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80" r:id="rId2"/>
    <p:sldId id="315" r:id="rId3"/>
    <p:sldId id="312" r:id="rId4"/>
    <p:sldId id="308" r:id="rId5"/>
    <p:sldId id="306" r:id="rId6"/>
    <p:sldId id="309" r:id="rId7"/>
    <p:sldId id="310" r:id="rId8"/>
    <p:sldId id="301" r:id="rId9"/>
    <p:sldId id="316" r:id="rId10"/>
    <p:sldId id="311" r:id="rId11"/>
    <p:sldId id="305" r:id="rId12"/>
    <p:sldId id="313" r:id="rId13"/>
    <p:sldId id="31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333B"/>
    <a:srgbClr val="003087"/>
    <a:srgbClr val="A5A5A5"/>
    <a:srgbClr val="69B3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53" autoAdjust="0"/>
    <p:restoredTop sz="94660"/>
  </p:normalViewPr>
  <p:slideViewPr>
    <p:cSldViewPr snapToGrid="0">
      <p:cViewPr varScale="1">
        <p:scale>
          <a:sx n="116" d="100"/>
          <a:sy n="116" d="100"/>
        </p:scale>
        <p:origin x="108" y="4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2FD5A5-DF4B-4627-9F9C-6066DB7694D9}" type="datetimeFigureOut">
              <a:rPr lang="en-US" smtClean="0"/>
              <a:t>8/9/2019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1A2F82-008E-42F5-875F-E0FDFEC9A36F}" type="slidenum">
              <a:rPr lang="en-US" smtClean="0"/>
              <a:t>‹#›</a:t>
            </a:fld>
            <a:endParaRPr lang="en-US"/>
          </a:p>
        </p:txBody>
      </p:sp>
    </p:spTree>
    <p:extLst>
      <p:ext uri="{BB962C8B-B14F-4D97-AF65-F5344CB8AC3E}">
        <p14:creationId xmlns:p14="http://schemas.microsoft.com/office/powerpoint/2010/main" val="611795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A845FB1-D36B-4391-8864-D05D8C06178A}" type="datetime1">
              <a:rPr lang="en-US" smtClean="0"/>
              <a:t>8/9/2019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377329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568FCE-8F93-4D12-84F3-B18965AC2A84}" type="datetime1">
              <a:rPr lang="en-US" smtClean="0"/>
              <a:t>8/9/2019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844620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0E7B4FC-7E49-47B0-AB63-0EE9A4048EF2}" type="datetime1">
              <a:rPr lang="en-US" smtClean="0"/>
              <a:t>8/9/2019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14289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A13D7E-1CFE-4B3E-AED2-10EF9441C6D2}" type="datetime1">
              <a:rPr lang="en-US" smtClean="0"/>
              <a:t>8/9/2019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20200" y="6356350"/>
            <a:ext cx="2743200" cy="365125"/>
          </a:xfrm>
        </p:spPr>
        <p:txBody>
          <a:bodyPr/>
          <a:lstStyle>
            <a:lvl1pPr>
              <a:defRPr/>
            </a:lvl1pPr>
          </a:lstStyle>
          <a:p>
            <a:fld id="{9CEB20FD-57B4-4116-B954-02381E95969F}" type="slidenum">
              <a:rPr lang="en-US" smtClean="0"/>
              <a:pPr/>
              <a:t>‹#›</a:t>
            </a:fld>
            <a:endParaRPr lang="en-US" dirty="0"/>
          </a:p>
        </p:txBody>
      </p:sp>
    </p:spTree>
    <p:extLst>
      <p:ext uri="{BB962C8B-B14F-4D97-AF65-F5344CB8AC3E}">
        <p14:creationId xmlns:p14="http://schemas.microsoft.com/office/powerpoint/2010/main" val="337462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7292594-8B53-425F-9F52-CF0BE8986943}" type="datetime1">
              <a:rPr lang="en-US" smtClean="0"/>
              <a:t>8/9/2019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40573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7CC34F-8BF9-4379-9584-4F9F5FDE5C61}" type="datetime1">
              <a:rPr lang="en-US" smtClean="0"/>
              <a:t>8/9/2019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895345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6859234-9316-478F-9D5A-A6C6C1AD1631}" type="datetime1">
              <a:rPr lang="en-US" smtClean="0"/>
              <a:t>8/9/2019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068346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1D79D6-E007-4C22-A104-30B040C23118}" type="datetime1">
              <a:rPr lang="en-US" smtClean="0"/>
              <a:t>8/9/2019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05493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04D494-BD0C-4F1D-AE3E-6DBE5D6B45EE}" type="datetime1">
              <a:rPr lang="en-US" smtClean="0"/>
              <a:t>8/9/2019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215462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FE1C26B-6CE4-48A4-936C-1A3A830F32FC}" type="datetime1">
              <a:rPr lang="en-US" smtClean="0"/>
              <a:t>8/9/2019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4250444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5EAB94-FC85-4FF7-A739-C75CEDCAB84A}" type="datetime1">
              <a:rPr lang="en-US" smtClean="0"/>
              <a:t>8/9/2019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969576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6B552B-D5C0-4E00-8985-5A7619954177}" type="datetime1">
              <a:rPr lang="en-US" smtClean="0"/>
              <a:t>8/9/2019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F945A-7155-4828-81E1-722329993529}" type="slidenum">
              <a:rPr lang="en-US" smtClean="0"/>
              <a:t>‹#›</a:t>
            </a:fld>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4994" y="6311900"/>
            <a:ext cx="1898734" cy="619464"/>
          </a:xfrm>
          <a:prstGeom prst="rect">
            <a:avLst/>
          </a:prstGeom>
        </p:spPr>
      </p:pic>
    </p:spTree>
    <p:extLst>
      <p:ext uri="{BB962C8B-B14F-4D97-AF65-F5344CB8AC3E}">
        <p14:creationId xmlns:p14="http://schemas.microsoft.com/office/powerpoint/2010/main" val="1968638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latech.edu/" TargetMode="External"/><Relationship Id="rId11" Type="http://schemas.openxmlformats.org/officeDocument/2006/relationships/image" Target="../media/image10.png"/><Relationship Id="rId5" Type="http://schemas.openxmlformats.org/officeDocument/2006/relationships/image" Target="../media/image5.jpeg"/><Relationship Id="rId10" Type="http://schemas.openxmlformats.org/officeDocument/2006/relationships/image" Target="../media/image9.png"/><Relationship Id="rId4" Type="http://schemas.openxmlformats.org/officeDocument/2006/relationships/image" Target="../media/image4.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0.png"/><Relationship Id="rId3" Type="http://schemas.openxmlformats.org/officeDocument/2006/relationships/image" Target="../media/image280.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image" Target="../media/image270.png"/><Relationship Id="rId1" Type="http://schemas.openxmlformats.org/officeDocument/2006/relationships/slideLayout" Target="../slideLayouts/slideLayout2.xml"/><Relationship Id="rId6" Type="http://schemas.openxmlformats.org/officeDocument/2006/relationships/image" Target="../media/image310.png"/><Relationship Id="rId11" Type="http://schemas.openxmlformats.org/officeDocument/2006/relationships/image" Target="../media/image36.png"/><Relationship Id="rId5" Type="http://schemas.openxmlformats.org/officeDocument/2006/relationships/image" Target="../media/image300.pn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0.png"/><Relationship Id="rId9" Type="http://schemas.openxmlformats.org/officeDocument/2006/relationships/image" Target="../media/image34.png"/><Relationship Id="rId14" Type="http://schemas.openxmlformats.org/officeDocument/2006/relationships/image" Target="../media/image3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latech.edu/"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9.png"/><Relationship Id="rId7"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20.png"/><Relationship Id="rId10" Type="http://schemas.openxmlformats.org/officeDocument/2006/relationships/image" Target="../media/image23.jpeg"/><Relationship Id="rId4" Type="http://schemas.openxmlformats.org/officeDocument/2006/relationships/image" Target="../media/image110.png"/><Relationship Id="rId9" Type="http://schemas.openxmlformats.org/officeDocument/2006/relationships/image" Target="../media/image22.jpeg"/></Relationships>
</file>

<file path=ppt/slides/_rels/slide6.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15.jpe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31.png"/><Relationship Id="rId7" Type="http://schemas.openxmlformats.org/officeDocument/2006/relationships/image" Target="../media/image29.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28.jpeg"/><Relationship Id="rId11" Type="http://schemas.openxmlformats.org/officeDocument/2006/relationships/image" Target="../media/image38.png"/><Relationship Id="rId5" Type="http://schemas.openxmlformats.org/officeDocument/2006/relationships/image" Target="../media/image27.jpeg"/><Relationship Id="rId10" Type="http://schemas.openxmlformats.org/officeDocument/2006/relationships/image" Target="../media/image31.jpeg"/><Relationship Id="rId4" Type="http://schemas.openxmlformats.org/officeDocument/2006/relationships/image" Target="../media/image26.jpeg"/><Relationship Id="rId9"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2314208" y="2683059"/>
            <a:ext cx="5040565"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0" y="4164126"/>
            <a:ext cx="2198320" cy="1361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909622" y="1160741"/>
            <a:ext cx="2445149" cy="1397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10004362" y="5642064"/>
            <a:ext cx="2187639"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14208" y="4164126"/>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rotWithShape="1">
          <a:blip r:embed="rId2" cstate="hqprint">
            <a:extLst>
              <a:ext uri="{28A0092B-C50C-407E-A947-70E740481C1C}">
                <a14:useLocalDpi xmlns:a14="http://schemas.microsoft.com/office/drawing/2010/main" val="0"/>
              </a:ext>
            </a:extLst>
          </a:blip>
          <a:srcRect t="8644" b="16579"/>
          <a:stretch/>
        </p:blipFill>
        <p:spPr>
          <a:xfrm>
            <a:off x="2335767" y="5642064"/>
            <a:ext cx="2425048" cy="1208902"/>
          </a:xfrm>
          <a:prstGeom prst="rect">
            <a:avLst/>
          </a:prstGeom>
        </p:spPr>
      </p:pic>
      <p:sp>
        <p:nvSpPr>
          <p:cNvPr id="52" name="Rectangle 51"/>
          <p:cNvSpPr/>
          <p:nvPr/>
        </p:nvSpPr>
        <p:spPr>
          <a:xfrm>
            <a:off x="7470660" y="2683060"/>
            <a:ext cx="4721341" cy="284278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p:cNvPicPr>
            <a:picLocks noChangeAspect="1"/>
          </p:cNvPicPr>
          <p:nvPr/>
        </p:nvPicPr>
        <p:blipFill rotWithShape="1">
          <a:blip r:embed="rId3" cstate="hqprint">
            <a:extLst>
              <a:ext uri="{28A0092B-C50C-407E-A947-70E740481C1C}">
                <a14:useLocalDpi xmlns:a14="http://schemas.microsoft.com/office/drawing/2010/main" val="0"/>
              </a:ext>
            </a:extLst>
          </a:blip>
          <a:srcRect t="4731" r="53761" b="61381"/>
          <a:stretch/>
        </p:blipFill>
        <p:spPr>
          <a:xfrm>
            <a:off x="0" y="-14067"/>
            <a:ext cx="2208628" cy="1111347"/>
          </a:xfrm>
          <a:prstGeom prst="rect">
            <a:avLst/>
          </a:prstGeom>
        </p:spPr>
      </p:pic>
      <p:pic>
        <p:nvPicPr>
          <p:cNvPr id="65" name="Picture 64"/>
          <p:cNvPicPr>
            <a:picLocks noChangeAspect="1"/>
          </p:cNvPicPr>
          <p:nvPr/>
        </p:nvPicPr>
        <p:blipFill rotWithShape="1">
          <a:blip r:embed="rId4" cstate="hqprint">
            <a:extLst>
              <a:ext uri="{28A0092B-C50C-407E-A947-70E740481C1C}">
                <a14:useLocalDpi xmlns:a14="http://schemas.microsoft.com/office/drawing/2010/main" val="0"/>
              </a:ext>
            </a:extLst>
          </a:blip>
          <a:srcRect t="41275" r="53761" b="16340"/>
          <a:stretch/>
        </p:blipFill>
        <p:spPr>
          <a:xfrm>
            <a:off x="0" y="1181686"/>
            <a:ext cx="2208628" cy="1390018"/>
          </a:xfrm>
          <a:prstGeom prst="rect">
            <a:avLst/>
          </a:prstGeom>
        </p:spPr>
      </p:pic>
      <p:pic>
        <p:nvPicPr>
          <p:cNvPr id="66" name="Picture 65"/>
          <p:cNvPicPr>
            <a:picLocks noChangeAspect="1"/>
          </p:cNvPicPr>
          <p:nvPr/>
        </p:nvPicPr>
        <p:blipFill rotWithShape="1">
          <a:blip r:embed="rId4" cstate="hqprint">
            <a:extLst>
              <a:ext uri="{28A0092B-C50C-407E-A947-70E740481C1C}">
                <a14:useLocalDpi xmlns:a14="http://schemas.microsoft.com/office/drawing/2010/main" val="0"/>
              </a:ext>
            </a:extLst>
          </a:blip>
          <a:srcRect l="48595" t="41444" r="-430" b="16340"/>
          <a:stretch/>
        </p:blipFill>
        <p:spPr>
          <a:xfrm>
            <a:off x="2321168" y="1181685"/>
            <a:ext cx="2475915" cy="1384487"/>
          </a:xfrm>
          <a:prstGeom prst="rect">
            <a:avLst/>
          </a:prstGeom>
        </p:spPr>
      </p:pic>
      <p:pic>
        <p:nvPicPr>
          <p:cNvPr id="67" name="Picture 66"/>
          <p:cNvPicPr>
            <a:picLocks noChangeAspect="1"/>
          </p:cNvPicPr>
          <p:nvPr/>
        </p:nvPicPr>
        <p:blipFill rotWithShape="1">
          <a:blip r:embed="rId5" cstate="hqprint">
            <a:extLst>
              <a:ext uri="{28A0092B-C50C-407E-A947-70E740481C1C}">
                <a14:useLocalDpi xmlns:a14="http://schemas.microsoft.com/office/drawing/2010/main" val="0"/>
              </a:ext>
            </a:extLst>
          </a:blip>
          <a:srcRect l="48027" t="4731" b="61875"/>
          <a:stretch/>
        </p:blipFill>
        <p:spPr>
          <a:xfrm>
            <a:off x="2321169" y="2136"/>
            <a:ext cx="2482512" cy="1095144"/>
          </a:xfrm>
          <a:prstGeom prst="rect">
            <a:avLst/>
          </a:prstGeom>
        </p:spPr>
      </p:pic>
      <p:sp>
        <p:nvSpPr>
          <p:cNvPr id="40" name="Rectangle 39"/>
          <p:cNvSpPr/>
          <p:nvPr/>
        </p:nvSpPr>
        <p:spPr>
          <a:xfrm>
            <a:off x="4892434" y="-1"/>
            <a:ext cx="2462339" cy="108304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7470660" y="0"/>
            <a:ext cx="2462339" cy="108304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0048887" y="-1"/>
            <a:ext cx="2143114" cy="1083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470660" y="1196690"/>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10048887" y="1196689"/>
            <a:ext cx="2143114"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0" y="2683059"/>
            <a:ext cx="2198321" cy="136172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0" y="5642066"/>
            <a:ext cx="2198321"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4892434" y="5642066"/>
            <a:ext cx="2462339" cy="12159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470660" y="5642067"/>
            <a:ext cx="2462339" cy="1215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703019" y="3268073"/>
            <a:ext cx="4256621" cy="1711016"/>
          </a:xfrm>
        </p:spPr>
        <p:txBody>
          <a:bodyPr>
            <a:noAutofit/>
          </a:bodyPr>
          <a:lstStyle/>
          <a:p>
            <a:r>
              <a:rPr lang="en-US" sz="4800" dirty="0">
                <a:solidFill>
                  <a:schemeClr val="bg1"/>
                </a:solidFill>
              </a:rPr>
              <a:t>Kirchhoff’s Current Law</a:t>
            </a:r>
          </a:p>
        </p:txBody>
      </p:sp>
      <p:sp>
        <p:nvSpPr>
          <p:cNvPr id="3" name="Slide Number Placeholder 2"/>
          <p:cNvSpPr>
            <a:spLocks noGrp="1"/>
          </p:cNvSpPr>
          <p:nvPr>
            <p:ph type="sldNum" sz="quarter" idx="12"/>
          </p:nvPr>
        </p:nvSpPr>
        <p:spPr>
          <a:xfrm>
            <a:off x="9317182" y="6351729"/>
            <a:ext cx="2743200" cy="365125"/>
          </a:xfrm>
          <a:ln>
            <a:noFill/>
          </a:ln>
        </p:spPr>
        <p:txBody>
          <a:bodyPr/>
          <a:lstStyle/>
          <a:p>
            <a:fld id="{AF9F945A-7155-4828-81E1-722329993529}" type="slidenum">
              <a:rPr lang="en-US" smtClean="0"/>
              <a:t>1</a:t>
            </a:fld>
            <a:endParaRPr lang="en-US"/>
          </a:p>
        </p:txBody>
      </p:sp>
      <p:pic>
        <p:nvPicPr>
          <p:cNvPr id="9" name="Picture 8">
            <a:hlinkClick r:id="rId6"/>
          </p:cNvPr>
          <p:cNvPicPr>
            <a:picLocks noChangeAspect="1"/>
          </p:cNvPicPr>
          <p:nvPr/>
        </p:nvPicPr>
        <p:blipFill>
          <a:blip r:embed="rId7">
            <a:clrChange>
              <a:clrFrom>
                <a:srgbClr val="FFFFFF"/>
              </a:clrFrom>
              <a:clrTo>
                <a:srgbClr val="FFFFFF">
                  <a:alpha val="0"/>
                </a:srgbClr>
              </a:clrTo>
            </a:clrChange>
          </a:blip>
          <a:stretch>
            <a:fillRect/>
          </a:stretch>
        </p:blipFill>
        <p:spPr>
          <a:xfrm>
            <a:off x="10599938" y="96711"/>
            <a:ext cx="1041012" cy="947437"/>
          </a:xfrm>
          <a:prstGeom prst="rect">
            <a:avLst/>
          </a:prstGeom>
        </p:spPr>
      </p:pic>
      <p:pic>
        <p:nvPicPr>
          <p:cNvPr id="12" name="Picture 2" descr="NSF 4-Color Bitmap Logo"/>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6661" y="5761860"/>
            <a:ext cx="974544" cy="97454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5"/>
          <p:cNvPicPr>
            <a:picLocks noChangeAspect="1"/>
          </p:cNvPicPr>
          <p:nvPr/>
        </p:nvPicPr>
        <p:blipFill rotWithShape="1">
          <a:blip r:embed="rId9" cstate="hqprint">
            <a:extLst>
              <a:ext uri="{28A0092B-C50C-407E-A947-70E740481C1C}">
                <a14:useLocalDpi xmlns:a14="http://schemas.microsoft.com/office/drawing/2010/main" val="0"/>
              </a:ext>
            </a:extLst>
          </a:blip>
          <a:srcRect l="26707" t="32820" b="5942"/>
          <a:stretch/>
        </p:blipFill>
        <p:spPr>
          <a:xfrm>
            <a:off x="7467309" y="1179776"/>
            <a:ext cx="2453249" cy="1366476"/>
          </a:xfrm>
          <a:prstGeom prst="rect">
            <a:avLst/>
          </a:prstGeom>
        </p:spPr>
      </p:pic>
      <p:sp>
        <p:nvSpPr>
          <p:cNvPr id="77" name="Rectangle 76"/>
          <p:cNvSpPr/>
          <p:nvPr/>
        </p:nvSpPr>
        <p:spPr>
          <a:xfrm>
            <a:off x="4892434" y="4164126"/>
            <a:ext cx="2462337" cy="136172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A close up of text on a black background&#10;&#10;Description automatically generated">
            <a:extLst>
              <a:ext uri="{FF2B5EF4-FFF2-40B4-BE49-F238E27FC236}">
                <a16:creationId xmlns:a16="http://schemas.microsoft.com/office/drawing/2014/main" id="{135B603E-2937-4976-900A-6B6B98A145B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12525" y="2778759"/>
            <a:ext cx="4559817" cy="1182626"/>
          </a:xfrm>
          <a:prstGeom prst="rect">
            <a:avLst/>
          </a:prstGeom>
        </p:spPr>
      </p:pic>
      <p:pic>
        <p:nvPicPr>
          <p:cNvPr id="31" name="Picture 30">
            <a:extLst>
              <a:ext uri="{FF2B5EF4-FFF2-40B4-BE49-F238E27FC236}">
                <a16:creationId xmlns:a16="http://schemas.microsoft.com/office/drawing/2014/main" id="{C1149F14-FD68-48D0-9E4A-FE0C092CB4F8}"/>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910" y="4475285"/>
            <a:ext cx="2108499" cy="854151"/>
          </a:xfrm>
          <a:prstGeom prst="rect">
            <a:avLst/>
          </a:prstGeom>
        </p:spPr>
      </p:pic>
    </p:spTree>
    <p:extLst>
      <p:ext uri="{BB962C8B-B14F-4D97-AF65-F5344CB8AC3E}">
        <p14:creationId xmlns:p14="http://schemas.microsoft.com/office/powerpoint/2010/main" val="1803906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5372" y="139214"/>
            <a:ext cx="10515600" cy="1325563"/>
          </a:xfrm>
        </p:spPr>
        <p:txBody>
          <a:bodyPr/>
          <a:lstStyle/>
          <a:p>
            <a:r>
              <a:rPr lang="en-US" dirty="0"/>
              <a:t>Electrical Current Behaves like water in a River</a:t>
            </a:r>
          </a:p>
        </p:txBody>
      </p:sp>
      <p:pic>
        <p:nvPicPr>
          <p:cNvPr id="5" name="Content Placeholder 4"/>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2923962" y="1464777"/>
            <a:ext cx="6262710" cy="4697032"/>
          </a:xfrm>
        </p:spPr>
      </p:pic>
      <p:sp>
        <p:nvSpPr>
          <p:cNvPr id="4" name="Slide Number Placeholder 3"/>
          <p:cNvSpPr>
            <a:spLocks noGrp="1"/>
          </p:cNvSpPr>
          <p:nvPr>
            <p:ph type="sldNum" sz="quarter" idx="12"/>
          </p:nvPr>
        </p:nvSpPr>
        <p:spPr/>
        <p:txBody>
          <a:bodyPr/>
          <a:lstStyle/>
          <a:p>
            <a:fld id="{AF9F945A-7155-4828-81E1-722329993529}" type="slidenum">
              <a:rPr lang="en-US" smtClean="0"/>
              <a:t>10</a:t>
            </a:fld>
            <a:endParaRPr lang="en-US"/>
          </a:p>
        </p:txBody>
      </p:sp>
    </p:spTree>
    <p:extLst>
      <p:ext uri="{BB962C8B-B14F-4D97-AF65-F5344CB8AC3E}">
        <p14:creationId xmlns:p14="http://schemas.microsoft.com/office/powerpoint/2010/main" val="42778683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473" y="-120973"/>
            <a:ext cx="10515600" cy="1325563"/>
          </a:xfrm>
        </p:spPr>
        <p:txBody>
          <a:bodyPr/>
          <a:lstStyle/>
          <a:p>
            <a:r>
              <a:rPr lang="en-US" dirty="0"/>
              <a:t>Implications of KCL</a:t>
            </a:r>
          </a:p>
        </p:txBody>
      </p:sp>
      <p:sp>
        <p:nvSpPr>
          <p:cNvPr id="4" name="Slide Number Placeholder 3"/>
          <p:cNvSpPr>
            <a:spLocks noGrp="1"/>
          </p:cNvSpPr>
          <p:nvPr>
            <p:ph type="sldNum" sz="quarter" idx="12"/>
          </p:nvPr>
        </p:nvSpPr>
        <p:spPr/>
        <p:txBody>
          <a:bodyPr/>
          <a:lstStyle/>
          <a:p>
            <a:fld id="{AF9F945A-7155-4828-81E1-722329993529}" type="slidenum">
              <a:rPr lang="en-US" smtClean="0"/>
              <a:t>11</a:t>
            </a:fld>
            <a:endParaRPr lang="en-US" dirty="0"/>
          </a:p>
        </p:txBody>
      </p:sp>
      <p:cxnSp>
        <p:nvCxnSpPr>
          <p:cNvPr id="71" name="AutoShape 8"/>
          <p:cNvCxnSpPr>
            <a:cxnSpLocks noChangeShapeType="1"/>
          </p:cNvCxnSpPr>
          <p:nvPr/>
        </p:nvCxnSpPr>
        <p:spPr bwMode="auto">
          <a:xfrm rot="5400000" flipV="1">
            <a:off x="3909782" y="2822724"/>
            <a:ext cx="0" cy="30215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72" name="AutoShape 15"/>
          <p:cNvCxnSpPr>
            <a:cxnSpLocks noChangeShapeType="1"/>
          </p:cNvCxnSpPr>
          <p:nvPr/>
        </p:nvCxnSpPr>
        <p:spPr bwMode="auto">
          <a:xfrm>
            <a:off x="3925779" y="2964927"/>
            <a:ext cx="687" cy="1520693"/>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73" name="AutoShape 8"/>
          <p:cNvCxnSpPr>
            <a:cxnSpLocks noChangeShapeType="1"/>
          </p:cNvCxnSpPr>
          <p:nvPr/>
        </p:nvCxnSpPr>
        <p:spPr bwMode="auto">
          <a:xfrm rot="5400000" flipV="1">
            <a:off x="3910892" y="2414339"/>
            <a:ext cx="0" cy="64656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74" name="AutoShape 15"/>
          <p:cNvCxnSpPr>
            <a:cxnSpLocks noChangeShapeType="1"/>
          </p:cNvCxnSpPr>
          <p:nvPr/>
        </p:nvCxnSpPr>
        <p:spPr bwMode="auto">
          <a:xfrm flipH="1">
            <a:off x="3926463" y="1219965"/>
            <a:ext cx="3" cy="1518382"/>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4" name="Rectangle 13"/>
          <p:cNvSpPr/>
          <p:nvPr/>
        </p:nvSpPr>
        <p:spPr>
          <a:xfrm>
            <a:off x="3587568" y="2287448"/>
            <a:ext cx="338554" cy="1070037"/>
          </a:xfrm>
          <a:prstGeom prst="rect">
            <a:avLst/>
          </a:prstGeom>
        </p:spPr>
        <p:txBody>
          <a:bodyPr wrap="none">
            <a:spAutoFit/>
          </a:bodyPr>
          <a:lstStyle/>
          <a:p>
            <a:pPr>
              <a:lnSpc>
                <a:spcPct val="115000"/>
              </a:lnSpc>
              <a:spcBef>
                <a:spcPts val="0"/>
              </a:spcBef>
              <a:spcAft>
                <a:spcPts val="1000"/>
              </a:spcAft>
              <a:defRPr/>
            </a:pPr>
            <a:r>
              <a:rPr lang="en-US" sz="2400" dirty="0">
                <a:ea typeface="Calibri"/>
                <a:cs typeface="Times New Roman"/>
              </a:rPr>
              <a:t>+</a:t>
            </a:r>
          </a:p>
          <a:p>
            <a:pPr>
              <a:lnSpc>
                <a:spcPct val="115000"/>
              </a:lnSpc>
              <a:spcBef>
                <a:spcPts val="0"/>
              </a:spcBef>
              <a:spcAft>
                <a:spcPts val="1000"/>
              </a:spcAft>
              <a:defRPr/>
            </a:pPr>
            <a:r>
              <a:rPr lang="en-US" sz="2400" dirty="0">
                <a:ea typeface="Calibri"/>
                <a:cs typeface="Times New Roman"/>
              </a:rPr>
              <a:t>-</a:t>
            </a:r>
          </a:p>
        </p:txBody>
      </p:sp>
      <p:cxnSp>
        <p:nvCxnSpPr>
          <p:cNvPr id="62" name="AutoShape 7"/>
          <p:cNvCxnSpPr>
            <a:cxnSpLocks noChangeShapeType="1"/>
          </p:cNvCxnSpPr>
          <p:nvPr/>
        </p:nvCxnSpPr>
        <p:spPr bwMode="auto">
          <a:xfrm rot="10800000" flipH="1">
            <a:off x="5879939" y="3034576"/>
            <a:ext cx="241221" cy="18776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63" name="AutoShape 8"/>
          <p:cNvCxnSpPr>
            <a:cxnSpLocks noChangeShapeType="1"/>
          </p:cNvCxnSpPr>
          <p:nvPr/>
        </p:nvCxnSpPr>
        <p:spPr bwMode="auto">
          <a:xfrm rot="10800000">
            <a:off x="5879939" y="2940692"/>
            <a:ext cx="241221" cy="9388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64" name="AutoShape 9"/>
          <p:cNvCxnSpPr>
            <a:cxnSpLocks noChangeShapeType="1"/>
          </p:cNvCxnSpPr>
          <p:nvPr/>
        </p:nvCxnSpPr>
        <p:spPr bwMode="auto">
          <a:xfrm rot="10800000" flipH="1">
            <a:off x="5879939" y="2742494"/>
            <a:ext cx="241221" cy="19819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65" name="AutoShape 10"/>
          <p:cNvCxnSpPr>
            <a:cxnSpLocks noChangeShapeType="1"/>
          </p:cNvCxnSpPr>
          <p:nvPr/>
        </p:nvCxnSpPr>
        <p:spPr bwMode="auto">
          <a:xfrm rot="10800000">
            <a:off x="5879939" y="2649653"/>
            <a:ext cx="241221" cy="9388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66" name="Group 31"/>
          <p:cNvGrpSpPr>
            <a:grpSpLocks/>
          </p:cNvGrpSpPr>
          <p:nvPr/>
        </p:nvGrpSpPr>
        <p:grpSpPr bwMode="auto">
          <a:xfrm rot="10800000">
            <a:off x="5879939" y="1209144"/>
            <a:ext cx="168855" cy="3274448"/>
            <a:chOff x="5471" y="1810"/>
            <a:chExt cx="322" cy="3139"/>
          </a:xfrm>
        </p:grpSpPr>
        <p:cxnSp>
          <p:nvCxnSpPr>
            <p:cNvPr id="67" name="AutoShape 12"/>
            <p:cNvCxnSpPr>
              <a:cxnSpLocks noChangeShapeType="1"/>
            </p:cNvCxnSpPr>
            <p:nvPr/>
          </p:nvCxnSpPr>
          <p:spPr bwMode="auto">
            <a:xfrm rot="10800000" flipV="1">
              <a:off x="5483" y="1810"/>
              <a:ext cx="0" cy="111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68" name="AutoShape 13"/>
            <p:cNvCxnSpPr>
              <a:cxnSpLocks noChangeShapeType="1"/>
            </p:cNvCxnSpPr>
            <p:nvPr/>
          </p:nvCxnSpPr>
          <p:spPr bwMode="auto">
            <a:xfrm rot="10800000" flipH="1" flipV="1">
              <a:off x="5471" y="2910"/>
              <a:ext cx="322" cy="12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69" name="AutoShape 14"/>
            <p:cNvCxnSpPr>
              <a:cxnSpLocks noChangeShapeType="1"/>
            </p:cNvCxnSpPr>
            <p:nvPr/>
          </p:nvCxnSpPr>
          <p:spPr bwMode="auto">
            <a:xfrm flipH="1">
              <a:off x="5553" y="3588"/>
              <a:ext cx="240" cy="12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70" name="AutoShape 15"/>
            <p:cNvCxnSpPr>
              <a:cxnSpLocks noChangeShapeType="1"/>
            </p:cNvCxnSpPr>
            <p:nvPr/>
          </p:nvCxnSpPr>
          <p:spPr bwMode="auto">
            <a:xfrm rot="10800000" flipV="1">
              <a:off x="5565" y="3700"/>
              <a:ext cx="0" cy="124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16" name="AutoShape 15"/>
          <p:cNvCxnSpPr>
            <a:cxnSpLocks noChangeShapeType="1"/>
          </p:cNvCxnSpPr>
          <p:nvPr/>
        </p:nvCxnSpPr>
        <p:spPr bwMode="auto">
          <a:xfrm>
            <a:off x="3910892" y="4485608"/>
            <a:ext cx="450006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7" name="AutoShape 15"/>
          <p:cNvCxnSpPr>
            <a:cxnSpLocks noChangeShapeType="1"/>
          </p:cNvCxnSpPr>
          <p:nvPr/>
        </p:nvCxnSpPr>
        <p:spPr bwMode="auto">
          <a:xfrm>
            <a:off x="3910892" y="1219963"/>
            <a:ext cx="442337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8" name="Rectangle 17"/>
          <p:cNvSpPr/>
          <p:nvPr/>
        </p:nvSpPr>
        <p:spPr>
          <a:xfrm>
            <a:off x="6179714" y="2622936"/>
            <a:ext cx="75833" cy="69265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 name="Rectangle 18"/>
          <p:cNvSpPr/>
          <p:nvPr/>
        </p:nvSpPr>
        <p:spPr>
          <a:xfrm>
            <a:off x="5791247" y="2550238"/>
            <a:ext cx="75833" cy="69265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4" name="AutoShape 7"/>
          <p:cNvCxnSpPr>
            <a:cxnSpLocks noChangeShapeType="1"/>
          </p:cNvCxnSpPr>
          <p:nvPr/>
        </p:nvCxnSpPr>
        <p:spPr bwMode="auto">
          <a:xfrm rot="10800000" flipH="1">
            <a:off x="8251406" y="3505765"/>
            <a:ext cx="236746" cy="150668"/>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5" name="AutoShape 8"/>
          <p:cNvCxnSpPr>
            <a:cxnSpLocks noChangeShapeType="1"/>
          </p:cNvCxnSpPr>
          <p:nvPr/>
        </p:nvCxnSpPr>
        <p:spPr bwMode="auto">
          <a:xfrm rot="10800000">
            <a:off x="8251406" y="3430429"/>
            <a:ext cx="236746" cy="7533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6" name="AutoShape 9"/>
          <p:cNvCxnSpPr>
            <a:cxnSpLocks noChangeShapeType="1"/>
          </p:cNvCxnSpPr>
          <p:nvPr/>
        </p:nvCxnSpPr>
        <p:spPr bwMode="auto">
          <a:xfrm rot="10800000" flipH="1">
            <a:off x="8251406" y="3271392"/>
            <a:ext cx="236746" cy="15903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7" name="AutoShape 10"/>
          <p:cNvCxnSpPr>
            <a:cxnSpLocks noChangeShapeType="1"/>
          </p:cNvCxnSpPr>
          <p:nvPr/>
        </p:nvCxnSpPr>
        <p:spPr bwMode="auto">
          <a:xfrm rot="10800000">
            <a:off x="8251406" y="3196894"/>
            <a:ext cx="236746" cy="7533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 name="AutoShape 12"/>
          <p:cNvCxnSpPr>
            <a:cxnSpLocks noChangeShapeType="1"/>
          </p:cNvCxnSpPr>
          <p:nvPr/>
        </p:nvCxnSpPr>
        <p:spPr bwMode="auto">
          <a:xfrm flipV="1">
            <a:off x="8410952" y="3755204"/>
            <a:ext cx="0" cy="72438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9" name="AutoShape 13"/>
          <p:cNvCxnSpPr>
            <a:cxnSpLocks noChangeShapeType="1"/>
          </p:cNvCxnSpPr>
          <p:nvPr/>
        </p:nvCxnSpPr>
        <p:spPr bwMode="auto">
          <a:xfrm flipH="1" flipV="1">
            <a:off x="8251406" y="3656432"/>
            <a:ext cx="165722" cy="10797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0" name="AutoShape 14"/>
          <p:cNvCxnSpPr>
            <a:cxnSpLocks noChangeShapeType="1"/>
          </p:cNvCxnSpPr>
          <p:nvPr/>
        </p:nvCxnSpPr>
        <p:spPr bwMode="auto">
          <a:xfrm flipV="1">
            <a:off x="8251406" y="3096449"/>
            <a:ext cx="143299" cy="100448"/>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41" name="Rectangle 40"/>
          <p:cNvSpPr/>
          <p:nvPr/>
        </p:nvSpPr>
        <p:spPr>
          <a:xfrm>
            <a:off x="8486292" y="3175456"/>
            <a:ext cx="59418" cy="555800"/>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2" name="Rectangle 41"/>
          <p:cNvSpPr/>
          <p:nvPr/>
        </p:nvSpPr>
        <p:spPr>
          <a:xfrm>
            <a:off x="8190054" y="3133798"/>
            <a:ext cx="59418" cy="555800"/>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3" name="AutoShape 7"/>
          <p:cNvCxnSpPr>
            <a:cxnSpLocks noChangeShapeType="1"/>
          </p:cNvCxnSpPr>
          <p:nvPr/>
        </p:nvCxnSpPr>
        <p:spPr bwMode="auto">
          <a:xfrm rot="10800000" flipH="1">
            <a:off x="8228985" y="2309906"/>
            <a:ext cx="236746" cy="150668"/>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4" name="AutoShape 8"/>
          <p:cNvCxnSpPr>
            <a:cxnSpLocks noChangeShapeType="1"/>
          </p:cNvCxnSpPr>
          <p:nvPr/>
        </p:nvCxnSpPr>
        <p:spPr bwMode="auto">
          <a:xfrm rot="10800000">
            <a:off x="8228985" y="2234571"/>
            <a:ext cx="236746" cy="7533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5" name="AutoShape 9"/>
          <p:cNvCxnSpPr>
            <a:cxnSpLocks noChangeShapeType="1"/>
          </p:cNvCxnSpPr>
          <p:nvPr/>
        </p:nvCxnSpPr>
        <p:spPr bwMode="auto">
          <a:xfrm rot="10800000" flipH="1">
            <a:off x="8228985" y="2075533"/>
            <a:ext cx="236746" cy="15903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6" name="AutoShape 10"/>
          <p:cNvCxnSpPr>
            <a:cxnSpLocks noChangeShapeType="1"/>
          </p:cNvCxnSpPr>
          <p:nvPr/>
        </p:nvCxnSpPr>
        <p:spPr bwMode="auto">
          <a:xfrm rot="10800000">
            <a:off x="8228985" y="2001035"/>
            <a:ext cx="236746" cy="7533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7" name="AutoShape 12"/>
          <p:cNvCxnSpPr>
            <a:cxnSpLocks noChangeShapeType="1"/>
          </p:cNvCxnSpPr>
          <p:nvPr/>
        </p:nvCxnSpPr>
        <p:spPr bwMode="auto">
          <a:xfrm flipH="1" flipV="1">
            <a:off x="8384503" y="2551696"/>
            <a:ext cx="4028" cy="56207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8" name="AutoShape 13"/>
          <p:cNvCxnSpPr>
            <a:cxnSpLocks noChangeShapeType="1"/>
          </p:cNvCxnSpPr>
          <p:nvPr/>
        </p:nvCxnSpPr>
        <p:spPr bwMode="auto">
          <a:xfrm flipH="1" flipV="1">
            <a:off x="8228985" y="2460573"/>
            <a:ext cx="165722" cy="10797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9" name="AutoShape 14"/>
          <p:cNvCxnSpPr>
            <a:cxnSpLocks noChangeShapeType="1"/>
          </p:cNvCxnSpPr>
          <p:nvPr/>
        </p:nvCxnSpPr>
        <p:spPr bwMode="auto">
          <a:xfrm rot="10800000" flipH="1">
            <a:off x="8228985" y="1900590"/>
            <a:ext cx="123519" cy="10044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0" name="AutoShape 15"/>
          <p:cNvCxnSpPr>
            <a:cxnSpLocks noChangeShapeType="1"/>
          </p:cNvCxnSpPr>
          <p:nvPr/>
        </p:nvCxnSpPr>
        <p:spPr bwMode="auto">
          <a:xfrm flipV="1">
            <a:off x="8346328" y="1213939"/>
            <a:ext cx="0" cy="693348"/>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51" name="Rectangle 50"/>
          <p:cNvSpPr/>
          <p:nvPr/>
        </p:nvSpPr>
        <p:spPr>
          <a:xfrm>
            <a:off x="8463871" y="1979597"/>
            <a:ext cx="59418" cy="555800"/>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Rectangle 51"/>
          <p:cNvSpPr/>
          <p:nvPr/>
        </p:nvSpPr>
        <p:spPr>
          <a:xfrm>
            <a:off x="8167633" y="1937939"/>
            <a:ext cx="59418" cy="555800"/>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Rectangle 23"/>
          <p:cNvSpPr/>
          <p:nvPr/>
        </p:nvSpPr>
        <p:spPr>
          <a:xfrm>
            <a:off x="8171957" y="1966095"/>
            <a:ext cx="59419" cy="555800"/>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Rectangle 24"/>
          <p:cNvSpPr/>
          <p:nvPr/>
        </p:nvSpPr>
        <p:spPr>
          <a:xfrm>
            <a:off x="6121162" y="2697916"/>
            <a:ext cx="59419" cy="555800"/>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Rectangle 25"/>
          <p:cNvSpPr/>
          <p:nvPr/>
        </p:nvSpPr>
        <p:spPr>
          <a:xfrm>
            <a:off x="5796188" y="2598916"/>
            <a:ext cx="75833" cy="713794"/>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 name="Text Box 6"/>
          <p:cNvSpPr txBox="1"/>
          <p:nvPr/>
        </p:nvSpPr>
        <p:spPr bwMode="auto">
          <a:xfrm>
            <a:off x="6105976" y="2565672"/>
            <a:ext cx="1155227" cy="48932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400" dirty="0">
                <a:solidFill>
                  <a:schemeClr val="tx1"/>
                </a:solidFill>
                <a:ea typeface="Calibri"/>
                <a:cs typeface="Calibri"/>
              </a:rPr>
              <a:t>1000Ω</a:t>
            </a:r>
            <a:endParaRPr lang="en-US" sz="2400" dirty="0">
              <a:solidFill>
                <a:schemeClr val="tx1"/>
              </a:solidFill>
              <a:ea typeface="Calibri"/>
              <a:cs typeface="Times New Roman"/>
            </a:endParaRPr>
          </a:p>
        </p:txBody>
      </p:sp>
      <p:sp>
        <p:nvSpPr>
          <p:cNvPr id="30" name="Text Box 6"/>
          <p:cNvSpPr txBox="1"/>
          <p:nvPr/>
        </p:nvSpPr>
        <p:spPr bwMode="auto">
          <a:xfrm>
            <a:off x="2905011" y="2610469"/>
            <a:ext cx="680129" cy="44453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400" dirty="0">
                <a:solidFill>
                  <a:schemeClr val="tx1"/>
                </a:solidFill>
                <a:ea typeface="Calibri"/>
                <a:cs typeface="Times New Roman"/>
              </a:rPr>
              <a:t>9V</a:t>
            </a:r>
          </a:p>
        </p:txBody>
      </p:sp>
      <p:sp>
        <p:nvSpPr>
          <p:cNvPr id="31" name="Text Box 6"/>
          <p:cNvSpPr txBox="1"/>
          <p:nvPr/>
        </p:nvSpPr>
        <p:spPr bwMode="auto">
          <a:xfrm>
            <a:off x="8195065" y="3156216"/>
            <a:ext cx="1445598" cy="8164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400" dirty="0">
                <a:solidFill>
                  <a:schemeClr val="tx1"/>
                </a:solidFill>
                <a:ea typeface="Calibri"/>
                <a:cs typeface="Times New Roman"/>
              </a:rPr>
              <a:t>1000</a:t>
            </a:r>
            <a:r>
              <a:rPr lang="en-US" sz="2400" dirty="0">
                <a:solidFill>
                  <a:schemeClr val="tx1"/>
                </a:solidFill>
                <a:ea typeface="Calibri"/>
                <a:cs typeface="Calibri"/>
              </a:rPr>
              <a:t>Ω</a:t>
            </a:r>
            <a:endParaRPr lang="en-US" sz="2400" dirty="0">
              <a:solidFill>
                <a:schemeClr val="tx1"/>
              </a:solidFill>
              <a:ea typeface="Calibri"/>
              <a:cs typeface="Times New Roman"/>
            </a:endParaRPr>
          </a:p>
        </p:txBody>
      </p:sp>
      <p:sp>
        <p:nvSpPr>
          <p:cNvPr id="33" name="Text Box 6"/>
          <p:cNvSpPr txBox="1"/>
          <p:nvPr/>
        </p:nvSpPr>
        <p:spPr bwMode="auto">
          <a:xfrm>
            <a:off x="8128802" y="1957687"/>
            <a:ext cx="1445598" cy="8164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400" dirty="0">
                <a:solidFill>
                  <a:schemeClr val="tx1"/>
                </a:solidFill>
                <a:ea typeface="Calibri"/>
                <a:cs typeface="Calibri"/>
              </a:rPr>
              <a:t>500Ω</a:t>
            </a:r>
            <a:endParaRPr lang="en-US" sz="2400" dirty="0">
              <a:solidFill>
                <a:schemeClr val="tx1"/>
              </a:solidFill>
              <a:ea typeface="Calibri"/>
              <a:cs typeface="Times New Roman"/>
            </a:endParaRPr>
          </a:p>
        </p:txBody>
      </p:sp>
      <p:cxnSp>
        <p:nvCxnSpPr>
          <p:cNvPr id="103" name="Straight Arrow Connector 102"/>
          <p:cNvCxnSpPr/>
          <p:nvPr/>
        </p:nvCxnSpPr>
        <p:spPr>
          <a:xfrm>
            <a:off x="5732478" y="1636585"/>
            <a:ext cx="0" cy="2392298"/>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5861800" y="1113521"/>
            <a:ext cx="259604" cy="25960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7" name="Straight Arrow Connector 106"/>
          <p:cNvCxnSpPr/>
          <p:nvPr/>
        </p:nvCxnSpPr>
        <p:spPr>
          <a:xfrm flipV="1">
            <a:off x="4092864" y="1368026"/>
            <a:ext cx="1534898" cy="1"/>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092864" y="1352343"/>
            <a:ext cx="0" cy="546129"/>
          </a:xfrm>
          <a:prstGeom prst="line">
            <a:avLst/>
          </a:prstGeom>
          <a:ln w="381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8044132" y="1373125"/>
            <a:ext cx="0" cy="2461082"/>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rot="5400000">
            <a:off x="5110690" y="3715448"/>
            <a:ext cx="0" cy="911131"/>
          </a:xfrm>
          <a:prstGeom prst="straightConnector1">
            <a:avLst/>
          </a:prstGeom>
          <a:ln w="38100">
            <a:solidFill>
              <a:srgbClr val="003087"/>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580105" y="728894"/>
            <a:ext cx="924791" cy="369332"/>
          </a:xfrm>
          <a:prstGeom prst="rect">
            <a:avLst/>
          </a:prstGeom>
          <a:noFill/>
        </p:spPr>
        <p:txBody>
          <a:bodyPr wrap="square" rtlCol="0">
            <a:spAutoFit/>
          </a:bodyPr>
          <a:lstStyle/>
          <a:p>
            <a:pPr algn="ctr"/>
            <a:r>
              <a:rPr lang="en-US" dirty="0">
                <a:solidFill>
                  <a:srgbClr val="00B050"/>
                </a:solidFill>
              </a:rPr>
              <a:t>Node</a:t>
            </a:r>
          </a:p>
        </p:txBody>
      </p:sp>
      <p:sp>
        <p:nvSpPr>
          <p:cNvPr id="55" name="Rectangle 54"/>
          <p:cNvSpPr/>
          <p:nvPr/>
        </p:nvSpPr>
        <p:spPr>
          <a:xfrm>
            <a:off x="4633040" y="1349830"/>
            <a:ext cx="392521" cy="430887"/>
          </a:xfrm>
          <a:prstGeom prst="rect">
            <a:avLst/>
          </a:prstGeom>
        </p:spPr>
        <p:txBody>
          <a:bodyPr wrap="square">
            <a:spAutoFit/>
          </a:bodyPr>
          <a:lstStyle/>
          <a:p>
            <a:r>
              <a:rPr lang="en-US" sz="2200" dirty="0">
                <a:solidFill>
                  <a:srgbClr val="CB333B"/>
                </a:solidFill>
                <a:latin typeface="Calibri" panose="020F0502020204030204" pitchFamily="34" charset="0"/>
              </a:rPr>
              <a:t>I</a:t>
            </a:r>
            <a:r>
              <a:rPr lang="en-US" sz="2200" baseline="-25000" dirty="0">
                <a:solidFill>
                  <a:srgbClr val="CB333B"/>
                </a:solidFill>
                <a:latin typeface="Calibri" panose="020F0502020204030204" pitchFamily="34" charset="0"/>
              </a:rPr>
              <a:t>1</a:t>
            </a:r>
            <a:endParaRPr lang="en-US" sz="2200" dirty="0"/>
          </a:p>
        </p:txBody>
      </p:sp>
      <p:sp>
        <p:nvSpPr>
          <p:cNvPr id="140" name="Rectangle 139"/>
          <p:cNvSpPr/>
          <p:nvPr/>
        </p:nvSpPr>
        <p:spPr>
          <a:xfrm>
            <a:off x="5394217" y="1767865"/>
            <a:ext cx="392521" cy="430887"/>
          </a:xfrm>
          <a:prstGeom prst="rect">
            <a:avLst/>
          </a:prstGeom>
        </p:spPr>
        <p:txBody>
          <a:bodyPr wrap="square">
            <a:spAutoFit/>
          </a:bodyPr>
          <a:lstStyle/>
          <a:p>
            <a:r>
              <a:rPr lang="en-US" sz="2200" dirty="0">
                <a:solidFill>
                  <a:srgbClr val="CB333B"/>
                </a:solidFill>
                <a:latin typeface="Calibri" panose="020F0502020204030204" pitchFamily="34" charset="0"/>
              </a:rPr>
              <a:t>I</a:t>
            </a:r>
            <a:r>
              <a:rPr lang="en-US" sz="2200" baseline="-25000" dirty="0">
                <a:solidFill>
                  <a:srgbClr val="CB333B"/>
                </a:solidFill>
                <a:latin typeface="Calibri" panose="020F0502020204030204" pitchFamily="34" charset="0"/>
              </a:rPr>
              <a:t>2</a:t>
            </a:r>
            <a:endParaRPr lang="en-US" sz="2200" dirty="0"/>
          </a:p>
        </p:txBody>
      </p:sp>
      <p:sp>
        <p:nvSpPr>
          <p:cNvPr id="141" name="Rectangle 140"/>
          <p:cNvSpPr/>
          <p:nvPr/>
        </p:nvSpPr>
        <p:spPr>
          <a:xfrm>
            <a:off x="6833563" y="1331530"/>
            <a:ext cx="392521" cy="430887"/>
          </a:xfrm>
          <a:prstGeom prst="rect">
            <a:avLst/>
          </a:prstGeom>
        </p:spPr>
        <p:txBody>
          <a:bodyPr wrap="square">
            <a:spAutoFit/>
          </a:bodyPr>
          <a:lstStyle/>
          <a:p>
            <a:r>
              <a:rPr lang="en-US" sz="2200" dirty="0">
                <a:solidFill>
                  <a:srgbClr val="CB333B"/>
                </a:solidFill>
                <a:latin typeface="Calibri" panose="020F0502020204030204" pitchFamily="34" charset="0"/>
              </a:rPr>
              <a:t>I</a:t>
            </a:r>
            <a:r>
              <a:rPr lang="en-US" sz="2200" baseline="-25000" dirty="0">
                <a:solidFill>
                  <a:srgbClr val="CB333B"/>
                </a:solidFill>
                <a:latin typeface="Calibri" panose="020F0502020204030204" pitchFamily="34" charset="0"/>
              </a:rPr>
              <a:t>3</a:t>
            </a:r>
            <a:endParaRPr lang="en-US" sz="2200" dirty="0"/>
          </a:p>
        </p:txBody>
      </p:sp>
      <p:sp>
        <p:nvSpPr>
          <p:cNvPr id="145" name="Rectangle 144"/>
          <p:cNvSpPr/>
          <p:nvPr/>
        </p:nvSpPr>
        <p:spPr>
          <a:xfrm>
            <a:off x="4950770" y="3803034"/>
            <a:ext cx="417798" cy="430887"/>
          </a:xfrm>
          <a:prstGeom prst="rect">
            <a:avLst/>
          </a:prstGeom>
        </p:spPr>
        <p:txBody>
          <a:bodyPr wrap="square">
            <a:spAutoFit/>
          </a:bodyPr>
          <a:lstStyle/>
          <a:p>
            <a:r>
              <a:rPr lang="en-US" sz="2200" dirty="0">
                <a:solidFill>
                  <a:srgbClr val="003087"/>
                </a:solidFill>
                <a:latin typeface="Calibri" panose="020F0502020204030204" pitchFamily="34" charset="0"/>
              </a:rPr>
              <a:t>I</a:t>
            </a:r>
            <a:endParaRPr lang="en-US" sz="2200" baseline="-25000" dirty="0">
              <a:solidFill>
                <a:srgbClr val="003087"/>
              </a:solidFill>
            </a:endParaRPr>
          </a:p>
        </p:txBody>
      </p:sp>
      <p:sp>
        <p:nvSpPr>
          <p:cNvPr id="75" name="Oval 74"/>
          <p:cNvSpPr/>
          <p:nvPr/>
        </p:nvSpPr>
        <p:spPr>
          <a:xfrm>
            <a:off x="5928096" y="4358783"/>
            <a:ext cx="259604" cy="25960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5627762" y="4523827"/>
            <a:ext cx="924791" cy="369332"/>
          </a:xfrm>
          <a:prstGeom prst="rect">
            <a:avLst/>
          </a:prstGeom>
          <a:noFill/>
        </p:spPr>
        <p:txBody>
          <a:bodyPr wrap="square" rtlCol="0">
            <a:spAutoFit/>
          </a:bodyPr>
          <a:lstStyle/>
          <a:p>
            <a:pPr algn="ctr"/>
            <a:r>
              <a:rPr lang="en-US" dirty="0">
                <a:solidFill>
                  <a:srgbClr val="00B050"/>
                </a:solidFill>
              </a:rPr>
              <a:t>Node</a:t>
            </a:r>
          </a:p>
        </p:txBody>
      </p:sp>
      <p:sp>
        <p:nvSpPr>
          <p:cNvPr id="137" name="Rectangle 136"/>
          <p:cNvSpPr/>
          <p:nvPr/>
        </p:nvSpPr>
        <p:spPr>
          <a:xfrm>
            <a:off x="3863537" y="4172764"/>
            <a:ext cx="2224648" cy="369332"/>
          </a:xfrm>
          <a:prstGeom prst="rect">
            <a:avLst/>
          </a:prstGeom>
        </p:spPr>
        <p:txBody>
          <a:bodyPr wrap="none">
            <a:spAutoFit/>
          </a:bodyPr>
          <a:lstStyle/>
          <a:p>
            <a:r>
              <a:rPr lang="en-US" dirty="0">
                <a:solidFill>
                  <a:srgbClr val="003087"/>
                </a:solidFill>
              </a:rPr>
              <a:t>What is current here?</a:t>
            </a:r>
          </a:p>
        </p:txBody>
      </p:sp>
      <p:sp>
        <p:nvSpPr>
          <p:cNvPr id="77" name="Rectangle 76"/>
          <p:cNvSpPr/>
          <p:nvPr/>
        </p:nvSpPr>
        <p:spPr>
          <a:xfrm>
            <a:off x="1867793" y="4743696"/>
            <a:ext cx="8808630" cy="1938992"/>
          </a:xfrm>
          <a:prstGeom prst="rect">
            <a:avLst/>
          </a:prstGeom>
        </p:spPr>
        <p:txBody>
          <a:bodyPr wrap="none">
            <a:spAutoFit/>
          </a:bodyPr>
          <a:lstStyle/>
          <a:p>
            <a:pPr marL="457200" indent="-457200">
              <a:buFont typeface="Arial" panose="020B0604020202020204" pitchFamily="34" charset="0"/>
              <a:buChar char="•"/>
            </a:pPr>
            <a:r>
              <a:rPr lang="en-US" sz="2000" i="1" dirty="0">
                <a:solidFill>
                  <a:srgbClr val="003087"/>
                </a:solidFill>
              </a:rPr>
              <a:t>Current splits at a node when there are multiple paths it can take.</a:t>
            </a:r>
          </a:p>
          <a:p>
            <a:pPr marL="457200" indent="-457200">
              <a:buFont typeface="Arial" panose="020B0604020202020204" pitchFamily="34" charset="0"/>
              <a:buChar char="•"/>
            </a:pPr>
            <a:r>
              <a:rPr lang="en-US" sz="2000" i="1" dirty="0">
                <a:solidFill>
                  <a:srgbClr val="003087"/>
                </a:solidFill>
              </a:rPr>
              <a:t>Current into a node equals current out of a node</a:t>
            </a:r>
          </a:p>
          <a:p>
            <a:pPr marL="457200" indent="-457200">
              <a:buFont typeface="Arial" panose="020B0604020202020204" pitchFamily="34" charset="0"/>
              <a:buChar char="•"/>
            </a:pPr>
            <a:r>
              <a:rPr lang="en-US" sz="2000" i="1" dirty="0">
                <a:solidFill>
                  <a:srgbClr val="003087"/>
                </a:solidFill>
              </a:rPr>
              <a:t>More current travels in direction of </a:t>
            </a:r>
            <a:r>
              <a:rPr lang="en-US" sz="2000" i="1" u="sng" dirty="0">
                <a:solidFill>
                  <a:srgbClr val="003087"/>
                </a:solidFill>
              </a:rPr>
              <a:t>lower</a:t>
            </a:r>
            <a:r>
              <a:rPr lang="en-US" sz="2000" i="1" dirty="0">
                <a:solidFill>
                  <a:srgbClr val="003087"/>
                </a:solidFill>
              </a:rPr>
              <a:t> resistance</a:t>
            </a:r>
          </a:p>
          <a:p>
            <a:pPr marL="457200" indent="-457200">
              <a:buFont typeface="Arial" panose="020B0604020202020204" pitchFamily="34" charset="0"/>
              <a:buChar char="•"/>
            </a:pPr>
            <a:r>
              <a:rPr lang="en-US" sz="2000" i="1" dirty="0">
                <a:solidFill>
                  <a:srgbClr val="003087"/>
                </a:solidFill>
              </a:rPr>
              <a:t>Current remains the same through series resistors</a:t>
            </a:r>
          </a:p>
          <a:p>
            <a:pPr marL="457200" indent="-457200">
              <a:buFont typeface="Arial" panose="020B0604020202020204" pitchFamily="34" charset="0"/>
              <a:buChar char="•"/>
            </a:pPr>
            <a:r>
              <a:rPr lang="en-US" sz="2000" i="1" dirty="0">
                <a:solidFill>
                  <a:srgbClr val="003087"/>
                </a:solidFill>
              </a:rPr>
              <a:t>Find total current leaving power source by calculating </a:t>
            </a:r>
            <a:r>
              <a:rPr lang="en-US" sz="2000" i="1" dirty="0" err="1">
                <a:solidFill>
                  <a:srgbClr val="003087"/>
                </a:solidFill>
              </a:rPr>
              <a:t>R</a:t>
            </a:r>
            <a:r>
              <a:rPr lang="en-US" sz="2000" i="1" baseline="-25000" dirty="0" err="1">
                <a:solidFill>
                  <a:srgbClr val="003087"/>
                </a:solidFill>
              </a:rPr>
              <a:t>eq</a:t>
            </a:r>
            <a:r>
              <a:rPr lang="en-US" sz="2000" i="1" dirty="0">
                <a:solidFill>
                  <a:srgbClr val="003087"/>
                </a:solidFill>
              </a:rPr>
              <a:t> and using Ohm’s Law</a:t>
            </a:r>
          </a:p>
          <a:p>
            <a:pPr marL="457200" indent="-457200">
              <a:buFont typeface="Arial" panose="020B0604020202020204" pitchFamily="34" charset="0"/>
              <a:buChar char="•"/>
            </a:pPr>
            <a:r>
              <a:rPr lang="en-US" sz="2000" i="1" dirty="0">
                <a:solidFill>
                  <a:srgbClr val="003087"/>
                </a:solidFill>
              </a:rPr>
              <a:t>Use KVL to determine the current through resistors</a:t>
            </a:r>
          </a:p>
        </p:txBody>
      </p:sp>
      <p:cxnSp>
        <p:nvCxnSpPr>
          <p:cNvPr id="11" name="Straight Connector 10"/>
          <p:cNvCxnSpPr/>
          <p:nvPr/>
        </p:nvCxnSpPr>
        <p:spPr>
          <a:xfrm flipH="1">
            <a:off x="6369627" y="1368026"/>
            <a:ext cx="1695287" cy="0"/>
          </a:xfrm>
          <a:prstGeom prst="line">
            <a:avLst/>
          </a:prstGeom>
          <a:ln w="38100">
            <a:solidFill>
              <a:srgbClr val="CB333B"/>
            </a:solidFill>
          </a:ln>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2413B7B2-7021-4B9B-A791-E901B1B0D28C}"/>
              </a:ext>
            </a:extLst>
          </p:cNvPr>
          <p:cNvSpPr/>
          <p:nvPr/>
        </p:nvSpPr>
        <p:spPr>
          <a:xfrm>
            <a:off x="8258559" y="2699715"/>
            <a:ext cx="259604" cy="25960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B301079E-749B-4EB4-830A-DECB1E71229A}"/>
              </a:ext>
            </a:extLst>
          </p:cNvPr>
          <p:cNvSpPr txBox="1"/>
          <p:nvPr/>
        </p:nvSpPr>
        <p:spPr>
          <a:xfrm>
            <a:off x="8384503" y="2665090"/>
            <a:ext cx="924791" cy="369332"/>
          </a:xfrm>
          <a:prstGeom prst="rect">
            <a:avLst/>
          </a:prstGeom>
          <a:noFill/>
        </p:spPr>
        <p:txBody>
          <a:bodyPr wrap="square" rtlCol="0">
            <a:spAutoFit/>
          </a:bodyPr>
          <a:lstStyle/>
          <a:p>
            <a:pPr algn="ctr"/>
            <a:r>
              <a:rPr lang="en-US" dirty="0">
                <a:solidFill>
                  <a:srgbClr val="00B050"/>
                </a:solidFill>
              </a:rPr>
              <a:t>Node</a:t>
            </a:r>
          </a:p>
        </p:txBody>
      </p:sp>
    </p:spTree>
    <p:extLst>
      <p:ext uri="{BB962C8B-B14F-4D97-AF65-F5344CB8AC3E}">
        <p14:creationId xmlns:p14="http://schemas.microsoft.com/office/powerpoint/2010/main" val="2862129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7">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7">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473" y="-120973"/>
            <a:ext cx="10515600" cy="1325563"/>
          </a:xfrm>
        </p:spPr>
        <p:txBody>
          <a:bodyPr/>
          <a:lstStyle/>
          <a:p>
            <a:r>
              <a:rPr lang="en-US" dirty="0"/>
              <a:t>Implications of KCL</a:t>
            </a:r>
          </a:p>
        </p:txBody>
      </p:sp>
      <p:sp>
        <p:nvSpPr>
          <p:cNvPr id="4" name="Slide Number Placeholder 3"/>
          <p:cNvSpPr>
            <a:spLocks noGrp="1"/>
          </p:cNvSpPr>
          <p:nvPr>
            <p:ph type="sldNum" sz="quarter" idx="12"/>
          </p:nvPr>
        </p:nvSpPr>
        <p:spPr/>
        <p:txBody>
          <a:bodyPr/>
          <a:lstStyle/>
          <a:p>
            <a:fld id="{AF9F945A-7155-4828-81E1-722329993529}" type="slidenum">
              <a:rPr lang="en-US" smtClean="0"/>
              <a:t>12</a:t>
            </a:fld>
            <a:endParaRPr lang="en-US" dirty="0"/>
          </a:p>
        </p:txBody>
      </p:sp>
      <p:sp>
        <p:nvSpPr>
          <p:cNvPr id="78" name="TextBox 77"/>
          <p:cNvSpPr txBox="1">
            <a:spLocks noChangeArrowheads="1"/>
          </p:cNvSpPr>
          <p:nvPr/>
        </p:nvSpPr>
        <p:spPr>
          <a:xfrm>
            <a:off x="333963" y="987580"/>
            <a:ext cx="4934228" cy="685800"/>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defRPr/>
            </a:pPr>
            <a:r>
              <a:rPr lang="en-US" sz="2400" kern="0" dirty="0">
                <a:latin typeface="+mn-lt"/>
                <a:ea typeface="+mj-ea"/>
                <a:cs typeface="+mj-cs"/>
              </a:rPr>
              <a:t>The algebraic sum of currents entering or leaving a node is zero</a:t>
            </a:r>
          </a:p>
        </p:txBody>
      </p:sp>
      <p:grpSp>
        <p:nvGrpSpPr>
          <p:cNvPr id="3" name="Group 2"/>
          <p:cNvGrpSpPr/>
          <p:nvPr/>
        </p:nvGrpSpPr>
        <p:grpSpPr>
          <a:xfrm>
            <a:off x="6001107" y="498504"/>
            <a:ext cx="5459368" cy="3104270"/>
            <a:chOff x="6391617" y="761148"/>
            <a:chExt cx="4822906" cy="2742369"/>
          </a:xfrm>
        </p:grpSpPr>
        <p:grpSp>
          <p:nvGrpSpPr>
            <p:cNvPr id="79" name="Group 78"/>
            <p:cNvGrpSpPr/>
            <p:nvPr/>
          </p:nvGrpSpPr>
          <p:grpSpPr>
            <a:xfrm rot="11769075">
              <a:off x="8602525" y="761148"/>
              <a:ext cx="405112" cy="1752602"/>
              <a:chOff x="8074029" y="2716360"/>
              <a:chExt cx="405112" cy="1752602"/>
            </a:xfrm>
          </p:grpSpPr>
          <p:grpSp>
            <p:nvGrpSpPr>
              <p:cNvPr id="195" name="Group 194"/>
              <p:cNvGrpSpPr/>
              <p:nvPr/>
            </p:nvGrpSpPr>
            <p:grpSpPr>
              <a:xfrm rot="5400000">
                <a:off x="7407937" y="3397758"/>
                <a:ext cx="1752602" cy="389806"/>
                <a:chOff x="405211" y="2738180"/>
                <a:chExt cx="1752602" cy="389806"/>
              </a:xfrm>
            </p:grpSpPr>
            <p:cxnSp>
              <p:nvCxnSpPr>
                <p:cNvPr id="197" name="AutoShape 8"/>
                <p:cNvCxnSpPr>
                  <a:cxnSpLocks noChangeShapeType="1"/>
                </p:cNvCxnSpPr>
                <p:nvPr/>
              </p:nvCxnSpPr>
              <p:spPr bwMode="auto">
                <a:xfrm flipV="1">
                  <a:off x="1346454" y="2842670"/>
                  <a:ext cx="0" cy="18216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98" name="AutoShape 15"/>
                <p:cNvCxnSpPr>
                  <a:cxnSpLocks noChangeShapeType="1"/>
                </p:cNvCxnSpPr>
                <p:nvPr/>
              </p:nvCxnSpPr>
              <p:spPr bwMode="auto">
                <a:xfrm rot="16200000">
                  <a:off x="1749546" y="2515840"/>
                  <a:ext cx="414" cy="81612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99" name="AutoShape 8"/>
                <p:cNvCxnSpPr>
                  <a:cxnSpLocks noChangeShapeType="1"/>
                </p:cNvCxnSpPr>
                <p:nvPr/>
              </p:nvCxnSpPr>
              <p:spPr bwMode="auto">
                <a:xfrm flipV="1">
                  <a:off x="1219702" y="2738180"/>
                  <a:ext cx="0" cy="38980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00" name="AutoShape 15"/>
                <p:cNvCxnSpPr>
                  <a:cxnSpLocks noChangeShapeType="1"/>
                </p:cNvCxnSpPr>
                <p:nvPr/>
              </p:nvCxnSpPr>
              <p:spPr bwMode="auto">
                <a:xfrm rot="16200000" flipH="1">
                  <a:off x="812651" y="2516254"/>
                  <a:ext cx="2" cy="81488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196" name="Rectangle 195"/>
              <p:cNvSpPr/>
              <p:nvPr/>
            </p:nvSpPr>
            <p:spPr>
              <a:xfrm>
                <a:off x="8074029" y="3148675"/>
                <a:ext cx="287258" cy="786882"/>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grpSp>
          <p:nvGrpSpPr>
            <p:cNvPr id="80" name="Group 79"/>
            <p:cNvGrpSpPr/>
            <p:nvPr/>
          </p:nvGrpSpPr>
          <p:grpSpPr>
            <a:xfrm rot="13505338">
              <a:off x="7770799" y="2193021"/>
              <a:ext cx="272724" cy="1839121"/>
              <a:chOff x="8342797" y="427163"/>
              <a:chExt cx="272724" cy="1839121"/>
            </a:xfrm>
          </p:grpSpPr>
          <p:grpSp>
            <p:nvGrpSpPr>
              <p:cNvPr id="182" name="Group 181"/>
              <p:cNvGrpSpPr/>
              <p:nvPr/>
            </p:nvGrpSpPr>
            <p:grpSpPr>
              <a:xfrm rot="16200000">
                <a:off x="7562016" y="1253897"/>
                <a:ext cx="1839121" cy="185653"/>
                <a:chOff x="5880224" y="2571086"/>
                <a:chExt cx="1839121" cy="347662"/>
              </a:xfrm>
            </p:grpSpPr>
            <p:cxnSp>
              <p:nvCxnSpPr>
                <p:cNvPr id="185" name="Straight Connector 184"/>
                <p:cNvCxnSpPr/>
                <p:nvPr/>
              </p:nvCxnSpPr>
              <p:spPr bwMode="auto">
                <a:xfrm flipH="1">
                  <a:off x="5880224" y="2743515"/>
                  <a:ext cx="627063" cy="476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bwMode="auto">
                <a:xfrm flipH="1">
                  <a:off x="7119270" y="2743818"/>
                  <a:ext cx="600075"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187" name="Group 186"/>
                <p:cNvGrpSpPr>
                  <a:grpSpLocks/>
                </p:cNvGrpSpPr>
                <p:nvPr/>
              </p:nvGrpSpPr>
              <p:grpSpPr bwMode="auto">
                <a:xfrm>
                  <a:off x="6499339" y="2571086"/>
                  <a:ext cx="626267" cy="347662"/>
                  <a:chOff x="7209220" y="1678338"/>
                  <a:chExt cx="704492" cy="303002"/>
                </a:xfrm>
              </p:grpSpPr>
              <p:cxnSp>
                <p:nvCxnSpPr>
                  <p:cNvPr id="188" name="Straight Connector 187"/>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183" name="Rectangle 182"/>
              <p:cNvSpPr/>
              <p:nvPr/>
            </p:nvSpPr>
            <p:spPr>
              <a:xfrm rot="16200000">
                <a:off x="8335090" y="126274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sp>
            <p:nvSpPr>
              <p:cNvPr id="184" name="Rectangle 183"/>
              <p:cNvSpPr/>
              <p:nvPr/>
            </p:nvSpPr>
            <p:spPr>
              <a:xfrm rot="16200000">
                <a:off x="8108085" y="1381029"/>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grpSp>
        <p:grpSp>
          <p:nvGrpSpPr>
            <p:cNvPr id="81" name="Group 80"/>
            <p:cNvGrpSpPr/>
            <p:nvPr/>
          </p:nvGrpSpPr>
          <p:grpSpPr>
            <a:xfrm rot="19276027">
              <a:off x="7814615" y="832213"/>
              <a:ext cx="272724" cy="1839121"/>
              <a:chOff x="8342797" y="427163"/>
              <a:chExt cx="272724" cy="1839121"/>
            </a:xfrm>
          </p:grpSpPr>
          <p:grpSp>
            <p:nvGrpSpPr>
              <p:cNvPr id="169" name="Group 168"/>
              <p:cNvGrpSpPr/>
              <p:nvPr/>
            </p:nvGrpSpPr>
            <p:grpSpPr>
              <a:xfrm rot="16200000">
                <a:off x="7562016" y="1253897"/>
                <a:ext cx="1839121" cy="185653"/>
                <a:chOff x="5880224" y="2571086"/>
                <a:chExt cx="1839121" cy="347662"/>
              </a:xfrm>
            </p:grpSpPr>
            <p:cxnSp>
              <p:nvCxnSpPr>
                <p:cNvPr id="172" name="Straight Connector 171"/>
                <p:cNvCxnSpPr/>
                <p:nvPr/>
              </p:nvCxnSpPr>
              <p:spPr bwMode="auto">
                <a:xfrm flipH="1">
                  <a:off x="5880224" y="2743515"/>
                  <a:ext cx="627063" cy="476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bwMode="auto">
                <a:xfrm flipH="1">
                  <a:off x="7119270" y="2743818"/>
                  <a:ext cx="600075"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174" name="Group 173"/>
                <p:cNvGrpSpPr>
                  <a:grpSpLocks/>
                </p:cNvGrpSpPr>
                <p:nvPr/>
              </p:nvGrpSpPr>
              <p:grpSpPr bwMode="auto">
                <a:xfrm>
                  <a:off x="6499339" y="2571086"/>
                  <a:ext cx="626267" cy="347662"/>
                  <a:chOff x="7209220" y="1678338"/>
                  <a:chExt cx="704492" cy="303002"/>
                </a:xfrm>
              </p:grpSpPr>
              <p:cxnSp>
                <p:nvCxnSpPr>
                  <p:cNvPr id="175" name="Straight Connector 174"/>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170" name="Rectangle 169"/>
              <p:cNvSpPr/>
              <p:nvPr/>
            </p:nvSpPr>
            <p:spPr>
              <a:xfrm rot="16200000">
                <a:off x="8335090" y="126274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sp>
            <p:nvSpPr>
              <p:cNvPr id="171" name="Rectangle 170"/>
              <p:cNvSpPr/>
              <p:nvPr/>
            </p:nvSpPr>
            <p:spPr>
              <a:xfrm rot="16200000">
                <a:off x="8108085" y="1381029"/>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grpSp>
        <p:grpSp>
          <p:nvGrpSpPr>
            <p:cNvPr id="82" name="Group 81"/>
            <p:cNvGrpSpPr/>
            <p:nvPr/>
          </p:nvGrpSpPr>
          <p:grpSpPr>
            <a:xfrm rot="4833967">
              <a:off x="9010875" y="1752643"/>
              <a:ext cx="272724" cy="1245382"/>
              <a:chOff x="8342797" y="1020904"/>
              <a:chExt cx="272724" cy="1245382"/>
            </a:xfrm>
          </p:grpSpPr>
          <p:grpSp>
            <p:nvGrpSpPr>
              <p:cNvPr id="157" name="Group 156"/>
              <p:cNvGrpSpPr/>
              <p:nvPr/>
            </p:nvGrpSpPr>
            <p:grpSpPr>
              <a:xfrm rot="16200000">
                <a:off x="7858887" y="1550768"/>
                <a:ext cx="1245382" cy="185653"/>
                <a:chOff x="5880224" y="2571086"/>
                <a:chExt cx="1245382" cy="347662"/>
              </a:xfrm>
            </p:grpSpPr>
            <p:cxnSp>
              <p:nvCxnSpPr>
                <p:cNvPr id="160" name="Straight Connector 159"/>
                <p:cNvCxnSpPr/>
                <p:nvPr/>
              </p:nvCxnSpPr>
              <p:spPr bwMode="auto">
                <a:xfrm flipH="1">
                  <a:off x="5880224" y="2743515"/>
                  <a:ext cx="627063" cy="476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161" name="Group 160"/>
                <p:cNvGrpSpPr>
                  <a:grpSpLocks/>
                </p:cNvGrpSpPr>
                <p:nvPr/>
              </p:nvGrpSpPr>
              <p:grpSpPr bwMode="auto">
                <a:xfrm>
                  <a:off x="6499339" y="2571086"/>
                  <a:ext cx="626267" cy="347662"/>
                  <a:chOff x="7209220" y="1678338"/>
                  <a:chExt cx="704492" cy="303002"/>
                </a:xfrm>
              </p:grpSpPr>
              <p:cxnSp>
                <p:nvCxnSpPr>
                  <p:cNvPr id="162" name="Straight Connector 161"/>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158" name="Rectangle 157"/>
              <p:cNvSpPr/>
              <p:nvPr/>
            </p:nvSpPr>
            <p:spPr>
              <a:xfrm rot="16200000">
                <a:off x="8335090" y="126274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sp>
            <p:nvSpPr>
              <p:cNvPr id="159" name="Rectangle 158"/>
              <p:cNvSpPr/>
              <p:nvPr/>
            </p:nvSpPr>
            <p:spPr>
              <a:xfrm rot="16200000">
                <a:off x="8108085" y="1381029"/>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grpSp>
        <p:grpSp>
          <p:nvGrpSpPr>
            <p:cNvPr id="83" name="Group 82"/>
            <p:cNvGrpSpPr/>
            <p:nvPr/>
          </p:nvGrpSpPr>
          <p:grpSpPr>
            <a:xfrm rot="8020907">
              <a:off x="8975079" y="2188058"/>
              <a:ext cx="405113" cy="1752602"/>
              <a:chOff x="8074029" y="2716361"/>
              <a:chExt cx="405113" cy="1752602"/>
            </a:xfrm>
          </p:grpSpPr>
          <p:grpSp>
            <p:nvGrpSpPr>
              <p:cNvPr id="151" name="Group 150"/>
              <p:cNvGrpSpPr/>
              <p:nvPr/>
            </p:nvGrpSpPr>
            <p:grpSpPr>
              <a:xfrm rot="5400000">
                <a:off x="7407938" y="3397759"/>
                <a:ext cx="1752602" cy="389806"/>
                <a:chOff x="405211" y="2738180"/>
                <a:chExt cx="1752602" cy="389806"/>
              </a:xfrm>
            </p:grpSpPr>
            <p:cxnSp>
              <p:nvCxnSpPr>
                <p:cNvPr id="153" name="AutoShape 8"/>
                <p:cNvCxnSpPr>
                  <a:cxnSpLocks noChangeShapeType="1"/>
                </p:cNvCxnSpPr>
                <p:nvPr/>
              </p:nvCxnSpPr>
              <p:spPr bwMode="auto">
                <a:xfrm flipV="1">
                  <a:off x="1346454" y="2842670"/>
                  <a:ext cx="0" cy="18216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4" name="AutoShape 15"/>
                <p:cNvCxnSpPr>
                  <a:cxnSpLocks noChangeShapeType="1"/>
                </p:cNvCxnSpPr>
                <p:nvPr/>
              </p:nvCxnSpPr>
              <p:spPr bwMode="auto">
                <a:xfrm rot="16200000">
                  <a:off x="1749546" y="2515840"/>
                  <a:ext cx="414" cy="81612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5" name="AutoShape 8"/>
                <p:cNvCxnSpPr>
                  <a:cxnSpLocks noChangeShapeType="1"/>
                </p:cNvCxnSpPr>
                <p:nvPr/>
              </p:nvCxnSpPr>
              <p:spPr bwMode="auto">
                <a:xfrm flipV="1">
                  <a:off x="1219702" y="2738180"/>
                  <a:ext cx="0" cy="38980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6" name="AutoShape 15"/>
                <p:cNvCxnSpPr>
                  <a:cxnSpLocks noChangeShapeType="1"/>
                </p:cNvCxnSpPr>
                <p:nvPr/>
              </p:nvCxnSpPr>
              <p:spPr bwMode="auto">
                <a:xfrm rot="16200000" flipH="1">
                  <a:off x="812651" y="2516254"/>
                  <a:ext cx="2" cy="81488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152" name="Rectangle 151"/>
              <p:cNvSpPr/>
              <p:nvPr/>
            </p:nvSpPr>
            <p:spPr>
              <a:xfrm>
                <a:off x="8074029" y="3148675"/>
                <a:ext cx="287258" cy="786882"/>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grpSp>
          <p:nvGrpSpPr>
            <p:cNvPr id="84" name="Group 83"/>
            <p:cNvGrpSpPr/>
            <p:nvPr/>
          </p:nvGrpSpPr>
          <p:grpSpPr>
            <a:xfrm rot="5099595">
              <a:off x="7122982" y="1431050"/>
              <a:ext cx="661221" cy="2107419"/>
              <a:chOff x="7318189" y="138668"/>
              <a:chExt cx="661221" cy="2107419"/>
            </a:xfrm>
          </p:grpSpPr>
          <p:cxnSp>
            <p:nvCxnSpPr>
              <p:cNvPr id="129" name="Straight Arrow Connector 128"/>
              <p:cNvCxnSpPr/>
              <p:nvPr/>
            </p:nvCxnSpPr>
            <p:spPr bwMode="auto">
              <a:xfrm>
                <a:off x="7318189" y="1029469"/>
                <a:ext cx="195263" cy="210386"/>
              </a:xfrm>
              <a:prstGeom prst="straightConnector1">
                <a:avLst/>
              </a:prstGeom>
              <a:ln w="19050">
                <a:solidFill>
                  <a:srgbClr val="002060"/>
                </a:solidFill>
                <a:tailEnd type="triangle" w="med" len="med"/>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7506018" y="1157925"/>
                <a:ext cx="473392" cy="483598"/>
              </a:xfrm>
              <a:prstGeom prst="ellipse">
                <a:avLst/>
              </a:prstGeom>
              <a:ln w="19050">
                <a:solidFill>
                  <a:srgbClr val="002060"/>
                </a:solid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grpSp>
            <p:nvGrpSpPr>
              <p:cNvPr id="131" name="Group 130"/>
              <p:cNvGrpSpPr/>
              <p:nvPr/>
            </p:nvGrpSpPr>
            <p:grpSpPr>
              <a:xfrm>
                <a:off x="7651466" y="138668"/>
                <a:ext cx="182753" cy="2107419"/>
                <a:chOff x="8342797" y="-959130"/>
                <a:chExt cx="272724" cy="3848255"/>
              </a:xfrm>
            </p:grpSpPr>
            <p:grpSp>
              <p:nvGrpSpPr>
                <p:cNvPr id="133" name="Group 132"/>
                <p:cNvGrpSpPr/>
                <p:nvPr/>
              </p:nvGrpSpPr>
              <p:grpSpPr>
                <a:xfrm rot="16200000">
                  <a:off x="6552966" y="867532"/>
                  <a:ext cx="3848255" cy="194931"/>
                  <a:chOff x="5257385" y="2553748"/>
                  <a:chExt cx="3848255" cy="365000"/>
                </a:xfrm>
              </p:grpSpPr>
              <p:cxnSp>
                <p:nvCxnSpPr>
                  <p:cNvPr id="138" name="Straight Connector 137"/>
                  <p:cNvCxnSpPr/>
                  <p:nvPr/>
                </p:nvCxnSpPr>
                <p:spPr bwMode="auto">
                  <a:xfrm rot="300405" flipH="1">
                    <a:off x="5257385" y="2659894"/>
                    <a:ext cx="1248280" cy="14043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bwMode="auto">
                  <a:xfrm rot="300405" flipH="1">
                    <a:off x="7124702" y="2553748"/>
                    <a:ext cx="1980938" cy="322961"/>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142" name="Group 141"/>
                  <p:cNvGrpSpPr>
                    <a:grpSpLocks/>
                  </p:cNvGrpSpPr>
                  <p:nvPr/>
                </p:nvGrpSpPr>
                <p:grpSpPr bwMode="auto">
                  <a:xfrm>
                    <a:off x="6499339" y="2571086"/>
                    <a:ext cx="626267" cy="347662"/>
                    <a:chOff x="7209220" y="1678338"/>
                    <a:chExt cx="704492" cy="303002"/>
                  </a:xfrm>
                </p:grpSpPr>
                <p:cxnSp>
                  <p:nvCxnSpPr>
                    <p:cNvPr id="143" name="Straight Connector 142"/>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134" name="Rectangle 133"/>
                <p:cNvSpPr/>
                <p:nvPr/>
              </p:nvSpPr>
              <p:spPr>
                <a:xfrm rot="16200000">
                  <a:off x="8335090" y="126274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sp>
              <p:nvSpPr>
                <p:cNvPr id="135" name="Rectangle 134"/>
                <p:cNvSpPr/>
                <p:nvPr/>
              </p:nvSpPr>
              <p:spPr>
                <a:xfrm rot="16200000">
                  <a:off x="8108085" y="1381029"/>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grpSp>
          <p:cxnSp>
            <p:nvCxnSpPr>
              <p:cNvPr id="132" name="Straight Arrow Connector 131"/>
              <p:cNvCxnSpPr/>
              <p:nvPr/>
            </p:nvCxnSpPr>
            <p:spPr bwMode="auto">
              <a:xfrm>
                <a:off x="7386084" y="924276"/>
                <a:ext cx="195263" cy="210386"/>
              </a:xfrm>
              <a:prstGeom prst="straightConnector1">
                <a:avLst/>
              </a:prstGeom>
              <a:ln w="19050">
                <a:solidFill>
                  <a:srgbClr val="002060"/>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85" name="Oval 84"/>
            <p:cNvSpPr/>
            <p:nvPr/>
          </p:nvSpPr>
          <p:spPr bwMode="auto">
            <a:xfrm>
              <a:off x="8503013" y="2430267"/>
              <a:ext cx="76200" cy="74613"/>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a:solidFill>
                  <a:srgbClr val="C00000"/>
                </a:solidFill>
              </a:endParaRPr>
            </a:p>
          </p:txBody>
        </p:sp>
        <p:grpSp>
          <p:nvGrpSpPr>
            <p:cNvPr id="86" name="Group 85"/>
            <p:cNvGrpSpPr/>
            <p:nvPr/>
          </p:nvGrpSpPr>
          <p:grpSpPr>
            <a:xfrm rot="4796928">
              <a:off x="10276733" y="1396887"/>
              <a:ext cx="405112" cy="1470468"/>
              <a:chOff x="8074029" y="2998494"/>
              <a:chExt cx="405112" cy="1470468"/>
            </a:xfrm>
          </p:grpSpPr>
          <p:grpSp>
            <p:nvGrpSpPr>
              <p:cNvPr id="123" name="Group 122"/>
              <p:cNvGrpSpPr/>
              <p:nvPr/>
            </p:nvGrpSpPr>
            <p:grpSpPr>
              <a:xfrm rot="5400000">
                <a:off x="7549004" y="3538825"/>
                <a:ext cx="1470468" cy="389806"/>
                <a:chOff x="687345" y="2738180"/>
                <a:chExt cx="1470468" cy="389806"/>
              </a:xfrm>
            </p:grpSpPr>
            <p:cxnSp>
              <p:nvCxnSpPr>
                <p:cNvPr id="125" name="AutoShape 8"/>
                <p:cNvCxnSpPr>
                  <a:cxnSpLocks noChangeShapeType="1"/>
                </p:cNvCxnSpPr>
                <p:nvPr/>
              </p:nvCxnSpPr>
              <p:spPr bwMode="auto">
                <a:xfrm flipV="1">
                  <a:off x="1346454" y="2842670"/>
                  <a:ext cx="0" cy="18216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6" name="AutoShape 15"/>
                <p:cNvCxnSpPr>
                  <a:cxnSpLocks noChangeShapeType="1"/>
                </p:cNvCxnSpPr>
                <p:nvPr/>
              </p:nvCxnSpPr>
              <p:spPr bwMode="auto">
                <a:xfrm rot="16200000">
                  <a:off x="1749546" y="2515840"/>
                  <a:ext cx="414" cy="81612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7" name="AutoShape 8"/>
                <p:cNvCxnSpPr>
                  <a:cxnSpLocks noChangeShapeType="1"/>
                </p:cNvCxnSpPr>
                <p:nvPr/>
              </p:nvCxnSpPr>
              <p:spPr bwMode="auto">
                <a:xfrm flipV="1">
                  <a:off x="1219702" y="2738180"/>
                  <a:ext cx="0" cy="38980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8" name="AutoShape 15"/>
                <p:cNvCxnSpPr>
                  <a:cxnSpLocks noChangeShapeType="1"/>
                </p:cNvCxnSpPr>
                <p:nvPr/>
              </p:nvCxnSpPr>
              <p:spPr bwMode="auto">
                <a:xfrm rot="11403072" flipH="1">
                  <a:off x="687345" y="2876845"/>
                  <a:ext cx="528134" cy="9930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124" name="Rectangle 123"/>
              <p:cNvSpPr/>
              <p:nvPr/>
            </p:nvSpPr>
            <p:spPr>
              <a:xfrm>
                <a:off x="8074029" y="3148675"/>
                <a:ext cx="287258" cy="786882"/>
              </a:xfrm>
              <a:prstGeom prst="rect">
                <a:avLst/>
              </a:prstGeom>
            </p:spPr>
            <p:txBody>
              <a:bodyPr wrap="none">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grpSp>
          <p:nvGrpSpPr>
            <p:cNvPr id="87" name="Group 86"/>
            <p:cNvGrpSpPr/>
            <p:nvPr/>
          </p:nvGrpSpPr>
          <p:grpSpPr>
            <a:xfrm>
              <a:off x="7928457" y="1311033"/>
              <a:ext cx="463541" cy="508801"/>
              <a:chOff x="2163007" y="2171842"/>
              <a:chExt cx="463541" cy="508801"/>
            </a:xfrm>
          </p:grpSpPr>
          <p:cxnSp>
            <p:nvCxnSpPr>
              <p:cNvPr id="121" name="Straight Arrow Connector 120"/>
              <p:cNvCxnSpPr/>
              <p:nvPr/>
            </p:nvCxnSpPr>
            <p:spPr>
              <a:xfrm>
                <a:off x="2163007" y="2296003"/>
                <a:ext cx="301838" cy="384640"/>
              </a:xfrm>
              <a:prstGeom prst="straightConnector1">
                <a:avLst/>
              </a:prstGeom>
              <a:ln w="2540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2" name="TextBox 3071"/>
                  <p:cNvSpPr txBox="1"/>
                  <p:nvPr/>
                </p:nvSpPr>
                <p:spPr>
                  <a:xfrm>
                    <a:off x="2212332" y="2171842"/>
                    <a:ext cx="414216"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3A8B2D"/>
                                  </a:solidFill>
                                  <a:latin typeface="Cambria Math" panose="02040503050406030204" pitchFamily="18" charset="0"/>
                                </a:rPr>
                              </m:ctrlPr>
                            </m:sSubPr>
                            <m:e>
                              <m:r>
                                <m:rPr>
                                  <m:sty m:val="p"/>
                                </m:rPr>
                                <a:rPr lang="en-US" b="0" i="0" smtClean="0">
                                  <a:solidFill>
                                    <a:srgbClr val="3A8B2D"/>
                                  </a:solidFill>
                                  <a:latin typeface="Cambria Math"/>
                                </a:rPr>
                                <m:t>I</m:t>
                              </m:r>
                            </m:e>
                            <m:sub>
                              <m:r>
                                <a:rPr lang="en-US" b="0" i="0" smtClean="0">
                                  <a:solidFill>
                                    <a:srgbClr val="3A8B2D"/>
                                  </a:solidFill>
                                  <a:latin typeface="Cambria Math"/>
                                </a:rPr>
                                <m:t>1</m:t>
                              </m:r>
                            </m:sub>
                          </m:sSub>
                        </m:oMath>
                      </m:oMathPara>
                    </a14:m>
                    <a:endParaRPr lang="en-US" dirty="0"/>
                  </a:p>
                </p:txBody>
              </p:sp>
            </mc:Choice>
            <mc:Fallback xmlns="">
              <p:sp>
                <p:nvSpPr>
                  <p:cNvPr id="122" name="TextBox 3071"/>
                  <p:cNvSpPr txBox="1">
                    <a:spLocks noRot="1" noChangeAspect="1" noMove="1" noResize="1" noEditPoints="1" noAdjustHandles="1" noChangeArrowheads="1" noChangeShapeType="1" noTextEdit="1"/>
                  </p:cNvSpPr>
                  <p:nvPr/>
                </p:nvSpPr>
                <p:spPr>
                  <a:xfrm>
                    <a:off x="2212332" y="2171842"/>
                    <a:ext cx="414216" cy="369332"/>
                  </a:xfrm>
                  <a:prstGeom prst="rect">
                    <a:avLst/>
                  </a:prstGeom>
                  <a:blipFill>
                    <a:blip r:embed="rId2"/>
                    <a:stretch>
                      <a:fillRect/>
                    </a:stretch>
                  </a:blipFill>
                </p:spPr>
                <p:txBody>
                  <a:bodyPr/>
                  <a:lstStyle/>
                  <a:p>
                    <a:r>
                      <a:rPr lang="en-US">
                        <a:noFill/>
                      </a:rPr>
                      <a:t> </a:t>
                    </a:r>
                  </a:p>
                </p:txBody>
              </p:sp>
            </mc:Fallback>
          </mc:AlternateContent>
        </p:grpSp>
        <p:grpSp>
          <p:nvGrpSpPr>
            <p:cNvPr id="88" name="Group 87"/>
            <p:cNvGrpSpPr/>
            <p:nvPr/>
          </p:nvGrpSpPr>
          <p:grpSpPr>
            <a:xfrm>
              <a:off x="8923622" y="1562807"/>
              <a:ext cx="452444" cy="501104"/>
              <a:chOff x="3158172" y="2423616"/>
              <a:chExt cx="452444" cy="501104"/>
            </a:xfrm>
          </p:grpSpPr>
          <p:cxnSp>
            <p:nvCxnSpPr>
              <p:cNvPr id="119" name="Straight Arrow Connector 118"/>
              <p:cNvCxnSpPr/>
              <p:nvPr/>
            </p:nvCxnSpPr>
            <p:spPr>
              <a:xfrm flipH="1">
                <a:off x="3158172" y="2423616"/>
                <a:ext cx="139318" cy="501104"/>
              </a:xfrm>
              <a:prstGeom prst="straightConnector1">
                <a:avLst/>
              </a:prstGeom>
              <a:ln w="2540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0" name="TextBox 129"/>
                  <p:cNvSpPr txBox="1"/>
                  <p:nvPr/>
                </p:nvSpPr>
                <p:spPr>
                  <a:xfrm>
                    <a:off x="3190373" y="2493596"/>
                    <a:ext cx="420243"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3A8B2D"/>
                                  </a:solidFill>
                                  <a:latin typeface="Cambria Math" panose="02040503050406030204" pitchFamily="18" charset="0"/>
                                </a:rPr>
                              </m:ctrlPr>
                            </m:sSubPr>
                            <m:e>
                              <m:r>
                                <m:rPr>
                                  <m:sty m:val="p"/>
                                </m:rPr>
                                <a:rPr lang="en-US" b="0" i="0" smtClean="0">
                                  <a:solidFill>
                                    <a:srgbClr val="3A8B2D"/>
                                  </a:solidFill>
                                  <a:latin typeface="Cambria Math"/>
                                </a:rPr>
                                <m:t>I</m:t>
                              </m:r>
                            </m:e>
                            <m:sub>
                              <m:r>
                                <a:rPr lang="en-US" b="0" i="0" smtClean="0">
                                  <a:solidFill>
                                    <a:srgbClr val="3A8B2D"/>
                                  </a:solidFill>
                                  <a:latin typeface="Cambria Math"/>
                                </a:rPr>
                                <m:t>2</m:t>
                              </m:r>
                            </m:sub>
                          </m:sSub>
                        </m:oMath>
                      </m:oMathPara>
                    </a14:m>
                    <a:endParaRPr lang="en-US" dirty="0"/>
                  </a:p>
                </p:txBody>
              </p:sp>
            </mc:Choice>
            <mc:Fallback xmlns="">
              <p:sp>
                <p:nvSpPr>
                  <p:cNvPr id="120" name="TextBox 129"/>
                  <p:cNvSpPr txBox="1">
                    <a:spLocks noRot="1" noChangeAspect="1" noMove="1" noResize="1" noEditPoints="1" noAdjustHandles="1" noChangeArrowheads="1" noChangeShapeType="1" noTextEdit="1"/>
                  </p:cNvSpPr>
                  <p:nvPr/>
                </p:nvSpPr>
                <p:spPr>
                  <a:xfrm>
                    <a:off x="3190373" y="2493596"/>
                    <a:ext cx="420243" cy="369332"/>
                  </a:xfrm>
                  <a:prstGeom prst="rect">
                    <a:avLst/>
                  </a:prstGeom>
                  <a:blipFill>
                    <a:blip r:embed="rId3"/>
                    <a:stretch>
                      <a:fillRect/>
                    </a:stretch>
                  </a:blipFill>
                </p:spPr>
                <p:txBody>
                  <a:bodyPr/>
                  <a:lstStyle/>
                  <a:p>
                    <a:r>
                      <a:rPr lang="en-US">
                        <a:noFill/>
                      </a:rPr>
                      <a:t> </a:t>
                    </a:r>
                  </a:p>
                </p:txBody>
              </p:sp>
            </mc:Fallback>
          </mc:AlternateContent>
        </p:grpSp>
        <p:grpSp>
          <p:nvGrpSpPr>
            <p:cNvPr id="89" name="Group 88"/>
            <p:cNvGrpSpPr/>
            <p:nvPr/>
          </p:nvGrpSpPr>
          <p:grpSpPr>
            <a:xfrm>
              <a:off x="9502230" y="2394041"/>
              <a:ext cx="594732" cy="390632"/>
              <a:chOff x="3736780" y="3254850"/>
              <a:chExt cx="594732" cy="390632"/>
            </a:xfrm>
          </p:grpSpPr>
          <p:cxnSp>
            <p:nvCxnSpPr>
              <p:cNvPr id="117" name="Straight Arrow Connector 116"/>
              <p:cNvCxnSpPr/>
              <p:nvPr/>
            </p:nvCxnSpPr>
            <p:spPr>
              <a:xfrm flipV="1">
                <a:off x="3736780" y="3254850"/>
                <a:ext cx="594732" cy="102073"/>
              </a:xfrm>
              <a:prstGeom prst="straightConnector1">
                <a:avLst/>
              </a:prstGeom>
              <a:ln w="2540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8" name="TextBox 130"/>
                  <p:cNvSpPr txBox="1"/>
                  <p:nvPr/>
                </p:nvSpPr>
                <p:spPr>
                  <a:xfrm>
                    <a:off x="3857484" y="3276150"/>
                    <a:ext cx="420243"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3A8B2D"/>
                                  </a:solidFill>
                                  <a:latin typeface="Cambria Math" panose="02040503050406030204" pitchFamily="18" charset="0"/>
                                </a:rPr>
                              </m:ctrlPr>
                            </m:sSubPr>
                            <m:e>
                              <m:r>
                                <m:rPr>
                                  <m:sty m:val="p"/>
                                </m:rPr>
                                <a:rPr lang="en-US" b="0" i="0" smtClean="0">
                                  <a:solidFill>
                                    <a:srgbClr val="3A8B2D"/>
                                  </a:solidFill>
                                  <a:latin typeface="Cambria Math"/>
                                </a:rPr>
                                <m:t>I</m:t>
                              </m:r>
                            </m:e>
                            <m:sub>
                              <m:r>
                                <a:rPr lang="en-US" b="0" i="0" smtClean="0">
                                  <a:solidFill>
                                    <a:srgbClr val="3A8B2D"/>
                                  </a:solidFill>
                                  <a:latin typeface="Cambria Math"/>
                                </a:rPr>
                                <m:t>3</m:t>
                              </m:r>
                            </m:sub>
                          </m:sSub>
                        </m:oMath>
                      </m:oMathPara>
                    </a14:m>
                    <a:endParaRPr lang="en-US" dirty="0"/>
                  </a:p>
                </p:txBody>
              </p:sp>
            </mc:Choice>
            <mc:Fallback xmlns="">
              <p:sp>
                <p:nvSpPr>
                  <p:cNvPr id="118" name="TextBox 130"/>
                  <p:cNvSpPr txBox="1">
                    <a:spLocks noRot="1" noChangeAspect="1" noMove="1" noResize="1" noEditPoints="1" noAdjustHandles="1" noChangeArrowheads="1" noChangeShapeType="1" noTextEdit="1"/>
                  </p:cNvSpPr>
                  <p:nvPr/>
                </p:nvSpPr>
                <p:spPr>
                  <a:xfrm>
                    <a:off x="3857484" y="3276150"/>
                    <a:ext cx="420243" cy="369332"/>
                  </a:xfrm>
                  <a:prstGeom prst="rect">
                    <a:avLst/>
                  </a:prstGeom>
                  <a:blipFill>
                    <a:blip r:embed="rId4"/>
                    <a:stretch>
                      <a:fillRect/>
                    </a:stretch>
                  </a:blipFill>
                </p:spPr>
                <p:txBody>
                  <a:bodyPr/>
                  <a:lstStyle/>
                  <a:p>
                    <a:r>
                      <a:rPr lang="en-US">
                        <a:noFill/>
                      </a:rPr>
                      <a:t> </a:t>
                    </a:r>
                  </a:p>
                </p:txBody>
              </p:sp>
            </mc:Fallback>
          </mc:AlternateContent>
        </p:grpSp>
        <p:grpSp>
          <p:nvGrpSpPr>
            <p:cNvPr id="90" name="Group 89"/>
            <p:cNvGrpSpPr/>
            <p:nvPr/>
          </p:nvGrpSpPr>
          <p:grpSpPr>
            <a:xfrm>
              <a:off x="9217587" y="2668983"/>
              <a:ext cx="541124" cy="507898"/>
              <a:chOff x="3452137" y="3529792"/>
              <a:chExt cx="541124" cy="507898"/>
            </a:xfrm>
          </p:grpSpPr>
          <p:cxnSp>
            <p:nvCxnSpPr>
              <p:cNvPr id="115" name="Straight Arrow Connector 114"/>
              <p:cNvCxnSpPr/>
              <p:nvPr/>
            </p:nvCxnSpPr>
            <p:spPr>
              <a:xfrm>
                <a:off x="3452137" y="3641496"/>
                <a:ext cx="412226" cy="396194"/>
              </a:xfrm>
              <a:prstGeom prst="straightConnector1">
                <a:avLst/>
              </a:prstGeom>
              <a:ln w="2540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6" name="TextBox 131"/>
                  <p:cNvSpPr txBox="1"/>
                  <p:nvPr/>
                </p:nvSpPr>
                <p:spPr>
                  <a:xfrm>
                    <a:off x="3573018" y="3529792"/>
                    <a:ext cx="420243"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3A8B2D"/>
                                  </a:solidFill>
                                  <a:latin typeface="Cambria Math" panose="02040503050406030204" pitchFamily="18" charset="0"/>
                                </a:rPr>
                              </m:ctrlPr>
                            </m:sSubPr>
                            <m:e>
                              <m:r>
                                <m:rPr>
                                  <m:sty m:val="p"/>
                                </m:rPr>
                                <a:rPr lang="en-US" b="0" i="0" smtClean="0">
                                  <a:solidFill>
                                    <a:srgbClr val="3A8B2D"/>
                                  </a:solidFill>
                                  <a:latin typeface="Cambria Math"/>
                                </a:rPr>
                                <m:t>I</m:t>
                              </m:r>
                            </m:e>
                            <m:sub>
                              <m:r>
                                <a:rPr lang="en-US" b="0" i="0" smtClean="0">
                                  <a:solidFill>
                                    <a:srgbClr val="3A8B2D"/>
                                  </a:solidFill>
                                  <a:latin typeface="Cambria Math"/>
                                </a:rPr>
                                <m:t>4</m:t>
                              </m:r>
                            </m:sub>
                          </m:sSub>
                        </m:oMath>
                      </m:oMathPara>
                    </a14:m>
                    <a:endParaRPr lang="en-US" dirty="0"/>
                  </a:p>
                </p:txBody>
              </p:sp>
            </mc:Choice>
            <mc:Fallback xmlns="">
              <p:sp>
                <p:nvSpPr>
                  <p:cNvPr id="116" name="TextBox 131"/>
                  <p:cNvSpPr txBox="1">
                    <a:spLocks noRot="1" noChangeAspect="1" noMove="1" noResize="1" noEditPoints="1" noAdjustHandles="1" noChangeArrowheads="1" noChangeShapeType="1" noTextEdit="1"/>
                  </p:cNvSpPr>
                  <p:nvPr/>
                </p:nvSpPr>
                <p:spPr>
                  <a:xfrm>
                    <a:off x="3573018" y="3529792"/>
                    <a:ext cx="420243" cy="369332"/>
                  </a:xfrm>
                  <a:prstGeom prst="rect">
                    <a:avLst/>
                  </a:prstGeom>
                  <a:blipFill>
                    <a:blip r:embed="rId5"/>
                    <a:stretch>
                      <a:fillRect/>
                    </a:stretch>
                  </a:blipFill>
                </p:spPr>
                <p:txBody>
                  <a:bodyPr/>
                  <a:lstStyle/>
                  <a:p>
                    <a:r>
                      <a:rPr lang="en-US">
                        <a:noFill/>
                      </a:rPr>
                      <a:t> </a:t>
                    </a:r>
                  </a:p>
                </p:txBody>
              </p:sp>
            </mc:Fallback>
          </mc:AlternateContent>
        </p:grpSp>
        <p:grpSp>
          <p:nvGrpSpPr>
            <p:cNvPr id="91" name="Group 90"/>
            <p:cNvGrpSpPr/>
            <p:nvPr/>
          </p:nvGrpSpPr>
          <p:grpSpPr>
            <a:xfrm>
              <a:off x="7815887" y="3040559"/>
              <a:ext cx="578979" cy="462958"/>
              <a:chOff x="2050437" y="3901368"/>
              <a:chExt cx="578979" cy="462958"/>
            </a:xfrm>
          </p:grpSpPr>
          <p:cxnSp>
            <p:nvCxnSpPr>
              <p:cNvPr id="113" name="Straight Arrow Connector 112"/>
              <p:cNvCxnSpPr/>
              <p:nvPr/>
            </p:nvCxnSpPr>
            <p:spPr>
              <a:xfrm flipH="1">
                <a:off x="2050437" y="3901368"/>
                <a:ext cx="369698" cy="425951"/>
              </a:xfrm>
              <a:prstGeom prst="straightConnector1">
                <a:avLst/>
              </a:prstGeom>
              <a:ln w="2540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4" name="TextBox 132"/>
                  <p:cNvSpPr txBox="1"/>
                  <p:nvPr/>
                </p:nvSpPr>
                <p:spPr>
                  <a:xfrm>
                    <a:off x="2209173" y="3994994"/>
                    <a:ext cx="420243"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3A8B2D"/>
                                  </a:solidFill>
                                  <a:latin typeface="Cambria Math" panose="02040503050406030204" pitchFamily="18" charset="0"/>
                                </a:rPr>
                              </m:ctrlPr>
                            </m:sSubPr>
                            <m:e>
                              <m:r>
                                <m:rPr>
                                  <m:sty m:val="p"/>
                                </m:rPr>
                                <a:rPr lang="en-US" b="0" i="0" smtClean="0">
                                  <a:solidFill>
                                    <a:srgbClr val="3A8B2D"/>
                                  </a:solidFill>
                                  <a:latin typeface="Cambria Math"/>
                                </a:rPr>
                                <m:t>I</m:t>
                              </m:r>
                            </m:e>
                            <m:sub>
                              <m:r>
                                <a:rPr lang="en-US" b="0" i="0" smtClean="0">
                                  <a:solidFill>
                                    <a:srgbClr val="3A8B2D"/>
                                  </a:solidFill>
                                  <a:latin typeface="Cambria Math"/>
                                </a:rPr>
                                <m:t>5</m:t>
                              </m:r>
                            </m:sub>
                          </m:sSub>
                        </m:oMath>
                      </m:oMathPara>
                    </a14:m>
                    <a:endParaRPr lang="en-US" dirty="0"/>
                  </a:p>
                </p:txBody>
              </p:sp>
            </mc:Choice>
            <mc:Fallback xmlns="">
              <p:sp>
                <p:nvSpPr>
                  <p:cNvPr id="114" name="TextBox 132"/>
                  <p:cNvSpPr txBox="1">
                    <a:spLocks noRot="1" noChangeAspect="1" noMove="1" noResize="1" noEditPoints="1" noAdjustHandles="1" noChangeArrowheads="1" noChangeShapeType="1" noTextEdit="1"/>
                  </p:cNvSpPr>
                  <p:nvPr/>
                </p:nvSpPr>
                <p:spPr>
                  <a:xfrm>
                    <a:off x="2209173" y="3994994"/>
                    <a:ext cx="420243" cy="369332"/>
                  </a:xfrm>
                  <a:prstGeom prst="rect">
                    <a:avLst/>
                  </a:prstGeom>
                  <a:blipFill>
                    <a:blip r:embed="rId6"/>
                    <a:stretch>
                      <a:fillRect/>
                    </a:stretch>
                  </a:blipFill>
                </p:spPr>
                <p:txBody>
                  <a:bodyPr/>
                  <a:lstStyle/>
                  <a:p>
                    <a:r>
                      <a:rPr lang="en-US">
                        <a:noFill/>
                      </a:rPr>
                      <a:t> </a:t>
                    </a:r>
                  </a:p>
                </p:txBody>
              </p:sp>
            </mc:Fallback>
          </mc:AlternateContent>
        </p:grpSp>
        <p:grpSp>
          <p:nvGrpSpPr>
            <p:cNvPr id="92" name="Group 91"/>
            <p:cNvGrpSpPr/>
            <p:nvPr/>
          </p:nvGrpSpPr>
          <p:grpSpPr>
            <a:xfrm>
              <a:off x="6391617" y="2126105"/>
              <a:ext cx="479740" cy="393678"/>
              <a:chOff x="626167" y="2986914"/>
              <a:chExt cx="479740" cy="393678"/>
            </a:xfrm>
          </p:grpSpPr>
          <p:cxnSp>
            <p:nvCxnSpPr>
              <p:cNvPr id="110" name="Straight Arrow Connector 109"/>
              <p:cNvCxnSpPr/>
              <p:nvPr/>
            </p:nvCxnSpPr>
            <p:spPr>
              <a:xfrm flipV="1">
                <a:off x="626167" y="3354203"/>
                <a:ext cx="479740" cy="26389"/>
              </a:xfrm>
              <a:prstGeom prst="straightConnector1">
                <a:avLst/>
              </a:prstGeom>
              <a:ln w="25400">
                <a:solidFill>
                  <a:srgbClr val="C00000"/>
                </a:solidFill>
                <a:headEnd type="none"/>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1" name="TextBox 133"/>
                  <p:cNvSpPr txBox="1"/>
                  <p:nvPr/>
                </p:nvSpPr>
                <p:spPr>
                  <a:xfrm>
                    <a:off x="662603" y="2986914"/>
                    <a:ext cx="420243"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solidFill>
                                    <a:srgbClr val="3A8B2D"/>
                                  </a:solidFill>
                                  <a:latin typeface="Cambria Math" panose="02040503050406030204" pitchFamily="18" charset="0"/>
                                </a:rPr>
                              </m:ctrlPr>
                            </m:sSubPr>
                            <m:e>
                              <m:r>
                                <m:rPr>
                                  <m:sty m:val="p"/>
                                </m:rPr>
                                <a:rPr lang="en-US" b="0" i="0" smtClean="0">
                                  <a:solidFill>
                                    <a:srgbClr val="3A8B2D"/>
                                  </a:solidFill>
                                  <a:latin typeface="Cambria Math"/>
                                </a:rPr>
                                <m:t>I</m:t>
                              </m:r>
                            </m:e>
                            <m:sub>
                              <m:r>
                                <a:rPr lang="en-US" b="0" i="0" smtClean="0">
                                  <a:solidFill>
                                    <a:srgbClr val="3A8B2D"/>
                                  </a:solidFill>
                                  <a:latin typeface="Cambria Math"/>
                                </a:rPr>
                                <m:t>6</m:t>
                              </m:r>
                            </m:sub>
                          </m:sSub>
                        </m:oMath>
                      </m:oMathPara>
                    </a14:m>
                    <a:endParaRPr lang="en-US" dirty="0"/>
                  </a:p>
                </p:txBody>
              </p:sp>
            </mc:Choice>
            <mc:Fallback xmlns="">
              <p:sp>
                <p:nvSpPr>
                  <p:cNvPr id="111" name="TextBox 133"/>
                  <p:cNvSpPr txBox="1">
                    <a:spLocks noRot="1" noChangeAspect="1" noMove="1" noResize="1" noEditPoints="1" noAdjustHandles="1" noChangeArrowheads="1" noChangeShapeType="1" noTextEdit="1"/>
                  </p:cNvSpPr>
                  <p:nvPr/>
                </p:nvSpPr>
                <p:spPr>
                  <a:xfrm>
                    <a:off x="662603" y="2986914"/>
                    <a:ext cx="420243" cy="369332"/>
                  </a:xfrm>
                  <a:prstGeom prst="rect">
                    <a:avLst/>
                  </a:prstGeom>
                  <a:blipFill>
                    <a:blip r:embed="rId7"/>
                    <a:stretch>
                      <a:fillRect/>
                    </a:stretch>
                  </a:blipFill>
                </p:spPr>
                <p:txBody>
                  <a:bodyPr/>
                  <a:lstStyle/>
                  <a:p>
                    <a:r>
                      <a:rPr lang="en-US">
                        <a:noFill/>
                      </a:rPr>
                      <a:t> </a:t>
                    </a:r>
                  </a:p>
                </p:txBody>
              </p:sp>
            </mc:Fallback>
          </mc:AlternateContent>
        </p:grpSp>
      </p:grpSp>
      <p:sp>
        <p:nvSpPr>
          <p:cNvPr id="93" name="TextBox 3078"/>
          <p:cNvSpPr txBox="1"/>
          <p:nvPr/>
        </p:nvSpPr>
        <p:spPr>
          <a:xfrm>
            <a:off x="5126581" y="4131465"/>
            <a:ext cx="6762305" cy="800219"/>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ctr"/>
            <a:r>
              <a:rPr lang="en-US" sz="2800" dirty="0"/>
              <a:t>sum up these currents</a:t>
            </a:r>
          </a:p>
          <a:p>
            <a:pPr algn="ctr"/>
            <a:r>
              <a:rPr lang="en-US" dirty="0"/>
              <a:t>current entering node = positive &amp; current leaving node = negative</a:t>
            </a:r>
          </a:p>
        </p:txBody>
      </p:sp>
      <mc:AlternateContent xmlns:mc="http://schemas.openxmlformats.org/markup-compatibility/2006" xmlns:a14="http://schemas.microsoft.com/office/drawing/2010/main">
        <mc:Choice Requires="a14">
          <p:sp>
            <p:nvSpPr>
              <p:cNvPr id="94" name="TextBox 141"/>
              <p:cNvSpPr txBox="1"/>
              <p:nvPr/>
            </p:nvSpPr>
            <p:spPr>
              <a:xfrm>
                <a:off x="6149278" y="5323987"/>
                <a:ext cx="542328"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sz="2800" i="1" smtClean="0">
                              <a:solidFill>
                                <a:schemeClr val="tx1"/>
                              </a:solidFill>
                              <a:latin typeface="Cambria Math" panose="02040503050406030204" pitchFamily="18" charset="0"/>
                            </a:rPr>
                          </m:ctrlPr>
                        </m:sSubPr>
                        <m:e>
                          <m:r>
                            <m:rPr>
                              <m:sty m:val="p"/>
                            </m:rPr>
                            <a:rPr lang="en-US" sz="2800" b="0" i="0" smtClean="0">
                              <a:solidFill>
                                <a:schemeClr val="tx1"/>
                              </a:solidFill>
                              <a:latin typeface="Cambria Math"/>
                            </a:rPr>
                            <m:t>I</m:t>
                          </m:r>
                        </m:e>
                        <m:sub>
                          <m:r>
                            <a:rPr lang="en-US" sz="2800" b="0" i="0" smtClean="0">
                              <a:solidFill>
                                <a:schemeClr val="tx1"/>
                              </a:solidFill>
                              <a:latin typeface="Cambria Math"/>
                            </a:rPr>
                            <m:t>1</m:t>
                          </m:r>
                        </m:sub>
                      </m:sSub>
                    </m:oMath>
                  </m:oMathPara>
                </a14:m>
                <a:endParaRPr lang="en-US" sz="2800" dirty="0">
                  <a:solidFill>
                    <a:schemeClr val="tx1"/>
                  </a:solidFill>
                </a:endParaRPr>
              </a:p>
            </p:txBody>
          </p:sp>
        </mc:Choice>
        <mc:Fallback xmlns="">
          <p:sp>
            <p:nvSpPr>
              <p:cNvPr id="94" name="TextBox 141"/>
              <p:cNvSpPr txBox="1">
                <a:spLocks noRot="1" noChangeAspect="1" noMove="1" noResize="1" noEditPoints="1" noAdjustHandles="1" noChangeArrowheads="1" noChangeShapeType="1" noTextEdit="1"/>
              </p:cNvSpPr>
              <p:nvPr/>
            </p:nvSpPr>
            <p:spPr>
              <a:xfrm>
                <a:off x="6149278" y="5323987"/>
                <a:ext cx="542328" cy="52322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TextBox 142"/>
              <p:cNvSpPr txBox="1"/>
              <p:nvPr/>
            </p:nvSpPr>
            <p:spPr>
              <a:xfrm>
                <a:off x="6484048" y="5326305"/>
                <a:ext cx="896849"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b="0" i="0" smtClean="0">
                              <a:solidFill>
                                <a:schemeClr val="tx1"/>
                              </a:solidFill>
                              <a:latin typeface="Cambria Math"/>
                            </a:rPr>
                            <m:t>+ </m:t>
                          </m:r>
                          <m:r>
                            <m:rPr>
                              <m:sty m:val="p"/>
                            </m:rPr>
                            <a:rPr lang="en-US" sz="2800">
                              <a:solidFill>
                                <a:schemeClr val="tx1"/>
                              </a:solidFill>
                              <a:latin typeface="Cambria Math"/>
                            </a:rPr>
                            <m:t>I</m:t>
                          </m:r>
                        </m:e>
                        <m:sub>
                          <m:r>
                            <a:rPr lang="en-US" sz="2800" b="0" i="1" smtClean="0">
                              <a:solidFill>
                                <a:schemeClr val="tx1"/>
                              </a:solidFill>
                              <a:latin typeface="Cambria Math"/>
                            </a:rPr>
                            <m:t>2</m:t>
                          </m:r>
                        </m:sub>
                      </m:sSub>
                    </m:oMath>
                  </m:oMathPara>
                </a14:m>
                <a:endParaRPr lang="en-US" sz="2800" dirty="0">
                  <a:solidFill>
                    <a:schemeClr val="tx1"/>
                  </a:solidFill>
                </a:endParaRPr>
              </a:p>
            </p:txBody>
          </p:sp>
        </mc:Choice>
        <mc:Fallback xmlns="">
          <p:sp>
            <p:nvSpPr>
              <p:cNvPr id="95" name="TextBox 142"/>
              <p:cNvSpPr txBox="1">
                <a:spLocks noRot="1" noChangeAspect="1" noMove="1" noResize="1" noEditPoints="1" noAdjustHandles="1" noChangeArrowheads="1" noChangeShapeType="1" noTextEdit="1"/>
              </p:cNvSpPr>
              <p:nvPr/>
            </p:nvSpPr>
            <p:spPr>
              <a:xfrm>
                <a:off x="6484048" y="5326305"/>
                <a:ext cx="896849" cy="523220"/>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TextBox 143"/>
              <p:cNvSpPr txBox="1"/>
              <p:nvPr/>
            </p:nvSpPr>
            <p:spPr>
              <a:xfrm>
                <a:off x="7165457" y="5328147"/>
                <a:ext cx="896849"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a:rPr>
                        <m:t>−</m:t>
                      </m:r>
                      <m:sSub>
                        <m:sSubPr>
                          <m:ctrlPr>
                            <a:rPr lang="en-US" sz="2800" i="1">
                              <a:solidFill>
                                <a:schemeClr val="tx1"/>
                              </a:solidFill>
                              <a:latin typeface="Cambria Math" panose="02040503050406030204" pitchFamily="18" charset="0"/>
                            </a:rPr>
                          </m:ctrlPr>
                        </m:sSubPr>
                        <m:e>
                          <m:r>
                            <a:rPr lang="en-US" sz="2800" b="0" i="0" smtClean="0">
                              <a:solidFill>
                                <a:schemeClr val="tx1"/>
                              </a:solidFill>
                              <a:latin typeface="Cambria Math"/>
                            </a:rPr>
                            <m:t> </m:t>
                          </m:r>
                          <m:r>
                            <m:rPr>
                              <m:sty m:val="p"/>
                            </m:rPr>
                            <a:rPr lang="en-US" sz="2800">
                              <a:solidFill>
                                <a:schemeClr val="tx1"/>
                              </a:solidFill>
                              <a:latin typeface="Cambria Math"/>
                            </a:rPr>
                            <m:t>I</m:t>
                          </m:r>
                        </m:e>
                        <m:sub>
                          <m:r>
                            <a:rPr lang="en-US" sz="2800" b="0" i="1" smtClean="0">
                              <a:solidFill>
                                <a:schemeClr val="tx1"/>
                              </a:solidFill>
                              <a:latin typeface="Cambria Math"/>
                            </a:rPr>
                            <m:t>3</m:t>
                          </m:r>
                        </m:sub>
                      </m:sSub>
                    </m:oMath>
                  </m:oMathPara>
                </a14:m>
                <a:endParaRPr lang="en-US" sz="2800" dirty="0">
                  <a:solidFill>
                    <a:schemeClr val="tx1"/>
                  </a:solidFill>
                </a:endParaRPr>
              </a:p>
            </p:txBody>
          </p:sp>
        </mc:Choice>
        <mc:Fallback xmlns="">
          <p:sp>
            <p:nvSpPr>
              <p:cNvPr id="96" name="TextBox 143"/>
              <p:cNvSpPr txBox="1">
                <a:spLocks noRot="1" noChangeAspect="1" noMove="1" noResize="1" noEditPoints="1" noAdjustHandles="1" noChangeArrowheads="1" noChangeShapeType="1" noTextEdit="1"/>
              </p:cNvSpPr>
              <p:nvPr/>
            </p:nvSpPr>
            <p:spPr>
              <a:xfrm>
                <a:off x="7165457" y="5328147"/>
                <a:ext cx="896849" cy="523220"/>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144"/>
              <p:cNvSpPr txBox="1"/>
              <p:nvPr/>
            </p:nvSpPr>
            <p:spPr>
              <a:xfrm>
                <a:off x="7840103" y="5328808"/>
                <a:ext cx="896849"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a:rPr>
                        <m:t>− </m:t>
                      </m:r>
                      <m:sSub>
                        <m:sSubPr>
                          <m:ctrlPr>
                            <a:rPr lang="en-US" sz="2800" i="1">
                              <a:solidFill>
                                <a:schemeClr val="tx1"/>
                              </a:solidFill>
                              <a:latin typeface="Cambria Math" panose="02040503050406030204" pitchFamily="18" charset="0"/>
                            </a:rPr>
                          </m:ctrlPr>
                        </m:sSubPr>
                        <m:e>
                          <m:r>
                            <m:rPr>
                              <m:sty m:val="p"/>
                            </m:rPr>
                            <a:rPr lang="en-US" sz="2800">
                              <a:solidFill>
                                <a:schemeClr val="tx1"/>
                              </a:solidFill>
                              <a:latin typeface="Cambria Math"/>
                            </a:rPr>
                            <m:t>I</m:t>
                          </m:r>
                        </m:e>
                        <m:sub>
                          <m:r>
                            <a:rPr lang="en-US" sz="2800" b="0" i="1" smtClean="0">
                              <a:solidFill>
                                <a:schemeClr val="tx1"/>
                              </a:solidFill>
                              <a:latin typeface="Cambria Math"/>
                            </a:rPr>
                            <m:t>4</m:t>
                          </m:r>
                        </m:sub>
                      </m:sSub>
                    </m:oMath>
                  </m:oMathPara>
                </a14:m>
                <a:endParaRPr lang="en-US" sz="2800" dirty="0">
                  <a:solidFill>
                    <a:schemeClr val="tx1"/>
                  </a:solidFill>
                </a:endParaRPr>
              </a:p>
            </p:txBody>
          </p:sp>
        </mc:Choice>
        <mc:Fallback xmlns="">
          <p:sp>
            <p:nvSpPr>
              <p:cNvPr id="97" name="TextBox 144"/>
              <p:cNvSpPr txBox="1">
                <a:spLocks noRot="1" noChangeAspect="1" noMove="1" noResize="1" noEditPoints="1" noAdjustHandles="1" noChangeArrowheads="1" noChangeShapeType="1" noTextEdit="1"/>
              </p:cNvSpPr>
              <p:nvPr/>
            </p:nvSpPr>
            <p:spPr>
              <a:xfrm>
                <a:off x="7840103" y="5328808"/>
                <a:ext cx="896849" cy="523220"/>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8" name="TextBox 145"/>
              <p:cNvSpPr txBox="1"/>
              <p:nvPr/>
            </p:nvSpPr>
            <p:spPr>
              <a:xfrm>
                <a:off x="8511584" y="5324418"/>
                <a:ext cx="896849"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a:rPr>
                        <m:t>−</m:t>
                      </m:r>
                      <m:sSub>
                        <m:sSubPr>
                          <m:ctrlPr>
                            <a:rPr lang="en-US" sz="2800" i="1">
                              <a:solidFill>
                                <a:schemeClr val="tx1"/>
                              </a:solidFill>
                              <a:latin typeface="Cambria Math" panose="02040503050406030204" pitchFamily="18" charset="0"/>
                            </a:rPr>
                          </m:ctrlPr>
                        </m:sSubPr>
                        <m:e>
                          <m:r>
                            <a:rPr lang="en-US" sz="2800" b="0" i="0" smtClean="0">
                              <a:solidFill>
                                <a:schemeClr val="tx1"/>
                              </a:solidFill>
                              <a:latin typeface="Cambria Math"/>
                            </a:rPr>
                            <m:t> </m:t>
                          </m:r>
                          <m:r>
                            <m:rPr>
                              <m:sty m:val="p"/>
                            </m:rPr>
                            <a:rPr lang="en-US" sz="2800">
                              <a:solidFill>
                                <a:schemeClr val="tx1"/>
                              </a:solidFill>
                              <a:latin typeface="Cambria Math"/>
                            </a:rPr>
                            <m:t>I</m:t>
                          </m:r>
                        </m:e>
                        <m:sub>
                          <m:r>
                            <a:rPr lang="en-US" sz="2800" b="0" i="1" smtClean="0">
                              <a:solidFill>
                                <a:schemeClr val="tx1"/>
                              </a:solidFill>
                              <a:latin typeface="Cambria Math"/>
                            </a:rPr>
                            <m:t>5</m:t>
                          </m:r>
                        </m:sub>
                      </m:sSub>
                    </m:oMath>
                  </m:oMathPara>
                </a14:m>
                <a:endParaRPr lang="en-US" sz="2800" dirty="0">
                  <a:solidFill>
                    <a:schemeClr val="tx1"/>
                  </a:solidFill>
                </a:endParaRPr>
              </a:p>
            </p:txBody>
          </p:sp>
        </mc:Choice>
        <mc:Fallback xmlns="">
          <p:sp>
            <p:nvSpPr>
              <p:cNvPr id="98" name="TextBox 145"/>
              <p:cNvSpPr txBox="1">
                <a:spLocks noRot="1" noChangeAspect="1" noMove="1" noResize="1" noEditPoints="1" noAdjustHandles="1" noChangeArrowheads="1" noChangeShapeType="1" noTextEdit="1"/>
              </p:cNvSpPr>
              <p:nvPr/>
            </p:nvSpPr>
            <p:spPr>
              <a:xfrm>
                <a:off x="8511584" y="5324418"/>
                <a:ext cx="896849" cy="523220"/>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9" name="TextBox 146"/>
              <p:cNvSpPr txBox="1"/>
              <p:nvPr/>
            </p:nvSpPr>
            <p:spPr>
              <a:xfrm>
                <a:off x="9192634" y="5324271"/>
                <a:ext cx="896848"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b="0" i="0" smtClean="0">
                              <a:solidFill>
                                <a:schemeClr val="tx1"/>
                              </a:solidFill>
                              <a:latin typeface="Cambria Math"/>
                            </a:rPr>
                            <m:t>+ </m:t>
                          </m:r>
                          <m:r>
                            <m:rPr>
                              <m:sty m:val="p"/>
                            </m:rPr>
                            <a:rPr lang="en-US" sz="2800">
                              <a:solidFill>
                                <a:schemeClr val="tx1"/>
                              </a:solidFill>
                              <a:latin typeface="Cambria Math"/>
                            </a:rPr>
                            <m:t>I</m:t>
                          </m:r>
                        </m:e>
                        <m:sub>
                          <m:r>
                            <a:rPr lang="en-US" sz="2800" b="0" i="1" smtClean="0">
                              <a:solidFill>
                                <a:schemeClr val="tx1"/>
                              </a:solidFill>
                              <a:latin typeface="Cambria Math"/>
                            </a:rPr>
                            <m:t>6</m:t>
                          </m:r>
                        </m:sub>
                      </m:sSub>
                    </m:oMath>
                  </m:oMathPara>
                </a14:m>
                <a:endParaRPr lang="en-US" sz="2800" dirty="0">
                  <a:solidFill>
                    <a:schemeClr val="tx1"/>
                  </a:solidFill>
                </a:endParaRPr>
              </a:p>
            </p:txBody>
          </p:sp>
        </mc:Choice>
        <mc:Fallback xmlns="">
          <p:sp>
            <p:nvSpPr>
              <p:cNvPr id="99" name="TextBox 146"/>
              <p:cNvSpPr txBox="1">
                <a:spLocks noRot="1" noChangeAspect="1" noMove="1" noResize="1" noEditPoints="1" noAdjustHandles="1" noChangeArrowheads="1" noChangeShapeType="1" noTextEdit="1"/>
              </p:cNvSpPr>
              <p:nvPr/>
            </p:nvSpPr>
            <p:spPr>
              <a:xfrm>
                <a:off x="9192634" y="5324271"/>
                <a:ext cx="896848" cy="523220"/>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0" name="TextBox 147"/>
              <p:cNvSpPr txBox="1"/>
              <p:nvPr/>
            </p:nvSpPr>
            <p:spPr>
              <a:xfrm>
                <a:off x="9888720" y="5327730"/>
                <a:ext cx="832664" cy="52322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sz="2800" b="0" i="1" smtClean="0">
                          <a:solidFill>
                            <a:schemeClr val="tx1"/>
                          </a:solidFill>
                          <a:latin typeface="Cambria Math"/>
                        </a:rPr>
                        <m:t>=0</m:t>
                      </m:r>
                    </m:oMath>
                  </m:oMathPara>
                </a14:m>
                <a:endParaRPr lang="en-US" sz="2800" dirty="0">
                  <a:solidFill>
                    <a:schemeClr val="tx1"/>
                  </a:solidFill>
                </a:endParaRPr>
              </a:p>
            </p:txBody>
          </p:sp>
        </mc:Choice>
        <mc:Fallback xmlns="">
          <p:sp>
            <p:nvSpPr>
              <p:cNvPr id="100" name="TextBox 147"/>
              <p:cNvSpPr txBox="1">
                <a:spLocks noRot="1" noChangeAspect="1" noMove="1" noResize="1" noEditPoints="1" noAdjustHandles="1" noChangeArrowheads="1" noChangeShapeType="1" noTextEdit="1"/>
              </p:cNvSpPr>
              <p:nvPr/>
            </p:nvSpPr>
            <p:spPr>
              <a:xfrm>
                <a:off x="9888720" y="5327730"/>
                <a:ext cx="832664" cy="523220"/>
              </a:xfrm>
              <a:prstGeom prst="rect">
                <a:avLst/>
              </a:prstGeom>
              <a:blipFill>
                <a:blip r:embed="rId14"/>
                <a:stretch>
                  <a:fillRect/>
                </a:stretch>
              </a:blipFill>
            </p:spPr>
            <p:txBody>
              <a:bodyPr/>
              <a:lstStyle/>
              <a:p>
                <a:r>
                  <a:rPr lang="en-US">
                    <a:noFill/>
                  </a:rPr>
                  <a:t> </a:t>
                </a:r>
              </a:p>
            </p:txBody>
          </p:sp>
        </mc:Fallback>
      </mc:AlternateContent>
      <p:grpSp>
        <p:nvGrpSpPr>
          <p:cNvPr id="101" name="Group 100"/>
          <p:cNvGrpSpPr/>
          <p:nvPr/>
        </p:nvGrpSpPr>
        <p:grpSpPr>
          <a:xfrm>
            <a:off x="888226" y="2279764"/>
            <a:ext cx="3182751" cy="1195046"/>
            <a:chOff x="5504049" y="3300754"/>
            <a:chExt cx="3182751" cy="1195046"/>
          </a:xfrm>
        </p:grpSpPr>
        <mc:AlternateContent xmlns:mc="http://schemas.openxmlformats.org/markup-compatibility/2006" xmlns:a14="http://schemas.microsoft.com/office/drawing/2010/main">
          <mc:Choice Requires="a14">
            <p:sp>
              <p:nvSpPr>
                <p:cNvPr id="104" name="TextBox 161"/>
                <p:cNvSpPr txBox="1"/>
                <p:nvPr/>
              </p:nvSpPr>
              <p:spPr>
                <a:xfrm>
                  <a:off x="5504049" y="3373369"/>
                  <a:ext cx="3179845" cy="40011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sz="2000" i="1" smtClean="0">
                                <a:solidFill>
                                  <a:schemeClr val="tx1"/>
                                </a:solidFill>
                                <a:latin typeface="Cambria Math" panose="02040503050406030204" pitchFamily="18" charset="0"/>
                              </a:rPr>
                            </m:ctrlPr>
                          </m:sSubPr>
                          <m:e>
                            <m:r>
                              <m:rPr>
                                <m:sty m:val="p"/>
                              </m:rPr>
                              <a:rPr lang="en-US" sz="2000" b="0" i="0" smtClean="0">
                                <a:solidFill>
                                  <a:schemeClr val="tx1"/>
                                </a:solidFill>
                                <a:latin typeface="Cambria Math"/>
                              </a:rPr>
                              <m:t>I</m:t>
                            </m:r>
                          </m:e>
                          <m:sub>
                            <m:r>
                              <a:rPr lang="en-US" sz="2000" b="0" i="0" smtClean="0">
                                <a:solidFill>
                                  <a:schemeClr val="tx1"/>
                                </a:solidFill>
                                <a:latin typeface="Cambria Math"/>
                              </a:rPr>
                              <m:t>1</m:t>
                            </m:r>
                          </m:sub>
                        </m:sSub>
                        <m:r>
                          <a:rPr lang="en-US" sz="2000" b="0" i="0" smtClean="0">
                            <a:solidFill>
                              <a:schemeClr val="tx1"/>
                            </a:solidFill>
                            <a:latin typeface="Cambria Math"/>
                          </a:rPr>
                          <m:t>+ </m:t>
                        </m:r>
                        <m:sSub>
                          <m:sSubPr>
                            <m:ctrlPr>
                              <a:rPr lang="en-US" sz="2000" i="1">
                                <a:solidFill>
                                  <a:schemeClr val="tx1"/>
                                </a:solidFill>
                                <a:latin typeface="Cambria Math" panose="02040503050406030204" pitchFamily="18" charset="0"/>
                              </a:rPr>
                            </m:ctrlPr>
                          </m:sSubPr>
                          <m:e>
                            <m:r>
                              <m:rPr>
                                <m:sty m:val="p"/>
                              </m:rPr>
                              <a:rPr lang="en-US" sz="2000">
                                <a:solidFill>
                                  <a:schemeClr val="tx1"/>
                                </a:solidFill>
                                <a:latin typeface="Cambria Math"/>
                              </a:rPr>
                              <m:t>I</m:t>
                            </m:r>
                          </m:e>
                          <m:sub>
                            <m:r>
                              <a:rPr lang="en-US" sz="2000" b="0" i="0" smtClean="0">
                                <a:solidFill>
                                  <a:schemeClr val="tx1"/>
                                </a:solidFill>
                                <a:latin typeface="Cambria Math"/>
                              </a:rPr>
                              <m:t>2</m:t>
                            </m:r>
                          </m:sub>
                        </m:sSub>
                        <m:r>
                          <a:rPr lang="en-US" sz="2000">
                            <a:solidFill>
                              <a:schemeClr val="tx1"/>
                            </a:solidFill>
                            <a:latin typeface="Cambria Math"/>
                          </a:rPr>
                          <m:t>+</m:t>
                        </m:r>
                        <m:sSub>
                          <m:sSubPr>
                            <m:ctrlPr>
                              <a:rPr lang="en-US" sz="2000" i="1">
                                <a:solidFill>
                                  <a:schemeClr val="tx1"/>
                                </a:solidFill>
                                <a:latin typeface="Cambria Math" panose="02040503050406030204" pitchFamily="18" charset="0"/>
                              </a:rPr>
                            </m:ctrlPr>
                          </m:sSubPr>
                          <m:e>
                            <m:r>
                              <m:rPr>
                                <m:sty m:val="p"/>
                              </m:rPr>
                              <a:rPr lang="en-US" sz="2000">
                                <a:solidFill>
                                  <a:schemeClr val="tx1"/>
                                </a:solidFill>
                                <a:latin typeface="Cambria Math"/>
                              </a:rPr>
                              <m:t>I</m:t>
                            </m:r>
                          </m:e>
                          <m:sub>
                            <m:r>
                              <a:rPr lang="en-US" sz="2000" b="0" i="0" smtClean="0">
                                <a:solidFill>
                                  <a:schemeClr val="tx1"/>
                                </a:solidFill>
                                <a:latin typeface="Cambria Math"/>
                              </a:rPr>
                              <m:t>6</m:t>
                            </m:r>
                          </m:sub>
                        </m:sSub>
                        <m:r>
                          <a:rPr lang="en-US" sz="2000" b="0" i="0" smtClean="0">
                            <a:solidFill>
                              <a:schemeClr val="tx1"/>
                            </a:solidFill>
                            <a:latin typeface="Cambria Math"/>
                          </a:rPr>
                          <m:t>=</m:t>
                        </m:r>
                        <m:sSub>
                          <m:sSubPr>
                            <m:ctrlPr>
                              <a:rPr lang="en-US" sz="2000" i="1">
                                <a:solidFill>
                                  <a:schemeClr val="tx1"/>
                                </a:solidFill>
                                <a:latin typeface="Cambria Math" panose="02040503050406030204" pitchFamily="18" charset="0"/>
                              </a:rPr>
                            </m:ctrlPr>
                          </m:sSubPr>
                          <m:e>
                            <m:r>
                              <m:rPr>
                                <m:sty m:val="p"/>
                              </m:rPr>
                              <a:rPr lang="en-US" sz="2000">
                                <a:solidFill>
                                  <a:schemeClr val="tx1"/>
                                </a:solidFill>
                                <a:latin typeface="Cambria Math"/>
                              </a:rPr>
                              <m:t>I</m:t>
                            </m:r>
                          </m:e>
                          <m:sub>
                            <m:r>
                              <a:rPr lang="en-US" sz="2000" b="0" i="0" smtClean="0">
                                <a:solidFill>
                                  <a:schemeClr val="tx1"/>
                                </a:solidFill>
                                <a:latin typeface="Cambria Math" panose="02040503050406030204" pitchFamily="18" charset="0"/>
                              </a:rPr>
                              <m:t>3</m:t>
                            </m:r>
                          </m:sub>
                        </m:sSub>
                        <m:r>
                          <a:rPr lang="en-US" sz="2000">
                            <a:solidFill>
                              <a:schemeClr val="tx1"/>
                            </a:solidFill>
                            <a:latin typeface="Cambria Math"/>
                          </a:rPr>
                          <m:t>+</m:t>
                        </m:r>
                        <m:sSub>
                          <m:sSubPr>
                            <m:ctrlPr>
                              <a:rPr lang="en-US" sz="2000" i="1">
                                <a:solidFill>
                                  <a:schemeClr val="tx1"/>
                                </a:solidFill>
                                <a:latin typeface="Cambria Math" panose="02040503050406030204" pitchFamily="18" charset="0"/>
                              </a:rPr>
                            </m:ctrlPr>
                          </m:sSubPr>
                          <m:e>
                            <m:r>
                              <m:rPr>
                                <m:sty m:val="p"/>
                              </m:rPr>
                              <a:rPr lang="en-US" sz="2000">
                                <a:solidFill>
                                  <a:schemeClr val="tx1"/>
                                </a:solidFill>
                                <a:latin typeface="Cambria Math"/>
                              </a:rPr>
                              <m:t>I</m:t>
                            </m:r>
                          </m:e>
                          <m:sub>
                            <m:r>
                              <a:rPr lang="en-US" sz="2000" b="0" i="0" smtClean="0">
                                <a:solidFill>
                                  <a:schemeClr val="tx1"/>
                                </a:solidFill>
                                <a:latin typeface="Cambria Math" panose="02040503050406030204" pitchFamily="18" charset="0"/>
                              </a:rPr>
                              <m:t>4</m:t>
                            </m:r>
                          </m:sub>
                        </m:sSub>
                        <m:r>
                          <a:rPr lang="en-US" sz="2000">
                            <a:solidFill>
                              <a:schemeClr val="tx1"/>
                            </a:solidFill>
                            <a:latin typeface="Cambria Math"/>
                          </a:rPr>
                          <m:t>+</m:t>
                        </m:r>
                        <m:sSub>
                          <m:sSubPr>
                            <m:ctrlPr>
                              <a:rPr lang="en-US" sz="2000" i="1">
                                <a:solidFill>
                                  <a:schemeClr val="tx1"/>
                                </a:solidFill>
                                <a:latin typeface="Cambria Math" panose="02040503050406030204" pitchFamily="18" charset="0"/>
                              </a:rPr>
                            </m:ctrlPr>
                          </m:sSubPr>
                          <m:e>
                            <m:r>
                              <m:rPr>
                                <m:sty m:val="p"/>
                              </m:rPr>
                              <a:rPr lang="en-US" sz="2000">
                                <a:solidFill>
                                  <a:schemeClr val="tx1"/>
                                </a:solidFill>
                                <a:latin typeface="Cambria Math"/>
                              </a:rPr>
                              <m:t>I</m:t>
                            </m:r>
                          </m:e>
                          <m:sub>
                            <m:r>
                              <a:rPr lang="en-US" sz="2000" b="0" i="0" smtClean="0">
                                <a:solidFill>
                                  <a:schemeClr val="tx1"/>
                                </a:solidFill>
                                <a:latin typeface="Cambria Math" panose="02040503050406030204" pitchFamily="18" charset="0"/>
                              </a:rPr>
                              <m:t>5</m:t>
                            </m:r>
                          </m:sub>
                        </m:sSub>
                      </m:oMath>
                    </m:oMathPara>
                  </a14:m>
                  <a:endParaRPr lang="en-US" sz="2000" dirty="0">
                    <a:solidFill>
                      <a:schemeClr val="tx1"/>
                    </a:solidFill>
                  </a:endParaRPr>
                </a:p>
              </p:txBody>
            </p:sp>
          </mc:Choice>
          <mc:Fallback xmlns="">
            <p:sp>
              <p:nvSpPr>
                <p:cNvPr id="104" name="TextBox 161"/>
                <p:cNvSpPr txBox="1">
                  <a:spLocks noRot="1" noChangeAspect="1" noMove="1" noResize="1" noEditPoints="1" noAdjustHandles="1" noChangeArrowheads="1" noChangeShapeType="1" noTextEdit="1"/>
                </p:cNvSpPr>
                <p:nvPr/>
              </p:nvSpPr>
              <p:spPr>
                <a:xfrm>
                  <a:off x="5504049" y="3373369"/>
                  <a:ext cx="3179845" cy="400110"/>
                </a:xfrm>
                <a:prstGeom prst="rect">
                  <a:avLst/>
                </a:prstGeom>
                <a:blipFill>
                  <a:blip r:embed="rId15"/>
                  <a:stretch>
                    <a:fillRect/>
                  </a:stretch>
                </a:blipFill>
              </p:spPr>
              <p:txBody>
                <a:bodyPr/>
                <a:lstStyle/>
                <a:p>
                  <a:r>
                    <a:rPr lang="en-US">
                      <a:noFill/>
                    </a:rPr>
                    <a:t> </a:t>
                  </a:r>
                </a:p>
              </p:txBody>
            </p:sp>
          </mc:Fallback>
        </mc:AlternateContent>
        <p:sp>
          <p:nvSpPr>
            <p:cNvPr id="105" name="Left Brace 104"/>
            <p:cNvSpPr/>
            <p:nvPr/>
          </p:nvSpPr>
          <p:spPr>
            <a:xfrm rot="16200000">
              <a:off x="6138445" y="3256755"/>
              <a:ext cx="266700" cy="1236254"/>
            </a:xfrm>
            <a:prstGeom prst="leftBrace">
              <a:avLst>
                <a:gd name="adj1" fmla="val 50145"/>
                <a:gd name="adj2" fmla="val 50000"/>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sp>
          <p:nvSpPr>
            <p:cNvPr id="106" name="Left Brace 105"/>
            <p:cNvSpPr/>
            <p:nvPr/>
          </p:nvSpPr>
          <p:spPr>
            <a:xfrm rot="16200000">
              <a:off x="7701475" y="3247173"/>
              <a:ext cx="266700" cy="1236254"/>
            </a:xfrm>
            <a:prstGeom prst="leftBrace">
              <a:avLst>
                <a:gd name="adj1" fmla="val 50145"/>
                <a:gd name="adj2" fmla="val 50000"/>
              </a:avLst>
            </a:prstGeom>
            <a:ln w="158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sp>
          <p:nvSpPr>
            <p:cNvPr id="108" name="TextBox 3086"/>
            <p:cNvSpPr txBox="1"/>
            <p:nvPr/>
          </p:nvSpPr>
          <p:spPr>
            <a:xfrm>
              <a:off x="5715000" y="4038600"/>
              <a:ext cx="2889189" cy="369332"/>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r>
                <a:rPr lang="en-US" b="1" dirty="0">
                  <a:solidFill>
                    <a:srgbClr val="3A8B2D"/>
                  </a:solidFill>
                </a:rPr>
                <a:t>current in      =     current out</a:t>
              </a:r>
            </a:p>
          </p:txBody>
        </p:sp>
        <p:sp>
          <p:nvSpPr>
            <p:cNvPr id="109" name="Rectangle 108"/>
            <p:cNvSpPr/>
            <p:nvPr/>
          </p:nvSpPr>
          <p:spPr>
            <a:xfrm>
              <a:off x="5504049" y="3300754"/>
              <a:ext cx="3182751" cy="1195046"/>
            </a:xfrm>
            <a:prstGeom prst="rect">
              <a:avLst/>
            </a:prstGeom>
            <a:ln w="28575">
              <a:solidFill>
                <a:srgbClr val="003087"/>
              </a:solid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algn="ctr"/>
              <a:endParaRPr lang="en-US"/>
            </a:p>
          </p:txBody>
        </p:sp>
      </p:grpSp>
      <p:sp>
        <p:nvSpPr>
          <p:cNvPr id="102" name="TextBox 3089"/>
          <p:cNvSpPr txBox="1"/>
          <p:nvPr/>
        </p:nvSpPr>
        <p:spPr>
          <a:xfrm>
            <a:off x="787124" y="4044935"/>
            <a:ext cx="3384957" cy="707886"/>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ctr"/>
            <a:r>
              <a:rPr lang="en-US" sz="2000" dirty="0">
                <a:solidFill>
                  <a:srgbClr val="C00000"/>
                </a:solidFill>
              </a:rPr>
              <a:t>electrons are neither created nor destroyed</a:t>
            </a:r>
          </a:p>
        </p:txBody>
      </p:sp>
    </p:spTree>
    <p:extLst>
      <p:ext uri="{BB962C8B-B14F-4D97-AF65-F5344CB8AC3E}">
        <p14:creationId xmlns:p14="http://schemas.microsoft.com/office/powerpoint/2010/main" val="21008441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13</a:t>
            </a:fld>
            <a:endParaRPr lang="en-US"/>
          </a:p>
        </p:txBody>
      </p:sp>
      <p:sp>
        <p:nvSpPr>
          <p:cNvPr id="5" name="Title 1"/>
          <p:cNvSpPr>
            <a:spLocks noGrp="1"/>
          </p:cNvSpPr>
          <p:nvPr>
            <p:ph type="title"/>
          </p:nvPr>
        </p:nvSpPr>
        <p:spPr>
          <a:xfrm>
            <a:off x="333963" y="185326"/>
            <a:ext cx="10515600" cy="1296002"/>
          </a:xfrm>
        </p:spPr>
        <p:txBody>
          <a:bodyPr>
            <a:normAutofit fontScale="90000"/>
          </a:bodyPr>
          <a:lstStyle/>
          <a:p>
            <a:r>
              <a:rPr lang="en-US" dirty="0"/>
              <a:t>What happens if the component(s) enters and leaves the circuit through the same node?</a:t>
            </a:r>
          </a:p>
        </p:txBody>
      </p:sp>
      <p:sp>
        <p:nvSpPr>
          <p:cNvPr id="6" name="TextBox 5"/>
          <p:cNvSpPr txBox="1">
            <a:spLocks noChangeArrowheads="1"/>
          </p:cNvSpPr>
          <p:nvPr/>
        </p:nvSpPr>
        <p:spPr>
          <a:xfrm>
            <a:off x="333963" y="1481328"/>
            <a:ext cx="11480086" cy="1014956"/>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defRPr/>
            </a:pPr>
            <a:r>
              <a:rPr lang="en-US" sz="2400" i="1" kern="0" dirty="0">
                <a:solidFill>
                  <a:srgbClr val="003087"/>
                </a:solidFill>
                <a:latin typeface="+mn-lt"/>
                <a:ea typeface="+mj-ea"/>
                <a:cs typeface="+mj-cs"/>
              </a:rPr>
              <a:t>If the algebraic sum of currents entering or leaving a node is zero, then the current should be zero for that component(s).</a:t>
            </a:r>
          </a:p>
        </p:txBody>
      </p:sp>
      <p:grpSp>
        <p:nvGrpSpPr>
          <p:cNvPr id="8" name="Group 7"/>
          <p:cNvGrpSpPr/>
          <p:nvPr/>
        </p:nvGrpSpPr>
        <p:grpSpPr>
          <a:xfrm rot="5400000">
            <a:off x="938182" y="3781128"/>
            <a:ext cx="1553789" cy="523659"/>
            <a:chOff x="405211" y="2738180"/>
            <a:chExt cx="1752602" cy="389806"/>
          </a:xfrm>
        </p:grpSpPr>
        <p:cxnSp>
          <p:nvCxnSpPr>
            <p:cNvPr id="40"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1" name="AutoShape 15"/>
            <p:cNvCxnSpPr>
              <a:cxnSpLocks noChangeShapeType="1"/>
            </p:cNvCxnSpPr>
            <p:nvPr/>
          </p:nvCxnSpPr>
          <p:spPr bwMode="auto">
            <a:xfrm rot="16200000">
              <a:off x="1749546" y="2515840"/>
              <a:ext cx="414" cy="81612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2"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3" name="AutoShape 15"/>
            <p:cNvCxnSpPr>
              <a:cxnSpLocks noChangeShapeType="1"/>
            </p:cNvCxnSpPr>
            <p:nvPr/>
          </p:nvCxnSpPr>
          <p:spPr bwMode="auto">
            <a:xfrm rot="16200000" flipH="1">
              <a:off x="812651" y="2516254"/>
              <a:ext cx="2" cy="81488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9" name="Rectangle 8"/>
          <p:cNvSpPr/>
          <p:nvPr/>
        </p:nvSpPr>
        <p:spPr>
          <a:xfrm>
            <a:off x="1441831" y="3649338"/>
            <a:ext cx="385897" cy="697619"/>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nvGrpSpPr>
          <p:cNvPr id="10" name="Group 24"/>
          <p:cNvGrpSpPr>
            <a:grpSpLocks/>
          </p:cNvGrpSpPr>
          <p:nvPr/>
        </p:nvGrpSpPr>
        <p:grpSpPr bwMode="auto">
          <a:xfrm rot="10800000">
            <a:off x="2891882" y="3257931"/>
            <a:ext cx="195368" cy="1569885"/>
            <a:chOff x="5333" y="1810"/>
            <a:chExt cx="460" cy="3163"/>
          </a:xfrm>
        </p:grpSpPr>
        <p:cxnSp>
          <p:nvCxnSpPr>
            <p:cNvPr id="31"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2"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3"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4"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35" name="Group 31"/>
            <p:cNvGrpSpPr>
              <a:grpSpLocks/>
            </p:cNvGrpSpPr>
            <p:nvPr/>
          </p:nvGrpSpPr>
          <p:grpSpPr bwMode="auto">
            <a:xfrm>
              <a:off x="5471" y="1810"/>
              <a:ext cx="322" cy="3163"/>
              <a:chOff x="5471" y="1810"/>
              <a:chExt cx="322" cy="3163"/>
            </a:xfrm>
          </p:grpSpPr>
          <p:cxnSp>
            <p:nvCxnSpPr>
              <p:cNvPr id="36" name="AutoShape 12"/>
              <p:cNvCxnSpPr>
                <a:cxnSpLocks noChangeShapeType="1"/>
              </p:cNvCxnSpPr>
              <p:nvPr/>
            </p:nvCxnSpPr>
            <p:spPr bwMode="auto">
              <a:xfrm rot="10800000" flipV="1">
                <a:off x="5483"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7" name="AutoShape 13"/>
              <p:cNvCxnSpPr>
                <a:cxnSpLocks noChangeShapeType="1"/>
              </p:cNvCxnSpPr>
              <p:nvPr/>
            </p:nvCxnSpPr>
            <p:spPr bwMode="auto">
              <a:xfrm rot="10800000" flipH="1" flipV="1">
                <a:off x="5471"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8"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9"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cxnSp>
        <p:nvCxnSpPr>
          <p:cNvPr id="11" name="AutoShape 15"/>
          <p:cNvCxnSpPr>
            <a:cxnSpLocks noChangeShapeType="1"/>
          </p:cNvCxnSpPr>
          <p:nvPr/>
        </p:nvCxnSpPr>
        <p:spPr bwMode="auto">
          <a:xfrm>
            <a:off x="1724221" y="4827816"/>
            <a:ext cx="1299322"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 name="AutoShape 15"/>
          <p:cNvCxnSpPr>
            <a:cxnSpLocks noChangeShapeType="1"/>
          </p:cNvCxnSpPr>
          <p:nvPr/>
        </p:nvCxnSpPr>
        <p:spPr bwMode="auto">
          <a:xfrm>
            <a:off x="1724220" y="3266063"/>
            <a:ext cx="1264497"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13" name="Rectangle 12"/>
          <p:cNvSpPr/>
          <p:nvPr/>
        </p:nvSpPr>
        <p:spPr>
          <a:xfrm>
            <a:off x="3134674" y="3932633"/>
            <a:ext cx="61418" cy="32956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Rectangle 13"/>
          <p:cNvSpPr/>
          <p:nvPr/>
        </p:nvSpPr>
        <p:spPr>
          <a:xfrm>
            <a:off x="2803897" y="3907932"/>
            <a:ext cx="61418" cy="32956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Rectangle 15"/>
          <p:cNvSpPr/>
          <p:nvPr/>
        </p:nvSpPr>
        <p:spPr>
          <a:xfrm>
            <a:off x="3087251" y="3968308"/>
            <a:ext cx="48124" cy="264448"/>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Rectangle 16"/>
          <p:cNvSpPr/>
          <p:nvPr/>
        </p:nvSpPr>
        <p:spPr>
          <a:xfrm>
            <a:off x="2832467" y="3921205"/>
            <a:ext cx="61418" cy="339621"/>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8" name="Group 24"/>
          <p:cNvGrpSpPr>
            <a:grpSpLocks/>
          </p:cNvGrpSpPr>
          <p:nvPr/>
        </p:nvGrpSpPr>
        <p:grpSpPr bwMode="auto">
          <a:xfrm rot="5400000">
            <a:off x="2246651" y="2374739"/>
            <a:ext cx="171300" cy="942526"/>
            <a:chOff x="5333" y="2370"/>
            <a:chExt cx="460" cy="1899"/>
          </a:xfrm>
        </p:grpSpPr>
        <p:cxnSp>
          <p:nvCxnSpPr>
            <p:cNvPr id="22"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3"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4"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5"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6" name="Group 31"/>
            <p:cNvGrpSpPr>
              <a:grpSpLocks/>
            </p:cNvGrpSpPr>
            <p:nvPr/>
          </p:nvGrpSpPr>
          <p:grpSpPr bwMode="auto">
            <a:xfrm>
              <a:off x="5438" y="2370"/>
              <a:ext cx="355" cy="1899"/>
              <a:chOff x="5438" y="2370"/>
              <a:chExt cx="355" cy="1899"/>
            </a:xfrm>
          </p:grpSpPr>
          <p:cxnSp>
            <p:nvCxnSpPr>
              <p:cNvPr id="27" name="AutoShape 12"/>
              <p:cNvCxnSpPr>
                <a:cxnSpLocks noChangeShapeType="1"/>
              </p:cNvCxnSpPr>
              <p:nvPr/>
            </p:nvCxnSpPr>
            <p:spPr bwMode="auto">
              <a:xfrm rot="10800000" flipV="1">
                <a:off x="5452" y="2370"/>
                <a:ext cx="0" cy="55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8" name="AutoShape 13"/>
              <p:cNvCxnSpPr>
                <a:cxnSpLocks noChangeShapeType="1"/>
              </p:cNvCxnSpPr>
              <p:nvPr/>
            </p:nvCxnSpPr>
            <p:spPr bwMode="auto">
              <a:xfrm rot="10800000" flipH="1" flipV="1">
                <a:off x="5438"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9"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0" name="AutoShape 15"/>
              <p:cNvCxnSpPr>
                <a:cxnSpLocks noChangeShapeType="1"/>
              </p:cNvCxnSpPr>
              <p:nvPr/>
            </p:nvCxnSpPr>
            <p:spPr bwMode="auto">
              <a:xfrm rot="10800000" flipV="1">
                <a:off x="5565" y="3700"/>
                <a:ext cx="0" cy="56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sp>
        <p:nvSpPr>
          <p:cNvPr id="19" name="Text Box 5"/>
          <p:cNvSpPr txBox="1">
            <a:spLocks noChangeArrowheads="1"/>
          </p:cNvSpPr>
          <p:nvPr/>
        </p:nvSpPr>
        <p:spPr bwMode="auto">
          <a:xfrm>
            <a:off x="2002244" y="2507308"/>
            <a:ext cx="932873"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4.7k</a:t>
            </a:r>
            <a:r>
              <a:rPr lang="en-US" sz="1600" dirty="0">
                <a:latin typeface="Symbol" pitchFamily="18" charset="2"/>
              </a:rPr>
              <a:t>W</a:t>
            </a:r>
            <a:endParaRPr lang="en-US" sz="1600" dirty="0">
              <a:latin typeface="+mn-lt"/>
            </a:endParaRPr>
          </a:p>
        </p:txBody>
      </p:sp>
      <p:sp>
        <p:nvSpPr>
          <p:cNvPr id="20" name="Text Box 5"/>
          <p:cNvSpPr txBox="1">
            <a:spLocks noChangeArrowheads="1"/>
          </p:cNvSpPr>
          <p:nvPr/>
        </p:nvSpPr>
        <p:spPr bwMode="auto">
          <a:xfrm>
            <a:off x="2218343" y="3946231"/>
            <a:ext cx="863963" cy="30014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10k</a:t>
            </a:r>
            <a:r>
              <a:rPr lang="en-US" sz="1600" dirty="0">
                <a:latin typeface="Symbol" pitchFamily="18" charset="2"/>
              </a:rPr>
              <a:t>W</a:t>
            </a:r>
            <a:endParaRPr lang="en-US" sz="1600" dirty="0">
              <a:latin typeface="+mn-lt"/>
            </a:endParaRPr>
          </a:p>
        </p:txBody>
      </p:sp>
      <p:sp>
        <p:nvSpPr>
          <p:cNvPr id="21" name="Text Box 6"/>
          <p:cNvSpPr txBox="1"/>
          <p:nvPr/>
        </p:nvSpPr>
        <p:spPr bwMode="auto">
          <a:xfrm>
            <a:off x="782019" y="3900887"/>
            <a:ext cx="1079019" cy="3436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9V</a:t>
            </a:r>
          </a:p>
        </p:txBody>
      </p:sp>
      <p:cxnSp>
        <p:nvCxnSpPr>
          <p:cNvPr id="49" name="Straight Connector 48"/>
          <p:cNvCxnSpPr/>
          <p:nvPr/>
        </p:nvCxnSpPr>
        <p:spPr>
          <a:xfrm>
            <a:off x="1861039" y="2837157"/>
            <a:ext cx="0" cy="43194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0" name="Straight Connector 49"/>
          <p:cNvCxnSpPr/>
          <p:nvPr/>
        </p:nvCxnSpPr>
        <p:spPr>
          <a:xfrm>
            <a:off x="2803564" y="2801016"/>
            <a:ext cx="0" cy="45060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56" name="TextBox 55"/>
          <p:cNvSpPr txBox="1">
            <a:spLocks noChangeArrowheads="1"/>
          </p:cNvSpPr>
          <p:nvPr/>
        </p:nvSpPr>
        <p:spPr>
          <a:xfrm>
            <a:off x="4612847" y="2828013"/>
            <a:ext cx="6647980" cy="2253996"/>
          </a:xfrm>
          <a:prstGeom prst="rect">
            <a:avLst/>
          </a:prstGeom>
        </p:spPr>
        <p:txBody>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marL="342900" indent="-342900">
              <a:buFont typeface="Arial" panose="020B0604020202020204" pitchFamily="34" charset="0"/>
              <a:buChar char="•"/>
              <a:defRPr/>
            </a:pPr>
            <a:r>
              <a:rPr lang="en-US" sz="2400" kern="0" dirty="0">
                <a:latin typeface="+mn-lt"/>
                <a:ea typeface="+mj-ea"/>
                <a:cs typeface="+mj-cs"/>
              </a:rPr>
              <a:t>Identify nodes</a:t>
            </a:r>
          </a:p>
          <a:p>
            <a:pPr marL="342900" indent="-342900">
              <a:buFont typeface="Arial" panose="020B0604020202020204" pitchFamily="34" charset="0"/>
              <a:buChar char="•"/>
              <a:defRPr/>
            </a:pPr>
            <a:r>
              <a:rPr lang="en-US" sz="2400" kern="0" dirty="0">
                <a:latin typeface="+mn-lt"/>
                <a:ea typeface="+mj-ea"/>
                <a:cs typeface="+mj-cs"/>
              </a:rPr>
              <a:t>If the component(s) enters and leaves through the same node, no current passes through it.</a:t>
            </a:r>
          </a:p>
          <a:p>
            <a:pPr marL="342900" indent="-342900">
              <a:buFont typeface="Arial" panose="020B0604020202020204" pitchFamily="34" charset="0"/>
              <a:buChar char="•"/>
              <a:defRPr/>
            </a:pPr>
            <a:r>
              <a:rPr lang="en-US" sz="2400" kern="0" dirty="0">
                <a:latin typeface="+mn-lt"/>
                <a:ea typeface="+mj-ea"/>
                <a:cs typeface="+mj-cs"/>
              </a:rPr>
              <a:t>You can treat the problem, like that portion is not there.</a:t>
            </a:r>
          </a:p>
        </p:txBody>
      </p:sp>
      <p:sp>
        <p:nvSpPr>
          <p:cNvPr id="57" name="Rectangle 56"/>
          <p:cNvSpPr/>
          <p:nvPr/>
        </p:nvSpPr>
        <p:spPr>
          <a:xfrm>
            <a:off x="3103064" y="3046229"/>
            <a:ext cx="862737" cy="369332"/>
          </a:xfrm>
          <a:prstGeom prst="rect">
            <a:avLst/>
          </a:prstGeom>
        </p:spPr>
        <p:txBody>
          <a:bodyPr wrap="none">
            <a:spAutoFit/>
          </a:bodyPr>
          <a:lstStyle/>
          <a:p>
            <a:r>
              <a:rPr lang="en-US" kern="0" dirty="0">
                <a:solidFill>
                  <a:srgbClr val="CB333B"/>
                </a:solidFill>
              </a:rPr>
              <a:t>Node 1</a:t>
            </a:r>
            <a:endParaRPr lang="en-US" dirty="0">
              <a:solidFill>
                <a:srgbClr val="CB333B"/>
              </a:solidFill>
            </a:endParaRPr>
          </a:p>
        </p:txBody>
      </p:sp>
      <p:sp>
        <p:nvSpPr>
          <p:cNvPr id="59" name="Freeform 58"/>
          <p:cNvSpPr/>
          <p:nvPr/>
        </p:nvSpPr>
        <p:spPr>
          <a:xfrm>
            <a:off x="1563353" y="4407408"/>
            <a:ext cx="1646191" cy="612648"/>
          </a:xfrm>
          <a:custGeom>
            <a:avLst/>
            <a:gdLst>
              <a:gd name="connsiteX0" fmla="*/ 271 w 1646191"/>
              <a:gd name="connsiteY0" fmla="*/ 64008 h 612648"/>
              <a:gd name="connsiteX1" fmla="*/ 9415 w 1646191"/>
              <a:gd name="connsiteY1" fmla="*/ 329184 h 612648"/>
              <a:gd name="connsiteX2" fmla="*/ 18559 w 1646191"/>
              <a:gd name="connsiteY2" fmla="*/ 356616 h 612648"/>
              <a:gd name="connsiteX3" fmla="*/ 27703 w 1646191"/>
              <a:gd name="connsiteY3" fmla="*/ 411480 h 612648"/>
              <a:gd name="connsiteX4" fmla="*/ 36847 w 1646191"/>
              <a:gd name="connsiteY4" fmla="*/ 438912 h 612648"/>
              <a:gd name="connsiteX5" fmla="*/ 45991 w 1646191"/>
              <a:gd name="connsiteY5" fmla="*/ 475488 h 612648"/>
              <a:gd name="connsiteX6" fmla="*/ 73423 w 1646191"/>
              <a:gd name="connsiteY6" fmla="*/ 548640 h 612648"/>
              <a:gd name="connsiteX7" fmla="*/ 100855 w 1646191"/>
              <a:gd name="connsiteY7" fmla="*/ 557784 h 612648"/>
              <a:gd name="connsiteX8" fmla="*/ 146575 w 1646191"/>
              <a:gd name="connsiteY8" fmla="*/ 566928 h 612648"/>
              <a:gd name="connsiteX9" fmla="*/ 174007 w 1646191"/>
              <a:gd name="connsiteY9" fmla="*/ 576072 h 612648"/>
              <a:gd name="connsiteX10" fmla="*/ 265447 w 1646191"/>
              <a:gd name="connsiteY10" fmla="*/ 585216 h 612648"/>
              <a:gd name="connsiteX11" fmla="*/ 539767 w 1646191"/>
              <a:gd name="connsiteY11" fmla="*/ 603504 h 612648"/>
              <a:gd name="connsiteX12" fmla="*/ 658639 w 1646191"/>
              <a:gd name="connsiteY12" fmla="*/ 612648 h 612648"/>
              <a:gd name="connsiteX13" fmla="*/ 951247 w 1646191"/>
              <a:gd name="connsiteY13" fmla="*/ 603504 h 612648"/>
              <a:gd name="connsiteX14" fmla="*/ 1079263 w 1646191"/>
              <a:gd name="connsiteY14" fmla="*/ 585216 h 612648"/>
              <a:gd name="connsiteX15" fmla="*/ 1143271 w 1646191"/>
              <a:gd name="connsiteY15" fmla="*/ 576072 h 612648"/>
              <a:gd name="connsiteX16" fmla="*/ 1179847 w 1646191"/>
              <a:gd name="connsiteY16" fmla="*/ 566928 h 612648"/>
              <a:gd name="connsiteX17" fmla="*/ 1417591 w 1646191"/>
              <a:gd name="connsiteY17" fmla="*/ 548640 h 612648"/>
              <a:gd name="connsiteX18" fmla="*/ 1463311 w 1646191"/>
              <a:gd name="connsiteY18" fmla="*/ 539496 h 612648"/>
              <a:gd name="connsiteX19" fmla="*/ 1536463 w 1646191"/>
              <a:gd name="connsiteY19" fmla="*/ 521208 h 612648"/>
              <a:gd name="connsiteX20" fmla="*/ 1563895 w 1646191"/>
              <a:gd name="connsiteY20" fmla="*/ 493776 h 612648"/>
              <a:gd name="connsiteX21" fmla="*/ 1591327 w 1646191"/>
              <a:gd name="connsiteY21" fmla="*/ 429768 h 612648"/>
              <a:gd name="connsiteX22" fmla="*/ 1609615 w 1646191"/>
              <a:gd name="connsiteY22" fmla="*/ 402336 h 612648"/>
              <a:gd name="connsiteX23" fmla="*/ 1627903 w 1646191"/>
              <a:gd name="connsiteY23" fmla="*/ 365760 h 612648"/>
              <a:gd name="connsiteX24" fmla="*/ 1646191 w 1646191"/>
              <a:gd name="connsiteY24" fmla="*/ 310896 h 612648"/>
              <a:gd name="connsiteX25" fmla="*/ 1637047 w 1646191"/>
              <a:gd name="connsiteY25" fmla="*/ 228600 h 612648"/>
              <a:gd name="connsiteX26" fmla="*/ 1618759 w 1646191"/>
              <a:gd name="connsiteY26" fmla="*/ 201168 h 612648"/>
              <a:gd name="connsiteX27" fmla="*/ 1591327 w 1646191"/>
              <a:gd name="connsiteY27" fmla="*/ 118872 h 612648"/>
              <a:gd name="connsiteX28" fmla="*/ 1582183 w 1646191"/>
              <a:gd name="connsiteY28" fmla="*/ 91440 h 612648"/>
              <a:gd name="connsiteX29" fmla="*/ 1563895 w 1646191"/>
              <a:gd name="connsiteY29" fmla="*/ 64008 h 612648"/>
              <a:gd name="connsiteX30" fmla="*/ 1554751 w 1646191"/>
              <a:gd name="connsiteY30" fmla="*/ 36576 h 612648"/>
              <a:gd name="connsiteX31" fmla="*/ 1499887 w 1646191"/>
              <a:gd name="connsiteY31" fmla="*/ 0 h 612648"/>
              <a:gd name="connsiteX32" fmla="*/ 1381015 w 1646191"/>
              <a:gd name="connsiteY32" fmla="*/ 18288 h 612648"/>
              <a:gd name="connsiteX33" fmla="*/ 1335295 w 1646191"/>
              <a:gd name="connsiteY33" fmla="*/ 91440 h 612648"/>
              <a:gd name="connsiteX34" fmla="*/ 1307863 w 1646191"/>
              <a:gd name="connsiteY34" fmla="*/ 109728 h 612648"/>
              <a:gd name="connsiteX35" fmla="*/ 1262143 w 1646191"/>
              <a:gd name="connsiteY35" fmla="*/ 155448 h 612648"/>
              <a:gd name="connsiteX36" fmla="*/ 1234711 w 1646191"/>
              <a:gd name="connsiteY36" fmla="*/ 164592 h 612648"/>
              <a:gd name="connsiteX37" fmla="*/ 1179847 w 1646191"/>
              <a:gd name="connsiteY37" fmla="*/ 201168 h 612648"/>
              <a:gd name="connsiteX38" fmla="*/ 1097551 w 1646191"/>
              <a:gd name="connsiteY38" fmla="*/ 228600 h 612648"/>
              <a:gd name="connsiteX39" fmla="*/ 1070119 w 1646191"/>
              <a:gd name="connsiteY39" fmla="*/ 237744 h 612648"/>
              <a:gd name="connsiteX40" fmla="*/ 1042687 w 1646191"/>
              <a:gd name="connsiteY40" fmla="*/ 246888 h 612648"/>
              <a:gd name="connsiteX41" fmla="*/ 987823 w 1646191"/>
              <a:gd name="connsiteY41" fmla="*/ 256032 h 612648"/>
              <a:gd name="connsiteX42" fmla="*/ 942103 w 1646191"/>
              <a:gd name="connsiteY42" fmla="*/ 265176 h 612648"/>
              <a:gd name="connsiteX43" fmla="*/ 420895 w 1646191"/>
              <a:gd name="connsiteY43" fmla="*/ 274320 h 612648"/>
              <a:gd name="connsiteX44" fmla="*/ 356887 w 1646191"/>
              <a:gd name="connsiteY44" fmla="*/ 265176 h 612648"/>
              <a:gd name="connsiteX45" fmla="*/ 329455 w 1646191"/>
              <a:gd name="connsiteY45" fmla="*/ 246888 h 612648"/>
              <a:gd name="connsiteX46" fmla="*/ 265447 w 1646191"/>
              <a:gd name="connsiteY46" fmla="*/ 164592 h 612648"/>
              <a:gd name="connsiteX47" fmla="*/ 247159 w 1646191"/>
              <a:gd name="connsiteY47" fmla="*/ 137160 h 612648"/>
              <a:gd name="connsiteX48" fmla="*/ 238015 w 1646191"/>
              <a:gd name="connsiteY48" fmla="*/ 109728 h 612648"/>
              <a:gd name="connsiteX49" fmla="*/ 210583 w 1646191"/>
              <a:gd name="connsiteY49" fmla="*/ 82296 h 612648"/>
              <a:gd name="connsiteX50" fmla="*/ 146575 w 1646191"/>
              <a:gd name="connsiteY50" fmla="*/ 64008 h 612648"/>
              <a:gd name="connsiteX51" fmla="*/ 119143 w 1646191"/>
              <a:gd name="connsiteY51" fmla="*/ 45720 h 612648"/>
              <a:gd name="connsiteX52" fmla="*/ 18559 w 1646191"/>
              <a:gd name="connsiteY52" fmla="*/ 45720 h 612648"/>
              <a:gd name="connsiteX53" fmla="*/ 271 w 1646191"/>
              <a:gd name="connsiteY53" fmla="*/ 64008 h 61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646191" h="612648">
                <a:moveTo>
                  <a:pt x="271" y="64008"/>
                </a:moveTo>
                <a:cubicBezTo>
                  <a:pt x="-1253" y="111252"/>
                  <a:pt x="3898" y="240912"/>
                  <a:pt x="9415" y="329184"/>
                </a:cubicBezTo>
                <a:cubicBezTo>
                  <a:pt x="10016" y="338804"/>
                  <a:pt x="16468" y="347207"/>
                  <a:pt x="18559" y="356616"/>
                </a:cubicBezTo>
                <a:cubicBezTo>
                  <a:pt x="22581" y="374715"/>
                  <a:pt x="23681" y="393381"/>
                  <a:pt x="27703" y="411480"/>
                </a:cubicBezTo>
                <a:cubicBezTo>
                  <a:pt x="29794" y="420889"/>
                  <a:pt x="34199" y="429644"/>
                  <a:pt x="36847" y="438912"/>
                </a:cubicBezTo>
                <a:cubicBezTo>
                  <a:pt x="40299" y="450996"/>
                  <a:pt x="43265" y="463220"/>
                  <a:pt x="45991" y="475488"/>
                </a:cubicBezTo>
                <a:cubicBezTo>
                  <a:pt x="51618" y="500808"/>
                  <a:pt x="50525" y="530322"/>
                  <a:pt x="73423" y="548640"/>
                </a:cubicBezTo>
                <a:cubicBezTo>
                  <a:pt x="80949" y="554661"/>
                  <a:pt x="91504" y="555446"/>
                  <a:pt x="100855" y="557784"/>
                </a:cubicBezTo>
                <a:cubicBezTo>
                  <a:pt x="115933" y="561553"/>
                  <a:pt x="131497" y="563159"/>
                  <a:pt x="146575" y="566928"/>
                </a:cubicBezTo>
                <a:cubicBezTo>
                  <a:pt x="155926" y="569266"/>
                  <a:pt x="164480" y="574606"/>
                  <a:pt x="174007" y="576072"/>
                </a:cubicBezTo>
                <a:cubicBezTo>
                  <a:pt x="204283" y="580730"/>
                  <a:pt x="234967" y="582168"/>
                  <a:pt x="265447" y="585216"/>
                </a:cubicBezTo>
                <a:cubicBezTo>
                  <a:pt x="372379" y="620860"/>
                  <a:pt x="271511" y="590091"/>
                  <a:pt x="539767" y="603504"/>
                </a:cubicBezTo>
                <a:cubicBezTo>
                  <a:pt x="579458" y="605489"/>
                  <a:pt x="619015" y="609600"/>
                  <a:pt x="658639" y="612648"/>
                </a:cubicBezTo>
                <a:lnTo>
                  <a:pt x="951247" y="603504"/>
                </a:lnTo>
                <a:cubicBezTo>
                  <a:pt x="989621" y="601585"/>
                  <a:pt x="1040279" y="591214"/>
                  <a:pt x="1079263" y="585216"/>
                </a:cubicBezTo>
                <a:cubicBezTo>
                  <a:pt x="1100565" y="581939"/>
                  <a:pt x="1122066" y="579927"/>
                  <a:pt x="1143271" y="576072"/>
                </a:cubicBezTo>
                <a:cubicBezTo>
                  <a:pt x="1155636" y="573824"/>
                  <a:pt x="1167426" y="568839"/>
                  <a:pt x="1179847" y="566928"/>
                </a:cubicBezTo>
                <a:cubicBezTo>
                  <a:pt x="1253519" y="555594"/>
                  <a:pt x="1347824" y="552744"/>
                  <a:pt x="1417591" y="548640"/>
                </a:cubicBezTo>
                <a:cubicBezTo>
                  <a:pt x="1432831" y="545592"/>
                  <a:pt x="1448167" y="542991"/>
                  <a:pt x="1463311" y="539496"/>
                </a:cubicBezTo>
                <a:cubicBezTo>
                  <a:pt x="1487802" y="533844"/>
                  <a:pt x="1536463" y="521208"/>
                  <a:pt x="1536463" y="521208"/>
                </a:cubicBezTo>
                <a:cubicBezTo>
                  <a:pt x="1545607" y="512064"/>
                  <a:pt x="1556379" y="504299"/>
                  <a:pt x="1563895" y="493776"/>
                </a:cubicBezTo>
                <a:cubicBezTo>
                  <a:pt x="1595608" y="449378"/>
                  <a:pt x="1571428" y="469566"/>
                  <a:pt x="1591327" y="429768"/>
                </a:cubicBezTo>
                <a:cubicBezTo>
                  <a:pt x="1596242" y="419938"/>
                  <a:pt x="1604163" y="411878"/>
                  <a:pt x="1609615" y="402336"/>
                </a:cubicBezTo>
                <a:cubicBezTo>
                  <a:pt x="1616378" y="390501"/>
                  <a:pt x="1622841" y="378416"/>
                  <a:pt x="1627903" y="365760"/>
                </a:cubicBezTo>
                <a:cubicBezTo>
                  <a:pt x="1635062" y="347862"/>
                  <a:pt x="1646191" y="310896"/>
                  <a:pt x="1646191" y="310896"/>
                </a:cubicBezTo>
                <a:cubicBezTo>
                  <a:pt x="1643143" y="283464"/>
                  <a:pt x="1643741" y="255377"/>
                  <a:pt x="1637047" y="228600"/>
                </a:cubicBezTo>
                <a:cubicBezTo>
                  <a:pt x="1634382" y="217938"/>
                  <a:pt x="1623222" y="211211"/>
                  <a:pt x="1618759" y="201168"/>
                </a:cubicBezTo>
                <a:lnTo>
                  <a:pt x="1591327" y="118872"/>
                </a:lnTo>
                <a:cubicBezTo>
                  <a:pt x="1588279" y="109728"/>
                  <a:pt x="1587530" y="99460"/>
                  <a:pt x="1582183" y="91440"/>
                </a:cubicBezTo>
                <a:cubicBezTo>
                  <a:pt x="1576087" y="82296"/>
                  <a:pt x="1568810" y="73838"/>
                  <a:pt x="1563895" y="64008"/>
                </a:cubicBezTo>
                <a:cubicBezTo>
                  <a:pt x="1559584" y="55387"/>
                  <a:pt x="1560098" y="44596"/>
                  <a:pt x="1554751" y="36576"/>
                </a:cubicBezTo>
                <a:cubicBezTo>
                  <a:pt x="1535181" y="7221"/>
                  <a:pt x="1528647" y="9587"/>
                  <a:pt x="1499887" y="0"/>
                </a:cubicBezTo>
                <a:cubicBezTo>
                  <a:pt x="1460263" y="6096"/>
                  <a:pt x="1419908" y="8565"/>
                  <a:pt x="1381015" y="18288"/>
                </a:cubicBezTo>
                <a:cubicBezTo>
                  <a:pt x="1311536" y="35658"/>
                  <a:pt x="1402678" y="46518"/>
                  <a:pt x="1335295" y="91440"/>
                </a:cubicBezTo>
                <a:lnTo>
                  <a:pt x="1307863" y="109728"/>
                </a:lnTo>
                <a:cubicBezTo>
                  <a:pt x="1289575" y="137160"/>
                  <a:pt x="1292623" y="140208"/>
                  <a:pt x="1262143" y="155448"/>
                </a:cubicBezTo>
                <a:cubicBezTo>
                  <a:pt x="1253522" y="159759"/>
                  <a:pt x="1243137" y="159911"/>
                  <a:pt x="1234711" y="164592"/>
                </a:cubicBezTo>
                <a:cubicBezTo>
                  <a:pt x="1215498" y="175266"/>
                  <a:pt x="1200699" y="194217"/>
                  <a:pt x="1179847" y="201168"/>
                </a:cubicBezTo>
                <a:lnTo>
                  <a:pt x="1097551" y="228600"/>
                </a:lnTo>
                <a:lnTo>
                  <a:pt x="1070119" y="237744"/>
                </a:lnTo>
                <a:cubicBezTo>
                  <a:pt x="1060975" y="240792"/>
                  <a:pt x="1052194" y="245303"/>
                  <a:pt x="1042687" y="246888"/>
                </a:cubicBezTo>
                <a:lnTo>
                  <a:pt x="987823" y="256032"/>
                </a:lnTo>
                <a:cubicBezTo>
                  <a:pt x="972532" y="258812"/>
                  <a:pt x="957637" y="264675"/>
                  <a:pt x="942103" y="265176"/>
                </a:cubicBezTo>
                <a:cubicBezTo>
                  <a:pt x="768431" y="270778"/>
                  <a:pt x="594631" y="271272"/>
                  <a:pt x="420895" y="274320"/>
                </a:cubicBezTo>
                <a:cubicBezTo>
                  <a:pt x="399559" y="271272"/>
                  <a:pt x="377531" y="271369"/>
                  <a:pt x="356887" y="265176"/>
                </a:cubicBezTo>
                <a:cubicBezTo>
                  <a:pt x="346361" y="262018"/>
                  <a:pt x="337898" y="253923"/>
                  <a:pt x="329455" y="246888"/>
                </a:cubicBezTo>
                <a:cubicBezTo>
                  <a:pt x="297225" y="220029"/>
                  <a:pt x="290936" y="202825"/>
                  <a:pt x="265447" y="164592"/>
                </a:cubicBezTo>
                <a:cubicBezTo>
                  <a:pt x="259351" y="155448"/>
                  <a:pt x="250634" y="147586"/>
                  <a:pt x="247159" y="137160"/>
                </a:cubicBezTo>
                <a:cubicBezTo>
                  <a:pt x="244111" y="128016"/>
                  <a:pt x="243362" y="117748"/>
                  <a:pt x="238015" y="109728"/>
                </a:cubicBezTo>
                <a:cubicBezTo>
                  <a:pt x="230842" y="98968"/>
                  <a:pt x="221343" y="89469"/>
                  <a:pt x="210583" y="82296"/>
                </a:cubicBezTo>
                <a:cubicBezTo>
                  <a:pt x="202712" y="77049"/>
                  <a:pt x="151452" y="65227"/>
                  <a:pt x="146575" y="64008"/>
                </a:cubicBezTo>
                <a:cubicBezTo>
                  <a:pt x="137431" y="57912"/>
                  <a:pt x="129244" y="50049"/>
                  <a:pt x="119143" y="45720"/>
                </a:cubicBezTo>
                <a:cubicBezTo>
                  <a:pt x="83824" y="30583"/>
                  <a:pt x="56993" y="36111"/>
                  <a:pt x="18559" y="45720"/>
                </a:cubicBezTo>
                <a:cubicBezTo>
                  <a:pt x="14377" y="46765"/>
                  <a:pt x="1795" y="16764"/>
                  <a:pt x="271" y="64008"/>
                </a:cubicBezTo>
                <a:close/>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3092294" y="4835390"/>
            <a:ext cx="862737" cy="369332"/>
          </a:xfrm>
          <a:prstGeom prst="rect">
            <a:avLst/>
          </a:prstGeom>
        </p:spPr>
        <p:txBody>
          <a:bodyPr wrap="none">
            <a:spAutoFit/>
          </a:bodyPr>
          <a:lstStyle/>
          <a:p>
            <a:r>
              <a:rPr lang="en-US" kern="0" dirty="0">
                <a:solidFill>
                  <a:srgbClr val="CB333B"/>
                </a:solidFill>
              </a:rPr>
              <a:t>Node 2</a:t>
            </a:r>
            <a:endParaRPr lang="en-US" dirty="0">
              <a:solidFill>
                <a:srgbClr val="CB333B"/>
              </a:solidFill>
            </a:endParaRPr>
          </a:p>
        </p:txBody>
      </p:sp>
      <p:sp>
        <p:nvSpPr>
          <p:cNvPr id="61" name="Freeform 60"/>
          <p:cNvSpPr/>
          <p:nvPr/>
        </p:nvSpPr>
        <p:spPr>
          <a:xfrm>
            <a:off x="1554256" y="2715768"/>
            <a:ext cx="1563848" cy="1033272"/>
          </a:xfrm>
          <a:custGeom>
            <a:avLst/>
            <a:gdLst>
              <a:gd name="connsiteX0" fmla="*/ 224 w 1563848"/>
              <a:gd name="connsiteY0" fmla="*/ 749808 h 1033272"/>
              <a:gd name="connsiteX1" fmla="*/ 9368 w 1563848"/>
              <a:gd name="connsiteY1" fmla="*/ 795528 h 1033272"/>
              <a:gd name="connsiteX2" fmla="*/ 27656 w 1563848"/>
              <a:gd name="connsiteY2" fmla="*/ 850392 h 1033272"/>
              <a:gd name="connsiteX3" fmla="*/ 36800 w 1563848"/>
              <a:gd name="connsiteY3" fmla="*/ 877824 h 1033272"/>
              <a:gd name="connsiteX4" fmla="*/ 55088 w 1563848"/>
              <a:gd name="connsiteY4" fmla="*/ 950976 h 1033272"/>
              <a:gd name="connsiteX5" fmla="*/ 64232 w 1563848"/>
              <a:gd name="connsiteY5" fmla="*/ 987552 h 1033272"/>
              <a:gd name="connsiteX6" fmla="*/ 91664 w 1563848"/>
              <a:gd name="connsiteY6" fmla="*/ 1005840 h 1033272"/>
              <a:gd name="connsiteX7" fmla="*/ 256256 w 1563848"/>
              <a:gd name="connsiteY7" fmla="*/ 996696 h 1033272"/>
              <a:gd name="connsiteX8" fmla="*/ 283688 w 1563848"/>
              <a:gd name="connsiteY8" fmla="*/ 987552 h 1033272"/>
              <a:gd name="connsiteX9" fmla="*/ 292832 w 1563848"/>
              <a:gd name="connsiteY9" fmla="*/ 960120 h 1033272"/>
              <a:gd name="connsiteX10" fmla="*/ 311120 w 1563848"/>
              <a:gd name="connsiteY10" fmla="*/ 749808 h 1033272"/>
              <a:gd name="connsiteX11" fmla="*/ 320264 w 1563848"/>
              <a:gd name="connsiteY11" fmla="*/ 722376 h 1033272"/>
              <a:gd name="connsiteX12" fmla="*/ 347696 w 1563848"/>
              <a:gd name="connsiteY12" fmla="*/ 704088 h 1033272"/>
              <a:gd name="connsiteX13" fmla="*/ 411704 w 1563848"/>
              <a:gd name="connsiteY13" fmla="*/ 676656 h 1033272"/>
              <a:gd name="connsiteX14" fmla="*/ 1216376 w 1563848"/>
              <a:gd name="connsiteY14" fmla="*/ 685800 h 1033272"/>
              <a:gd name="connsiteX15" fmla="*/ 1243808 w 1563848"/>
              <a:gd name="connsiteY15" fmla="*/ 694944 h 1033272"/>
              <a:gd name="connsiteX16" fmla="*/ 1280384 w 1563848"/>
              <a:gd name="connsiteY16" fmla="*/ 777240 h 1033272"/>
              <a:gd name="connsiteX17" fmla="*/ 1316960 w 1563848"/>
              <a:gd name="connsiteY17" fmla="*/ 868680 h 1033272"/>
              <a:gd name="connsiteX18" fmla="*/ 1326104 w 1563848"/>
              <a:gd name="connsiteY18" fmla="*/ 896112 h 1033272"/>
              <a:gd name="connsiteX19" fmla="*/ 1335248 w 1563848"/>
              <a:gd name="connsiteY19" fmla="*/ 923544 h 1033272"/>
              <a:gd name="connsiteX20" fmla="*/ 1344392 w 1563848"/>
              <a:gd name="connsiteY20" fmla="*/ 978408 h 1033272"/>
              <a:gd name="connsiteX21" fmla="*/ 1362680 w 1563848"/>
              <a:gd name="connsiteY21" fmla="*/ 1005840 h 1033272"/>
              <a:gd name="connsiteX22" fmla="*/ 1371824 w 1563848"/>
              <a:gd name="connsiteY22" fmla="*/ 1033272 h 1033272"/>
              <a:gd name="connsiteX23" fmla="*/ 1454120 w 1563848"/>
              <a:gd name="connsiteY23" fmla="*/ 1024128 h 1033272"/>
              <a:gd name="connsiteX24" fmla="*/ 1481552 w 1563848"/>
              <a:gd name="connsiteY24" fmla="*/ 1014984 h 1033272"/>
              <a:gd name="connsiteX25" fmla="*/ 1508984 w 1563848"/>
              <a:gd name="connsiteY25" fmla="*/ 987552 h 1033272"/>
              <a:gd name="connsiteX26" fmla="*/ 1518128 w 1563848"/>
              <a:gd name="connsiteY26" fmla="*/ 960120 h 1033272"/>
              <a:gd name="connsiteX27" fmla="*/ 1545560 w 1563848"/>
              <a:gd name="connsiteY27" fmla="*/ 932688 h 1033272"/>
              <a:gd name="connsiteX28" fmla="*/ 1554704 w 1563848"/>
              <a:gd name="connsiteY28" fmla="*/ 731520 h 1033272"/>
              <a:gd name="connsiteX29" fmla="*/ 1563848 w 1563848"/>
              <a:gd name="connsiteY29" fmla="*/ 704088 h 1033272"/>
              <a:gd name="connsiteX30" fmla="*/ 1545560 w 1563848"/>
              <a:gd name="connsiteY30" fmla="*/ 539496 h 1033272"/>
              <a:gd name="connsiteX31" fmla="*/ 1527272 w 1563848"/>
              <a:gd name="connsiteY31" fmla="*/ 512064 h 1033272"/>
              <a:gd name="connsiteX32" fmla="*/ 1472408 w 1563848"/>
              <a:gd name="connsiteY32" fmla="*/ 475488 h 1033272"/>
              <a:gd name="connsiteX33" fmla="*/ 1444976 w 1563848"/>
              <a:gd name="connsiteY33" fmla="*/ 457200 h 1033272"/>
              <a:gd name="connsiteX34" fmla="*/ 1371824 w 1563848"/>
              <a:gd name="connsiteY34" fmla="*/ 438912 h 1033272"/>
              <a:gd name="connsiteX35" fmla="*/ 1353536 w 1563848"/>
              <a:gd name="connsiteY35" fmla="*/ 411480 h 1033272"/>
              <a:gd name="connsiteX36" fmla="*/ 1335248 w 1563848"/>
              <a:gd name="connsiteY36" fmla="*/ 338328 h 1033272"/>
              <a:gd name="connsiteX37" fmla="*/ 1326104 w 1563848"/>
              <a:gd name="connsiteY37" fmla="*/ 146304 h 1033272"/>
              <a:gd name="connsiteX38" fmla="*/ 1289528 w 1563848"/>
              <a:gd name="connsiteY38" fmla="*/ 45720 h 1033272"/>
              <a:gd name="connsiteX39" fmla="*/ 1234664 w 1563848"/>
              <a:gd name="connsiteY39" fmla="*/ 9144 h 1033272"/>
              <a:gd name="connsiteX40" fmla="*/ 1179800 w 1563848"/>
              <a:gd name="connsiteY40" fmla="*/ 0 h 1033272"/>
              <a:gd name="connsiteX41" fmla="*/ 1115792 w 1563848"/>
              <a:gd name="connsiteY41" fmla="*/ 9144 h 1033272"/>
              <a:gd name="connsiteX42" fmla="*/ 1088360 w 1563848"/>
              <a:gd name="connsiteY42" fmla="*/ 18288 h 1033272"/>
              <a:gd name="connsiteX43" fmla="*/ 1115792 w 1563848"/>
              <a:gd name="connsiteY43" fmla="*/ 182880 h 1033272"/>
              <a:gd name="connsiteX44" fmla="*/ 1143224 w 1563848"/>
              <a:gd name="connsiteY44" fmla="*/ 201168 h 1033272"/>
              <a:gd name="connsiteX45" fmla="*/ 1161512 w 1563848"/>
              <a:gd name="connsiteY45" fmla="*/ 228600 h 1033272"/>
              <a:gd name="connsiteX46" fmla="*/ 1143224 w 1563848"/>
              <a:gd name="connsiteY46" fmla="*/ 365760 h 1033272"/>
              <a:gd name="connsiteX47" fmla="*/ 1124936 w 1563848"/>
              <a:gd name="connsiteY47" fmla="*/ 393192 h 1033272"/>
              <a:gd name="connsiteX48" fmla="*/ 1115792 w 1563848"/>
              <a:gd name="connsiteY48" fmla="*/ 420624 h 1033272"/>
              <a:gd name="connsiteX49" fmla="*/ 1051784 w 1563848"/>
              <a:gd name="connsiteY49" fmla="*/ 466344 h 1033272"/>
              <a:gd name="connsiteX50" fmla="*/ 951200 w 1563848"/>
              <a:gd name="connsiteY50" fmla="*/ 457200 h 1033272"/>
              <a:gd name="connsiteX51" fmla="*/ 905480 w 1563848"/>
              <a:gd name="connsiteY51" fmla="*/ 448056 h 1033272"/>
              <a:gd name="connsiteX52" fmla="*/ 603728 w 1563848"/>
              <a:gd name="connsiteY52" fmla="*/ 438912 h 1033272"/>
              <a:gd name="connsiteX53" fmla="*/ 539720 w 1563848"/>
              <a:gd name="connsiteY53" fmla="*/ 429768 h 1033272"/>
              <a:gd name="connsiteX54" fmla="*/ 475712 w 1563848"/>
              <a:gd name="connsiteY54" fmla="*/ 411480 h 1033272"/>
              <a:gd name="connsiteX55" fmla="*/ 439136 w 1563848"/>
              <a:gd name="connsiteY55" fmla="*/ 356616 h 1033272"/>
              <a:gd name="connsiteX56" fmla="*/ 448280 w 1563848"/>
              <a:gd name="connsiteY56" fmla="*/ 256032 h 1033272"/>
              <a:gd name="connsiteX57" fmla="*/ 466568 w 1563848"/>
              <a:gd name="connsiteY57" fmla="*/ 228600 h 1033272"/>
              <a:gd name="connsiteX58" fmla="*/ 475712 w 1563848"/>
              <a:gd name="connsiteY58" fmla="*/ 201168 h 1033272"/>
              <a:gd name="connsiteX59" fmla="*/ 466568 w 1563848"/>
              <a:gd name="connsiteY59" fmla="*/ 100584 h 1033272"/>
              <a:gd name="connsiteX60" fmla="*/ 429992 w 1563848"/>
              <a:gd name="connsiteY60" fmla="*/ 91440 h 1033272"/>
              <a:gd name="connsiteX61" fmla="*/ 375128 w 1563848"/>
              <a:gd name="connsiteY61" fmla="*/ 64008 h 1033272"/>
              <a:gd name="connsiteX62" fmla="*/ 247112 w 1563848"/>
              <a:gd name="connsiteY62" fmla="*/ 82296 h 1033272"/>
              <a:gd name="connsiteX63" fmla="*/ 219680 w 1563848"/>
              <a:gd name="connsiteY63" fmla="*/ 100584 h 1033272"/>
              <a:gd name="connsiteX64" fmla="*/ 210536 w 1563848"/>
              <a:gd name="connsiteY64" fmla="*/ 128016 h 1033272"/>
              <a:gd name="connsiteX65" fmla="*/ 192248 w 1563848"/>
              <a:gd name="connsiteY65" fmla="*/ 201168 h 1033272"/>
              <a:gd name="connsiteX66" fmla="*/ 192248 w 1563848"/>
              <a:gd name="connsiteY66" fmla="*/ 438912 h 1033272"/>
              <a:gd name="connsiteX67" fmla="*/ 164816 w 1563848"/>
              <a:gd name="connsiteY67" fmla="*/ 448056 h 1033272"/>
              <a:gd name="connsiteX68" fmla="*/ 82520 w 1563848"/>
              <a:gd name="connsiteY68" fmla="*/ 457200 h 1033272"/>
              <a:gd name="connsiteX69" fmla="*/ 55088 w 1563848"/>
              <a:gd name="connsiteY69" fmla="*/ 484632 h 1033272"/>
              <a:gd name="connsiteX70" fmla="*/ 27656 w 1563848"/>
              <a:gd name="connsiteY70" fmla="*/ 502920 h 1033272"/>
              <a:gd name="connsiteX71" fmla="*/ 9368 w 1563848"/>
              <a:gd name="connsiteY71" fmla="*/ 530352 h 1033272"/>
              <a:gd name="connsiteX72" fmla="*/ 18512 w 1563848"/>
              <a:gd name="connsiteY72" fmla="*/ 649224 h 1033272"/>
              <a:gd name="connsiteX73" fmla="*/ 224 w 1563848"/>
              <a:gd name="connsiteY73" fmla="*/ 749808 h 103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563848" h="1033272">
                <a:moveTo>
                  <a:pt x="224" y="749808"/>
                </a:moveTo>
                <a:cubicBezTo>
                  <a:pt x="-1300" y="774192"/>
                  <a:pt x="5279" y="780534"/>
                  <a:pt x="9368" y="795528"/>
                </a:cubicBezTo>
                <a:cubicBezTo>
                  <a:pt x="14440" y="814126"/>
                  <a:pt x="21560" y="832104"/>
                  <a:pt x="27656" y="850392"/>
                </a:cubicBezTo>
                <a:cubicBezTo>
                  <a:pt x="30704" y="859536"/>
                  <a:pt x="34910" y="868373"/>
                  <a:pt x="36800" y="877824"/>
                </a:cubicBezTo>
                <a:cubicBezTo>
                  <a:pt x="55391" y="970777"/>
                  <a:pt x="36343" y="885368"/>
                  <a:pt x="55088" y="950976"/>
                </a:cubicBezTo>
                <a:cubicBezTo>
                  <a:pt x="58540" y="963060"/>
                  <a:pt x="57261" y="977095"/>
                  <a:pt x="64232" y="987552"/>
                </a:cubicBezTo>
                <a:cubicBezTo>
                  <a:pt x="70328" y="996696"/>
                  <a:pt x="82520" y="999744"/>
                  <a:pt x="91664" y="1005840"/>
                </a:cubicBezTo>
                <a:cubicBezTo>
                  <a:pt x="146528" y="1002792"/>
                  <a:pt x="201555" y="1001906"/>
                  <a:pt x="256256" y="996696"/>
                </a:cubicBezTo>
                <a:cubicBezTo>
                  <a:pt x="265851" y="995782"/>
                  <a:pt x="276872" y="994368"/>
                  <a:pt x="283688" y="987552"/>
                </a:cubicBezTo>
                <a:cubicBezTo>
                  <a:pt x="290504" y="980736"/>
                  <a:pt x="289784" y="969264"/>
                  <a:pt x="292832" y="960120"/>
                </a:cubicBezTo>
                <a:cubicBezTo>
                  <a:pt x="296703" y="898189"/>
                  <a:pt x="297985" y="815485"/>
                  <a:pt x="311120" y="749808"/>
                </a:cubicBezTo>
                <a:cubicBezTo>
                  <a:pt x="313010" y="740357"/>
                  <a:pt x="314243" y="729902"/>
                  <a:pt x="320264" y="722376"/>
                </a:cubicBezTo>
                <a:cubicBezTo>
                  <a:pt x="327129" y="713794"/>
                  <a:pt x="338154" y="709540"/>
                  <a:pt x="347696" y="704088"/>
                </a:cubicBezTo>
                <a:cubicBezTo>
                  <a:pt x="379334" y="686009"/>
                  <a:pt x="380928" y="686915"/>
                  <a:pt x="411704" y="676656"/>
                </a:cubicBezTo>
                <a:lnTo>
                  <a:pt x="1216376" y="685800"/>
                </a:lnTo>
                <a:cubicBezTo>
                  <a:pt x="1226012" y="686012"/>
                  <a:pt x="1236282" y="688923"/>
                  <a:pt x="1243808" y="694944"/>
                </a:cubicBezTo>
                <a:cubicBezTo>
                  <a:pt x="1266223" y="712876"/>
                  <a:pt x="1270139" y="756750"/>
                  <a:pt x="1280384" y="777240"/>
                </a:cubicBezTo>
                <a:cubicBezTo>
                  <a:pt x="1307293" y="831058"/>
                  <a:pt x="1294361" y="800884"/>
                  <a:pt x="1316960" y="868680"/>
                </a:cubicBezTo>
                <a:lnTo>
                  <a:pt x="1326104" y="896112"/>
                </a:lnTo>
                <a:cubicBezTo>
                  <a:pt x="1329152" y="905256"/>
                  <a:pt x="1333663" y="914037"/>
                  <a:pt x="1335248" y="923544"/>
                </a:cubicBezTo>
                <a:cubicBezTo>
                  <a:pt x="1338296" y="941832"/>
                  <a:pt x="1338529" y="960819"/>
                  <a:pt x="1344392" y="978408"/>
                </a:cubicBezTo>
                <a:cubicBezTo>
                  <a:pt x="1347867" y="988834"/>
                  <a:pt x="1357765" y="996010"/>
                  <a:pt x="1362680" y="1005840"/>
                </a:cubicBezTo>
                <a:cubicBezTo>
                  <a:pt x="1366991" y="1014461"/>
                  <a:pt x="1368776" y="1024128"/>
                  <a:pt x="1371824" y="1033272"/>
                </a:cubicBezTo>
                <a:cubicBezTo>
                  <a:pt x="1399256" y="1030224"/>
                  <a:pt x="1426895" y="1028666"/>
                  <a:pt x="1454120" y="1024128"/>
                </a:cubicBezTo>
                <a:cubicBezTo>
                  <a:pt x="1463627" y="1022543"/>
                  <a:pt x="1473532" y="1020331"/>
                  <a:pt x="1481552" y="1014984"/>
                </a:cubicBezTo>
                <a:cubicBezTo>
                  <a:pt x="1492312" y="1007811"/>
                  <a:pt x="1499840" y="996696"/>
                  <a:pt x="1508984" y="987552"/>
                </a:cubicBezTo>
                <a:cubicBezTo>
                  <a:pt x="1512032" y="978408"/>
                  <a:pt x="1512781" y="968140"/>
                  <a:pt x="1518128" y="960120"/>
                </a:cubicBezTo>
                <a:cubicBezTo>
                  <a:pt x="1525301" y="949360"/>
                  <a:pt x="1543517" y="945457"/>
                  <a:pt x="1545560" y="932688"/>
                </a:cubicBezTo>
                <a:cubicBezTo>
                  <a:pt x="1556165" y="866406"/>
                  <a:pt x="1549351" y="798431"/>
                  <a:pt x="1554704" y="731520"/>
                </a:cubicBezTo>
                <a:cubicBezTo>
                  <a:pt x="1555473" y="721912"/>
                  <a:pt x="1560800" y="713232"/>
                  <a:pt x="1563848" y="704088"/>
                </a:cubicBezTo>
                <a:cubicBezTo>
                  <a:pt x="1562706" y="686951"/>
                  <a:pt x="1567376" y="583128"/>
                  <a:pt x="1545560" y="539496"/>
                </a:cubicBezTo>
                <a:cubicBezTo>
                  <a:pt x="1540645" y="529666"/>
                  <a:pt x="1535543" y="519301"/>
                  <a:pt x="1527272" y="512064"/>
                </a:cubicBezTo>
                <a:cubicBezTo>
                  <a:pt x="1510731" y="497590"/>
                  <a:pt x="1490696" y="487680"/>
                  <a:pt x="1472408" y="475488"/>
                </a:cubicBezTo>
                <a:cubicBezTo>
                  <a:pt x="1463264" y="469392"/>
                  <a:pt x="1455638" y="459865"/>
                  <a:pt x="1444976" y="457200"/>
                </a:cubicBezTo>
                <a:lnTo>
                  <a:pt x="1371824" y="438912"/>
                </a:lnTo>
                <a:cubicBezTo>
                  <a:pt x="1365728" y="429768"/>
                  <a:pt x="1358451" y="421310"/>
                  <a:pt x="1353536" y="411480"/>
                </a:cubicBezTo>
                <a:cubicBezTo>
                  <a:pt x="1344163" y="392735"/>
                  <a:pt x="1338726" y="355718"/>
                  <a:pt x="1335248" y="338328"/>
                </a:cubicBezTo>
                <a:cubicBezTo>
                  <a:pt x="1332200" y="274320"/>
                  <a:pt x="1332698" y="210044"/>
                  <a:pt x="1326104" y="146304"/>
                </a:cubicBezTo>
                <a:cubicBezTo>
                  <a:pt x="1323896" y="124964"/>
                  <a:pt x="1313562" y="66750"/>
                  <a:pt x="1289528" y="45720"/>
                </a:cubicBezTo>
                <a:cubicBezTo>
                  <a:pt x="1272987" y="31246"/>
                  <a:pt x="1256344" y="12757"/>
                  <a:pt x="1234664" y="9144"/>
                </a:cubicBezTo>
                <a:lnTo>
                  <a:pt x="1179800" y="0"/>
                </a:lnTo>
                <a:cubicBezTo>
                  <a:pt x="1158464" y="3048"/>
                  <a:pt x="1136926" y="4917"/>
                  <a:pt x="1115792" y="9144"/>
                </a:cubicBezTo>
                <a:cubicBezTo>
                  <a:pt x="1106341" y="11034"/>
                  <a:pt x="1089556" y="8724"/>
                  <a:pt x="1088360" y="18288"/>
                </a:cubicBezTo>
                <a:cubicBezTo>
                  <a:pt x="1083123" y="60187"/>
                  <a:pt x="1075711" y="142799"/>
                  <a:pt x="1115792" y="182880"/>
                </a:cubicBezTo>
                <a:cubicBezTo>
                  <a:pt x="1123563" y="190651"/>
                  <a:pt x="1134080" y="195072"/>
                  <a:pt x="1143224" y="201168"/>
                </a:cubicBezTo>
                <a:cubicBezTo>
                  <a:pt x="1149320" y="210312"/>
                  <a:pt x="1160781" y="217635"/>
                  <a:pt x="1161512" y="228600"/>
                </a:cubicBezTo>
                <a:cubicBezTo>
                  <a:pt x="1162714" y="246626"/>
                  <a:pt x="1161047" y="330113"/>
                  <a:pt x="1143224" y="365760"/>
                </a:cubicBezTo>
                <a:cubicBezTo>
                  <a:pt x="1138309" y="375590"/>
                  <a:pt x="1129851" y="383362"/>
                  <a:pt x="1124936" y="393192"/>
                </a:cubicBezTo>
                <a:cubicBezTo>
                  <a:pt x="1120625" y="401813"/>
                  <a:pt x="1121962" y="413219"/>
                  <a:pt x="1115792" y="420624"/>
                </a:cubicBezTo>
                <a:cubicBezTo>
                  <a:pt x="1108703" y="429130"/>
                  <a:pt x="1064293" y="458005"/>
                  <a:pt x="1051784" y="466344"/>
                </a:cubicBezTo>
                <a:cubicBezTo>
                  <a:pt x="1018256" y="463296"/>
                  <a:pt x="984606" y="461376"/>
                  <a:pt x="951200" y="457200"/>
                </a:cubicBezTo>
                <a:cubicBezTo>
                  <a:pt x="935778" y="455272"/>
                  <a:pt x="921000" y="448873"/>
                  <a:pt x="905480" y="448056"/>
                </a:cubicBezTo>
                <a:cubicBezTo>
                  <a:pt x="804989" y="442767"/>
                  <a:pt x="704312" y="441960"/>
                  <a:pt x="603728" y="438912"/>
                </a:cubicBezTo>
                <a:cubicBezTo>
                  <a:pt x="582392" y="435864"/>
                  <a:pt x="560925" y="433623"/>
                  <a:pt x="539720" y="429768"/>
                </a:cubicBezTo>
                <a:cubicBezTo>
                  <a:pt x="514460" y="425175"/>
                  <a:pt x="499215" y="419314"/>
                  <a:pt x="475712" y="411480"/>
                </a:cubicBezTo>
                <a:cubicBezTo>
                  <a:pt x="463520" y="393192"/>
                  <a:pt x="437146" y="378505"/>
                  <a:pt x="439136" y="356616"/>
                </a:cubicBezTo>
                <a:cubicBezTo>
                  <a:pt x="442184" y="323088"/>
                  <a:pt x="441226" y="288951"/>
                  <a:pt x="448280" y="256032"/>
                </a:cubicBezTo>
                <a:cubicBezTo>
                  <a:pt x="450583" y="245286"/>
                  <a:pt x="461653" y="238430"/>
                  <a:pt x="466568" y="228600"/>
                </a:cubicBezTo>
                <a:cubicBezTo>
                  <a:pt x="470879" y="219979"/>
                  <a:pt x="472664" y="210312"/>
                  <a:pt x="475712" y="201168"/>
                </a:cubicBezTo>
                <a:cubicBezTo>
                  <a:pt x="472664" y="167640"/>
                  <a:pt x="479517" y="131661"/>
                  <a:pt x="466568" y="100584"/>
                </a:cubicBezTo>
                <a:cubicBezTo>
                  <a:pt x="461734" y="88983"/>
                  <a:pt x="441543" y="96390"/>
                  <a:pt x="429992" y="91440"/>
                </a:cubicBezTo>
                <a:cubicBezTo>
                  <a:pt x="305911" y="38262"/>
                  <a:pt x="490719" y="102538"/>
                  <a:pt x="375128" y="64008"/>
                </a:cubicBezTo>
                <a:cubicBezTo>
                  <a:pt x="349430" y="66344"/>
                  <a:pt x="282295" y="64705"/>
                  <a:pt x="247112" y="82296"/>
                </a:cubicBezTo>
                <a:cubicBezTo>
                  <a:pt x="237282" y="87211"/>
                  <a:pt x="228824" y="94488"/>
                  <a:pt x="219680" y="100584"/>
                </a:cubicBezTo>
                <a:cubicBezTo>
                  <a:pt x="216632" y="109728"/>
                  <a:pt x="213072" y="118717"/>
                  <a:pt x="210536" y="128016"/>
                </a:cubicBezTo>
                <a:cubicBezTo>
                  <a:pt x="203923" y="152265"/>
                  <a:pt x="192248" y="201168"/>
                  <a:pt x="192248" y="201168"/>
                </a:cubicBezTo>
                <a:cubicBezTo>
                  <a:pt x="192622" y="207898"/>
                  <a:pt x="212739" y="392807"/>
                  <a:pt x="192248" y="438912"/>
                </a:cubicBezTo>
                <a:cubicBezTo>
                  <a:pt x="188333" y="447720"/>
                  <a:pt x="174323" y="446471"/>
                  <a:pt x="164816" y="448056"/>
                </a:cubicBezTo>
                <a:cubicBezTo>
                  <a:pt x="137591" y="452594"/>
                  <a:pt x="109952" y="454152"/>
                  <a:pt x="82520" y="457200"/>
                </a:cubicBezTo>
                <a:cubicBezTo>
                  <a:pt x="73376" y="466344"/>
                  <a:pt x="65022" y="476353"/>
                  <a:pt x="55088" y="484632"/>
                </a:cubicBezTo>
                <a:cubicBezTo>
                  <a:pt x="46645" y="491667"/>
                  <a:pt x="35427" y="495149"/>
                  <a:pt x="27656" y="502920"/>
                </a:cubicBezTo>
                <a:cubicBezTo>
                  <a:pt x="19885" y="510691"/>
                  <a:pt x="15464" y="521208"/>
                  <a:pt x="9368" y="530352"/>
                </a:cubicBezTo>
                <a:cubicBezTo>
                  <a:pt x="12416" y="569976"/>
                  <a:pt x="13869" y="609755"/>
                  <a:pt x="18512" y="649224"/>
                </a:cubicBezTo>
                <a:cubicBezTo>
                  <a:pt x="30613" y="752082"/>
                  <a:pt x="1748" y="725424"/>
                  <a:pt x="224" y="749808"/>
                </a:cubicBezTo>
                <a:close/>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3114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6" grpId="0" uiExpand="1" build="p"/>
      <p:bldP spid="57" grpId="0"/>
      <p:bldP spid="59" grpId="0" animBg="1"/>
      <p:bldP spid="60" grpId="0"/>
      <p:bldP spid="6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1B5B804-F55B-4C37-B9C4-AB044EE22FEF}"/>
              </a:ext>
            </a:extLst>
          </p:cNvPr>
          <p:cNvSpPr/>
          <p:nvPr/>
        </p:nvSpPr>
        <p:spPr>
          <a:xfrm>
            <a:off x="0" y="0"/>
            <a:ext cx="5007935"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0098950C-F9E2-4B32-B51D-C2BBFD97A8F0}"/>
              </a:ext>
            </a:extLst>
          </p:cNvPr>
          <p:cNvSpPr/>
          <p:nvPr/>
        </p:nvSpPr>
        <p:spPr>
          <a:xfrm>
            <a:off x="461772" y="492369"/>
            <a:ext cx="4046433" cy="5731449"/>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16878" y="629266"/>
            <a:ext cx="6422849" cy="1676603"/>
          </a:xfrm>
        </p:spPr>
        <p:txBody>
          <a:bodyPr>
            <a:normAutofit/>
          </a:bodyPr>
          <a:lstStyle/>
          <a:p>
            <a:r>
              <a:rPr lang="en-US" b="1"/>
              <a:t>DISCLAIMER &amp; USAGE</a:t>
            </a:r>
            <a:endParaRPr lang="en-US" dirty="0"/>
          </a:p>
        </p:txBody>
      </p:sp>
      <p:pic>
        <p:nvPicPr>
          <p:cNvPr id="13" name="Picture 12">
            <a:hlinkClick r:id="rId2"/>
          </p:cNvPr>
          <p:cNvPicPr>
            <a:picLocks noChangeAspect="1"/>
          </p:cNvPicPr>
          <p:nvPr/>
        </p:nvPicPr>
        <p:blipFill>
          <a:blip r:embed="rId3"/>
          <a:stretch>
            <a:fillRect/>
          </a:stretch>
        </p:blipFill>
        <p:spPr>
          <a:xfrm>
            <a:off x="1444427" y="3499308"/>
            <a:ext cx="2119079" cy="1928600"/>
          </a:xfrm>
          <a:prstGeom prst="rect">
            <a:avLst/>
          </a:prstGeom>
          <a:effectLst/>
        </p:spPr>
      </p:pic>
      <p:pic>
        <p:nvPicPr>
          <p:cNvPr id="6" name="Picture 5">
            <a:extLst>
              <a:ext uri="{FF2B5EF4-FFF2-40B4-BE49-F238E27FC236}">
                <a16:creationId xmlns:a16="http://schemas.microsoft.com/office/drawing/2014/main" id="{CDB6EB66-E005-471E-A6E1-8B0AB972C4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691" y="991146"/>
            <a:ext cx="3562594" cy="1443203"/>
          </a:xfrm>
          <a:prstGeom prst="rect">
            <a:avLst/>
          </a:prstGeom>
        </p:spPr>
      </p:pic>
      <p:sp>
        <p:nvSpPr>
          <p:cNvPr id="3" name="Content Placeholder 2"/>
          <p:cNvSpPr>
            <a:spLocks noGrp="1"/>
          </p:cNvSpPr>
          <p:nvPr>
            <p:ph idx="1"/>
          </p:nvPr>
        </p:nvSpPr>
        <p:spPr>
          <a:xfrm>
            <a:off x="5116880" y="2169268"/>
            <a:ext cx="6422848" cy="4054551"/>
          </a:xfrm>
        </p:spPr>
        <p:txBody>
          <a:bodyPr>
            <a:normAutofit/>
          </a:bodyPr>
          <a:lstStyle/>
          <a:p>
            <a:endParaRPr lang="en-US" sz="2400" dirty="0"/>
          </a:p>
          <a:p>
            <a:pPr lvl="1"/>
            <a:r>
              <a:rPr lang="en-US" dirty="0"/>
              <a:t>This material is based upon work supported by the National Science Foundation's Advanced Technological Education Program under Grant No. 1801177.</a:t>
            </a:r>
          </a:p>
          <a:p>
            <a:pPr lvl="1"/>
            <a:r>
              <a:rPr lang="en-US" dirty="0"/>
              <a:t>Any opinions, findings, and conclusions or recommendations expressed in this material are those of the author(s) and do not necessarily reflect the views of the National Science Foundation.</a:t>
            </a:r>
          </a:p>
        </p:txBody>
      </p:sp>
      <p:sp>
        <p:nvSpPr>
          <p:cNvPr id="11" name="Slide Number Placeholder 4">
            <a:extLst>
              <a:ext uri="{FF2B5EF4-FFF2-40B4-BE49-F238E27FC236}">
                <a16:creationId xmlns:a16="http://schemas.microsoft.com/office/drawing/2014/main" id="{0F799B75-3963-4F77-BBA1-B252BFED32FF}"/>
              </a:ext>
            </a:extLst>
          </p:cNvPr>
          <p:cNvSpPr txBox="1">
            <a:spLocks/>
          </p:cNvSpPr>
          <p:nvPr/>
        </p:nvSpPr>
        <p:spPr>
          <a:xfrm>
            <a:off x="92202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F9F945A-7155-4828-81E1-722329993529}" type="slidenum">
              <a:rPr lang="en-US" smtClean="0"/>
              <a:pPr/>
              <a:t>2</a:t>
            </a:fld>
            <a:endParaRPr lang="en-US" dirty="0"/>
          </a:p>
        </p:txBody>
      </p:sp>
      <p:pic>
        <p:nvPicPr>
          <p:cNvPr id="12" name="Picture 11">
            <a:extLst>
              <a:ext uri="{FF2B5EF4-FFF2-40B4-BE49-F238E27FC236}">
                <a16:creationId xmlns:a16="http://schemas.microsoft.com/office/drawing/2014/main" id="{0BDE19E0-7915-40A8-8316-015D990C89B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994" y="6311900"/>
            <a:ext cx="1898734" cy="619464"/>
          </a:xfrm>
          <a:prstGeom prst="rect">
            <a:avLst/>
          </a:prstGeom>
        </p:spPr>
      </p:pic>
    </p:spTree>
    <p:extLst>
      <p:ext uri="{BB962C8B-B14F-4D97-AF65-F5344CB8AC3E}">
        <p14:creationId xmlns:p14="http://schemas.microsoft.com/office/powerpoint/2010/main" val="3621142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F03E03A-722E-416C-94EF-D2415AA66F08}"/>
              </a:ext>
            </a:extLst>
          </p:cNvPr>
          <p:cNvPicPr>
            <a:picLocks noChangeAspect="1"/>
          </p:cNvPicPr>
          <p:nvPr/>
        </p:nvPicPr>
        <p:blipFill rotWithShape="1">
          <a:blip r:embed="rId2">
            <a:extLst>
              <a:ext uri="{28A0092B-C50C-407E-A947-70E740481C1C}">
                <a14:useLocalDpi xmlns:a14="http://schemas.microsoft.com/office/drawing/2010/main" val="0"/>
              </a:ext>
            </a:extLst>
          </a:blip>
          <a:srcRect l="8662" t="5810" r="13770" b="15053"/>
          <a:stretch/>
        </p:blipFill>
        <p:spPr>
          <a:xfrm>
            <a:off x="2350379" y="1231069"/>
            <a:ext cx="6400559" cy="4353340"/>
          </a:xfrm>
          <a:prstGeom prst="rect">
            <a:avLst/>
          </a:prstGeom>
        </p:spPr>
      </p:pic>
      <p:sp>
        <p:nvSpPr>
          <p:cNvPr id="2" name="Title 1"/>
          <p:cNvSpPr>
            <a:spLocks noGrp="1"/>
          </p:cNvSpPr>
          <p:nvPr>
            <p:ph type="title"/>
          </p:nvPr>
        </p:nvSpPr>
        <p:spPr>
          <a:xfrm>
            <a:off x="142009" y="-146953"/>
            <a:ext cx="10515600" cy="1325563"/>
          </a:xfrm>
        </p:spPr>
        <p:txBody>
          <a:bodyPr/>
          <a:lstStyle/>
          <a:p>
            <a:r>
              <a:rPr lang="en-US" dirty="0"/>
              <a:t>Measure the Current through a DC motor</a:t>
            </a:r>
          </a:p>
        </p:txBody>
      </p:sp>
      <p:sp>
        <p:nvSpPr>
          <p:cNvPr id="4" name="Slide Number Placeholder 3"/>
          <p:cNvSpPr>
            <a:spLocks noGrp="1"/>
          </p:cNvSpPr>
          <p:nvPr>
            <p:ph type="sldNum" sz="quarter" idx="12"/>
          </p:nvPr>
        </p:nvSpPr>
        <p:spPr>
          <a:xfrm>
            <a:off x="9220200" y="6356350"/>
            <a:ext cx="2743200" cy="365125"/>
          </a:xfrm>
        </p:spPr>
        <p:txBody>
          <a:bodyPr/>
          <a:lstStyle/>
          <a:p>
            <a:fld id="{AF9F945A-7155-4828-81E1-722329993529}" type="slidenum">
              <a:rPr lang="en-US" smtClean="0"/>
              <a:t>3</a:t>
            </a:fld>
            <a:endParaRPr lang="en-US"/>
          </a:p>
        </p:txBody>
      </p:sp>
      <p:cxnSp>
        <p:nvCxnSpPr>
          <p:cNvPr id="7" name="Straight Arrow Connector 6"/>
          <p:cNvCxnSpPr/>
          <p:nvPr/>
        </p:nvCxnSpPr>
        <p:spPr>
          <a:xfrm flipV="1">
            <a:off x="2018903" y="4019987"/>
            <a:ext cx="804744" cy="966090"/>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8" name="Content Placeholder 2"/>
          <p:cNvSpPr txBox="1">
            <a:spLocks/>
          </p:cNvSpPr>
          <p:nvPr/>
        </p:nvSpPr>
        <p:spPr>
          <a:xfrm>
            <a:off x="644861" y="4845052"/>
            <a:ext cx="1934867" cy="13376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Red lead is plugged into DC10A jack.</a:t>
            </a:r>
          </a:p>
          <a:p>
            <a:endParaRPr lang="en-US" sz="2000" dirty="0"/>
          </a:p>
        </p:txBody>
      </p:sp>
      <p:sp>
        <p:nvSpPr>
          <p:cNvPr id="9" name="Content Placeholder 2"/>
          <p:cNvSpPr txBox="1">
            <a:spLocks/>
          </p:cNvSpPr>
          <p:nvPr/>
        </p:nvSpPr>
        <p:spPr>
          <a:xfrm>
            <a:off x="534779" y="3126095"/>
            <a:ext cx="1374042" cy="940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Dial is set to DC10A position </a:t>
            </a:r>
          </a:p>
          <a:p>
            <a:endParaRPr lang="en-US" sz="2000" dirty="0"/>
          </a:p>
        </p:txBody>
      </p:sp>
      <p:cxnSp>
        <p:nvCxnSpPr>
          <p:cNvPr id="12" name="Straight Arrow Connector 11"/>
          <p:cNvCxnSpPr/>
          <p:nvPr/>
        </p:nvCxnSpPr>
        <p:spPr>
          <a:xfrm>
            <a:off x="1789960" y="3241051"/>
            <a:ext cx="1201377" cy="281249"/>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3" name="Content Placeholder 2"/>
          <p:cNvSpPr txBox="1">
            <a:spLocks/>
          </p:cNvSpPr>
          <p:nvPr/>
        </p:nvSpPr>
        <p:spPr>
          <a:xfrm>
            <a:off x="4037419" y="973098"/>
            <a:ext cx="1891146" cy="92722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Jumper wire is used to connect </a:t>
            </a:r>
            <a:r>
              <a:rPr lang="en-US" sz="2000" dirty="0" err="1"/>
              <a:t>multimeter</a:t>
            </a:r>
            <a:r>
              <a:rPr lang="en-US" sz="2000" dirty="0"/>
              <a:t> to circuit</a:t>
            </a:r>
          </a:p>
          <a:p>
            <a:endParaRPr lang="en-US" sz="2000" dirty="0"/>
          </a:p>
        </p:txBody>
      </p:sp>
      <p:cxnSp>
        <p:nvCxnSpPr>
          <p:cNvPr id="15" name="Straight Arrow Connector 14"/>
          <p:cNvCxnSpPr/>
          <p:nvPr/>
        </p:nvCxnSpPr>
        <p:spPr>
          <a:xfrm>
            <a:off x="4820244" y="1698893"/>
            <a:ext cx="495257" cy="793713"/>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8684638" y="761738"/>
            <a:ext cx="3543636" cy="51900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i="1" dirty="0">
                <a:solidFill>
                  <a:srgbClr val="003087"/>
                </a:solidFill>
              </a:rPr>
              <a:t>The </a:t>
            </a:r>
            <a:r>
              <a:rPr lang="en-US" sz="2000" i="1" dirty="0" err="1">
                <a:solidFill>
                  <a:srgbClr val="003087"/>
                </a:solidFill>
              </a:rPr>
              <a:t>multimeter</a:t>
            </a:r>
            <a:r>
              <a:rPr lang="en-US" sz="2000" i="1" dirty="0">
                <a:solidFill>
                  <a:srgbClr val="003087"/>
                </a:solidFill>
              </a:rPr>
              <a:t> is part of the circuit when measuring current</a:t>
            </a:r>
          </a:p>
        </p:txBody>
      </p:sp>
      <p:grpSp>
        <p:nvGrpSpPr>
          <p:cNvPr id="3" name="Group 2"/>
          <p:cNvGrpSpPr/>
          <p:nvPr/>
        </p:nvGrpSpPr>
        <p:grpSpPr>
          <a:xfrm>
            <a:off x="136931" y="1096308"/>
            <a:ext cx="1862135" cy="1204726"/>
            <a:chOff x="9906193" y="262090"/>
            <a:chExt cx="2137208" cy="1345347"/>
          </a:xfrm>
        </p:grpSpPr>
        <p:sp>
          <p:nvSpPr>
            <p:cNvPr id="27" name="Text Box 6"/>
            <p:cNvSpPr txBox="1"/>
            <p:nvPr/>
          </p:nvSpPr>
          <p:spPr bwMode="auto">
            <a:xfrm>
              <a:off x="9906193" y="775568"/>
              <a:ext cx="669018" cy="33633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solidFill>
                    <a:schemeClr val="tx1"/>
                  </a:solidFill>
                  <a:ea typeface="Calibri"/>
                  <a:cs typeface="Times New Roman"/>
                </a:rPr>
                <a:t>5V</a:t>
              </a:r>
            </a:p>
          </p:txBody>
        </p:sp>
        <p:grpSp>
          <p:nvGrpSpPr>
            <p:cNvPr id="28" name="Group 27"/>
            <p:cNvGrpSpPr/>
            <p:nvPr/>
          </p:nvGrpSpPr>
          <p:grpSpPr>
            <a:xfrm rot="5400000">
              <a:off x="9839750" y="785151"/>
              <a:ext cx="1345347" cy="299226"/>
              <a:chOff x="405211" y="2738180"/>
              <a:chExt cx="1752602" cy="389806"/>
            </a:xfrm>
          </p:grpSpPr>
          <p:cxnSp>
            <p:nvCxnSpPr>
              <p:cNvPr id="45"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6" name="AutoShape 15"/>
              <p:cNvCxnSpPr>
                <a:cxnSpLocks noChangeShapeType="1"/>
              </p:cNvCxnSpPr>
              <p:nvPr/>
            </p:nvCxnSpPr>
            <p:spPr bwMode="auto">
              <a:xfrm rot="16200000">
                <a:off x="1749546" y="2515840"/>
                <a:ext cx="414" cy="81612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7"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8" name="AutoShape 15"/>
              <p:cNvCxnSpPr>
                <a:cxnSpLocks noChangeShapeType="1"/>
              </p:cNvCxnSpPr>
              <p:nvPr/>
            </p:nvCxnSpPr>
            <p:spPr bwMode="auto">
              <a:xfrm rot="16200000" flipH="1">
                <a:off x="812651" y="2516254"/>
                <a:ext cx="2" cy="81488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29" name="Rectangle 28"/>
            <p:cNvSpPr/>
            <p:nvPr/>
          </p:nvSpPr>
          <p:spPr>
            <a:xfrm>
              <a:off x="10256869" y="541394"/>
              <a:ext cx="220507" cy="604033"/>
            </a:xfrm>
            <a:prstGeom prst="rect">
              <a:avLst/>
            </a:prstGeom>
          </p:spPr>
          <p:txBody>
            <a:bodyPr wrap="none">
              <a:spAutoFit/>
            </a:body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cxnSp>
          <p:nvCxnSpPr>
            <p:cNvPr id="32" name="AutoShape 15"/>
            <p:cNvCxnSpPr>
              <a:cxnSpLocks noChangeShapeType="1"/>
            </p:cNvCxnSpPr>
            <p:nvPr/>
          </p:nvCxnSpPr>
          <p:spPr bwMode="auto">
            <a:xfrm flipV="1">
              <a:off x="10512424" y="1601218"/>
              <a:ext cx="1326251" cy="6215"/>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3" name="AutoShape 15"/>
            <p:cNvCxnSpPr>
              <a:cxnSpLocks noChangeShapeType="1"/>
            </p:cNvCxnSpPr>
            <p:nvPr/>
          </p:nvCxnSpPr>
          <p:spPr bwMode="auto">
            <a:xfrm>
              <a:off x="10512424" y="262090"/>
              <a:ext cx="1326251"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0" name="Straight Connector 49"/>
            <p:cNvCxnSpPr/>
            <p:nvPr/>
          </p:nvCxnSpPr>
          <p:spPr>
            <a:xfrm>
              <a:off x="11838674" y="262090"/>
              <a:ext cx="0" cy="134534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11802781" y="705678"/>
              <a:ext cx="71787" cy="489075"/>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11633948" y="745489"/>
              <a:ext cx="409453" cy="409453"/>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M</a:t>
              </a:r>
            </a:p>
          </p:txBody>
        </p:sp>
      </p:grpSp>
      <p:sp>
        <p:nvSpPr>
          <p:cNvPr id="51" name="Content Placeholder 2"/>
          <p:cNvSpPr txBox="1">
            <a:spLocks/>
          </p:cNvSpPr>
          <p:nvPr/>
        </p:nvSpPr>
        <p:spPr>
          <a:xfrm>
            <a:off x="2350379" y="5677162"/>
            <a:ext cx="5949559" cy="11808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dirty="0"/>
              <a:t>TIP: Connect everything but the jumper wire (blue wire pictured) first. Hold the motor at the base and then connect the jumper wire last. The fan will turn fast, do not touch the blades with your fingers when it is rotating.</a:t>
            </a:r>
          </a:p>
          <a:p>
            <a:pPr algn="ctr"/>
            <a:endParaRPr lang="en-US" sz="1800" dirty="0"/>
          </a:p>
        </p:txBody>
      </p:sp>
      <p:pic>
        <p:nvPicPr>
          <p:cNvPr id="11" name="Picture 10" descr="A close up of a clock&#10;&#10;Description automatically generated">
            <a:extLst>
              <a:ext uri="{FF2B5EF4-FFF2-40B4-BE49-F238E27FC236}">
                <a16:creationId xmlns:a16="http://schemas.microsoft.com/office/drawing/2014/main" id="{ABD18BB7-98F4-44D6-A253-6780BB1E93C2}"/>
              </a:ext>
            </a:extLst>
          </p:cNvPr>
          <p:cNvPicPr>
            <a:picLocks noChangeAspect="1"/>
          </p:cNvPicPr>
          <p:nvPr/>
        </p:nvPicPr>
        <p:blipFill rotWithShape="1">
          <a:blip r:embed="rId3">
            <a:extLst>
              <a:ext uri="{28A0092B-C50C-407E-A947-70E740481C1C}">
                <a14:useLocalDpi xmlns:a14="http://schemas.microsoft.com/office/drawing/2010/main" val="0"/>
              </a:ext>
            </a:extLst>
          </a:blip>
          <a:srcRect l="28020" t="19633" r="42219" b="9848"/>
          <a:stretch/>
        </p:blipFill>
        <p:spPr>
          <a:xfrm>
            <a:off x="9192496" y="1248119"/>
            <a:ext cx="2580903" cy="4077041"/>
          </a:xfrm>
          <a:prstGeom prst="rect">
            <a:avLst/>
          </a:prstGeom>
        </p:spPr>
      </p:pic>
      <p:sp>
        <p:nvSpPr>
          <p:cNvPr id="63" name="Rectangle 62"/>
          <p:cNvSpPr/>
          <p:nvPr/>
        </p:nvSpPr>
        <p:spPr>
          <a:xfrm>
            <a:off x="9190996" y="5467281"/>
            <a:ext cx="417734" cy="338554"/>
          </a:xfrm>
          <a:prstGeom prst="rect">
            <a:avLst/>
          </a:prstGeom>
        </p:spPr>
        <p:txBody>
          <a:bodyPr wrap="square">
            <a:spAutoFit/>
          </a:bodyPr>
          <a:lstStyle/>
          <a:p>
            <a:r>
              <a:rPr lang="en-US" sz="1600" dirty="0">
                <a:latin typeface="Calibri" panose="020F0502020204030204" pitchFamily="34" charset="0"/>
              </a:rPr>
              <a:t>5V</a:t>
            </a:r>
            <a:endParaRPr lang="en-US" sz="1600" baseline="-25000" dirty="0"/>
          </a:p>
        </p:txBody>
      </p:sp>
      <p:cxnSp>
        <p:nvCxnSpPr>
          <p:cNvPr id="64" name="Straight Connector 63"/>
          <p:cNvCxnSpPr/>
          <p:nvPr/>
        </p:nvCxnSpPr>
        <p:spPr>
          <a:xfrm>
            <a:off x="9780882" y="4586452"/>
            <a:ext cx="0" cy="76529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10324006" y="4575263"/>
            <a:ext cx="0" cy="76529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flipH="1" flipV="1">
            <a:off x="9055255" y="5188932"/>
            <a:ext cx="732660" cy="325620"/>
            <a:chOff x="800448" y="2738180"/>
            <a:chExt cx="814496" cy="389806"/>
          </a:xfrm>
        </p:grpSpPr>
        <p:cxnSp>
          <p:nvCxnSpPr>
            <p:cNvPr id="100"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1" name="AutoShape 15"/>
            <p:cNvCxnSpPr>
              <a:cxnSpLocks noChangeShapeType="1"/>
            </p:cNvCxnSpPr>
            <p:nvPr/>
          </p:nvCxnSpPr>
          <p:spPr bwMode="auto">
            <a:xfrm>
              <a:off x="1341691" y="2924108"/>
              <a:ext cx="273253"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2"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3" name="AutoShape 15"/>
            <p:cNvCxnSpPr>
              <a:cxnSpLocks noChangeShapeType="1"/>
            </p:cNvCxnSpPr>
            <p:nvPr/>
          </p:nvCxnSpPr>
          <p:spPr bwMode="auto">
            <a:xfrm>
              <a:off x="800448" y="2923695"/>
              <a:ext cx="419644"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99" name="Rectangle 98"/>
          <p:cNvSpPr/>
          <p:nvPr/>
        </p:nvSpPr>
        <p:spPr>
          <a:xfrm rot="16200000">
            <a:off x="9465159" y="5259082"/>
            <a:ext cx="359636" cy="483745"/>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cxnSp>
        <p:nvCxnSpPr>
          <p:cNvPr id="67" name="AutoShape 15"/>
          <p:cNvCxnSpPr>
            <a:cxnSpLocks noChangeShapeType="1"/>
          </p:cNvCxnSpPr>
          <p:nvPr/>
        </p:nvCxnSpPr>
        <p:spPr bwMode="auto">
          <a:xfrm>
            <a:off x="10324006" y="5351742"/>
            <a:ext cx="362742"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69" name="Group 68"/>
          <p:cNvGrpSpPr/>
          <p:nvPr/>
        </p:nvGrpSpPr>
        <p:grpSpPr>
          <a:xfrm>
            <a:off x="10037800" y="5346115"/>
            <a:ext cx="654849" cy="870255"/>
            <a:chOff x="8569812" y="774694"/>
            <a:chExt cx="727999" cy="1041802"/>
          </a:xfrm>
        </p:grpSpPr>
        <p:cxnSp>
          <p:nvCxnSpPr>
            <p:cNvPr id="75" name="Straight Connector 74"/>
            <p:cNvCxnSpPr/>
            <p:nvPr/>
          </p:nvCxnSpPr>
          <p:spPr bwMode="auto">
            <a:xfrm>
              <a:off x="9297811" y="774694"/>
              <a:ext cx="0" cy="10418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rot="16200000">
              <a:off x="8335098" y="1262744"/>
              <a:ext cx="515145" cy="45718"/>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70" name="Straight Connector 69"/>
          <p:cNvCxnSpPr/>
          <p:nvPr/>
        </p:nvCxnSpPr>
        <p:spPr>
          <a:xfrm>
            <a:off x="9060309" y="5359239"/>
            <a:ext cx="0" cy="8728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9040338" y="5329810"/>
            <a:ext cx="333247" cy="449226"/>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grpSp>
        <p:nvGrpSpPr>
          <p:cNvPr id="108" name="Group 107"/>
          <p:cNvGrpSpPr/>
          <p:nvPr/>
        </p:nvGrpSpPr>
        <p:grpSpPr>
          <a:xfrm>
            <a:off x="9055256" y="5997200"/>
            <a:ext cx="1631488" cy="495379"/>
            <a:chOff x="9670254" y="5939386"/>
            <a:chExt cx="1369804" cy="409453"/>
          </a:xfrm>
        </p:grpSpPr>
        <p:cxnSp>
          <p:nvCxnSpPr>
            <p:cNvPr id="105" name="Straight Connector 104"/>
            <p:cNvCxnSpPr>
              <a:cxnSpLocks/>
            </p:cNvCxnSpPr>
            <p:nvPr/>
          </p:nvCxnSpPr>
          <p:spPr>
            <a:xfrm flipH="1">
              <a:off x="9670254" y="6128658"/>
              <a:ext cx="1369804"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Rectangle 105"/>
            <p:cNvSpPr/>
            <p:nvPr/>
          </p:nvSpPr>
          <p:spPr>
            <a:xfrm rot="5400000">
              <a:off x="10307032" y="5899575"/>
              <a:ext cx="71787" cy="489075"/>
            </a:xfrm>
            <a:prstGeom prst="rect">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10138199" y="5939386"/>
              <a:ext cx="409453" cy="409453"/>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M</a:t>
              </a:r>
            </a:p>
          </p:txBody>
        </p:sp>
      </p:grpSp>
    </p:spTree>
    <p:extLst>
      <p:ext uri="{BB962C8B-B14F-4D97-AF65-F5344CB8AC3E}">
        <p14:creationId xmlns:p14="http://schemas.microsoft.com/office/powerpoint/2010/main" val="2595611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Picture 87" descr="A picture containing device, gauge, object&#10;&#10;Description automatically generated">
            <a:extLst>
              <a:ext uri="{FF2B5EF4-FFF2-40B4-BE49-F238E27FC236}">
                <a16:creationId xmlns:a16="http://schemas.microsoft.com/office/drawing/2014/main" id="{21F6CAE5-D84D-4315-9CF1-D73B3FA5ABE0}"/>
              </a:ext>
            </a:extLst>
          </p:cNvPr>
          <p:cNvPicPr>
            <a:picLocks noChangeAspect="1"/>
          </p:cNvPicPr>
          <p:nvPr/>
        </p:nvPicPr>
        <p:blipFill rotWithShape="1">
          <a:blip r:embed="rId2">
            <a:extLst>
              <a:ext uri="{28A0092B-C50C-407E-A947-70E740481C1C}">
                <a14:useLocalDpi xmlns:a14="http://schemas.microsoft.com/office/drawing/2010/main" val="0"/>
              </a:ext>
            </a:extLst>
          </a:blip>
          <a:srcRect l="19320" t="5043" r="14132" b="20658"/>
          <a:stretch/>
        </p:blipFill>
        <p:spPr>
          <a:xfrm>
            <a:off x="6519758" y="1685401"/>
            <a:ext cx="5319143" cy="3959135"/>
          </a:xfrm>
          <a:prstGeom prst="rect">
            <a:avLst/>
          </a:prstGeom>
        </p:spPr>
      </p:pic>
      <p:pic>
        <p:nvPicPr>
          <p:cNvPr id="13" name="Picture 12" descr="A clock on the wall&#10;&#10;Description automatically generated">
            <a:extLst>
              <a:ext uri="{FF2B5EF4-FFF2-40B4-BE49-F238E27FC236}">
                <a16:creationId xmlns:a16="http://schemas.microsoft.com/office/drawing/2014/main" id="{8A46A217-35C9-46D6-8CBA-B7A62169DB87}"/>
              </a:ext>
            </a:extLst>
          </p:cNvPr>
          <p:cNvPicPr>
            <a:picLocks noChangeAspect="1"/>
          </p:cNvPicPr>
          <p:nvPr/>
        </p:nvPicPr>
        <p:blipFill rotWithShape="1">
          <a:blip r:embed="rId3">
            <a:extLst>
              <a:ext uri="{28A0092B-C50C-407E-A947-70E740481C1C}">
                <a14:useLocalDpi xmlns:a14="http://schemas.microsoft.com/office/drawing/2010/main" val="0"/>
              </a:ext>
            </a:extLst>
          </a:blip>
          <a:srcRect l="29051" t="15613" r="40972" b="17076"/>
          <a:stretch/>
        </p:blipFill>
        <p:spPr>
          <a:xfrm>
            <a:off x="4618302" y="3214782"/>
            <a:ext cx="1388965" cy="2079214"/>
          </a:xfrm>
          <a:prstGeom prst="rect">
            <a:avLst/>
          </a:prstGeom>
        </p:spPr>
      </p:pic>
      <p:sp>
        <p:nvSpPr>
          <p:cNvPr id="2" name="Title 1"/>
          <p:cNvSpPr>
            <a:spLocks noGrp="1"/>
          </p:cNvSpPr>
          <p:nvPr>
            <p:ph type="title"/>
          </p:nvPr>
        </p:nvSpPr>
        <p:spPr>
          <a:xfrm>
            <a:off x="510072" y="0"/>
            <a:ext cx="10983935" cy="1325563"/>
          </a:xfrm>
        </p:spPr>
        <p:txBody>
          <a:bodyPr/>
          <a:lstStyle/>
          <a:p>
            <a:r>
              <a:rPr lang="en-US" dirty="0"/>
              <a:t>Measure Total Current from Power Source</a:t>
            </a:r>
          </a:p>
        </p:txBody>
      </p:sp>
      <p:sp>
        <p:nvSpPr>
          <p:cNvPr id="4" name="Slide Number Placeholder 3"/>
          <p:cNvSpPr>
            <a:spLocks noGrp="1"/>
          </p:cNvSpPr>
          <p:nvPr>
            <p:ph type="sldNum" sz="quarter" idx="12"/>
          </p:nvPr>
        </p:nvSpPr>
        <p:spPr/>
        <p:txBody>
          <a:bodyPr/>
          <a:lstStyle/>
          <a:p>
            <a:fld id="{AF9F945A-7155-4828-81E1-722329993529}" type="slidenum">
              <a:rPr lang="en-US" smtClean="0"/>
              <a:t>4</a:t>
            </a:fld>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236" y="1636775"/>
            <a:ext cx="1062619" cy="1070963"/>
          </a:xfrm>
          <a:prstGeom prst="rect">
            <a:avLst/>
          </a:prstGeom>
        </p:spPr>
      </p:pic>
      <p:sp>
        <p:nvSpPr>
          <p:cNvPr id="8" name="Rectangle 7"/>
          <p:cNvSpPr/>
          <p:nvPr/>
        </p:nvSpPr>
        <p:spPr>
          <a:xfrm>
            <a:off x="797174" y="1391553"/>
            <a:ext cx="857766" cy="307777"/>
          </a:xfrm>
          <a:prstGeom prst="rect">
            <a:avLst/>
          </a:prstGeom>
        </p:spPr>
        <p:txBody>
          <a:bodyPr wrap="square">
            <a:spAutoFit/>
          </a:bodyPr>
          <a:lstStyle/>
          <a:p>
            <a:r>
              <a:rPr lang="en-US" sz="1400" dirty="0">
                <a:latin typeface="Calibri" panose="020F0502020204030204" pitchFamily="34" charset="0"/>
              </a:rPr>
              <a:t>470</a:t>
            </a:r>
            <a:r>
              <a:rPr lang="el-GR" sz="1400" dirty="0">
                <a:latin typeface="Calibri" panose="020F0502020204030204" pitchFamily="34" charset="0"/>
              </a:rPr>
              <a:t>Ω</a:t>
            </a:r>
            <a:endParaRPr lang="en-US" sz="1400" baseline="-25000" dirty="0"/>
          </a:p>
        </p:txBody>
      </p:sp>
      <p:sp>
        <p:nvSpPr>
          <p:cNvPr id="9" name="Rectangle 8"/>
          <p:cNvSpPr/>
          <p:nvPr/>
        </p:nvSpPr>
        <p:spPr>
          <a:xfrm>
            <a:off x="1503031" y="2103927"/>
            <a:ext cx="747645" cy="307777"/>
          </a:xfrm>
          <a:prstGeom prst="rect">
            <a:avLst/>
          </a:prstGeom>
        </p:spPr>
        <p:txBody>
          <a:bodyPr wrap="square">
            <a:spAutoFit/>
          </a:bodyPr>
          <a:lstStyle/>
          <a:p>
            <a:r>
              <a:rPr lang="en-US" sz="1400" dirty="0">
                <a:latin typeface="Calibri" panose="020F0502020204030204" pitchFamily="34" charset="0"/>
              </a:rPr>
              <a:t>220</a:t>
            </a:r>
            <a:r>
              <a:rPr lang="el-GR" sz="1400" dirty="0">
                <a:latin typeface="Calibri" panose="020F0502020204030204" pitchFamily="34" charset="0"/>
              </a:rPr>
              <a:t>Ω</a:t>
            </a:r>
            <a:endParaRPr lang="en-US" sz="1400" dirty="0"/>
          </a:p>
        </p:txBody>
      </p:sp>
      <p:sp>
        <p:nvSpPr>
          <p:cNvPr id="10" name="Rectangle 9"/>
          <p:cNvSpPr/>
          <p:nvPr/>
        </p:nvSpPr>
        <p:spPr>
          <a:xfrm>
            <a:off x="174237" y="2035023"/>
            <a:ext cx="521315" cy="307777"/>
          </a:xfrm>
          <a:prstGeom prst="rect">
            <a:avLst/>
          </a:prstGeom>
        </p:spPr>
        <p:txBody>
          <a:bodyPr wrap="square">
            <a:spAutoFit/>
          </a:bodyPr>
          <a:lstStyle/>
          <a:p>
            <a:r>
              <a:rPr lang="en-US" sz="1400" dirty="0">
                <a:latin typeface="Calibri" panose="020F0502020204030204" pitchFamily="34" charset="0"/>
              </a:rPr>
              <a:t>5V</a:t>
            </a:r>
            <a:endParaRPr lang="en-US" sz="1400" baseline="-25000" dirty="0"/>
          </a:p>
        </p:txBody>
      </p:sp>
      <p:grpSp>
        <p:nvGrpSpPr>
          <p:cNvPr id="80" name="Group 79"/>
          <p:cNvGrpSpPr/>
          <p:nvPr/>
        </p:nvGrpSpPr>
        <p:grpSpPr>
          <a:xfrm>
            <a:off x="4413242" y="4981478"/>
            <a:ext cx="1797220" cy="1444408"/>
            <a:chOff x="533070" y="4684222"/>
            <a:chExt cx="1890633" cy="1636242"/>
          </a:xfrm>
        </p:grpSpPr>
        <p:sp>
          <p:nvSpPr>
            <p:cNvPr id="19" name="Rectangle 18"/>
            <p:cNvSpPr/>
            <p:nvPr/>
          </p:nvSpPr>
          <p:spPr>
            <a:xfrm>
              <a:off x="533070" y="5550085"/>
              <a:ext cx="785399" cy="348654"/>
            </a:xfrm>
            <a:prstGeom prst="rect">
              <a:avLst/>
            </a:prstGeom>
          </p:spPr>
          <p:txBody>
            <a:bodyPr wrap="square">
              <a:spAutoFit/>
            </a:bodyPr>
            <a:lstStyle/>
            <a:p>
              <a:r>
                <a:rPr lang="en-US" sz="1400" dirty="0">
                  <a:latin typeface="Calibri" panose="020F0502020204030204" pitchFamily="34" charset="0"/>
                </a:rPr>
                <a:t>470</a:t>
              </a:r>
              <a:r>
                <a:rPr lang="el-GR" sz="1400" dirty="0">
                  <a:latin typeface="Calibri" panose="020F0502020204030204" pitchFamily="34" charset="0"/>
                </a:rPr>
                <a:t>Ω</a:t>
              </a:r>
              <a:endParaRPr lang="en-US" sz="1400" baseline="-25000" dirty="0"/>
            </a:p>
          </p:txBody>
        </p:sp>
        <p:sp>
          <p:nvSpPr>
            <p:cNvPr id="20" name="Rectangle 19"/>
            <p:cNvSpPr/>
            <p:nvPr/>
          </p:nvSpPr>
          <p:spPr>
            <a:xfrm>
              <a:off x="1475871" y="5971810"/>
              <a:ext cx="747645" cy="348654"/>
            </a:xfrm>
            <a:prstGeom prst="rect">
              <a:avLst/>
            </a:prstGeom>
          </p:spPr>
          <p:txBody>
            <a:bodyPr wrap="square">
              <a:spAutoFit/>
            </a:bodyPr>
            <a:lstStyle/>
            <a:p>
              <a:r>
                <a:rPr lang="en-US" sz="1400" dirty="0">
                  <a:latin typeface="Calibri" panose="020F0502020204030204" pitchFamily="34" charset="0"/>
                </a:rPr>
                <a:t>220</a:t>
              </a:r>
              <a:r>
                <a:rPr lang="el-GR" sz="1400" dirty="0">
                  <a:latin typeface="Calibri" panose="020F0502020204030204" pitchFamily="34" charset="0"/>
                </a:rPr>
                <a:t>Ω</a:t>
              </a:r>
              <a:endParaRPr lang="en-US" sz="1400" dirty="0"/>
            </a:p>
          </p:txBody>
        </p:sp>
        <p:sp>
          <p:nvSpPr>
            <p:cNvPr id="21" name="Rectangle 20"/>
            <p:cNvSpPr/>
            <p:nvPr/>
          </p:nvSpPr>
          <p:spPr>
            <a:xfrm>
              <a:off x="1902388" y="5358766"/>
              <a:ext cx="521315" cy="348653"/>
            </a:xfrm>
            <a:prstGeom prst="rect">
              <a:avLst/>
            </a:prstGeom>
          </p:spPr>
          <p:txBody>
            <a:bodyPr wrap="square">
              <a:spAutoFit/>
            </a:bodyPr>
            <a:lstStyle/>
            <a:p>
              <a:r>
                <a:rPr lang="en-US" sz="1400" dirty="0">
                  <a:latin typeface="Calibri" panose="020F0502020204030204" pitchFamily="34" charset="0"/>
                </a:rPr>
                <a:t>5V</a:t>
              </a:r>
              <a:endParaRPr lang="en-US" sz="1400" baseline="-25000" dirty="0"/>
            </a:p>
          </p:txBody>
        </p:sp>
        <p:cxnSp>
          <p:nvCxnSpPr>
            <p:cNvPr id="12" name="Straight Connector 11"/>
            <p:cNvCxnSpPr>
              <a:cxnSpLocks/>
            </p:cNvCxnSpPr>
            <p:nvPr/>
          </p:nvCxnSpPr>
          <p:spPr>
            <a:xfrm>
              <a:off x="1809463" y="4684222"/>
              <a:ext cx="0" cy="611269"/>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cxnSpLocks/>
            </p:cNvCxnSpPr>
            <p:nvPr/>
          </p:nvCxnSpPr>
          <p:spPr>
            <a:xfrm>
              <a:off x="1472897" y="4684222"/>
              <a:ext cx="0" cy="61127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rot="16200000">
              <a:off x="1872955" y="5063707"/>
              <a:ext cx="363527" cy="597411"/>
              <a:chOff x="7934302" y="3030719"/>
              <a:chExt cx="544839" cy="895374"/>
            </a:xfrm>
          </p:grpSpPr>
          <p:grpSp>
            <p:nvGrpSpPr>
              <p:cNvPr id="57" name="Group 56"/>
              <p:cNvGrpSpPr/>
              <p:nvPr/>
            </p:nvGrpSpPr>
            <p:grpSpPr>
              <a:xfrm rot="5400000">
                <a:off x="7876990" y="3323942"/>
                <a:ext cx="814496" cy="389806"/>
                <a:chOff x="800448" y="2738180"/>
                <a:chExt cx="814496" cy="389806"/>
              </a:xfrm>
            </p:grpSpPr>
            <p:cxnSp>
              <p:nvCxnSpPr>
                <p:cNvPr id="59"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0" name="AutoShape 15"/>
                <p:cNvCxnSpPr>
                  <a:cxnSpLocks noChangeShapeType="1"/>
                </p:cNvCxnSpPr>
                <p:nvPr/>
              </p:nvCxnSpPr>
              <p:spPr bwMode="auto">
                <a:xfrm>
                  <a:off x="1341691" y="2924108"/>
                  <a:ext cx="273253"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1"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2" name="AutoShape 15"/>
                <p:cNvCxnSpPr>
                  <a:cxnSpLocks noChangeShapeType="1"/>
                </p:cNvCxnSpPr>
                <p:nvPr/>
              </p:nvCxnSpPr>
              <p:spPr bwMode="auto">
                <a:xfrm>
                  <a:off x="800448" y="2923695"/>
                  <a:ext cx="419644"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58" name="Rectangle 57"/>
              <p:cNvSpPr/>
              <p:nvPr/>
            </p:nvSpPr>
            <p:spPr>
              <a:xfrm>
                <a:off x="7934302" y="3030719"/>
                <a:ext cx="430530" cy="537778"/>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grpSp>
        <p:cxnSp>
          <p:nvCxnSpPr>
            <p:cNvPr id="25" name="AutoShape 15"/>
            <p:cNvCxnSpPr>
              <a:cxnSpLocks noChangeShapeType="1"/>
            </p:cNvCxnSpPr>
            <p:nvPr/>
          </p:nvCxnSpPr>
          <p:spPr bwMode="auto">
            <a:xfrm>
              <a:off x="1139291" y="5304428"/>
              <a:ext cx="333606"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6" name="Group 25"/>
            <p:cNvGrpSpPr/>
            <p:nvPr/>
          </p:nvGrpSpPr>
          <p:grpSpPr>
            <a:xfrm>
              <a:off x="1123365" y="5910806"/>
              <a:ext cx="1227094" cy="181966"/>
              <a:chOff x="5842793" y="2620100"/>
              <a:chExt cx="1839121" cy="272724"/>
            </a:xfrm>
          </p:grpSpPr>
          <p:grpSp>
            <p:nvGrpSpPr>
              <p:cNvPr id="43" name="Group 42"/>
              <p:cNvGrpSpPr/>
              <p:nvPr/>
            </p:nvGrpSpPr>
            <p:grpSpPr>
              <a:xfrm>
                <a:off x="5842793" y="2666193"/>
                <a:ext cx="1839121" cy="185672"/>
                <a:chOff x="5880224" y="2571086"/>
                <a:chExt cx="1839121" cy="347662"/>
              </a:xfrm>
            </p:grpSpPr>
            <p:cxnSp>
              <p:nvCxnSpPr>
                <p:cNvPr id="46" name="Straight Connector 45"/>
                <p:cNvCxnSpPr/>
                <p:nvPr/>
              </p:nvCxnSpPr>
              <p:spPr bwMode="auto">
                <a:xfrm flipH="1">
                  <a:off x="5880224" y="2743515"/>
                  <a:ext cx="627063" cy="47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bwMode="auto">
                <a:xfrm flipH="1">
                  <a:off x="7119270" y="2743818"/>
                  <a:ext cx="6000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 name="Group 98"/>
                <p:cNvGrpSpPr>
                  <a:grpSpLocks/>
                </p:cNvGrpSpPr>
                <p:nvPr/>
              </p:nvGrpSpPr>
              <p:grpSpPr bwMode="auto">
                <a:xfrm>
                  <a:off x="6499339" y="2571086"/>
                  <a:ext cx="626267" cy="347662"/>
                  <a:chOff x="7209220" y="1678338"/>
                  <a:chExt cx="704492" cy="303002"/>
                </a:xfrm>
              </p:grpSpPr>
              <p:cxnSp>
                <p:nvCxnSpPr>
                  <p:cNvPr id="49" name="Straight Connector 48"/>
                  <p:cNvCxnSpPr/>
                  <p:nvPr/>
                </p:nvCxnSpPr>
                <p:spPr>
                  <a:xfrm flipV="1">
                    <a:off x="7387798"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505660" y="1678338"/>
                    <a:ext cx="116077"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7844067" y="1825261"/>
                    <a:ext cx="69645" cy="1521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7209220" y="1682489"/>
                    <a:ext cx="69646" cy="1508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727886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7614594"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773245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44" name="Rectangle 43"/>
              <p:cNvSpPr/>
              <p:nvPr/>
            </p:nvSpPr>
            <p:spPr>
              <a:xfrm>
                <a:off x="6565900" y="284710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Rectangle 44"/>
              <p:cNvSpPr/>
              <p:nvPr/>
            </p:nvSpPr>
            <p:spPr>
              <a:xfrm>
                <a:off x="6447616" y="2620100"/>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27" name="Group 26"/>
            <p:cNvGrpSpPr/>
            <p:nvPr/>
          </p:nvGrpSpPr>
          <p:grpSpPr>
            <a:xfrm>
              <a:off x="1044622" y="5295285"/>
              <a:ext cx="181972" cy="707035"/>
              <a:chOff x="8342797" y="767728"/>
              <a:chExt cx="272733" cy="1059678"/>
            </a:xfrm>
          </p:grpSpPr>
          <p:grpSp>
            <p:nvGrpSpPr>
              <p:cNvPr id="28" name="Group 27"/>
              <p:cNvGrpSpPr/>
              <p:nvPr/>
            </p:nvGrpSpPr>
            <p:grpSpPr>
              <a:xfrm rot="16200000">
                <a:off x="7951889" y="1204731"/>
                <a:ext cx="1059678" cy="185672"/>
                <a:chOff x="6319103" y="2571086"/>
                <a:chExt cx="1059678" cy="347662"/>
              </a:xfrm>
            </p:grpSpPr>
            <p:cxnSp>
              <p:nvCxnSpPr>
                <p:cNvPr id="32" name="Straight Connector 31"/>
                <p:cNvCxnSpPr/>
                <p:nvPr/>
              </p:nvCxnSpPr>
              <p:spPr bwMode="auto">
                <a:xfrm rot="5400000">
                  <a:off x="6413195" y="2649424"/>
                  <a:ext cx="0" cy="18818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bwMode="auto">
                <a:xfrm rot="5400000">
                  <a:off x="7249026" y="2614063"/>
                  <a:ext cx="0" cy="2595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4" name="Group 98"/>
                <p:cNvGrpSpPr>
                  <a:grpSpLocks/>
                </p:cNvGrpSpPr>
                <p:nvPr/>
              </p:nvGrpSpPr>
              <p:grpSpPr bwMode="auto">
                <a:xfrm>
                  <a:off x="6499339" y="2571086"/>
                  <a:ext cx="626267" cy="347662"/>
                  <a:chOff x="7209220" y="1678338"/>
                  <a:chExt cx="704492" cy="303002"/>
                </a:xfrm>
              </p:grpSpPr>
              <p:cxnSp>
                <p:nvCxnSpPr>
                  <p:cNvPr id="35" name="Straight Connector 34"/>
                  <p:cNvCxnSpPr/>
                  <p:nvPr/>
                </p:nvCxnSpPr>
                <p:spPr>
                  <a:xfrm flipV="1">
                    <a:off x="7387798"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7505660" y="1678338"/>
                    <a:ext cx="116077"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844067" y="1825261"/>
                    <a:ext cx="69645" cy="1521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7209220" y="1682489"/>
                    <a:ext cx="69646" cy="1508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727886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7614594"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73245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9" name="Rectangle 28"/>
              <p:cNvSpPr/>
              <p:nvPr/>
            </p:nvSpPr>
            <p:spPr>
              <a:xfrm rot="16200000">
                <a:off x="8335098" y="1262744"/>
                <a:ext cx="515145" cy="45718"/>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Rectangle 29"/>
              <p:cNvSpPr/>
              <p:nvPr/>
            </p:nvSpPr>
            <p:spPr>
              <a:xfrm rot="16200000">
                <a:off x="8108085" y="1381029"/>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64" name="Straight Connector 63"/>
            <p:cNvCxnSpPr/>
            <p:nvPr/>
          </p:nvCxnSpPr>
          <p:spPr>
            <a:xfrm>
              <a:off x="2350459" y="5304442"/>
              <a:ext cx="0" cy="6971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2146149" y="5206251"/>
              <a:ext cx="247184" cy="358816"/>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grpSp>
      <p:sp>
        <p:nvSpPr>
          <p:cNvPr id="73" name="Content Placeholder 2"/>
          <p:cNvSpPr txBox="1">
            <a:spLocks/>
          </p:cNvSpPr>
          <p:nvPr/>
        </p:nvSpPr>
        <p:spPr>
          <a:xfrm>
            <a:off x="396095" y="1086141"/>
            <a:ext cx="2140832" cy="3926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CB333B"/>
                </a:solidFill>
              </a:rPr>
              <a:t>Step 1: </a:t>
            </a:r>
            <a:r>
              <a:rPr lang="en-US" sz="1800" dirty="0"/>
              <a:t>Build Circuit</a:t>
            </a:r>
          </a:p>
        </p:txBody>
      </p:sp>
      <p:sp>
        <p:nvSpPr>
          <p:cNvPr id="76" name="Content Placeholder 2"/>
          <p:cNvSpPr txBox="1">
            <a:spLocks/>
          </p:cNvSpPr>
          <p:nvPr/>
        </p:nvSpPr>
        <p:spPr>
          <a:xfrm>
            <a:off x="6474753" y="1086141"/>
            <a:ext cx="5387756" cy="8807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CB333B"/>
                </a:solidFill>
              </a:rPr>
              <a:t>Step 3: </a:t>
            </a:r>
            <a:r>
              <a:rPr lang="en-US" sz="1800" dirty="0"/>
              <a:t>Connect </a:t>
            </a:r>
            <a:r>
              <a:rPr lang="en-US" sz="1800" dirty="0" err="1"/>
              <a:t>multimeter</a:t>
            </a:r>
            <a:r>
              <a:rPr lang="en-US" sz="1800" dirty="0"/>
              <a:t> leads to where current flows through the </a:t>
            </a:r>
            <a:r>
              <a:rPr lang="en-US" sz="1800" dirty="0" err="1"/>
              <a:t>multimeter</a:t>
            </a:r>
            <a:r>
              <a:rPr lang="en-US" sz="1800" dirty="0"/>
              <a:t> as part of the circuit.</a:t>
            </a:r>
          </a:p>
        </p:txBody>
      </p:sp>
      <p:sp>
        <p:nvSpPr>
          <p:cNvPr id="78" name="Content Placeholder 2"/>
          <p:cNvSpPr txBox="1">
            <a:spLocks/>
          </p:cNvSpPr>
          <p:nvPr/>
        </p:nvSpPr>
        <p:spPr>
          <a:xfrm>
            <a:off x="2780741" y="3255471"/>
            <a:ext cx="1424230" cy="30511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dirty="0">
                <a:solidFill>
                  <a:srgbClr val="CB333B"/>
                </a:solidFill>
              </a:rPr>
              <a:t>Step 2: </a:t>
            </a:r>
            <a:r>
              <a:rPr lang="en-US" sz="1800" dirty="0"/>
              <a:t>Pull out one wire in section where current is being measured. Place one end of jumper wire at that location.</a:t>
            </a:r>
          </a:p>
        </p:txBody>
      </p:sp>
      <p:sp>
        <p:nvSpPr>
          <p:cNvPr id="79" name="Rectangle 78"/>
          <p:cNvSpPr/>
          <p:nvPr/>
        </p:nvSpPr>
        <p:spPr>
          <a:xfrm>
            <a:off x="2998629" y="6403482"/>
            <a:ext cx="6347507" cy="400110"/>
          </a:xfrm>
          <a:prstGeom prst="rect">
            <a:avLst/>
          </a:prstGeom>
        </p:spPr>
        <p:txBody>
          <a:bodyPr wrap="none">
            <a:spAutoFit/>
          </a:bodyPr>
          <a:lstStyle/>
          <a:p>
            <a:pPr lvl="1"/>
            <a:r>
              <a:rPr lang="en-US" sz="2000" i="1" dirty="0">
                <a:solidFill>
                  <a:srgbClr val="003087"/>
                </a:solidFill>
                <a:latin typeface="Calibri" panose="020F0502020204030204" pitchFamily="34" charset="0"/>
              </a:rPr>
              <a:t>To measure current, </a:t>
            </a:r>
            <a:r>
              <a:rPr lang="en-US" sz="2000" b="1" i="1" dirty="0" err="1">
                <a:solidFill>
                  <a:srgbClr val="003087"/>
                </a:solidFill>
                <a:latin typeface="Calibri" panose="020F0502020204030204" pitchFamily="34" charset="0"/>
              </a:rPr>
              <a:t>multimeter</a:t>
            </a:r>
            <a:r>
              <a:rPr lang="en-US" sz="2000" b="1" i="1" dirty="0">
                <a:solidFill>
                  <a:srgbClr val="003087"/>
                </a:solidFill>
                <a:latin typeface="Calibri" panose="020F0502020204030204" pitchFamily="34" charset="0"/>
              </a:rPr>
              <a:t> must be part of circuit</a:t>
            </a:r>
          </a:p>
        </p:txBody>
      </p:sp>
      <p:cxnSp>
        <p:nvCxnSpPr>
          <p:cNvPr id="11" name="Straight Arrow Connector 10"/>
          <p:cNvCxnSpPr>
            <a:cxnSpLocks/>
          </p:cNvCxnSpPr>
          <p:nvPr/>
        </p:nvCxnSpPr>
        <p:spPr>
          <a:xfrm flipH="1" flipV="1">
            <a:off x="8231462" y="4741448"/>
            <a:ext cx="326400" cy="469195"/>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63" name="Content Placeholder 2"/>
          <p:cNvSpPr txBox="1">
            <a:spLocks/>
          </p:cNvSpPr>
          <p:nvPr/>
        </p:nvSpPr>
        <p:spPr>
          <a:xfrm>
            <a:off x="7924720" y="5185499"/>
            <a:ext cx="1266284" cy="9332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t>Red lead is plugged into multi jack.</a:t>
            </a:r>
          </a:p>
          <a:p>
            <a:endParaRPr lang="en-US" sz="1600" dirty="0"/>
          </a:p>
        </p:txBody>
      </p:sp>
      <p:sp>
        <p:nvSpPr>
          <p:cNvPr id="65" name="Content Placeholder 2"/>
          <p:cNvSpPr txBox="1">
            <a:spLocks/>
          </p:cNvSpPr>
          <p:nvPr/>
        </p:nvSpPr>
        <p:spPr>
          <a:xfrm>
            <a:off x="5526858" y="2125815"/>
            <a:ext cx="1107481" cy="72478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t>Dial is set to </a:t>
            </a:r>
            <a:r>
              <a:rPr lang="en-US" sz="1600" dirty="0" err="1"/>
              <a:t>DCmA</a:t>
            </a:r>
            <a:r>
              <a:rPr lang="en-US" sz="1600" dirty="0"/>
              <a:t> position</a:t>
            </a:r>
          </a:p>
        </p:txBody>
      </p:sp>
      <p:cxnSp>
        <p:nvCxnSpPr>
          <p:cNvPr id="23" name="Straight Arrow Connector 22"/>
          <p:cNvCxnSpPr>
            <a:cxnSpLocks/>
          </p:cNvCxnSpPr>
          <p:nvPr/>
        </p:nvCxnSpPr>
        <p:spPr>
          <a:xfrm>
            <a:off x="6373995" y="2690602"/>
            <a:ext cx="850348" cy="1098708"/>
          </a:xfrm>
          <a:prstGeom prst="straightConnector1">
            <a:avLst/>
          </a:prstGeom>
          <a:ln w="28575">
            <a:solidFill>
              <a:srgbClr val="FFC000"/>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descr="A circuit board&#10;&#10;Description automatically generated">
            <a:extLst>
              <a:ext uri="{FF2B5EF4-FFF2-40B4-BE49-F238E27FC236}">
                <a16:creationId xmlns:a16="http://schemas.microsoft.com/office/drawing/2014/main" id="{8DA53997-7D7A-4DF7-8632-FC5E722F91D7}"/>
              </a:ext>
            </a:extLst>
          </p:cNvPr>
          <p:cNvPicPr>
            <a:picLocks noChangeAspect="1"/>
          </p:cNvPicPr>
          <p:nvPr/>
        </p:nvPicPr>
        <p:blipFill rotWithShape="1">
          <a:blip r:embed="rId5">
            <a:extLst>
              <a:ext uri="{28A0092B-C50C-407E-A947-70E740481C1C}">
                <a14:useLocalDpi xmlns:a14="http://schemas.microsoft.com/office/drawing/2010/main" val="0"/>
              </a:ext>
            </a:extLst>
          </a:blip>
          <a:srcRect l="53837" t="46120" r="25446" b="41399"/>
          <a:stretch/>
        </p:blipFill>
        <p:spPr>
          <a:xfrm rot="10800000">
            <a:off x="2425899" y="1398505"/>
            <a:ext cx="2510955" cy="1008494"/>
          </a:xfrm>
          <a:prstGeom prst="rect">
            <a:avLst/>
          </a:prstGeom>
        </p:spPr>
      </p:pic>
      <p:cxnSp>
        <p:nvCxnSpPr>
          <p:cNvPr id="17" name="Straight Arrow Connector 16">
            <a:extLst>
              <a:ext uri="{FF2B5EF4-FFF2-40B4-BE49-F238E27FC236}">
                <a16:creationId xmlns:a16="http://schemas.microsoft.com/office/drawing/2014/main" id="{BAA1D7FF-16CF-4713-892D-657FBBD1C216}"/>
              </a:ext>
            </a:extLst>
          </p:cNvPr>
          <p:cNvCxnSpPr>
            <a:cxnSpLocks/>
          </p:cNvCxnSpPr>
          <p:nvPr/>
        </p:nvCxnSpPr>
        <p:spPr>
          <a:xfrm flipH="1" flipV="1">
            <a:off x="4629426" y="2041046"/>
            <a:ext cx="95768" cy="373484"/>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CCFCA7A9-C97F-4E0F-B89A-2E9E4AB5CC4D}"/>
              </a:ext>
            </a:extLst>
          </p:cNvPr>
          <p:cNvCxnSpPr>
            <a:cxnSpLocks/>
          </p:cNvCxnSpPr>
          <p:nvPr/>
        </p:nvCxnSpPr>
        <p:spPr>
          <a:xfrm flipV="1">
            <a:off x="2620181" y="2005014"/>
            <a:ext cx="158049" cy="400028"/>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895C9AF7-9585-468E-86ED-E4E5401F5777}"/>
              </a:ext>
            </a:extLst>
          </p:cNvPr>
          <p:cNvSpPr/>
          <p:nvPr/>
        </p:nvSpPr>
        <p:spPr>
          <a:xfrm>
            <a:off x="3688423" y="1882148"/>
            <a:ext cx="422029" cy="158897"/>
          </a:xfrm>
          <a:prstGeom prst="rect">
            <a:avLst/>
          </a:prstGeom>
          <a:noFill/>
          <a:ln w="381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Arrow Connector 83">
            <a:extLst>
              <a:ext uri="{FF2B5EF4-FFF2-40B4-BE49-F238E27FC236}">
                <a16:creationId xmlns:a16="http://schemas.microsoft.com/office/drawing/2014/main" id="{F0A03F1C-BD32-4258-ACAA-97DA7AA931D8}"/>
              </a:ext>
            </a:extLst>
          </p:cNvPr>
          <p:cNvCxnSpPr>
            <a:cxnSpLocks/>
          </p:cNvCxnSpPr>
          <p:nvPr/>
        </p:nvCxnSpPr>
        <p:spPr>
          <a:xfrm flipV="1">
            <a:off x="3827761" y="2119200"/>
            <a:ext cx="0" cy="449315"/>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138C2CA5-3322-41AE-8993-15ED801ED65B}"/>
              </a:ext>
            </a:extLst>
          </p:cNvPr>
          <p:cNvSpPr/>
          <p:nvPr/>
        </p:nvSpPr>
        <p:spPr>
          <a:xfrm>
            <a:off x="3113241" y="2456620"/>
            <a:ext cx="1388966" cy="584775"/>
          </a:xfrm>
          <a:prstGeom prst="rect">
            <a:avLst/>
          </a:prstGeom>
          <a:solidFill>
            <a:schemeClr val="bg1"/>
          </a:solidFill>
          <a:ln w="38100">
            <a:solidFill>
              <a:srgbClr val="CB333B"/>
            </a:solidFill>
          </a:ln>
        </p:spPr>
        <p:txBody>
          <a:bodyPr wrap="square">
            <a:spAutoFit/>
          </a:bodyPr>
          <a:lstStyle/>
          <a:p>
            <a:pPr algn="ctr"/>
            <a:r>
              <a:rPr lang="en-US" sz="1600" dirty="0">
                <a:latin typeface="Calibri" panose="020F0502020204030204" pitchFamily="34" charset="0"/>
              </a:rPr>
              <a:t>Connection Point (</a:t>
            </a:r>
            <a:r>
              <a:rPr lang="en-US" sz="1600" b="1" dirty="0">
                <a:solidFill>
                  <a:srgbClr val="003087"/>
                </a:solidFill>
                <a:latin typeface="Calibri" panose="020F0502020204030204" pitchFamily="34" charset="0"/>
              </a:rPr>
              <a:t>node</a:t>
            </a:r>
            <a:r>
              <a:rPr lang="en-US" sz="1600" dirty="0">
                <a:latin typeface="Calibri" panose="020F0502020204030204" pitchFamily="34" charset="0"/>
              </a:rPr>
              <a:t>)</a:t>
            </a:r>
            <a:endParaRPr lang="en-US" sz="1600" baseline="-25000" dirty="0"/>
          </a:p>
        </p:txBody>
      </p:sp>
      <p:pic>
        <p:nvPicPr>
          <p:cNvPr id="71" name="Picture 70" descr="A picture containing device, gauge, object&#10;&#10;Description automatically generated">
            <a:extLst>
              <a:ext uri="{FF2B5EF4-FFF2-40B4-BE49-F238E27FC236}">
                <a16:creationId xmlns:a16="http://schemas.microsoft.com/office/drawing/2014/main" id="{9D80BD31-3400-4A24-9137-6B49FD2BAD39}"/>
              </a:ext>
            </a:extLst>
          </p:cNvPr>
          <p:cNvPicPr>
            <a:picLocks noChangeAspect="1"/>
          </p:cNvPicPr>
          <p:nvPr/>
        </p:nvPicPr>
        <p:blipFill rotWithShape="1">
          <a:blip r:embed="rId6">
            <a:extLst>
              <a:ext uri="{28A0092B-C50C-407E-A947-70E740481C1C}">
                <a14:useLocalDpi xmlns:a14="http://schemas.microsoft.com/office/drawing/2010/main" val="0"/>
              </a:ext>
            </a:extLst>
          </a:blip>
          <a:srcRect l="47004" t="26143" r="23685" b="19549"/>
          <a:stretch/>
        </p:blipFill>
        <p:spPr>
          <a:xfrm>
            <a:off x="322221" y="3280751"/>
            <a:ext cx="2424293" cy="2994443"/>
          </a:xfrm>
          <a:prstGeom prst="rect">
            <a:avLst/>
          </a:prstGeom>
        </p:spPr>
      </p:pic>
      <p:sp>
        <p:nvSpPr>
          <p:cNvPr id="82" name="Rectangle 81">
            <a:extLst>
              <a:ext uri="{FF2B5EF4-FFF2-40B4-BE49-F238E27FC236}">
                <a16:creationId xmlns:a16="http://schemas.microsoft.com/office/drawing/2014/main" id="{DC76D3A2-10FB-41A5-941E-616AA37B862C}"/>
              </a:ext>
            </a:extLst>
          </p:cNvPr>
          <p:cNvSpPr/>
          <p:nvPr/>
        </p:nvSpPr>
        <p:spPr>
          <a:xfrm>
            <a:off x="4607677" y="2411704"/>
            <a:ext cx="521315" cy="338554"/>
          </a:xfrm>
          <a:prstGeom prst="rect">
            <a:avLst/>
          </a:prstGeom>
          <a:solidFill>
            <a:schemeClr val="bg1"/>
          </a:solidFill>
          <a:ln w="38100">
            <a:solidFill>
              <a:srgbClr val="CB333B"/>
            </a:solidFill>
          </a:ln>
        </p:spPr>
        <p:txBody>
          <a:bodyPr wrap="square">
            <a:spAutoFit/>
          </a:bodyPr>
          <a:lstStyle/>
          <a:p>
            <a:r>
              <a:rPr lang="en-US" sz="1600" dirty="0">
                <a:latin typeface="Calibri" panose="020F0502020204030204" pitchFamily="34" charset="0"/>
              </a:rPr>
              <a:t>5V</a:t>
            </a:r>
            <a:endParaRPr lang="en-US" sz="1600" baseline="-25000" dirty="0"/>
          </a:p>
        </p:txBody>
      </p:sp>
      <p:sp>
        <p:nvSpPr>
          <p:cNvPr id="83" name="Rectangle 82">
            <a:extLst>
              <a:ext uri="{FF2B5EF4-FFF2-40B4-BE49-F238E27FC236}">
                <a16:creationId xmlns:a16="http://schemas.microsoft.com/office/drawing/2014/main" id="{2514781D-52B6-48E3-B79F-90B980B95D2E}"/>
              </a:ext>
            </a:extLst>
          </p:cNvPr>
          <p:cNvSpPr/>
          <p:nvPr/>
        </p:nvSpPr>
        <p:spPr>
          <a:xfrm>
            <a:off x="2183640" y="2421020"/>
            <a:ext cx="826640" cy="338554"/>
          </a:xfrm>
          <a:prstGeom prst="rect">
            <a:avLst/>
          </a:prstGeom>
          <a:solidFill>
            <a:schemeClr val="bg1"/>
          </a:solidFill>
          <a:ln w="38100">
            <a:solidFill>
              <a:srgbClr val="CB333B"/>
            </a:solidFill>
          </a:ln>
        </p:spPr>
        <p:txBody>
          <a:bodyPr wrap="square">
            <a:spAutoFit/>
          </a:bodyPr>
          <a:lstStyle/>
          <a:p>
            <a:r>
              <a:rPr lang="en-US" sz="1600" dirty="0">
                <a:latin typeface="Calibri" panose="020F0502020204030204" pitchFamily="34" charset="0"/>
              </a:rPr>
              <a:t>Ground</a:t>
            </a:r>
            <a:endParaRPr lang="en-US" sz="1600" baseline="-25000" dirty="0"/>
          </a:p>
        </p:txBody>
      </p:sp>
    </p:spTree>
    <p:extLst>
      <p:ext uri="{BB962C8B-B14F-4D97-AF65-F5344CB8AC3E}">
        <p14:creationId xmlns:p14="http://schemas.microsoft.com/office/powerpoint/2010/main" val="4199205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954" y="-110229"/>
            <a:ext cx="12075166" cy="1325563"/>
          </a:xfrm>
        </p:spPr>
        <p:txBody>
          <a:bodyPr>
            <a:normAutofit/>
          </a:bodyPr>
          <a:lstStyle/>
          <a:p>
            <a:r>
              <a:rPr lang="en-US" sz="4000" dirty="0"/>
              <a:t>Measure Current through Each Resistor in Series Circuit</a:t>
            </a:r>
          </a:p>
        </p:txBody>
      </p:sp>
      <p:sp>
        <p:nvSpPr>
          <p:cNvPr id="4" name="Slide Number Placeholder 3"/>
          <p:cNvSpPr>
            <a:spLocks noGrp="1"/>
          </p:cNvSpPr>
          <p:nvPr>
            <p:ph type="sldNum" sz="quarter" idx="12"/>
          </p:nvPr>
        </p:nvSpPr>
        <p:spPr/>
        <p:txBody>
          <a:bodyPr/>
          <a:lstStyle/>
          <a:p>
            <a:fld id="{AF9F945A-7155-4828-81E1-722329993529}" type="slidenum">
              <a:rPr lang="en-US" smtClean="0"/>
              <a:t>5</a:t>
            </a:fld>
            <a:endParaRPr lang="en-US" dirty="0"/>
          </a:p>
        </p:txBody>
      </p:sp>
      <p:grpSp>
        <p:nvGrpSpPr>
          <p:cNvPr id="6" name="Group 5"/>
          <p:cNvGrpSpPr/>
          <p:nvPr/>
        </p:nvGrpSpPr>
        <p:grpSpPr>
          <a:xfrm>
            <a:off x="8052170" y="830817"/>
            <a:ext cx="3961303" cy="2539982"/>
            <a:chOff x="4316671" y="4112065"/>
            <a:chExt cx="2827287" cy="2137345"/>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3337" y="4398263"/>
              <a:ext cx="1703443" cy="1851147"/>
            </a:xfrm>
            <a:prstGeom prst="rect">
              <a:avLst/>
            </a:prstGeom>
          </p:spPr>
        </p:pic>
        <p:sp>
          <p:nvSpPr>
            <p:cNvPr id="8" name="Rectangle 7"/>
            <p:cNvSpPr/>
            <p:nvPr/>
          </p:nvSpPr>
          <p:spPr>
            <a:xfrm>
              <a:off x="5236552" y="4112065"/>
              <a:ext cx="768284" cy="336685"/>
            </a:xfrm>
            <a:prstGeom prst="rect">
              <a:avLst/>
            </a:prstGeom>
          </p:spPr>
          <p:txBody>
            <a:bodyPr wrap="square">
              <a:spAutoFit/>
            </a:bodyPr>
            <a:lstStyle/>
            <a:p>
              <a:r>
                <a:rPr lang="en-US" sz="2000" dirty="0">
                  <a:latin typeface="Calibri" panose="020F0502020204030204" pitchFamily="34" charset="0"/>
                </a:rPr>
                <a:t>470</a:t>
              </a:r>
              <a:r>
                <a:rPr lang="el-GR" sz="2000" dirty="0">
                  <a:latin typeface="Calibri" panose="020F0502020204030204" pitchFamily="34" charset="0"/>
                </a:rPr>
                <a:t>Ω</a:t>
              </a:r>
              <a:endParaRPr lang="en-US" sz="2000" baseline="-25000" dirty="0"/>
            </a:p>
          </p:txBody>
        </p:sp>
        <p:sp>
          <p:nvSpPr>
            <p:cNvPr id="9" name="Rectangle 8"/>
            <p:cNvSpPr/>
            <p:nvPr/>
          </p:nvSpPr>
          <p:spPr>
            <a:xfrm>
              <a:off x="6274251" y="5217220"/>
              <a:ext cx="869707" cy="336685"/>
            </a:xfrm>
            <a:prstGeom prst="rect">
              <a:avLst/>
            </a:prstGeom>
          </p:spPr>
          <p:txBody>
            <a:bodyPr wrap="square">
              <a:spAutoFit/>
            </a:bodyPr>
            <a:lstStyle/>
            <a:p>
              <a:r>
                <a:rPr lang="en-US" sz="2000" dirty="0">
                  <a:latin typeface="Calibri" panose="020F0502020204030204" pitchFamily="34" charset="0"/>
                </a:rPr>
                <a:t>220</a:t>
              </a:r>
              <a:r>
                <a:rPr lang="el-GR" sz="2000" dirty="0">
                  <a:latin typeface="Calibri" panose="020F0502020204030204" pitchFamily="34" charset="0"/>
                </a:rPr>
                <a:t>Ω</a:t>
              </a:r>
              <a:endParaRPr lang="en-US" sz="2000" dirty="0"/>
            </a:p>
          </p:txBody>
        </p:sp>
        <p:sp>
          <p:nvSpPr>
            <p:cNvPr id="10" name="Rectangle 9"/>
            <p:cNvSpPr/>
            <p:nvPr/>
          </p:nvSpPr>
          <p:spPr>
            <a:xfrm>
              <a:off x="4316671" y="5217220"/>
              <a:ext cx="427852" cy="336685"/>
            </a:xfrm>
            <a:prstGeom prst="rect">
              <a:avLst/>
            </a:prstGeom>
          </p:spPr>
          <p:txBody>
            <a:bodyPr wrap="square">
              <a:spAutoFit/>
            </a:bodyPr>
            <a:lstStyle/>
            <a:p>
              <a:r>
                <a:rPr lang="en-US" sz="2000" dirty="0">
                  <a:latin typeface="Calibri" panose="020F0502020204030204" pitchFamily="34" charset="0"/>
                </a:rPr>
                <a:t>5V</a:t>
              </a:r>
              <a:endParaRPr lang="en-US" sz="2000" baseline="-25000" dirty="0"/>
            </a:p>
          </p:txBody>
        </p:sp>
      </p:grpSp>
      <p:sp>
        <p:nvSpPr>
          <p:cNvPr id="18" name="Rectangle 17"/>
          <p:cNvSpPr/>
          <p:nvPr/>
        </p:nvSpPr>
        <p:spPr>
          <a:xfrm>
            <a:off x="7953179" y="3809714"/>
            <a:ext cx="3884253" cy="1015663"/>
          </a:xfrm>
          <a:prstGeom prst="rect">
            <a:avLst/>
          </a:prstGeom>
        </p:spPr>
        <p:txBody>
          <a:bodyPr wrap="square">
            <a:spAutoFit/>
          </a:bodyPr>
          <a:lstStyle/>
          <a:p>
            <a:pPr algn="ctr"/>
            <a:r>
              <a:rPr lang="en-US" sz="2000" i="1" dirty="0">
                <a:solidFill>
                  <a:srgbClr val="003087"/>
                </a:solidFill>
              </a:rPr>
              <a:t>Current leaves the power source at a value and stays the same through each component in the loop</a:t>
            </a:r>
          </a:p>
        </p:txBody>
      </p:sp>
      <p:sp>
        <p:nvSpPr>
          <p:cNvPr id="25" name="Content Placeholder 2"/>
          <p:cNvSpPr txBox="1">
            <a:spLocks/>
          </p:cNvSpPr>
          <p:nvPr/>
        </p:nvSpPr>
        <p:spPr>
          <a:xfrm>
            <a:off x="465061" y="5059266"/>
            <a:ext cx="8299021" cy="3926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Compare with calculations. What is the total current from the power source?</a:t>
            </a:r>
          </a:p>
          <a:p>
            <a:endParaRPr lang="en-US" sz="2000" dirty="0"/>
          </a:p>
        </p:txBody>
      </p:sp>
      <mc:AlternateContent xmlns:mc="http://schemas.openxmlformats.org/markup-compatibility/2006" xmlns:a14="http://schemas.microsoft.com/office/drawing/2010/main">
        <mc:Choice Requires="a14">
          <p:sp>
            <p:nvSpPr>
              <p:cNvPr id="26" name="TextBox 1"/>
              <p:cNvSpPr txBox="1"/>
              <p:nvPr/>
            </p:nvSpPr>
            <p:spPr>
              <a:xfrm>
                <a:off x="3660438" y="5835763"/>
                <a:ext cx="3091937" cy="390748"/>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a:rPr>
                            <m:t>𝑅</m:t>
                          </m:r>
                        </m:e>
                        <m:sub>
                          <m:r>
                            <a:rPr lang="en-US" b="0" i="1" smtClean="0">
                              <a:latin typeface="Cambria Math"/>
                            </a:rPr>
                            <m:t>𝑒𝑞</m:t>
                          </m:r>
                        </m:sub>
                      </m:sSub>
                      <m:r>
                        <a:rPr lang="en-US" b="0" i="1" smtClean="0">
                          <a:latin typeface="Cambria Math"/>
                        </a:rPr>
                        <m:t>=</m:t>
                      </m:r>
                      <m:r>
                        <a:rPr lang="en-US" b="0" i="1" smtClean="0">
                          <a:latin typeface="Cambria Math" panose="02040503050406030204" pitchFamily="18" charset="0"/>
                        </a:rPr>
                        <m:t>470</m:t>
                      </m:r>
                      <m:r>
                        <m:rPr>
                          <m:sty m:val="p"/>
                        </m:rPr>
                        <a:rPr lang="el-GR" i="1">
                          <a:latin typeface="Cambria Math" panose="02040503050406030204" pitchFamily="18" charset="0"/>
                          <a:ea typeface="Cambria Math" panose="02040503050406030204" pitchFamily="18" charset="0"/>
                        </a:rPr>
                        <m:t>Ω</m:t>
                      </m:r>
                      <m:r>
                        <a:rPr lang="en-US" b="0" i="1" smtClean="0">
                          <a:latin typeface="Cambria Math" panose="02040503050406030204" pitchFamily="18" charset="0"/>
                          <a:ea typeface="Cambria Math" panose="02040503050406030204" pitchFamily="18" charset="0"/>
                        </a:rPr>
                        <m:t>+220</m:t>
                      </m:r>
                      <m:r>
                        <m:rPr>
                          <m:sty m:val="p"/>
                        </m:rPr>
                        <a:rPr lang="el-GR" i="1">
                          <a:latin typeface="Cambria Math" panose="02040503050406030204" pitchFamily="18" charset="0"/>
                          <a:ea typeface="Cambria Math" panose="02040503050406030204" pitchFamily="18" charset="0"/>
                        </a:rPr>
                        <m:t>Ω</m:t>
                      </m:r>
                      <m:r>
                        <a:rPr lang="en-US" b="0" i="1" smtClean="0">
                          <a:latin typeface="Cambria Math"/>
                        </a:rPr>
                        <m:t>=</m:t>
                      </m:r>
                      <m:r>
                        <a:rPr lang="en-US" b="0" i="1" smtClean="0">
                          <a:latin typeface="Cambria Math" panose="02040503050406030204" pitchFamily="18" charset="0"/>
                        </a:rPr>
                        <m:t>690</m:t>
                      </m:r>
                      <m:r>
                        <m:rPr>
                          <m:sty m:val="p"/>
                        </m:rPr>
                        <a:rPr lang="el-GR" b="0" i="1" smtClean="0">
                          <a:latin typeface="Cambria Math"/>
                          <a:ea typeface="Cambria Math"/>
                        </a:rPr>
                        <m:t>Ω</m:t>
                      </m:r>
                    </m:oMath>
                  </m:oMathPara>
                </a14:m>
                <a:endParaRPr lang="en-US" dirty="0"/>
              </a:p>
            </p:txBody>
          </p:sp>
        </mc:Choice>
        <mc:Fallback xmlns="">
          <p:sp>
            <p:nvSpPr>
              <p:cNvPr id="26" name="TextBox 1"/>
              <p:cNvSpPr txBox="1">
                <a:spLocks noRot="1" noChangeAspect="1" noMove="1" noResize="1" noEditPoints="1" noAdjustHandles="1" noChangeArrowheads="1" noChangeShapeType="1" noTextEdit="1"/>
              </p:cNvSpPr>
              <p:nvPr/>
            </p:nvSpPr>
            <p:spPr>
              <a:xfrm>
                <a:off x="3660438" y="5835763"/>
                <a:ext cx="3091937" cy="390748"/>
              </a:xfrm>
              <a:prstGeom prst="rect">
                <a:avLst/>
              </a:prstGeom>
              <a:blipFill>
                <a:blip r:embed="rId3"/>
                <a:stretch>
                  <a:fillRect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
              <p:cNvSpPr txBox="1"/>
              <p:nvPr/>
            </p:nvSpPr>
            <p:spPr>
              <a:xfrm>
                <a:off x="901631" y="5776369"/>
                <a:ext cx="2410019" cy="609077"/>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b="0" i="1" smtClean="0">
                          <a:latin typeface="Cambria Math"/>
                        </a:rPr>
                        <m:t>𝑉</m:t>
                      </m:r>
                      <m:r>
                        <a:rPr lang="en-US" b="0" i="1" smtClean="0">
                          <a:latin typeface="Cambria Math"/>
                        </a:rPr>
                        <m:t>=</m:t>
                      </m:r>
                      <m:r>
                        <a:rPr lang="en-US" b="0" i="1" smtClean="0">
                          <a:latin typeface="Cambria Math"/>
                        </a:rPr>
                        <m:t>𝐼</m:t>
                      </m:r>
                      <m:r>
                        <a:rPr lang="en-US" b="0" i="1" smtClean="0">
                          <a:latin typeface="Cambria Math"/>
                          <a:ea typeface="Cambria Math"/>
                        </a:rPr>
                        <m:t>∙</m:t>
                      </m:r>
                      <m:r>
                        <a:rPr lang="en-US" b="0" i="1" smtClean="0">
                          <a:latin typeface="Cambria Math"/>
                          <a:ea typeface="Cambria Math"/>
                        </a:rPr>
                        <m:t>𝑅</m:t>
                      </m:r>
                      <m:r>
                        <a:rPr lang="en-US" b="0" i="1" smtClean="0">
                          <a:latin typeface="Cambria Math"/>
                          <a:ea typeface="Cambria Math"/>
                        </a:rPr>
                        <m:t>     </m:t>
                      </m:r>
                      <m:r>
                        <a:rPr lang="en-US" b="0" i="1" smtClean="0">
                          <a:latin typeface="Cambria Math"/>
                          <a:ea typeface="Cambria Math"/>
                        </a:rPr>
                        <m:t>𝑜𝑟</m:t>
                      </m:r>
                      <m:r>
                        <a:rPr lang="en-US" b="0" i="1" smtClean="0">
                          <a:latin typeface="Cambria Math"/>
                          <a:ea typeface="Cambria Math"/>
                        </a:rPr>
                        <m:t>     </m:t>
                      </m:r>
                      <m:r>
                        <a:rPr lang="en-US" b="0" i="1" smtClean="0">
                          <a:latin typeface="Cambria Math"/>
                          <a:ea typeface="Cambria Math"/>
                        </a:rPr>
                        <m:t>𝐼</m:t>
                      </m:r>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𝑉</m:t>
                          </m:r>
                        </m:num>
                        <m:den>
                          <m:r>
                            <a:rPr lang="en-US" b="0" i="1" smtClean="0">
                              <a:latin typeface="Cambria Math"/>
                              <a:ea typeface="Cambria Math"/>
                            </a:rPr>
                            <m:t>𝑅</m:t>
                          </m:r>
                        </m:den>
                      </m:f>
                    </m:oMath>
                  </m:oMathPara>
                </a14:m>
                <a:endParaRPr lang="en-US" dirty="0"/>
              </a:p>
            </p:txBody>
          </p:sp>
        </mc:Choice>
        <mc:Fallback xmlns="">
          <p:sp>
            <p:nvSpPr>
              <p:cNvPr id="27" name="TextBox 2"/>
              <p:cNvSpPr txBox="1">
                <a:spLocks noRot="1" noChangeAspect="1" noMove="1" noResize="1" noEditPoints="1" noAdjustHandles="1" noChangeArrowheads="1" noChangeShapeType="1" noTextEdit="1"/>
              </p:cNvSpPr>
              <p:nvPr/>
            </p:nvSpPr>
            <p:spPr>
              <a:xfrm>
                <a:off x="901631" y="5776369"/>
                <a:ext cx="2410019" cy="60907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3"/>
              <p:cNvSpPr txBox="1"/>
              <p:nvPr/>
            </p:nvSpPr>
            <p:spPr>
              <a:xfrm>
                <a:off x="7742364" y="5735908"/>
                <a:ext cx="3095078" cy="695575"/>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b="0" i="1" smtClean="0">
                          <a:latin typeface="Cambria Math"/>
                        </a:rPr>
                        <m:t>𝐼</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𝑉</m:t>
                          </m:r>
                        </m:num>
                        <m:den>
                          <m:sSub>
                            <m:sSubPr>
                              <m:ctrlPr>
                                <a:rPr lang="en-US" b="0" i="1" smtClean="0">
                                  <a:latin typeface="Cambria Math" panose="02040503050406030204" pitchFamily="18" charset="0"/>
                                </a:rPr>
                              </m:ctrlPr>
                            </m:sSubPr>
                            <m:e>
                              <m:r>
                                <a:rPr lang="en-US" b="0" i="1" smtClean="0">
                                  <a:latin typeface="Cambria Math"/>
                                </a:rPr>
                                <m:t>𝑅</m:t>
                              </m:r>
                            </m:e>
                            <m:sub>
                              <m:r>
                                <a:rPr lang="en-US" b="0" i="1" smtClean="0">
                                  <a:latin typeface="Cambria Math"/>
                                </a:rPr>
                                <m:t>𝑒𝑞</m:t>
                              </m:r>
                            </m:sub>
                          </m:sSub>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m:t>
                          </m:r>
                          <m:r>
                            <a:rPr lang="en-US" b="0" i="1" smtClean="0">
                              <a:latin typeface="Cambria Math" panose="02040503050406030204" pitchFamily="18" charset="0"/>
                            </a:rPr>
                            <m:t>𝑉</m:t>
                          </m:r>
                        </m:num>
                        <m:den>
                          <m:r>
                            <a:rPr lang="en-US" b="0" i="1" smtClean="0">
                              <a:latin typeface="Cambria Math" panose="02040503050406030204" pitchFamily="18" charset="0"/>
                            </a:rPr>
                            <m:t>690</m:t>
                          </m:r>
                          <m:r>
                            <m:rPr>
                              <m:sty m:val="p"/>
                            </m:rPr>
                            <a:rPr lang="el-GR" b="0" i="1" smtClean="0">
                              <a:latin typeface="Cambria Math" panose="02040503050406030204" pitchFamily="18" charset="0"/>
                              <a:ea typeface="Cambria Math" panose="02040503050406030204" pitchFamily="18" charset="0"/>
                            </a:rPr>
                            <m:t>Ω</m:t>
                          </m:r>
                        </m:den>
                      </m:f>
                      <m:r>
                        <a:rPr lang="en-US" b="0" i="1" smtClean="0">
                          <a:latin typeface="Cambria Math" panose="02040503050406030204" pitchFamily="18" charset="0"/>
                        </a:rPr>
                        <m:t>=0.00725</m:t>
                      </m:r>
                      <m:r>
                        <a:rPr lang="en-US" b="0" i="1" smtClean="0">
                          <a:latin typeface="Cambria Math" panose="02040503050406030204" pitchFamily="18" charset="0"/>
                        </a:rPr>
                        <m:t>𝐴</m:t>
                      </m:r>
                    </m:oMath>
                  </m:oMathPara>
                </a14:m>
                <a:endParaRPr lang="en-US" dirty="0"/>
              </a:p>
            </p:txBody>
          </p:sp>
        </mc:Choice>
        <mc:Fallback xmlns="">
          <p:sp>
            <p:nvSpPr>
              <p:cNvPr id="28" name="TextBox 3"/>
              <p:cNvSpPr txBox="1">
                <a:spLocks noRot="1" noChangeAspect="1" noMove="1" noResize="1" noEditPoints="1" noAdjustHandles="1" noChangeArrowheads="1" noChangeShapeType="1" noTextEdit="1"/>
              </p:cNvSpPr>
              <p:nvPr/>
            </p:nvSpPr>
            <p:spPr>
              <a:xfrm>
                <a:off x="7742364" y="5735908"/>
                <a:ext cx="3095078" cy="695575"/>
              </a:xfrm>
              <a:prstGeom prst="rect">
                <a:avLst/>
              </a:prstGeom>
              <a:blipFill>
                <a:blip r:embed="rId5"/>
                <a:stretch>
                  <a:fillRect/>
                </a:stretch>
              </a:blipFill>
            </p:spPr>
            <p:txBody>
              <a:bodyPr/>
              <a:lstStyle/>
              <a:p>
                <a:r>
                  <a:rPr lang="en-US">
                    <a:noFill/>
                  </a:rPr>
                  <a:t> </a:t>
                </a:r>
              </a:p>
            </p:txBody>
          </p:sp>
        </mc:Fallback>
      </mc:AlternateContent>
      <p:sp>
        <p:nvSpPr>
          <p:cNvPr id="29" name="TextBox 4"/>
          <p:cNvSpPr txBox="1"/>
          <p:nvPr/>
        </p:nvSpPr>
        <p:spPr>
          <a:xfrm>
            <a:off x="521804" y="5435653"/>
            <a:ext cx="1820948" cy="400110"/>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r>
              <a:rPr lang="en-US" sz="2000" b="1" dirty="0">
                <a:solidFill>
                  <a:srgbClr val="003087"/>
                </a:solidFill>
              </a:rPr>
              <a:t>Use Ohm’s law:</a:t>
            </a:r>
          </a:p>
        </p:txBody>
      </p:sp>
      <p:pic>
        <p:nvPicPr>
          <p:cNvPr id="17" name="Picture 16" descr="A circuit board&#10;&#10;Description automatically generated">
            <a:extLst>
              <a:ext uri="{FF2B5EF4-FFF2-40B4-BE49-F238E27FC236}">
                <a16:creationId xmlns:a16="http://schemas.microsoft.com/office/drawing/2014/main" id="{35146955-504B-46A8-8509-2A83601DD682}"/>
              </a:ext>
            </a:extLst>
          </p:cNvPr>
          <p:cNvPicPr>
            <a:picLocks noChangeAspect="1"/>
          </p:cNvPicPr>
          <p:nvPr/>
        </p:nvPicPr>
        <p:blipFill rotWithShape="1">
          <a:blip r:embed="rId6">
            <a:extLst>
              <a:ext uri="{28A0092B-C50C-407E-A947-70E740481C1C}">
                <a14:useLocalDpi xmlns:a14="http://schemas.microsoft.com/office/drawing/2010/main" val="0"/>
              </a:ext>
            </a:extLst>
          </a:blip>
          <a:srcRect l="38982" t="16467" r="31946" b="20501"/>
          <a:stretch/>
        </p:blipFill>
        <p:spPr>
          <a:xfrm>
            <a:off x="460180" y="855169"/>
            <a:ext cx="2778417" cy="4015903"/>
          </a:xfrm>
          <a:prstGeom prst="rect">
            <a:avLst/>
          </a:prstGeom>
        </p:spPr>
      </p:pic>
      <p:pic>
        <p:nvPicPr>
          <p:cNvPr id="30" name="Picture 29" descr="A circuit board&#10;&#10;Description automatically generated">
            <a:extLst>
              <a:ext uri="{FF2B5EF4-FFF2-40B4-BE49-F238E27FC236}">
                <a16:creationId xmlns:a16="http://schemas.microsoft.com/office/drawing/2014/main" id="{C0A60AE6-F532-4138-A900-0A9170725256}"/>
              </a:ext>
            </a:extLst>
          </p:cNvPr>
          <p:cNvPicPr>
            <a:picLocks noChangeAspect="1"/>
          </p:cNvPicPr>
          <p:nvPr/>
        </p:nvPicPr>
        <p:blipFill rotWithShape="1">
          <a:blip r:embed="rId7">
            <a:extLst>
              <a:ext uri="{28A0092B-C50C-407E-A947-70E740481C1C}">
                <a14:useLocalDpi xmlns:a14="http://schemas.microsoft.com/office/drawing/2010/main" val="0"/>
              </a:ext>
            </a:extLst>
          </a:blip>
          <a:srcRect l="17207" t="17074" r="66450" b="71111"/>
          <a:stretch/>
        </p:blipFill>
        <p:spPr>
          <a:xfrm>
            <a:off x="2371873" y="3924558"/>
            <a:ext cx="1681168" cy="810270"/>
          </a:xfrm>
          <a:prstGeom prst="rect">
            <a:avLst/>
          </a:prstGeom>
        </p:spPr>
      </p:pic>
      <p:pic>
        <p:nvPicPr>
          <p:cNvPr id="23" name="Picture 22" descr="A circuit board&#10;&#10;Description automatically generated">
            <a:extLst>
              <a:ext uri="{FF2B5EF4-FFF2-40B4-BE49-F238E27FC236}">
                <a16:creationId xmlns:a16="http://schemas.microsoft.com/office/drawing/2014/main" id="{191FEE83-CB58-4576-B77A-AA58A22459A5}"/>
              </a:ext>
            </a:extLst>
          </p:cNvPr>
          <p:cNvPicPr>
            <a:picLocks noChangeAspect="1"/>
          </p:cNvPicPr>
          <p:nvPr/>
        </p:nvPicPr>
        <p:blipFill rotWithShape="1">
          <a:blip r:embed="rId8">
            <a:extLst>
              <a:ext uri="{28A0092B-C50C-407E-A947-70E740481C1C}">
                <a14:useLocalDpi xmlns:a14="http://schemas.microsoft.com/office/drawing/2010/main" val="0"/>
              </a:ext>
            </a:extLst>
          </a:blip>
          <a:srcRect l="34114" t="13630" r="39863" b="28972"/>
          <a:stretch/>
        </p:blipFill>
        <p:spPr>
          <a:xfrm>
            <a:off x="4238822" y="851447"/>
            <a:ext cx="2731132" cy="4015903"/>
          </a:xfrm>
          <a:prstGeom prst="rect">
            <a:avLst/>
          </a:prstGeom>
        </p:spPr>
      </p:pic>
      <p:pic>
        <p:nvPicPr>
          <p:cNvPr id="31" name="Picture 30" descr="A circuit board&#10;&#10;Description automatically generated">
            <a:extLst>
              <a:ext uri="{FF2B5EF4-FFF2-40B4-BE49-F238E27FC236}">
                <a16:creationId xmlns:a16="http://schemas.microsoft.com/office/drawing/2014/main" id="{67024BA9-80F9-4440-8B55-53CD068DBF07}"/>
              </a:ext>
            </a:extLst>
          </p:cNvPr>
          <p:cNvPicPr>
            <a:picLocks noChangeAspect="1"/>
          </p:cNvPicPr>
          <p:nvPr/>
        </p:nvPicPr>
        <p:blipFill rotWithShape="1">
          <a:blip r:embed="rId9">
            <a:extLst>
              <a:ext uri="{28A0092B-C50C-407E-A947-70E740481C1C}">
                <a14:useLocalDpi xmlns:a14="http://schemas.microsoft.com/office/drawing/2010/main" val="0"/>
              </a:ext>
            </a:extLst>
          </a:blip>
          <a:srcRect l="17653" t="17721" r="66004" b="70464"/>
          <a:stretch/>
        </p:blipFill>
        <p:spPr>
          <a:xfrm>
            <a:off x="6129370" y="3924558"/>
            <a:ext cx="1681168" cy="810270"/>
          </a:xfrm>
          <a:prstGeom prst="rect">
            <a:avLst/>
          </a:prstGeom>
        </p:spPr>
      </p:pic>
      <p:pic>
        <p:nvPicPr>
          <p:cNvPr id="32" name="Picture 31" descr="A picture containing device, gauge, object&#10;&#10;Description automatically generated">
            <a:extLst>
              <a:ext uri="{FF2B5EF4-FFF2-40B4-BE49-F238E27FC236}">
                <a16:creationId xmlns:a16="http://schemas.microsoft.com/office/drawing/2014/main" id="{23DFE514-179A-4A0C-8390-579BA5B8F3E2}"/>
              </a:ext>
            </a:extLst>
          </p:cNvPr>
          <p:cNvPicPr>
            <a:picLocks noChangeAspect="1"/>
          </p:cNvPicPr>
          <p:nvPr/>
        </p:nvPicPr>
        <p:blipFill rotWithShape="1">
          <a:blip r:embed="rId10">
            <a:extLst>
              <a:ext uri="{28A0092B-C50C-407E-A947-70E740481C1C}">
                <a14:useLocalDpi xmlns:a14="http://schemas.microsoft.com/office/drawing/2010/main" val="0"/>
              </a:ext>
            </a:extLst>
          </a:blip>
          <a:srcRect l="24952" t="11738" r="57898" b="76250"/>
          <a:stretch/>
        </p:blipFill>
        <p:spPr>
          <a:xfrm>
            <a:off x="7899877" y="1191403"/>
            <a:ext cx="1370753" cy="640080"/>
          </a:xfrm>
          <a:prstGeom prst="rect">
            <a:avLst/>
          </a:prstGeom>
        </p:spPr>
      </p:pic>
      <p:grpSp>
        <p:nvGrpSpPr>
          <p:cNvPr id="36" name="Group 35">
            <a:extLst>
              <a:ext uri="{FF2B5EF4-FFF2-40B4-BE49-F238E27FC236}">
                <a16:creationId xmlns:a16="http://schemas.microsoft.com/office/drawing/2014/main" id="{34FBDAB1-DC39-402E-B24F-9B203BF533A2}"/>
              </a:ext>
            </a:extLst>
          </p:cNvPr>
          <p:cNvGrpSpPr/>
          <p:nvPr/>
        </p:nvGrpSpPr>
        <p:grpSpPr>
          <a:xfrm>
            <a:off x="2819881" y="1819870"/>
            <a:ext cx="1550933" cy="2437170"/>
            <a:chOff x="2819881" y="1819870"/>
            <a:chExt cx="1550933" cy="2437170"/>
          </a:xfrm>
        </p:grpSpPr>
        <p:sp>
          <p:nvSpPr>
            <p:cNvPr id="24" name="Rectangle: Rounded Corners 23">
              <a:extLst>
                <a:ext uri="{FF2B5EF4-FFF2-40B4-BE49-F238E27FC236}">
                  <a16:creationId xmlns:a16="http://schemas.microsoft.com/office/drawing/2014/main" id="{59D85724-A1F3-443E-8C56-14CD992984D0}"/>
                </a:ext>
              </a:extLst>
            </p:cNvPr>
            <p:cNvSpPr/>
            <p:nvPr/>
          </p:nvSpPr>
          <p:spPr>
            <a:xfrm>
              <a:off x="3525520" y="3698240"/>
              <a:ext cx="570661" cy="558800"/>
            </a:xfrm>
            <a:prstGeom prst="roundRect">
              <a:avLst/>
            </a:prstGeom>
            <a:noFill/>
            <a:ln w="381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9050ACD1-C522-4F5D-A1ED-0A47FF1139B2}"/>
                </a:ext>
              </a:extLst>
            </p:cNvPr>
            <p:cNvCxnSpPr>
              <a:endCxn id="24" idx="0"/>
            </p:cNvCxnSpPr>
            <p:nvPr/>
          </p:nvCxnSpPr>
          <p:spPr>
            <a:xfrm>
              <a:off x="3799840" y="2743200"/>
              <a:ext cx="11011" cy="955040"/>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4DB2B984-CF8A-406C-8AA5-BBA1793844F3}"/>
                </a:ext>
              </a:extLst>
            </p:cNvPr>
            <p:cNvSpPr/>
            <p:nvPr/>
          </p:nvSpPr>
          <p:spPr>
            <a:xfrm>
              <a:off x="2819881" y="1819870"/>
              <a:ext cx="1550933" cy="923330"/>
            </a:xfrm>
            <a:prstGeom prst="rect">
              <a:avLst/>
            </a:prstGeom>
            <a:solidFill>
              <a:schemeClr val="bg1"/>
            </a:solidFill>
            <a:ln w="38100">
              <a:solidFill>
                <a:srgbClr val="CB333B"/>
              </a:solidFill>
            </a:ln>
          </p:spPr>
          <p:txBody>
            <a:bodyPr wrap="square">
              <a:spAutoFit/>
            </a:bodyPr>
            <a:lstStyle/>
            <a:p>
              <a:r>
                <a:rPr lang="en-US" dirty="0"/>
                <a:t>Notice the units are mA</a:t>
              </a:r>
            </a:p>
            <a:p>
              <a:r>
                <a:rPr lang="en-US" dirty="0"/>
                <a:t>1000mA = 1A</a:t>
              </a:r>
            </a:p>
          </p:txBody>
        </p:sp>
      </p:grpSp>
      <p:sp>
        <p:nvSpPr>
          <p:cNvPr id="37" name="Rectangle 36">
            <a:extLst>
              <a:ext uri="{FF2B5EF4-FFF2-40B4-BE49-F238E27FC236}">
                <a16:creationId xmlns:a16="http://schemas.microsoft.com/office/drawing/2014/main" id="{E5914BB9-4AA9-44EE-B6E1-11F90758BB46}"/>
              </a:ext>
            </a:extLst>
          </p:cNvPr>
          <p:cNvSpPr/>
          <p:nvPr/>
        </p:nvSpPr>
        <p:spPr>
          <a:xfrm>
            <a:off x="2024534" y="6431483"/>
            <a:ext cx="9455682" cy="400110"/>
          </a:xfrm>
          <a:prstGeom prst="rect">
            <a:avLst/>
          </a:prstGeom>
        </p:spPr>
        <p:txBody>
          <a:bodyPr wrap="square">
            <a:spAutoFit/>
          </a:bodyPr>
          <a:lstStyle/>
          <a:p>
            <a:pPr algn="ctr"/>
            <a:r>
              <a:rPr lang="en-US" sz="2000" i="1" dirty="0">
                <a:solidFill>
                  <a:srgbClr val="003087"/>
                </a:solidFill>
              </a:rPr>
              <a:t>Why do you think the calculated values are a slightly different than the measured values?</a:t>
            </a:r>
          </a:p>
        </p:txBody>
      </p:sp>
    </p:spTree>
    <p:extLst>
      <p:ext uri="{BB962C8B-B14F-4D97-AF65-F5344CB8AC3E}">
        <p14:creationId xmlns:p14="http://schemas.microsoft.com/office/powerpoint/2010/main" val="137560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5" grpId="0"/>
      <p:bldP spid="26" grpId="0"/>
      <p:bldP spid="27" grpId="0"/>
      <p:bldP spid="28" grpId="0"/>
      <p:bldP spid="29"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810" y="-164104"/>
            <a:ext cx="12192000" cy="1325563"/>
          </a:xfrm>
        </p:spPr>
        <p:txBody>
          <a:bodyPr>
            <a:normAutofit/>
          </a:bodyPr>
          <a:lstStyle/>
          <a:p>
            <a:r>
              <a:rPr lang="en-US" sz="3200" dirty="0"/>
              <a:t>Build Parallel Circuit and Measure Total Current from Power Source</a:t>
            </a:r>
          </a:p>
        </p:txBody>
      </p:sp>
      <p:sp>
        <p:nvSpPr>
          <p:cNvPr id="4" name="Slide Number Placeholder 3"/>
          <p:cNvSpPr>
            <a:spLocks noGrp="1"/>
          </p:cNvSpPr>
          <p:nvPr>
            <p:ph type="sldNum" sz="quarter" idx="12"/>
          </p:nvPr>
        </p:nvSpPr>
        <p:spPr>
          <a:xfrm>
            <a:off x="9225704" y="6351401"/>
            <a:ext cx="2743200" cy="365125"/>
          </a:xfrm>
        </p:spPr>
        <p:txBody>
          <a:bodyPr/>
          <a:lstStyle/>
          <a:p>
            <a:fld id="{AF9F945A-7155-4828-81E1-722329993529}" type="slidenum">
              <a:rPr lang="en-US" smtClean="0"/>
              <a:t>6</a:t>
            </a:fld>
            <a:endParaRPr lang="en-US"/>
          </a:p>
        </p:txBody>
      </p:sp>
      <p:grpSp>
        <p:nvGrpSpPr>
          <p:cNvPr id="19" name="Group 18"/>
          <p:cNvGrpSpPr/>
          <p:nvPr/>
        </p:nvGrpSpPr>
        <p:grpSpPr>
          <a:xfrm>
            <a:off x="268810" y="1116869"/>
            <a:ext cx="2931393" cy="1203859"/>
            <a:chOff x="8785066" y="308697"/>
            <a:chExt cx="2630368" cy="1773261"/>
          </a:xfrm>
        </p:grpSpPr>
        <p:grpSp>
          <p:nvGrpSpPr>
            <p:cNvPr id="20" name="Group 19"/>
            <p:cNvGrpSpPr/>
            <p:nvPr/>
          </p:nvGrpSpPr>
          <p:grpSpPr>
            <a:xfrm rot="5400000">
              <a:off x="8660491" y="999268"/>
              <a:ext cx="1752602" cy="389806"/>
              <a:chOff x="405211" y="2738180"/>
              <a:chExt cx="1752602" cy="389806"/>
            </a:xfrm>
          </p:grpSpPr>
          <p:cxnSp>
            <p:nvCxnSpPr>
              <p:cNvPr id="57"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8" name="AutoShape 15"/>
              <p:cNvCxnSpPr>
                <a:cxnSpLocks noChangeShapeType="1"/>
              </p:cNvCxnSpPr>
              <p:nvPr/>
            </p:nvCxnSpPr>
            <p:spPr bwMode="auto">
              <a:xfrm rot="16200000">
                <a:off x="1749546" y="2515840"/>
                <a:ext cx="414" cy="81612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9"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0" name="AutoShape 15"/>
              <p:cNvCxnSpPr>
                <a:cxnSpLocks noChangeShapeType="1"/>
              </p:cNvCxnSpPr>
              <p:nvPr/>
            </p:nvCxnSpPr>
            <p:spPr bwMode="auto">
              <a:xfrm rot="16200000" flipH="1">
                <a:off x="812651" y="2516254"/>
                <a:ext cx="2" cy="81488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21" name="Rectangle 20"/>
            <p:cNvSpPr/>
            <p:nvPr/>
          </p:nvSpPr>
          <p:spPr>
            <a:xfrm>
              <a:off x="9326584" y="750186"/>
              <a:ext cx="287258" cy="786882"/>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nvGrpSpPr>
            <p:cNvPr id="22" name="Group 24"/>
            <p:cNvGrpSpPr>
              <a:grpSpLocks/>
            </p:cNvGrpSpPr>
            <p:nvPr/>
          </p:nvGrpSpPr>
          <p:grpSpPr bwMode="auto">
            <a:xfrm rot="10800000">
              <a:off x="10405987" y="308697"/>
              <a:ext cx="145430" cy="1770758"/>
              <a:chOff x="5333" y="1810"/>
              <a:chExt cx="460" cy="3163"/>
            </a:xfrm>
          </p:grpSpPr>
          <p:cxnSp>
            <p:nvCxnSpPr>
              <p:cNvPr id="48"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9"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0"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1"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52" name="Group 31"/>
              <p:cNvGrpSpPr>
                <a:grpSpLocks/>
              </p:cNvGrpSpPr>
              <p:nvPr/>
            </p:nvGrpSpPr>
            <p:grpSpPr bwMode="auto">
              <a:xfrm>
                <a:off x="5471" y="1810"/>
                <a:ext cx="322" cy="3163"/>
                <a:chOff x="5471" y="1810"/>
                <a:chExt cx="322" cy="3163"/>
              </a:xfrm>
            </p:grpSpPr>
            <p:cxnSp>
              <p:nvCxnSpPr>
                <p:cNvPr id="53" name="AutoShape 12"/>
                <p:cNvCxnSpPr>
                  <a:cxnSpLocks noChangeShapeType="1"/>
                </p:cNvCxnSpPr>
                <p:nvPr/>
              </p:nvCxnSpPr>
              <p:spPr bwMode="auto">
                <a:xfrm rot="10800000" flipV="1">
                  <a:off x="5483"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4" name="AutoShape 13"/>
                <p:cNvCxnSpPr>
                  <a:cxnSpLocks noChangeShapeType="1"/>
                </p:cNvCxnSpPr>
                <p:nvPr/>
              </p:nvCxnSpPr>
              <p:spPr bwMode="auto">
                <a:xfrm rot="10800000" flipH="1" flipV="1">
                  <a:off x="5471"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5"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6"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cxnSp>
          <p:nvCxnSpPr>
            <p:cNvPr id="23" name="AutoShape 15"/>
            <p:cNvCxnSpPr>
              <a:cxnSpLocks noChangeShapeType="1"/>
            </p:cNvCxnSpPr>
            <p:nvPr/>
          </p:nvCxnSpPr>
          <p:spPr bwMode="auto">
            <a:xfrm>
              <a:off x="9536792" y="2070466"/>
              <a:ext cx="1845655"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4" name="AutoShape 15"/>
            <p:cNvCxnSpPr>
              <a:cxnSpLocks noChangeShapeType="1"/>
            </p:cNvCxnSpPr>
            <p:nvPr/>
          </p:nvCxnSpPr>
          <p:spPr bwMode="auto">
            <a:xfrm>
              <a:off x="9536792" y="317869"/>
              <a:ext cx="1814331"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0" name="Rectangle 29"/>
            <p:cNvSpPr/>
            <p:nvPr/>
          </p:nvSpPr>
          <p:spPr>
            <a:xfrm>
              <a:off x="10586719" y="1069730"/>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Rectangle 30"/>
            <p:cNvSpPr/>
            <p:nvPr/>
          </p:nvSpPr>
          <p:spPr>
            <a:xfrm>
              <a:off x="10340492" y="1041868"/>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Rectangle 31"/>
            <p:cNvSpPr/>
            <p:nvPr/>
          </p:nvSpPr>
          <p:spPr>
            <a:xfrm>
              <a:off x="11202189" y="721536"/>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Rectangle 32"/>
            <p:cNvSpPr/>
            <p:nvPr/>
          </p:nvSpPr>
          <p:spPr>
            <a:xfrm>
              <a:off x="10551418" y="1109970"/>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4" name="Rectangle 33"/>
            <p:cNvSpPr/>
            <p:nvPr/>
          </p:nvSpPr>
          <p:spPr>
            <a:xfrm>
              <a:off x="10361759" y="1056839"/>
              <a:ext cx="45719" cy="383077"/>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35" name="Group 24"/>
            <p:cNvGrpSpPr>
              <a:grpSpLocks/>
            </p:cNvGrpSpPr>
            <p:nvPr/>
          </p:nvGrpSpPr>
          <p:grpSpPr bwMode="auto">
            <a:xfrm rot="10800000">
              <a:off x="11287920" y="311200"/>
              <a:ext cx="127514" cy="1770758"/>
              <a:chOff x="5333" y="1810"/>
              <a:chExt cx="460" cy="3163"/>
            </a:xfrm>
          </p:grpSpPr>
          <p:cxnSp>
            <p:nvCxnSpPr>
              <p:cNvPr id="39"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0"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1"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2"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43" name="Group 31"/>
              <p:cNvGrpSpPr>
                <a:grpSpLocks/>
              </p:cNvGrpSpPr>
              <p:nvPr/>
            </p:nvGrpSpPr>
            <p:grpSpPr bwMode="auto">
              <a:xfrm>
                <a:off x="5438" y="1810"/>
                <a:ext cx="355" cy="3163"/>
                <a:chOff x="5438" y="1810"/>
                <a:chExt cx="355" cy="3163"/>
              </a:xfrm>
            </p:grpSpPr>
            <p:cxnSp>
              <p:nvCxnSpPr>
                <p:cNvPr id="44" name="AutoShape 12"/>
                <p:cNvCxnSpPr>
                  <a:cxnSpLocks noChangeShapeType="1"/>
                </p:cNvCxnSpPr>
                <p:nvPr/>
              </p:nvCxnSpPr>
              <p:spPr bwMode="auto">
                <a:xfrm rot="10800000" flipV="1">
                  <a:off x="5452"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5" name="AutoShape 13"/>
                <p:cNvCxnSpPr>
                  <a:cxnSpLocks noChangeShapeType="1"/>
                </p:cNvCxnSpPr>
                <p:nvPr/>
              </p:nvCxnSpPr>
              <p:spPr bwMode="auto">
                <a:xfrm rot="10800000" flipH="1" flipV="1">
                  <a:off x="5438"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6"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7"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sp>
          <p:nvSpPr>
            <p:cNvPr id="36" name="Text Box 5"/>
            <p:cNvSpPr txBox="1">
              <a:spLocks noChangeArrowheads="1"/>
            </p:cNvSpPr>
            <p:nvPr/>
          </p:nvSpPr>
          <p:spPr bwMode="auto">
            <a:xfrm>
              <a:off x="10713327" y="1094578"/>
              <a:ext cx="587151" cy="4986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220</a:t>
              </a:r>
              <a:r>
                <a:rPr lang="en-US" sz="1600" dirty="0">
                  <a:latin typeface="Symbol" pitchFamily="18" charset="2"/>
                </a:rPr>
                <a:t>W</a:t>
              </a:r>
              <a:endParaRPr lang="en-US" sz="1600" dirty="0">
                <a:latin typeface="+mn-lt"/>
              </a:endParaRPr>
            </a:p>
          </p:txBody>
        </p:sp>
        <p:sp>
          <p:nvSpPr>
            <p:cNvPr id="37" name="Text Box 5"/>
            <p:cNvSpPr txBox="1">
              <a:spLocks noChangeArrowheads="1"/>
            </p:cNvSpPr>
            <p:nvPr/>
          </p:nvSpPr>
          <p:spPr bwMode="auto">
            <a:xfrm>
              <a:off x="9904612" y="1085068"/>
              <a:ext cx="587151" cy="4986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470</a:t>
              </a:r>
              <a:r>
                <a:rPr lang="en-US" sz="1600" dirty="0">
                  <a:latin typeface="Symbol" pitchFamily="18" charset="2"/>
                </a:rPr>
                <a:t>W</a:t>
              </a:r>
              <a:endParaRPr lang="en-US" sz="1600" dirty="0">
                <a:latin typeface="+mn-lt"/>
              </a:endParaRPr>
            </a:p>
          </p:txBody>
        </p:sp>
        <p:sp>
          <p:nvSpPr>
            <p:cNvPr id="38" name="Text Box 6"/>
            <p:cNvSpPr txBox="1"/>
            <p:nvPr/>
          </p:nvSpPr>
          <p:spPr bwMode="auto">
            <a:xfrm>
              <a:off x="8785066" y="993975"/>
              <a:ext cx="803211" cy="3876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5V</a:t>
              </a:r>
            </a:p>
          </p:txBody>
        </p:sp>
      </p:grpSp>
      <p:sp>
        <p:nvSpPr>
          <p:cNvPr id="61" name="Freeform 60"/>
          <p:cNvSpPr/>
          <p:nvPr/>
        </p:nvSpPr>
        <p:spPr>
          <a:xfrm>
            <a:off x="1226059" y="1227224"/>
            <a:ext cx="866188" cy="980813"/>
          </a:xfrm>
          <a:custGeom>
            <a:avLst/>
            <a:gdLst>
              <a:gd name="connsiteX0" fmla="*/ 4302 w 929249"/>
              <a:gd name="connsiteY0" fmla="*/ 245150 h 1052219"/>
              <a:gd name="connsiteX1" fmla="*/ 118602 w 929249"/>
              <a:gd name="connsiteY1" fmla="*/ 58114 h 1052219"/>
              <a:gd name="connsiteX2" fmla="*/ 794011 w 929249"/>
              <a:gd name="connsiteY2" fmla="*/ 78896 h 1052219"/>
              <a:gd name="connsiteX3" fmla="*/ 877138 w 929249"/>
              <a:gd name="connsiteY3" fmla="*/ 941341 h 1052219"/>
              <a:gd name="connsiteX4" fmla="*/ 180947 w 929249"/>
              <a:gd name="connsiteY4" fmla="*/ 1014078 h 1052219"/>
              <a:gd name="connsiteX5" fmla="*/ 4302 w 929249"/>
              <a:gd name="connsiteY5" fmla="*/ 691959 h 105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249" h="1052219">
                <a:moveTo>
                  <a:pt x="4302" y="245150"/>
                </a:moveTo>
                <a:cubicBezTo>
                  <a:pt x="-4357" y="165486"/>
                  <a:pt x="-13016" y="85823"/>
                  <a:pt x="118602" y="58114"/>
                </a:cubicBezTo>
                <a:cubicBezTo>
                  <a:pt x="250220" y="30405"/>
                  <a:pt x="667588" y="-68308"/>
                  <a:pt x="794011" y="78896"/>
                </a:cubicBezTo>
                <a:cubicBezTo>
                  <a:pt x="920434" y="226100"/>
                  <a:pt x="979315" y="785477"/>
                  <a:pt x="877138" y="941341"/>
                </a:cubicBezTo>
                <a:cubicBezTo>
                  <a:pt x="774961" y="1097205"/>
                  <a:pt x="326420" y="1055642"/>
                  <a:pt x="180947" y="1014078"/>
                </a:cubicBezTo>
                <a:cubicBezTo>
                  <a:pt x="35474" y="972514"/>
                  <a:pt x="45866" y="749109"/>
                  <a:pt x="4302" y="691959"/>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a:off x="1233109" y="1206634"/>
            <a:ext cx="1818524" cy="1032489"/>
          </a:xfrm>
          <a:custGeom>
            <a:avLst/>
            <a:gdLst>
              <a:gd name="connsiteX0" fmla="*/ 4302 w 929249"/>
              <a:gd name="connsiteY0" fmla="*/ 245150 h 1052219"/>
              <a:gd name="connsiteX1" fmla="*/ 118602 w 929249"/>
              <a:gd name="connsiteY1" fmla="*/ 58114 h 1052219"/>
              <a:gd name="connsiteX2" fmla="*/ 794011 w 929249"/>
              <a:gd name="connsiteY2" fmla="*/ 78896 h 1052219"/>
              <a:gd name="connsiteX3" fmla="*/ 877138 w 929249"/>
              <a:gd name="connsiteY3" fmla="*/ 941341 h 1052219"/>
              <a:gd name="connsiteX4" fmla="*/ 180947 w 929249"/>
              <a:gd name="connsiteY4" fmla="*/ 1014078 h 1052219"/>
              <a:gd name="connsiteX5" fmla="*/ 4302 w 929249"/>
              <a:gd name="connsiteY5" fmla="*/ 691959 h 105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249" h="1052219">
                <a:moveTo>
                  <a:pt x="4302" y="245150"/>
                </a:moveTo>
                <a:cubicBezTo>
                  <a:pt x="-4357" y="165486"/>
                  <a:pt x="-13016" y="85823"/>
                  <a:pt x="118602" y="58114"/>
                </a:cubicBezTo>
                <a:cubicBezTo>
                  <a:pt x="250220" y="30405"/>
                  <a:pt x="667588" y="-68308"/>
                  <a:pt x="794011" y="78896"/>
                </a:cubicBezTo>
                <a:cubicBezTo>
                  <a:pt x="920434" y="226100"/>
                  <a:pt x="979315" y="785477"/>
                  <a:pt x="877138" y="941341"/>
                </a:cubicBezTo>
                <a:cubicBezTo>
                  <a:pt x="774961" y="1097205"/>
                  <a:pt x="326420" y="1055642"/>
                  <a:pt x="180947" y="1014078"/>
                </a:cubicBezTo>
                <a:cubicBezTo>
                  <a:pt x="35474" y="972514"/>
                  <a:pt x="45866" y="749109"/>
                  <a:pt x="4302" y="691959"/>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1168408" y="1262871"/>
            <a:ext cx="1050719" cy="369332"/>
          </a:xfrm>
          <a:prstGeom prst="rect">
            <a:avLst/>
          </a:prstGeom>
          <a:noFill/>
        </p:spPr>
        <p:txBody>
          <a:bodyPr wrap="square" rtlCol="0">
            <a:spAutoFit/>
          </a:bodyPr>
          <a:lstStyle/>
          <a:p>
            <a:r>
              <a:rPr lang="en-US" dirty="0">
                <a:solidFill>
                  <a:srgbClr val="003087"/>
                </a:solidFill>
              </a:rPr>
              <a:t>LOOP 1</a:t>
            </a:r>
          </a:p>
        </p:txBody>
      </p:sp>
      <p:sp>
        <p:nvSpPr>
          <p:cNvPr id="64" name="TextBox 63"/>
          <p:cNvSpPr txBox="1"/>
          <p:nvPr/>
        </p:nvSpPr>
        <p:spPr>
          <a:xfrm>
            <a:off x="2110982" y="1219024"/>
            <a:ext cx="1141305" cy="369332"/>
          </a:xfrm>
          <a:prstGeom prst="rect">
            <a:avLst/>
          </a:prstGeom>
          <a:noFill/>
        </p:spPr>
        <p:txBody>
          <a:bodyPr wrap="square" rtlCol="0">
            <a:spAutoFit/>
          </a:bodyPr>
          <a:lstStyle/>
          <a:p>
            <a:r>
              <a:rPr lang="en-US" dirty="0">
                <a:solidFill>
                  <a:srgbClr val="CB333B"/>
                </a:solidFill>
              </a:rPr>
              <a:t>LOOP 2</a:t>
            </a:r>
          </a:p>
        </p:txBody>
      </p:sp>
      <p:sp>
        <p:nvSpPr>
          <p:cNvPr id="72" name="Content Placeholder 2"/>
          <p:cNvSpPr txBox="1">
            <a:spLocks/>
          </p:cNvSpPr>
          <p:nvPr/>
        </p:nvSpPr>
        <p:spPr>
          <a:xfrm>
            <a:off x="521385" y="2957603"/>
            <a:ext cx="2894990" cy="4825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Compare with calculations:</a:t>
            </a:r>
          </a:p>
          <a:p>
            <a:endParaRPr lang="en-US" sz="2000" dirty="0"/>
          </a:p>
        </p:txBody>
      </p:sp>
      <mc:AlternateContent xmlns:mc="http://schemas.openxmlformats.org/markup-compatibility/2006" xmlns:a14="http://schemas.microsoft.com/office/drawing/2010/main">
        <mc:Choice Requires="a14">
          <p:sp>
            <p:nvSpPr>
              <p:cNvPr id="73" name="TextBox 1"/>
              <p:cNvSpPr txBox="1"/>
              <p:nvPr/>
            </p:nvSpPr>
            <p:spPr>
              <a:xfrm>
                <a:off x="655866" y="4067534"/>
                <a:ext cx="3524747" cy="836255"/>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a:rPr>
                            <m:t>𝑅</m:t>
                          </m:r>
                        </m:e>
                        <m:sub>
                          <m:r>
                            <a:rPr lang="en-US" b="0" i="1" smtClean="0">
                              <a:latin typeface="Cambria Math"/>
                            </a:rPr>
                            <m:t>𝑒𝑞</m:t>
                          </m:r>
                        </m:sub>
                      </m:sSub>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panose="02040503050406030204" pitchFamily="18" charset="0"/>
                                </a:rPr>
                                <m:t>470</m:t>
                              </m:r>
                              <m:r>
                                <m:rPr>
                                  <m:sty m:val="p"/>
                                </m:rPr>
                                <a:rPr lang="el-GR" b="0" i="1" smtClean="0">
                                  <a:latin typeface="Cambria Math"/>
                                  <a:ea typeface="Cambria Math"/>
                                </a:rPr>
                                <m:t>Ω</m:t>
                              </m:r>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panose="02040503050406030204" pitchFamily="18" charset="0"/>
                                </a:rPr>
                                <m:t>22</m:t>
                              </m:r>
                              <m:r>
                                <a:rPr lang="en-US" b="0" i="1" smtClean="0">
                                  <a:latin typeface="Cambria Math"/>
                                </a:rPr>
                                <m:t>0</m:t>
                              </m:r>
                              <m:r>
                                <m:rPr>
                                  <m:sty m:val="p"/>
                                </m:rPr>
                                <a:rPr lang="el-GR" b="0" i="1" smtClean="0">
                                  <a:latin typeface="Cambria Math"/>
                                  <a:ea typeface="Cambria Math"/>
                                </a:rPr>
                                <m:t>Ω</m:t>
                              </m:r>
                            </m:den>
                          </m:f>
                        </m:den>
                      </m:f>
                      <m:r>
                        <a:rPr lang="en-US" b="0" i="1" smtClean="0">
                          <a:latin typeface="Cambria Math"/>
                        </a:rPr>
                        <m:t>=</m:t>
                      </m:r>
                      <m:r>
                        <a:rPr lang="en-US" b="0" i="1" smtClean="0">
                          <a:latin typeface="Cambria Math" panose="02040503050406030204" pitchFamily="18" charset="0"/>
                        </a:rPr>
                        <m:t>149.855</m:t>
                      </m:r>
                      <m:r>
                        <m:rPr>
                          <m:sty m:val="p"/>
                        </m:rPr>
                        <a:rPr lang="el-GR" b="0" i="1" smtClean="0">
                          <a:latin typeface="Cambria Math"/>
                          <a:ea typeface="Cambria Math"/>
                        </a:rPr>
                        <m:t>Ω</m:t>
                      </m:r>
                    </m:oMath>
                  </m:oMathPara>
                </a14:m>
                <a:endParaRPr lang="en-US" dirty="0"/>
              </a:p>
            </p:txBody>
          </p:sp>
        </mc:Choice>
        <mc:Fallback xmlns="">
          <p:sp>
            <p:nvSpPr>
              <p:cNvPr id="73" name="TextBox 1"/>
              <p:cNvSpPr txBox="1">
                <a:spLocks noRot="1" noChangeAspect="1" noMove="1" noResize="1" noEditPoints="1" noAdjustHandles="1" noChangeArrowheads="1" noChangeShapeType="1" noTextEdit="1"/>
              </p:cNvSpPr>
              <p:nvPr/>
            </p:nvSpPr>
            <p:spPr>
              <a:xfrm>
                <a:off x="655866" y="4067534"/>
                <a:ext cx="3524747" cy="836255"/>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4" name="TextBox 2"/>
              <p:cNvSpPr txBox="1"/>
              <p:nvPr/>
            </p:nvSpPr>
            <p:spPr>
              <a:xfrm>
                <a:off x="1071638" y="3383737"/>
                <a:ext cx="2410019" cy="609077"/>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b="0" i="1" smtClean="0">
                          <a:latin typeface="Cambria Math"/>
                        </a:rPr>
                        <m:t>𝑉</m:t>
                      </m:r>
                      <m:r>
                        <a:rPr lang="en-US" b="0" i="1" smtClean="0">
                          <a:latin typeface="Cambria Math"/>
                        </a:rPr>
                        <m:t>=</m:t>
                      </m:r>
                      <m:r>
                        <a:rPr lang="en-US" b="0" i="1" smtClean="0">
                          <a:latin typeface="Cambria Math"/>
                        </a:rPr>
                        <m:t>𝐼</m:t>
                      </m:r>
                      <m:r>
                        <a:rPr lang="en-US" b="0" i="1" smtClean="0">
                          <a:latin typeface="Cambria Math"/>
                          <a:ea typeface="Cambria Math"/>
                        </a:rPr>
                        <m:t>∙</m:t>
                      </m:r>
                      <m:r>
                        <a:rPr lang="en-US" b="0" i="1" smtClean="0">
                          <a:latin typeface="Cambria Math"/>
                          <a:ea typeface="Cambria Math"/>
                        </a:rPr>
                        <m:t>𝑅</m:t>
                      </m:r>
                      <m:r>
                        <a:rPr lang="en-US" b="0" i="1" smtClean="0">
                          <a:latin typeface="Cambria Math"/>
                          <a:ea typeface="Cambria Math"/>
                        </a:rPr>
                        <m:t>     </m:t>
                      </m:r>
                      <m:r>
                        <a:rPr lang="en-US" b="0" i="1" smtClean="0">
                          <a:latin typeface="Cambria Math"/>
                          <a:ea typeface="Cambria Math"/>
                        </a:rPr>
                        <m:t>𝑜𝑟</m:t>
                      </m:r>
                      <m:r>
                        <a:rPr lang="en-US" b="0" i="1" smtClean="0">
                          <a:latin typeface="Cambria Math"/>
                          <a:ea typeface="Cambria Math"/>
                        </a:rPr>
                        <m:t>     </m:t>
                      </m:r>
                      <m:r>
                        <a:rPr lang="en-US" b="0" i="1" smtClean="0">
                          <a:latin typeface="Cambria Math"/>
                          <a:ea typeface="Cambria Math"/>
                        </a:rPr>
                        <m:t>𝐼</m:t>
                      </m:r>
                      <m:r>
                        <a:rPr lang="en-US" b="0" i="1" smtClean="0">
                          <a:latin typeface="Cambria Math"/>
                          <a:ea typeface="Cambria Math"/>
                        </a:rPr>
                        <m:t>=</m:t>
                      </m:r>
                      <m:f>
                        <m:fPr>
                          <m:ctrlPr>
                            <a:rPr lang="en-US" b="0" i="1" smtClean="0">
                              <a:latin typeface="Cambria Math" panose="02040503050406030204" pitchFamily="18" charset="0"/>
                              <a:ea typeface="Cambria Math"/>
                            </a:rPr>
                          </m:ctrlPr>
                        </m:fPr>
                        <m:num>
                          <m:r>
                            <a:rPr lang="en-US" b="0" i="1" smtClean="0">
                              <a:latin typeface="Cambria Math"/>
                              <a:ea typeface="Cambria Math"/>
                            </a:rPr>
                            <m:t>𝑉</m:t>
                          </m:r>
                        </m:num>
                        <m:den>
                          <m:r>
                            <a:rPr lang="en-US" b="0" i="1" smtClean="0">
                              <a:latin typeface="Cambria Math"/>
                              <a:ea typeface="Cambria Math"/>
                            </a:rPr>
                            <m:t>𝑅</m:t>
                          </m:r>
                        </m:den>
                      </m:f>
                    </m:oMath>
                  </m:oMathPara>
                </a14:m>
                <a:endParaRPr lang="en-US" dirty="0"/>
              </a:p>
            </p:txBody>
          </p:sp>
        </mc:Choice>
        <mc:Fallback xmlns="">
          <p:sp>
            <p:nvSpPr>
              <p:cNvPr id="74" name="TextBox 2"/>
              <p:cNvSpPr txBox="1">
                <a:spLocks noRot="1" noChangeAspect="1" noMove="1" noResize="1" noEditPoints="1" noAdjustHandles="1" noChangeArrowheads="1" noChangeShapeType="1" noTextEdit="1"/>
              </p:cNvSpPr>
              <p:nvPr/>
            </p:nvSpPr>
            <p:spPr>
              <a:xfrm>
                <a:off x="1071638" y="3383737"/>
                <a:ext cx="2410019" cy="60907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5" name="TextBox 3"/>
              <p:cNvSpPr txBox="1"/>
              <p:nvPr/>
            </p:nvSpPr>
            <p:spPr>
              <a:xfrm>
                <a:off x="782041" y="5195189"/>
                <a:ext cx="3527889" cy="695575"/>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14:m>
                  <m:oMathPara xmlns:m="http://schemas.openxmlformats.org/officeDocument/2006/math">
                    <m:oMathParaPr>
                      <m:jc m:val="centerGroup"/>
                    </m:oMathParaPr>
                    <m:oMath xmlns:m="http://schemas.openxmlformats.org/officeDocument/2006/math">
                      <m:r>
                        <a:rPr lang="en-US" b="0" i="1" smtClean="0">
                          <a:latin typeface="Cambria Math"/>
                        </a:rPr>
                        <m:t>𝐼</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𝑉</m:t>
                          </m:r>
                        </m:num>
                        <m:den>
                          <m:sSub>
                            <m:sSubPr>
                              <m:ctrlPr>
                                <a:rPr lang="en-US" b="0" i="1" smtClean="0">
                                  <a:latin typeface="Cambria Math" panose="02040503050406030204" pitchFamily="18" charset="0"/>
                                </a:rPr>
                              </m:ctrlPr>
                            </m:sSubPr>
                            <m:e>
                              <m:r>
                                <a:rPr lang="en-US" b="0" i="1" smtClean="0">
                                  <a:latin typeface="Cambria Math"/>
                                </a:rPr>
                                <m:t>𝑅</m:t>
                              </m:r>
                            </m:e>
                            <m:sub>
                              <m:r>
                                <a:rPr lang="en-US" b="0" i="1" smtClean="0">
                                  <a:latin typeface="Cambria Math"/>
                                </a:rPr>
                                <m:t>𝑒𝑞</m:t>
                              </m:r>
                            </m:sub>
                          </m:sSub>
                        </m:den>
                      </m:f>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m:t>
                          </m:r>
                          <m:r>
                            <a:rPr lang="en-US" b="0" i="1" smtClean="0">
                              <a:latin typeface="Cambria Math" panose="02040503050406030204" pitchFamily="18" charset="0"/>
                            </a:rPr>
                            <m:t>𝑉</m:t>
                          </m:r>
                        </m:num>
                        <m:den>
                          <m:r>
                            <a:rPr lang="en-US" b="0" i="1" smtClean="0">
                              <a:latin typeface="Cambria Math" panose="02040503050406030204" pitchFamily="18" charset="0"/>
                            </a:rPr>
                            <m:t>149.855</m:t>
                          </m:r>
                          <m:r>
                            <m:rPr>
                              <m:sty m:val="p"/>
                            </m:rPr>
                            <a:rPr lang="el-GR" b="0" i="1" smtClean="0">
                              <a:latin typeface="Cambria Math" panose="02040503050406030204" pitchFamily="18" charset="0"/>
                              <a:ea typeface="Cambria Math" panose="02040503050406030204" pitchFamily="18" charset="0"/>
                            </a:rPr>
                            <m:t>Ω</m:t>
                          </m:r>
                        </m:den>
                      </m:f>
                      <m:r>
                        <a:rPr lang="en-US" b="0" i="1" smtClean="0">
                          <a:latin typeface="Cambria Math" panose="02040503050406030204" pitchFamily="18" charset="0"/>
                        </a:rPr>
                        <m:t>=0.0334</m:t>
                      </m:r>
                      <m:r>
                        <a:rPr lang="en-US" b="0" i="1" smtClean="0">
                          <a:latin typeface="Cambria Math" panose="02040503050406030204" pitchFamily="18" charset="0"/>
                        </a:rPr>
                        <m:t>𝐴</m:t>
                      </m:r>
                    </m:oMath>
                  </m:oMathPara>
                </a14:m>
                <a:endParaRPr lang="en-US" dirty="0"/>
              </a:p>
            </p:txBody>
          </p:sp>
        </mc:Choice>
        <mc:Fallback xmlns="">
          <p:sp>
            <p:nvSpPr>
              <p:cNvPr id="75" name="TextBox 3"/>
              <p:cNvSpPr txBox="1">
                <a:spLocks noRot="1" noChangeAspect="1" noMove="1" noResize="1" noEditPoints="1" noAdjustHandles="1" noChangeArrowheads="1" noChangeShapeType="1" noTextEdit="1"/>
              </p:cNvSpPr>
              <p:nvPr/>
            </p:nvSpPr>
            <p:spPr>
              <a:xfrm>
                <a:off x="782041" y="5195189"/>
                <a:ext cx="3527889" cy="695575"/>
              </a:xfrm>
              <a:prstGeom prst="rect">
                <a:avLst/>
              </a:prstGeom>
              <a:blipFill>
                <a:blip r:embed="rId4"/>
                <a:stretch>
                  <a:fillRect/>
                </a:stretch>
              </a:blipFill>
            </p:spPr>
            <p:txBody>
              <a:bodyPr/>
              <a:lstStyle/>
              <a:p>
                <a:r>
                  <a:rPr lang="en-US">
                    <a:noFill/>
                  </a:rPr>
                  <a:t> </a:t>
                </a:r>
              </a:p>
            </p:txBody>
          </p:sp>
        </mc:Fallback>
      </mc:AlternateContent>
      <p:pic>
        <p:nvPicPr>
          <p:cNvPr id="6" name="Picture 5" descr="A circuit board&#10;&#10;Description automatically generated">
            <a:extLst>
              <a:ext uri="{FF2B5EF4-FFF2-40B4-BE49-F238E27FC236}">
                <a16:creationId xmlns:a16="http://schemas.microsoft.com/office/drawing/2014/main" id="{E19AA9A8-1BBC-4179-B128-57E2A834E54C}"/>
              </a:ext>
            </a:extLst>
          </p:cNvPr>
          <p:cNvPicPr>
            <a:picLocks noChangeAspect="1"/>
          </p:cNvPicPr>
          <p:nvPr/>
        </p:nvPicPr>
        <p:blipFill rotWithShape="1">
          <a:blip r:embed="rId5">
            <a:extLst>
              <a:ext uri="{28A0092B-C50C-407E-A947-70E740481C1C}">
                <a14:useLocalDpi xmlns:a14="http://schemas.microsoft.com/office/drawing/2010/main" val="0"/>
              </a:ext>
            </a:extLst>
          </a:blip>
          <a:srcRect l="40790" t="33489" r="40420" b="25157"/>
          <a:stretch/>
        </p:blipFill>
        <p:spPr>
          <a:xfrm>
            <a:off x="5012124" y="1339216"/>
            <a:ext cx="3050990" cy="4476527"/>
          </a:xfrm>
          <a:prstGeom prst="rect">
            <a:avLst/>
          </a:prstGeom>
        </p:spPr>
      </p:pic>
      <p:sp>
        <p:nvSpPr>
          <p:cNvPr id="132" name="Rectangle 131">
            <a:extLst>
              <a:ext uri="{FF2B5EF4-FFF2-40B4-BE49-F238E27FC236}">
                <a16:creationId xmlns:a16="http://schemas.microsoft.com/office/drawing/2014/main" id="{E43D6F80-7F92-4666-A2A4-C7AFF0B7E373}"/>
              </a:ext>
            </a:extLst>
          </p:cNvPr>
          <p:cNvSpPr/>
          <p:nvPr/>
        </p:nvSpPr>
        <p:spPr>
          <a:xfrm>
            <a:off x="4442025" y="1924838"/>
            <a:ext cx="521315" cy="338554"/>
          </a:xfrm>
          <a:prstGeom prst="rect">
            <a:avLst/>
          </a:prstGeom>
          <a:solidFill>
            <a:schemeClr val="bg1"/>
          </a:solidFill>
          <a:ln w="38100">
            <a:solidFill>
              <a:srgbClr val="CB333B"/>
            </a:solidFill>
          </a:ln>
        </p:spPr>
        <p:txBody>
          <a:bodyPr wrap="square">
            <a:spAutoFit/>
          </a:bodyPr>
          <a:lstStyle/>
          <a:p>
            <a:r>
              <a:rPr lang="en-US" sz="1600" dirty="0">
                <a:latin typeface="Calibri" panose="020F0502020204030204" pitchFamily="34" charset="0"/>
              </a:rPr>
              <a:t>5V</a:t>
            </a:r>
            <a:endParaRPr lang="en-US" sz="1600" baseline="-25000" dirty="0"/>
          </a:p>
        </p:txBody>
      </p:sp>
      <p:sp>
        <p:nvSpPr>
          <p:cNvPr id="133" name="Rectangle 132">
            <a:extLst>
              <a:ext uri="{FF2B5EF4-FFF2-40B4-BE49-F238E27FC236}">
                <a16:creationId xmlns:a16="http://schemas.microsoft.com/office/drawing/2014/main" id="{D2534B98-DDED-4F3F-9E0F-91DA07DEAEE8}"/>
              </a:ext>
            </a:extLst>
          </p:cNvPr>
          <p:cNvSpPr/>
          <p:nvPr/>
        </p:nvSpPr>
        <p:spPr>
          <a:xfrm>
            <a:off x="3998933" y="2917220"/>
            <a:ext cx="916556" cy="338554"/>
          </a:xfrm>
          <a:prstGeom prst="rect">
            <a:avLst/>
          </a:prstGeom>
          <a:solidFill>
            <a:schemeClr val="bg1"/>
          </a:solidFill>
          <a:ln w="38100">
            <a:solidFill>
              <a:srgbClr val="CB333B"/>
            </a:solidFill>
          </a:ln>
        </p:spPr>
        <p:txBody>
          <a:bodyPr wrap="square">
            <a:spAutoFit/>
          </a:bodyPr>
          <a:lstStyle/>
          <a:p>
            <a:r>
              <a:rPr lang="en-US" sz="1600" dirty="0">
                <a:latin typeface="Calibri" panose="020F0502020204030204" pitchFamily="34" charset="0"/>
              </a:rPr>
              <a:t>Ground</a:t>
            </a:r>
            <a:endParaRPr lang="en-US" sz="1600" baseline="-25000" dirty="0"/>
          </a:p>
        </p:txBody>
      </p:sp>
      <p:cxnSp>
        <p:nvCxnSpPr>
          <p:cNvPr id="134" name="Straight Arrow Connector 133">
            <a:extLst>
              <a:ext uri="{FF2B5EF4-FFF2-40B4-BE49-F238E27FC236}">
                <a16:creationId xmlns:a16="http://schemas.microsoft.com/office/drawing/2014/main" id="{2CF1C3CF-645F-4158-B334-BCABCB41F2B0}"/>
              </a:ext>
            </a:extLst>
          </p:cNvPr>
          <p:cNvCxnSpPr>
            <a:cxnSpLocks/>
          </p:cNvCxnSpPr>
          <p:nvPr/>
        </p:nvCxnSpPr>
        <p:spPr>
          <a:xfrm>
            <a:off x="4949751" y="2263392"/>
            <a:ext cx="458913" cy="445537"/>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A48512AB-D65E-4A37-B115-595CFE367358}"/>
              </a:ext>
            </a:extLst>
          </p:cNvPr>
          <p:cNvCxnSpPr>
            <a:cxnSpLocks/>
          </p:cNvCxnSpPr>
          <p:nvPr/>
        </p:nvCxnSpPr>
        <p:spPr>
          <a:xfrm>
            <a:off x="4899234" y="3238376"/>
            <a:ext cx="621883" cy="656633"/>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136" name="Rectangle 135">
            <a:extLst>
              <a:ext uri="{FF2B5EF4-FFF2-40B4-BE49-F238E27FC236}">
                <a16:creationId xmlns:a16="http://schemas.microsoft.com/office/drawing/2014/main" id="{F0145388-DFD9-442D-A30B-97B300BD5FCD}"/>
              </a:ext>
            </a:extLst>
          </p:cNvPr>
          <p:cNvSpPr/>
          <p:nvPr/>
        </p:nvSpPr>
        <p:spPr>
          <a:xfrm>
            <a:off x="5893000" y="2856448"/>
            <a:ext cx="607701" cy="121543"/>
          </a:xfrm>
          <a:prstGeom prst="rect">
            <a:avLst/>
          </a:prstGeom>
          <a:noFill/>
          <a:ln w="381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7" name="Straight Arrow Connector 136">
            <a:extLst>
              <a:ext uri="{FF2B5EF4-FFF2-40B4-BE49-F238E27FC236}">
                <a16:creationId xmlns:a16="http://schemas.microsoft.com/office/drawing/2014/main" id="{C9ECEA5F-8065-4D73-AC53-3632FF5B2C6A}"/>
              </a:ext>
            </a:extLst>
          </p:cNvPr>
          <p:cNvCxnSpPr>
            <a:cxnSpLocks/>
            <a:stCxn id="138" idx="1"/>
          </p:cNvCxnSpPr>
          <p:nvPr/>
        </p:nvCxnSpPr>
        <p:spPr>
          <a:xfrm flipH="1" flipV="1">
            <a:off x="6621107" y="2952064"/>
            <a:ext cx="686400" cy="1479462"/>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138" name="Rectangle 137">
            <a:extLst>
              <a:ext uri="{FF2B5EF4-FFF2-40B4-BE49-F238E27FC236}">
                <a16:creationId xmlns:a16="http://schemas.microsoft.com/office/drawing/2014/main" id="{8AC60FCD-F40B-438B-93BE-B85D7A3EBEB8}"/>
              </a:ext>
            </a:extLst>
          </p:cNvPr>
          <p:cNvSpPr/>
          <p:nvPr/>
        </p:nvSpPr>
        <p:spPr>
          <a:xfrm>
            <a:off x="7307507" y="4139138"/>
            <a:ext cx="1388966" cy="584775"/>
          </a:xfrm>
          <a:prstGeom prst="rect">
            <a:avLst/>
          </a:prstGeom>
          <a:solidFill>
            <a:schemeClr val="bg1"/>
          </a:solidFill>
          <a:ln w="38100">
            <a:solidFill>
              <a:srgbClr val="CB333B"/>
            </a:solidFill>
          </a:ln>
        </p:spPr>
        <p:txBody>
          <a:bodyPr wrap="square">
            <a:spAutoFit/>
          </a:bodyPr>
          <a:lstStyle/>
          <a:p>
            <a:pPr algn="ctr"/>
            <a:r>
              <a:rPr lang="en-US" sz="1600" dirty="0">
                <a:latin typeface="Calibri" panose="020F0502020204030204" pitchFamily="34" charset="0"/>
              </a:rPr>
              <a:t>Connection Points (</a:t>
            </a:r>
            <a:r>
              <a:rPr lang="en-US" sz="1600" b="1" dirty="0">
                <a:solidFill>
                  <a:srgbClr val="003087"/>
                </a:solidFill>
                <a:latin typeface="Calibri" panose="020F0502020204030204" pitchFamily="34" charset="0"/>
              </a:rPr>
              <a:t>nodes</a:t>
            </a:r>
            <a:r>
              <a:rPr lang="en-US" sz="1600" dirty="0">
                <a:latin typeface="Calibri" panose="020F0502020204030204" pitchFamily="34" charset="0"/>
              </a:rPr>
              <a:t>)</a:t>
            </a:r>
            <a:endParaRPr lang="en-US" sz="1600" baseline="-25000" dirty="0"/>
          </a:p>
        </p:txBody>
      </p:sp>
      <p:sp>
        <p:nvSpPr>
          <p:cNvPr id="139" name="Rectangle 138">
            <a:extLst>
              <a:ext uri="{FF2B5EF4-FFF2-40B4-BE49-F238E27FC236}">
                <a16:creationId xmlns:a16="http://schemas.microsoft.com/office/drawing/2014/main" id="{CB6CBEDB-DA1D-490B-97B3-98FF1242BF34}"/>
              </a:ext>
            </a:extLst>
          </p:cNvPr>
          <p:cNvSpPr/>
          <p:nvPr/>
        </p:nvSpPr>
        <p:spPr>
          <a:xfrm>
            <a:off x="5752407" y="3682736"/>
            <a:ext cx="724536" cy="121543"/>
          </a:xfrm>
          <a:prstGeom prst="rect">
            <a:avLst/>
          </a:prstGeom>
          <a:noFill/>
          <a:ln w="381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1" name="Straight Arrow Connector 140">
            <a:extLst>
              <a:ext uri="{FF2B5EF4-FFF2-40B4-BE49-F238E27FC236}">
                <a16:creationId xmlns:a16="http://schemas.microsoft.com/office/drawing/2014/main" id="{C0045254-A1B5-4B00-8301-2C7F3BC40988}"/>
              </a:ext>
            </a:extLst>
          </p:cNvPr>
          <p:cNvCxnSpPr>
            <a:cxnSpLocks/>
            <a:stCxn id="138" idx="1"/>
          </p:cNvCxnSpPr>
          <p:nvPr/>
        </p:nvCxnSpPr>
        <p:spPr>
          <a:xfrm flipH="1" flipV="1">
            <a:off x="6497282" y="3802385"/>
            <a:ext cx="810225" cy="629141"/>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descr="A picture containing device&#10;&#10;Description automatically generated">
            <a:extLst>
              <a:ext uri="{FF2B5EF4-FFF2-40B4-BE49-F238E27FC236}">
                <a16:creationId xmlns:a16="http://schemas.microsoft.com/office/drawing/2014/main" id="{1402064E-E07C-43AC-914D-5DBC2B6BA22E}"/>
              </a:ext>
            </a:extLst>
          </p:cNvPr>
          <p:cNvPicPr>
            <a:picLocks noChangeAspect="1"/>
          </p:cNvPicPr>
          <p:nvPr/>
        </p:nvPicPr>
        <p:blipFill rotWithShape="1">
          <a:blip r:embed="rId6">
            <a:extLst>
              <a:ext uri="{28A0092B-C50C-407E-A947-70E740481C1C}">
                <a14:useLocalDpi xmlns:a14="http://schemas.microsoft.com/office/drawing/2010/main" val="0"/>
              </a:ext>
            </a:extLst>
          </a:blip>
          <a:srcRect l="23430" t="10293" r="14268" b="27110"/>
          <a:stretch/>
        </p:blipFill>
        <p:spPr>
          <a:xfrm>
            <a:off x="8349721" y="1228301"/>
            <a:ext cx="3420184" cy="2290860"/>
          </a:xfrm>
          <a:prstGeom prst="rect">
            <a:avLst/>
          </a:prstGeom>
        </p:spPr>
      </p:pic>
      <p:pic>
        <p:nvPicPr>
          <p:cNvPr id="142" name="Picture 141" descr="A clock on the wall&#10;&#10;Description automatically generated">
            <a:extLst>
              <a:ext uri="{FF2B5EF4-FFF2-40B4-BE49-F238E27FC236}">
                <a16:creationId xmlns:a16="http://schemas.microsoft.com/office/drawing/2014/main" id="{46FA145B-7287-425F-9DD7-A1AA6831F616}"/>
              </a:ext>
            </a:extLst>
          </p:cNvPr>
          <p:cNvPicPr>
            <a:picLocks noChangeAspect="1"/>
          </p:cNvPicPr>
          <p:nvPr/>
        </p:nvPicPr>
        <p:blipFill rotWithShape="1">
          <a:blip r:embed="rId7">
            <a:extLst>
              <a:ext uri="{28A0092B-C50C-407E-A947-70E740481C1C}">
                <a14:useLocalDpi xmlns:a14="http://schemas.microsoft.com/office/drawing/2010/main" val="0"/>
              </a:ext>
            </a:extLst>
          </a:blip>
          <a:srcRect l="29051" t="15613" r="40972" b="17076"/>
          <a:stretch/>
        </p:blipFill>
        <p:spPr>
          <a:xfrm>
            <a:off x="10147169" y="3742068"/>
            <a:ext cx="1388965" cy="2079214"/>
          </a:xfrm>
          <a:prstGeom prst="rect">
            <a:avLst/>
          </a:prstGeom>
        </p:spPr>
      </p:pic>
      <p:grpSp>
        <p:nvGrpSpPr>
          <p:cNvPr id="26" name="Group 25">
            <a:extLst>
              <a:ext uri="{FF2B5EF4-FFF2-40B4-BE49-F238E27FC236}">
                <a16:creationId xmlns:a16="http://schemas.microsoft.com/office/drawing/2014/main" id="{37F8DB77-0621-4E2F-82C8-307AB293AAB9}"/>
              </a:ext>
            </a:extLst>
          </p:cNvPr>
          <p:cNvGrpSpPr/>
          <p:nvPr/>
        </p:nvGrpSpPr>
        <p:grpSpPr>
          <a:xfrm>
            <a:off x="10556054" y="5553763"/>
            <a:ext cx="1251787" cy="1575713"/>
            <a:chOff x="9248565" y="2325681"/>
            <a:chExt cx="2041655" cy="2871050"/>
          </a:xfrm>
        </p:grpSpPr>
        <p:sp>
          <p:nvSpPr>
            <p:cNvPr id="71" name="Rectangle 70"/>
            <p:cNvSpPr/>
            <p:nvPr/>
          </p:nvSpPr>
          <p:spPr>
            <a:xfrm>
              <a:off x="10507636" y="2464050"/>
              <a:ext cx="782584" cy="1052357"/>
            </a:xfrm>
            <a:prstGeom prst="rect">
              <a:avLst/>
            </a:prstGeom>
          </p:spPr>
          <p:txBody>
            <a:bodyPr wrap="square">
              <a:spAutoFit/>
            </a:bodyPr>
            <a:lstStyle/>
            <a:p>
              <a:r>
                <a:rPr lang="en-US" sz="1600" dirty="0">
                  <a:latin typeface="Calibri" panose="020F0502020204030204" pitchFamily="34" charset="0"/>
                </a:rPr>
                <a:t>5V</a:t>
              </a:r>
              <a:endParaRPr lang="en-US" sz="1600" baseline="-25000" dirty="0"/>
            </a:p>
          </p:txBody>
        </p:sp>
        <p:cxnSp>
          <p:nvCxnSpPr>
            <p:cNvPr id="76" name="Straight Connector 75"/>
            <p:cNvCxnSpPr/>
            <p:nvPr/>
          </p:nvCxnSpPr>
          <p:spPr>
            <a:xfrm>
              <a:off x="10293772" y="2325681"/>
              <a:ext cx="0" cy="751626"/>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9691634" y="2325681"/>
              <a:ext cx="0" cy="751626"/>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78" name="Group 77"/>
            <p:cNvGrpSpPr/>
            <p:nvPr/>
          </p:nvGrpSpPr>
          <p:grpSpPr>
            <a:xfrm rot="16200000">
              <a:off x="10430534" y="2771738"/>
              <a:ext cx="515467" cy="844173"/>
              <a:chOff x="7850848" y="3083281"/>
              <a:chExt cx="628293" cy="842812"/>
            </a:xfrm>
          </p:grpSpPr>
          <p:grpSp>
            <p:nvGrpSpPr>
              <p:cNvPr id="110" name="Group 109"/>
              <p:cNvGrpSpPr/>
              <p:nvPr/>
            </p:nvGrpSpPr>
            <p:grpSpPr>
              <a:xfrm rot="5400000">
                <a:off x="7876990" y="3323942"/>
                <a:ext cx="814496" cy="389806"/>
                <a:chOff x="800448" y="2738180"/>
                <a:chExt cx="814496" cy="389806"/>
              </a:xfrm>
            </p:grpSpPr>
            <p:cxnSp>
              <p:nvCxnSpPr>
                <p:cNvPr id="112"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3" name="AutoShape 15"/>
                <p:cNvCxnSpPr>
                  <a:cxnSpLocks noChangeShapeType="1"/>
                </p:cNvCxnSpPr>
                <p:nvPr/>
              </p:nvCxnSpPr>
              <p:spPr bwMode="auto">
                <a:xfrm>
                  <a:off x="1341691" y="2924108"/>
                  <a:ext cx="273253"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4"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5" name="AutoShape 15"/>
                <p:cNvCxnSpPr>
                  <a:cxnSpLocks noChangeShapeType="1"/>
                </p:cNvCxnSpPr>
                <p:nvPr/>
              </p:nvCxnSpPr>
              <p:spPr bwMode="auto">
                <a:xfrm>
                  <a:off x="800448" y="2923695"/>
                  <a:ext cx="419644"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111" name="Rectangle 110"/>
              <p:cNvSpPr/>
              <p:nvPr/>
            </p:nvSpPr>
            <p:spPr>
              <a:xfrm>
                <a:off x="7850848" y="3083281"/>
                <a:ext cx="430530" cy="537778"/>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grpSp>
        <p:cxnSp>
          <p:nvCxnSpPr>
            <p:cNvPr id="79" name="AutoShape 15"/>
            <p:cNvCxnSpPr>
              <a:cxnSpLocks noChangeShapeType="1"/>
            </p:cNvCxnSpPr>
            <p:nvPr/>
          </p:nvCxnSpPr>
          <p:spPr bwMode="auto">
            <a:xfrm>
              <a:off x="9248565" y="3088296"/>
              <a:ext cx="443069"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80" name="Group 79"/>
            <p:cNvGrpSpPr/>
            <p:nvPr/>
          </p:nvGrpSpPr>
          <p:grpSpPr>
            <a:xfrm>
              <a:off x="9263262" y="4030545"/>
              <a:ext cx="1842086" cy="223748"/>
              <a:chOff x="5842793" y="2620100"/>
              <a:chExt cx="1839121" cy="272724"/>
            </a:xfrm>
          </p:grpSpPr>
          <p:grpSp>
            <p:nvGrpSpPr>
              <p:cNvPr id="97" name="Group 96"/>
              <p:cNvGrpSpPr/>
              <p:nvPr/>
            </p:nvGrpSpPr>
            <p:grpSpPr>
              <a:xfrm>
                <a:off x="5842793" y="2666193"/>
                <a:ext cx="1839121" cy="185672"/>
                <a:chOff x="5880224" y="2571086"/>
                <a:chExt cx="1839121" cy="347662"/>
              </a:xfrm>
            </p:grpSpPr>
            <p:cxnSp>
              <p:nvCxnSpPr>
                <p:cNvPr id="100" name="Straight Connector 99"/>
                <p:cNvCxnSpPr/>
                <p:nvPr/>
              </p:nvCxnSpPr>
              <p:spPr bwMode="auto">
                <a:xfrm flipH="1">
                  <a:off x="5880224" y="2743515"/>
                  <a:ext cx="627063" cy="47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bwMode="auto">
                <a:xfrm flipH="1">
                  <a:off x="7119270" y="2743818"/>
                  <a:ext cx="6000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 name="Group 98"/>
                <p:cNvGrpSpPr>
                  <a:grpSpLocks/>
                </p:cNvGrpSpPr>
                <p:nvPr/>
              </p:nvGrpSpPr>
              <p:grpSpPr bwMode="auto">
                <a:xfrm>
                  <a:off x="6499339" y="2571086"/>
                  <a:ext cx="626267" cy="347662"/>
                  <a:chOff x="7209220" y="1678338"/>
                  <a:chExt cx="704492" cy="303002"/>
                </a:xfrm>
              </p:grpSpPr>
              <p:cxnSp>
                <p:nvCxnSpPr>
                  <p:cNvPr id="103" name="Straight Connector 102"/>
                  <p:cNvCxnSpPr/>
                  <p:nvPr/>
                </p:nvCxnSpPr>
                <p:spPr>
                  <a:xfrm flipV="1">
                    <a:off x="7387798"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7505660" y="1678338"/>
                    <a:ext cx="116077"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V="1">
                    <a:off x="7844067" y="1825261"/>
                    <a:ext cx="69645" cy="1521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V="1">
                    <a:off x="7209220" y="1682489"/>
                    <a:ext cx="69646" cy="1508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727886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V="1">
                    <a:off x="7614594"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773245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98" name="Rectangle 97"/>
              <p:cNvSpPr/>
              <p:nvPr/>
            </p:nvSpPr>
            <p:spPr>
              <a:xfrm>
                <a:off x="6565900" y="284710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9" name="Rectangle 98"/>
              <p:cNvSpPr/>
              <p:nvPr/>
            </p:nvSpPr>
            <p:spPr>
              <a:xfrm>
                <a:off x="6447616" y="2620100"/>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82" name="Straight Connector 81"/>
            <p:cNvCxnSpPr/>
            <p:nvPr/>
          </p:nvCxnSpPr>
          <p:spPr>
            <a:xfrm>
              <a:off x="11105903" y="3088313"/>
              <a:ext cx="0" cy="10622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10783647" y="2803025"/>
              <a:ext cx="371067" cy="590484"/>
            </a:xfrm>
            <a:prstGeom prst="rect">
              <a:avLst/>
            </a:prstGeom>
            <a:ln>
              <a:noFill/>
            </a:ln>
          </p:spPr>
          <p:txBody>
            <a:bodyPr wrap="square">
              <a:spAutoFit/>
            </a:bodyPr>
            <a:lstStyle/>
            <a:p>
              <a:pPr>
                <a:lnSpc>
                  <a:spcPct val="115000"/>
                </a:lnSpc>
                <a:spcBef>
                  <a:spcPts val="0"/>
                </a:spcBef>
                <a:spcAft>
                  <a:spcPts val="1000"/>
                </a:spcAft>
                <a:defRPr/>
              </a:pPr>
              <a:r>
                <a:rPr lang="en-US" sz="1600" dirty="0">
                  <a:ea typeface="Calibri"/>
                  <a:cs typeface="Times New Roman"/>
                </a:rPr>
                <a:t>-</a:t>
              </a:r>
            </a:p>
          </p:txBody>
        </p:sp>
        <p:grpSp>
          <p:nvGrpSpPr>
            <p:cNvPr id="116" name="Group 115"/>
            <p:cNvGrpSpPr/>
            <p:nvPr/>
          </p:nvGrpSpPr>
          <p:grpSpPr>
            <a:xfrm>
              <a:off x="9248565" y="3555966"/>
              <a:ext cx="1856783" cy="223748"/>
              <a:chOff x="5842793" y="2620100"/>
              <a:chExt cx="1853794" cy="272724"/>
            </a:xfrm>
          </p:grpSpPr>
          <p:grpSp>
            <p:nvGrpSpPr>
              <p:cNvPr id="117" name="Group 116"/>
              <p:cNvGrpSpPr/>
              <p:nvPr/>
            </p:nvGrpSpPr>
            <p:grpSpPr>
              <a:xfrm>
                <a:off x="5842793" y="2666193"/>
                <a:ext cx="1853794" cy="185672"/>
                <a:chOff x="5880224" y="2571086"/>
                <a:chExt cx="1853794" cy="347662"/>
              </a:xfrm>
            </p:grpSpPr>
            <p:cxnSp>
              <p:nvCxnSpPr>
                <p:cNvPr id="120" name="Straight Connector 119"/>
                <p:cNvCxnSpPr/>
                <p:nvPr/>
              </p:nvCxnSpPr>
              <p:spPr bwMode="auto">
                <a:xfrm flipH="1">
                  <a:off x="5880224" y="2743515"/>
                  <a:ext cx="627063" cy="47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a:cxnSpLocks/>
                </p:cNvCxnSpPr>
                <p:nvPr/>
              </p:nvCxnSpPr>
              <p:spPr bwMode="auto">
                <a:xfrm flipH="1">
                  <a:off x="7119270" y="2743817"/>
                  <a:ext cx="61474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2" name="Group 98"/>
                <p:cNvGrpSpPr>
                  <a:grpSpLocks/>
                </p:cNvGrpSpPr>
                <p:nvPr/>
              </p:nvGrpSpPr>
              <p:grpSpPr bwMode="auto">
                <a:xfrm>
                  <a:off x="6499339" y="2571086"/>
                  <a:ext cx="626267" cy="347662"/>
                  <a:chOff x="7209220" y="1678338"/>
                  <a:chExt cx="704492" cy="303002"/>
                </a:xfrm>
              </p:grpSpPr>
              <p:cxnSp>
                <p:nvCxnSpPr>
                  <p:cNvPr id="123" name="Straight Connector 122"/>
                  <p:cNvCxnSpPr/>
                  <p:nvPr/>
                </p:nvCxnSpPr>
                <p:spPr>
                  <a:xfrm flipV="1">
                    <a:off x="7387798"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505660" y="1678338"/>
                    <a:ext cx="116077"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7844067" y="1825261"/>
                    <a:ext cx="69645" cy="15219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7209220" y="1682489"/>
                    <a:ext cx="69646" cy="1508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727886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7614594" y="1678338"/>
                    <a:ext cx="117862"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7732456" y="1678338"/>
                    <a:ext cx="116076" cy="3030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18" name="Rectangle 117"/>
              <p:cNvSpPr/>
              <p:nvPr/>
            </p:nvSpPr>
            <p:spPr>
              <a:xfrm>
                <a:off x="6565900" y="2847105"/>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9" name="Rectangle 118"/>
              <p:cNvSpPr/>
              <p:nvPr/>
            </p:nvSpPr>
            <p:spPr>
              <a:xfrm>
                <a:off x="6447616" y="2620100"/>
                <a:ext cx="51514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130" name="Straight Connector 129"/>
            <p:cNvCxnSpPr/>
            <p:nvPr/>
          </p:nvCxnSpPr>
          <p:spPr>
            <a:xfrm>
              <a:off x="9253931" y="3077126"/>
              <a:ext cx="0" cy="107340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9679317" y="4144374"/>
              <a:ext cx="1122348" cy="1052357"/>
            </a:xfrm>
            <a:prstGeom prst="rect">
              <a:avLst/>
            </a:prstGeom>
          </p:spPr>
          <p:txBody>
            <a:bodyPr wrap="square">
              <a:spAutoFit/>
            </a:bodyPr>
            <a:lstStyle/>
            <a:p>
              <a:r>
                <a:rPr lang="en-US" sz="1600" dirty="0">
                  <a:latin typeface="Calibri" panose="020F0502020204030204" pitchFamily="34" charset="0"/>
                </a:rPr>
                <a:t>220</a:t>
              </a:r>
              <a:r>
                <a:rPr lang="el-GR" sz="1600" dirty="0">
                  <a:latin typeface="Calibri" panose="020F0502020204030204" pitchFamily="34" charset="0"/>
                </a:rPr>
                <a:t>Ω</a:t>
              </a:r>
              <a:endParaRPr lang="en-US" sz="1600" dirty="0"/>
            </a:p>
          </p:txBody>
        </p:sp>
        <p:sp>
          <p:nvSpPr>
            <p:cNvPr id="68" name="Rectangle 67"/>
            <p:cNvSpPr/>
            <p:nvPr/>
          </p:nvSpPr>
          <p:spPr>
            <a:xfrm>
              <a:off x="9707446" y="3119228"/>
              <a:ext cx="1287659" cy="1052357"/>
            </a:xfrm>
            <a:prstGeom prst="rect">
              <a:avLst/>
            </a:prstGeom>
          </p:spPr>
          <p:txBody>
            <a:bodyPr wrap="square">
              <a:spAutoFit/>
            </a:bodyPr>
            <a:lstStyle/>
            <a:p>
              <a:r>
                <a:rPr lang="en-US" sz="1600" dirty="0">
                  <a:latin typeface="Calibri" panose="020F0502020204030204" pitchFamily="34" charset="0"/>
                </a:rPr>
                <a:t>470</a:t>
              </a:r>
              <a:r>
                <a:rPr lang="el-GR" sz="1600" dirty="0">
                  <a:latin typeface="Calibri" panose="020F0502020204030204" pitchFamily="34" charset="0"/>
                </a:rPr>
                <a:t>Ω</a:t>
              </a:r>
              <a:endParaRPr lang="en-US" sz="1600" baseline="-25000" dirty="0"/>
            </a:p>
          </p:txBody>
        </p:sp>
      </p:grpSp>
    </p:spTree>
    <p:extLst>
      <p:ext uri="{BB962C8B-B14F-4D97-AF65-F5344CB8AC3E}">
        <p14:creationId xmlns:p14="http://schemas.microsoft.com/office/powerpoint/2010/main" val="427684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8810" y="-145816"/>
            <a:ext cx="12192000" cy="1325563"/>
          </a:xfrm>
        </p:spPr>
        <p:txBody>
          <a:bodyPr>
            <a:normAutofit/>
          </a:bodyPr>
          <a:lstStyle/>
          <a:p>
            <a:r>
              <a:rPr lang="en-US" sz="4000" dirty="0">
                <a:latin typeface="Calibri" panose="020F0502020204030204" pitchFamily="34" charset="0"/>
              </a:rPr>
              <a:t>Measure current passing through each resistor</a:t>
            </a:r>
          </a:p>
        </p:txBody>
      </p:sp>
      <p:sp>
        <p:nvSpPr>
          <p:cNvPr id="4" name="Slide Number Placeholder 3"/>
          <p:cNvSpPr>
            <a:spLocks noGrp="1"/>
          </p:cNvSpPr>
          <p:nvPr>
            <p:ph type="sldNum" sz="quarter" idx="12"/>
          </p:nvPr>
        </p:nvSpPr>
        <p:spPr/>
        <p:txBody>
          <a:bodyPr/>
          <a:lstStyle/>
          <a:p>
            <a:fld id="{AF9F945A-7155-4828-81E1-722329993529}" type="slidenum">
              <a:rPr lang="en-US" smtClean="0"/>
              <a:t>7</a:t>
            </a:fld>
            <a:endParaRPr lang="en-US" dirty="0"/>
          </a:p>
        </p:txBody>
      </p:sp>
      <p:grpSp>
        <p:nvGrpSpPr>
          <p:cNvPr id="19" name="Group 18"/>
          <p:cNvGrpSpPr/>
          <p:nvPr/>
        </p:nvGrpSpPr>
        <p:grpSpPr>
          <a:xfrm>
            <a:off x="7589764" y="4528003"/>
            <a:ext cx="3533590" cy="1572104"/>
            <a:chOff x="8785066" y="308697"/>
            <a:chExt cx="2630368" cy="1773261"/>
          </a:xfrm>
        </p:grpSpPr>
        <p:grpSp>
          <p:nvGrpSpPr>
            <p:cNvPr id="20" name="Group 19"/>
            <p:cNvGrpSpPr/>
            <p:nvPr/>
          </p:nvGrpSpPr>
          <p:grpSpPr>
            <a:xfrm rot="5400000">
              <a:off x="8660491" y="999268"/>
              <a:ext cx="1752602" cy="389806"/>
              <a:chOff x="405211" y="2738180"/>
              <a:chExt cx="1752602" cy="389806"/>
            </a:xfrm>
          </p:grpSpPr>
          <p:cxnSp>
            <p:nvCxnSpPr>
              <p:cNvPr id="57" name="AutoShape 8"/>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8" name="AutoShape 15"/>
              <p:cNvCxnSpPr>
                <a:cxnSpLocks noChangeShapeType="1"/>
              </p:cNvCxnSpPr>
              <p:nvPr/>
            </p:nvCxnSpPr>
            <p:spPr bwMode="auto">
              <a:xfrm rot="16200000">
                <a:off x="1749546" y="2515840"/>
                <a:ext cx="414" cy="81612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9" name="AutoShape 8"/>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0" name="AutoShape 15"/>
              <p:cNvCxnSpPr>
                <a:cxnSpLocks noChangeShapeType="1"/>
              </p:cNvCxnSpPr>
              <p:nvPr/>
            </p:nvCxnSpPr>
            <p:spPr bwMode="auto">
              <a:xfrm rot="16200000" flipH="1">
                <a:off x="812651" y="2516254"/>
                <a:ext cx="2" cy="81488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21" name="Rectangle 20"/>
            <p:cNvSpPr/>
            <p:nvPr/>
          </p:nvSpPr>
          <p:spPr>
            <a:xfrm>
              <a:off x="9326584" y="750186"/>
              <a:ext cx="287258" cy="786882"/>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nvGrpSpPr>
            <p:cNvPr id="22" name="Group 24"/>
            <p:cNvGrpSpPr>
              <a:grpSpLocks/>
            </p:cNvGrpSpPr>
            <p:nvPr/>
          </p:nvGrpSpPr>
          <p:grpSpPr bwMode="auto">
            <a:xfrm rot="10800000">
              <a:off x="10405987" y="308697"/>
              <a:ext cx="145430" cy="1770758"/>
              <a:chOff x="5333" y="1810"/>
              <a:chExt cx="460" cy="3163"/>
            </a:xfrm>
          </p:grpSpPr>
          <p:cxnSp>
            <p:nvCxnSpPr>
              <p:cNvPr id="48"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9"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0"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1"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52" name="Group 31"/>
              <p:cNvGrpSpPr>
                <a:grpSpLocks/>
              </p:cNvGrpSpPr>
              <p:nvPr/>
            </p:nvGrpSpPr>
            <p:grpSpPr bwMode="auto">
              <a:xfrm>
                <a:off x="5471" y="1810"/>
                <a:ext cx="322" cy="3163"/>
                <a:chOff x="5471" y="1810"/>
                <a:chExt cx="322" cy="3163"/>
              </a:xfrm>
            </p:grpSpPr>
            <p:cxnSp>
              <p:nvCxnSpPr>
                <p:cNvPr id="53" name="AutoShape 12"/>
                <p:cNvCxnSpPr>
                  <a:cxnSpLocks noChangeShapeType="1"/>
                </p:cNvCxnSpPr>
                <p:nvPr/>
              </p:nvCxnSpPr>
              <p:spPr bwMode="auto">
                <a:xfrm rot="10800000" flipV="1">
                  <a:off x="5483"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4" name="AutoShape 13"/>
                <p:cNvCxnSpPr>
                  <a:cxnSpLocks noChangeShapeType="1"/>
                </p:cNvCxnSpPr>
                <p:nvPr/>
              </p:nvCxnSpPr>
              <p:spPr bwMode="auto">
                <a:xfrm rot="10800000" flipH="1" flipV="1">
                  <a:off x="5471"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5"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6"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cxnSp>
          <p:nvCxnSpPr>
            <p:cNvPr id="23" name="AutoShape 15"/>
            <p:cNvCxnSpPr>
              <a:cxnSpLocks noChangeShapeType="1"/>
            </p:cNvCxnSpPr>
            <p:nvPr/>
          </p:nvCxnSpPr>
          <p:spPr bwMode="auto">
            <a:xfrm>
              <a:off x="9536792" y="2070466"/>
              <a:ext cx="1845655"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4" name="AutoShape 15"/>
            <p:cNvCxnSpPr>
              <a:cxnSpLocks noChangeShapeType="1"/>
            </p:cNvCxnSpPr>
            <p:nvPr/>
          </p:nvCxnSpPr>
          <p:spPr bwMode="auto">
            <a:xfrm>
              <a:off x="9536792" y="317869"/>
              <a:ext cx="1814331"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0" name="Rectangle 29"/>
            <p:cNvSpPr/>
            <p:nvPr/>
          </p:nvSpPr>
          <p:spPr>
            <a:xfrm>
              <a:off x="10586719" y="1069730"/>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Rectangle 30"/>
            <p:cNvSpPr/>
            <p:nvPr/>
          </p:nvSpPr>
          <p:spPr>
            <a:xfrm>
              <a:off x="10340492" y="1041868"/>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Rectangle 31"/>
            <p:cNvSpPr/>
            <p:nvPr/>
          </p:nvSpPr>
          <p:spPr>
            <a:xfrm>
              <a:off x="11202189" y="721536"/>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3" name="Rectangle 32"/>
            <p:cNvSpPr/>
            <p:nvPr/>
          </p:nvSpPr>
          <p:spPr>
            <a:xfrm>
              <a:off x="10551418" y="1109970"/>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4" name="Rectangle 33"/>
            <p:cNvSpPr/>
            <p:nvPr/>
          </p:nvSpPr>
          <p:spPr>
            <a:xfrm>
              <a:off x="10361759" y="1056839"/>
              <a:ext cx="45719" cy="383077"/>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35" name="Group 24"/>
            <p:cNvGrpSpPr>
              <a:grpSpLocks/>
            </p:cNvGrpSpPr>
            <p:nvPr/>
          </p:nvGrpSpPr>
          <p:grpSpPr bwMode="auto">
            <a:xfrm rot="10800000">
              <a:off x="11287920" y="311200"/>
              <a:ext cx="127514" cy="1770758"/>
              <a:chOff x="5333" y="1810"/>
              <a:chExt cx="460" cy="3163"/>
            </a:xfrm>
          </p:grpSpPr>
          <p:cxnSp>
            <p:nvCxnSpPr>
              <p:cNvPr id="39"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0"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1"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2"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43" name="Group 31"/>
              <p:cNvGrpSpPr>
                <a:grpSpLocks/>
              </p:cNvGrpSpPr>
              <p:nvPr/>
            </p:nvGrpSpPr>
            <p:grpSpPr bwMode="auto">
              <a:xfrm>
                <a:off x="5438" y="1810"/>
                <a:ext cx="355" cy="3163"/>
                <a:chOff x="5438" y="1810"/>
                <a:chExt cx="355" cy="3163"/>
              </a:xfrm>
            </p:grpSpPr>
            <p:cxnSp>
              <p:nvCxnSpPr>
                <p:cNvPr id="44" name="AutoShape 12"/>
                <p:cNvCxnSpPr>
                  <a:cxnSpLocks noChangeShapeType="1"/>
                </p:cNvCxnSpPr>
                <p:nvPr/>
              </p:nvCxnSpPr>
              <p:spPr bwMode="auto">
                <a:xfrm rot="10800000" flipV="1">
                  <a:off x="5452"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5" name="AutoShape 13"/>
                <p:cNvCxnSpPr>
                  <a:cxnSpLocks noChangeShapeType="1"/>
                </p:cNvCxnSpPr>
                <p:nvPr/>
              </p:nvCxnSpPr>
              <p:spPr bwMode="auto">
                <a:xfrm rot="10800000" flipH="1" flipV="1">
                  <a:off x="5438"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6"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7"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sp>
          <p:nvSpPr>
            <p:cNvPr id="36" name="Text Box 5"/>
            <p:cNvSpPr txBox="1">
              <a:spLocks noChangeArrowheads="1"/>
            </p:cNvSpPr>
            <p:nvPr/>
          </p:nvSpPr>
          <p:spPr bwMode="auto">
            <a:xfrm>
              <a:off x="10713327" y="1094578"/>
              <a:ext cx="487088" cy="3818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220</a:t>
              </a:r>
              <a:r>
                <a:rPr lang="en-US" sz="1600" dirty="0">
                  <a:latin typeface="Symbol" pitchFamily="18" charset="2"/>
                </a:rPr>
                <a:t>W</a:t>
              </a:r>
              <a:endParaRPr lang="en-US" sz="1600" dirty="0">
                <a:latin typeface="+mn-lt"/>
              </a:endParaRPr>
            </a:p>
          </p:txBody>
        </p:sp>
        <p:sp>
          <p:nvSpPr>
            <p:cNvPr id="37" name="Text Box 5"/>
            <p:cNvSpPr txBox="1">
              <a:spLocks noChangeArrowheads="1"/>
            </p:cNvSpPr>
            <p:nvPr/>
          </p:nvSpPr>
          <p:spPr bwMode="auto">
            <a:xfrm>
              <a:off x="9904612" y="1085068"/>
              <a:ext cx="487088" cy="38187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470</a:t>
              </a:r>
              <a:r>
                <a:rPr lang="en-US" sz="1600" dirty="0">
                  <a:latin typeface="Symbol" pitchFamily="18" charset="2"/>
                </a:rPr>
                <a:t>W</a:t>
              </a:r>
              <a:endParaRPr lang="en-US" sz="1600" dirty="0">
                <a:latin typeface="+mn-lt"/>
              </a:endParaRPr>
            </a:p>
          </p:txBody>
        </p:sp>
        <p:sp>
          <p:nvSpPr>
            <p:cNvPr id="38" name="Text Box 6"/>
            <p:cNvSpPr txBox="1"/>
            <p:nvPr/>
          </p:nvSpPr>
          <p:spPr bwMode="auto">
            <a:xfrm>
              <a:off x="8785066" y="993975"/>
              <a:ext cx="803211" cy="3876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5V</a:t>
              </a:r>
            </a:p>
          </p:txBody>
        </p:sp>
      </p:grpSp>
      <p:sp>
        <p:nvSpPr>
          <p:cNvPr id="61" name="Freeform 60"/>
          <p:cNvSpPr/>
          <p:nvPr/>
        </p:nvSpPr>
        <p:spPr>
          <a:xfrm>
            <a:off x="8764848" y="4659790"/>
            <a:ext cx="1044129" cy="1280831"/>
          </a:xfrm>
          <a:custGeom>
            <a:avLst/>
            <a:gdLst>
              <a:gd name="connsiteX0" fmla="*/ 4302 w 929249"/>
              <a:gd name="connsiteY0" fmla="*/ 245150 h 1052219"/>
              <a:gd name="connsiteX1" fmla="*/ 118602 w 929249"/>
              <a:gd name="connsiteY1" fmla="*/ 58114 h 1052219"/>
              <a:gd name="connsiteX2" fmla="*/ 794011 w 929249"/>
              <a:gd name="connsiteY2" fmla="*/ 78896 h 1052219"/>
              <a:gd name="connsiteX3" fmla="*/ 877138 w 929249"/>
              <a:gd name="connsiteY3" fmla="*/ 941341 h 1052219"/>
              <a:gd name="connsiteX4" fmla="*/ 180947 w 929249"/>
              <a:gd name="connsiteY4" fmla="*/ 1014078 h 1052219"/>
              <a:gd name="connsiteX5" fmla="*/ 4302 w 929249"/>
              <a:gd name="connsiteY5" fmla="*/ 691959 h 105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249" h="1052219">
                <a:moveTo>
                  <a:pt x="4302" y="245150"/>
                </a:moveTo>
                <a:cubicBezTo>
                  <a:pt x="-4357" y="165486"/>
                  <a:pt x="-13016" y="85823"/>
                  <a:pt x="118602" y="58114"/>
                </a:cubicBezTo>
                <a:cubicBezTo>
                  <a:pt x="250220" y="30405"/>
                  <a:pt x="667588" y="-68308"/>
                  <a:pt x="794011" y="78896"/>
                </a:cubicBezTo>
                <a:cubicBezTo>
                  <a:pt x="920434" y="226100"/>
                  <a:pt x="979315" y="785477"/>
                  <a:pt x="877138" y="941341"/>
                </a:cubicBezTo>
                <a:cubicBezTo>
                  <a:pt x="774961" y="1097205"/>
                  <a:pt x="326420" y="1055642"/>
                  <a:pt x="180947" y="1014078"/>
                </a:cubicBezTo>
                <a:cubicBezTo>
                  <a:pt x="35474" y="972514"/>
                  <a:pt x="45866" y="749109"/>
                  <a:pt x="4302" y="691959"/>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61"/>
          <p:cNvSpPr/>
          <p:nvPr/>
        </p:nvSpPr>
        <p:spPr>
          <a:xfrm>
            <a:off x="8720270" y="4638740"/>
            <a:ext cx="2192104" cy="1348314"/>
          </a:xfrm>
          <a:custGeom>
            <a:avLst/>
            <a:gdLst>
              <a:gd name="connsiteX0" fmla="*/ 4302 w 929249"/>
              <a:gd name="connsiteY0" fmla="*/ 245150 h 1052219"/>
              <a:gd name="connsiteX1" fmla="*/ 118602 w 929249"/>
              <a:gd name="connsiteY1" fmla="*/ 58114 h 1052219"/>
              <a:gd name="connsiteX2" fmla="*/ 794011 w 929249"/>
              <a:gd name="connsiteY2" fmla="*/ 78896 h 1052219"/>
              <a:gd name="connsiteX3" fmla="*/ 877138 w 929249"/>
              <a:gd name="connsiteY3" fmla="*/ 941341 h 1052219"/>
              <a:gd name="connsiteX4" fmla="*/ 180947 w 929249"/>
              <a:gd name="connsiteY4" fmla="*/ 1014078 h 1052219"/>
              <a:gd name="connsiteX5" fmla="*/ 4302 w 929249"/>
              <a:gd name="connsiteY5" fmla="*/ 691959 h 105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9249" h="1052219">
                <a:moveTo>
                  <a:pt x="4302" y="245150"/>
                </a:moveTo>
                <a:cubicBezTo>
                  <a:pt x="-4357" y="165486"/>
                  <a:pt x="-13016" y="85823"/>
                  <a:pt x="118602" y="58114"/>
                </a:cubicBezTo>
                <a:cubicBezTo>
                  <a:pt x="250220" y="30405"/>
                  <a:pt x="667588" y="-68308"/>
                  <a:pt x="794011" y="78896"/>
                </a:cubicBezTo>
                <a:cubicBezTo>
                  <a:pt x="920434" y="226100"/>
                  <a:pt x="979315" y="785477"/>
                  <a:pt x="877138" y="941341"/>
                </a:cubicBezTo>
                <a:cubicBezTo>
                  <a:pt x="774961" y="1097205"/>
                  <a:pt x="326420" y="1055642"/>
                  <a:pt x="180947" y="1014078"/>
                </a:cubicBezTo>
                <a:cubicBezTo>
                  <a:pt x="35474" y="972514"/>
                  <a:pt x="45866" y="749109"/>
                  <a:pt x="4302" y="691959"/>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8830254" y="5530745"/>
            <a:ext cx="1266569" cy="369332"/>
          </a:xfrm>
          <a:prstGeom prst="rect">
            <a:avLst/>
          </a:prstGeom>
          <a:noFill/>
        </p:spPr>
        <p:txBody>
          <a:bodyPr wrap="square" rtlCol="0">
            <a:spAutoFit/>
          </a:bodyPr>
          <a:lstStyle/>
          <a:p>
            <a:r>
              <a:rPr lang="en-US" dirty="0">
                <a:solidFill>
                  <a:srgbClr val="003087"/>
                </a:solidFill>
              </a:rPr>
              <a:t>LOOP 1</a:t>
            </a:r>
          </a:p>
        </p:txBody>
      </p:sp>
      <p:sp>
        <p:nvSpPr>
          <p:cNvPr id="64" name="TextBox 63"/>
          <p:cNvSpPr txBox="1"/>
          <p:nvPr/>
        </p:nvSpPr>
        <p:spPr>
          <a:xfrm>
            <a:off x="10010073" y="5544156"/>
            <a:ext cx="1375764" cy="369332"/>
          </a:xfrm>
          <a:prstGeom prst="rect">
            <a:avLst/>
          </a:prstGeom>
          <a:noFill/>
        </p:spPr>
        <p:txBody>
          <a:bodyPr wrap="square" rtlCol="0">
            <a:spAutoFit/>
          </a:bodyPr>
          <a:lstStyle/>
          <a:p>
            <a:r>
              <a:rPr lang="en-US" dirty="0">
                <a:solidFill>
                  <a:srgbClr val="CB333B"/>
                </a:solidFill>
              </a:rPr>
              <a:t>LOOP 2</a:t>
            </a:r>
          </a:p>
        </p:txBody>
      </p:sp>
      <p:sp>
        <p:nvSpPr>
          <p:cNvPr id="68" name="Content Placeholder 2"/>
          <p:cNvSpPr txBox="1">
            <a:spLocks/>
          </p:cNvSpPr>
          <p:nvPr/>
        </p:nvSpPr>
        <p:spPr>
          <a:xfrm>
            <a:off x="269133" y="4846398"/>
            <a:ext cx="2868385" cy="7365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Current through470</a:t>
            </a:r>
            <a:r>
              <a:rPr lang="el-GR" sz="2000" dirty="0">
                <a:latin typeface="Calibri" panose="020F0502020204030204" pitchFamily="34" charset="0"/>
              </a:rPr>
              <a:t>Ω</a:t>
            </a:r>
            <a:r>
              <a:rPr lang="en-US" sz="2000" dirty="0">
                <a:latin typeface="Calibri" panose="020F0502020204030204" pitchFamily="34" charset="0"/>
              </a:rPr>
              <a:t> resistor</a:t>
            </a:r>
            <a:endParaRPr lang="en-US" sz="2000" dirty="0"/>
          </a:p>
        </p:txBody>
      </p:sp>
      <p:sp>
        <p:nvSpPr>
          <p:cNvPr id="69" name="Content Placeholder 2"/>
          <p:cNvSpPr txBox="1">
            <a:spLocks/>
          </p:cNvSpPr>
          <p:nvPr/>
        </p:nvSpPr>
        <p:spPr>
          <a:xfrm>
            <a:off x="4227678" y="4849203"/>
            <a:ext cx="2649455" cy="7365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t>Current through 220k</a:t>
            </a:r>
            <a:r>
              <a:rPr lang="el-GR" sz="2000" dirty="0">
                <a:latin typeface="Calibri" panose="020F0502020204030204" pitchFamily="34" charset="0"/>
              </a:rPr>
              <a:t>Ω</a:t>
            </a:r>
            <a:r>
              <a:rPr lang="en-US" sz="2000" dirty="0">
                <a:latin typeface="Calibri" panose="020F0502020204030204" pitchFamily="34" charset="0"/>
              </a:rPr>
              <a:t> resistor</a:t>
            </a:r>
            <a:endParaRPr lang="en-US" sz="2000" dirty="0"/>
          </a:p>
        </p:txBody>
      </p:sp>
      <p:sp>
        <p:nvSpPr>
          <p:cNvPr id="72" name="Rectangle 71"/>
          <p:cNvSpPr/>
          <p:nvPr/>
        </p:nvSpPr>
        <p:spPr>
          <a:xfrm>
            <a:off x="2138225" y="6302251"/>
            <a:ext cx="5371285" cy="400110"/>
          </a:xfrm>
          <a:prstGeom prst="rect">
            <a:avLst/>
          </a:prstGeom>
        </p:spPr>
        <p:txBody>
          <a:bodyPr wrap="square">
            <a:spAutoFit/>
          </a:bodyPr>
          <a:lstStyle/>
          <a:p>
            <a:r>
              <a:rPr lang="en-US" sz="2000" i="1" dirty="0">
                <a:solidFill>
                  <a:srgbClr val="003087"/>
                </a:solidFill>
              </a:rPr>
              <a:t>Current is divided between the loops of the circuit</a:t>
            </a:r>
          </a:p>
        </p:txBody>
      </p:sp>
      <p:sp>
        <p:nvSpPr>
          <p:cNvPr id="73" name="Content Placeholder 2"/>
          <p:cNvSpPr txBox="1">
            <a:spLocks/>
          </p:cNvSpPr>
          <p:nvPr/>
        </p:nvSpPr>
        <p:spPr>
          <a:xfrm>
            <a:off x="8095535" y="904120"/>
            <a:ext cx="2894990" cy="482511"/>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dirty="0"/>
              <a:t>Compare with calculations:</a:t>
            </a:r>
          </a:p>
          <a:p>
            <a:endParaRPr lang="en-US" sz="2000" dirty="0"/>
          </a:p>
        </p:txBody>
      </p:sp>
      <p:sp>
        <p:nvSpPr>
          <p:cNvPr id="74" name="TextBox 73"/>
          <p:cNvSpPr txBox="1"/>
          <p:nvPr/>
        </p:nvSpPr>
        <p:spPr>
          <a:xfrm>
            <a:off x="8095535" y="1184190"/>
            <a:ext cx="1050719" cy="369332"/>
          </a:xfrm>
          <a:prstGeom prst="rect">
            <a:avLst/>
          </a:prstGeom>
          <a:noFill/>
        </p:spPr>
        <p:txBody>
          <a:bodyPr wrap="square" rtlCol="0">
            <a:spAutoFit/>
          </a:bodyPr>
          <a:lstStyle/>
          <a:p>
            <a:r>
              <a:rPr lang="en-US" dirty="0">
                <a:solidFill>
                  <a:srgbClr val="003087"/>
                </a:solidFill>
              </a:rPr>
              <a:t>LOOP 1 </a:t>
            </a:r>
          </a:p>
        </p:txBody>
      </p:sp>
      <p:sp>
        <p:nvSpPr>
          <p:cNvPr id="75" name="TextBox 74"/>
          <p:cNvSpPr txBox="1"/>
          <p:nvPr/>
        </p:nvSpPr>
        <p:spPr>
          <a:xfrm>
            <a:off x="8095535" y="2449211"/>
            <a:ext cx="1141305" cy="369332"/>
          </a:xfrm>
          <a:prstGeom prst="rect">
            <a:avLst/>
          </a:prstGeom>
          <a:noFill/>
        </p:spPr>
        <p:txBody>
          <a:bodyPr wrap="square" rtlCol="0">
            <a:spAutoFit/>
          </a:bodyPr>
          <a:lstStyle/>
          <a:p>
            <a:r>
              <a:rPr lang="en-US" dirty="0">
                <a:solidFill>
                  <a:srgbClr val="CB333B"/>
                </a:solidFill>
              </a:rPr>
              <a:t>LOOP 2</a:t>
            </a:r>
          </a:p>
        </p:txBody>
      </p:sp>
      <mc:AlternateContent xmlns:mc="http://schemas.openxmlformats.org/markup-compatibility/2006" xmlns:a14="http://schemas.microsoft.com/office/drawing/2010/main">
        <mc:Choice Requires="a14">
          <p:sp>
            <p:nvSpPr>
              <p:cNvPr id="3" name="Rectangle 2"/>
              <p:cNvSpPr/>
              <p:nvPr/>
            </p:nvSpPr>
            <p:spPr>
              <a:xfrm>
                <a:off x="8403457" y="1581769"/>
                <a:ext cx="2770567" cy="6183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ea typeface="Cambria Math"/>
                        </a:rPr>
                        <m:t>𝐼</m:t>
                      </m:r>
                      <m:r>
                        <a:rPr lang="en-US" i="1" smtClean="0">
                          <a:latin typeface="Cambria Math"/>
                          <a:ea typeface="Cambria Math"/>
                        </a:rPr>
                        <m:t>=</m:t>
                      </m:r>
                      <m:f>
                        <m:fPr>
                          <m:ctrlPr>
                            <a:rPr lang="en-US" i="1">
                              <a:latin typeface="Cambria Math" panose="02040503050406030204" pitchFamily="18" charset="0"/>
                              <a:ea typeface="Cambria Math"/>
                            </a:rPr>
                          </m:ctrlPr>
                        </m:fPr>
                        <m:num>
                          <m:r>
                            <a:rPr lang="en-US" i="1">
                              <a:latin typeface="Cambria Math"/>
                              <a:ea typeface="Cambria Math"/>
                            </a:rPr>
                            <m:t>𝑉</m:t>
                          </m:r>
                        </m:num>
                        <m:den>
                          <m:r>
                            <a:rPr lang="en-US" i="1">
                              <a:latin typeface="Cambria Math"/>
                              <a:ea typeface="Cambria Math"/>
                            </a:rPr>
                            <m:t>𝑅</m:t>
                          </m:r>
                        </m:den>
                      </m:f>
                      <m:r>
                        <a:rPr lang="en-US" b="0" i="1" smtClean="0">
                          <a:latin typeface="Cambria Math" panose="02040503050406030204" pitchFamily="18" charset="0"/>
                          <a:ea typeface="Cambria Math"/>
                        </a:rPr>
                        <m:t>=</m:t>
                      </m:r>
                      <m:f>
                        <m:fPr>
                          <m:ctrlPr>
                            <a:rPr lang="en-US" b="0" i="1" smtClean="0">
                              <a:latin typeface="Cambria Math" panose="02040503050406030204" pitchFamily="18" charset="0"/>
                              <a:ea typeface="Cambria Math"/>
                            </a:rPr>
                          </m:ctrlPr>
                        </m:fPr>
                        <m:num>
                          <m:r>
                            <a:rPr lang="en-US" b="0" i="1" smtClean="0">
                              <a:latin typeface="Cambria Math" panose="02040503050406030204" pitchFamily="18" charset="0"/>
                              <a:ea typeface="Cambria Math"/>
                            </a:rPr>
                            <m:t>5</m:t>
                          </m:r>
                          <m:r>
                            <a:rPr lang="en-US" b="0" i="1" smtClean="0">
                              <a:latin typeface="Cambria Math" panose="02040503050406030204" pitchFamily="18" charset="0"/>
                              <a:ea typeface="Cambria Math"/>
                            </a:rPr>
                            <m:t>𝑉</m:t>
                          </m:r>
                        </m:num>
                        <m:den>
                          <m:r>
                            <a:rPr lang="en-US" b="0" i="1" smtClean="0">
                              <a:latin typeface="Cambria Math" panose="02040503050406030204" pitchFamily="18" charset="0"/>
                              <a:ea typeface="Cambria Math"/>
                            </a:rPr>
                            <m:t>470</m:t>
                          </m:r>
                          <m:r>
                            <m:rPr>
                              <m:sty m:val="p"/>
                            </m:rPr>
                            <a:rPr lang="el-GR" b="0" i="1" smtClean="0">
                              <a:latin typeface="Cambria Math" panose="02040503050406030204" pitchFamily="18" charset="0"/>
                              <a:ea typeface="Cambria Math" panose="02040503050406030204" pitchFamily="18" charset="0"/>
                            </a:rPr>
                            <m:t>Ω</m:t>
                          </m:r>
                        </m:den>
                      </m:f>
                      <m:r>
                        <a:rPr lang="en-US" b="0" i="1" smtClean="0">
                          <a:latin typeface="Cambria Math" panose="02040503050406030204" pitchFamily="18" charset="0"/>
                          <a:ea typeface="Cambria Math"/>
                        </a:rPr>
                        <m:t>=0.0106</m:t>
                      </m:r>
                      <m:r>
                        <a:rPr lang="en-US" b="0" i="1" smtClean="0">
                          <a:latin typeface="Cambria Math" panose="02040503050406030204" pitchFamily="18" charset="0"/>
                          <a:ea typeface="Cambria Math"/>
                        </a:rPr>
                        <m:t>𝐴</m:t>
                      </m:r>
                    </m:oMath>
                  </m:oMathPara>
                </a14:m>
                <a:endParaRPr lang="en-US" dirty="0"/>
              </a:p>
            </p:txBody>
          </p:sp>
        </mc:Choice>
        <mc:Fallback xmlns="">
          <p:sp>
            <p:nvSpPr>
              <p:cNvPr id="3" name="Rectangle 2"/>
              <p:cNvSpPr>
                <a:spLocks noRot="1" noChangeAspect="1" noMove="1" noResize="1" noEditPoints="1" noAdjustHandles="1" noChangeArrowheads="1" noChangeShapeType="1" noTextEdit="1"/>
              </p:cNvSpPr>
              <p:nvPr/>
            </p:nvSpPr>
            <p:spPr>
              <a:xfrm>
                <a:off x="8403457" y="1581769"/>
                <a:ext cx="2770567" cy="61831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6" name="Rectangle 75"/>
              <p:cNvSpPr/>
              <p:nvPr/>
            </p:nvSpPr>
            <p:spPr>
              <a:xfrm>
                <a:off x="8403457" y="2874071"/>
                <a:ext cx="2770567" cy="6183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a:ea typeface="Cambria Math"/>
                        </a:rPr>
                        <m:t>𝐼</m:t>
                      </m:r>
                      <m:r>
                        <a:rPr lang="en-US" i="1" smtClean="0">
                          <a:latin typeface="Cambria Math"/>
                          <a:ea typeface="Cambria Math"/>
                        </a:rPr>
                        <m:t>=</m:t>
                      </m:r>
                      <m:f>
                        <m:fPr>
                          <m:ctrlPr>
                            <a:rPr lang="en-US" i="1">
                              <a:latin typeface="Cambria Math" panose="02040503050406030204" pitchFamily="18" charset="0"/>
                              <a:ea typeface="Cambria Math"/>
                            </a:rPr>
                          </m:ctrlPr>
                        </m:fPr>
                        <m:num>
                          <m:r>
                            <a:rPr lang="en-US" i="1">
                              <a:latin typeface="Cambria Math"/>
                              <a:ea typeface="Cambria Math"/>
                            </a:rPr>
                            <m:t>𝑉</m:t>
                          </m:r>
                        </m:num>
                        <m:den>
                          <m:r>
                            <a:rPr lang="en-US" i="1">
                              <a:latin typeface="Cambria Math"/>
                              <a:ea typeface="Cambria Math"/>
                            </a:rPr>
                            <m:t>𝑅</m:t>
                          </m:r>
                        </m:den>
                      </m:f>
                      <m:r>
                        <a:rPr lang="en-US" b="0" i="1" smtClean="0">
                          <a:latin typeface="Cambria Math" panose="02040503050406030204" pitchFamily="18" charset="0"/>
                          <a:ea typeface="Cambria Math"/>
                        </a:rPr>
                        <m:t>=</m:t>
                      </m:r>
                      <m:f>
                        <m:fPr>
                          <m:ctrlPr>
                            <a:rPr lang="en-US" b="0" i="1" smtClean="0">
                              <a:latin typeface="Cambria Math" panose="02040503050406030204" pitchFamily="18" charset="0"/>
                              <a:ea typeface="Cambria Math"/>
                            </a:rPr>
                          </m:ctrlPr>
                        </m:fPr>
                        <m:num>
                          <m:r>
                            <a:rPr lang="en-US" b="0" i="1" smtClean="0">
                              <a:latin typeface="Cambria Math" panose="02040503050406030204" pitchFamily="18" charset="0"/>
                              <a:ea typeface="Cambria Math"/>
                            </a:rPr>
                            <m:t>5</m:t>
                          </m:r>
                          <m:r>
                            <a:rPr lang="en-US" b="0" i="1" smtClean="0">
                              <a:latin typeface="Cambria Math" panose="02040503050406030204" pitchFamily="18" charset="0"/>
                              <a:ea typeface="Cambria Math"/>
                            </a:rPr>
                            <m:t>𝑉</m:t>
                          </m:r>
                        </m:num>
                        <m:den>
                          <m:r>
                            <a:rPr lang="en-US" b="0" i="1" smtClean="0">
                              <a:latin typeface="Cambria Math" panose="02040503050406030204" pitchFamily="18" charset="0"/>
                              <a:ea typeface="Cambria Math"/>
                            </a:rPr>
                            <m:t>220</m:t>
                          </m:r>
                          <m:r>
                            <m:rPr>
                              <m:sty m:val="p"/>
                            </m:rPr>
                            <a:rPr lang="el-GR" b="0" i="1" smtClean="0">
                              <a:latin typeface="Cambria Math" panose="02040503050406030204" pitchFamily="18" charset="0"/>
                              <a:ea typeface="Cambria Math" panose="02040503050406030204" pitchFamily="18" charset="0"/>
                            </a:rPr>
                            <m:t>Ω</m:t>
                          </m:r>
                        </m:den>
                      </m:f>
                      <m:r>
                        <a:rPr lang="en-US" b="0" i="1" smtClean="0">
                          <a:latin typeface="Cambria Math" panose="02040503050406030204" pitchFamily="18" charset="0"/>
                          <a:ea typeface="Cambria Math"/>
                        </a:rPr>
                        <m:t>=0.0227</m:t>
                      </m:r>
                      <m:r>
                        <a:rPr lang="en-US" b="0" i="1" smtClean="0">
                          <a:latin typeface="Cambria Math" panose="02040503050406030204" pitchFamily="18" charset="0"/>
                          <a:ea typeface="Cambria Math"/>
                        </a:rPr>
                        <m:t>𝐴</m:t>
                      </m:r>
                    </m:oMath>
                  </m:oMathPara>
                </a14:m>
                <a:endParaRPr lang="en-US" dirty="0"/>
              </a:p>
            </p:txBody>
          </p:sp>
        </mc:Choice>
        <mc:Fallback xmlns="">
          <p:sp>
            <p:nvSpPr>
              <p:cNvPr id="76" name="Rectangle 75"/>
              <p:cNvSpPr>
                <a:spLocks noRot="1" noChangeAspect="1" noMove="1" noResize="1" noEditPoints="1" noAdjustHandles="1" noChangeArrowheads="1" noChangeShapeType="1" noTextEdit="1"/>
              </p:cNvSpPr>
              <p:nvPr/>
            </p:nvSpPr>
            <p:spPr>
              <a:xfrm>
                <a:off x="8403457" y="2874071"/>
                <a:ext cx="2770567" cy="618311"/>
              </a:xfrm>
              <a:prstGeom prst="rect">
                <a:avLst/>
              </a:prstGeom>
              <a:blipFill>
                <a:blip r:embed="rId3"/>
                <a:stretch>
                  <a:fillRect/>
                </a:stretch>
              </a:blipFill>
            </p:spPr>
            <p:txBody>
              <a:bodyPr/>
              <a:lstStyle/>
              <a:p>
                <a:r>
                  <a:rPr lang="en-US">
                    <a:noFill/>
                  </a:rPr>
                  <a:t> </a:t>
                </a:r>
              </a:p>
            </p:txBody>
          </p:sp>
        </mc:Fallback>
      </mc:AlternateContent>
      <p:sp>
        <p:nvSpPr>
          <p:cNvPr id="5" name="Oval 4"/>
          <p:cNvSpPr/>
          <p:nvPr/>
        </p:nvSpPr>
        <p:spPr>
          <a:xfrm>
            <a:off x="9452518" y="1560834"/>
            <a:ext cx="485763" cy="306366"/>
          </a:xfrm>
          <a:prstGeom prst="ellipse">
            <a:avLst/>
          </a:pr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9382282" y="2856792"/>
            <a:ext cx="485763" cy="306366"/>
          </a:xfrm>
          <a:prstGeom prst="ellipse">
            <a:avLst/>
          </a:pr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Elbow Connector 6"/>
          <p:cNvCxnSpPr>
            <a:stCxn id="13" idx="0"/>
            <a:endCxn id="5" idx="6"/>
          </p:cNvCxnSpPr>
          <p:nvPr/>
        </p:nvCxnSpPr>
        <p:spPr>
          <a:xfrm rot="16200000" flipV="1">
            <a:off x="9809872" y="1842427"/>
            <a:ext cx="1753711" cy="1496891"/>
          </a:xfrm>
          <a:prstGeom prst="bentConnector2">
            <a:avLst/>
          </a:prstGeom>
          <a:ln w="28575">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13" idx="0"/>
            <a:endCxn id="77" idx="6"/>
          </p:cNvCxnSpPr>
          <p:nvPr/>
        </p:nvCxnSpPr>
        <p:spPr>
          <a:xfrm rot="16200000" flipV="1">
            <a:off x="10422733" y="2455288"/>
            <a:ext cx="457753" cy="1567127"/>
          </a:xfrm>
          <a:prstGeom prst="bentConnector2">
            <a:avLst/>
          </a:prstGeom>
          <a:ln w="28575">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0857997" y="3467728"/>
            <a:ext cx="1154349" cy="369332"/>
          </a:xfrm>
          <a:prstGeom prst="rect">
            <a:avLst/>
          </a:prstGeom>
          <a:noFill/>
          <a:ln w="28575">
            <a:solidFill>
              <a:srgbClr val="CB333B"/>
            </a:solidFill>
          </a:ln>
        </p:spPr>
        <p:txBody>
          <a:bodyPr wrap="square" rtlCol="0">
            <a:spAutoFit/>
          </a:bodyPr>
          <a:lstStyle/>
          <a:p>
            <a:r>
              <a:rPr lang="en-US" dirty="0"/>
              <a:t>From KVL</a:t>
            </a:r>
          </a:p>
        </p:txBody>
      </p:sp>
      <p:pic>
        <p:nvPicPr>
          <p:cNvPr id="15" name="Picture 14" descr="A picture containing device, meter&#10;&#10;Description automatically generated">
            <a:extLst>
              <a:ext uri="{FF2B5EF4-FFF2-40B4-BE49-F238E27FC236}">
                <a16:creationId xmlns:a16="http://schemas.microsoft.com/office/drawing/2014/main" id="{1CDA31DD-AB02-44BD-A483-6B05B7BA9B1B}"/>
              </a:ext>
            </a:extLst>
          </p:cNvPr>
          <p:cNvPicPr>
            <a:picLocks noChangeAspect="1"/>
          </p:cNvPicPr>
          <p:nvPr/>
        </p:nvPicPr>
        <p:blipFill rotWithShape="1">
          <a:blip r:embed="rId4">
            <a:extLst>
              <a:ext uri="{28A0092B-C50C-407E-A947-70E740481C1C}">
                <a14:useLocalDpi xmlns:a14="http://schemas.microsoft.com/office/drawing/2010/main" val="0"/>
              </a:ext>
            </a:extLst>
          </a:blip>
          <a:srcRect l="52455" t="33373" r="22957" b="30101"/>
          <a:stretch/>
        </p:blipFill>
        <p:spPr>
          <a:xfrm>
            <a:off x="455452" y="1447032"/>
            <a:ext cx="2760114" cy="2733491"/>
          </a:xfrm>
          <a:prstGeom prst="rect">
            <a:avLst/>
          </a:prstGeom>
        </p:spPr>
      </p:pic>
      <p:pic>
        <p:nvPicPr>
          <p:cNvPr id="67" name="Picture 66" descr="A picture containing device, meter&#10;&#10;Description automatically generated">
            <a:extLst>
              <a:ext uri="{FF2B5EF4-FFF2-40B4-BE49-F238E27FC236}">
                <a16:creationId xmlns:a16="http://schemas.microsoft.com/office/drawing/2014/main" id="{655A6F76-FB32-49B6-B330-B50C1B941467}"/>
              </a:ext>
            </a:extLst>
          </p:cNvPr>
          <p:cNvPicPr>
            <a:picLocks noChangeAspect="1"/>
          </p:cNvPicPr>
          <p:nvPr/>
        </p:nvPicPr>
        <p:blipFill rotWithShape="1">
          <a:blip r:embed="rId5">
            <a:extLst>
              <a:ext uri="{28A0092B-C50C-407E-A947-70E740481C1C}">
                <a14:useLocalDpi xmlns:a14="http://schemas.microsoft.com/office/drawing/2010/main" val="0"/>
              </a:ext>
            </a:extLst>
          </a:blip>
          <a:srcRect l="23741" t="10970" r="57759" b="75879"/>
          <a:stretch/>
        </p:blipFill>
        <p:spPr>
          <a:xfrm>
            <a:off x="1859447" y="3995790"/>
            <a:ext cx="1495534" cy="708749"/>
          </a:xfrm>
          <a:prstGeom prst="rect">
            <a:avLst/>
          </a:prstGeom>
        </p:spPr>
      </p:pic>
      <p:pic>
        <p:nvPicPr>
          <p:cNvPr id="17" name="Picture 16" descr="A device with wires attached to it&#10;&#10;Description automatically generated">
            <a:extLst>
              <a:ext uri="{FF2B5EF4-FFF2-40B4-BE49-F238E27FC236}">
                <a16:creationId xmlns:a16="http://schemas.microsoft.com/office/drawing/2014/main" id="{1859284E-D3E4-494E-9A48-DFB0FA1CB092}"/>
              </a:ext>
            </a:extLst>
          </p:cNvPr>
          <p:cNvPicPr>
            <a:picLocks noChangeAspect="1"/>
          </p:cNvPicPr>
          <p:nvPr/>
        </p:nvPicPr>
        <p:blipFill rotWithShape="1">
          <a:blip r:embed="rId6">
            <a:extLst>
              <a:ext uri="{28A0092B-C50C-407E-A947-70E740481C1C}">
                <a14:useLocalDpi xmlns:a14="http://schemas.microsoft.com/office/drawing/2010/main" val="0"/>
              </a:ext>
            </a:extLst>
          </a:blip>
          <a:srcRect l="42986" t="45166" r="28092" b="24360"/>
          <a:stretch/>
        </p:blipFill>
        <p:spPr>
          <a:xfrm>
            <a:off x="3610805" y="1468915"/>
            <a:ext cx="4000419" cy="2809957"/>
          </a:xfrm>
          <a:prstGeom prst="rect">
            <a:avLst/>
          </a:prstGeom>
        </p:spPr>
      </p:pic>
      <p:pic>
        <p:nvPicPr>
          <p:cNvPr id="70" name="Picture 69" descr="A device with wires attached to it&#10;&#10;Description automatically generated">
            <a:extLst>
              <a:ext uri="{FF2B5EF4-FFF2-40B4-BE49-F238E27FC236}">
                <a16:creationId xmlns:a16="http://schemas.microsoft.com/office/drawing/2014/main" id="{9A87536A-E60A-4F1E-BC43-FB243EFA7413}"/>
              </a:ext>
            </a:extLst>
          </p:cNvPr>
          <p:cNvPicPr>
            <a:picLocks noChangeAspect="1"/>
          </p:cNvPicPr>
          <p:nvPr/>
        </p:nvPicPr>
        <p:blipFill rotWithShape="1">
          <a:blip r:embed="rId7">
            <a:extLst>
              <a:ext uri="{28A0092B-C50C-407E-A947-70E740481C1C}">
                <a14:useLocalDpi xmlns:a14="http://schemas.microsoft.com/office/drawing/2010/main" val="0"/>
              </a:ext>
            </a:extLst>
          </a:blip>
          <a:srcRect l="17082" t="21420" r="65710" b="65889"/>
          <a:stretch/>
        </p:blipFill>
        <p:spPr>
          <a:xfrm>
            <a:off x="6221866" y="3949523"/>
            <a:ext cx="1517900" cy="746292"/>
          </a:xfrm>
          <a:prstGeom prst="rect">
            <a:avLst/>
          </a:prstGeom>
        </p:spPr>
      </p:pic>
      <p:pic>
        <p:nvPicPr>
          <p:cNvPr id="78" name="Picture 77" descr="A picture containing device&#10;&#10;Description automatically generated">
            <a:extLst>
              <a:ext uri="{FF2B5EF4-FFF2-40B4-BE49-F238E27FC236}">
                <a16:creationId xmlns:a16="http://schemas.microsoft.com/office/drawing/2014/main" id="{4C0DFA91-3995-4AC1-A25B-298B29137733}"/>
              </a:ext>
            </a:extLst>
          </p:cNvPr>
          <p:cNvPicPr>
            <a:picLocks noChangeAspect="1"/>
          </p:cNvPicPr>
          <p:nvPr/>
        </p:nvPicPr>
        <p:blipFill rotWithShape="1">
          <a:blip r:embed="rId8">
            <a:extLst>
              <a:ext uri="{28A0092B-C50C-407E-A947-70E740481C1C}">
                <a14:useLocalDpi xmlns:a14="http://schemas.microsoft.com/office/drawing/2010/main" val="0"/>
              </a:ext>
            </a:extLst>
          </a:blip>
          <a:srcRect l="27912" t="15387" r="54845" b="72776"/>
          <a:stretch/>
        </p:blipFill>
        <p:spPr>
          <a:xfrm>
            <a:off x="8083878" y="4238230"/>
            <a:ext cx="946577" cy="433161"/>
          </a:xfrm>
          <a:prstGeom prst="rect">
            <a:avLst/>
          </a:prstGeom>
        </p:spPr>
      </p:pic>
      <p:pic>
        <p:nvPicPr>
          <p:cNvPr id="79" name="Picture 78" descr="A picture containing device, meter&#10;&#10;Description automatically generated">
            <a:extLst>
              <a:ext uri="{FF2B5EF4-FFF2-40B4-BE49-F238E27FC236}">
                <a16:creationId xmlns:a16="http://schemas.microsoft.com/office/drawing/2014/main" id="{6CC0CB3A-BB1C-4643-B44B-F35D3C471ECF}"/>
              </a:ext>
            </a:extLst>
          </p:cNvPr>
          <p:cNvPicPr>
            <a:picLocks noChangeAspect="1"/>
          </p:cNvPicPr>
          <p:nvPr/>
        </p:nvPicPr>
        <p:blipFill rotWithShape="1">
          <a:blip r:embed="rId9">
            <a:extLst>
              <a:ext uri="{28A0092B-C50C-407E-A947-70E740481C1C}">
                <a14:useLocalDpi xmlns:a14="http://schemas.microsoft.com/office/drawing/2010/main" val="0"/>
              </a:ext>
            </a:extLst>
          </a:blip>
          <a:srcRect l="23741" t="10970" r="57759" b="75879"/>
          <a:stretch/>
        </p:blipFill>
        <p:spPr>
          <a:xfrm>
            <a:off x="9414112" y="4592522"/>
            <a:ext cx="1028830" cy="487573"/>
          </a:xfrm>
          <a:prstGeom prst="rect">
            <a:avLst/>
          </a:prstGeom>
        </p:spPr>
      </p:pic>
      <p:pic>
        <p:nvPicPr>
          <p:cNvPr id="80" name="Picture 79" descr="A device with wires attached to it&#10;&#10;Description automatically generated">
            <a:extLst>
              <a:ext uri="{FF2B5EF4-FFF2-40B4-BE49-F238E27FC236}">
                <a16:creationId xmlns:a16="http://schemas.microsoft.com/office/drawing/2014/main" id="{DCE9403E-525D-4580-BD84-6BFF7690EAD6}"/>
              </a:ext>
            </a:extLst>
          </p:cNvPr>
          <p:cNvPicPr>
            <a:picLocks noChangeAspect="1"/>
          </p:cNvPicPr>
          <p:nvPr/>
        </p:nvPicPr>
        <p:blipFill rotWithShape="1">
          <a:blip r:embed="rId10">
            <a:extLst>
              <a:ext uri="{28A0092B-C50C-407E-A947-70E740481C1C}">
                <a14:useLocalDpi xmlns:a14="http://schemas.microsoft.com/office/drawing/2010/main" val="0"/>
              </a:ext>
            </a:extLst>
          </a:blip>
          <a:srcRect l="17082" t="21420" r="65710" b="65889"/>
          <a:stretch/>
        </p:blipFill>
        <p:spPr>
          <a:xfrm>
            <a:off x="10659091" y="4593496"/>
            <a:ext cx="928526" cy="456520"/>
          </a:xfrm>
          <a:prstGeom prst="rect">
            <a:avLst/>
          </a:prstGeom>
        </p:spPr>
      </p:pic>
      <mc:AlternateContent xmlns:mc="http://schemas.openxmlformats.org/markup-compatibility/2006" xmlns:a14="http://schemas.microsoft.com/office/drawing/2010/main">
        <mc:Choice Requires="a14">
          <p:sp>
            <p:nvSpPr>
              <p:cNvPr id="81" name="Rectangle 80">
                <a:extLst>
                  <a:ext uri="{FF2B5EF4-FFF2-40B4-BE49-F238E27FC236}">
                    <a16:creationId xmlns:a16="http://schemas.microsoft.com/office/drawing/2014/main" id="{C07DFD7C-E6B6-4578-8ACF-39367F3BEAFD}"/>
                  </a:ext>
                </a:extLst>
              </p:cNvPr>
              <p:cNvSpPr/>
              <p:nvPr/>
            </p:nvSpPr>
            <p:spPr>
              <a:xfrm>
                <a:off x="8372616" y="6274908"/>
                <a:ext cx="326435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a:rPr>
                        <m:t>33.6</m:t>
                      </m:r>
                      <m:r>
                        <a:rPr lang="en-US" b="0" i="1" smtClean="0">
                          <a:latin typeface="Cambria Math" panose="02040503050406030204" pitchFamily="18" charset="0"/>
                          <a:ea typeface="Cambria Math"/>
                        </a:rPr>
                        <m:t>𝑚𝐴</m:t>
                      </m:r>
                      <m:r>
                        <a:rPr lang="en-US" i="1">
                          <a:latin typeface="Cambria Math"/>
                          <a:ea typeface="Cambria Math"/>
                        </a:rPr>
                        <m:t>≈</m:t>
                      </m:r>
                      <m:r>
                        <a:rPr lang="en-US" b="0" i="1" smtClean="0">
                          <a:latin typeface="Cambria Math" panose="02040503050406030204" pitchFamily="18" charset="0"/>
                          <a:ea typeface="Cambria Math"/>
                        </a:rPr>
                        <m:t>10.81</m:t>
                      </m:r>
                      <m:r>
                        <a:rPr lang="en-US" b="0" i="1" smtClean="0">
                          <a:latin typeface="Cambria Math" panose="02040503050406030204" pitchFamily="18" charset="0"/>
                          <a:ea typeface="Cambria Math"/>
                        </a:rPr>
                        <m:t>𝑚𝐴</m:t>
                      </m:r>
                      <m:r>
                        <a:rPr lang="en-US" b="0" i="1" smtClean="0">
                          <a:latin typeface="Cambria Math" panose="02040503050406030204" pitchFamily="18" charset="0"/>
                          <a:ea typeface="Cambria Math"/>
                        </a:rPr>
                        <m:t>+22.9</m:t>
                      </m:r>
                      <m:r>
                        <a:rPr lang="en-US" b="0" i="1" smtClean="0">
                          <a:latin typeface="Cambria Math" panose="02040503050406030204" pitchFamily="18" charset="0"/>
                          <a:ea typeface="Cambria Math"/>
                        </a:rPr>
                        <m:t>𝑚𝐴</m:t>
                      </m:r>
                    </m:oMath>
                  </m:oMathPara>
                </a14:m>
                <a:endParaRPr lang="en-US" dirty="0"/>
              </a:p>
            </p:txBody>
          </p:sp>
        </mc:Choice>
        <mc:Fallback xmlns="">
          <p:sp>
            <p:nvSpPr>
              <p:cNvPr id="81" name="Rectangle 80">
                <a:extLst>
                  <a:ext uri="{FF2B5EF4-FFF2-40B4-BE49-F238E27FC236}">
                    <a16:creationId xmlns:a16="http://schemas.microsoft.com/office/drawing/2014/main" id="{C07DFD7C-E6B6-4578-8ACF-39367F3BEAFD}"/>
                  </a:ext>
                </a:extLst>
              </p:cNvPr>
              <p:cNvSpPr>
                <a:spLocks noRot="1" noChangeAspect="1" noMove="1" noResize="1" noEditPoints="1" noAdjustHandles="1" noChangeArrowheads="1" noChangeShapeType="1" noTextEdit="1"/>
              </p:cNvSpPr>
              <p:nvPr/>
            </p:nvSpPr>
            <p:spPr>
              <a:xfrm>
                <a:off x="8372616" y="6274908"/>
                <a:ext cx="3264355" cy="369332"/>
              </a:xfrm>
              <a:prstGeom prst="rect">
                <a:avLst/>
              </a:prstGeom>
              <a:blipFill>
                <a:blip r:embed="rId11"/>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8937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7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8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8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3" grpId="0"/>
      <p:bldP spid="76" grpId="0"/>
      <p:bldP spid="5" grpId="0" animBg="1"/>
      <p:bldP spid="77" grpId="0" animBg="1"/>
      <p:bldP spid="13" grpId="0" animBg="1"/>
      <p:bldP spid="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215" y="-159336"/>
            <a:ext cx="10515600" cy="1325563"/>
          </a:xfrm>
        </p:spPr>
        <p:txBody>
          <a:bodyPr>
            <a:normAutofit/>
          </a:bodyPr>
          <a:lstStyle/>
          <a:p>
            <a:r>
              <a:rPr lang="en-US" sz="4000" dirty="0"/>
              <a:t>Kirchhoff's Current Law (KCL)</a:t>
            </a:r>
          </a:p>
        </p:txBody>
      </p:sp>
      <p:sp>
        <p:nvSpPr>
          <p:cNvPr id="3" name="Content Placeholder 2"/>
          <p:cNvSpPr>
            <a:spLocks noGrp="1"/>
          </p:cNvSpPr>
          <p:nvPr>
            <p:ph idx="1"/>
          </p:nvPr>
        </p:nvSpPr>
        <p:spPr>
          <a:xfrm>
            <a:off x="172525" y="891559"/>
            <a:ext cx="9918147" cy="455781"/>
          </a:xfrm>
        </p:spPr>
        <p:txBody>
          <a:bodyPr>
            <a:normAutofit fontScale="85000" lnSpcReduction="10000"/>
          </a:bodyPr>
          <a:lstStyle/>
          <a:p>
            <a:pPr marL="0" indent="0">
              <a:buNone/>
            </a:pPr>
            <a:r>
              <a:rPr lang="en-US" sz="2400" i="1" dirty="0">
                <a:solidFill>
                  <a:srgbClr val="003087"/>
                </a:solidFill>
              </a:rPr>
              <a:t>The current entering a junction point, or </a:t>
            </a:r>
            <a:r>
              <a:rPr lang="en-US" sz="2400" b="1" i="1" dirty="0">
                <a:solidFill>
                  <a:srgbClr val="003087"/>
                </a:solidFill>
              </a:rPr>
              <a:t>node</a:t>
            </a:r>
            <a:r>
              <a:rPr lang="en-US" sz="2400" i="1" dirty="0">
                <a:solidFill>
                  <a:srgbClr val="003087"/>
                </a:solidFill>
              </a:rPr>
              <a:t>, equals the sum of currents leaving a </a:t>
            </a:r>
            <a:r>
              <a:rPr lang="en-US" sz="2400" b="1" i="1" dirty="0">
                <a:solidFill>
                  <a:srgbClr val="003087"/>
                </a:solidFill>
              </a:rPr>
              <a:t>node</a:t>
            </a:r>
          </a:p>
        </p:txBody>
      </p:sp>
      <p:sp>
        <p:nvSpPr>
          <p:cNvPr id="4" name="Slide Number Placeholder 3"/>
          <p:cNvSpPr>
            <a:spLocks noGrp="1"/>
          </p:cNvSpPr>
          <p:nvPr>
            <p:ph type="sldNum" sz="quarter" idx="12"/>
          </p:nvPr>
        </p:nvSpPr>
        <p:spPr/>
        <p:txBody>
          <a:bodyPr/>
          <a:lstStyle/>
          <a:p>
            <a:fld id="{AF9F945A-7155-4828-81E1-722329993529}" type="slidenum">
              <a:rPr lang="en-US" smtClean="0"/>
              <a:t>8</a:t>
            </a:fld>
            <a:endParaRPr lang="en-US"/>
          </a:p>
        </p:txBody>
      </p:sp>
      <mc:AlternateContent xmlns:mc="http://schemas.openxmlformats.org/markup-compatibility/2006" xmlns:a14="http://schemas.microsoft.com/office/drawing/2010/main">
        <mc:Choice Requires="a14">
          <p:sp>
            <p:nvSpPr>
              <p:cNvPr id="5" name="TextBox 4"/>
              <p:cNvSpPr txBox="1"/>
              <p:nvPr/>
            </p:nvSpPr>
            <p:spPr>
              <a:xfrm>
                <a:off x="6976721" y="242074"/>
                <a:ext cx="4654197" cy="492443"/>
              </a:xfrm>
              <a:prstGeom prst="rect">
                <a:avLst/>
              </a:prstGeom>
              <a:noFill/>
              <a:ln w="28575">
                <a:solidFill>
                  <a:srgbClr val="CB333B"/>
                </a:solidFill>
              </a:ln>
            </p:spPr>
            <p:txBody>
              <a:bodyPr wrap="square" lIns="91440" tIns="91440" rIns="91440" bIns="91440" rtlCol="0">
                <a:spAutoFit/>
              </a:bodyPr>
              <a:lstStyle/>
              <a:p>
                <a:pPr algn="ctr"/>
                <a:r>
                  <a:rPr lang="en-US" sz="2000" b="0" dirty="0"/>
                  <a:t>At A Node:     </a:t>
                </a:r>
                <a14:m>
                  <m:oMath xmlns:m="http://schemas.openxmlformats.org/officeDocument/2006/math">
                    <m:r>
                      <a:rPr lang="en-US" sz="2000" b="0" i="1" smtClean="0">
                        <a:latin typeface="Cambria Math" panose="02040503050406030204" pitchFamily="18" charset="0"/>
                      </a:rPr>
                      <m:t>𝐶𝑢𝑟𝑟𝑒𝑛𝑡</m:t>
                    </m:r>
                    <m:r>
                      <a:rPr lang="en-US" sz="2000" b="0" i="1" smtClean="0">
                        <a:latin typeface="Cambria Math" panose="02040503050406030204" pitchFamily="18" charset="0"/>
                      </a:rPr>
                      <m:t> </m:t>
                    </m:r>
                    <m:r>
                      <a:rPr lang="en-US" sz="2000" b="0" i="1" smtClean="0">
                        <a:latin typeface="Cambria Math" panose="02040503050406030204" pitchFamily="18" charset="0"/>
                      </a:rPr>
                      <m:t>𝐼𝑛</m:t>
                    </m:r>
                    <m:r>
                      <a:rPr lang="en-US" sz="2000" b="0" i="1" smtClean="0">
                        <a:latin typeface="Cambria Math" panose="02040503050406030204" pitchFamily="18" charset="0"/>
                      </a:rPr>
                      <m:t>=</m:t>
                    </m:r>
                    <m:r>
                      <a:rPr lang="en-US" sz="2000" b="0" i="1" smtClean="0">
                        <a:latin typeface="Cambria Math" panose="02040503050406030204" pitchFamily="18" charset="0"/>
                      </a:rPr>
                      <m:t>𝐶𝑢𝑟𝑟𝑒𝑛𝑡</m:t>
                    </m:r>
                    <m:r>
                      <a:rPr lang="en-US" sz="2000" b="0" i="1" smtClean="0">
                        <a:latin typeface="Cambria Math" panose="02040503050406030204" pitchFamily="18" charset="0"/>
                      </a:rPr>
                      <m:t> </m:t>
                    </m:r>
                    <m:r>
                      <a:rPr lang="en-US" sz="2000" b="0" i="1" smtClean="0">
                        <a:latin typeface="Cambria Math" panose="02040503050406030204" pitchFamily="18" charset="0"/>
                      </a:rPr>
                      <m:t>𝑂𝑢𝑡</m:t>
                    </m:r>
                  </m:oMath>
                </a14:m>
                <a:endParaRPr lang="en-US" sz="2000" dirty="0"/>
              </a:p>
            </p:txBody>
          </p:sp>
        </mc:Choice>
        <mc:Fallback xmlns="">
          <p:sp>
            <p:nvSpPr>
              <p:cNvPr id="5" name="TextBox 4"/>
              <p:cNvSpPr txBox="1">
                <a:spLocks noRot="1" noChangeAspect="1" noMove="1" noResize="1" noEditPoints="1" noAdjustHandles="1" noChangeArrowheads="1" noChangeShapeType="1" noTextEdit="1"/>
              </p:cNvSpPr>
              <p:nvPr/>
            </p:nvSpPr>
            <p:spPr>
              <a:xfrm>
                <a:off x="6976721" y="242074"/>
                <a:ext cx="4654197" cy="492443"/>
              </a:xfrm>
              <a:prstGeom prst="rect">
                <a:avLst/>
              </a:prstGeom>
              <a:blipFill>
                <a:blip r:embed="rId2"/>
                <a:stretch>
                  <a:fillRect b="-8235"/>
                </a:stretch>
              </a:blipFill>
              <a:ln w="28575">
                <a:solidFill>
                  <a:srgbClr val="CB333B"/>
                </a:solidFill>
              </a:ln>
            </p:spPr>
            <p:txBody>
              <a:bodyPr/>
              <a:lstStyle/>
              <a:p>
                <a:r>
                  <a:rPr lang="en-US">
                    <a:noFill/>
                  </a:rPr>
                  <a:t> </a:t>
                </a:r>
              </a:p>
            </p:txBody>
          </p:sp>
        </mc:Fallback>
      </mc:AlternateContent>
      <p:sp>
        <p:nvSpPr>
          <p:cNvPr id="6" name="Content Placeholder 2"/>
          <p:cNvSpPr txBox="1">
            <a:spLocks/>
          </p:cNvSpPr>
          <p:nvPr/>
        </p:nvSpPr>
        <p:spPr>
          <a:xfrm>
            <a:off x="454066" y="1300432"/>
            <a:ext cx="2503055" cy="5746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Series Circuits:</a:t>
            </a:r>
          </a:p>
        </p:txBody>
      </p:sp>
      <p:grpSp>
        <p:nvGrpSpPr>
          <p:cNvPr id="7" name="Group 6"/>
          <p:cNvGrpSpPr/>
          <p:nvPr/>
        </p:nvGrpSpPr>
        <p:grpSpPr>
          <a:xfrm>
            <a:off x="1288467" y="1842303"/>
            <a:ext cx="4058352" cy="2687608"/>
            <a:chOff x="4395923" y="4181195"/>
            <a:chExt cx="2604621" cy="2068215"/>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3337" y="4398263"/>
              <a:ext cx="1703443" cy="1851147"/>
            </a:xfrm>
            <a:prstGeom prst="rect">
              <a:avLst/>
            </a:prstGeom>
          </p:spPr>
        </p:pic>
        <p:sp>
          <p:nvSpPr>
            <p:cNvPr id="9" name="Rectangle 8"/>
            <p:cNvSpPr/>
            <p:nvPr/>
          </p:nvSpPr>
          <p:spPr>
            <a:xfrm>
              <a:off x="5360015" y="4181195"/>
              <a:ext cx="768284" cy="400110"/>
            </a:xfrm>
            <a:prstGeom prst="rect">
              <a:avLst/>
            </a:prstGeom>
          </p:spPr>
          <p:txBody>
            <a:bodyPr wrap="square">
              <a:spAutoFit/>
            </a:bodyPr>
            <a:lstStyle/>
            <a:p>
              <a:r>
                <a:rPr lang="en-US" dirty="0">
                  <a:latin typeface="Calibri" panose="020F0502020204030204" pitchFamily="34" charset="0"/>
                </a:rPr>
                <a:t>10k</a:t>
              </a:r>
              <a:r>
                <a:rPr lang="el-GR" dirty="0">
                  <a:latin typeface="Calibri" panose="020F0502020204030204" pitchFamily="34" charset="0"/>
                </a:rPr>
                <a:t>Ω</a:t>
              </a:r>
              <a:endParaRPr lang="en-US" baseline="-25000" dirty="0"/>
            </a:p>
          </p:txBody>
        </p:sp>
        <p:sp>
          <p:nvSpPr>
            <p:cNvPr id="10" name="Rectangle 9"/>
            <p:cNvSpPr/>
            <p:nvPr/>
          </p:nvSpPr>
          <p:spPr>
            <a:xfrm>
              <a:off x="6308917" y="5344315"/>
              <a:ext cx="691627" cy="343777"/>
            </a:xfrm>
            <a:prstGeom prst="rect">
              <a:avLst/>
            </a:prstGeom>
          </p:spPr>
          <p:txBody>
            <a:bodyPr wrap="square">
              <a:spAutoFit/>
            </a:bodyPr>
            <a:lstStyle/>
            <a:p>
              <a:r>
                <a:rPr lang="en-US" dirty="0">
                  <a:latin typeface="Calibri" panose="020F0502020204030204" pitchFamily="34" charset="0"/>
                </a:rPr>
                <a:t>4.7k</a:t>
              </a:r>
              <a:r>
                <a:rPr lang="el-GR" dirty="0">
                  <a:latin typeface="Calibri" panose="020F0502020204030204" pitchFamily="34" charset="0"/>
                </a:rPr>
                <a:t>Ω</a:t>
              </a:r>
              <a:endParaRPr lang="en-US" dirty="0"/>
            </a:p>
          </p:txBody>
        </p:sp>
        <p:sp>
          <p:nvSpPr>
            <p:cNvPr id="11" name="Rectangle 10"/>
            <p:cNvSpPr/>
            <p:nvPr/>
          </p:nvSpPr>
          <p:spPr>
            <a:xfrm>
              <a:off x="4395923" y="5159241"/>
              <a:ext cx="427852" cy="343777"/>
            </a:xfrm>
            <a:prstGeom prst="rect">
              <a:avLst/>
            </a:prstGeom>
          </p:spPr>
          <p:txBody>
            <a:bodyPr wrap="square">
              <a:spAutoFit/>
            </a:bodyPr>
            <a:lstStyle/>
            <a:p>
              <a:r>
                <a:rPr lang="en-US" dirty="0">
                  <a:latin typeface="Calibri" panose="020F0502020204030204" pitchFamily="34" charset="0"/>
                </a:rPr>
                <a:t>9V</a:t>
              </a:r>
              <a:endParaRPr lang="en-US" baseline="-25000" dirty="0"/>
            </a:p>
          </p:txBody>
        </p:sp>
      </p:grpSp>
      <p:sp>
        <p:nvSpPr>
          <p:cNvPr id="19" name="Content Placeholder 2"/>
          <p:cNvSpPr txBox="1">
            <a:spLocks/>
          </p:cNvSpPr>
          <p:nvPr/>
        </p:nvSpPr>
        <p:spPr>
          <a:xfrm>
            <a:off x="553543" y="4757601"/>
            <a:ext cx="5385672" cy="7504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No node and current is same through circuit</a:t>
            </a:r>
          </a:p>
        </p:txBody>
      </p:sp>
      <p:sp>
        <p:nvSpPr>
          <p:cNvPr id="20" name="Content Placeholder 2"/>
          <p:cNvSpPr txBox="1">
            <a:spLocks/>
          </p:cNvSpPr>
          <p:nvPr/>
        </p:nvSpPr>
        <p:spPr>
          <a:xfrm>
            <a:off x="6294330" y="1300432"/>
            <a:ext cx="2503055" cy="5746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Parallel Circuits:</a:t>
            </a:r>
          </a:p>
        </p:txBody>
      </p:sp>
      <p:sp>
        <p:nvSpPr>
          <p:cNvPr id="30" name="Content Placeholder 2"/>
          <p:cNvSpPr txBox="1">
            <a:spLocks/>
          </p:cNvSpPr>
          <p:nvPr/>
        </p:nvSpPr>
        <p:spPr>
          <a:xfrm>
            <a:off x="6729227" y="4757601"/>
            <a:ext cx="4711943" cy="120721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Current splits at node</a:t>
            </a:r>
          </a:p>
          <a:p>
            <a:r>
              <a:rPr lang="en-US" sz="2400" dirty="0"/>
              <a:t>More current passes through smaller resistor</a:t>
            </a:r>
          </a:p>
        </p:txBody>
      </p:sp>
      <p:grpSp>
        <p:nvGrpSpPr>
          <p:cNvPr id="31" name="Group 30"/>
          <p:cNvGrpSpPr/>
          <p:nvPr/>
        </p:nvGrpSpPr>
        <p:grpSpPr>
          <a:xfrm>
            <a:off x="6422878" y="2252927"/>
            <a:ext cx="4769000" cy="2197023"/>
            <a:chOff x="9070608" y="308697"/>
            <a:chExt cx="2344826" cy="1773261"/>
          </a:xfrm>
        </p:grpSpPr>
        <p:grpSp>
          <p:nvGrpSpPr>
            <p:cNvPr id="32" name="Group 31"/>
            <p:cNvGrpSpPr/>
            <p:nvPr/>
          </p:nvGrpSpPr>
          <p:grpSpPr>
            <a:xfrm rot="5400000">
              <a:off x="8655382" y="999268"/>
              <a:ext cx="1752602" cy="389806"/>
              <a:chOff x="405211" y="2743289"/>
              <a:chExt cx="1752602" cy="389806"/>
            </a:xfrm>
          </p:grpSpPr>
          <p:cxnSp>
            <p:nvCxnSpPr>
              <p:cNvPr id="64" name="AutoShape 8"/>
              <p:cNvCxnSpPr>
                <a:cxnSpLocks noChangeShapeType="1"/>
              </p:cNvCxnSpPr>
              <p:nvPr/>
            </p:nvCxnSpPr>
            <p:spPr bwMode="auto">
              <a:xfrm flipV="1">
                <a:off x="1346454" y="2847779"/>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5" name="AutoShape 15"/>
              <p:cNvCxnSpPr>
                <a:cxnSpLocks noChangeShapeType="1"/>
              </p:cNvCxnSpPr>
              <p:nvPr/>
            </p:nvCxnSpPr>
            <p:spPr bwMode="auto">
              <a:xfrm rot="16200000">
                <a:off x="1749546" y="2520949"/>
                <a:ext cx="414" cy="81612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6" name="AutoShape 8"/>
              <p:cNvCxnSpPr>
                <a:cxnSpLocks noChangeShapeType="1"/>
              </p:cNvCxnSpPr>
              <p:nvPr/>
            </p:nvCxnSpPr>
            <p:spPr bwMode="auto">
              <a:xfrm flipV="1">
                <a:off x="1219702" y="2743289"/>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7" name="AutoShape 15"/>
              <p:cNvCxnSpPr>
                <a:cxnSpLocks noChangeShapeType="1"/>
              </p:cNvCxnSpPr>
              <p:nvPr/>
            </p:nvCxnSpPr>
            <p:spPr bwMode="auto">
              <a:xfrm rot="16200000" flipH="1">
                <a:off x="812651" y="2521363"/>
                <a:ext cx="2" cy="81488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33" name="Rectangle 32"/>
            <p:cNvSpPr/>
            <p:nvPr/>
          </p:nvSpPr>
          <p:spPr>
            <a:xfrm>
              <a:off x="9326584" y="750186"/>
              <a:ext cx="287258" cy="786882"/>
            </a:xfrm>
            <a:prstGeom prst="rect">
              <a:avLst/>
            </a:prstGeom>
            <a:ln>
              <a:noFill/>
            </a:ln>
          </p:spPr>
          <p:txBody>
            <a:bodyPr wrap="none">
              <a:spAutoFit/>
            </a:bodyPr>
            <a:lstStyle/>
            <a:p>
              <a:pPr>
                <a:lnSpc>
                  <a:spcPct val="115000"/>
                </a:lnSpc>
                <a:spcBef>
                  <a:spcPts val="0"/>
                </a:spcBef>
                <a:spcAft>
                  <a:spcPts val="1000"/>
                </a:spcAft>
                <a:defRPr/>
              </a:pPr>
              <a:r>
                <a:rPr lang="en-US" sz="1600" dirty="0">
                  <a:ea typeface="Calibri"/>
                  <a:cs typeface="Times New Roman"/>
                </a:rPr>
                <a:t>+</a:t>
              </a:r>
            </a:p>
            <a:p>
              <a:pPr>
                <a:lnSpc>
                  <a:spcPct val="115000"/>
                </a:lnSpc>
                <a:spcBef>
                  <a:spcPts val="0"/>
                </a:spcBef>
                <a:spcAft>
                  <a:spcPts val="1000"/>
                </a:spcAft>
                <a:defRPr/>
              </a:pPr>
              <a:r>
                <a:rPr lang="en-US" sz="1600" dirty="0">
                  <a:ea typeface="Calibri"/>
                  <a:cs typeface="Times New Roman"/>
                </a:rPr>
                <a:t>-</a:t>
              </a:r>
            </a:p>
          </p:txBody>
        </p:sp>
        <p:grpSp>
          <p:nvGrpSpPr>
            <p:cNvPr id="34" name="Group 24"/>
            <p:cNvGrpSpPr>
              <a:grpSpLocks/>
            </p:cNvGrpSpPr>
            <p:nvPr/>
          </p:nvGrpSpPr>
          <p:grpSpPr bwMode="auto">
            <a:xfrm rot="10800000">
              <a:off x="10405987" y="308697"/>
              <a:ext cx="145430" cy="1770758"/>
              <a:chOff x="5333" y="1810"/>
              <a:chExt cx="460" cy="3163"/>
            </a:xfrm>
          </p:grpSpPr>
          <p:cxnSp>
            <p:nvCxnSpPr>
              <p:cNvPr id="55"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6"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7"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8"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59" name="Group 31"/>
              <p:cNvGrpSpPr>
                <a:grpSpLocks/>
              </p:cNvGrpSpPr>
              <p:nvPr/>
            </p:nvGrpSpPr>
            <p:grpSpPr bwMode="auto">
              <a:xfrm>
                <a:off x="5471" y="1810"/>
                <a:ext cx="322" cy="3163"/>
                <a:chOff x="5471" y="1810"/>
                <a:chExt cx="322" cy="3163"/>
              </a:xfrm>
            </p:grpSpPr>
            <p:cxnSp>
              <p:nvCxnSpPr>
                <p:cNvPr id="60" name="AutoShape 12"/>
                <p:cNvCxnSpPr>
                  <a:cxnSpLocks noChangeShapeType="1"/>
                </p:cNvCxnSpPr>
                <p:nvPr/>
              </p:nvCxnSpPr>
              <p:spPr bwMode="auto">
                <a:xfrm rot="10800000" flipV="1">
                  <a:off x="5483"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1" name="AutoShape 13"/>
                <p:cNvCxnSpPr>
                  <a:cxnSpLocks noChangeShapeType="1"/>
                </p:cNvCxnSpPr>
                <p:nvPr/>
              </p:nvCxnSpPr>
              <p:spPr bwMode="auto">
                <a:xfrm rot="10800000" flipH="1" flipV="1">
                  <a:off x="5471"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2"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63"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cxnSp>
          <p:nvCxnSpPr>
            <p:cNvPr id="35" name="AutoShape 15"/>
            <p:cNvCxnSpPr>
              <a:cxnSpLocks noChangeShapeType="1"/>
            </p:cNvCxnSpPr>
            <p:nvPr/>
          </p:nvCxnSpPr>
          <p:spPr bwMode="auto">
            <a:xfrm>
              <a:off x="9536792" y="2070466"/>
              <a:ext cx="1845655"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6" name="AutoShape 15"/>
            <p:cNvCxnSpPr>
              <a:cxnSpLocks noChangeShapeType="1"/>
            </p:cNvCxnSpPr>
            <p:nvPr/>
          </p:nvCxnSpPr>
          <p:spPr bwMode="auto">
            <a:xfrm>
              <a:off x="9536792" y="317869"/>
              <a:ext cx="1814331"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7" name="Rectangle 36"/>
            <p:cNvSpPr/>
            <p:nvPr/>
          </p:nvSpPr>
          <p:spPr>
            <a:xfrm>
              <a:off x="10586719" y="1069730"/>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8" name="Rectangle 37"/>
            <p:cNvSpPr/>
            <p:nvPr/>
          </p:nvSpPr>
          <p:spPr>
            <a:xfrm>
              <a:off x="10340492" y="1041868"/>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9" name="Rectangle 38"/>
            <p:cNvSpPr/>
            <p:nvPr/>
          </p:nvSpPr>
          <p:spPr>
            <a:xfrm>
              <a:off x="11202189" y="721536"/>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0" name="Rectangle 39"/>
            <p:cNvSpPr/>
            <p:nvPr/>
          </p:nvSpPr>
          <p:spPr>
            <a:xfrm>
              <a:off x="10551418" y="1109970"/>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Rectangle 40"/>
            <p:cNvSpPr/>
            <p:nvPr/>
          </p:nvSpPr>
          <p:spPr>
            <a:xfrm>
              <a:off x="10361759" y="1056839"/>
              <a:ext cx="45719" cy="383077"/>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42" name="Group 24"/>
            <p:cNvGrpSpPr>
              <a:grpSpLocks/>
            </p:cNvGrpSpPr>
            <p:nvPr/>
          </p:nvGrpSpPr>
          <p:grpSpPr bwMode="auto">
            <a:xfrm rot="10800000">
              <a:off x="11287920" y="311200"/>
              <a:ext cx="127514" cy="1770758"/>
              <a:chOff x="5333" y="1810"/>
              <a:chExt cx="460" cy="3163"/>
            </a:xfrm>
          </p:grpSpPr>
          <p:cxnSp>
            <p:nvCxnSpPr>
              <p:cNvPr id="46" name="AutoShape 7"/>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7" name="AutoShape 8"/>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8" name="AutoShape 9"/>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9" name="AutoShape 10"/>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50" name="Group 31"/>
              <p:cNvGrpSpPr>
                <a:grpSpLocks/>
              </p:cNvGrpSpPr>
              <p:nvPr/>
            </p:nvGrpSpPr>
            <p:grpSpPr bwMode="auto">
              <a:xfrm>
                <a:off x="5438" y="1810"/>
                <a:ext cx="355" cy="3163"/>
                <a:chOff x="5438" y="1810"/>
                <a:chExt cx="355" cy="3163"/>
              </a:xfrm>
            </p:grpSpPr>
            <p:cxnSp>
              <p:nvCxnSpPr>
                <p:cNvPr id="51" name="AutoShape 12"/>
                <p:cNvCxnSpPr>
                  <a:cxnSpLocks noChangeShapeType="1"/>
                </p:cNvCxnSpPr>
                <p:nvPr/>
              </p:nvCxnSpPr>
              <p:spPr bwMode="auto">
                <a:xfrm rot="10800000" flipV="1">
                  <a:off x="5452"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2" name="AutoShape 13"/>
                <p:cNvCxnSpPr>
                  <a:cxnSpLocks noChangeShapeType="1"/>
                </p:cNvCxnSpPr>
                <p:nvPr/>
              </p:nvCxnSpPr>
              <p:spPr bwMode="auto">
                <a:xfrm rot="10800000" flipH="1" flipV="1">
                  <a:off x="5438"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3" name="AutoShape 14"/>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54" name="AutoShape 15"/>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sp>
          <p:nvSpPr>
            <p:cNvPr id="43" name="Text Box 5"/>
            <p:cNvSpPr txBox="1">
              <a:spLocks noChangeArrowheads="1"/>
            </p:cNvSpPr>
            <p:nvPr/>
          </p:nvSpPr>
          <p:spPr bwMode="auto">
            <a:xfrm>
              <a:off x="10883433" y="1035633"/>
              <a:ext cx="404487" cy="3229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dirty="0">
                  <a:latin typeface="+mn-lt"/>
                </a:rPr>
                <a:t>4.7k</a:t>
              </a:r>
              <a:r>
                <a:rPr lang="en-US" sz="2000" dirty="0">
                  <a:latin typeface="Symbol" pitchFamily="18" charset="2"/>
                </a:rPr>
                <a:t>W</a:t>
              </a:r>
              <a:endParaRPr lang="en-US" sz="2000" dirty="0">
                <a:latin typeface="+mn-lt"/>
              </a:endParaRPr>
            </a:p>
          </p:txBody>
        </p:sp>
        <p:sp>
          <p:nvSpPr>
            <p:cNvPr id="44" name="Text Box 5"/>
            <p:cNvSpPr txBox="1">
              <a:spLocks noChangeArrowheads="1"/>
            </p:cNvSpPr>
            <p:nvPr/>
          </p:nvSpPr>
          <p:spPr bwMode="auto">
            <a:xfrm>
              <a:off x="10028911" y="1047928"/>
              <a:ext cx="372960" cy="3229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dirty="0">
                  <a:latin typeface="+mn-lt"/>
                </a:rPr>
                <a:t>10k</a:t>
              </a:r>
              <a:r>
                <a:rPr lang="en-US" sz="2000" dirty="0">
                  <a:latin typeface="Symbol" pitchFamily="18" charset="2"/>
                </a:rPr>
                <a:t>W</a:t>
              </a:r>
              <a:endParaRPr lang="en-US" sz="2000" dirty="0">
                <a:latin typeface="+mn-lt"/>
              </a:endParaRPr>
            </a:p>
          </p:txBody>
        </p:sp>
        <p:sp>
          <p:nvSpPr>
            <p:cNvPr id="45" name="Text Box 6"/>
            <p:cNvSpPr txBox="1"/>
            <p:nvPr/>
          </p:nvSpPr>
          <p:spPr bwMode="auto">
            <a:xfrm>
              <a:off x="9070608" y="993975"/>
              <a:ext cx="292871" cy="3876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000" dirty="0">
                  <a:solidFill>
                    <a:schemeClr val="tx1"/>
                  </a:solidFill>
                  <a:ea typeface="Calibri"/>
                  <a:cs typeface="Times New Roman"/>
                </a:rPr>
                <a:t>9V</a:t>
              </a:r>
            </a:p>
          </p:txBody>
        </p:sp>
      </p:grpSp>
      <p:grpSp>
        <p:nvGrpSpPr>
          <p:cNvPr id="113" name="Group 112"/>
          <p:cNvGrpSpPr/>
          <p:nvPr/>
        </p:nvGrpSpPr>
        <p:grpSpPr>
          <a:xfrm>
            <a:off x="7184414" y="1435847"/>
            <a:ext cx="4155840" cy="1504629"/>
            <a:chOff x="7053628" y="1569167"/>
            <a:chExt cx="4155840" cy="1504629"/>
          </a:xfrm>
        </p:grpSpPr>
        <p:grpSp>
          <p:nvGrpSpPr>
            <p:cNvPr id="112" name="Group 111"/>
            <p:cNvGrpSpPr/>
            <p:nvPr/>
          </p:nvGrpSpPr>
          <p:grpSpPr>
            <a:xfrm>
              <a:off x="7053628" y="1968112"/>
              <a:ext cx="4155840" cy="1105684"/>
              <a:chOff x="7053628" y="1968112"/>
              <a:chExt cx="4155840" cy="1105684"/>
            </a:xfrm>
          </p:grpSpPr>
          <p:cxnSp>
            <p:nvCxnSpPr>
              <p:cNvPr id="21" name="Straight Connector 20"/>
              <p:cNvCxnSpPr/>
              <p:nvPr/>
            </p:nvCxnSpPr>
            <p:spPr>
              <a:xfrm>
                <a:off x="7053629" y="1968112"/>
                <a:ext cx="0" cy="888779"/>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053629" y="2856891"/>
                <a:ext cx="1777259"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7053628" y="1968112"/>
                <a:ext cx="41558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1209468" y="1968112"/>
                <a:ext cx="0" cy="929631"/>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9422111" y="2879227"/>
                <a:ext cx="1777259"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8830888" y="2856891"/>
                <a:ext cx="0" cy="214877"/>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9432209" y="2897743"/>
                <a:ext cx="0" cy="174025"/>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8830888" y="3073796"/>
                <a:ext cx="601321"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7" name="Rectangle 26"/>
            <p:cNvSpPr/>
            <p:nvPr/>
          </p:nvSpPr>
          <p:spPr>
            <a:xfrm>
              <a:off x="8778908" y="1569167"/>
              <a:ext cx="872355" cy="461665"/>
            </a:xfrm>
            <a:prstGeom prst="rect">
              <a:avLst/>
            </a:prstGeom>
          </p:spPr>
          <p:txBody>
            <a:bodyPr wrap="none">
              <a:spAutoFit/>
            </a:bodyPr>
            <a:lstStyle/>
            <a:p>
              <a:r>
                <a:rPr lang="en-US" sz="2400" b="1" dirty="0">
                  <a:solidFill>
                    <a:srgbClr val="00B050"/>
                  </a:solidFill>
                </a:rPr>
                <a:t>Node</a:t>
              </a:r>
            </a:p>
          </p:txBody>
        </p:sp>
      </p:grpSp>
      <p:sp>
        <p:nvSpPr>
          <p:cNvPr id="84" name="Rectangle 83"/>
          <p:cNvSpPr/>
          <p:nvPr/>
        </p:nvSpPr>
        <p:spPr>
          <a:xfrm>
            <a:off x="2469481" y="2543835"/>
            <a:ext cx="1553796" cy="461665"/>
          </a:xfrm>
          <a:prstGeom prst="rect">
            <a:avLst/>
          </a:prstGeom>
        </p:spPr>
        <p:txBody>
          <a:bodyPr wrap="square">
            <a:spAutoFit/>
          </a:bodyPr>
          <a:lstStyle/>
          <a:p>
            <a:r>
              <a:rPr lang="en-US" sz="2400" dirty="0">
                <a:solidFill>
                  <a:srgbClr val="CB333B"/>
                </a:solidFill>
                <a:latin typeface="Calibri" panose="020F0502020204030204" pitchFamily="34" charset="0"/>
              </a:rPr>
              <a:t>I = 0.6mA</a:t>
            </a:r>
            <a:endParaRPr lang="en-US" sz="2400" baseline="-25000" dirty="0">
              <a:solidFill>
                <a:srgbClr val="CB333B"/>
              </a:solidFill>
            </a:endParaRPr>
          </a:p>
        </p:txBody>
      </p:sp>
      <p:grpSp>
        <p:nvGrpSpPr>
          <p:cNvPr id="12" name="Group 11"/>
          <p:cNvGrpSpPr/>
          <p:nvPr/>
        </p:nvGrpSpPr>
        <p:grpSpPr>
          <a:xfrm>
            <a:off x="2247917" y="2530188"/>
            <a:ext cx="1736656" cy="1753111"/>
            <a:chOff x="2248377" y="2690992"/>
            <a:chExt cx="1736656" cy="1753111"/>
          </a:xfrm>
        </p:grpSpPr>
        <p:sp>
          <p:nvSpPr>
            <p:cNvPr id="91" name="Freeform 90"/>
            <p:cNvSpPr/>
            <p:nvPr/>
          </p:nvSpPr>
          <p:spPr>
            <a:xfrm>
              <a:off x="2248377" y="2690992"/>
              <a:ext cx="1736656" cy="1753111"/>
            </a:xfrm>
            <a:custGeom>
              <a:avLst/>
              <a:gdLst>
                <a:gd name="connsiteX0" fmla="*/ 32244 w 1736656"/>
                <a:gd name="connsiteY0" fmla="*/ 568575 h 1753111"/>
                <a:gd name="connsiteX1" fmla="*/ 193609 w 1736656"/>
                <a:gd name="connsiteY1" fmla="*/ 62966 h 1753111"/>
                <a:gd name="connsiteX2" fmla="*/ 1506042 w 1736656"/>
                <a:gd name="connsiteY2" fmla="*/ 170542 h 1753111"/>
                <a:gd name="connsiteX3" fmla="*/ 1624376 w 1736656"/>
                <a:gd name="connsiteY3" fmla="*/ 1526006 h 1753111"/>
                <a:gd name="connsiteX4" fmla="*/ 322701 w 1736656"/>
                <a:gd name="connsiteY4" fmla="*/ 1719643 h 1753111"/>
                <a:gd name="connsiteX5" fmla="*/ 32244 w 1736656"/>
                <a:gd name="connsiteY5" fmla="*/ 1171003 h 1753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6656" h="1753111">
                  <a:moveTo>
                    <a:pt x="32244" y="568575"/>
                  </a:moveTo>
                  <a:cubicBezTo>
                    <a:pt x="-9890" y="348940"/>
                    <a:pt x="-52024" y="129305"/>
                    <a:pt x="193609" y="62966"/>
                  </a:cubicBezTo>
                  <a:cubicBezTo>
                    <a:pt x="439242" y="-3373"/>
                    <a:pt x="1267581" y="-73298"/>
                    <a:pt x="1506042" y="170542"/>
                  </a:cubicBezTo>
                  <a:cubicBezTo>
                    <a:pt x="1744503" y="414382"/>
                    <a:pt x="1821600" y="1267823"/>
                    <a:pt x="1624376" y="1526006"/>
                  </a:cubicBezTo>
                  <a:cubicBezTo>
                    <a:pt x="1427153" y="1784190"/>
                    <a:pt x="588056" y="1778810"/>
                    <a:pt x="322701" y="1719643"/>
                  </a:cubicBezTo>
                  <a:cubicBezTo>
                    <a:pt x="57346" y="1660476"/>
                    <a:pt x="55552" y="1251685"/>
                    <a:pt x="32244" y="1171003"/>
                  </a:cubicBezTo>
                </a:path>
              </a:pathLst>
            </a:custGeom>
            <a:ln w="28575">
              <a:solidFill>
                <a:srgbClr val="CB333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93" name="Straight Connector 92"/>
            <p:cNvCxnSpPr>
              <a:stCxn id="91" idx="5"/>
            </p:cNvCxnSpPr>
            <p:nvPr/>
          </p:nvCxnSpPr>
          <p:spPr>
            <a:xfrm flipH="1">
              <a:off x="2248377" y="3861995"/>
              <a:ext cx="32244" cy="204396"/>
            </a:xfrm>
            <a:prstGeom prst="line">
              <a:avLst/>
            </a:prstGeom>
            <a:ln w="28575">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a:stCxn id="91" idx="5"/>
            </p:cNvCxnSpPr>
            <p:nvPr/>
          </p:nvCxnSpPr>
          <p:spPr>
            <a:xfrm>
              <a:off x="2280621" y="3861995"/>
              <a:ext cx="130122" cy="166078"/>
            </a:xfrm>
            <a:prstGeom prst="line">
              <a:avLst/>
            </a:prstGeom>
            <a:ln w="28575">
              <a:solidFill>
                <a:srgbClr val="CB333B"/>
              </a:solidFill>
            </a:ln>
          </p:spPr>
          <p:style>
            <a:lnRef idx="1">
              <a:schemeClr val="accent1"/>
            </a:lnRef>
            <a:fillRef idx="0">
              <a:schemeClr val="accent1"/>
            </a:fillRef>
            <a:effectRef idx="0">
              <a:schemeClr val="accent1"/>
            </a:effectRef>
            <a:fontRef idx="minor">
              <a:schemeClr val="tx1"/>
            </a:fontRef>
          </p:style>
        </p:cxnSp>
      </p:grpSp>
      <p:cxnSp>
        <p:nvCxnSpPr>
          <p:cNvPr id="98" name="Straight Arrow Connector 97"/>
          <p:cNvCxnSpPr/>
          <p:nvPr/>
        </p:nvCxnSpPr>
        <p:spPr>
          <a:xfrm>
            <a:off x="8252114" y="2340844"/>
            <a:ext cx="1010992"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p:cNvCxnSpPr/>
          <p:nvPr/>
        </p:nvCxnSpPr>
        <p:spPr>
          <a:xfrm>
            <a:off x="9448728" y="2340844"/>
            <a:ext cx="1010992" cy="0"/>
          </a:xfrm>
          <a:prstGeom prst="straightConnector1">
            <a:avLst/>
          </a:prstGeom>
          <a:ln w="28575">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9359994" y="2324761"/>
            <a:ext cx="0" cy="526674"/>
          </a:xfrm>
          <a:prstGeom prst="straightConnector1">
            <a:avLst/>
          </a:prstGeom>
          <a:ln w="28575">
            <a:solidFill>
              <a:srgbClr val="003087"/>
            </a:solidFill>
            <a:tailEnd type="triangle"/>
          </a:ln>
        </p:spPr>
        <p:style>
          <a:lnRef idx="1">
            <a:schemeClr val="accent1"/>
          </a:lnRef>
          <a:fillRef idx="0">
            <a:schemeClr val="accent1"/>
          </a:fillRef>
          <a:effectRef idx="0">
            <a:schemeClr val="accent1"/>
          </a:effectRef>
          <a:fontRef idx="minor">
            <a:schemeClr val="tx1"/>
          </a:fontRef>
        </p:style>
      </p:cxnSp>
      <p:sp>
        <p:nvSpPr>
          <p:cNvPr id="101" name="Rectangle 100"/>
          <p:cNvSpPr/>
          <p:nvPr/>
        </p:nvSpPr>
        <p:spPr>
          <a:xfrm>
            <a:off x="7943819" y="1871128"/>
            <a:ext cx="1292849" cy="369332"/>
          </a:xfrm>
          <a:prstGeom prst="rect">
            <a:avLst/>
          </a:prstGeom>
        </p:spPr>
        <p:txBody>
          <a:bodyPr wrap="square">
            <a:spAutoFit/>
          </a:bodyPr>
          <a:lstStyle/>
          <a:p>
            <a:r>
              <a:rPr lang="en-US" dirty="0">
                <a:solidFill>
                  <a:srgbClr val="7030A0"/>
                </a:solidFill>
                <a:latin typeface="Calibri" panose="020F0502020204030204" pitchFamily="34" charset="0"/>
              </a:rPr>
              <a:t>I</a:t>
            </a:r>
            <a:r>
              <a:rPr lang="en-US" baseline="-25000" dirty="0">
                <a:solidFill>
                  <a:srgbClr val="7030A0"/>
                </a:solidFill>
                <a:latin typeface="Calibri" panose="020F0502020204030204" pitchFamily="34" charset="0"/>
              </a:rPr>
              <a:t>1</a:t>
            </a:r>
            <a:r>
              <a:rPr lang="en-US" dirty="0">
                <a:solidFill>
                  <a:srgbClr val="7030A0"/>
                </a:solidFill>
                <a:latin typeface="Calibri" panose="020F0502020204030204" pitchFamily="34" charset="0"/>
              </a:rPr>
              <a:t> = 2.8mA</a:t>
            </a:r>
            <a:endParaRPr lang="en-US" baseline="-25000" dirty="0">
              <a:solidFill>
                <a:srgbClr val="7030A0"/>
              </a:solidFill>
            </a:endParaRPr>
          </a:p>
        </p:txBody>
      </p:sp>
      <p:sp>
        <p:nvSpPr>
          <p:cNvPr id="110" name="Rectangle 109"/>
          <p:cNvSpPr/>
          <p:nvPr/>
        </p:nvSpPr>
        <p:spPr>
          <a:xfrm>
            <a:off x="9359994" y="1861476"/>
            <a:ext cx="1398178" cy="369332"/>
          </a:xfrm>
          <a:prstGeom prst="rect">
            <a:avLst/>
          </a:prstGeom>
        </p:spPr>
        <p:txBody>
          <a:bodyPr wrap="square">
            <a:spAutoFit/>
          </a:bodyPr>
          <a:lstStyle/>
          <a:p>
            <a:r>
              <a:rPr lang="en-US" dirty="0">
                <a:solidFill>
                  <a:srgbClr val="CB333B"/>
                </a:solidFill>
                <a:latin typeface="Calibri" panose="020F0502020204030204" pitchFamily="34" charset="0"/>
              </a:rPr>
              <a:t>I</a:t>
            </a:r>
            <a:r>
              <a:rPr lang="en-US" baseline="-25000" dirty="0">
                <a:solidFill>
                  <a:srgbClr val="CB333B"/>
                </a:solidFill>
                <a:latin typeface="Calibri" panose="020F0502020204030204" pitchFamily="34" charset="0"/>
              </a:rPr>
              <a:t>2</a:t>
            </a:r>
            <a:r>
              <a:rPr lang="en-US" dirty="0">
                <a:solidFill>
                  <a:srgbClr val="CB333B"/>
                </a:solidFill>
                <a:latin typeface="Calibri" panose="020F0502020204030204" pitchFamily="34" charset="0"/>
              </a:rPr>
              <a:t> = 1.9mA</a:t>
            </a:r>
            <a:endParaRPr lang="en-US" baseline="-25000" dirty="0">
              <a:solidFill>
                <a:srgbClr val="CB333B"/>
              </a:solidFill>
            </a:endParaRPr>
          </a:p>
        </p:txBody>
      </p:sp>
      <p:sp>
        <p:nvSpPr>
          <p:cNvPr id="111" name="Rectangle 110"/>
          <p:cNvSpPr/>
          <p:nvPr/>
        </p:nvSpPr>
        <p:spPr>
          <a:xfrm>
            <a:off x="9328845" y="2455520"/>
            <a:ext cx="1264310" cy="369332"/>
          </a:xfrm>
          <a:prstGeom prst="rect">
            <a:avLst/>
          </a:prstGeom>
        </p:spPr>
        <p:txBody>
          <a:bodyPr wrap="square">
            <a:spAutoFit/>
          </a:bodyPr>
          <a:lstStyle/>
          <a:p>
            <a:r>
              <a:rPr lang="en-US" dirty="0">
                <a:solidFill>
                  <a:srgbClr val="003087"/>
                </a:solidFill>
                <a:latin typeface="Calibri" panose="020F0502020204030204" pitchFamily="34" charset="0"/>
              </a:rPr>
              <a:t>I</a:t>
            </a:r>
            <a:r>
              <a:rPr lang="en-US" baseline="-25000" dirty="0">
                <a:solidFill>
                  <a:srgbClr val="003087"/>
                </a:solidFill>
                <a:latin typeface="Calibri" panose="020F0502020204030204" pitchFamily="34" charset="0"/>
              </a:rPr>
              <a:t>3</a:t>
            </a:r>
            <a:r>
              <a:rPr lang="en-US" dirty="0">
                <a:solidFill>
                  <a:srgbClr val="003087"/>
                </a:solidFill>
                <a:latin typeface="Calibri" panose="020F0502020204030204" pitchFamily="34" charset="0"/>
              </a:rPr>
              <a:t> = 0.9mA</a:t>
            </a:r>
            <a:endParaRPr lang="en-US" baseline="-25000" dirty="0">
              <a:solidFill>
                <a:srgbClr val="003087"/>
              </a:solidFill>
            </a:endParaRPr>
          </a:p>
        </p:txBody>
      </p:sp>
    </p:spTree>
    <p:extLst>
      <p:ext uri="{BB962C8B-B14F-4D97-AF65-F5344CB8AC3E}">
        <p14:creationId xmlns:p14="http://schemas.microsoft.com/office/powerpoint/2010/main" val="282984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84" grpId="0"/>
      <p:bldP spid="101" grpId="0"/>
      <p:bldP spid="110" grpId="0"/>
      <p:bldP spid="1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215" y="-159336"/>
            <a:ext cx="10515600" cy="1325563"/>
          </a:xfrm>
        </p:spPr>
        <p:txBody>
          <a:bodyPr>
            <a:normAutofit/>
          </a:bodyPr>
          <a:lstStyle/>
          <a:p>
            <a:r>
              <a:rPr lang="en-US" sz="4000" dirty="0"/>
              <a:t>More on Nodes</a:t>
            </a:r>
          </a:p>
        </p:txBody>
      </p:sp>
      <p:sp>
        <p:nvSpPr>
          <p:cNvPr id="4" name="Slide Number Placeholder 3"/>
          <p:cNvSpPr>
            <a:spLocks noGrp="1"/>
          </p:cNvSpPr>
          <p:nvPr>
            <p:ph type="sldNum" sz="quarter" idx="12"/>
          </p:nvPr>
        </p:nvSpPr>
        <p:spPr/>
        <p:txBody>
          <a:bodyPr/>
          <a:lstStyle/>
          <a:p>
            <a:fld id="{AF9F945A-7155-4828-81E1-722329993529}" type="slidenum">
              <a:rPr lang="en-US" smtClean="0"/>
              <a:t>9</a:t>
            </a:fld>
            <a:endParaRPr lang="en-US"/>
          </a:p>
        </p:txBody>
      </p:sp>
      <p:sp>
        <p:nvSpPr>
          <p:cNvPr id="76" name="Content Placeholder 2">
            <a:extLst>
              <a:ext uri="{FF2B5EF4-FFF2-40B4-BE49-F238E27FC236}">
                <a16:creationId xmlns:a16="http://schemas.microsoft.com/office/drawing/2014/main" id="{6AE51253-2F8A-44C8-82A1-C119A98B1342}"/>
              </a:ext>
            </a:extLst>
          </p:cNvPr>
          <p:cNvSpPr>
            <a:spLocks noGrp="1"/>
          </p:cNvSpPr>
          <p:nvPr>
            <p:ph idx="1"/>
          </p:nvPr>
        </p:nvSpPr>
        <p:spPr>
          <a:xfrm>
            <a:off x="172526" y="891559"/>
            <a:ext cx="4059589" cy="680887"/>
          </a:xfrm>
        </p:spPr>
        <p:txBody>
          <a:bodyPr>
            <a:noAutofit/>
          </a:bodyPr>
          <a:lstStyle/>
          <a:p>
            <a:r>
              <a:rPr lang="en-US" sz="1800" dirty="0"/>
              <a:t>For the given circuit, identify the physical location of a node?</a:t>
            </a:r>
          </a:p>
        </p:txBody>
      </p:sp>
      <p:pic>
        <p:nvPicPr>
          <p:cNvPr id="16" name="Picture 15" descr="A circuit board&#10;&#10;Description automatically generated">
            <a:extLst>
              <a:ext uri="{FF2B5EF4-FFF2-40B4-BE49-F238E27FC236}">
                <a16:creationId xmlns:a16="http://schemas.microsoft.com/office/drawing/2014/main" id="{6FB90C04-7250-47B7-BA0A-6684629083C6}"/>
              </a:ext>
            </a:extLst>
          </p:cNvPr>
          <p:cNvPicPr>
            <a:picLocks noChangeAspect="1"/>
          </p:cNvPicPr>
          <p:nvPr/>
        </p:nvPicPr>
        <p:blipFill rotWithShape="1">
          <a:blip r:embed="rId2">
            <a:extLst>
              <a:ext uri="{28A0092B-C50C-407E-A947-70E740481C1C}">
                <a14:useLocalDpi xmlns:a14="http://schemas.microsoft.com/office/drawing/2010/main" val="0"/>
              </a:ext>
            </a:extLst>
          </a:blip>
          <a:srcRect l="50333" t="37368" r="36437" b="45140"/>
          <a:stretch/>
        </p:blipFill>
        <p:spPr>
          <a:xfrm>
            <a:off x="689716" y="2719093"/>
            <a:ext cx="2717143" cy="2394905"/>
          </a:xfrm>
          <a:prstGeom prst="rect">
            <a:avLst/>
          </a:prstGeom>
        </p:spPr>
      </p:pic>
      <p:grpSp>
        <p:nvGrpSpPr>
          <p:cNvPr id="79" name="Group 78">
            <a:extLst>
              <a:ext uri="{FF2B5EF4-FFF2-40B4-BE49-F238E27FC236}">
                <a16:creationId xmlns:a16="http://schemas.microsoft.com/office/drawing/2014/main" id="{531DA1F2-A21D-4100-8F75-ECF85A02963F}"/>
              </a:ext>
            </a:extLst>
          </p:cNvPr>
          <p:cNvGrpSpPr/>
          <p:nvPr/>
        </p:nvGrpSpPr>
        <p:grpSpPr>
          <a:xfrm>
            <a:off x="457515" y="1602839"/>
            <a:ext cx="2525078" cy="1020502"/>
            <a:chOff x="8742556" y="308697"/>
            <a:chExt cx="2672878" cy="1773261"/>
          </a:xfrm>
        </p:grpSpPr>
        <p:grpSp>
          <p:nvGrpSpPr>
            <p:cNvPr id="80" name="Group 79">
              <a:extLst>
                <a:ext uri="{FF2B5EF4-FFF2-40B4-BE49-F238E27FC236}">
                  <a16:creationId xmlns:a16="http://schemas.microsoft.com/office/drawing/2014/main" id="{960B3984-575C-4871-AB9C-A3A9C736726F}"/>
                </a:ext>
              </a:extLst>
            </p:cNvPr>
            <p:cNvGrpSpPr/>
            <p:nvPr/>
          </p:nvGrpSpPr>
          <p:grpSpPr>
            <a:xfrm rot="5400000">
              <a:off x="8660491" y="999268"/>
              <a:ext cx="1752602" cy="389806"/>
              <a:chOff x="405211" y="2738180"/>
              <a:chExt cx="1752602" cy="389806"/>
            </a:xfrm>
          </p:grpSpPr>
          <p:cxnSp>
            <p:nvCxnSpPr>
              <p:cNvPr id="124" name="AutoShape 8">
                <a:extLst>
                  <a:ext uri="{FF2B5EF4-FFF2-40B4-BE49-F238E27FC236}">
                    <a16:creationId xmlns:a16="http://schemas.microsoft.com/office/drawing/2014/main" id="{3C3DFF42-98A4-4E15-8142-C36A88FF65D6}"/>
                  </a:ext>
                </a:extLst>
              </p:cNvPr>
              <p:cNvCxnSpPr>
                <a:cxnSpLocks noChangeShapeType="1"/>
              </p:cNvCxnSpPr>
              <p:nvPr/>
            </p:nvCxnSpPr>
            <p:spPr bwMode="auto">
              <a:xfrm flipV="1">
                <a:off x="1346454" y="2842670"/>
                <a:ext cx="0" cy="182164"/>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5" name="AutoShape 15">
                <a:extLst>
                  <a:ext uri="{FF2B5EF4-FFF2-40B4-BE49-F238E27FC236}">
                    <a16:creationId xmlns:a16="http://schemas.microsoft.com/office/drawing/2014/main" id="{AC515513-EDD6-4C50-B462-C31AB1AD994C}"/>
                  </a:ext>
                </a:extLst>
              </p:cNvPr>
              <p:cNvCxnSpPr>
                <a:cxnSpLocks noChangeShapeType="1"/>
              </p:cNvCxnSpPr>
              <p:nvPr/>
            </p:nvCxnSpPr>
            <p:spPr bwMode="auto">
              <a:xfrm rot="16200000">
                <a:off x="1749546" y="2515840"/>
                <a:ext cx="414" cy="81612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6" name="AutoShape 8">
                <a:extLst>
                  <a:ext uri="{FF2B5EF4-FFF2-40B4-BE49-F238E27FC236}">
                    <a16:creationId xmlns:a16="http://schemas.microsoft.com/office/drawing/2014/main" id="{6779670B-EA12-46CC-8BA3-E5B0F61B5C2C}"/>
                  </a:ext>
                </a:extLst>
              </p:cNvPr>
              <p:cNvCxnSpPr>
                <a:cxnSpLocks noChangeShapeType="1"/>
              </p:cNvCxnSpPr>
              <p:nvPr/>
            </p:nvCxnSpPr>
            <p:spPr bwMode="auto">
              <a:xfrm flipV="1">
                <a:off x="1219702" y="2738180"/>
                <a:ext cx="0" cy="389806"/>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7" name="AutoShape 15">
                <a:extLst>
                  <a:ext uri="{FF2B5EF4-FFF2-40B4-BE49-F238E27FC236}">
                    <a16:creationId xmlns:a16="http://schemas.microsoft.com/office/drawing/2014/main" id="{6E0291B2-790C-4BE3-A9F9-39C444A0D921}"/>
                  </a:ext>
                </a:extLst>
              </p:cNvPr>
              <p:cNvCxnSpPr>
                <a:cxnSpLocks noChangeShapeType="1"/>
              </p:cNvCxnSpPr>
              <p:nvPr/>
            </p:nvCxnSpPr>
            <p:spPr bwMode="auto">
              <a:xfrm rot="16200000" flipH="1">
                <a:off x="812651" y="2516254"/>
                <a:ext cx="2" cy="81488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sp>
          <p:nvSpPr>
            <p:cNvPr id="81" name="Rectangle 80">
              <a:extLst>
                <a:ext uri="{FF2B5EF4-FFF2-40B4-BE49-F238E27FC236}">
                  <a16:creationId xmlns:a16="http://schemas.microsoft.com/office/drawing/2014/main" id="{A9877206-9E79-4F8D-A8D0-D4DA122E6412}"/>
                </a:ext>
              </a:extLst>
            </p:cNvPr>
            <p:cNvSpPr/>
            <p:nvPr/>
          </p:nvSpPr>
          <p:spPr>
            <a:xfrm>
              <a:off x="9282944" y="574604"/>
              <a:ext cx="231764" cy="1115512"/>
            </a:xfrm>
            <a:prstGeom prst="rect">
              <a:avLst/>
            </a:prstGeom>
            <a:ln>
              <a:noFill/>
            </a:ln>
          </p:spPr>
          <p:txBody>
            <a:bodyPr wrap="square">
              <a:spAutoFit/>
            </a:bodyPr>
            <a:lstStyle/>
            <a:p>
              <a:pPr>
                <a:lnSpc>
                  <a:spcPct val="115000"/>
                </a:lnSpc>
                <a:spcBef>
                  <a:spcPts val="0"/>
                </a:spcBef>
                <a:spcAft>
                  <a:spcPts val="1000"/>
                </a:spcAft>
                <a:defRPr/>
              </a:pPr>
              <a:r>
                <a:rPr lang="en-US" sz="1600" dirty="0">
                  <a:ea typeface="Calibri"/>
                  <a:cs typeface="Times New Roman"/>
                </a:rPr>
                <a:t>+-</a:t>
              </a:r>
            </a:p>
          </p:txBody>
        </p:sp>
        <p:grpSp>
          <p:nvGrpSpPr>
            <p:cNvPr id="82" name="Group 24">
              <a:extLst>
                <a:ext uri="{FF2B5EF4-FFF2-40B4-BE49-F238E27FC236}">
                  <a16:creationId xmlns:a16="http://schemas.microsoft.com/office/drawing/2014/main" id="{6BF719B4-F32E-4A5B-9DBC-C78001885089}"/>
                </a:ext>
              </a:extLst>
            </p:cNvPr>
            <p:cNvGrpSpPr>
              <a:grpSpLocks/>
            </p:cNvGrpSpPr>
            <p:nvPr/>
          </p:nvGrpSpPr>
          <p:grpSpPr bwMode="auto">
            <a:xfrm rot="10800000">
              <a:off x="10405987" y="308697"/>
              <a:ext cx="145430" cy="1770758"/>
              <a:chOff x="5333" y="1810"/>
              <a:chExt cx="460" cy="3163"/>
            </a:xfrm>
          </p:grpSpPr>
          <p:cxnSp>
            <p:nvCxnSpPr>
              <p:cNvPr id="115" name="AutoShape 7">
                <a:extLst>
                  <a:ext uri="{FF2B5EF4-FFF2-40B4-BE49-F238E27FC236}">
                    <a16:creationId xmlns:a16="http://schemas.microsoft.com/office/drawing/2014/main" id="{C6B66E6A-1864-4D65-9B82-6E077D3025EC}"/>
                  </a:ext>
                </a:extLst>
              </p:cNvPr>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6" name="AutoShape 8">
                <a:extLst>
                  <a:ext uri="{FF2B5EF4-FFF2-40B4-BE49-F238E27FC236}">
                    <a16:creationId xmlns:a16="http://schemas.microsoft.com/office/drawing/2014/main" id="{2FE0CB2E-1F5A-4C15-9ACE-ABAB93701C27}"/>
                  </a:ext>
                </a:extLst>
              </p:cNvPr>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7" name="AutoShape 9">
                <a:extLst>
                  <a:ext uri="{FF2B5EF4-FFF2-40B4-BE49-F238E27FC236}">
                    <a16:creationId xmlns:a16="http://schemas.microsoft.com/office/drawing/2014/main" id="{D2E4368B-6637-4CB0-BD00-A6658C77D013}"/>
                  </a:ext>
                </a:extLst>
              </p:cNvPr>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8" name="AutoShape 10">
                <a:extLst>
                  <a:ext uri="{FF2B5EF4-FFF2-40B4-BE49-F238E27FC236}">
                    <a16:creationId xmlns:a16="http://schemas.microsoft.com/office/drawing/2014/main" id="{E73A32C2-FB6E-48E8-9EC4-BA6C372DCB74}"/>
                  </a:ext>
                </a:extLst>
              </p:cNvPr>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19" name="Group 31">
                <a:extLst>
                  <a:ext uri="{FF2B5EF4-FFF2-40B4-BE49-F238E27FC236}">
                    <a16:creationId xmlns:a16="http://schemas.microsoft.com/office/drawing/2014/main" id="{3B29D754-18B0-4C7C-BA20-246165C319AE}"/>
                  </a:ext>
                </a:extLst>
              </p:cNvPr>
              <p:cNvGrpSpPr>
                <a:grpSpLocks/>
              </p:cNvGrpSpPr>
              <p:nvPr/>
            </p:nvGrpSpPr>
            <p:grpSpPr bwMode="auto">
              <a:xfrm>
                <a:off x="5471" y="1810"/>
                <a:ext cx="322" cy="3163"/>
                <a:chOff x="5471" y="1810"/>
                <a:chExt cx="322" cy="3163"/>
              </a:xfrm>
            </p:grpSpPr>
            <p:cxnSp>
              <p:nvCxnSpPr>
                <p:cNvPr id="120" name="AutoShape 12">
                  <a:extLst>
                    <a:ext uri="{FF2B5EF4-FFF2-40B4-BE49-F238E27FC236}">
                      <a16:creationId xmlns:a16="http://schemas.microsoft.com/office/drawing/2014/main" id="{99F4C48E-B025-4068-83AC-B9F4C76BB94D}"/>
                    </a:ext>
                  </a:extLst>
                </p:cNvPr>
                <p:cNvCxnSpPr>
                  <a:cxnSpLocks noChangeShapeType="1"/>
                </p:cNvCxnSpPr>
                <p:nvPr/>
              </p:nvCxnSpPr>
              <p:spPr bwMode="auto">
                <a:xfrm rot="10800000" flipV="1">
                  <a:off x="5483"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1" name="AutoShape 13">
                  <a:extLst>
                    <a:ext uri="{FF2B5EF4-FFF2-40B4-BE49-F238E27FC236}">
                      <a16:creationId xmlns:a16="http://schemas.microsoft.com/office/drawing/2014/main" id="{22594492-0524-47A2-8F7F-64A61E0A7A10}"/>
                    </a:ext>
                  </a:extLst>
                </p:cNvPr>
                <p:cNvCxnSpPr>
                  <a:cxnSpLocks noChangeShapeType="1"/>
                </p:cNvCxnSpPr>
                <p:nvPr/>
              </p:nvCxnSpPr>
              <p:spPr bwMode="auto">
                <a:xfrm rot="10800000" flipH="1" flipV="1">
                  <a:off x="5471"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2" name="AutoShape 14">
                  <a:extLst>
                    <a:ext uri="{FF2B5EF4-FFF2-40B4-BE49-F238E27FC236}">
                      <a16:creationId xmlns:a16="http://schemas.microsoft.com/office/drawing/2014/main" id="{B64276A8-ABB5-4BD9-9080-DD1E35030BD0}"/>
                    </a:ext>
                  </a:extLst>
                </p:cNvPr>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23" name="AutoShape 15">
                  <a:extLst>
                    <a:ext uri="{FF2B5EF4-FFF2-40B4-BE49-F238E27FC236}">
                      <a16:creationId xmlns:a16="http://schemas.microsoft.com/office/drawing/2014/main" id="{2C6F401A-9668-4D77-9B10-6D5AA5FEA4D1}"/>
                    </a:ext>
                  </a:extLst>
                </p:cNvPr>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cxnSp>
          <p:nvCxnSpPr>
            <p:cNvPr id="83" name="AutoShape 15">
              <a:extLst>
                <a:ext uri="{FF2B5EF4-FFF2-40B4-BE49-F238E27FC236}">
                  <a16:creationId xmlns:a16="http://schemas.microsoft.com/office/drawing/2014/main" id="{0E48ED19-6AEA-4FD7-B618-587050585E71}"/>
                </a:ext>
              </a:extLst>
            </p:cNvPr>
            <p:cNvCxnSpPr>
              <a:cxnSpLocks noChangeShapeType="1"/>
            </p:cNvCxnSpPr>
            <p:nvPr/>
          </p:nvCxnSpPr>
          <p:spPr bwMode="auto">
            <a:xfrm>
              <a:off x="9536792" y="2070466"/>
              <a:ext cx="1845655"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85" name="AutoShape 15">
              <a:extLst>
                <a:ext uri="{FF2B5EF4-FFF2-40B4-BE49-F238E27FC236}">
                  <a16:creationId xmlns:a16="http://schemas.microsoft.com/office/drawing/2014/main" id="{31137C1D-C736-4BC7-8EF2-E7EF1EAE4728}"/>
                </a:ext>
              </a:extLst>
            </p:cNvPr>
            <p:cNvCxnSpPr>
              <a:cxnSpLocks noChangeShapeType="1"/>
            </p:cNvCxnSpPr>
            <p:nvPr/>
          </p:nvCxnSpPr>
          <p:spPr bwMode="auto">
            <a:xfrm>
              <a:off x="9536792" y="317869"/>
              <a:ext cx="1814331" cy="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86" name="Rectangle 85">
              <a:extLst>
                <a:ext uri="{FF2B5EF4-FFF2-40B4-BE49-F238E27FC236}">
                  <a16:creationId xmlns:a16="http://schemas.microsoft.com/office/drawing/2014/main" id="{8765CD3F-1FB3-43CA-82AF-8888D5351376}"/>
                </a:ext>
              </a:extLst>
            </p:cNvPr>
            <p:cNvSpPr/>
            <p:nvPr/>
          </p:nvSpPr>
          <p:spPr>
            <a:xfrm>
              <a:off x="10586719" y="1069730"/>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7" name="Rectangle 86">
              <a:extLst>
                <a:ext uri="{FF2B5EF4-FFF2-40B4-BE49-F238E27FC236}">
                  <a16:creationId xmlns:a16="http://schemas.microsoft.com/office/drawing/2014/main" id="{5E15E363-B37E-45BA-8936-B594D914BF90}"/>
                </a:ext>
              </a:extLst>
            </p:cNvPr>
            <p:cNvSpPr/>
            <p:nvPr/>
          </p:nvSpPr>
          <p:spPr>
            <a:xfrm>
              <a:off x="10340492" y="1041868"/>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8" name="Rectangle 87">
              <a:extLst>
                <a:ext uri="{FF2B5EF4-FFF2-40B4-BE49-F238E27FC236}">
                  <a16:creationId xmlns:a16="http://schemas.microsoft.com/office/drawing/2014/main" id="{E74601A7-9FBD-4939-877E-E42497F2621C}"/>
                </a:ext>
              </a:extLst>
            </p:cNvPr>
            <p:cNvSpPr/>
            <p:nvPr/>
          </p:nvSpPr>
          <p:spPr>
            <a:xfrm>
              <a:off x="11202189" y="721536"/>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9" name="Rectangle 88">
              <a:extLst>
                <a:ext uri="{FF2B5EF4-FFF2-40B4-BE49-F238E27FC236}">
                  <a16:creationId xmlns:a16="http://schemas.microsoft.com/office/drawing/2014/main" id="{645ACA07-D807-4270-9036-4AED848A6D98}"/>
                </a:ext>
              </a:extLst>
            </p:cNvPr>
            <p:cNvSpPr/>
            <p:nvPr/>
          </p:nvSpPr>
          <p:spPr>
            <a:xfrm>
              <a:off x="10551418" y="1109970"/>
              <a:ext cx="35823" cy="298285"/>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0" name="Rectangle 89">
              <a:extLst>
                <a:ext uri="{FF2B5EF4-FFF2-40B4-BE49-F238E27FC236}">
                  <a16:creationId xmlns:a16="http://schemas.microsoft.com/office/drawing/2014/main" id="{BB5C745E-9FA8-4A6A-98DA-1BD60115A662}"/>
                </a:ext>
              </a:extLst>
            </p:cNvPr>
            <p:cNvSpPr/>
            <p:nvPr/>
          </p:nvSpPr>
          <p:spPr>
            <a:xfrm>
              <a:off x="10361759" y="1056839"/>
              <a:ext cx="45719" cy="383077"/>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92" name="Group 24">
              <a:extLst>
                <a:ext uri="{FF2B5EF4-FFF2-40B4-BE49-F238E27FC236}">
                  <a16:creationId xmlns:a16="http://schemas.microsoft.com/office/drawing/2014/main" id="{03ED4D64-DCFA-417B-AA0C-BCEDD14BC341}"/>
                </a:ext>
              </a:extLst>
            </p:cNvPr>
            <p:cNvGrpSpPr>
              <a:grpSpLocks/>
            </p:cNvGrpSpPr>
            <p:nvPr/>
          </p:nvGrpSpPr>
          <p:grpSpPr bwMode="auto">
            <a:xfrm rot="10800000">
              <a:off x="11287920" y="311200"/>
              <a:ext cx="127514" cy="1770758"/>
              <a:chOff x="5333" y="1810"/>
              <a:chExt cx="460" cy="3163"/>
            </a:xfrm>
          </p:grpSpPr>
          <p:cxnSp>
            <p:nvCxnSpPr>
              <p:cNvPr id="102" name="AutoShape 7">
                <a:extLst>
                  <a:ext uri="{FF2B5EF4-FFF2-40B4-BE49-F238E27FC236}">
                    <a16:creationId xmlns:a16="http://schemas.microsoft.com/office/drawing/2014/main" id="{9B04FDA0-A02B-4667-B7CC-8561642D9445}"/>
                  </a:ext>
                </a:extLst>
              </p:cNvPr>
              <p:cNvCxnSpPr>
                <a:cxnSpLocks noChangeShapeType="1"/>
              </p:cNvCxnSpPr>
              <p:nvPr/>
            </p:nvCxnSpPr>
            <p:spPr bwMode="auto">
              <a:xfrm flipH="1">
                <a:off x="5333" y="3039"/>
                <a:ext cx="460" cy="18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3" name="AutoShape 8">
                <a:extLst>
                  <a:ext uri="{FF2B5EF4-FFF2-40B4-BE49-F238E27FC236}">
                    <a16:creationId xmlns:a16="http://schemas.microsoft.com/office/drawing/2014/main" id="{59EB447E-7F6F-416B-80B3-7CEE6D76CA3E}"/>
                  </a:ext>
                </a:extLst>
              </p:cNvPr>
              <p:cNvCxnSpPr>
                <a:cxnSpLocks noChangeShapeType="1"/>
              </p:cNvCxnSpPr>
              <p:nvPr/>
            </p:nvCxnSpPr>
            <p:spPr bwMode="auto">
              <a:xfrm>
                <a:off x="5333" y="3219"/>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4" name="AutoShape 9">
                <a:extLst>
                  <a:ext uri="{FF2B5EF4-FFF2-40B4-BE49-F238E27FC236}">
                    <a16:creationId xmlns:a16="http://schemas.microsoft.com/office/drawing/2014/main" id="{467ACF81-B83E-45D1-9A29-18035A507B92}"/>
                  </a:ext>
                </a:extLst>
              </p:cNvPr>
              <p:cNvCxnSpPr>
                <a:cxnSpLocks noChangeShapeType="1"/>
              </p:cNvCxnSpPr>
              <p:nvPr/>
            </p:nvCxnSpPr>
            <p:spPr bwMode="auto">
              <a:xfrm flipH="1">
                <a:off x="5333" y="3309"/>
                <a:ext cx="460" cy="1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5" name="AutoShape 10">
                <a:extLst>
                  <a:ext uri="{FF2B5EF4-FFF2-40B4-BE49-F238E27FC236}">
                    <a16:creationId xmlns:a16="http://schemas.microsoft.com/office/drawing/2014/main" id="{A5DFEF9A-CF61-4956-AE53-D65104C66BA9}"/>
                  </a:ext>
                </a:extLst>
              </p:cNvPr>
              <p:cNvCxnSpPr>
                <a:cxnSpLocks noChangeShapeType="1"/>
              </p:cNvCxnSpPr>
              <p:nvPr/>
            </p:nvCxnSpPr>
            <p:spPr bwMode="auto">
              <a:xfrm>
                <a:off x="5333" y="3498"/>
                <a:ext cx="460" cy="9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06" name="Group 31">
                <a:extLst>
                  <a:ext uri="{FF2B5EF4-FFF2-40B4-BE49-F238E27FC236}">
                    <a16:creationId xmlns:a16="http://schemas.microsoft.com/office/drawing/2014/main" id="{5BD70654-3D0F-4F02-A8D0-4D47E3F163E5}"/>
                  </a:ext>
                </a:extLst>
              </p:cNvPr>
              <p:cNvGrpSpPr>
                <a:grpSpLocks/>
              </p:cNvGrpSpPr>
              <p:nvPr/>
            </p:nvGrpSpPr>
            <p:grpSpPr bwMode="auto">
              <a:xfrm>
                <a:off x="5438" y="1810"/>
                <a:ext cx="355" cy="3163"/>
                <a:chOff x="5438" y="1810"/>
                <a:chExt cx="355" cy="3163"/>
              </a:xfrm>
            </p:grpSpPr>
            <p:cxnSp>
              <p:nvCxnSpPr>
                <p:cNvPr id="107" name="AutoShape 12">
                  <a:extLst>
                    <a:ext uri="{FF2B5EF4-FFF2-40B4-BE49-F238E27FC236}">
                      <a16:creationId xmlns:a16="http://schemas.microsoft.com/office/drawing/2014/main" id="{EF36EB10-B802-435F-B926-79233BE57AD6}"/>
                    </a:ext>
                  </a:extLst>
                </p:cNvPr>
                <p:cNvCxnSpPr>
                  <a:cxnSpLocks noChangeShapeType="1"/>
                </p:cNvCxnSpPr>
                <p:nvPr/>
              </p:nvCxnSpPr>
              <p:spPr bwMode="auto">
                <a:xfrm rot="10800000" flipV="1">
                  <a:off x="5452" y="1810"/>
                  <a:ext cx="0" cy="1111"/>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8" name="AutoShape 13">
                  <a:extLst>
                    <a:ext uri="{FF2B5EF4-FFF2-40B4-BE49-F238E27FC236}">
                      <a16:creationId xmlns:a16="http://schemas.microsoft.com/office/drawing/2014/main" id="{404FF63D-1BE8-46A6-A2A3-4470B5B3459D}"/>
                    </a:ext>
                  </a:extLst>
                </p:cNvPr>
                <p:cNvCxnSpPr>
                  <a:cxnSpLocks noChangeShapeType="1"/>
                </p:cNvCxnSpPr>
                <p:nvPr/>
              </p:nvCxnSpPr>
              <p:spPr bwMode="auto">
                <a:xfrm rot="10800000" flipH="1" flipV="1">
                  <a:off x="5438" y="2910"/>
                  <a:ext cx="322" cy="129"/>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09" name="AutoShape 14">
                  <a:extLst>
                    <a:ext uri="{FF2B5EF4-FFF2-40B4-BE49-F238E27FC236}">
                      <a16:creationId xmlns:a16="http://schemas.microsoft.com/office/drawing/2014/main" id="{CB8D00B0-62FD-41EF-B27F-43FFF0D44503}"/>
                    </a:ext>
                  </a:extLst>
                </p:cNvPr>
                <p:cNvCxnSpPr>
                  <a:cxnSpLocks noChangeShapeType="1"/>
                </p:cNvCxnSpPr>
                <p:nvPr/>
              </p:nvCxnSpPr>
              <p:spPr bwMode="auto">
                <a:xfrm flipH="1">
                  <a:off x="5553" y="3588"/>
                  <a:ext cx="240" cy="120"/>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14" name="AutoShape 15">
                  <a:extLst>
                    <a:ext uri="{FF2B5EF4-FFF2-40B4-BE49-F238E27FC236}">
                      <a16:creationId xmlns:a16="http://schemas.microsoft.com/office/drawing/2014/main" id="{8BC3C947-5107-4FAD-AC0A-D5CD6EA17BC2}"/>
                    </a:ext>
                  </a:extLst>
                </p:cNvPr>
                <p:cNvCxnSpPr>
                  <a:cxnSpLocks noChangeShapeType="1"/>
                </p:cNvCxnSpPr>
                <p:nvPr/>
              </p:nvCxnSpPr>
              <p:spPr bwMode="auto">
                <a:xfrm rot="10800000" flipV="1">
                  <a:off x="5561" y="3700"/>
                  <a:ext cx="4" cy="1273"/>
                </a:xfrm>
                <a:prstGeom prst="straightConnector1">
                  <a:avLst/>
                </a:prstGeom>
                <a:noFill/>
                <a:ln w="19050">
                  <a:solidFill>
                    <a:schemeClr val="tx1"/>
                  </a:solidFill>
                  <a:round/>
                  <a:headEnd/>
                  <a:tailEnd/>
                </a:ln>
                <a:extLst>
                  <a:ext uri="{909E8E84-426E-40DD-AFC4-6F175D3DCCD1}">
                    <a14:hiddenFill xmlns:a14="http://schemas.microsoft.com/office/drawing/2010/main">
                      <a:noFill/>
                    </a14:hiddenFill>
                  </a:ext>
                </a:extLst>
              </p:spPr>
            </p:cxnSp>
          </p:grpSp>
        </p:grpSp>
        <p:sp>
          <p:nvSpPr>
            <p:cNvPr id="94" name="Text Box 5">
              <a:extLst>
                <a:ext uri="{FF2B5EF4-FFF2-40B4-BE49-F238E27FC236}">
                  <a16:creationId xmlns:a16="http://schemas.microsoft.com/office/drawing/2014/main" id="{144EF773-15A4-4AB9-967A-91F52AADEF17}"/>
                </a:ext>
              </a:extLst>
            </p:cNvPr>
            <p:cNvSpPr txBox="1">
              <a:spLocks noChangeArrowheads="1"/>
            </p:cNvSpPr>
            <p:nvPr/>
          </p:nvSpPr>
          <p:spPr bwMode="auto">
            <a:xfrm>
              <a:off x="10660869" y="1094180"/>
              <a:ext cx="587151" cy="49868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220</a:t>
              </a:r>
              <a:r>
                <a:rPr lang="en-US" sz="1600" dirty="0">
                  <a:latin typeface="Symbol" pitchFamily="18" charset="2"/>
                </a:rPr>
                <a:t>W</a:t>
              </a:r>
              <a:endParaRPr lang="en-US" sz="1600" dirty="0">
                <a:latin typeface="+mn-lt"/>
              </a:endParaRPr>
            </a:p>
          </p:txBody>
        </p:sp>
        <p:sp>
          <p:nvSpPr>
            <p:cNvPr id="96" name="Text Box 5">
              <a:extLst>
                <a:ext uri="{FF2B5EF4-FFF2-40B4-BE49-F238E27FC236}">
                  <a16:creationId xmlns:a16="http://schemas.microsoft.com/office/drawing/2014/main" id="{35A7BC09-1729-4D0A-AAC0-26C2223B148D}"/>
                </a:ext>
              </a:extLst>
            </p:cNvPr>
            <p:cNvSpPr txBox="1">
              <a:spLocks noChangeArrowheads="1"/>
            </p:cNvSpPr>
            <p:nvPr/>
          </p:nvSpPr>
          <p:spPr bwMode="auto">
            <a:xfrm>
              <a:off x="9778697" y="1084068"/>
              <a:ext cx="587151" cy="49868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latin typeface="+mn-lt"/>
                </a:rPr>
                <a:t>470</a:t>
              </a:r>
              <a:r>
                <a:rPr lang="en-US" sz="1600" dirty="0">
                  <a:latin typeface="Symbol" pitchFamily="18" charset="2"/>
                </a:rPr>
                <a:t>W</a:t>
              </a:r>
              <a:endParaRPr lang="en-US" sz="1600" dirty="0">
                <a:latin typeface="+mn-lt"/>
              </a:endParaRPr>
            </a:p>
          </p:txBody>
        </p:sp>
        <p:sp>
          <p:nvSpPr>
            <p:cNvPr id="97" name="Text Box 6">
              <a:extLst>
                <a:ext uri="{FF2B5EF4-FFF2-40B4-BE49-F238E27FC236}">
                  <a16:creationId xmlns:a16="http://schemas.microsoft.com/office/drawing/2014/main" id="{91B3954E-6C41-4518-8397-E401BDE2061E}"/>
                </a:ext>
              </a:extLst>
            </p:cNvPr>
            <p:cNvSpPr txBox="1"/>
            <p:nvPr/>
          </p:nvSpPr>
          <p:spPr bwMode="auto">
            <a:xfrm>
              <a:off x="8742556" y="751057"/>
              <a:ext cx="803211" cy="38762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5V</a:t>
              </a:r>
            </a:p>
          </p:txBody>
        </p:sp>
      </p:grpSp>
      <p:sp>
        <p:nvSpPr>
          <p:cNvPr id="128" name="Rectangle 127">
            <a:extLst>
              <a:ext uri="{FF2B5EF4-FFF2-40B4-BE49-F238E27FC236}">
                <a16:creationId xmlns:a16="http://schemas.microsoft.com/office/drawing/2014/main" id="{5373CA54-C4DE-40B0-907E-296517DB4571}"/>
              </a:ext>
            </a:extLst>
          </p:cNvPr>
          <p:cNvSpPr/>
          <p:nvPr/>
        </p:nvSpPr>
        <p:spPr>
          <a:xfrm>
            <a:off x="1879534" y="3266458"/>
            <a:ext cx="1183661" cy="21866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a16="http://schemas.microsoft.com/office/drawing/2014/main" id="{FD8FE5B8-67E9-4BDC-8D66-E65299582619}"/>
              </a:ext>
            </a:extLst>
          </p:cNvPr>
          <p:cNvSpPr/>
          <p:nvPr/>
        </p:nvSpPr>
        <p:spPr>
          <a:xfrm>
            <a:off x="1879535" y="4759101"/>
            <a:ext cx="1183661" cy="21866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Rectangle 129">
            <a:extLst>
              <a:ext uri="{FF2B5EF4-FFF2-40B4-BE49-F238E27FC236}">
                <a16:creationId xmlns:a16="http://schemas.microsoft.com/office/drawing/2014/main" id="{BD74CD40-C66A-4EB4-B35C-0CCE5118C993}"/>
              </a:ext>
            </a:extLst>
          </p:cNvPr>
          <p:cNvSpPr/>
          <p:nvPr/>
        </p:nvSpPr>
        <p:spPr>
          <a:xfrm>
            <a:off x="385988" y="5187651"/>
            <a:ext cx="3846127" cy="1200329"/>
          </a:xfrm>
          <a:prstGeom prst="rect">
            <a:avLst/>
          </a:prstGeom>
        </p:spPr>
        <p:txBody>
          <a:bodyPr wrap="square">
            <a:spAutoFit/>
          </a:bodyPr>
          <a:lstStyle/>
          <a:p>
            <a:r>
              <a:rPr lang="en-US" i="1" dirty="0">
                <a:solidFill>
                  <a:srgbClr val="003087"/>
                </a:solidFill>
              </a:rPr>
              <a:t>The connected rows on a breadboard allow for multiple components in a circuit to be joined together. They create junction points…nodes.</a:t>
            </a:r>
          </a:p>
        </p:txBody>
      </p:sp>
      <p:cxnSp>
        <p:nvCxnSpPr>
          <p:cNvPr id="18" name="Straight Connector 17">
            <a:extLst>
              <a:ext uri="{FF2B5EF4-FFF2-40B4-BE49-F238E27FC236}">
                <a16:creationId xmlns:a16="http://schemas.microsoft.com/office/drawing/2014/main" id="{0FE91839-D27E-45A6-B496-7C2ABF7FBDBC}"/>
              </a:ext>
            </a:extLst>
          </p:cNvPr>
          <p:cNvCxnSpPr/>
          <p:nvPr/>
        </p:nvCxnSpPr>
        <p:spPr>
          <a:xfrm>
            <a:off x="4232115" y="695739"/>
            <a:ext cx="0" cy="5660611"/>
          </a:xfrm>
          <a:prstGeom prst="line">
            <a:avLst/>
          </a:prstGeom>
          <a:ln w="28575">
            <a:solidFill>
              <a:schemeClr val="tx1"/>
            </a:solidFill>
          </a:ln>
        </p:spPr>
        <p:style>
          <a:lnRef idx="3">
            <a:schemeClr val="dk1"/>
          </a:lnRef>
          <a:fillRef idx="0">
            <a:schemeClr val="dk1"/>
          </a:fillRef>
          <a:effectRef idx="2">
            <a:schemeClr val="dk1"/>
          </a:effectRef>
          <a:fontRef idx="minor">
            <a:schemeClr val="tx1"/>
          </a:fontRef>
        </p:style>
      </p:cxnSp>
      <p:sp>
        <p:nvSpPr>
          <p:cNvPr id="132" name="Content Placeholder 2">
            <a:extLst>
              <a:ext uri="{FF2B5EF4-FFF2-40B4-BE49-F238E27FC236}">
                <a16:creationId xmlns:a16="http://schemas.microsoft.com/office/drawing/2014/main" id="{245A3C3F-B00B-4AE4-BCD7-1043A45C1D77}"/>
              </a:ext>
            </a:extLst>
          </p:cNvPr>
          <p:cNvSpPr txBox="1">
            <a:spLocks/>
          </p:cNvSpPr>
          <p:nvPr/>
        </p:nvSpPr>
        <p:spPr>
          <a:xfrm>
            <a:off x="4505143" y="355295"/>
            <a:ext cx="4059589" cy="3404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t>Identify the nodes for the given circuits:</a:t>
            </a:r>
          </a:p>
        </p:txBody>
      </p:sp>
      <p:grpSp>
        <p:nvGrpSpPr>
          <p:cNvPr id="28" name="Group 27">
            <a:extLst>
              <a:ext uri="{FF2B5EF4-FFF2-40B4-BE49-F238E27FC236}">
                <a16:creationId xmlns:a16="http://schemas.microsoft.com/office/drawing/2014/main" id="{7EB05712-ED16-4306-83E6-6DBB7868D026}"/>
              </a:ext>
            </a:extLst>
          </p:cNvPr>
          <p:cNvGrpSpPr/>
          <p:nvPr/>
        </p:nvGrpSpPr>
        <p:grpSpPr>
          <a:xfrm>
            <a:off x="5382013" y="4112500"/>
            <a:ext cx="2176616" cy="2080429"/>
            <a:chOff x="5382013" y="4112500"/>
            <a:chExt cx="2176616" cy="2080429"/>
          </a:xfrm>
        </p:grpSpPr>
        <p:grpSp>
          <p:nvGrpSpPr>
            <p:cNvPr id="283" name="Group 282">
              <a:extLst>
                <a:ext uri="{FF2B5EF4-FFF2-40B4-BE49-F238E27FC236}">
                  <a16:creationId xmlns:a16="http://schemas.microsoft.com/office/drawing/2014/main" id="{7D0927B9-0D80-4C6A-893E-1560F14910AB}"/>
                </a:ext>
              </a:extLst>
            </p:cNvPr>
            <p:cNvGrpSpPr/>
            <p:nvPr/>
          </p:nvGrpSpPr>
          <p:grpSpPr>
            <a:xfrm>
              <a:off x="5838909" y="5799267"/>
              <a:ext cx="1627539" cy="393662"/>
              <a:chOff x="-21252" y="975384"/>
              <a:chExt cx="1627539" cy="393662"/>
            </a:xfrm>
          </p:grpSpPr>
          <p:grpSp>
            <p:nvGrpSpPr>
              <p:cNvPr id="284" name="Group 283">
                <a:extLst>
                  <a:ext uri="{FF2B5EF4-FFF2-40B4-BE49-F238E27FC236}">
                    <a16:creationId xmlns:a16="http://schemas.microsoft.com/office/drawing/2014/main" id="{587B9702-F6BD-485B-9F03-E3A9AFC02F80}"/>
                  </a:ext>
                </a:extLst>
              </p:cNvPr>
              <p:cNvGrpSpPr/>
              <p:nvPr/>
            </p:nvGrpSpPr>
            <p:grpSpPr>
              <a:xfrm>
                <a:off x="-21252" y="1190811"/>
                <a:ext cx="1627539" cy="178235"/>
                <a:chOff x="2486954" y="2939708"/>
                <a:chExt cx="2338132" cy="231767"/>
              </a:xfrm>
            </p:grpSpPr>
            <p:grpSp>
              <p:nvGrpSpPr>
                <p:cNvPr id="286" name="Group 285">
                  <a:extLst>
                    <a:ext uri="{FF2B5EF4-FFF2-40B4-BE49-F238E27FC236}">
                      <a16:creationId xmlns:a16="http://schemas.microsoft.com/office/drawing/2014/main" id="{DD1C8C76-7B54-4306-B778-9CBC01856279}"/>
                    </a:ext>
                  </a:extLst>
                </p:cNvPr>
                <p:cNvGrpSpPr/>
                <p:nvPr/>
              </p:nvGrpSpPr>
              <p:grpSpPr>
                <a:xfrm rot="10800000">
                  <a:off x="2486954" y="2974516"/>
                  <a:ext cx="1862425" cy="157788"/>
                  <a:chOff x="6499339" y="2571086"/>
                  <a:chExt cx="2726866" cy="347662"/>
                </a:xfrm>
              </p:grpSpPr>
              <p:cxnSp>
                <p:nvCxnSpPr>
                  <p:cNvPr id="290" name="Straight Connector 289">
                    <a:extLst>
                      <a:ext uri="{FF2B5EF4-FFF2-40B4-BE49-F238E27FC236}">
                        <a16:creationId xmlns:a16="http://schemas.microsoft.com/office/drawing/2014/main" id="{9FEF0D6D-D5AF-494F-8C9D-0CE15770FADA}"/>
                      </a:ext>
                    </a:extLst>
                  </p:cNvPr>
                  <p:cNvCxnSpPr/>
                  <p:nvPr/>
                </p:nvCxnSpPr>
                <p:spPr bwMode="auto">
                  <a:xfrm rot="10800000">
                    <a:off x="7119271" y="2743815"/>
                    <a:ext cx="2106934"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91" name="Group 98">
                    <a:extLst>
                      <a:ext uri="{FF2B5EF4-FFF2-40B4-BE49-F238E27FC236}">
                        <a16:creationId xmlns:a16="http://schemas.microsoft.com/office/drawing/2014/main" id="{3A6D14F1-2FBA-4603-9199-8B6C13A4E2AA}"/>
                      </a:ext>
                    </a:extLst>
                  </p:cNvPr>
                  <p:cNvGrpSpPr>
                    <a:grpSpLocks/>
                  </p:cNvGrpSpPr>
                  <p:nvPr/>
                </p:nvGrpSpPr>
                <p:grpSpPr bwMode="auto">
                  <a:xfrm>
                    <a:off x="6499339" y="2571086"/>
                    <a:ext cx="626267" cy="347662"/>
                    <a:chOff x="7209220" y="1678338"/>
                    <a:chExt cx="704492" cy="303002"/>
                  </a:xfrm>
                </p:grpSpPr>
                <p:cxnSp>
                  <p:nvCxnSpPr>
                    <p:cNvPr id="292" name="Straight Connector 291">
                      <a:extLst>
                        <a:ext uri="{FF2B5EF4-FFF2-40B4-BE49-F238E27FC236}">
                          <a16:creationId xmlns:a16="http://schemas.microsoft.com/office/drawing/2014/main" id="{223C2A32-AD68-416B-A016-0C80EEDF6F69}"/>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3" name="Straight Connector 292">
                      <a:extLst>
                        <a:ext uri="{FF2B5EF4-FFF2-40B4-BE49-F238E27FC236}">
                          <a16:creationId xmlns:a16="http://schemas.microsoft.com/office/drawing/2014/main" id="{76212873-AB46-4EC1-974E-6A922A6DE353}"/>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9FB40216-4FFD-4861-9261-938FCE8C2C34}"/>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5" name="Straight Connector 294">
                      <a:extLst>
                        <a:ext uri="{FF2B5EF4-FFF2-40B4-BE49-F238E27FC236}">
                          <a16:creationId xmlns:a16="http://schemas.microsoft.com/office/drawing/2014/main" id="{CB35429B-8AFA-4E2C-A8F6-D414A4D6BCEE}"/>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6" name="Straight Connector 295">
                      <a:extLst>
                        <a:ext uri="{FF2B5EF4-FFF2-40B4-BE49-F238E27FC236}">
                          <a16:creationId xmlns:a16="http://schemas.microsoft.com/office/drawing/2014/main" id="{43D025FB-53A6-4FB1-854E-F25899410A29}"/>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a:extLst>
                        <a:ext uri="{FF2B5EF4-FFF2-40B4-BE49-F238E27FC236}">
                          <a16:creationId xmlns:a16="http://schemas.microsoft.com/office/drawing/2014/main" id="{64E921FE-9656-4344-AE45-12BCAE043714}"/>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a:extLst>
                        <a:ext uri="{FF2B5EF4-FFF2-40B4-BE49-F238E27FC236}">
                          <a16:creationId xmlns:a16="http://schemas.microsoft.com/office/drawing/2014/main" id="{AE36E28A-48FF-48A7-A53C-F47C07DC4567}"/>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287" name="Rectangle 286">
                  <a:extLst>
                    <a:ext uri="{FF2B5EF4-FFF2-40B4-BE49-F238E27FC236}">
                      <a16:creationId xmlns:a16="http://schemas.microsoft.com/office/drawing/2014/main" id="{C260A792-F0F8-4C27-95D7-95A4A9199A22}"/>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88" name="Rectangle 287">
                  <a:extLst>
                    <a:ext uri="{FF2B5EF4-FFF2-40B4-BE49-F238E27FC236}">
                      <a16:creationId xmlns:a16="http://schemas.microsoft.com/office/drawing/2014/main" id="{2E7F46FE-6D35-448F-A84C-2C39B6870C7F}"/>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89" name="Straight Connector 288">
                  <a:extLst>
                    <a:ext uri="{FF2B5EF4-FFF2-40B4-BE49-F238E27FC236}">
                      <a16:creationId xmlns:a16="http://schemas.microsoft.com/office/drawing/2014/main" id="{D7FA8770-DA95-42B4-A7A4-BE43DF2CC243}"/>
                    </a:ext>
                  </a:extLst>
                </p:cNvPr>
                <p:cNvCxnSpPr/>
                <p:nvPr/>
              </p:nvCxnSpPr>
              <p:spPr bwMode="auto">
                <a:xfrm>
                  <a:off x="4343128" y="3052763"/>
                  <a:ext cx="481958"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85" name="Text Box 5">
                <a:extLst>
                  <a:ext uri="{FF2B5EF4-FFF2-40B4-BE49-F238E27FC236}">
                    <a16:creationId xmlns:a16="http://schemas.microsoft.com/office/drawing/2014/main" id="{68A9B5F8-6AD5-447A-9685-C595BFD24C17}"/>
                  </a:ext>
                </a:extLst>
              </p:cNvPr>
              <p:cNvSpPr txBox="1">
                <a:spLocks noChangeArrowheads="1"/>
              </p:cNvSpPr>
              <p:nvPr/>
            </p:nvSpPr>
            <p:spPr bwMode="auto">
              <a:xfrm>
                <a:off x="921482" y="975384"/>
                <a:ext cx="381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latin typeface="+mn-lt"/>
                  </a:rPr>
                  <a:t>5</a:t>
                </a:r>
                <a:r>
                  <a:rPr lang="en-US" sz="1200" dirty="0">
                    <a:latin typeface="Symbol" pitchFamily="18" charset="2"/>
                  </a:rPr>
                  <a:t>W</a:t>
                </a:r>
              </a:p>
            </p:txBody>
          </p:sp>
        </p:grpSp>
        <p:grpSp>
          <p:nvGrpSpPr>
            <p:cNvPr id="299" name="Group 298">
              <a:extLst>
                <a:ext uri="{FF2B5EF4-FFF2-40B4-BE49-F238E27FC236}">
                  <a16:creationId xmlns:a16="http://schemas.microsoft.com/office/drawing/2014/main" id="{DC935599-B4DA-4371-99FB-EE1FBA4694F2}"/>
                </a:ext>
              </a:extLst>
            </p:cNvPr>
            <p:cNvGrpSpPr/>
            <p:nvPr/>
          </p:nvGrpSpPr>
          <p:grpSpPr>
            <a:xfrm>
              <a:off x="5382013" y="4418352"/>
              <a:ext cx="592985" cy="1681925"/>
              <a:chOff x="3965973" y="943187"/>
              <a:chExt cx="592985" cy="1681925"/>
            </a:xfrm>
          </p:grpSpPr>
          <p:sp>
            <p:nvSpPr>
              <p:cNvPr id="300" name="Text Box 6">
                <a:extLst>
                  <a:ext uri="{FF2B5EF4-FFF2-40B4-BE49-F238E27FC236}">
                    <a16:creationId xmlns:a16="http://schemas.microsoft.com/office/drawing/2014/main" id="{3573B867-8DA8-41A5-AD0F-C6253542B216}"/>
                  </a:ext>
                </a:extLst>
              </p:cNvPr>
              <p:cNvSpPr txBox="1"/>
              <p:nvPr/>
            </p:nvSpPr>
            <p:spPr bwMode="auto">
              <a:xfrm>
                <a:off x="3965973" y="1742547"/>
                <a:ext cx="435769" cy="43815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V</a:t>
                </a:r>
                <a:r>
                  <a:rPr lang="en-US" sz="1400" baseline="-25000" dirty="0">
                    <a:solidFill>
                      <a:schemeClr val="tx1"/>
                    </a:solidFill>
                    <a:ea typeface="Calibri"/>
                    <a:cs typeface="Times New Roman"/>
                  </a:rPr>
                  <a:t>s</a:t>
                </a:r>
              </a:p>
            </p:txBody>
          </p:sp>
          <p:grpSp>
            <p:nvGrpSpPr>
              <p:cNvPr id="301" name="Group 300">
                <a:extLst>
                  <a:ext uri="{FF2B5EF4-FFF2-40B4-BE49-F238E27FC236}">
                    <a16:creationId xmlns:a16="http://schemas.microsoft.com/office/drawing/2014/main" id="{481E8BDA-064F-494D-B505-6646A9F1E9DF}"/>
                  </a:ext>
                </a:extLst>
              </p:cNvPr>
              <p:cNvGrpSpPr/>
              <p:nvPr/>
            </p:nvGrpSpPr>
            <p:grpSpPr>
              <a:xfrm>
                <a:off x="4273642" y="943187"/>
                <a:ext cx="285316" cy="1681925"/>
                <a:chOff x="4273642" y="645520"/>
                <a:chExt cx="389806" cy="2777855"/>
              </a:xfrm>
            </p:grpSpPr>
            <p:cxnSp>
              <p:nvCxnSpPr>
                <p:cNvPr id="304" name="AutoShape 8">
                  <a:extLst>
                    <a:ext uri="{FF2B5EF4-FFF2-40B4-BE49-F238E27FC236}">
                      <a16:creationId xmlns:a16="http://schemas.microsoft.com/office/drawing/2014/main" id="{B360C680-535C-41EE-87C5-7783BF5F7BFD}"/>
                    </a:ext>
                  </a:extLst>
                </p:cNvPr>
                <p:cNvCxnSpPr>
                  <a:cxnSpLocks noChangeShapeType="1"/>
                </p:cNvCxnSpPr>
                <p:nvPr/>
              </p:nvCxnSpPr>
              <p:spPr bwMode="auto">
                <a:xfrm rot="5400000" flipV="1">
                  <a:off x="4467876" y="2250177"/>
                  <a:ext cx="0" cy="18216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05" name="AutoShape 15">
                  <a:extLst>
                    <a:ext uri="{FF2B5EF4-FFF2-40B4-BE49-F238E27FC236}">
                      <a16:creationId xmlns:a16="http://schemas.microsoft.com/office/drawing/2014/main" id="{124FEFFD-ACD1-4CE9-9747-394ED3FFEEB0}"/>
                    </a:ext>
                  </a:extLst>
                </p:cNvPr>
                <p:cNvCxnSpPr>
                  <a:cxnSpLocks noChangeShapeType="1"/>
                </p:cNvCxnSpPr>
                <p:nvPr/>
              </p:nvCxnSpPr>
              <p:spPr bwMode="auto">
                <a:xfrm>
                  <a:off x="4477521" y="2357356"/>
                  <a:ext cx="0" cy="106601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06" name="AutoShape 8">
                  <a:extLst>
                    <a:ext uri="{FF2B5EF4-FFF2-40B4-BE49-F238E27FC236}">
                      <a16:creationId xmlns:a16="http://schemas.microsoft.com/office/drawing/2014/main" id="{C98AA0B4-8CB8-4C46-A1C5-473060754322}"/>
                    </a:ext>
                  </a:extLst>
                </p:cNvPr>
                <p:cNvCxnSpPr>
                  <a:cxnSpLocks noChangeShapeType="1"/>
                </p:cNvCxnSpPr>
                <p:nvPr/>
              </p:nvCxnSpPr>
              <p:spPr bwMode="auto">
                <a:xfrm rot="5400000" flipV="1">
                  <a:off x="4468545" y="2019604"/>
                  <a:ext cx="0" cy="38980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07" name="AutoShape 15">
                  <a:extLst>
                    <a:ext uri="{FF2B5EF4-FFF2-40B4-BE49-F238E27FC236}">
                      <a16:creationId xmlns:a16="http://schemas.microsoft.com/office/drawing/2014/main" id="{5F30FE1A-0382-4C27-AF01-4A1EB7C8F39B}"/>
                    </a:ext>
                  </a:extLst>
                </p:cNvPr>
                <p:cNvCxnSpPr>
                  <a:cxnSpLocks noChangeShapeType="1"/>
                </p:cNvCxnSpPr>
                <p:nvPr/>
              </p:nvCxnSpPr>
              <p:spPr bwMode="auto">
                <a:xfrm>
                  <a:off x="4477932" y="645520"/>
                  <a:ext cx="1" cy="1569378"/>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302" name="Rectangle 301">
                <a:extLst>
                  <a:ext uri="{FF2B5EF4-FFF2-40B4-BE49-F238E27FC236}">
                    <a16:creationId xmlns:a16="http://schemas.microsoft.com/office/drawing/2014/main" id="{4BDAE0AF-026B-4FEF-92F9-CC90B23DCFBC}"/>
                  </a:ext>
                </a:extLst>
              </p:cNvPr>
              <p:cNvSpPr/>
              <p:nvPr/>
            </p:nvSpPr>
            <p:spPr>
              <a:xfrm>
                <a:off x="4182614" y="1571585"/>
                <a:ext cx="287258" cy="358816"/>
              </a:xfrm>
              <a:prstGeom prst="rect">
                <a:avLst/>
              </a:prstGeom>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sp>
            <p:nvSpPr>
              <p:cNvPr id="303" name="Rectangle 302">
                <a:extLst>
                  <a:ext uri="{FF2B5EF4-FFF2-40B4-BE49-F238E27FC236}">
                    <a16:creationId xmlns:a16="http://schemas.microsoft.com/office/drawing/2014/main" id="{EA4D1834-F75C-4274-87F0-36A74A8D9E12}"/>
                  </a:ext>
                </a:extLst>
              </p:cNvPr>
              <p:cNvSpPr/>
              <p:nvPr/>
            </p:nvSpPr>
            <p:spPr>
              <a:xfrm>
                <a:off x="4201632" y="1828800"/>
                <a:ext cx="255198" cy="392159"/>
              </a:xfrm>
              <a:prstGeom prst="rect">
                <a:avLst/>
              </a:prstGeom>
            </p:spPr>
            <p:txBody>
              <a:bodyPr wrap="none">
                <a:spAutoFit/>
              </a:bodyPr>
              <a:lstStyle/>
              <a:p>
                <a:pPr>
                  <a:lnSpc>
                    <a:spcPct val="115000"/>
                  </a:lnSpc>
                  <a:spcBef>
                    <a:spcPts val="0"/>
                  </a:spcBef>
                  <a:spcAft>
                    <a:spcPts val="1000"/>
                  </a:spcAft>
                  <a:defRPr/>
                </a:pPr>
                <a:r>
                  <a:rPr lang="en-US" dirty="0">
                    <a:ea typeface="Calibri"/>
                    <a:cs typeface="Times New Roman"/>
                  </a:rPr>
                  <a:t>-</a:t>
                </a:r>
              </a:p>
            </p:txBody>
          </p:sp>
        </p:grpSp>
        <p:grpSp>
          <p:nvGrpSpPr>
            <p:cNvPr id="308" name="Group 307">
              <a:extLst>
                <a:ext uri="{FF2B5EF4-FFF2-40B4-BE49-F238E27FC236}">
                  <a16:creationId xmlns:a16="http://schemas.microsoft.com/office/drawing/2014/main" id="{D324F209-CD44-48D3-949D-2F5AEC0725C5}"/>
                </a:ext>
              </a:extLst>
            </p:cNvPr>
            <p:cNvGrpSpPr/>
            <p:nvPr/>
          </p:nvGrpSpPr>
          <p:grpSpPr>
            <a:xfrm rot="16200000">
              <a:off x="5873515" y="5325181"/>
              <a:ext cx="1015480" cy="530246"/>
              <a:chOff x="625534" y="838800"/>
              <a:chExt cx="1015480" cy="530246"/>
            </a:xfrm>
          </p:grpSpPr>
          <p:grpSp>
            <p:nvGrpSpPr>
              <p:cNvPr id="309" name="Group 308">
                <a:extLst>
                  <a:ext uri="{FF2B5EF4-FFF2-40B4-BE49-F238E27FC236}">
                    <a16:creationId xmlns:a16="http://schemas.microsoft.com/office/drawing/2014/main" id="{FBA952F8-882C-4BC6-BAD4-5608718C2953}"/>
                  </a:ext>
                </a:extLst>
              </p:cNvPr>
              <p:cNvGrpSpPr/>
              <p:nvPr/>
            </p:nvGrpSpPr>
            <p:grpSpPr>
              <a:xfrm>
                <a:off x="625534" y="1190811"/>
                <a:ext cx="1015480" cy="178235"/>
                <a:chOff x="3416126" y="2939708"/>
                <a:chExt cx="1458843" cy="231767"/>
              </a:xfrm>
            </p:grpSpPr>
            <p:grpSp>
              <p:nvGrpSpPr>
                <p:cNvPr id="311" name="Group 310">
                  <a:extLst>
                    <a:ext uri="{FF2B5EF4-FFF2-40B4-BE49-F238E27FC236}">
                      <a16:creationId xmlns:a16="http://schemas.microsoft.com/office/drawing/2014/main" id="{ABB929EA-E6C6-4596-A871-460D4A09C796}"/>
                    </a:ext>
                  </a:extLst>
                </p:cNvPr>
                <p:cNvGrpSpPr/>
                <p:nvPr/>
              </p:nvGrpSpPr>
              <p:grpSpPr>
                <a:xfrm rot="10800000">
                  <a:off x="3416126" y="2974516"/>
                  <a:ext cx="933256" cy="157788"/>
                  <a:chOff x="6499339" y="2571086"/>
                  <a:chExt cx="1366426" cy="347662"/>
                </a:xfrm>
              </p:grpSpPr>
              <p:cxnSp>
                <p:nvCxnSpPr>
                  <p:cNvPr id="315" name="Straight Connector 314">
                    <a:extLst>
                      <a:ext uri="{FF2B5EF4-FFF2-40B4-BE49-F238E27FC236}">
                        <a16:creationId xmlns:a16="http://schemas.microsoft.com/office/drawing/2014/main" id="{79C97477-C61B-4FFE-AB6C-7E2AB4C8817C}"/>
                      </a:ext>
                    </a:extLst>
                  </p:cNvPr>
                  <p:cNvCxnSpPr/>
                  <p:nvPr/>
                </p:nvCxnSpPr>
                <p:spPr bwMode="auto">
                  <a:xfrm rot="16200000" flipV="1">
                    <a:off x="7489985" y="2373107"/>
                    <a:ext cx="5068" cy="74649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16" name="Group 98">
                    <a:extLst>
                      <a:ext uri="{FF2B5EF4-FFF2-40B4-BE49-F238E27FC236}">
                        <a16:creationId xmlns:a16="http://schemas.microsoft.com/office/drawing/2014/main" id="{47045D47-D9F5-4E89-9035-23B3616B46A2}"/>
                      </a:ext>
                    </a:extLst>
                  </p:cNvPr>
                  <p:cNvGrpSpPr>
                    <a:grpSpLocks/>
                  </p:cNvGrpSpPr>
                  <p:nvPr/>
                </p:nvGrpSpPr>
                <p:grpSpPr bwMode="auto">
                  <a:xfrm>
                    <a:off x="6499339" y="2571086"/>
                    <a:ext cx="626267" cy="347662"/>
                    <a:chOff x="7209220" y="1678338"/>
                    <a:chExt cx="704492" cy="303002"/>
                  </a:xfrm>
                </p:grpSpPr>
                <p:cxnSp>
                  <p:nvCxnSpPr>
                    <p:cNvPr id="317" name="Straight Connector 316">
                      <a:extLst>
                        <a:ext uri="{FF2B5EF4-FFF2-40B4-BE49-F238E27FC236}">
                          <a16:creationId xmlns:a16="http://schemas.microsoft.com/office/drawing/2014/main" id="{FEBAE6E9-F024-4E44-BA67-768F239CA42B}"/>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8E488068-A924-4C41-AC35-C64716E52FD7}"/>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9" name="Straight Connector 318">
                      <a:extLst>
                        <a:ext uri="{FF2B5EF4-FFF2-40B4-BE49-F238E27FC236}">
                          <a16:creationId xmlns:a16="http://schemas.microsoft.com/office/drawing/2014/main" id="{C584AEA1-4236-4F81-BA76-2A2D91582A52}"/>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A69EB5E1-FB31-4481-83A5-B88993EA90E9}"/>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AECA528F-3F1C-43A4-A782-B870977DD293}"/>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0EDDE73-3DF0-4AF9-9576-50206E1401BA}"/>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DF5D9D30-BAF8-4228-A960-5CFB65D4C19A}"/>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312" name="Rectangle 311">
                  <a:extLst>
                    <a:ext uri="{FF2B5EF4-FFF2-40B4-BE49-F238E27FC236}">
                      <a16:creationId xmlns:a16="http://schemas.microsoft.com/office/drawing/2014/main" id="{7057323E-2D49-4D58-A439-35478BB08E2C}"/>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3" name="Rectangle 312">
                  <a:extLst>
                    <a:ext uri="{FF2B5EF4-FFF2-40B4-BE49-F238E27FC236}">
                      <a16:creationId xmlns:a16="http://schemas.microsoft.com/office/drawing/2014/main" id="{823F5BFA-4538-406F-B371-9490E39733B3}"/>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14" name="Straight Connector 313">
                  <a:extLst>
                    <a:ext uri="{FF2B5EF4-FFF2-40B4-BE49-F238E27FC236}">
                      <a16:creationId xmlns:a16="http://schemas.microsoft.com/office/drawing/2014/main" id="{2F7623A7-5525-4B65-8273-E8D29E03D65E}"/>
                    </a:ext>
                  </a:extLst>
                </p:cNvPr>
                <p:cNvCxnSpPr/>
                <p:nvPr/>
              </p:nvCxnSpPr>
              <p:spPr bwMode="auto">
                <a:xfrm rot="5400000" flipV="1">
                  <a:off x="4609046" y="2786837"/>
                  <a:ext cx="0" cy="531847"/>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310" name="Text Box 5">
                <a:extLst>
                  <a:ext uri="{FF2B5EF4-FFF2-40B4-BE49-F238E27FC236}">
                    <a16:creationId xmlns:a16="http://schemas.microsoft.com/office/drawing/2014/main" id="{DDC47CBF-41F0-4F9E-890B-A2E92F4C567C}"/>
                  </a:ext>
                </a:extLst>
              </p:cNvPr>
              <p:cNvSpPr txBox="1">
                <a:spLocks noChangeArrowheads="1"/>
              </p:cNvSpPr>
              <p:nvPr/>
            </p:nvSpPr>
            <p:spPr bwMode="auto">
              <a:xfrm rot="5400000">
                <a:off x="903647" y="930491"/>
                <a:ext cx="4603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latin typeface="+mn-lt"/>
                  </a:rPr>
                  <a:t>30</a:t>
                </a:r>
                <a:r>
                  <a:rPr lang="en-US" sz="1200" dirty="0">
                    <a:latin typeface="Symbol" pitchFamily="18" charset="2"/>
                  </a:rPr>
                  <a:t>W</a:t>
                </a:r>
              </a:p>
            </p:txBody>
          </p:sp>
        </p:grpSp>
        <p:grpSp>
          <p:nvGrpSpPr>
            <p:cNvPr id="324" name="Group 323">
              <a:extLst>
                <a:ext uri="{FF2B5EF4-FFF2-40B4-BE49-F238E27FC236}">
                  <a16:creationId xmlns:a16="http://schemas.microsoft.com/office/drawing/2014/main" id="{2A2F38AA-70F6-43CA-9107-12343A1DE4E3}"/>
                </a:ext>
              </a:extLst>
            </p:cNvPr>
            <p:cNvGrpSpPr/>
            <p:nvPr/>
          </p:nvGrpSpPr>
          <p:grpSpPr>
            <a:xfrm rot="16200000">
              <a:off x="5881843" y="4676604"/>
              <a:ext cx="1015481" cy="516740"/>
              <a:chOff x="625533" y="852306"/>
              <a:chExt cx="1015481" cy="516740"/>
            </a:xfrm>
          </p:grpSpPr>
          <p:grpSp>
            <p:nvGrpSpPr>
              <p:cNvPr id="325" name="Group 324">
                <a:extLst>
                  <a:ext uri="{FF2B5EF4-FFF2-40B4-BE49-F238E27FC236}">
                    <a16:creationId xmlns:a16="http://schemas.microsoft.com/office/drawing/2014/main" id="{197D65AC-26AB-43B3-B478-C99BC765E1D0}"/>
                  </a:ext>
                </a:extLst>
              </p:cNvPr>
              <p:cNvGrpSpPr/>
              <p:nvPr/>
            </p:nvGrpSpPr>
            <p:grpSpPr>
              <a:xfrm>
                <a:off x="625533" y="1190811"/>
                <a:ext cx="1015481" cy="178235"/>
                <a:chOff x="3416126" y="2939708"/>
                <a:chExt cx="1458845" cy="231767"/>
              </a:xfrm>
            </p:grpSpPr>
            <p:grpSp>
              <p:nvGrpSpPr>
                <p:cNvPr id="327" name="Group 326">
                  <a:extLst>
                    <a:ext uri="{FF2B5EF4-FFF2-40B4-BE49-F238E27FC236}">
                      <a16:creationId xmlns:a16="http://schemas.microsoft.com/office/drawing/2014/main" id="{0D95B71D-EB28-4735-8E93-C0A4AFEA4659}"/>
                    </a:ext>
                  </a:extLst>
                </p:cNvPr>
                <p:cNvGrpSpPr/>
                <p:nvPr/>
              </p:nvGrpSpPr>
              <p:grpSpPr>
                <a:xfrm rot="10800000">
                  <a:off x="3416126" y="2974516"/>
                  <a:ext cx="933256" cy="157788"/>
                  <a:chOff x="6499339" y="2571086"/>
                  <a:chExt cx="1366426" cy="347662"/>
                </a:xfrm>
              </p:grpSpPr>
              <p:cxnSp>
                <p:nvCxnSpPr>
                  <p:cNvPr id="331" name="Straight Connector 330">
                    <a:extLst>
                      <a:ext uri="{FF2B5EF4-FFF2-40B4-BE49-F238E27FC236}">
                        <a16:creationId xmlns:a16="http://schemas.microsoft.com/office/drawing/2014/main" id="{6E771318-8D72-4E7F-A23B-6E83B90603B0}"/>
                      </a:ext>
                    </a:extLst>
                  </p:cNvPr>
                  <p:cNvCxnSpPr/>
                  <p:nvPr/>
                </p:nvCxnSpPr>
                <p:spPr bwMode="auto">
                  <a:xfrm rot="16200000" flipV="1">
                    <a:off x="7489985" y="2373107"/>
                    <a:ext cx="5068" cy="74649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32" name="Group 98">
                    <a:extLst>
                      <a:ext uri="{FF2B5EF4-FFF2-40B4-BE49-F238E27FC236}">
                        <a16:creationId xmlns:a16="http://schemas.microsoft.com/office/drawing/2014/main" id="{3110B587-FB4A-44EF-BE8F-CFB263FB3175}"/>
                      </a:ext>
                    </a:extLst>
                  </p:cNvPr>
                  <p:cNvGrpSpPr>
                    <a:grpSpLocks/>
                  </p:cNvGrpSpPr>
                  <p:nvPr/>
                </p:nvGrpSpPr>
                <p:grpSpPr bwMode="auto">
                  <a:xfrm>
                    <a:off x="6499339" y="2571086"/>
                    <a:ext cx="626267" cy="347662"/>
                    <a:chOff x="7209220" y="1678338"/>
                    <a:chExt cx="704492" cy="303002"/>
                  </a:xfrm>
                </p:grpSpPr>
                <p:cxnSp>
                  <p:nvCxnSpPr>
                    <p:cNvPr id="333" name="Straight Connector 332">
                      <a:extLst>
                        <a:ext uri="{FF2B5EF4-FFF2-40B4-BE49-F238E27FC236}">
                          <a16:creationId xmlns:a16="http://schemas.microsoft.com/office/drawing/2014/main" id="{6469F863-CC48-4670-A543-FADE09F46953}"/>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70044012-BDA2-4BB6-8DBA-86E58C92080A}"/>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9FEBD6DD-59D2-47D5-8EF0-93F45E3DE3C8}"/>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E411408F-77F4-4B94-B49E-844A844142AF}"/>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7" name="Straight Connector 336">
                      <a:extLst>
                        <a:ext uri="{FF2B5EF4-FFF2-40B4-BE49-F238E27FC236}">
                          <a16:creationId xmlns:a16="http://schemas.microsoft.com/office/drawing/2014/main" id="{03B329B3-617C-4418-A734-61BBD4443227}"/>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3DFFB2EB-EAA0-4E97-BE83-91E3D93077F7}"/>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282D4EF0-72CF-4B08-9E3A-383F2B197EA8}"/>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328" name="Rectangle 327">
                  <a:extLst>
                    <a:ext uri="{FF2B5EF4-FFF2-40B4-BE49-F238E27FC236}">
                      <a16:creationId xmlns:a16="http://schemas.microsoft.com/office/drawing/2014/main" id="{774D7473-DB7D-4B12-BB80-1F5FD8D798FB}"/>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9" name="Rectangle 328">
                  <a:extLst>
                    <a:ext uri="{FF2B5EF4-FFF2-40B4-BE49-F238E27FC236}">
                      <a16:creationId xmlns:a16="http://schemas.microsoft.com/office/drawing/2014/main" id="{8D9688B6-D1CE-46C3-9B72-EAB66EFF8DE7}"/>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30" name="Straight Connector 329">
                  <a:extLst>
                    <a:ext uri="{FF2B5EF4-FFF2-40B4-BE49-F238E27FC236}">
                      <a16:creationId xmlns:a16="http://schemas.microsoft.com/office/drawing/2014/main" id="{EB5DDA5F-A93E-45FC-AAC5-7C11FABCED47}"/>
                    </a:ext>
                  </a:extLst>
                </p:cNvPr>
                <p:cNvCxnSpPr/>
                <p:nvPr/>
              </p:nvCxnSpPr>
              <p:spPr bwMode="auto">
                <a:xfrm rot="5400000" flipV="1">
                  <a:off x="4609048" y="2786838"/>
                  <a:ext cx="0" cy="531847"/>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326" name="Text Box 5">
                <a:extLst>
                  <a:ext uri="{FF2B5EF4-FFF2-40B4-BE49-F238E27FC236}">
                    <a16:creationId xmlns:a16="http://schemas.microsoft.com/office/drawing/2014/main" id="{ACC1D48F-1964-41A4-9A0D-C9DC903C8C82}"/>
                  </a:ext>
                </a:extLst>
              </p:cNvPr>
              <p:cNvSpPr txBox="1">
                <a:spLocks noChangeArrowheads="1"/>
              </p:cNvSpPr>
              <p:nvPr/>
            </p:nvSpPr>
            <p:spPr bwMode="auto">
              <a:xfrm rot="5400000">
                <a:off x="903647" y="943997"/>
                <a:ext cx="4603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latin typeface="+mn-lt"/>
                  </a:rPr>
                  <a:t>20</a:t>
                </a:r>
                <a:r>
                  <a:rPr lang="en-US" sz="1200" dirty="0">
                    <a:latin typeface="Symbol" pitchFamily="18" charset="2"/>
                  </a:rPr>
                  <a:t>W</a:t>
                </a:r>
              </a:p>
            </p:txBody>
          </p:sp>
        </p:grpSp>
        <p:grpSp>
          <p:nvGrpSpPr>
            <p:cNvPr id="340" name="Group 339">
              <a:extLst>
                <a:ext uri="{FF2B5EF4-FFF2-40B4-BE49-F238E27FC236}">
                  <a16:creationId xmlns:a16="http://schemas.microsoft.com/office/drawing/2014/main" id="{C98FB4C3-841D-41BC-A4B1-45B1EC468DE6}"/>
                </a:ext>
              </a:extLst>
            </p:cNvPr>
            <p:cNvGrpSpPr/>
            <p:nvPr/>
          </p:nvGrpSpPr>
          <p:grpSpPr>
            <a:xfrm rot="16200000">
              <a:off x="6445245" y="4988751"/>
              <a:ext cx="1692470" cy="534299"/>
              <a:chOff x="266378" y="834747"/>
              <a:chExt cx="1692470" cy="534299"/>
            </a:xfrm>
          </p:grpSpPr>
          <p:grpSp>
            <p:nvGrpSpPr>
              <p:cNvPr id="341" name="Group 340">
                <a:extLst>
                  <a:ext uri="{FF2B5EF4-FFF2-40B4-BE49-F238E27FC236}">
                    <a16:creationId xmlns:a16="http://schemas.microsoft.com/office/drawing/2014/main" id="{6D4DE520-2C5E-4EEF-9104-0644B3F2FBF8}"/>
                  </a:ext>
                </a:extLst>
              </p:cNvPr>
              <p:cNvGrpSpPr/>
              <p:nvPr/>
            </p:nvGrpSpPr>
            <p:grpSpPr>
              <a:xfrm>
                <a:off x="266378" y="1190811"/>
                <a:ext cx="1692470" cy="178235"/>
                <a:chOff x="2900163" y="2939708"/>
                <a:chExt cx="2431412" cy="231767"/>
              </a:xfrm>
            </p:grpSpPr>
            <p:grpSp>
              <p:nvGrpSpPr>
                <p:cNvPr id="343" name="Group 342">
                  <a:extLst>
                    <a:ext uri="{FF2B5EF4-FFF2-40B4-BE49-F238E27FC236}">
                      <a16:creationId xmlns:a16="http://schemas.microsoft.com/office/drawing/2014/main" id="{580388E7-DEB6-4D3F-9F67-F418B27F2140}"/>
                    </a:ext>
                  </a:extLst>
                </p:cNvPr>
                <p:cNvGrpSpPr/>
                <p:nvPr/>
              </p:nvGrpSpPr>
              <p:grpSpPr>
                <a:xfrm rot="10800000">
                  <a:off x="2900163" y="2974516"/>
                  <a:ext cx="1449219" cy="157788"/>
                  <a:chOff x="6499339" y="2571086"/>
                  <a:chExt cx="2121873" cy="347662"/>
                </a:xfrm>
              </p:grpSpPr>
              <p:cxnSp>
                <p:nvCxnSpPr>
                  <p:cNvPr id="347" name="Straight Connector 346">
                    <a:extLst>
                      <a:ext uri="{FF2B5EF4-FFF2-40B4-BE49-F238E27FC236}">
                        <a16:creationId xmlns:a16="http://schemas.microsoft.com/office/drawing/2014/main" id="{A80F8ADF-43DF-4681-A11F-EE8CA976C2E2}"/>
                      </a:ext>
                    </a:extLst>
                  </p:cNvPr>
                  <p:cNvCxnSpPr/>
                  <p:nvPr/>
                </p:nvCxnSpPr>
                <p:spPr bwMode="auto">
                  <a:xfrm rot="16200000" flipV="1">
                    <a:off x="7870243" y="1992851"/>
                    <a:ext cx="0" cy="150193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48" name="Group 98">
                    <a:extLst>
                      <a:ext uri="{FF2B5EF4-FFF2-40B4-BE49-F238E27FC236}">
                        <a16:creationId xmlns:a16="http://schemas.microsoft.com/office/drawing/2014/main" id="{5D7830B1-33F0-4036-BDE3-921075CA3548}"/>
                      </a:ext>
                    </a:extLst>
                  </p:cNvPr>
                  <p:cNvGrpSpPr>
                    <a:grpSpLocks/>
                  </p:cNvGrpSpPr>
                  <p:nvPr/>
                </p:nvGrpSpPr>
                <p:grpSpPr bwMode="auto">
                  <a:xfrm>
                    <a:off x="6499339" y="2571086"/>
                    <a:ext cx="626267" cy="347662"/>
                    <a:chOff x="7209220" y="1678338"/>
                    <a:chExt cx="704492" cy="303002"/>
                  </a:xfrm>
                </p:grpSpPr>
                <p:cxnSp>
                  <p:nvCxnSpPr>
                    <p:cNvPr id="349" name="Straight Connector 348">
                      <a:extLst>
                        <a:ext uri="{FF2B5EF4-FFF2-40B4-BE49-F238E27FC236}">
                          <a16:creationId xmlns:a16="http://schemas.microsoft.com/office/drawing/2014/main" id="{A770697C-EF83-44D8-A158-9B26A6A4459A}"/>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DED6BDBC-0942-4458-A95B-A8788EEBC9D0}"/>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0F5CDD75-41A5-4C2A-8A33-A87090BE36A3}"/>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12C4C57C-0300-4D65-86B9-07B101BB9C03}"/>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42F2D4B2-43E6-468E-88F7-D1F935454555}"/>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132AAFD0-8EE7-464F-9A2F-27D9747E3C66}"/>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55" name="Straight Connector 354">
                      <a:extLst>
                        <a:ext uri="{FF2B5EF4-FFF2-40B4-BE49-F238E27FC236}">
                          <a16:creationId xmlns:a16="http://schemas.microsoft.com/office/drawing/2014/main" id="{ADB5E827-AF65-473A-B307-281F4F9C1774}"/>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344" name="Rectangle 343">
                  <a:extLst>
                    <a:ext uri="{FF2B5EF4-FFF2-40B4-BE49-F238E27FC236}">
                      <a16:creationId xmlns:a16="http://schemas.microsoft.com/office/drawing/2014/main" id="{D254DE55-481F-4810-9414-B6309216F149}"/>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45" name="Rectangle 344">
                  <a:extLst>
                    <a:ext uri="{FF2B5EF4-FFF2-40B4-BE49-F238E27FC236}">
                      <a16:creationId xmlns:a16="http://schemas.microsoft.com/office/drawing/2014/main" id="{3B412C82-516B-4D50-9215-911418B6D97D}"/>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46" name="Straight Connector 345">
                  <a:extLst>
                    <a:ext uri="{FF2B5EF4-FFF2-40B4-BE49-F238E27FC236}">
                      <a16:creationId xmlns:a16="http://schemas.microsoft.com/office/drawing/2014/main" id="{C137EB7B-57C0-4B75-8240-22EF1229E860}"/>
                    </a:ext>
                  </a:extLst>
                </p:cNvPr>
                <p:cNvCxnSpPr/>
                <p:nvPr/>
              </p:nvCxnSpPr>
              <p:spPr bwMode="auto">
                <a:xfrm rot="5400000" flipV="1">
                  <a:off x="4837349" y="2558535"/>
                  <a:ext cx="0" cy="98845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342" name="Text Box 5">
                <a:extLst>
                  <a:ext uri="{FF2B5EF4-FFF2-40B4-BE49-F238E27FC236}">
                    <a16:creationId xmlns:a16="http://schemas.microsoft.com/office/drawing/2014/main" id="{9F81D3E7-A648-43D6-83C7-803888846ADB}"/>
                  </a:ext>
                </a:extLst>
              </p:cNvPr>
              <p:cNvSpPr txBox="1">
                <a:spLocks noChangeArrowheads="1"/>
              </p:cNvSpPr>
              <p:nvPr/>
            </p:nvSpPr>
            <p:spPr bwMode="auto">
              <a:xfrm rot="5400000">
                <a:off x="903862" y="926438"/>
                <a:ext cx="4603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latin typeface="+mn-lt"/>
                  </a:rPr>
                  <a:t>45</a:t>
                </a:r>
                <a:r>
                  <a:rPr lang="en-US" sz="1200" dirty="0">
                    <a:latin typeface="Symbol" pitchFamily="18" charset="2"/>
                  </a:rPr>
                  <a:t>W</a:t>
                </a:r>
              </a:p>
            </p:txBody>
          </p:sp>
        </p:grpSp>
        <p:grpSp>
          <p:nvGrpSpPr>
            <p:cNvPr id="356" name="Group 355">
              <a:extLst>
                <a:ext uri="{FF2B5EF4-FFF2-40B4-BE49-F238E27FC236}">
                  <a16:creationId xmlns:a16="http://schemas.microsoft.com/office/drawing/2014/main" id="{FAF7CAB8-4460-40AF-987C-BAD329D12CCB}"/>
                </a:ext>
              </a:extLst>
            </p:cNvPr>
            <p:cNvGrpSpPr/>
            <p:nvPr/>
          </p:nvGrpSpPr>
          <p:grpSpPr>
            <a:xfrm rot="10800000">
              <a:off x="5838909" y="4112500"/>
              <a:ext cx="1627539" cy="387226"/>
              <a:chOff x="-21252" y="1190811"/>
              <a:chExt cx="1627539" cy="387226"/>
            </a:xfrm>
          </p:grpSpPr>
          <p:grpSp>
            <p:nvGrpSpPr>
              <p:cNvPr id="357" name="Group 356">
                <a:extLst>
                  <a:ext uri="{FF2B5EF4-FFF2-40B4-BE49-F238E27FC236}">
                    <a16:creationId xmlns:a16="http://schemas.microsoft.com/office/drawing/2014/main" id="{99B23DA2-F6C9-4763-A4B1-A1357049B8B7}"/>
                  </a:ext>
                </a:extLst>
              </p:cNvPr>
              <p:cNvGrpSpPr/>
              <p:nvPr/>
            </p:nvGrpSpPr>
            <p:grpSpPr>
              <a:xfrm>
                <a:off x="-21252" y="1190811"/>
                <a:ext cx="1627539" cy="178235"/>
                <a:chOff x="2486954" y="2939708"/>
                <a:chExt cx="2338132" cy="231767"/>
              </a:xfrm>
            </p:grpSpPr>
            <p:grpSp>
              <p:nvGrpSpPr>
                <p:cNvPr id="359" name="Group 358">
                  <a:extLst>
                    <a:ext uri="{FF2B5EF4-FFF2-40B4-BE49-F238E27FC236}">
                      <a16:creationId xmlns:a16="http://schemas.microsoft.com/office/drawing/2014/main" id="{84BC75CD-7F9B-44C4-A899-9C2E31290BAE}"/>
                    </a:ext>
                  </a:extLst>
                </p:cNvPr>
                <p:cNvGrpSpPr/>
                <p:nvPr/>
              </p:nvGrpSpPr>
              <p:grpSpPr>
                <a:xfrm rot="10800000">
                  <a:off x="2486954" y="2974516"/>
                  <a:ext cx="1862425" cy="157788"/>
                  <a:chOff x="6499339" y="2571086"/>
                  <a:chExt cx="2726866" cy="347662"/>
                </a:xfrm>
              </p:grpSpPr>
              <p:cxnSp>
                <p:nvCxnSpPr>
                  <p:cNvPr id="363" name="Straight Connector 362">
                    <a:extLst>
                      <a:ext uri="{FF2B5EF4-FFF2-40B4-BE49-F238E27FC236}">
                        <a16:creationId xmlns:a16="http://schemas.microsoft.com/office/drawing/2014/main" id="{7E03930F-250A-41DF-A970-9441A31BCB1B}"/>
                      </a:ext>
                    </a:extLst>
                  </p:cNvPr>
                  <p:cNvCxnSpPr/>
                  <p:nvPr/>
                </p:nvCxnSpPr>
                <p:spPr bwMode="auto">
                  <a:xfrm rot="10800000">
                    <a:off x="7119271" y="2743815"/>
                    <a:ext cx="2106934"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64" name="Group 98">
                    <a:extLst>
                      <a:ext uri="{FF2B5EF4-FFF2-40B4-BE49-F238E27FC236}">
                        <a16:creationId xmlns:a16="http://schemas.microsoft.com/office/drawing/2014/main" id="{4F4FA385-4F58-4892-81C4-01AC1280A705}"/>
                      </a:ext>
                    </a:extLst>
                  </p:cNvPr>
                  <p:cNvGrpSpPr>
                    <a:grpSpLocks/>
                  </p:cNvGrpSpPr>
                  <p:nvPr/>
                </p:nvGrpSpPr>
                <p:grpSpPr bwMode="auto">
                  <a:xfrm>
                    <a:off x="6499339" y="2571086"/>
                    <a:ext cx="626267" cy="347662"/>
                    <a:chOff x="7209220" y="1678338"/>
                    <a:chExt cx="704492" cy="303002"/>
                  </a:xfrm>
                </p:grpSpPr>
                <p:cxnSp>
                  <p:nvCxnSpPr>
                    <p:cNvPr id="365" name="Straight Connector 364">
                      <a:extLst>
                        <a:ext uri="{FF2B5EF4-FFF2-40B4-BE49-F238E27FC236}">
                          <a16:creationId xmlns:a16="http://schemas.microsoft.com/office/drawing/2014/main" id="{EFAF1187-AE1F-4D07-848F-5B0DCC51B5C4}"/>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577BB48F-54EB-4CF3-8964-56750FB6924F}"/>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17C44C90-055E-4188-9745-BEFB3A60D631}"/>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B74A6867-FA47-4876-A495-61AA4BB5A369}"/>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a:extLst>
                        <a:ext uri="{FF2B5EF4-FFF2-40B4-BE49-F238E27FC236}">
                          <a16:creationId xmlns:a16="http://schemas.microsoft.com/office/drawing/2014/main" id="{DFB87EDC-14EE-4B55-A8AB-D81F0BAF32EF}"/>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AC168B2B-B299-4BD0-9431-D6E5B7FB36B1}"/>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7D85950C-AF9A-4260-9E59-D067ED47E7D1}"/>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360" name="Rectangle 359">
                  <a:extLst>
                    <a:ext uri="{FF2B5EF4-FFF2-40B4-BE49-F238E27FC236}">
                      <a16:creationId xmlns:a16="http://schemas.microsoft.com/office/drawing/2014/main" id="{5541DCEA-A26F-4130-AF93-6E87191419A4}"/>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61" name="Rectangle 360">
                  <a:extLst>
                    <a:ext uri="{FF2B5EF4-FFF2-40B4-BE49-F238E27FC236}">
                      <a16:creationId xmlns:a16="http://schemas.microsoft.com/office/drawing/2014/main" id="{E69FEB1D-A044-4A67-BE1F-857663C2FDCC}"/>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62" name="Straight Connector 361">
                  <a:extLst>
                    <a:ext uri="{FF2B5EF4-FFF2-40B4-BE49-F238E27FC236}">
                      <a16:creationId xmlns:a16="http://schemas.microsoft.com/office/drawing/2014/main" id="{919B2861-2C12-48ED-ABF6-4AF8AE51E75A}"/>
                    </a:ext>
                  </a:extLst>
                </p:cNvPr>
                <p:cNvCxnSpPr/>
                <p:nvPr/>
              </p:nvCxnSpPr>
              <p:spPr bwMode="auto">
                <a:xfrm>
                  <a:off x="4343128" y="3052763"/>
                  <a:ext cx="481958"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358" name="Text Box 5">
                <a:extLst>
                  <a:ext uri="{FF2B5EF4-FFF2-40B4-BE49-F238E27FC236}">
                    <a16:creationId xmlns:a16="http://schemas.microsoft.com/office/drawing/2014/main" id="{DEF0AA5B-2B77-490F-B1C1-12183ABDBE96}"/>
                  </a:ext>
                </a:extLst>
              </p:cNvPr>
              <p:cNvSpPr txBox="1">
                <a:spLocks noChangeArrowheads="1"/>
              </p:cNvSpPr>
              <p:nvPr/>
            </p:nvSpPr>
            <p:spPr bwMode="auto">
              <a:xfrm rot="10800000">
                <a:off x="857914" y="1301038"/>
                <a:ext cx="4732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t>20</a:t>
                </a:r>
                <a:r>
                  <a:rPr lang="en-US" sz="1200" dirty="0">
                    <a:latin typeface="Symbol" pitchFamily="18" charset="2"/>
                  </a:rPr>
                  <a:t>W</a:t>
                </a:r>
              </a:p>
            </p:txBody>
          </p:sp>
        </p:grpSp>
      </p:grpSp>
      <p:grpSp>
        <p:nvGrpSpPr>
          <p:cNvPr id="29" name="Group 28">
            <a:extLst>
              <a:ext uri="{FF2B5EF4-FFF2-40B4-BE49-F238E27FC236}">
                <a16:creationId xmlns:a16="http://schemas.microsoft.com/office/drawing/2014/main" id="{81274338-ACBF-43D5-8A03-94C4FEF63038}"/>
              </a:ext>
            </a:extLst>
          </p:cNvPr>
          <p:cNvGrpSpPr/>
          <p:nvPr/>
        </p:nvGrpSpPr>
        <p:grpSpPr>
          <a:xfrm>
            <a:off x="8709599" y="1491049"/>
            <a:ext cx="2770677" cy="1038700"/>
            <a:chOff x="8564732" y="1489859"/>
            <a:chExt cx="2770677" cy="1038700"/>
          </a:xfrm>
        </p:grpSpPr>
        <p:grpSp>
          <p:nvGrpSpPr>
            <p:cNvPr id="374" name="Group 373">
              <a:extLst>
                <a:ext uri="{FF2B5EF4-FFF2-40B4-BE49-F238E27FC236}">
                  <a16:creationId xmlns:a16="http://schemas.microsoft.com/office/drawing/2014/main" id="{DCA993DB-DBC7-408D-BD71-37C54ACE9DF9}"/>
                </a:ext>
              </a:extLst>
            </p:cNvPr>
            <p:cNvGrpSpPr/>
            <p:nvPr/>
          </p:nvGrpSpPr>
          <p:grpSpPr>
            <a:xfrm>
              <a:off x="8564732" y="1495966"/>
              <a:ext cx="583206" cy="1028865"/>
              <a:chOff x="3975752" y="1400017"/>
              <a:chExt cx="583206" cy="1028865"/>
            </a:xfrm>
          </p:grpSpPr>
          <p:sp>
            <p:nvSpPr>
              <p:cNvPr id="375" name="Text Box 6">
                <a:extLst>
                  <a:ext uri="{FF2B5EF4-FFF2-40B4-BE49-F238E27FC236}">
                    <a16:creationId xmlns:a16="http://schemas.microsoft.com/office/drawing/2014/main" id="{9B7B9DEB-2332-43E7-8CA7-A8478A564E0B}"/>
                  </a:ext>
                </a:extLst>
              </p:cNvPr>
              <p:cNvSpPr txBox="1"/>
              <p:nvPr/>
            </p:nvSpPr>
            <p:spPr bwMode="auto">
              <a:xfrm>
                <a:off x="3975752" y="1760588"/>
                <a:ext cx="435769" cy="43815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V</a:t>
                </a:r>
                <a:r>
                  <a:rPr lang="en-US" sz="1400" baseline="-25000" dirty="0">
                    <a:solidFill>
                      <a:schemeClr val="tx1"/>
                    </a:solidFill>
                    <a:ea typeface="Calibri"/>
                    <a:cs typeface="Times New Roman"/>
                  </a:rPr>
                  <a:t>s</a:t>
                </a:r>
              </a:p>
            </p:txBody>
          </p:sp>
          <p:grpSp>
            <p:nvGrpSpPr>
              <p:cNvPr id="376" name="Group 375">
                <a:extLst>
                  <a:ext uri="{FF2B5EF4-FFF2-40B4-BE49-F238E27FC236}">
                    <a16:creationId xmlns:a16="http://schemas.microsoft.com/office/drawing/2014/main" id="{0F6F67F5-2497-4065-AD4D-8ACC84D1F27E}"/>
                  </a:ext>
                </a:extLst>
              </p:cNvPr>
              <p:cNvGrpSpPr/>
              <p:nvPr/>
            </p:nvGrpSpPr>
            <p:grpSpPr>
              <a:xfrm>
                <a:off x="4273642" y="1400017"/>
                <a:ext cx="285316" cy="1028865"/>
                <a:chOff x="4273642" y="1400017"/>
                <a:chExt cx="389806" cy="1699266"/>
              </a:xfrm>
            </p:grpSpPr>
            <p:cxnSp>
              <p:nvCxnSpPr>
                <p:cNvPr id="379" name="AutoShape 8">
                  <a:extLst>
                    <a:ext uri="{FF2B5EF4-FFF2-40B4-BE49-F238E27FC236}">
                      <a16:creationId xmlns:a16="http://schemas.microsoft.com/office/drawing/2014/main" id="{8ACE867D-CD48-46BF-B891-7C1B3FBB4228}"/>
                    </a:ext>
                  </a:extLst>
                </p:cNvPr>
                <p:cNvCxnSpPr>
                  <a:cxnSpLocks noChangeShapeType="1"/>
                </p:cNvCxnSpPr>
                <p:nvPr/>
              </p:nvCxnSpPr>
              <p:spPr bwMode="auto">
                <a:xfrm rot="5400000" flipV="1">
                  <a:off x="4467876" y="2250177"/>
                  <a:ext cx="0" cy="18216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0" name="AutoShape 15">
                  <a:extLst>
                    <a:ext uri="{FF2B5EF4-FFF2-40B4-BE49-F238E27FC236}">
                      <a16:creationId xmlns:a16="http://schemas.microsoft.com/office/drawing/2014/main" id="{D0E3AD2F-E138-423C-9CEE-4B6A1724830E}"/>
                    </a:ext>
                  </a:extLst>
                </p:cNvPr>
                <p:cNvCxnSpPr>
                  <a:cxnSpLocks noChangeShapeType="1"/>
                </p:cNvCxnSpPr>
                <p:nvPr/>
              </p:nvCxnSpPr>
              <p:spPr bwMode="auto">
                <a:xfrm>
                  <a:off x="4477521" y="2357356"/>
                  <a:ext cx="414" cy="74192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1" name="AutoShape 8">
                  <a:extLst>
                    <a:ext uri="{FF2B5EF4-FFF2-40B4-BE49-F238E27FC236}">
                      <a16:creationId xmlns:a16="http://schemas.microsoft.com/office/drawing/2014/main" id="{034C34D1-5F97-4575-B37C-84BBB18FAF71}"/>
                    </a:ext>
                  </a:extLst>
                </p:cNvPr>
                <p:cNvCxnSpPr>
                  <a:cxnSpLocks noChangeShapeType="1"/>
                </p:cNvCxnSpPr>
                <p:nvPr/>
              </p:nvCxnSpPr>
              <p:spPr bwMode="auto">
                <a:xfrm rot="5400000" flipV="1">
                  <a:off x="4468545" y="2019604"/>
                  <a:ext cx="0" cy="38980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2" name="AutoShape 15">
                  <a:extLst>
                    <a:ext uri="{FF2B5EF4-FFF2-40B4-BE49-F238E27FC236}">
                      <a16:creationId xmlns:a16="http://schemas.microsoft.com/office/drawing/2014/main" id="{AAF8848D-9C3C-47D9-9F99-9B4A83C204C4}"/>
                    </a:ext>
                  </a:extLst>
                </p:cNvPr>
                <p:cNvCxnSpPr>
                  <a:cxnSpLocks noChangeShapeType="1"/>
                </p:cNvCxnSpPr>
                <p:nvPr/>
              </p:nvCxnSpPr>
              <p:spPr bwMode="auto">
                <a:xfrm flipH="1">
                  <a:off x="4477933" y="1400017"/>
                  <a:ext cx="2" cy="814881"/>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377" name="Rectangle 376">
                <a:extLst>
                  <a:ext uri="{FF2B5EF4-FFF2-40B4-BE49-F238E27FC236}">
                    <a16:creationId xmlns:a16="http://schemas.microsoft.com/office/drawing/2014/main" id="{A1432F97-AB99-4591-A175-042826790AD7}"/>
                  </a:ext>
                </a:extLst>
              </p:cNvPr>
              <p:cNvSpPr/>
              <p:nvPr/>
            </p:nvSpPr>
            <p:spPr>
              <a:xfrm>
                <a:off x="4182614" y="1571585"/>
                <a:ext cx="287258" cy="358816"/>
              </a:xfrm>
              <a:prstGeom prst="rect">
                <a:avLst/>
              </a:prstGeom>
            </p:spPr>
            <p:txBody>
              <a:bodyPr wrap="none">
                <a:spAutoFit/>
              </a:bodyPr>
              <a:lstStyle/>
              <a:p>
                <a:pPr>
                  <a:lnSpc>
                    <a:spcPct val="115000"/>
                  </a:lnSpc>
                  <a:spcBef>
                    <a:spcPts val="0"/>
                  </a:spcBef>
                  <a:spcAft>
                    <a:spcPts val="1000"/>
                  </a:spcAft>
                  <a:defRPr/>
                </a:pPr>
                <a:r>
                  <a:rPr lang="en-US" sz="1600" dirty="0">
                    <a:ea typeface="Calibri"/>
                    <a:cs typeface="Times New Roman"/>
                  </a:rPr>
                  <a:t>+</a:t>
                </a:r>
              </a:p>
            </p:txBody>
          </p:sp>
          <p:sp>
            <p:nvSpPr>
              <p:cNvPr id="378" name="Rectangle 377">
                <a:extLst>
                  <a:ext uri="{FF2B5EF4-FFF2-40B4-BE49-F238E27FC236}">
                    <a16:creationId xmlns:a16="http://schemas.microsoft.com/office/drawing/2014/main" id="{00D55AB5-B9B8-4566-90EC-F033C49E19DE}"/>
                  </a:ext>
                </a:extLst>
              </p:cNvPr>
              <p:cNvSpPr/>
              <p:nvPr/>
            </p:nvSpPr>
            <p:spPr>
              <a:xfrm>
                <a:off x="4201632" y="1828800"/>
                <a:ext cx="255198" cy="392159"/>
              </a:xfrm>
              <a:prstGeom prst="rect">
                <a:avLst/>
              </a:prstGeom>
            </p:spPr>
            <p:txBody>
              <a:bodyPr wrap="none">
                <a:spAutoFit/>
              </a:bodyPr>
              <a:lstStyle/>
              <a:p>
                <a:pPr>
                  <a:lnSpc>
                    <a:spcPct val="115000"/>
                  </a:lnSpc>
                  <a:spcBef>
                    <a:spcPts val="0"/>
                  </a:spcBef>
                  <a:spcAft>
                    <a:spcPts val="1000"/>
                  </a:spcAft>
                  <a:defRPr/>
                </a:pPr>
                <a:r>
                  <a:rPr lang="en-US" dirty="0">
                    <a:ea typeface="Calibri"/>
                    <a:cs typeface="Times New Roman"/>
                  </a:rPr>
                  <a:t>-</a:t>
                </a:r>
              </a:p>
            </p:txBody>
          </p:sp>
        </p:grpSp>
        <p:grpSp>
          <p:nvGrpSpPr>
            <p:cNvPr id="383" name="Group 382">
              <a:extLst>
                <a:ext uri="{FF2B5EF4-FFF2-40B4-BE49-F238E27FC236}">
                  <a16:creationId xmlns:a16="http://schemas.microsoft.com/office/drawing/2014/main" id="{82B63C74-AF57-4FD6-B2B7-9D21424A2D1D}"/>
                </a:ext>
              </a:extLst>
            </p:cNvPr>
            <p:cNvGrpSpPr/>
            <p:nvPr/>
          </p:nvGrpSpPr>
          <p:grpSpPr>
            <a:xfrm rot="16200000">
              <a:off x="10443531" y="1909087"/>
              <a:ext cx="1015481" cy="178235"/>
              <a:chOff x="3416126" y="2939708"/>
              <a:chExt cx="1458845" cy="231767"/>
            </a:xfrm>
          </p:grpSpPr>
          <p:grpSp>
            <p:nvGrpSpPr>
              <p:cNvPr id="384" name="Group 383">
                <a:extLst>
                  <a:ext uri="{FF2B5EF4-FFF2-40B4-BE49-F238E27FC236}">
                    <a16:creationId xmlns:a16="http://schemas.microsoft.com/office/drawing/2014/main" id="{318EABBA-62A3-4BA7-850D-BEBD082CCB84}"/>
                  </a:ext>
                </a:extLst>
              </p:cNvPr>
              <p:cNvGrpSpPr/>
              <p:nvPr/>
            </p:nvGrpSpPr>
            <p:grpSpPr>
              <a:xfrm rot="10800000">
                <a:off x="3416126" y="2974516"/>
                <a:ext cx="933256" cy="157788"/>
                <a:chOff x="6499339" y="2571086"/>
                <a:chExt cx="1366426" cy="347662"/>
              </a:xfrm>
            </p:grpSpPr>
            <p:cxnSp>
              <p:nvCxnSpPr>
                <p:cNvPr id="388" name="Straight Connector 387">
                  <a:extLst>
                    <a:ext uri="{FF2B5EF4-FFF2-40B4-BE49-F238E27FC236}">
                      <a16:creationId xmlns:a16="http://schemas.microsoft.com/office/drawing/2014/main" id="{62F4E113-C1CE-448A-B212-B7730E903742}"/>
                    </a:ext>
                  </a:extLst>
                </p:cNvPr>
                <p:cNvCxnSpPr/>
                <p:nvPr/>
              </p:nvCxnSpPr>
              <p:spPr bwMode="auto">
                <a:xfrm rot="16200000" flipV="1">
                  <a:off x="7489985" y="2373107"/>
                  <a:ext cx="5068" cy="74649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389" name="Group 98">
                  <a:extLst>
                    <a:ext uri="{FF2B5EF4-FFF2-40B4-BE49-F238E27FC236}">
                      <a16:creationId xmlns:a16="http://schemas.microsoft.com/office/drawing/2014/main" id="{6E44CFEA-B9AC-42FE-89FD-53139C7F992F}"/>
                    </a:ext>
                  </a:extLst>
                </p:cNvPr>
                <p:cNvGrpSpPr>
                  <a:grpSpLocks/>
                </p:cNvGrpSpPr>
                <p:nvPr/>
              </p:nvGrpSpPr>
              <p:grpSpPr bwMode="auto">
                <a:xfrm>
                  <a:off x="6499339" y="2571086"/>
                  <a:ext cx="626267" cy="347662"/>
                  <a:chOff x="7209220" y="1678338"/>
                  <a:chExt cx="704492" cy="303002"/>
                </a:xfrm>
              </p:grpSpPr>
              <p:cxnSp>
                <p:nvCxnSpPr>
                  <p:cNvPr id="390" name="Straight Connector 389">
                    <a:extLst>
                      <a:ext uri="{FF2B5EF4-FFF2-40B4-BE49-F238E27FC236}">
                        <a16:creationId xmlns:a16="http://schemas.microsoft.com/office/drawing/2014/main" id="{121E6BE0-A38A-438F-88CA-C71CF18C1BF4}"/>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D0B4EE9B-759F-49D4-8B10-95BF6670F741}"/>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a:extLst>
                      <a:ext uri="{FF2B5EF4-FFF2-40B4-BE49-F238E27FC236}">
                        <a16:creationId xmlns:a16="http://schemas.microsoft.com/office/drawing/2014/main" id="{3EBCFCDF-22A5-4B31-9F51-0B514EF72EE7}"/>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3" name="Straight Connector 392">
                    <a:extLst>
                      <a:ext uri="{FF2B5EF4-FFF2-40B4-BE49-F238E27FC236}">
                        <a16:creationId xmlns:a16="http://schemas.microsoft.com/office/drawing/2014/main" id="{D6F37427-F097-4308-AF90-2E9BD5FCCC56}"/>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4" name="Straight Connector 393">
                    <a:extLst>
                      <a:ext uri="{FF2B5EF4-FFF2-40B4-BE49-F238E27FC236}">
                        <a16:creationId xmlns:a16="http://schemas.microsoft.com/office/drawing/2014/main" id="{B35BBDFD-B95F-480E-AA97-C3BC2C92D37F}"/>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5" name="Straight Connector 394">
                    <a:extLst>
                      <a:ext uri="{FF2B5EF4-FFF2-40B4-BE49-F238E27FC236}">
                        <a16:creationId xmlns:a16="http://schemas.microsoft.com/office/drawing/2014/main" id="{F2CA6E8D-2330-41E8-9DD0-AEFE57E132D7}"/>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6" name="Straight Connector 395">
                    <a:extLst>
                      <a:ext uri="{FF2B5EF4-FFF2-40B4-BE49-F238E27FC236}">
                        <a16:creationId xmlns:a16="http://schemas.microsoft.com/office/drawing/2014/main" id="{833615BD-EED7-4575-9F0F-16AC99BB811C}"/>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385" name="Rectangle 384">
                <a:extLst>
                  <a:ext uri="{FF2B5EF4-FFF2-40B4-BE49-F238E27FC236}">
                    <a16:creationId xmlns:a16="http://schemas.microsoft.com/office/drawing/2014/main" id="{78522E17-2420-45A4-8886-087B30D2F57E}"/>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86" name="Rectangle 385">
                <a:extLst>
                  <a:ext uri="{FF2B5EF4-FFF2-40B4-BE49-F238E27FC236}">
                    <a16:creationId xmlns:a16="http://schemas.microsoft.com/office/drawing/2014/main" id="{8D8B6D54-52A8-4596-8CB4-D9C4EE6F947A}"/>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387" name="Straight Connector 386">
                <a:extLst>
                  <a:ext uri="{FF2B5EF4-FFF2-40B4-BE49-F238E27FC236}">
                    <a16:creationId xmlns:a16="http://schemas.microsoft.com/office/drawing/2014/main" id="{81C26474-B5DF-4802-9E9C-B90C340E4D98}"/>
                  </a:ext>
                </a:extLst>
              </p:cNvPr>
              <p:cNvCxnSpPr/>
              <p:nvPr/>
            </p:nvCxnSpPr>
            <p:spPr bwMode="auto">
              <a:xfrm rot="5400000" flipV="1">
                <a:off x="4609048" y="2786838"/>
                <a:ext cx="0" cy="531847"/>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cxnSp>
          <p:nvCxnSpPr>
            <p:cNvPr id="397" name="AutoShape 15">
              <a:extLst>
                <a:ext uri="{FF2B5EF4-FFF2-40B4-BE49-F238E27FC236}">
                  <a16:creationId xmlns:a16="http://schemas.microsoft.com/office/drawing/2014/main" id="{BBA23650-42E9-4786-8DFC-50768089C379}"/>
                </a:ext>
              </a:extLst>
            </p:cNvPr>
            <p:cNvCxnSpPr>
              <a:cxnSpLocks noChangeShapeType="1"/>
            </p:cNvCxnSpPr>
            <p:nvPr/>
          </p:nvCxnSpPr>
          <p:spPr bwMode="auto">
            <a:xfrm flipH="1">
              <a:off x="9011853" y="1495964"/>
              <a:ext cx="193077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98" name="AutoShape 15">
              <a:extLst>
                <a:ext uri="{FF2B5EF4-FFF2-40B4-BE49-F238E27FC236}">
                  <a16:creationId xmlns:a16="http://schemas.microsoft.com/office/drawing/2014/main" id="{6557A473-C7CB-463E-B451-AD8BF6C6FE92}"/>
                </a:ext>
              </a:extLst>
            </p:cNvPr>
            <p:cNvCxnSpPr>
              <a:cxnSpLocks noChangeShapeType="1"/>
            </p:cNvCxnSpPr>
            <p:nvPr/>
          </p:nvCxnSpPr>
          <p:spPr bwMode="auto">
            <a:xfrm flipH="1">
              <a:off x="9011853" y="2519914"/>
              <a:ext cx="193077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399" name="Group 398">
              <a:extLst>
                <a:ext uri="{FF2B5EF4-FFF2-40B4-BE49-F238E27FC236}">
                  <a16:creationId xmlns:a16="http://schemas.microsoft.com/office/drawing/2014/main" id="{33641155-17F5-4943-B2EC-76117E3DFCD1}"/>
                </a:ext>
              </a:extLst>
            </p:cNvPr>
            <p:cNvGrpSpPr/>
            <p:nvPr/>
          </p:nvGrpSpPr>
          <p:grpSpPr>
            <a:xfrm rot="16200000">
              <a:off x="9107221" y="1909746"/>
              <a:ext cx="1015481" cy="178235"/>
              <a:chOff x="3416126" y="2939708"/>
              <a:chExt cx="1458845" cy="231767"/>
            </a:xfrm>
          </p:grpSpPr>
          <p:grpSp>
            <p:nvGrpSpPr>
              <p:cNvPr id="400" name="Group 399">
                <a:extLst>
                  <a:ext uri="{FF2B5EF4-FFF2-40B4-BE49-F238E27FC236}">
                    <a16:creationId xmlns:a16="http://schemas.microsoft.com/office/drawing/2014/main" id="{9041E6C5-3FDC-4D45-9007-A602CACDB7FA}"/>
                  </a:ext>
                </a:extLst>
              </p:cNvPr>
              <p:cNvGrpSpPr/>
              <p:nvPr/>
            </p:nvGrpSpPr>
            <p:grpSpPr>
              <a:xfrm rot="10800000">
                <a:off x="3416126" y="2974516"/>
                <a:ext cx="933256" cy="157788"/>
                <a:chOff x="6499339" y="2571086"/>
                <a:chExt cx="1366426" cy="347662"/>
              </a:xfrm>
            </p:grpSpPr>
            <p:cxnSp>
              <p:nvCxnSpPr>
                <p:cNvPr id="404" name="Straight Connector 403">
                  <a:extLst>
                    <a:ext uri="{FF2B5EF4-FFF2-40B4-BE49-F238E27FC236}">
                      <a16:creationId xmlns:a16="http://schemas.microsoft.com/office/drawing/2014/main" id="{5959247D-5924-44A6-8BE1-79C4B2875A2C}"/>
                    </a:ext>
                  </a:extLst>
                </p:cNvPr>
                <p:cNvCxnSpPr/>
                <p:nvPr/>
              </p:nvCxnSpPr>
              <p:spPr bwMode="auto">
                <a:xfrm rot="16200000" flipV="1">
                  <a:off x="7489985" y="2373107"/>
                  <a:ext cx="5068" cy="74649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405" name="Group 98">
                  <a:extLst>
                    <a:ext uri="{FF2B5EF4-FFF2-40B4-BE49-F238E27FC236}">
                      <a16:creationId xmlns:a16="http://schemas.microsoft.com/office/drawing/2014/main" id="{0000BBB0-1D09-487F-A8A5-A65D69EB2243}"/>
                    </a:ext>
                  </a:extLst>
                </p:cNvPr>
                <p:cNvGrpSpPr>
                  <a:grpSpLocks/>
                </p:cNvGrpSpPr>
                <p:nvPr/>
              </p:nvGrpSpPr>
              <p:grpSpPr bwMode="auto">
                <a:xfrm>
                  <a:off x="6499339" y="2571086"/>
                  <a:ext cx="626267" cy="347662"/>
                  <a:chOff x="7209220" y="1678338"/>
                  <a:chExt cx="704492" cy="303002"/>
                </a:xfrm>
              </p:grpSpPr>
              <p:cxnSp>
                <p:nvCxnSpPr>
                  <p:cNvPr id="406" name="Straight Connector 405">
                    <a:extLst>
                      <a:ext uri="{FF2B5EF4-FFF2-40B4-BE49-F238E27FC236}">
                        <a16:creationId xmlns:a16="http://schemas.microsoft.com/office/drawing/2014/main" id="{F6D08B73-616D-490F-9FA9-05E14A02919B}"/>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7" name="Straight Connector 406">
                    <a:extLst>
                      <a:ext uri="{FF2B5EF4-FFF2-40B4-BE49-F238E27FC236}">
                        <a16:creationId xmlns:a16="http://schemas.microsoft.com/office/drawing/2014/main" id="{7D589C61-329A-44F0-A873-6ADF9E3D3D50}"/>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a:extLst>
                      <a:ext uri="{FF2B5EF4-FFF2-40B4-BE49-F238E27FC236}">
                        <a16:creationId xmlns:a16="http://schemas.microsoft.com/office/drawing/2014/main" id="{A0BB5E47-0898-443F-9EEF-E3BAB4825BE1}"/>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9" name="Straight Connector 408">
                    <a:extLst>
                      <a:ext uri="{FF2B5EF4-FFF2-40B4-BE49-F238E27FC236}">
                        <a16:creationId xmlns:a16="http://schemas.microsoft.com/office/drawing/2014/main" id="{F3ED1C25-22FD-4C9E-A9F6-1D1D6E82213F}"/>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0" name="Straight Connector 409">
                    <a:extLst>
                      <a:ext uri="{FF2B5EF4-FFF2-40B4-BE49-F238E27FC236}">
                        <a16:creationId xmlns:a16="http://schemas.microsoft.com/office/drawing/2014/main" id="{15D0F7F7-1D0E-4671-B506-38597D7D701A}"/>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1" name="Straight Connector 410">
                    <a:extLst>
                      <a:ext uri="{FF2B5EF4-FFF2-40B4-BE49-F238E27FC236}">
                        <a16:creationId xmlns:a16="http://schemas.microsoft.com/office/drawing/2014/main" id="{3EFDD18C-80CB-4AAF-B45C-43768A7CB58E}"/>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12" name="Straight Connector 411">
                    <a:extLst>
                      <a:ext uri="{FF2B5EF4-FFF2-40B4-BE49-F238E27FC236}">
                        <a16:creationId xmlns:a16="http://schemas.microsoft.com/office/drawing/2014/main" id="{A29CCA26-FF10-4B72-A504-07774CC40831}"/>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401" name="Rectangle 400">
                <a:extLst>
                  <a:ext uri="{FF2B5EF4-FFF2-40B4-BE49-F238E27FC236}">
                    <a16:creationId xmlns:a16="http://schemas.microsoft.com/office/drawing/2014/main" id="{2D187DC5-ED05-4252-8B3E-9148CD34193B}"/>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02" name="Rectangle 401">
                <a:extLst>
                  <a:ext uri="{FF2B5EF4-FFF2-40B4-BE49-F238E27FC236}">
                    <a16:creationId xmlns:a16="http://schemas.microsoft.com/office/drawing/2014/main" id="{9273FFB6-FDE3-4B36-B6C6-47884F620CCB}"/>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03" name="Straight Connector 402">
                <a:extLst>
                  <a:ext uri="{FF2B5EF4-FFF2-40B4-BE49-F238E27FC236}">
                    <a16:creationId xmlns:a16="http://schemas.microsoft.com/office/drawing/2014/main" id="{A736BA09-5B51-470E-9260-8E122A5136E9}"/>
                  </a:ext>
                </a:extLst>
              </p:cNvPr>
              <p:cNvCxnSpPr/>
              <p:nvPr/>
            </p:nvCxnSpPr>
            <p:spPr bwMode="auto">
              <a:xfrm rot="5400000" flipV="1">
                <a:off x="4609048" y="2786838"/>
                <a:ext cx="0" cy="531847"/>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413" name="Text Box 5">
              <a:extLst>
                <a:ext uri="{FF2B5EF4-FFF2-40B4-BE49-F238E27FC236}">
                  <a16:creationId xmlns:a16="http://schemas.microsoft.com/office/drawing/2014/main" id="{6D9684C4-089B-4DA0-B628-151956CBAB76}"/>
                </a:ext>
              </a:extLst>
            </p:cNvPr>
            <p:cNvSpPr txBox="1">
              <a:spLocks noChangeArrowheads="1"/>
            </p:cNvSpPr>
            <p:nvPr/>
          </p:nvSpPr>
          <p:spPr bwMode="auto">
            <a:xfrm>
              <a:off x="9295906" y="1853313"/>
              <a:ext cx="3904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latin typeface="Arial" panose="020B0604020202020204" pitchFamily="34" charset="0"/>
                  <a:cs typeface="Arial" panose="020B0604020202020204" pitchFamily="34" charset="0"/>
                </a:rPr>
                <a:t>R</a:t>
              </a:r>
              <a:r>
                <a:rPr lang="en-US" sz="1200" baseline="-25000" dirty="0">
                  <a:latin typeface="Arial" panose="020B0604020202020204" pitchFamily="34" charset="0"/>
                  <a:cs typeface="Arial" panose="020B0604020202020204" pitchFamily="34" charset="0"/>
                </a:rPr>
                <a:t>1</a:t>
              </a:r>
            </a:p>
          </p:txBody>
        </p:sp>
        <p:sp>
          <p:nvSpPr>
            <p:cNvPr id="414" name="Text Box 5">
              <a:extLst>
                <a:ext uri="{FF2B5EF4-FFF2-40B4-BE49-F238E27FC236}">
                  <a16:creationId xmlns:a16="http://schemas.microsoft.com/office/drawing/2014/main" id="{2572DEAA-3207-4C02-B83F-855BC4249C0E}"/>
                </a:ext>
              </a:extLst>
            </p:cNvPr>
            <p:cNvSpPr txBox="1">
              <a:spLocks noChangeArrowheads="1"/>
            </p:cNvSpPr>
            <p:nvPr/>
          </p:nvSpPr>
          <p:spPr bwMode="auto">
            <a:xfrm>
              <a:off x="10944999" y="1864554"/>
              <a:ext cx="3904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latin typeface="Arial" panose="020B0604020202020204" pitchFamily="34" charset="0"/>
                  <a:cs typeface="Arial" panose="020B0604020202020204" pitchFamily="34" charset="0"/>
                </a:rPr>
                <a:t>R</a:t>
              </a:r>
              <a:r>
                <a:rPr lang="en-US" sz="1200" baseline="-25000" dirty="0">
                  <a:latin typeface="Arial" panose="020B0604020202020204" pitchFamily="34" charset="0"/>
                  <a:cs typeface="Arial" panose="020B0604020202020204" pitchFamily="34" charset="0"/>
                </a:rPr>
                <a:t>4</a:t>
              </a:r>
            </a:p>
          </p:txBody>
        </p:sp>
        <p:grpSp>
          <p:nvGrpSpPr>
            <p:cNvPr id="417" name="Group 416">
              <a:extLst>
                <a:ext uri="{FF2B5EF4-FFF2-40B4-BE49-F238E27FC236}">
                  <a16:creationId xmlns:a16="http://schemas.microsoft.com/office/drawing/2014/main" id="{CE4EB988-6FB1-4891-AAF4-7BF194F9D4CA}"/>
                </a:ext>
              </a:extLst>
            </p:cNvPr>
            <p:cNvGrpSpPr/>
            <p:nvPr/>
          </p:nvGrpSpPr>
          <p:grpSpPr>
            <a:xfrm rot="16200000">
              <a:off x="9879825" y="1530840"/>
              <a:ext cx="541461" cy="459500"/>
              <a:chOff x="879738" y="909546"/>
              <a:chExt cx="541461" cy="459500"/>
            </a:xfrm>
          </p:grpSpPr>
          <p:grpSp>
            <p:nvGrpSpPr>
              <p:cNvPr id="418" name="Group 417">
                <a:extLst>
                  <a:ext uri="{FF2B5EF4-FFF2-40B4-BE49-F238E27FC236}">
                    <a16:creationId xmlns:a16="http://schemas.microsoft.com/office/drawing/2014/main" id="{8BEE4CA6-8BDA-4F6B-9ED8-8A676577452E}"/>
                  </a:ext>
                </a:extLst>
              </p:cNvPr>
              <p:cNvGrpSpPr/>
              <p:nvPr/>
            </p:nvGrpSpPr>
            <p:grpSpPr>
              <a:xfrm>
                <a:off x="879738" y="1190811"/>
                <a:ext cx="541461" cy="178235"/>
                <a:chOff x="3781321" y="2939708"/>
                <a:chExt cx="777866" cy="231767"/>
              </a:xfrm>
            </p:grpSpPr>
            <p:grpSp>
              <p:nvGrpSpPr>
                <p:cNvPr id="420" name="Group 419">
                  <a:extLst>
                    <a:ext uri="{FF2B5EF4-FFF2-40B4-BE49-F238E27FC236}">
                      <a16:creationId xmlns:a16="http://schemas.microsoft.com/office/drawing/2014/main" id="{3579908B-8A4A-403F-ACC6-059224C72877}"/>
                    </a:ext>
                  </a:extLst>
                </p:cNvPr>
                <p:cNvGrpSpPr/>
                <p:nvPr/>
              </p:nvGrpSpPr>
              <p:grpSpPr>
                <a:xfrm rot="10800000">
                  <a:off x="3781321" y="2974516"/>
                  <a:ext cx="568061" cy="157788"/>
                  <a:chOff x="6499339" y="2571086"/>
                  <a:chExt cx="831726" cy="347662"/>
                </a:xfrm>
              </p:grpSpPr>
              <p:cxnSp>
                <p:nvCxnSpPr>
                  <p:cNvPr id="424" name="Straight Connector 423">
                    <a:extLst>
                      <a:ext uri="{FF2B5EF4-FFF2-40B4-BE49-F238E27FC236}">
                        <a16:creationId xmlns:a16="http://schemas.microsoft.com/office/drawing/2014/main" id="{0AAB4022-2DF9-46F2-B853-0133544B18DC}"/>
                      </a:ext>
                    </a:extLst>
                  </p:cNvPr>
                  <p:cNvCxnSpPr/>
                  <p:nvPr/>
                </p:nvCxnSpPr>
                <p:spPr bwMode="auto">
                  <a:xfrm rot="16200000" flipV="1">
                    <a:off x="7225168" y="2637920"/>
                    <a:ext cx="0" cy="21179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425" name="Group 98">
                    <a:extLst>
                      <a:ext uri="{FF2B5EF4-FFF2-40B4-BE49-F238E27FC236}">
                        <a16:creationId xmlns:a16="http://schemas.microsoft.com/office/drawing/2014/main" id="{B2313BF5-D291-485B-97AD-2FBC89F54367}"/>
                      </a:ext>
                    </a:extLst>
                  </p:cNvPr>
                  <p:cNvGrpSpPr>
                    <a:grpSpLocks/>
                  </p:cNvGrpSpPr>
                  <p:nvPr/>
                </p:nvGrpSpPr>
                <p:grpSpPr bwMode="auto">
                  <a:xfrm>
                    <a:off x="6499339" y="2571086"/>
                    <a:ext cx="626267" cy="347662"/>
                    <a:chOff x="7209220" y="1678338"/>
                    <a:chExt cx="704492" cy="303002"/>
                  </a:xfrm>
                </p:grpSpPr>
                <p:cxnSp>
                  <p:nvCxnSpPr>
                    <p:cNvPr id="426" name="Straight Connector 425">
                      <a:extLst>
                        <a:ext uri="{FF2B5EF4-FFF2-40B4-BE49-F238E27FC236}">
                          <a16:creationId xmlns:a16="http://schemas.microsoft.com/office/drawing/2014/main" id="{B7884197-3F48-43D1-9665-EB74A25D9D1F}"/>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a:extLst>
                        <a:ext uri="{FF2B5EF4-FFF2-40B4-BE49-F238E27FC236}">
                          <a16:creationId xmlns:a16="http://schemas.microsoft.com/office/drawing/2014/main" id="{C2E2C73F-7C46-45E8-BF44-D1EBAA6B7DBA}"/>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a:extLst>
                        <a:ext uri="{FF2B5EF4-FFF2-40B4-BE49-F238E27FC236}">
                          <a16:creationId xmlns:a16="http://schemas.microsoft.com/office/drawing/2014/main" id="{B3313CF8-0D9B-44D7-8CD0-1903E28EF158}"/>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9" name="Straight Connector 428">
                      <a:extLst>
                        <a:ext uri="{FF2B5EF4-FFF2-40B4-BE49-F238E27FC236}">
                          <a16:creationId xmlns:a16="http://schemas.microsoft.com/office/drawing/2014/main" id="{43853EB2-C738-4BC9-9C78-D3D491D109CE}"/>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0" name="Straight Connector 429">
                      <a:extLst>
                        <a:ext uri="{FF2B5EF4-FFF2-40B4-BE49-F238E27FC236}">
                          <a16:creationId xmlns:a16="http://schemas.microsoft.com/office/drawing/2014/main" id="{8CA6FE06-64EC-4232-B03C-3BF276E02367}"/>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1" name="Straight Connector 430">
                      <a:extLst>
                        <a:ext uri="{FF2B5EF4-FFF2-40B4-BE49-F238E27FC236}">
                          <a16:creationId xmlns:a16="http://schemas.microsoft.com/office/drawing/2014/main" id="{A05E54FA-59C7-47DD-8C2D-0F49ADDF0468}"/>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2" name="Straight Connector 431">
                      <a:extLst>
                        <a:ext uri="{FF2B5EF4-FFF2-40B4-BE49-F238E27FC236}">
                          <a16:creationId xmlns:a16="http://schemas.microsoft.com/office/drawing/2014/main" id="{C68613FA-8214-4794-B963-D5560E4A7C53}"/>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421" name="Rectangle 420">
                  <a:extLst>
                    <a:ext uri="{FF2B5EF4-FFF2-40B4-BE49-F238E27FC236}">
                      <a16:creationId xmlns:a16="http://schemas.microsoft.com/office/drawing/2014/main" id="{1F7EC558-BA8F-4891-A049-819F422910CB}"/>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22" name="Rectangle 421">
                  <a:extLst>
                    <a:ext uri="{FF2B5EF4-FFF2-40B4-BE49-F238E27FC236}">
                      <a16:creationId xmlns:a16="http://schemas.microsoft.com/office/drawing/2014/main" id="{5DE8FE32-EB47-4B56-A384-FD630FEDA994}"/>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23" name="Straight Connector 422">
                  <a:extLst>
                    <a:ext uri="{FF2B5EF4-FFF2-40B4-BE49-F238E27FC236}">
                      <a16:creationId xmlns:a16="http://schemas.microsoft.com/office/drawing/2014/main" id="{A81DD5E6-E62D-41B3-8BE9-C87917A6D791}"/>
                    </a:ext>
                  </a:extLst>
                </p:cNvPr>
                <p:cNvCxnSpPr/>
                <p:nvPr/>
              </p:nvCxnSpPr>
              <p:spPr bwMode="auto">
                <a:xfrm rot="5400000" flipV="1">
                  <a:off x="4451157" y="2944731"/>
                  <a:ext cx="0" cy="216061"/>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419" name="Text Box 5">
                <a:extLst>
                  <a:ext uri="{FF2B5EF4-FFF2-40B4-BE49-F238E27FC236}">
                    <a16:creationId xmlns:a16="http://schemas.microsoft.com/office/drawing/2014/main" id="{F71190C8-42A7-4A93-8DB7-11BFCB81A211}"/>
                  </a:ext>
                </a:extLst>
              </p:cNvPr>
              <p:cNvSpPr txBox="1">
                <a:spLocks noChangeArrowheads="1"/>
              </p:cNvSpPr>
              <p:nvPr/>
            </p:nvSpPr>
            <p:spPr bwMode="auto">
              <a:xfrm rot="5400000">
                <a:off x="972369" y="947537"/>
                <a:ext cx="3529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t>R</a:t>
                </a:r>
                <a:r>
                  <a:rPr lang="en-US" sz="1200" baseline="-25000" dirty="0"/>
                  <a:t>2</a:t>
                </a:r>
                <a:endParaRPr lang="en-US" sz="1200" dirty="0">
                  <a:latin typeface="Symbol" pitchFamily="18" charset="2"/>
                </a:endParaRPr>
              </a:p>
            </p:txBody>
          </p:sp>
        </p:grpSp>
        <p:grpSp>
          <p:nvGrpSpPr>
            <p:cNvPr id="433" name="Group 432">
              <a:extLst>
                <a:ext uri="{FF2B5EF4-FFF2-40B4-BE49-F238E27FC236}">
                  <a16:creationId xmlns:a16="http://schemas.microsoft.com/office/drawing/2014/main" id="{6992DF31-C074-4676-B4ED-9673ABEEFEA0}"/>
                </a:ext>
              </a:extLst>
            </p:cNvPr>
            <p:cNvGrpSpPr/>
            <p:nvPr/>
          </p:nvGrpSpPr>
          <p:grpSpPr>
            <a:xfrm rot="16200000">
              <a:off x="9878499" y="2026753"/>
              <a:ext cx="541461" cy="462152"/>
              <a:chOff x="879738" y="906894"/>
              <a:chExt cx="541461" cy="462152"/>
            </a:xfrm>
          </p:grpSpPr>
          <p:grpSp>
            <p:nvGrpSpPr>
              <p:cNvPr id="434" name="Group 433">
                <a:extLst>
                  <a:ext uri="{FF2B5EF4-FFF2-40B4-BE49-F238E27FC236}">
                    <a16:creationId xmlns:a16="http://schemas.microsoft.com/office/drawing/2014/main" id="{A8EC41E5-C4BD-48F3-BF65-61BFDD37003C}"/>
                  </a:ext>
                </a:extLst>
              </p:cNvPr>
              <p:cNvGrpSpPr/>
              <p:nvPr/>
            </p:nvGrpSpPr>
            <p:grpSpPr>
              <a:xfrm>
                <a:off x="879738" y="1190811"/>
                <a:ext cx="541461" cy="178235"/>
                <a:chOff x="3781321" y="2939708"/>
                <a:chExt cx="777866" cy="231767"/>
              </a:xfrm>
            </p:grpSpPr>
            <p:grpSp>
              <p:nvGrpSpPr>
                <p:cNvPr id="436" name="Group 435">
                  <a:extLst>
                    <a:ext uri="{FF2B5EF4-FFF2-40B4-BE49-F238E27FC236}">
                      <a16:creationId xmlns:a16="http://schemas.microsoft.com/office/drawing/2014/main" id="{856F170F-5787-46FA-A78A-1F2D017F8E8E}"/>
                    </a:ext>
                  </a:extLst>
                </p:cNvPr>
                <p:cNvGrpSpPr/>
                <p:nvPr/>
              </p:nvGrpSpPr>
              <p:grpSpPr>
                <a:xfrm rot="10800000">
                  <a:off x="3781321" y="2974516"/>
                  <a:ext cx="568061" cy="157788"/>
                  <a:chOff x="6499339" y="2571086"/>
                  <a:chExt cx="831726" cy="347662"/>
                </a:xfrm>
              </p:grpSpPr>
              <p:cxnSp>
                <p:nvCxnSpPr>
                  <p:cNvPr id="440" name="Straight Connector 439">
                    <a:extLst>
                      <a:ext uri="{FF2B5EF4-FFF2-40B4-BE49-F238E27FC236}">
                        <a16:creationId xmlns:a16="http://schemas.microsoft.com/office/drawing/2014/main" id="{4833BCEB-713D-4B9E-9AA0-4C280E878B56}"/>
                      </a:ext>
                    </a:extLst>
                  </p:cNvPr>
                  <p:cNvCxnSpPr/>
                  <p:nvPr/>
                </p:nvCxnSpPr>
                <p:spPr bwMode="auto">
                  <a:xfrm rot="16200000" flipV="1">
                    <a:off x="7225168" y="2637920"/>
                    <a:ext cx="0" cy="21179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441" name="Group 98">
                    <a:extLst>
                      <a:ext uri="{FF2B5EF4-FFF2-40B4-BE49-F238E27FC236}">
                        <a16:creationId xmlns:a16="http://schemas.microsoft.com/office/drawing/2014/main" id="{7F0D7B5C-0A29-425B-90C3-E3E39CAB30E7}"/>
                      </a:ext>
                    </a:extLst>
                  </p:cNvPr>
                  <p:cNvGrpSpPr>
                    <a:grpSpLocks/>
                  </p:cNvGrpSpPr>
                  <p:nvPr/>
                </p:nvGrpSpPr>
                <p:grpSpPr bwMode="auto">
                  <a:xfrm>
                    <a:off x="6499339" y="2571086"/>
                    <a:ext cx="626267" cy="347662"/>
                    <a:chOff x="7209220" y="1678338"/>
                    <a:chExt cx="704492" cy="303002"/>
                  </a:xfrm>
                </p:grpSpPr>
                <p:cxnSp>
                  <p:nvCxnSpPr>
                    <p:cNvPr id="442" name="Straight Connector 441">
                      <a:extLst>
                        <a:ext uri="{FF2B5EF4-FFF2-40B4-BE49-F238E27FC236}">
                          <a16:creationId xmlns:a16="http://schemas.microsoft.com/office/drawing/2014/main" id="{EC80B0B5-5E24-4EA1-B81A-FB836D8867F2}"/>
                        </a:ext>
                      </a:extLst>
                    </p:cNvPr>
                    <p:cNvCxnSpPr/>
                    <p:nvPr/>
                  </p:nvCxnSpPr>
                  <p:spPr>
                    <a:xfrm flipV="1">
                      <a:off x="7387798"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3" name="Straight Connector 442">
                      <a:extLst>
                        <a:ext uri="{FF2B5EF4-FFF2-40B4-BE49-F238E27FC236}">
                          <a16:creationId xmlns:a16="http://schemas.microsoft.com/office/drawing/2014/main" id="{22D79994-3CDC-4FD7-BC3B-6E3FC327E3EE}"/>
                        </a:ext>
                      </a:extLst>
                    </p:cNvPr>
                    <p:cNvCxnSpPr/>
                    <p:nvPr/>
                  </p:nvCxnSpPr>
                  <p:spPr>
                    <a:xfrm>
                      <a:off x="7505660" y="1678338"/>
                      <a:ext cx="116077"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4" name="Straight Connector 443">
                      <a:extLst>
                        <a:ext uri="{FF2B5EF4-FFF2-40B4-BE49-F238E27FC236}">
                          <a16:creationId xmlns:a16="http://schemas.microsoft.com/office/drawing/2014/main" id="{E04637FD-7B66-462A-83BD-810AA98094B5}"/>
                        </a:ext>
                      </a:extLst>
                    </p:cNvPr>
                    <p:cNvCxnSpPr/>
                    <p:nvPr/>
                  </p:nvCxnSpPr>
                  <p:spPr>
                    <a:xfrm flipV="1">
                      <a:off x="7844067" y="1825261"/>
                      <a:ext cx="69645" cy="152193"/>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5" name="Straight Connector 444">
                      <a:extLst>
                        <a:ext uri="{FF2B5EF4-FFF2-40B4-BE49-F238E27FC236}">
                          <a16:creationId xmlns:a16="http://schemas.microsoft.com/office/drawing/2014/main" id="{2B16CCC3-AF35-4D83-875D-31BA74E2329E}"/>
                        </a:ext>
                      </a:extLst>
                    </p:cNvPr>
                    <p:cNvCxnSpPr/>
                    <p:nvPr/>
                  </p:nvCxnSpPr>
                  <p:spPr>
                    <a:xfrm flipV="1">
                      <a:off x="7209220" y="1682489"/>
                      <a:ext cx="69646" cy="15081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6" name="Straight Connector 445">
                      <a:extLst>
                        <a:ext uri="{FF2B5EF4-FFF2-40B4-BE49-F238E27FC236}">
                          <a16:creationId xmlns:a16="http://schemas.microsoft.com/office/drawing/2014/main" id="{0E264639-7F06-410E-8C15-4ADEE45E570E}"/>
                        </a:ext>
                      </a:extLst>
                    </p:cNvPr>
                    <p:cNvCxnSpPr/>
                    <p:nvPr/>
                  </p:nvCxnSpPr>
                  <p:spPr>
                    <a:xfrm>
                      <a:off x="727886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7" name="Straight Connector 446">
                      <a:extLst>
                        <a:ext uri="{FF2B5EF4-FFF2-40B4-BE49-F238E27FC236}">
                          <a16:creationId xmlns:a16="http://schemas.microsoft.com/office/drawing/2014/main" id="{D15487BE-CC24-4D84-BCF6-C109E6642DA6}"/>
                        </a:ext>
                      </a:extLst>
                    </p:cNvPr>
                    <p:cNvCxnSpPr/>
                    <p:nvPr/>
                  </p:nvCxnSpPr>
                  <p:spPr>
                    <a:xfrm flipV="1">
                      <a:off x="7614594" y="1678338"/>
                      <a:ext cx="117862"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48" name="Straight Connector 447">
                      <a:extLst>
                        <a:ext uri="{FF2B5EF4-FFF2-40B4-BE49-F238E27FC236}">
                          <a16:creationId xmlns:a16="http://schemas.microsoft.com/office/drawing/2014/main" id="{0EE5C065-62E9-4AD7-ADA5-DEC041A1B704}"/>
                        </a:ext>
                      </a:extLst>
                    </p:cNvPr>
                    <p:cNvCxnSpPr/>
                    <p:nvPr/>
                  </p:nvCxnSpPr>
                  <p:spPr>
                    <a:xfrm>
                      <a:off x="7732456" y="1678338"/>
                      <a:ext cx="116076" cy="303002"/>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437" name="Rectangle 436">
                  <a:extLst>
                    <a:ext uri="{FF2B5EF4-FFF2-40B4-BE49-F238E27FC236}">
                      <a16:creationId xmlns:a16="http://schemas.microsoft.com/office/drawing/2014/main" id="{54069C35-8F21-434F-BBD2-C65B901A3AC1}"/>
                    </a:ext>
                  </a:extLst>
                </p:cNvPr>
                <p:cNvSpPr/>
                <p:nvPr/>
              </p:nvSpPr>
              <p:spPr>
                <a:xfrm rot="10800000">
                  <a:off x="3926521" y="2939708"/>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38" name="Rectangle 437">
                  <a:extLst>
                    <a:ext uri="{FF2B5EF4-FFF2-40B4-BE49-F238E27FC236}">
                      <a16:creationId xmlns:a16="http://schemas.microsoft.com/office/drawing/2014/main" id="{1BA38A19-D5B8-45F7-A787-832AA0786165}"/>
                    </a:ext>
                  </a:extLst>
                </p:cNvPr>
                <p:cNvSpPr/>
                <p:nvPr/>
              </p:nvSpPr>
              <p:spPr>
                <a:xfrm rot="10800000">
                  <a:off x="4007308" y="3132622"/>
                  <a:ext cx="351838" cy="3885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439" name="Straight Connector 438">
                  <a:extLst>
                    <a:ext uri="{FF2B5EF4-FFF2-40B4-BE49-F238E27FC236}">
                      <a16:creationId xmlns:a16="http://schemas.microsoft.com/office/drawing/2014/main" id="{A90BAED7-F3A5-4B3B-B750-C4C6E3BD1C89}"/>
                    </a:ext>
                  </a:extLst>
                </p:cNvPr>
                <p:cNvCxnSpPr/>
                <p:nvPr/>
              </p:nvCxnSpPr>
              <p:spPr bwMode="auto">
                <a:xfrm rot="5400000" flipV="1">
                  <a:off x="4451157" y="2944731"/>
                  <a:ext cx="0" cy="216061"/>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435" name="Text Box 5">
                <a:extLst>
                  <a:ext uri="{FF2B5EF4-FFF2-40B4-BE49-F238E27FC236}">
                    <a16:creationId xmlns:a16="http://schemas.microsoft.com/office/drawing/2014/main" id="{D2547C8B-21FD-4B62-9795-ECDF275FE53A}"/>
                  </a:ext>
                </a:extLst>
              </p:cNvPr>
              <p:cNvSpPr txBox="1">
                <a:spLocks noChangeArrowheads="1"/>
              </p:cNvSpPr>
              <p:nvPr/>
            </p:nvSpPr>
            <p:spPr bwMode="auto">
              <a:xfrm rot="5400000">
                <a:off x="957348" y="944885"/>
                <a:ext cx="3529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t>R</a:t>
                </a:r>
                <a:r>
                  <a:rPr lang="en-US" sz="1200" baseline="-25000" dirty="0"/>
                  <a:t>3</a:t>
                </a:r>
                <a:endParaRPr lang="en-US" sz="1200" dirty="0">
                  <a:latin typeface="Symbol" pitchFamily="18" charset="2"/>
                </a:endParaRPr>
              </a:p>
            </p:txBody>
          </p:sp>
        </p:grpSp>
      </p:grpSp>
      <p:pic>
        <p:nvPicPr>
          <p:cNvPr id="24" name="Picture 23" descr="A close up of a device&#10;&#10;Description automatically generated">
            <a:extLst>
              <a:ext uri="{FF2B5EF4-FFF2-40B4-BE49-F238E27FC236}">
                <a16:creationId xmlns:a16="http://schemas.microsoft.com/office/drawing/2014/main" id="{811E3795-A9BE-4905-B20A-3CDA96478B05}"/>
              </a:ext>
            </a:extLst>
          </p:cNvPr>
          <p:cNvPicPr>
            <a:picLocks noChangeAspect="1"/>
          </p:cNvPicPr>
          <p:nvPr/>
        </p:nvPicPr>
        <p:blipFill rotWithShape="1">
          <a:blip r:embed="rId3">
            <a:extLst>
              <a:ext uri="{28A0092B-C50C-407E-A947-70E740481C1C}">
                <a14:useLocalDpi xmlns:a14="http://schemas.microsoft.com/office/drawing/2010/main" val="0"/>
              </a:ext>
            </a:extLst>
          </a:blip>
          <a:srcRect l="48401" t="35352" r="29271" b="38433"/>
          <a:stretch/>
        </p:blipFill>
        <p:spPr>
          <a:xfrm>
            <a:off x="5104247" y="1218262"/>
            <a:ext cx="2842089" cy="2224484"/>
          </a:xfrm>
          <a:prstGeom prst="rect">
            <a:avLst/>
          </a:prstGeom>
        </p:spPr>
      </p:pic>
      <p:pic>
        <p:nvPicPr>
          <p:cNvPr id="26" name="Picture 25">
            <a:extLst>
              <a:ext uri="{FF2B5EF4-FFF2-40B4-BE49-F238E27FC236}">
                <a16:creationId xmlns:a16="http://schemas.microsoft.com/office/drawing/2014/main" id="{AF33AE4A-B33E-4FCB-9B8F-FFBF330884FC}"/>
              </a:ext>
            </a:extLst>
          </p:cNvPr>
          <p:cNvPicPr>
            <a:picLocks noChangeAspect="1"/>
          </p:cNvPicPr>
          <p:nvPr/>
        </p:nvPicPr>
        <p:blipFill rotWithShape="1">
          <a:blip r:embed="rId4">
            <a:extLst>
              <a:ext uri="{28A0092B-C50C-407E-A947-70E740481C1C}">
                <a14:useLocalDpi xmlns:a14="http://schemas.microsoft.com/office/drawing/2010/main" val="0"/>
              </a:ext>
            </a:extLst>
          </a:blip>
          <a:srcRect l="49591" t="39632" r="38317" b="29938"/>
          <a:stretch/>
        </p:blipFill>
        <p:spPr>
          <a:xfrm>
            <a:off x="9027598" y="3290792"/>
            <a:ext cx="1811945" cy="3039982"/>
          </a:xfrm>
          <a:prstGeom prst="rect">
            <a:avLst/>
          </a:prstGeom>
        </p:spPr>
      </p:pic>
      <p:sp>
        <p:nvSpPr>
          <p:cNvPr id="449" name="Rectangle 448">
            <a:extLst>
              <a:ext uri="{FF2B5EF4-FFF2-40B4-BE49-F238E27FC236}">
                <a16:creationId xmlns:a16="http://schemas.microsoft.com/office/drawing/2014/main" id="{352CB173-C6D6-467C-8AF6-876FF7B05B9E}"/>
              </a:ext>
            </a:extLst>
          </p:cNvPr>
          <p:cNvSpPr/>
          <p:nvPr/>
        </p:nvSpPr>
        <p:spPr>
          <a:xfrm>
            <a:off x="5938019" y="1498786"/>
            <a:ext cx="403347" cy="196255"/>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Rectangle 449">
            <a:extLst>
              <a:ext uri="{FF2B5EF4-FFF2-40B4-BE49-F238E27FC236}">
                <a16:creationId xmlns:a16="http://schemas.microsoft.com/office/drawing/2014/main" id="{168C0098-F56B-43AC-BF30-B3617EBAE8E9}"/>
              </a:ext>
            </a:extLst>
          </p:cNvPr>
          <p:cNvSpPr/>
          <p:nvPr/>
        </p:nvSpPr>
        <p:spPr>
          <a:xfrm>
            <a:off x="6757592" y="1501819"/>
            <a:ext cx="553899" cy="179039"/>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Rectangle 450">
            <a:extLst>
              <a:ext uri="{FF2B5EF4-FFF2-40B4-BE49-F238E27FC236}">
                <a16:creationId xmlns:a16="http://schemas.microsoft.com/office/drawing/2014/main" id="{D408D07E-9BB0-4788-8E43-C475DFC58BE8}"/>
              </a:ext>
            </a:extLst>
          </p:cNvPr>
          <p:cNvSpPr/>
          <p:nvPr/>
        </p:nvSpPr>
        <p:spPr>
          <a:xfrm>
            <a:off x="6841434" y="2766440"/>
            <a:ext cx="553899" cy="179039"/>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2" name="Rectangle 451">
            <a:extLst>
              <a:ext uri="{FF2B5EF4-FFF2-40B4-BE49-F238E27FC236}">
                <a16:creationId xmlns:a16="http://schemas.microsoft.com/office/drawing/2014/main" id="{F34A8D6F-A75B-4576-85C0-19EE90193BB6}"/>
              </a:ext>
            </a:extLst>
          </p:cNvPr>
          <p:cNvSpPr/>
          <p:nvPr/>
        </p:nvSpPr>
        <p:spPr>
          <a:xfrm>
            <a:off x="6035001" y="2766357"/>
            <a:ext cx="403347" cy="196255"/>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tangle 454">
            <a:extLst>
              <a:ext uri="{FF2B5EF4-FFF2-40B4-BE49-F238E27FC236}">
                <a16:creationId xmlns:a16="http://schemas.microsoft.com/office/drawing/2014/main" id="{B082BD29-4958-49CB-B552-BD8DA8261AF6}"/>
              </a:ext>
            </a:extLst>
          </p:cNvPr>
          <p:cNvSpPr/>
          <p:nvPr/>
        </p:nvSpPr>
        <p:spPr>
          <a:xfrm>
            <a:off x="10231318" y="1928450"/>
            <a:ext cx="403347" cy="196255"/>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5" name="Group 474">
            <a:extLst>
              <a:ext uri="{FF2B5EF4-FFF2-40B4-BE49-F238E27FC236}">
                <a16:creationId xmlns:a16="http://schemas.microsoft.com/office/drawing/2014/main" id="{5032BADC-7157-4581-A635-DC5BF7601361}"/>
              </a:ext>
            </a:extLst>
          </p:cNvPr>
          <p:cNvGrpSpPr/>
          <p:nvPr/>
        </p:nvGrpSpPr>
        <p:grpSpPr>
          <a:xfrm>
            <a:off x="5749266" y="4341649"/>
            <a:ext cx="305819" cy="772677"/>
            <a:chOff x="5749266" y="4341649"/>
            <a:chExt cx="305819" cy="772677"/>
          </a:xfrm>
        </p:grpSpPr>
        <p:sp>
          <p:nvSpPr>
            <p:cNvPr id="456" name="Rectangle 455">
              <a:extLst>
                <a:ext uri="{FF2B5EF4-FFF2-40B4-BE49-F238E27FC236}">
                  <a16:creationId xmlns:a16="http://schemas.microsoft.com/office/drawing/2014/main" id="{B30CBD8F-AAEF-4EB4-8A6F-EB0DE3215E86}"/>
                </a:ext>
              </a:extLst>
            </p:cNvPr>
            <p:cNvSpPr/>
            <p:nvPr/>
          </p:nvSpPr>
          <p:spPr>
            <a:xfrm>
              <a:off x="5750157" y="4341649"/>
              <a:ext cx="304928" cy="185873"/>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Rectangle 456">
              <a:extLst>
                <a:ext uri="{FF2B5EF4-FFF2-40B4-BE49-F238E27FC236}">
                  <a16:creationId xmlns:a16="http://schemas.microsoft.com/office/drawing/2014/main" id="{0CEC7E8B-00AC-4687-A891-82BEF86437D7}"/>
                </a:ext>
              </a:extLst>
            </p:cNvPr>
            <p:cNvSpPr/>
            <p:nvPr/>
          </p:nvSpPr>
          <p:spPr>
            <a:xfrm rot="5400000">
              <a:off x="5542983" y="4731601"/>
              <a:ext cx="589008"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5" name="Group 74">
            <a:extLst>
              <a:ext uri="{FF2B5EF4-FFF2-40B4-BE49-F238E27FC236}">
                <a16:creationId xmlns:a16="http://schemas.microsoft.com/office/drawing/2014/main" id="{1D3911B1-71A1-48AB-BC2C-7DDEF39DFD4F}"/>
              </a:ext>
            </a:extLst>
          </p:cNvPr>
          <p:cNvGrpSpPr/>
          <p:nvPr/>
        </p:nvGrpSpPr>
        <p:grpSpPr>
          <a:xfrm>
            <a:off x="9102058" y="1433296"/>
            <a:ext cx="2051965" cy="435669"/>
            <a:chOff x="9102058" y="1433296"/>
            <a:chExt cx="2051965" cy="435669"/>
          </a:xfrm>
        </p:grpSpPr>
        <p:sp>
          <p:nvSpPr>
            <p:cNvPr id="453" name="Rectangle 452">
              <a:extLst>
                <a:ext uri="{FF2B5EF4-FFF2-40B4-BE49-F238E27FC236}">
                  <a16:creationId xmlns:a16="http://schemas.microsoft.com/office/drawing/2014/main" id="{B872318C-34E6-4249-88B1-37F317483A2A}"/>
                </a:ext>
              </a:extLst>
            </p:cNvPr>
            <p:cNvSpPr/>
            <p:nvPr/>
          </p:nvSpPr>
          <p:spPr>
            <a:xfrm>
              <a:off x="9102058" y="1433296"/>
              <a:ext cx="2051409" cy="185872"/>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Rectangle 458">
              <a:extLst>
                <a:ext uri="{FF2B5EF4-FFF2-40B4-BE49-F238E27FC236}">
                  <a16:creationId xmlns:a16="http://schemas.microsoft.com/office/drawing/2014/main" id="{3F3F57B9-5F19-47BB-A802-584A0073BB1A}"/>
                </a:ext>
              </a:extLst>
            </p:cNvPr>
            <p:cNvSpPr/>
            <p:nvPr/>
          </p:nvSpPr>
          <p:spPr>
            <a:xfrm rot="5400000">
              <a:off x="9059808" y="1661011"/>
              <a:ext cx="249797" cy="16040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Rectangle 460">
              <a:extLst>
                <a:ext uri="{FF2B5EF4-FFF2-40B4-BE49-F238E27FC236}">
                  <a16:creationId xmlns:a16="http://schemas.microsoft.com/office/drawing/2014/main" id="{D554A54A-75F3-424B-8435-A5A98510BF5C}"/>
                </a:ext>
              </a:extLst>
            </p:cNvPr>
            <p:cNvSpPr/>
            <p:nvPr/>
          </p:nvSpPr>
          <p:spPr>
            <a:xfrm rot="5400000">
              <a:off x="9640279" y="1663866"/>
              <a:ext cx="249797" cy="16040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Rectangle 462">
              <a:extLst>
                <a:ext uri="{FF2B5EF4-FFF2-40B4-BE49-F238E27FC236}">
                  <a16:creationId xmlns:a16="http://schemas.microsoft.com/office/drawing/2014/main" id="{C33F6876-73FE-4CBD-A736-41FB24359C1C}"/>
                </a:ext>
              </a:extLst>
            </p:cNvPr>
            <p:cNvSpPr/>
            <p:nvPr/>
          </p:nvSpPr>
          <p:spPr>
            <a:xfrm rot="5400000">
              <a:off x="10960279" y="1652395"/>
              <a:ext cx="227088" cy="16040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73">
            <a:extLst>
              <a:ext uri="{FF2B5EF4-FFF2-40B4-BE49-F238E27FC236}">
                <a16:creationId xmlns:a16="http://schemas.microsoft.com/office/drawing/2014/main" id="{6F3D0D9D-AAF0-41A9-A4B2-65B483F1D46E}"/>
              </a:ext>
            </a:extLst>
          </p:cNvPr>
          <p:cNvGrpSpPr/>
          <p:nvPr/>
        </p:nvGrpSpPr>
        <p:grpSpPr>
          <a:xfrm>
            <a:off x="9126179" y="2199986"/>
            <a:ext cx="2051749" cy="435940"/>
            <a:chOff x="9126179" y="2199986"/>
            <a:chExt cx="2051749" cy="435940"/>
          </a:xfrm>
        </p:grpSpPr>
        <p:sp>
          <p:nvSpPr>
            <p:cNvPr id="454" name="Rectangle 453">
              <a:extLst>
                <a:ext uri="{FF2B5EF4-FFF2-40B4-BE49-F238E27FC236}">
                  <a16:creationId xmlns:a16="http://schemas.microsoft.com/office/drawing/2014/main" id="{F6E45818-1ABE-41B4-B829-0DCE49849050}"/>
                </a:ext>
              </a:extLst>
            </p:cNvPr>
            <p:cNvSpPr/>
            <p:nvPr/>
          </p:nvSpPr>
          <p:spPr>
            <a:xfrm>
              <a:off x="9126179" y="2450054"/>
              <a:ext cx="2051409" cy="185872"/>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0" name="Rectangle 459">
              <a:extLst>
                <a:ext uri="{FF2B5EF4-FFF2-40B4-BE49-F238E27FC236}">
                  <a16:creationId xmlns:a16="http://schemas.microsoft.com/office/drawing/2014/main" id="{CE4AF7FD-1D1A-4FE6-9198-DB53AA71D6F9}"/>
                </a:ext>
              </a:extLst>
            </p:cNvPr>
            <p:cNvSpPr/>
            <p:nvPr/>
          </p:nvSpPr>
          <p:spPr>
            <a:xfrm rot="5400000">
              <a:off x="9082239" y="2246062"/>
              <a:ext cx="249797" cy="16040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Rectangle 461">
              <a:extLst>
                <a:ext uri="{FF2B5EF4-FFF2-40B4-BE49-F238E27FC236}">
                  <a16:creationId xmlns:a16="http://schemas.microsoft.com/office/drawing/2014/main" id="{808734ED-93D8-4563-B1BF-BD4846F26C73}"/>
                </a:ext>
              </a:extLst>
            </p:cNvPr>
            <p:cNvSpPr/>
            <p:nvPr/>
          </p:nvSpPr>
          <p:spPr>
            <a:xfrm rot="5400000">
              <a:off x="9662710" y="2244684"/>
              <a:ext cx="249797" cy="16040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Rectangle 463">
              <a:extLst>
                <a:ext uri="{FF2B5EF4-FFF2-40B4-BE49-F238E27FC236}">
                  <a16:creationId xmlns:a16="http://schemas.microsoft.com/office/drawing/2014/main" id="{79C56654-E271-4593-B488-127D2666DFC8}"/>
                </a:ext>
              </a:extLst>
            </p:cNvPr>
            <p:cNvSpPr/>
            <p:nvPr/>
          </p:nvSpPr>
          <p:spPr>
            <a:xfrm rot="5400000">
              <a:off x="10972829" y="2245912"/>
              <a:ext cx="249797" cy="16040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4" name="Group 473">
            <a:extLst>
              <a:ext uri="{FF2B5EF4-FFF2-40B4-BE49-F238E27FC236}">
                <a16:creationId xmlns:a16="http://schemas.microsoft.com/office/drawing/2014/main" id="{D1133A3E-1D57-44ED-813A-55CD3688B247}"/>
              </a:ext>
            </a:extLst>
          </p:cNvPr>
          <p:cNvGrpSpPr/>
          <p:nvPr/>
        </p:nvGrpSpPr>
        <p:grpSpPr>
          <a:xfrm>
            <a:off x="6487044" y="4347057"/>
            <a:ext cx="1037640" cy="572386"/>
            <a:chOff x="6487044" y="4347057"/>
            <a:chExt cx="1037640" cy="572386"/>
          </a:xfrm>
        </p:grpSpPr>
        <p:sp>
          <p:nvSpPr>
            <p:cNvPr id="458" name="Rectangle 457">
              <a:extLst>
                <a:ext uri="{FF2B5EF4-FFF2-40B4-BE49-F238E27FC236}">
                  <a16:creationId xmlns:a16="http://schemas.microsoft.com/office/drawing/2014/main" id="{D0B351F6-68A7-4377-9FCD-F853C9B7FDFD}"/>
                </a:ext>
              </a:extLst>
            </p:cNvPr>
            <p:cNvSpPr/>
            <p:nvPr/>
          </p:nvSpPr>
          <p:spPr>
            <a:xfrm>
              <a:off x="6487044" y="4347057"/>
              <a:ext cx="1034453" cy="206549"/>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Rectangle 464">
              <a:extLst>
                <a:ext uri="{FF2B5EF4-FFF2-40B4-BE49-F238E27FC236}">
                  <a16:creationId xmlns:a16="http://schemas.microsoft.com/office/drawing/2014/main" id="{E9D203CF-0C7F-4433-81B8-1DCB25AC3007}"/>
                </a:ext>
              </a:extLst>
            </p:cNvPr>
            <p:cNvSpPr/>
            <p:nvPr/>
          </p:nvSpPr>
          <p:spPr>
            <a:xfrm rot="5400000">
              <a:off x="7253600" y="4648358"/>
              <a:ext cx="365728"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6" name="Rectangle 465">
              <a:extLst>
                <a:ext uri="{FF2B5EF4-FFF2-40B4-BE49-F238E27FC236}">
                  <a16:creationId xmlns:a16="http://schemas.microsoft.com/office/drawing/2014/main" id="{DE669986-76F5-4908-BD17-064E4220E4B4}"/>
                </a:ext>
              </a:extLst>
            </p:cNvPr>
            <p:cNvSpPr/>
            <p:nvPr/>
          </p:nvSpPr>
          <p:spPr>
            <a:xfrm rot="5400000">
              <a:off x="6497712" y="4546498"/>
              <a:ext cx="155105"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3" name="Group 472">
            <a:extLst>
              <a:ext uri="{FF2B5EF4-FFF2-40B4-BE49-F238E27FC236}">
                <a16:creationId xmlns:a16="http://schemas.microsoft.com/office/drawing/2014/main" id="{DD4A0BE2-AE5D-4FCE-A391-F702A3B6C576}"/>
              </a:ext>
            </a:extLst>
          </p:cNvPr>
          <p:cNvGrpSpPr/>
          <p:nvPr/>
        </p:nvGrpSpPr>
        <p:grpSpPr>
          <a:xfrm>
            <a:off x="7234331" y="5404825"/>
            <a:ext cx="292023" cy="813078"/>
            <a:chOff x="7234331" y="5404825"/>
            <a:chExt cx="292023" cy="813078"/>
          </a:xfrm>
        </p:grpSpPr>
        <p:sp>
          <p:nvSpPr>
            <p:cNvPr id="467" name="Rectangle 466">
              <a:extLst>
                <a:ext uri="{FF2B5EF4-FFF2-40B4-BE49-F238E27FC236}">
                  <a16:creationId xmlns:a16="http://schemas.microsoft.com/office/drawing/2014/main" id="{CD5F324F-0BE9-4D9D-9D44-149755ECC4CB}"/>
                </a:ext>
              </a:extLst>
            </p:cNvPr>
            <p:cNvSpPr/>
            <p:nvPr/>
          </p:nvSpPr>
          <p:spPr>
            <a:xfrm rot="16200000">
              <a:off x="7052645" y="5744194"/>
              <a:ext cx="813078" cy="134340"/>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Rectangle 467">
              <a:extLst>
                <a:ext uri="{FF2B5EF4-FFF2-40B4-BE49-F238E27FC236}">
                  <a16:creationId xmlns:a16="http://schemas.microsoft.com/office/drawing/2014/main" id="{13BEA4D1-6935-42E8-9423-C619FF01B4CE}"/>
                </a:ext>
              </a:extLst>
            </p:cNvPr>
            <p:cNvSpPr/>
            <p:nvPr/>
          </p:nvSpPr>
          <p:spPr>
            <a:xfrm>
              <a:off x="7234331" y="6041462"/>
              <a:ext cx="155105"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a:extLst>
              <a:ext uri="{FF2B5EF4-FFF2-40B4-BE49-F238E27FC236}">
                <a16:creationId xmlns:a16="http://schemas.microsoft.com/office/drawing/2014/main" id="{40008E77-3CA1-49BE-ACDF-0AB945BF221F}"/>
              </a:ext>
            </a:extLst>
          </p:cNvPr>
          <p:cNvGrpSpPr/>
          <p:nvPr/>
        </p:nvGrpSpPr>
        <p:grpSpPr>
          <a:xfrm>
            <a:off x="5731149" y="5642640"/>
            <a:ext cx="1034453" cy="572385"/>
            <a:chOff x="5731149" y="5642640"/>
            <a:chExt cx="1034453" cy="572385"/>
          </a:xfrm>
        </p:grpSpPr>
        <p:sp>
          <p:nvSpPr>
            <p:cNvPr id="469" name="Rectangle 468">
              <a:extLst>
                <a:ext uri="{FF2B5EF4-FFF2-40B4-BE49-F238E27FC236}">
                  <a16:creationId xmlns:a16="http://schemas.microsoft.com/office/drawing/2014/main" id="{5A3971E1-B246-49F0-B455-9F47576C24E5}"/>
                </a:ext>
              </a:extLst>
            </p:cNvPr>
            <p:cNvSpPr/>
            <p:nvPr/>
          </p:nvSpPr>
          <p:spPr>
            <a:xfrm rot="10800000">
              <a:off x="5731149" y="6008476"/>
              <a:ext cx="1034453" cy="206549"/>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0" name="Rectangle 469">
              <a:extLst>
                <a:ext uri="{FF2B5EF4-FFF2-40B4-BE49-F238E27FC236}">
                  <a16:creationId xmlns:a16="http://schemas.microsoft.com/office/drawing/2014/main" id="{7DAF643B-BC27-447B-8B5E-83B0D748FED6}"/>
                </a:ext>
              </a:extLst>
            </p:cNvPr>
            <p:cNvSpPr/>
            <p:nvPr/>
          </p:nvSpPr>
          <p:spPr>
            <a:xfrm rot="16200000">
              <a:off x="5639024" y="5737283"/>
              <a:ext cx="365728"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1" name="Rectangle 470">
              <a:extLst>
                <a:ext uri="{FF2B5EF4-FFF2-40B4-BE49-F238E27FC236}">
                  <a16:creationId xmlns:a16="http://schemas.microsoft.com/office/drawing/2014/main" id="{748E26EC-3BB2-4010-B603-93D66854C97E}"/>
                </a:ext>
              </a:extLst>
            </p:cNvPr>
            <p:cNvSpPr/>
            <p:nvPr/>
          </p:nvSpPr>
          <p:spPr>
            <a:xfrm rot="16200000">
              <a:off x="6480561" y="5843376"/>
              <a:ext cx="155105"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2" name="Rectangle 471">
            <a:extLst>
              <a:ext uri="{FF2B5EF4-FFF2-40B4-BE49-F238E27FC236}">
                <a16:creationId xmlns:a16="http://schemas.microsoft.com/office/drawing/2014/main" id="{D30F5DC7-665B-47C0-A11B-34DB931B97EE}"/>
              </a:ext>
            </a:extLst>
          </p:cNvPr>
          <p:cNvSpPr/>
          <p:nvPr/>
        </p:nvSpPr>
        <p:spPr>
          <a:xfrm rot="16200000">
            <a:off x="6468079" y="5185290"/>
            <a:ext cx="206447" cy="176441"/>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6" name="Rectangle 475">
            <a:extLst>
              <a:ext uri="{FF2B5EF4-FFF2-40B4-BE49-F238E27FC236}">
                <a16:creationId xmlns:a16="http://schemas.microsoft.com/office/drawing/2014/main" id="{59B6A11A-C64B-4098-9EAD-B85F00BED596}"/>
              </a:ext>
            </a:extLst>
          </p:cNvPr>
          <p:cNvSpPr/>
          <p:nvPr/>
        </p:nvSpPr>
        <p:spPr>
          <a:xfrm>
            <a:off x="9817160" y="3788662"/>
            <a:ext cx="529778" cy="157174"/>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Rectangle 476">
            <a:extLst>
              <a:ext uri="{FF2B5EF4-FFF2-40B4-BE49-F238E27FC236}">
                <a16:creationId xmlns:a16="http://schemas.microsoft.com/office/drawing/2014/main" id="{F174F13D-22EB-4D59-A03D-7183AB7AEFFE}"/>
              </a:ext>
            </a:extLst>
          </p:cNvPr>
          <p:cNvSpPr/>
          <p:nvPr/>
        </p:nvSpPr>
        <p:spPr>
          <a:xfrm>
            <a:off x="9966429" y="4893462"/>
            <a:ext cx="529778" cy="157174"/>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8" name="Rectangle 477">
            <a:extLst>
              <a:ext uri="{FF2B5EF4-FFF2-40B4-BE49-F238E27FC236}">
                <a16:creationId xmlns:a16="http://schemas.microsoft.com/office/drawing/2014/main" id="{BB5A50B4-5D23-473E-8B75-D384DFFE30C7}"/>
              </a:ext>
            </a:extLst>
          </p:cNvPr>
          <p:cNvSpPr/>
          <p:nvPr/>
        </p:nvSpPr>
        <p:spPr>
          <a:xfrm>
            <a:off x="9817160" y="6008476"/>
            <a:ext cx="619382" cy="144019"/>
          </a:xfrm>
          <a:prstGeom prst="rect">
            <a:avLst/>
          </a:prstGeom>
          <a:solidFill>
            <a:srgbClr val="CB333B">
              <a:alpha val="52941"/>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0473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wipe(left)">
                                      <p:cBhvr>
                                        <p:cTn id="7" dur="500"/>
                                        <p:tgtEl>
                                          <p:spTgt spid="1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9"/>
                                        </p:tgtEl>
                                        <p:attrNameLst>
                                          <p:attrName>style.visibility</p:attrName>
                                        </p:attrNameLst>
                                      </p:cBhvr>
                                      <p:to>
                                        <p:strVal val="visible"/>
                                      </p:to>
                                    </p:set>
                                    <p:animEffect transition="in" filter="wipe(left)">
                                      <p:cBhvr>
                                        <p:cTn id="12" dur="500"/>
                                        <p:tgtEl>
                                          <p:spTgt spid="12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49"/>
                                        </p:tgtEl>
                                        <p:attrNameLst>
                                          <p:attrName>style.visibility</p:attrName>
                                        </p:attrNameLst>
                                      </p:cBhvr>
                                      <p:to>
                                        <p:strVal val="visible"/>
                                      </p:to>
                                    </p:set>
                                    <p:animEffect transition="in" filter="wipe(left)">
                                      <p:cBhvr>
                                        <p:cTn id="29" dur="500"/>
                                        <p:tgtEl>
                                          <p:spTgt spid="44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50"/>
                                        </p:tgtEl>
                                        <p:attrNameLst>
                                          <p:attrName>style.visibility</p:attrName>
                                        </p:attrNameLst>
                                      </p:cBhvr>
                                      <p:to>
                                        <p:strVal val="visible"/>
                                      </p:to>
                                    </p:set>
                                    <p:animEffect transition="in" filter="wipe(left)">
                                      <p:cBhvr>
                                        <p:cTn id="34" dur="500"/>
                                        <p:tgtEl>
                                          <p:spTgt spid="45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451"/>
                                        </p:tgtEl>
                                        <p:attrNameLst>
                                          <p:attrName>style.visibility</p:attrName>
                                        </p:attrNameLst>
                                      </p:cBhvr>
                                      <p:to>
                                        <p:strVal val="visible"/>
                                      </p:to>
                                    </p:set>
                                    <p:animEffect transition="in" filter="wipe(left)">
                                      <p:cBhvr>
                                        <p:cTn id="39" dur="500"/>
                                        <p:tgtEl>
                                          <p:spTgt spid="45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52"/>
                                        </p:tgtEl>
                                        <p:attrNameLst>
                                          <p:attrName>style.visibility</p:attrName>
                                        </p:attrNameLst>
                                      </p:cBhvr>
                                      <p:to>
                                        <p:strVal val="visible"/>
                                      </p:to>
                                    </p:set>
                                    <p:animEffect transition="in" filter="wipe(left)">
                                      <p:cBhvr>
                                        <p:cTn id="44" dur="500"/>
                                        <p:tgtEl>
                                          <p:spTgt spid="452"/>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wipe(left)">
                                      <p:cBhvr>
                                        <p:cTn id="53" dur="500"/>
                                        <p:tgtEl>
                                          <p:spTgt spid="7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500"/>
                                        <p:tgtEl>
                                          <p:spTgt spid="74"/>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55"/>
                                        </p:tgtEl>
                                        <p:attrNameLst>
                                          <p:attrName>style.visibility</p:attrName>
                                        </p:attrNameLst>
                                      </p:cBhvr>
                                      <p:to>
                                        <p:strVal val="visible"/>
                                      </p:to>
                                    </p:set>
                                    <p:animEffect transition="in" filter="wipe(left)">
                                      <p:cBhvr>
                                        <p:cTn id="63" dur="500"/>
                                        <p:tgtEl>
                                          <p:spTgt spid="455"/>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28"/>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75"/>
                                        </p:tgtEl>
                                        <p:attrNameLst>
                                          <p:attrName>style.visibility</p:attrName>
                                        </p:attrNameLst>
                                      </p:cBhvr>
                                      <p:to>
                                        <p:strVal val="visible"/>
                                      </p:to>
                                    </p:set>
                                    <p:animEffect transition="in" filter="wipe(left)">
                                      <p:cBhvr>
                                        <p:cTn id="72" dur="500"/>
                                        <p:tgtEl>
                                          <p:spTgt spid="47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474"/>
                                        </p:tgtEl>
                                        <p:attrNameLst>
                                          <p:attrName>style.visibility</p:attrName>
                                        </p:attrNameLst>
                                      </p:cBhvr>
                                      <p:to>
                                        <p:strVal val="visible"/>
                                      </p:to>
                                    </p:set>
                                    <p:animEffect transition="in" filter="wipe(left)">
                                      <p:cBhvr>
                                        <p:cTn id="77" dur="500"/>
                                        <p:tgtEl>
                                          <p:spTgt spid="47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72"/>
                                        </p:tgtEl>
                                        <p:attrNameLst>
                                          <p:attrName>style.visibility</p:attrName>
                                        </p:attrNameLst>
                                      </p:cBhvr>
                                      <p:to>
                                        <p:strVal val="visible"/>
                                      </p:to>
                                    </p:set>
                                    <p:animEffect transition="in" filter="wipe(left)">
                                      <p:cBhvr>
                                        <p:cTn id="82" dur="500"/>
                                        <p:tgtEl>
                                          <p:spTgt spid="472"/>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473"/>
                                        </p:tgtEl>
                                        <p:attrNameLst>
                                          <p:attrName>style.visibility</p:attrName>
                                        </p:attrNameLst>
                                      </p:cBhvr>
                                      <p:to>
                                        <p:strVal val="visible"/>
                                      </p:to>
                                    </p:set>
                                    <p:animEffect transition="in" filter="wipe(left)">
                                      <p:cBhvr>
                                        <p:cTn id="87" dur="500"/>
                                        <p:tgtEl>
                                          <p:spTgt spid="47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78"/>
                                        </p:tgtEl>
                                        <p:attrNameLst>
                                          <p:attrName>style.visibility</p:attrName>
                                        </p:attrNameLst>
                                      </p:cBhvr>
                                      <p:to>
                                        <p:strVal val="visible"/>
                                      </p:to>
                                    </p:set>
                                    <p:animEffect transition="in" filter="wipe(left)">
                                      <p:cBhvr>
                                        <p:cTn id="92" dur="500"/>
                                        <p:tgtEl>
                                          <p:spTgt spid="78"/>
                                        </p:tgtEl>
                                      </p:cBhvr>
                                    </p:animEffec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2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476"/>
                                        </p:tgtEl>
                                        <p:attrNameLst>
                                          <p:attrName>style.visibility</p:attrName>
                                        </p:attrNameLst>
                                      </p:cBhvr>
                                      <p:to>
                                        <p:strVal val="visible"/>
                                      </p:to>
                                    </p:set>
                                    <p:animEffect transition="in" filter="wipe(left)">
                                      <p:cBhvr>
                                        <p:cTn id="101" dur="500"/>
                                        <p:tgtEl>
                                          <p:spTgt spid="476"/>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477"/>
                                        </p:tgtEl>
                                        <p:attrNameLst>
                                          <p:attrName>style.visibility</p:attrName>
                                        </p:attrNameLst>
                                      </p:cBhvr>
                                      <p:to>
                                        <p:strVal val="visible"/>
                                      </p:to>
                                    </p:set>
                                    <p:animEffect transition="in" filter="wipe(left)">
                                      <p:cBhvr>
                                        <p:cTn id="106" dur="500"/>
                                        <p:tgtEl>
                                          <p:spTgt spid="477"/>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478"/>
                                        </p:tgtEl>
                                        <p:attrNameLst>
                                          <p:attrName>style.visibility</p:attrName>
                                        </p:attrNameLst>
                                      </p:cBhvr>
                                      <p:to>
                                        <p:strVal val="visible"/>
                                      </p:to>
                                    </p:set>
                                    <p:animEffect transition="in" filter="wipe(left)">
                                      <p:cBhvr>
                                        <p:cTn id="111" dur="500"/>
                                        <p:tgtEl>
                                          <p:spTgt spid="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9" grpId="0" animBg="1"/>
      <p:bldP spid="130" grpId="0"/>
      <p:bldP spid="132" grpId="0"/>
      <p:bldP spid="449" grpId="0" animBg="1"/>
      <p:bldP spid="450" grpId="0" animBg="1"/>
      <p:bldP spid="451" grpId="0" animBg="1"/>
      <p:bldP spid="452" grpId="0" animBg="1"/>
      <p:bldP spid="455" grpId="0" animBg="1"/>
      <p:bldP spid="472" grpId="0" animBg="1"/>
      <p:bldP spid="476" grpId="0" animBg="1"/>
      <p:bldP spid="477" grpId="0" animBg="1"/>
      <p:bldP spid="47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856</Words>
  <Application>Microsoft Office PowerPoint</Application>
  <PresentationFormat>Widescreen</PresentationFormat>
  <Paragraphs>205</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Cambria Math</vt:lpstr>
      <vt:lpstr>Symbol</vt:lpstr>
      <vt:lpstr>Office Theme</vt:lpstr>
      <vt:lpstr>Kirchhoff’s Current Law</vt:lpstr>
      <vt:lpstr>DISCLAIMER &amp; USAGE</vt:lpstr>
      <vt:lpstr>Measure the Current through a DC motor</vt:lpstr>
      <vt:lpstr>Measure Total Current from Power Source</vt:lpstr>
      <vt:lpstr>Measure Current through Each Resistor in Series Circuit</vt:lpstr>
      <vt:lpstr>Build Parallel Circuit and Measure Total Current from Power Source</vt:lpstr>
      <vt:lpstr>Measure current passing through each resistor</vt:lpstr>
      <vt:lpstr>Kirchhoff's Current Law (KCL)</vt:lpstr>
      <vt:lpstr>More on Nodes</vt:lpstr>
      <vt:lpstr>Electrical Current Behaves like water in a River</vt:lpstr>
      <vt:lpstr>Implications of KCL</vt:lpstr>
      <vt:lpstr>Implications of KCL</vt:lpstr>
      <vt:lpstr>What happens if the component(s) enters and leaves the circuit through the same node?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Electricity</dc:title>
  <dc:creator>Krystal Corbett</dc:creator>
  <cp:lastModifiedBy>Allie Kumler</cp:lastModifiedBy>
  <cp:revision>78</cp:revision>
  <dcterms:created xsi:type="dcterms:W3CDTF">2017-03-05T23:41:57Z</dcterms:created>
  <dcterms:modified xsi:type="dcterms:W3CDTF">2019-08-09T19:19:35Z</dcterms:modified>
</cp:coreProperties>
</file>