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0" r:id="rId2"/>
    <p:sldId id="314" r:id="rId3"/>
    <p:sldId id="259" r:id="rId4"/>
    <p:sldId id="257" r:id="rId5"/>
    <p:sldId id="260" r:id="rId6"/>
    <p:sldId id="28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003087"/>
    <a:srgbClr val="CB333B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3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8/1/2019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2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2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9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62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3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45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8/1/2019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4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8/1/2019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3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8/1/2019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6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44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8/1/2019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7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8/1/2019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3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latech.ed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3268073"/>
            <a:ext cx="4256621" cy="1711016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chemeClr val="bg1"/>
                </a:solidFill>
              </a:rPr>
              <a:t>Troubleshooting Your Multimeter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2BF9D45E-5445-461A-9883-534290C6AA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0313DD2-D33A-4E11-B9A9-331A9ADFC539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6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B5B804-F55B-4C37-B9C4-AB044EE22FEF}"/>
              </a:ext>
            </a:extLst>
          </p:cNvPr>
          <p:cNvSpPr/>
          <p:nvPr/>
        </p:nvSpPr>
        <p:spPr>
          <a:xfrm>
            <a:off x="0" y="0"/>
            <a:ext cx="5007935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98950C-F9E2-4B32-B51D-C2BBFD97A8F0}"/>
              </a:ext>
            </a:extLst>
          </p:cNvPr>
          <p:cNvSpPr/>
          <p:nvPr/>
        </p:nvSpPr>
        <p:spPr>
          <a:xfrm>
            <a:off x="461772" y="492369"/>
            <a:ext cx="4046433" cy="5731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6878" y="629266"/>
            <a:ext cx="6422849" cy="1676603"/>
          </a:xfrm>
        </p:spPr>
        <p:txBody>
          <a:bodyPr>
            <a:normAutofit/>
          </a:bodyPr>
          <a:lstStyle/>
          <a:p>
            <a:r>
              <a:rPr lang="en-US" b="1"/>
              <a:t>DISCLAIMER &amp; USAGE</a:t>
            </a:r>
            <a:endParaRPr lang="en-US" dirty="0"/>
          </a:p>
        </p:txBody>
      </p:sp>
      <p:pic>
        <p:nvPicPr>
          <p:cNvPr id="13" name="Picture 1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427" y="3499308"/>
            <a:ext cx="2119079" cy="1928600"/>
          </a:xfrm>
          <a:prstGeom prst="rect">
            <a:avLst/>
          </a:prstGeom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B6EB66-E005-471E-A6E1-8B0AB972C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1" y="991146"/>
            <a:ext cx="3562594" cy="144320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6880" y="2169268"/>
            <a:ext cx="6422848" cy="4054551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pPr lvl="1"/>
            <a:r>
              <a:rPr lang="en-US" dirty="0"/>
              <a:t>This material is based upon work supported by the National Science Foundation's Advanced Technological Education Program under Grant No. 1801177.</a:t>
            </a:r>
          </a:p>
          <a:p>
            <a:pPr lvl="1"/>
            <a:r>
              <a:rPr lang="en-US" dirty="0"/>
              <a:t>Any opinions, findings, and conclusions or recommendations expressed in this material are those of the author(s) and do not necessarily reflect the views of the National Science Foundation.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F799B75-3963-4F77-BBA1-B252BFED32FF}"/>
              </a:ext>
            </a:extLst>
          </p:cNvPr>
          <p:cNvSpPr txBox="1">
            <a:spLocks/>
          </p:cNvSpPr>
          <p:nvPr/>
        </p:nvSpPr>
        <p:spPr>
          <a:xfrm>
            <a:off x="9220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9F945A-7155-4828-81E1-722329993529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DE19E0-7915-40A8-8316-015D990C89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142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821" y="1"/>
            <a:ext cx="10515600" cy="866158"/>
          </a:xfrm>
        </p:spPr>
        <p:txBody>
          <a:bodyPr/>
          <a:lstStyle/>
          <a:p>
            <a:r>
              <a:rPr lang="en-US" dirty="0"/>
              <a:t>Is the dial set to the correct setting?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3</a:t>
            </a:fld>
            <a:endParaRPr lang="en-US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32B6B57-1F53-436C-B7D1-2D635E05C6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0" t="2546" r="35886"/>
          <a:stretch/>
        </p:blipFill>
        <p:spPr>
          <a:xfrm>
            <a:off x="4106520" y="866158"/>
            <a:ext cx="3517183" cy="5644343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9649094E-48FE-43C9-B2EB-773D80E36E82}"/>
              </a:ext>
            </a:extLst>
          </p:cNvPr>
          <p:cNvGrpSpPr/>
          <p:nvPr/>
        </p:nvGrpSpPr>
        <p:grpSpPr>
          <a:xfrm>
            <a:off x="6909683" y="2584724"/>
            <a:ext cx="3323126" cy="369332"/>
            <a:chOff x="6909683" y="2584724"/>
            <a:chExt cx="3323126" cy="36933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E9C6D17-2DF8-4103-9E98-49C065CBD7ED}"/>
                </a:ext>
              </a:extLst>
            </p:cNvPr>
            <p:cNvSpPr txBox="1"/>
            <p:nvPr/>
          </p:nvSpPr>
          <p:spPr>
            <a:xfrm>
              <a:off x="7559565" y="2584724"/>
              <a:ext cx="26732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DCV – Measures DC Volts</a:t>
              </a: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5E7C703E-A65F-495E-B68E-CBE119E7AF30}"/>
                </a:ext>
              </a:extLst>
            </p:cNvPr>
            <p:cNvCxnSpPr>
              <a:stCxn id="37" idx="1"/>
            </p:cNvCxnSpPr>
            <p:nvPr/>
          </p:nvCxnSpPr>
          <p:spPr>
            <a:xfrm flipH="1">
              <a:off x="6909683" y="2769390"/>
              <a:ext cx="649882" cy="120517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E4F2898-D70D-4BD1-BCF2-4EDB7F617651}"/>
              </a:ext>
            </a:extLst>
          </p:cNvPr>
          <p:cNvGrpSpPr/>
          <p:nvPr/>
        </p:nvGrpSpPr>
        <p:grpSpPr>
          <a:xfrm>
            <a:off x="6854024" y="3012870"/>
            <a:ext cx="3378785" cy="369332"/>
            <a:chOff x="6854024" y="3012870"/>
            <a:chExt cx="3378785" cy="369332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F4C7249B-C720-44DD-A3EC-7051B8048856}"/>
                </a:ext>
              </a:extLst>
            </p:cNvPr>
            <p:cNvSpPr txBox="1"/>
            <p:nvPr/>
          </p:nvSpPr>
          <p:spPr>
            <a:xfrm>
              <a:off x="7559565" y="3012870"/>
              <a:ext cx="26732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ACV – Measures AC Volts</a:t>
              </a:r>
            </a:p>
          </p:txBody>
        </p: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E6C9480C-A4C4-4E1A-A9A8-0C08E98948D8}"/>
                </a:ext>
              </a:extLst>
            </p:cNvPr>
            <p:cNvCxnSpPr>
              <a:stCxn id="42" idx="1"/>
            </p:cNvCxnSpPr>
            <p:nvPr/>
          </p:nvCxnSpPr>
          <p:spPr>
            <a:xfrm flipH="1">
              <a:off x="6854024" y="3197536"/>
              <a:ext cx="705541" cy="162240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BEC7931-1A4F-417F-A26B-3E3DB94235FC}"/>
              </a:ext>
            </a:extLst>
          </p:cNvPr>
          <p:cNvGrpSpPr/>
          <p:nvPr/>
        </p:nvGrpSpPr>
        <p:grpSpPr>
          <a:xfrm>
            <a:off x="6854024" y="3481196"/>
            <a:ext cx="3399311" cy="369332"/>
            <a:chOff x="6854024" y="3481196"/>
            <a:chExt cx="3399311" cy="369332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4B619068-C2FA-48EC-AD1B-5415CADDB998}"/>
                </a:ext>
              </a:extLst>
            </p:cNvPr>
            <p:cNvSpPr txBox="1"/>
            <p:nvPr/>
          </p:nvSpPr>
          <p:spPr>
            <a:xfrm>
              <a:off x="7580091" y="3481196"/>
              <a:ext cx="26732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dirty="0">
                  <a:latin typeface="Calibri" panose="020F0502020204030204" pitchFamily="34" charset="0"/>
                </a:rPr>
                <a:t>Ω</a:t>
              </a:r>
              <a:r>
                <a:rPr lang="en-US" dirty="0"/>
                <a:t> – Measures Resistance</a:t>
              </a:r>
            </a:p>
          </p:txBody>
        </p: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B038B46B-4011-4383-AA66-BF21AC40ADA0}"/>
                </a:ext>
              </a:extLst>
            </p:cNvPr>
            <p:cNvCxnSpPr>
              <a:stCxn id="48" idx="1"/>
            </p:cNvCxnSpPr>
            <p:nvPr/>
          </p:nvCxnSpPr>
          <p:spPr>
            <a:xfrm flipH="1">
              <a:off x="6854024" y="3665862"/>
              <a:ext cx="726067" cy="82292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4518980-BCD4-46DC-9847-A20296184643}"/>
              </a:ext>
            </a:extLst>
          </p:cNvPr>
          <p:cNvGrpSpPr/>
          <p:nvPr/>
        </p:nvGrpSpPr>
        <p:grpSpPr>
          <a:xfrm>
            <a:off x="6909683" y="3885893"/>
            <a:ext cx="5230755" cy="369332"/>
            <a:chOff x="6909683" y="3885893"/>
            <a:chExt cx="5230755" cy="369332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259A7FA-1E1E-48E0-B37E-4C1A0AD16D60}"/>
                </a:ext>
              </a:extLst>
            </p:cNvPr>
            <p:cNvSpPr txBox="1"/>
            <p:nvPr/>
          </p:nvSpPr>
          <p:spPr>
            <a:xfrm>
              <a:off x="7559565" y="3885893"/>
              <a:ext cx="45808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>
                  <a:latin typeface="Calibri" panose="020F0502020204030204" pitchFamily="34" charset="0"/>
                </a:rPr>
                <a:t>ACmA</a:t>
              </a:r>
              <a:r>
                <a:rPr lang="en-US" dirty="0">
                  <a:latin typeface="Calibri" panose="020F0502020204030204" pitchFamily="34" charset="0"/>
                </a:rPr>
                <a:t> </a:t>
              </a:r>
              <a:r>
                <a:rPr lang="en-US" dirty="0"/>
                <a:t>– Measures AC Current in mA (0-200mA)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C3D469B3-33D3-460C-8667-0CDCB662F884}"/>
                </a:ext>
              </a:extLst>
            </p:cNvPr>
            <p:cNvCxnSpPr/>
            <p:nvPr/>
          </p:nvCxnSpPr>
          <p:spPr>
            <a:xfrm flipH="1">
              <a:off x="6909683" y="4067646"/>
              <a:ext cx="649882" cy="2913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D9DCA26-7829-45AA-B360-7BB165A434F6}"/>
              </a:ext>
            </a:extLst>
          </p:cNvPr>
          <p:cNvGrpSpPr/>
          <p:nvPr/>
        </p:nvGrpSpPr>
        <p:grpSpPr>
          <a:xfrm>
            <a:off x="6909683" y="4354219"/>
            <a:ext cx="2893021" cy="369332"/>
            <a:chOff x="6909683" y="4354219"/>
            <a:chExt cx="2893021" cy="369332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CE6782E-1B87-4770-9A2D-59F30459182E}"/>
                </a:ext>
              </a:extLst>
            </p:cNvPr>
            <p:cNvSpPr txBox="1"/>
            <p:nvPr/>
          </p:nvSpPr>
          <p:spPr>
            <a:xfrm>
              <a:off x="8209397" y="4354219"/>
              <a:ext cx="15933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– Tests Diodes</a:t>
              </a:r>
            </a:p>
          </p:txBody>
        </p: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465ED394-1B38-4423-9A79-063150FD3FD2}"/>
                </a:ext>
              </a:extLst>
            </p:cNvPr>
            <p:cNvGrpSpPr/>
            <p:nvPr/>
          </p:nvGrpSpPr>
          <p:grpSpPr>
            <a:xfrm>
              <a:off x="7753331" y="4442941"/>
              <a:ext cx="378373" cy="191887"/>
              <a:chOff x="8513379" y="2246342"/>
              <a:chExt cx="543911" cy="274942"/>
            </a:xfrm>
            <a:solidFill>
              <a:schemeClr val="tx1"/>
            </a:solidFill>
          </p:grpSpPr>
          <p:sp>
            <p:nvSpPr>
              <p:cNvPr id="61" name="Isosceles Triangle 60">
                <a:extLst>
                  <a:ext uri="{FF2B5EF4-FFF2-40B4-BE49-F238E27FC236}">
                    <a16:creationId xmlns:a16="http://schemas.microsoft.com/office/drawing/2014/main" id="{55732510-B8CA-4B88-A645-8E6566E20D77}"/>
                  </a:ext>
                </a:extLst>
              </p:cNvPr>
              <p:cNvSpPr/>
              <p:nvPr/>
            </p:nvSpPr>
            <p:spPr>
              <a:xfrm rot="5400000">
                <a:off x="8668118" y="2265304"/>
                <a:ext cx="274942" cy="237018"/>
              </a:xfrm>
              <a:prstGeom prst="triangl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F3432FEF-D1F9-4138-98AA-12905E46B648}"/>
                  </a:ext>
                </a:extLst>
              </p:cNvPr>
              <p:cNvCxnSpPr/>
              <p:nvPr/>
            </p:nvCxnSpPr>
            <p:spPr>
              <a:xfrm>
                <a:off x="8513379" y="2389294"/>
                <a:ext cx="543911" cy="0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23FDF5CF-84AF-4F9E-92F0-EC627434B35A}"/>
                  </a:ext>
                </a:extLst>
              </p:cNvPr>
              <p:cNvCxnSpPr/>
              <p:nvPr/>
            </p:nvCxnSpPr>
            <p:spPr>
              <a:xfrm>
                <a:off x="8912767" y="2251753"/>
                <a:ext cx="7068" cy="246942"/>
              </a:xfrm>
              <a:prstGeom prst="line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D6D10A7E-0DF7-4CBA-8010-0F22B1CAF890}"/>
                </a:ext>
              </a:extLst>
            </p:cNvPr>
            <p:cNvCxnSpPr/>
            <p:nvPr/>
          </p:nvCxnSpPr>
          <p:spPr>
            <a:xfrm flipH="1" flipV="1">
              <a:off x="6909683" y="4446717"/>
              <a:ext cx="688746" cy="77397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98EB82E-9556-43DD-B237-DDAF34152897}"/>
              </a:ext>
            </a:extLst>
          </p:cNvPr>
          <p:cNvGrpSpPr/>
          <p:nvPr/>
        </p:nvGrpSpPr>
        <p:grpSpPr>
          <a:xfrm>
            <a:off x="6798365" y="4718001"/>
            <a:ext cx="5207237" cy="437904"/>
            <a:chOff x="6798365" y="4718001"/>
            <a:chExt cx="5207237" cy="437904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27F8AA5-97BD-462E-8C0C-B420F8D69BBC}"/>
                </a:ext>
              </a:extLst>
            </p:cNvPr>
            <p:cNvSpPr txBox="1"/>
            <p:nvPr/>
          </p:nvSpPr>
          <p:spPr>
            <a:xfrm>
              <a:off x="8215043" y="4718001"/>
              <a:ext cx="3790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– Tests Continuity Between Two Points</a:t>
              </a: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974C5C7A-87C1-470D-9E25-C438C3BCFE83}"/>
                </a:ext>
              </a:extLst>
            </p:cNvPr>
            <p:cNvGrpSpPr/>
            <p:nvPr/>
          </p:nvGrpSpPr>
          <p:grpSpPr>
            <a:xfrm rot="648964">
              <a:off x="7610241" y="4794966"/>
              <a:ext cx="418381" cy="360939"/>
              <a:chOff x="9713464" y="2025214"/>
              <a:chExt cx="418381" cy="360939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F3C135D5-E90B-4F02-A457-A66CEBD471BF}"/>
                  </a:ext>
                </a:extLst>
              </p:cNvPr>
              <p:cNvSpPr/>
              <p:nvPr/>
            </p:nvSpPr>
            <p:spPr>
              <a:xfrm>
                <a:off x="9888034" y="2030215"/>
                <a:ext cx="243811" cy="243811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80675AF9-3034-48B3-ADD3-3702F9666025}"/>
                  </a:ext>
                </a:extLst>
              </p:cNvPr>
              <p:cNvSpPr/>
              <p:nvPr/>
            </p:nvSpPr>
            <p:spPr>
              <a:xfrm>
                <a:off x="9927910" y="2066965"/>
                <a:ext cx="170310" cy="17031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ED2A54BA-43B2-49AB-8F6A-8A0E6C0507CF}"/>
                  </a:ext>
                </a:extLst>
              </p:cNvPr>
              <p:cNvSpPr/>
              <p:nvPr/>
            </p:nvSpPr>
            <p:spPr>
              <a:xfrm>
                <a:off x="9959456" y="2102688"/>
                <a:ext cx="100964" cy="100964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Isosceles Triangle 70">
                <a:extLst>
                  <a:ext uri="{FF2B5EF4-FFF2-40B4-BE49-F238E27FC236}">
                    <a16:creationId xmlns:a16="http://schemas.microsoft.com/office/drawing/2014/main" id="{9B92DD6F-452E-428D-83F3-610F9D31B9F2}"/>
                  </a:ext>
                </a:extLst>
              </p:cNvPr>
              <p:cNvSpPr/>
              <p:nvPr/>
            </p:nvSpPr>
            <p:spPr>
              <a:xfrm rot="19725557">
                <a:off x="9713464" y="2099624"/>
                <a:ext cx="347771" cy="286529"/>
              </a:xfrm>
              <a:prstGeom prst="triangle">
                <a:avLst>
                  <a:gd name="adj" fmla="val 75604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Isosceles Triangle 71">
                <a:extLst>
                  <a:ext uri="{FF2B5EF4-FFF2-40B4-BE49-F238E27FC236}">
                    <a16:creationId xmlns:a16="http://schemas.microsoft.com/office/drawing/2014/main" id="{1FC1B450-41ED-47CB-9B45-BA99353A9862}"/>
                  </a:ext>
                </a:extLst>
              </p:cNvPr>
              <p:cNvSpPr/>
              <p:nvPr/>
            </p:nvSpPr>
            <p:spPr>
              <a:xfrm rot="10142886">
                <a:off x="9755630" y="2025214"/>
                <a:ext cx="288019" cy="204166"/>
              </a:xfrm>
              <a:prstGeom prst="triangle">
                <a:avLst>
                  <a:gd name="adj" fmla="val 24961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8E5198E4-14F4-4C64-98F7-2129F60DB516}"/>
                  </a:ext>
                </a:extLst>
              </p:cNvPr>
              <p:cNvSpPr/>
              <p:nvPr/>
            </p:nvSpPr>
            <p:spPr>
              <a:xfrm>
                <a:off x="9987078" y="2127297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9D898DF2-FB73-4C2C-A616-BAFD6C7C4D29}"/>
                </a:ext>
              </a:extLst>
            </p:cNvPr>
            <p:cNvCxnSpPr>
              <a:stCxn id="72" idx="5"/>
            </p:cNvCxnSpPr>
            <p:nvPr/>
          </p:nvCxnSpPr>
          <p:spPr>
            <a:xfrm flipH="1" flipV="1">
              <a:off x="6798365" y="4762013"/>
              <a:ext cx="977224" cy="132195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EFEE67EB-C968-4EC9-81D9-396805E9FA03}"/>
              </a:ext>
            </a:extLst>
          </p:cNvPr>
          <p:cNvGrpSpPr/>
          <p:nvPr/>
        </p:nvGrpSpPr>
        <p:grpSpPr>
          <a:xfrm>
            <a:off x="1367624" y="2630890"/>
            <a:ext cx="3395554" cy="646331"/>
            <a:chOff x="1367624" y="2630890"/>
            <a:chExt cx="3395554" cy="646331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3878256-0A72-48B5-BF3B-953E5C1A36BE}"/>
                </a:ext>
              </a:extLst>
            </p:cNvPr>
            <p:cNvSpPr txBox="1"/>
            <p:nvPr/>
          </p:nvSpPr>
          <p:spPr>
            <a:xfrm>
              <a:off x="1367624" y="2630890"/>
              <a:ext cx="24708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Battery Load Test – Tests small batteries</a:t>
              </a:r>
            </a:p>
          </p:txBody>
        </p: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CF33FC68-584D-4934-9FFC-D1608E5E4FD9}"/>
                </a:ext>
              </a:extLst>
            </p:cNvPr>
            <p:cNvCxnSpPr/>
            <p:nvPr/>
          </p:nvCxnSpPr>
          <p:spPr>
            <a:xfrm>
              <a:off x="3188473" y="3040138"/>
              <a:ext cx="1574705" cy="237083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6D79EE79-84B4-48C2-89FF-502B938DC1FC}"/>
              </a:ext>
            </a:extLst>
          </p:cNvPr>
          <p:cNvGrpSpPr/>
          <p:nvPr/>
        </p:nvGrpSpPr>
        <p:grpSpPr>
          <a:xfrm>
            <a:off x="979098" y="3836121"/>
            <a:ext cx="3813637" cy="646331"/>
            <a:chOff x="979098" y="3836121"/>
            <a:chExt cx="3813637" cy="646331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FDC3C96-CAD3-4516-9729-62ABA431886C}"/>
                </a:ext>
              </a:extLst>
            </p:cNvPr>
            <p:cNvSpPr txBox="1"/>
            <p:nvPr/>
          </p:nvSpPr>
          <p:spPr>
            <a:xfrm>
              <a:off x="979098" y="3836121"/>
              <a:ext cx="2849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/>
                <a:t>DCmA</a:t>
              </a:r>
              <a:r>
                <a:rPr lang="en-US" dirty="0"/>
                <a:t> – Measures DC Current in mA (0-200mA)</a:t>
              </a:r>
            </a:p>
          </p:txBody>
        </p: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9C6337B4-469F-4E18-89F8-CBDD90F3A7A0}"/>
                </a:ext>
              </a:extLst>
            </p:cNvPr>
            <p:cNvCxnSpPr/>
            <p:nvPr/>
          </p:nvCxnSpPr>
          <p:spPr>
            <a:xfrm>
              <a:off x="3497584" y="4133883"/>
              <a:ext cx="1295151" cy="256168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39EEEA6-7E6A-43AA-9E5A-B6A5A7EFDB6B}"/>
              </a:ext>
            </a:extLst>
          </p:cNvPr>
          <p:cNvGrpSpPr/>
          <p:nvPr/>
        </p:nvGrpSpPr>
        <p:grpSpPr>
          <a:xfrm>
            <a:off x="1147194" y="4768436"/>
            <a:ext cx="3645541" cy="646331"/>
            <a:chOff x="1133414" y="5005354"/>
            <a:chExt cx="3645541" cy="646331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E4EC57-811C-4481-9DFA-80C45CA78DE9}"/>
                </a:ext>
              </a:extLst>
            </p:cNvPr>
            <p:cNvSpPr txBox="1"/>
            <p:nvPr/>
          </p:nvSpPr>
          <p:spPr>
            <a:xfrm>
              <a:off x="1133414" y="5005354"/>
              <a:ext cx="236417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DC10A – Measures DC Current in MA (0-10A)</a:t>
              </a:r>
            </a:p>
          </p:txBody>
        </p: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EC0E58A5-627A-44D7-BA8F-A1E7A26E183B}"/>
                </a:ext>
              </a:extLst>
            </p:cNvPr>
            <p:cNvCxnSpPr>
              <a:cxnSpLocks/>
              <a:stCxn id="81" idx="3"/>
            </p:cNvCxnSpPr>
            <p:nvPr/>
          </p:nvCxnSpPr>
          <p:spPr>
            <a:xfrm flipV="1">
              <a:off x="3497584" y="5047333"/>
              <a:ext cx="1281371" cy="281187"/>
            </a:xfrm>
            <a:prstGeom prst="straightConnector1">
              <a:avLst/>
            </a:prstGeom>
            <a:ln w="28575">
              <a:solidFill>
                <a:srgbClr val="69B3E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DE887629-2172-427B-9B31-EF6D901B347E}"/>
              </a:ext>
            </a:extLst>
          </p:cNvPr>
          <p:cNvGrpSpPr/>
          <p:nvPr/>
        </p:nvGrpSpPr>
        <p:grpSpPr>
          <a:xfrm>
            <a:off x="6275644" y="5172896"/>
            <a:ext cx="5221888" cy="1007290"/>
            <a:chOff x="6275644" y="5172896"/>
            <a:chExt cx="5221888" cy="1007290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AA3FA909-3B5F-43D2-AF85-BCE96F7C24DF}"/>
                </a:ext>
              </a:extLst>
            </p:cNvPr>
            <p:cNvSpPr/>
            <p:nvPr/>
          </p:nvSpPr>
          <p:spPr>
            <a:xfrm>
              <a:off x="6275644" y="5172896"/>
              <a:ext cx="766661" cy="766661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C665F5D-A07E-48EC-97EA-2C34AB1D7A92}"/>
                </a:ext>
              </a:extLst>
            </p:cNvPr>
            <p:cNvSpPr txBox="1"/>
            <p:nvPr/>
          </p:nvSpPr>
          <p:spPr>
            <a:xfrm>
              <a:off x="7722144" y="5533855"/>
              <a:ext cx="35171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Red lead plugged in here to measure everything but DC10A</a:t>
              </a:r>
            </a:p>
          </p:txBody>
        </p:sp>
        <p:pic>
          <p:nvPicPr>
            <p:cNvPr id="88" name="Picture 87">
              <a:extLst>
                <a:ext uri="{FF2B5EF4-FFF2-40B4-BE49-F238E27FC236}">
                  <a16:creationId xmlns:a16="http://schemas.microsoft.com/office/drawing/2014/main" id="{D2244E09-BE4D-4347-98F7-584B6D9C59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23" t="73248" r="43050" b="22222"/>
            <a:stretch/>
          </p:blipFill>
          <p:spPr>
            <a:xfrm>
              <a:off x="10852291" y="5816119"/>
              <a:ext cx="645241" cy="262358"/>
            </a:xfrm>
            <a:prstGeom prst="rect">
              <a:avLst/>
            </a:prstGeom>
          </p:spPr>
        </p:pic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C0A19850-B646-465E-8A23-AC5961399A96}"/>
                </a:ext>
              </a:extLst>
            </p:cNvPr>
            <p:cNvCxnSpPr>
              <a:cxnSpLocks/>
              <a:endCxn id="86" idx="6"/>
            </p:cNvCxnSpPr>
            <p:nvPr/>
          </p:nvCxnSpPr>
          <p:spPr>
            <a:xfrm flipH="1" flipV="1">
              <a:off x="7042305" y="5556227"/>
              <a:ext cx="711028" cy="111066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26112AE7-B3A3-46BC-9E21-C229B102F0BD}"/>
              </a:ext>
            </a:extLst>
          </p:cNvPr>
          <p:cNvGrpSpPr/>
          <p:nvPr/>
        </p:nvGrpSpPr>
        <p:grpSpPr>
          <a:xfrm>
            <a:off x="5463419" y="5150525"/>
            <a:ext cx="3185725" cy="1711423"/>
            <a:chOff x="5463419" y="5150525"/>
            <a:chExt cx="3185725" cy="1711423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90FBD182-B06A-47CF-AEC1-74152296375C}"/>
                </a:ext>
              </a:extLst>
            </p:cNvPr>
            <p:cNvSpPr/>
            <p:nvPr/>
          </p:nvSpPr>
          <p:spPr>
            <a:xfrm>
              <a:off x="5463419" y="5150525"/>
              <a:ext cx="766661" cy="766661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DEAFE48C-2141-44D4-9917-5E3D76397534}"/>
                </a:ext>
              </a:extLst>
            </p:cNvPr>
            <p:cNvCxnSpPr>
              <a:cxnSpLocks/>
              <a:endCxn id="91" idx="4"/>
            </p:cNvCxnSpPr>
            <p:nvPr/>
          </p:nvCxnSpPr>
          <p:spPr>
            <a:xfrm flipV="1">
              <a:off x="5846750" y="5917186"/>
              <a:ext cx="0" cy="593315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3325B47B-5E54-4D6F-B976-EDD6DD8C65BF}"/>
                </a:ext>
              </a:extLst>
            </p:cNvPr>
            <p:cNvSpPr txBox="1"/>
            <p:nvPr/>
          </p:nvSpPr>
          <p:spPr>
            <a:xfrm>
              <a:off x="5681985" y="6492616"/>
              <a:ext cx="29671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Black lead plugged into COM 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136B256-B6E9-45DC-B2B0-A7FA29FB1E95}"/>
              </a:ext>
            </a:extLst>
          </p:cNvPr>
          <p:cNvGrpSpPr/>
          <p:nvPr/>
        </p:nvGrpSpPr>
        <p:grpSpPr>
          <a:xfrm>
            <a:off x="312746" y="5167854"/>
            <a:ext cx="5115889" cy="1221207"/>
            <a:chOff x="312746" y="5167854"/>
            <a:chExt cx="5115889" cy="1221207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03C83045-950D-46DA-BB13-207BC3C70697}"/>
                </a:ext>
              </a:extLst>
            </p:cNvPr>
            <p:cNvSpPr/>
            <p:nvPr/>
          </p:nvSpPr>
          <p:spPr>
            <a:xfrm>
              <a:off x="4661974" y="5167854"/>
              <a:ext cx="766661" cy="766661"/>
            </a:xfrm>
            <a:prstGeom prst="ellipse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0A43DC21-8319-4E4F-9AA4-F9C706EC269A}"/>
                </a:ext>
              </a:extLst>
            </p:cNvPr>
            <p:cNvSpPr txBox="1"/>
            <p:nvPr/>
          </p:nvSpPr>
          <p:spPr>
            <a:xfrm>
              <a:off x="312746" y="5742730"/>
              <a:ext cx="38251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Red lead plugged in here only when measuring current larger than 200mA</a:t>
              </a:r>
            </a:p>
          </p:txBody>
        </p:sp>
        <p:cxnSp>
          <p:nvCxnSpPr>
            <p:cNvPr id="97" name="Straight Arrow Connector 96">
              <a:extLst>
                <a:ext uri="{FF2B5EF4-FFF2-40B4-BE49-F238E27FC236}">
                  <a16:creationId xmlns:a16="http://schemas.microsoft.com/office/drawing/2014/main" id="{37584072-D396-4943-A19C-1AA18A0D02E9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V="1">
              <a:off x="3699057" y="5551185"/>
              <a:ext cx="962917" cy="264934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938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821" y="0"/>
            <a:ext cx="10515600" cy="1325563"/>
          </a:xfrm>
        </p:spPr>
        <p:txBody>
          <a:bodyPr/>
          <a:lstStyle/>
          <a:p>
            <a:r>
              <a:rPr lang="en-US" dirty="0"/>
              <a:t>Are the leads plugged in correctly?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42456" y="1420562"/>
            <a:ext cx="4374101" cy="36375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483532" y="1117305"/>
            <a:ext cx="4371652" cy="42465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08402" y="1916182"/>
            <a:ext cx="30979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Black lead should be plugged into the “COM” input jack. This is referring to ground.</a:t>
            </a:r>
          </a:p>
        </p:txBody>
      </p:sp>
      <p:cxnSp>
        <p:nvCxnSpPr>
          <p:cNvPr id="14" name="Straight Arrow Connector 13"/>
          <p:cNvCxnSpPr>
            <a:stCxn id="10" idx="1"/>
          </p:cNvCxnSpPr>
          <p:nvPr/>
        </p:nvCxnSpPr>
        <p:spPr>
          <a:xfrm flipH="1">
            <a:off x="1213946" y="2377847"/>
            <a:ext cx="2994456" cy="1098452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7411428" y="2579115"/>
            <a:ext cx="1078303" cy="1378032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905296" y="5479609"/>
            <a:ext cx="5163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Use this input jack when measuring or testing voltage (AC/DC), batteries, resistance, continuity, diodes, and small currents up to 200mA. This jack is more commonly used in our classes.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7026" y="5479609"/>
            <a:ext cx="4206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Use the “DC10A” input jack when measuring larger currents up to 10A. Dial should be turned to DC10A position. </a:t>
            </a:r>
          </a:p>
        </p:txBody>
      </p:sp>
      <p:cxnSp>
        <p:nvCxnSpPr>
          <p:cNvPr id="38" name="Straight Arrow Connector 37"/>
          <p:cNvCxnSpPr>
            <a:stCxn id="29" idx="0"/>
          </p:cNvCxnSpPr>
          <p:nvPr/>
        </p:nvCxnSpPr>
        <p:spPr>
          <a:xfrm flipH="1" flipV="1">
            <a:off x="609216" y="3666921"/>
            <a:ext cx="1611144" cy="1812688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1" idx="0"/>
          </p:cNvCxnSpPr>
          <p:nvPr/>
        </p:nvCxnSpPr>
        <p:spPr>
          <a:xfrm flipH="1" flipV="1">
            <a:off x="9139376" y="4361663"/>
            <a:ext cx="347524" cy="1117946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2397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821" y="0"/>
            <a:ext cx="10515600" cy="1325563"/>
          </a:xfrm>
        </p:spPr>
        <p:txBody>
          <a:bodyPr/>
          <a:lstStyle/>
          <a:p>
            <a:r>
              <a:rPr lang="en-US" dirty="0"/>
              <a:t>Did you blow a fuse?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5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983661" y="4642956"/>
            <a:ext cx="3849702" cy="12006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i="1" dirty="0">
                <a:solidFill>
                  <a:srgbClr val="003087"/>
                </a:solidFill>
              </a:rPr>
              <a:t>Fuses get blown often when measuring current. It is okay if you blow a fuse; just replace it with a new one!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35503" y="1968597"/>
            <a:ext cx="43661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Fuses are blown most often when measuring current given these scenarios: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Current is greater than 200mA, but settings were used for less than 200mA.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Current is measured improperly (e.g., if measured like voltage across components instead of through the circuit).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9365" y="696994"/>
            <a:ext cx="1482177" cy="45553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2393" y="616089"/>
            <a:ext cx="1447641" cy="455437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8245503" y="5252384"/>
            <a:ext cx="17651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Good Fuse </a:t>
            </a:r>
          </a:p>
          <a:p>
            <a:pPr algn="ctr"/>
            <a:r>
              <a:rPr lang="en-US" dirty="0"/>
              <a:t>(Wire is straight)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911036" y="5243280"/>
            <a:ext cx="2018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Blown Fuse</a:t>
            </a:r>
          </a:p>
          <a:p>
            <a:pPr algn="ctr"/>
            <a:r>
              <a:rPr lang="en-US" dirty="0"/>
              <a:t>(Wire is Broken)</a:t>
            </a:r>
          </a:p>
        </p:txBody>
      </p:sp>
      <p:sp>
        <p:nvSpPr>
          <p:cNvPr id="15" name="Oval 14"/>
          <p:cNvSpPr/>
          <p:nvPr/>
        </p:nvSpPr>
        <p:spPr>
          <a:xfrm rot="21287872">
            <a:off x="8676409" y="1513217"/>
            <a:ext cx="604299" cy="2759103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21108162">
            <a:off x="10589203" y="1354549"/>
            <a:ext cx="604299" cy="2759103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139663" y="2157665"/>
            <a:ext cx="4484894" cy="2565082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>
          <a:xfrm rot="5602874">
            <a:off x="2326806" y="887603"/>
            <a:ext cx="390708" cy="1120458"/>
          </a:xfrm>
          <a:prstGeom prst="ellipse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296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47" y="100778"/>
            <a:ext cx="11081238" cy="718032"/>
          </a:xfrm>
        </p:spPr>
        <p:txBody>
          <a:bodyPr>
            <a:normAutofit/>
          </a:bodyPr>
          <a:lstStyle/>
          <a:p>
            <a:r>
              <a:rPr lang="en-US" sz="4000" dirty="0"/>
              <a:t>Pinchers vs Probes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9CB9F6-967B-493F-90FA-9E0BEEA888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7" r="29223"/>
          <a:stretch/>
        </p:blipFill>
        <p:spPr>
          <a:xfrm>
            <a:off x="1434019" y="3199065"/>
            <a:ext cx="2390729" cy="307862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B380E75-10AA-461C-B8CC-1FAE5B93D0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7" t="4975" r="38281" b="4278"/>
          <a:stretch/>
        </p:blipFill>
        <p:spPr>
          <a:xfrm>
            <a:off x="264252" y="1105026"/>
            <a:ext cx="1613710" cy="2646949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7098894E-B6BB-48D5-929B-F17E741563B9}"/>
              </a:ext>
            </a:extLst>
          </p:cNvPr>
          <p:cNvSpPr txBox="1"/>
          <p:nvPr/>
        </p:nvSpPr>
        <p:spPr>
          <a:xfrm>
            <a:off x="947791" y="1065698"/>
            <a:ext cx="1018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Pinchers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F737098-020A-41F9-9988-82CC90A0F389}"/>
              </a:ext>
            </a:extLst>
          </p:cNvPr>
          <p:cNvSpPr txBox="1"/>
          <p:nvPr/>
        </p:nvSpPr>
        <p:spPr>
          <a:xfrm>
            <a:off x="1437457" y="5908360"/>
            <a:ext cx="1018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Probes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13ADEEF-AA22-4DA7-8D86-C315213BCC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1" r="24003" b="8462"/>
          <a:stretch/>
        </p:blipFill>
        <p:spPr>
          <a:xfrm>
            <a:off x="4417991" y="2474063"/>
            <a:ext cx="3599879" cy="345112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1A3A25BC-4B3E-41D8-BA5F-B7EC7EC041E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7" t="2868" r="33943" b="13847"/>
          <a:stretch/>
        </p:blipFill>
        <p:spPr>
          <a:xfrm>
            <a:off x="8365306" y="2474063"/>
            <a:ext cx="3197342" cy="3451123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397534F7-C470-42FD-8FF8-1100AF52D313}"/>
              </a:ext>
            </a:extLst>
          </p:cNvPr>
          <p:cNvSpPr txBox="1"/>
          <p:nvPr/>
        </p:nvSpPr>
        <p:spPr>
          <a:xfrm>
            <a:off x="4417991" y="1105026"/>
            <a:ext cx="3532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Probes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Must hold with hands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Touch end of probe on wire/metal being measured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7D86EA8-2D64-420F-BE2F-46641A7815F7}"/>
              </a:ext>
            </a:extLst>
          </p:cNvPr>
          <p:cNvSpPr txBox="1"/>
          <p:nvPr/>
        </p:nvSpPr>
        <p:spPr>
          <a:xfrm>
            <a:off x="8298113" y="1105026"/>
            <a:ext cx="3532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Pinchers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Hands free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Clip end of pinchers on on wire/metal being measured</a:t>
            </a:r>
          </a:p>
        </p:txBody>
      </p:sp>
    </p:spTree>
    <p:extLst>
      <p:ext uri="{BB962C8B-B14F-4D97-AF65-F5344CB8AC3E}">
        <p14:creationId xmlns:p14="http://schemas.microsoft.com/office/powerpoint/2010/main" val="6231575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339</Words>
  <Application>Microsoft Office PowerPoint</Application>
  <PresentationFormat>Widescreen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Troubleshooting Your Multimeter</vt:lpstr>
      <vt:lpstr>DISCLAIMER &amp; USAGE</vt:lpstr>
      <vt:lpstr>Is the dial set to the correct setting?</vt:lpstr>
      <vt:lpstr>Are the leads plugged in correctly?</vt:lpstr>
      <vt:lpstr>Did you blow a fuse?</vt:lpstr>
      <vt:lpstr>Pinchers vs Probes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Allie Kumler</cp:lastModifiedBy>
  <cp:revision>58</cp:revision>
  <dcterms:created xsi:type="dcterms:W3CDTF">2017-03-05T23:41:57Z</dcterms:created>
  <dcterms:modified xsi:type="dcterms:W3CDTF">2019-08-01T20:17:55Z</dcterms:modified>
</cp:coreProperties>
</file>