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sldIdLst>
    <p:sldId id="327" r:id="rId2"/>
    <p:sldId id="280" r:id="rId3"/>
    <p:sldId id="274" r:id="rId4"/>
    <p:sldId id="323" r:id="rId5"/>
    <p:sldId id="324" r:id="rId6"/>
    <p:sldId id="325" r:id="rId7"/>
    <p:sldId id="326" r:id="rId8"/>
    <p:sldId id="289" r:id="rId9"/>
    <p:sldId id="290" r:id="rId10"/>
    <p:sldId id="291" r:id="rId11"/>
    <p:sldId id="316" r:id="rId12"/>
    <p:sldId id="328" r:id="rId13"/>
  </p:sldIdLst>
  <p:sldSz cx="12192000" cy="6858000"/>
  <p:notesSz cx="9309100" cy="7023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B333B"/>
    <a:srgbClr val="003087"/>
    <a:srgbClr val="A5A5A5"/>
    <a:srgbClr val="69B3E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9953" autoAdjust="0"/>
    <p:restoredTop sz="94660"/>
  </p:normalViewPr>
  <p:slideViewPr>
    <p:cSldViewPr snapToGrid="0">
      <p:cViewPr>
        <p:scale>
          <a:sx n="90" d="100"/>
          <a:sy n="90" d="100"/>
        </p:scale>
        <p:origin x="258" y="54"/>
      </p:cViewPr>
      <p:guideLst/>
    </p:cSldViewPr>
  </p:slideViewPr>
  <p:notesTextViewPr>
    <p:cViewPr>
      <p:scale>
        <a:sx n="3" d="2"/>
        <a:sy n="3" d="2"/>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033943" cy="352375"/>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idx="1"/>
          </p:nvPr>
        </p:nvSpPr>
        <p:spPr>
          <a:xfrm>
            <a:off x="5273003" y="0"/>
            <a:ext cx="4033943" cy="352375"/>
          </a:xfrm>
          <a:prstGeom prst="rect">
            <a:avLst/>
          </a:prstGeom>
        </p:spPr>
        <p:txBody>
          <a:bodyPr vert="horz" lIns="93324" tIns="46662" rIns="93324" bIns="46662" rtlCol="0"/>
          <a:lstStyle>
            <a:lvl1pPr algn="r">
              <a:defRPr sz="1200"/>
            </a:lvl1pPr>
          </a:lstStyle>
          <a:p>
            <a:fld id="{E12FD5A5-DF4B-4627-9F9C-6066DB7694D9}" type="datetimeFigureOut">
              <a:rPr lang="en-US" smtClean="0"/>
              <a:t>2/4/2020</a:t>
            </a:fld>
            <a:endParaRPr lang="en-US"/>
          </a:p>
        </p:txBody>
      </p:sp>
      <p:sp>
        <p:nvSpPr>
          <p:cNvPr id="4" name="Slide Image Placeholder 3"/>
          <p:cNvSpPr>
            <a:spLocks noGrp="1" noRot="1" noChangeAspect="1"/>
          </p:cNvSpPr>
          <p:nvPr>
            <p:ph type="sldImg" idx="2"/>
          </p:nvPr>
        </p:nvSpPr>
        <p:spPr>
          <a:xfrm>
            <a:off x="2547938" y="877888"/>
            <a:ext cx="4213225" cy="2370137"/>
          </a:xfrm>
          <a:prstGeom prst="rect">
            <a:avLst/>
          </a:prstGeom>
          <a:noFill/>
          <a:ln w="12700">
            <a:solidFill>
              <a:prstClr val="black"/>
            </a:solidFill>
          </a:ln>
        </p:spPr>
        <p:txBody>
          <a:bodyPr vert="horz" lIns="93324" tIns="46662" rIns="93324" bIns="46662" rtlCol="0" anchor="ctr"/>
          <a:lstStyle/>
          <a:p>
            <a:endParaRPr lang="en-US"/>
          </a:p>
        </p:txBody>
      </p:sp>
      <p:sp>
        <p:nvSpPr>
          <p:cNvPr id="5" name="Notes Placeholder 4"/>
          <p:cNvSpPr>
            <a:spLocks noGrp="1"/>
          </p:cNvSpPr>
          <p:nvPr>
            <p:ph type="body" sz="quarter" idx="3"/>
          </p:nvPr>
        </p:nvSpPr>
        <p:spPr>
          <a:xfrm>
            <a:off x="930910" y="3379866"/>
            <a:ext cx="7447280" cy="2765346"/>
          </a:xfrm>
          <a:prstGeom prst="rect">
            <a:avLst/>
          </a:prstGeom>
        </p:spPr>
        <p:txBody>
          <a:bodyPr vert="horz" lIns="93324" tIns="46662" rIns="93324" bIns="46662"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6670726"/>
            <a:ext cx="4033943" cy="352374"/>
          </a:xfrm>
          <a:prstGeom prst="rect">
            <a:avLst/>
          </a:prstGeom>
        </p:spPr>
        <p:txBody>
          <a:bodyPr vert="horz" lIns="93324" tIns="46662" rIns="93324" bIns="46662" rtlCol="0" anchor="b"/>
          <a:lstStyle>
            <a:lvl1pPr algn="l">
              <a:defRPr sz="1200"/>
            </a:lvl1pPr>
          </a:lstStyle>
          <a:p>
            <a:endParaRPr lang="en-US"/>
          </a:p>
        </p:txBody>
      </p:sp>
      <p:sp>
        <p:nvSpPr>
          <p:cNvPr id="7" name="Slide Number Placeholder 6"/>
          <p:cNvSpPr>
            <a:spLocks noGrp="1"/>
          </p:cNvSpPr>
          <p:nvPr>
            <p:ph type="sldNum" sz="quarter" idx="5"/>
          </p:nvPr>
        </p:nvSpPr>
        <p:spPr>
          <a:xfrm>
            <a:off x="5273003" y="6670726"/>
            <a:ext cx="4033943" cy="352374"/>
          </a:xfrm>
          <a:prstGeom prst="rect">
            <a:avLst/>
          </a:prstGeom>
        </p:spPr>
        <p:txBody>
          <a:bodyPr vert="horz" lIns="93324" tIns="46662" rIns="93324" bIns="46662" rtlCol="0" anchor="b"/>
          <a:lstStyle>
            <a:lvl1pPr algn="r">
              <a:defRPr sz="1200"/>
            </a:lvl1pPr>
          </a:lstStyle>
          <a:p>
            <a:fld id="{CD1A2F82-008E-42F5-875F-E0FDFEC9A36F}" type="slidenum">
              <a:rPr lang="en-US" smtClean="0"/>
              <a:t>‹#›</a:t>
            </a:fld>
            <a:endParaRPr lang="en-US"/>
          </a:p>
        </p:txBody>
      </p:sp>
    </p:spTree>
    <p:extLst>
      <p:ext uri="{BB962C8B-B14F-4D97-AF65-F5344CB8AC3E}">
        <p14:creationId xmlns:p14="http://schemas.microsoft.com/office/powerpoint/2010/main" val="6117958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D1A2F82-008E-42F5-875F-E0FDFEC9A36F}" type="slidenum">
              <a:rPr lang="en-US" smtClean="0"/>
              <a:t>4</a:t>
            </a:fld>
            <a:endParaRPr lang="en-US"/>
          </a:p>
        </p:txBody>
      </p:sp>
    </p:spTree>
    <p:extLst>
      <p:ext uri="{BB962C8B-B14F-4D97-AF65-F5344CB8AC3E}">
        <p14:creationId xmlns:p14="http://schemas.microsoft.com/office/powerpoint/2010/main" val="8239664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D1A2F82-008E-42F5-875F-E0FDFEC9A36F}" type="slidenum">
              <a:rPr lang="en-US" smtClean="0"/>
              <a:t>5</a:t>
            </a:fld>
            <a:endParaRPr lang="en-US"/>
          </a:p>
        </p:txBody>
      </p:sp>
    </p:spTree>
    <p:extLst>
      <p:ext uri="{BB962C8B-B14F-4D97-AF65-F5344CB8AC3E}">
        <p14:creationId xmlns:p14="http://schemas.microsoft.com/office/powerpoint/2010/main" val="16476363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D1A2F82-008E-42F5-875F-E0FDFEC9A36F}" type="slidenum">
              <a:rPr lang="en-US" smtClean="0"/>
              <a:t>6</a:t>
            </a:fld>
            <a:endParaRPr lang="en-US"/>
          </a:p>
        </p:txBody>
      </p:sp>
    </p:spTree>
    <p:extLst>
      <p:ext uri="{BB962C8B-B14F-4D97-AF65-F5344CB8AC3E}">
        <p14:creationId xmlns:p14="http://schemas.microsoft.com/office/powerpoint/2010/main" val="29289415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06905" y="1122363"/>
            <a:ext cx="100584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06905" y="3602038"/>
            <a:ext cx="100584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9A845FB1-D36B-4391-8864-D05D8C06178A}" type="datetime1">
              <a:rPr lang="en-US" smtClean="0"/>
              <a:t>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F9F945A-7155-4828-81E1-722329993529}" type="slidenum">
              <a:rPr lang="en-US" smtClean="0"/>
              <a:t>‹#›</a:t>
            </a:fld>
            <a:endParaRPr lang="en-US"/>
          </a:p>
        </p:txBody>
      </p:sp>
    </p:spTree>
    <p:extLst>
      <p:ext uri="{BB962C8B-B14F-4D97-AF65-F5344CB8AC3E}">
        <p14:creationId xmlns:p14="http://schemas.microsoft.com/office/powerpoint/2010/main" val="37582061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C568FCE-8F93-4D12-84F3-B18965AC2A84}" type="datetime1">
              <a:rPr lang="en-US" smtClean="0"/>
              <a:t>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F9F945A-7155-4828-81E1-722329993529}" type="slidenum">
              <a:rPr lang="en-US" smtClean="0"/>
              <a:t>‹#›</a:t>
            </a:fld>
            <a:endParaRPr lang="en-US"/>
          </a:p>
        </p:txBody>
      </p:sp>
    </p:spTree>
    <p:extLst>
      <p:ext uri="{BB962C8B-B14F-4D97-AF65-F5344CB8AC3E}">
        <p14:creationId xmlns:p14="http://schemas.microsoft.com/office/powerpoint/2010/main" val="9824194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0E7B4FC-7E49-47B0-AB63-0EE9A4048EF2}" type="datetime1">
              <a:rPr lang="en-US" smtClean="0"/>
              <a:t>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F9F945A-7155-4828-81E1-722329993529}" type="slidenum">
              <a:rPr lang="en-US" smtClean="0"/>
              <a:t>‹#›</a:t>
            </a:fld>
            <a:endParaRPr lang="en-US"/>
          </a:p>
        </p:txBody>
      </p:sp>
    </p:spTree>
    <p:extLst>
      <p:ext uri="{BB962C8B-B14F-4D97-AF65-F5344CB8AC3E}">
        <p14:creationId xmlns:p14="http://schemas.microsoft.com/office/powerpoint/2010/main" val="24042573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AA13D7E-1CFE-4B3E-AED2-10EF9441C6D2}" type="datetime1">
              <a:rPr lang="en-US" smtClean="0"/>
              <a:t>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9220200" y="6356350"/>
            <a:ext cx="2743200" cy="365125"/>
          </a:xfrm>
        </p:spPr>
        <p:txBody>
          <a:bodyPr/>
          <a:lstStyle>
            <a:lvl1pPr>
              <a:defRPr/>
            </a:lvl1pPr>
          </a:lstStyle>
          <a:p>
            <a:fld id="{9CEB20FD-57B4-4116-B954-02381E95969F}" type="slidenum">
              <a:rPr lang="en-US" smtClean="0"/>
              <a:pPr/>
              <a:t>‹#›</a:t>
            </a:fld>
            <a:endParaRPr lang="en-US" dirty="0"/>
          </a:p>
        </p:txBody>
      </p:sp>
    </p:spTree>
    <p:extLst>
      <p:ext uri="{BB962C8B-B14F-4D97-AF65-F5344CB8AC3E}">
        <p14:creationId xmlns:p14="http://schemas.microsoft.com/office/powerpoint/2010/main" val="21944724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7292594-8B53-425F-9F52-CF0BE8986943}" type="datetime1">
              <a:rPr lang="en-US" smtClean="0"/>
              <a:t>2/4/2020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F9F945A-7155-4828-81E1-722329993529}" type="slidenum">
              <a:rPr lang="en-US" smtClean="0"/>
              <a:t>‹#›</a:t>
            </a:fld>
            <a:endParaRPr lang="en-US"/>
          </a:p>
        </p:txBody>
      </p:sp>
    </p:spTree>
    <p:extLst>
      <p:ext uri="{BB962C8B-B14F-4D97-AF65-F5344CB8AC3E}">
        <p14:creationId xmlns:p14="http://schemas.microsoft.com/office/powerpoint/2010/main" val="26154402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65759" y="1078029"/>
            <a:ext cx="5654041" cy="509893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078029"/>
            <a:ext cx="5654040" cy="509893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27CC34F-8BF9-4379-9584-4F9F5FDE5C61}" type="datetime1">
              <a:rPr lang="en-US" smtClean="0"/>
              <a:t>2/4/2020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F9F945A-7155-4828-81E1-722329993529}" type="slidenum">
              <a:rPr lang="en-US" smtClean="0"/>
              <a:t>‹#›</a:t>
            </a:fld>
            <a:endParaRPr lang="en-US"/>
          </a:p>
        </p:txBody>
      </p:sp>
    </p:spTree>
    <p:extLst>
      <p:ext uri="{BB962C8B-B14F-4D97-AF65-F5344CB8AC3E}">
        <p14:creationId xmlns:p14="http://schemas.microsoft.com/office/powerpoint/2010/main" val="24879618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6859234-9316-478F-9D5A-A6C6C1AD1631}" type="datetime1">
              <a:rPr lang="en-US" smtClean="0"/>
              <a:t>2/4/2020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F9F945A-7155-4828-81E1-722329993529}" type="slidenum">
              <a:rPr lang="en-US" smtClean="0"/>
              <a:t>‹#›</a:t>
            </a:fld>
            <a:endParaRPr lang="en-US"/>
          </a:p>
        </p:txBody>
      </p:sp>
    </p:spTree>
    <p:extLst>
      <p:ext uri="{BB962C8B-B14F-4D97-AF65-F5344CB8AC3E}">
        <p14:creationId xmlns:p14="http://schemas.microsoft.com/office/powerpoint/2010/main" val="30373538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51D79D6-E007-4C22-A104-30B040C23118}" type="datetime1">
              <a:rPr lang="en-US" smtClean="0"/>
              <a:t>2/4/2020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F9F945A-7155-4828-81E1-722329993529}" type="slidenum">
              <a:rPr lang="en-US" smtClean="0"/>
              <a:t>‹#›</a:t>
            </a:fld>
            <a:endParaRPr lang="en-US"/>
          </a:p>
        </p:txBody>
      </p:sp>
    </p:spTree>
    <p:extLst>
      <p:ext uri="{BB962C8B-B14F-4D97-AF65-F5344CB8AC3E}">
        <p14:creationId xmlns:p14="http://schemas.microsoft.com/office/powerpoint/2010/main" val="32634968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C04D494-BD0C-4F1D-AE3E-6DBE5D6B45EE}" type="datetime1">
              <a:rPr lang="en-US" smtClean="0"/>
              <a:t>2/4/2020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F9F945A-7155-4828-81E1-722329993529}" type="slidenum">
              <a:rPr lang="en-US" smtClean="0"/>
              <a:t>‹#›</a:t>
            </a:fld>
            <a:endParaRPr lang="en-US"/>
          </a:p>
        </p:txBody>
      </p:sp>
    </p:spTree>
    <p:extLst>
      <p:ext uri="{BB962C8B-B14F-4D97-AF65-F5344CB8AC3E}">
        <p14:creationId xmlns:p14="http://schemas.microsoft.com/office/powerpoint/2010/main" val="11714604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FE1C26B-6CE4-48A4-936C-1A3A830F32FC}" type="datetime1">
              <a:rPr lang="en-US" smtClean="0"/>
              <a:t>2/4/2020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F9F945A-7155-4828-81E1-722329993529}" type="slidenum">
              <a:rPr lang="en-US" smtClean="0"/>
              <a:t>‹#›</a:t>
            </a:fld>
            <a:endParaRPr lang="en-US"/>
          </a:p>
        </p:txBody>
      </p:sp>
    </p:spTree>
    <p:extLst>
      <p:ext uri="{BB962C8B-B14F-4D97-AF65-F5344CB8AC3E}">
        <p14:creationId xmlns:p14="http://schemas.microsoft.com/office/powerpoint/2010/main" val="11433978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65EAB94-FC85-4FF7-A739-C75CEDCAB84A}" type="datetime1">
              <a:rPr lang="en-US" smtClean="0"/>
              <a:t>2/4/2020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F9F945A-7155-4828-81E1-722329993529}" type="slidenum">
              <a:rPr lang="en-US" smtClean="0"/>
              <a:t>‹#›</a:t>
            </a:fld>
            <a:endParaRPr lang="en-US"/>
          </a:p>
        </p:txBody>
      </p:sp>
    </p:spTree>
    <p:extLst>
      <p:ext uri="{BB962C8B-B14F-4D97-AF65-F5344CB8AC3E}">
        <p14:creationId xmlns:p14="http://schemas.microsoft.com/office/powerpoint/2010/main" val="11114866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5759" y="211757"/>
            <a:ext cx="11482939" cy="750769"/>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365759" y="1116531"/>
            <a:ext cx="11482939" cy="506043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011680" y="6356350"/>
            <a:ext cx="156972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6B552B-D5C0-4E00-8985-5A7619954177}" type="datetime1">
              <a:rPr lang="en-US" smtClean="0"/>
              <a:t>2/4/2020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3238098"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F9F945A-7155-4828-81E1-722329993529}" type="slidenum">
              <a:rPr lang="en-US" smtClean="0"/>
              <a:t>‹#›</a:t>
            </a:fld>
            <a:endParaRPr lang="en-US"/>
          </a:p>
        </p:txBody>
      </p:sp>
      <p:pic>
        <p:nvPicPr>
          <p:cNvPr id="8" name="Picture 7"/>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4994" y="6311900"/>
            <a:ext cx="1898734" cy="619464"/>
          </a:xfrm>
          <a:prstGeom prst="rect">
            <a:avLst/>
          </a:prstGeom>
        </p:spPr>
      </p:pic>
      <p:pic>
        <p:nvPicPr>
          <p:cNvPr id="9" name="Picture 8">
            <a:extLst>
              <a:ext uri="{FF2B5EF4-FFF2-40B4-BE49-F238E27FC236}">
                <a16:creationId xmlns:a16="http://schemas.microsoft.com/office/drawing/2014/main" id="{41707447-A37A-4AF0-8571-E44D0EF08BB4}"/>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4994" y="6311900"/>
            <a:ext cx="1898734" cy="619464"/>
          </a:xfrm>
          <a:prstGeom prst="rect">
            <a:avLst/>
          </a:prstGeom>
        </p:spPr>
      </p:pic>
    </p:spTree>
    <p:extLst>
      <p:ext uri="{BB962C8B-B14F-4D97-AF65-F5344CB8AC3E}">
        <p14:creationId xmlns:p14="http://schemas.microsoft.com/office/powerpoint/2010/main" val="160891877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3.jpeg"/><Relationship Id="rId7"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hyperlink" Target="http://www.latech.edu/" TargetMode="External"/><Relationship Id="rId11" Type="http://schemas.openxmlformats.org/officeDocument/2006/relationships/image" Target="../media/image10.png"/><Relationship Id="rId5" Type="http://schemas.openxmlformats.org/officeDocument/2006/relationships/image" Target="../media/image5.jpeg"/><Relationship Id="rId10" Type="http://schemas.openxmlformats.org/officeDocument/2006/relationships/image" Target="../media/image9.png"/><Relationship Id="rId4" Type="http://schemas.openxmlformats.org/officeDocument/2006/relationships/image" Target="../media/image4.jpeg"/><Relationship Id="rId9" Type="http://schemas.openxmlformats.org/officeDocument/2006/relationships/image" Target="../media/image8.jpe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8FEFEC-2161-4691-88EE-9377B640BEA9}"/>
              </a:ext>
            </a:extLst>
          </p:cNvPr>
          <p:cNvSpPr>
            <a:spLocks noGrp="1"/>
          </p:cNvSpPr>
          <p:nvPr>
            <p:ph type="title"/>
          </p:nvPr>
        </p:nvSpPr>
        <p:spPr/>
        <p:txBody>
          <a:bodyPr/>
          <a:lstStyle/>
          <a:p>
            <a:r>
              <a:rPr lang="en-US" dirty="0"/>
              <a:t>First Five</a:t>
            </a:r>
          </a:p>
        </p:txBody>
      </p:sp>
      <p:sp>
        <p:nvSpPr>
          <p:cNvPr id="3" name="Content Placeholder 2">
            <a:extLst>
              <a:ext uri="{FF2B5EF4-FFF2-40B4-BE49-F238E27FC236}">
                <a16:creationId xmlns:a16="http://schemas.microsoft.com/office/drawing/2014/main" id="{A5C05070-683C-4EE7-9CAD-1E93ED2DD9DF}"/>
              </a:ext>
            </a:extLst>
          </p:cNvPr>
          <p:cNvSpPr>
            <a:spLocks noGrp="1"/>
          </p:cNvSpPr>
          <p:nvPr>
            <p:ph idx="1"/>
          </p:nvPr>
        </p:nvSpPr>
        <p:spPr/>
        <p:txBody>
          <a:bodyPr/>
          <a:lstStyle/>
          <a:p>
            <a:r>
              <a:rPr lang="en-US" dirty="0"/>
              <a:t>Get kits and wire RGB LED per the schematic.</a:t>
            </a:r>
          </a:p>
        </p:txBody>
      </p:sp>
      <p:sp>
        <p:nvSpPr>
          <p:cNvPr id="4" name="Slide Number Placeholder 3">
            <a:extLst>
              <a:ext uri="{FF2B5EF4-FFF2-40B4-BE49-F238E27FC236}">
                <a16:creationId xmlns:a16="http://schemas.microsoft.com/office/drawing/2014/main" id="{BC495DDF-A6ED-4B16-AB8A-15438418F90E}"/>
              </a:ext>
            </a:extLst>
          </p:cNvPr>
          <p:cNvSpPr>
            <a:spLocks noGrp="1"/>
          </p:cNvSpPr>
          <p:nvPr>
            <p:ph type="sldNum" sz="quarter" idx="12"/>
          </p:nvPr>
        </p:nvSpPr>
        <p:spPr/>
        <p:txBody>
          <a:bodyPr/>
          <a:lstStyle/>
          <a:p>
            <a:fld id="{9CEB20FD-57B4-4116-B954-02381E95969F}" type="slidenum">
              <a:rPr lang="en-US" smtClean="0"/>
              <a:pPr/>
              <a:t>1</a:t>
            </a:fld>
            <a:endParaRPr lang="en-US" dirty="0"/>
          </a:p>
        </p:txBody>
      </p:sp>
    </p:spTree>
    <p:extLst>
      <p:ext uri="{BB962C8B-B14F-4D97-AF65-F5344CB8AC3E}">
        <p14:creationId xmlns:p14="http://schemas.microsoft.com/office/powerpoint/2010/main" val="19294620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9005" y="1802301"/>
            <a:ext cx="3764172" cy="4524315"/>
          </a:xfrm>
          <a:prstGeom prst="rect">
            <a:avLst/>
          </a:prstGeom>
          <a:noFill/>
        </p:spPr>
        <p:txBody>
          <a:bodyPr wrap="none" rtlCol="0">
            <a:spAutoFit/>
          </a:bodyPr>
          <a:lstStyle/>
          <a:p>
            <a:r>
              <a:rPr lang="en-US" sz="1600" b="1" dirty="0" err="1">
                <a:solidFill>
                  <a:srgbClr val="0070C0"/>
                </a:solidFill>
                <a:latin typeface="Courier New" pitchFamily="49" charset="0"/>
                <a:cs typeface="Courier New" pitchFamily="49" charset="0"/>
              </a:rPr>
              <a:t>int</a:t>
            </a:r>
            <a:r>
              <a:rPr lang="en-US" sz="1600" b="1" dirty="0">
                <a:latin typeface="Courier New" pitchFamily="49" charset="0"/>
                <a:cs typeface="Courier New" pitchFamily="49" charset="0"/>
              </a:rPr>
              <a:t> </a:t>
            </a:r>
            <a:r>
              <a:rPr lang="en-US" sz="1600" b="1" dirty="0" err="1">
                <a:latin typeface="Courier New" pitchFamily="49" charset="0"/>
                <a:cs typeface="Courier New" pitchFamily="49" charset="0"/>
              </a:rPr>
              <a:t>redLED</a:t>
            </a:r>
            <a:r>
              <a:rPr lang="en-US" sz="1600" b="1" dirty="0">
                <a:latin typeface="Courier New" pitchFamily="49" charset="0"/>
                <a:cs typeface="Courier New" pitchFamily="49" charset="0"/>
              </a:rPr>
              <a:t>   = 9;</a:t>
            </a:r>
          </a:p>
          <a:p>
            <a:r>
              <a:rPr lang="en-US" sz="1600" b="1" dirty="0" err="1">
                <a:solidFill>
                  <a:srgbClr val="0070C0"/>
                </a:solidFill>
                <a:latin typeface="Courier New" pitchFamily="49" charset="0"/>
                <a:cs typeface="Courier New" pitchFamily="49" charset="0"/>
              </a:rPr>
              <a:t>int</a:t>
            </a:r>
            <a:r>
              <a:rPr lang="en-US" sz="1600" b="1" dirty="0">
                <a:latin typeface="Courier New" pitchFamily="49" charset="0"/>
                <a:cs typeface="Courier New" pitchFamily="49" charset="0"/>
              </a:rPr>
              <a:t> </a:t>
            </a:r>
            <a:r>
              <a:rPr lang="en-US" sz="1600" b="1" dirty="0" err="1">
                <a:latin typeface="Courier New" pitchFamily="49" charset="0"/>
                <a:cs typeface="Courier New" pitchFamily="49" charset="0"/>
              </a:rPr>
              <a:t>greenLED</a:t>
            </a:r>
            <a:r>
              <a:rPr lang="en-US" sz="1600" b="1" dirty="0">
                <a:latin typeface="Courier New" pitchFamily="49" charset="0"/>
                <a:cs typeface="Courier New" pitchFamily="49" charset="0"/>
              </a:rPr>
              <a:t> = 10;</a:t>
            </a:r>
          </a:p>
          <a:p>
            <a:r>
              <a:rPr lang="en-US" sz="1600" b="1" dirty="0" err="1">
                <a:solidFill>
                  <a:srgbClr val="0070C0"/>
                </a:solidFill>
                <a:latin typeface="Courier New" pitchFamily="49" charset="0"/>
                <a:cs typeface="Courier New" pitchFamily="49" charset="0"/>
              </a:rPr>
              <a:t>int</a:t>
            </a:r>
            <a:r>
              <a:rPr lang="en-US" sz="1600" b="1" dirty="0">
                <a:latin typeface="Courier New" pitchFamily="49" charset="0"/>
                <a:cs typeface="Courier New" pitchFamily="49" charset="0"/>
              </a:rPr>
              <a:t> </a:t>
            </a:r>
            <a:r>
              <a:rPr lang="en-US" sz="1600" b="1" dirty="0" err="1">
                <a:latin typeface="Courier New" pitchFamily="49" charset="0"/>
                <a:cs typeface="Courier New" pitchFamily="49" charset="0"/>
              </a:rPr>
              <a:t>blueLED</a:t>
            </a:r>
            <a:r>
              <a:rPr lang="en-US" sz="1600" b="1" dirty="0">
                <a:latin typeface="Courier New" pitchFamily="49" charset="0"/>
                <a:cs typeface="Courier New" pitchFamily="49" charset="0"/>
              </a:rPr>
              <a:t>  = 11;</a:t>
            </a:r>
          </a:p>
          <a:p>
            <a:r>
              <a:rPr lang="en-US" sz="1600" b="1" dirty="0">
                <a:latin typeface="Courier New" pitchFamily="49" charset="0"/>
                <a:cs typeface="Courier New" pitchFamily="49" charset="0"/>
              </a:rPr>
              <a:t> </a:t>
            </a:r>
          </a:p>
          <a:p>
            <a:r>
              <a:rPr lang="en-US" sz="1600" b="1" dirty="0">
                <a:solidFill>
                  <a:srgbClr val="0070C0"/>
                </a:solidFill>
                <a:latin typeface="Courier New" pitchFamily="49" charset="0"/>
                <a:cs typeface="Courier New" pitchFamily="49" charset="0"/>
              </a:rPr>
              <a:t>void</a:t>
            </a:r>
            <a:r>
              <a:rPr lang="en-US" sz="1600" b="1" dirty="0">
                <a:latin typeface="Courier New" pitchFamily="49" charset="0"/>
                <a:cs typeface="Courier New" pitchFamily="49" charset="0"/>
              </a:rPr>
              <a:t> </a:t>
            </a:r>
            <a:r>
              <a:rPr lang="en-US" sz="1600" b="1" dirty="0">
                <a:solidFill>
                  <a:schemeClr val="accent6">
                    <a:lumMod val="75000"/>
                  </a:schemeClr>
                </a:solidFill>
                <a:latin typeface="Courier New" pitchFamily="49" charset="0"/>
                <a:cs typeface="Courier New" pitchFamily="49" charset="0"/>
              </a:rPr>
              <a:t>setup</a:t>
            </a:r>
            <a:r>
              <a:rPr lang="en-US" sz="1600" b="1" dirty="0">
                <a:latin typeface="Courier New" pitchFamily="49" charset="0"/>
                <a:cs typeface="Courier New" pitchFamily="49" charset="0"/>
              </a:rPr>
              <a:t>() {</a:t>
            </a:r>
          </a:p>
          <a:p>
            <a:r>
              <a:rPr lang="en-US" sz="1600" b="1" dirty="0">
                <a:latin typeface="Courier New" pitchFamily="49" charset="0"/>
                <a:cs typeface="Courier New" pitchFamily="49" charset="0"/>
              </a:rPr>
              <a:t>  </a:t>
            </a:r>
            <a:r>
              <a:rPr lang="en-US" sz="1600" b="1" dirty="0" err="1">
                <a:solidFill>
                  <a:schemeClr val="accent2">
                    <a:lumMod val="75000"/>
                  </a:schemeClr>
                </a:solidFill>
                <a:latin typeface="Courier New" pitchFamily="49" charset="0"/>
                <a:cs typeface="Courier New" pitchFamily="49" charset="0"/>
              </a:rPr>
              <a:t>pinMode</a:t>
            </a:r>
            <a:r>
              <a:rPr lang="en-US" sz="1600" b="1" dirty="0">
                <a:latin typeface="Courier New" pitchFamily="49" charset="0"/>
                <a:cs typeface="Courier New" pitchFamily="49" charset="0"/>
              </a:rPr>
              <a:t>(</a:t>
            </a:r>
            <a:r>
              <a:rPr lang="en-US" sz="1600" b="1" dirty="0" err="1">
                <a:latin typeface="Courier New" pitchFamily="49" charset="0"/>
                <a:cs typeface="Courier New" pitchFamily="49" charset="0"/>
              </a:rPr>
              <a:t>redLED</a:t>
            </a:r>
            <a:r>
              <a:rPr lang="en-US" sz="1600" b="1" dirty="0">
                <a:latin typeface="Courier New" pitchFamily="49" charset="0"/>
                <a:cs typeface="Courier New" pitchFamily="49" charset="0"/>
              </a:rPr>
              <a:t>, </a:t>
            </a:r>
            <a:r>
              <a:rPr lang="en-US" sz="1600" b="1" dirty="0">
                <a:solidFill>
                  <a:srgbClr val="0070C0"/>
                </a:solidFill>
                <a:latin typeface="Courier New" pitchFamily="49" charset="0"/>
                <a:cs typeface="Courier New" pitchFamily="49" charset="0"/>
              </a:rPr>
              <a:t>OUTPUT</a:t>
            </a:r>
            <a:r>
              <a:rPr lang="en-US" sz="1600" b="1" dirty="0">
                <a:latin typeface="Courier New" pitchFamily="49" charset="0"/>
                <a:cs typeface="Courier New" pitchFamily="49" charset="0"/>
              </a:rPr>
              <a:t>);</a:t>
            </a:r>
          </a:p>
          <a:p>
            <a:r>
              <a:rPr lang="en-US" sz="1600" b="1" dirty="0">
                <a:latin typeface="Courier New" pitchFamily="49" charset="0"/>
                <a:cs typeface="Courier New" pitchFamily="49" charset="0"/>
              </a:rPr>
              <a:t>  </a:t>
            </a:r>
            <a:r>
              <a:rPr lang="en-US" sz="1600" b="1" dirty="0" err="1">
                <a:solidFill>
                  <a:schemeClr val="accent2">
                    <a:lumMod val="75000"/>
                  </a:schemeClr>
                </a:solidFill>
                <a:latin typeface="Courier New" pitchFamily="49" charset="0"/>
                <a:cs typeface="Courier New" pitchFamily="49" charset="0"/>
              </a:rPr>
              <a:t>pinMode</a:t>
            </a:r>
            <a:r>
              <a:rPr lang="en-US" sz="1600" b="1" dirty="0">
                <a:latin typeface="Courier New" pitchFamily="49" charset="0"/>
                <a:cs typeface="Courier New" pitchFamily="49" charset="0"/>
              </a:rPr>
              <a:t>(</a:t>
            </a:r>
            <a:r>
              <a:rPr lang="en-US" sz="1600" b="1" dirty="0" err="1">
                <a:latin typeface="Courier New" pitchFamily="49" charset="0"/>
                <a:cs typeface="Courier New" pitchFamily="49" charset="0"/>
              </a:rPr>
              <a:t>greenLED</a:t>
            </a:r>
            <a:r>
              <a:rPr lang="en-US" sz="1600" b="1" dirty="0">
                <a:latin typeface="Courier New" pitchFamily="49" charset="0"/>
                <a:cs typeface="Courier New" pitchFamily="49" charset="0"/>
              </a:rPr>
              <a:t>, </a:t>
            </a:r>
            <a:r>
              <a:rPr lang="en-US" sz="1600" b="1" dirty="0">
                <a:solidFill>
                  <a:srgbClr val="0070C0"/>
                </a:solidFill>
                <a:latin typeface="Courier New" pitchFamily="49" charset="0"/>
                <a:cs typeface="Courier New" pitchFamily="49" charset="0"/>
              </a:rPr>
              <a:t>OUTPUT</a:t>
            </a:r>
            <a:r>
              <a:rPr lang="en-US" sz="1600" b="1" dirty="0">
                <a:latin typeface="Courier New" pitchFamily="49" charset="0"/>
                <a:cs typeface="Courier New" pitchFamily="49" charset="0"/>
              </a:rPr>
              <a:t>);</a:t>
            </a:r>
          </a:p>
          <a:p>
            <a:r>
              <a:rPr lang="en-US" sz="1600" b="1" dirty="0">
                <a:latin typeface="Courier New" pitchFamily="49" charset="0"/>
                <a:cs typeface="Courier New" pitchFamily="49" charset="0"/>
              </a:rPr>
              <a:t>  </a:t>
            </a:r>
            <a:r>
              <a:rPr lang="en-US" sz="1600" b="1" dirty="0" err="1">
                <a:solidFill>
                  <a:schemeClr val="accent2">
                    <a:lumMod val="75000"/>
                  </a:schemeClr>
                </a:solidFill>
                <a:latin typeface="Courier New" pitchFamily="49" charset="0"/>
                <a:cs typeface="Courier New" pitchFamily="49" charset="0"/>
              </a:rPr>
              <a:t>pinMode</a:t>
            </a:r>
            <a:r>
              <a:rPr lang="en-US" sz="1600" b="1" dirty="0">
                <a:latin typeface="Courier New" pitchFamily="49" charset="0"/>
                <a:cs typeface="Courier New" pitchFamily="49" charset="0"/>
              </a:rPr>
              <a:t>(</a:t>
            </a:r>
            <a:r>
              <a:rPr lang="en-US" sz="1600" b="1" dirty="0" err="1">
                <a:latin typeface="Courier New" pitchFamily="49" charset="0"/>
                <a:cs typeface="Courier New" pitchFamily="49" charset="0"/>
              </a:rPr>
              <a:t>blueLED</a:t>
            </a:r>
            <a:r>
              <a:rPr lang="en-US" sz="1600" b="1" dirty="0">
                <a:latin typeface="Courier New" pitchFamily="49" charset="0"/>
                <a:cs typeface="Courier New" pitchFamily="49" charset="0"/>
              </a:rPr>
              <a:t>, </a:t>
            </a:r>
            <a:r>
              <a:rPr lang="en-US" sz="1600" b="1" dirty="0">
                <a:solidFill>
                  <a:srgbClr val="0070C0"/>
                </a:solidFill>
                <a:latin typeface="Courier New" pitchFamily="49" charset="0"/>
                <a:cs typeface="Courier New" pitchFamily="49" charset="0"/>
              </a:rPr>
              <a:t>OUTPUT</a:t>
            </a:r>
            <a:r>
              <a:rPr lang="en-US" sz="1600" b="1" dirty="0">
                <a:latin typeface="Courier New" pitchFamily="49" charset="0"/>
                <a:cs typeface="Courier New" pitchFamily="49" charset="0"/>
              </a:rPr>
              <a:t>);  </a:t>
            </a:r>
          </a:p>
          <a:p>
            <a:r>
              <a:rPr lang="en-US" sz="1600" b="1" dirty="0">
                <a:latin typeface="Courier New" pitchFamily="49" charset="0"/>
                <a:cs typeface="Courier New" pitchFamily="49" charset="0"/>
              </a:rPr>
              <a:t>}</a:t>
            </a:r>
          </a:p>
          <a:p>
            <a:r>
              <a:rPr lang="en-US" sz="1600" b="1" dirty="0">
                <a:latin typeface="Courier New" pitchFamily="49" charset="0"/>
                <a:cs typeface="Courier New" pitchFamily="49" charset="0"/>
              </a:rPr>
              <a:t> </a:t>
            </a:r>
          </a:p>
          <a:p>
            <a:r>
              <a:rPr lang="en-US" sz="1600" b="1" dirty="0">
                <a:solidFill>
                  <a:srgbClr val="0070C0"/>
                </a:solidFill>
                <a:latin typeface="Courier New" pitchFamily="49" charset="0"/>
                <a:cs typeface="Courier New" pitchFamily="49" charset="0"/>
              </a:rPr>
              <a:t>void</a:t>
            </a:r>
            <a:r>
              <a:rPr lang="en-US" sz="1600" b="1" dirty="0">
                <a:latin typeface="Courier New" pitchFamily="49" charset="0"/>
                <a:cs typeface="Courier New" pitchFamily="49" charset="0"/>
              </a:rPr>
              <a:t> </a:t>
            </a:r>
            <a:r>
              <a:rPr lang="en-US" sz="1600" b="1" dirty="0">
                <a:solidFill>
                  <a:schemeClr val="accent6">
                    <a:lumMod val="75000"/>
                  </a:schemeClr>
                </a:solidFill>
                <a:latin typeface="Courier New" pitchFamily="49" charset="0"/>
                <a:cs typeface="Courier New" pitchFamily="49" charset="0"/>
              </a:rPr>
              <a:t>loop</a:t>
            </a:r>
            <a:r>
              <a:rPr lang="en-US" sz="1600" b="1" dirty="0">
                <a:latin typeface="Courier New" pitchFamily="49" charset="0"/>
                <a:cs typeface="Courier New" pitchFamily="49" charset="0"/>
              </a:rPr>
              <a:t>() {</a:t>
            </a:r>
          </a:p>
          <a:p>
            <a:r>
              <a:rPr lang="en-US" sz="1600" b="1" dirty="0">
                <a:latin typeface="Courier New" pitchFamily="49" charset="0"/>
                <a:cs typeface="Courier New" pitchFamily="49" charset="0"/>
              </a:rPr>
              <a:t>  </a:t>
            </a:r>
            <a:r>
              <a:rPr lang="en-US" sz="1600" b="1" dirty="0" err="1">
                <a:solidFill>
                  <a:schemeClr val="accent2">
                    <a:lumMod val="75000"/>
                  </a:schemeClr>
                </a:solidFill>
                <a:latin typeface="Courier New" pitchFamily="49" charset="0"/>
                <a:cs typeface="Courier New" pitchFamily="49" charset="0"/>
              </a:rPr>
              <a:t>analogWrite</a:t>
            </a:r>
            <a:r>
              <a:rPr lang="en-US" sz="1600" b="1" dirty="0">
                <a:latin typeface="Courier New" pitchFamily="49" charset="0"/>
                <a:cs typeface="Courier New" pitchFamily="49" charset="0"/>
              </a:rPr>
              <a:t>(redLED,255);</a:t>
            </a:r>
          </a:p>
          <a:p>
            <a:r>
              <a:rPr lang="en-US" sz="1600" b="1" dirty="0">
                <a:latin typeface="Courier New" pitchFamily="49" charset="0"/>
                <a:cs typeface="Courier New" pitchFamily="49" charset="0"/>
              </a:rPr>
              <a:t>  </a:t>
            </a:r>
            <a:r>
              <a:rPr lang="en-US" sz="1600" b="1" dirty="0" err="1">
                <a:solidFill>
                  <a:schemeClr val="accent2">
                    <a:lumMod val="75000"/>
                  </a:schemeClr>
                </a:solidFill>
                <a:latin typeface="Courier New" pitchFamily="49" charset="0"/>
                <a:cs typeface="Courier New" pitchFamily="49" charset="0"/>
              </a:rPr>
              <a:t>analogWrite</a:t>
            </a:r>
            <a:r>
              <a:rPr lang="en-US" sz="1600" b="1" dirty="0">
                <a:latin typeface="Courier New" pitchFamily="49" charset="0"/>
                <a:cs typeface="Courier New" pitchFamily="49" charset="0"/>
              </a:rPr>
              <a:t>(blueLED,255); </a:t>
            </a:r>
          </a:p>
          <a:p>
            <a:r>
              <a:rPr lang="en-US" sz="1600" b="1" dirty="0">
                <a:latin typeface="Courier New" pitchFamily="49" charset="0"/>
                <a:cs typeface="Courier New" pitchFamily="49" charset="0"/>
              </a:rPr>
              <a:t>  </a:t>
            </a:r>
            <a:r>
              <a:rPr lang="en-US" sz="1600" b="1" dirty="0">
                <a:solidFill>
                  <a:schemeClr val="accent2">
                    <a:lumMod val="75000"/>
                  </a:schemeClr>
                </a:solidFill>
                <a:latin typeface="Courier New" pitchFamily="49" charset="0"/>
                <a:cs typeface="Courier New" pitchFamily="49" charset="0"/>
              </a:rPr>
              <a:t>delay</a:t>
            </a:r>
            <a:r>
              <a:rPr lang="en-US" sz="1600" b="1" dirty="0">
                <a:latin typeface="Courier New" pitchFamily="49" charset="0"/>
                <a:cs typeface="Courier New" pitchFamily="49" charset="0"/>
              </a:rPr>
              <a:t>(200);</a:t>
            </a:r>
          </a:p>
          <a:p>
            <a:r>
              <a:rPr lang="en-US" sz="1600" b="1" dirty="0">
                <a:latin typeface="Courier New" pitchFamily="49" charset="0"/>
                <a:cs typeface="Courier New" pitchFamily="49" charset="0"/>
              </a:rPr>
              <a:t>  </a:t>
            </a:r>
            <a:r>
              <a:rPr lang="en-US" sz="1600" b="1" dirty="0" err="1">
                <a:solidFill>
                  <a:schemeClr val="accent2">
                    <a:lumMod val="75000"/>
                  </a:schemeClr>
                </a:solidFill>
                <a:latin typeface="Courier New" pitchFamily="49" charset="0"/>
                <a:cs typeface="Courier New" pitchFamily="49" charset="0"/>
              </a:rPr>
              <a:t>analogWrite</a:t>
            </a:r>
            <a:r>
              <a:rPr lang="en-US" sz="1600" b="1" dirty="0">
                <a:latin typeface="Courier New" pitchFamily="49" charset="0"/>
                <a:cs typeface="Courier New" pitchFamily="49" charset="0"/>
              </a:rPr>
              <a:t>(redLED,0);</a:t>
            </a:r>
            <a:br>
              <a:rPr lang="en-US" sz="1600" b="1" dirty="0">
                <a:latin typeface="Courier New" pitchFamily="49" charset="0"/>
                <a:cs typeface="Courier New" pitchFamily="49" charset="0"/>
              </a:rPr>
            </a:br>
            <a:r>
              <a:rPr lang="en-US" sz="1600" b="1" dirty="0">
                <a:latin typeface="Courier New" pitchFamily="49" charset="0"/>
                <a:cs typeface="Courier New" pitchFamily="49" charset="0"/>
              </a:rPr>
              <a:t>  </a:t>
            </a:r>
            <a:r>
              <a:rPr lang="en-US" sz="1600" b="1" dirty="0" err="1">
                <a:solidFill>
                  <a:schemeClr val="accent2">
                    <a:lumMod val="75000"/>
                  </a:schemeClr>
                </a:solidFill>
                <a:latin typeface="Courier New" pitchFamily="49" charset="0"/>
                <a:cs typeface="Courier New" pitchFamily="49" charset="0"/>
              </a:rPr>
              <a:t>analogWrite</a:t>
            </a:r>
            <a:r>
              <a:rPr lang="en-US" sz="1600" b="1" dirty="0">
                <a:latin typeface="Courier New" pitchFamily="49" charset="0"/>
                <a:cs typeface="Courier New" pitchFamily="49" charset="0"/>
              </a:rPr>
              <a:t>(blueLED,0);</a:t>
            </a:r>
            <a:endParaRPr lang="en-US" sz="1600" b="1" dirty="0">
              <a:solidFill>
                <a:schemeClr val="accent2">
                  <a:lumMod val="75000"/>
                </a:schemeClr>
              </a:solidFill>
              <a:latin typeface="Courier New" pitchFamily="49" charset="0"/>
              <a:cs typeface="Courier New" pitchFamily="49" charset="0"/>
            </a:endParaRPr>
          </a:p>
          <a:p>
            <a:r>
              <a:rPr lang="en-US" sz="1600" b="1" dirty="0">
                <a:solidFill>
                  <a:schemeClr val="accent2">
                    <a:lumMod val="75000"/>
                  </a:schemeClr>
                </a:solidFill>
                <a:latin typeface="Courier New" pitchFamily="49" charset="0"/>
                <a:cs typeface="Courier New" pitchFamily="49" charset="0"/>
              </a:rPr>
              <a:t>  delay</a:t>
            </a:r>
            <a:r>
              <a:rPr lang="en-US" sz="1600" b="1" dirty="0">
                <a:latin typeface="Courier New" pitchFamily="49" charset="0"/>
                <a:cs typeface="Courier New" pitchFamily="49" charset="0"/>
              </a:rPr>
              <a:t>(200); </a:t>
            </a:r>
          </a:p>
          <a:p>
            <a:r>
              <a:rPr lang="en-US" sz="1600" b="1" dirty="0">
                <a:latin typeface="Courier New" pitchFamily="49" charset="0"/>
                <a:cs typeface="Courier New" pitchFamily="49" charset="0"/>
              </a:rPr>
              <a:t>}</a:t>
            </a:r>
          </a:p>
        </p:txBody>
      </p:sp>
      <p:sp>
        <p:nvSpPr>
          <p:cNvPr id="10" name="Rectangle 2"/>
          <p:cNvSpPr txBox="1">
            <a:spLocks noChangeArrowheads="1"/>
          </p:cNvSpPr>
          <p:nvPr/>
        </p:nvSpPr>
        <p:spPr>
          <a:xfrm>
            <a:off x="228599" y="283310"/>
            <a:ext cx="10288139" cy="685800"/>
          </a:xfrm>
          <a:prstGeom prst="rect">
            <a:avLst/>
          </a:prstGeom>
        </p:spPr>
        <p:txBody>
          <a:bodyPr/>
          <a:lstStyle/>
          <a:p>
            <a:pPr>
              <a:defRPr/>
            </a:pPr>
            <a:r>
              <a:rPr lang="en-US" sz="3200" kern="0" dirty="0">
                <a:latin typeface="Calibri" panose="020F0502020204030204" pitchFamily="34" charset="0"/>
                <a:ea typeface="+mj-ea"/>
                <a:cs typeface="+mj-cs"/>
              </a:rPr>
              <a:t>Light up Two Colors to Make Magenta, Cyan &amp; Yellow</a:t>
            </a:r>
          </a:p>
        </p:txBody>
      </p:sp>
      <p:cxnSp>
        <p:nvCxnSpPr>
          <p:cNvPr id="12" name="Straight Connector 11"/>
          <p:cNvCxnSpPr>
            <a:cxnSpLocks/>
          </p:cNvCxnSpPr>
          <p:nvPr/>
        </p:nvCxnSpPr>
        <p:spPr>
          <a:xfrm>
            <a:off x="442733" y="1537854"/>
            <a:ext cx="9941249" cy="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3781063" y="1080655"/>
            <a:ext cx="12509" cy="480060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202562" y="1079286"/>
            <a:ext cx="3357137" cy="400110"/>
          </a:xfrm>
          <a:prstGeom prst="rect">
            <a:avLst/>
          </a:prstGeom>
        </p:spPr>
        <p:txBody>
          <a:bodyPr wrap="none">
            <a:spAutoFit/>
          </a:bodyPr>
          <a:lstStyle/>
          <a:p>
            <a:r>
              <a:rPr lang="en-US" sz="2000" dirty="0">
                <a:solidFill>
                  <a:srgbClr val="003087"/>
                </a:solidFill>
              </a:rPr>
              <a:t>make it blink magenta (purple)</a:t>
            </a:r>
          </a:p>
        </p:txBody>
      </p:sp>
      <p:sp>
        <p:nvSpPr>
          <p:cNvPr id="11" name="Slide Number Placeholder 10"/>
          <p:cNvSpPr>
            <a:spLocks noGrp="1"/>
          </p:cNvSpPr>
          <p:nvPr>
            <p:ph type="sldNum" sz="quarter" idx="12"/>
          </p:nvPr>
        </p:nvSpPr>
        <p:spPr/>
        <p:txBody>
          <a:bodyPr/>
          <a:lstStyle/>
          <a:p>
            <a:fld id="{AF9F945A-7155-4828-81E1-722329993529}" type="slidenum">
              <a:rPr lang="en-US" smtClean="0"/>
              <a:t>10</a:t>
            </a:fld>
            <a:endParaRPr lang="en-US"/>
          </a:p>
        </p:txBody>
      </p:sp>
      <p:sp>
        <p:nvSpPr>
          <p:cNvPr id="5" name="Rectangle 4">
            <a:extLst>
              <a:ext uri="{FF2B5EF4-FFF2-40B4-BE49-F238E27FC236}">
                <a16:creationId xmlns:a16="http://schemas.microsoft.com/office/drawing/2014/main" id="{5968580E-F628-4A97-9424-374B33806275}"/>
              </a:ext>
            </a:extLst>
          </p:cNvPr>
          <p:cNvSpPr/>
          <p:nvPr/>
        </p:nvSpPr>
        <p:spPr>
          <a:xfrm>
            <a:off x="3972840" y="1802301"/>
            <a:ext cx="3739154" cy="4524315"/>
          </a:xfrm>
          <a:prstGeom prst="rect">
            <a:avLst/>
          </a:prstGeom>
        </p:spPr>
        <p:txBody>
          <a:bodyPr wrap="square">
            <a:spAutoFit/>
          </a:bodyPr>
          <a:lstStyle/>
          <a:p>
            <a:r>
              <a:rPr lang="en-US" sz="1600" b="1" dirty="0" err="1">
                <a:solidFill>
                  <a:srgbClr val="0070C0"/>
                </a:solidFill>
                <a:latin typeface="Courier New" pitchFamily="49" charset="0"/>
                <a:cs typeface="Courier New" pitchFamily="49" charset="0"/>
              </a:rPr>
              <a:t>int</a:t>
            </a:r>
            <a:r>
              <a:rPr lang="en-US" sz="1600" b="1" dirty="0">
                <a:latin typeface="Courier New" pitchFamily="49" charset="0"/>
                <a:cs typeface="Courier New" pitchFamily="49" charset="0"/>
              </a:rPr>
              <a:t> </a:t>
            </a:r>
            <a:r>
              <a:rPr lang="en-US" sz="1600" b="1" dirty="0" err="1">
                <a:latin typeface="Courier New" pitchFamily="49" charset="0"/>
                <a:cs typeface="Courier New" pitchFamily="49" charset="0"/>
              </a:rPr>
              <a:t>redLED</a:t>
            </a:r>
            <a:r>
              <a:rPr lang="en-US" sz="1600" b="1" dirty="0">
                <a:latin typeface="Courier New" pitchFamily="49" charset="0"/>
                <a:cs typeface="Courier New" pitchFamily="49" charset="0"/>
              </a:rPr>
              <a:t>   = 9;</a:t>
            </a:r>
          </a:p>
          <a:p>
            <a:r>
              <a:rPr lang="en-US" sz="1600" b="1" dirty="0" err="1">
                <a:solidFill>
                  <a:srgbClr val="0070C0"/>
                </a:solidFill>
                <a:latin typeface="Courier New" pitchFamily="49" charset="0"/>
                <a:cs typeface="Courier New" pitchFamily="49" charset="0"/>
              </a:rPr>
              <a:t>int</a:t>
            </a:r>
            <a:r>
              <a:rPr lang="en-US" sz="1600" b="1" dirty="0">
                <a:latin typeface="Courier New" pitchFamily="49" charset="0"/>
                <a:cs typeface="Courier New" pitchFamily="49" charset="0"/>
              </a:rPr>
              <a:t> </a:t>
            </a:r>
            <a:r>
              <a:rPr lang="en-US" sz="1600" b="1" dirty="0" err="1">
                <a:latin typeface="Courier New" pitchFamily="49" charset="0"/>
                <a:cs typeface="Courier New" pitchFamily="49" charset="0"/>
              </a:rPr>
              <a:t>greenLED</a:t>
            </a:r>
            <a:r>
              <a:rPr lang="en-US" sz="1600" b="1" dirty="0">
                <a:latin typeface="Courier New" pitchFamily="49" charset="0"/>
                <a:cs typeface="Courier New" pitchFamily="49" charset="0"/>
              </a:rPr>
              <a:t> = 10;</a:t>
            </a:r>
          </a:p>
          <a:p>
            <a:r>
              <a:rPr lang="en-US" sz="1600" b="1" dirty="0" err="1">
                <a:solidFill>
                  <a:srgbClr val="0070C0"/>
                </a:solidFill>
                <a:latin typeface="Courier New" pitchFamily="49" charset="0"/>
                <a:cs typeface="Courier New" pitchFamily="49" charset="0"/>
              </a:rPr>
              <a:t>int</a:t>
            </a:r>
            <a:r>
              <a:rPr lang="en-US" sz="1600" b="1" dirty="0">
                <a:latin typeface="Courier New" pitchFamily="49" charset="0"/>
                <a:cs typeface="Courier New" pitchFamily="49" charset="0"/>
              </a:rPr>
              <a:t> </a:t>
            </a:r>
            <a:r>
              <a:rPr lang="en-US" sz="1600" b="1" dirty="0" err="1">
                <a:latin typeface="Courier New" pitchFamily="49" charset="0"/>
                <a:cs typeface="Courier New" pitchFamily="49" charset="0"/>
              </a:rPr>
              <a:t>blueLED</a:t>
            </a:r>
            <a:r>
              <a:rPr lang="en-US" sz="1600" b="1" dirty="0">
                <a:latin typeface="Courier New" pitchFamily="49" charset="0"/>
                <a:cs typeface="Courier New" pitchFamily="49" charset="0"/>
              </a:rPr>
              <a:t>  = 11;</a:t>
            </a:r>
          </a:p>
          <a:p>
            <a:r>
              <a:rPr lang="en-US" sz="1600" b="1" dirty="0">
                <a:latin typeface="Courier New" pitchFamily="49" charset="0"/>
                <a:cs typeface="Courier New" pitchFamily="49" charset="0"/>
              </a:rPr>
              <a:t> </a:t>
            </a:r>
          </a:p>
          <a:p>
            <a:r>
              <a:rPr lang="en-US" sz="1600" b="1" dirty="0">
                <a:solidFill>
                  <a:srgbClr val="0070C0"/>
                </a:solidFill>
                <a:latin typeface="Courier New" pitchFamily="49" charset="0"/>
                <a:cs typeface="Courier New" pitchFamily="49" charset="0"/>
              </a:rPr>
              <a:t>void</a:t>
            </a:r>
            <a:r>
              <a:rPr lang="en-US" sz="1600" b="1" dirty="0">
                <a:latin typeface="Courier New" pitchFamily="49" charset="0"/>
                <a:cs typeface="Courier New" pitchFamily="49" charset="0"/>
              </a:rPr>
              <a:t> </a:t>
            </a:r>
            <a:r>
              <a:rPr lang="en-US" sz="1600" b="1" dirty="0">
                <a:solidFill>
                  <a:schemeClr val="accent6">
                    <a:lumMod val="75000"/>
                  </a:schemeClr>
                </a:solidFill>
                <a:latin typeface="Courier New" pitchFamily="49" charset="0"/>
                <a:cs typeface="Courier New" pitchFamily="49" charset="0"/>
              </a:rPr>
              <a:t>setup</a:t>
            </a:r>
            <a:r>
              <a:rPr lang="en-US" sz="1600" b="1" dirty="0">
                <a:latin typeface="Courier New" pitchFamily="49" charset="0"/>
                <a:cs typeface="Courier New" pitchFamily="49" charset="0"/>
              </a:rPr>
              <a:t>() {</a:t>
            </a:r>
          </a:p>
          <a:p>
            <a:r>
              <a:rPr lang="en-US" sz="1600" b="1" dirty="0">
                <a:latin typeface="Courier New" pitchFamily="49" charset="0"/>
                <a:cs typeface="Courier New" pitchFamily="49" charset="0"/>
              </a:rPr>
              <a:t>  </a:t>
            </a:r>
            <a:r>
              <a:rPr lang="en-US" sz="1600" b="1" dirty="0" err="1">
                <a:solidFill>
                  <a:schemeClr val="accent2">
                    <a:lumMod val="75000"/>
                  </a:schemeClr>
                </a:solidFill>
                <a:latin typeface="Courier New" pitchFamily="49" charset="0"/>
                <a:cs typeface="Courier New" pitchFamily="49" charset="0"/>
              </a:rPr>
              <a:t>pinMode</a:t>
            </a:r>
            <a:r>
              <a:rPr lang="en-US" sz="1600" b="1" dirty="0">
                <a:latin typeface="Courier New" pitchFamily="49" charset="0"/>
                <a:cs typeface="Courier New" pitchFamily="49" charset="0"/>
              </a:rPr>
              <a:t>(</a:t>
            </a:r>
            <a:r>
              <a:rPr lang="en-US" sz="1600" b="1" dirty="0" err="1">
                <a:latin typeface="Courier New" pitchFamily="49" charset="0"/>
                <a:cs typeface="Courier New" pitchFamily="49" charset="0"/>
              </a:rPr>
              <a:t>redLED</a:t>
            </a:r>
            <a:r>
              <a:rPr lang="en-US" sz="1600" b="1" dirty="0">
                <a:latin typeface="Courier New" pitchFamily="49" charset="0"/>
                <a:cs typeface="Courier New" pitchFamily="49" charset="0"/>
              </a:rPr>
              <a:t>, </a:t>
            </a:r>
            <a:r>
              <a:rPr lang="en-US" sz="1600" b="1" dirty="0">
                <a:solidFill>
                  <a:srgbClr val="0070C0"/>
                </a:solidFill>
                <a:latin typeface="Courier New" pitchFamily="49" charset="0"/>
                <a:cs typeface="Courier New" pitchFamily="49" charset="0"/>
              </a:rPr>
              <a:t>OUTPUT</a:t>
            </a:r>
            <a:r>
              <a:rPr lang="en-US" sz="1600" b="1" dirty="0">
                <a:latin typeface="Courier New" pitchFamily="49" charset="0"/>
                <a:cs typeface="Courier New" pitchFamily="49" charset="0"/>
              </a:rPr>
              <a:t>);</a:t>
            </a:r>
          </a:p>
          <a:p>
            <a:r>
              <a:rPr lang="en-US" sz="1600" b="1" dirty="0">
                <a:latin typeface="Courier New" pitchFamily="49" charset="0"/>
                <a:cs typeface="Courier New" pitchFamily="49" charset="0"/>
              </a:rPr>
              <a:t>  </a:t>
            </a:r>
            <a:r>
              <a:rPr lang="en-US" sz="1600" b="1" dirty="0" err="1">
                <a:solidFill>
                  <a:schemeClr val="accent2">
                    <a:lumMod val="75000"/>
                  </a:schemeClr>
                </a:solidFill>
                <a:latin typeface="Courier New" pitchFamily="49" charset="0"/>
                <a:cs typeface="Courier New" pitchFamily="49" charset="0"/>
              </a:rPr>
              <a:t>pinMode</a:t>
            </a:r>
            <a:r>
              <a:rPr lang="en-US" sz="1600" b="1" dirty="0">
                <a:latin typeface="Courier New" pitchFamily="49" charset="0"/>
                <a:cs typeface="Courier New" pitchFamily="49" charset="0"/>
              </a:rPr>
              <a:t>(</a:t>
            </a:r>
            <a:r>
              <a:rPr lang="en-US" sz="1600" b="1" dirty="0" err="1">
                <a:latin typeface="Courier New" pitchFamily="49" charset="0"/>
                <a:cs typeface="Courier New" pitchFamily="49" charset="0"/>
              </a:rPr>
              <a:t>greenLED</a:t>
            </a:r>
            <a:r>
              <a:rPr lang="en-US" sz="1600" b="1" dirty="0">
                <a:latin typeface="Courier New" pitchFamily="49" charset="0"/>
                <a:cs typeface="Courier New" pitchFamily="49" charset="0"/>
              </a:rPr>
              <a:t>, </a:t>
            </a:r>
            <a:r>
              <a:rPr lang="en-US" sz="1600" b="1" dirty="0">
                <a:solidFill>
                  <a:srgbClr val="0070C0"/>
                </a:solidFill>
                <a:latin typeface="Courier New" pitchFamily="49" charset="0"/>
                <a:cs typeface="Courier New" pitchFamily="49" charset="0"/>
              </a:rPr>
              <a:t>OUTPUT</a:t>
            </a:r>
            <a:r>
              <a:rPr lang="en-US" sz="1600" b="1" dirty="0">
                <a:latin typeface="Courier New" pitchFamily="49" charset="0"/>
                <a:cs typeface="Courier New" pitchFamily="49" charset="0"/>
              </a:rPr>
              <a:t>);</a:t>
            </a:r>
          </a:p>
          <a:p>
            <a:r>
              <a:rPr lang="en-US" sz="1600" b="1" dirty="0">
                <a:latin typeface="Courier New" pitchFamily="49" charset="0"/>
                <a:cs typeface="Courier New" pitchFamily="49" charset="0"/>
              </a:rPr>
              <a:t>  </a:t>
            </a:r>
            <a:r>
              <a:rPr lang="en-US" sz="1600" b="1" dirty="0" err="1">
                <a:solidFill>
                  <a:schemeClr val="accent2">
                    <a:lumMod val="75000"/>
                  </a:schemeClr>
                </a:solidFill>
                <a:latin typeface="Courier New" pitchFamily="49" charset="0"/>
                <a:cs typeface="Courier New" pitchFamily="49" charset="0"/>
              </a:rPr>
              <a:t>pinMode</a:t>
            </a:r>
            <a:r>
              <a:rPr lang="en-US" sz="1600" b="1" dirty="0">
                <a:latin typeface="Courier New" pitchFamily="49" charset="0"/>
                <a:cs typeface="Courier New" pitchFamily="49" charset="0"/>
              </a:rPr>
              <a:t>(</a:t>
            </a:r>
            <a:r>
              <a:rPr lang="en-US" sz="1600" b="1" dirty="0" err="1">
                <a:latin typeface="Courier New" pitchFamily="49" charset="0"/>
                <a:cs typeface="Courier New" pitchFamily="49" charset="0"/>
              </a:rPr>
              <a:t>blueLED</a:t>
            </a:r>
            <a:r>
              <a:rPr lang="en-US" sz="1600" b="1" dirty="0">
                <a:latin typeface="Courier New" pitchFamily="49" charset="0"/>
                <a:cs typeface="Courier New" pitchFamily="49" charset="0"/>
              </a:rPr>
              <a:t>, </a:t>
            </a:r>
            <a:r>
              <a:rPr lang="en-US" sz="1600" b="1" dirty="0">
                <a:solidFill>
                  <a:srgbClr val="0070C0"/>
                </a:solidFill>
                <a:latin typeface="Courier New" pitchFamily="49" charset="0"/>
                <a:cs typeface="Courier New" pitchFamily="49" charset="0"/>
              </a:rPr>
              <a:t>OUTPUT</a:t>
            </a:r>
            <a:r>
              <a:rPr lang="en-US" sz="1600" b="1" dirty="0">
                <a:latin typeface="Courier New" pitchFamily="49" charset="0"/>
                <a:cs typeface="Courier New" pitchFamily="49" charset="0"/>
              </a:rPr>
              <a:t>);  </a:t>
            </a:r>
          </a:p>
          <a:p>
            <a:r>
              <a:rPr lang="en-US" sz="1600" b="1" dirty="0">
                <a:latin typeface="Courier New" pitchFamily="49" charset="0"/>
                <a:cs typeface="Courier New" pitchFamily="49" charset="0"/>
              </a:rPr>
              <a:t>}</a:t>
            </a:r>
          </a:p>
          <a:p>
            <a:r>
              <a:rPr lang="en-US" sz="1600" b="1" dirty="0">
                <a:latin typeface="Courier New" pitchFamily="49" charset="0"/>
                <a:cs typeface="Courier New" pitchFamily="49" charset="0"/>
              </a:rPr>
              <a:t> </a:t>
            </a:r>
          </a:p>
          <a:p>
            <a:r>
              <a:rPr lang="en-US" sz="1600" b="1" dirty="0">
                <a:solidFill>
                  <a:srgbClr val="0070C0"/>
                </a:solidFill>
                <a:latin typeface="Courier New" pitchFamily="49" charset="0"/>
                <a:cs typeface="Courier New" pitchFamily="49" charset="0"/>
              </a:rPr>
              <a:t>void</a:t>
            </a:r>
            <a:r>
              <a:rPr lang="en-US" sz="1600" b="1" dirty="0">
                <a:latin typeface="Courier New" pitchFamily="49" charset="0"/>
                <a:cs typeface="Courier New" pitchFamily="49" charset="0"/>
              </a:rPr>
              <a:t> </a:t>
            </a:r>
            <a:r>
              <a:rPr lang="en-US" sz="1600" b="1" dirty="0">
                <a:solidFill>
                  <a:schemeClr val="accent6">
                    <a:lumMod val="75000"/>
                  </a:schemeClr>
                </a:solidFill>
                <a:latin typeface="Courier New" pitchFamily="49" charset="0"/>
                <a:cs typeface="Courier New" pitchFamily="49" charset="0"/>
              </a:rPr>
              <a:t>loop</a:t>
            </a:r>
            <a:r>
              <a:rPr lang="en-US" sz="1600" b="1" dirty="0">
                <a:latin typeface="Courier New" pitchFamily="49" charset="0"/>
                <a:cs typeface="Courier New" pitchFamily="49" charset="0"/>
              </a:rPr>
              <a:t>() {</a:t>
            </a:r>
          </a:p>
          <a:p>
            <a:r>
              <a:rPr lang="en-US" sz="1600" b="1" dirty="0">
                <a:latin typeface="Courier New" pitchFamily="49" charset="0"/>
                <a:cs typeface="Courier New" pitchFamily="49" charset="0"/>
              </a:rPr>
              <a:t>  </a:t>
            </a:r>
            <a:r>
              <a:rPr lang="en-US" sz="1600" b="1" dirty="0" err="1">
                <a:solidFill>
                  <a:schemeClr val="accent2">
                    <a:lumMod val="75000"/>
                  </a:schemeClr>
                </a:solidFill>
                <a:latin typeface="Courier New" pitchFamily="49" charset="0"/>
                <a:cs typeface="Courier New" pitchFamily="49" charset="0"/>
              </a:rPr>
              <a:t>analogWrite</a:t>
            </a:r>
            <a:r>
              <a:rPr lang="en-US" sz="1600" b="1" dirty="0">
                <a:latin typeface="Courier New" pitchFamily="49" charset="0"/>
                <a:cs typeface="Courier New" pitchFamily="49" charset="0"/>
              </a:rPr>
              <a:t>(greenLED,255);</a:t>
            </a:r>
          </a:p>
          <a:p>
            <a:r>
              <a:rPr lang="en-US" sz="1600" b="1" dirty="0">
                <a:latin typeface="Courier New" pitchFamily="49" charset="0"/>
                <a:cs typeface="Courier New" pitchFamily="49" charset="0"/>
              </a:rPr>
              <a:t>  </a:t>
            </a:r>
            <a:r>
              <a:rPr lang="en-US" sz="1600" b="1" dirty="0" err="1">
                <a:solidFill>
                  <a:schemeClr val="accent2">
                    <a:lumMod val="75000"/>
                  </a:schemeClr>
                </a:solidFill>
                <a:latin typeface="Courier New" pitchFamily="49" charset="0"/>
                <a:cs typeface="Courier New" pitchFamily="49" charset="0"/>
              </a:rPr>
              <a:t>analogWrite</a:t>
            </a:r>
            <a:r>
              <a:rPr lang="en-US" sz="1600" b="1" dirty="0">
                <a:latin typeface="Courier New" pitchFamily="49" charset="0"/>
                <a:cs typeface="Courier New" pitchFamily="49" charset="0"/>
              </a:rPr>
              <a:t>(blueLED,255);</a:t>
            </a:r>
          </a:p>
          <a:p>
            <a:r>
              <a:rPr lang="en-US" sz="1600" b="1" dirty="0">
                <a:latin typeface="Courier New" pitchFamily="49" charset="0"/>
                <a:cs typeface="Courier New" pitchFamily="49" charset="0"/>
              </a:rPr>
              <a:t>  </a:t>
            </a:r>
            <a:r>
              <a:rPr lang="en-US" sz="1600" b="1" dirty="0">
                <a:solidFill>
                  <a:schemeClr val="accent2">
                    <a:lumMod val="75000"/>
                  </a:schemeClr>
                </a:solidFill>
                <a:latin typeface="Courier New" pitchFamily="49" charset="0"/>
                <a:cs typeface="Courier New" pitchFamily="49" charset="0"/>
              </a:rPr>
              <a:t>delay</a:t>
            </a:r>
            <a:r>
              <a:rPr lang="en-US" sz="1600" b="1" dirty="0">
                <a:latin typeface="Courier New" pitchFamily="49" charset="0"/>
                <a:cs typeface="Courier New" pitchFamily="49" charset="0"/>
              </a:rPr>
              <a:t>(1000);</a:t>
            </a:r>
          </a:p>
          <a:p>
            <a:r>
              <a:rPr lang="en-US" sz="1600" b="1" dirty="0">
                <a:latin typeface="Courier New" pitchFamily="49" charset="0"/>
                <a:cs typeface="Courier New" pitchFamily="49" charset="0"/>
              </a:rPr>
              <a:t>  </a:t>
            </a:r>
            <a:r>
              <a:rPr lang="en-US" sz="1600" b="1" dirty="0" err="1">
                <a:solidFill>
                  <a:schemeClr val="accent2">
                    <a:lumMod val="75000"/>
                  </a:schemeClr>
                </a:solidFill>
                <a:latin typeface="Courier New" pitchFamily="49" charset="0"/>
                <a:cs typeface="Courier New" pitchFamily="49" charset="0"/>
              </a:rPr>
              <a:t>analogWrite</a:t>
            </a:r>
            <a:r>
              <a:rPr lang="en-US" sz="1600" b="1" dirty="0">
                <a:latin typeface="Courier New" pitchFamily="49" charset="0"/>
                <a:cs typeface="Courier New" pitchFamily="49" charset="0"/>
              </a:rPr>
              <a:t>(greenLED,0);</a:t>
            </a:r>
          </a:p>
          <a:p>
            <a:r>
              <a:rPr lang="en-US" sz="1600" b="1" dirty="0">
                <a:latin typeface="Courier New" pitchFamily="49" charset="0"/>
                <a:cs typeface="Courier New" pitchFamily="49" charset="0"/>
              </a:rPr>
              <a:t>  </a:t>
            </a:r>
            <a:r>
              <a:rPr lang="en-US" sz="1600" b="1" dirty="0" err="1">
                <a:solidFill>
                  <a:schemeClr val="accent2">
                    <a:lumMod val="75000"/>
                  </a:schemeClr>
                </a:solidFill>
                <a:latin typeface="Courier New" pitchFamily="49" charset="0"/>
                <a:cs typeface="Courier New" pitchFamily="49" charset="0"/>
              </a:rPr>
              <a:t>analogWrite</a:t>
            </a:r>
            <a:r>
              <a:rPr lang="en-US" sz="1600" b="1" dirty="0">
                <a:latin typeface="Courier New" pitchFamily="49" charset="0"/>
                <a:cs typeface="Courier New" pitchFamily="49" charset="0"/>
              </a:rPr>
              <a:t>(blueLED,0);</a:t>
            </a:r>
          </a:p>
          <a:p>
            <a:r>
              <a:rPr lang="en-US" sz="1600" b="1" dirty="0">
                <a:latin typeface="Courier New" pitchFamily="49" charset="0"/>
                <a:cs typeface="Courier New" pitchFamily="49" charset="0"/>
              </a:rPr>
              <a:t>  </a:t>
            </a:r>
            <a:r>
              <a:rPr lang="en-US" sz="1600" b="1" dirty="0">
                <a:solidFill>
                  <a:schemeClr val="accent2">
                    <a:lumMod val="75000"/>
                  </a:schemeClr>
                </a:solidFill>
                <a:latin typeface="Courier New" pitchFamily="49" charset="0"/>
                <a:cs typeface="Courier New" pitchFamily="49" charset="0"/>
              </a:rPr>
              <a:t>delay</a:t>
            </a:r>
            <a:r>
              <a:rPr lang="en-US" sz="1600" b="1" dirty="0">
                <a:latin typeface="Courier New" pitchFamily="49" charset="0"/>
                <a:cs typeface="Courier New" pitchFamily="49" charset="0"/>
              </a:rPr>
              <a:t>(1000); </a:t>
            </a:r>
          </a:p>
          <a:p>
            <a:r>
              <a:rPr lang="en-US" sz="1600" b="1" dirty="0">
                <a:latin typeface="Courier New" pitchFamily="49" charset="0"/>
                <a:cs typeface="Courier New" pitchFamily="49" charset="0"/>
              </a:rPr>
              <a:t>}</a:t>
            </a:r>
          </a:p>
        </p:txBody>
      </p:sp>
      <p:sp>
        <p:nvSpPr>
          <p:cNvPr id="14" name="Rectangle 13">
            <a:extLst>
              <a:ext uri="{FF2B5EF4-FFF2-40B4-BE49-F238E27FC236}">
                <a16:creationId xmlns:a16="http://schemas.microsoft.com/office/drawing/2014/main" id="{689F19B0-A9C7-4F41-A594-1E4454E9B638}"/>
              </a:ext>
            </a:extLst>
          </p:cNvPr>
          <p:cNvSpPr/>
          <p:nvPr/>
        </p:nvSpPr>
        <p:spPr>
          <a:xfrm>
            <a:off x="8325254" y="1802301"/>
            <a:ext cx="3866745" cy="4524315"/>
          </a:xfrm>
          <a:prstGeom prst="rect">
            <a:avLst/>
          </a:prstGeom>
        </p:spPr>
        <p:txBody>
          <a:bodyPr wrap="square">
            <a:spAutoFit/>
          </a:bodyPr>
          <a:lstStyle/>
          <a:p>
            <a:r>
              <a:rPr lang="en-US" sz="1600" b="1" dirty="0" err="1">
                <a:solidFill>
                  <a:srgbClr val="0070C0"/>
                </a:solidFill>
                <a:latin typeface="Courier New" pitchFamily="49" charset="0"/>
                <a:cs typeface="Courier New" pitchFamily="49" charset="0"/>
              </a:rPr>
              <a:t>int</a:t>
            </a:r>
            <a:r>
              <a:rPr lang="en-US" sz="1600" b="1" dirty="0">
                <a:latin typeface="Courier New" pitchFamily="49" charset="0"/>
                <a:cs typeface="Courier New" pitchFamily="49" charset="0"/>
              </a:rPr>
              <a:t> </a:t>
            </a:r>
            <a:r>
              <a:rPr lang="en-US" sz="1600" b="1" dirty="0" err="1">
                <a:latin typeface="Courier New" pitchFamily="49" charset="0"/>
                <a:cs typeface="Courier New" pitchFamily="49" charset="0"/>
              </a:rPr>
              <a:t>redLED</a:t>
            </a:r>
            <a:r>
              <a:rPr lang="en-US" sz="1600" b="1" dirty="0">
                <a:latin typeface="Courier New" pitchFamily="49" charset="0"/>
                <a:cs typeface="Courier New" pitchFamily="49" charset="0"/>
              </a:rPr>
              <a:t>   = 9;</a:t>
            </a:r>
          </a:p>
          <a:p>
            <a:r>
              <a:rPr lang="en-US" sz="1600" b="1" dirty="0" err="1">
                <a:solidFill>
                  <a:srgbClr val="0070C0"/>
                </a:solidFill>
                <a:latin typeface="Courier New" pitchFamily="49" charset="0"/>
                <a:cs typeface="Courier New" pitchFamily="49" charset="0"/>
              </a:rPr>
              <a:t>int</a:t>
            </a:r>
            <a:r>
              <a:rPr lang="en-US" sz="1600" b="1" dirty="0">
                <a:latin typeface="Courier New" pitchFamily="49" charset="0"/>
                <a:cs typeface="Courier New" pitchFamily="49" charset="0"/>
              </a:rPr>
              <a:t> </a:t>
            </a:r>
            <a:r>
              <a:rPr lang="en-US" sz="1600" b="1" dirty="0" err="1">
                <a:latin typeface="Courier New" pitchFamily="49" charset="0"/>
                <a:cs typeface="Courier New" pitchFamily="49" charset="0"/>
              </a:rPr>
              <a:t>greenLED</a:t>
            </a:r>
            <a:r>
              <a:rPr lang="en-US" sz="1600" b="1" dirty="0">
                <a:latin typeface="Courier New" pitchFamily="49" charset="0"/>
                <a:cs typeface="Courier New" pitchFamily="49" charset="0"/>
              </a:rPr>
              <a:t> = 10;</a:t>
            </a:r>
          </a:p>
          <a:p>
            <a:r>
              <a:rPr lang="en-US" sz="1600" b="1" dirty="0" err="1">
                <a:solidFill>
                  <a:srgbClr val="0070C0"/>
                </a:solidFill>
                <a:latin typeface="Courier New" pitchFamily="49" charset="0"/>
                <a:cs typeface="Courier New" pitchFamily="49" charset="0"/>
              </a:rPr>
              <a:t>int</a:t>
            </a:r>
            <a:r>
              <a:rPr lang="en-US" sz="1600" b="1" dirty="0">
                <a:latin typeface="Courier New" pitchFamily="49" charset="0"/>
                <a:cs typeface="Courier New" pitchFamily="49" charset="0"/>
              </a:rPr>
              <a:t> </a:t>
            </a:r>
            <a:r>
              <a:rPr lang="en-US" sz="1600" b="1" dirty="0" err="1">
                <a:latin typeface="Courier New" pitchFamily="49" charset="0"/>
                <a:cs typeface="Courier New" pitchFamily="49" charset="0"/>
              </a:rPr>
              <a:t>blueLED</a:t>
            </a:r>
            <a:r>
              <a:rPr lang="en-US" sz="1600" b="1" dirty="0">
                <a:latin typeface="Courier New" pitchFamily="49" charset="0"/>
                <a:cs typeface="Courier New" pitchFamily="49" charset="0"/>
              </a:rPr>
              <a:t>  = 11;</a:t>
            </a:r>
          </a:p>
          <a:p>
            <a:r>
              <a:rPr lang="en-US" sz="1600" b="1" dirty="0">
                <a:latin typeface="Courier New" pitchFamily="49" charset="0"/>
                <a:cs typeface="Courier New" pitchFamily="49" charset="0"/>
              </a:rPr>
              <a:t> </a:t>
            </a:r>
          </a:p>
          <a:p>
            <a:r>
              <a:rPr lang="en-US" sz="1600" b="1" dirty="0">
                <a:solidFill>
                  <a:srgbClr val="0070C0"/>
                </a:solidFill>
                <a:latin typeface="Courier New" pitchFamily="49" charset="0"/>
                <a:cs typeface="Courier New" pitchFamily="49" charset="0"/>
              </a:rPr>
              <a:t>void</a:t>
            </a:r>
            <a:r>
              <a:rPr lang="en-US" sz="1600" b="1" dirty="0">
                <a:latin typeface="Courier New" pitchFamily="49" charset="0"/>
                <a:cs typeface="Courier New" pitchFamily="49" charset="0"/>
              </a:rPr>
              <a:t> </a:t>
            </a:r>
            <a:r>
              <a:rPr lang="en-US" sz="1600" b="1" dirty="0">
                <a:solidFill>
                  <a:schemeClr val="accent6">
                    <a:lumMod val="75000"/>
                  </a:schemeClr>
                </a:solidFill>
                <a:latin typeface="Courier New" pitchFamily="49" charset="0"/>
                <a:cs typeface="Courier New" pitchFamily="49" charset="0"/>
              </a:rPr>
              <a:t>setup</a:t>
            </a:r>
            <a:r>
              <a:rPr lang="en-US" sz="1600" b="1" dirty="0">
                <a:latin typeface="Courier New" pitchFamily="49" charset="0"/>
                <a:cs typeface="Courier New" pitchFamily="49" charset="0"/>
              </a:rPr>
              <a:t>() {</a:t>
            </a:r>
          </a:p>
          <a:p>
            <a:r>
              <a:rPr lang="en-US" sz="1600" b="1" dirty="0">
                <a:latin typeface="Courier New" pitchFamily="49" charset="0"/>
                <a:cs typeface="Courier New" pitchFamily="49" charset="0"/>
              </a:rPr>
              <a:t>  </a:t>
            </a:r>
            <a:r>
              <a:rPr lang="en-US" sz="1600" b="1" dirty="0" err="1">
                <a:solidFill>
                  <a:schemeClr val="accent2">
                    <a:lumMod val="75000"/>
                  </a:schemeClr>
                </a:solidFill>
                <a:latin typeface="Courier New" pitchFamily="49" charset="0"/>
                <a:cs typeface="Courier New" pitchFamily="49" charset="0"/>
              </a:rPr>
              <a:t>pinMode</a:t>
            </a:r>
            <a:r>
              <a:rPr lang="en-US" sz="1600" b="1" dirty="0">
                <a:latin typeface="Courier New" pitchFamily="49" charset="0"/>
                <a:cs typeface="Courier New" pitchFamily="49" charset="0"/>
              </a:rPr>
              <a:t>(</a:t>
            </a:r>
            <a:r>
              <a:rPr lang="en-US" sz="1600" b="1" dirty="0" err="1">
                <a:latin typeface="Courier New" pitchFamily="49" charset="0"/>
                <a:cs typeface="Courier New" pitchFamily="49" charset="0"/>
              </a:rPr>
              <a:t>redLED</a:t>
            </a:r>
            <a:r>
              <a:rPr lang="en-US" sz="1600" b="1" dirty="0">
                <a:latin typeface="Courier New" pitchFamily="49" charset="0"/>
                <a:cs typeface="Courier New" pitchFamily="49" charset="0"/>
              </a:rPr>
              <a:t>, </a:t>
            </a:r>
            <a:r>
              <a:rPr lang="en-US" sz="1600" b="1" dirty="0">
                <a:solidFill>
                  <a:srgbClr val="0070C0"/>
                </a:solidFill>
                <a:latin typeface="Courier New" pitchFamily="49" charset="0"/>
                <a:cs typeface="Courier New" pitchFamily="49" charset="0"/>
              </a:rPr>
              <a:t>OUTPUT</a:t>
            </a:r>
            <a:r>
              <a:rPr lang="en-US" sz="1600" b="1" dirty="0">
                <a:latin typeface="Courier New" pitchFamily="49" charset="0"/>
                <a:cs typeface="Courier New" pitchFamily="49" charset="0"/>
              </a:rPr>
              <a:t>);</a:t>
            </a:r>
          </a:p>
          <a:p>
            <a:r>
              <a:rPr lang="en-US" sz="1600" b="1" dirty="0">
                <a:latin typeface="Courier New" pitchFamily="49" charset="0"/>
                <a:cs typeface="Courier New" pitchFamily="49" charset="0"/>
              </a:rPr>
              <a:t>  </a:t>
            </a:r>
            <a:r>
              <a:rPr lang="en-US" sz="1600" b="1" dirty="0" err="1">
                <a:solidFill>
                  <a:schemeClr val="accent2">
                    <a:lumMod val="75000"/>
                  </a:schemeClr>
                </a:solidFill>
                <a:latin typeface="Courier New" pitchFamily="49" charset="0"/>
                <a:cs typeface="Courier New" pitchFamily="49" charset="0"/>
              </a:rPr>
              <a:t>pinMode</a:t>
            </a:r>
            <a:r>
              <a:rPr lang="en-US" sz="1600" b="1" dirty="0">
                <a:latin typeface="Courier New" pitchFamily="49" charset="0"/>
                <a:cs typeface="Courier New" pitchFamily="49" charset="0"/>
              </a:rPr>
              <a:t>(</a:t>
            </a:r>
            <a:r>
              <a:rPr lang="en-US" sz="1600" b="1" dirty="0" err="1">
                <a:latin typeface="Courier New" pitchFamily="49" charset="0"/>
                <a:cs typeface="Courier New" pitchFamily="49" charset="0"/>
              </a:rPr>
              <a:t>greenLED</a:t>
            </a:r>
            <a:r>
              <a:rPr lang="en-US" sz="1600" b="1" dirty="0">
                <a:latin typeface="Courier New" pitchFamily="49" charset="0"/>
                <a:cs typeface="Courier New" pitchFamily="49" charset="0"/>
              </a:rPr>
              <a:t>, </a:t>
            </a:r>
            <a:r>
              <a:rPr lang="en-US" sz="1600" b="1" dirty="0">
                <a:solidFill>
                  <a:srgbClr val="0070C0"/>
                </a:solidFill>
                <a:latin typeface="Courier New" pitchFamily="49" charset="0"/>
                <a:cs typeface="Courier New" pitchFamily="49" charset="0"/>
              </a:rPr>
              <a:t>OUTPUT</a:t>
            </a:r>
            <a:r>
              <a:rPr lang="en-US" sz="1600" b="1" dirty="0">
                <a:latin typeface="Courier New" pitchFamily="49" charset="0"/>
                <a:cs typeface="Courier New" pitchFamily="49" charset="0"/>
              </a:rPr>
              <a:t>);</a:t>
            </a:r>
          </a:p>
          <a:p>
            <a:r>
              <a:rPr lang="en-US" sz="1600" b="1" dirty="0">
                <a:latin typeface="Courier New" pitchFamily="49" charset="0"/>
                <a:cs typeface="Courier New" pitchFamily="49" charset="0"/>
              </a:rPr>
              <a:t>  </a:t>
            </a:r>
            <a:r>
              <a:rPr lang="en-US" sz="1600" b="1" dirty="0" err="1">
                <a:solidFill>
                  <a:schemeClr val="accent2">
                    <a:lumMod val="75000"/>
                  </a:schemeClr>
                </a:solidFill>
                <a:latin typeface="Courier New" pitchFamily="49" charset="0"/>
                <a:cs typeface="Courier New" pitchFamily="49" charset="0"/>
              </a:rPr>
              <a:t>pinMode</a:t>
            </a:r>
            <a:r>
              <a:rPr lang="en-US" sz="1600" b="1" dirty="0">
                <a:latin typeface="Courier New" pitchFamily="49" charset="0"/>
                <a:cs typeface="Courier New" pitchFamily="49" charset="0"/>
              </a:rPr>
              <a:t>(</a:t>
            </a:r>
            <a:r>
              <a:rPr lang="en-US" sz="1600" b="1" dirty="0" err="1">
                <a:latin typeface="Courier New" pitchFamily="49" charset="0"/>
                <a:cs typeface="Courier New" pitchFamily="49" charset="0"/>
              </a:rPr>
              <a:t>blueLED</a:t>
            </a:r>
            <a:r>
              <a:rPr lang="en-US" sz="1600" b="1" dirty="0">
                <a:latin typeface="Courier New" pitchFamily="49" charset="0"/>
                <a:cs typeface="Courier New" pitchFamily="49" charset="0"/>
              </a:rPr>
              <a:t>, </a:t>
            </a:r>
            <a:r>
              <a:rPr lang="en-US" sz="1600" b="1" dirty="0">
                <a:solidFill>
                  <a:srgbClr val="0070C0"/>
                </a:solidFill>
                <a:latin typeface="Courier New" pitchFamily="49" charset="0"/>
                <a:cs typeface="Courier New" pitchFamily="49" charset="0"/>
              </a:rPr>
              <a:t>OUTPUT</a:t>
            </a:r>
            <a:r>
              <a:rPr lang="en-US" sz="1600" b="1" dirty="0">
                <a:latin typeface="Courier New" pitchFamily="49" charset="0"/>
                <a:cs typeface="Courier New" pitchFamily="49" charset="0"/>
              </a:rPr>
              <a:t>);  </a:t>
            </a:r>
          </a:p>
          <a:p>
            <a:r>
              <a:rPr lang="en-US" sz="1600" b="1" dirty="0">
                <a:latin typeface="Courier New" pitchFamily="49" charset="0"/>
                <a:cs typeface="Courier New" pitchFamily="49" charset="0"/>
              </a:rPr>
              <a:t>}</a:t>
            </a:r>
          </a:p>
          <a:p>
            <a:r>
              <a:rPr lang="en-US" sz="1600" b="1" dirty="0">
                <a:latin typeface="Courier New" pitchFamily="49" charset="0"/>
                <a:cs typeface="Courier New" pitchFamily="49" charset="0"/>
              </a:rPr>
              <a:t> </a:t>
            </a:r>
          </a:p>
          <a:p>
            <a:r>
              <a:rPr lang="en-US" sz="1600" b="1" dirty="0">
                <a:solidFill>
                  <a:srgbClr val="0070C0"/>
                </a:solidFill>
                <a:latin typeface="Courier New" pitchFamily="49" charset="0"/>
                <a:cs typeface="Courier New" pitchFamily="49" charset="0"/>
              </a:rPr>
              <a:t>void</a:t>
            </a:r>
            <a:r>
              <a:rPr lang="en-US" sz="1600" b="1" dirty="0">
                <a:latin typeface="Courier New" pitchFamily="49" charset="0"/>
                <a:cs typeface="Courier New" pitchFamily="49" charset="0"/>
              </a:rPr>
              <a:t> </a:t>
            </a:r>
            <a:r>
              <a:rPr lang="en-US" sz="1600" b="1" dirty="0">
                <a:solidFill>
                  <a:schemeClr val="accent6">
                    <a:lumMod val="75000"/>
                  </a:schemeClr>
                </a:solidFill>
                <a:latin typeface="Courier New" pitchFamily="49" charset="0"/>
                <a:cs typeface="Courier New" pitchFamily="49" charset="0"/>
              </a:rPr>
              <a:t>loop</a:t>
            </a:r>
            <a:r>
              <a:rPr lang="en-US" sz="1600" b="1" dirty="0">
                <a:latin typeface="Courier New" pitchFamily="49" charset="0"/>
                <a:cs typeface="Courier New" pitchFamily="49" charset="0"/>
              </a:rPr>
              <a:t>() {</a:t>
            </a:r>
          </a:p>
          <a:p>
            <a:r>
              <a:rPr lang="en-US" sz="1600" b="1" dirty="0">
                <a:latin typeface="Courier New" pitchFamily="49" charset="0"/>
                <a:cs typeface="Courier New" pitchFamily="49" charset="0"/>
              </a:rPr>
              <a:t>  </a:t>
            </a:r>
            <a:r>
              <a:rPr lang="en-US" sz="1600" b="1" dirty="0" err="1">
                <a:solidFill>
                  <a:schemeClr val="accent2">
                    <a:lumMod val="75000"/>
                  </a:schemeClr>
                </a:solidFill>
                <a:latin typeface="Courier New" pitchFamily="49" charset="0"/>
                <a:cs typeface="Courier New" pitchFamily="49" charset="0"/>
              </a:rPr>
              <a:t>analogWrite</a:t>
            </a:r>
            <a:r>
              <a:rPr lang="en-US" sz="1600" b="1" dirty="0">
                <a:latin typeface="Courier New" pitchFamily="49" charset="0"/>
                <a:cs typeface="Courier New" pitchFamily="49" charset="0"/>
              </a:rPr>
              <a:t>(redLED,255);</a:t>
            </a:r>
          </a:p>
          <a:p>
            <a:r>
              <a:rPr lang="en-US" sz="1600" b="1" dirty="0">
                <a:solidFill>
                  <a:schemeClr val="accent2">
                    <a:lumMod val="75000"/>
                  </a:schemeClr>
                </a:solidFill>
                <a:latin typeface="Courier New" pitchFamily="49" charset="0"/>
                <a:cs typeface="Courier New" pitchFamily="49" charset="0"/>
              </a:rPr>
              <a:t>  </a:t>
            </a:r>
            <a:r>
              <a:rPr lang="en-US" sz="1600" b="1" dirty="0" err="1">
                <a:solidFill>
                  <a:schemeClr val="accent2">
                    <a:lumMod val="75000"/>
                  </a:schemeClr>
                </a:solidFill>
                <a:latin typeface="Courier New" pitchFamily="49" charset="0"/>
                <a:cs typeface="Courier New" pitchFamily="49" charset="0"/>
              </a:rPr>
              <a:t>analogWrite</a:t>
            </a:r>
            <a:r>
              <a:rPr lang="en-US" sz="1600" b="1" dirty="0">
                <a:latin typeface="Courier New" pitchFamily="49" charset="0"/>
                <a:cs typeface="Courier New" pitchFamily="49" charset="0"/>
              </a:rPr>
              <a:t>(greenLED,255);</a:t>
            </a:r>
          </a:p>
          <a:p>
            <a:r>
              <a:rPr lang="en-US" sz="1600" b="1" dirty="0">
                <a:latin typeface="Courier New" pitchFamily="49" charset="0"/>
                <a:cs typeface="Courier New" pitchFamily="49" charset="0"/>
              </a:rPr>
              <a:t>  </a:t>
            </a:r>
            <a:r>
              <a:rPr lang="en-US" sz="1600" b="1" dirty="0">
                <a:solidFill>
                  <a:schemeClr val="accent2">
                    <a:lumMod val="75000"/>
                  </a:schemeClr>
                </a:solidFill>
                <a:latin typeface="Courier New" pitchFamily="49" charset="0"/>
                <a:cs typeface="Courier New" pitchFamily="49" charset="0"/>
              </a:rPr>
              <a:t>delay</a:t>
            </a:r>
            <a:r>
              <a:rPr lang="en-US" sz="1600" b="1" dirty="0">
                <a:latin typeface="Courier New" pitchFamily="49" charset="0"/>
                <a:cs typeface="Courier New" pitchFamily="49" charset="0"/>
              </a:rPr>
              <a:t>(1000);</a:t>
            </a:r>
          </a:p>
          <a:p>
            <a:r>
              <a:rPr lang="en-US" sz="1600" b="1" dirty="0">
                <a:latin typeface="Courier New" pitchFamily="49" charset="0"/>
                <a:cs typeface="Courier New" pitchFamily="49" charset="0"/>
              </a:rPr>
              <a:t>  </a:t>
            </a:r>
            <a:r>
              <a:rPr lang="en-US" sz="1600" b="1" dirty="0" err="1">
                <a:solidFill>
                  <a:schemeClr val="accent2">
                    <a:lumMod val="75000"/>
                  </a:schemeClr>
                </a:solidFill>
                <a:latin typeface="Courier New" pitchFamily="49" charset="0"/>
                <a:cs typeface="Courier New" pitchFamily="49" charset="0"/>
              </a:rPr>
              <a:t>analogWrite</a:t>
            </a:r>
            <a:r>
              <a:rPr lang="en-US" sz="1600" b="1" dirty="0">
                <a:latin typeface="Courier New" pitchFamily="49" charset="0"/>
                <a:cs typeface="Courier New" pitchFamily="49" charset="0"/>
              </a:rPr>
              <a:t>(redLED,0);</a:t>
            </a:r>
          </a:p>
          <a:p>
            <a:r>
              <a:rPr lang="en-US" sz="1600" b="1" dirty="0">
                <a:latin typeface="Courier New" pitchFamily="49" charset="0"/>
                <a:cs typeface="Courier New" pitchFamily="49" charset="0"/>
              </a:rPr>
              <a:t>  </a:t>
            </a:r>
            <a:r>
              <a:rPr lang="en-US" sz="1600" b="1" dirty="0" err="1">
                <a:solidFill>
                  <a:schemeClr val="accent2">
                    <a:lumMod val="75000"/>
                  </a:schemeClr>
                </a:solidFill>
                <a:latin typeface="Courier New" pitchFamily="49" charset="0"/>
                <a:cs typeface="Courier New" pitchFamily="49" charset="0"/>
              </a:rPr>
              <a:t>analogWrite</a:t>
            </a:r>
            <a:r>
              <a:rPr lang="en-US" sz="1600" b="1" dirty="0">
                <a:latin typeface="Courier New" pitchFamily="49" charset="0"/>
                <a:cs typeface="Courier New" pitchFamily="49" charset="0"/>
              </a:rPr>
              <a:t>(greenLED,0);</a:t>
            </a:r>
          </a:p>
          <a:p>
            <a:r>
              <a:rPr lang="en-US" sz="1600" b="1" dirty="0">
                <a:latin typeface="Courier New" pitchFamily="49" charset="0"/>
                <a:cs typeface="Courier New" pitchFamily="49" charset="0"/>
              </a:rPr>
              <a:t>  </a:t>
            </a:r>
            <a:r>
              <a:rPr lang="en-US" sz="1600" b="1" dirty="0">
                <a:solidFill>
                  <a:schemeClr val="accent2">
                    <a:lumMod val="75000"/>
                  </a:schemeClr>
                </a:solidFill>
                <a:latin typeface="Courier New" pitchFamily="49" charset="0"/>
                <a:cs typeface="Courier New" pitchFamily="49" charset="0"/>
              </a:rPr>
              <a:t>delay</a:t>
            </a:r>
            <a:r>
              <a:rPr lang="en-US" sz="1600" b="1" dirty="0">
                <a:latin typeface="Courier New" pitchFamily="49" charset="0"/>
                <a:cs typeface="Courier New" pitchFamily="49" charset="0"/>
              </a:rPr>
              <a:t>(1000); </a:t>
            </a:r>
          </a:p>
          <a:p>
            <a:r>
              <a:rPr lang="en-US" sz="1600" b="1" dirty="0">
                <a:latin typeface="Courier New" pitchFamily="49" charset="0"/>
                <a:cs typeface="Courier New" pitchFamily="49" charset="0"/>
              </a:rPr>
              <a:t>}</a:t>
            </a:r>
          </a:p>
        </p:txBody>
      </p:sp>
      <p:cxnSp>
        <p:nvCxnSpPr>
          <p:cNvPr id="19" name="Straight Connector 18">
            <a:extLst>
              <a:ext uri="{FF2B5EF4-FFF2-40B4-BE49-F238E27FC236}">
                <a16:creationId xmlns:a16="http://schemas.microsoft.com/office/drawing/2014/main" id="{81770FE0-41A6-4288-9315-D48C507B0508}"/>
              </a:ext>
            </a:extLst>
          </p:cNvPr>
          <p:cNvCxnSpPr/>
          <p:nvPr/>
        </p:nvCxnSpPr>
        <p:spPr>
          <a:xfrm>
            <a:off x="7844339" y="1076293"/>
            <a:ext cx="12509" cy="480060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958311A0-53ED-420A-8FFD-FFEDB698874D}"/>
              </a:ext>
            </a:extLst>
          </p:cNvPr>
          <p:cNvSpPr/>
          <p:nvPr/>
        </p:nvSpPr>
        <p:spPr>
          <a:xfrm>
            <a:off x="3905358" y="1088818"/>
            <a:ext cx="2189061" cy="400110"/>
          </a:xfrm>
          <a:prstGeom prst="rect">
            <a:avLst/>
          </a:prstGeom>
        </p:spPr>
        <p:txBody>
          <a:bodyPr wrap="none">
            <a:spAutoFit/>
          </a:bodyPr>
          <a:lstStyle/>
          <a:p>
            <a:r>
              <a:rPr lang="en-US" sz="2000" dirty="0">
                <a:solidFill>
                  <a:srgbClr val="003087"/>
                </a:solidFill>
              </a:rPr>
              <a:t>make it blink cyan </a:t>
            </a:r>
          </a:p>
        </p:txBody>
      </p:sp>
      <p:sp>
        <p:nvSpPr>
          <p:cNvPr id="28" name="Rectangle 27">
            <a:extLst>
              <a:ext uri="{FF2B5EF4-FFF2-40B4-BE49-F238E27FC236}">
                <a16:creationId xmlns:a16="http://schemas.microsoft.com/office/drawing/2014/main" id="{2A3FA550-4816-49CB-9CC6-8B9D260A5F64}"/>
              </a:ext>
            </a:extLst>
          </p:cNvPr>
          <p:cNvSpPr/>
          <p:nvPr/>
        </p:nvSpPr>
        <p:spPr>
          <a:xfrm>
            <a:off x="7971196" y="1053427"/>
            <a:ext cx="2307427" cy="400110"/>
          </a:xfrm>
          <a:prstGeom prst="rect">
            <a:avLst/>
          </a:prstGeom>
        </p:spPr>
        <p:txBody>
          <a:bodyPr wrap="none">
            <a:spAutoFit/>
          </a:bodyPr>
          <a:lstStyle/>
          <a:p>
            <a:r>
              <a:rPr lang="en-US" sz="2000" dirty="0">
                <a:solidFill>
                  <a:srgbClr val="003087"/>
                </a:solidFill>
              </a:rPr>
              <a:t>make it blink yellow </a:t>
            </a:r>
          </a:p>
        </p:txBody>
      </p:sp>
    </p:spTree>
    <p:extLst>
      <p:ext uri="{BB962C8B-B14F-4D97-AF65-F5344CB8AC3E}">
        <p14:creationId xmlns:p14="http://schemas.microsoft.com/office/powerpoint/2010/main" val="34583636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p:cNvSpPr txBox="1">
            <a:spLocks noChangeArrowheads="1"/>
          </p:cNvSpPr>
          <p:nvPr/>
        </p:nvSpPr>
        <p:spPr>
          <a:xfrm>
            <a:off x="228600" y="208687"/>
            <a:ext cx="5025788" cy="685800"/>
          </a:xfrm>
          <a:prstGeom prst="rect">
            <a:avLst/>
          </a:prstGeom>
        </p:spPr>
        <p:txBody>
          <a:bodyPr/>
          <a:lstStyle/>
          <a:p>
            <a:pPr>
              <a:defRPr/>
            </a:pPr>
            <a:r>
              <a:rPr lang="en-US" sz="3200" kern="0" dirty="0">
                <a:latin typeface="Calibri" panose="020F0502020204030204" pitchFamily="34" charset="0"/>
                <a:ea typeface="+mj-ea"/>
                <a:cs typeface="+mj-cs"/>
              </a:rPr>
              <a:t>Create Some Crazy Fades</a:t>
            </a:r>
          </a:p>
        </p:txBody>
      </p:sp>
      <p:sp>
        <p:nvSpPr>
          <p:cNvPr id="11" name="Slide Number Placeholder 10"/>
          <p:cNvSpPr>
            <a:spLocks noGrp="1"/>
          </p:cNvSpPr>
          <p:nvPr>
            <p:ph type="sldNum" sz="quarter" idx="12"/>
          </p:nvPr>
        </p:nvSpPr>
        <p:spPr/>
        <p:txBody>
          <a:bodyPr/>
          <a:lstStyle/>
          <a:p>
            <a:fld id="{AF9F945A-7155-4828-81E1-722329993529}" type="slidenum">
              <a:rPr lang="en-US" smtClean="0"/>
              <a:t>11</a:t>
            </a:fld>
            <a:endParaRPr lang="en-US" dirty="0"/>
          </a:p>
        </p:txBody>
      </p:sp>
      <p:sp>
        <p:nvSpPr>
          <p:cNvPr id="276" name="TextBox 275">
            <a:extLst>
              <a:ext uri="{FF2B5EF4-FFF2-40B4-BE49-F238E27FC236}">
                <a16:creationId xmlns:a16="http://schemas.microsoft.com/office/drawing/2014/main" id="{348A2275-8D89-4363-898B-2FC33FF076EA}"/>
              </a:ext>
            </a:extLst>
          </p:cNvPr>
          <p:cNvSpPr txBox="1"/>
          <p:nvPr/>
        </p:nvSpPr>
        <p:spPr>
          <a:xfrm>
            <a:off x="79848" y="854000"/>
            <a:ext cx="4949274" cy="369332"/>
          </a:xfrm>
          <a:prstGeom prst="rect">
            <a:avLst/>
          </a:prstGeom>
          <a:noFill/>
        </p:spPr>
        <p:txBody>
          <a:bodyPr wrap="square" rtlCol="0">
            <a:spAutoFit/>
          </a:bodyPr>
          <a:lstStyle/>
          <a:p>
            <a:pPr algn="ctr"/>
            <a:r>
              <a:rPr lang="en-US" i="1" dirty="0">
                <a:solidFill>
                  <a:srgbClr val="0070C0"/>
                </a:solidFill>
              </a:rPr>
              <a:t>Use “for loops” to create fades between colors</a:t>
            </a:r>
          </a:p>
        </p:txBody>
      </p:sp>
      <p:sp>
        <p:nvSpPr>
          <p:cNvPr id="4" name="Rectangle 3">
            <a:extLst>
              <a:ext uri="{FF2B5EF4-FFF2-40B4-BE49-F238E27FC236}">
                <a16:creationId xmlns:a16="http://schemas.microsoft.com/office/drawing/2014/main" id="{BA7D19FC-F8FC-4596-8A9A-DD9EB6BF7268}"/>
              </a:ext>
            </a:extLst>
          </p:cNvPr>
          <p:cNvSpPr/>
          <p:nvPr/>
        </p:nvSpPr>
        <p:spPr>
          <a:xfrm>
            <a:off x="7161744" y="606160"/>
            <a:ext cx="4192056" cy="5509200"/>
          </a:xfrm>
          <a:prstGeom prst="rect">
            <a:avLst/>
          </a:prstGeom>
        </p:spPr>
        <p:txBody>
          <a:bodyPr wrap="square">
            <a:spAutoFit/>
          </a:bodyPr>
          <a:lstStyle/>
          <a:p>
            <a:r>
              <a:rPr lang="en-US" sz="1600" b="1" dirty="0" err="1">
                <a:solidFill>
                  <a:srgbClr val="0070C0"/>
                </a:solidFill>
                <a:latin typeface="Courier New" panose="02070309020205020404" pitchFamily="49" charset="0"/>
                <a:cs typeface="Courier New" panose="02070309020205020404" pitchFamily="49" charset="0"/>
              </a:rPr>
              <a:t>int</a:t>
            </a:r>
            <a:r>
              <a:rPr lang="en-US" sz="1600" b="1" dirty="0">
                <a:latin typeface="Courier New" panose="02070309020205020404" pitchFamily="49" charset="0"/>
                <a:cs typeface="Courier New" panose="02070309020205020404" pitchFamily="49" charset="0"/>
              </a:rPr>
              <a:t> </a:t>
            </a:r>
            <a:r>
              <a:rPr lang="en-US" sz="1600" b="1" dirty="0" err="1">
                <a:latin typeface="Courier New" panose="02070309020205020404" pitchFamily="49" charset="0"/>
                <a:cs typeface="Courier New" panose="02070309020205020404" pitchFamily="49" charset="0"/>
              </a:rPr>
              <a:t>redLED</a:t>
            </a:r>
            <a:r>
              <a:rPr lang="en-US" sz="1600" b="1" dirty="0">
                <a:latin typeface="Courier New" panose="02070309020205020404" pitchFamily="49" charset="0"/>
                <a:cs typeface="Courier New" panose="02070309020205020404" pitchFamily="49" charset="0"/>
              </a:rPr>
              <a:t>   = 9;</a:t>
            </a:r>
          </a:p>
          <a:p>
            <a:r>
              <a:rPr lang="en-US" sz="1600" b="1" dirty="0" err="1">
                <a:solidFill>
                  <a:srgbClr val="0070C0"/>
                </a:solidFill>
                <a:latin typeface="Courier New" panose="02070309020205020404" pitchFamily="49" charset="0"/>
                <a:cs typeface="Courier New" panose="02070309020205020404" pitchFamily="49" charset="0"/>
              </a:rPr>
              <a:t>int</a:t>
            </a:r>
            <a:r>
              <a:rPr lang="en-US" sz="1600" b="1" dirty="0">
                <a:latin typeface="Courier New" panose="02070309020205020404" pitchFamily="49" charset="0"/>
                <a:cs typeface="Courier New" panose="02070309020205020404" pitchFamily="49" charset="0"/>
              </a:rPr>
              <a:t> </a:t>
            </a:r>
            <a:r>
              <a:rPr lang="en-US" sz="1600" b="1" dirty="0" err="1">
                <a:latin typeface="Courier New" panose="02070309020205020404" pitchFamily="49" charset="0"/>
                <a:cs typeface="Courier New" panose="02070309020205020404" pitchFamily="49" charset="0"/>
              </a:rPr>
              <a:t>greenLED</a:t>
            </a:r>
            <a:r>
              <a:rPr lang="en-US" sz="1600" b="1" dirty="0">
                <a:latin typeface="Courier New" panose="02070309020205020404" pitchFamily="49" charset="0"/>
                <a:cs typeface="Courier New" panose="02070309020205020404" pitchFamily="49" charset="0"/>
              </a:rPr>
              <a:t> = 10;</a:t>
            </a:r>
          </a:p>
          <a:p>
            <a:r>
              <a:rPr lang="en-US" sz="1600" b="1" dirty="0" err="1">
                <a:solidFill>
                  <a:srgbClr val="0070C0"/>
                </a:solidFill>
                <a:latin typeface="Courier New" panose="02070309020205020404" pitchFamily="49" charset="0"/>
                <a:cs typeface="Courier New" panose="02070309020205020404" pitchFamily="49" charset="0"/>
              </a:rPr>
              <a:t>int</a:t>
            </a:r>
            <a:r>
              <a:rPr lang="en-US" sz="1600" b="1" dirty="0">
                <a:latin typeface="Courier New" panose="02070309020205020404" pitchFamily="49" charset="0"/>
                <a:cs typeface="Courier New" panose="02070309020205020404" pitchFamily="49" charset="0"/>
              </a:rPr>
              <a:t> </a:t>
            </a:r>
            <a:r>
              <a:rPr lang="en-US" sz="1600" b="1" dirty="0" err="1">
                <a:latin typeface="Courier New" panose="02070309020205020404" pitchFamily="49" charset="0"/>
                <a:cs typeface="Courier New" panose="02070309020205020404" pitchFamily="49" charset="0"/>
              </a:rPr>
              <a:t>blueLED</a:t>
            </a:r>
            <a:r>
              <a:rPr lang="en-US" sz="1600" b="1" dirty="0">
                <a:latin typeface="Courier New" panose="02070309020205020404" pitchFamily="49" charset="0"/>
                <a:cs typeface="Courier New" panose="02070309020205020404" pitchFamily="49" charset="0"/>
              </a:rPr>
              <a:t>  = 11;</a:t>
            </a:r>
          </a:p>
          <a:p>
            <a:r>
              <a:rPr lang="en-US" sz="1600" b="1" dirty="0">
                <a:latin typeface="Courier New" panose="02070309020205020404" pitchFamily="49" charset="0"/>
                <a:cs typeface="Courier New" panose="02070309020205020404" pitchFamily="49" charset="0"/>
              </a:rPr>
              <a:t> </a:t>
            </a:r>
          </a:p>
          <a:p>
            <a:r>
              <a:rPr lang="en-US" sz="1600" b="1" dirty="0">
                <a:solidFill>
                  <a:srgbClr val="0070C0"/>
                </a:solidFill>
                <a:latin typeface="Courier New" panose="02070309020205020404" pitchFamily="49" charset="0"/>
                <a:cs typeface="Courier New" panose="02070309020205020404" pitchFamily="49" charset="0"/>
              </a:rPr>
              <a:t>void</a:t>
            </a:r>
            <a:r>
              <a:rPr lang="en-US" sz="1600" b="1" dirty="0">
                <a:latin typeface="Courier New" panose="02070309020205020404" pitchFamily="49" charset="0"/>
                <a:cs typeface="Courier New" panose="02070309020205020404" pitchFamily="49" charset="0"/>
              </a:rPr>
              <a:t> </a:t>
            </a:r>
            <a:r>
              <a:rPr lang="en-US" sz="1600" b="1" dirty="0">
                <a:solidFill>
                  <a:srgbClr val="5E6D03"/>
                </a:solidFill>
                <a:latin typeface="Courier New" panose="02070309020205020404" pitchFamily="49" charset="0"/>
                <a:cs typeface="Courier New" panose="02070309020205020404" pitchFamily="49" charset="0"/>
              </a:rPr>
              <a:t>setup</a:t>
            </a:r>
            <a:r>
              <a:rPr lang="en-US" sz="1600" b="1" dirty="0">
                <a:latin typeface="Courier New" panose="02070309020205020404" pitchFamily="49" charset="0"/>
                <a:cs typeface="Courier New" panose="02070309020205020404" pitchFamily="49" charset="0"/>
              </a:rPr>
              <a:t>() {</a:t>
            </a:r>
          </a:p>
          <a:p>
            <a:r>
              <a:rPr lang="en-US" sz="1600" b="1" dirty="0">
                <a:latin typeface="Courier New" panose="02070309020205020404" pitchFamily="49" charset="0"/>
                <a:cs typeface="Courier New" panose="02070309020205020404" pitchFamily="49" charset="0"/>
              </a:rPr>
              <a:t>  </a:t>
            </a:r>
            <a:r>
              <a:rPr lang="en-US" sz="1600" b="1" dirty="0" err="1">
                <a:solidFill>
                  <a:srgbClr val="D35400"/>
                </a:solidFill>
                <a:latin typeface="Courier New" panose="02070309020205020404" pitchFamily="49" charset="0"/>
                <a:cs typeface="Courier New" panose="02070309020205020404" pitchFamily="49" charset="0"/>
              </a:rPr>
              <a:t>pinMode</a:t>
            </a:r>
            <a:r>
              <a:rPr lang="en-US" sz="1600" b="1" dirty="0">
                <a:latin typeface="Courier New" panose="02070309020205020404" pitchFamily="49" charset="0"/>
                <a:cs typeface="Courier New" panose="02070309020205020404" pitchFamily="49" charset="0"/>
              </a:rPr>
              <a:t>(</a:t>
            </a:r>
            <a:r>
              <a:rPr lang="en-US" sz="1600" b="1" dirty="0" err="1">
                <a:latin typeface="Courier New" panose="02070309020205020404" pitchFamily="49" charset="0"/>
                <a:cs typeface="Courier New" panose="02070309020205020404" pitchFamily="49" charset="0"/>
              </a:rPr>
              <a:t>redLED</a:t>
            </a:r>
            <a:r>
              <a:rPr lang="en-US" sz="1600" b="1" dirty="0">
                <a:latin typeface="Courier New" panose="02070309020205020404" pitchFamily="49" charset="0"/>
                <a:cs typeface="Courier New" panose="02070309020205020404" pitchFamily="49" charset="0"/>
              </a:rPr>
              <a:t>, </a:t>
            </a:r>
            <a:r>
              <a:rPr lang="en-US" sz="1600" b="1" dirty="0">
                <a:solidFill>
                  <a:srgbClr val="0070C0"/>
                </a:solidFill>
                <a:latin typeface="Courier New" panose="02070309020205020404" pitchFamily="49" charset="0"/>
                <a:cs typeface="Courier New" panose="02070309020205020404" pitchFamily="49" charset="0"/>
              </a:rPr>
              <a:t>OUTPUT</a:t>
            </a:r>
            <a:r>
              <a:rPr lang="en-US" sz="1600" b="1" dirty="0">
                <a:latin typeface="Courier New" panose="02070309020205020404" pitchFamily="49" charset="0"/>
                <a:cs typeface="Courier New" panose="02070309020205020404" pitchFamily="49" charset="0"/>
              </a:rPr>
              <a:t>);</a:t>
            </a:r>
          </a:p>
          <a:p>
            <a:r>
              <a:rPr lang="en-US" sz="1600" b="1" dirty="0">
                <a:latin typeface="Courier New" panose="02070309020205020404" pitchFamily="49" charset="0"/>
                <a:cs typeface="Courier New" panose="02070309020205020404" pitchFamily="49" charset="0"/>
              </a:rPr>
              <a:t>  </a:t>
            </a:r>
            <a:r>
              <a:rPr lang="en-US" sz="1600" b="1" dirty="0" err="1">
                <a:solidFill>
                  <a:srgbClr val="D35400"/>
                </a:solidFill>
                <a:latin typeface="Courier New" panose="02070309020205020404" pitchFamily="49" charset="0"/>
                <a:cs typeface="Courier New" panose="02070309020205020404" pitchFamily="49" charset="0"/>
              </a:rPr>
              <a:t>pinMode</a:t>
            </a:r>
            <a:r>
              <a:rPr lang="en-US" sz="1600" b="1" dirty="0">
                <a:latin typeface="Courier New" panose="02070309020205020404" pitchFamily="49" charset="0"/>
                <a:cs typeface="Courier New" panose="02070309020205020404" pitchFamily="49" charset="0"/>
              </a:rPr>
              <a:t>(</a:t>
            </a:r>
            <a:r>
              <a:rPr lang="en-US" sz="1600" b="1" dirty="0" err="1">
                <a:latin typeface="Courier New" panose="02070309020205020404" pitchFamily="49" charset="0"/>
                <a:cs typeface="Courier New" panose="02070309020205020404" pitchFamily="49" charset="0"/>
              </a:rPr>
              <a:t>greenLED</a:t>
            </a:r>
            <a:r>
              <a:rPr lang="en-US" sz="1600" b="1" dirty="0">
                <a:latin typeface="Courier New" panose="02070309020205020404" pitchFamily="49" charset="0"/>
                <a:cs typeface="Courier New" panose="02070309020205020404" pitchFamily="49" charset="0"/>
              </a:rPr>
              <a:t>, </a:t>
            </a:r>
            <a:r>
              <a:rPr lang="en-US" sz="1600" b="1" dirty="0">
                <a:solidFill>
                  <a:srgbClr val="0070C0"/>
                </a:solidFill>
                <a:latin typeface="Courier New" panose="02070309020205020404" pitchFamily="49" charset="0"/>
                <a:cs typeface="Courier New" panose="02070309020205020404" pitchFamily="49" charset="0"/>
              </a:rPr>
              <a:t>OUTPUT</a:t>
            </a:r>
            <a:r>
              <a:rPr lang="en-US" sz="1600" b="1" dirty="0">
                <a:latin typeface="Courier New" panose="02070309020205020404" pitchFamily="49" charset="0"/>
                <a:cs typeface="Courier New" panose="02070309020205020404" pitchFamily="49" charset="0"/>
              </a:rPr>
              <a:t>);</a:t>
            </a:r>
          </a:p>
          <a:p>
            <a:r>
              <a:rPr lang="en-US" sz="1600" b="1" dirty="0">
                <a:latin typeface="Courier New" panose="02070309020205020404" pitchFamily="49" charset="0"/>
                <a:cs typeface="Courier New" panose="02070309020205020404" pitchFamily="49" charset="0"/>
              </a:rPr>
              <a:t>  </a:t>
            </a:r>
            <a:r>
              <a:rPr lang="en-US" sz="1600" b="1" dirty="0" err="1">
                <a:solidFill>
                  <a:srgbClr val="D35400"/>
                </a:solidFill>
                <a:latin typeface="Courier New" panose="02070309020205020404" pitchFamily="49" charset="0"/>
                <a:cs typeface="Courier New" panose="02070309020205020404" pitchFamily="49" charset="0"/>
              </a:rPr>
              <a:t>pinMode</a:t>
            </a:r>
            <a:r>
              <a:rPr lang="en-US" sz="1600" b="1" dirty="0">
                <a:latin typeface="Courier New" panose="02070309020205020404" pitchFamily="49" charset="0"/>
                <a:cs typeface="Courier New" panose="02070309020205020404" pitchFamily="49" charset="0"/>
              </a:rPr>
              <a:t>(</a:t>
            </a:r>
            <a:r>
              <a:rPr lang="en-US" sz="1600" b="1" dirty="0" err="1">
                <a:latin typeface="Courier New" panose="02070309020205020404" pitchFamily="49" charset="0"/>
                <a:cs typeface="Courier New" panose="02070309020205020404" pitchFamily="49" charset="0"/>
              </a:rPr>
              <a:t>blueLED</a:t>
            </a:r>
            <a:r>
              <a:rPr lang="en-US" sz="1600" b="1" dirty="0">
                <a:latin typeface="Courier New" panose="02070309020205020404" pitchFamily="49" charset="0"/>
                <a:cs typeface="Courier New" panose="02070309020205020404" pitchFamily="49" charset="0"/>
              </a:rPr>
              <a:t>, </a:t>
            </a:r>
            <a:r>
              <a:rPr lang="en-US" sz="1600" b="1" dirty="0">
                <a:solidFill>
                  <a:srgbClr val="0070C0"/>
                </a:solidFill>
                <a:latin typeface="Courier New" panose="02070309020205020404" pitchFamily="49" charset="0"/>
                <a:cs typeface="Courier New" panose="02070309020205020404" pitchFamily="49" charset="0"/>
              </a:rPr>
              <a:t>OUTPUT</a:t>
            </a:r>
            <a:r>
              <a:rPr lang="en-US" sz="1600" b="1" dirty="0">
                <a:latin typeface="Courier New" panose="02070309020205020404" pitchFamily="49" charset="0"/>
                <a:cs typeface="Courier New" panose="02070309020205020404" pitchFamily="49" charset="0"/>
              </a:rPr>
              <a:t>);  </a:t>
            </a:r>
          </a:p>
          <a:p>
            <a:r>
              <a:rPr lang="en-US" sz="1600" b="1" dirty="0">
                <a:latin typeface="Courier New" panose="02070309020205020404" pitchFamily="49" charset="0"/>
                <a:cs typeface="Courier New" panose="02070309020205020404" pitchFamily="49" charset="0"/>
              </a:rPr>
              <a:t>}</a:t>
            </a:r>
          </a:p>
          <a:p>
            <a:r>
              <a:rPr lang="en-US" sz="1600" b="1" dirty="0">
                <a:latin typeface="Courier New" panose="02070309020205020404" pitchFamily="49" charset="0"/>
                <a:cs typeface="Courier New" panose="02070309020205020404" pitchFamily="49" charset="0"/>
              </a:rPr>
              <a:t> </a:t>
            </a:r>
          </a:p>
          <a:p>
            <a:r>
              <a:rPr lang="en-US" sz="1600" b="1" dirty="0">
                <a:solidFill>
                  <a:srgbClr val="0070C0"/>
                </a:solidFill>
                <a:latin typeface="Courier New" panose="02070309020205020404" pitchFamily="49" charset="0"/>
                <a:cs typeface="Courier New" panose="02070309020205020404" pitchFamily="49" charset="0"/>
              </a:rPr>
              <a:t>void</a:t>
            </a:r>
            <a:r>
              <a:rPr lang="en-US" sz="1600" b="1" dirty="0">
                <a:latin typeface="Courier New" panose="02070309020205020404" pitchFamily="49" charset="0"/>
                <a:cs typeface="Courier New" panose="02070309020205020404" pitchFamily="49" charset="0"/>
              </a:rPr>
              <a:t> </a:t>
            </a:r>
            <a:r>
              <a:rPr lang="en-US" sz="1600" b="1" dirty="0">
                <a:solidFill>
                  <a:srgbClr val="5E6D03"/>
                </a:solidFill>
                <a:latin typeface="Courier New" panose="02070309020205020404" pitchFamily="49" charset="0"/>
                <a:cs typeface="Courier New" panose="02070309020205020404" pitchFamily="49" charset="0"/>
              </a:rPr>
              <a:t>loop</a:t>
            </a:r>
            <a:r>
              <a:rPr lang="en-US" sz="1600" b="1" dirty="0">
                <a:latin typeface="Courier New" panose="02070309020205020404" pitchFamily="49" charset="0"/>
                <a:cs typeface="Courier New" panose="02070309020205020404" pitchFamily="49" charset="0"/>
              </a:rPr>
              <a:t>() {</a:t>
            </a:r>
          </a:p>
          <a:p>
            <a:r>
              <a:rPr lang="en-US" sz="1600" b="1" dirty="0">
                <a:latin typeface="Courier New" panose="02070309020205020404" pitchFamily="49" charset="0"/>
                <a:cs typeface="Courier New" panose="02070309020205020404" pitchFamily="49" charset="0"/>
              </a:rPr>
              <a:t>  </a:t>
            </a:r>
            <a:r>
              <a:rPr lang="en-US" sz="1600" b="1" dirty="0">
                <a:solidFill>
                  <a:srgbClr val="5E6D03"/>
                </a:solidFill>
                <a:latin typeface="Courier New" panose="02070309020205020404" pitchFamily="49" charset="0"/>
                <a:cs typeface="Courier New" panose="02070309020205020404" pitchFamily="49" charset="0"/>
              </a:rPr>
              <a:t>for</a:t>
            </a:r>
            <a:r>
              <a:rPr lang="en-US" sz="1600" b="1" dirty="0">
                <a:latin typeface="Courier New" panose="02070309020205020404" pitchFamily="49" charset="0"/>
                <a:cs typeface="Courier New" panose="02070309020205020404" pitchFamily="49" charset="0"/>
              </a:rPr>
              <a:t> (</a:t>
            </a:r>
            <a:r>
              <a:rPr lang="en-US" sz="1600" b="1" dirty="0" err="1">
                <a:solidFill>
                  <a:srgbClr val="0070C0"/>
                </a:solidFill>
                <a:latin typeface="Courier New" panose="02070309020205020404" pitchFamily="49" charset="0"/>
                <a:cs typeface="Courier New" panose="02070309020205020404" pitchFamily="49" charset="0"/>
              </a:rPr>
              <a:t>int</a:t>
            </a:r>
            <a:r>
              <a:rPr lang="en-US" sz="1600" b="1" dirty="0">
                <a:latin typeface="Courier New" panose="02070309020205020404" pitchFamily="49" charset="0"/>
                <a:cs typeface="Courier New" panose="02070309020205020404" pitchFamily="49" charset="0"/>
              </a:rPr>
              <a:t> </a:t>
            </a:r>
            <a:r>
              <a:rPr lang="en-US" sz="1600" b="1" dirty="0" err="1">
                <a:latin typeface="Courier New" panose="02070309020205020404" pitchFamily="49" charset="0"/>
                <a:cs typeface="Courier New" panose="02070309020205020404" pitchFamily="49" charset="0"/>
              </a:rPr>
              <a:t>i</a:t>
            </a:r>
            <a:r>
              <a:rPr lang="en-US" sz="1600" b="1" dirty="0">
                <a:latin typeface="Courier New" panose="02070309020205020404" pitchFamily="49" charset="0"/>
                <a:cs typeface="Courier New" panose="02070309020205020404" pitchFamily="49" charset="0"/>
              </a:rPr>
              <a:t>=0; </a:t>
            </a:r>
            <a:r>
              <a:rPr lang="en-US" sz="1600" b="1" dirty="0" err="1">
                <a:latin typeface="Courier New" panose="02070309020205020404" pitchFamily="49" charset="0"/>
                <a:cs typeface="Courier New" panose="02070309020205020404" pitchFamily="49" charset="0"/>
              </a:rPr>
              <a:t>i</a:t>
            </a:r>
            <a:r>
              <a:rPr lang="en-US" sz="1600" b="1" dirty="0">
                <a:latin typeface="Courier New" panose="02070309020205020404" pitchFamily="49" charset="0"/>
                <a:cs typeface="Courier New" panose="02070309020205020404" pitchFamily="49" charset="0"/>
              </a:rPr>
              <a:t>&lt;256; </a:t>
            </a:r>
            <a:r>
              <a:rPr lang="en-US" sz="1600" b="1" dirty="0" err="1">
                <a:latin typeface="Courier New" panose="02070309020205020404" pitchFamily="49" charset="0"/>
                <a:cs typeface="Courier New" panose="02070309020205020404" pitchFamily="49" charset="0"/>
              </a:rPr>
              <a:t>i</a:t>
            </a:r>
            <a:r>
              <a:rPr lang="en-US" sz="1600" b="1" dirty="0">
                <a:latin typeface="Courier New" panose="02070309020205020404" pitchFamily="49" charset="0"/>
                <a:cs typeface="Courier New" panose="02070309020205020404" pitchFamily="49" charset="0"/>
              </a:rPr>
              <a:t>++) {</a:t>
            </a:r>
          </a:p>
          <a:p>
            <a:r>
              <a:rPr lang="en-US" sz="1600" b="1" dirty="0">
                <a:latin typeface="Courier New" panose="02070309020205020404" pitchFamily="49" charset="0"/>
                <a:cs typeface="Courier New" panose="02070309020205020404" pitchFamily="49" charset="0"/>
              </a:rPr>
              <a:t>    </a:t>
            </a:r>
            <a:r>
              <a:rPr lang="en-US" sz="1600" b="1" dirty="0" err="1">
                <a:solidFill>
                  <a:srgbClr val="D35400"/>
                </a:solidFill>
                <a:latin typeface="Courier New" panose="02070309020205020404" pitchFamily="49" charset="0"/>
                <a:cs typeface="Courier New" panose="02070309020205020404" pitchFamily="49" charset="0"/>
              </a:rPr>
              <a:t>analogWrite</a:t>
            </a:r>
            <a:r>
              <a:rPr lang="en-US" sz="1600" b="1" dirty="0">
                <a:latin typeface="Courier New" panose="02070309020205020404" pitchFamily="49" charset="0"/>
                <a:cs typeface="Courier New" panose="02070309020205020404" pitchFamily="49" charset="0"/>
              </a:rPr>
              <a:t>(redLED,255-i);</a:t>
            </a:r>
          </a:p>
          <a:p>
            <a:r>
              <a:rPr lang="en-US" sz="1600" b="1" dirty="0">
                <a:latin typeface="Courier New" panose="02070309020205020404" pitchFamily="49" charset="0"/>
                <a:cs typeface="Courier New" panose="02070309020205020404" pitchFamily="49" charset="0"/>
              </a:rPr>
              <a:t>    </a:t>
            </a:r>
            <a:r>
              <a:rPr lang="en-US" sz="1600" b="1" dirty="0" err="1">
                <a:solidFill>
                  <a:srgbClr val="D35400"/>
                </a:solidFill>
                <a:latin typeface="Courier New" panose="02070309020205020404" pitchFamily="49" charset="0"/>
                <a:cs typeface="Courier New" panose="02070309020205020404" pitchFamily="49" charset="0"/>
              </a:rPr>
              <a:t>analogWrite</a:t>
            </a:r>
            <a:r>
              <a:rPr lang="en-US" sz="1600" b="1" dirty="0">
                <a:latin typeface="Courier New" panose="02070309020205020404" pitchFamily="49" charset="0"/>
                <a:cs typeface="Courier New" panose="02070309020205020404" pitchFamily="49" charset="0"/>
              </a:rPr>
              <a:t>(</a:t>
            </a:r>
            <a:r>
              <a:rPr lang="en-US" sz="1600" b="1" dirty="0" err="1">
                <a:latin typeface="Courier New" panose="02070309020205020404" pitchFamily="49" charset="0"/>
                <a:cs typeface="Courier New" panose="02070309020205020404" pitchFamily="49" charset="0"/>
              </a:rPr>
              <a:t>greenLED,i</a:t>
            </a:r>
            <a:r>
              <a:rPr lang="en-US" sz="1600" b="1" dirty="0">
                <a:latin typeface="Courier New" panose="02070309020205020404" pitchFamily="49" charset="0"/>
                <a:cs typeface="Courier New" panose="02070309020205020404" pitchFamily="49" charset="0"/>
              </a:rPr>
              <a:t>);</a:t>
            </a:r>
          </a:p>
          <a:p>
            <a:r>
              <a:rPr lang="en-US" sz="1600" b="1" dirty="0">
                <a:latin typeface="Courier New" panose="02070309020205020404" pitchFamily="49" charset="0"/>
                <a:cs typeface="Courier New" panose="02070309020205020404" pitchFamily="49" charset="0"/>
              </a:rPr>
              <a:t>    delay(10);</a:t>
            </a:r>
          </a:p>
          <a:p>
            <a:r>
              <a:rPr lang="en-US" sz="1600" b="1" dirty="0">
                <a:latin typeface="Courier New" panose="02070309020205020404" pitchFamily="49" charset="0"/>
                <a:cs typeface="Courier New" panose="02070309020205020404" pitchFamily="49" charset="0"/>
              </a:rPr>
              <a:t>  }</a:t>
            </a:r>
          </a:p>
          <a:p>
            <a:r>
              <a:rPr lang="en-US" sz="1600" b="1" dirty="0">
                <a:latin typeface="Courier New" panose="02070309020205020404" pitchFamily="49" charset="0"/>
                <a:cs typeface="Courier New" panose="02070309020205020404" pitchFamily="49" charset="0"/>
              </a:rPr>
              <a:t>  </a:t>
            </a:r>
            <a:r>
              <a:rPr lang="en-US" sz="1600" b="1" dirty="0">
                <a:solidFill>
                  <a:srgbClr val="5E6D03"/>
                </a:solidFill>
                <a:latin typeface="Courier New" panose="02070309020205020404" pitchFamily="49" charset="0"/>
                <a:cs typeface="Courier New" panose="02070309020205020404" pitchFamily="49" charset="0"/>
              </a:rPr>
              <a:t>for</a:t>
            </a:r>
            <a:r>
              <a:rPr lang="en-US" sz="1600" b="1" dirty="0">
                <a:latin typeface="Courier New" panose="02070309020205020404" pitchFamily="49" charset="0"/>
                <a:cs typeface="Courier New" panose="02070309020205020404" pitchFamily="49" charset="0"/>
              </a:rPr>
              <a:t> (</a:t>
            </a:r>
            <a:r>
              <a:rPr lang="en-US" sz="1600" b="1" dirty="0" err="1">
                <a:solidFill>
                  <a:srgbClr val="0070C0"/>
                </a:solidFill>
                <a:latin typeface="Courier New" panose="02070309020205020404" pitchFamily="49" charset="0"/>
                <a:cs typeface="Courier New" panose="02070309020205020404" pitchFamily="49" charset="0"/>
              </a:rPr>
              <a:t>int</a:t>
            </a:r>
            <a:r>
              <a:rPr lang="en-US" sz="1600" b="1" dirty="0">
                <a:latin typeface="Courier New" panose="02070309020205020404" pitchFamily="49" charset="0"/>
                <a:cs typeface="Courier New" panose="02070309020205020404" pitchFamily="49" charset="0"/>
              </a:rPr>
              <a:t> </a:t>
            </a:r>
            <a:r>
              <a:rPr lang="en-US" sz="1600" b="1" dirty="0" err="1">
                <a:latin typeface="Courier New" panose="02070309020205020404" pitchFamily="49" charset="0"/>
                <a:cs typeface="Courier New" panose="02070309020205020404" pitchFamily="49" charset="0"/>
              </a:rPr>
              <a:t>i</a:t>
            </a:r>
            <a:r>
              <a:rPr lang="en-US" sz="1600" b="1" dirty="0">
                <a:latin typeface="Courier New" panose="02070309020205020404" pitchFamily="49" charset="0"/>
                <a:cs typeface="Courier New" panose="02070309020205020404" pitchFamily="49" charset="0"/>
              </a:rPr>
              <a:t>=0; </a:t>
            </a:r>
            <a:r>
              <a:rPr lang="en-US" sz="1600" b="1" dirty="0" err="1">
                <a:latin typeface="Courier New" panose="02070309020205020404" pitchFamily="49" charset="0"/>
                <a:cs typeface="Courier New" panose="02070309020205020404" pitchFamily="49" charset="0"/>
              </a:rPr>
              <a:t>i</a:t>
            </a:r>
            <a:r>
              <a:rPr lang="en-US" sz="1600" b="1" dirty="0">
                <a:latin typeface="Courier New" panose="02070309020205020404" pitchFamily="49" charset="0"/>
                <a:cs typeface="Courier New" panose="02070309020205020404" pitchFamily="49" charset="0"/>
              </a:rPr>
              <a:t>&lt;256; </a:t>
            </a:r>
            <a:r>
              <a:rPr lang="en-US" sz="1600" b="1" dirty="0" err="1">
                <a:latin typeface="Courier New" panose="02070309020205020404" pitchFamily="49" charset="0"/>
                <a:cs typeface="Courier New" panose="02070309020205020404" pitchFamily="49" charset="0"/>
              </a:rPr>
              <a:t>i</a:t>
            </a:r>
            <a:r>
              <a:rPr lang="en-US" sz="1600" b="1" dirty="0">
                <a:latin typeface="Courier New" panose="02070309020205020404" pitchFamily="49" charset="0"/>
                <a:cs typeface="Courier New" panose="02070309020205020404" pitchFamily="49" charset="0"/>
              </a:rPr>
              <a:t>++) {</a:t>
            </a:r>
          </a:p>
          <a:p>
            <a:r>
              <a:rPr lang="en-US" sz="1600" b="1" dirty="0">
                <a:latin typeface="Courier New" panose="02070309020205020404" pitchFamily="49" charset="0"/>
                <a:cs typeface="Courier New" panose="02070309020205020404" pitchFamily="49" charset="0"/>
              </a:rPr>
              <a:t>   </a:t>
            </a:r>
            <a:r>
              <a:rPr lang="en-US" sz="1600" b="1" dirty="0">
                <a:solidFill>
                  <a:srgbClr val="D35400"/>
                </a:solidFill>
                <a:latin typeface="Courier New" panose="02070309020205020404" pitchFamily="49" charset="0"/>
                <a:cs typeface="Courier New" panose="02070309020205020404" pitchFamily="49" charset="0"/>
              </a:rPr>
              <a:t> </a:t>
            </a:r>
            <a:r>
              <a:rPr lang="en-US" sz="1600" b="1" dirty="0" err="1">
                <a:solidFill>
                  <a:srgbClr val="D35400"/>
                </a:solidFill>
                <a:latin typeface="Courier New" panose="02070309020205020404" pitchFamily="49" charset="0"/>
                <a:cs typeface="Courier New" panose="02070309020205020404" pitchFamily="49" charset="0"/>
              </a:rPr>
              <a:t>analogWrite</a:t>
            </a:r>
            <a:r>
              <a:rPr lang="en-US" sz="1600" b="1" dirty="0">
                <a:latin typeface="Courier New" panose="02070309020205020404" pitchFamily="49" charset="0"/>
                <a:cs typeface="Courier New" panose="02070309020205020404" pitchFamily="49" charset="0"/>
              </a:rPr>
              <a:t>(</a:t>
            </a:r>
            <a:r>
              <a:rPr lang="en-US" sz="1600" b="1" dirty="0" err="1">
                <a:latin typeface="Courier New" panose="02070309020205020404" pitchFamily="49" charset="0"/>
                <a:cs typeface="Courier New" panose="02070309020205020404" pitchFamily="49" charset="0"/>
              </a:rPr>
              <a:t>redLED,i</a:t>
            </a:r>
            <a:r>
              <a:rPr lang="en-US" sz="1600" b="1" dirty="0">
                <a:latin typeface="Courier New" panose="02070309020205020404" pitchFamily="49" charset="0"/>
                <a:cs typeface="Courier New" panose="02070309020205020404" pitchFamily="49" charset="0"/>
              </a:rPr>
              <a:t>);</a:t>
            </a:r>
          </a:p>
          <a:p>
            <a:r>
              <a:rPr lang="en-US" sz="1600" b="1" dirty="0">
                <a:latin typeface="Courier New" panose="02070309020205020404" pitchFamily="49" charset="0"/>
                <a:cs typeface="Courier New" panose="02070309020205020404" pitchFamily="49" charset="0"/>
              </a:rPr>
              <a:t>    </a:t>
            </a:r>
            <a:r>
              <a:rPr lang="en-US" sz="1600" b="1" dirty="0" err="1">
                <a:solidFill>
                  <a:srgbClr val="D35400"/>
                </a:solidFill>
                <a:latin typeface="Courier New" panose="02070309020205020404" pitchFamily="49" charset="0"/>
                <a:cs typeface="Courier New" panose="02070309020205020404" pitchFamily="49" charset="0"/>
              </a:rPr>
              <a:t>analogWrite</a:t>
            </a:r>
            <a:r>
              <a:rPr lang="en-US" sz="1600" b="1" dirty="0">
                <a:latin typeface="Courier New" panose="02070309020205020404" pitchFamily="49" charset="0"/>
                <a:cs typeface="Courier New" panose="02070309020205020404" pitchFamily="49" charset="0"/>
              </a:rPr>
              <a:t>(greenLED,255-i);</a:t>
            </a:r>
          </a:p>
          <a:p>
            <a:r>
              <a:rPr lang="en-US" sz="1600" b="1" dirty="0">
                <a:latin typeface="Courier New" panose="02070309020205020404" pitchFamily="49" charset="0"/>
                <a:cs typeface="Courier New" panose="02070309020205020404" pitchFamily="49" charset="0"/>
              </a:rPr>
              <a:t>    </a:t>
            </a:r>
            <a:r>
              <a:rPr lang="en-US" sz="1600" b="1" dirty="0">
                <a:solidFill>
                  <a:srgbClr val="D35400"/>
                </a:solidFill>
                <a:latin typeface="Courier New" panose="02070309020205020404" pitchFamily="49" charset="0"/>
                <a:cs typeface="Courier New" panose="02070309020205020404" pitchFamily="49" charset="0"/>
              </a:rPr>
              <a:t>delay</a:t>
            </a:r>
            <a:r>
              <a:rPr lang="en-US" sz="1600" b="1" dirty="0">
                <a:latin typeface="Courier New" panose="02070309020205020404" pitchFamily="49" charset="0"/>
                <a:cs typeface="Courier New" panose="02070309020205020404" pitchFamily="49" charset="0"/>
              </a:rPr>
              <a:t>(10);</a:t>
            </a:r>
          </a:p>
          <a:p>
            <a:r>
              <a:rPr lang="en-US" sz="1600" b="1" dirty="0">
                <a:latin typeface="Courier New" panose="02070309020205020404" pitchFamily="49" charset="0"/>
                <a:cs typeface="Courier New" panose="02070309020205020404" pitchFamily="49" charset="0"/>
              </a:rPr>
              <a:t>  }</a:t>
            </a:r>
          </a:p>
          <a:p>
            <a:r>
              <a:rPr lang="en-US" sz="1600" b="1" dirty="0">
                <a:latin typeface="Courier New" panose="02070309020205020404" pitchFamily="49" charset="0"/>
                <a:cs typeface="Courier New" panose="02070309020205020404" pitchFamily="49" charset="0"/>
              </a:rPr>
              <a:t>}</a:t>
            </a:r>
          </a:p>
        </p:txBody>
      </p:sp>
      <p:sp>
        <p:nvSpPr>
          <p:cNvPr id="134" name="Rectangle 133">
            <a:extLst>
              <a:ext uri="{FF2B5EF4-FFF2-40B4-BE49-F238E27FC236}">
                <a16:creationId xmlns:a16="http://schemas.microsoft.com/office/drawing/2014/main" id="{C7C95E84-82BF-451F-A75E-6C53A50A401A}"/>
              </a:ext>
            </a:extLst>
          </p:cNvPr>
          <p:cNvSpPr/>
          <p:nvPr/>
        </p:nvSpPr>
        <p:spPr>
          <a:xfrm>
            <a:off x="7083188" y="482949"/>
            <a:ext cx="4192056" cy="568583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AD0ABF08-CA43-4C24-BCE7-F6B273A44719}"/>
              </a:ext>
            </a:extLst>
          </p:cNvPr>
          <p:cNvSpPr txBox="1"/>
          <p:nvPr/>
        </p:nvSpPr>
        <p:spPr>
          <a:xfrm>
            <a:off x="7004632" y="113617"/>
            <a:ext cx="2234651" cy="369332"/>
          </a:xfrm>
          <a:prstGeom prst="rect">
            <a:avLst/>
          </a:prstGeom>
          <a:noFill/>
        </p:spPr>
        <p:txBody>
          <a:bodyPr wrap="none" rtlCol="0">
            <a:spAutoFit/>
          </a:bodyPr>
          <a:lstStyle/>
          <a:p>
            <a:r>
              <a:rPr lang="en-US" dirty="0"/>
              <a:t>red to green and back</a:t>
            </a:r>
          </a:p>
        </p:txBody>
      </p:sp>
      <p:sp>
        <p:nvSpPr>
          <p:cNvPr id="6" name="TextBox 5">
            <a:extLst>
              <a:ext uri="{FF2B5EF4-FFF2-40B4-BE49-F238E27FC236}">
                <a16:creationId xmlns:a16="http://schemas.microsoft.com/office/drawing/2014/main" id="{C995F7D4-67D7-4CCB-99E5-5AF96BFD1FAE}"/>
              </a:ext>
            </a:extLst>
          </p:cNvPr>
          <p:cNvSpPr txBox="1"/>
          <p:nvPr/>
        </p:nvSpPr>
        <p:spPr>
          <a:xfrm>
            <a:off x="545911" y="1315390"/>
            <a:ext cx="4644990" cy="1477328"/>
          </a:xfrm>
          <a:prstGeom prst="rect">
            <a:avLst/>
          </a:prstGeom>
          <a:noFill/>
        </p:spPr>
        <p:txBody>
          <a:bodyPr wrap="none" rtlCol="0">
            <a:spAutoFit/>
          </a:bodyPr>
          <a:lstStyle/>
          <a:p>
            <a:pPr marL="285750" indent="-285750">
              <a:buFont typeface="Arial" panose="020B0604020202020204" pitchFamily="34" charset="0"/>
              <a:buChar char="•"/>
            </a:pPr>
            <a:r>
              <a:rPr lang="en-US" dirty="0"/>
              <a:t>red to green and back to red (see code here)</a:t>
            </a:r>
          </a:p>
          <a:p>
            <a:pPr marL="285750" indent="-285750">
              <a:buFont typeface="Arial" panose="020B0604020202020204" pitchFamily="34" charset="0"/>
              <a:buChar char="•"/>
            </a:pPr>
            <a:r>
              <a:rPr lang="en-US" dirty="0"/>
              <a:t>red to blue and back</a:t>
            </a:r>
          </a:p>
          <a:p>
            <a:pPr marL="285750" indent="-285750">
              <a:buFont typeface="Arial" panose="020B0604020202020204" pitchFamily="34" charset="0"/>
              <a:buChar char="•"/>
            </a:pPr>
            <a:r>
              <a:rPr lang="en-US" dirty="0"/>
              <a:t>blue to green and back</a:t>
            </a:r>
          </a:p>
          <a:p>
            <a:pPr marL="285750" indent="-285750">
              <a:buFont typeface="Arial" panose="020B0604020202020204" pitchFamily="34" charset="0"/>
              <a:buChar char="•"/>
            </a:pPr>
            <a:r>
              <a:rPr lang="en-US" dirty="0"/>
              <a:t>across the visible spectrum and back</a:t>
            </a:r>
          </a:p>
          <a:p>
            <a:pPr marL="285750" indent="-285750">
              <a:buFont typeface="Arial" panose="020B0604020202020204" pitchFamily="34" charset="0"/>
              <a:buChar char="•"/>
            </a:pPr>
            <a:r>
              <a:rPr lang="en-US" dirty="0"/>
              <a:t>do some tricks of your own!</a:t>
            </a:r>
          </a:p>
        </p:txBody>
      </p:sp>
      <p:grpSp>
        <p:nvGrpSpPr>
          <p:cNvPr id="9" name="Group 8">
            <a:extLst>
              <a:ext uri="{FF2B5EF4-FFF2-40B4-BE49-F238E27FC236}">
                <a16:creationId xmlns:a16="http://schemas.microsoft.com/office/drawing/2014/main" id="{BB162FDA-8DE8-426C-A2E2-F4F83A21CE0D}"/>
              </a:ext>
            </a:extLst>
          </p:cNvPr>
          <p:cNvGrpSpPr/>
          <p:nvPr/>
        </p:nvGrpSpPr>
        <p:grpSpPr>
          <a:xfrm>
            <a:off x="598320" y="2911642"/>
            <a:ext cx="5091778" cy="3203718"/>
            <a:chOff x="598320" y="3166280"/>
            <a:chExt cx="5091778" cy="3203718"/>
          </a:xfrm>
        </p:grpSpPr>
        <p:pic>
          <p:nvPicPr>
            <p:cNvPr id="7" name="Picture 6">
              <a:extLst>
                <a:ext uri="{FF2B5EF4-FFF2-40B4-BE49-F238E27FC236}">
                  <a16:creationId xmlns:a16="http://schemas.microsoft.com/office/drawing/2014/main" id="{5D6C018D-B769-4875-8CA9-DAAA88F96A51}"/>
                </a:ext>
              </a:extLst>
            </p:cNvPr>
            <p:cNvPicPr>
              <a:picLocks noChangeAspect="1"/>
            </p:cNvPicPr>
            <p:nvPr/>
          </p:nvPicPr>
          <p:blipFill>
            <a:blip r:embed="rId2"/>
            <a:stretch>
              <a:fillRect/>
            </a:stretch>
          </p:blipFill>
          <p:spPr>
            <a:xfrm>
              <a:off x="598320" y="3166280"/>
              <a:ext cx="4969967" cy="3006131"/>
            </a:xfrm>
            <a:prstGeom prst="rect">
              <a:avLst/>
            </a:prstGeom>
          </p:spPr>
        </p:pic>
        <p:sp>
          <p:nvSpPr>
            <p:cNvPr id="8" name="Rectangle 7">
              <a:extLst>
                <a:ext uri="{FF2B5EF4-FFF2-40B4-BE49-F238E27FC236}">
                  <a16:creationId xmlns:a16="http://schemas.microsoft.com/office/drawing/2014/main" id="{D24EDD62-550D-4659-80F9-A69074E79581}"/>
                </a:ext>
              </a:extLst>
            </p:cNvPr>
            <p:cNvSpPr/>
            <p:nvPr/>
          </p:nvSpPr>
          <p:spPr>
            <a:xfrm>
              <a:off x="3972961" y="6154554"/>
              <a:ext cx="1717137" cy="215444"/>
            </a:xfrm>
            <a:prstGeom prst="rect">
              <a:avLst/>
            </a:prstGeom>
          </p:spPr>
          <p:txBody>
            <a:bodyPr wrap="none">
              <a:spAutoFit/>
            </a:bodyPr>
            <a:lstStyle/>
            <a:p>
              <a:r>
                <a:rPr lang="en-US" sz="800" i="1" dirty="0">
                  <a:solidFill>
                    <a:schemeClr val="bg1">
                      <a:lumMod val="65000"/>
                    </a:schemeClr>
                  </a:solidFill>
                  <a:latin typeface="Roboto"/>
                </a:rPr>
                <a:t>Photo by xenia at Morguefile.com</a:t>
              </a:r>
              <a:endParaRPr lang="en-US" sz="800" i="1" dirty="0">
                <a:solidFill>
                  <a:schemeClr val="bg1">
                    <a:lumMod val="65000"/>
                  </a:schemeClr>
                </a:solidFill>
              </a:endParaRPr>
            </a:p>
          </p:txBody>
        </p:sp>
      </p:grpSp>
      <p:sp>
        <p:nvSpPr>
          <p:cNvPr id="12" name="TextBox 11">
            <a:extLst>
              <a:ext uri="{FF2B5EF4-FFF2-40B4-BE49-F238E27FC236}">
                <a16:creationId xmlns:a16="http://schemas.microsoft.com/office/drawing/2014/main" id="{206AE635-DA89-4CF3-91DD-5CFA4B72A869}"/>
              </a:ext>
            </a:extLst>
          </p:cNvPr>
          <p:cNvSpPr txBox="1"/>
          <p:nvPr/>
        </p:nvSpPr>
        <p:spPr>
          <a:xfrm>
            <a:off x="2106874" y="6205580"/>
            <a:ext cx="8135772" cy="584775"/>
          </a:xfrm>
          <a:prstGeom prst="rect">
            <a:avLst/>
          </a:prstGeom>
          <a:noFill/>
          <a:ln>
            <a:solidFill>
              <a:schemeClr val="bg1">
                <a:lumMod val="85000"/>
              </a:schemeClr>
            </a:solidFill>
          </a:ln>
        </p:spPr>
        <p:txBody>
          <a:bodyPr wrap="square" rtlCol="0">
            <a:spAutoFit/>
          </a:bodyPr>
          <a:lstStyle/>
          <a:p>
            <a:pPr algn="ctr"/>
            <a:r>
              <a:rPr lang="en-US" sz="1600" i="1" dirty="0">
                <a:solidFill>
                  <a:schemeClr val="accent1"/>
                </a:solidFill>
              </a:rPr>
              <a:t>Did you know that each pixel on your computer or phone display has a red, green and blue subpixel whose intensities can be controlled to produce millions of color variations?</a:t>
            </a:r>
          </a:p>
        </p:txBody>
      </p:sp>
    </p:spTree>
    <p:extLst>
      <p:ext uri="{BB962C8B-B14F-4D97-AF65-F5344CB8AC3E}">
        <p14:creationId xmlns:p14="http://schemas.microsoft.com/office/powerpoint/2010/main" val="24510384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7748A8A-CA4B-4F06-82CD-D8B78BF5CC7F}"/>
              </a:ext>
            </a:extLst>
          </p:cNvPr>
          <p:cNvSpPr>
            <a:spLocks noGrp="1"/>
          </p:cNvSpPr>
          <p:nvPr>
            <p:ph type="title"/>
          </p:nvPr>
        </p:nvSpPr>
        <p:spPr/>
        <p:txBody>
          <a:bodyPr/>
          <a:lstStyle/>
          <a:p>
            <a:r>
              <a:rPr lang="en-US" dirty="0"/>
              <a:t>Assignment</a:t>
            </a:r>
          </a:p>
        </p:txBody>
      </p:sp>
      <p:sp>
        <p:nvSpPr>
          <p:cNvPr id="5" name="Content Placeholder 4">
            <a:extLst>
              <a:ext uri="{FF2B5EF4-FFF2-40B4-BE49-F238E27FC236}">
                <a16:creationId xmlns:a16="http://schemas.microsoft.com/office/drawing/2014/main" id="{90609989-5379-4B4A-A435-57E2DA1B412C}"/>
              </a:ext>
            </a:extLst>
          </p:cNvPr>
          <p:cNvSpPr>
            <a:spLocks noGrp="1"/>
          </p:cNvSpPr>
          <p:nvPr>
            <p:ph idx="1"/>
          </p:nvPr>
        </p:nvSpPr>
        <p:spPr/>
        <p:txBody>
          <a:bodyPr/>
          <a:lstStyle/>
          <a:p>
            <a:r>
              <a:rPr lang="en-US" dirty="0"/>
              <a:t>Study for Exam / Performance Task</a:t>
            </a:r>
          </a:p>
        </p:txBody>
      </p:sp>
      <p:sp>
        <p:nvSpPr>
          <p:cNvPr id="2" name="Slide Number Placeholder 1">
            <a:extLst>
              <a:ext uri="{FF2B5EF4-FFF2-40B4-BE49-F238E27FC236}">
                <a16:creationId xmlns:a16="http://schemas.microsoft.com/office/drawing/2014/main" id="{211B401A-E1AA-4A3A-8E2F-211798FC52C2}"/>
              </a:ext>
            </a:extLst>
          </p:cNvPr>
          <p:cNvSpPr>
            <a:spLocks noGrp="1"/>
          </p:cNvSpPr>
          <p:nvPr>
            <p:ph type="sldNum" sz="quarter" idx="12"/>
          </p:nvPr>
        </p:nvSpPr>
        <p:spPr/>
        <p:txBody>
          <a:bodyPr/>
          <a:lstStyle/>
          <a:p>
            <a:fld id="{AF9F945A-7155-4828-81E1-722329993529}" type="slidenum">
              <a:rPr lang="en-US" smtClean="0"/>
              <a:t>12</a:t>
            </a:fld>
            <a:endParaRPr lang="en-US"/>
          </a:p>
        </p:txBody>
      </p:sp>
    </p:spTree>
    <p:extLst>
      <p:ext uri="{BB962C8B-B14F-4D97-AF65-F5344CB8AC3E}">
        <p14:creationId xmlns:p14="http://schemas.microsoft.com/office/powerpoint/2010/main" val="22984408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tangle 50"/>
          <p:cNvSpPr/>
          <p:nvPr/>
        </p:nvSpPr>
        <p:spPr>
          <a:xfrm>
            <a:off x="2314208" y="2683059"/>
            <a:ext cx="5040565" cy="136172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Rectangle 71"/>
          <p:cNvSpPr/>
          <p:nvPr/>
        </p:nvSpPr>
        <p:spPr>
          <a:xfrm>
            <a:off x="0" y="4164126"/>
            <a:ext cx="2198320" cy="13617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909622" y="1160741"/>
            <a:ext cx="2445149" cy="13976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10004362" y="5642064"/>
            <a:ext cx="2187639" cy="121593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p:cNvSpPr/>
          <p:nvPr/>
        </p:nvSpPr>
        <p:spPr>
          <a:xfrm>
            <a:off x="2314208" y="4164126"/>
            <a:ext cx="2462339" cy="136172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8" name="Picture 67"/>
          <p:cNvPicPr>
            <a:picLocks noChangeAspect="1"/>
          </p:cNvPicPr>
          <p:nvPr/>
        </p:nvPicPr>
        <p:blipFill rotWithShape="1">
          <a:blip r:embed="rId2" cstate="hqprint">
            <a:extLst>
              <a:ext uri="{28A0092B-C50C-407E-A947-70E740481C1C}">
                <a14:useLocalDpi xmlns:a14="http://schemas.microsoft.com/office/drawing/2010/main" val="0"/>
              </a:ext>
            </a:extLst>
          </a:blip>
          <a:srcRect t="8644" b="16579"/>
          <a:stretch/>
        </p:blipFill>
        <p:spPr>
          <a:xfrm>
            <a:off x="2335767" y="5642064"/>
            <a:ext cx="2425048" cy="1208902"/>
          </a:xfrm>
          <a:prstGeom prst="rect">
            <a:avLst/>
          </a:prstGeom>
        </p:spPr>
      </p:pic>
      <p:sp>
        <p:nvSpPr>
          <p:cNvPr id="52" name="Rectangle 51"/>
          <p:cNvSpPr/>
          <p:nvPr/>
        </p:nvSpPr>
        <p:spPr>
          <a:xfrm>
            <a:off x="7470660" y="2683060"/>
            <a:ext cx="4721341" cy="2842788"/>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4" name="Picture 63"/>
          <p:cNvPicPr>
            <a:picLocks noChangeAspect="1"/>
          </p:cNvPicPr>
          <p:nvPr/>
        </p:nvPicPr>
        <p:blipFill rotWithShape="1">
          <a:blip r:embed="rId3" cstate="hqprint">
            <a:extLst>
              <a:ext uri="{28A0092B-C50C-407E-A947-70E740481C1C}">
                <a14:useLocalDpi xmlns:a14="http://schemas.microsoft.com/office/drawing/2010/main" val="0"/>
              </a:ext>
            </a:extLst>
          </a:blip>
          <a:srcRect t="4731" r="53761" b="61381"/>
          <a:stretch/>
        </p:blipFill>
        <p:spPr>
          <a:xfrm>
            <a:off x="0" y="-14067"/>
            <a:ext cx="2208628" cy="1111347"/>
          </a:xfrm>
          <a:prstGeom prst="rect">
            <a:avLst/>
          </a:prstGeom>
        </p:spPr>
      </p:pic>
      <p:pic>
        <p:nvPicPr>
          <p:cNvPr id="65" name="Picture 64"/>
          <p:cNvPicPr>
            <a:picLocks noChangeAspect="1"/>
          </p:cNvPicPr>
          <p:nvPr/>
        </p:nvPicPr>
        <p:blipFill rotWithShape="1">
          <a:blip r:embed="rId4" cstate="hqprint">
            <a:extLst>
              <a:ext uri="{28A0092B-C50C-407E-A947-70E740481C1C}">
                <a14:useLocalDpi xmlns:a14="http://schemas.microsoft.com/office/drawing/2010/main" val="0"/>
              </a:ext>
            </a:extLst>
          </a:blip>
          <a:srcRect t="41275" r="53761" b="16340"/>
          <a:stretch/>
        </p:blipFill>
        <p:spPr>
          <a:xfrm>
            <a:off x="0" y="1181686"/>
            <a:ext cx="2208628" cy="1390018"/>
          </a:xfrm>
          <a:prstGeom prst="rect">
            <a:avLst/>
          </a:prstGeom>
        </p:spPr>
      </p:pic>
      <p:pic>
        <p:nvPicPr>
          <p:cNvPr id="66" name="Picture 65"/>
          <p:cNvPicPr>
            <a:picLocks noChangeAspect="1"/>
          </p:cNvPicPr>
          <p:nvPr/>
        </p:nvPicPr>
        <p:blipFill rotWithShape="1">
          <a:blip r:embed="rId4" cstate="hqprint">
            <a:extLst>
              <a:ext uri="{28A0092B-C50C-407E-A947-70E740481C1C}">
                <a14:useLocalDpi xmlns:a14="http://schemas.microsoft.com/office/drawing/2010/main" val="0"/>
              </a:ext>
            </a:extLst>
          </a:blip>
          <a:srcRect l="48595" t="41444" r="-430" b="16340"/>
          <a:stretch/>
        </p:blipFill>
        <p:spPr>
          <a:xfrm>
            <a:off x="2321168" y="1181685"/>
            <a:ext cx="2475915" cy="1384487"/>
          </a:xfrm>
          <a:prstGeom prst="rect">
            <a:avLst/>
          </a:prstGeom>
        </p:spPr>
      </p:pic>
      <p:pic>
        <p:nvPicPr>
          <p:cNvPr id="67" name="Picture 66"/>
          <p:cNvPicPr>
            <a:picLocks noChangeAspect="1"/>
          </p:cNvPicPr>
          <p:nvPr/>
        </p:nvPicPr>
        <p:blipFill rotWithShape="1">
          <a:blip r:embed="rId5" cstate="hqprint">
            <a:extLst>
              <a:ext uri="{28A0092B-C50C-407E-A947-70E740481C1C}">
                <a14:useLocalDpi xmlns:a14="http://schemas.microsoft.com/office/drawing/2010/main" val="0"/>
              </a:ext>
            </a:extLst>
          </a:blip>
          <a:srcRect l="48027" t="4731" b="61875"/>
          <a:stretch/>
        </p:blipFill>
        <p:spPr>
          <a:xfrm>
            <a:off x="2321169" y="2136"/>
            <a:ext cx="2482512" cy="1095144"/>
          </a:xfrm>
          <a:prstGeom prst="rect">
            <a:avLst/>
          </a:prstGeom>
        </p:spPr>
      </p:pic>
      <p:sp>
        <p:nvSpPr>
          <p:cNvPr id="40" name="Rectangle 39"/>
          <p:cNvSpPr/>
          <p:nvPr/>
        </p:nvSpPr>
        <p:spPr>
          <a:xfrm>
            <a:off x="4892434" y="-1"/>
            <a:ext cx="2462339" cy="1083045"/>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7470660" y="0"/>
            <a:ext cx="2462339" cy="1083045"/>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10048887" y="-1"/>
            <a:ext cx="2143114" cy="108304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7470660" y="1196690"/>
            <a:ext cx="2462339" cy="136172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p:cNvSpPr/>
          <p:nvPr/>
        </p:nvSpPr>
        <p:spPr>
          <a:xfrm>
            <a:off x="10048887" y="1196689"/>
            <a:ext cx="2143114" cy="136172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p:cNvSpPr/>
          <p:nvPr/>
        </p:nvSpPr>
        <p:spPr>
          <a:xfrm>
            <a:off x="0" y="2683059"/>
            <a:ext cx="2198321" cy="1361722"/>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p:cNvSpPr/>
          <p:nvPr/>
        </p:nvSpPr>
        <p:spPr>
          <a:xfrm>
            <a:off x="0" y="5642066"/>
            <a:ext cx="2198321" cy="121593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p:cNvSpPr/>
          <p:nvPr/>
        </p:nvSpPr>
        <p:spPr>
          <a:xfrm>
            <a:off x="4892434" y="5642066"/>
            <a:ext cx="2462339" cy="121593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p:cNvSpPr/>
          <p:nvPr/>
        </p:nvSpPr>
        <p:spPr>
          <a:xfrm>
            <a:off x="7470660" y="5642067"/>
            <a:ext cx="2462339" cy="12159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7727159" y="2908757"/>
            <a:ext cx="4208342" cy="1566527"/>
          </a:xfrm>
        </p:spPr>
        <p:txBody>
          <a:bodyPr>
            <a:noAutofit/>
          </a:bodyPr>
          <a:lstStyle/>
          <a:p>
            <a:r>
              <a:rPr lang="en-US" sz="4800" dirty="0">
                <a:solidFill>
                  <a:schemeClr val="bg1"/>
                </a:solidFill>
              </a:rPr>
              <a:t>RGB LEDs</a:t>
            </a:r>
          </a:p>
        </p:txBody>
      </p:sp>
      <p:sp>
        <p:nvSpPr>
          <p:cNvPr id="3" name="Slide Number Placeholder 2"/>
          <p:cNvSpPr>
            <a:spLocks noGrp="1"/>
          </p:cNvSpPr>
          <p:nvPr>
            <p:ph type="sldNum" sz="quarter" idx="12"/>
          </p:nvPr>
        </p:nvSpPr>
        <p:spPr>
          <a:xfrm>
            <a:off x="9317182" y="6351729"/>
            <a:ext cx="2743200" cy="365125"/>
          </a:xfrm>
          <a:ln>
            <a:noFill/>
          </a:ln>
        </p:spPr>
        <p:txBody>
          <a:bodyPr/>
          <a:lstStyle/>
          <a:p>
            <a:fld id="{AF9F945A-7155-4828-81E1-722329993529}" type="slidenum">
              <a:rPr lang="en-US" smtClean="0"/>
              <a:t>2</a:t>
            </a:fld>
            <a:endParaRPr lang="en-US"/>
          </a:p>
        </p:txBody>
      </p:sp>
      <p:pic>
        <p:nvPicPr>
          <p:cNvPr id="9" name="Picture 8">
            <a:hlinkClick r:id="rId6"/>
          </p:cNvPr>
          <p:cNvPicPr>
            <a:picLocks noChangeAspect="1"/>
          </p:cNvPicPr>
          <p:nvPr/>
        </p:nvPicPr>
        <p:blipFill>
          <a:blip r:embed="rId7">
            <a:clrChange>
              <a:clrFrom>
                <a:srgbClr val="FFFFFF"/>
              </a:clrFrom>
              <a:clrTo>
                <a:srgbClr val="FFFFFF">
                  <a:alpha val="0"/>
                </a:srgbClr>
              </a:clrTo>
            </a:clrChange>
          </a:blip>
          <a:stretch>
            <a:fillRect/>
          </a:stretch>
        </p:blipFill>
        <p:spPr>
          <a:xfrm>
            <a:off x="10599938" y="96711"/>
            <a:ext cx="1041012" cy="947437"/>
          </a:xfrm>
          <a:prstGeom prst="rect">
            <a:avLst/>
          </a:prstGeom>
        </p:spPr>
      </p:pic>
      <p:pic>
        <p:nvPicPr>
          <p:cNvPr id="12" name="Picture 2" descr="NSF 4-Color Bitmap Logo"/>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206661" y="5761860"/>
            <a:ext cx="974544" cy="974544"/>
          </a:xfrm>
          <a:prstGeom prst="rect">
            <a:avLst/>
          </a:prstGeom>
          <a:noFill/>
          <a:extLst>
            <a:ext uri="{909E8E84-426E-40DD-AFC4-6F175D3DCCD1}">
              <a14:hiddenFill xmlns:a14="http://schemas.microsoft.com/office/drawing/2010/main">
                <a:solidFill>
                  <a:srgbClr val="FFFFFF"/>
                </a:solidFill>
              </a14:hiddenFill>
            </a:ext>
          </a:extLst>
        </p:spPr>
      </p:pic>
      <p:pic>
        <p:nvPicPr>
          <p:cNvPr id="76" name="Picture 75"/>
          <p:cNvPicPr>
            <a:picLocks noChangeAspect="1"/>
          </p:cNvPicPr>
          <p:nvPr/>
        </p:nvPicPr>
        <p:blipFill rotWithShape="1">
          <a:blip r:embed="rId9" cstate="hqprint">
            <a:extLst>
              <a:ext uri="{28A0092B-C50C-407E-A947-70E740481C1C}">
                <a14:useLocalDpi xmlns:a14="http://schemas.microsoft.com/office/drawing/2010/main" val="0"/>
              </a:ext>
            </a:extLst>
          </a:blip>
          <a:srcRect l="26707" t="32820" b="5942"/>
          <a:stretch/>
        </p:blipFill>
        <p:spPr>
          <a:xfrm>
            <a:off x="7467309" y="1179776"/>
            <a:ext cx="2453249" cy="1366476"/>
          </a:xfrm>
          <a:prstGeom prst="rect">
            <a:avLst/>
          </a:prstGeom>
        </p:spPr>
      </p:pic>
      <p:sp>
        <p:nvSpPr>
          <p:cNvPr id="77" name="Rectangle 76"/>
          <p:cNvSpPr/>
          <p:nvPr/>
        </p:nvSpPr>
        <p:spPr>
          <a:xfrm>
            <a:off x="4892434" y="4164126"/>
            <a:ext cx="2462337" cy="1361722"/>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29" descr="A close up of text on a black background&#10;&#10;Description automatically generated">
            <a:extLst>
              <a:ext uri="{FF2B5EF4-FFF2-40B4-BE49-F238E27FC236}">
                <a16:creationId xmlns:a16="http://schemas.microsoft.com/office/drawing/2014/main" id="{1DDF0129-EE11-418B-A8AC-FFDF210F0355}"/>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612525" y="2778759"/>
            <a:ext cx="4559817" cy="1182626"/>
          </a:xfrm>
          <a:prstGeom prst="rect">
            <a:avLst/>
          </a:prstGeom>
        </p:spPr>
      </p:pic>
      <p:pic>
        <p:nvPicPr>
          <p:cNvPr id="31" name="Picture 30">
            <a:extLst>
              <a:ext uri="{FF2B5EF4-FFF2-40B4-BE49-F238E27FC236}">
                <a16:creationId xmlns:a16="http://schemas.microsoft.com/office/drawing/2014/main" id="{A7D6381D-7D94-472B-955D-59B082295E88}"/>
              </a:ext>
            </a:extLst>
          </p:cNvPr>
          <p:cNvPicPr>
            <a:picLocks noChangeAspect="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4910" y="4475285"/>
            <a:ext cx="2108499" cy="854151"/>
          </a:xfrm>
          <a:prstGeom prst="rect">
            <a:avLst/>
          </a:prstGeom>
        </p:spPr>
      </p:pic>
    </p:spTree>
    <p:extLst>
      <p:ext uri="{BB962C8B-B14F-4D97-AF65-F5344CB8AC3E}">
        <p14:creationId xmlns:p14="http://schemas.microsoft.com/office/powerpoint/2010/main" val="18039061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8931" y="564414"/>
            <a:ext cx="4805402" cy="705609"/>
          </a:xfrm>
        </p:spPr>
        <p:txBody>
          <a:bodyPr>
            <a:normAutofit/>
          </a:bodyPr>
          <a:lstStyle/>
          <a:p>
            <a:pPr algn="ctr"/>
            <a:r>
              <a:rPr lang="en-US" dirty="0"/>
              <a:t>Hooking Up the LED</a:t>
            </a:r>
          </a:p>
        </p:txBody>
      </p:sp>
      <p:sp>
        <p:nvSpPr>
          <p:cNvPr id="4" name="Slide Number Placeholder 3"/>
          <p:cNvSpPr>
            <a:spLocks noGrp="1"/>
          </p:cNvSpPr>
          <p:nvPr>
            <p:ph type="sldNum" sz="quarter" idx="12"/>
          </p:nvPr>
        </p:nvSpPr>
        <p:spPr/>
        <p:txBody>
          <a:bodyPr/>
          <a:lstStyle/>
          <a:p>
            <a:fld id="{9CEB20FD-57B4-4116-B954-02381E95969F}" type="slidenum">
              <a:rPr lang="en-US" smtClean="0"/>
              <a:pPr/>
              <a:t>3</a:t>
            </a:fld>
            <a:endParaRPr lang="en-US" dirty="0"/>
          </a:p>
        </p:txBody>
      </p:sp>
      <p:sp>
        <p:nvSpPr>
          <p:cNvPr id="70" name="TextBox 69"/>
          <p:cNvSpPr txBox="1"/>
          <p:nvPr/>
        </p:nvSpPr>
        <p:spPr>
          <a:xfrm>
            <a:off x="523099" y="1489348"/>
            <a:ext cx="4918166" cy="4493538"/>
          </a:xfrm>
          <a:prstGeom prst="rect">
            <a:avLst/>
          </a:prstGeom>
          <a:noFill/>
        </p:spPr>
        <p:txBody>
          <a:bodyPr wrap="square" rtlCol="0">
            <a:spAutoFit/>
          </a:bodyPr>
          <a:lstStyle/>
          <a:p>
            <a:pPr>
              <a:spcAft>
                <a:spcPts val="300"/>
              </a:spcAft>
            </a:pPr>
            <a:r>
              <a:rPr lang="en-US" sz="2000" b="1" dirty="0"/>
              <a:t>POWER</a:t>
            </a:r>
          </a:p>
          <a:p>
            <a:pPr marL="342900" indent="-230188">
              <a:spcAft>
                <a:spcPts val="300"/>
              </a:spcAft>
              <a:buFont typeface="Arial" panose="020B0604020202020204" pitchFamily="34" charset="0"/>
              <a:buChar char="•"/>
            </a:pPr>
            <a:r>
              <a:rPr lang="en-US" dirty="0"/>
              <a:t>longest leg</a:t>
            </a:r>
          </a:p>
          <a:p>
            <a:pPr marL="342900" indent="-230188">
              <a:spcAft>
                <a:spcPts val="300"/>
              </a:spcAft>
              <a:buFont typeface="Arial" panose="020B0604020202020204" pitchFamily="34" charset="0"/>
              <a:buChar char="•"/>
            </a:pPr>
            <a:r>
              <a:rPr lang="en-US" dirty="0"/>
              <a:t>wired to 5V</a:t>
            </a:r>
          </a:p>
          <a:p>
            <a:pPr>
              <a:spcAft>
                <a:spcPts val="300"/>
              </a:spcAft>
            </a:pPr>
            <a:r>
              <a:rPr lang="en-US" sz="2000" b="1" dirty="0">
                <a:solidFill>
                  <a:srgbClr val="FF0000"/>
                </a:solidFill>
              </a:rPr>
              <a:t>red</a:t>
            </a:r>
          </a:p>
          <a:p>
            <a:pPr marL="342900" indent="-230188">
              <a:spcAft>
                <a:spcPts val="300"/>
              </a:spcAft>
              <a:buFont typeface="Arial" panose="020B0604020202020204" pitchFamily="34" charset="0"/>
              <a:buChar char="•"/>
            </a:pPr>
            <a:r>
              <a:rPr lang="en-US" sz="2000" dirty="0"/>
              <a:t>on the end closest to the longest leg</a:t>
            </a:r>
          </a:p>
          <a:p>
            <a:pPr marL="342900" indent="-230188">
              <a:spcAft>
                <a:spcPts val="300"/>
              </a:spcAft>
              <a:buFont typeface="Arial" panose="020B0604020202020204" pitchFamily="34" charset="0"/>
              <a:buChar char="•"/>
            </a:pPr>
            <a:r>
              <a:rPr lang="en-US" sz="2000" dirty="0"/>
              <a:t>wired to digital pin 9</a:t>
            </a:r>
          </a:p>
          <a:p>
            <a:pPr>
              <a:spcAft>
                <a:spcPts val="300"/>
              </a:spcAft>
            </a:pPr>
            <a:r>
              <a:rPr lang="en-US" sz="2000" b="1" dirty="0">
                <a:solidFill>
                  <a:srgbClr val="00B050"/>
                </a:solidFill>
              </a:rPr>
              <a:t>green</a:t>
            </a:r>
          </a:p>
          <a:p>
            <a:pPr marL="342900" indent="-230188">
              <a:spcAft>
                <a:spcPts val="300"/>
              </a:spcAft>
              <a:buFont typeface="Arial" panose="020B0604020202020204" pitchFamily="34" charset="0"/>
              <a:buChar char="•"/>
            </a:pPr>
            <a:r>
              <a:rPr lang="en-US" sz="2000" dirty="0"/>
              <a:t>next to the longest leg, but not on the end</a:t>
            </a:r>
          </a:p>
          <a:p>
            <a:pPr marL="342900" indent="-230188">
              <a:spcAft>
                <a:spcPts val="300"/>
              </a:spcAft>
              <a:buFont typeface="Arial" panose="020B0604020202020204" pitchFamily="34" charset="0"/>
              <a:buChar char="•"/>
            </a:pPr>
            <a:r>
              <a:rPr lang="en-US" sz="2000" dirty="0"/>
              <a:t>wired to digital pin 10</a:t>
            </a:r>
          </a:p>
          <a:p>
            <a:pPr>
              <a:spcAft>
                <a:spcPts val="300"/>
              </a:spcAft>
            </a:pPr>
            <a:r>
              <a:rPr lang="en-US" sz="2000" b="1" dirty="0">
                <a:solidFill>
                  <a:srgbClr val="0070C0"/>
                </a:solidFill>
              </a:rPr>
              <a:t>blue</a:t>
            </a:r>
          </a:p>
          <a:p>
            <a:pPr marL="342900" indent="-230188">
              <a:spcAft>
                <a:spcPts val="300"/>
              </a:spcAft>
              <a:buFont typeface="Arial" panose="020B0604020202020204" pitchFamily="34" charset="0"/>
              <a:buChar char="•"/>
            </a:pPr>
            <a:r>
              <a:rPr lang="en-US" sz="2000" dirty="0"/>
              <a:t>on the end, but not next to the longest</a:t>
            </a:r>
          </a:p>
          <a:p>
            <a:pPr marL="342900" indent="-230188">
              <a:spcAft>
                <a:spcPts val="300"/>
              </a:spcAft>
              <a:buFont typeface="Arial" panose="020B0604020202020204" pitchFamily="34" charset="0"/>
              <a:buChar char="•"/>
            </a:pPr>
            <a:r>
              <a:rPr lang="en-US" sz="2000" dirty="0"/>
              <a:t>wired to digital pin 11</a:t>
            </a:r>
          </a:p>
          <a:p>
            <a:pPr marL="112712">
              <a:spcAft>
                <a:spcPts val="600"/>
              </a:spcAft>
            </a:pPr>
            <a:endParaRPr lang="en-US" sz="2000" dirty="0"/>
          </a:p>
        </p:txBody>
      </p:sp>
      <p:grpSp>
        <p:nvGrpSpPr>
          <p:cNvPr id="28" name="Group 27">
            <a:extLst>
              <a:ext uri="{FF2B5EF4-FFF2-40B4-BE49-F238E27FC236}">
                <a16:creationId xmlns:a16="http://schemas.microsoft.com/office/drawing/2014/main" id="{7533746B-B1D3-4C27-B832-858C22915B66}"/>
              </a:ext>
            </a:extLst>
          </p:cNvPr>
          <p:cNvGrpSpPr/>
          <p:nvPr/>
        </p:nvGrpSpPr>
        <p:grpSpPr>
          <a:xfrm>
            <a:off x="4969809" y="564414"/>
            <a:ext cx="2555437" cy="6117840"/>
            <a:chOff x="8562788" y="477252"/>
            <a:chExt cx="2555437" cy="6117840"/>
          </a:xfrm>
        </p:grpSpPr>
        <p:pic>
          <p:nvPicPr>
            <p:cNvPr id="7" name="Picture 6">
              <a:extLst>
                <a:ext uri="{FF2B5EF4-FFF2-40B4-BE49-F238E27FC236}">
                  <a16:creationId xmlns:a16="http://schemas.microsoft.com/office/drawing/2014/main" id="{84CF95DB-2635-43E8-8ECE-B497751FC576}"/>
                </a:ext>
              </a:extLst>
            </p:cNvPr>
            <p:cNvPicPr>
              <a:picLocks noChangeAspect="1"/>
            </p:cNvPicPr>
            <p:nvPr/>
          </p:nvPicPr>
          <p:blipFill>
            <a:blip r:embed="rId2"/>
            <a:stretch>
              <a:fillRect/>
            </a:stretch>
          </p:blipFill>
          <p:spPr>
            <a:xfrm>
              <a:off x="9023387" y="477252"/>
              <a:ext cx="1412329" cy="4912242"/>
            </a:xfrm>
            <a:prstGeom prst="rect">
              <a:avLst/>
            </a:prstGeom>
          </p:spPr>
        </p:pic>
        <p:cxnSp>
          <p:nvCxnSpPr>
            <p:cNvPr id="9" name="Straight Connector 8">
              <a:extLst>
                <a:ext uri="{FF2B5EF4-FFF2-40B4-BE49-F238E27FC236}">
                  <a16:creationId xmlns:a16="http://schemas.microsoft.com/office/drawing/2014/main" id="{93BA1059-A570-4271-98DD-35F477BB2BEA}"/>
                </a:ext>
              </a:extLst>
            </p:cNvPr>
            <p:cNvCxnSpPr/>
            <p:nvPr/>
          </p:nvCxnSpPr>
          <p:spPr>
            <a:xfrm>
              <a:off x="9427535" y="5089451"/>
              <a:ext cx="0" cy="737191"/>
            </a:xfrm>
            <a:prstGeom prst="line">
              <a:avLst/>
            </a:prstGeom>
            <a:ln w="31750">
              <a:solidFill>
                <a:schemeClr val="tx1"/>
              </a:solidFill>
              <a:headEnd type="triangl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C2ED296-3911-4681-8C43-5FFAC58226AD}"/>
                </a:ext>
              </a:extLst>
            </p:cNvPr>
            <p:cNvCxnSpPr>
              <a:cxnSpLocks/>
            </p:cNvCxnSpPr>
            <p:nvPr/>
          </p:nvCxnSpPr>
          <p:spPr>
            <a:xfrm>
              <a:off x="9658088" y="5296559"/>
              <a:ext cx="0" cy="657875"/>
            </a:xfrm>
            <a:prstGeom prst="line">
              <a:avLst/>
            </a:prstGeom>
            <a:ln w="31750">
              <a:solidFill>
                <a:schemeClr val="tx1"/>
              </a:solidFill>
              <a:headEnd type="triangl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EE551219-4D0A-4E9E-BFE9-D852AAD033B2}"/>
                </a:ext>
              </a:extLst>
            </p:cNvPr>
            <p:cNvCxnSpPr>
              <a:cxnSpLocks/>
            </p:cNvCxnSpPr>
            <p:nvPr/>
          </p:nvCxnSpPr>
          <p:spPr>
            <a:xfrm>
              <a:off x="9887624" y="5100822"/>
              <a:ext cx="0" cy="1213305"/>
            </a:xfrm>
            <a:prstGeom prst="line">
              <a:avLst/>
            </a:prstGeom>
            <a:ln w="31750">
              <a:solidFill>
                <a:schemeClr val="tx1"/>
              </a:solidFill>
              <a:headEnd type="triangl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30392031-731D-4F4D-A2F3-4C2C416B829F}"/>
                </a:ext>
              </a:extLst>
            </p:cNvPr>
            <p:cNvCxnSpPr>
              <a:cxnSpLocks/>
            </p:cNvCxnSpPr>
            <p:nvPr/>
          </p:nvCxnSpPr>
          <p:spPr>
            <a:xfrm>
              <a:off x="10143310" y="4962028"/>
              <a:ext cx="0" cy="875984"/>
            </a:xfrm>
            <a:prstGeom prst="line">
              <a:avLst/>
            </a:prstGeom>
            <a:ln w="31750">
              <a:solidFill>
                <a:schemeClr val="tx1"/>
              </a:solidFill>
              <a:headEnd type="triangl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F2A78A63-5874-4FBD-8C13-CF195CDB4F47}"/>
                </a:ext>
              </a:extLst>
            </p:cNvPr>
            <p:cNvCxnSpPr/>
            <p:nvPr/>
          </p:nvCxnSpPr>
          <p:spPr>
            <a:xfrm>
              <a:off x="10134642" y="5829344"/>
              <a:ext cx="448490"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028233A6-D85A-4F9A-804E-A56E46AA9595}"/>
                </a:ext>
              </a:extLst>
            </p:cNvPr>
            <p:cNvCxnSpPr/>
            <p:nvPr/>
          </p:nvCxnSpPr>
          <p:spPr>
            <a:xfrm>
              <a:off x="8991621" y="5817974"/>
              <a:ext cx="448490"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D2FA324D-91ED-4994-93D4-25B37F3F2264}"/>
                </a:ext>
              </a:extLst>
            </p:cNvPr>
            <p:cNvSpPr txBox="1"/>
            <p:nvPr/>
          </p:nvSpPr>
          <p:spPr>
            <a:xfrm>
              <a:off x="9357794" y="5920781"/>
              <a:ext cx="595035" cy="338554"/>
            </a:xfrm>
            <a:prstGeom prst="rect">
              <a:avLst/>
            </a:prstGeom>
            <a:noFill/>
          </p:spPr>
          <p:txBody>
            <a:bodyPr wrap="none" rtlCol="0">
              <a:spAutoFit/>
            </a:bodyPr>
            <a:lstStyle/>
            <a:p>
              <a:r>
                <a:rPr lang="en-US" sz="1600" b="1" dirty="0"/>
                <a:t>PWR</a:t>
              </a:r>
            </a:p>
          </p:txBody>
        </p:sp>
        <p:sp>
          <p:nvSpPr>
            <p:cNvPr id="27" name="TextBox 26">
              <a:extLst>
                <a:ext uri="{FF2B5EF4-FFF2-40B4-BE49-F238E27FC236}">
                  <a16:creationId xmlns:a16="http://schemas.microsoft.com/office/drawing/2014/main" id="{6396BC3F-3702-4A79-A0B3-676FC392AE8E}"/>
                </a:ext>
              </a:extLst>
            </p:cNvPr>
            <p:cNvSpPr txBox="1"/>
            <p:nvPr/>
          </p:nvSpPr>
          <p:spPr>
            <a:xfrm>
              <a:off x="9569349" y="6256538"/>
              <a:ext cx="669671" cy="338554"/>
            </a:xfrm>
            <a:prstGeom prst="rect">
              <a:avLst/>
            </a:prstGeom>
            <a:noFill/>
          </p:spPr>
          <p:txBody>
            <a:bodyPr wrap="none" rtlCol="0">
              <a:spAutoFit/>
            </a:bodyPr>
            <a:lstStyle/>
            <a:p>
              <a:r>
                <a:rPr lang="en-US" sz="1600" b="1" dirty="0">
                  <a:solidFill>
                    <a:srgbClr val="00B050"/>
                  </a:solidFill>
                </a:rPr>
                <a:t>green</a:t>
              </a:r>
            </a:p>
          </p:txBody>
        </p:sp>
        <p:sp>
          <p:nvSpPr>
            <p:cNvPr id="30" name="TextBox 29">
              <a:extLst>
                <a:ext uri="{FF2B5EF4-FFF2-40B4-BE49-F238E27FC236}">
                  <a16:creationId xmlns:a16="http://schemas.microsoft.com/office/drawing/2014/main" id="{7B70CAA6-EA1E-476C-A189-6DBD75D95CE2}"/>
                </a:ext>
              </a:extLst>
            </p:cNvPr>
            <p:cNvSpPr txBox="1"/>
            <p:nvPr/>
          </p:nvSpPr>
          <p:spPr>
            <a:xfrm>
              <a:off x="10560059" y="5659710"/>
              <a:ext cx="558166" cy="338554"/>
            </a:xfrm>
            <a:prstGeom prst="rect">
              <a:avLst/>
            </a:prstGeom>
            <a:noFill/>
          </p:spPr>
          <p:txBody>
            <a:bodyPr wrap="none" rtlCol="0">
              <a:spAutoFit/>
            </a:bodyPr>
            <a:lstStyle/>
            <a:p>
              <a:r>
                <a:rPr lang="en-US" sz="1600" b="1" dirty="0">
                  <a:solidFill>
                    <a:srgbClr val="0070C0"/>
                  </a:solidFill>
                </a:rPr>
                <a:t>blue</a:t>
              </a:r>
            </a:p>
          </p:txBody>
        </p:sp>
        <p:sp>
          <p:nvSpPr>
            <p:cNvPr id="31" name="TextBox 30">
              <a:extLst>
                <a:ext uri="{FF2B5EF4-FFF2-40B4-BE49-F238E27FC236}">
                  <a16:creationId xmlns:a16="http://schemas.microsoft.com/office/drawing/2014/main" id="{6B43F586-66BE-4C45-977B-73F8C70C9392}"/>
                </a:ext>
              </a:extLst>
            </p:cNvPr>
            <p:cNvSpPr txBox="1"/>
            <p:nvPr/>
          </p:nvSpPr>
          <p:spPr>
            <a:xfrm>
              <a:off x="8562788" y="5646667"/>
              <a:ext cx="469296" cy="338554"/>
            </a:xfrm>
            <a:prstGeom prst="rect">
              <a:avLst/>
            </a:prstGeom>
            <a:noFill/>
          </p:spPr>
          <p:txBody>
            <a:bodyPr wrap="none" rtlCol="0">
              <a:spAutoFit/>
            </a:bodyPr>
            <a:lstStyle/>
            <a:p>
              <a:r>
                <a:rPr lang="en-US" sz="1600" b="1" dirty="0">
                  <a:solidFill>
                    <a:srgbClr val="FF0000"/>
                  </a:solidFill>
                </a:rPr>
                <a:t>red</a:t>
              </a:r>
            </a:p>
          </p:txBody>
        </p:sp>
      </p:grpSp>
      <p:pic>
        <p:nvPicPr>
          <p:cNvPr id="5" name="Picture 4" descr="A circuit board&#10;&#10;Description automatically generated">
            <a:extLst>
              <a:ext uri="{FF2B5EF4-FFF2-40B4-BE49-F238E27FC236}">
                <a16:creationId xmlns:a16="http://schemas.microsoft.com/office/drawing/2014/main" id="{5D01B64F-E2A7-4B27-AB6A-748F06F1EC44}"/>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l="44929" t="12760" r="2250" b="60641"/>
          <a:stretch/>
        </p:blipFill>
        <p:spPr>
          <a:xfrm>
            <a:off x="7236354" y="772574"/>
            <a:ext cx="4586654" cy="1539779"/>
          </a:xfrm>
          <a:prstGeom prst="rect">
            <a:avLst/>
          </a:prstGeom>
        </p:spPr>
      </p:pic>
      <p:cxnSp>
        <p:nvCxnSpPr>
          <p:cNvPr id="6" name="Straight Connector 5">
            <a:extLst>
              <a:ext uri="{FF2B5EF4-FFF2-40B4-BE49-F238E27FC236}">
                <a16:creationId xmlns:a16="http://schemas.microsoft.com/office/drawing/2014/main" id="{11EC7CAE-ECAD-451E-8B1E-3B81503383B6}"/>
              </a:ext>
            </a:extLst>
          </p:cNvPr>
          <p:cNvCxnSpPr/>
          <p:nvPr/>
        </p:nvCxnSpPr>
        <p:spPr>
          <a:xfrm>
            <a:off x="7236354" y="452387"/>
            <a:ext cx="4439090" cy="2059807"/>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C6ACAB43-E766-48BD-85FA-DE73D3E5B493}"/>
              </a:ext>
            </a:extLst>
          </p:cNvPr>
          <p:cNvCxnSpPr>
            <a:cxnSpLocks/>
          </p:cNvCxnSpPr>
          <p:nvPr/>
        </p:nvCxnSpPr>
        <p:spPr>
          <a:xfrm flipV="1">
            <a:off x="7525246" y="452387"/>
            <a:ext cx="4217575" cy="2059807"/>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65" name="Group 64">
            <a:extLst>
              <a:ext uri="{FF2B5EF4-FFF2-40B4-BE49-F238E27FC236}">
                <a16:creationId xmlns:a16="http://schemas.microsoft.com/office/drawing/2014/main" id="{6004CBE8-113F-4D5D-86B7-04330F549040}"/>
              </a:ext>
            </a:extLst>
          </p:cNvPr>
          <p:cNvGrpSpPr/>
          <p:nvPr/>
        </p:nvGrpSpPr>
        <p:grpSpPr>
          <a:xfrm>
            <a:off x="8249395" y="2632540"/>
            <a:ext cx="2560572" cy="3655353"/>
            <a:chOff x="8345914" y="2770068"/>
            <a:chExt cx="2560572" cy="3655353"/>
          </a:xfrm>
        </p:grpSpPr>
        <p:sp>
          <p:nvSpPr>
            <p:cNvPr id="66" name="Text Box 6">
              <a:extLst>
                <a:ext uri="{FF2B5EF4-FFF2-40B4-BE49-F238E27FC236}">
                  <a16:creationId xmlns:a16="http://schemas.microsoft.com/office/drawing/2014/main" id="{86DD0792-5C59-414E-AE92-EDF91E3138CF}"/>
                </a:ext>
              </a:extLst>
            </p:cNvPr>
            <p:cNvSpPr txBox="1"/>
            <p:nvPr/>
          </p:nvSpPr>
          <p:spPr bwMode="auto">
            <a:xfrm>
              <a:off x="9105222" y="5322347"/>
              <a:ext cx="871538" cy="4381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p>
              <a:pPr eaLnBrk="1" hangingPunct="1"/>
              <a:r>
                <a:rPr lang="en-US" dirty="0">
                  <a:solidFill>
                    <a:schemeClr val="tx1"/>
                  </a:solidFill>
                </a:rPr>
                <a:t>220</a:t>
              </a:r>
              <a:r>
                <a:rPr lang="el-GR" dirty="0">
                  <a:solidFill>
                    <a:schemeClr val="tx1"/>
                  </a:solidFill>
                </a:rPr>
                <a:t>Ω</a:t>
              </a:r>
              <a:endParaRPr lang="en-US" dirty="0">
                <a:solidFill>
                  <a:schemeClr val="tx1"/>
                </a:solidFill>
              </a:endParaRPr>
            </a:p>
          </p:txBody>
        </p:sp>
        <p:cxnSp>
          <p:nvCxnSpPr>
            <p:cNvPr id="67" name="AutoShape 5">
              <a:extLst>
                <a:ext uri="{FF2B5EF4-FFF2-40B4-BE49-F238E27FC236}">
                  <a16:creationId xmlns:a16="http://schemas.microsoft.com/office/drawing/2014/main" id="{C3C02CD5-A259-4584-A98D-EEE5F4FD28C7}"/>
                </a:ext>
              </a:extLst>
            </p:cNvPr>
            <p:cNvCxnSpPr>
              <a:cxnSpLocks noChangeShapeType="1"/>
            </p:cNvCxnSpPr>
            <p:nvPr/>
          </p:nvCxnSpPr>
          <p:spPr bwMode="auto">
            <a:xfrm flipV="1">
              <a:off x="9023834" y="4106996"/>
              <a:ext cx="0" cy="411329"/>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68" name="AutoShape 32">
              <a:extLst>
                <a:ext uri="{FF2B5EF4-FFF2-40B4-BE49-F238E27FC236}">
                  <a16:creationId xmlns:a16="http://schemas.microsoft.com/office/drawing/2014/main" id="{A245B72A-49BB-4E41-B4AC-581C9B986BCB}"/>
                </a:ext>
              </a:extLst>
            </p:cNvPr>
            <p:cNvCxnSpPr>
              <a:cxnSpLocks noChangeShapeType="1"/>
            </p:cNvCxnSpPr>
            <p:nvPr/>
          </p:nvCxnSpPr>
          <p:spPr bwMode="auto">
            <a:xfrm>
              <a:off x="9050095" y="5609806"/>
              <a:ext cx="0" cy="348289"/>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grpSp>
          <p:nvGrpSpPr>
            <p:cNvPr id="69" name="Group 68">
              <a:extLst>
                <a:ext uri="{FF2B5EF4-FFF2-40B4-BE49-F238E27FC236}">
                  <a16:creationId xmlns:a16="http://schemas.microsoft.com/office/drawing/2014/main" id="{A6796E36-DE7E-4865-8A57-3E101950A2C5}"/>
                </a:ext>
              </a:extLst>
            </p:cNvPr>
            <p:cNvGrpSpPr/>
            <p:nvPr/>
          </p:nvGrpSpPr>
          <p:grpSpPr>
            <a:xfrm rot="10800000">
              <a:off x="8862754" y="4515150"/>
              <a:ext cx="314777" cy="317500"/>
              <a:chOff x="8862754" y="4515150"/>
              <a:chExt cx="314777" cy="317500"/>
            </a:xfrm>
          </p:grpSpPr>
          <p:grpSp>
            <p:nvGrpSpPr>
              <p:cNvPr id="99" name="Group 98">
                <a:extLst>
                  <a:ext uri="{FF2B5EF4-FFF2-40B4-BE49-F238E27FC236}">
                    <a16:creationId xmlns:a16="http://schemas.microsoft.com/office/drawing/2014/main" id="{E03AF650-46D4-4BA7-93CD-52781819F039}"/>
                  </a:ext>
                </a:extLst>
              </p:cNvPr>
              <p:cNvGrpSpPr/>
              <p:nvPr/>
            </p:nvGrpSpPr>
            <p:grpSpPr>
              <a:xfrm>
                <a:off x="8862754" y="4515150"/>
                <a:ext cx="314777" cy="317500"/>
                <a:chOff x="8862754" y="4515150"/>
                <a:chExt cx="314777" cy="317500"/>
              </a:xfrm>
            </p:grpSpPr>
            <p:cxnSp>
              <p:nvCxnSpPr>
                <p:cNvPr id="101" name="AutoShape 3">
                  <a:extLst>
                    <a:ext uri="{FF2B5EF4-FFF2-40B4-BE49-F238E27FC236}">
                      <a16:creationId xmlns:a16="http://schemas.microsoft.com/office/drawing/2014/main" id="{FC73015E-E170-43D6-B1B6-3CF3FE108A4F}"/>
                    </a:ext>
                  </a:extLst>
                </p:cNvPr>
                <p:cNvCxnSpPr>
                  <a:cxnSpLocks noChangeShapeType="1"/>
                </p:cNvCxnSpPr>
                <p:nvPr/>
              </p:nvCxnSpPr>
              <p:spPr bwMode="auto">
                <a:xfrm>
                  <a:off x="8862754" y="4518325"/>
                  <a:ext cx="314777" cy="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102" name="Straight Connector 101">
                  <a:extLst>
                    <a:ext uri="{FF2B5EF4-FFF2-40B4-BE49-F238E27FC236}">
                      <a16:creationId xmlns:a16="http://schemas.microsoft.com/office/drawing/2014/main" id="{587ADE14-6FFC-4DA6-92BD-083DC0339EBB}"/>
                    </a:ext>
                  </a:extLst>
                </p:cNvPr>
                <p:cNvCxnSpPr/>
                <p:nvPr/>
              </p:nvCxnSpPr>
              <p:spPr bwMode="auto">
                <a:xfrm>
                  <a:off x="8875616" y="4515150"/>
                  <a:ext cx="148218" cy="317500"/>
                </a:xfrm>
                <a:prstGeom prst="line">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103" name="Straight Connector 102">
                  <a:extLst>
                    <a:ext uri="{FF2B5EF4-FFF2-40B4-BE49-F238E27FC236}">
                      <a16:creationId xmlns:a16="http://schemas.microsoft.com/office/drawing/2014/main" id="{7BD4D2A1-8462-4215-BEE3-4BA2A4C18A50}"/>
                    </a:ext>
                  </a:extLst>
                </p:cNvPr>
                <p:cNvCxnSpPr/>
                <p:nvPr/>
              </p:nvCxnSpPr>
              <p:spPr bwMode="auto">
                <a:xfrm flipV="1">
                  <a:off x="9020582" y="4515150"/>
                  <a:ext cx="148218" cy="317500"/>
                </a:xfrm>
                <a:prstGeom prst="line">
                  <a:avLst/>
                </a:prstGeom>
                <a:noFill/>
                <a:ln w="19050">
                  <a:solidFill>
                    <a:srgbClr val="002060"/>
                  </a:solidFill>
                  <a:round/>
                  <a:headEnd/>
                  <a:tailEnd/>
                </a:ln>
                <a:extLst>
                  <a:ext uri="{909E8E84-426E-40DD-AFC4-6F175D3DCCD1}">
                    <a14:hiddenFill xmlns:a14="http://schemas.microsoft.com/office/drawing/2010/main">
                      <a:noFill/>
                    </a14:hiddenFill>
                  </a:ext>
                </a:extLst>
              </p:spPr>
            </p:cxnSp>
          </p:grpSp>
          <p:cxnSp>
            <p:nvCxnSpPr>
              <p:cNvPr id="100" name="AutoShape 3">
                <a:extLst>
                  <a:ext uri="{FF2B5EF4-FFF2-40B4-BE49-F238E27FC236}">
                    <a16:creationId xmlns:a16="http://schemas.microsoft.com/office/drawing/2014/main" id="{B2D0A908-DCDA-40A7-A499-915566246A28}"/>
                  </a:ext>
                </a:extLst>
              </p:cNvPr>
              <p:cNvCxnSpPr>
                <a:cxnSpLocks noChangeShapeType="1"/>
              </p:cNvCxnSpPr>
              <p:nvPr/>
            </p:nvCxnSpPr>
            <p:spPr bwMode="auto">
              <a:xfrm>
                <a:off x="8880378" y="4821786"/>
                <a:ext cx="278316" cy="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grpSp>
        <p:cxnSp>
          <p:nvCxnSpPr>
            <p:cNvPr id="71" name="Straight Arrow Connector 70">
              <a:extLst>
                <a:ext uri="{FF2B5EF4-FFF2-40B4-BE49-F238E27FC236}">
                  <a16:creationId xmlns:a16="http://schemas.microsoft.com/office/drawing/2014/main" id="{DB761D89-62F7-4B1F-BF47-E05C3CD64550}"/>
                </a:ext>
              </a:extLst>
            </p:cNvPr>
            <p:cNvCxnSpPr/>
            <p:nvPr/>
          </p:nvCxnSpPr>
          <p:spPr bwMode="auto">
            <a:xfrm>
              <a:off x="9222135" y="4626352"/>
              <a:ext cx="189203" cy="158750"/>
            </a:xfrm>
            <a:prstGeom prst="straightConnector1">
              <a:avLst/>
            </a:prstGeom>
            <a:noFill/>
            <a:ln w="19050">
              <a:solidFill>
                <a:srgbClr val="002060"/>
              </a:solidFill>
              <a:round/>
              <a:headEnd/>
              <a:tailEnd type="arrow"/>
            </a:ln>
            <a:extLst>
              <a:ext uri="{909E8E84-426E-40DD-AFC4-6F175D3DCCD1}">
                <a14:hiddenFill xmlns:a14="http://schemas.microsoft.com/office/drawing/2010/main">
                  <a:noFill/>
                </a14:hiddenFill>
              </a:ext>
            </a:extLst>
          </p:spPr>
        </p:cxnSp>
        <p:cxnSp>
          <p:nvCxnSpPr>
            <p:cNvPr id="72" name="Straight Arrow Connector 71">
              <a:extLst>
                <a:ext uri="{FF2B5EF4-FFF2-40B4-BE49-F238E27FC236}">
                  <a16:creationId xmlns:a16="http://schemas.microsoft.com/office/drawing/2014/main" id="{6F95700E-CC2E-4B06-8DDA-7B388B34C790}"/>
                </a:ext>
              </a:extLst>
            </p:cNvPr>
            <p:cNvCxnSpPr/>
            <p:nvPr/>
          </p:nvCxnSpPr>
          <p:spPr bwMode="auto">
            <a:xfrm>
              <a:off x="9229569" y="4778752"/>
              <a:ext cx="189203" cy="158750"/>
            </a:xfrm>
            <a:prstGeom prst="straightConnector1">
              <a:avLst/>
            </a:prstGeom>
            <a:noFill/>
            <a:ln w="19050">
              <a:solidFill>
                <a:srgbClr val="002060"/>
              </a:solidFill>
              <a:round/>
              <a:headEnd/>
              <a:tailEnd type="arrow"/>
            </a:ln>
            <a:extLst>
              <a:ext uri="{909E8E84-426E-40DD-AFC4-6F175D3DCCD1}">
                <a14:hiddenFill xmlns:a14="http://schemas.microsoft.com/office/drawing/2010/main">
                  <a:noFill/>
                </a14:hiddenFill>
              </a:ext>
            </a:extLst>
          </p:spPr>
        </p:cxnSp>
        <p:sp>
          <p:nvSpPr>
            <p:cNvPr id="73" name="Rectangle 72">
              <a:extLst>
                <a:ext uri="{FF2B5EF4-FFF2-40B4-BE49-F238E27FC236}">
                  <a16:creationId xmlns:a16="http://schemas.microsoft.com/office/drawing/2014/main" id="{050A2F29-ECEC-4130-AE82-B03872361DC7}"/>
                </a:ext>
              </a:extLst>
            </p:cNvPr>
            <p:cNvSpPr/>
            <p:nvPr/>
          </p:nvSpPr>
          <p:spPr>
            <a:xfrm>
              <a:off x="8825391" y="4456236"/>
              <a:ext cx="45719" cy="150826"/>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74" name="Rectangle 73">
              <a:extLst>
                <a:ext uri="{FF2B5EF4-FFF2-40B4-BE49-F238E27FC236}">
                  <a16:creationId xmlns:a16="http://schemas.microsoft.com/office/drawing/2014/main" id="{4A2FAF97-32BF-4B63-8E7E-63A6A9D1B727}"/>
                </a:ext>
              </a:extLst>
            </p:cNvPr>
            <p:cNvSpPr/>
            <p:nvPr/>
          </p:nvSpPr>
          <p:spPr>
            <a:xfrm>
              <a:off x="9175438" y="4446712"/>
              <a:ext cx="45719" cy="150826"/>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nvGrpSpPr>
            <p:cNvPr id="75" name="Group 74">
              <a:extLst>
                <a:ext uri="{FF2B5EF4-FFF2-40B4-BE49-F238E27FC236}">
                  <a16:creationId xmlns:a16="http://schemas.microsoft.com/office/drawing/2014/main" id="{9571FD42-750E-4F81-96E0-ED84867845D2}"/>
                </a:ext>
              </a:extLst>
            </p:cNvPr>
            <p:cNvGrpSpPr/>
            <p:nvPr/>
          </p:nvGrpSpPr>
          <p:grpSpPr>
            <a:xfrm>
              <a:off x="8959014" y="5178681"/>
              <a:ext cx="182164" cy="438427"/>
              <a:chOff x="6632605" y="4847326"/>
              <a:chExt cx="182164" cy="438427"/>
            </a:xfrm>
          </p:grpSpPr>
          <p:cxnSp>
            <p:nvCxnSpPr>
              <p:cNvPr id="93" name="AutoShape 7">
                <a:extLst>
                  <a:ext uri="{FF2B5EF4-FFF2-40B4-BE49-F238E27FC236}">
                    <a16:creationId xmlns:a16="http://schemas.microsoft.com/office/drawing/2014/main" id="{D3A338CF-7913-4766-9EA9-51F03F3CF09E}"/>
                  </a:ext>
                </a:extLst>
              </p:cNvPr>
              <p:cNvCxnSpPr>
                <a:cxnSpLocks noChangeShapeType="1"/>
              </p:cNvCxnSpPr>
              <p:nvPr/>
            </p:nvCxnSpPr>
            <p:spPr bwMode="auto">
              <a:xfrm flipH="1">
                <a:off x="6632605" y="4908908"/>
                <a:ext cx="182163" cy="10077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94" name="AutoShape 8">
                <a:extLst>
                  <a:ext uri="{FF2B5EF4-FFF2-40B4-BE49-F238E27FC236}">
                    <a16:creationId xmlns:a16="http://schemas.microsoft.com/office/drawing/2014/main" id="{492761C4-6E5D-47DB-9189-998CAE46DF5D}"/>
                  </a:ext>
                </a:extLst>
              </p:cNvPr>
              <p:cNvCxnSpPr>
                <a:cxnSpLocks noChangeShapeType="1"/>
              </p:cNvCxnSpPr>
              <p:nvPr/>
            </p:nvCxnSpPr>
            <p:spPr bwMode="auto">
              <a:xfrm>
                <a:off x="6632605" y="5009678"/>
                <a:ext cx="182163" cy="50385"/>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95" name="AutoShape 9">
                <a:extLst>
                  <a:ext uri="{FF2B5EF4-FFF2-40B4-BE49-F238E27FC236}">
                    <a16:creationId xmlns:a16="http://schemas.microsoft.com/office/drawing/2014/main" id="{D9338222-DBBC-4040-86CF-A846AAB78442}"/>
                  </a:ext>
                </a:extLst>
              </p:cNvPr>
              <p:cNvCxnSpPr>
                <a:cxnSpLocks noChangeShapeType="1"/>
              </p:cNvCxnSpPr>
              <p:nvPr/>
            </p:nvCxnSpPr>
            <p:spPr bwMode="auto">
              <a:xfrm flipH="1">
                <a:off x="6632605" y="5060064"/>
                <a:ext cx="182163" cy="106369"/>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96" name="AutoShape 10">
                <a:extLst>
                  <a:ext uri="{FF2B5EF4-FFF2-40B4-BE49-F238E27FC236}">
                    <a16:creationId xmlns:a16="http://schemas.microsoft.com/office/drawing/2014/main" id="{73067DC7-4D2D-4F39-93C7-A2037AD7F3E0}"/>
                  </a:ext>
                </a:extLst>
              </p:cNvPr>
              <p:cNvCxnSpPr>
                <a:cxnSpLocks noChangeShapeType="1"/>
              </p:cNvCxnSpPr>
              <p:nvPr/>
            </p:nvCxnSpPr>
            <p:spPr bwMode="auto">
              <a:xfrm>
                <a:off x="6632605" y="5165872"/>
                <a:ext cx="182163" cy="50385"/>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97" name="AutoShape 13">
                <a:extLst>
                  <a:ext uri="{FF2B5EF4-FFF2-40B4-BE49-F238E27FC236}">
                    <a16:creationId xmlns:a16="http://schemas.microsoft.com/office/drawing/2014/main" id="{73658AF6-98E1-4733-83A3-032AB3398158}"/>
                  </a:ext>
                </a:extLst>
              </p:cNvPr>
              <p:cNvCxnSpPr>
                <a:cxnSpLocks noChangeShapeType="1"/>
              </p:cNvCxnSpPr>
              <p:nvPr/>
            </p:nvCxnSpPr>
            <p:spPr bwMode="auto">
              <a:xfrm>
                <a:off x="6692006" y="4847326"/>
                <a:ext cx="122762" cy="61582"/>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98" name="AutoShape 14">
                <a:extLst>
                  <a:ext uri="{FF2B5EF4-FFF2-40B4-BE49-F238E27FC236}">
                    <a16:creationId xmlns:a16="http://schemas.microsoft.com/office/drawing/2014/main" id="{22A9DB6E-84F9-449D-B672-36FF2701DE0A}"/>
                  </a:ext>
                </a:extLst>
              </p:cNvPr>
              <p:cNvCxnSpPr>
                <a:cxnSpLocks noChangeShapeType="1"/>
              </p:cNvCxnSpPr>
              <p:nvPr/>
            </p:nvCxnSpPr>
            <p:spPr bwMode="auto">
              <a:xfrm flipH="1">
                <a:off x="6714454" y="5216258"/>
                <a:ext cx="100315" cy="69495"/>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grpSp>
        <p:sp>
          <p:nvSpPr>
            <p:cNvPr id="76" name="Rectangle 75">
              <a:extLst>
                <a:ext uri="{FF2B5EF4-FFF2-40B4-BE49-F238E27FC236}">
                  <a16:creationId xmlns:a16="http://schemas.microsoft.com/office/drawing/2014/main" id="{8F676941-958A-4E94-913C-A63DF497667C}"/>
                </a:ext>
              </a:extLst>
            </p:cNvPr>
            <p:cNvSpPr/>
            <p:nvPr/>
          </p:nvSpPr>
          <p:spPr>
            <a:xfrm>
              <a:off x="9254605" y="4882883"/>
              <a:ext cx="45719" cy="371732"/>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77" name="Rectangle 76">
              <a:extLst>
                <a:ext uri="{FF2B5EF4-FFF2-40B4-BE49-F238E27FC236}">
                  <a16:creationId xmlns:a16="http://schemas.microsoft.com/office/drawing/2014/main" id="{E8596008-459B-42C1-B434-C57927AA0E3F}"/>
                </a:ext>
              </a:extLst>
            </p:cNvPr>
            <p:cNvSpPr/>
            <p:nvPr/>
          </p:nvSpPr>
          <p:spPr>
            <a:xfrm>
              <a:off x="8896643" y="3747981"/>
              <a:ext cx="45719" cy="371732"/>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nvGrpSpPr>
            <p:cNvPr id="78" name="Group 77">
              <a:extLst>
                <a:ext uri="{FF2B5EF4-FFF2-40B4-BE49-F238E27FC236}">
                  <a16:creationId xmlns:a16="http://schemas.microsoft.com/office/drawing/2014/main" id="{F6E01D3E-1863-473A-AA37-3D7FE9D95C4E}"/>
                </a:ext>
              </a:extLst>
            </p:cNvPr>
            <p:cNvGrpSpPr/>
            <p:nvPr/>
          </p:nvGrpSpPr>
          <p:grpSpPr>
            <a:xfrm>
              <a:off x="9939258" y="2784494"/>
              <a:ext cx="967228" cy="1321917"/>
              <a:chOff x="3825833" y="2110111"/>
              <a:chExt cx="967228" cy="1321917"/>
            </a:xfrm>
          </p:grpSpPr>
          <p:cxnSp>
            <p:nvCxnSpPr>
              <p:cNvPr id="90" name="AutoShape 5">
                <a:extLst>
                  <a:ext uri="{FF2B5EF4-FFF2-40B4-BE49-F238E27FC236}">
                    <a16:creationId xmlns:a16="http://schemas.microsoft.com/office/drawing/2014/main" id="{1F30BC67-9900-41C5-9748-6E0E91068868}"/>
                  </a:ext>
                </a:extLst>
              </p:cNvPr>
              <p:cNvCxnSpPr>
                <a:cxnSpLocks noChangeShapeType="1"/>
              </p:cNvCxnSpPr>
              <p:nvPr/>
            </p:nvCxnSpPr>
            <p:spPr bwMode="auto">
              <a:xfrm flipH="1" flipV="1">
                <a:off x="4305626" y="3069052"/>
                <a:ext cx="1" cy="362976"/>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sp>
            <p:nvSpPr>
              <p:cNvPr id="91" name="Arrow: Pentagon 90">
                <a:extLst>
                  <a:ext uri="{FF2B5EF4-FFF2-40B4-BE49-F238E27FC236}">
                    <a16:creationId xmlns:a16="http://schemas.microsoft.com/office/drawing/2014/main" id="{6CCD053A-074D-4510-889A-2E2009FAE647}"/>
                  </a:ext>
                </a:extLst>
              </p:cNvPr>
              <p:cNvSpPr/>
              <p:nvPr/>
            </p:nvSpPr>
            <p:spPr>
              <a:xfrm rot="5400000">
                <a:off x="4164773" y="2866909"/>
                <a:ext cx="290463" cy="122761"/>
              </a:xfrm>
              <a:prstGeom prst="homePlate">
                <a:avLst/>
              </a:prstGeom>
              <a:noFill/>
              <a:ln w="19050">
                <a:solidFill>
                  <a:srgbClr val="002060"/>
                </a:solidFill>
                <a:tailEnd type="none"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2" name="TextBox 91">
                <a:extLst>
                  <a:ext uri="{FF2B5EF4-FFF2-40B4-BE49-F238E27FC236}">
                    <a16:creationId xmlns:a16="http://schemas.microsoft.com/office/drawing/2014/main" id="{EB0E388A-B628-4E02-8E95-B6F96FE7BD99}"/>
                  </a:ext>
                </a:extLst>
              </p:cNvPr>
              <p:cNvSpPr txBox="1"/>
              <p:nvPr/>
            </p:nvSpPr>
            <p:spPr>
              <a:xfrm>
                <a:off x="3825833" y="2110111"/>
                <a:ext cx="967228" cy="646331"/>
              </a:xfrm>
              <a:prstGeom prst="rect">
                <a:avLst/>
              </a:prstGeom>
              <a:noFill/>
            </p:spPr>
            <p:txBody>
              <a:bodyPr wrap="square" rtlCol="0">
                <a:spAutoFit/>
              </a:bodyPr>
              <a:lstStyle/>
              <a:p>
                <a:pPr algn="ctr"/>
                <a:r>
                  <a:rPr lang="en-US" dirty="0"/>
                  <a:t>Pin11 (blue)</a:t>
                </a:r>
              </a:p>
            </p:txBody>
          </p:sp>
        </p:grpSp>
        <p:grpSp>
          <p:nvGrpSpPr>
            <p:cNvPr id="79" name="Group 78">
              <a:extLst>
                <a:ext uri="{FF2B5EF4-FFF2-40B4-BE49-F238E27FC236}">
                  <a16:creationId xmlns:a16="http://schemas.microsoft.com/office/drawing/2014/main" id="{4374CDDA-B014-43E5-823B-994F491DFEE0}"/>
                </a:ext>
              </a:extLst>
            </p:cNvPr>
            <p:cNvGrpSpPr/>
            <p:nvPr/>
          </p:nvGrpSpPr>
          <p:grpSpPr>
            <a:xfrm>
              <a:off x="8997706" y="2770068"/>
              <a:ext cx="967228" cy="1336343"/>
              <a:chOff x="3086143" y="2114544"/>
              <a:chExt cx="967228" cy="1336343"/>
            </a:xfrm>
          </p:grpSpPr>
          <p:cxnSp>
            <p:nvCxnSpPr>
              <p:cNvPr id="87" name="AutoShape 5">
                <a:extLst>
                  <a:ext uri="{FF2B5EF4-FFF2-40B4-BE49-F238E27FC236}">
                    <a16:creationId xmlns:a16="http://schemas.microsoft.com/office/drawing/2014/main" id="{B2F76143-08A6-45D9-91A8-F73000C82D84}"/>
                  </a:ext>
                </a:extLst>
              </p:cNvPr>
              <p:cNvCxnSpPr>
                <a:cxnSpLocks noChangeShapeType="1"/>
              </p:cNvCxnSpPr>
              <p:nvPr/>
            </p:nvCxnSpPr>
            <p:spPr bwMode="auto">
              <a:xfrm flipH="1" flipV="1">
                <a:off x="3540260" y="3087911"/>
                <a:ext cx="1" cy="362976"/>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sp>
            <p:nvSpPr>
              <p:cNvPr id="88" name="Arrow: Pentagon 87">
                <a:extLst>
                  <a:ext uri="{FF2B5EF4-FFF2-40B4-BE49-F238E27FC236}">
                    <a16:creationId xmlns:a16="http://schemas.microsoft.com/office/drawing/2014/main" id="{CE2E7C99-0CB9-47F5-9A94-A724FFDA1940}"/>
                  </a:ext>
                </a:extLst>
              </p:cNvPr>
              <p:cNvSpPr/>
              <p:nvPr/>
            </p:nvSpPr>
            <p:spPr>
              <a:xfrm rot="5400000">
                <a:off x="3399407" y="2885768"/>
                <a:ext cx="290463" cy="122761"/>
              </a:xfrm>
              <a:prstGeom prst="homePlate">
                <a:avLst/>
              </a:prstGeom>
              <a:noFill/>
              <a:ln w="19050">
                <a:solidFill>
                  <a:srgbClr val="002060"/>
                </a:solidFill>
                <a:tailEnd type="none"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9" name="TextBox 88">
                <a:extLst>
                  <a:ext uri="{FF2B5EF4-FFF2-40B4-BE49-F238E27FC236}">
                    <a16:creationId xmlns:a16="http://schemas.microsoft.com/office/drawing/2014/main" id="{3B095DFB-BB86-4BB7-AC1A-E1D24B389330}"/>
                  </a:ext>
                </a:extLst>
              </p:cNvPr>
              <p:cNvSpPr txBox="1"/>
              <p:nvPr/>
            </p:nvSpPr>
            <p:spPr>
              <a:xfrm>
                <a:off x="3086143" y="2114544"/>
                <a:ext cx="967228" cy="646331"/>
              </a:xfrm>
              <a:prstGeom prst="rect">
                <a:avLst/>
              </a:prstGeom>
              <a:noFill/>
            </p:spPr>
            <p:txBody>
              <a:bodyPr wrap="square" rtlCol="0">
                <a:spAutoFit/>
              </a:bodyPr>
              <a:lstStyle/>
              <a:p>
                <a:pPr algn="ctr"/>
                <a:r>
                  <a:rPr lang="en-US" dirty="0"/>
                  <a:t>Pin10 (green)</a:t>
                </a:r>
              </a:p>
            </p:txBody>
          </p:sp>
        </p:grpSp>
        <p:grpSp>
          <p:nvGrpSpPr>
            <p:cNvPr id="80" name="Group 79">
              <a:extLst>
                <a:ext uri="{FF2B5EF4-FFF2-40B4-BE49-F238E27FC236}">
                  <a16:creationId xmlns:a16="http://schemas.microsoft.com/office/drawing/2014/main" id="{7F77A08C-32AF-4C87-94A5-D19FC26BD855}"/>
                </a:ext>
              </a:extLst>
            </p:cNvPr>
            <p:cNvGrpSpPr/>
            <p:nvPr/>
          </p:nvGrpSpPr>
          <p:grpSpPr>
            <a:xfrm>
              <a:off x="8345914" y="2784494"/>
              <a:ext cx="679162" cy="1321917"/>
              <a:chOff x="6027397" y="2450594"/>
              <a:chExt cx="679162" cy="1321917"/>
            </a:xfrm>
          </p:grpSpPr>
          <p:cxnSp>
            <p:nvCxnSpPr>
              <p:cNvPr id="84" name="AutoShape 5">
                <a:extLst>
                  <a:ext uri="{FF2B5EF4-FFF2-40B4-BE49-F238E27FC236}">
                    <a16:creationId xmlns:a16="http://schemas.microsoft.com/office/drawing/2014/main" id="{9979B9D7-EE40-407F-B850-0308F8A4195E}"/>
                  </a:ext>
                </a:extLst>
              </p:cNvPr>
              <p:cNvCxnSpPr>
                <a:cxnSpLocks noChangeShapeType="1"/>
              </p:cNvCxnSpPr>
              <p:nvPr/>
            </p:nvCxnSpPr>
            <p:spPr bwMode="auto">
              <a:xfrm flipH="1" flipV="1">
                <a:off x="6353179" y="3409535"/>
                <a:ext cx="1" cy="362976"/>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sp>
            <p:nvSpPr>
              <p:cNvPr id="85" name="Arrow: Pentagon 84">
                <a:extLst>
                  <a:ext uri="{FF2B5EF4-FFF2-40B4-BE49-F238E27FC236}">
                    <a16:creationId xmlns:a16="http://schemas.microsoft.com/office/drawing/2014/main" id="{8F93B09E-65F8-4D83-A28D-EB83E17CF1EC}"/>
                  </a:ext>
                </a:extLst>
              </p:cNvPr>
              <p:cNvSpPr/>
              <p:nvPr/>
            </p:nvSpPr>
            <p:spPr>
              <a:xfrm rot="5400000">
                <a:off x="6212326" y="3207392"/>
                <a:ext cx="290463" cy="122761"/>
              </a:xfrm>
              <a:prstGeom prst="homePlate">
                <a:avLst/>
              </a:prstGeom>
              <a:noFill/>
              <a:ln w="19050">
                <a:solidFill>
                  <a:srgbClr val="002060"/>
                </a:solidFill>
                <a:tailEnd type="none"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6" name="TextBox 85">
                <a:extLst>
                  <a:ext uri="{FF2B5EF4-FFF2-40B4-BE49-F238E27FC236}">
                    <a16:creationId xmlns:a16="http://schemas.microsoft.com/office/drawing/2014/main" id="{5A3F2288-6666-498A-B6FB-A90063CAAABF}"/>
                  </a:ext>
                </a:extLst>
              </p:cNvPr>
              <p:cNvSpPr txBox="1"/>
              <p:nvPr/>
            </p:nvSpPr>
            <p:spPr>
              <a:xfrm>
                <a:off x="6027397" y="2450594"/>
                <a:ext cx="679162" cy="646331"/>
              </a:xfrm>
              <a:prstGeom prst="rect">
                <a:avLst/>
              </a:prstGeom>
              <a:noFill/>
            </p:spPr>
            <p:txBody>
              <a:bodyPr wrap="square" rtlCol="0">
                <a:spAutoFit/>
              </a:bodyPr>
              <a:lstStyle/>
              <a:p>
                <a:pPr algn="ctr"/>
                <a:r>
                  <a:rPr lang="en-US" dirty="0"/>
                  <a:t>Pin9 (red)</a:t>
                </a:r>
              </a:p>
            </p:txBody>
          </p:sp>
        </p:grpSp>
        <p:cxnSp>
          <p:nvCxnSpPr>
            <p:cNvPr id="81" name="Straight Connector 80">
              <a:extLst>
                <a:ext uri="{FF2B5EF4-FFF2-40B4-BE49-F238E27FC236}">
                  <a16:creationId xmlns:a16="http://schemas.microsoft.com/office/drawing/2014/main" id="{1AA5C27A-9578-4000-9A93-57556E39F155}"/>
                </a:ext>
              </a:extLst>
            </p:cNvPr>
            <p:cNvCxnSpPr/>
            <p:nvPr/>
          </p:nvCxnSpPr>
          <p:spPr>
            <a:xfrm>
              <a:off x="8670053" y="4105804"/>
              <a:ext cx="1748998" cy="0"/>
            </a:xfrm>
            <a:prstGeom prst="line">
              <a:avLst/>
            </a:prstGeom>
            <a:ln w="19050">
              <a:solidFill>
                <a:srgbClr val="003087"/>
              </a:solidFill>
            </a:ln>
          </p:spPr>
          <p:style>
            <a:lnRef idx="1">
              <a:schemeClr val="accent1"/>
            </a:lnRef>
            <a:fillRef idx="0">
              <a:schemeClr val="accent1"/>
            </a:fillRef>
            <a:effectRef idx="0">
              <a:schemeClr val="accent1"/>
            </a:effectRef>
            <a:fontRef idx="minor">
              <a:schemeClr val="tx1"/>
            </a:fontRef>
          </p:style>
        </p:cxnSp>
        <p:cxnSp>
          <p:nvCxnSpPr>
            <p:cNvPr id="82" name="AutoShape 32">
              <a:extLst>
                <a:ext uri="{FF2B5EF4-FFF2-40B4-BE49-F238E27FC236}">
                  <a16:creationId xmlns:a16="http://schemas.microsoft.com/office/drawing/2014/main" id="{0640E01C-F254-4497-B856-990F233EB3D0}"/>
                </a:ext>
              </a:extLst>
            </p:cNvPr>
            <p:cNvCxnSpPr>
              <a:cxnSpLocks noChangeShapeType="1"/>
            </p:cNvCxnSpPr>
            <p:nvPr/>
          </p:nvCxnSpPr>
          <p:spPr bwMode="auto">
            <a:xfrm>
              <a:off x="9024246" y="4832650"/>
              <a:ext cx="0" cy="348289"/>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sp>
          <p:nvSpPr>
            <p:cNvPr id="83" name="Text Box 6">
              <a:extLst>
                <a:ext uri="{FF2B5EF4-FFF2-40B4-BE49-F238E27FC236}">
                  <a16:creationId xmlns:a16="http://schemas.microsoft.com/office/drawing/2014/main" id="{93D59C23-6135-4CE3-8B19-4129EDF5EE4C}"/>
                </a:ext>
              </a:extLst>
            </p:cNvPr>
            <p:cNvSpPr txBox="1"/>
            <p:nvPr/>
          </p:nvSpPr>
          <p:spPr bwMode="auto">
            <a:xfrm>
              <a:off x="8850943" y="5987271"/>
              <a:ext cx="457705" cy="4381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p>
              <a:pPr eaLnBrk="1" hangingPunct="1"/>
              <a:r>
                <a:rPr lang="en-US" sz="2000" dirty="0">
                  <a:solidFill>
                    <a:schemeClr val="tx1"/>
                  </a:solidFill>
                </a:rPr>
                <a:t>5V</a:t>
              </a:r>
            </a:p>
          </p:txBody>
        </p:sp>
      </p:grpSp>
      <p:sp>
        <p:nvSpPr>
          <p:cNvPr id="3" name="TextBox 2">
            <a:extLst>
              <a:ext uri="{FF2B5EF4-FFF2-40B4-BE49-F238E27FC236}">
                <a16:creationId xmlns:a16="http://schemas.microsoft.com/office/drawing/2014/main" id="{C1EB8818-FB7A-43D0-889D-72397971CFB3}"/>
              </a:ext>
            </a:extLst>
          </p:cNvPr>
          <p:cNvSpPr txBox="1"/>
          <p:nvPr/>
        </p:nvSpPr>
        <p:spPr>
          <a:xfrm>
            <a:off x="10046086" y="4691947"/>
            <a:ext cx="2008747" cy="1323439"/>
          </a:xfrm>
          <a:prstGeom prst="rect">
            <a:avLst/>
          </a:prstGeom>
          <a:noFill/>
        </p:spPr>
        <p:txBody>
          <a:bodyPr wrap="square" rtlCol="0">
            <a:spAutoFit/>
          </a:bodyPr>
          <a:lstStyle/>
          <a:p>
            <a:r>
              <a:rPr lang="en-US" sz="2000" dirty="0">
                <a:solidFill>
                  <a:srgbClr val="FF0000"/>
                </a:solidFill>
              </a:rPr>
              <a:t>Note: Our RGB LED has a common anode (+).</a:t>
            </a:r>
          </a:p>
        </p:txBody>
      </p:sp>
    </p:spTree>
    <p:extLst>
      <p:ext uri="{BB962C8B-B14F-4D97-AF65-F5344CB8AC3E}">
        <p14:creationId xmlns:p14="http://schemas.microsoft.com/office/powerpoint/2010/main" val="3323327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0">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0">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0">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0">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0">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0">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70">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70">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70">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1"/>
          <p:cNvSpPr>
            <a:spLocks noGrp="1"/>
          </p:cNvSpPr>
          <p:nvPr>
            <p:ph type="title"/>
          </p:nvPr>
        </p:nvSpPr>
        <p:spPr>
          <a:xfrm>
            <a:off x="166658" y="275127"/>
            <a:ext cx="11796741" cy="705609"/>
          </a:xfrm>
        </p:spPr>
        <p:txBody>
          <a:bodyPr>
            <a:normAutofit/>
          </a:bodyPr>
          <a:lstStyle/>
          <a:p>
            <a:r>
              <a:rPr lang="en-US" dirty="0"/>
              <a:t>Controlling the Color Output</a:t>
            </a:r>
          </a:p>
        </p:txBody>
      </p:sp>
      <p:sp>
        <p:nvSpPr>
          <p:cNvPr id="23" name="Content Placeholder 2"/>
          <p:cNvSpPr>
            <a:spLocks noGrp="1"/>
          </p:cNvSpPr>
          <p:nvPr>
            <p:ph idx="1"/>
          </p:nvPr>
        </p:nvSpPr>
        <p:spPr>
          <a:xfrm>
            <a:off x="511061" y="1063869"/>
            <a:ext cx="7704037" cy="3003345"/>
          </a:xfrm>
        </p:spPr>
        <p:txBody>
          <a:bodyPr>
            <a:noAutofit/>
          </a:bodyPr>
          <a:lstStyle/>
          <a:p>
            <a:pPr marL="285750" indent="-285750">
              <a:buClr>
                <a:schemeClr val="tx1">
                  <a:lumMod val="95000"/>
                  <a:lumOff val="5000"/>
                </a:schemeClr>
              </a:buClr>
            </a:pPr>
            <a:r>
              <a:rPr lang="en-US" sz="2400" dirty="0"/>
              <a:t>RGB LEDs work the same as a typical LED.</a:t>
            </a:r>
          </a:p>
          <a:p>
            <a:pPr marL="285750" indent="-285750">
              <a:buClr>
                <a:schemeClr val="tx1">
                  <a:lumMod val="95000"/>
                  <a:lumOff val="5000"/>
                </a:schemeClr>
              </a:buClr>
            </a:pPr>
            <a:r>
              <a:rPr lang="en-US" sz="2400" dirty="0"/>
              <a:t>The digital pin connected to the desired color must be turned on when you want it to emit light and off when you do not want it to emit light.</a:t>
            </a:r>
          </a:p>
          <a:p>
            <a:pPr marL="285750" indent="-285750">
              <a:buClr>
                <a:schemeClr val="tx1">
                  <a:lumMod val="95000"/>
                  <a:lumOff val="5000"/>
                </a:schemeClr>
              </a:buClr>
            </a:pPr>
            <a:r>
              <a:rPr lang="en-US" sz="2400" dirty="0"/>
              <a:t>If you want the LED to blink red light for 500ms and then off for 500ms, what do you think the lines of code would look like (assume the pin modes are set properly in the setup function).</a:t>
            </a:r>
          </a:p>
        </p:txBody>
      </p:sp>
      <p:sp>
        <p:nvSpPr>
          <p:cNvPr id="4" name="Slide Number Placeholder 3"/>
          <p:cNvSpPr>
            <a:spLocks noGrp="1"/>
          </p:cNvSpPr>
          <p:nvPr>
            <p:ph type="sldNum" sz="quarter" idx="12"/>
          </p:nvPr>
        </p:nvSpPr>
        <p:spPr/>
        <p:txBody>
          <a:bodyPr/>
          <a:lstStyle/>
          <a:p>
            <a:fld id="{AF9F945A-7155-4828-81E1-722329993529}" type="slidenum">
              <a:rPr lang="en-US" smtClean="0"/>
              <a:t>4</a:t>
            </a:fld>
            <a:endParaRPr lang="en-US" dirty="0"/>
          </a:p>
        </p:txBody>
      </p:sp>
      <p:sp>
        <p:nvSpPr>
          <p:cNvPr id="2" name="Rectangle 1">
            <a:extLst>
              <a:ext uri="{FF2B5EF4-FFF2-40B4-BE49-F238E27FC236}">
                <a16:creationId xmlns:a16="http://schemas.microsoft.com/office/drawing/2014/main" id="{9DD56AE5-20B4-417D-BBCB-A8B4756CB179}"/>
              </a:ext>
            </a:extLst>
          </p:cNvPr>
          <p:cNvSpPr/>
          <p:nvPr/>
        </p:nvSpPr>
        <p:spPr>
          <a:xfrm>
            <a:off x="917264" y="4167997"/>
            <a:ext cx="3570208" cy="1938992"/>
          </a:xfrm>
          <a:prstGeom prst="rect">
            <a:avLst/>
          </a:prstGeom>
        </p:spPr>
        <p:txBody>
          <a:bodyPr wrap="none">
            <a:spAutoFit/>
          </a:bodyPr>
          <a:lstStyle/>
          <a:p>
            <a:r>
              <a:rPr lang="en-US" dirty="0" err="1">
                <a:solidFill>
                  <a:schemeClr val="accent2">
                    <a:lumMod val="75000"/>
                  </a:schemeClr>
                </a:solidFill>
                <a:latin typeface="Courier New" pitchFamily="49" charset="0"/>
                <a:cs typeface="Courier New" pitchFamily="49" charset="0"/>
              </a:rPr>
              <a:t>digitalWrite</a:t>
            </a:r>
            <a:r>
              <a:rPr lang="en-US" sz="2000" dirty="0">
                <a:latin typeface="Courier New" panose="02070309020205020404" pitchFamily="49" charset="0"/>
                <a:cs typeface="Courier New" panose="02070309020205020404" pitchFamily="49" charset="0"/>
              </a:rPr>
              <a:t>(9, </a:t>
            </a:r>
            <a:r>
              <a:rPr lang="en-US" sz="2000" dirty="0">
                <a:solidFill>
                  <a:srgbClr val="00B0F0"/>
                </a:solidFill>
                <a:latin typeface="Courier New" panose="02070309020205020404" pitchFamily="49" charset="0"/>
                <a:cs typeface="Courier New" panose="02070309020205020404" pitchFamily="49" charset="0"/>
              </a:rPr>
              <a:t>LOW</a:t>
            </a:r>
            <a:r>
              <a:rPr lang="en-US" sz="2000" dirty="0">
                <a:latin typeface="Courier New" panose="02070309020205020404" pitchFamily="49" charset="0"/>
                <a:cs typeface="Courier New" panose="02070309020205020404" pitchFamily="49" charset="0"/>
              </a:rPr>
              <a:t>);</a:t>
            </a:r>
          </a:p>
          <a:p>
            <a:r>
              <a:rPr lang="en-US" dirty="0" err="1">
                <a:solidFill>
                  <a:schemeClr val="accent2">
                    <a:lumMod val="75000"/>
                  </a:schemeClr>
                </a:solidFill>
                <a:latin typeface="Courier New" pitchFamily="49" charset="0"/>
                <a:cs typeface="Courier New" pitchFamily="49" charset="0"/>
              </a:rPr>
              <a:t>digitalWrite</a:t>
            </a:r>
            <a:r>
              <a:rPr lang="en-US" sz="2000" dirty="0">
                <a:latin typeface="Courier New" panose="02070309020205020404" pitchFamily="49" charset="0"/>
                <a:cs typeface="Courier New" panose="02070309020205020404" pitchFamily="49" charset="0"/>
              </a:rPr>
              <a:t>(10, </a:t>
            </a:r>
            <a:r>
              <a:rPr lang="en-US" sz="2000" dirty="0">
                <a:solidFill>
                  <a:srgbClr val="00B0F0"/>
                </a:solidFill>
                <a:latin typeface="Courier New" panose="02070309020205020404" pitchFamily="49" charset="0"/>
                <a:cs typeface="Courier New" panose="02070309020205020404" pitchFamily="49" charset="0"/>
              </a:rPr>
              <a:t>HIGH</a:t>
            </a:r>
            <a:r>
              <a:rPr lang="en-US" sz="2000" dirty="0">
                <a:latin typeface="Courier New" panose="02070309020205020404" pitchFamily="49" charset="0"/>
                <a:cs typeface="Courier New" panose="02070309020205020404" pitchFamily="49" charset="0"/>
              </a:rPr>
              <a:t>);</a:t>
            </a:r>
          </a:p>
          <a:p>
            <a:r>
              <a:rPr lang="en-US" dirty="0" err="1">
                <a:solidFill>
                  <a:schemeClr val="accent2">
                    <a:lumMod val="75000"/>
                  </a:schemeClr>
                </a:solidFill>
                <a:latin typeface="Courier New" pitchFamily="49" charset="0"/>
                <a:cs typeface="Courier New" pitchFamily="49" charset="0"/>
              </a:rPr>
              <a:t>digitalWrite</a:t>
            </a:r>
            <a:r>
              <a:rPr lang="en-US" sz="2000" dirty="0">
                <a:latin typeface="Courier New" panose="02070309020205020404" pitchFamily="49" charset="0"/>
                <a:cs typeface="Courier New" panose="02070309020205020404" pitchFamily="49" charset="0"/>
              </a:rPr>
              <a:t>(11, </a:t>
            </a:r>
            <a:r>
              <a:rPr lang="en-US" sz="2000" dirty="0">
                <a:solidFill>
                  <a:srgbClr val="00B0F0"/>
                </a:solidFill>
                <a:latin typeface="Courier New" panose="02070309020205020404" pitchFamily="49" charset="0"/>
                <a:cs typeface="Courier New" panose="02070309020205020404" pitchFamily="49" charset="0"/>
              </a:rPr>
              <a:t>HIGH</a:t>
            </a:r>
            <a:r>
              <a:rPr lang="en-US" sz="2000" dirty="0">
                <a:latin typeface="Courier New" panose="02070309020205020404" pitchFamily="49" charset="0"/>
                <a:cs typeface="Courier New" panose="02070309020205020404" pitchFamily="49" charset="0"/>
              </a:rPr>
              <a:t>);</a:t>
            </a:r>
          </a:p>
          <a:p>
            <a:r>
              <a:rPr lang="en-US" dirty="0">
                <a:solidFill>
                  <a:schemeClr val="accent2">
                    <a:lumMod val="75000"/>
                  </a:schemeClr>
                </a:solidFill>
                <a:latin typeface="Courier New" pitchFamily="49" charset="0"/>
                <a:cs typeface="Courier New" pitchFamily="49" charset="0"/>
              </a:rPr>
              <a:t>delay</a:t>
            </a:r>
            <a:r>
              <a:rPr lang="en-US" sz="2000" dirty="0">
                <a:latin typeface="Courier New" panose="02070309020205020404" pitchFamily="49" charset="0"/>
                <a:cs typeface="Courier New" panose="02070309020205020404" pitchFamily="49" charset="0"/>
              </a:rPr>
              <a:t>(500);</a:t>
            </a:r>
          </a:p>
          <a:p>
            <a:r>
              <a:rPr lang="en-US" sz="2000" dirty="0" err="1">
                <a:solidFill>
                  <a:schemeClr val="accent2">
                    <a:lumMod val="75000"/>
                  </a:schemeClr>
                </a:solidFill>
                <a:latin typeface="Courier New" pitchFamily="49" charset="0"/>
                <a:cs typeface="Courier New" pitchFamily="49" charset="0"/>
              </a:rPr>
              <a:t>digitalWrite</a:t>
            </a:r>
            <a:r>
              <a:rPr lang="en-US" sz="2000" dirty="0">
                <a:latin typeface="Courier New" panose="02070309020205020404" pitchFamily="49" charset="0"/>
                <a:cs typeface="Courier New" panose="02070309020205020404" pitchFamily="49" charset="0"/>
              </a:rPr>
              <a:t>(9, </a:t>
            </a:r>
            <a:r>
              <a:rPr lang="en-US" sz="2000" dirty="0">
                <a:solidFill>
                  <a:srgbClr val="00B0F0"/>
                </a:solidFill>
                <a:latin typeface="Courier New" panose="02070309020205020404" pitchFamily="49" charset="0"/>
                <a:cs typeface="Courier New" panose="02070309020205020404" pitchFamily="49" charset="0"/>
              </a:rPr>
              <a:t>HIGH</a:t>
            </a:r>
            <a:r>
              <a:rPr lang="en-US" sz="2000" dirty="0">
                <a:latin typeface="Courier New" panose="02070309020205020404" pitchFamily="49" charset="0"/>
                <a:cs typeface="Courier New" panose="02070309020205020404" pitchFamily="49" charset="0"/>
              </a:rPr>
              <a:t>);</a:t>
            </a:r>
          </a:p>
          <a:p>
            <a:r>
              <a:rPr lang="en-US" sz="2000" dirty="0">
                <a:solidFill>
                  <a:schemeClr val="accent2">
                    <a:lumMod val="75000"/>
                  </a:schemeClr>
                </a:solidFill>
                <a:latin typeface="Courier New" pitchFamily="49" charset="0"/>
                <a:cs typeface="Courier New" pitchFamily="49" charset="0"/>
              </a:rPr>
              <a:t>delay</a:t>
            </a:r>
            <a:r>
              <a:rPr lang="en-US" sz="2000" dirty="0">
                <a:latin typeface="Courier New" panose="02070309020205020404" pitchFamily="49" charset="0"/>
                <a:cs typeface="Courier New" panose="02070309020205020404" pitchFamily="49" charset="0"/>
              </a:rPr>
              <a:t>(500);</a:t>
            </a:r>
          </a:p>
        </p:txBody>
      </p:sp>
      <p:sp>
        <p:nvSpPr>
          <p:cNvPr id="3" name="Rectangle 2">
            <a:extLst>
              <a:ext uri="{FF2B5EF4-FFF2-40B4-BE49-F238E27FC236}">
                <a16:creationId xmlns:a16="http://schemas.microsoft.com/office/drawing/2014/main" id="{0092C0C2-431C-47B1-9F25-2388BD096D3D}"/>
              </a:ext>
            </a:extLst>
          </p:cNvPr>
          <p:cNvSpPr/>
          <p:nvPr/>
        </p:nvSpPr>
        <p:spPr>
          <a:xfrm>
            <a:off x="5212532" y="4167997"/>
            <a:ext cx="3862478" cy="1631216"/>
          </a:xfrm>
          <a:prstGeom prst="rect">
            <a:avLst/>
          </a:prstGeom>
        </p:spPr>
        <p:txBody>
          <a:bodyPr wrap="square">
            <a:spAutoFit/>
          </a:bodyPr>
          <a:lstStyle/>
          <a:p>
            <a:r>
              <a:rPr lang="en-US" sz="2000" i="1" dirty="0">
                <a:solidFill>
                  <a:srgbClr val="003087"/>
                </a:solidFill>
              </a:rPr>
              <a:t>Notice that even though you are not using the green and blue colors, you have to remember to turn them off so that ONLY red is emitted.  </a:t>
            </a:r>
          </a:p>
        </p:txBody>
      </p:sp>
      <p:grpSp>
        <p:nvGrpSpPr>
          <p:cNvPr id="98" name="Group 97">
            <a:extLst>
              <a:ext uri="{FF2B5EF4-FFF2-40B4-BE49-F238E27FC236}">
                <a16:creationId xmlns:a16="http://schemas.microsoft.com/office/drawing/2014/main" id="{B9BF3469-2FF2-482F-B19F-31E39905A68F}"/>
              </a:ext>
            </a:extLst>
          </p:cNvPr>
          <p:cNvGrpSpPr/>
          <p:nvPr/>
        </p:nvGrpSpPr>
        <p:grpSpPr>
          <a:xfrm>
            <a:off x="8735429" y="627931"/>
            <a:ext cx="2560572" cy="3655353"/>
            <a:chOff x="8345914" y="2770068"/>
            <a:chExt cx="2560572" cy="3655353"/>
          </a:xfrm>
        </p:grpSpPr>
        <p:sp>
          <p:nvSpPr>
            <p:cNvPr id="99" name="Text Box 6">
              <a:extLst>
                <a:ext uri="{FF2B5EF4-FFF2-40B4-BE49-F238E27FC236}">
                  <a16:creationId xmlns:a16="http://schemas.microsoft.com/office/drawing/2014/main" id="{49C6115B-A95A-410F-B843-E84D4B7A0003}"/>
                </a:ext>
              </a:extLst>
            </p:cNvPr>
            <p:cNvSpPr txBox="1"/>
            <p:nvPr/>
          </p:nvSpPr>
          <p:spPr bwMode="auto">
            <a:xfrm>
              <a:off x="9105222" y="5322347"/>
              <a:ext cx="871538" cy="4381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p>
              <a:pPr eaLnBrk="1" hangingPunct="1"/>
              <a:r>
                <a:rPr lang="en-US" dirty="0">
                  <a:solidFill>
                    <a:schemeClr val="tx1"/>
                  </a:solidFill>
                </a:rPr>
                <a:t>220</a:t>
              </a:r>
              <a:r>
                <a:rPr lang="el-GR" dirty="0">
                  <a:solidFill>
                    <a:schemeClr val="tx1"/>
                  </a:solidFill>
                </a:rPr>
                <a:t>Ω</a:t>
              </a:r>
              <a:endParaRPr lang="en-US" dirty="0">
                <a:solidFill>
                  <a:schemeClr val="tx1"/>
                </a:solidFill>
              </a:endParaRPr>
            </a:p>
          </p:txBody>
        </p:sp>
        <p:cxnSp>
          <p:nvCxnSpPr>
            <p:cNvPr id="100" name="AutoShape 5">
              <a:extLst>
                <a:ext uri="{FF2B5EF4-FFF2-40B4-BE49-F238E27FC236}">
                  <a16:creationId xmlns:a16="http://schemas.microsoft.com/office/drawing/2014/main" id="{730C489B-5941-4338-BD2C-793CADB2FEDA}"/>
                </a:ext>
              </a:extLst>
            </p:cNvPr>
            <p:cNvCxnSpPr>
              <a:cxnSpLocks noChangeShapeType="1"/>
            </p:cNvCxnSpPr>
            <p:nvPr/>
          </p:nvCxnSpPr>
          <p:spPr bwMode="auto">
            <a:xfrm flipV="1">
              <a:off x="9023834" y="4106996"/>
              <a:ext cx="0" cy="411329"/>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101" name="AutoShape 32">
              <a:extLst>
                <a:ext uri="{FF2B5EF4-FFF2-40B4-BE49-F238E27FC236}">
                  <a16:creationId xmlns:a16="http://schemas.microsoft.com/office/drawing/2014/main" id="{572FB353-6D5F-4181-A3AA-1F1031AC863C}"/>
                </a:ext>
              </a:extLst>
            </p:cNvPr>
            <p:cNvCxnSpPr>
              <a:cxnSpLocks noChangeShapeType="1"/>
            </p:cNvCxnSpPr>
            <p:nvPr/>
          </p:nvCxnSpPr>
          <p:spPr bwMode="auto">
            <a:xfrm>
              <a:off x="9050095" y="5609806"/>
              <a:ext cx="0" cy="348289"/>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grpSp>
          <p:nvGrpSpPr>
            <p:cNvPr id="102" name="Group 101">
              <a:extLst>
                <a:ext uri="{FF2B5EF4-FFF2-40B4-BE49-F238E27FC236}">
                  <a16:creationId xmlns:a16="http://schemas.microsoft.com/office/drawing/2014/main" id="{57948936-0C13-4FC9-B065-0B59E7CBE3CF}"/>
                </a:ext>
              </a:extLst>
            </p:cNvPr>
            <p:cNvGrpSpPr/>
            <p:nvPr/>
          </p:nvGrpSpPr>
          <p:grpSpPr>
            <a:xfrm rot="10800000">
              <a:off x="8862754" y="4515150"/>
              <a:ext cx="314777" cy="317500"/>
              <a:chOff x="8862754" y="4515150"/>
              <a:chExt cx="314777" cy="317500"/>
            </a:xfrm>
          </p:grpSpPr>
          <p:grpSp>
            <p:nvGrpSpPr>
              <p:cNvPr id="131" name="Group 130">
                <a:extLst>
                  <a:ext uri="{FF2B5EF4-FFF2-40B4-BE49-F238E27FC236}">
                    <a16:creationId xmlns:a16="http://schemas.microsoft.com/office/drawing/2014/main" id="{6343A0D8-0304-4ADE-8759-82D27BAB9D44}"/>
                  </a:ext>
                </a:extLst>
              </p:cNvPr>
              <p:cNvGrpSpPr/>
              <p:nvPr/>
            </p:nvGrpSpPr>
            <p:grpSpPr>
              <a:xfrm>
                <a:off x="8862754" y="4515150"/>
                <a:ext cx="314777" cy="317500"/>
                <a:chOff x="8862754" y="4515150"/>
                <a:chExt cx="314777" cy="317500"/>
              </a:xfrm>
            </p:grpSpPr>
            <p:cxnSp>
              <p:nvCxnSpPr>
                <p:cNvPr id="133" name="AutoShape 3">
                  <a:extLst>
                    <a:ext uri="{FF2B5EF4-FFF2-40B4-BE49-F238E27FC236}">
                      <a16:creationId xmlns:a16="http://schemas.microsoft.com/office/drawing/2014/main" id="{0E6B5824-E060-4B64-96A5-2B0A4156903B}"/>
                    </a:ext>
                  </a:extLst>
                </p:cNvPr>
                <p:cNvCxnSpPr>
                  <a:cxnSpLocks noChangeShapeType="1"/>
                </p:cNvCxnSpPr>
                <p:nvPr/>
              </p:nvCxnSpPr>
              <p:spPr bwMode="auto">
                <a:xfrm>
                  <a:off x="8862754" y="4518325"/>
                  <a:ext cx="314777" cy="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134" name="Straight Connector 133">
                  <a:extLst>
                    <a:ext uri="{FF2B5EF4-FFF2-40B4-BE49-F238E27FC236}">
                      <a16:creationId xmlns:a16="http://schemas.microsoft.com/office/drawing/2014/main" id="{358C1E0B-4648-4E42-B5B2-F9050FFF6670}"/>
                    </a:ext>
                  </a:extLst>
                </p:cNvPr>
                <p:cNvCxnSpPr/>
                <p:nvPr/>
              </p:nvCxnSpPr>
              <p:spPr bwMode="auto">
                <a:xfrm>
                  <a:off x="8875616" y="4515150"/>
                  <a:ext cx="148218" cy="317500"/>
                </a:xfrm>
                <a:prstGeom prst="line">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135" name="Straight Connector 134">
                  <a:extLst>
                    <a:ext uri="{FF2B5EF4-FFF2-40B4-BE49-F238E27FC236}">
                      <a16:creationId xmlns:a16="http://schemas.microsoft.com/office/drawing/2014/main" id="{27E9D5B4-D2B5-4452-82E1-493149C6B27E}"/>
                    </a:ext>
                  </a:extLst>
                </p:cNvPr>
                <p:cNvCxnSpPr/>
                <p:nvPr/>
              </p:nvCxnSpPr>
              <p:spPr bwMode="auto">
                <a:xfrm flipV="1">
                  <a:off x="9020582" y="4515150"/>
                  <a:ext cx="148218" cy="317500"/>
                </a:xfrm>
                <a:prstGeom prst="line">
                  <a:avLst/>
                </a:prstGeom>
                <a:noFill/>
                <a:ln w="19050">
                  <a:solidFill>
                    <a:srgbClr val="002060"/>
                  </a:solidFill>
                  <a:round/>
                  <a:headEnd/>
                  <a:tailEnd/>
                </a:ln>
                <a:extLst>
                  <a:ext uri="{909E8E84-426E-40DD-AFC4-6F175D3DCCD1}">
                    <a14:hiddenFill xmlns:a14="http://schemas.microsoft.com/office/drawing/2010/main">
                      <a:noFill/>
                    </a14:hiddenFill>
                  </a:ext>
                </a:extLst>
              </p:spPr>
            </p:cxnSp>
          </p:grpSp>
          <p:cxnSp>
            <p:nvCxnSpPr>
              <p:cNvPr id="132" name="AutoShape 3">
                <a:extLst>
                  <a:ext uri="{FF2B5EF4-FFF2-40B4-BE49-F238E27FC236}">
                    <a16:creationId xmlns:a16="http://schemas.microsoft.com/office/drawing/2014/main" id="{0A73B900-9603-48C6-B8F7-78F621E982F9}"/>
                  </a:ext>
                </a:extLst>
              </p:cNvPr>
              <p:cNvCxnSpPr>
                <a:cxnSpLocks noChangeShapeType="1"/>
              </p:cNvCxnSpPr>
              <p:nvPr/>
            </p:nvCxnSpPr>
            <p:spPr bwMode="auto">
              <a:xfrm>
                <a:off x="8880378" y="4821786"/>
                <a:ext cx="278316" cy="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grpSp>
        <p:cxnSp>
          <p:nvCxnSpPr>
            <p:cNvPr id="103" name="Straight Arrow Connector 102">
              <a:extLst>
                <a:ext uri="{FF2B5EF4-FFF2-40B4-BE49-F238E27FC236}">
                  <a16:creationId xmlns:a16="http://schemas.microsoft.com/office/drawing/2014/main" id="{949F7507-7D3D-4C29-B397-9CAC0744C8F1}"/>
                </a:ext>
              </a:extLst>
            </p:cNvPr>
            <p:cNvCxnSpPr/>
            <p:nvPr/>
          </p:nvCxnSpPr>
          <p:spPr bwMode="auto">
            <a:xfrm>
              <a:off x="9222135" y="4626352"/>
              <a:ext cx="189203" cy="158750"/>
            </a:xfrm>
            <a:prstGeom prst="straightConnector1">
              <a:avLst/>
            </a:prstGeom>
            <a:noFill/>
            <a:ln w="19050">
              <a:solidFill>
                <a:srgbClr val="002060"/>
              </a:solidFill>
              <a:round/>
              <a:headEnd/>
              <a:tailEnd type="arrow"/>
            </a:ln>
            <a:extLst>
              <a:ext uri="{909E8E84-426E-40DD-AFC4-6F175D3DCCD1}">
                <a14:hiddenFill xmlns:a14="http://schemas.microsoft.com/office/drawing/2010/main">
                  <a:noFill/>
                </a14:hiddenFill>
              </a:ext>
            </a:extLst>
          </p:spPr>
        </p:cxnSp>
        <p:cxnSp>
          <p:nvCxnSpPr>
            <p:cNvPr id="104" name="Straight Arrow Connector 103">
              <a:extLst>
                <a:ext uri="{FF2B5EF4-FFF2-40B4-BE49-F238E27FC236}">
                  <a16:creationId xmlns:a16="http://schemas.microsoft.com/office/drawing/2014/main" id="{B149B3F2-325C-4ABD-A927-1959B694C070}"/>
                </a:ext>
              </a:extLst>
            </p:cNvPr>
            <p:cNvCxnSpPr/>
            <p:nvPr/>
          </p:nvCxnSpPr>
          <p:spPr bwMode="auto">
            <a:xfrm>
              <a:off x="9229569" y="4778752"/>
              <a:ext cx="189203" cy="158750"/>
            </a:xfrm>
            <a:prstGeom prst="straightConnector1">
              <a:avLst/>
            </a:prstGeom>
            <a:noFill/>
            <a:ln w="19050">
              <a:solidFill>
                <a:srgbClr val="002060"/>
              </a:solidFill>
              <a:round/>
              <a:headEnd/>
              <a:tailEnd type="arrow"/>
            </a:ln>
            <a:extLst>
              <a:ext uri="{909E8E84-426E-40DD-AFC4-6F175D3DCCD1}">
                <a14:hiddenFill xmlns:a14="http://schemas.microsoft.com/office/drawing/2010/main">
                  <a:noFill/>
                </a14:hiddenFill>
              </a:ext>
            </a:extLst>
          </p:spPr>
        </p:cxnSp>
        <p:sp>
          <p:nvSpPr>
            <p:cNvPr id="105" name="Rectangle 104">
              <a:extLst>
                <a:ext uri="{FF2B5EF4-FFF2-40B4-BE49-F238E27FC236}">
                  <a16:creationId xmlns:a16="http://schemas.microsoft.com/office/drawing/2014/main" id="{F7282F8C-2545-4640-84C7-6FFB65DD4FA2}"/>
                </a:ext>
              </a:extLst>
            </p:cNvPr>
            <p:cNvSpPr/>
            <p:nvPr/>
          </p:nvSpPr>
          <p:spPr>
            <a:xfrm>
              <a:off x="8825391" y="4456236"/>
              <a:ext cx="45719" cy="150826"/>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06" name="Rectangle 105">
              <a:extLst>
                <a:ext uri="{FF2B5EF4-FFF2-40B4-BE49-F238E27FC236}">
                  <a16:creationId xmlns:a16="http://schemas.microsoft.com/office/drawing/2014/main" id="{C5409070-753E-4AD8-ACE6-0099775DB86E}"/>
                </a:ext>
              </a:extLst>
            </p:cNvPr>
            <p:cNvSpPr/>
            <p:nvPr/>
          </p:nvSpPr>
          <p:spPr>
            <a:xfrm>
              <a:off x="9175438" y="4446712"/>
              <a:ext cx="45719" cy="150826"/>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nvGrpSpPr>
            <p:cNvPr id="107" name="Group 106">
              <a:extLst>
                <a:ext uri="{FF2B5EF4-FFF2-40B4-BE49-F238E27FC236}">
                  <a16:creationId xmlns:a16="http://schemas.microsoft.com/office/drawing/2014/main" id="{CE4279E5-0564-4EAF-95F9-C4BA65EBFA74}"/>
                </a:ext>
              </a:extLst>
            </p:cNvPr>
            <p:cNvGrpSpPr/>
            <p:nvPr/>
          </p:nvGrpSpPr>
          <p:grpSpPr>
            <a:xfrm>
              <a:off x="8959014" y="5178681"/>
              <a:ext cx="182164" cy="438427"/>
              <a:chOff x="6632605" y="4847326"/>
              <a:chExt cx="182164" cy="438427"/>
            </a:xfrm>
          </p:grpSpPr>
          <p:cxnSp>
            <p:nvCxnSpPr>
              <p:cNvPr id="125" name="AutoShape 7">
                <a:extLst>
                  <a:ext uri="{FF2B5EF4-FFF2-40B4-BE49-F238E27FC236}">
                    <a16:creationId xmlns:a16="http://schemas.microsoft.com/office/drawing/2014/main" id="{E46613F7-1828-40BF-AE5C-8AC10F5046F3}"/>
                  </a:ext>
                </a:extLst>
              </p:cNvPr>
              <p:cNvCxnSpPr>
                <a:cxnSpLocks noChangeShapeType="1"/>
              </p:cNvCxnSpPr>
              <p:nvPr/>
            </p:nvCxnSpPr>
            <p:spPr bwMode="auto">
              <a:xfrm flipH="1">
                <a:off x="6632605" y="4908908"/>
                <a:ext cx="182163" cy="100770"/>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126" name="AutoShape 8">
                <a:extLst>
                  <a:ext uri="{FF2B5EF4-FFF2-40B4-BE49-F238E27FC236}">
                    <a16:creationId xmlns:a16="http://schemas.microsoft.com/office/drawing/2014/main" id="{2B4B4CF2-EBF5-4049-8379-86B06176F010}"/>
                  </a:ext>
                </a:extLst>
              </p:cNvPr>
              <p:cNvCxnSpPr>
                <a:cxnSpLocks noChangeShapeType="1"/>
              </p:cNvCxnSpPr>
              <p:nvPr/>
            </p:nvCxnSpPr>
            <p:spPr bwMode="auto">
              <a:xfrm>
                <a:off x="6632605" y="5009678"/>
                <a:ext cx="182163" cy="50385"/>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127" name="AutoShape 9">
                <a:extLst>
                  <a:ext uri="{FF2B5EF4-FFF2-40B4-BE49-F238E27FC236}">
                    <a16:creationId xmlns:a16="http://schemas.microsoft.com/office/drawing/2014/main" id="{44A6DE31-1B95-4F7F-BF92-215C5F70A13C}"/>
                  </a:ext>
                </a:extLst>
              </p:cNvPr>
              <p:cNvCxnSpPr>
                <a:cxnSpLocks noChangeShapeType="1"/>
              </p:cNvCxnSpPr>
              <p:nvPr/>
            </p:nvCxnSpPr>
            <p:spPr bwMode="auto">
              <a:xfrm flipH="1">
                <a:off x="6632605" y="5060064"/>
                <a:ext cx="182163" cy="106369"/>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128" name="AutoShape 10">
                <a:extLst>
                  <a:ext uri="{FF2B5EF4-FFF2-40B4-BE49-F238E27FC236}">
                    <a16:creationId xmlns:a16="http://schemas.microsoft.com/office/drawing/2014/main" id="{D3717252-4FEE-40EB-A69F-2FE9678B0817}"/>
                  </a:ext>
                </a:extLst>
              </p:cNvPr>
              <p:cNvCxnSpPr>
                <a:cxnSpLocks noChangeShapeType="1"/>
              </p:cNvCxnSpPr>
              <p:nvPr/>
            </p:nvCxnSpPr>
            <p:spPr bwMode="auto">
              <a:xfrm>
                <a:off x="6632605" y="5165872"/>
                <a:ext cx="182163" cy="50385"/>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129" name="AutoShape 13">
                <a:extLst>
                  <a:ext uri="{FF2B5EF4-FFF2-40B4-BE49-F238E27FC236}">
                    <a16:creationId xmlns:a16="http://schemas.microsoft.com/office/drawing/2014/main" id="{758F6EAC-5CD9-4830-92B4-6F654EF2421E}"/>
                  </a:ext>
                </a:extLst>
              </p:cNvPr>
              <p:cNvCxnSpPr>
                <a:cxnSpLocks noChangeShapeType="1"/>
              </p:cNvCxnSpPr>
              <p:nvPr/>
            </p:nvCxnSpPr>
            <p:spPr bwMode="auto">
              <a:xfrm>
                <a:off x="6692006" y="4847326"/>
                <a:ext cx="122762" cy="61582"/>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cxnSp>
            <p:nvCxnSpPr>
              <p:cNvPr id="130" name="AutoShape 14">
                <a:extLst>
                  <a:ext uri="{FF2B5EF4-FFF2-40B4-BE49-F238E27FC236}">
                    <a16:creationId xmlns:a16="http://schemas.microsoft.com/office/drawing/2014/main" id="{9B493C5F-06A7-4E6E-BD97-41F0E5DF4690}"/>
                  </a:ext>
                </a:extLst>
              </p:cNvPr>
              <p:cNvCxnSpPr>
                <a:cxnSpLocks noChangeShapeType="1"/>
              </p:cNvCxnSpPr>
              <p:nvPr/>
            </p:nvCxnSpPr>
            <p:spPr bwMode="auto">
              <a:xfrm flipH="1">
                <a:off x="6714454" y="5216258"/>
                <a:ext cx="100315" cy="69495"/>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grpSp>
        <p:sp>
          <p:nvSpPr>
            <p:cNvPr id="108" name="Rectangle 107">
              <a:extLst>
                <a:ext uri="{FF2B5EF4-FFF2-40B4-BE49-F238E27FC236}">
                  <a16:creationId xmlns:a16="http://schemas.microsoft.com/office/drawing/2014/main" id="{A11AE19A-6EB2-4C77-A81E-3A383B6F3D21}"/>
                </a:ext>
              </a:extLst>
            </p:cNvPr>
            <p:cNvSpPr/>
            <p:nvPr/>
          </p:nvSpPr>
          <p:spPr>
            <a:xfrm>
              <a:off x="9254605" y="4882883"/>
              <a:ext cx="45719" cy="371732"/>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09" name="Rectangle 108">
              <a:extLst>
                <a:ext uri="{FF2B5EF4-FFF2-40B4-BE49-F238E27FC236}">
                  <a16:creationId xmlns:a16="http://schemas.microsoft.com/office/drawing/2014/main" id="{A5B590D2-742A-4843-BC27-0024FB9360E3}"/>
                </a:ext>
              </a:extLst>
            </p:cNvPr>
            <p:cNvSpPr/>
            <p:nvPr/>
          </p:nvSpPr>
          <p:spPr>
            <a:xfrm>
              <a:off x="8896643" y="3747981"/>
              <a:ext cx="45719" cy="371732"/>
            </a:xfrm>
            <a:prstGeom prst="rect">
              <a:avLst/>
            </a:prstGeom>
            <a:solidFill>
              <a:schemeClr val="bg1"/>
            </a:solidFill>
            <a:ln>
              <a:noFill/>
              <a:tailEnd type="arrow"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nvGrpSpPr>
            <p:cNvPr id="110" name="Group 109">
              <a:extLst>
                <a:ext uri="{FF2B5EF4-FFF2-40B4-BE49-F238E27FC236}">
                  <a16:creationId xmlns:a16="http://schemas.microsoft.com/office/drawing/2014/main" id="{8A754DF2-BD1B-4429-8AE7-5B6713664074}"/>
                </a:ext>
              </a:extLst>
            </p:cNvPr>
            <p:cNvGrpSpPr/>
            <p:nvPr/>
          </p:nvGrpSpPr>
          <p:grpSpPr>
            <a:xfrm>
              <a:off x="9939258" y="2784494"/>
              <a:ext cx="967228" cy="1321917"/>
              <a:chOff x="3825833" y="2110111"/>
              <a:chExt cx="967228" cy="1321917"/>
            </a:xfrm>
          </p:grpSpPr>
          <p:cxnSp>
            <p:nvCxnSpPr>
              <p:cNvPr id="122" name="AutoShape 5">
                <a:extLst>
                  <a:ext uri="{FF2B5EF4-FFF2-40B4-BE49-F238E27FC236}">
                    <a16:creationId xmlns:a16="http://schemas.microsoft.com/office/drawing/2014/main" id="{A6517C52-8F6A-405C-AAF6-001AC45DA894}"/>
                  </a:ext>
                </a:extLst>
              </p:cNvPr>
              <p:cNvCxnSpPr>
                <a:cxnSpLocks noChangeShapeType="1"/>
              </p:cNvCxnSpPr>
              <p:nvPr/>
            </p:nvCxnSpPr>
            <p:spPr bwMode="auto">
              <a:xfrm flipH="1" flipV="1">
                <a:off x="4305626" y="3069052"/>
                <a:ext cx="1" cy="362976"/>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sp>
            <p:nvSpPr>
              <p:cNvPr id="123" name="Arrow: Pentagon 122">
                <a:extLst>
                  <a:ext uri="{FF2B5EF4-FFF2-40B4-BE49-F238E27FC236}">
                    <a16:creationId xmlns:a16="http://schemas.microsoft.com/office/drawing/2014/main" id="{650D556F-42F1-4109-A482-64C74ABFA941}"/>
                  </a:ext>
                </a:extLst>
              </p:cNvPr>
              <p:cNvSpPr/>
              <p:nvPr/>
            </p:nvSpPr>
            <p:spPr>
              <a:xfrm rot="5400000">
                <a:off x="4164773" y="2866909"/>
                <a:ext cx="290463" cy="122761"/>
              </a:xfrm>
              <a:prstGeom prst="homePlate">
                <a:avLst/>
              </a:prstGeom>
              <a:noFill/>
              <a:ln w="19050">
                <a:solidFill>
                  <a:srgbClr val="002060"/>
                </a:solidFill>
                <a:tailEnd type="none"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4" name="TextBox 123">
                <a:extLst>
                  <a:ext uri="{FF2B5EF4-FFF2-40B4-BE49-F238E27FC236}">
                    <a16:creationId xmlns:a16="http://schemas.microsoft.com/office/drawing/2014/main" id="{0EA69D36-4FC6-4F38-AD5C-1362858CEF3C}"/>
                  </a:ext>
                </a:extLst>
              </p:cNvPr>
              <p:cNvSpPr txBox="1"/>
              <p:nvPr/>
            </p:nvSpPr>
            <p:spPr>
              <a:xfrm>
                <a:off x="3825833" y="2110111"/>
                <a:ext cx="967228" cy="646331"/>
              </a:xfrm>
              <a:prstGeom prst="rect">
                <a:avLst/>
              </a:prstGeom>
              <a:noFill/>
            </p:spPr>
            <p:txBody>
              <a:bodyPr wrap="square" rtlCol="0">
                <a:spAutoFit/>
              </a:bodyPr>
              <a:lstStyle/>
              <a:p>
                <a:pPr algn="ctr"/>
                <a:r>
                  <a:rPr lang="en-US" dirty="0"/>
                  <a:t>Pin11 (blue)</a:t>
                </a:r>
              </a:p>
            </p:txBody>
          </p:sp>
        </p:grpSp>
        <p:grpSp>
          <p:nvGrpSpPr>
            <p:cNvPr id="111" name="Group 110">
              <a:extLst>
                <a:ext uri="{FF2B5EF4-FFF2-40B4-BE49-F238E27FC236}">
                  <a16:creationId xmlns:a16="http://schemas.microsoft.com/office/drawing/2014/main" id="{60671D81-9FD7-4BE4-ADAA-670C94A30263}"/>
                </a:ext>
              </a:extLst>
            </p:cNvPr>
            <p:cNvGrpSpPr/>
            <p:nvPr/>
          </p:nvGrpSpPr>
          <p:grpSpPr>
            <a:xfrm>
              <a:off x="8997706" y="2770068"/>
              <a:ext cx="967228" cy="1336343"/>
              <a:chOff x="3086143" y="2114544"/>
              <a:chExt cx="967228" cy="1336343"/>
            </a:xfrm>
          </p:grpSpPr>
          <p:cxnSp>
            <p:nvCxnSpPr>
              <p:cNvPr id="119" name="AutoShape 5">
                <a:extLst>
                  <a:ext uri="{FF2B5EF4-FFF2-40B4-BE49-F238E27FC236}">
                    <a16:creationId xmlns:a16="http://schemas.microsoft.com/office/drawing/2014/main" id="{4F192121-7D69-4ED4-8C6C-638E973938C8}"/>
                  </a:ext>
                </a:extLst>
              </p:cNvPr>
              <p:cNvCxnSpPr>
                <a:cxnSpLocks noChangeShapeType="1"/>
              </p:cNvCxnSpPr>
              <p:nvPr/>
            </p:nvCxnSpPr>
            <p:spPr bwMode="auto">
              <a:xfrm flipH="1" flipV="1">
                <a:off x="3540260" y="3087911"/>
                <a:ext cx="1" cy="362976"/>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sp>
            <p:nvSpPr>
              <p:cNvPr id="120" name="Arrow: Pentagon 119">
                <a:extLst>
                  <a:ext uri="{FF2B5EF4-FFF2-40B4-BE49-F238E27FC236}">
                    <a16:creationId xmlns:a16="http://schemas.microsoft.com/office/drawing/2014/main" id="{893944A5-8C75-44ED-ADA8-91347C7F1605}"/>
                  </a:ext>
                </a:extLst>
              </p:cNvPr>
              <p:cNvSpPr/>
              <p:nvPr/>
            </p:nvSpPr>
            <p:spPr>
              <a:xfrm rot="5400000">
                <a:off x="3399407" y="2885768"/>
                <a:ext cx="290463" cy="122761"/>
              </a:xfrm>
              <a:prstGeom prst="homePlate">
                <a:avLst/>
              </a:prstGeom>
              <a:noFill/>
              <a:ln w="19050">
                <a:solidFill>
                  <a:srgbClr val="002060"/>
                </a:solidFill>
                <a:tailEnd type="none"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1" name="TextBox 120">
                <a:extLst>
                  <a:ext uri="{FF2B5EF4-FFF2-40B4-BE49-F238E27FC236}">
                    <a16:creationId xmlns:a16="http://schemas.microsoft.com/office/drawing/2014/main" id="{4F4B0EA2-E083-4A0E-85C6-E02227034433}"/>
                  </a:ext>
                </a:extLst>
              </p:cNvPr>
              <p:cNvSpPr txBox="1"/>
              <p:nvPr/>
            </p:nvSpPr>
            <p:spPr>
              <a:xfrm>
                <a:off x="3086143" y="2114544"/>
                <a:ext cx="967228" cy="646331"/>
              </a:xfrm>
              <a:prstGeom prst="rect">
                <a:avLst/>
              </a:prstGeom>
              <a:noFill/>
            </p:spPr>
            <p:txBody>
              <a:bodyPr wrap="square" rtlCol="0">
                <a:spAutoFit/>
              </a:bodyPr>
              <a:lstStyle/>
              <a:p>
                <a:pPr algn="ctr"/>
                <a:r>
                  <a:rPr lang="en-US" dirty="0"/>
                  <a:t>Pin10 (green)</a:t>
                </a:r>
              </a:p>
            </p:txBody>
          </p:sp>
        </p:grpSp>
        <p:grpSp>
          <p:nvGrpSpPr>
            <p:cNvPr id="112" name="Group 111">
              <a:extLst>
                <a:ext uri="{FF2B5EF4-FFF2-40B4-BE49-F238E27FC236}">
                  <a16:creationId xmlns:a16="http://schemas.microsoft.com/office/drawing/2014/main" id="{F6783C0B-4A6C-41E5-A234-2EC5959F1206}"/>
                </a:ext>
              </a:extLst>
            </p:cNvPr>
            <p:cNvGrpSpPr/>
            <p:nvPr/>
          </p:nvGrpSpPr>
          <p:grpSpPr>
            <a:xfrm>
              <a:off x="8345914" y="2784494"/>
              <a:ext cx="679162" cy="1321917"/>
              <a:chOff x="6027397" y="2450594"/>
              <a:chExt cx="679162" cy="1321917"/>
            </a:xfrm>
          </p:grpSpPr>
          <p:cxnSp>
            <p:nvCxnSpPr>
              <p:cNvPr id="116" name="AutoShape 5">
                <a:extLst>
                  <a:ext uri="{FF2B5EF4-FFF2-40B4-BE49-F238E27FC236}">
                    <a16:creationId xmlns:a16="http://schemas.microsoft.com/office/drawing/2014/main" id="{A097DF9A-D270-4102-B2B6-174B14AC9234}"/>
                  </a:ext>
                </a:extLst>
              </p:cNvPr>
              <p:cNvCxnSpPr>
                <a:cxnSpLocks noChangeShapeType="1"/>
              </p:cNvCxnSpPr>
              <p:nvPr/>
            </p:nvCxnSpPr>
            <p:spPr bwMode="auto">
              <a:xfrm flipH="1" flipV="1">
                <a:off x="6353179" y="3409535"/>
                <a:ext cx="1" cy="362976"/>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sp>
            <p:nvSpPr>
              <p:cNvPr id="117" name="Arrow: Pentagon 116">
                <a:extLst>
                  <a:ext uri="{FF2B5EF4-FFF2-40B4-BE49-F238E27FC236}">
                    <a16:creationId xmlns:a16="http://schemas.microsoft.com/office/drawing/2014/main" id="{27F5E02E-C9D4-4661-8F7A-D52A7363E7CE}"/>
                  </a:ext>
                </a:extLst>
              </p:cNvPr>
              <p:cNvSpPr/>
              <p:nvPr/>
            </p:nvSpPr>
            <p:spPr>
              <a:xfrm rot="5400000">
                <a:off x="6212326" y="3207392"/>
                <a:ext cx="290463" cy="122761"/>
              </a:xfrm>
              <a:prstGeom prst="homePlate">
                <a:avLst/>
              </a:prstGeom>
              <a:noFill/>
              <a:ln w="19050">
                <a:solidFill>
                  <a:srgbClr val="002060"/>
                </a:solidFill>
                <a:tailEnd type="none"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8" name="TextBox 117">
                <a:extLst>
                  <a:ext uri="{FF2B5EF4-FFF2-40B4-BE49-F238E27FC236}">
                    <a16:creationId xmlns:a16="http://schemas.microsoft.com/office/drawing/2014/main" id="{E9E8A667-EABC-4A05-9F70-3D5E4075FDBD}"/>
                  </a:ext>
                </a:extLst>
              </p:cNvPr>
              <p:cNvSpPr txBox="1"/>
              <p:nvPr/>
            </p:nvSpPr>
            <p:spPr>
              <a:xfrm>
                <a:off x="6027397" y="2450594"/>
                <a:ext cx="679162" cy="646331"/>
              </a:xfrm>
              <a:prstGeom prst="rect">
                <a:avLst/>
              </a:prstGeom>
              <a:noFill/>
            </p:spPr>
            <p:txBody>
              <a:bodyPr wrap="square" rtlCol="0">
                <a:spAutoFit/>
              </a:bodyPr>
              <a:lstStyle/>
              <a:p>
                <a:pPr algn="ctr"/>
                <a:r>
                  <a:rPr lang="en-US" dirty="0"/>
                  <a:t>Pin9 (red)</a:t>
                </a:r>
              </a:p>
            </p:txBody>
          </p:sp>
        </p:grpSp>
        <p:cxnSp>
          <p:nvCxnSpPr>
            <p:cNvPr id="113" name="Straight Connector 112">
              <a:extLst>
                <a:ext uri="{FF2B5EF4-FFF2-40B4-BE49-F238E27FC236}">
                  <a16:creationId xmlns:a16="http://schemas.microsoft.com/office/drawing/2014/main" id="{487A7AE8-8A51-4838-8846-EC9BA16C3D18}"/>
                </a:ext>
              </a:extLst>
            </p:cNvPr>
            <p:cNvCxnSpPr/>
            <p:nvPr/>
          </p:nvCxnSpPr>
          <p:spPr>
            <a:xfrm>
              <a:off x="8670053" y="4105804"/>
              <a:ext cx="1748998" cy="0"/>
            </a:xfrm>
            <a:prstGeom prst="line">
              <a:avLst/>
            </a:prstGeom>
            <a:ln w="19050">
              <a:solidFill>
                <a:srgbClr val="003087"/>
              </a:solidFill>
            </a:ln>
          </p:spPr>
          <p:style>
            <a:lnRef idx="1">
              <a:schemeClr val="accent1"/>
            </a:lnRef>
            <a:fillRef idx="0">
              <a:schemeClr val="accent1"/>
            </a:fillRef>
            <a:effectRef idx="0">
              <a:schemeClr val="accent1"/>
            </a:effectRef>
            <a:fontRef idx="minor">
              <a:schemeClr val="tx1"/>
            </a:fontRef>
          </p:style>
        </p:cxnSp>
        <p:cxnSp>
          <p:nvCxnSpPr>
            <p:cNvPr id="114" name="AutoShape 32">
              <a:extLst>
                <a:ext uri="{FF2B5EF4-FFF2-40B4-BE49-F238E27FC236}">
                  <a16:creationId xmlns:a16="http://schemas.microsoft.com/office/drawing/2014/main" id="{202A2319-98E6-422E-B48E-0276E5C30F22}"/>
                </a:ext>
              </a:extLst>
            </p:cNvPr>
            <p:cNvCxnSpPr>
              <a:cxnSpLocks noChangeShapeType="1"/>
            </p:cNvCxnSpPr>
            <p:nvPr/>
          </p:nvCxnSpPr>
          <p:spPr bwMode="auto">
            <a:xfrm>
              <a:off x="9024246" y="4832650"/>
              <a:ext cx="0" cy="348289"/>
            </a:xfrm>
            <a:prstGeom prst="straightConnector1">
              <a:avLst/>
            </a:prstGeom>
            <a:noFill/>
            <a:ln w="19050">
              <a:solidFill>
                <a:srgbClr val="002060"/>
              </a:solidFill>
              <a:round/>
              <a:headEnd/>
              <a:tailEnd/>
            </a:ln>
            <a:extLst>
              <a:ext uri="{909E8E84-426E-40DD-AFC4-6F175D3DCCD1}">
                <a14:hiddenFill xmlns:a14="http://schemas.microsoft.com/office/drawing/2010/main">
                  <a:noFill/>
                </a14:hiddenFill>
              </a:ext>
            </a:extLst>
          </p:spPr>
        </p:cxnSp>
        <p:sp>
          <p:nvSpPr>
            <p:cNvPr id="115" name="Text Box 6">
              <a:extLst>
                <a:ext uri="{FF2B5EF4-FFF2-40B4-BE49-F238E27FC236}">
                  <a16:creationId xmlns:a16="http://schemas.microsoft.com/office/drawing/2014/main" id="{4B7D53F3-7256-425E-86BB-3AF0DF7F0923}"/>
                </a:ext>
              </a:extLst>
            </p:cNvPr>
            <p:cNvSpPr txBox="1"/>
            <p:nvPr/>
          </p:nvSpPr>
          <p:spPr bwMode="auto">
            <a:xfrm>
              <a:off x="8850943" y="5987271"/>
              <a:ext cx="457705" cy="43815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a:lstStyle/>
            <a:p>
              <a:pPr eaLnBrk="1" hangingPunct="1"/>
              <a:r>
                <a:rPr lang="en-US" sz="2000" dirty="0">
                  <a:solidFill>
                    <a:schemeClr val="tx1"/>
                  </a:solidFill>
                </a:rPr>
                <a:t>5V</a:t>
              </a:r>
            </a:p>
          </p:txBody>
        </p:sp>
      </p:grpSp>
    </p:spTree>
    <p:extLst>
      <p:ext uri="{BB962C8B-B14F-4D97-AF65-F5344CB8AC3E}">
        <p14:creationId xmlns:p14="http://schemas.microsoft.com/office/powerpoint/2010/main" val="31579858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1"/>
          <p:cNvSpPr>
            <a:spLocks noGrp="1"/>
          </p:cNvSpPr>
          <p:nvPr>
            <p:ph type="title"/>
          </p:nvPr>
        </p:nvSpPr>
        <p:spPr>
          <a:xfrm>
            <a:off x="166658" y="275127"/>
            <a:ext cx="11796741" cy="705609"/>
          </a:xfrm>
        </p:spPr>
        <p:txBody>
          <a:bodyPr>
            <a:normAutofit/>
          </a:bodyPr>
          <a:lstStyle/>
          <a:p>
            <a:r>
              <a:rPr lang="en-US" dirty="0"/>
              <a:t>Controlling the Color Output</a:t>
            </a:r>
          </a:p>
        </p:txBody>
      </p:sp>
      <p:sp>
        <p:nvSpPr>
          <p:cNvPr id="23" name="Content Placeholder 2"/>
          <p:cNvSpPr>
            <a:spLocks noGrp="1"/>
          </p:cNvSpPr>
          <p:nvPr>
            <p:ph idx="1"/>
          </p:nvPr>
        </p:nvSpPr>
        <p:spPr>
          <a:xfrm>
            <a:off x="511062" y="1063869"/>
            <a:ext cx="11026514" cy="5067987"/>
          </a:xfrm>
        </p:spPr>
        <p:txBody>
          <a:bodyPr>
            <a:noAutofit/>
          </a:bodyPr>
          <a:lstStyle/>
          <a:p>
            <a:pPr marL="285750" indent="-285750">
              <a:buClr>
                <a:schemeClr val="tx1">
                  <a:lumMod val="95000"/>
                  <a:lumOff val="5000"/>
                </a:schemeClr>
              </a:buClr>
            </a:pPr>
            <a:r>
              <a:rPr lang="en-US" sz="2000" b="1" dirty="0"/>
              <a:t>Activity 1: </a:t>
            </a:r>
            <a:r>
              <a:rPr lang="en-US" sz="2000" dirty="0"/>
              <a:t>Write a sketch that performs these actions:</a:t>
            </a:r>
          </a:p>
          <a:p>
            <a:pPr marL="800100" lvl="1" indent="-342900">
              <a:buClr>
                <a:schemeClr val="tx1">
                  <a:lumMod val="95000"/>
                  <a:lumOff val="5000"/>
                </a:schemeClr>
              </a:buClr>
              <a:buFont typeface="+mj-lt"/>
              <a:buAutoNum type="alphaLcPeriod"/>
            </a:pPr>
            <a:r>
              <a:rPr lang="en-US" sz="1600" dirty="0"/>
              <a:t>Emit red for 800ms.</a:t>
            </a:r>
          </a:p>
          <a:p>
            <a:pPr marL="800100" lvl="1" indent="-342900">
              <a:buClr>
                <a:schemeClr val="tx1">
                  <a:lumMod val="95000"/>
                  <a:lumOff val="5000"/>
                </a:schemeClr>
              </a:buClr>
              <a:buFont typeface="+mj-lt"/>
              <a:buAutoNum type="alphaLcPeriod"/>
            </a:pPr>
            <a:r>
              <a:rPr lang="en-US" sz="1600" dirty="0"/>
              <a:t>Emit blue for 1000ms.</a:t>
            </a:r>
          </a:p>
          <a:p>
            <a:pPr marL="800100" lvl="1" indent="-342900">
              <a:buClr>
                <a:schemeClr val="tx1">
                  <a:lumMod val="95000"/>
                  <a:lumOff val="5000"/>
                </a:schemeClr>
              </a:buClr>
              <a:buFont typeface="+mj-lt"/>
              <a:buAutoNum type="alphaLcPeriod"/>
            </a:pPr>
            <a:r>
              <a:rPr lang="en-US" sz="1600" dirty="0"/>
              <a:t>Emit no light for 750ms.</a:t>
            </a:r>
          </a:p>
          <a:p>
            <a:pPr marL="800100" lvl="1" indent="-342900">
              <a:buClr>
                <a:schemeClr val="tx1">
                  <a:lumMod val="95000"/>
                  <a:lumOff val="5000"/>
                </a:schemeClr>
              </a:buClr>
              <a:buFont typeface="+mj-lt"/>
              <a:buAutoNum type="alphaLcPeriod"/>
            </a:pPr>
            <a:r>
              <a:rPr lang="en-US" sz="1600" dirty="0"/>
              <a:t>Emit green light for 1500ms.</a:t>
            </a:r>
          </a:p>
          <a:p>
            <a:pPr marL="800100" lvl="1" indent="-342900">
              <a:buClr>
                <a:schemeClr val="tx1">
                  <a:lumMod val="95000"/>
                  <a:lumOff val="5000"/>
                </a:schemeClr>
              </a:buClr>
              <a:buFont typeface="+mj-lt"/>
              <a:buAutoNum type="alphaLcPeriod"/>
            </a:pPr>
            <a:r>
              <a:rPr lang="en-US" sz="1600" dirty="0"/>
              <a:t>Repeat the a through d indefinitely.</a:t>
            </a:r>
          </a:p>
          <a:p>
            <a:pPr marL="800100" lvl="1" indent="-342900">
              <a:buClr>
                <a:schemeClr val="tx1">
                  <a:lumMod val="95000"/>
                  <a:lumOff val="5000"/>
                </a:schemeClr>
              </a:buClr>
              <a:buFont typeface="+mj-lt"/>
              <a:buAutoNum type="alphaLcPeriod"/>
            </a:pPr>
            <a:endParaRPr lang="en-US" sz="1600" dirty="0"/>
          </a:p>
          <a:p>
            <a:pPr marL="800100" lvl="1" indent="-342900">
              <a:buClr>
                <a:schemeClr val="tx1">
                  <a:lumMod val="95000"/>
                  <a:lumOff val="5000"/>
                </a:schemeClr>
              </a:buClr>
              <a:buFont typeface="+mj-lt"/>
              <a:buAutoNum type="alphaLcPeriod"/>
            </a:pPr>
            <a:endParaRPr lang="en-US" sz="1600" dirty="0"/>
          </a:p>
          <a:p>
            <a:pPr>
              <a:buClr>
                <a:schemeClr val="tx1">
                  <a:lumMod val="95000"/>
                  <a:lumOff val="5000"/>
                </a:schemeClr>
              </a:buClr>
            </a:pPr>
            <a:r>
              <a:rPr lang="en-US" sz="2000" b="1" dirty="0"/>
              <a:t>Activity 2: </a:t>
            </a:r>
            <a:r>
              <a:rPr lang="en-US" sz="2000" dirty="0"/>
              <a:t>Write a sketch that performs these actions:</a:t>
            </a:r>
          </a:p>
          <a:p>
            <a:pPr marL="914400" lvl="1" indent="-457200">
              <a:buClr>
                <a:schemeClr val="tx1">
                  <a:lumMod val="95000"/>
                  <a:lumOff val="5000"/>
                </a:schemeClr>
              </a:buClr>
              <a:buFont typeface="+mj-lt"/>
              <a:buAutoNum type="alphaLcPeriod"/>
            </a:pPr>
            <a:r>
              <a:rPr lang="en-US" sz="1600" dirty="0"/>
              <a:t>Blink the RGB LED blue 5 times (on for 200ms, off for 200ms).</a:t>
            </a:r>
          </a:p>
          <a:p>
            <a:pPr marL="914400" lvl="1" indent="-457200">
              <a:buClr>
                <a:schemeClr val="tx1">
                  <a:lumMod val="95000"/>
                  <a:lumOff val="5000"/>
                </a:schemeClr>
              </a:buClr>
              <a:buFont typeface="+mj-lt"/>
              <a:buAutoNum type="alphaLcPeriod"/>
            </a:pPr>
            <a:r>
              <a:rPr lang="en-US" sz="1600" dirty="0"/>
              <a:t>Blink the RGB LED red 8 times (on for 500ms, off for 500ms).</a:t>
            </a:r>
          </a:p>
          <a:p>
            <a:pPr marL="914400" lvl="1" indent="-457200">
              <a:buClr>
                <a:schemeClr val="tx1">
                  <a:lumMod val="95000"/>
                  <a:lumOff val="5000"/>
                </a:schemeClr>
              </a:buClr>
              <a:buFont typeface="+mj-lt"/>
              <a:buAutoNum type="alphaLcPeriod"/>
            </a:pPr>
            <a:r>
              <a:rPr lang="en-US" sz="1600" dirty="0"/>
              <a:t>Blink the RGB LED green 3 times (on for 1500ms, off for 750ms)</a:t>
            </a:r>
          </a:p>
          <a:p>
            <a:pPr marL="914400" lvl="1" indent="-457200">
              <a:buClr>
                <a:schemeClr val="tx1">
                  <a:lumMod val="95000"/>
                  <a:lumOff val="5000"/>
                </a:schemeClr>
              </a:buClr>
              <a:buFont typeface="+mj-lt"/>
              <a:buAutoNum type="alphaLcPeriod"/>
            </a:pPr>
            <a:r>
              <a:rPr lang="en-US" sz="1600" dirty="0"/>
              <a:t>Repeat a though d indefinitely.</a:t>
            </a:r>
          </a:p>
          <a:p>
            <a:pPr marL="457200" lvl="1" indent="0">
              <a:buClr>
                <a:schemeClr val="tx1">
                  <a:lumMod val="95000"/>
                  <a:lumOff val="5000"/>
                </a:schemeClr>
              </a:buClr>
              <a:buNone/>
            </a:pPr>
            <a:r>
              <a:rPr lang="en-US" sz="1600" b="1" dirty="0"/>
              <a:t>TIP: </a:t>
            </a:r>
            <a:r>
              <a:rPr lang="en-US" sz="1600" dirty="0"/>
              <a:t>use for loops to set number of blink iterations.</a:t>
            </a:r>
          </a:p>
          <a:p>
            <a:pPr marL="914400" lvl="1" indent="-457200">
              <a:buClr>
                <a:schemeClr val="tx1">
                  <a:lumMod val="95000"/>
                  <a:lumOff val="5000"/>
                </a:schemeClr>
              </a:buClr>
              <a:buFont typeface="+mj-lt"/>
              <a:buAutoNum type="alphaLcPeriod"/>
            </a:pPr>
            <a:endParaRPr lang="en-US" sz="1600" dirty="0"/>
          </a:p>
          <a:p>
            <a:pPr>
              <a:buClr>
                <a:schemeClr val="tx1">
                  <a:lumMod val="95000"/>
                  <a:lumOff val="5000"/>
                </a:schemeClr>
              </a:buClr>
            </a:pPr>
            <a:r>
              <a:rPr lang="en-US" sz="2000" b="1" dirty="0"/>
              <a:t>Activity 3: </a:t>
            </a:r>
            <a:r>
              <a:rPr lang="en-US" sz="2000" dirty="0"/>
              <a:t>Experiment with the RGB LED and develop your own pattern for displaying colors.</a:t>
            </a:r>
          </a:p>
          <a:p>
            <a:pPr>
              <a:buClr>
                <a:schemeClr val="tx1">
                  <a:lumMod val="95000"/>
                  <a:lumOff val="5000"/>
                </a:schemeClr>
              </a:buClr>
            </a:pPr>
            <a:endParaRPr lang="en-US" sz="2000" dirty="0"/>
          </a:p>
        </p:txBody>
      </p:sp>
      <p:sp>
        <p:nvSpPr>
          <p:cNvPr id="4" name="Slide Number Placeholder 3"/>
          <p:cNvSpPr>
            <a:spLocks noGrp="1"/>
          </p:cNvSpPr>
          <p:nvPr>
            <p:ph type="sldNum" sz="quarter" idx="12"/>
          </p:nvPr>
        </p:nvSpPr>
        <p:spPr/>
        <p:txBody>
          <a:bodyPr/>
          <a:lstStyle/>
          <a:p>
            <a:fld id="{AF9F945A-7155-4828-81E1-722329993529}" type="slidenum">
              <a:rPr lang="en-US" smtClean="0"/>
              <a:t>5</a:t>
            </a:fld>
            <a:endParaRPr lang="en-US" dirty="0"/>
          </a:p>
        </p:txBody>
      </p:sp>
    </p:spTree>
    <p:extLst>
      <p:ext uri="{BB962C8B-B14F-4D97-AF65-F5344CB8AC3E}">
        <p14:creationId xmlns:p14="http://schemas.microsoft.com/office/powerpoint/2010/main" val="8284088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F9F945A-7155-4828-81E1-722329993529}" type="slidenum">
              <a:rPr lang="en-US" smtClean="0"/>
              <a:t>6</a:t>
            </a:fld>
            <a:endParaRPr lang="en-US" dirty="0"/>
          </a:p>
        </p:txBody>
      </p:sp>
      <p:sp>
        <p:nvSpPr>
          <p:cNvPr id="5" name="Rectangle 4">
            <a:extLst>
              <a:ext uri="{FF2B5EF4-FFF2-40B4-BE49-F238E27FC236}">
                <a16:creationId xmlns:a16="http://schemas.microsoft.com/office/drawing/2014/main" id="{EA22432D-AD70-4E0D-9177-ACBE614A7DA8}"/>
              </a:ext>
            </a:extLst>
          </p:cNvPr>
          <p:cNvSpPr/>
          <p:nvPr/>
        </p:nvSpPr>
        <p:spPr>
          <a:xfrm>
            <a:off x="160001" y="114539"/>
            <a:ext cx="2252540" cy="400110"/>
          </a:xfrm>
          <a:prstGeom prst="rect">
            <a:avLst/>
          </a:prstGeom>
        </p:spPr>
        <p:txBody>
          <a:bodyPr wrap="none">
            <a:spAutoFit/>
          </a:bodyPr>
          <a:lstStyle/>
          <a:p>
            <a:r>
              <a:rPr lang="en-US" sz="2000" b="1" dirty="0"/>
              <a:t>Activity 1 Solution: </a:t>
            </a:r>
            <a:endParaRPr lang="en-US" sz="2000" dirty="0"/>
          </a:p>
        </p:txBody>
      </p:sp>
      <p:pic>
        <p:nvPicPr>
          <p:cNvPr id="6" name="Picture 5">
            <a:extLst>
              <a:ext uri="{FF2B5EF4-FFF2-40B4-BE49-F238E27FC236}">
                <a16:creationId xmlns:a16="http://schemas.microsoft.com/office/drawing/2014/main" id="{3F4D2D4F-9322-4B90-B1CD-2E7E7BCDD103}"/>
              </a:ext>
            </a:extLst>
          </p:cNvPr>
          <p:cNvPicPr>
            <a:picLocks noChangeAspect="1"/>
          </p:cNvPicPr>
          <p:nvPr/>
        </p:nvPicPr>
        <p:blipFill>
          <a:blip r:embed="rId3"/>
          <a:stretch>
            <a:fillRect/>
          </a:stretch>
        </p:blipFill>
        <p:spPr>
          <a:xfrm>
            <a:off x="237822" y="524002"/>
            <a:ext cx="2359463" cy="5669584"/>
          </a:xfrm>
          <a:prstGeom prst="rect">
            <a:avLst/>
          </a:prstGeom>
        </p:spPr>
      </p:pic>
      <p:sp>
        <p:nvSpPr>
          <p:cNvPr id="9" name="Rectangle 8">
            <a:extLst>
              <a:ext uri="{FF2B5EF4-FFF2-40B4-BE49-F238E27FC236}">
                <a16:creationId xmlns:a16="http://schemas.microsoft.com/office/drawing/2014/main" id="{E6DF6F3B-0E0B-4515-860C-6FB31D9FDCEC}"/>
              </a:ext>
            </a:extLst>
          </p:cNvPr>
          <p:cNvSpPr/>
          <p:nvPr/>
        </p:nvSpPr>
        <p:spPr>
          <a:xfrm>
            <a:off x="5208980" y="101906"/>
            <a:ext cx="2252540" cy="400110"/>
          </a:xfrm>
          <a:prstGeom prst="rect">
            <a:avLst/>
          </a:prstGeom>
        </p:spPr>
        <p:txBody>
          <a:bodyPr wrap="none">
            <a:spAutoFit/>
          </a:bodyPr>
          <a:lstStyle/>
          <a:p>
            <a:r>
              <a:rPr lang="en-US" sz="2000" b="1" dirty="0"/>
              <a:t>Activity 2 Solution: </a:t>
            </a:r>
            <a:endParaRPr lang="en-US" sz="2000" dirty="0"/>
          </a:p>
        </p:txBody>
      </p:sp>
      <p:pic>
        <p:nvPicPr>
          <p:cNvPr id="7" name="Picture 6">
            <a:extLst>
              <a:ext uri="{FF2B5EF4-FFF2-40B4-BE49-F238E27FC236}">
                <a16:creationId xmlns:a16="http://schemas.microsoft.com/office/drawing/2014/main" id="{C7C49045-815B-4AFB-8777-C3D0EE43EDDA}"/>
              </a:ext>
            </a:extLst>
          </p:cNvPr>
          <p:cNvPicPr>
            <a:picLocks noChangeAspect="1"/>
          </p:cNvPicPr>
          <p:nvPr/>
        </p:nvPicPr>
        <p:blipFill>
          <a:blip r:embed="rId4"/>
          <a:stretch>
            <a:fillRect/>
          </a:stretch>
        </p:blipFill>
        <p:spPr>
          <a:xfrm>
            <a:off x="5155519" y="502016"/>
            <a:ext cx="2359462" cy="6219459"/>
          </a:xfrm>
          <a:prstGeom prst="rect">
            <a:avLst/>
          </a:prstGeom>
        </p:spPr>
      </p:pic>
      <p:sp>
        <p:nvSpPr>
          <p:cNvPr id="2" name="TextBox 1">
            <a:extLst>
              <a:ext uri="{FF2B5EF4-FFF2-40B4-BE49-F238E27FC236}">
                <a16:creationId xmlns:a16="http://schemas.microsoft.com/office/drawing/2014/main" id="{554ABEBA-8F05-4605-A33F-709F2B85F84D}"/>
              </a:ext>
            </a:extLst>
          </p:cNvPr>
          <p:cNvSpPr txBox="1"/>
          <p:nvPr/>
        </p:nvSpPr>
        <p:spPr>
          <a:xfrm>
            <a:off x="7825562" y="101906"/>
            <a:ext cx="3827907" cy="1569660"/>
          </a:xfrm>
          <a:prstGeom prst="rect">
            <a:avLst/>
          </a:prstGeom>
          <a:noFill/>
        </p:spPr>
        <p:txBody>
          <a:bodyPr wrap="none" rtlCol="0">
            <a:spAutoFit/>
          </a:bodyPr>
          <a:lstStyle/>
          <a:p>
            <a:r>
              <a:rPr lang="en-US" sz="2400" dirty="0">
                <a:solidFill>
                  <a:srgbClr val="FF0000"/>
                </a:solidFill>
              </a:rPr>
              <a:t>Need to swap HIGH and LOW</a:t>
            </a:r>
          </a:p>
          <a:p>
            <a:r>
              <a:rPr lang="en-US" sz="2400" dirty="0">
                <a:solidFill>
                  <a:srgbClr val="FF0000"/>
                </a:solidFill>
              </a:rPr>
              <a:t>LOW – ON</a:t>
            </a:r>
          </a:p>
          <a:p>
            <a:r>
              <a:rPr lang="en-US" sz="2400" dirty="0">
                <a:solidFill>
                  <a:srgbClr val="FF0000"/>
                </a:solidFill>
              </a:rPr>
              <a:t>HIGH – OFF</a:t>
            </a:r>
          </a:p>
          <a:p>
            <a:r>
              <a:rPr lang="en-US" sz="2400" dirty="0">
                <a:solidFill>
                  <a:srgbClr val="FF0000"/>
                </a:solidFill>
              </a:rPr>
              <a:t>From this point forward</a:t>
            </a:r>
          </a:p>
        </p:txBody>
      </p:sp>
    </p:spTree>
    <p:extLst>
      <p:ext uri="{BB962C8B-B14F-4D97-AF65-F5344CB8AC3E}">
        <p14:creationId xmlns:p14="http://schemas.microsoft.com/office/powerpoint/2010/main" val="32181262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9A3F46B-0E03-4B37-B3E9-6C10561E598B}"/>
              </a:ext>
            </a:extLst>
          </p:cNvPr>
          <p:cNvSpPr>
            <a:spLocks noGrp="1"/>
          </p:cNvSpPr>
          <p:nvPr>
            <p:ph type="sldNum" sz="quarter" idx="12"/>
          </p:nvPr>
        </p:nvSpPr>
        <p:spPr/>
        <p:txBody>
          <a:bodyPr/>
          <a:lstStyle/>
          <a:p>
            <a:fld id="{9CEB20FD-57B4-4116-B954-02381E95969F}" type="slidenum">
              <a:rPr lang="en-US" smtClean="0"/>
              <a:pPr/>
              <a:t>7</a:t>
            </a:fld>
            <a:endParaRPr lang="en-US" dirty="0"/>
          </a:p>
        </p:txBody>
      </p:sp>
      <p:sp>
        <p:nvSpPr>
          <p:cNvPr id="5" name="Rectangle 4">
            <a:extLst>
              <a:ext uri="{FF2B5EF4-FFF2-40B4-BE49-F238E27FC236}">
                <a16:creationId xmlns:a16="http://schemas.microsoft.com/office/drawing/2014/main" id="{3C759F3F-C775-42A0-B49E-43A3B811E67F}"/>
              </a:ext>
            </a:extLst>
          </p:cNvPr>
          <p:cNvSpPr/>
          <p:nvPr/>
        </p:nvSpPr>
        <p:spPr>
          <a:xfrm>
            <a:off x="0" y="413238"/>
            <a:ext cx="12192000" cy="2842788"/>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55BB4F7F-30C4-41B0-90F5-DA4CC2FA1E89}"/>
              </a:ext>
            </a:extLst>
          </p:cNvPr>
          <p:cNvSpPr txBox="1">
            <a:spLocks/>
          </p:cNvSpPr>
          <p:nvPr/>
        </p:nvSpPr>
        <p:spPr>
          <a:xfrm>
            <a:off x="0" y="638935"/>
            <a:ext cx="12191999" cy="234904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6600" b="1" dirty="0">
                <a:solidFill>
                  <a:schemeClr val="bg1"/>
                </a:solidFill>
              </a:rPr>
              <a:t>Going Deeper with the RGB LED</a:t>
            </a:r>
          </a:p>
        </p:txBody>
      </p:sp>
      <p:sp>
        <p:nvSpPr>
          <p:cNvPr id="7" name="Rectangle 6">
            <a:extLst>
              <a:ext uri="{FF2B5EF4-FFF2-40B4-BE49-F238E27FC236}">
                <a16:creationId xmlns:a16="http://schemas.microsoft.com/office/drawing/2014/main" id="{BA558273-606D-4B93-B0A2-65A33542F30C}"/>
              </a:ext>
            </a:extLst>
          </p:cNvPr>
          <p:cNvSpPr/>
          <p:nvPr/>
        </p:nvSpPr>
        <p:spPr>
          <a:xfrm>
            <a:off x="222185" y="3278809"/>
            <a:ext cx="11485721" cy="584775"/>
          </a:xfrm>
          <a:prstGeom prst="rect">
            <a:avLst/>
          </a:prstGeom>
        </p:spPr>
        <p:txBody>
          <a:bodyPr wrap="square">
            <a:spAutoFit/>
          </a:bodyPr>
          <a:lstStyle/>
          <a:p>
            <a:r>
              <a:rPr lang="en-US" sz="1600" i="1" dirty="0"/>
              <a:t>The following slides discuss displaying multiple colors on the RGB LED, using </a:t>
            </a:r>
            <a:r>
              <a:rPr lang="en-US" sz="1600" i="1" dirty="0" err="1"/>
              <a:t>analogWrite</a:t>
            </a:r>
            <a:r>
              <a:rPr lang="en-US" sz="1600" i="1" dirty="0"/>
              <a:t> commands, and duty cycles. This is extra content outside the scope of the class but can be very interesting and exciting to implement with the RGB LED.</a:t>
            </a:r>
          </a:p>
        </p:txBody>
      </p:sp>
    </p:spTree>
    <p:extLst>
      <p:ext uri="{BB962C8B-B14F-4D97-AF65-F5344CB8AC3E}">
        <p14:creationId xmlns:p14="http://schemas.microsoft.com/office/powerpoint/2010/main" val="23691764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9005" y="1802301"/>
            <a:ext cx="3764172" cy="4031873"/>
          </a:xfrm>
          <a:prstGeom prst="rect">
            <a:avLst/>
          </a:prstGeom>
          <a:noFill/>
        </p:spPr>
        <p:txBody>
          <a:bodyPr wrap="none" rtlCol="0">
            <a:spAutoFit/>
          </a:bodyPr>
          <a:lstStyle/>
          <a:p>
            <a:r>
              <a:rPr lang="en-US" sz="1600" b="1" dirty="0" err="1">
                <a:solidFill>
                  <a:srgbClr val="0070C0"/>
                </a:solidFill>
                <a:latin typeface="Courier New" pitchFamily="49" charset="0"/>
                <a:cs typeface="Courier New" pitchFamily="49" charset="0"/>
              </a:rPr>
              <a:t>int</a:t>
            </a:r>
            <a:r>
              <a:rPr lang="en-US" sz="1600" b="1" dirty="0">
                <a:latin typeface="Courier New" pitchFamily="49" charset="0"/>
                <a:cs typeface="Courier New" pitchFamily="49" charset="0"/>
              </a:rPr>
              <a:t> </a:t>
            </a:r>
            <a:r>
              <a:rPr lang="en-US" sz="1600" b="1" dirty="0" err="1">
                <a:latin typeface="Courier New" pitchFamily="49" charset="0"/>
                <a:cs typeface="Courier New" pitchFamily="49" charset="0"/>
              </a:rPr>
              <a:t>redLED</a:t>
            </a:r>
            <a:r>
              <a:rPr lang="en-US" sz="1600" b="1" dirty="0">
                <a:latin typeface="Courier New" pitchFamily="49" charset="0"/>
                <a:cs typeface="Courier New" pitchFamily="49" charset="0"/>
              </a:rPr>
              <a:t>   = 9;</a:t>
            </a:r>
          </a:p>
          <a:p>
            <a:r>
              <a:rPr lang="en-US" sz="1600" b="1" dirty="0" err="1">
                <a:solidFill>
                  <a:srgbClr val="0070C0"/>
                </a:solidFill>
                <a:latin typeface="Courier New" pitchFamily="49" charset="0"/>
                <a:cs typeface="Courier New" pitchFamily="49" charset="0"/>
              </a:rPr>
              <a:t>int</a:t>
            </a:r>
            <a:r>
              <a:rPr lang="en-US" sz="1600" b="1" dirty="0">
                <a:latin typeface="Courier New" pitchFamily="49" charset="0"/>
                <a:cs typeface="Courier New" pitchFamily="49" charset="0"/>
              </a:rPr>
              <a:t> </a:t>
            </a:r>
            <a:r>
              <a:rPr lang="en-US" sz="1600" b="1" dirty="0" err="1">
                <a:latin typeface="Courier New" pitchFamily="49" charset="0"/>
                <a:cs typeface="Courier New" pitchFamily="49" charset="0"/>
              </a:rPr>
              <a:t>greenLED</a:t>
            </a:r>
            <a:r>
              <a:rPr lang="en-US" sz="1600" b="1" dirty="0">
                <a:latin typeface="Courier New" pitchFamily="49" charset="0"/>
                <a:cs typeface="Courier New" pitchFamily="49" charset="0"/>
              </a:rPr>
              <a:t> = 10;</a:t>
            </a:r>
          </a:p>
          <a:p>
            <a:r>
              <a:rPr lang="en-US" sz="1600" b="1" dirty="0" err="1">
                <a:solidFill>
                  <a:srgbClr val="0070C0"/>
                </a:solidFill>
                <a:latin typeface="Courier New" pitchFamily="49" charset="0"/>
                <a:cs typeface="Courier New" pitchFamily="49" charset="0"/>
              </a:rPr>
              <a:t>int</a:t>
            </a:r>
            <a:r>
              <a:rPr lang="en-US" sz="1600" b="1" dirty="0">
                <a:latin typeface="Courier New" pitchFamily="49" charset="0"/>
                <a:cs typeface="Courier New" pitchFamily="49" charset="0"/>
              </a:rPr>
              <a:t> </a:t>
            </a:r>
            <a:r>
              <a:rPr lang="en-US" sz="1600" b="1" dirty="0" err="1">
                <a:latin typeface="Courier New" pitchFamily="49" charset="0"/>
                <a:cs typeface="Courier New" pitchFamily="49" charset="0"/>
              </a:rPr>
              <a:t>blueLED</a:t>
            </a:r>
            <a:r>
              <a:rPr lang="en-US" sz="1600" b="1" dirty="0">
                <a:latin typeface="Courier New" pitchFamily="49" charset="0"/>
                <a:cs typeface="Courier New" pitchFamily="49" charset="0"/>
              </a:rPr>
              <a:t>  = 11;</a:t>
            </a:r>
          </a:p>
          <a:p>
            <a:r>
              <a:rPr lang="en-US" sz="1600" b="1" dirty="0">
                <a:latin typeface="Courier New" pitchFamily="49" charset="0"/>
                <a:cs typeface="Courier New" pitchFamily="49" charset="0"/>
              </a:rPr>
              <a:t> </a:t>
            </a:r>
          </a:p>
          <a:p>
            <a:r>
              <a:rPr lang="en-US" sz="1600" b="1" dirty="0">
                <a:solidFill>
                  <a:srgbClr val="0070C0"/>
                </a:solidFill>
                <a:latin typeface="Courier New" pitchFamily="49" charset="0"/>
                <a:cs typeface="Courier New" pitchFamily="49" charset="0"/>
              </a:rPr>
              <a:t>void</a:t>
            </a:r>
            <a:r>
              <a:rPr lang="en-US" sz="1600" b="1" dirty="0">
                <a:latin typeface="Courier New" pitchFamily="49" charset="0"/>
                <a:cs typeface="Courier New" pitchFamily="49" charset="0"/>
              </a:rPr>
              <a:t> </a:t>
            </a:r>
            <a:r>
              <a:rPr lang="en-US" sz="1600" b="1" dirty="0">
                <a:solidFill>
                  <a:schemeClr val="accent6">
                    <a:lumMod val="75000"/>
                  </a:schemeClr>
                </a:solidFill>
                <a:latin typeface="Courier New" pitchFamily="49" charset="0"/>
                <a:cs typeface="Courier New" pitchFamily="49" charset="0"/>
              </a:rPr>
              <a:t>setup</a:t>
            </a:r>
            <a:r>
              <a:rPr lang="en-US" sz="1600" b="1" dirty="0">
                <a:latin typeface="Courier New" pitchFamily="49" charset="0"/>
                <a:cs typeface="Courier New" pitchFamily="49" charset="0"/>
              </a:rPr>
              <a:t>() {</a:t>
            </a:r>
          </a:p>
          <a:p>
            <a:r>
              <a:rPr lang="en-US" sz="1600" b="1" dirty="0">
                <a:latin typeface="Courier New" pitchFamily="49" charset="0"/>
                <a:cs typeface="Courier New" pitchFamily="49" charset="0"/>
              </a:rPr>
              <a:t>  </a:t>
            </a:r>
            <a:r>
              <a:rPr lang="en-US" sz="1600" b="1" dirty="0" err="1">
                <a:solidFill>
                  <a:schemeClr val="accent2">
                    <a:lumMod val="75000"/>
                  </a:schemeClr>
                </a:solidFill>
                <a:latin typeface="Courier New" pitchFamily="49" charset="0"/>
                <a:cs typeface="Courier New" pitchFamily="49" charset="0"/>
              </a:rPr>
              <a:t>pinMode</a:t>
            </a:r>
            <a:r>
              <a:rPr lang="en-US" sz="1600" b="1" dirty="0">
                <a:latin typeface="Courier New" pitchFamily="49" charset="0"/>
                <a:cs typeface="Courier New" pitchFamily="49" charset="0"/>
              </a:rPr>
              <a:t>(</a:t>
            </a:r>
            <a:r>
              <a:rPr lang="en-US" sz="1600" b="1" dirty="0" err="1">
                <a:latin typeface="Courier New" pitchFamily="49" charset="0"/>
                <a:cs typeface="Courier New" pitchFamily="49" charset="0"/>
              </a:rPr>
              <a:t>redLED</a:t>
            </a:r>
            <a:r>
              <a:rPr lang="en-US" sz="1600" b="1" dirty="0">
                <a:latin typeface="Courier New" pitchFamily="49" charset="0"/>
                <a:cs typeface="Courier New" pitchFamily="49" charset="0"/>
              </a:rPr>
              <a:t>, </a:t>
            </a:r>
            <a:r>
              <a:rPr lang="en-US" sz="1600" b="1" dirty="0">
                <a:solidFill>
                  <a:srgbClr val="0070C0"/>
                </a:solidFill>
                <a:latin typeface="Courier New" pitchFamily="49" charset="0"/>
                <a:cs typeface="Courier New" pitchFamily="49" charset="0"/>
              </a:rPr>
              <a:t>OUTPUT</a:t>
            </a:r>
            <a:r>
              <a:rPr lang="en-US" sz="1600" b="1" dirty="0">
                <a:latin typeface="Courier New" pitchFamily="49" charset="0"/>
                <a:cs typeface="Courier New" pitchFamily="49" charset="0"/>
              </a:rPr>
              <a:t>);</a:t>
            </a:r>
          </a:p>
          <a:p>
            <a:r>
              <a:rPr lang="en-US" sz="1600" b="1" dirty="0">
                <a:latin typeface="Courier New" pitchFamily="49" charset="0"/>
                <a:cs typeface="Courier New" pitchFamily="49" charset="0"/>
              </a:rPr>
              <a:t>  </a:t>
            </a:r>
            <a:r>
              <a:rPr lang="en-US" sz="1600" b="1" dirty="0" err="1">
                <a:solidFill>
                  <a:schemeClr val="accent2">
                    <a:lumMod val="75000"/>
                  </a:schemeClr>
                </a:solidFill>
                <a:latin typeface="Courier New" pitchFamily="49" charset="0"/>
                <a:cs typeface="Courier New" pitchFamily="49" charset="0"/>
              </a:rPr>
              <a:t>pinMode</a:t>
            </a:r>
            <a:r>
              <a:rPr lang="en-US" sz="1600" b="1" dirty="0">
                <a:latin typeface="Courier New" pitchFamily="49" charset="0"/>
                <a:cs typeface="Courier New" pitchFamily="49" charset="0"/>
              </a:rPr>
              <a:t>(</a:t>
            </a:r>
            <a:r>
              <a:rPr lang="en-US" sz="1600" b="1" dirty="0" err="1">
                <a:latin typeface="Courier New" pitchFamily="49" charset="0"/>
                <a:cs typeface="Courier New" pitchFamily="49" charset="0"/>
              </a:rPr>
              <a:t>greenLED</a:t>
            </a:r>
            <a:r>
              <a:rPr lang="en-US" sz="1600" b="1" dirty="0">
                <a:latin typeface="Courier New" pitchFamily="49" charset="0"/>
                <a:cs typeface="Courier New" pitchFamily="49" charset="0"/>
              </a:rPr>
              <a:t>, </a:t>
            </a:r>
            <a:r>
              <a:rPr lang="en-US" sz="1600" b="1" dirty="0">
                <a:solidFill>
                  <a:srgbClr val="0070C0"/>
                </a:solidFill>
                <a:latin typeface="Courier New" pitchFamily="49" charset="0"/>
                <a:cs typeface="Courier New" pitchFamily="49" charset="0"/>
              </a:rPr>
              <a:t>OUTPUT</a:t>
            </a:r>
            <a:r>
              <a:rPr lang="en-US" sz="1600" b="1" dirty="0">
                <a:latin typeface="Courier New" pitchFamily="49" charset="0"/>
                <a:cs typeface="Courier New" pitchFamily="49" charset="0"/>
              </a:rPr>
              <a:t>);</a:t>
            </a:r>
          </a:p>
          <a:p>
            <a:r>
              <a:rPr lang="en-US" sz="1600" b="1" dirty="0">
                <a:latin typeface="Courier New" pitchFamily="49" charset="0"/>
                <a:cs typeface="Courier New" pitchFamily="49" charset="0"/>
              </a:rPr>
              <a:t>  </a:t>
            </a:r>
            <a:r>
              <a:rPr lang="en-US" sz="1600" b="1" dirty="0" err="1">
                <a:solidFill>
                  <a:schemeClr val="accent2">
                    <a:lumMod val="75000"/>
                  </a:schemeClr>
                </a:solidFill>
                <a:latin typeface="Courier New" pitchFamily="49" charset="0"/>
                <a:cs typeface="Courier New" pitchFamily="49" charset="0"/>
              </a:rPr>
              <a:t>pinMode</a:t>
            </a:r>
            <a:r>
              <a:rPr lang="en-US" sz="1600" b="1" dirty="0">
                <a:latin typeface="Courier New" pitchFamily="49" charset="0"/>
                <a:cs typeface="Courier New" pitchFamily="49" charset="0"/>
              </a:rPr>
              <a:t>(</a:t>
            </a:r>
            <a:r>
              <a:rPr lang="en-US" sz="1600" b="1" dirty="0" err="1">
                <a:latin typeface="Courier New" pitchFamily="49" charset="0"/>
                <a:cs typeface="Courier New" pitchFamily="49" charset="0"/>
              </a:rPr>
              <a:t>blueLED</a:t>
            </a:r>
            <a:r>
              <a:rPr lang="en-US" sz="1600" b="1" dirty="0">
                <a:latin typeface="Courier New" pitchFamily="49" charset="0"/>
                <a:cs typeface="Courier New" pitchFamily="49" charset="0"/>
              </a:rPr>
              <a:t>, </a:t>
            </a:r>
            <a:r>
              <a:rPr lang="en-US" sz="1600" b="1" dirty="0">
                <a:solidFill>
                  <a:srgbClr val="0070C0"/>
                </a:solidFill>
                <a:latin typeface="Courier New" pitchFamily="49" charset="0"/>
                <a:cs typeface="Courier New" pitchFamily="49" charset="0"/>
              </a:rPr>
              <a:t>OUTPUT</a:t>
            </a:r>
            <a:r>
              <a:rPr lang="en-US" sz="1600" b="1" dirty="0">
                <a:latin typeface="Courier New" pitchFamily="49" charset="0"/>
                <a:cs typeface="Courier New" pitchFamily="49" charset="0"/>
              </a:rPr>
              <a:t>);  </a:t>
            </a:r>
          </a:p>
          <a:p>
            <a:r>
              <a:rPr lang="en-US" sz="1600" b="1" dirty="0">
                <a:latin typeface="Courier New" pitchFamily="49" charset="0"/>
                <a:cs typeface="Courier New" pitchFamily="49" charset="0"/>
              </a:rPr>
              <a:t>}</a:t>
            </a:r>
          </a:p>
          <a:p>
            <a:r>
              <a:rPr lang="en-US" sz="1600" b="1" dirty="0">
                <a:latin typeface="Courier New" pitchFamily="49" charset="0"/>
                <a:cs typeface="Courier New" pitchFamily="49" charset="0"/>
              </a:rPr>
              <a:t> </a:t>
            </a:r>
          </a:p>
          <a:p>
            <a:r>
              <a:rPr lang="en-US" sz="1600" b="1" dirty="0">
                <a:solidFill>
                  <a:srgbClr val="0070C0"/>
                </a:solidFill>
                <a:latin typeface="Courier New" pitchFamily="49" charset="0"/>
                <a:cs typeface="Courier New" pitchFamily="49" charset="0"/>
              </a:rPr>
              <a:t>void</a:t>
            </a:r>
            <a:r>
              <a:rPr lang="en-US" sz="1600" b="1" dirty="0">
                <a:latin typeface="Courier New" pitchFamily="49" charset="0"/>
                <a:cs typeface="Courier New" pitchFamily="49" charset="0"/>
              </a:rPr>
              <a:t> </a:t>
            </a:r>
            <a:r>
              <a:rPr lang="en-US" sz="1600" b="1" dirty="0">
                <a:solidFill>
                  <a:schemeClr val="accent6">
                    <a:lumMod val="75000"/>
                  </a:schemeClr>
                </a:solidFill>
                <a:latin typeface="Courier New" pitchFamily="49" charset="0"/>
                <a:cs typeface="Courier New" pitchFamily="49" charset="0"/>
              </a:rPr>
              <a:t>loop</a:t>
            </a:r>
            <a:r>
              <a:rPr lang="en-US" sz="1600" b="1" dirty="0">
                <a:latin typeface="Courier New" pitchFamily="49" charset="0"/>
                <a:cs typeface="Courier New" pitchFamily="49" charset="0"/>
              </a:rPr>
              <a:t>() {</a:t>
            </a:r>
          </a:p>
          <a:p>
            <a:r>
              <a:rPr lang="en-US" sz="1600" b="1" dirty="0">
                <a:latin typeface="Courier New" pitchFamily="49" charset="0"/>
                <a:cs typeface="Courier New" pitchFamily="49" charset="0"/>
              </a:rPr>
              <a:t>  </a:t>
            </a:r>
            <a:r>
              <a:rPr lang="en-US" sz="1600" b="1" dirty="0" err="1">
                <a:solidFill>
                  <a:schemeClr val="accent2">
                    <a:lumMod val="75000"/>
                  </a:schemeClr>
                </a:solidFill>
                <a:latin typeface="Courier New" pitchFamily="49" charset="0"/>
                <a:cs typeface="Courier New" pitchFamily="49" charset="0"/>
              </a:rPr>
              <a:t>analogWrite</a:t>
            </a:r>
            <a:r>
              <a:rPr lang="en-US" sz="1600" b="1" dirty="0">
                <a:latin typeface="Courier New" pitchFamily="49" charset="0"/>
                <a:cs typeface="Courier New" pitchFamily="49" charset="0"/>
              </a:rPr>
              <a:t>(</a:t>
            </a:r>
            <a:r>
              <a:rPr lang="en-US" sz="1600" b="1" dirty="0" err="1">
                <a:latin typeface="Courier New" pitchFamily="49" charset="0"/>
                <a:cs typeface="Courier New" pitchFamily="49" charset="0"/>
              </a:rPr>
              <a:t>redLED</a:t>
            </a:r>
            <a:r>
              <a:rPr lang="en-US" sz="1600" b="1" dirty="0">
                <a:latin typeface="Courier New" pitchFamily="49" charset="0"/>
                <a:cs typeface="Courier New" pitchFamily="49" charset="0"/>
              </a:rPr>
              <a:t>, 255);</a:t>
            </a:r>
          </a:p>
          <a:p>
            <a:r>
              <a:rPr lang="en-US" sz="1600" b="1" dirty="0">
                <a:latin typeface="Courier New" pitchFamily="49" charset="0"/>
                <a:cs typeface="Courier New" pitchFamily="49" charset="0"/>
              </a:rPr>
              <a:t>  </a:t>
            </a:r>
            <a:r>
              <a:rPr lang="en-US" sz="1600" b="1" dirty="0">
                <a:solidFill>
                  <a:schemeClr val="accent2">
                    <a:lumMod val="75000"/>
                  </a:schemeClr>
                </a:solidFill>
                <a:latin typeface="Courier New" pitchFamily="49" charset="0"/>
                <a:cs typeface="Courier New" pitchFamily="49" charset="0"/>
              </a:rPr>
              <a:t>delay</a:t>
            </a:r>
            <a:r>
              <a:rPr lang="en-US" sz="1600" b="1" dirty="0">
                <a:latin typeface="Courier New" pitchFamily="49" charset="0"/>
                <a:cs typeface="Courier New" pitchFamily="49" charset="0"/>
              </a:rPr>
              <a:t>(1000);</a:t>
            </a:r>
          </a:p>
          <a:p>
            <a:r>
              <a:rPr lang="en-US" sz="1600" b="1" dirty="0">
                <a:latin typeface="Courier New" pitchFamily="49" charset="0"/>
                <a:cs typeface="Courier New" pitchFamily="49" charset="0"/>
              </a:rPr>
              <a:t>  </a:t>
            </a:r>
            <a:r>
              <a:rPr lang="en-US" sz="1600" b="1" dirty="0" err="1">
                <a:solidFill>
                  <a:schemeClr val="accent2">
                    <a:lumMod val="75000"/>
                  </a:schemeClr>
                </a:solidFill>
                <a:latin typeface="Courier New" pitchFamily="49" charset="0"/>
                <a:cs typeface="Courier New" pitchFamily="49" charset="0"/>
              </a:rPr>
              <a:t>analogWrite</a:t>
            </a:r>
            <a:r>
              <a:rPr lang="en-US" sz="1600" b="1" dirty="0">
                <a:latin typeface="Courier New" pitchFamily="49" charset="0"/>
                <a:cs typeface="Courier New" pitchFamily="49" charset="0"/>
              </a:rPr>
              <a:t>(</a:t>
            </a:r>
            <a:r>
              <a:rPr lang="en-US" sz="1600" b="1" dirty="0" err="1">
                <a:latin typeface="Courier New" pitchFamily="49" charset="0"/>
                <a:cs typeface="Courier New" pitchFamily="49" charset="0"/>
              </a:rPr>
              <a:t>redLED</a:t>
            </a:r>
            <a:r>
              <a:rPr lang="en-US" sz="1600" b="1" dirty="0">
                <a:latin typeface="Courier New" pitchFamily="49" charset="0"/>
                <a:cs typeface="Courier New" pitchFamily="49" charset="0"/>
              </a:rPr>
              <a:t>, 0);</a:t>
            </a:r>
          </a:p>
          <a:p>
            <a:r>
              <a:rPr lang="en-US" sz="1600" b="1" dirty="0">
                <a:latin typeface="Courier New" pitchFamily="49" charset="0"/>
                <a:cs typeface="Courier New" pitchFamily="49" charset="0"/>
              </a:rPr>
              <a:t>  </a:t>
            </a:r>
            <a:r>
              <a:rPr lang="en-US" sz="1600" b="1" dirty="0">
                <a:solidFill>
                  <a:schemeClr val="accent2">
                    <a:lumMod val="75000"/>
                  </a:schemeClr>
                </a:solidFill>
                <a:latin typeface="Courier New" pitchFamily="49" charset="0"/>
                <a:cs typeface="Courier New" pitchFamily="49" charset="0"/>
              </a:rPr>
              <a:t>delay</a:t>
            </a:r>
            <a:r>
              <a:rPr lang="en-US" sz="1600" b="1" dirty="0">
                <a:latin typeface="Courier New" pitchFamily="49" charset="0"/>
                <a:cs typeface="Courier New" pitchFamily="49" charset="0"/>
              </a:rPr>
              <a:t>(1000); </a:t>
            </a:r>
          </a:p>
          <a:p>
            <a:r>
              <a:rPr lang="en-US" sz="1600" b="1" dirty="0">
                <a:latin typeface="Courier New" pitchFamily="49" charset="0"/>
                <a:cs typeface="Courier New" pitchFamily="49" charset="0"/>
              </a:rPr>
              <a:t>}</a:t>
            </a:r>
          </a:p>
        </p:txBody>
      </p:sp>
      <p:sp>
        <p:nvSpPr>
          <p:cNvPr id="10" name="Rectangle 2"/>
          <p:cNvSpPr txBox="1">
            <a:spLocks noChangeArrowheads="1"/>
          </p:cNvSpPr>
          <p:nvPr/>
        </p:nvSpPr>
        <p:spPr>
          <a:xfrm>
            <a:off x="228600" y="283310"/>
            <a:ext cx="11432722" cy="685800"/>
          </a:xfrm>
          <a:prstGeom prst="rect">
            <a:avLst/>
          </a:prstGeom>
        </p:spPr>
        <p:txBody>
          <a:bodyPr/>
          <a:lstStyle/>
          <a:p>
            <a:pPr>
              <a:defRPr/>
            </a:pPr>
            <a:r>
              <a:rPr lang="en-US" sz="3200" kern="0" dirty="0">
                <a:latin typeface="Calibri" panose="020F0502020204030204" pitchFamily="34" charset="0"/>
                <a:ea typeface="+mj-ea"/>
                <a:cs typeface="+mj-cs"/>
              </a:rPr>
              <a:t>Use these sketches to make your LED blink using </a:t>
            </a:r>
            <a:r>
              <a:rPr lang="en-US" sz="3200" kern="0" dirty="0" err="1">
                <a:latin typeface="Calibri" panose="020F0502020204030204" pitchFamily="34" charset="0"/>
                <a:ea typeface="+mj-ea"/>
                <a:cs typeface="+mj-cs"/>
              </a:rPr>
              <a:t>analogWrite</a:t>
            </a:r>
            <a:endParaRPr lang="en-US" sz="3200" kern="0" dirty="0">
              <a:latin typeface="Calibri" panose="020F0502020204030204" pitchFamily="34" charset="0"/>
              <a:ea typeface="+mj-ea"/>
              <a:cs typeface="+mj-cs"/>
            </a:endParaRPr>
          </a:p>
        </p:txBody>
      </p:sp>
      <p:cxnSp>
        <p:nvCxnSpPr>
          <p:cNvPr id="12" name="Straight Connector 11"/>
          <p:cNvCxnSpPr>
            <a:cxnSpLocks/>
          </p:cNvCxnSpPr>
          <p:nvPr/>
        </p:nvCxnSpPr>
        <p:spPr>
          <a:xfrm>
            <a:off x="442733" y="1537854"/>
            <a:ext cx="9941249" cy="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3746943" y="1080655"/>
            <a:ext cx="12509" cy="480060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728167" y="1028850"/>
            <a:ext cx="2264210" cy="461665"/>
          </a:xfrm>
          <a:prstGeom prst="rect">
            <a:avLst/>
          </a:prstGeom>
        </p:spPr>
        <p:txBody>
          <a:bodyPr wrap="none">
            <a:spAutoFit/>
          </a:bodyPr>
          <a:lstStyle/>
          <a:p>
            <a:r>
              <a:rPr lang="en-US" sz="2400" dirty="0">
                <a:solidFill>
                  <a:srgbClr val="003087"/>
                </a:solidFill>
              </a:rPr>
              <a:t>make it blink red</a:t>
            </a:r>
          </a:p>
        </p:txBody>
      </p:sp>
      <p:sp>
        <p:nvSpPr>
          <p:cNvPr id="11" name="Slide Number Placeholder 10"/>
          <p:cNvSpPr>
            <a:spLocks noGrp="1"/>
          </p:cNvSpPr>
          <p:nvPr>
            <p:ph type="sldNum" sz="quarter" idx="12"/>
          </p:nvPr>
        </p:nvSpPr>
        <p:spPr/>
        <p:txBody>
          <a:bodyPr/>
          <a:lstStyle/>
          <a:p>
            <a:fld id="{AF9F945A-7155-4828-81E1-722329993529}" type="slidenum">
              <a:rPr lang="en-US" smtClean="0"/>
              <a:t>8</a:t>
            </a:fld>
            <a:endParaRPr lang="en-US"/>
          </a:p>
        </p:txBody>
      </p:sp>
      <p:sp>
        <p:nvSpPr>
          <p:cNvPr id="5" name="Rectangle 4">
            <a:extLst>
              <a:ext uri="{FF2B5EF4-FFF2-40B4-BE49-F238E27FC236}">
                <a16:creationId xmlns:a16="http://schemas.microsoft.com/office/drawing/2014/main" id="{5968580E-F628-4A97-9424-374B33806275}"/>
              </a:ext>
            </a:extLst>
          </p:cNvPr>
          <p:cNvSpPr/>
          <p:nvPr/>
        </p:nvSpPr>
        <p:spPr>
          <a:xfrm>
            <a:off x="3972840" y="1802301"/>
            <a:ext cx="3739154" cy="4031873"/>
          </a:xfrm>
          <a:prstGeom prst="rect">
            <a:avLst/>
          </a:prstGeom>
        </p:spPr>
        <p:txBody>
          <a:bodyPr wrap="square">
            <a:spAutoFit/>
          </a:bodyPr>
          <a:lstStyle/>
          <a:p>
            <a:r>
              <a:rPr lang="en-US" sz="1600" b="1" dirty="0" err="1">
                <a:solidFill>
                  <a:srgbClr val="0070C0"/>
                </a:solidFill>
                <a:latin typeface="Courier New" pitchFamily="49" charset="0"/>
                <a:cs typeface="Courier New" pitchFamily="49" charset="0"/>
              </a:rPr>
              <a:t>int</a:t>
            </a:r>
            <a:r>
              <a:rPr lang="en-US" sz="1600" b="1" dirty="0">
                <a:latin typeface="Courier New" pitchFamily="49" charset="0"/>
                <a:cs typeface="Courier New" pitchFamily="49" charset="0"/>
              </a:rPr>
              <a:t> </a:t>
            </a:r>
            <a:r>
              <a:rPr lang="en-US" sz="1600" b="1" dirty="0" err="1">
                <a:latin typeface="Courier New" pitchFamily="49" charset="0"/>
                <a:cs typeface="Courier New" pitchFamily="49" charset="0"/>
              </a:rPr>
              <a:t>redLED</a:t>
            </a:r>
            <a:r>
              <a:rPr lang="en-US" sz="1600" b="1" dirty="0">
                <a:latin typeface="Courier New" pitchFamily="49" charset="0"/>
                <a:cs typeface="Courier New" pitchFamily="49" charset="0"/>
              </a:rPr>
              <a:t>   = 9;</a:t>
            </a:r>
          </a:p>
          <a:p>
            <a:r>
              <a:rPr lang="en-US" sz="1600" b="1" dirty="0" err="1">
                <a:solidFill>
                  <a:srgbClr val="0070C0"/>
                </a:solidFill>
                <a:latin typeface="Courier New" pitchFamily="49" charset="0"/>
                <a:cs typeface="Courier New" pitchFamily="49" charset="0"/>
              </a:rPr>
              <a:t>int</a:t>
            </a:r>
            <a:r>
              <a:rPr lang="en-US" sz="1600" b="1" dirty="0">
                <a:latin typeface="Courier New" pitchFamily="49" charset="0"/>
                <a:cs typeface="Courier New" pitchFamily="49" charset="0"/>
              </a:rPr>
              <a:t> </a:t>
            </a:r>
            <a:r>
              <a:rPr lang="en-US" sz="1600" b="1" dirty="0" err="1">
                <a:latin typeface="Courier New" pitchFamily="49" charset="0"/>
                <a:cs typeface="Courier New" pitchFamily="49" charset="0"/>
              </a:rPr>
              <a:t>greenLED</a:t>
            </a:r>
            <a:r>
              <a:rPr lang="en-US" sz="1600" b="1" dirty="0">
                <a:latin typeface="Courier New" pitchFamily="49" charset="0"/>
                <a:cs typeface="Courier New" pitchFamily="49" charset="0"/>
              </a:rPr>
              <a:t> = 10;</a:t>
            </a:r>
          </a:p>
          <a:p>
            <a:r>
              <a:rPr lang="en-US" sz="1600" b="1" dirty="0" err="1">
                <a:solidFill>
                  <a:srgbClr val="0070C0"/>
                </a:solidFill>
                <a:latin typeface="Courier New" pitchFamily="49" charset="0"/>
                <a:cs typeface="Courier New" pitchFamily="49" charset="0"/>
              </a:rPr>
              <a:t>int</a:t>
            </a:r>
            <a:r>
              <a:rPr lang="en-US" sz="1600" b="1" dirty="0">
                <a:latin typeface="Courier New" pitchFamily="49" charset="0"/>
                <a:cs typeface="Courier New" pitchFamily="49" charset="0"/>
              </a:rPr>
              <a:t> </a:t>
            </a:r>
            <a:r>
              <a:rPr lang="en-US" sz="1600" b="1" dirty="0" err="1">
                <a:latin typeface="Courier New" pitchFamily="49" charset="0"/>
                <a:cs typeface="Courier New" pitchFamily="49" charset="0"/>
              </a:rPr>
              <a:t>blueLED</a:t>
            </a:r>
            <a:r>
              <a:rPr lang="en-US" sz="1600" b="1" dirty="0">
                <a:latin typeface="Courier New" pitchFamily="49" charset="0"/>
                <a:cs typeface="Courier New" pitchFamily="49" charset="0"/>
              </a:rPr>
              <a:t>  = 11;</a:t>
            </a:r>
          </a:p>
          <a:p>
            <a:r>
              <a:rPr lang="en-US" sz="1600" b="1" dirty="0">
                <a:latin typeface="Courier New" pitchFamily="49" charset="0"/>
                <a:cs typeface="Courier New" pitchFamily="49" charset="0"/>
              </a:rPr>
              <a:t> </a:t>
            </a:r>
          </a:p>
          <a:p>
            <a:r>
              <a:rPr lang="en-US" sz="1600" b="1" dirty="0">
                <a:solidFill>
                  <a:srgbClr val="0070C0"/>
                </a:solidFill>
                <a:latin typeface="Courier New" pitchFamily="49" charset="0"/>
                <a:cs typeface="Courier New" pitchFamily="49" charset="0"/>
              </a:rPr>
              <a:t>void</a:t>
            </a:r>
            <a:r>
              <a:rPr lang="en-US" sz="1600" b="1" dirty="0">
                <a:latin typeface="Courier New" pitchFamily="49" charset="0"/>
                <a:cs typeface="Courier New" pitchFamily="49" charset="0"/>
              </a:rPr>
              <a:t> </a:t>
            </a:r>
            <a:r>
              <a:rPr lang="en-US" sz="1600" b="1" dirty="0">
                <a:solidFill>
                  <a:schemeClr val="accent6">
                    <a:lumMod val="75000"/>
                  </a:schemeClr>
                </a:solidFill>
                <a:latin typeface="Courier New" pitchFamily="49" charset="0"/>
                <a:cs typeface="Courier New" pitchFamily="49" charset="0"/>
              </a:rPr>
              <a:t>setup</a:t>
            </a:r>
            <a:r>
              <a:rPr lang="en-US" sz="1600" b="1" dirty="0">
                <a:latin typeface="Courier New" pitchFamily="49" charset="0"/>
                <a:cs typeface="Courier New" pitchFamily="49" charset="0"/>
              </a:rPr>
              <a:t>() {</a:t>
            </a:r>
          </a:p>
          <a:p>
            <a:r>
              <a:rPr lang="en-US" sz="1600" b="1" dirty="0">
                <a:latin typeface="Courier New" pitchFamily="49" charset="0"/>
                <a:cs typeface="Courier New" pitchFamily="49" charset="0"/>
              </a:rPr>
              <a:t>  </a:t>
            </a:r>
            <a:r>
              <a:rPr lang="en-US" sz="1600" b="1" dirty="0" err="1">
                <a:solidFill>
                  <a:schemeClr val="accent2">
                    <a:lumMod val="75000"/>
                  </a:schemeClr>
                </a:solidFill>
                <a:latin typeface="Courier New" pitchFamily="49" charset="0"/>
                <a:cs typeface="Courier New" pitchFamily="49" charset="0"/>
              </a:rPr>
              <a:t>pinMode</a:t>
            </a:r>
            <a:r>
              <a:rPr lang="en-US" sz="1600" b="1" dirty="0">
                <a:latin typeface="Courier New" pitchFamily="49" charset="0"/>
                <a:cs typeface="Courier New" pitchFamily="49" charset="0"/>
              </a:rPr>
              <a:t>(</a:t>
            </a:r>
            <a:r>
              <a:rPr lang="en-US" sz="1600" b="1" dirty="0" err="1">
                <a:latin typeface="Courier New" pitchFamily="49" charset="0"/>
                <a:cs typeface="Courier New" pitchFamily="49" charset="0"/>
              </a:rPr>
              <a:t>redLED</a:t>
            </a:r>
            <a:r>
              <a:rPr lang="en-US" sz="1600" b="1" dirty="0">
                <a:latin typeface="Courier New" pitchFamily="49" charset="0"/>
                <a:cs typeface="Courier New" pitchFamily="49" charset="0"/>
              </a:rPr>
              <a:t>, </a:t>
            </a:r>
            <a:r>
              <a:rPr lang="en-US" sz="1600" b="1" dirty="0">
                <a:solidFill>
                  <a:srgbClr val="0070C0"/>
                </a:solidFill>
                <a:latin typeface="Courier New" pitchFamily="49" charset="0"/>
                <a:cs typeface="Courier New" pitchFamily="49" charset="0"/>
              </a:rPr>
              <a:t>OUTPUT</a:t>
            </a:r>
            <a:r>
              <a:rPr lang="en-US" sz="1600" b="1" dirty="0">
                <a:latin typeface="Courier New" pitchFamily="49" charset="0"/>
                <a:cs typeface="Courier New" pitchFamily="49" charset="0"/>
              </a:rPr>
              <a:t>);</a:t>
            </a:r>
          </a:p>
          <a:p>
            <a:r>
              <a:rPr lang="en-US" sz="1600" b="1" dirty="0">
                <a:latin typeface="Courier New" pitchFamily="49" charset="0"/>
                <a:cs typeface="Courier New" pitchFamily="49" charset="0"/>
              </a:rPr>
              <a:t>  </a:t>
            </a:r>
            <a:r>
              <a:rPr lang="en-US" sz="1600" b="1" dirty="0" err="1">
                <a:solidFill>
                  <a:schemeClr val="accent2">
                    <a:lumMod val="75000"/>
                  </a:schemeClr>
                </a:solidFill>
                <a:latin typeface="Courier New" pitchFamily="49" charset="0"/>
                <a:cs typeface="Courier New" pitchFamily="49" charset="0"/>
              </a:rPr>
              <a:t>pinMode</a:t>
            </a:r>
            <a:r>
              <a:rPr lang="en-US" sz="1600" b="1" dirty="0">
                <a:latin typeface="Courier New" pitchFamily="49" charset="0"/>
                <a:cs typeface="Courier New" pitchFamily="49" charset="0"/>
              </a:rPr>
              <a:t>(</a:t>
            </a:r>
            <a:r>
              <a:rPr lang="en-US" sz="1600" b="1" dirty="0" err="1">
                <a:latin typeface="Courier New" pitchFamily="49" charset="0"/>
                <a:cs typeface="Courier New" pitchFamily="49" charset="0"/>
              </a:rPr>
              <a:t>greenLED</a:t>
            </a:r>
            <a:r>
              <a:rPr lang="en-US" sz="1600" b="1" dirty="0">
                <a:latin typeface="Courier New" pitchFamily="49" charset="0"/>
                <a:cs typeface="Courier New" pitchFamily="49" charset="0"/>
              </a:rPr>
              <a:t>, </a:t>
            </a:r>
            <a:r>
              <a:rPr lang="en-US" sz="1600" b="1" dirty="0">
                <a:solidFill>
                  <a:srgbClr val="0070C0"/>
                </a:solidFill>
                <a:latin typeface="Courier New" pitchFamily="49" charset="0"/>
                <a:cs typeface="Courier New" pitchFamily="49" charset="0"/>
              </a:rPr>
              <a:t>OUTPUT</a:t>
            </a:r>
            <a:r>
              <a:rPr lang="en-US" sz="1600" b="1" dirty="0">
                <a:latin typeface="Courier New" pitchFamily="49" charset="0"/>
                <a:cs typeface="Courier New" pitchFamily="49" charset="0"/>
              </a:rPr>
              <a:t>);</a:t>
            </a:r>
          </a:p>
          <a:p>
            <a:r>
              <a:rPr lang="en-US" sz="1600" b="1" dirty="0">
                <a:latin typeface="Courier New" pitchFamily="49" charset="0"/>
                <a:cs typeface="Courier New" pitchFamily="49" charset="0"/>
              </a:rPr>
              <a:t>  </a:t>
            </a:r>
            <a:r>
              <a:rPr lang="en-US" sz="1600" b="1" dirty="0" err="1">
                <a:solidFill>
                  <a:schemeClr val="accent2">
                    <a:lumMod val="75000"/>
                  </a:schemeClr>
                </a:solidFill>
                <a:latin typeface="Courier New" pitchFamily="49" charset="0"/>
                <a:cs typeface="Courier New" pitchFamily="49" charset="0"/>
              </a:rPr>
              <a:t>pinMode</a:t>
            </a:r>
            <a:r>
              <a:rPr lang="en-US" sz="1600" b="1" dirty="0">
                <a:latin typeface="Courier New" pitchFamily="49" charset="0"/>
                <a:cs typeface="Courier New" pitchFamily="49" charset="0"/>
              </a:rPr>
              <a:t>(</a:t>
            </a:r>
            <a:r>
              <a:rPr lang="en-US" sz="1600" b="1" dirty="0" err="1">
                <a:latin typeface="Courier New" pitchFamily="49" charset="0"/>
                <a:cs typeface="Courier New" pitchFamily="49" charset="0"/>
              </a:rPr>
              <a:t>blueLED</a:t>
            </a:r>
            <a:r>
              <a:rPr lang="en-US" sz="1600" b="1" dirty="0">
                <a:latin typeface="Courier New" pitchFamily="49" charset="0"/>
                <a:cs typeface="Courier New" pitchFamily="49" charset="0"/>
              </a:rPr>
              <a:t>, </a:t>
            </a:r>
            <a:r>
              <a:rPr lang="en-US" sz="1600" b="1" dirty="0">
                <a:solidFill>
                  <a:srgbClr val="0070C0"/>
                </a:solidFill>
                <a:latin typeface="Courier New" pitchFamily="49" charset="0"/>
                <a:cs typeface="Courier New" pitchFamily="49" charset="0"/>
              </a:rPr>
              <a:t>OUTPUT</a:t>
            </a:r>
            <a:r>
              <a:rPr lang="en-US" sz="1600" b="1" dirty="0">
                <a:latin typeface="Courier New" pitchFamily="49" charset="0"/>
                <a:cs typeface="Courier New" pitchFamily="49" charset="0"/>
              </a:rPr>
              <a:t>);  </a:t>
            </a:r>
          </a:p>
          <a:p>
            <a:r>
              <a:rPr lang="en-US" sz="1600" b="1" dirty="0">
                <a:latin typeface="Courier New" pitchFamily="49" charset="0"/>
                <a:cs typeface="Courier New" pitchFamily="49" charset="0"/>
              </a:rPr>
              <a:t>}</a:t>
            </a:r>
          </a:p>
          <a:p>
            <a:r>
              <a:rPr lang="en-US" sz="1600" b="1" dirty="0">
                <a:latin typeface="Courier New" pitchFamily="49" charset="0"/>
                <a:cs typeface="Courier New" pitchFamily="49" charset="0"/>
              </a:rPr>
              <a:t> </a:t>
            </a:r>
          </a:p>
          <a:p>
            <a:r>
              <a:rPr lang="en-US" sz="1600" b="1" dirty="0">
                <a:solidFill>
                  <a:srgbClr val="0070C0"/>
                </a:solidFill>
                <a:latin typeface="Courier New" pitchFamily="49" charset="0"/>
                <a:cs typeface="Courier New" pitchFamily="49" charset="0"/>
              </a:rPr>
              <a:t>void</a:t>
            </a:r>
            <a:r>
              <a:rPr lang="en-US" sz="1600" b="1" dirty="0">
                <a:latin typeface="Courier New" pitchFamily="49" charset="0"/>
                <a:cs typeface="Courier New" pitchFamily="49" charset="0"/>
              </a:rPr>
              <a:t> </a:t>
            </a:r>
            <a:r>
              <a:rPr lang="en-US" sz="1600" b="1" dirty="0">
                <a:solidFill>
                  <a:schemeClr val="accent6">
                    <a:lumMod val="75000"/>
                  </a:schemeClr>
                </a:solidFill>
                <a:latin typeface="Courier New" pitchFamily="49" charset="0"/>
                <a:cs typeface="Courier New" pitchFamily="49" charset="0"/>
              </a:rPr>
              <a:t>loop</a:t>
            </a:r>
            <a:r>
              <a:rPr lang="en-US" sz="1600" b="1" dirty="0">
                <a:latin typeface="Courier New" pitchFamily="49" charset="0"/>
                <a:cs typeface="Courier New" pitchFamily="49" charset="0"/>
              </a:rPr>
              <a:t>() {</a:t>
            </a:r>
          </a:p>
          <a:p>
            <a:r>
              <a:rPr lang="en-US" sz="1600" b="1" dirty="0">
                <a:latin typeface="Courier New" pitchFamily="49" charset="0"/>
                <a:cs typeface="Courier New" pitchFamily="49" charset="0"/>
              </a:rPr>
              <a:t>  </a:t>
            </a:r>
            <a:r>
              <a:rPr lang="en-US" sz="1600" b="1" dirty="0" err="1">
                <a:solidFill>
                  <a:schemeClr val="accent2">
                    <a:lumMod val="75000"/>
                  </a:schemeClr>
                </a:solidFill>
                <a:latin typeface="Courier New" pitchFamily="49" charset="0"/>
                <a:cs typeface="Courier New" pitchFamily="49" charset="0"/>
              </a:rPr>
              <a:t>analogWrite</a:t>
            </a:r>
            <a:r>
              <a:rPr lang="en-US" sz="1600" b="1" dirty="0">
                <a:latin typeface="Courier New" pitchFamily="49" charset="0"/>
                <a:cs typeface="Courier New" pitchFamily="49" charset="0"/>
              </a:rPr>
              <a:t>(</a:t>
            </a:r>
            <a:r>
              <a:rPr lang="en-US" sz="1600" b="1" dirty="0" err="1">
                <a:latin typeface="Courier New" pitchFamily="49" charset="0"/>
                <a:cs typeface="Courier New" pitchFamily="49" charset="0"/>
              </a:rPr>
              <a:t>greenLED</a:t>
            </a:r>
            <a:r>
              <a:rPr lang="en-US" sz="1600" b="1" dirty="0">
                <a:latin typeface="Courier New" pitchFamily="49" charset="0"/>
                <a:cs typeface="Courier New" pitchFamily="49" charset="0"/>
              </a:rPr>
              <a:t>, 255);</a:t>
            </a:r>
          </a:p>
          <a:p>
            <a:r>
              <a:rPr lang="en-US" sz="1600" b="1" dirty="0">
                <a:latin typeface="Courier New" pitchFamily="49" charset="0"/>
                <a:cs typeface="Courier New" pitchFamily="49" charset="0"/>
              </a:rPr>
              <a:t>  </a:t>
            </a:r>
            <a:r>
              <a:rPr lang="en-US" sz="1600" b="1" dirty="0">
                <a:solidFill>
                  <a:schemeClr val="accent2">
                    <a:lumMod val="75000"/>
                  </a:schemeClr>
                </a:solidFill>
                <a:latin typeface="Courier New" pitchFamily="49" charset="0"/>
                <a:cs typeface="Courier New" pitchFamily="49" charset="0"/>
              </a:rPr>
              <a:t>delay</a:t>
            </a:r>
            <a:r>
              <a:rPr lang="en-US" sz="1600" b="1" dirty="0">
                <a:latin typeface="Courier New" pitchFamily="49" charset="0"/>
                <a:cs typeface="Courier New" pitchFamily="49" charset="0"/>
              </a:rPr>
              <a:t>(1000);</a:t>
            </a:r>
          </a:p>
          <a:p>
            <a:r>
              <a:rPr lang="en-US" sz="1600" b="1" dirty="0">
                <a:latin typeface="Courier New" pitchFamily="49" charset="0"/>
                <a:cs typeface="Courier New" pitchFamily="49" charset="0"/>
              </a:rPr>
              <a:t>  </a:t>
            </a:r>
            <a:r>
              <a:rPr lang="en-US" sz="1600" b="1" dirty="0" err="1">
                <a:solidFill>
                  <a:schemeClr val="accent2">
                    <a:lumMod val="75000"/>
                  </a:schemeClr>
                </a:solidFill>
                <a:latin typeface="Courier New" pitchFamily="49" charset="0"/>
                <a:cs typeface="Courier New" pitchFamily="49" charset="0"/>
              </a:rPr>
              <a:t>analogWrite</a:t>
            </a:r>
            <a:r>
              <a:rPr lang="en-US" sz="1600" b="1" dirty="0">
                <a:latin typeface="Courier New" pitchFamily="49" charset="0"/>
                <a:cs typeface="Courier New" pitchFamily="49" charset="0"/>
              </a:rPr>
              <a:t>(</a:t>
            </a:r>
            <a:r>
              <a:rPr lang="en-US" sz="1600" b="1" dirty="0" err="1">
                <a:latin typeface="Courier New" pitchFamily="49" charset="0"/>
                <a:cs typeface="Courier New" pitchFamily="49" charset="0"/>
              </a:rPr>
              <a:t>greenLED</a:t>
            </a:r>
            <a:r>
              <a:rPr lang="en-US" sz="1600" b="1" dirty="0">
                <a:latin typeface="Courier New" pitchFamily="49" charset="0"/>
                <a:cs typeface="Courier New" pitchFamily="49" charset="0"/>
              </a:rPr>
              <a:t>, 0);</a:t>
            </a:r>
          </a:p>
          <a:p>
            <a:r>
              <a:rPr lang="en-US" sz="1600" b="1" dirty="0">
                <a:latin typeface="Courier New" pitchFamily="49" charset="0"/>
                <a:cs typeface="Courier New" pitchFamily="49" charset="0"/>
              </a:rPr>
              <a:t>  </a:t>
            </a:r>
            <a:r>
              <a:rPr lang="en-US" sz="1600" b="1" dirty="0">
                <a:solidFill>
                  <a:schemeClr val="accent2">
                    <a:lumMod val="75000"/>
                  </a:schemeClr>
                </a:solidFill>
                <a:latin typeface="Courier New" pitchFamily="49" charset="0"/>
                <a:cs typeface="Courier New" pitchFamily="49" charset="0"/>
              </a:rPr>
              <a:t>delay</a:t>
            </a:r>
            <a:r>
              <a:rPr lang="en-US" sz="1600" b="1" dirty="0">
                <a:latin typeface="Courier New" pitchFamily="49" charset="0"/>
                <a:cs typeface="Courier New" pitchFamily="49" charset="0"/>
              </a:rPr>
              <a:t>(1000); </a:t>
            </a:r>
          </a:p>
          <a:p>
            <a:r>
              <a:rPr lang="en-US" sz="1600" b="1" dirty="0">
                <a:latin typeface="Courier New" pitchFamily="49" charset="0"/>
                <a:cs typeface="Courier New" pitchFamily="49" charset="0"/>
              </a:rPr>
              <a:t>}</a:t>
            </a:r>
          </a:p>
        </p:txBody>
      </p:sp>
      <p:sp>
        <p:nvSpPr>
          <p:cNvPr id="14" name="Rectangle 13">
            <a:extLst>
              <a:ext uri="{FF2B5EF4-FFF2-40B4-BE49-F238E27FC236}">
                <a16:creationId xmlns:a16="http://schemas.microsoft.com/office/drawing/2014/main" id="{689F19B0-A9C7-4F41-A594-1E4454E9B638}"/>
              </a:ext>
            </a:extLst>
          </p:cNvPr>
          <p:cNvSpPr/>
          <p:nvPr/>
        </p:nvSpPr>
        <p:spPr>
          <a:xfrm>
            <a:off x="8325255" y="1802301"/>
            <a:ext cx="3627674" cy="4031873"/>
          </a:xfrm>
          <a:prstGeom prst="rect">
            <a:avLst/>
          </a:prstGeom>
        </p:spPr>
        <p:txBody>
          <a:bodyPr wrap="square">
            <a:spAutoFit/>
          </a:bodyPr>
          <a:lstStyle/>
          <a:p>
            <a:r>
              <a:rPr lang="en-US" sz="1600" b="1" dirty="0" err="1">
                <a:solidFill>
                  <a:srgbClr val="0070C0"/>
                </a:solidFill>
                <a:latin typeface="Courier New" pitchFamily="49" charset="0"/>
                <a:cs typeface="Courier New" pitchFamily="49" charset="0"/>
              </a:rPr>
              <a:t>int</a:t>
            </a:r>
            <a:r>
              <a:rPr lang="en-US" sz="1600" b="1" dirty="0">
                <a:latin typeface="Courier New" pitchFamily="49" charset="0"/>
                <a:cs typeface="Courier New" pitchFamily="49" charset="0"/>
              </a:rPr>
              <a:t> </a:t>
            </a:r>
            <a:r>
              <a:rPr lang="en-US" sz="1600" b="1" dirty="0" err="1">
                <a:latin typeface="Courier New" pitchFamily="49" charset="0"/>
                <a:cs typeface="Courier New" pitchFamily="49" charset="0"/>
              </a:rPr>
              <a:t>redLED</a:t>
            </a:r>
            <a:r>
              <a:rPr lang="en-US" sz="1600" b="1" dirty="0">
                <a:latin typeface="Courier New" pitchFamily="49" charset="0"/>
                <a:cs typeface="Courier New" pitchFamily="49" charset="0"/>
              </a:rPr>
              <a:t>   = 9;</a:t>
            </a:r>
          </a:p>
          <a:p>
            <a:r>
              <a:rPr lang="en-US" sz="1600" b="1" dirty="0" err="1">
                <a:solidFill>
                  <a:srgbClr val="0070C0"/>
                </a:solidFill>
                <a:latin typeface="Courier New" pitchFamily="49" charset="0"/>
                <a:cs typeface="Courier New" pitchFamily="49" charset="0"/>
              </a:rPr>
              <a:t>int</a:t>
            </a:r>
            <a:r>
              <a:rPr lang="en-US" sz="1600" b="1" dirty="0">
                <a:latin typeface="Courier New" pitchFamily="49" charset="0"/>
                <a:cs typeface="Courier New" pitchFamily="49" charset="0"/>
              </a:rPr>
              <a:t> </a:t>
            </a:r>
            <a:r>
              <a:rPr lang="en-US" sz="1600" b="1" dirty="0" err="1">
                <a:latin typeface="Courier New" pitchFamily="49" charset="0"/>
                <a:cs typeface="Courier New" pitchFamily="49" charset="0"/>
              </a:rPr>
              <a:t>greenLED</a:t>
            </a:r>
            <a:r>
              <a:rPr lang="en-US" sz="1600" b="1" dirty="0">
                <a:latin typeface="Courier New" pitchFamily="49" charset="0"/>
                <a:cs typeface="Courier New" pitchFamily="49" charset="0"/>
              </a:rPr>
              <a:t> = 10;</a:t>
            </a:r>
          </a:p>
          <a:p>
            <a:r>
              <a:rPr lang="en-US" sz="1600" b="1" dirty="0" err="1">
                <a:solidFill>
                  <a:srgbClr val="0070C0"/>
                </a:solidFill>
                <a:latin typeface="Courier New" pitchFamily="49" charset="0"/>
                <a:cs typeface="Courier New" pitchFamily="49" charset="0"/>
              </a:rPr>
              <a:t>int</a:t>
            </a:r>
            <a:r>
              <a:rPr lang="en-US" sz="1600" b="1" dirty="0">
                <a:latin typeface="Courier New" pitchFamily="49" charset="0"/>
                <a:cs typeface="Courier New" pitchFamily="49" charset="0"/>
              </a:rPr>
              <a:t> </a:t>
            </a:r>
            <a:r>
              <a:rPr lang="en-US" sz="1600" b="1" dirty="0" err="1">
                <a:latin typeface="Courier New" pitchFamily="49" charset="0"/>
                <a:cs typeface="Courier New" pitchFamily="49" charset="0"/>
              </a:rPr>
              <a:t>blueLED</a:t>
            </a:r>
            <a:r>
              <a:rPr lang="en-US" sz="1600" b="1" dirty="0">
                <a:latin typeface="Courier New" pitchFamily="49" charset="0"/>
                <a:cs typeface="Courier New" pitchFamily="49" charset="0"/>
              </a:rPr>
              <a:t>  = 11;</a:t>
            </a:r>
          </a:p>
          <a:p>
            <a:r>
              <a:rPr lang="en-US" sz="1600" b="1" dirty="0">
                <a:latin typeface="Courier New" pitchFamily="49" charset="0"/>
                <a:cs typeface="Courier New" pitchFamily="49" charset="0"/>
              </a:rPr>
              <a:t> </a:t>
            </a:r>
          </a:p>
          <a:p>
            <a:r>
              <a:rPr lang="en-US" sz="1600" b="1" dirty="0">
                <a:solidFill>
                  <a:srgbClr val="0070C0"/>
                </a:solidFill>
                <a:latin typeface="Courier New" pitchFamily="49" charset="0"/>
                <a:cs typeface="Courier New" pitchFamily="49" charset="0"/>
              </a:rPr>
              <a:t>void</a:t>
            </a:r>
            <a:r>
              <a:rPr lang="en-US" sz="1600" b="1" dirty="0">
                <a:latin typeface="Courier New" pitchFamily="49" charset="0"/>
                <a:cs typeface="Courier New" pitchFamily="49" charset="0"/>
              </a:rPr>
              <a:t> </a:t>
            </a:r>
            <a:r>
              <a:rPr lang="en-US" sz="1600" b="1" dirty="0">
                <a:solidFill>
                  <a:schemeClr val="accent6">
                    <a:lumMod val="75000"/>
                  </a:schemeClr>
                </a:solidFill>
                <a:latin typeface="Courier New" pitchFamily="49" charset="0"/>
                <a:cs typeface="Courier New" pitchFamily="49" charset="0"/>
              </a:rPr>
              <a:t>setup</a:t>
            </a:r>
            <a:r>
              <a:rPr lang="en-US" sz="1600" b="1" dirty="0">
                <a:latin typeface="Courier New" pitchFamily="49" charset="0"/>
                <a:cs typeface="Courier New" pitchFamily="49" charset="0"/>
              </a:rPr>
              <a:t>() {</a:t>
            </a:r>
          </a:p>
          <a:p>
            <a:r>
              <a:rPr lang="en-US" sz="1600" b="1" dirty="0">
                <a:latin typeface="Courier New" pitchFamily="49" charset="0"/>
                <a:cs typeface="Courier New" pitchFamily="49" charset="0"/>
              </a:rPr>
              <a:t>  </a:t>
            </a:r>
            <a:r>
              <a:rPr lang="en-US" sz="1600" b="1" dirty="0" err="1">
                <a:solidFill>
                  <a:schemeClr val="accent2">
                    <a:lumMod val="75000"/>
                  </a:schemeClr>
                </a:solidFill>
                <a:latin typeface="Courier New" pitchFamily="49" charset="0"/>
                <a:cs typeface="Courier New" pitchFamily="49" charset="0"/>
              </a:rPr>
              <a:t>pinMode</a:t>
            </a:r>
            <a:r>
              <a:rPr lang="en-US" sz="1600" b="1" dirty="0">
                <a:latin typeface="Courier New" pitchFamily="49" charset="0"/>
                <a:cs typeface="Courier New" pitchFamily="49" charset="0"/>
              </a:rPr>
              <a:t>(</a:t>
            </a:r>
            <a:r>
              <a:rPr lang="en-US" sz="1600" b="1" dirty="0" err="1">
                <a:latin typeface="Courier New" pitchFamily="49" charset="0"/>
                <a:cs typeface="Courier New" pitchFamily="49" charset="0"/>
              </a:rPr>
              <a:t>redLED</a:t>
            </a:r>
            <a:r>
              <a:rPr lang="en-US" sz="1600" b="1" dirty="0">
                <a:latin typeface="Courier New" pitchFamily="49" charset="0"/>
                <a:cs typeface="Courier New" pitchFamily="49" charset="0"/>
              </a:rPr>
              <a:t>, </a:t>
            </a:r>
            <a:r>
              <a:rPr lang="en-US" sz="1600" b="1" dirty="0">
                <a:solidFill>
                  <a:srgbClr val="0070C0"/>
                </a:solidFill>
                <a:latin typeface="Courier New" pitchFamily="49" charset="0"/>
                <a:cs typeface="Courier New" pitchFamily="49" charset="0"/>
              </a:rPr>
              <a:t>OUTPUT</a:t>
            </a:r>
            <a:r>
              <a:rPr lang="en-US" sz="1600" b="1" dirty="0">
                <a:latin typeface="Courier New" pitchFamily="49" charset="0"/>
                <a:cs typeface="Courier New" pitchFamily="49" charset="0"/>
              </a:rPr>
              <a:t>);</a:t>
            </a:r>
          </a:p>
          <a:p>
            <a:r>
              <a:rPr lang="en-US" sz="1600" b="1" dirty="0">
                <a:latin typeface="Courier New" pitchFamily="49" charset="0"/>
                <a:cs typeface="Courier New" pitchFamily="49" charset="0"/>
              </a:rPr>
              <a:t>  </a:t>
            </a:r>
            <a:r>
              <a:rPr lang="en-US" sz="1600" b="1" dirty="0" err="1">
                <a:solidFill>
                  <a:schemeClr val="accent2">
                    <a:lumMod val="75000"/>
                  </a:schemeClr>
                </a:solidFill>
                <a:latin typeface="Courier New" pitchFamily="49" charset="0"/>
                <a:cs typeface="Courier New" pitchFamily="49" charset="0"/>
              </a:rPr>
              <a:t>pinMode</a:t>
            </a:r>
            <a:r>
              <a:rPr lang="en-US" sz="1600" b="1" dirty="0">
                <a:latin typeface="Courier New" pitchFamily="49" charset="0"/>
                <a:cs typeface="Courier New" pitchFamily="49" charset="0"/>
              </a:rPr>
              <a:t>(</a:t>
            </a:r>
            <a:r>
              <a:rPr lang="en-US" sz="1600" b="1" dirty="0" err="1">
                <a:latin typeface="Courier New" pitchFamily="49" charset="0"/>
                <a:cs typeface="Courier New" pitchFamily="49" charset="0"/>
              </a:rPr>
              <a:t>greenLED</a:t>
            </a:r>
            <a:r>
              <a:rPr lang="en-US" sz="1600" b="1" dirty="0">
                <a:latin typeface="Courier New" pitchFamily="49" charset="0"/>
                <a:cs typeface="Courier New" pitchFamily="49" charset="0"/>
              </a:rPr>
              <a:t>, </a:t>
            </a:r>
            <a:r>
              <a:rPr lang="en-US" sz="1600" b="1" dirty="0">
                <a:solidFill>
                  <a:srgbClr val="0070C0"/>
                </a:solidFill>
                <a:latin typeface="Courier New" pitchFamily="49" charset="0"/>
                <a:cs typeface="Courier New" pitchFamily="49" charset="0"/>
              </a:rPr>
              <a:t>OUTPUT</a:t>
            </a:r>
            <a:r>
              <a:rPr lang="en-US" sz="1600" b="1" dirty="0">
                <a:latin typeface="Courier New" pitchFamily="49" charset="0"/>
                <a:cs typeface="Courier New" pitchFamily="49" charset="0"/>
              </a:rPr>
              <a:t>);</a:t>
            </a:r>
          </a:p>
          <a:p>
            <a:r>
              <a:rPr lang="en-US" sz="1600" b="1" dirty="0">
                <a:latin typeface="Courier New" pitchFamily="49" charset="0"/>
                <a:cs typeface="Courier New" pitchFamily="49" charset="0"/>
              </a:rPr>
              <a:t>  </a:t>
            </a:r>
            <a:r>
              <a:rPr lang="en-US" sz="1600" b="1" dirty="0" err="1">
                <a:solidFill>
                  <a:schemeClr val="accent2">
                    <a:lumMod val="75000"/>
                  </a:schemeClr>
                </a:solidFill>
                <a:latin typeface="Courier New" pitchFamily="49" charset="0"/>
                <a:cs typeface="Courier New" pitchFamily="49" charset="0"/>
              </a:rPr>
              <a:t>pinMode</a:t>
            </a:r>
            <a:r>
              <a:rPr lang="en-US" sz="1600" b="1" dirty="0">
                <a:latin typeface="Courier New" pitchFamily="49" charset="0"/>
                <a:cs typeface="Courier New" pitchFamily="49" charset="0"/>
              </a:rPr>
              <a:t>(</a:t>
            </a:r>
            <a:r>
              <a:rPr lang="en-US" sz="1600" b="1" dirty="0" err="1">
                <a:latin typeface="Courier New" pitchFamily="49" charset="0"/>
                <a:cs typeface="Courier New" pitchFamily="49" charset="0"/>
              </a:rPr>
              <a:t>blueLED</a:t>
            </a:r>
            <a:r>
              <a:rPr lang="en-US" sz="1600" b="1" dirty="0">
                <a:latin typeface="Courier New" pitchFamily="49" charset="0"/>
                <a:cs typeface="Courier New" pitchFamily="49" charset="0"/>
              </a:rPr>
              <a:t>, </a:t>
            </a:r>
            <a:r>
              <a:rPr lang="en-US" sz="1600" b="1" dirty="0">
                <a:solidFill>
                  <a:srgbClr val="0070C0"/>
                </a:solidFill>
                <a:latin typeface="Courier New" pitchFamily="49" charset="0"/>
                <a:cs typeface="Courier New" pitchFamily="49" charset="0"/>
              </a:rPr>
              <a:t>OUTPUT</a:t>
            </a:r>
            <a:r>
              <a:rPr lang="en-US" sz="1600" b="1" dirty="0">
                <a:latin typeface="Courier New" pitchFamily="49" charset="0"/>
                <a:cs typeface="Courier New" pitchFamily="49" charset="0"/>
              </a:rPr>
              <a:t>);  </a:t>
            </a:r>
          </a:p>
          <a:p>
            <a:r>
              <a:rPr lang="en-US" sz="1600" b="1" dirty="0">
                <a:latin typeface="Courier New" pitchFamily="49" charset="0"/>
                <a:cs typeface="Courier New" pitchFamily="49" charset="0"/>
              </a:rPr>
              <a:t>}</a:t>
            </a:r>
          </a:p>
          <a:p>
            <a:r>
              <a:rPr lang="en-US" sz="1600" b="1" dirty="0">
                <a:latin typeface="Courier New" pitchFamily="49" charset="0"/>
                <a:cs typeface="Courier New" pitchFamily="49" charset="0"/>
              </a:rPr>
              <a:t> </a:t>
            </a:r>
          </a:p>
          <a:p>
            <a:r>
              <a:rPr lang="en-US" sz="1600" b="1" dirty="0">
                <a:solidFill>
                  <a:srgbClr val="0070C0"/>
                </a:solidFill>
                <a:latin typeface="Courier New" pitchFamily="49" charset="0"/>
                <a:cs typeface="Courier New" pitchFamily="49" charset="0"/>
              </a:rPr>
              <a:t>void</a:t>
            </a:r>
            <a:r>
              <a:rPr lang="en-US" sz="1600" b="1" dirty="0">
                <a:latin typeface="Courier New" pitchFamily="49" charset="0"/>
                <a:cs typeface="Courier New" pitchFamily="49" charset="0"/>
              </a:rPr>
              <a:t> </a:t>
            </a:r>
            <a:r>
              <a:rPr lang="en-US" sz="1600" b="1" dirty="0">
                <a:solidFill>
                  <a:schemeClr val="accent6">
                    <a:lumMod val="75000"/>
                  </a:schemeClr>
                </a:solidFill>
                <a:latin typeface="Courier New" pitchFamily="49" charset="0"/>
                <a:cs typeface="Courier New" pitchFamily="49" charset="0"/>
              </a:rPr>
              <a:t>loop</a:t>
            </a:r>
            <a:r>
              <a:rPr lang="en-US" sz="1600" b="1" dirty="0">
                <a:latin typeface="Courier New" pitchFamily="49" charset="0"/>
                <a:cs typeface="Courier New" pitchFamily="49" charset="0"/>
              </a:rPr>
              <a:t>() {</a:t>
            </a:r>
          </a:p>
          <a:p>
            <a:r>
              <a:rPr lang="en-US" sz="1600" b="1" dirty="0">
                <a:latin typeface="Courier New" pitchFamily="49" charset="0"/>
                <a:cs typeface="Courier New" pitchFamily="49" charset="0"/>
              </a:rPr>
              <a:t>  </a:t>
            </a:r>
            <a:r>
              <a:rPr lang="en-US" sz="1600" b="1" dirty="0" err="1">
                <a:solidFill>
                  <a:schemeClr val="accent2">
                    <a:lumMod val="75000"/>
                  </a:schemeClr>
                </a:solidFill>
                <a:latin typeface="Courier New" pitchFamily="49" charset="0"/>
                <a:cs typeface="Courier New" pitchFamily="49" charset="0"/>
              </a:rPr>
              <a:t>analogWrite</a:t>
            </a:r>
            <a:r>
              <a:rPr lang="en-US" sz="1600" b="1" dirty="0">
                <a:latin typeface="Courier New" pitchFamily="49" charset="0"/>
                <a:cs typeface="Courier New" pitchFamily="49" charset="0"/>
              </a:rPr>
              <a:t>(</a:t>
            </a:r>
            <a:r>
              <a:rPr lang="en-US" sz="1600" b="1" dirty="0" err="1">
                <a:latin typeface="Courier New" pitchFamily="49" charset="0"/>
                <a:cs typeface="Courier New" pitchFamily="49" charset="0"/>
              </a:rPr>
              <a:t>blueLED</a:t>
            </a:r>
            <a:r>
              <a:rPr lang="en-US" sz="1600" b="1" dirty="0">
                <a:latin typeface="Courier New" pitchFamily="49" charset="0"/>
                <a:cs typeface="Courier New" pitchFamily="49" charset="0"/>
              </a:rPr>
              <a:t>, 255);</a:t>
            </a:r>
          </a:p>
          <a:p>
            <a:r>
              <a:rPr lang="en-US" sz="1600" b="1" dirty="0">
                <a:latin typeface="Courier New" pitchFamily="49" charset="0"/>
                <a:cs typeface="Courier New" pitchFamily="49" charset="0"/>
              </a:rPr>
              <a:t>  </a:t>
            </a:r>
            <a:r>
              <a:rPr lang="en-US" sz="1600" b="1" dirty="0">
                <a:solidFill>
                  <a:schemeClr val="accent2">
                    <a:lumMod val="75000"/>
                  </a:schemeClr>
                </a:solidFill>
                <a:latin typeface="Courier New" pitchFamily="49" charset="0"/>
                <a:cs typeface="Courier New" pitchFamily="49" charset="0"/>
              </a:rPr>
              <a:t>delay</a:t>
            </a:r>
            <a:r>
              <a:rPr lang="en-US" sz="1600" b="1" dirty="0">
                <a:latin typeface="Courier New" pitchFamily="49" charset="0"/>
                <a:cs typeface="Courier New" pitchFamily="49" charset="0"/>
              </a:rPr>
              <a:t>(1000);</a:t>
            </a:r>
          </a:p>
          <a:p>
            <a:r>
              <a:rPr lang="en-US" sz="1600" b="1" dirty="0">
                <a:latin typeface="Courier New" pitchFamily="49" charset="0"/>
                <a:cs typeface="Courier New" pitchFamily="49" charset="0"/>
              </a:rPr>
              <a:t>  </a:t>
            </a:r>
            <a:r>
              <a:rPr lang="en-US" sz="1600" b="1" dirty="0" err="1">
                <a:solidFill>
                  <a:schemeClr val="accent2">
                    <a:lumMod val="75000"/>
                  </a:schemeClr>
                </a:solidFill>
                <a:latin typeface="Courier New" pitchFamily="49" charset="0"/>
                <a:cs typeface="Courier New" pitchFamily="49" charset="0"/>
              </a:rPr>
              <a:t>analogWrite</a:t>
            </a:r>
            <a:r>
              <a:rPr lang="en-US" sz="1600" b="1" dirty="0">
                <a:latin typeface="Courier New" pitchFamily="49" charset="0"/>
                <a:cs typeface="Courier New" pitchFamily="49" charset="0"/>
              </a:rPr>
              <a:t>(</a:t>
            </a:r>
            <a:r>
              <a:rPr lang="en-US" sz="1600" b="1" dirty="0" err="1">
                <a:latin typeface="Courier New" pitchFamily="49" charset="0"/>
                <a:cs typeface="Courier New" pitchFamily="49" charset="0"/>
              </a:rPr>
              <a:t>blueLED</a:t>
            </a:r>
            <a:r>
              <a:rPr lang="en-US" sz="1600" b="1" dirty="0">
                <a:latin typeface="Courier New" pitchFamily="49" charset="0"/>
                <a:cs typeface="Courier New" pitchFamily="49" charset="0"/>
              </a:rPr>
              <a:t>, 0);</a:t>
            </a:r>
          </a:p>
          <a:p>
            <a:r>
              <a:rPr lang="en-US" sz="1600" b="1" dirty="0">
                <a:latin typeface="Courier New" pitchFamily="49" charset="0"/>
                <a:cs typeface="Courier New" pitchFamily="49" charset="0"/>
              </a:rPr>
              <a:t>  </a:t>
            </a:r>
            <a:r>
              <a:rPr lang="en-US" sz="1600" b="1" dirty="0">
                <a:solidFill>
                  <a:schemeClr val="accent2">
                    <a:lumMod val="75000"/>
                  </a:schemeClr>
                </a:solidFill>
                <a:latin typeface="Courier New" pitchFamily="49" charset="0"/>
                <a:cs typeface="Courier New" pitchFamily="49" charset="0"/>
              </a:rPr>
              <a:t>delay</a:t>
            </a:r>
            <a:r>
              <a:rPr lang="en-US" sz="1600" b="1" dirty="0">
                <a:latin typeface="Courier New" pitchFamily="49" charset="0"/>
                <a:cs typeface="Courier New" pitchFamily="49" charset="0"/>
              </a:rPr>
              <a:t>(1000); </a:t>
            </a:r>
          </a:p>
          <a:p>
            <a:r>
              <a:rPr lang="en-US" sz="1600" b="1" dirty="0">
                <a:latin typeface="Courier New" pitchFamily="49" charset="0"/>
                <a:cs typeface="Courier New" pitchFamily="49" charset="0"/>
              </a:rPr>
              <a:t>}</a:t>
            </a:r>
          </a:p>
        </p:txBody>
      </p:sp>
      <p:sp>
        <p:nvSpPr>
          <p:cNvPr id="15" name="Rectangle 14">
            <a:extLst>
              <a:ext uri="{FF2B5EF4-FFF2-40B4-BE49-F238E27FC236}">
                <a16:creationId xmlns:a16="http://schemas.microsoft.com/office/drawing/2014/main" id="{0CD39C44-F3BB-4830-855D-8140BF6E71B6}"/>
              </a:ext>
            </a:extLst>
          </p:cNvPr>
          <p:cNvSpPr/>
          <p:nvPr/>
        </p:nvSpPr>
        <p:spPr>
          <a:xfrm>
            <a:off x="4343400" y="1028850"/>
            <a:ext cx="2562368" cy="461665"/>
          </a:xfrm>
          <a:prstGeom prst="rect">
            <a:avLst/>
          </a:prstGeom>
        </p:spPr>
        <p:txBody>
          <a:bodyPr wrap="none">
            <a:spAutoFit/>
          </a:bodyPr>
          <a:lstStyle/>
          <a:p>
            <a:r>
              <a:rPr lang="en-US" sz="2400" dirty="0">
                <a:solidFill>
                  <a:srgbClr val="003087"/>
                </a:solidFill>
              </a:rPr>
              <a:t>make it blink green</a:t>
            </a:r>
          </a:p>
        </p:txBody>
      </p:sp>
      <p:sp>
        <p:nvSpPr>
          <p:cNvPr id="18" name="Rectangle 17">
            <a:extLst>
              <a:ext uri="{FF2B5EF4-FFF2-40B4-BE49-F238E27FC236}">
                <a16:creationId xmlns:a16="http://schemas.microsoft.com/office/drawing/2014/main" id="{6C3C0878-4014-4576-9892-66291260BA3A}"/>
              </a:ext>
            </a:extLst>
          </p:cNvPr>
          <p:cNvSpPr/>
          <p:nvPr/>
        </p:nvSpPr>
        <p:spPr>
          <a:xfrm>
            <a:off x="8451441" y="1028850"/>
            <a:ext cx="2393284" cy="461665"/>
          </a:xfrm>
          <a:prstGeom prst="rect">
            <a:avLst/>
          </a:prstGeom>
        </p:spPr>
        <p:txBody>
          <a:bodyPr wrap="none">
            <a:spAutoFit/>
          </a:bodyPr>
          <a:lstStyle/>
          <a:p>
            <a:r>
              <a:rPr lang="en-US" sz="2400" dirty="0">
                <a:solidFill>
                  <a:srgbClr val="003087"/>
                </a:solidFill>
              </a:rPr>
              <a:t>make it blink blue</a:t>
            </a:r>
          </a:p>
        </p:txBody>
      </p:sp>
      <p:cxnSp>
        <p:nvCxnSpPr>
          <p:cNvPr id="19" name="Straight Connector 18">
            <a:extLst>
              <a:ext uri="{FF2B5EF4-FFF2-40B4-BE49-F238E27FC236}">
                <a16:creationId xmlns:a16="http://schemas.microsoft.com/office/drawing/2014/main" id="{81770FE0-41A6-4288-9315-D48C507B0508}"/>
              </a:ext>
            </a:extLst>
          </p:cNvPr>
          <p:cNvCxnSpPr/>
          <p:nvPr/>
        </p:nvCxnSpPr>
        <p:spPr>
          <a:xfrm>
            <a:off x="7844339" y="1076293"/>
            <a:ext cx="12509" cy="480060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22" name="Group 21">
            <a:extLst>
              <a:ext uri="{FF2B5EF4-FFF2-40B4-BE49-F238E27FC236}">
                <a16:creationId xmlns:a16="http://schemas.microsoft.com/office/drawing/2014/main" id="{87EE55D2-23D7-4764-B1B7-9E380BF7C9EC}"/>
              </a:ext>
            </a:extLst>
          </p:cNvPr>
          <p:cNvGrpSpPr/>
          <p:nvPr/>
        </p:nvGrpSpPr>
        <p:grpSpPr>
          <a:xfrm>
            <a:off x="5667242" y="4831307"/>
            <a:ext cx="2052998" cy="1215494"/>
            <a:chOff x="5667242" y="4831307"/>
            <a:chExt cx="2052998" cy="1215494"/>
          </a:xfrm>
        </p:grpSpPr>
        <p:cxnSp>
          <p:nvCxnSpPr>
            <p:cNvPr id="8" name="Straight Arrow Connector 7">
              <a:extLst>
                <a:ext uri="{FF2B5EF4-FFF2-40B4-BE49-F238E27FC236}">
                  <a16:creationId xmlns:a16="http://schemas.microsoft.com/office/drawing/2014/main" id="{B96ED3AC-E533-4B1B-A34E-3963FAF58D7B}"/>
                </a:ext>
              </a:extLst>
            </p:cNvPr>
            <p:cNvCxnSpPr/>
            <p:nvPr/>
          </p:nvCxnSpPr>
          <p:spPr>
            <a:xfrm flipH="1" flipV="1">
              <a:off x="6789761" y="4831307"/>
              <a:ext cx="266132" cy="832514"/>
            </a:xfrm>
            <a:prstGeom prst="straightConnector1">
              <a:avLst/>
            </a:prstGeom>
            <a:ln w="2222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6E79A244-C9C5-4218-9423-44143A6F5549}"/>
                </a:ext>
              </a:extLst>
            </p:cNvPr>
            <p:cNvCxnSpPr/>
            <p:nvPr/>
          </p:nvCxnSpPr>
          <p:spPr>
            <a:xfrm flipH="1" flipV="1">
              <a:off x="6701051" y="5268036"/>
              <a:ext cx="362611" cy="409433"/>
            </a:xfrm>
            <a:prstGeom prst="straightConnector1">
              <a:avLst/>
            </a:prstGeom>
            <a:ln w="2222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57668487-3AE5-446B-ABB2-18D44240474C}"/>
                </a:ext>
              </a:extLst>
            </p:cNvPr>
            <p:cNvSpPr txBox="1"/>
            <p:nvPr/>
          </p:nvSpPr>
          <p:spPr>
            <a:xfrm>
              <a:off x="5667242" y="5677469"/>
              <a:ext cx="2052998" cy="369332"/>
            </a:xfrm>
            <a:prstGeom prst="rect">
              <a:avLst/>
            </a:prstGeom>
            <a:noFill/>
            <a:ln w="12700">
              <a:solidFill>
                <a:srgbClr val="00B050"/>
              </a:solidFill>
            </a:ln>
          </p:spPr>
          <p:txBody>
            <a:bodyPr wrap="none" rtlCol="0">
              <a:spAutoFit/>
            </a:bodyPr>
            <a:lstStyle/>
            <a:p>
              <a:r>
                <a:rPr lang="en-US" dirty="0"/>
                <a:t>change to </a:t>
              </a:r>
              <a:r>
                <a:rPr lang="en-US" dirty="0" err="1"/>
                <a:t>greenLED</a:t>
              </a:r>
              <a:endParaRPr lang="en-US" dirty="0"/>
            </a:p>
          </p:txBody>
        </p:sp>
      </p:grpSp>
      <p:grpSp>
        <p:nvGrpSpPr>
          <p:cNvPr id="23" name="Group 22">
            <a:extLst>
              <a:ext uri="{FF2B5EF4-FFF2-40B4-BE49-F238E27FC236}">
                <a16:creationId xmlns:a16="http://schemas.microsoft.com/office/drawing/2014/main" id="{0B4C7121-4357-49F6-8194-CC68CCE9FA81}"/>
              </a:ext>
            </a:extLst>
          </p:cNvPr>
          <p:cNvGrpSpPr/>
          <p:nvPr/>
        </p:nvGrpSpPr>
        <p:grpSpPr>
          <a:xfrm>
            <a:off x="9872814" y="4831307"/>
            <a:ext cx="1926168" cy="1215494"/>
            <a:chOff x="5667242" y="4831307"/>
            <a:chExt cx="1926168" cy="1215494"/>
          </a:xfrm>
        </p:grpSpPr>
        <p:cxnSp>
          <p:nvCxnSpPr>
            <p:cNvPr id="24" name="Straight Arrow Connector 23">
              <a:extLst>
                <a:ext uri="{FF2B5EF4-FFF2-40B4-BE49-F238E27FC236}">
                  <a16:creationId xmlns:a16="http://schemas.microsoft.com/office/drawing/2014/main" id="{F15928D7-A3F8-4132-AC70-9A32E1CA891C}"/>
                </a:ext>
              </a:extLst>
            </p:cNvPr>
            <p:cNvCxnSpPr/>
            <p:nvPr/>
          </p:nvCxnSpPr>
          <p:spPr>
            <a:xfrm flipH="1" flipV="1">
              <a:off x="6789761" y="4831307"/>
              <a:ext cx="266132" cy="832514"/>
            </a:xfrm>
            <a:prstGeom prst="straightConnector1">
              <a:avLst/>
            </a:prstGeom>
            <a:ln w="2222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139F25D4-E33A-41C3-AC0A-8E7C84E5FBB6}"/>
                </a:ext>
              </a:extLst>
            </p:cNvPr>
            <p:cNvCxnSpPr/>
            <p:nvPr/>
          </p:nvCxnSpPr>
          <p:spPr>
            <a:xfrm flipH="1" flipV="1">
              <a:off x="6701051" y="5268036"/>
              <a:ext cx="362611" cy="409433"/>
            </a:xfrm>
            <a:prstGeom prst="straightConnector1">
              <a:avLst/>
            </a:prstGeom>
            <a:ln w="2222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2CA0C987-1BFD-42FC-975F-826121556CFC}"/>
                </a:ext>
              </a:extLst>
            </p:cNvPr>
            <p:cNvSpPr txBox="1"/>
            <p:nvPr/>
          </p:nvSpPr>
          <p:spPr>
            <a:xfrm>
              <a:off x="5667242" y="5677469"/>
              <a:ext cx="1926168" cy="369332"/>
            </a:xfrm>
            <a:prstGeom prst="rect">
              <a:avLst/>
            </a:prstGeom>
            <a:noFill/>
            <a:ln w="12700">
              <a:solidFill>
                <a:srgbClr val="0070C0"/>
              </a:solidFill>
            </a:ln>
          </p:spPr>
          <p:txBody>
            <a:bodyPr wrap="none" rtlCol="0">
              <a:spAutoFit/>
            </a:bodyPr>
            <a:lstStyle/>
            <a:p>
              <a:r>
                <a:rPr lang="en-US" dirty="0"/>
                <a:t>change to </a:t>
              </a:r>
              <a:r>
                <a:rPr lang="en-US" dirty="0" err="1"/>
                <a:t>blueLED</a:t>
              </a:r>
              <a:endParaRPr lang="en-US" dirty="0"/>
            </a:p>
          </p:txBody>
        </p:sp>
      </p:grpSp>
    </p:spTree>
    <p:extLst>
      <p:ext uri="{BB962C8B-B14F-4D97-AF65-F5344CB8AC3E}">
        <p14:creationId xmlns:p14="http://schemas.microsoft.com/office/powerpoint/2010/main" val="1903191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80">
                                          <p:stCondLst>
                                            <p:cond delay="0"/>
                                          </p:stCondLst>
                                        </p:cTn>
                                        <p:tgtEl>
                                          <p:spTgt spid="22"/>
                                        </p:tgtEl>
                                      </p:cBhvr>
                                    </p:animEffect>
                                    <p:anim calcmode="lin" valueType="num">
                                      <p:cBhvr>
                                        <p:cTn id="8"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13" dur="26">
                                          <p:stCondLst>
                                            <p:cond delay="650"/>
                                          </p:stCondLst>
                                        </p:cTn>
                                        <p:tgtEl>
                                          <p:spTgt spid="22"/>
                                        </p:tgtEl>
                                      </p:cBhvr>
                                      <p:to x="100000" y="60000"/>
                                    </p:animScale>
                                    <p:animScale>
                                      <p:cBhvr>
                                        <p:cTn id="14" dur="166" decel="50000">
                                          <p:stCondLst>
                                            <p:cond delay="676"/>
                                          </p:stCondLst>
                                        </p:cTn>
                                        <p:tgtEl>
                                          <p:spTgt spid="22"/>
                                        </p:tgtEl>
                                      </p:cBhvr>
                                      <p:to x="100000" y="100000"/>
                                    </p:animScale>
                                    <p:animScale>
                                      <p:cBhvr>
                                        <p:cTn id="15" dur="26">
                                          <p:stCondLst>
                                            <p:cond delay="1312"/>
                                          </p:stCondLst>
                                        </p:cTn>
                                        <p:tgtEl>
                                          <p:spTgt spid="22"/>
                                        </p:tgtEl>
                                      </p:cBhvr>
                                      <p:to x="100000" y="80000"/>
                                    </p:animScale>
                                    <p:animScale>
                                      <p:cBhvr>
                                        <p:cTn id="16" dur="166" decel="50000">
                                          <p:stCondLst>
                                            <p:cond delay="1338"/>
                                          </p:stCondLst>
                                        </p:cTn>
                                        <p:tgtEl>
                                          <p:spTgt spid="22"/>
                                        </p:tgtEl>
                                      </p:cBhvr>
                                      <p:to x="100000" y="100000"/>
                                    </p:animScale>
                                    <p:animScale>
                                      <p:cBhvr>
                                        <p:cTn id="17" dur="26">
                                          <p:stCondLst>
                                            <p:cond delay="1642"/>
                                          </p:stCondLst>
                                        </p:cTn>
                                        <p:tgtEl>
                                          <p:spTgt spid="22"/>
                                        </p:tgtEl>
                                      </p:cBhvr>
                                      <p:to x="100000" y="90000"/>
                                    </p:animScale>
                                    <p:animScale>
                                      <p:cBhvr>
                                        <p:cTn id="18" dur="166" decel="50000">
                                          <p:stCondLst>
                                            <p:cond delay="1668"/>
                                          </p:stCondLst>
                                        </p:cTn>
                                        <p:tgtEl>
                                          <p:spTgt spid="22"/>
                                        </p:tgtEl>
                                      </p:cBhvr>
                                      <p:to x="100000" y="100000"/>
                                    </p:animScale>
                                    <p:animScale>
                                      <p:cBhvr>
                                        <p:cTn id="19" dur="26">
                                          <p:stCondLst>
                                            <p:cond delay="1808"/>
                                          </p:stCondLst>
                                        </p:cTn>
                                        <p:tgtEl>
                                          <p:spTgt spid="22"/>
                                        </p:tgtEl>
                                      </p:cBhvr>
                                      <p:to x="100000" y="95000"/>
                                    </p:animScale>
                                    <p:animScale>
                                      <p:cBhvr>
                                        <p:cTn id="20" dur="166" decel="50000">
                                          <p:stCondLst>
                                            <p:cond delay="1834"/>
                                          </p:stCondLst>
                                        </p:cTn>
                                        <p:tgtEl>
                                          <p:spTgt spid="2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down)">
                                      <p:cBhvr>
                                        <p:cTn id="25" dur="580">
                                          <p:stCondLst>
                                            <p:cond delay="0"/>
                                          </p:stCondLst>
                                        </p:cTn>
                                        <p:tgtEl>
                                          <p:spTgt spid="23"/>
                                        </p:tgtEl>
                                      </p:cBhvr>
                                    </p:animEffect>
                                    <p:anim calcmode="lin" valueType="num">
                                      <p:cBhvr>
                                        <p:cTn id="26"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31" dur="26">
                                          <p:stCondLst>
                                            <p:cond delay="650"/>
                                          </p:stCondLst>
                                        </p:cTn>
                                        <p:tgtEl>
                                          <p:spTgt spid="23"/>
                                        </p:tgtEl>
                                      </p:cBhvr>
                                      <p:to x="100000" y="60000"/>
                                    </p:animScale>
                                    <p:animScale>
                                      <p:cBhvr>
                                        <p:cTn id="32" dur="166" decel="50000">
                                          <p:stCondLst>
                                            <p:cond delay="676"/>
                                          </p:stCondLst>
                                        </p:cTn>
                                        <p:tgtEl>
                                          <p:spTgt spid="23"/>
                                        </p:tgtEl>
                                      </p:cBhvr>
                                      <p:to x="100000" y="100000"/>
                                    </p:animScale>
                                    <p:animScale>
                                      <p:cBhvr>
                                        <p:cTn id="33" dur="26">
                                          <p:stCondLst>
                                            <p:cond delay="1312"/>
                                          </p:stCondLst>
                                        </p:cTn>
                                        <p:tgtEl>
                                          <p:spTgt spid="23"/>
                                        </p:tgtEl>
                                      </p:cBhvr>
                                      <p:to x="100000" y="80000"/>
                                    </p:animScale>
                                    <p:animScale>
                                      <p:cBhvr>
                                        <p:cTn id="34" dur="166" decel="50000">
                                          <p:stCondLst>
                                            <p:cond delay="1338"/>
                                          </p:stCondLst>
                                        </p:cTn>
                                        <p:tgtEl>
                                          <p:spTgt spid="23"/>
                                        </p:tgtEl>
                                      </p:cBhvr>
                                      <p:to x="100000" y="100000"/>
                                    </p:animScale>
                                    <p:animScale>
                                      <p:cBhvr>
                                        <p:cTn id="35" dur="26">
                                          <p:stCondLst>
                                            <p:cond delay="1642"/>
                                          </p:stCondLst>
                                        </p:cTn>
                                        <p:tgtEl>
                                          <p:spTgt spid="23"/>
                                        </p:tgtEl>
                                      </p:cBhvr>
                                      <p:to x="100000" y="90000"/>
                                    </p:animScale>
                                    <p:animScale>
                                      <p:cBhvr>
                                        <p:cTn id="36" dur="166" decel="50000">
                                          <p:stCondLst>
                                            <p:cond delay="1668"/>
                                          </p:stCondLst>
                                        </p:cTn>
                                        <p:tgtEl>
                                          <p:spTgt spid="23"/>
                                        </p:tgtEl>
                                      </p:cBhvr>
                                      <p:to x="100000" y="100000"/>
                                    </p:animScale>
                                    <p:animScale>
                                      <p:cBhvr>
                                        <p:cTn id="37" dur="26">
                                          <p:stCondLst>
                                            <p:cond delay="1808"/>
                                          </p:stCondLst>
                                        </p:cTn>
                                        <p:tgtEl>
                                          <p:spTgt spid="23"/>
                                        </p:tgtEl>
                                      </p:cBhvr>
                                      <p:to x="100000" y="95000"/>
                                    </p:animScale>
                                    <p:animScale>
                                      <p:cBhvr>
                                        <p:cTn id="38" dur="166" decel="50000">
                                          <p:stCondLst>
                                            <p:cond delay="1834"/>
                                          </p:stCondLst>
                                        </p:cTn>
                                        <p:tgtEl>
                                          <p:spTgt spid="2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58889" y="1903887"/>
            <a:ext cx="3764172" cy="4031873"/>
          </a:xfrm>
          <a:prstGeom prst="rect">
            <a:avLst/>
          </a:prstGeom>
          <a:noFill/>
        </p:spPr>
        <p:txBody>
          <a:bodyPr wrap="none" rtlCol="0">
            <a:spAutoFit/>
          </a:bodyPr>
          <a:lstStyle/>
          <a:p>
            <a:r>
              <a:rPr lang="en-US" sz="1600" b="1" dirty="0" err="1">
                <a:solidFill>
                  <a:srgbClr val="0070C0"/>
                </a:solidFill>
                <a:latin typeface="Courier New" pitchFamily="49" charset="0"/>
                <a:cs typeface="Courier New" pitchFamily="49" charset="0"/>
              </a:rPr>
              <a:t>int</a:t>
            </a:r>
            <a:r>
              <a:rPr lang="en-US" sz="1600" b="1" dirty="0">
                <a:latin typeface="Courier New" pitchFamily="49" charset="0"/>
                <a:cs typeface="Courier New" pitchFamily="49" charset="0"/>
              </a:rPr>
              <a:t> </a:t>
            </a:r>
            <a:r>
              <a:rPr lang="en-US" sz="1600" b="1" dirty="0" err="1">
                <a:latin typeface="Courier New" pitchFamily="49" charset="0"/>
                <a:cs typeface="Courier New" pitchFamily="49" charset="0"/>
              </a:rPr>
              <a:t>redLED</a:t>
            </a:r>
            <a:r>
              <a:rPr lang="en-US" sz="1600" b="1" dirty="0">
                <a:latin typeface="Courier New" pitchFamily="49" charset="0"/>
                <a:cs typeface="Courier New" pitchFamily="49" charset="0"/>
              </a:rPr>
              <a:t>   = 9;</a:t>
            </a:r>
          </a:p>
          <a:p>
            <a:r>
              <a:rPr lang="en-US" sz="1600" b="1" dirty="0" err="1">
                <a:solidFill>
                  <a:srgbClr val="0070C0"/>
                </a:solidFill>
                <a:latin typeface="Courier New" pitchFamily="49" charset="0"/>
                <a:cs typeface="Courier New" pitchFamily="49" charset="0"/>
              </a:rPr>
              <a:t>int</a:t>
            </a:r>
            <a:r>
              <a:rPr lang="en-US" sz="1600" b="1" dirty="0">
                <a:latin typeface="Courier New" pitchFamily="49" charset="0"/>
                <a:cs typeface="Courier New" pitchFamily="49" charset="0"/>
              </a:rPr>
              <a:t> </a:t>
            </a:r>
            <a:r>
              <a:rPr lang="en-US" sz="1600" b="1" dirty="0" err="1">
                <a:latin typeface="Courier New" pitchFamily="49" charset="0"/>
                <a:cs typeface="Courier New" pitchFamily="49" charset="0"/>
              </a:rPr>
              <a:t>greenLED</a:t>
            </a:r>
            <a:r>
              <a:rPr lang="en-US" sz="1600" b="1" dirty="0">
                <a:latin typeface="Courier New" pitchFamily="49" charset="0"/>
                <a:cs typeface="Courier New" pitchFamily="49" charset="0"/>
              </a:rPr>
              <a:t> = 10;</a:t>
            </a:r>
          </a:p>
          <a:p>
            <a:r>
              <a:rPr lang="en-US" sz="1600" b="1" dirty="0" err="1">
                <a:solidFill>
                  <a:srgbClr val="0070C0"/>
                </a:solidFill>
                <a:latin typeface="Courier New" pitchFamily="49" charset="0"/>
                <a:cs typeface="Courier New" pitchFamily="49" charset="0"/>
              </a:rPr>
              <a:t>int</a:t>
            </a:r>
            <a:r>
              <a:rPr lang="en-US" sz="1600" b="1" dirty="0">
                <a:latin typeface="Courier New" pitchFamily="49" charset="0"/>
                <a:cs typeface="Courier New" pitchFamily="49" charset="0"/>
              </a:rPr>
              <a:t> </a:t>
            </a:r>
            <a:r>
              <a:rPr lang="en-US" sz="1600" b="1" dirty="0" err="1">
                <a:latin typeface="Courier New" pitchFamily="49" charset="0"/>
                <a:cs typeface="Courier New" pitchFamily="49" charset="0"/>
              </a:rPr>
              <a:t>blueLED</a:t>
            </a:r>
            <a:r>
              <a:rPr lang="en-US" sz="1600" b="1" dirty="0">
                <a:latin typeface="Courier New" pitchFamily="49" charset="0"/>
                <a:cs typeface="Courier New" pitchFamily="49" charset="0"/>
              </a:rPr>
              <a:t>  = 11;</a:t>
            </a:r>
          </a:p>
          <a:p>
            <a:r>
              <a:rPr lang="en-US" sz="1600" b="1" dirty="0">
                <a:latin typeface="Courier New" pitchFamily="49" charset="0"/>
                <a:cs typeface="Courier New" pitchFamily="49" charset="0"/>
              </a:rPr>
              <a:t> </a:t>
            </a:r>
          </a:p>
          <a:p>
            <a:r>
              <a:rPr lang="en-US" sz="1600" b="1" dirty="0">
                <a:solidFill>
                  <a:srgbClr val="0070C0"/>
                </a:solidFill>
                <a:latin typeface="Courier New" pitchFamily="49" charset="0"/>
                <a:cs typeface="Courier New" pitchFamily="49" charset="0"/>
              </a:rPr>
              <a:t>void</a:t>
            </a:r>
            <a:r>
              <a:rPr lang="en-US" sz="1600" b="1" dirty="0">
                <a:latin typeface="Courier New" pitchFamily="49" charset="0"/>
                <a:cs typeface="Courier New" pitchFamily="49" charset="0"/>
              </a:rPr>
              <a:t> </a:t>
            </a:r>
            <a:r>
              <a:rPr lang="en-US" sz="1600" b="1" dirty="0">
                <a:solidFill>
                  <a:schemeClr val="accent6">
                    <a:lumMod val="75000"/>
                  </a:schemeClr>
                </a:solidFill>
                <a:latin typeface="Courier New" pitchFamily="49" charset="0"/>
                <a:cs typeface="Courier New" pitchFamily="49" charset="0"/>
              </a:rPr>
              <a:t>setup</a:t>
            </a:r>
            <a:r>
              <a:rPr lang="en-US" sz="1600" b="1" dirty="0">
                <a:latin typeface="Courier New" pitchFamily="49" charset="0"/>
                <a:cs typeface="Courier New" pitchFamily="49" charset="0"/>
              </a:rPr>
              <a:t>() {</a:t>
            </a:r>
          </a:p>
          <a:p>
            <a:r>
              <a:rPr lang="en-US" sz="1600" b="1" dirty="0">
                <a:latin typeface="Courier New" pitchFamily="49" charset="0"/>
                <a:cs typeface="Courier New" pitchFamily="49" charset="0"/>
              </a:rPr>
              <a:t>  </a:t>
            </a:r>
            <a:r>
              <a:rPr lang="en-US" sz="1600" b="1" dirty="0" err="1">
                <a:solidFill>
                  <a:schemeClr val="accent2">
                    <a:lumMod val="75000"/>
                  </a:schemeClr>
                </a:solidFill>
                <a:latin typeface="Courier New" pitchFamily="49" charset="0"/>
                <a:cs typeface="Courier New" pitchFamily="49" charset="0"/>
              </a:rPr>
              <a:t>pinMode</a:t>
            </a:r>
            <a:r>
              <a:rPr lang="en-US" sz="1600" b="1" dirty="0">
                <a:latin typeface="Courier New" pitchFamily="49" charset="0"/>
                <a:cs typeface="Courier New" pitchFamily="49" charset="0"/>
              </a:rPr>
              <a:t>(</a:t>
            </a:r>
            <a:r>
              <a:rPr lang="en-US" sz="1600" b="1" dirty="0" err="1">
                <a:latin typeface="Courier New" pitchFamily="49" charset="0"/>
                <a:cs typeface="Courier New" pitchFamily="49" charset="0"/>
              </a:rPr>
              <a:t>redLED</a:t>
            </a:r>
            <a:r>
              <a:rPr lang="en-US" sz="1600" b="1" dirty="0">
                <a:latin typeface="Courier New" pitchFamily="49" charset="0"/>
                <a:cs typeface="Courier New" pitchFamily="49" charset="0"/>
              </a:rPr>
              <a:t>, </a:t>
            </a:r>
            <a:r>
              <a:rPr lang="en-US" sz="1600" b="1" dirty="0">
                <a:solidFill>
                  <a:srgbClr val="0070C0"/>
                </a:solidFill>
                <a:latin typeface="Courier New" pitchFamily="49" charset="0"/>
                <a:cs typeface="Courier New" pitchFamily="49" charset="0"/>
              </a:rPr>
              <a:t>OUTPUT</a:t>
            </a:r>
            <a:r>
              <a:rPr lang="en-US" sz="1600" b="1" dirty="0">
                <a:latin typeface="Courier New" pitchFamily="49" charset="0"/>
                <a:cs typeface="Courier New" pitchFamily="49" charset="0"/>
              </a:rPr>
              <a:t>);</a:t>
            </a:r>
          </a:p>
          <a:p>
            <a:r>
              <a:rPr lang="en-US" sz="1600" b="1" dirty="0">
                <a:latin typeface="Courier New" pitchFamily="49" charset="0"/>
                <a:cs typeface="Courier New" pitchFamily="49" charset="0"/>
              </a:rPr>
              <a:t>  </a:t>
            </a:r>
            <a:r>
              <a:rPr lang="en-US" sz="1600" b="1" dirty="0" err="1">
                <a:solidFill>
                  <a:schemeClr val="accent2">
                    <a:lumMod val="75000"/>
                  </a:schemeClr>
                </a:solidFill>
                <a:latin typeface="Courier New" pitchFamily="49" charset="0"/>
                <a:cs typeface="Courier New" pitchFamily="49" charset="0"/>
              </a:rPr>
              <a:t>pinMode</a:t>
            </a:r>
            <a:r>
              <a:rPr lang="en-US" sz="1600" b="1" dirty="0">
                <a:latin typeface="Courier New" pitchFamily="49" charset="0"/>
                <a:cs typeface="Courier New" pitchFamily="49" charset="0"/>
              </a:rPr>
              <a:t>(</a:t>
            </a:r>
            <a:r>
              <a:rPr lang="en-US" sz="1600" b="1" dirty="0" err="1">
                <a:latin typeface="Courier New" pitchFamily="49" charset="0"/>
                <a:cs typeface="Courier New" pitchFamily="49" charset="0"/>
              </a:rPr>
              <a:t>greenLED</a:t>
            </a:r>
            <a:r>
              <a:rPr lang="en-US" sz="1600" b="1" dirty="0">
                <a:latin typeface="Courier New" pitchFamily="49" charset="0"/>
                <a:cs typeface="Courier New" pitchFamily="49" charset="0"/>
              </a:rPr>
              <a:t>, </a:t>
            </a:r>
            <a:r>
              <a:rPr lang="en-US" sz="1600" b="1" dirty="0">
                <a:solidFill>
                  <a:srgbClr val="0070C0"/>
                </a:solidFill>
                <a:latin typeface="Courier New" pitchFamily="49" charset="0"/>
                <a:cs typeface="Courier New" pitchFamily="49" charset="0"/>
              </a:rPr>
              <a:t>OUTPUT</a:t>
            </a:r>
            <a:r>
              <a:rPr lang="en-US" sz="1600" b="1" dirty="0">
                <a:latin typeface="Courier New" pitchFamily="49" charset="0"/>
                <a:cs typeface="Courier New" pitchFamily="49" charset="0"/>
              </a:rPr>
              <a:t>);</a:t>
            </a:r>
          </a:p>
          <a:p>
            <a:r>
              <a:rPr lang="en-US" sz="1600" b="1" dirty="0">
                <a:latin typeface="Courier New" pitchFamily="49" charset="0"/>
                <a:cs typeface="Courier New" pitchFamily="49" charset="0"/>
              </a:rPr>
              <a:t>  </a:t>
            </a:r>
            <a:r>
              <a:rPr lang="en-US" sz="1600" b="1" dirty="0" err="1">
                <a:solidFill>
                  <a:schemeClr val="accent2">
                    <a:lumMod val="75000"/>
                  </a:schemeClr>
                </a:solidFill>
                <a:latin typeface="Courier New" pitchFamily="49" charset="0"/>
                <a:cs typeface="Courier New" pitchFamily="49" charset="0"/>
              </a:rPr>
              <a:t>pinMode</a:t>
            </a:r>
            <a:r>
              <a:rPr lang="en-US" sz="1600" b="1" dirty="0">
                <a:latin typeface="Courier New" pitchFamily="49" charset="0"/>
                <a:cs typeface="Courier New" pitchFamily="49" charset="0"/>
              </a:rPr>
              <a:t>(</a:t>
            </a:r>
            <a:r>
              <a:rPr lang="en-US" sz="1600" b="1" dirty="0" err="1">
                <a:latin typeface="Courier New" pitchFamily="49" charset="0"/>
                <a:cs typeface="Courier New" pitchFamily="49" charset="0"/>
              </a:rPr>
              <a:t>blueLED</a:t>
            </a:r>
            <a:r>
              <a:rPr lang="en-US" sz="1600" b="1" dirty="0">
                <a:latin typeface="Courier New" pitchFamily="49" charset="0"/>
                <a:cs typeface="Courier New" pitchFamily="49" charset="0"/>
              </a:rPr>
              <a:t>, </a:t>
            </a:r>
            <a:r>
              <a:rPr lang="en-US" sz="1600" b="1" dirty="0">
                <a:solidFill>
                  <a:srgbClr val="0070C0"/>
                </a:solidFill>
                <a:latin typeface="Courier New" pitchFamily="49" charset="0"/>
                <a:cs typeface="Courier New" pitchFamily="49" charset="0"/>
              </a:rPr>
              <a:t>OUTPUT</a:t>
            </a:r>
            <a:r>
              <a:rPr lang="en-US" sz="1600" b="1" dirty="0">
                <a:latin typeface="Courier New" pitchFamily="49" charset="0"/>
                <a:cs typeface="Courier New" pitchFamily="49" charset="0"/>
              </a:rPr>
              <a:t>);  </a:t>
            </a:r>
          </a:p>
          <a:p>
            <a:r>
              <a:rPr lang="en-US" sz="1600" b="1" dirty="0">
                <a:latin typeface="Courier New" pitchFamily="49" charset="0"/>
                <a:cs typeface="Courier New" pitchFamily="49" charset="0"/>
              </a:rPr>
              <a:t>}</a:t>
            </a:r>
          </a:p>
          <a:p>
            <a:r>
              <a:rPr lang="en-US" sz="1600" b="1" dirty="0">
                <a:latin typeface="Courier New" pitchFamily="49" charset="0"/>
                <a:cs typeface="Courier New" pitchFamily="49" charset="0"/>
              </a:rPr>
              <a:t> </a:t>
            </a:r>
          </a:p>
          <a:p>
            <a:r>
              <a:rPr lang="en-US" sz="1600" b="1" dirty="0">
                <a:solidFill>
                  <a:srgbClr val="0070C0"/>
                </a:solidFill>
                <a:latin typeface="Courier New" pitchFamily="49" charset="0"/>
                <a:cs typeface="Courier New" pitchFamily="49" charset="0"/>
              </a:rPr>
              <a:t>void</a:t>
            </a:r>
            <a:r>
              <a:rPr lang="en-US" sz="1600" b="1" dirty="0">
                <a:latin typeface="Courier New" pitchFamily="49" charset="0"/>
                <a:cs typeface="Courier New" pitchFamily="49" charset="0"/>
              </a:rPr>
              <a:t> </a:t>
            </a:r>
            <a:r>
              <a:rPr lang="en-US" sz="1600" b="1" dirty="0">
                <a:solidFill>
                  <a:schemeClr val="accent6">
                    <a:lumMod val="75000"/>
                  </a:schemeClr>
                </a:solidFill>
                <a:latin typeface="Courier New" pitchFamily="49" charset="0"/>
                <a:cs typeface="Courier New" pitchFamily="49" charset="0"/>
              </a:rPr>
              <a:t>loop</a:t>
            </a:r>
            <a:r>
              <a:rPr lang="en-US" sz="1600" b="1" dirty="0">
                <a:latin typeface="Courier New" pitchFamily="49" charset="0"/>
                <a:cs typeface="Courier New" pitchFamily="49" charset="0"/>
              </a:rPr>
              <a:t>() {</a:t>
            </a:r>
          </a:p>
          <a:p>
            <a:r>
              <a:rPr lang="en-US" sz="1600" b="1" dirty="0">
                <a:latin typeface="Courier New" pitchFamily="49" charset="0"/>
                <a:cs typeface="Courier New" pitchFamily="49" charset="0"/>
              </a:rPr>
              <a:t>  for (</a:t>
            </a:r>
            <a:r>
              <a:rPr lang="en-US" sz="1600" b="1" dirty="0" err="1">
                <a:latin typeface="Courier New" pitchFamily="49" charset="0"/>
                <a:cs typeface="Courier New" pitchFamily="49" charset="0"/>
              </a:rPr>
              <a:t>int</a:t>
            </a:r>
            <a:r>
              <a:rPr lang="en-US" sz="1600" b="1" dirty="0">
                <a:latin typeface="Courier New" pitchFamily="49" charset="0"/>
                <a:cs typeface="Courier New" pitchFamily="49" charset="0"/>
              </a:rPr>
              <a:t> </a:t>
            </a:r>
            <a:r>
              <a:rPr lang="en-US" sz="1600" b="1" dirty="0" err="1">
                <a:latin typeface="Courier New" pitchFamily="49" charset="0"/>
                <a:cs typeface="Courier New" pitchFamily="49" charset="0"/>
              </a:rPr>
              <a:t>i</a:t>
            </a:r>
            <a:r>
              <a:rPr lang="en-US" sz="1600" b="1" dirty="0">
                <a:latin typeface="Courier New" pitchFamily="49" charset="0"/>
                <a:cs typeface="Courier New" pitchFamily="49" charset="0"/>
              </a:rPr>
              <a:t>=0; </a:t>
            </a:r>
            <a:r>
              <a:rPr lang="en-US" sz="1600" b="1" dirty="0" err="1">
                <a:latin typeface="Courier New" pitchFamily="49" charset="0"/>
                <a:cs typeface="Courier New" pitchFamily="49" charset="0"/>
              </a:rPr>
              <a:t>i</a:t>
            </a:r>
            <a:r>
              <a:rPr lang="en-US" sz="1600" b="1" dirty="0">
                <a:latin typeface="Courier New" pitchFamily="49" charset="0"/>
                <a:cs typeface="Courier New" pitchFamily="49" charset="0"/>
              </a:rPr>
              <a:t>&lt;256; </a:t>
            </a:r>
            <a:r>
              <a:rPr lang="en-US" sz="1600" b="1" dirty="0" err="1">
                <a:latin typeface="Courier New" pitchFamily="49" charset="0"/>
                <a:cs typeface="Courier New" pitchFamily="49" charset="0"/>
              </a:rPr>
              <a:t>i</a:t>
            </a:r>
            <a:r>
              <a:rPr lang="en-US" sz="1600" b="1" dirty="0">
                <a:latin typeface="Courier New" pitchFamily="49" charset="0"/>
                <a:cs typeface="Courier New" pitchFamily="49" charset="0"/>
              </a:rPr>
              <a:t>++) {</a:t>
            </a:r>
          </a:p>
          <a:p>
            <a:r>
              <a:rPr lang="en-US" sz="1600" b="1" dirty="0">
                <a:latin typeface="Courier New" pitchFamily="49" charset="0"/>
                <a:cs typeface="Courier New" pitchFamily="49" charset="0"/>
              </a:rPr>
              <a:t>    </a:t>
            </a:r>
            <a:r>
              <a:rPr lang="en-US" sz="1600" b="1" dirty="0" err="1">
                <a:solidFill>
                  <a:schemeClr val="accent2">
                    <a:lumMod val="75000"/>
                  </a:schemeClr>
                </a:solidFill>
                <a:latin typeface="Courier New" pitchFamily="49" charset="0"/>
                <a:cs typeface="Courier New" pitchFamily="49" charset="0"/>
              </a:rPr>
              <a:t>analogWrite</a:t>
            </a:r>
            <a:r>
              <a:rPr lang="en-US" sz="1600" b="1" dirty="0">
                <a:latin typeface="Courier New" pitchFamily="49" charset="0"/>
                <a:cs typeface="Courier New" pitchFamily="49" charset="0"/>
              </a:rPr>
              <a:t>(</a:t>
            </a:r>
            <a:r>
              <a:rPr lang="en-US" sz="1600" b="1" dirty="0" err="1">
                <a:latin typeface="Courier New" pitchFamily="49" charset="0"/>
                <a:cs typeface="Courier New" pitchFamily="49" charset="0"/>
              </a:rPr>
              <a:t>redLED</a:t>
            </a:r>
            <a:r>
              <a:rPr lang="en-US" sz="1600" b="1" dirty="0">
                <a:latin typeface="Courier New" pitchFamily="49" charset="0"/>
                <a:cs typeface="Courier New" pitchFamily="49" charset="0"/>
              </a:rPr>
              <a:t>, </a:t>
            </a:r>
            <a:r>
              <a:rPr lang="en-US" sz="1600" b="1" dirty="0" err="1">
                <a:latin typeface="Courier New" pitchFamily="49" charset="0"/>
                <a:cs typeface="Courier New" pitchFamily="49" charset="0"/>
              </a:rPr>
              <a:t>i</a:t>
            </a:r>
            <a:r>
              <a:rPr lang="en-US" sz="1600" b="1" dirty="0">
                <a:latin typeface="Courier New" pitchFamily="49" charset="0"/>
                <a:cs typeface="Courier New" pitchFamily="49" charset="0"/>
              </a:rPr>
              <a:t>);</a:t>
            </a:r>
          </a:p>
          <a:p>
            <a:r>
              <a:rPr lang="en-US" sz="1600" b="1" dirty="0">
                <a:latin typeface="Courier New" pitchFamily="49" charset="0"/>
                <a:cs typeface="Courier New" pitchFamily="49" charset="0"/>
              </a:rPr>
              <a:t>    </a:t>
            </a:r>
            <a:r>
              <a:rPr lang="en-US" sz="1600" b="1" dirty="0">
                <a:solidFill>
                  <a:schemeClr val="accent2">
                    <a:lumMod val="75000"/>
                  </a:schemeClr>
                </a:solidFill>
                <a:latin typeface="Courier New" pitchFamily="49" charset="0"/>
                <a:cs typeface="Courier New" pitchFamily="49" charset="0"/>
              </a:rPr>
              <a:t>delay</a:t>
            </a:r>
            <a:r>
              <a:rPr lang="en-US" sz="1600" b="1" dirty="0">
                <a:latin typeface="Courier New" pitchFamily="49" charset="0"/>
                <a:cs typeface="Courier New" pitchFamily="49" charset="0"/>
              </a:rPr>
              <a:t>(5);</a:t>
            </a:r>
          </a:p>
          <a:p>
            <a:r>
              <a:rPr lang="en-US" sz="1600" b="1" dirty="0">
                <a:latin typeface="Courier New" pitchFamily="49" charset="0"/>
                <a:cs typeface="Courier New" pitchFamily="49" charset="0"/>
              </a:rPr>
              <a:t>  } </a:t>
            </a:r>
          </a:p>
          <a:p>
            <a:r>
              <a:rPr lang="en-US" sz="1600" b="1" dirty="0">
                <a:latin typeface="Courier New" pitchFamily="49" charset="0"/>
                <a:cs typeface="Courier New" pitchFamily="49" charset="0"/>
              </a:rPr>
              <a:t>}</a:t>
            </a:r>
          </a:p>
        </p:txBody>
      </p:sp>
      <p:sp>
        <p:nvSpPr>
          <p:cNvPr id="10" name="Rectangle 2"/>
          <p:cNvSpPr txBox="1">
            <a:spLocks noChangeArrowheads="1"/>
          </p:cNvSpPr>
          <p:nvPr/>
        </p:nvSpPr>
        <p:spPr>
          <a:xfrm>
            <a:off x="228600" y="276927"/>
            <a:ext cx="8229600" cy="685800"/>
          </a:xfrm>
          <a:prstGeom prst="rect">
            <a:avLst/>
          </a:prstGeom>
        </p:spPr>
        <p:txBody>
          <a:bodyPr/>
          <a:lstStyle/>
          <a:p>
            <a:pPr>
              <a:defRPr/>
            </a:pPr>
            <a:r>
              <a:rPr lang="en-US" sz="3200" kern="0" dirty="0">
                <a:latin typeface="Calibri" panose="020F0502020204030204" pitchFamily="34" charset="0"/>
                <a:ea typeface="+mj-ea"/>
                <a:cs typeface="+mj-cs"/>
              </a:rPr>
              <a:t>The </a:t>
            </a:r>
            <a:r>
              <a:rPr lang="en-US" sz="3200" b="1" dirty="0" err="1">
                <a:solidFill>
                  <a:schemeClr val="accent2">
                    <a:lumMod val="75000"/>
                  </a:schemeClr>
                </a:solidFill>
                <a:latin typeface="Courier New" pitchFamily="49" charset="0"/>
                <a:cs typeface="Courier New" pitchFamily="49" charset="0"/>
              </a:rPr>
              <a:t>analogWrite</a:t>
            </a:r>
            <a:r>
              <a:rPr lang="en-US" sz="3200" b="1" dirty="0">
                <a:latin typeface="Courier New" pitchFamily="49" charset="0"/>
                <a:cs typeface="Courier New" pitchFamily="49" charset="0"/>
              </a:rPr>
              <a:t>()</a:t>
            </a:r>
            <a:r>
              <a:rPr lang="en-US" sz="3200" kern="0" dirty="0">
                <a:latin typeface="Calibri" panose="020F0502020204030204" pitchFamily="34" charset="0"/>
              </a:rPr>
              <a:t> Function</a:t>
            </a:r>
            <a:endParaRPr lang="en-US" sz="3200" kern="0" dirty="0">
              <a:latin typeface="Calibri" panose="020F0502020204030204" pitchFamily="34" charset="0"/>
              <a:ea typeface="+mj-ea"/>
              <a:cs typeface="+mj-cs"/>
            </a:endParaRPr>
          </a:p>
        </p:txBody>
      </p:sp>
      <p:sp>
        <p:nvSpPr>
          <p:cNvPr id="11" name="Slide Number Placeholder 10"/>
          <p:cNvSpPr>
            <a:spLocks noGrp="1"/>
          </p:cNvSpPr>
          <p:nvPr>
            <p:ph type="sldNum" sz="quarter" idx="12"/>
          </p:nvPr>
        </p:nvSpPr>
        <p:spPr/>
        <p:txBody>
          <a:bodyPr/>
          <a:lstStyle/>
          <a:p>
            <a:fld id="{AF9F945A-7155-4828-81E1-722329993529}" type="slidenum">
              <a:rPr lang="en-US" smtClean="0"/>
              <a:t>9</a:t>
            </a:fld>
            <a:endParaRPr lang="en-US" dirty="0"/>
          </a:p>
        </p:txBody>
      </p:sp>
      <p:sp>
        <p:nvSpPr>
          <p:cNvPr id="3" name="TextBox 2">
            <a:extLst>
              <a:ext uri="{FF2B5EF4-FFF2-40B4-BE49-F238E27FC236}">
                <a16:creationId xmlns:a16="http://schemas.microsoft.com/office/drawing/2014/main" id="{36F81443-56FD-433A-B3A7-6E46B5136A97}"/>
              </a:ext>
            </a:extLst>
          </p:cNvPr>
          <p:cNvSpPr txBox="1"/>
          <p:nvPr/>
        </p:nvSpPr>
        <p:spPr>
          <a:xfrm>
            <a:off x="4768148" y="1059119"/>
            <a:ext cx="7173546" cy="923330"/>
          </a:xfrm>
          <a:prstGeom prst="rect">
            <a:avLst/>
          </a:prstGeom>
          <a:noFill/>
        </p:spPr>
        <p:txBody>
          <a:bodyPr wrap="square" rtlCol="0">
            <a:spAutoFit/>
          </a:bodyPr>
          <a:lstStyle/>
          <a:p>
            <a:r>
              <a:rPr lang="en-US" dirty="0"/>
              <a:t>The</a:t>
            </a:r>
            <a:r>
              <a:rPr lang="en-US" b="1" dirty="0">
                <a:solidFill>
                  <a:schemeClr val="accent2">
                    <a:lumMod val="75000"/>
                  </a:schemeClr>
                </a:solidFill>
                <a:latin typeface="Courier New" pitchFamily="49" charset="0"/>
                <a:cs typeface="Courier New" pitchFamily="49" charset="0"/>
              </a:rPr>
              <a:t> </a:t>
            </a:r>
            <a:r>
              <a:rPr lang="en-US" b="1" dirty="0" err="1">
                <a:solidFill>
                  <a:schemeClr val="accent2">
                    <a:lumMod val="75000"/>
                  </a:schemeClr>
                </a:solidFill>
                <a:latin typeface="Courier New" pitchFamily="49" charset="0"/>
                <a:cs typeface="Courier New" pitchFamily="49" charset="0"/>
              </a:rPr>
              <a:t>analogWrite</a:t>
            </a:r>
            <a:r>
              <a:rPr lang="en-US" b="1" dirty="0">
                <a:latin typeface="Courier New" pitchFamily="49" charset="0"/>
                <a:cs typeface="Courier New" pitchFamily="49" charset="0"/>
              </a:rPr>
              <a:t>()</a:t>
            </a:r>
            <a:r>
              <a:rPr lang="en-US" dirty="0"/>
              <a:t> function allows a digital pin to simulate a voltage varying from 0V to 5V by turning a digital pin on and off at about 500Hz.</a:t>
            </a:r>
          </a:p>
          <a:p>
            <a:pPr lvl="1"/>
            <a:endParaRPr lang="en-US" dirty="0"/>
          </a:p>
        </p:txBody>
      </p:sp>
      <p:cxnSp>
        <p:nvCxnSpPr>
          <p:cNvPr id="218" name="Straight Connector 217">
            <a:extLst>
              <a:ext uri="{FF2B5EF4-FFF2-40B4-BE49-F238E27FC236}">
                <a16:creationId xmlns:a16="http://schemas.microsoft.com/office/drawing/2014/main" id="{848D49D2-DEFE-4DBF-96DB-FE20AFE9D037}"/>
              </a:ext>
            </a:extLst>
          </p:cNvPr>
          <p:cNvCxnSpPr/>
          <p:nvPr/>
        </p:nvCxnSpPr>
        <p:spPr>
          <a:xfrm>
            <a:off x="5896245" y="4720740"/>
            <a:ext cx="0" cy="757999"/>
          </a:xfrm>
          <a:prstGeom prst="line">
            <a:avLst/>
          </a:prstGeom>
        </p:spPr>
        <p:style>
          <a:lnRef idx="1">
            <a:schemeClr val="accent1"/>
          </a:lnRef>
          <a:fillRef idx="0">
            <a:schemeClr val="accent1"/>
          </a:fillRef>
          <a:effectRef idx="0">
            <a:schemeClr val="accent1"/>
          </a:effectRef>
          <a:fontRef idx="minor">
            <a:schemeClr val="tx1"/>
          </a:fontRef>
        </p:style>
      </p:cxnSp>
      <p:grpSp>
        <p:nvGrpSpPr>
          <p:cNvPr id="280" name="Group 279">
            <a:extLst>
              <a:ext uri="{FF2B5EF4-FFF2-40B4-BE49-F238E27FC236}">
                <a16:creationId xmlns:a16="http://schemas.microsoft.com/office/drawing/2014/main" id="{7FFB5D24-52FF-41C5-9464-A731D58F8619}"/>
              </a:ext>
            </a:extLst>
          </p:cNvPr>
          <p:cNvGrpSpPr/>
          <p:nvPr/>
        </p:nvGrpSpPr>
        <p:grpSpPr>
          <a:xfrm>
            <a:off x="5042249" y="2194635"/>
            <a:ext cx="6512525" cy="3834602"/>
            <a:chOff x="5042249" y="2194635"/>
            <a:chExt cx="6512525" cy="3834602"/>
          </a:xfrm>
        </p:grpSpPr>
        <p:grpSp>
          <p:nvGrpSpPr>
            <p:cNvPr id="279" name="Group 278">
              <a:extLst>
                <a:ext uri="{FF2B5EF4-FFF2-40B4-BE49-F238E27FC236}">
                  <a16:creationId xmlns:a16="http://schemas.microsoft.com/office/drawing/2014/main" id="{31BBB1DE-E1A5-41B6-94FE-7E55A0D09261}"/>
                </a:ext>
              </a:extLst>
            </p:cNvPr>
            <p:cNvGrpSpPr/>
            <p:nvPr/>
          </p:nvGrpSpPr>
          <p:grpSpPr>
            <a:xfrm>
              <a:off x="5892884" y="2384587"/>
              <a:ext cx="1462303" cy="3644650"/>
              <a:chOff x="6431975" y="2589917"/>
              <a:chExt cx="1462303" cy="3439320"/>
            </a:xfrm>
          </p:grpSpPr>
          <p:cxnSp>
            <p:nvCxnSpPr>
              <p:cNvPr id="32" name="Straight Connector 31">
                <a:extLst>
                  <a:ext uri="{FF2B5EF4-FFF2-40B4-BE49-F238E27FC236}">
                    <a16:creationId xmlns:a16="http://schemas.microsoft.com/office/drawing/2014/main" id="{0F08519D-5025-48B9-8905-8804476C1348}"/>
                  </a:ext>
                </a:extLst>
              </p:cNvPr>
              <p:cNvCxnSpPr>
                <a:cxnSpLocks/>
              </p:cNvCxnSpPr>
              <p:nvPr/>
            </p:nvCxnSpPr>
            <p:spPr>
              <a:xfrm>
                <a:off x="6431975" y="2589917"/>
                <a:ext cx="0" cy="3439320"/>
              </a:xfrm>
              <a:prstGeom prst="line">
                <a:avLst/>
              </a:prstGeom>
              <a:ln w="15875">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130" name="Straight Connector 129">
                <a:extLst>
                  <a:ext uri="{FF2B5EF4-FFF2-40B4-BE49-F238E27FC236}">
                    <a16:creationId xmlns:a16="http://schemas.microsoft.com/office/drawing/2014/main" id="{F3FE5C34-8E69-4A08-941B-C8EF229F1535}"/>
                  </a:ext>
                </a:extLst>
              </p:cNvPr>
              <p:cNvCxnSpPr>
                <a:cxnSpLocks/>
              </p:cNvCxnSpPr>
              <p:nvPr/>
            </p:nvCxnSpPr>
            <p:spPr>
              <a:xfrm>
                <a:off x="6917965" y="2589917"/>
                <a:ext cx="0" cy="3431462"/>
              </a:xfrm>
              <a:prstGeom prst="line">
                <a:avLst/>
              </a:prstGeom>
              <a:ln w="15875">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131" name="Straight Connector 130">
                <a:extLst>
                  <a:ext uri="{FF2B5EF4-FFF2-40B4-BE49-F238E27FC236}">
                    <a16:creationId xmlns:a16="http://schemas.microsoft.com/office/drawing/2014/main" id="{B45A4E04-B9A5-4066-8F7B-4B589A19B8E5}"/>
                  </a:ext>
                </a:extLst>
              </p:cNvPr>
              <p:cNvCxnSpPr>
                <a:cxnSpLocks/>
              </p:cNvCxnSpPr>
              <p:nvPr/>
            </p:nvCxnSpPr>
            <p:spPr>
              <a:xfrm>
                <a:off x="7403740" y="2589917"/>
                <a:ext cx="0" cy="3431462"/>
              </a:xfrm>
              <a:prstGeom prst="line">
                <a:avLst/>
              </a:prstGeom>
              <a:ln w="15875">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a16="http://schemas.microsoft.com/office/drawing/2014/main" id="{3FCC84C3-B98F-487D-96C8-3720E582C188}"/>
                  </a:ext>
                </a:extLst>
              </p:cNvPr>
              <p:cNvCxnSpPr>
                <a:cxnSpLocks/>
              </p:cNvCxnSpPr>
              <p:nvPr/>
            </p:nvCxnSpPr>
            <p:spPr>
              <a:xfrm>
                <a:off x="7894278" y="2589917"/>
                <a:ext cx="0" cy="3431462"/>
              </a:xfrm>
              <a:prstGeom prst="line">
                <a:avLst/>
              </a:prstGeom>
              <a:ln w="15875">
                <a:solidFill>
                  <a:srgbClr val="00B050"/>
                </a:solidFill>
                <a:prstDash val="sysDot"/>
              </a:ln>
            </p:spPr>
            <p:style>
              <a:lnRef idx="1">
                <a:schemeClr val="accent1"/>
              </a:lnRef>
              <a:fillRef idx="0">
                <a:schemeClr val="accent1"/>
              </a:fillRef>
              <a:effectRef idx="0">
                <a:schemeClr val="accent1"/>
              </a:effectRef>
              <a:fontRef idx="minor">
                <a:schemeClr val="tx1"/>
              </a:fontRef>
            </p:style>
          </p:cxnSp>
        </p:grpSp>
        <p:grpSp>
          <p:nvGrpSpPr>
            <p:cNvPr id="158" name="Group 157">
              <a:extLst>
                <a:ext uri="{FF2B5EF4-FFF2-40B4-BE49-F238E27FC236}">
                  <a16:creationId xmlns:a16="http://schemas.microsoft.com/office/drawing/2014/main" id="{A8467BC1-384F-4D87-8165-404E7429482B}"/>
                </a:ext>
              </a:extLst>
            </p:cNvPr>
            <p:cNvGrpSpPr/>
            <p:nvPr/>
          </p:nvGrpSpPr>
          <p:grpSpPr>
            <a:xfrm>
              <a:off x="5042249" y="2226805"/>
              <a:ext cx="2943364" cy="580806"/>
              <a:chOff x="5070883" y="3158217"/>
              <a:chExt cx="2943364" cy="580806"/>
            </a:xfrm>
          </p:grpSpPr>
          <p:cxnSp>
            <p:nvCxnSpPr>
              <p:cNvPr id="159" name="Straight Arrow Connector 158">
                <a:extLst>
                  <a:ext uri="{FF2B5EF4-FFF2-40B4-BE49-F238E27FC236}">
                    <a16:creationId xmlns:a16="http://schemas.microsoft.com/office/drawing/2014/main" id="{74329376-B96D-44F8-B071-0529EF969FE6}"/>
                  </a:ext>
                </a:extLst>
              </p:cNvPr>
              <p:cNvCxnSpPr>
                <a:cxnSpLocks/>
              </p:cNvCxnSpPr>
              <p:nvPr/>
            </p:nvCxnSpPr>
            <p:spPr>
              <a:xfrm flipV="1">
                <a:off x="5423040" y="3158217"/>
                <a:ext cx="0" cy="442308"/>
              </a:xfrm>
              <a:prstGeom prst="straightConnector1">
                <a:avLst/>
              </a:prstGeom>
              <a:ln w="9525">
                <a:tailEnd type="triangle"/>
              </a:ln>
            </p:spPr>
            <p:style>
              <a:lnRef idx="1">
                <a:schemeClr val="accent1"/>
              </a:lnRef>
              <a:fillRef idx="0">
                <a:schemeClr val="accent1"/>
              </a:fillRef>
              <a:effectRef idx="0">
                <a:schemeClr val="accent1"/>
              </a:effectRef>
              <a:fontRef idx="minor">
                <a:schemeClr val="tx1"/>
              </a:fontRef>
            </p:style>
          </p:cxnSp>
          <p:cxnSp>
            <p:nvCxnSpPr>
              <p:cNvPr id="160" name="Straight Arrow Connector 159">
                <a:extLst>
                  <a:ext uri="{FF2B5EF4-FFF2-40B4-BE49-F238E27FC236}">
                    <a16:creationId xmlns:a16="http://schemas.microsoft.com/office/drawing/2014/main" id="{8529FDFE-91F2-4B30-A114-EF16AA2E46E4}"/>
                  </a:ext>
                </a:extLst>
              </p:cNvPr>
              <p:cNvCxnSpPr>
                <a:cxnSpLocks/>
              </p:cNvCxnSpPr>
              <p:nvPr/>
            </p:nvCxnSpPr>
            <p:spPr>
              <a:xfrm>
                <a:off x="5393300" y="3600523"/>
                <a:ext cx="2620947" cy="0"/>
              </a:xfrm>
              <a:prstGeom prst="straightConnector1">
                <a:avLst/>
              </a:prstGeom>
              <a:ln w="9525">
                <a:tailEnd type="triangle"/>
              </a:ln>
            </p:spPr>
            <p:style>
              <a:lnRef idx="1">
                <a:schemeClr val="accent1"/>
              </a:lnRef>
              <a:fillRef idx="0">
                <a:schemeClr val="accent1"/>
              </a:fillRef>
              <a:effectRef idx="0">
                <a:schemeClr val="accent1"/>
              </a:effectRef>
              <a:fontRef idx="minor">
                <a:schemeClr val="tx1"/>
              </a:fontRef>
            </p:style>
          </p:cxnSp>
          <p:sp>
            <p:nvSpPr>
              <p:cNvPr id="161" name="TextBox 160">
                <a:extLst>
                  <a:ext uri="{FF2B5EF4-FFF2-40B4-BE49-F238E27FC236}">
                    <a16:creationId xmlns:a16="http://schemas.microsoft.com/office/drawing/2014/main" id="{7010A940-A367-4264-95CD-B9F3B240AB89}"/>
                  </a:ext>
                </a:extLst>
              </p:cNvPr>
              <p:cNvSpPr txBox="1"/>
              <p:nvPr/>
            </p:nvSpPr>
            <p:spPr>
              <a:xfrm>
                <a:off x="5070883" y="3462024"/>
                <a:ext cx="349776" cy="276999"/>
              </a:xfrm>
              <a:prstGeom prst="rect">
                <a:avLst/>
              </a:prstGeom>
              <a:noFill/>
            </p:spPr>
            <p:txBody>
              <a:bodyPr wrap="none" rtlCol="0">
                <a:spAutoFit/>
              </a:bodyPr>
              <a:lstStyle/>
              <a:p>
                <a:r>
                  <a:rPr lang="en-US" sz="1200" dirty="0"/>
                  <a:t>0V</a:t>
                </a:r>
              </a:p>
            </p:txBody>
          </p:sp>
          <p:sp>
            <p:nvSpPr>
              <p:cNvPr id="162" name="TextBox 161">
                <a:extLst>
                  <a:ext uri="{FF2B5EF4-FFF2-40B4-BE49-F238E27FC236}">
                    <a16:creationId xmlns:a16="http://schemas.microsoft.com/office/drawing/2014/main" id="{4B3204B4-9E6D-45B2-BB4E-3CD39AD17453}"/>
                  </a:ext>
                </a:extLst>
              </p:cNvPr>
              <p:cNvSpPr txBox="1"/>
              <p:nvPr/>
            </p:nvSpPr>
            <p:spPr>
              <a:xfrm>
                <a:off x="5070883" y="3184643"/>
                <a:ext cx="349776" cy="276999"/>
              </a:xfrm>
              <a:prstGeom prst="rect">
                <a:avLst/>
              </a:prstGeom>
              <a:noFill/>
            </p:spPr>
            <p:txBody>
              <a:bodyPr wrap="none" rtlCol="0">
                <a:spAutoFit/>
              </a:bodyPr>
              <a:lstStyle/>
              <a:p>
                <a:r>
                  <a:rPr lang="en-US" sz="1200" dirty="0"/>
                  <a:t>5V</a:t>
                </a:r>
              </a:p>
            </p:txBody>
          </p:sp>
        </p:grpSp>
        <p:cxnSp>
          <p:nvCxnSpPr>
            <p:cNvPr id="168" name="Straight Connector 167">
              <a:extLst>
                <a:ext uri="{FF2B5EF4-FFF2-40B4-BE49-F238E27FC236}">
                  <a16:creationId xmlns:a16="http://schemas.microsoft.com/office/drawing/2014/main" id="{08BDEB8B-6437-4B3B-94CB-36A5872BE3F2}"/>
                </a:ext>
              </a:extLst>
            </p:cNvPr>
            <p:cNvCxnSpPr>
              <a:cxnSpLocks/>
            </p:cNvCxnSpPr>
            <p:nvPr/>
          </p:nvCxnSpPr>
          <p:spPr>
            <a:xfrm>
              <a:off x="5398909" y="2652087"/>
              <a:ext cx="2387784" cy="0"/>
            </a:xfrm>
            <a:prstGeom prst="line">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9" name="Straight Connector 168">
              <a:extLst>
                <a:ext uri="{FF2B5EF4-FFF2-40B4-BE49-F238E27FC236}">
                  <a16:creationId xmlns:a16="http://schemas.microsoft.com/office/drawing/2014/main" id="{22FEC62E-5FA6-4076-914A-02276E4391C3}"/>
                </a:ext>
              </a:extLst>
            </p:cNvPr>
            <p:cNvCxnSpPr/>
            <p:nvPr/>
          </p:nvCxnSpPr>
          <p:spPr>
            <a:xfrm>
              <a:off x="5359094" y="2384587"/>
              <a:ext cx="37905" cy="0"/>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264" name="Rectangle 263">
              <a:extLst>
                <a:ext uri="{FF2B5EF4-FFF2-40B4-BE49-F238E27FC236}">
                  <a16:creationId xmlns:a16="http://schemas.microsoft.com/office/drawing/2014/main" id="{D92D3FE7-A582-42FC-BFEE-9AFE85693C3D}"/>
                </a:ext>
              </a:extLst>
            </p:cNvPr>
            <p:cNvSpPr/>
            <p:nvPr/>
          </p:nvSpPr>
          <p:spPr>
            <a:xfrm>
              <a:off x="8574333" y="2194635"/>
              <a:ext cx="2823209" cy="338554"/>
            </a:xfrm>
            <a:prstGeom prst="rect">
              <a:avLst/>
            </a:prstGeom>
          </p:spPr>
          <p:txBody>
            <a:bodyPr wrap="none">
              <a:spAutoFit/>
            </a:bodyPr>
            <a:lstStyle/>
            <a:p>
              <a:r>
                <a:rPr lang="en-US" sz="1600" b="1" dirty="0" err="1">
                  <a:solidFill>
                    <a:schemeClr val="accent2">
                      <a:lumMod val="75000"/>
                    </a:schemeClr>
                  </a:solidFill>
                  <a:latin typeface="Courier New" pitchFamily="49" charset="0"/>
                  <a:cs typeface="Courier New" pitchFamily="49" charset="0"/>
                </a:rPr>
                <a:t>analogWrite</a:t>
              </a:r>
              <a:r>
                <a:rPr lang="en-US" sz="1600" b="1" dirty="0">
                  <a:latin typeface="Courier New" pitchFamily="49" charset="0"/>
                  <a:cs typeface="Courier New" pitchFamily="49" charset="0"/>
                </a:rPr>
                <a:t>(redLED,0)</a:t>
              </a:r>
              <a:r>
                <a:rPr lang="en-US" sz="1600" dirty="0"/>
                <a:t> </a:t>
              </a:r>
            </a:p>
          </p:txBody>
        </p:sp>
        <p:sp>
          <p:nvSpPr>
            <p:cNvPr id="265" name="TextBox 264">
              <a:extLst>
                <a:ext uri="{FF2B5EF4-FFF2-40B4-BE49-F238E27FC236}">
                  <a16:creationId xmlns:a16="http://schemas.microsoft.com/office/drawing/2014/main" id="{CBEE04D1-F6B4-4870-8D69-7836657F3667}"/>
                </a:ext>
              </a:extLst>
            </p:cNvPr>
            <p:cNvSpPr txBox="1"/>
            <p:nvPr/>
          </p:nvSpPr>
          <p:spPr>
            <a:xfrm>
              <a:off x="8173207" y="2425035"/>
              <a:ext cx="3381567" cy="338554"/>
            </a:xfrm>
            <a:prstGeom prst="rect">
              <a:avLst/>
            </a:prstGeom>
            <a:noFill/>
          </p:spPr>
          <p:txBody>
            <a:bodyPr wrap="none" rtlCol="0">
              <a:spAutoFit/>
            </a:bodyPr>
            <a:lstStyle/>
            <a:p>
              <a:r>
                <a:rPr lang="en-US" sz="1600" i="1" dirty="0">
                  <a:solidFill>
                    <a:srgbClr val="0070C0"/>
                  </a:solidFill>
                </a:rPr>
                <a:t>0% duty cycle; simulates a voltage of 0</a:t>
              </a:r>
            </a:p>
          </p:txBody>
        </p:sp>
      </p:grpSp>
      <p:grpSp>
        <p:nvGrpSpPr>
          <p:cNvPr id="281" name="Group 280">
            <a:extLst>
              <a:ext uri="{FF2B5EF4-FFF2-40B4-BE49-F238E27FC236}">
                <a16:creationId xmlns:a16="http://schemas.microsoft.com/office/drawing/2014/main" id="{B5A5F263-E838-4F58-AEAA-5928B24A5600}"/>
              </a:ext>
            </a:extLst>
          </p:cNvPr>
          <p:cNvGrpSpPr/>
          <p:nvPr/>
        </p:nvGrpSpPr>
        <p:grpSpPr>
          <a:xfrm>
            <a:off x="5035214" y="2976430"/>
            <a:ext cx="7000461" cy="647437"/>
            <a:chOff x="5035214" y="2976430"/>
            <a:chExt cx="7000461" cy="647437"/>
          </a:xfrm>
        </p:grpSpPr>
        <p:grpSp>
          <p:nvGrpSpPr>
            <p:cNvPr id="100" name="Group 99">
              <a:extLst>
                <a:ext uri="{FF2B5EF4-FFF2-40B4-BE49-F238E27FC236}">
                  <a16:creationId xmlns:a16="http://schemas.microsoft.com/office/drawing/2014/main" id="{7B79B2C1-C42A-4BDF-8BF5-96F2030E930C}"/>
                </a:ext>
              </a:extLst>
            </p:cNvPr>
            <p:cNvGrpSpPr/>
            <p:nvPr/>
          </p:nvGrpSpPr>
          <p:grpSpPr>
            <a:xfrm>
              <a:off x="5035214" y="3043061"/>
              <a:ext cx="2943364" cy="580806"/>
              <a:chOff x="5070883" y="3158217"/>
              <a:chExt cx="2943364" cy="580806"/>
            </a:xfrm>
          </p:grpSpPr>
          <p:cxnSp>
            <p:nvCxnSpPr>
              <p:cNvPr id="121" name="Straight Arrow Connector 120">
                <a:extLst>
                  <a:ext uri="{FF2B5EF4-FFF2-40B4-BE49-F238E27FC236}">
                    <a16:creationId xmlns:a16="http://schemas.microsoft.com/office/drawing/2014/main" id="{56BB7AB4-4C2E-450F-8D5F-407C18A373C1}"/>
                  </a:ext>
                </a:extLst>
              </p:cNvPr>
              <p:cNvCxnSpPr>
                <a:cxnSpLocks/>
              </p:cNvCxnSpPr>
              <p:nvPr/>
            </p:nvCxnSpPr>
            <p:spPr>
              <a:xfrm flipV="1">
                <a:off x="5423040" y="3158217"/>
                <a:ext cx="0" cy="442308"/>
              </a:xfrm>
              <a:prstGeom prst="straightConnector1">
                <a:avLst/>
              </a:prstGeom>
              <a:ln w="9525">
                <a:tailEnd type="triangle"/>
              </a:ln>
            </p:spPr>
            <p:style>
              <a:lnRef idx="1">
                <a:schemeClr val="accent1"/>
              </a:lnRef>
              <a:fillRef idx="0">
                <a:schemeClr val="accent1"/>
              </a:fillRef>
              <a:effectRef idx="0">
                <a:schemeClr val="accent1"/>
              </a:effectRef>
              <a:fontRef idx="minor">
                <a:schemeClr val="tx1"/>
              </a:fontRef>
            </p:style>
          </p:cxnSp>
          <p:cxnSp>
            <p:nvCxnSpPr>
              <p:cNvPr id="122" name="Straight Arrow Connector 121">
                <a:extLst>
                  <a:ext uri="{FF2B5EF4-FFF2-40B4-BE49-F238E27FC236}">
                    <a16:creationId xmlns:a16="http://schemas.microsoft.com/office/drawing/2014/main" id="{B0FDD0A6-83D7-42CC-A2F6-5BC644EBFC2D}"/>
                  </a:ext>
                </a:extLst>
              </p:cNvPr>
              <p:cNvCxnSpPr>
                <a:cxnSpLocks/>
              </p:cNvCxnSpPr>
              <p:nvPr/>
            </p:nvCxnSpPr>
            <p:spPr>
              <a:xfrm>
                <a:off x="5393300" y="3600523"/>
                <a:ext cx="2620947" cy="0"/>
              </a:xfrm>
              <a:prstGeom prst="straightConnector1">
                <a:avLst/>
              </a:prstGeom>
              <a:ln w="9525">
                <a:tailEnd type="triangle"/>
              </a:ln>
            </p:spPr>
            <p:style>
              <a:lnRef idx="1">
                <a:schemeClr val="accent1"/>
              </a:lnRef>
              <a:fillRef idx="0">
                <a:schemeClr val="accent1"/>
              </a:fillRef>
              <a:effectRef idx="0">
                <a:schemeClr val="accent1"/>
              </a:effectRef>
              <a:fontRef idx="minor">
                <a:schemeClr val="tx1"/>
              </a:fontRef>
            </p:style>
          </p:cxnSp>
          <p:sp>
            <p:nvSpPr>
              <p:cNvPr id="123" name="TextBox 122">
                <a:extLst>
                  <a:ext uri="{FF2B5EF4-FFF2-40B4-BE49-F238E27FC236}">
                    <a16:creationId xmlns:a16="http://schemas.microsoft.com/office/drawing/2014/main" id="{EA99DBA7-D7FA-4A25-93E1-BC68FBF12C6C}"/>
                  </a:ext>
                </a:extLst>
              </p:cNvPr>
              <p:cNvSpPr txBox="1"/>
              <p:nvPr/>
            </p:nvSpPr>
            <p:spPr>
              <a:xfrm>
                <a:off x="5070883" y="3462024"/>
                <a:ext cx="349776" cy="276999"/>
              </a:xfrm>
              <a:prstGeom prst="rect">
                <a:avLst/>
              </a:prstGeom>
              <a:noFill/>
            </p:spPr>
            <p:txBody>
              <a:bodyPr wrap="none" rtlCol="0">
                <a:spAutoFit/>
              </a:bodyPr>
              <a:lstStyle/>
              <a:p>
                <a:r>
                  <a:rPr lang="en-US" sz="1200" dirty="0"/>
                  <a:t>0V</a:t>
                </a:r>
              </a:p>
            </p:txBody>
          </p:sp>
          <p:sp>
            <p:nvSpPr>
              <p:cNvPr id="124" name="TextBox 123">
                <a:extLst>
                  <a:ext uri="{FF2B5EF4-FFF2-40B4-BE49-F238E27FC236}">
                    <a16:creationId xmlns:a16="http://schemas.microsoft.com/office/drawing/2014/main" id="{DA203093-916D-4F8B-AD29-CFF5213F00DA}"/>
                  </a:ext>
                </a:extLst>
              </p:cNvPr>
              <p:cNvSpPr txBox="1"/>
              <p:nvPr/>
            </p:nvSpPr>
            <p:spPr>
              <a:xfrm>
                <a:off x="5070883" y="3184643"/>
                <a:ext cx="349776" cy="276999"/>
              </a:xfrm>
              <a:prstGeom prst="rect">
                <a:avLst/>
              </a:prstGeom>
              <a:noFill/>
            </p:spPr>
            <p:txBody>
              <a:bodyPr wrap="none" rtlCol="0">
                <a:spAutoFit/>
              </a:bodyPr>
              <a:lstStyle/>
              <a:p>
                <a:r>
                  <a:rPr lang="en-US" sz="1200" dirty="0"/>
                  <a:t>5V</a:t>
                </a:r>
              </a:p>
            </p:txBody>
          </p:sp>
        </p:grpSp>
        <p:grpSp>
          <p:nvGrpSpPr>
            <p:cNvPr id="133" name="Group 132">
              <a:extLst>
                <a:ext uri="{FF2B5EF4-FFF2-40B4-BE49-F238E27FC236}">
                  <a16:creationId xmlns:a16="http://schemas.microsoft.com/office/drawing/2014/main" id="{2EBF9C71-99AB-4B89-A232-D850487FD493}"/>
                </a:ext>
              </a:extLst>
            </p:cNvPr>
            <p:cNvGrpSpPr/>
            <p:nvPr/>
          </p:nvGrpSpPr>
          <p:grpSpPr>
            <a:xfrm>
              <a:off x="5396895" y="3198508"/>
              <a:ext cx="509974" cy="280894"/>
              <a:chOff x="5492434" y="4150087"/>
              <a:chExt cx="509974" cy="280894"/>
            </a:xfrm>
          </p:grpSpPr>
          <p:cxnSp>
            <p:nvCxnSpPr>
              <p:cNvPr id="99" name="Straight Connector 98">
                <a:extLst>
                  <a:ext uri="{FF2B5EF4-FFF2-40B4-BE49-F238E27FC236}">
                    <a16:creationId xmlns:a16="http://schemas.microsoft.com/office/drawing/2014/main" id="{F7249838-D162-44FA-B4D5-F3603CF31254}"/>
                  </a:ext>
                </a:extLst>
              </p:cNvPr>
              <p:cNvCxnSpPr>
                <a:cxnSpLocks/>
              </p:cNvCxnSpPr>
              <p:nvPr/>
            </p:nvCxnSpPr>
            <p:spPr>
              <a:xfrm flipV="1">
                <a:off x="5504539" y="4150087"/>
                <a:ext cx="0" cy="28089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2631A219-E0FC-4A94-886A-E4372142EA66}"/>
                  </a:ext>
                </a:extLst>
              </p:cNvPr>
              <p:cNvCxnSpPr>
                <a:cxnSpLocks/>
              </p:cNvCxnSpPr>
              <p:nvPr/>
            </p:nvCxnSpPr>
            <p:spPr>
              <a:xfrm>
                <a:off x="5492434" y="4150087"/>
                <a:ext cx="14874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E4878CCB-1CF3-4F55-8BD6-03A01F161023}"/>
                  </a:ext>
                </a:extLst>
              </p:cNvPr>
              <p:cNvCxnSpPr/>
              <p:nvPr/>
            </p:nvCxnSpPr>
            <p:spPr>
              <a:xfrm>
                <a:off x="5628337" y="4150087"/>
                <a:ext cx="0" cy="28089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a:extLst>
                  <a:ext uri="{FF2B5EF4-FFF2-40B4-BE49-F238E27FC236}">
                    <a16:creationId xmlns:a16="http://schemas.microsoft.com/office/drawing/2014/main" id="{59CED32C-8180-4C59-922B-EEDE1D5EB616}"/>
                  </a:ext>
                </a:extLst>
              </p:cNvPr>
              <p:cNvCxnSpPr>
                <a:cxnSpLocks/>
              </p:cNvCxnSpPr>
              <p:nvPr/>
            </p:nvCxnSpPr>
            <p:spPr>
              <a:xfrm>
                <a:off x="5623025" y="4419869"/>
                <a:ext cx="379383"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19" name="Straight Connector 118">
              <a:extLst>
                <a:ext uri="{FF2B5EF4-FFF2-40B4-BE49-F238E27FC236}">
                  <a16:creationId xmlns:a16="http://schemas.microsoft.com/office/drawing/2014/main" id="{FFD3EFFD-07F2-4EB3-AE0E-2C0455FF0C72}"/>
                </a:ext>
              </a:extLst>
            </p:cNvPr>
            <p:cNvCxnSpPr>
              <a:cxnSpLocks/>
            </p:cNvCxnSpPr>
            <p:nvPr/>
          </p:nvCxnSpPr>
          <p:spPr>
            <a:xfrm>
              <a:off x="7475349" y="3468343"/>
              <a:ext cx="312724" cy="0"/>
            </a:xfrm>
            <a:prstGeom prst="line">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0" name="Straight Connector 119">
              <a:extLst>
                <a:ext uri="{FF2B5EF4-FFF2-40B4-BE49-F238E27FC236}">
                  <a16:creationId xmlns:a16="http://schemas.microsoft.com/office/drawing/2014/main" id="{119FC49C-F6CA-42C5-8EF0-F50EA6E8A194}"/>
                </a:ext>
              </a:extLst>
            </p:cNvPr>
            <p:cNvCxnSpPr/>
            <p:nvPr/>
          </p:nvCxnSpPr>
          <p:spPr>
            <a:xfrm>
              <a:off x="5352059" y="3159899"/>
              <a:ext cx="37905" cy="0"/>
            </a:xfrm>
            <a:prstGeom prst="line">
              <a:avLst/>
            </a:prstGeom>
            <a:ln w="9525"/>
          </p:spPr>
          <p:style>
            <a:lnRef idx="1">
              <a:schemeClr val="accent1"/>
            </a:lnRef>
            <a:fillRef idx="0">
              <a:schemeClr val="accent1"/>
            </a:fillRef>
            <a:effectRef idx="0">
              <a:schemeClr val="accent1"/>
            </a:effectRef>
            <a:fontRef idx="minor">
              <a:schemeClr val="tx1"/>
            </a:fontRef>
          </p:style>
        </p:cxnSp>
        <p:grpSp>
          <p:nvGrpSpPr>
            <p:cNvPr id="137" name="Group 136">
              <a:extLst>
                <a:ext uri="{FF2B5EF4-FFF2-40B4-BE49-F238E27FC236}">
                  <a16:creationId xmlns:a16="http://schemas.microsoft.com/office/drawing/2014/main" id="{178FC623-D749-4872-8E04-D360C1B275EB}"/>
                </a:ext>
              </a:extLst>
            </p:cNvPr>
            <p:cNvGrpSpPr/>
            <p:nvPr/>
          </p:nvGrpSpPr>
          <p:grpSpPr>
            <a:xfrm>
              <a:off x="5884199" y="3198508"/>
              <a:ext cx="509974" cy="280894"/>
              <a:chOff x="5492434" y="4150087"/>
              <a:chExt cx="509974" cy="280894"/>
            </a:xfrm>
          </p:grpSpPr>
          <p:cxnSp>
            <p:nvCxnSpPr>
              <p:cNvPr id="138" name="Straight Connector 137">
                <a:extLst>
                  <a:ext uri="{FF2B5EF4-FFF2-40B4-BE49-F238E27FC236}">
                    <a16:creationId xmlns:a16="http://schemas.microsoft.com/office/drawing/2014/main" id="{C15D91D2-A54B-4758-BE43-90918B6AB3F9}"/>
                  </a:ext>
                </a:extLst>
              </p:cNvPr>
              <p:cNvCxnSpPr>
                <a:cxnSpLocks/>
              </p:cNvCxnSpPr>
              <p:nvPr/>
            </p:nvCxnSpPr>
            <p:spPr>
              <a:xfrm flipV="1">
                <a:off x="5504539" y="4150087"/>
                <a:ext cx="0" cy="28089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a16="http://schemas.microsoft.com/office/drawing/2014/main" id="{CBDAE373-EFB0-4F3E-BAF7-DCA416FDE4E8}"/>
                  </a:ext>
                </a:extLst>
              </p:cNvPr>
              <p:cNvCxnSpPr>
                <a:cxnSpLocks/>
              </p:cNvCxnSpPr>
              <p:nvPr/>
            </p:nvCxnSpPr>
            <p:spPr>
              <a:xfrm>
                <a:off x="5492434" y="4150087"/>
                <a:ext cx="14874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id="{EC33891F-2C1E-4306-A8A9-5B0A479D7707}"/>
                  </a:ext>
                </a:extLst>
              </p:cNvPr>
              <p:cNvCxnSpPr/>
              <p:nvPr/>
            </p:nvCxnSpPr>
            <p:spPr>
              <a:xfrm>
                <a:off x="5631142" y="4150087"/>
                <a:ext cx="0" cy="28089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1" name="Straight Connector 140">
                <a:extLst>
                  <a:ext uri="{FF2B5EF4-FFF2-40B4-BE49-F238E27FC236}">
                    <a16:creationId xmlns:a16="http://schemas.microsoft.com/office/drawing/2014/main" id="{95E89BF8-EB1D-40F1-9790-8E60A749CD26}"/>
                  </a:ext>
                </a:extLst>
              </p:cNvPr>
              <p:cNvCxnSpPr>
                <a:cxnSpLocks/>
              </p:cNvCxnSpPr>
              <p:nvPr/>
            </p:nvCxnSpPr>
            <p:spPr>
              <a:xfrm>
                <a:off x="5623025" y="4419869"/>
                <a:ext cx="379383"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42" name="Group 141">
              <a:extLst>
                <a:ext uri="{FF2B5EF4-FFF2-40B4-BE49-F238E27FC236}">
                  <a16:creationId xmlns:a16="http://schemas.microsoft.com/office/drawing/2014/main" id="{5EE3F63E-B6A1-472C-B7EF-A26E5172D183}"/>
                </a:ext>
              </a:extLst>
            </p:cNvPr>
            <p:cNvGrpSpPr/>
            <p:nvPr/>
          </p:nvGrpSpPr>
          <p:grpSpPr>
            <a:xfrm>
              <a:off x="6365184" y="3200574"/>
              <a:ext cx="509974" cy="280894"/>
              <a:chOff x="5492434" y="4150087"/>
              <a:chExt cx="509974" cy="280894"/>
            </a:xfrm>
          </p:grpSpPr>
          <p:cxnSp>
            <p:nvCxnSpPr>
              <p:cNvPr id="143" name="Straight Connector 142">
                <a:extLst>
                  <a:ext uri="{FF2B5EF4-FFF2-40B4-BE49-F238E27FC236}">
                    <a16:creationId xmlns:a16="http://schemas.microsoft.com/office/drawing/2014/main" id="{D065B2DB-F3AE-4FC5-B91A-7A5AEF2A60D3}"/>
                  </a:ext>
                </a:extLst>
              </p:cNvPr>
              <p:cNvCxnSpPr>
                <a:cxnSpLocks/>
              </p:cNvCxnSpPr>
              <p:nvPr/>
            </p:nvCxnSpPr>
            <p:spPr>
              <a:xfrm flipV="1">
                <a:off x="5504539" y="4150087"/>
                <a:ext cx="0" cy="28089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a:extLst>
                  <a:ext uri="{FF2B5EF4-FFF2-40B4-BE49-F238E27FC236}">
                    <a16:creationId xmlns:a16="http://schemas.microsoft.com/office/drawing/2014/main" id="{9BFC773F-A947-4A06-8937-308066DE4E14}"/>
                  </a:ext>
                </a:extLst>
              </p:cNvPr>
              <p:cNvCxnSpPr>
                <a:cxnSpLocks/>
              </p:cNvCxnSpPr>
              <p:nvPr/>
            </p:nvCxnSpPr>
            <p:spPr>
              <a:xfrm>
                <a:off x="5492434" y="4150087"/>
                <a:ext cx="14874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5" name="Straight Connector 144">
                <a:extLst>
                  <a:ext uri="{FF2B5EF4-FFF2-40B4-BE49-F238E27FC236}">
                    <a16:creationId xmlns:a16="http://schemas.microsoft.com/office/drawing/2014/main" id="{201DC181-A685-4902-BB74-D1B852248EFC}"/>
                  </a:ext>
                </a:extLst>
              </p:cNvPr>
              <p:cNvCxnSpPr/>
              <p:nvPr/>
            </p:nvCxnSpPr>
            <p:spPr>
              <a:xfrm>
                <a:off x="5628337" y="4150087"/>
                <a:ext cx="0" cy="28089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6" name="Straight Connector 145">
                <a:extLst>
                  <a:ext uri="{FF2B5EF4-FFF2-40B4-BE49-F238E27FC236}">
                    <a16:creationId xmlns:a16="http://schemas.microsoft.com/office/drawing/2014/main" id="{36453E24-F460-4083-BB0A-ECD5995AC17E}"/>
                  </a:ext>
                </a:extLst>
              </p:cNvPr>
              <p:cNvCxnSpPr>
                <a:cxnSpLocks/>
              </p:cNvCxnSpPr>
              <p:nvPr/>
            </p:nvCxnSpPr>
            <p:spPr>
              <a:xfrm>
                <a:off x="5623025" y="4419869"/>
                <a:ext cx="379383"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47" name="Group 146">
              <a:extLst>
                <a:ext uri="{FF2B5EF4-FFF2-40B4-BE49-F238E27FC236}">
                  <a16:creationId xmlns:a16="http://schemas.microsoft.com/office/drawing/2014/main" id="{BE650409-0620-44C1-BE72-4BA21465ED98}"/>
                </a:ext>
              </a:extLst>
            </p:cNvPr>
            <p:cNvGrpSpPr/>
            <p:nvPr/>
          </p:nvGrpSpPr>
          <p:grpSpPr>
            <a:xfrm>
              <a:off x="6855349" y="3200574"/>
              <a:ext cx="509974" cy="280894"/>
              <a:chOff x="5492434" y="4150087"/>
              <a:chExt cx="509974" cy="280894"/>
            </a:xfrm>
          </p:grpSpPr>
          <p:cxnSp>
            <p:nvCxnSpPr>
              <p:cNvPr id="148" name="Straight Connector 147">
                <a:extLst>
                  <a:ext uri="{FF2B5EF4-FFF2-40B4-BE49-F238E27FC236}">
                    <a16:creationId xmlns:a16="http://schemas.microsoft.com/office/drawing/2014/main" id="{95B1AF86-323B-44D0-92F5-CC4C6CE86B3B}"/>
                  </a:ext>
                </a:extLst>
              </p:cNvPr>
              <p:cNvCxnSpPr>
                <a:cxnSpLocks/>
              </p:cNvCxnSpPr>
              <p:nvPr/>
            </p:nvCxnSpPr>
            <p:spPr>
              <a:xfrm flipV="1">
                <a:off x="5504539" y="4150087"/>
                <a:ext cx="0" cy="28089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9" name="Straight Connector 148">
                <a:extLst>
                  <a:ext uri="{FF2B5EF4-FFF2-40B4-BE49-F238E27FC236}">
                    <a16:creationId xmlns:a16="http://schemas.microsoft.com/office/drawing/2014/main" id="{D6E6C711-3916-4693-A5C0-BE234A5BA325}"/>
                  </a:ext>
                </a:extLst>
              </p:cNvPr>
              <p:cNvCxnSpPr>
                <a:cxnSpLocks/>
              </p:cNvCxnSpPr>
              <p:nvPr/>
            </p:nvCxnSpPr>
            <p:spPr>
              <a:xfrm>
                <a:off x="5492434" y="4150087"/>
                <a:ext cx="14874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0" name="Straight Connector 149">
                <a:extLst>
                  <a:ext uri="{FF2B5EF4-FFF2-40B4-BE49-F238E27FC236}">
                    <a16:creationId xmlns:a16="http://schemas.microsoft.com/office/drawing/2014/main" id="{9873B089-EA4D-48FF-BC4D-33D5F7378EA9}"/>
                  </a:ext>
                </a:extLst>
              </p:cNvPr>
              <p:cNvCxnSpPr/>
              <p:nvPr/>
            </p:nvCxnSpPr>
            <p:spPr>
              <a:xfrm>
                <a:off x="5628337" y="4150087"/>
                <a:ext cx="0" cy="28089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1" name="Straight Connector 150">
                <a:extLst>
                  <a:ext uri="{FF2B5EF4-FFF2-40B4-BE49-F238E27FC236}">
                    <a16:creationId xmlns:a16="http://schemas.microsoft.com/office/drawing/2014/main" id="{07D880AD-1029-448A-8042-124EA82031D9}"/>
                  </a:ext>
                </a:extLst>
              </p:cNvPr>
              <p:cNvCxnSpPr>
                <a:cxnSpLocks/>
              </p:cNvCxnSpPr>
              <p:nvPr/>
            </p:nvCxnSpPr>
            <p:spPr>
              <a:xfrm>
                <a:off x="5623025" y="4419869"/>
                <a:ext cx="379383"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52" name="Group 151">
              <a:extLst>
                <a:ext uri="{FF2B5EF4-FFF2-40B4-BE49-F238E27FC236}">
                  <a16:creationId xmlns:a16="http://schemas.microsoft.com/office/drawing/2014/main" id="{33015704-8464-42E3-A375-256DBFD6FAAD}"/>
                </a:ext>
              </a:extLst>
            </p:cNvPr>
            <p:cNvGrpSpPr/>
            <p:nvPr/>
          </p:nvGrpSpPr>
          <p:grpSpPr>
            <a:xfrm>
              <a:off x="7343082" y="3192952"/>
              <a:ext cx="148747" cy="280894"/>
              <a:chOff x="5492434" y="4150087"/>
              <a:chExt cx="148747" cy="280894"/>
            </a:xfrm>
          </p:grpSpPr>
          <p:cxnSp>
            <p:nvCxnSpPr>
              <p:cNvPr id="153" name="Straight Connector 152">
                <a:extLst>
                  <a:ext uri="{FF2B5EF4-FFF2-40B4-BE49-F238E27FC236}">
                    <a16:creationId xmlns:a16="http://schemas.microsoft.com/office/drawing/2014/main" id="{DE8DF73E-E27D-4ED2-9E80-4AC1E2CB45CD}"/>
                  </a:ext>
                </a:extLst>
              </p:cNvPr>
              <p:cNvCxnSpPr>
                <a:cxnSpLocks/>
              </p:cNvCxnSpPr>
              <p:nvPr/>
            </p:nvCxnSpPr>
            <p:spPr>
              <a:xfrm flipV="1">
                <a:off x="5504539" y="4150087"/>
                <a:ext cx="0" cy="28089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4" name="Straight Connector 153">
                <a:extLst>
                  <a:ext uri="{FF2B5EF4-FFF2-40B4-BE49-F238E27FC236}">
                    <a16:creationId xmlns:a16="http://schemas.microsoft.com/office/drawing/2014/main" id="{959E2E75-917B-44A7-89BB-7548F6FB2EF0}"/>
                  </a:ext>
                </a:extLst>
              </p:cNvPr>
              <p:cNvCxnSpPr>
                <a:cxnSpLocks/>
              </p:cNvCxnSpPr>
              <p:nvPr/>
            </p:nvCxnSpPr>
            <p:spPr>
              <a:xfrm>
                <a:off x="5492434" y="4150087"/>
                <a:ext cx="148747"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5" name="Straight Connector 154">
                <a:extLst>
                  <a:ext uri="{FF2B5EF4-FFF2-40B4-BE49-F238E27FC236}">
                    <a16:creationId xmlns:a16="http://schemas.microsoft.com/office/drawing/2014/main" id="{242001FD-D964-4D80-BDC9-34E44F7AECDF}"/>
                  </a:ext>
                </a:extLst>
              </p:cNvPr>
              <p:cNvCxnSpPr/>
              <p:nvPr/>
            </p:nvCxnSpPr>
            <p:spPr>
              <a:xfrm>
                <a:off x="5631142" y="4150087"/>
                <a:ext cx="0" cy="28089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66" name="Rectangle 265">
              <a:extLst>
                <a:ext uri="{FF2B5EF4-FFF2-40B4-BE49-F238E27FC236}">
                  <a16:creationId xmlns:a16="http://schemas.microsoft.com/office/drawing/2014/main" id="{CDCB0BFD-6441-47F1-957C-6AAE90FEE725}"/>
                </a:ext>
              </a:extLst>
            </p:cNvPr>
            <p:cNvSpPr/>
            <p:nvPr/>
          </p:nvSpPr>
          <p:spPr>
            <a:xfrm>
              <a:off x="8574333" y="2976430"/>
              <a:ext cx="2946640" cy="338554"/>
            </a:xfrm>
            <a:prstGeom prst="rect">
              <a:avLst/>
            </a:prstGeom>
          </p:spPr>
          <p:txBody>
            <a:bodyPr wrap="none">
              <a:spAutoFit/>
            </a:bodyPr>
            <a:lstStyle/>
            <a:p>
              <a:r>
                <a:rPr lang="en-US" sz="1600" b="1" dirty="0" err="1">
                  <a:solidFill>
                    <a:schemeClr val="accent2">
                      <a:lumMod val="75000"/>
                    </a:schemeClr>
                  </a:solidFill>
                  <a:latin typeface="Courier New" pitchFamily="49" charset="0"/>
                  <a:cs typeface="Courier New" pitchFamily="49" charset="0"/>
                </a:rPr>
                <a:t>analogWrite</a:t>
              </a:r>
              <a:r>
                <a:rPr lang="en-US" sz="1600" b="1" dirty="0">
                  <a:latin typeface="Courier New" pitchFamily="49" charset="0"/>
                  <a:cs typeface="Courier New" pitchFamily="49" charset="0"/>
                </a:rPr>
                <a:t>(redLED,64)</a:t>
              </a:r>
              <a:r>
                <a:rPr lang="en-US" sz="1600" dirty="0"/>
                <a:t> </a:t>
              </a:r>
            </a:p>
          </p:txBody>
        </p:sp>
        <p:sp>
          <p:nvSpPr>
            <p:cNvPr id="267" name="TextBox 266">
              <a:extLst>
                <a:ext uri="{FF2B5EF4-FFF2-40B4-BE49-F238E27FC236}">
                  <a16:creationId xmlns:a16="http://schemas.microsoft.com/office/drawing/2014/main" id="{492145A1-05E7-4A7A-B461-A6585FA14C19}"/>
                </a:ext>
              </a:extLst>
            </p:cNvPr>
            <p:cNvSpPr txBox="1"/>
            <p:nvPr/>
          </p:nvSpPr>
          <p:spPr>
            <a:xfrm>
              <a:off x="8173207" y="3206830"/>
              <a:ext cx="3862468" cy="338554"/>
            </a:xfrm>
            <a:prstGeom prst="rect">
              <a:avLst/>
            </a:prstGeom>
            <a:noFill/>
          </p:spPr>
          <p:txBody>
            <a:bodyPr wrap="none" rtlCol="0">
              <a:spAutoFit/>
            </a:bodyPr>
            <a:lstStyle/>
            <a:p>
              <a:r>
                <a:rPr lang="en-US" sz="1600" i="1" dirty="0">
                  <a:solidFill>
                    <a:srgbClr val="0070C0"/>
                  </a:solidFill>
                </a:rPr>
                <a:t>25% duty cycle; simulates a voltage of 1.25V</a:t>
              </a:r>
            </a:p>
          </p:txBody>
        </p:sp>
      </p:grpSp>
      <p:grpSp>
        <p:nvGrpSpPr>
          <p:cNvPr id="282" name="Group 281">
            <a:extLst>
              <a:ext uri="{FF2B5EF4-FFF2-40B4-BE49-F238E27FC236}">
                <a16:creationId xmlns:a16="http://schemas.microsoft.com/office/drawing/2014/main" id="{007E1C65-A43B-4715-8477-F7583BDED07C}"/>
              </a:ext>
            </a:extLst>
          </p:cNvPr>
          <p:cNvGrpSpPr/>
          <p:nvPr/>
        </p:nvGrpSpPr>
        <p:grpSpPr>
          <a:xfrm>
            <a:off x="5033538" y="3810096"/>
            <a:ext cx="6897942" cy="629151"/>
            <a:chOff x="5033538" y="3810096"/>
            <a:chExt cx="6897942" cy="629151"/>
          </a:xfrm>
        </p:grpSpPr>
        <p:grpSp>
          <p:nvGrpSpPr>
            <p:cNvPr id="97" name="Group 96">
              <a:extLst>
                <a:ext uri="{FF2B5EF4-FFF2-40B4-BE49-F238E27FC236}">
                  <a16:creationId xmlns:a16="http://schemas.microsoft.com/office/drawing/2014/main" id="{8C15552A-24BF-4014-82BE-68B5492840CB}"/>
                </a:ext>
              </a:extLst>
            </p:cNvPr>
            <p:cNvGrpSpPr/>
            <p:nvPr/>
          </p:nvGrpSpPr>
          <p:grpSpPr>
            <a:xfrm>
              <a:off x="5033538" y="3858441"/>
              <a:ext cx="2943364" cy="580806"/>
              <a:chOff x="5129077" y="4686300"/>
              <a:chExt cx="2943364" cy="580806"/>
            </a:xfrm>
          </p:grpSpPr>
          <p:cxnSp>
            <p:nvCxnSpPr>
              <p:cNvPr id="36" name="Straight Connector 35">
                <a:extLst>
                  <a:ext uri="{FF2B5EF4-FFF2-40B4-BE49-F238E27FC236}">
                    <a16:creationId xmlns:a16="http://schemas.microsoft.com/office/drawing/2014/main" id="{DBC524F8-BE86-4C8A-B870-E6503B5DC92B}"/>
                  </a:ext>
                </a:extLst>
              </p:cNvPr>
              <p:cNvCxnSpPr>
                <a:cxnSpLocks/>
              </p:cNvCxnSpPr>
              <p:nvPr/>
            </p:nvCxnSpPr>
            <p:spPr>
              <a:xfrm flipV="1">
                <a:off x="5502863" y="4841747"/>
                <a:ext cx="0" cy="28089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1" name="Group 50">
                <a:extLst>
                  <a:ext uri="{FF2B5EF4-FFF2-40B4-BE49-F238E27FC236}">
                    <a16:creationId xmlns:a16="http://schemas.microsoft.com/office/drawing/2014/main" id="{4A97AC30-25F4-40DD-9C9E-5DFF7D226355}"/>
                  </a:ext>
                </a:extLst>
              </p:cNvPr>
              <p:cNvGrpSpPr/>
              <p:nvPr/>
            </p:nvGrpSpPr>
            <p:grpSpPr>
              <a:xfrm>
                <a:off x="5129077" y="4686300"/>
                <a:ext cx="2943364" cy="580806"/>
                <a:chOff x="5070883" y="3158217"/>
                <a:chExt cx="2943364" cy="580806"/>
              </a:xfrm>
            </p:grpSpPr>
            <p:cxnSp>
              <p:nvCxnSpPr>
                <p:cNvPr id="52" name="Straight Arrow Connector 51">
                  <a:extLst>
                    <a:ext uri="{FF2B5EF4-FFF2-40B4-BE49-F238E27FC236}">
                      <a16:creationId xmlns:a16="http://schemas.microsoft.com/office/drawing/2014/main" id="{8ABB15CA-A7D3-4E80-A9DF-5824C6C6537E}"/>
                    </a:ext>
                  </a:extLst>
                </p:cNvPr>
                <p:cNvCxnSpPr>
                  <a:cxnSpLocks/>
                </p:cNvCxnSpPr>
                <p:nvPr/>
              </p:nvCxnSpPr>
              <p:spPr>
                <a:xfrm flipV="1">
                  <a:off x="5423040" y="3158217"/>
                  <a:ext cx="0" cy="442308"/>
                </a:xfrm>
                <a:prstGeom prst="straightConnector1">
                  <a:avLst/>
                </a:prstGeom>
                <a:ln w="9525">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7BF609A1-A19B-414D-8E32-7F049CC808B7}"/>
                    </a:ext>
                  </a:extLst>
                </p:cNvPr>
                <p:cNvCxnSpPr>
                  <a:cxnSpLocks/>
                </p:cNvCxnSpPr>
                <p:nvPr/>
              </p:nvCxnSpPr>
              <p:spPr>
                <a:xfrm>
                  <a:off x="5393300" y="3600523"/>
                  <a:ext cx="2620947" cy="0"/>
                </a:xfrm>
                <a:prstGeom prst="straightConnector1">
                  <a:avLst/>
                </a:prstGeom>
                <a:ln w="9525">
                  <a:tailEnd type="triangle"/>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83DDF5BD-D6F6-4ED2-B748-BFFB7E94C1DA}"/>
                    </a:ext>
                  </a:extLst>
                </p:cNvPr>
                <p:cNvSpPr txBox="1"/>
                <p:nvPr/>
              </p:nvSpPr>
              <p:spPr>
                <a:xfrm>
                  <a:off x="5070883" y="3462024"/>
                  <a:ext cx="349776" cy="276999"/>
                </a:xfrm>
                <a:prstGeom prst="rect">
                  <a:avLst/>
                </a:prstGeom>
                <a:noFill/>
              </p:spPr>
              <p:txBody>
                <a:bodyPr wrap="none" rtlCol="0">
                  <a:spAutoFit/>
                </a:bodyPr>
                <a:lstStyle/>
                <a:p>
                  <a:r>
                    <a:rPr lang="en-US" sz="1200" dirty="0"/>
                    <a:t>0V</a:t>
                  </a:r>
                </a:p>
              </p:txBody>
            </p:sp>
            <p:sp>
              <p:nvSpPr>
                <p:cNvPr id="55" name="TextBox 54">
                  <a:extLst>
                    <a:ext uri="{FF2B5EF4-FFF2-40B4-BE49-F238E27FC236}">
                      <a16:creationId xmlns:a16="http://schemas.microsoft.com/office/drawing/2014/main" id="{7C0DD647-5EC1-44DF-98F1-FCC43F69CAE6}"/>
                    </a:ext>
                  </a:extLst>
                </p:cNvPr>
                <p:cNvSpPr txBox="1"/>
                <p:nvPr/>
              </p:nvSpPr>
              <p:spPr>
                <a:xfrm>
                  <a:off x="5070883" y="3184643"/>
                  <a:ext cx="349776" cy="276999"/>
                </a:xfrm>
                <a:prstGeom prst="rect">
                  <a:avLst/>
                </a:prstGeom>
                <a:noFill/>
              </p:spPr>
              <p:txBody>
                <a:bodyPr wrap="none" rtlCol="0">
                  <a:spAutoFit/>
                </a:bodyPr>
                <a:lstStyle/>
                <a:p>
                  <a:r>
                    <a:rPr lang="en-US" sz="1200" dirty="0"/>
                    <a:t>5V</a:t>
                  </a:r>
                </a:p>
              </p:txBody>
            </p:sp>
          </p:grpSp>
          <p:cxnSp>
            <p:nvCxnSpPr>
              <p:cNvPr id="69" name="Straight Connector 68">
                <a:extLst>
                  <a:ext uri="{FF2B5EF4-FFF2-40B4-BE49-F238E27FC236}">
                    <a16:creationId xmlns:a16="http://schemas.microsoft.com/office/drawing/2014/main" id="{F50E2E13-5E5B-4A59-AA8F-24F59C8CD6CA}"/>
                  </a:ext>
                </a:extLst>
              </p:cNvPr>
              <p:cNvCxnSpPr/>
              <p:nvPr/>
            </p:nvCxnSpPr>
            <p:spPr>
              <a:xfrm>
                <a:off x="5490758" y="4841747"/>
                <a:ext cx="26453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68ADEE6E-BDB4-45AA-85BE-8AF3F7368BA7}"/>
                  </a:ext>
                </a:extLst>
              </p:cNvPr>
              <p:cNvCxnSpPr/>
              <p:nvPr/>
            </p:nvCxnSpPr>
            <p:spPr>
              <a:xfrm>
                <a:off x="5743340" y="4841747"/>
                <a:ext cx="0" cy="28089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4CA9A13D-7571-4615-A270-A928E1AD4B70}"/>
                  </a:ext>
                </a:extLst>
              </p:cNvPr>
              <p:cNvCxnSpPr/>
              <p:nvPr/>
            </p:nvCxnSpPr>
            <p:spPr>
              <a:xfrm>
                <a:off x="5736197" y="5111529"/>
                <a:ext cx="26453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5959840A-D80C-4F76-832E-47DF1FDDF003}"/>
                  </a:ext>
                </a:extLst>
              </p:cNvPr>
              <p:cNvCxnSpPr>
                <a:cxnSpLocks/>
              </p:cNvCxnSpPr>
              <p:nvPr/>
            </p:nvCxnSpPr>
            <p:spPr>
              <a:xfrm flipV="1">
                <a:off x="5988638" y="4830635"/>
                <a:ext cx="0" cy="28089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2D902E45-1CAC-46CD-8C30-1F4BD82393AF}"/>
                  </a:ext>
                </a:extLst>
              </p:cNvPr>
              <p:cNvCxnSpPr/>
              <p:nvPr/>
            </p:nvCxnSpPr>
            <p:spPr>
              <a:xfrm>
                <a:off x="5976533" y="4830635"/>
                <a:ext cx="26453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93FF4ADA-F160-4A82-A5B6-2C0D93EB75BA}"/>
                  </a:ext>
                </a:extLst>
              </p:cNvPr>
              <p:cNvCxnSpPr/>
              <p:nvPr/>
            </p:nvCxnSpPr>
            <p:spPr>
              <a:xfrm>
                <a:off x="6229115" y="4835397"/>
                <a:ext cx="0" cy="28089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16B305F0-AA96-430B-993B-61F3D5430F27}"/>
                  </a:ext>
                </a:extLst>
              </p:cNvPr>
              <p:cNvCxnSpPr/>
              <p:nvPr/>
            </p:nvCxnSpPr>
            <p:spPr>
              <a:xfrm>
                <a:off x="6221972" y="5105179"/>
                <a:ext cx="26453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1DE23C87-87E0-4E46-8BF1-4CFAFEBC0FB7}"/>
                  </a:ext>
                </a:extLst>
              </p:cNvPr>
              <p:cNvCxnSpPr>
                <a:cxnSpLocks/>
              </p:cNvCxnSpPr>
              <p:nvPr/>
            </p:nvCxnSpPr>
            <p:spPr>
              <a:xfrm flipV="1">
                <a:off x="6474413" y="4835397"/>
                <a:ext cx="0" cy="28089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B21B6A36-DBD1-43A5-A5A1-98784B04CD97}"/>
                  </a:ext>
                </a:extLst>
              </p:cNvPr>
              <p:cNvCxnSpPr/>
              <p:nvPr/>
            </p:nvCxnSpPr>
            <p:spPr>
              <a:xfrm>
                <a:off x="6462308" y="4835397"/>
                <a:ext cx="26453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33D7F680-DABF-4036-B44C-E64011CBCC16}"/>
                  </a:ext>
                </a:extLst>
              </p:cNvPr>
              <p:cNvCxnSpPr/>
              <p:nvPr/>
            </p:nvCxnSpPr>
            <p:spPr>
              <a:xfrm>
                <a:off x="6714890" y="4835397"/>
                <a:ext cx="0" cy="28089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078B7924-52C2-4B2F-825E-A677E204698D}"/>
                  </a:ext>
                </a:extLst>
              </p:cNvPr>
              <p:cNvCxnSpPr/>
              <p:nvPr/>
            </p:nvCxnSpPr>
            <p:spPr>
              <a:xfrm>
                <a:off x="6707747" y="5105179"/>
                <a:ext cx="26453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93798F5B-1154-4031-B716-445BBBEFD1AA}"/>
                  </a:ext>
                </a:extLst>
              </p:cNvPr>
              <p:cNvCxnSpPr>
                <a:cxnSpLocks/>
              </p:cNvCxnSpPr>
              <p:nvPr/>
            </p:nvCxnSpPr>
            <p:spPr>
              <a:xfrm flipV="1">
                <a:off x="6960188" y="4824285"/>
                <a:ext cx="0" cy="28089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42AE1E0B-E915-4018-9E79-10549170F03E}"/>
                  </a:ext>
                </a:extLst>
              </p:cNvPr>
              <p:cNvCxnSpPr/>
              <p:nvPr/>
            </p:nvCxnSpPr>
            <p:spPr>
              <a:xfrm>
                <a:off x="6948083" y="4824285"/>
                <a:ext cx="26453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7DD62E6A-71C7-4078-893E-C53989AB6409}"/>
                  </a:ext>
                </a:extLst>
              </p:cNvPr>
              <p:cNvCxnSpPr/>
              <p:nvPr/>
            </p:nvCxnSpPr>
            <p:spPr>
              <a:xfrm>
                <a:off x="7200665" y="4836190"/>
                <a:ext cx="0" cy="28089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81B82782-F9DA-43A9-B92F-12EB251BF51A}"/>
                  </a:ext>
                </a:extLst>
              </p:cNvPr>
              <p:cNvCxnSpPr/>
              <p:nvPr/>
            </p:nvCxnSpPr>
            <p:spPr>
              <a:xfrm>
                <a:off x="7193522" y="5105972"/>
                <a:ext cx="26453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401317BC-E0B7-4253-8439-F936E450DFCC}"/>
                  </a:ext>
                </a:extLst>
              </p:cNvPr>
              <p:cNvCxnSpPr>
                <a:cxnSpLocks/>
              </p:cNvCxnSpPr>
              <p:nvPr/>
            </p:nvCxnSpPr>
            <p:spPr>
              <a:xfrm flipV="1">
                <a:off x="7450726" y="4836190"/>
                <a:ext cx="0" cy="28089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4BDB13E7-8F8C-4B9D-A988-718FEC2D038A}"/>
                  </a:ext>
                </a:extLst>
              </p:cNvPr>
              <p:cNvCxnSpPr/>
              <p:nvPr/>
            </p:nvCxnSpPr>
            <p:spPr>
              <a:xfrm>
                <a:off x="7438621" y="4836190"/>
                <a:ext cx="26453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FA3C17AE-4AD0-4F81-80F1-68DC6423AB44}"/>
                  </a:ext>
                </a:extLst>
              </p:cNvPr>
              <p:cNvCxnSpPr/>
              <p:nvPr/>
            </p:nvCxnSpPr>
            <p:spPr>
              <a:xfrm>
                <a:off x="7691203" y="4836190"/>
                <a:ext cx="0" cy="28089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2CA67EB6-32C3-4CE0-BCDF-C9D028698B45}"/>
                  </a:ext>
                </a:extLst>
              </p:cNvPr>
              <p:cNvCxnSpPr>
                <a:cxnSpLocks/>
              </p:cNvCxnSpPr>
              <p:nvPr/>
            </p:nvCxnSpPr>
            <p:spPr>
              <a:xfrm>
                <a:off x="7684060" y="5105972"/>
                <a:ext cx="197876" cy="0"/>
              </a:xfrm>
              <a:prstGeom prst="line">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E197A1B5-C2E2-4021-AEE7-A087A6B472A8}"/>
                  </a:ext>
                </a:extLst>
              </p:cNvPr>
              <p:cNvCxnSpPr/>
              <p:nvPr/>
            </p:nvCxnSpPr>
            <p:spPr>
              <a:xfrm>
                <a:off x="5445922" y="4844082"/>
                <a:ext cx="37905" cy="0"/>
              </a:xfrm>
              <a:prstGeom prst="line">
                <a:avLst/>
              </a:prstGeom>
              <a:ln w="9525"/>
            </p:spPr>
            <p:style>
              <a:lnRef idx="1">
                <a:schemeClr val="accent1"/>
              </a:lnRef>
              <a:fillRef idx="0">
                <a:schemeClr val="accent1"/>
              </a:fillRef>
              <a:effectRef idx="0">
                <a:schemeClr val="accent1"/>
              </a:effectRef>
              <a:fontRef idx="minor">
                <a:schemeClr val="tx1"/>
              </a:fontRef>
            </p:style>
          </p:cxnSp>
        </p:grpSp>
        <p:sp>
          <p:nvSpPr>
            <p:cNvPr id="268" name="Rectangle 267">
              <a:extLst>
                <a:ext uri="{FF2B5EF4-FFF2-40B4-BE49-F238E27FC236}">
                  <a16:creationId xmlns:a16="http://schemas.microsoft.com/office/drawing/2014/main" id="{5A18F51D-5C94-4D0C-BA18-0DD04276BFAF}"/>
                </a:ext>
              </a:extLst>
            </p:cNvPr>
            <p:cNvSpPr/>
            <p:nvPr/>
          </p:nvSpPr>
          <p:spPr>
            <a:xfrm>
              <a:off x="8574333" y="3810096"/>
              <a:ext cx="3070071" cy="338554"/>
            </a:xfrm>
            <a:prstGeom prst="rect">
              <a:avLst/>
            </a:prstGeom>
          </p:spPr>
          <p:txBody>
            <a:bodyPr wrap="none">
              <a:spAutoFit/>
            </a:bodyPr>
            <a:lstStyle/>
            <a:p>
              <a:r>
                <a:rPr lang="en-US" sz="1600" b="1" dirty="0" err="1">
                  <a:solidFill>
                    <a:schemeClr val="accent2">
                      <a:lumMod val="75000"/>
                    </a:schemeClr>
                  </a:solidFill>
                  <a:latin typeface="Courier New" pitchFamily="49" charset="0"/>
                  <a:cs typeface="Courier New" pitchFamily="49" charset="0"/>
                </a:rPr>
                <a:t>analogWrite</a:t>
              </a:r>
              <a:r>
                <a:rPr lang="en-US" sz="1600" b="1" dirty="0">
                  <a:latin typeface="Courier New" pitchFamily="49" charset="0"/>
                  <a:cs typeface="Courier New" pitchFamily="49" charset="0"/>
                </a:rPr>
                <a:t>(redLED,127)</a:t>
              </a:r>
              <a:r>
                <a:rPr lang="en-US" sz="1600" dirty="0"/>
                <a:t> </a:t>
              </a:r>
            </a:p>
          </p:txBody>
        </p:sp>
        <p:sp>
          <p:nvSpPr>
            <p:cNvPr id="269" name="TextBox 268">
              <a:extLst>
                <a:ext uri="{FF2B5EF4-FFF2-40B4-BE49-F238E27FC236}">
                  <a16:creationId xmlns:a16="http://schemas.microsoft.com/office/drawing/2014/main" id="{3F75D27B-E865-446F-A88B-2F4E3DC9E76A}"/>
                </a:ext>
              </a:extLst>
            </p:cNvPr>
            <p:cNvSpPr txBox="1"/>
            <p:nvPr/>
          </p:nvSpPr>
          <p:spPr>
            <a:xfrm>
              <a:off x="8173207" y="4040496"/>
              <a:ext cx="3758273" cy="338554"/>
            </a:xfrm>
            <a:prstGeom prst="rect">
              <a:avLst/>
            </a:prstGeom>
            <a:noFill/>
          </p:spPr>
          <p:txBody>
            <a:bodyPr wrap="none" rtlCol="0">
              <a:spAutoFit/>
            </a:bodyPr>
            <a:lstStyle/>
            <a:p>
              <a:r>
                <a:rPr lang="en-US" sz="1600" i="1" dirty="0">
                  <a:solidFill>
                    <a:srgbClr val="0070C0"/>
                  </a:solidFill>
                </a:rPr>
                <a:t>50% duty cycle; simulates a voltage of 2.5V</a:t>
              </a:r>
            </a:p>
          </p:txBody>
        </p:sp>
      </p:grpSp>
      <p:grpSp>
        <p:nvGrpSpPr>
          <p:cNvPr id="283" name="Group 282">
            <a:extLst>
              <a:ext uri="{FF2B5EF4-FFF2-40B4-BE49-F238E27FC236}">
                <a16:creationId xmlns:a16="http://schemas.microsoft.com/office/drawing/2014/main" id="{79950A75-FD65-45D8-957F-52ADB219A347}"/>
              </a:ext>
            </a:extLst>
          </p:cNvPr>
          <p:cNvGrpSpPr/>
          <p:nvPr/>
        </p:nvGrpSpPr>
        <p:grpSpPr>
          <a:xfrm>
            <a:off x="5033538" y="4625825"/>
            <a:ext cx="7002137" cy="634777"/>
            <a:chOff x="5033538" y="4625825"/>
            <a:chExt cx="7002137" cy="634777"/>
          </a:xfrm>
        </p:grpSpPr>
        <p:grpSp>
          <p:nvGrpSpPr>
            <p:cNvPr id="192" name="Group 191">
              <a:extLst>
                <a:ext uri="{FF2B5EF4-FFF2-40B4-BE49-F238E27FC236}">
                  <a16:creationId xmlns:a16="http://schemas.microsoft.com/office/drawing/2014/main" id="{F967C787-BB2E-4C1F-94F3-745C8F84643A}"/>
                </a:ext>
              </a:extLst>
            </p:cNvPr>
            <p:cNvGrpSpPr/>
            <p:nvPr/>
          </p:nvGrpSpPr>
          <p:grpSpPr>
            <a:xfrm>
              <a:off x="5033538" y="4679796"/>
              <a:ext cx="2943364" cy="580806"/>
              <a:chOff x="5070883" y="3158217"/>
              <a:chExt cx="2943364" cy="580806"/>
            </a:xfrm>
          </p:grpSpPr>
          <p:cxnSp>
            <p:nvCxnSpPr>
              <p:cNvPr id="213" name="Straight Arrow Connector 212">
                <a:extLst>
                  <a:ext uri="{FF2B5EF4-FFF2-40B4-BE49-F238E27FC236}">
                    <a16:creationId xmlns:a16="http://schemas.microsoft.com/office/drawing/2014/main" id="{E94D26FF-80A7-4148-83A4-0C084504FB5B}"/>
                  </a:ext>
                </a:extLst>
              </p:cNvPr>
              <p:cNvCxnSpPr>
                <a:cxnSpLocks/>
              </p:cNvCxnSpPr>
              <p:nvPr/>
            </p:nvCxnSpPr>
            <p:spPr>
              <a:xfrm flipV="1">
                <a:off x="5423040" y="3158217"/>
                <a:ext cx="0" cy="442308"/>
              </a:xfrm>
              <a:prstGeom prst="straightConnector1">
                <a:avLst/>
              </a:prstGeom>
              <a:ln w="9525">
                <a:tailEnd type="triangle"/>
              </a:ln>
            </p:spPr>
            <p:style>
              <a:lnRef idx="1">
                <a:schemeClr val="accent1"/>
              </a:lnRef>
              <a:fillRef idx="0">
                <a:schemeClr val="accent1"/>
              </a:fillRef>
              <a:effectRef idx="0">
                <a:schemeClr val="accent1"/>
              </a:effectRef>
              <a:fontRef idx="minor">
                <a:schemeClr val="tx1"/>
              </a:fontRef>
            </p:style>
          </p:cxnSp>
          <p:cxnSp>
            <p:nvCxnSpPr>
              <p:cNvPr id="214" name="Straight Arrow Connector 213">
                <a:extLst>
                  <a:ext uri="{FF2B5EF4-FFF2-40B4-BE49-F238E27FC236}">
                    <a16:creationId xmlns:a16="http://schemas.microsoft.com/office/drawing/2014/main" id="{59B910BE-CFF0-4FAB-B9D8-68E9E3A7AA47}"/>
                  </a:ext>
                </a:extLst>
              </p:cNvPr>
              <p:cNvCxnSpPr>
                <a:cxnSpLocks/>
              </p:cNvCxnSpPr>
              <p:nvPr/>
            </p:nvCxnSpPr>
            <p:spPr>
              <a:xfrm>
                <a:off x="5393300" y="3600523"/>
                <a:ext cx="2620947" cy="0"/>
              </a:xfrm>
              <a:prstGeom prst="straightConnector1">
                <a:avLst/>
              </a:prstGeom>
              <a:ln w="9525">
                <a:tailEnd type="triangle"/>
              </a:ln>
            </p:spPr>
            <p:style>
              <a:lnRef idx="1">
                <a:schemeClr val="accent1"/>
              </a:lnRef>
              <a:fillRef idx="0">
                <a:schemeClr val="accent1"/>
              </a:fillRef>
              <a:effectRef idx="0">
                <a:schemeClr val="accent1"/>
              </a:effectRef>
              <a:fontRef idx="minor">
                <a:schemeClr val="tx1"/>
              </a:fontRef>
            </p:style>
          </p:cxnSp>
          <p:sp>
            <p:nvSpPr>
              <p:cNvPr id="215" name="TextBox 214">
                <a:extLst>
                  <a:ext uri="{FF2B5EF4-FFF2-40B4-BE49-F238E27FC236}">
                    <a16:creationId xmlns:a16="http://schemas.microsoft.com/office/drawing/2014/main" id="{5075D887-BAB3-44B5-B227-CCAE88664C72}"/>
                  </a:ext>
                </a:extLst>
              </p:cNvPr>
              <p:cNvSpPr txBox="1"/>
              <p:nvPr/>
            </p:nvSpPr>
            <p:spPr>
              <a:xfrm>
                <a:off x="5070883" y="3462024"/>
                <a:ext cx="349776" cy="276999"/>
              </a:xfrm>
              <a:prstGeom prst="rect">
                <a:avLst/>
              </a:prstGeom>
              <a:noFill/>
            </p:spPr>
            <p:txBody>
              <a:bodyPr wrap="none" rtlCol="0">
                <a:spAutoFit/>
              </a:bodyPr>
              <a:lstStyle/>
              <a:p>
                <a:r>
                  <a:rPr lang="en-US" sz="1200" dirty="0"/>
                  <a:t>0V</a:t>
                </a:r>
              </a:p>
            </p:txBody>
          </p:sp>
          <p:sp>
            <p:nvSpPr>
              <p:cNvPr id="216" name="TextBox 215">
                <a:extLst>
                  <a:ext uri="{FF2B5EF4-FFF2-40B4-BE49-F238E27FC236}">
                    <a16:creationId xmlns:a16="http://schemas.microsoft.com/office/drawing/2014/main" id="{CC863F4B-8272-41A9-A107-14CA553D79E2}"/>
                  </a:ext>
                </a:extLst>
              </p:cNvPr>
              <p:cNvSpPr txBox="1"/>
              <p:nvPr/>
            </p:nvSpPr>
            <p:spPr>
              <a:xfrm>
                <a:off x="5070883" y="3184643"/>
                <a:ext cx="349776" cy="276999"/>
              </a:xfrm>
              <a:prstGeom prst="rect">
                <a:avLst/>
              </a:prstGeom>
              <a:noFill/>
            </p:spPr>
            <p:txBody>
              <a:bodyPr wrap="none" rtlCol="0">
                <a:spAutoFit/>
              </a:bodyPr>
              <a:lstStyle/>
              <a:p>
                <a:r>
                  <a:rPr lang="en-US" sz="1200" dirty="0"/>
                  <a:t>5V</a:t>
                </a:r>
              </a:p>
            </p:txBody>
          </p:sp>
        </p:grpSp>
        <p:grpSp>
          <p:nvGrpSpPr>
            <p:cNvPr id="226" name="Group 225">
              <a:extLst>
                <a:ext uri="{FF2B5EF4-FFF2-40B4-BE49-F238E27FC236}">
                  <a16:creationId xmlns:a16="http://schemas.microsoft.com/office/drawing/2014/main" id="{4E3E904F-84BB-4D37-80A7-C2CA9BB63BDC}"/>
                </a:ext>
              </a:extLst>
            </p:cNvPr>
            <p:cNvGrpSpPr/>
            <p:nvPr/>
          </p:nvGrpSpPr>
          <p:grpSpPr>
            <a:xfrm>
              <a:off x="5392569" y="4835243"/>
              <a:ext cx="512624" cy="280894"/>
              <a:chOff x="5488108" y="5533405"/>
              <a:chExt cx="512624" cy="280894"/>
            </a:xfrm>
          </p:grpSpPr>
          <p:cxnSp>
            <p:nvCxnSpPr>
              <p:cNvPr id="191" name="Straight Connector 190">
                <a:extLst>
                  <a:ext uri="{FF2B5EF4-FFF2-40B4-BE49-F238E27FC236}">
                    <a16:creationId xmlns:a16="http://schemas.microsoft.com/office/drawing/2014/main" id="{05D7E99D-EB04-44E0-AE52-7795A54D08C6}"/>
                  </a:ext>
                </a:extLst>
              </p:cNvPr>
              <p:cNvCxnSpPr>
                <a:cxnSpLocks/>
              </p:cNvCxnSpPr>
              <p:nvPr/>
            </p:nvCxnSpPr>
            <p:spPr>
              <a:xfrm flipV="1">
                <a:off x="5502863" y="5533405"/>
                <a:ext cx="0" cy="28089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3" name="Straight Connector 192">
                <a:extLst>
                  <a:ext uri="{FF2B5EF4-FFF2-40B4-BE49-F238E27FC236}">
                    <a16:creationId xmlns:a16="http://schemas.microsoft.com/office/drawing/2014/main" id="{2ED2A118-EEBB-48EE-A8A2-4B4C2CC10C49}"/>
                  </a:ext>
                </a:extLst>
              </p:cNvPr>
              <p:cNvCxnSpPr>
                <a:cxnSpLocks/>
              </p:cNvCxnSpPr>
              <p:nvPr/>
            </p:nvCxnSpPr>
            <p:spPr>
              <a:xfrm>
                <a:off x="5488108" y="5533405"/>
                <a:ext cx="383006"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4" name="Straight Connector 193">
                <a:extLst>
                  <a:ext uri="{FF2B5EF4-FFF2-40B4-BE49-F238E27FC236}">
                    <a16:creationId xmlns:a16="http://schemas.microsoft.com/office/drawing/2014/main" id="{68D072F8-98C1-4929-A84B-787060E95816}"/>
                  </a:ext>
                </a:extLst>
              </p:cNvPr>
              <p:cNvCxnSpPr>
                <a:cxnSpLocks/>
              </p:cNvCxnSpPr>
              <p:nvPr/>
            </p:nvCxnSpPr>
            <p:spPr>
              <a:xfrm>
                <a:off x="5858965" y="5533405"/>
                <a:ext cx="0" cy="28089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5" name="Straight Connector 194">
                <a:extLst>
                  <a:ext uri="{FF2B5EF4-FFF2-40B4-BE49-F238E27FC236}">
                    <a16:creationId xmlns:a16="http://schemas.microsoft.com/office/drawing/2014/main" id="{957DEA84-CF3D-4795-8D25-52A7075486A8}"/>
                  </a:ext>
                </a:extLst>
              </p:cNvPr>
              <p:cNvCxnSpPr>
                <a:cxnSpLocks/>
              </p:cNvCxnSpPr>
              <p:nvPr/>
            </p:nvCxnSpPr>
            <p:spPr>
              <a:xfrm>
                <a:off x="5868464" y="5803187"/>
                <a:ext cx="132268"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12" name="Straight Connector 211">
              <a:extLst>
                <a:ext uri="{FF2B5EF4-FFF2-40B4-BE49-F238E27FC236}">
                  <a16:creationId xmlns:a16="http://schemas.microsoft.com/office/drawing/2014/main" id="{71A0691E-4B5C-421F-A295-450DD220FF5C}"/>
                </a:ext>
              </a:extLst>
            </p:cNvPr>
            <p:cNvCxnSpPr/>
            <p:nvPr/>
          </p:nvCxnSpPr>
          <p:spPr>
            <a:xfrm>
              <a:off x="5350383" y="4837578"/>
              <a:ext cx="37905" cy="0"/>
            </a:xfrm>
            <a:prstGeom prst="line">
              <a:avLst/>
            </a:prstGeom>
            <a:ln w="9525"/>
          </p:spPr>
          <p:style>
            <a:lnRef idx="1">
              <a:schemeClr val="accent1"/>
            </a:lnRef>
            <a:fillRef idx="0">
              <a:schemeClr val="accent1"/>
            </a:fillRef>
            <a:effectRef idx="0">
              <a:schemeClr val="accent1"/>
            </a:effectRef>
            <a:fontRef idx="minor">
              <a:schemeClr val="tx1"/>
            </a:fontRef>
          </p:style>
        </p:cxnSp>
        <p:grpSp>
          <p:nvGrpSpPr>
            <p:cNvPr id="227" name="Group 226">
              <a:extLst>
                <a:ext uri="{FF2B5EF4-FFF2-40B4-BE49-F238E27FC236}">
                  <a16:creationId xmlns:a16="http://schemas.microsoft.com/office/drawing/2014/main" id="{292AE4F8-69DE-485D-A39A-D6EF71384635}"/>
                </a:ext>
              </a:extLst>
            </p:cNvPr>
            <p:cNvGrpSpPr/>
            <p:nvPr/>
          </p:nvGrpSpPr>
          <p:grpSpPr>
            <a:xfrm>
              <a:off x="5882901" y="4836740"/>
              <a:ext cx="512624" cy="280894"/>
              <a:chOff x="5488108" y="5533405"/>
              <a:chExt cx="512624" cy="280894"/>
            </a:xfrm>
          </p:grpSpPr>
          <p:cxnSp>
            <p:nvCxnSpPr>
              <p:cNvPr id="228" name="Straight Connector 227">
                <a:extLst>
                  <a:ext uri="{FF2B5EF4-FFF2-40B4-BE49-F238E27FC236}">
                    <a16:creationId xmlns:a16="http://schemas.microsoft.com/office/drawing/2014/main" id="{C2999E00-E96B-4F37-BDF6-8D08C321E184}"/>
                  </a:ext>
                </a:extLst>
              </p:cNvPr>
              <p:cNvCxnSpPr>
                <a:cxnSpLocks/>
              </p:cNvCxnSpPr>
              <p:nvPr/>
            </p:nvCxnSpPr>
            <p:spPr>
              <a:xfrm flipV="1">
                <a:off x="5499784" y="5533405"/>
                <a:ext cx="0" cy="28089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9" name="Straight Connector 228">
                <a:extLst>
                  <a:ext uri="{FF2B5EF4-FFF2-40B4-BE49-F238E27FC236}">
                    <a16:creationId xmlns:a16="http://schemas.microsoft.com/office/drawing/2014/main" id="{F182EE9F-A5F9-4BEF-94E5-0EDE53090167}"/>
                  </a:ext>
                </a:extLst>
              </p:cNvPr>
              <p:cNvCxnSpPr>
                <a:cxnSpLocks/>
              </p:cNvCxnSpPr>
              <p:nvPr/>
            </p:nvCxnSpPr>
            <p:spPr>
              <a:xfrm>
                <a:off x="5488108" y="5533405"/>
                <a:ext cx="383006"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0" name="Straight Connector 229">
                <a:extLst>
                  <a:ext uri="{FF2B5EF4-FFF2-40B4-BE49-F238E27FC236}">
                    <a16:creationId xmlns:a16="http://schemas.microsoft.com/office/drawing/2014/main" id="{BA12153B-3554-488B-AF15-CA736535B32F}"/>
                  </a:ext>
                </a:extLst>
              </p:cNvPr>
              <p:cNvCxnSpPr>
                <a:cxnSpLocks/>
              </p:cNvCxnSpPr>
              <p:nvPr/>
            </p:nvCxnSpPr>
            <p:spPr>
              <a:xfrm>
                <a:off x="5862044" y="5533405"/>
                <a:ext cx="0" cy="28089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1" name="Straight Connector 230">
                <a:extLst>
                  <a:ext uri="{FF2B5EF4-FFF2-40B4-BE49-F238E27FC236}">
                    <a16:creationId xmlns:a16="http://schemas.microsoft.com/office/drawing/2014/main" id="{67CDFC0E-2EF1-4FF5-9462-675CE78F200E}"/>
                  </a:ext>
                </a:extLst>
              </p:cNvPr>
              <p:cNvCxnSpPr>
                <a:cxnSpLocks/>
              </p:cNvCxnSpPr>
              <p:nvPr/>
            </p:nvCxnSpPr>
            <p:spPr>
              <a:xfrm>
                <a:off x="5868464" y="5800537"/>
                <a:ext cx="132268"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32" name="Group 231">
              <a:extLst>
                <a:ext uri="{FF2B5EF4-FFF2-40B4-BE49-F238E27FC236}">
                  <a16:creationId xmlns:a16="http://schemas.microsoft.com/office/drawing/2014/main" id="{31A8160A-09D7-4476-8CD4-E042C815D006}"/>
                </a:ext>
              </a:extLst>
            </p:cNvPr>
            <p:cNvGrpSpPr/>
            <p:nvPr/>
          </p:nvGrpSpPr>
          <p:grpSpPr>
            <a:xfrm>
              <a:off x="6369200" y="4836577"/>
              <a:ext cx="512624" cy="280894"/>
              <a:chOff x="5488108" y="5533405"/>
              <a:chExt cx="512624" cy="280894"/>
            </a:xfrm>
          </p:grpSpPr>
          <p:cxnSp>
            <p:nvCxnSpPr>
              <p:cNvPr id="233" name="Straight Connector 232">
                <a:extLst>
                  <a:ext uri="{FF2B5EF4-FFF2-40B4-BE49-F238E27FC236}">
                    <a16:creationId xmlns:a16="http://schemas.microsoft.com/office/drawing/2014/main" id="{97A0C7B0-F296-4121-B1EF-00EC22C1069D}"/>
                  </a:ext>
                </a:extLst>
              </p:cNvPr>
              <p:cNvCxnSpPr>
                <a:cxnSpLocks/>
              </p:cNvCxnSpPr>
              <p:nvPr/>
            </p:nvCxnSpPr>
            <p:spPr>
              <a:xfrm flipV="1">
                <a:off x="5500213" y="5533405"/>
                <a:ext cx="0" cy="28089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4" name="Straight Connector 233">
                <a:extLst>
                  <a:ext uri="{FF2B5EF4-FFF2-40B4-BE49-F238E27FC236}">
                    <a16:creationId xmlns:a16="http://schemas.microsoft.com/office/drawing/2014/main" id="{5D00E5F7-D7D9-40A5-8169-42CD387E51D1}"/>
                  </a:ext>
                </a:extLst>
              </p:cNvPr>
              <p:cNvCxnSpPr>
                <a:cxnSpLocks/>
              </p:cNvCxnSpPr>
              <p:nvPr/>
            </p:nvCxnSpPr>
            <p:spPr>
              <a:xfrm>
                <a:off x="5488108" y="5533405"/>
                <a:ext cx="383006"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5" name="Straight Connector 234">
                <a:extLst>
                  <a:ext uri="{FF2B5EF4-FFF2-40B4-BE49-F238E27FC236}">
                    <a16:creationId xmlns:a16="http://schemas.microsoft.com/office/drawing/2014/main" id="{1645D8EF-B240-4B92-B5D7-13C2169D0738}"/>
                  </a:ext>
                </a:extLst>
              </p:cNvPr>
              <p:cNvCxnSpPr>
                <a:cxnSpLocks/>
              </p:cNvCxnSpPr>
              <p:nvPr/>
            </p:nvCxnSpPr>
            <p:spPr>
              <a:xfrm>
                <a:off x="5862044" y="5533405"/>
                <a:ext cx="0" cy="28089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6" name="Straight Connector 235">
                <a:extLst>
                  <a:ext uri="{FF2B5EF4-FFF2-40B4-BE49-F238E27FC236}">
                    <a16:creationId xmlns:a16="http://schemas.microsoft.com/office/drawing/2014/main" id="{BA76FDEC-39DD-4107-A80B-2AB4BB96ACD0}"/>
                  </a:ext>
                </a:extLst>
              </p:cNvPr>
              <p:cNvCxnSpPr>
                <a:cxnSpLocks/>
              </p:cNvCxnSpPr>
              <p:nvPr/>
            </p:nvCxnSpPr>
            <p:spPr>
              <a:xfrm>
                <a:off x="5868464" y="5803616"/>
                <a:ext cx="132268"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37" name="Group 236">
              <a:extLst>
                <a:ext uri="{FF2B5EF4-FFF2-40B4-BE49-F238E27FC236}">
                  <a16:creationId xmlns:a16="http://schemas.microsoft.com/office/drawing/2014/main" id="{CBF61043-A716-4686-8927-1B265D2AA37A}"/>
                </a:ext>
              </a:extLst>
            </p:cNvPr>
            <p:cNvGrpSpPr/>
            <p:nvPr/>
          </p:nvGrpSpPr>
          <p:grpSpPr>
            <a:xfrm>
              <a:off x="6854992" y="4836740"/>
              <a:ext cx="512624" cy="280894"/>
              <a:chOff x="5488108" y="5533405"/>
              <a:chExt cx="512624" cy="280894"/>
            </a:xfrm>
          </p:grpSpPr>
          <p:cxnSp>
            <p:nvCxnSpPr>
              <p:cNvPr id="238" name="Straight Connector 237">
                <a:extLst>
                  <a:ext uri="{FF2B5EF4-FFF2-40B4-BE49-F238E27FC236}">
                    <a16:creationId xmlns:a16="http://schemas.microsoft.com/office/drawing/2014/main" id="{7C0FA2E5-1B44-4B24-8910-D40BB9647DD0}"/>
                  </a:ext>
                </a:extLst>
              </p:cNvPr>
              <p:cNvCxnSpPr>
                <a:cxnSpLocks/>
              </p:cNvCxnSpPr>
              <p:nvPr/>
            </p:nvCxnSpPr>
            <p:spPr>
              <a:xfrm flipV="1">
                <a:off x="5502863" y="5533405"/>
                <a:ext cx="0" cy="28089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9" name="Straight Connector 238">
                <a:extLst>
                  <a:ext uri="{FF2B5EF4-FFF2-40B4-BE49-F238E27FC236}">
                    <a16:creationId xmlns:a16="http://schemas.microsoft.com/office/drawing/2014/main" id="{384A37E7-D636-44C5-A484-2F435C9C78EF}"/>
                  </a:ext>
                </a:extLst>
              </p:cNvPr>
              <p:cNvCxnSpPr>
                <a:cxnSpLocks/>
              </p:cNvCxnSpPr>
              <p:nvPr/>
            </p:nvCxnSpPr>
            <p:spPr>
              <a:xfrm>
                <a:off x="5488108" y="5533405"/>
                <a:ext cx="383006"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0" name="Straight Connector 239">
                <a:extLst>
                  <a:ext uri="{FF2B5EF4-FFF2-40B4-BE49-F238E27FC236}">
                    <a16:creationId xmlns:a16="http://schemas.microsoft.com/office/drawing/2014/main" id="{BEC94EF7-B17F-4F98-986F-5C1A853A2606}"/>
                  </a:ext>
                </a:extLst>
              </p:cNvPr>
              <p:cNvCxnSpPr>
                <a:cxnSpLocks/>
              </p:cNvCxnSpPr>
              <p:nvPr/>
            </p:nvCxnSpPr>
            <p:spPr>
              <a:xfrm>
                <a:off x="5862044" y="5533405"/>
                <a:ext cx="0" cy="28089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1" name="Straight Connector 240">
                <a:extLst>
                  <a:ext uri="{FF2B5EF4-FFF2-40B4-BE49-F238E27FC236}">
                    <a16:creationId xmlns:a16="http://schemas.microsoft.com/office/drawing/2014/main" id="{219618B3-2C5F-45B2-B7A7-B009D6DB5B14}"/>
                  </a:ext>
                </a:extLst>
              </p:cNvPr>
              <p:cNvCxnSpPr>
                <a:cxnSpLocks/>
              </p:cNvCxnSpPr>
              <p:nvPr/>
            </p:nvCxnSpPr>
            <p:spPr>
              <a:xfrm>
                <a:off x="5868464" y="5803187"/>
                <a:ext cx="132268"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42" name="Group 241">
              <a:extLst>
                <a:ext uri="{FF2B5EF4-FFF2-40B4-BE49-F238E27FC236}">
                  <a16:creationId xmlns:a16="http://schemas.microsoft.com/office/drawing/2014/main" id="{AA6DE7C3-F8C3-47D8-A19A-E17A3824DDB0}"/>
                </a:ext>
              </a:extLst>
            </p:cNvPr>
            <p:cNvGrpSpPr/>
            <p:nvPr/>
          </p:nvGrpSpPr>
          <p:grpSpPr>
            <a:xfrm>
              <a:off x="7343863" y="4836933"/>
              <a:ext cx="509545" cy="280894"/>
              <a:chOff x="5491187" y="5533405"/>
              <a:chExt cx="509545" cy="280894"/>
            </a:xfrm>
          </p:grpSpPr>
          <p:cxnSp>
            <p:nvCxnSpPr>
              <p:cNvPr id="243" name="Straight Connector 242">
                <a:extLst>
                  <a:ext uri="{FF2B5EF4-FFF2-40B4-BE49-F238E27FC236}">
                    <a16:creationId xmlns:a16="http://schemas.microsoft.com/office/drawing/2014/main" id="{129C9A93-0495-494B-8022-5F9781C7396E}"/>
                  </a:ext>
                </a:extLst>
              </p:cNvPr>
              <p:cNvCxnSpPr>
                <a:cxnSpLocks/>
              </p:cNvCxnSpPr>
              <p:nvPr/>
            </p:nvCxnSpPr>
            <p:spPr>
              <a:xfrm flipV="1">
                <a:off x="5502863" y="5533405"/>
                <a:ext cx="0" cy="28089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4" name="Straight Connector 243">
                <a:extLst>
                  <a:ext uri="{FF2B5EF4-FFF2-40B4-BE49-F238E27FC236}">
                    <a16:creationId xmlns:a16="http://schemas.microsoft.com/office/drawing/2014/main" id="{44F18F4C-3799-40FD-8553-7D57158DC25F}"/>
                  </a:ext>
                </a:extLst>
              </p:cNvPr>
              <p:cNvCxnSpPr>
                <a:cxnSpLocks/>
              </p:cNvCxnSpPr>
              <p:nvPr/>
            </p:nvCxnSpPr>
            <p:spPr>
              <a:xfrm>
                <a:off x="5491187" y="5533405"/>
                <a:ext cx="383006"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5" name="Straight Connector 244">
                <a:extLst>
                  <a:ext uri="{FF2B5EF4-FFF2-40B4-BE49-F238E27FC236}">
                    <a16:creationId xmlns:a16="http://schemas.microsoft.com/office/drawing/2014/main" id="{373DA1E8-FEED-4BD2-84C5-E25CE4646D08}"/>
                  </a:ext>
                </a:extLst>
              </p:cNvPr>
              <p:cNvCxnSpPr>
                <a:cxnSpLocks/>
              </p:cNvCxnSpPr>
              <p:nvPr/>
            </p:nvCxnSpPr>
            <p:spPr>
              <a:xfrm>
                <a:off x="5862044" y="5533405"/>
                <a:ext cx="0" cy="28089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6" name="Straight Connector 245">
                <a:extLst>
                  <a:ext uri="{FF2B5EF4-FFF2-40B4-BE49-F238E27FC236}">
                    <a16:creationId xmlns:a16="http://schemas.microsoft.com/office/drawing/2014/main" id="{F9E610B6-4004-4DB5-A82C-691AA3A6DEB3}"/>
                  </a:ext>
                </a:extLst>
              </p:cNvPr>
              <p:cNvCxnSpPr>
                <a:cxnSpLocks/>
              </p:cNvCxnSpPr>
              <p:nvPr/>
            </p:nvCxnSpPr>
            <p:spPr>
              <a:xfrm>
                <a:off x="5868464" y="5800537"/>
                <a:ext cx="132268" cy="0"/>
              </a:xfrm>
              <a:prstGeom prst="line">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270" name="Rectangle 269">
              <a:extLst>
                <a:ext uri="{FF2B5EF4-FFF2-40B4-BE49-F238E27FC236}">
                  <a16:creationId xmlns:a16="http://schemas.microsoft.com/office/drawing/2014/main" id="{3EFCE9C7-920D-4DF5-8860-544A41EF9D86}"/>
                </a:ext>
              </a:extLst>
            </p:cNvPr>
            <p:cNvSpPr/>
            <p:nvPr/>
          </p:nvSpPr>
          <p:spPr>
            <a:xfrm>
              <a:off x="8574333" y="4625825"/>
              <a:ext cx="3070071" cy="338554"/>
            </a:xfrm>
            <a:prstGeom prst="rect">
              <a:avLst/>
            </a:prstGeom>
          </p:spPr>
          <p:txBody>
            <a:bodyPr wrap="none">
              <a:spAutoFit/>
            </a:bodyPr>
            <a:lstStyle/>
            <a:p>
              <a:r>
                <a:rPr lang="en-US" sz="1600" b="1" dirty="0" err="1">
                  <a:solidFill>
                    <a:schemeClr val="accent2">
                      <a:lumMod val="75000"/>
                    </a:schemeClr>
                  </a:solidFill>
                  <a:latin typeface="Courier New" pitchFamily="49" charset="0"/>
                  <a:cs typeface="Courier New" pitchFamily="49" charset="0"/>
                </a:rPr>
                <a:t>analogWrite</a:t>
              </a:r>
              <a:r>
                <a:rPr lang="en-US" sz="1600" b="1" dirty="0">
                  <a:latin typeface="Courier New" pitchFamily="49" charset="0"/>
                  <a:cs typeface="Courier New" pitchFamily="49" charset="0"/>
                </a:rPr>
                <a:t>(redLED,191)</a:t>
              </a:r>
              <a:r>
                <a:rPr lang="en-US" sz="1600" dirty="0"/>
                <a:t> </a:t>
              </a:r>
            </a:p>
          </p:txBody>
        </p:sp>
        <p:sp>
          <p:nvSpPr>
            <p:cNvPr id="271" name="TextBox 270">
              <a:extLst>
                <a:ext uri="{FF2B5EF4-FFF2-40B4-BE49-F238E27FC236}">
                  <a16:creationId xmlns:a16="http://schemas.microsoft.com/office/drawing/2014/main" id="{916ADCFF-79E1-430C-97C9-D94A877BD999}"/>
                </a:ext>
              </a:extLst>
            </p:cNvPr>
            <p:cNvSpPr txBox="1"/>
            <p:nvPr/>
          </p:nvSpPr>
          <p:spPr>
            <a:xfrm>
              <a:off x="8173207" y="4856225"/>
              <a:ext cx="3862468" cy="338554"/>
            </a:xfrm>
            <a:prstGeom prst="rect">
              <a:avLst/>
            </a:prstGeom>
            <a:noFill/>
          </p:spPr>
          <p:txBody>
            <a:bodyPr wrap="none" rtlCol="0">
              <a:spAutoFit/>
            </a:bodyPr>
            <a:lstStyle/>
            <a:p>
              <a:r>
                <a:rPr lang="en-US" sz="1600" i="1" dirty="0">
                  <a:solidFill>
                    <a:srgbClr val="0070C0"/>
                  </a:solidFill>
                </a:rPr>
                <a:t>75% duty cycle; simulates a voltage of 3.75V</a:t>
              </a:r>
            </a:p>
          </p:txBody>
        </p:sp>
      </p:grpSp>
      <p:grpSp>
        <p:nvGrpSpPr>
          <p:cNvPr id="284" name="Group 283">
            <a:extLst>
              <a:ext uri="{FF2B5EF4-FFF2-40B4-BE49-F238E27FC236}">
                <a16:creationId xmlns:a16="http://schemas.microsoft.com/office/drawing/2014/main" id="{8D26EF80-EFBC-4777-A21B-6E6DF102FC1D}"/>
              </a:ext>
            </a:extLst>
          </p:cNvPr>
          <p:cNvGrpSpPr/>
          <p:nvPr/>
        </p:nvGrpSpPr>
        <p:grpSpPr>
          <a:xfrm>
            <a:off x="5033304" y="5531124"/>
            <a:ext cx="6846880" cy="635579"/>
            <a:chOff x="5033304" y="5531124"/>
            <a:chExt cx="6846880" cy="635579"/>
          </a:xfrm>
        </p:grpSpPr>
        <p:grpSp>
          <p:nvGrpSpPr>
            <p:cNvPr id="248" name="Group 247">
              <a:extLst>
                <a:ext uri="{FF2B5EF4-FFF2-40B4-BE49-F238E27FC236}">
                  <a16:creationId xmlns:a16="http://schemas.microsoft.com/office/drawing/2014/main" id="{078F01F9-D4BD-480B-B411-80DCBCC4E871}"/>
                </a:ext>
              </a:extLst>
            </p:cNvPr>
            <p:cNvGrpSpPr/>
            <p:nvPr/>
          </p:nvGrpSpPr>
          <p:grpSpPr>
            <a:xfrm>
              <a:off x="5033304" y="5585897"/>
              <a:ext cx="2943364" cy="580806"/>
              <a:chOff x="5070883" y="3158217"/>
              <a:chExt cx="2943364" cy="580806"/>
            </a:xfrm>
          </p:grpSpPr>
          <p:cxnSp>
            <p:nvCxnSpPr>
              <p:cNvPr id="249" name="Straight Arrow Connector 248">
                <a:extLst>
                  <a:ext uri="{FF2B5EF4-FFF2-40B4-BE49-F238E27FC236}">
                    <a16:creationId xmlns:a16="http://schemas.microsoft.com/office/drawing/2014/main" id="{DFE161A1-BE74-4C3B-B9CE-58D091C57D9B}"/>
                  </a:ext>
                </a:extLst>
              </p:cNvPr>
              <p:cNvCxnSpPr>
                <a:cxnSpLocks/>
              </p:cNvCxnSpPr>
              <p:nvPr/>
            </p:nvCxnSpPr>
            <p:spPr>
              <a:xfrm flipV="1">
                <a:off x="5423040" y="3158217"/>
                <a:ext cx="0" cy="442308"/>
              </a:xfrm>
              <a:prstGeom prst="straightConnector1">
                <a:avLst/>
              </a:prstGeom>
              <a:ln w="9525">
                <a:tailEnd type="triangle"/>
              </a:ln>
            </p:spPr>
            <p:style>
              <a:lnRef idx="1">
                <a:schemeClr val="accent1"/>
              </a:lnRef>
              <a:fillRef idx="0">
                <a:schemeClr val="accent1"/>
              </a:fillRef>
              <a:effectRef idx="0">
                <a:schemeClr val="accent1"/>
              </a:effectRef>
              <a:fontRef idx="minor">
                <a:schemeClr val="tx1"/>
              </a:fontRef>
            </p:style>
          </p:cxnSp>
          <p:cxnSp>
            <p:nvCxnSpPr>
              <p:cNvPr id="250" name="Straight Arrow Connector 249">
                <a:extLst>
                  <a:ext uri="{FF2B5EF4-FFF2-40B4-BE49-F238E27FC236}">
                    <a16:creationId xmlns:a16="http://schemas.microsoft.com/office/drawing/2014/main" id="{5BF69FEB-DB9D-4E37-A371-378B029AD4B2}"/>
                  </a:ext>
                </a:extLst>
              </p:cNvPr>
              <p:cNvCxnSpPr>
                <a:cxnSpLocks/>
              </p:cNvCxnSpPr>
              <p:nvPr/>
            </p:nvCxnSpPr>
            <p:spPr>
              <a:xfrm>
                <a:off x="5393300" y="3600523"/>
                <a:ext cx="2620947" cy="0"/>
              </a:xfrm>
              <a:prstGeom prst="straightConnector1">
                <a:avLst/>
              </a:prstGeom>
              <a:ln w="9525">
                <a:tailEnd type="triangle"/>
              </a:ln>
            </p:spPr>
            <p:style>
              <a:lnRef idx="1">
                <a:schemeClr val="accent1"/>
              </a:lnRef>
              <a:fillRef idx="0">
                <a:schemeClr val="accent1"/>
              </a:fillRef>
              <a:effectRef idx="0">
                <a:schemeClr val="accent1"/>
              </a:effectRef>
              <a:fontRef idx="minor">
                <a:schemeClr val="tx1"/>
              </a:fontRef>
            </p:style>
          </p:cxnSp>
          <p:sp>
            <p:nvSpPr>
              <p:cNvPr id="251" name="TextBox 250">
                <a:extLst>
                  <a:ext uri="{FF2B5EF4-FFF2-40B4-BE49-F238E27FC236}">
                    <a16:creationId xmlns:a16="http://schemas.microsoft.com/office/drawing/2014/main" id="{8A810888-C7D9-4676-ADDF-874E88FDFE89}"/>
                  </a:ext>
                </a:extLst>
              </p:cNvPr>
              <p:cNvSpPr txBox="1"/>
              <p:nvPr/>
            </p:nvSpPr>
            <p:spPr>
              <a:xfrm>
                <a:off x="5070883" y="3462024"/>
                <a:ext cx="349776" cy="276999"/>
              </a:xfrm>
              <a:prstGeom prst="rect">
                <a:avLst/>
              </a:prstGeom>
              <a:noFill/>
            </p:spPr>
            <p:txBody>
              <a:bodyPr wrap="none" rtlCol="0">
                <a:spAutoFit/>
              </a:bodyPr>
              <a:lstStyle/>
              <a:p>
                <a:r>
                  <a:rPr lang="en-US" sz="1200" dirty="0"/>
                  <a:t>0V</a:t>
                </a:r>
              </a:p>
            </p:txBody>
          </p:sp>
          <p:sp>
            <p:nvSpPr>
              <p:cNvPr id="252" name="TextBox 251">
                <a:extLst>
                  <a:ext uri="{FF2B5EF4-FFF2-40B4-BE49-F238E27FC236}">
                    <a16:creationId xmlns:a16="http://schemas.microsoft.com/office/drawing/2014/main" id="{285A1242-6A61-4585-A74B-BDA8E0E29A5E}"/>
                  </a:ext>
                </a:extLst>
              </p:cNvPr>
              <p:cNvSpPr txBox="1"/>
              <p:nvPr/>
            </p:nvSpPr>
            <p:spPr>
              <a:xfrm>
                <a:off x="5070883" y="3184643"/>
                <a:ext cx="349776" cy="276999"/>
              </a:xfrm>
              <a:prstGeom prst="rect">
                <a:avLst/>
              </a:prstGeom>
              <a:noFill/>
            </p:spPr>
            <p:txBody>
              <a:bodyPr wrap="none" rtlCol="0">
                <a:spAutoFit/>
              </a:bodyPr>
              <a:lstStyle/>
              <a:p>
                <a:r>
                  <a:rPr lang="en-US" sz="1200" dirty="0"/>
                  <a:t>5V</a:t>
                </a:r>
              </a:p>
            </p:txBody>
          </p:sp>
        </p:grpSp>
        <p:cxnSp>
          <p:nvCxnSpPr>
            <p:cNvPr id="253" name="Straight Connector 252">
              <a:extLst>
                <a:ext uri="{FF2B5EF4-FFF2-40B4-BE49-F238E27FC236}">
                  <a16:creationId xmlns:a16="http://schemas.microsoft.com/office/drawing/2014/main" id="{FE0F549A-6EBC-4ABA-88D6-CE5842860610}"/>
                </a:ext>
              </a:extLst>
            </p:cNvPr>
            <p:cNvCxnSpPr>
              <a:cxnSpLocks/>
            </p:cNvCxnSpPr>
            <p:nvPr/>
          </p:nvCxnSpPr>
          <p:spPr>
            <a:xfrm>
              <a:off x="5389964" y="5742243"/>
              <a:ext cx="2387784" cy="0"/>
            </a:xfrm>
            <a:prstGeom prst="line">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4" name="Straight Connector 253">
              <a:extLst>
                <a:ext uri="{FF2B5EF4-FFF2-40B4-BE49-F238E27FC236}">
                  <a16:creationId xmlns:a16="http://schemas.microsoft.com/office/drawing/2014/main" id="{63CC6178-3BAF-4797-B542-0E056B647DD3}"/>
                </a:ext>
              </a:extLst>
            </p:cNvPr>
            <p:cNvCxnSpPr/>
            <p:nvPr/>
          </p:nvCxnSpPr>
          <p:spPr>
            <a:xfrm>
              <a:off x="5350149" y="5743679"/>
              <a:ext cx="37905" cy="0"/>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272" name="Rectangle 271">
              <a:extLst>
                <a:ext uri="{FF2B5EF4-FFF2-40B4-BE49-F238E27FC236}">
                  <a16:creationId xmlns:a16="http://schemas.microsoft.com/office/drawing/2014/main" id="{36CC56D4-AE45-4159-99A2-3746C81E58D0}"/>
                </a:ext>
              </a:extLst>
            </p:cNvPr>
            <p:cNvSpPr/>
            <p:nvPr/>
          </p:nvSpPr>
          <p:spPr>
            <a:xfrm>
              <a:off x="8574333" y="5531124"/>
              <a:ext cx="3070071" cy="338554"/>
            </a:xfrm>
            <a:prstGeom prst="rect">
              <a:avLst/>
            </a:prstGeom>
          </p:spPr>
          <p:txBody>
            <a:bodyPr wrap="none">
              <a:spAutoFit/>
            </a:bodyPr>
            <a:lstStyle/>
            <a:p>
              <a:r>
                <a:rPr lang="en-US" sz="1600" b="1" dirty="0" err="1">
                  <a:solidFill>
                    <a:schemeClr val="accent2">
                      <a:lumMod val="75000"/>
                    </a:schemeClr>
                  </a:solidFill>
                  <a:latin typeface="Courier New" pitchFamily="49" charset="0"/>
                  <a:cs typeface="Courier New" pitchFamily="49" charset="0"/>
                </a:rPr>
                <a:t>analogWrite</a:t>
              </a:r>
              <a:r>
                <a:rPr lang="en-US" sz="1600" b="1" dirty="0">
                  <a:latin typeface="Courier New" pitchFamily="49" charset="0"/>
                  <a:cs typeface="Courier New" pitchFamily="49" charset="0"/>
                </a:rPr>
                <a:t>(redLED,255)</a:t>
              </a:r>
              <a:r>
                <a:rPr lang="en-US" sz="1600" dirty="0"/>
                <a:t> </a:t>
              </a:r>
            </a:p>
          </p:txBody>
        </p:sp>
        <p:sp>
          <p:nvSpPr>
            <p:cNvPr id="273" name="TextBox 272">
              <a:extLst>
                <a:ext uri="{FF2B5EF4-FFF2-40B4-BE49-F238E27FC236}">
                  <a16:creationId xmlns:a16="http://schemas.microsoft.com/office/drawing/2014/main" id="{DA95A78B-70C9-4565-A79E-69E2A421E924}"/>
                </a:ext>
              </a:extLst>
            </p:cNvPr>
            <p:cNvSpPr txBox="1"/>
            <p:nvPr/>
          </p:nvSpPr>
          <p:spPr>
            <a:xfrm>
              <a:off x="8173207" y="5761524"/>
              <a:ext cx="3706977" cy="338554"/>
            </a:xfrm>
            <a:prstGeom prst="rect">
              <a:avLst/>
            </a:prstGeom>
            <a:noFill/>
          </p:spPr>
          <p:txBody>
            <a:bodyPr wrap="none" rtlCol="0">
              <a:spAutoFit/>
            </a:bodyPr>
            <a:lstStyle/>
            <a:p>
              <a:r>
                <a:rPr lang="en-US" sz="1600" i="1" dirty="0">
                  <a:solidFill>
                    <a:srgbClr val="0070C0"/>
                  </a:solidFill>
                </a:rPr>
                <a:t>100% duty cycle; simulates a voltage of 5V</a:t>
              </a:r>
            </a:p>
          </p:txBody>
        </p:sp>
      </p:grpSp>
      <p:sp>
        <p:nvSpPr>
          <p:cNvPr id="276" name="TextBox 275">
            <a:extLst>
              <a:ext uri="{FF2B5EF4-FFF2-40B4-BE49-F238E27FC236}">
                <a16:creationId xmlns:a16="http://schemas.microsoft.com/office/drawing/2014/main" id="{348A2275-8D89-4363-898B-2FC33FF076EA}"/>
              </a:ext>
            </a:extLst>
          </p:cNvPr>
          <p:cNvSpPr txBox="1"/>
          <p:nvPr/>
        </p:nvSpPr>
        <p:spPr>
          <a:xfrm>
            <a:off x="823651" y="1064918"/>
            <a:ext cx="3063922" cy="646331"/>
          </a:xfrm>
          <a:prstGeom prst="rect">
            <a:avLst/>
          </a:prstGeom>
          <a:noFill/>
        </p:spPr>
        <p:txBody>
          <a:bodyPr wrap="square" rtlCol="0">
            <a:spAutoFit/>
          </a:bodyPr>
          <a:lstStyle/>
          <a:p>
            <a:pPr algn="ctr"/>
            <a:r>
              <a:rPr lang="en-US" i="1" dirty="0">
                <a:solidFill>
                  <a:srgbClr val="0070C0"/>
                </a:solidFill>
              </a:rPr>
              <a:t>Enter this program to make your red LED to fade in</a:t>
            </a:r>
          </a:p>
        </p:txBody>
      </p:sp>
      <p:sp>
        <p:nvSpPr>
          <p:cNvPr id="278" name="Rectangle 277">
            <a:extLst>
              <a:ext uri="{FF2B5EF4-FFF2-40B4-BE49-F238E27FC236}">
                <a16:creationId xmlns:a16="http://schemas.microsoft.com/office/drawing/2014/main" id="{BB154989-680F-41D1-B334-1206B81B2C18}"/>
              </a:ext>
            </a:extLst>
          </p:cNvPr>
          <p:cNvSpPr/>
          <p:nvPr/>
        </p:nvSpPr>
        <p:spPr>
          <a:xfrm>
            <a:off x="402609" y="1711249"/>
            <a:ext cx="4004483" cy="431695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46480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80"/>
                                        </p:tgtEl>
                                        <p:attrNameLst>
                                          <p:attrName>style.visibility</p:attrName>
                                        </p:attrNameLst>
                                      </p:cBhvr>
                                      <p:to>
                                        <p:strVal val="visible"/>
                                      </p:to>
                                    </p:set>
                                    <p:animEffect transition="in" filter="fade">
                                      <p:cBhvr>
                                        <p:cTn id="14" dur="1000"/>
                                        <p:tgtEl>
                                          <p:spTgt spid="280"/>
                                        </p:tgtEl>
                                      </p:cBhvr>
                                    </p:animEffect>
                                    <p:anim calcmode="lin" valueType="num">
                                      <p:cBhvr>
                                        <p:cTn id="15" dur="1000" fill="hold"/>
                                        <p:tgtEl>
                                          <p:spTgt spid="280"/>
                                        </p:tgtEl>
                                        <p:attrNameLst>
                                          <p:attrName>ppt_x</p:attrName>
                                        </p:attrNameLst>
                                      </p:cBhvr>
                                      <p:tavLst>
                                        <p:tav tm="0">
                                          <p:val>
                                            <p:strVal val="#ppt_x"/>
                                          </p:val>
                                        </p:tav>
                                        <p:tav tm="100000">
                                          <p:val>
                                            <p:strVal val="#ppt_x"/>
                                          </p:val>
                                        </p:tav>
                                      </p:tavLst>
                                    </p:anim>
                                    <p:anim calcmode="lin" valueType="num">
                                      <p:cBhvr>
                                        <p:cTn id="16" dur="1000" fill="hold"/>
                                        <p:tgtEl>
                                          <p:spTgt spid="28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81"/>
                                        </p:tgtEl>
                                        <p:attrNameLst>
                                          <p:attrName>style.visibility</p:attrName>
                                        </p:attrNameLst>
                                      </p:cBhvr>
                                      <p:to>
                                        <p:strVal val="visible"/>
                                      </p:to>
                                    </p:set>
                                    <p:animEffect transition="in" filter="fade">
                                      <p:cBhvr>
                                        <p:cTn id="21" dur="1000"/>
                                        <p:tgtEl>
                                          <p:spTgt spid="281"/>
                                        </p:tgtEl>
                                      </p:cBhvr>
                                    </p:animEffect>
                                    <p:anim calcmode="lin" valueType="num">
                                      <p:cBhvr>
                                        <p:cTn id="22" dur="1000" fill="hold"/>
                                        <p:tgtEl>
                                          <p:spTgt spid="281"/>
                                        </p:tgtEl>
                                        <p:attrNameLst>
                                          <p:attrName>ppt_x</p:attrName>
                                        </p:attrNameLst>
                                      </p:cBhvr>
                                      <p:tavLst>
                                        <p:tav tm="0">
                                          <p:val>
                                            <p:strVal val="#ppt_x"/>
                                          </p:val>
                                        </p:tav>
                                        <p:tav tm="100000">
                                          <p:val>
                                            <p:strVal val="#ppt_x"/>
                                          </p:val>
                                        </p:tav>
                                      </p:tavLst>
                                    </p:anim>
                                    <p:anim calcmode="lin" valueType="num">
                                      <p:cBhvr>
                                        <p:cTn id="23" dur="1000" fill="hold"/>
                                        <p:tgtEl>
                                          <p:spTgt spid="28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82"/>
                                        </p:tgtEl>
                                        <p:attrNameLst>
                                          <p:attrName>style.visibility</p:attrName>
                                        </p:attrNameLst>
                                      </p:cBhvr>
                                      <p:to>
                                        <p:strVal val="visible"/>
                                      </p:to>
                                    </p:set>
                                    <p:animEffect transition="in" filter="fade">
                                      <p:cBhvr>
                                        <p:cTn id="28" dur="1000"/>
                                        <p:tgtEl>
                                          <p:spTgt spid="282"/>
                                        </p:tgtEl>
                                      </p:cBhvr>
                                    </p:animEffect>
                                    <p:anim calcmode="lin" valueType="num">
                                      <p:cBhvr>
                                        <p:cTn id="29" dur="1000" fill="hold"/>
                                        <p:tgtEl>
                                          <p:spTgt spid="282"/>
                                        </p:tgtEl>
                                        <p:attrNameLst>
                                          <p:attrName>ppt_x</p:attrName>
                                        </p:attrNameLst>
                                      </p:cBhvr>
                                      <p:tavLst>
                                        <p:tav tm="0">
                                          <p:val>
                                            <p:strVal val="#ppt_x"/>
                                          </p:val>
                                        </p:tav>
                                        <p:tav tm="100000">
                                          <p:val>
                                            <p:strVal val="#ppt_x"/>
                                          </p:val>
                                        </p:tav>
                                      </p:tavLst>
                                    </p:anim>
                                    <p:anim calcmode="lin" valueType="num">
                                      <p:cBhvr>
                                        <p:cTn id="30" dur="1000" fill="hold"/>
                                        <p:tgtEl>
                                          <p:spTgt spid="282"/>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83"/>
                                        </p:tgtEl>
                                        <p:attrNameLst>
                                          <p:attrName>style.visibility</p:attrName>
                                        </p:attrNameLst>
                                      </p:cBhvr>
                                      <p:to>
                                        <p:strVal val="visible"/>
                                      </p:to>
                                    </p:set>
                                    <p:animEffect transition="in" filter="fade">
                                      <p:cBhvr>
                                        <p:cTn id="35" dur="1000"/>
                                        <p:tgtEl>
                                          <p:spTgt spid="283"/>
                                        </p:tgtEl>
                                      </p:cBhvr>
                                    </p:animEffect>
                                    <p:anim calcmode="lin" valueType="num">
                                      <p:cBhvr>
                                        <p:cTn id="36" dur="1000" fill="hold"/>
                                        <p:tgtEl>
                                          <p:spTgt spid="283"/>
                                        </p:tgtEl>
                                        <p:attrNameLst>
                                          <p:attrName>ppt_x</p:attrName>
                                        </p:attrNameLst>
                                      </p:cBhvr>
                                      <p:tavLst>
                                        <p:tav tm="0">
                                          <p:val>
                                            <p:strVal val="#ppt_x"/>
                                          </p:val>
                                        </p:tav>
                                        <p:tav tm="100000">
                                          <p:val>
                                            <p:strVal val="#ppt_x"/>
                                          </p:val>
                                        </p:tav>
                                      </p:tavLst>
                                    </p:anim>
                                    <p:anim calcmode="lin" valueType="num">
                                      <p:cBhvr>
                                        <p:cTn id="37" dur="1000" fill="hold"/>
                                        <p:tgtEl>
                                          <p:spTgt spid="28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284"/>
                                        </p:tgtEl>
                                        <p:attrNameLst>
                                          <p:attrName>style.visibility</p:attrName>
                                        </p:attrNameLst>
                                      </p:cBhvr>
                                      <p:to>
                                        <p:strVal val="visible"/>
                                      </p:to>
                                    </p:set>
                                    <p:animEffect transition="in" filter="fade">
                                      <p:cBhvr>
                                        <p:cTn id="42" dur="1000"/>
                                        <p:tgtEl>
                                          <p:spTgt spid="284"/>
                                        </p:tgtEl>
                                      </p:cBhvr>
                                    </p:animEffect>
                                    <p:anim calcmode="lin" valueType="num">
                                      <p:cBhvr>
                                        <p:cTn id="43" dur="1000" fill="hold"/>
                                        <p:tgtEl>
                                          <p:spTgt spid="284"/>
                                        </p:tgtEl>
                                        <p:attrNameLst>
                                          <p:attrName>ppt_x</p:attrName>
                                        </p:attrNameLst>
                                      </p:cBhvr>
                                      <p:tavLst>
                                        <p:tav tm="0">
                                          <p:val>
                                            <p:strVal val="#ppt_x"/>
                                          </p:val>
                                        </p:tav>
                                        <p:tav tm="100000">
                                          <p:val>
                                            <p:strVal val="#ppt_x"/>
                                          </p:val>
                                        </p:tav>
                                      </p:tavLst>
                                    </p:anim>
                                    <p:anim calcmode="lin" valueType="num">
                                      <p:cBhvr>
                                        <p:cTn id="44" dur="1000" fill="hold"/>
                                        <p:tgtEl>
                                          <p:spTgt spid="2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heme/theme1.xml><?xml version="1.0" encoding="utf-8"?>
<a:theme xmlns:a="http://schemas.openxmlformats.org/drawingml/2006/main" name="Expanded Slid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xpanded Slide Theme" id="{2F7484A4-7A9F-4B98-96AC-2FF08647E21D}" vid="{D2194315-72CD-433D-82C0-34C57640788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Expanded Slide Theme</Template>
  <TotalTime>2356</TotalTime>
  <Words>1449</Words>
  <Application>Microsoft Office PowerPoint</Application>
  <PresentationFormat>Widescreen</PresentationFormat>
  <Paragraphs>266</Paragraphs>
  <Slides>12</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Arial</vt:lpstr>
      <vt:lpstr>Calibri</vt:lpstr>
      <vt:lpstr>Calibri Light</vt:lpstr>
      <vt:lpstr>Courier New</vt:lpstr>
      <vt:lpstr>Roboto</vt:lpstr>
      <vt:lpstr>Expanded Slide Theme</vt:lpstr>
      <vt:lpstr>First Five</vt:lpstr>
      <vt:lpstr>RGB LEDs</vt:lpstr>
      <vt:lpstr>Hooking Up the LED</vt:lpstr>
      <vt:lpstr>Controlling the Color Output</vt:lpstr>
      <vt:lpstr>Controlling the Color Output</vt:lpstr>
      <vt:lpstr>PowerPoint Presentation</vt:lpstr>
      <vt:lpstr>PowerPoint Presentation</vt:lpstr>
      <vt:lpstr>PowerPoint Presentation</vt:lpstr>
      <vt:lpstr>PowerPoint Presentation</vt:lpstr>
      <vt:lpstr>PowerPoint Presentation</vt:lpstr>
      <vt:lpstr>PowerPoint Presentation</vt:lpstr>
      <vt:lpstr>Assignment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Electricity</dc:title>
  <dc:creator>Krystal Corbett</dc:creator>
  <cp:lastModifiedBy>User</cp:lastModifiedBy>
  <cp:revision>82</cp:revision>
  <cp:lastPrinted>2019-12-16T17:38:44Z</cp:lastPrinted>
  <dcterms:created xsi:type="dcterms:W3CDTF">2017-03-05T23:41:57Z</dcterms:created>
  <dcterms:modified xsi:type="dcterms:W3CDTF">2020-02-04T21:34:12Z</dcterms:modified>
</cp:coreProperties>
</file>