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80" r:id="rId2"/>
    <p:sldId id="314" r:id="rId3"/>
    <p:sldId id="299" r:id="rId4"/>
    <p:sldId id="308" r:id="rId5"/>
    <p:sldId id="300" r:id="rId6"/>
    <p:sldId id="306" r:id="rId7"/>
    <p:sldId id="303" r:id="rId8"/>
    <p:sldId id="301" r:id="rId9"/>
    <p:sldId id="305" r:id="rId10"/>
    <p:sldId id="30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087"/>
    <a:srgbClr val="CB333B"/>
    <a:srgbClr val="A5A5A5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3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8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8/9/2019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8/9/2019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2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8/9/2019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620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8/9/2019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9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8/9/2019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629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8/9/2019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3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8/9/2019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45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8/9/2019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34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8/9/2019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3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8/9/2019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6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8/9/2019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44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8/9/2019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76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8/9/2019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3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3" Type="http://schemas.openxmlformats.org/officeDocument/2006/relationships/image" Target="../media/image140.png"/><Relationship Id="rId7" Type="http://schemas.openxmlformats.org/officeDocument/2006/relationships/image" Target="../media/image18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5" Type="http://schemas.openxmlformats.org/officeDocument/2006/relationships/image" Target="../media/image160.png"/><Relationship Id="rId10" Type="http://schemas.openxmlformats.org/officeDocument/2006/relationships/image" Target="../media/image210.png"/><Relationship Id="rId4" Type="http://schemas.openxmlformats.org/officeDocument/2006/relationships/image" Target="../media/image150.png"/><Relationship Id="rId9" Type="http://schemas.openxmlformats.org/officeDocument/2006/relationships/image" Target="../media/image20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latech.ed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1.wdp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microsoft.com/office/2007/relationships/hdphoto" Target="../media/hdphoto5.wdp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3019" y="3268073"/>
            <a:ext cx="4256621" cy="1711016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Kirchhoff’s Voltage Law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A627A5C4-F4EA-4E9B-BA98-424C12D325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E975669-A850-452A-9713-9FBD341993DB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06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17237" y="307090"/>
            <a:ext cx="11143936" cy="242635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u="sng" dirty="0">
                <a:solidFill>
                  <a:srgbClr val="CB333B"/>
                </a:solidFill>
              </a:rPr>
              <a:t>Class Problem</a:t>
            </a:r>
            <a:r>
              <a:rPr lang="en-US" sz="2000" dirty="0">
                <a:solidFill>
                  <a:srgbClr val="CB333B"/>
                </a:solidFill>
              </a:rPr>
              <a:t>: </a:t>
            </a:r>
            <a:r>
              <a:rPr lang="en-US" sz="2000" dirty="0"/>
              <a:t>For the circuit given find</a:t>
            </a:r>
          </a:p>
          <a:p>
            <a:pPr marL="640080" lvl="1" indent="-274320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altLang="en-US" sz="2000" dirty="0">
                <a:latin typeface="Arial Narrow" panose="020B0606020202030204" pitchFamily="34" charset="0"/>
                <a:ea typeface="Times New Roman" panose="02020603050405020304" pitchFamily="18" charset="0"/>
              </a:rPr>
              <a:t>The overall voltage drop over the resistor in Loop1 and Loop 2</a:t>
            </a:r>
          </a:p>
          <a:p>
            <a:pPr marL="640080" lvl="1" indent="-274320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000" dirty="0">
                <a:latin typeface="Arial Narrow" panose="020B0606020202030204" pitchFamily="34" charset="0"/>
              </a:rPr>
              <a:t>The </a:t>
            </a:r>
            <a:r>
              <a:rPr lang="en-US" altLang="en-US" sz="2000" dirty="0">
                <a:latin typeface="Arial Narrow" panose="020B0606020202030204" pitchFamily="34" charset="0"/>
                <a:ea typeface="Times New Roman" panose="02020603050405020304" pitchFamily="18" charset="0"/>
              </a:rPr>
              <a:t>current that passes through the 20Ω resistor</a:t>
            </a:r>
          </a:p>
          <a:p>
            <a:pPr marL="640080" lvl="1" indent="-274320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sz="2000" dirty="0">
                <a:latin typeface="Arial Narrow" panose="020B0606020202030204" pitchFamily="34" charset="0"/>
              </a:rPr>
              <a:t>Equivalent resistance of the resistors only in Loop 2</a:t>
            </a:r>
          </a:p>
          <a:p>
            <a:pPr marL="640080" lvl="1" indent="-274320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altLang="en-US" sz="2000" dirty="0">
                <a:latin typeface="Arial Narrow" panose="020B0606020202030204" pitchFamily="34" charset="0"/>
                <a:ea typeface="Times New Roman" panose="02020603050405020304" pitchFamily="18" charset="0"/>
              </a:rPr>
              <a:t>Current passing through the resistors in Loop 2 (Hint: use Ohm’s Law and the </a:t>
            </a:r>
            <a:r>
              <a:rPr lang="en-US" altLang="en-US" sz="2000" dirty="0" err="1">
                <a:latin typeface="Arial Narrow" panose="020B0606020202030204" pitchFamily="34" charset="0"/>
                <a:ea typeface="Times New Roman" panose="02020603050405020304" pitchFamily="18" charset="0"/>
              </a:rPr>
              <a:t>R</a:t>
            </a:r>
            <a:r>
              <a:rPr lang="en-US" altLang="en-US" sz="2000" baseline="-30000" dirty="0" err="1">
                <a:latin typeface="Arial Narrow" panose="020B0606020202030204" pitchFamily="34" charset="0"/>
                <a:ea typeface="Times New Roman" panose="02020603050405020304" pitchFamily="18" charset="0"/>
              </a:rPr>
              <a:t>eq</a:t>
            </a:r>
            <a:r>
              <a:rPr lang="en-US" altLang="en-US" sz="2000" dirty="0">
                <a:latin typeface="Arial Narrow" panose="020B0606020202030204" pitchFamily="34" charset="0"/>
                <a:ea typeface="Times New Roman" panose="02020603050405020304" pitchFamily="18" charset="0"/>
              </a:rPr>
              <a:t> of the two resistors in the loop)</a:t>
            </a:r>
          </a:p>
          <a:p>
            <a:pPr marL="640080" lvl="1" indent="-274320"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</a:pPr>
            <a:r>
              <a:rPr lang="en-US" altLang="en-US" sz="2000" dirty="0">
                <a:latin typeface="Arial Narrow" panose="020B0606020202030204" pitchFamily="34" charset="0"/>
                <a:ea typeface="Times New Roman" panose="02020603050405020304" pitchFamily="18" charset="0"/>
              </a:rPr>
              <a:t>The voltage drops across the 10Ω and the 15Ω resistors (Hint: current stays the same through both resistors)</a:t>
            </a:r>
            <a:endParaRPr lang="en-US" sz="20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683120" y="3293573"/>
            <a:ext cx="3129252" cy="2225469"/>
            <a:chOff x="8582892" y="457199"/>
            <a:chExt cx="3129252" cy="2225469"/>
          </a:xfrm>
        </p:grpSpPr>
        <p:pic>
          <p:nvPicPr>
            <p:cNvPr id="2052" name="Picture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82892" y="457199"/>
              <a:ext cx="3129252" cy="2225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10970132" y="897578"/>
              <a:ext cx="65462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/>
                <a:t>10</a:t>
              </a:r>
              <a:r>
                <a:rPr lang="el-GR" dirty="0">
                  <a:latin typeface="Calibri" panose="020F0502020204030204" pitchFamily="34" charset="0"/>
                </a:rPr>
                <a:t>Ω</a:t>
              </a:r>
              <a:endParaRPr 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986370" y="1569933"/>
              <a:ext cx="65462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/>
                <a:t>15</a:t>
              </a:r>
              <a:r>
                <a:rPr lang="el-GR" dirty="0">
                  <a:latin typeface="Calibri" panose="020F0502020204030204" pitchFamily="34" charset="0"/>
                </a:rPr>
                <a:t>Ω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116345" y="1312825"/>
              <a:ext cx="58629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/>
                <a:t>20</a:t>
              </a:r>
              <a:r>
                <a:rPr lang="el-GR" dirty="0">
                  <a:latin typeface="Calibri" panose="020F0502020204030204" pitchFamily="34" charset="0"/>
                </a:rPr>
                <a:t>Ω</a:t>
              </a:r>
              <a:endParaRPr lang="en-US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223749" y="2948870"/>
            <a:ext cx="28732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a.   According to KVL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291524" y="3990758"/>
                <a:ext cx="2873241" cy="533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b.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20</m:t>
                        </m:r>
                        <m:r>
                          <m:rPr>
                            <m:sty m:val="p"/>
                          </m:rPr>
                          <a:rPr lang="el-GR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Ω</m:t>
                        </m:r>
                      </m:den>
                    </m:f>
                    <m:r>
                      <a:rPr lang="en-US" sz="2000" i="1">
                        <a:latin typeface="Cambria Math" panose="02040503050406030204" pitchFamily="18" charset="0"/>
                      </a:rPr>
                      <m:t>=0.25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524" y="3990758"/>
                <a:ext cx="2873241" cy="533929"/>
              </a:xfrm>
              <a:prstGeom prst="rect">
                <a:avLst/>
              </a:prstGeom>
              <a:blipFill>
                <a:blip r:embed="rId3"/>
                <a:stretch>
                  <a:fillRect l="-2335" b="-80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291524" y="4829063"/>
                <a:ext cx="3969249" cy="459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c.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𝑒𝑞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𝑙𝑜𝑜𝑝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=10</m:t>
                    </m:r>
                    <m:r>
                      <m:rPr>
                        <m:sty m:val="p"/>
                      </m:rPr>
                      <a:rPr lang="el-G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+15</m:t>
                    </m:r>
                    <m:r>
                      <m:rPr>
                        <m:sty m:val="p"/>
                      </m:rPr>
                      <a:rPr lang="el-G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25</m:t>
                    </m:r>
                    <m:r>
                      <m:rPr>
                        <m:sty m:val="p"/>
                      </m:rPr>
                      <a:rPr lang="el-GR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1524" y="4829063"/>
                <a:ext cx="3969249" cy="459100"/>
              </a:xfrm>
              <a:prstGeom prst="rect">
                <a:avLst/>
              </a:prstGeom>
              <a:blipFill>
                <a:blip r:embed="rId4"/>
                <a:stretch>
                  <a:fillRect l="-1690" t="-5333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330411" y="5592539"/>
                <a:ext cx="4345998" cy="6476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d.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𝐿𝑜𝑜𝑝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sSub>
                          <m:sSubPr>
                            <m:ctrlP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𝑒𝑞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𝐿𝑜𝑜𝑝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</m:sSub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  <m:r>
                          <m:rPr>
                            <m:sty m:val="p"/>
                          </m:rPr>
                          <a:rPr lang="el-GR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Ω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=0.2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0411" y="5592539"/>
                <a:ext cx="4345998" cy="647613"/>
              </a:xfrm>
              <a:prstGeom prst="rect">
                <a:avLst/>
              </a:prstGeom>
              <a:blipFill>
                <a:blip r:embed="rId5"/>
                <a:stretch>
                  <a:fillRect l="-14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8538183" y="2948870"/>
                <a:ext cx="3147849" cy="423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/>
                  <a:t>e.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l-GR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  <m:r>
                          <m:rPr>
                            <m:sty m:val="p"/>
                          </m:rPr>
                          <a:rPr lang="el-G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Ω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𝐿𝑜𝑜𝑝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∙10</m:t>
                    </m:r>
                    <m:r>
                      <m:rPr>
                        <m:sty m:val="p"/>
                      </m:rPr>
                      <a:rPr lang="el-GR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</m:oMath>
                </a14:m>
                <a:endParaRPr lang="en-US" sz="20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8183" y="2948870"/>
                <a:ext cx="3147849" cy="423770"/>
              </a:xfrm>
              <a:prstGeom prst="rect">
                <a:avLst/>
              </a:prstGeom>
              <a:blipFill>
                <a:blip r:embed="rId6"/>
                <a:stretch>
                  <a:fillRect l="-2132" t="-7246" b="-217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8849515" y="3372640"/>
                <a:ext cx="27342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  <m:r>
                            <m:rPr>
                              <m:sty m:val="p"/>
                            </m:r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0.2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</m:t>
                      </m:r>
                      <m:r>
                        <m:rPr>
                          <m:sty m:val="p"/>
                        </m:rP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en-US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9515" y="3372640"/>
                <a:ext cx="2734210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8849515" y="4467217"/>
                <a:ext cx="273421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15</m:t>
                          </m:r>
                          <m:r>
                            <m:rPr>
                              <m:sty m:val="p"/>
                            </m:r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0.2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</m:t>
                      </m:r>
                      <m:r>
                        <m:rPr>
                          <m:sty m:val="p"/>
                        </m:rP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=3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</m:oMath>
                  </m:oMathPara>
                </a14:m>
                <a:endParaRPr lang="en-US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9515" y="4467217"/>
                <a:ext cx="2734210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8827329" y="4070597"/>
                <a:ext cx="2278252" cy="3907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15</m:t>
                          </m:r>
                          <m:r>
                            <m:rPr>
                              <m:sty m:val="p"/>
                            </m:rPr>
                            <a:rPr lang="el-G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𝐿𝑜𝑜𝑝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</m:t>
                      </m:r>
                      <m:r>
                        <m:rPr>
                          <m:sty m:val="p"/>
                        </m:rPr>
                        <a:rPr lang="el-G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en-US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7329" y="4070597"/>
                <a:ext cx="2278252" cy="390748"/>
              </a:xfrm>
              <a:prstGeom prst="rect">
                <a:avLst/>
              </a:prstGeom>
              <a:blipFill>
                <a:blip r:embed="rId9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4740508" y="3390504"/>
                <a:ext cx="2565511" cy="390748"/>
              </a:xfrm>
              <a:prstGeom prst="rect">
                <a:avLst/>
              </a:prstGeom>
              <a:ln w="19050">
                <a:solidFill>
                  <a:srgbClr val="CB333B"/>
                </a:solidFill>
              </a:ln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𝐿𝑜𝑜𝑝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=5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𝑉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𝐿𝑜𝑜𝑝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0508" y="3390504"/>
                <a:ext cx="2565511" cy="390748"/>
              </a:xfrm>
              <a:prstGeom prst="rect">
                <a:avLst/>
              </a:prstGeom>
              <a:blipFill>
                <a:blip r:embed="rId10"/>
                <a:stretch>
                  <a:fillRect b="-4478"/>
                </a:stretch>
              </a:blipFill>
              <a:ln w="19050">
                <a:solidFill>
                  <a:srgbClr val="CB333B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1"/>
          <p:cNvSpPr/>
          <p:nvPr/>
        </p:nvSpPr>
        <p:spPr>
          <a:xfrm>
            <a:off x="6276148" y="4070597"/>
            <a:ext cx="737716" cy="390748"/>
          </a:xfrm>
          <a:prstGeom prst="rect">
            <a:avLst/>
          </a:prstGeom>
          <a:noFill/>
          <a:ln w="19050">
            <a:solidFill>
              <a:srgbClr val="CB3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387935" y="4863239"/>
            <a:ext cx="571501" cy="390748"/>
          </a:xfrm>
          <a:prstGeom prst="rect">
            <a:avLst/>
          </a:prstGeom>
          <a:noFill/>
          <a:ln w="19050">
            <a:solidFill>
              <a:srgbClr val="CB3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7519553" y="5689798"/>
            <a:ext cx="571501" cy="390748"/>
          </a:xfrm>
          <a:prstGeom prst="rect">
            <a:avLst/>
          </a:prstGeom>
          <a:noFill/>
          <a:ln w="19050">
            <a:solidFill>
              <a:srgbClr val="CB3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11157909" y="3342215"/>
            <a:ext cx="407385" cy="390748"/>
          </a:xfrm>
          <a:prstGeom prst="rect">
            <a:avLst/>
          </a:prstGeom>
          <a:noFill/>
          <a:ln w="19050">
            <a:solidFill>
              <a:srgbClr val="CB3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11127767" y="4427937"/>
            <a:ext cx="407385" cy="390748"/>
          </a:xfrm>
          <a:prstGeom prst="rect">
            <a:avLst/>
          </a:prstGeom>
          <a:noFill/>
          <a:ln w="19050">
            <a:solidFill>
              <a:srgbClr val="CB3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598622" y="3990758"/>
            <a:ext cx="420856" cy="61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056155" y="4000620"/>
            <a:ext cx="1038656" cy="61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564897" y="4701384"/>
            <a:ext cx="1532094" cy="61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7150552" y="4689784"/>
            <a:ext cx="940502" cy="61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621888" y="5570666"/>
            <a:ext cx="684131" cy="61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324661" y="5570665"/>
            <a:ext cx="940502" cy="612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8945317" y="3400406"/>
            <a:ext cx="1956040" cy="332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0941560" y="3293573"/>
            <a:ext cx="642165" cy="563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8945317" y="4491497"/>
            <a:ext cx="1956040" cy="367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10941559" y="4393842"/>
            <a:ext cx="642165" cy="494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31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9" grpId="0"/>
      <p:bldP spid="20" grpId="0"/>
      <p:bldP spid="21" grpId="0"/>
      <p:bldP spid="16" grpId="0"/>
      <p:bldP spid="23" grpId="0"/>
      <p:bldP spid="24" grpId="0"/>
      <p:bldP spid="18" grpId="0" animBg="1"/>
      <p:bldP spid="22" grpId="0" animBg="1"/>
      <p:bldP spid="27" grpId="0" animBg="1"/>
      <p:bldP spid="28" grpId="0" animBg="1"/>
      <p:bldP spid="29" grpId="0" animBg="1"/>
      <p:bldP spid="30" grpId="0" animBg="1"/>
      <p:bldP spid="25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1B5B804-F55B-4C37-B9C4-AB044EE22FEF}"/>
              </a:ext>
            </a:extLst>
          </p:cNvPr>
          <p:cNvSpPr/>
          <p:nvPr/>
        </p:nvSpPr>
        <p:spPr>
          <a:xfrm>
            <a:off x="0" y="0"/>
            <a:ext cx="5007935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98950C-F9E2-4B32-B51D-C2BBFD97A8F0}"/>
              </a:ext>
            </a:extLst>
          </p:cNvPr>
          <p:cNvSpPr/>
          <p:nvPr/>
        </p:nvSpPr>
        <p:spPr>
          <a:xfrm>
            <a:off x="461772" y="492369"/>
            <a:ext cx="4046433" cy="5731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6878" y="629266"/>
            <a:ext cx="6422849" cy="1676603"/>
          </a:xfrm>
        </p:spPr>
        <p:txBody>
          <a:bodyPr>
            <a:normAutofit/>
          </a:bodyPr>
          <a:lstStyle/>
          <a:p>
            <a:r>
              <a:rPr lang="en-US" b="1"/>
              <a:t>DISCLAIMER &amp; USAGE</a:t>
            </a:r>
            <a:endParaRPr lang="en-US" dirty="0"/>
          </a:p>
        </p:txBody>
      </p:sp>
      <p:pic>
        <p:nvPicPr>
          <p:cNvPr id="13" name="Picture 1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427" y="3499308"/>
            <a:ext cx="2119079" cy="1928600"/>
          </a:xfrm>
          <a:prstGeom prst="rect">
            <a:avLst/>
          </a:prstGeom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B6EB66-E005-471E-A6E1-8B0AB972C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91" y="991146"/>
            <a:ext cx="3562594" cy="144320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6880" y="2169268"/>
            <a:ext cx="6422848" cy="4054551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pPr lvl="1"/>
            <a:r>
              <a:rPr lang="en-US" dirty="0"/>
              <a:t>This material is based upon work supported by the National Science Foundation's Advanced Technological Education Program under Grant No. 1801177.</a:t>
            </a:r>
          </a:p>
          <a:p>
            <a:pPr lvl="1"/>
            <a:r>
              <a:rPr lang="en-US" dirty="0"/>
              <a:t>Any opinions, findings, and conclusions or recommendations expressed in this material are those of the author(s) and do not necessarily reflect the views of the National Science Foundation.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F799B75-3963-4F77-BBA1-B252BFED32FF}"/>
              </a:ext>
            </a:extLst>
          </p:cNvPr>
          <p:cNvSpPr txBox="1">
            <a:spLocks/>
          </p:cNvSpPr>
          <p:nvPr/>
        </p:nvSpPr>
        <p:spPr>
          <a:xfrm>
            <a:off x="9220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F9F945A-7155-4828-81E1-722329993529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DE19E0-7915-40A8-8316-015D990C89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142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82" y="-152321"/>
            <a:ext cx="10515600" cy="1325563"/>
          </a:xfrm>
        </p:spPr>
        <p:txBody>
          <a:bodyPr/>
          <a:lstStyle/>
          <a:p>
            <a:r>
              <a:rPr lang="en-US" dirty="0"/>
              <a:t>Build the Series Circuit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268030" y="1173242"/>
          <a:ext cx="3210698" cy="502911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18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503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color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digit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83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black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83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brown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66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66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383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red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83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orange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383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yellow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383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green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383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blue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383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violet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383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gray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8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383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white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marL="91412" marR="9141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304109" y="2143223"/>
            <a:ext cx="3407349" cy="2572616"/>
            <a:chOff x="4353006" y="4161140"/>
            <a:chExt cx="2800671" cy="208827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3337" y="4398263"/>
              <a:ext cx="1703443" cy="1851147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5326114" y="4161140"/>
              <a:ext cx="768284" cy="32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</a:rPr>
                <a:t>470</a:t>
              </a:r>
              <a:r>
                <a:rPr lang="el-GR" sz="2000" dirty="0">
                  <a:latin typeface="Calibri" panose="020F0502020204030204" pitchFamily="34" charset="0"/>
                </a:rPr>
                <a:t>Ω</a:t>
              </a:r>
              <a:endParaRPr lang="en-US" sz="2000" baseline="-25000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283970" y="5242243"/>
              <a:ext cx="869707" cy="32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</a:rPr>
                <a:t>220</a:t>
              </a:r>
              <a:r>
                <a:rPr lang="el-GR" sz="2000" dirty="0">
                  <a:latin typeface="Calibri" panose="020F0502020204030204" pitchFamily="34" charset="0"/>
                </a:rPr>
                <a:t>Ω</a:t>
              </a:r>
              <a:endParaRPr lang="en-US" sz="2000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353006" y="5242243"/>
              <a:ext cx="427852" cy="3020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</a:rPr>
                <a:t>9V</a:t>
              </a:r>
              <a:endParaRPr lang="en-US" sz="2000" baseline="-25000" dirty="0"/>
            </a:p>
          </p:txBody>
        </p:sp>
      </p:grpSp>
      <p:sp>
        <p:nvSpPr>
          <p:cNvPr id="16" name="Freeform 15"/>
          <p:cNvSpPr/>
          <p:nvPr/>
        </p:nvSpPr>
        <p:spPr>
          <a:xfrm>
            <a:off x="1096823" y="2745685"/>
            <a:ext cx="1315526" cy="1785836"/>
          </a:xfrm>
          <a:custGeom>
            <a:avLst/>
            <a:gdLst>
              <a:gd name="connsiteX0" fmla="*/ 4302 w 929249"/>
              <a:gd name="connsiteY0" fmla="*/ 245150 h 1052219"/>
              <a:gd name="connsiteX1" fmla="*/ 118602 w 929249"/>
              <a:gd name="connsiteY1" fmla="*/ 58114 h 1052219"/>
              <a:gd name="connsiteX2" fmla="*/ 794011 w 929249"/>
              <a:gd name="connsiteY2" fmla="*/ 78896 h 1052219"/>
              <a:gd name="connsiteX3" fmla="*/ 877138 w 929249"/>
              <a:gd name="connsiteY3" fmla="*/ 941341 h 1052219"/>
              <a:gd name="connsiteX4" fmla="*/ 180947 w 929249"/>
              <a:gd name="connsiteY4" fmla="*/ 1014078 h 1052219"/>
              <a:gd name="connsiteX5" fmla="*/ 4302 w 929249"/>
              <a:gd name="connsiteY5" fmla="*/ 691959 h 1052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9249" h="1052219">
                <a:moveTo>
                  <a:pt x="4302" y="245150"/>
                </a:moveTo>
                <a:cubicBezTo>
                  <a:pt x="-4357" y="165486"/>
                  <a:pt x="-13016" y="85823"/>
                  <a:pt x="118602" y="58114"/>
                </a:cubicBezTo>
                <a:cubicBezTo>
                  <a:pt x="250220" y="30405"/>
                  <a:pt x="667588" y="-68308"/>
                  <a:pt x="794011" y="78896"/>
                </a:cubicBezTo>
                <a:cubicBezTo>
                  <a:pt x="920434" y="226100"/>
                  <a:pt x="979315" y="785477"/>
                  <a:pt x="877138" y="941341"/>
                </a:cubicBezTo>
                <a:cubicBezTo>
                  <a:pt x="774961" y="1097205"/>
                  <a:pt x="326420" y="1055642"/>
                  <a:pt x="180947" y="1014078"/>
                </a:cubicBezTo>
                <a:cubicBezTo>
                  <a:pt x="35474" y="972514"/>
                  <a:pt x="45866" y="749109"/>
                  <a:pt x="4302" y="691959"/>
                </a:cubicBez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491190" y="2775015"/>
            <a:ext cx="1574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3087"/>
                </a:solidFill>
              </a:rPr>
              <a:t>LOOP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32931A9-20F3-437E-9B3A-AF4A4F8D2F5A}"/>
              </a:ext>
            </a:extLst>
          </p:cNvPr>
          <p:cNvSpPr txBox="1"/>
          <p:nvPr/>
        </p:nvSpPr>
        <p:spPr>
          <a:xfrm>
            <a:off x="295024" y="943810"/>
            <a:ext cx="6533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Find a yellow, violet, brown resistor and a red </a:t>
            </a:r>
            <a:r>
              <a:rPr lang="en-US" dirty="0" err="1"/>
              <a:t>red</a:t>
            </a:r>
            <a:r>
              <a:rPr lang="en-US" dirty="0"/>
              <a:t> brown resistor.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600053" y="1230441"/>
            <a:ext cx="10581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CB333B"/>
                </a:solidFill>
                <a:latin typeface="Calibri" panose="020F0502020204030204" pitchFamily="34" charset="0"/>
              </a:rPr>
              <a:t>470</a:t>
            </a:r>
            <a:r>
              <a:rPr lang="el-GR" sz="2000" dirty="0">
                <a:solidFill>
                  <a:srgbClr val="CB333B"/>
                </a:solidFill>
                <a:latin typeface="Calibri" panose="020F0502020204030204" pitchFamily="34" charset="0"/>
              </a:rPr>
              <a:t>Ω</a:t>
            </a:r>
            <a:endParaRPr lang="en-US" sz="2000" dirty="0">
              <a:solidFill>
                <a:srgbClr val="CB333B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5A53C45-7130-494F-97B5-24484A30F0A2}"/>
              </a:ext>
            </a:extLst>
          </p:cNvPr>
          <p:cNvSpPr/>
          <p:nvPr/>
        </p:nvSpPr>
        <p:spPr>
          <a:xfrm>
            <a:off x="4679695" y="1225005"/>
            <a:ext cx="10581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CB333B"/>
                </a:solidFill>
                <a:latin typeface="Calibri" panose="020F0502020204030204" pitchFamily="34" charset="0"/>
              </a:rPr>
              <a:t>220</a:t>
            </a:r>
            <a:r>
              <a:rPr lang="el-GR" sz="2000" dirty="0">
                <a:solidFill>
                  <a:srgbClr val="CB333B"/>
                </a:solidFill>
                <a:latin typeface="Calibri" panose="020F0502020204030204" pitchFamily="34" charset="0"/>
              </a:rPr>
              <a:t>Ω</a:t>
            </a:r>
            <a:endParaRPr lang="en-US" sz="2000" dirty="0">
              <a:solidFill>
                <a:srgbClr val="CB333B"/>
              </a:solidFill>
            </a:endParaRPr>
          </a:p>
        </p:txBody>
      </p:sp>
      <p:pic>
        <p:nvPicPr>
          <p:cNvPr id="11" name="Picture 10" descr="A circuit board&#10;&#10;Description automatically generated">
            <a:extLst>
              <a:ext uri="{FF2B5EF4-FFF2-40B4-BE49-F238E27FC236}">
                <a16:creationId xmlns:a16="http://schemas.microsoft.com/office/drawing/2014/main" id="{CFA9FC4B-616B-4DD5-A36B-1C1A94542F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7" t="12051" r="47901" b="10898"/>
          <a:stretch/>
        </p:blipFill>
        <p:spPr>
          <a:xfrm rot="10800000">
            <a:off x="4575152" y="2314116"/>
            <a:ext cx="3257282" cy="388823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580531" y="3183959"/>
            <a:ext cx="828109" cy="180068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397438" y="5374196"/>
            <a:ext cx="925949" cy="201343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464509" y="4185083"/>
            <a:ext cx="672833" cy="146304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01F66F1-5AD8-4779-92CE-33C1292D8D82}"/>
              </a:ext>
            </a:extLst>
          </p:cNvPr>
          <p:cNvSpPr txBox="1"/>
          <p:nvPr/>
        </p:nvSpPr>
        <p:spPr>
          <a:xfrm>
            <a:off x="156783" y="4851429"/>
            <a:ext cx="4117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 you have to use the same rows as shown in the picture?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E6BDC17-4B21-4B89-A497-AA78EB6F5930}"/>
              </a:ext>
            </a:extLst>
          </p:cNvPr>
          <p:cNvSpPr/>
          <p:nvPr/>
        </p:nvSpPr>
        <p:spPr>
          <a:xfrm>
            <a:off x="156782" y="5472726"/>
            <a:ext cx="43465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CB333B"/>
                </a:solidFill>
                <a:latin typeface="Calibri" panose="020F0502020204030204" pitchFamily="34" charset="0"/>
              </a:rPr>
              <a:t>No, you can use any rows as long as the components are connected properly. </a:t>
            </a:r>
            <a:endParaRPr lang="en-US" sz="2000" dirty="0">
              <a:solidFill>
                <a:srgbClr val="CB333B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0F69C89-6330-4480-AD1A-BC7C993BAE41}"/>
              </a:ext>
            </a:extLst>
          </p:cNvPr>
          <p:cNvSpPr txBox="1"/>
          <p:nvPr/>
        </p:nvSpPr>
        <p:spPr>
          <a:xfrm>
            <a:off x="2894519" y="2364594"/>
            <a:ext cx="14516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003087"/>
                </a:solidFill>
              </a:rPr>
              <a:t>One loop, the resistors are in series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66A1038-1B41-42E7-929C-43346381DF87}"/>
              </a:ext>
            </a:extLst>
          </p:cNvPr>
          <p:cNvSpPr txBox="1"/>
          <p:nvPr/>
        </p:nvSpPr>
        <p:spPr>
          <a:xfrm>
            <a:off x="341435" y="1674642"/>
            <a:ext cx="6334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Build the circuit below, powered by the 9V power source (Vin).</a:t>
            </a:r>
          </a:p>
        </p:txBody>
      </p:sp>
    </p:spTree>
    <p:extLst>
      <p:ext uri="{BB962C8B-B14F-4D97-AF65-F5344CB8AC3E}">
        <p14:creationId xmlns:p14="http://schemas.microsoft.com/office/powerpoint/2010/main" val="125180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1" grpId="0"/>
      <p:bldP spid="22" grpId="0"/>
      <p:bldP spid="13" grpId="0" animBg="1"/>
      <p:bldP spid="14" grpId="0" animBg="1"/>
      <p:bldP spid="15" grpId="0" animBg="1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330" y="-183609"/>
            <a:ext cx="11546023" cy="1325563"/>
          </a:xfrm>
        </p:spPr>
        <p:txBody>
          <a:bodyPr>
            <a:normAutofit/>
          </a:bodyPr>
          <a:lstStyle/>
          <a:p>
            <a:r>
              <a:rPr lang="en-US" sz="4000" dirty="0"/>
              <a:t>Use </a:t>
            </a:r>
            <a:r>
              <a:rPr lang="en-US" sz="4000" dirty="0" err="1"/>
              <a:t>Multimeter</a:t>
            </a:r>
            <a:r>
              <a:rPr lang="en-US" sz="4000" dirty="0"/>
              <a:t> to Measure Voltages Around Loop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4</a:t>
            </a:fld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282330" y="911121"/>
            <a:ext cx="8739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(1) Measure across the power source and write down the value.</a:t>
            </a:r>
          </a:p>
        </p:txBody>
      </p:sp>
      <p:pic>
        <p:nvPicPr>
          <p:cNvPr id="14" name="Picture 13" descr="A picture containing object&#10;&#10;Description automatically generated">
            <a:extLst>
              <a:ext uri="{FF2B5EF4-FFF2-40B4-BE49-F238E27FC236}">
                <a16:creationId xmlns:a16="http://schemas.microsoft.com/office/drawing/2014/main" id="{79579B11-D206-404F-83BB-8F035FB044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" t="7315" r="8913" b="13284"/>
          <a:stretch/>
        </p:blipFill>
        <p:spPr>
          <a:xfrm rot="10800000">
            <a:off x="457200" y="1507578"/>
            <a:ext cx="6604000" cy="4087067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C3198DC7-1F16-4A61-AB22-7236A90D635D}"/>
              </a:ext>
            </a:extLst>
          </p:cNvPr>
          <p:cNvSpPr/>
          <p:nvPr/>
        </p:nvSpPr>
        <p:spPr>
          <a:xfrm>
            <a:off x="5781021" y="1507578"/>
            <a:ext cx="1280179" cy="307777"/>
          </a:xfrm>
          <a:prstGeom prst="rect">
            <a:avLst/>
          </a:prstGeom>
          <a:solidFill>
            <a:schemeClr val="bg1"/>
          </a:solidFill>
          <a:ln w="19050">
            <a:solidFill>
              <a:srgbClr val="CB333B"/>
            </a:solidFill>
          </a:ln>
        </p:spPr>
        <p:txBody>
          <a:bodyPr wrap="square">
            <a:spAutoFit/>
          </a:bodyPr>
          <a:lstStyle/>
          <a:p>
            <a:r>
              <a:rPr lang="en-US" sz="1400" dirty="0"/>
              <a:t>Dial set to DCV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43A2B6D-839F-4D58-B9C4-6FD466468881}"/>
              </a:ext>
            </a:extLst>
          </p:cNvPr>
          <p:cNvSpPr txBox="1"/>
          <p:nvPr/>
        </p:nvSpPr>
        <p:spPr>
          <a:xfrm>
            <a:off x="7395405" y="1590353"/>
            <a:ext cx="3973635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What value for voltage do you expect?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Will it be exactly 9V?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Does everyone have the exact same value? Why or Why not?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Did anyone measure a negative value? Why?</a:t>
            </a:r>
          </a:p>
        </p:txBody>
      </p:sp>
      <p:pic>
        <p:nvPicPr>
          <p:cNvPr id="46" name="Picture 45" descr="A picture containing object&#10;&#10;Description automatically generated">
            <a:extLst>
              <a:ext uri="{FF2B5EF4-FFF2-40B4-BE49-F238E27FC236}">
                <a16:creationId xmlns:a16="http://schemas.microsoft.com/office/drawing/2014/main" id="{FCAA33F2-844D-418A-BBE3-4AECF882BB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33" t="13286" r="16124" b="71555"/>
          <a:stretch/>
        </p:blipFill>
        <p:spPr>
          <a:xfrm>
            <a:off x="8325582" y="3876625"/>
            <a:ext cx="2113280" cy="1039599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F38E65D9-A224-44EE-AB7F-FF0B6D7E4E9A}"/>
              </a:ext>
            </a:extLst>
          </p:cNvPr>
          <p:cNvSpPr/>
          <p:nvPr/>
        </p:nvSpPr>
        <p:spPr>
          <a:xfrm>
            <a:off x="7395405" y="5069716"/>
            <a:ext cx="46746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>
                <a:solidFill>
                  <a:srgbClr val="003087"/>
                </a:solidFill>
              </a:rPr>
              <a:t>Red and black leads of the multimeter are backwards. Recall, voltage is a measure of the potential difference between the strength of the electron supply and shortage. When the leads are backwards, you are measuring the difference in the wrong direction.</a:t>
            </a:r>
          </a:p>
        </p:txBody>
      </p:sp>
    </p:spTree>
    <p:extLst>
      <p:ext uri="{BB962C8B-B14F-4D97-AF65-F5344CB8AC3E}">
        <p14:creationId xmlns:p14="http://schemas.microsoft.com/office/powerpoint/2010/main" val="196508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uiExpand="1" build="p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330" y="-183609"/>
            <a:ext cx="11546023" cy="1325563"/>
          </a:xfrm>
        </p:spPr>
        <p:txBody>
          <a:bodyPr>
            <a:normAutofit/>
          </a:bodyPr>
          <a:lstStyle/>
          <a:p>
            <a:r>
              <a:rPr lang="en-US" sz="4000" dirty="0"/>
              <a:t>Use </a:t>
            </a:r>
            <a:r>
              <a:rPr lang="en-US" sz="4000" dirty="0" err="1"/>
              <a:t>Multimeter</a:t>
            </a:r>
            <a:r>
              <a:rPr lang="en-US" sz="4000" dirty="0"/>
              <a:t> to Measure Voltages Around Loop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5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9128834" y="4756116"/>
            <a:ext cx="3073353" cy="2029912"/>
            <a:chOff x="4407025" y="4083531"/>
            <a:chExt cx="2733265" cy="216587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3337" y="4398263"/>
              <a:ext cx="1703443" cy="1851147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5261426" y="4083531"/>
              <a:ext cx="7682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220</a:t>
              </a:r>
              <a:r>
                <a:rPr lang="el-GR" dirty="0">
                  <a:latin typeface="Calibri" panose="020F0502020204030204" pitchFamily="34" charset="0"/>
                </a:rPr>
                <a:t>Ω</a:t>
              </a:r>
              <a:endParaRPr lang="en-US" baseline="-25000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270583" y="5200941"/>
              <a:ext cx="86970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470</a:t>
              </a:r>
              <a:r>
                <a:rPr lang="el-GR" dirty="0">
                  <a:latin typeface="Calibri" panose="020F0502020204030204" pitchFamily="34" charset="0"/>
                </a:rPr>
                <a:t>Ω</a:t>
              </a:r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07025" y="5159241"/>
              <a:ext cx="427852" cy="3940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Calibri" panose="020F0502020204030204" pitchFamily="34" charset="0"/>
                </a:rPr>
                <a:t>9V</a:t>
              </a:r>
              <a:endParaRPr lang="en-US" baseline="-25000" dirty="0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323635" y="3591290"/>
            <a:ext cx="32653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Across the Power Source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389074" y="3598404"/>
            <a:ext cx="3285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/>
              <a:t>Across the 220</a:t>
            </a:r>
            <a:r>
              <a:rPr lang="el-GR" sz="2400" dirty="0">
                <a:latin typeface="Calibri" panose="020F0502020204030204" pitchFamily="34" charset="0"/>
              </a:rPr>
              <a:t>Ω</a:t>
            </a:r>
            <a:r>
              <a:rPr lang="en-US" sz="2400" dirty="0">
                <a:latin typeface="Calibri" panose="020F0502020204030204" pitchFamily="34" charset="0"/>
              </a:rPr>
              <a:t> Resistor</a:t>
            </a:r>
            <a:endParaRPr lang="en-US" sz="2400" dirty="0"/>
          </a:p>
        </p:txBody>
      </p:sp>
      <p:sp>
        <p:nvSpPr>
          <p:cNvPr id="18" name="Rectangle 17"/>
          <p:cNvSpPr/>
          <p:nvPr/>
        </p:nvSpPr>
        <p:spPr>
          <a:xfrm>
            <a:off x="8603743" y="3594138"/>
            <a:ext cx="3285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/>
              <a:t>Across the 470</a:t>
            </a:r>
            <a:r>
              <a:rPr lang="el-GR" sz="2400" dirty="0">
                <a:latin typeface="Calibri" panose="020F0502020204030204" pitchFamily="34" charset="0"/>
              </a:rPr>
              <a:t>Ω</a:t>
            </a:r>
            <a:r>
              <a:rPr lang="en-US" sz="2400" dirty="0">
                <a:latin typeface="Calibri" panose="020F0502020204030204" pitchFamily="34" charset="0"/>
              </a:rPr>
              <a:t> Resistor</a:t>
            </a:r>
            <a:endParaRPr lang="en-US" sz="2400" dirty="0"/>
          </a:p>
        </p:txBody>
      </p:sp>
      <p:sp>
        <p:nvSpPr>
          <p:cNvPr id="19" name="Rectangle 18"/>
          <p:cNvSpPr/>
          <p:nvPr/>
        </p:nvSpPr>
        <p:spPr>
          <a:xfrm>
            <a:off x="940662" y="410517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1</a:t>
            </a:r>
            <a:r>
              <a:rPr lang="en-US" sz="2400" dirty="0">
                <a:latin typeface="Calibri" panose="020F0502020204030204" pitchFamily="34" charset="0"/>
              </a:rPr>
              <a:t> ≈</a:t>
            </a:r>
            <a:r>
              <a:rPr lang="en-US" sz="2400" u="sng" dirty="0">
                <a:latin typeface="Calibri" panose="020F0502020204030204" pitchFamily="34" charset="0"/>
              </a:rPr>
              <a:t>		</a:t>
            </a:r>
            <a:endParaRPr lang="en-US" sz="2400" u="sng" dirty="0"/>
          </a:p>
        </p:txBody>
      </p:sp>
      <p:sp>
        <p:nvSpPr>
          <p:cNvPr id="20" name="Rectangle 19"/>
          <p:cNvSpPr/>
          <p:nvPr/>
        </p:nvSpPr>
        <p:spPr>
          <a:xfrm>
            <a:off x="5016265" y="410261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2</a:t>
            </a:r>
            <a:r>
              <a:rPr lang="en-US" sz="2400" dirty="0">
                <a:latin typeface="Calibri" panose="020F0502020204030204" pitchFamily="34" charset="0"/>
              </a:rPr>
              <a:t> ≈ </a:t>
            </a:r>
            <a:r>
              <a:rPr lang="en-US" sz="2400" u="sng" dirty="0">
                <a:latin typeface="Calibri" panose="020F0502020204030204" pitchFamily="34" charset="0"/>
              </a:rPr>
              <a:t>		</a:t>
            </a:r>
            <a:endParaRPr lang="en-US" sz="2400" u="sng" dirty="0"/>
          </a:p>
        </p:txBody>
      </p:sp>
      <p:sp>
        <p:nvSpPr>
          <p:cNvPr id="21" name="Rectangle 20"/>
          <p:cNvSpPr/>
          <p:nvPr/>
        </p:nvSpPr>
        <p:spPr>
          <a:xfrm>
            <a:off x="9243898" y="410926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3</a:t>
            </a:r>
            <a:r>
              <a:rPr lang="en-US" sz="2400" dirty="0">
                <a:latin typeface="Calibri" panose="020F0502020204030204" pitchFamily="34" charset="0"/>
              </a:rPr>
              <a:t> ≈ </a:t>
            </a:r>
            <a:r>
              <a:rPr lang="en-US" sz="2400" u="sng" dirty="0">
                <a:latin typeface="Calibri" panose="020F0502020204030204" pitchFamily="34" charset="0"/>
              </a:rPr>
              <a:t>		</a:t>
            </a:r>
            <a:endParaRPr lang="en-US" sz="2400" u="sng" dirty="0"/>
          </a:p>
        </p:txBody>
      </p:sp>
      <p:sp>
        <p:nvSpPr>
          <p:cNvPr id="22" name="Rectangle 21"/>
          <p:cNvSpPr/>
          <p:nvPr/>
        </p:nvSpPr>
        <p:spPr>
          <a:xfrm>
            <a:off x="4999058" y="4927695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1</a:t>
            </a:r>
            <a:r>
              <a:rPr lang="en-US" sz="2400" dirty="0">
                <a:latin typeface="Calibri" panose="020F0502020204030204" pitchFamily="34" charset="0"/>
              </a:rPr>
              <a:t> - </a:t>
            </a:r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2</a:t>
            </a:r>
            <a:r>
              <a:rPr lang="en-US" sz="2400" dirty="0">
                <a:latin typeface="Calibri" panose="020F0502020204030204" pitchFamily="34" charset="0"/>
              </a:rPr>
              <a:t> – </a:t>
            </a:r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3</a:t>
            </a:r>
            <a:r>
              <a:rPr lang="en-US" sz="2400" dirty="0">
                <a:latin typeface="Calibri" panose="020F0502020204030204" pitchFamily="34" charset="0"/>
              </a:rPr>
              <a:t> ≈ </a:t>
            </a:r>
            <a:r>
              <a:rPr lang="en-US" sz="2400" u="sng" dirty="0">
                <a:latin typeface="Calibri" panose="020F0502020204030204" pitchFamily="34" charset="0"/>
              </a:rPr>
              <a:t>	</a:t>
            </a:r>
            <a:endParaRPr lang="en-US" sz="2400" u="sng" dirty="0"/>
          </a:p>
        </p:txBody>
      </p:sp>
      <p:sp>
        <p:nvSpPr>
          <p:cNvPr id="23" name="Rectangle 22"/>
          <p:cNvSpPr/>
          <p:nvPr/>
        </p:nvSpPr>
        <p:spPr>
          <a:xfrm>
            <a:off x="503794" y="4839636"/>
            <a:ext cx="41239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A </a:t>
            </a:r>
            <a:r>
              <a:rPr lang="en-US" sz="2000" dirty="0">
                <a:solidFill>
                  <a:srgbClr val="CB333B"/>
                </a:solidFill>
              </a:rPr>
              <a:t>POWER SOURCE </a:t>
            </a:r>
            <a:r>
              <a:rPr lang="en-US" sz="2000" dirty="0"/>
              <a:t>is a voltage </a:t>
            </a:r>
            <a:r>
              <a:rPr lang="en-US" sz="2000" dirty="0">
                <a:solidFill>
                  <a:srgbClr val="CB333B"/>
                </a:solidFill>
              </a:rPr>
              <a:t>RISE</a:t>
            </a:r>
          </a:p>
          <a:p>
            <a:r>
              <a:rPr lang="en-US" sz="2000" dirty="0"/>
              <a:t>A </a:t>
            </a:r>
            <a:r>
              <a:rPr lang="en-US" sz="2000" dirty="0">
                <a:solidFill>
                  <a:srgbClr val="CB333B"/>
                </a:solidFill>
              </a:rPr>
              <a:t>RESISTOR</a:t>
            </a:r>
            <a:r>
              <a:rPr lang="en-US" sz="2000" dirty="0"/>
              <a:t> is a voltage </a:t>
            </a:r>
            <a:r>
              <a:rPr lang="en-US" sz="2000" dirty="0">
                <a:solidFill>
                  <a:srgbClr val="CB333B"/>
                </a:solidFill>
              </a:rPr>
              <a:t>DROP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85800" y="809527"/>
            <a:ext cx="24626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(1)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783397" y="764874"/>
            <a:ext cx="24626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(2)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903861" y="743844"/>
            <a:ext cx="24626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(3)</a:t>
            </a:r>
          </a:p>
        </p:txBody>
      </p:sp>
      <p:sp>
        <p:nvSpPr>
          <p:cNvPr id="27" name="Rectangle 26"/>
          <p:cNvSpPr/>
          <p:nvPr/>
        </p:nvSpPr>
        <p:spPr>
          <a:xfrm>
            <a:off x="3553354" y="5890767"/>
            <a:ext cx="38600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solidFill>
                  <a:srgbClr val="003087"/>
                </a:solidFill>
              </a:rPr>
              <a:t>Rises </a:t>
            </a:r>
            <a:r>
              <a:rPr lang="en-US" sz="2800" i="1" u="sng" dirty="0">
                <a:solidFill>
                  <a:srgbClr val="003087"/>
                </a:solidFill>
              </a:rPr>
              <a:t>must balance</a:t>
            </a:r>
            <a:r>
              <a:rPr lang="en-US" sz="2800" i="1" dirty="0">
                <a:solidFill>
                  <a:srgbClr val="003087"/>
                </a:solidFill>
              </a:rPr>
              <a:t> drops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098704" y="4131997"/>
            <a:ext cx="873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B333B"/>
                </a:solidFill>
              </a:rPr>
              <a:t>8.31V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02646" y="4147008"/>
            <a:ext cx="844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B333B"/>
                </a:solidFill>
              </a:rPr>
              <a:t>2.65V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259560" y="4134935"/>
            <a:ext cx="734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B333B"/>
                </a:solidFill>
              </a:rPr>
              <a:t>5.65V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27004" y="4973861"/>
            <a:ext cx="581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B333B"/>
                </a:solidFill>
              </a:rPr>
              <a:t>0V</a:t>
            </a:r>
          </a:p>
        </p:txBody>
      </p:sp>
      <p:sp>
        <p:nvSpPr>
          <p:cNvPr id="33" name="Freeform 32"/>
          <p:cNvSpPr/>
          <p:nvPr/>
        </p:nvSpPr>
        <p:spPr>
          <a:xfrm>
            <a:off x="9899711" y="5355421"/>
            <a:ext cx="1141199" cy="1251409"/>
          </a:xfrm>
          <a:custGeom>
            <a:avLst/>
            <a:gdLst>
              <a:gd name="connsiteX0" fmla="*/ 13089 w 1141199"/>
              <a:gd name="connsiteY0" fmla="*/ 358283 h 1251409"/>
              <a:gd name="connsiteX1" fmla="*/ 137779 w 1141199"/>
              <a:gd name="connsiteY1" fmla="*/ 56947 h 1251409"/>
              <a:gd name="connsiteX2" fmla="*/ 1000225 w 1141199"/>
              <a:gd name="connsiteY2" fmla="*/ 108901 h 1251409"/>
              <a:gd name="connsiteX3" fmla="*/ 1062570 w 1141199"/>
              <a:gd name="connsiteY3" fmla="*/ 1127210 h 1251409"/>
              <a:gd name="connsiteX4" fmla="*/ 220907 w 1141199"/>
              <a:gd name="connsiteY4" fmla="*/ 1210338 h 1251409"/>
              <a:gd name="connsiteX5" fmla="*/ 23479 w 1141199"/>
              <a:gd name="connsiteY5" fmla="*/ 909001 h 125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199" h="1251409">
                <a:moveTo>
                  <a:pt x="13089" y="358283"/>
                </a:moveTo>
                <a:cubicBezTo>
                  <a:pt x="-6828" y="228397"/>
                  <a:pt x="-26744" y="98511"/>
                  <a:pt x="137779" y="56947"/>
                </a:cubicBezTo>
                <a:cubicBezTo>
                  <a:pt x="302302" y="15383"/>
                  <a:pt x="846093" y="-69476"/>
                  <a:pt x="1000225" y="108901"/>
                </a:cubicBezTo>
                <a:cubicBezTo>
                  <a:pt x="1154357" y="287278"/>
                  <a:pt x="1192456" y="943637"/>
                  <a:pt x="1062570" y="1127210"/>
                </a:cubicBezTo>
                <a:cubicBezTo>
                  <a:pt x="932684" y="1310783"/>
                  <a:pt x="394089" y="1246706"/>
                  <a:pt x="220907" y="1210338"/>
                </a:cubicBezTo>
                <a:cubicBezTo>
                  <a:pt x="47725" y="1173970"/>
                  <a:pt x="35602" y="1041485"/>
                  <a:pt x="23479" y="909001"/>
                </a:cubicBez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10048784" y="5389360"/>
            <a:ext cx="945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3087"/>
                </a:solidFill>
              </a:rPr>
              <a:t>LOOP</a:t>
            </a:r>
          </a:p>
        </p:txBody>
      </p:sp>
      <p:pic>
        <p:nvPicPr>
          <p:cNvPr id="35" name="Picture 34" descr="A picture containing object&#10;&#10;Description automatically generated">
            <a:extLst>
              <a:ext uri="{FF2B5EF4-FFF2-40B4-BE49-F238E27FC236}">
                <a16:creationId xmlns:a16="http://schemas.microsoft.com/office/drawing/2014/main" id="{B259C63E-71D7-4E3B-AE72-FBB50620E3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5" t="7315" r="8913" b="13284"/>
          <a:stretch/>
        </p:blipFill>
        <p:spPr>
          <a:xfrm rot="10800000">
            <a:off x="457200" y="1266508"/>
            <a:ext cx="3474720" cy="2150426"/>
          </a:xfrm>
          <a:prstGeom prst="rect">
            <a:avLst/>
          </a:prstGeom>
        </p:spPr>
      </p:pic>
      <p:pic>
        <p:nvPicPr>
          <p:cNvPr id="36" name="Picture 35" descr="A picture containing object&#10;&#10;Description automatically generated">
            <a:extLst>
              <a:ext uri="{FF2B5EF4-FFF2-40B4-BE49-F238E27FC236}">
                <a16:creationId xmlns:a16="http://schemas.microsoft.com/office/drawing/2014/main" id="{48F3FB70-2F1C-460F-806D-9E12438700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875" t="3541" r="5648" b="18491"/>
          <a:stretch/>
        </p:blipFill>
        <p:spPr>
          <a:xfrm>
            <a:off x="4908041" y="1248382"/>
            <a:ext cx="2375917" cy="218667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8285DB1-6722-4362-90C3-59653E798A7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59" t="11804" r="20020" b="14104"/>
          <a:stretch/>
        </p:blipFill>
        <p:spPr>
          <a:xfrm>
            <a:off x="9216200" y="1290059"/>
            <a:ext cx="2060793" cy="222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83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 descr="A circuit board&#10;&#10;Description automatically generated">
            <a:extLst>
              <a:ext uri="{FF2B5EF4-FFF2-40B4-BE49-F238E27FC236}">
                <a16:creationId xmlns:a16="http://schemas.microsoft.com/office/drawing/2014/main" id="{A5B54D12-E4AB-4B68-BB0C-4885FDAEAB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700" t="8889" r="9508" b="5926"/>
          <a:stretch/>
        </p:blipFill>
        <p:spPr>
          <a:xfrm>
            <a:off x="6941507" y="720809"/>
            <a:ext cx="4504938" cy="584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56" y="149556"/>
            <a:ext cx="10515600" cy="759149"/>
          </a:xfrm>
        </p:spPr>
        <p:txBody>
          <a:bodyPr>
            <a:normAutofit/>
          </a:bodyPr>
          <a:lstStyle/>
          <a:p>
            <a:r>
              <a:rPr lang="en-US" dirty="0"/>
              <a:t>Build the Parallel Circuit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6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89756" y="2032780"/>
            <a:ext cx="6345867" cy="3086684"/>
            <a:chOff x="9194596" y="308697"/>
            <a:chExt cx="2220838" cy="1773261"/>
          </a:xfrm>
        </p:grpSpPr>
        <p:grpSp>
          <p:nvGrpSpPr>
            <p:cNvPr id="6" name="Group 5"/>
            <p:cNvGrpSpPr/>
            <p:nvPr/>
          </p:nvGrpSpPr>
          <p:grpSpPr>
            <a:xfrm rot="5400000">
              <a:off x="8660491" y="999268"/>
              <a:ext cx="1752602" cy="389806"/>
              <a:chOff x="405211" y="2738180"/>
              <a:chExt cx="1752602" cy="389806"/>
            </a:xfrm>
          </p:grpSpPr>
          <p:cxnSp>
            <p:nvCxnSpPr>
              <p:cNvPr id="38" name="AutoShape 8"/>
              <p:cNvCxnSpPr>
                <a:cxnSpLocks noChangeShapeType="1"/>
              </p:cNvCxnSpPr>
              <p:nvPr/>
            </p:nvCxnSpPr>
            <p:spPr bwMode="auto">
              <a:xfrm flipV="1">
                <a:off x="1346454" y="2842670"/>
                <a:ext cx="0" cy="182164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9" name="AutoShape 15"/>
              <p:cNvCxnSpPr>
                <a:cxnSpLocks noChangeShapeType="1"/>
              </p:cNvCxnSpPr>
              <p:nvPr/>
            </p:nvCxnSpPr>
            <p:spPr bwMode="auto">
              <a:xfrm rot="16200000">
                <a:off x="1749546" y="2522240"/>
                <a:ext cx="414" cy="816121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AutoShape 8"/>
              <p:cNvCxnSpPr>
                <a:cxnSpLocks noChangeShapeType="1"/>
              </p:cNvCxnSpPr>
              <p:nvPr/>
            </p:nvCxnSpPr>
            <p:spPr bwMode="auto">
              <a:xfrm flipV="1">
                <a:off x="1219702" y="2738180"/>
                <a:ext cx="0" cy="389806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1" name="AutoShape 15"/>
              <p:cNvCxnSpPr>
                <a:cxnSpLocks noChangeShapeType="1"/>
              </p:cNvCxnSpPr>
              <p:nvPr/>
            </p:nvCxnSpPr>
            <p:spPr bwMode="auto">
              <a:xfrm rot="16200000" flipH="1">
                <a:off x="812651" y="2522654"/>
                <a:ext cx="2" cy="814881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" name="Rectangle 6"/>
            <p:cNvSpPr/>
            <p:nvPr/>
          </p:nvSpPr>
          <p:spPr>
            <a:xfrm>
              <a:off x="9388198" y="920384"/>
              <a:ext cx="109506" cy="533388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2000" dirty="0">
                  <a:ea typeface="Calibri"/>
                  <a:cs typeface="Times New Roman"/>
                </a:rPr>
                <a:t>+</a:t>
              </a:r>
            </a:p>
            <a:p>
              <a:pPr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2000" dirty="0">
                  <a:ea typeface="Calibri"/>
                  <a:cs typeface="Times New Roman"/>
                </a:rPr>
                <a:t>-</a:t>
              </a:r>
            </a:p>
          </p:txBody>
        </p:sp>
        <p:grpSp>
          <p:nvGrpSpPr>
            <p:cNvPr id="8" name="Group 24"/>
            <p:cNvGrpSpPr>
              <a:grpSpLocks/>
            </p:cNvGrpSpPr>
            <p:nvPr/>
          </p:nvGrpSpPr>
          <p:grpSpPr bwMode="auto">
            <a:xfrm rot="10800000">
              <a:off x="10405987" y="308697"/>
              <a:ext cx="145430" cy="1770758"/>
              <a:chOff x="5333" y="1810"/>
              <a:chExt cx="460" cy="3163"/>
            </a:xfrm>
          </p:grpSpPr>
          <p:cxnSp>
            <p:nvCxnSpPr>
              <p:cNvPr id="29" name="AutoShape 7"/>
              <p:cNvCxnSpPr>
                <a:cxnSpLocks noChangeShapeType="1"/>
              </p:cNvCxnSpPr>
              <p:nvPr/>
            </p:nvCxnSpPr>
            <p:spPr bwMode="auto">
              <a:xfrm flipH="1">
                <a:off x="5333" y="3039"/>
                <a:ext cx="460" cy="18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AutoShape 8"/>
              <p:cNvCxnSpPr>
                <a:cxnSpLocks noChangeShapeType="1"/>
              </p:cNvCxnSpPr>
              <p:nvPr/>
            </p:nvCxnSpPr>
            <p:spPr bwMode="auto">
              <a:xfrm>
                <a:off x="5333" y="3219"/>
                <a:ext cx="460" cy="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AutoShape 9"/>
              <p:cNvCxnSpPr>
                <a:cxnSpLocks noChangeShapeType="1"/>
              </p:cNvCxnSpPr>
              <p:nvPr/>
            </p:nvCxnSpPr>
            <p:spPr bwMode="auto">
              <a:xfrm flipH="1">
                <a:off x="5333" y="3309"/>
                <a:ext cx="460" cy="1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" name="AutoShape 10"/>
              <p:cNvCxnSpPr>
                <a:cxnSpLocks noChangeShapeType="1"/>
              </p:cNvCxnSpPr>
              <p:nvPr/>
            </p:nvCxnSpPr>
            <p:spPr bwMode="auto">
              <a:xfrm>
                <a:off x="5333" y="3498"/>
                <a:ext cx="460" cy="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33" name="Group 31"/>
              <p:cNvGrpSpPr>
                <a:grpSpLocks/>
              </p:cNvGrpSpPr>
              <p:nvPr/>
            </p:nvGrpSpPr>
            <p:grpSpPr bwMode="auto">
              <a:xfrm>
                <a:off x="5471" y="1810"/>
                <a:ext cx="322" cy="3163"/>
                <a:chOff x="5471" y="1810"/>
                <a:chExt cx="322" cy="3163"/>
              </a:xfrm>
            </p:grpSpPr>
            <p:cxnSp>
              <p:nvCxnSpPr>
                <p:cNvPr id="34" name="AutoShape 12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483" y="1810"/>
                  <a:ext cx="0" cy="1111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5" name="AutoShape 13"/>
                <p:cNvCxnSpPr>
                  <a:cxnSpLocks noChangeShapeType="1"/>
                </p:cNvCxnSpPr>
                <p:nvPr/>
              </p:nvCxnSpPr>
              <p:spPr bwMode="auto">
                <a:xfrm rot="10800000" flipH="1" flipV="1">
                  <a:off x="5471" y="2910"/>
                  <a:ext cx="322" cy="129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6" name="AutoShape 14"/>
                <p:cNvCxnSpPr>
                  <a:cxnSpLocks noChangeShapeType="1"/>
                </p:cNvCxnSpPr>
                <p:nvPr/>
              </p:nvCxnSpPr>
              <p:spPr bwMode="auto">
                <a:xfrm flipH="1">
                  <a:off x="5553" y="3588"/>
                  <a:ext cx="240" cy="120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7" name="AutoShape 15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561" y="3700"/>
                  <a:ext cx="4" cy="1273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cxnSp>
          <p:nvCxnSpPr>
            <p:cNvPr id="9" name="AutoShape 15"/>
            <p:cNvCxnSpPr>
              <a:cxnSpLocks noChangeShapeType="1"/>
            </p:cNvCxnSpPr>
            <p:nvPr/>
          </p:nvCxnSpPr>
          <p:spPr bwMode="auto">
            <a:xfrm>
              <a:off x="9536792" y="2070466"/>
              <a:ext cx="1845655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AutoShape 15"/>
            <p:cNvCxnSpPr>
              <a:cxnSpLocks noChangeShapeType="1"/>
            </p:cNvCxnSpPr>
            <p:nvPr/>
          </p:nvCxnSpPr>
          <p:spPr bwMode="auto">
            <a:xfrm>
              <a:off x="9536792" y="317869"/>
              <a:ext cx="1814331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Rectangle 10"/>
            <p:cNvSpPr/>
            <p:nvPr/>
          </p:nvSpPr>
          <p:spPr>
            <a:xfrm>
              <a:off x="10586719" y="1069730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0340492" y="1041868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02189" y="721536"/>
              <a:ext cx="35823" cy="298285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0551418" y="1109970"/>
              <a:ext cx="35823" cy="298285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361759" y="1056839"/>
              <a:ext cx="45719" cy="383077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Group 24"/>
            <p:cNvGrpSpPr>
              <a:grpSpLocks/>
            </p:cNvGrpSpPr>
            <p:nvPr/>
          </p:nvGrpSpPr>
          <p:grpSpPr bwMode="auto">
            <a:xfrm rot="10800000">
              <a:off x="11287920" y="311200"/>
              <a:ext cx="127514" cy="1770758"/>
              <a:chOff x="5333" y="1810"/>
              <a:chExt cx="460" cy="3163"/>
            </a:xfrm>
          </p:grpSpPr>
          <p:cxnSp>
            <p:nvCxnSpPr>
              <p:cNvPr id="20" name="AutoShape 7"/>
              <p:cNvCxnSpPr>
                <a:cxnSpLocks noChangeShapeType="1"/>
              </p:cNvCxnSpPr>
              <p:nvPr/>
            </p:nvCxnSpPr>
            <p:spPr bwMode="auto">
              <a:xfrm flipH="1">
                <a:off x="5333" y="3039"/>
                <a:ext cx="460" cy="18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" name="AutoShape 8"/>
              <p:cNvCxnSpPr>
                <a:cxnSpLocks noChangeShapeType="1"/>
              </p:cNvCxnSpPr>
              <p:nvPr/>
            </p:nvCxnSpPr>
            <p:spPr bwMode="auto">
              <a:xfrm>
                <a:off x="5333" y="3219"/>
                <a:ext cx="460" cy="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AutoShape 9"/>
              <p:cNvCxnSpPr>
                <a:cxnSpLocks noChangeShapeType="1"/>
              </p:cNvCxnSpPr>
              <p:nvPr/>
            </p:nvCxnSpPr>
            <p:spPr bwMode="auto">
              <a:xfrm flipH="1">
                <a:off x="5333" y="3309"/>
                <a:ext cx="460" cy="1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AutoShape 10"/>
              <p:cNvCxnSpPr>
                <a:cxnSpLocks noChangeShapeType="1"/>
              </p:cNvCxnSpPr>
              <p:nvPr/>
            </p:nvCxnSpPr>
            <p:spPr bwMode="auto">
              <a:xfrm>
                <a:off x="5333" y="3498"/>
                <a:ext cx="460" cy="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24" name="Group 31"/>
              <p:cNvGrpSpPr>
                <a:grpSpLocks/>
              </p:cNvGrpSpPr>
              <p:nvPr/>
            </p:nvGrpSpPr>
            <p:grpSpPr bwMode="auto">
              <a:xfrm>
                <a:off x="5438" y="1810"/>
                <a:ext cx="355" cy="3163"/>
                <a:chOff x="5438" y="1810"/>
                <a:chExt cx="355" cy="3163"/>
              </a:xfrm>
            </p:grpSpPr>
            <p:cxnSp>
              <p:nvCxnSpPr>
                <p:cNvPr id="25" name="AutoShape 12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452" y="1810"/>
                  <a:ext cx="0" cy="1111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6" name="AutoShape 13"/>
                <p:cNvCxnSpPr>
                  <a:cxnSpLocks noChangeShapeType="1"/>
                </p:cNvCxnSpPr>
                <p:nvPr/>
              </p:nvCxnSpPr>
              <p:spPr bwMode="auto">
                <a:xfrm rot="10800000" flipH="1" flipV="1">
                  <a:off x="5438" y="2910"/>
                  <a:ext cx="322" cy="129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7" name="AutoShape 14"/>
                <p:cNvCxnSpPr>
                  <a:cxnSpLocks noChangeShapeType="1"/>
                </p:cNvCxnSpPr>
                <p:nvPr/>
              </p:nvCxnSpPr>
              <p:spPr bwMode="auto">
                <a:xfrm flipH="1">
                  <a:off x="5553" y="3588"/>
                  <a:ext cx="240" cy="120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8" name="AutoShape 15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561" y="3700"/>
                  <a:ext cx="4" cy="1273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10977817" y="1131133"/>
              <a:ext cx="310905" cy="229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>
                  <a:latin typeface="+mn-lt"/>
                </a:rPr>
                <a:t>220k</a:t>
              </a:r>
              <a:r>
                <a:rPr lang="en-US" sz="2000" dirty="0">
                  <a:latin typeface="Symbol" pitchFamily="18" charset="2"/>
                </a:rPr>
                <a:t>W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10105221" y="1125333"/>
              <a:ext cx="269952" cy="229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>
                  <a:latin typeface="+mn-lt"/>
                </a:rPr>
                <a:t>470</a:t>
              </a:r>
              <a:r>
                <a:rPr lang="en-US" sz="2000" dirty="0">
                  <a:latin typeface="Symbol" pitchFamily="18" charset="2"/>
                </a:rPr>
                <a:t>W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19" name="Text Box 6"/>
            <p:cNvSpPr txBox="1"/>
            <p:nvPr/>
          </p:nvSpPr>
          <p:spPr bwMode="auto">
            <a:xfrm>
              <a:off x="9194596" y="1109261"/>
              <a:ext cx="193602" cy="38762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2000" dirty="0">
                  <a:solidFill>
                    <a:schemeClr val="tx1"/>
                  </a:solidFill>
                  <a:ea typeface="Calibri"/>
                  <a:cs typeface="Times New Roman"/>
                </a:rPr>
                <a:t>9V</a:t>
              </a:r>
            </a:p>
          </p:txBody>
        </p:sp>
      </p:grpSp>
      <p:sp>
        <p:nvSpPr>
          <p:cNvPr id="48" name="Rectangle 47"/>
          <p:cNvSpPr/>
          <p:nvPr/>
        </p:nvSpPr>
        <p:spPr>
          <a:xfrm>
            <a:off x="9435739" y="3043943"/>
            <a:ext cx="1395101" cy="365125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9310254" y="1540964"/>
            <a:ext cx="1395101" cy="287836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1502426" y="2321013"/>
            <a:ext cx="2069961" cy="2510219"/>
          </a:xfrm>
          <a:custGeom>
            <a:avLst/>
            <a:gdLst>
              <a:gd name="connsiteX0" fmla="*/ 4302 w 929249"/>
              <a:gd name="connsiteY0" fmla="*/ 245150 h 1052219"/>
              <a:gd name="connsiteX1" fmla="*/ 118602 w 929249"/>
              <a:gd name="connsiteY1" fmla="*/ 58114 h 1052219"/>
              <a:gd name="connsiteX2" fmla="*/ 794011 w 929249"/>
              <a:gd name="connsiteY2" fmla="*/ 78896 h 1052219"/>
              <a:gd name="connsiteX3" fmla="*/ 877138 w 929249"/>
              <a:gd name="connsiteY3" fmla="*/ 941341 h 1052219"/>
              <a:gd name="connsiteX4" fmla="*/ 180947 w 929249"/>
              <a:gd name="connsiteY4" fmla="*/ 1014078 h 1052219"/>
              <a:gd name="connsiteX5" fmla="*/ 4302 w 929249"/>
              <a:gd name="connsiteY5" fmla="*/ 691959 h 1052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9249" h="1052219">
                <a:moveTo>
                  <a:pt x="4302" y="245150"/>
                </a:moveTo>
                <a:cubicBezTo>
                  <a:pt x="-4357" y="165486"/>
                  <a:pt x="-13016" y="85823"/>
                  <a:pt x="118602" y="58114"/>
                </a:cubicBezTo>
                <a:cubicBezTo>
                  <a:pt x="250220" y="30405"/>
                  <a:pt x="667588" y="-68308"/>
                  <a:pt x="794011" y="78896"/>
                </a:cubicBezTo>
                <a:cubicBezTo>
                  <a:pt x="920434" y="226100"/>
                  <a:pt x="979315" y="785477"/>
                  <a:pt x="877138" y="941341"/>
                </a:cubicBezTo>
                <a:cubicBezTo>
                  <a:pt x="774961" y="1097205"/>
                  <a:pt x="326420" y="1055642"/>
                  <a:pt x="180947" y="1014078"/>
                </a:cubicBezTo>
                <a:cubicBezTo>
                  <a:pt x="35474" y="972514"/>
                  <a:pt x="45866" y="749109"/>
                  <a:pt x="4302" y="691959"/>
                </a:cubicBez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1494805" y="2190350"/>
            <a:ext cx="4632642" cy="2680134"/>
          </a:xfrm>
          <a:custGeom>
            <a:avLst/>
            <a:gdLst>
              <a:gd name="connsiteX0" fmla="*/ 4302 w 929249"/>
              <a:gd name="connsiteY0" fmla="*/ 245150 h 1052219"/>
              <a:gd name="connsiteX1" fmla="*/ 118602 w 929249"/>
              <a:gd name="connsiteY1" fmla="*/ 58114 h 1052219"/>
              <a:gd name="connsiteX2" fmla="*/ 794011 w 929249"/>
              <a:gd name="connsiteY2" fmla="*/ 78896 h 1052219"/>
              <a:gd name="connsiteX3" fmla="*/ 877138 w 929249"/>
              <a:gd name="connsiteY3" fmla="*/ 941341 h 1052219"/>
              <a:gd name="connsiteX4" fmla="*/ 180947 w 929249"/>
              <a:gd name="connsiteY4" fmla="*/ 1014078 h 1052219"/>
              <a:gd name="connsiteX5" fmla="*/ 4302 w 929249"/>
              <a:gd name="connsiteY5" fmla="*/ 691959 h 1052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9249" h="1052219">
                <a:moveTo>
                  <a:pt x="4302" y="245150"/>
                </a:moveTo>
                <a:cubicBezTo>
                  <a:pt x="-4357" y="165486"/>
                  <a:pt x="-13016" y="85823"/>
                  <a:pt x="118602" y="58114"/>
                </a:cubicBezTo>
                <a:cubicBezTo>
                  <a:pt x="250220" y="30405"/>
                  <a:pt x="667588" y="-68308"/>
                  <a:pt x="794011" y="78896"/>
                </a:cubicBezTo>
                <a:cubicBezTo>
                  <a:pt x="920434" y="226100"/>
                  <a:pt x="979315" y="785477"/>
                  <a:pt x="877138" y="941341"/>
                </a:cubicBezTo>
                <a:cubicBezTo>
                  <a:pt x="774961" y="1097205"/>
                  <a:pt x="326420" y="1055642"/>
                  <a:pt x="180947" y="1014078"/>
                </a:cubicBezTo>
                <a:cubicBezTo>
                  <a:pt x="35474" y="972514"/>
                  <a:pt x="45866" y="749109"/>
                  <a:pt x="4302" y="691959"/>
                </a:cubicBezTo>
              </a:path>
            </a:pathLst>
          </a:custGeom>
          <a:noFill/>
          <a:ln w="28575">
            <a:solidFill>
              <a:srgbClr val="CB3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1994169" y="2360535"/>
            <a:ext cx="221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3087"/>
                </a:solidFill>
              </a:rPr>
              <a:t>LOOP 1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299735" y="2346399"/>
            <a:ext cx="221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B333B"/>
                </a:solidFill>
              </a:rPr>
              <a:t>LOOP 2</a:t>
            </a:r>
          </a:p>
        </p:txBody>
      </p:sp>
    </p:spTree>
    <p:extLst>
      <p:ext uri="{BB962C8B-B14F-4D97-AF65-F5344CB8AC3E}">
        <p14:creationId xmlns:p14="http://schemas.microsoft.com/office/powerpoint/2010/main" val="3066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34" y="76191"/>
            <a:ext cx="8731828" cy="807361"/>
          </a:xfrm>
        </p:spPr>
        <p:txBody>
          <a:bodyPr/>
          <a:lstStyle/>
          <a:p>
            <a:r>
              <a:rPr lang="en-US" dirty="0"/>
              <a:t>Measure Voltages around Loops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7</a:t>
            </a:fld>
            <a:endParaRPr lang="en-US" dirty="0"/>
          </a:p>
        </p:txBody>
      </p:sp>
      <p:grpSp>
        <p:nvGrpSpPr>
          <p:cNvPr id="48" name="Group 47"/>
          <p:cNvGrpSpPr/>
          <p:nvPr/>
        </p:nvGrpSpPr>
        <p:grpSpPr>
          <a:xfrm>
            <a:off x="1528499" y="5305411"/>
            <a:ext cx="3144806" cy="1291503"/>
            <a:chOff x="8785066" y="308697"/>
            <a:chExt cx="2630368" cy="1773261"/>
          </a:xfrm>
        </p:grpSpPr>
        <p:grpSp>
          <p:nvGrpSpPr>
            <p:cNvPr id="5" name="Group 4"/>
            <p:cNvGrpSpPr/>
            <p:nvPr/>
          </p:nvGrpSpPr>
          <p:grpSpPr>
            <a:xfrm rot="5400000">
              <a:off x="8660491" y="999268"/>
              <a:ext cx="1752602" cy="389806"/>
              <a:chOff x="405211" y="2738180"/>
              <a:chExt cx="1752602" cy="389806"/>
            </a:xfrm>
          </p:grpSpPr>
          <p:cxnSp>
            <p:nvCxnSpPr>
              <p:cNvPr id="6" name="AutoShape 8"/>
              <p:cNvCxnSpPr>
                <a:cxnSpLocks noChangeShapeType="1"/>
              </p:cNvCxnSpPr>
              <p:nvPr/>
            </p:nvCxnSpPr>
            <p:spPr bwMode="auto">
              <a:xfrm flipV="1">
                <a:off x="1346454" y="2842670"/>
                <a:ext cx="0" cy="182164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" name="AutoShape 15"/>
              <p:cNvCxnSpPr>
                <a:cxnSpLocks noChangeShapeType="1"/>
              </p:cNvCxnSpPr>
              <p:nvPr/>
            </p:nvCxnSpPr>
            <p:spPr bwMode="auto">
              <a:xfrm rot="16200000">
                <a:off x="1749546" y="2515840"/>
                <a:ext cx="414" cy="816121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" name="AutoShape 8"/>
              <p:cNvCxnSpPr>
                <a:cxnSpLocks noChangeShapeType="1"/>
              </p:cNvCxnSpPr>
              <p:nvPr/>
            </p:nvCxnSpPr>
            <p:spPr bwMode="auto">
              <a:xfrm flipV="1">
                <a:off x="1219702" y="2738180"/>
                <a:ext cx="0" cy="389806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" name="AutoShape 15"/>
              <p:cNvCxnSpPr>
                <a:cxnSpLocks noChangeShapeType="1"/>
              </p:cNvCxnSpPr>
              <p:nvPr/>
            </p:nvCxnSpPr>
            <p:spPr bwMode="auto">
              <a:xfrm rot="16200000" flipH="1">
                <a:off x="812651" y="2516254"/>
                <a:ext cx="2" cy="814881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" name="Rectangle 9"/>
            <p:cNvSpPr/>
            <p:nvPr/>
          </p:nvSpPr>
          <p:spPr>
            <a:xfrm>
              <a:off x="9326584" y="750186"/>
              <a:ext cx="287258" cy="78688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600" dirty="0">
                  <a:ea typeface="Calibri"/>
                  <a:cs typeface="Times New Roman"/>
                </a:rPr>
                <a:t>+</a:t>
              </a:r>
            </a:p>
            <a:p>
              <a:pPr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600" dirty="0">
                  <a:ea typeface="Calibri"/>
                  <a:cs typeface="Times New Roman"/>
                </a:rPr>
                <a:t>-</a:t>
              </a:r>
            </a:p>
          </p:txBody>
        </p:sp>
        <p:grpSp>
          <p:nvGrpSpPr>
            <p:cNvPr id="11" name="Group 24"/>
            <p:cNvGrpSpPr>
              <a:grpSpLocks/>
            </p:cNvGrpSpPr>
            <p:nvPr/>
          </p:nvGrpSpPr>
          <p:grpSpPr bwMode="auto">
            <a:xfrm rot="10800000">
              <a:off x="10405987" y="308697"/>
              <a:ext cx="145430" cy="1770758"/>
              <a:chOff x="5333" y="1810"/>
              <a:chExt cx="460" cy="3163"/>
            </a:xfrm>
          </p:grpSpPr>
          <p:cxnSp>
            <p:nvCxnSpPr>
              <p:cNvPr id="12" name="AutoShape 7"/>
              <p:cNvCxnSpPr>
                <a:cxnSpLocks noChangeShapeType="1"/>
              </p:cNvCxnSpPr>
              <p:nvPr/>
            </p:nvCxnSpPr>
            <p:spPr bwMode="auto">
              <a:xfrm flipH="1">
                <a:off x="5333" y="3039"/>
                <a:ext cx="460" cy="18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" name="AutoShape 8"/>
              <p:cNvCxnSpPr>
                <a:cxnSpLocks noChangeShapeType="1"/>
              </p:cNvCxnSpPr>
              <p:nvPr/>
            </p:nvCxnSpPr>
            <p:spPr bwMode="auto">
              <a:xfrm>
                <a:off x="5333" y="3219"/>
                <a:ext cx="460" cy="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AutoShape 9"/>
              <p:cNvCxnSpPr>
                <a:cxnSpLocks noChangeShapeType="1"/>
              </p:cNvCxnSpPr>
              <p:nvPr/>
            </p:nvCxnSpPr>
            <p:spPr bwMode="auto">
              <a:xfrm flipH="1">
                <a:off x="5333" y="3309"/>
                <a:ext cx="460" cy="1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" name="AutoShape 10"/>
              <p:cNvCxnSpPr>
                <a:cxnSpLocks noChangeShapeType="1"/>
              </p:cNvCxnSpPr>
              <p:nvPr/>
            </p:nvCxnSpPr>
            <p:spPr bwMode="auto">
              <a:xfrm>
                <a:off x="5333" y="3498"/>
                <a:ext cx="460" cy="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16" name="Group 31"/>
              <p:cNvGrpSpPr>
                <a:grpSpLocks/>
              </p:cNvGrpSpPr>
              <p:nvPr/>
            </p:nvGrpSpPr>
            <p:grpSpPr bwMode="auto">
              <a:xfrm>
                <a:off x="5471" y="1810"/>
                <a:ext cx="322" cy="3163"/>
                <a:chOff x="5471" y="1810"/>
                <a:chExt cx="322" cy="3163"/>
              </a:xfrm>
            </p:grpSpPr>
            <p:cxnSp>
              <p:nvCxnSpPr>
                <p:cNvPr id="17" name="AutoShape 12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483" y="1810"/>
                  <a:ext cx="0" cy="1111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8" name="AutoShape 13"/>
                <p:cNvCxnSpPr>
                  <a:cxnSpLocks noChangeShapeType="1"/>
                </p:cNvCxnSpPr>
                <p:nvPr/>
              </p:nvCxnSpPr>
              <p:spPr bwMode="auto">
                <a:xfrm rot="10800000" flipH="1" flipV="1">
                  <a:off x="5471" y="2910"/>
                  <a:ext cx="322" cy="129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" name="AutoShape 14"/>
                <p:cNvCxnSpPr>
                  <a:cxnSpLocks noChangeShapeType="1"/>
                </p:cNvCxnSpPr>
                <p:nvPr/>
              </p:nvCxnSpPr>
              <p:spPr bwMode="auto">
                <a:xfrm flipH="1">
                  <a:off x="5553" y="3588"/>
                  <a:ext cx="240" cy="120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20" name="AutoShape 15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561" y="3700"/>
                  <a:ext cx="4" cy="1273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cxnSp>
          <p:nvCxnSpPr>
            <p:cNvPr id="21" name="AutoShape 15"/>
            <p:cNvCxnSpPr>
              <a:cxnSpLocks noChangeShapeType="1"/>
            </p:cNvCxnSpPr>
            <p:nvPr/>
          </p:nvCxnSpPr>
          <p:spPr bwMode="auto">
            <a:xfrm>
              <a:off x="9536792" y="2070466"/>
              <a:ext cx="1845655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AutoShape 15"/>
            <p:cNvCxnSpPr>
              <a:cxnSpLocks noChangeShapeType="1"/>
            </p:cNvCxnSpPr>
            <p:nvPr/>
          </p:nvCxnSpPr>
          <p:spPr bwMode="auto">
            <a:xfrm>
              <a:off x="9536792" y="317869"/>
              <a:ext cx="1814331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Rectangle 22"/>
            <p:cNvSpPr/>
            <p:nvPr/>
          </p:nvSpPr>
          <p:spPr>
            <a:xfrm>
              <a:off x="10586719" y="1069730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0340492" y="1041868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1202189" y="721536"/>
              <a:ext cx="35823" cy="298285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0551418" y="1109970"/>
              <a:ext cx="35823" cy="298285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0361759" y="1056839"/>
              <a:ext cx="45719" cy="383077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8" name="Group 24"/>
            <p:cNvGrpSpPr>
              <a:grpSpLocks/>
            </p:cNvGrpSpPr>
            <p:nvPr/>
          </p:nvGrpSpPr>
          <p:grpSpPr bwMode="auto">
            <a:xfrm rot="10800000">
              <a:off x="11287920" y="311200"/>
              <a:ext cx="127514" cy="1770758"/>
              <a:chOff x="5333" y="1810"/>
              <a:chExt cx="460" cy="3163"/>
            </a:xfrm>
          </p:grpSpPr>
          <p:cxnSp>
            <p:nvCxnSpPr>
              <p:cNvPr id="29" name="AutoShape 7"/>
              <p:cNvCxnSpPr>
                <a:cxnSpLocks noChangeShapeType="1"/>
              </p:cNvCxnSpPr>
              <p:nvPr/>
            </p:nvCxnSpPr>
            <p:spPr bwMode="auto">
              <a:xfrm flipH="1">
                <a:off x="5333" y="3039"/>
                <a:ext cx="460" cy="18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AutoShape 8"/>
              <p:cNvCxnSpPr>
                <a:cxnSpLocks noChangeShapeType="1"/>
              </p:cNvCxnSpPr>
              <p:nvPr/>
            </p:nvCxnSpPr>
            <p:spPr bwMode="auto">
              <a:xfrm>
                <a:off x="5333" y="3219"/>
                <a:ext cx="460" cy="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AutoShape 9"/>
              <p:cNvCxnSpPr>
                <a:cxnSpLocks noChangeShapeType="1"/>
              </p:cNvCxnSpPr>
              <p:nvPr/>
            </p:nvCxnSpPr>
            <p:spPr bwMode="auto">
              <a:xfrm flipH="1">
                <a:off x="5333" y="3309"/>
                <a:ext cx="460" cy="1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" name="AutoShape 10"/>
              <p:cNvCxnSpPr>
                <a:cxnSpLocks noChangeShapeType="1"/>
              </p:cNvCxnSpPr>
              <p:nvPr/>
            </p:nvCxnSpPr>
            <p:spPr bwMode="auto">
              <a:xfrm>
                <a:off x="5333" y="3498"/>
                <a:ext cx="460" cy="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33" name="Group 31"/>
              <p:cNvGrpSpPr>
                <a:grpSpLocks/>
              </p:cNvGrpSpPr>
              <p:nvPr/>
            </p:nvGrpSpPr>
            <p:grpSpPr bwMode="auto">
              <a:xfrm>
                <a:off x="5438" y="1810"/>
                <a:ext cx="355" cy="3163"/>
                <a:chOff x="5438" y="1810"/>
                <a:chExt cx="355" cy="3163"/>
              </a:xfrm>
            </p:grpSpPr>
            <p:cxnSp>
              <p:nvCxnSpPr>
                <p:cNvPr id="34" name="AutoShape 12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452" y="1810"/>
                  <a:ext cx="0" cy="1111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5" name="AutoShape 13"/>
                <p:cNvCxnSpPr>
                  <a:cxnSpLocks noChangeShapeType="1"/>
                </p:cNvCxnSpPr>
                <p:nvPr/>
              </p:nvCxnSpPr>
              <p:spPr bwMode="auto">
                <a:xfrm rot="10800000" flipH="1" flipV="1">
                  <a:off x="5438" y="2910"/>
                  <a:ext cx="322" cy="129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6" name="AutoShape 14"/>
                <p:cNvCxnSpPr>
                  <a:cxnSpLocks noChangeShapeType="1"/>
                </p:cNvCxnSpPr>
                <p:nvPr/>
              </p:nvCxnSpPr>
              <p:spPr bwMode="auto">
                <a:xfrm flipH="1">
                  <a:off x="5553" y="3588"/>
                  <a:ext cx="240" cy="120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37" name="AutoShape 15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561" y="3700"/>
                  <a:ext cx="4" cy="1273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38" name="Text Box 5"/>
            <p:cNvSpPr txBox="1">
              <a:spLocks noChangeArrowheads="1"/>
            </p:cNvSpPr>
            <p:nvPr/>
          </p:nvSpPr>
          <p:spPr bwMode="auto">
            <a:xfrm>
              <a:off x="10618419" y="1056911"/>
              <a:ext cx="547306" cy="464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600" dirty="0">
                  <a:latin typeface="+mn-lt"/>
                </a:rPr>
                <a:t>220</a:t>
              </a:r>
              <a:r>
                <a:rPr lang="en-US" sz="1600" dirty="0">
                  <a:latin typeface="Symbol" pitchFamily="18" charset="2"/>
                </a:rPr>
                <a:t>W</a:t>
              </a:r>
              <a:endParaRPr lang="en-US" sz="1600" dirty="0">
                <a:latin typeface="+mn-lt"/>
              </a:endParaRPr>
            </a:p>
          </p:txBody>
        </p:sp>
        <p:sp>
          <p:nvSpPr>
            <p:cNvPr id="39" name="Text Box 5"/>
            <p:cNvSpPr txBox="1">
              <a:spLocks noChangeArrowheads="1"/>
            </p:cNvSpPr>
            <p:nvPr/>
          </p:nvSpPr>
          <p:spPr bwMode="auto">
            <a:xfrm>
              <a:off x="9817314" y="1056911"/>
              <a:ext cx="547306" cy="464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600" dirty="0">
                  <a:latin typeface="+mn-lt"/>
                </a:rPr>
                <a:t>470</a:t>
              </a:r>
              <a:r>
                <a:rPr lang="en-US" sz="1600" dirty="0">
                  <a:latin typeface="Symbol" pitchFamily="18" charset="2"/>
                </a:rPr>
                <a:t>W</a:t>
              </a:r>
              <a:endParaRPr lang="en-US" sz="1600" dirty="0">
                <a:latin typeface="+mn-lt"/>
              </a:endParaRPr>
            </a:p>
          </p:txBody>
        </p:sp>
        <p:sp>
          <p:nvSpPr>
            <p:cNvPr id="40" name="Text Box 6"/>
            <p:cNvSpPr txBox="1"/>
            <p:nvPr/>
          </p:nvSpPr>
          <p:spPr bwMode="auto">
            <a:xfrm>
              <a:off x="8785066" y="993975"/>
              <a:ext cx="803211" cy="38762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600" dirty="0">
                  <a:solidFill>
                    <a:schemeClr val="tx1"/>
                  </a:solidFill>
                  <a:ea typeface="Calibri"/>
                  <a:cs typeface="Times New Roman"/>
                </a:rPr>
                <a:t>9V</a:t>
              </a:r>
            </a:p>
          </p:txBody>
        </p:sp>
      </p:grpSp>
      <p:sp>
        <p:nvSpPr>
          <p:cNvPr id="52" name="Rectangle 51"/>
          <p:cNvSpPr/>
          <p:nvPr/>
        </p:nvSpPr>
        <p:spPr>
          <a:xfrm>
            <a:off x="824062" y="354341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1</a:t>
            </a:r>
            <a:r>
              <a:rPr lang="en-US" sz="2400" dirty="0">
                <a:latin typeface="Calibri" panose="020F0502020204030204" pitchFamily="34" charset="0"/>
              </a:rPr>
              <a:t> ≈</a:t>
            </a:r>
            <a:r>
              <a:rPr lang="en-US" sz="2400" u="sng" dirty="0">
                <a:latin typeface="Calibri" panose="020F0502020204030204" pitchFamily="34" charset="0"/>
              </a:rPr>
              <a:t>		</a:t>
            </a:r>
            <a:endParaRPr lang="en-US" sz="2400" u="sng" dirty="0"/>
          </a:p>
        </p:txBody>
      </p:sp>
      <p:sp>
        <p:nvSpPr>
          <p:cNvPr id="53" name="Rectangle 52"/>
          <p:cNvSpPr/>
          <p:nvPr/>
        </p:nvSpPr>
        <p:spPr>
          <a:xfrm>
            <a:off x="4997290" y="35218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2</a:t>
            </a:r>
            <a:r>
              <a:rPr lang="en-US" sz="2400" dirty="0">
                <a:latin typeface="Calibri" panose="020F0502020204030204" pitchFamily="34" charset="0"/>
              </a:rPr>
              <a:t> ≈ </a:t>
            </a:r>
            <a:r>
              <a:rPr lang="en-US" sz="2400" u="sng" dirty="0">
                <a:latin typeface="Calibri" panose="020F0502020204030204" pitchFamily="34" charset="0"/>
              </a:rPr>
              <a:t>		</a:t>
            </a:r>
            <a:endParaRPr lang="en-US" sz="2400" u="sng" dirty="0"/>
          </a:p>
        </p:txBody>
      </p:sp>
      <p:sp>
        <p:nvSpPr>
          <p:cNvPr id="54" name="Rectangle 53"/>
          <p:cNvSpPr/>
          <p:nvPr/>
        </p:nvSpPr>
        <p:spPr>
          <a:xfrm>
            <a:off x="8998103" y="354056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3</a:t>
            </a:r>
            <a:r>
              <a:rPr lang="en-US" sz="2400" dirty="0">
                <a:latin typeface="Calibri" panose="020F0502020204030204" pitchFamily="34" charset="0"/>
              </a:rPr>
              <a:t> ≈ </a:t>
            </a:r>
            <a:r>
              <a:rPr lang="en-US" sz="2400" u="sng" dirty="0">
                <a:latin typeface="Calibri" panose="020F0502020204030204" pitchFamily="34" charset="0"/>
              </a:rPr>
              <a:t>		</a:t>
            </a:r>
            <a:endParaRPr lang="en-US" sz="2400" u="sng" dirty="0"/>
          </a:p>
        </p:txBody>
      </p:sp>
      <p:sp>
        <p:nvSpPr>
          <p:cNvPr id="55" name="TextBox 54"/>
          <p:cNvSpPr txBox="1"/>
          <p:nvPr/>
        </p:nvSpPr>
        <p:spPr>
          <a:xfrm>
            <a:off x="1892937" y="3570237"/>
            <a:ext cx="977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B333B"/>
                </a:solidFill>
              </a:rPr>
              <a:t>8.28V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012952" y="3554947"/>
            <a:ext cx="844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B333B"/>
                </a:solidFill>
              </a:rPr>
              <a:t>8.28V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0185032" y="3566236"/>
            <a:ext cx="734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B333B"/>
                </a:solidFill>
              </a:rPr>
              <a:t>8.28V</a:t>
            </a:r>
          </a:p>
        </p:txBody>
      </p:sp>
      <p:sp>
        <p:nvSpPr>
          <p:cNvPr id="58" name="Freeform 57"/>
          <p:cNvSpPr/>
          <p:nvPr/>
        </p:nvSpPr>
        <p:spPr>
          <a:xfrm>
            <a:off x="2564435" y="5425054"/>
            <a:ext cx="929249" cy="1052219"/>
          </a:xfrm>
          <a:custGeom>
            <a:avLst/>
            <a:gdLst>
              <a:gd name="connsiteX0" fmla="*/ 4302 w 929249"/>
              <a:gd name="connsiteY0" fmla="*/ 245150 h 1052219"/>
              <a:gd name="connsiteX1" fmla="*/ 118602 w 929249"/>
              <a:gd name="connsiteY1" fmla="*/ 58114 h 1052219"/>
              <a:gd name="connsiteX2" fmla="*/ 794011 w 929249"/>
              <a:gd name="connsiteY2" fmla="*/ 78896 h 1052219"/>
              <a:gd name="connsiteX3" fmla="*/ 877138 w 929249"/>
              <a:gd name="connsiteY3" fmla="*/ 941341 h 1052219"/>
              <a:gd name="connsiteX4" fmla="*/ 180947 w 929249"/>
              <a:gd name="connsiteY4" fmla="*/ 1014078 h 1052219"/>
              <a:gd name="connsiteX5" fmla="*/ 4302 w 929249"/>
              <a:gd name="connsiteY5" fmla="*/ 691959 h 1052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9249" h="1052219">
                <a:moveTo>
                  <a:pt x="4302" y="245150"/>
                </a:moveTo>
                <a:cubicBezTo>
                  <a:pt x="-4357" y="165486"/>
                  <a:pt x="-13016" y="85823"/>
                  <a:pt x="118602" y="58114"/>
                </a:cubicBezTo>
                <a:cubicBezTo>
                  <a:pt x="250220" y="30405"/>
                  <a:pt x="667588" y="-68308"/>
                  <a:pt x="794011" y="78896"/>
                </a:cubicBezTo>
                <a:cubicBezTo>
                  <a:pt x="920434" y="226100"/>
                  <a:pt x="979315" y="785477"/>
                  <a:pt x="877138" y="941341"/>
                </a:cubicBezTo>
                <a:cubicBezTo>
                  <a:pt x="774961" y="1097205"/>
                  <a:pt x="326420" y="1055642"/>
                  <a:pt x="180947" y="1014078"/>
                </a:cubicBezTo>
                <a:cubicBezTo>
                  <a:pt x="35474" y="972514"/>
                  <a:pt x="45866" y="749109"/>
                  <a:pt x="4302" y="691959"/>
                </a:cubicBez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2562509" y="5335599"/>
            <a:ext cx="1950917" cy="1165730"/>
          </a:xfrm>
          <a:custGeom>
            <a:avLst/>
            <a:gdLst>
              <a:gd name="connsiteX0" fmla="*/ 4302 w 929249"/>
              <a:gd name="connsiteY0" fmla="*/ 245150 h 1052219"/>
              <a:gd name="connsiteX1" fmla="*/ 118602 w 929249"/>
              <a:gd name="connsiteY1" fmla="*/ 58114 h 1052219"/>
              <a:gd name="connsiteX2" fmla="*/ 794011 w 929249"/>
              <a:gd name="connsiteY2" fmla="*/ 78896 h 1052219"/>
              <a:gd name="connsiteX3" fmla="*/ 877138 w 929249"/>
              <a:gd name="connsiteY3" fmla="*/ 941341 h 1052219"/>
              <a:gd name="connsiteX4" fmla="*/ 180947 w 929249"/>
              <a:gd name="connsiteY4" fmla="*/ 1014078 h 1052219"/>
              <a:gd name="connsiteX5" fmla="*/ 4302 w 929249"/>
              <a:gd name="connsiteY5" fmla="*/ 691959 h 1052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9249" h="1052219">
                <a:moveTo>
                  <a:pt x="4302" y="245150"/>
                </a:moveTo>
                <a:cubicBezTo>
                  <a:pt x="-4357" y="165486"/>
                  <a:pt x="-13016" y="85823"/>
                  <a:pt x="118602" y="58114"/>
                </a:cubicBezTo>
                <a:cubicBezTo>
                  <a:pt x="250220" y="30405"/>
                  <a:pt x="667588" y="-68308"/>
                  <a:pt x="794011" y="78896"/>
                </a:cubicBezTo>
                <a:cubicBezTo>
                  <a:pt x="920434" y="226100"/>
                  <a:pt x="979315" y="785477"/>
                  <a:pt x="877138" y="941341"/>
                </a:cubicBezTo>
                <a:cubicBezTo>
                  <a:pt x="774961" y="1097205"/>
                  <a:pt x="326420" y="1055642"/>
                  <a:pt x="180947" y="1014078"/>
                </a:cubicBezTo>
                <a:cubicBezTo>
                  <a:pt x="35474" y="972514"/>
                  <a:pt x="45866" y="749109"/>
                  <a:pt x="4302" y="691959"/>
                </a:cubicBezTo>
              </a:path>
            </a:pathLst>
          </a:custGeom>
          <a:noFill/>
          <a:ln w="28575">
            <a:solidFill>
              <a:srgbClr val="CB3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2576302" y="5495449"/>
            <a:ext cx="918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3087"/>
                </a:solidFill>
              </a:rPr>
              <a:t>LOOP 1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517327" y="5397703"/>
            <a:ext cx="918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B333B"/>
                </a:solidFill>
              </a:rPr>
              <a:t>LOOP 2</a:t>
            </a:r>
          </a:p>
        </p:txBody>
      </p:sp>
      <p:sp>
        <p:nvSpPr>
          <p:cNvPr id="65" name="Rectangle 64"/>
          <p:cNvSpPr/>
          <p:nvPr/>
        </p:nvSpPr>
        <p:spPr>
          <a:xfrm>
            <a:off x="2769404" y="430436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1</a:t>
            </a:r>
            <a:r>
              <a:rPr lang="en-US" sz="2400" dirty="0">
                <a:latin typeface="Calibri" panose="020F0502020204030204" pitchFamily="34" charset="0"/>
              </a:rPr>
              <a:t> - </a:t>
            </a:r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2</a:t>
            </a:r>
            <a:r>
              <a:rPr lang="en-US" sz="2400" dirty="0">
                <a:latin typeface="Calibri" panose="020F0502020204030204" pitchFamily="34" charset="0"/>
              </a:rPr>
              <a:t> ≈ </a:t>
            </a:r>
            <a:r>
              <a:rPr lang="en-US" sz="2400" u="sng" dirty="0">
                <a:latin typeface="Calibri" panose="020F0502020204030204" pitchFamily="34" charset="0"/>
              </a:rPr>
              <a:t>	</a:t>
            </a:r>
            <a:endParaRPr lang="en-US" sz="2400" u="sng" dirty="0"/>
          </a:p>
        </p:txBody>
      </p:sp>
      <p:sp>
        <p:nvSpPr>
          <p:cNvPr id="66" name="TextBox 65"/>
          <p:cNvSpPr txBox="1"/>
          <p:nvPr/>
        </p:nvSpPr>
        <p:spPr>
          <a:xfrm>
            <a:off x="4287621" y="4339459"/>
            <a:ext cx="581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B333B"/>
                </a:solidFill>
              </a:rPr>
              <a:t>0V</a:t>
            </a:r>
          </a:p>
        </p:txBody>
      </p:sp>
      <p:sp>
        <p:nvSpPr>
          <p:cNvPr id="67" name="Rectangle 66"/>
          <p:cNvSpPr/>
          <p:nvPr/>
        </p:nvSpPr>
        <p:spPr>
          <a:xfrm>
            <a:off x="6834891" y="425337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1</a:t>
            </a:r>
            <a:r>
              <a:rPr lang="en-US" sz="2400" dirty="0">
                <a:latin typeface="Calibri" panose="020F0502020204030204" pitchFamily="34" charset="0"/>
              </a:rPr>
              <a:t> – </a:t>
            </a:r>
            <a:r>
              <a:rPr lang="el-GR" sz="2400" dirty="0">
                <a:latin typeface="Calibri" panose="020F0502020204030204" pitchFamily="34" charset="0"/>
              </a:rPr>
              <a:t>Δ</a:t>
            </a:r>
            <a:r>
              <a:rPr lang="en-US" sz="2400" dirty="0">
                <a:latin typeface="Calibri" panose="020F0502020204030204" pitchFamily="34" charset="0"/>
              </a:rPr>
              <a:t>V</a:t>
            </a:r>
            <a:r>
              <a:rPr lang="en-US" sz="2400" baseline="-25000" dirty="0">
                <a:latin typeface="Calibri" panose="020F0502020204030204" pitchFamily="34" charset="0"/>
              </a:rPr>
              <a:t>3</a:t>
            </a:r>
            <a:r>
              <a:rPr lang="en-US" sz="2400" dirty="0">
                <a:latin typeface="Calibri" panose="020F0502020204030204" pitchFamily="34" charset="0"/>
              </a:rPr>
              <a:t> ≈ </a:t>
            </a:r>
            <a:r>
              <a:rPr lang="en-US" sz="2400" u="sng" dirty="0">
                <a:latin typeface="Calibri" panose="020F0502020204030204" pitchFamily="34" charset="0"/>
              </a:rPr>
              <a:t>	</a:t>
            </a:r>
            <a:endParaRPr lang="en-US" sz="2400" u="sng" dirty="0"/>
          </a:p>
        </p:txBody>
      </p:sp>
      <p:sp>
        <p:nvSpPr>
          <p:cNvPr id="68" name="TextBox 67"/>
          <p:cNvSpPr txBox="1"/>
          <p:nvPr/>
        </p:nvSpPr>
        <p:spPr>
          <a:xfrm>
            <a:off x="8401707" y="4288469"/>
            <a:ext cx="581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B333B"/>
                </a:solidFill>
              </a:rPr>
              <a:t>0V</a:t>
            </a:r>
          </a:p>
        </p:txBody>
      </p:sp>
      <p:sp>
        <p:nvSpPr>
          <p:cNvPr id="69" name="Rectangle 68"/>
          <p:cNvSpPr/>
          <p:nvPr/>
        </p:nvSpPr>
        <p:spPr>
          <a:xfrm>
            <a:off x="197229" y="962696"/>
            <a:ext cx="3284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(1) Across the Rise </a:t>
            </a:r>
            <a:r>
              <a:rPr lang="en-US" i="1" dirty="0">
                <a:solidFill>
                  <a:srgbClr val="003087"/>
                </a:solidFill>
              </a:rPr>
              <a:t>(Loop 1 &amp; 2)</a:t>
            </a:r>
            <a:endParaRPr lang="en-US" dirty="0"/>
          </a:p>
        </p:txBody>
      </p:sp>
      <p:sp>
        <p:nvSpPr>
          <p:cNvPr id="72" name="Rectangle 71"/>
          <p:cNvSpPr/>
          <p:nvPr/>
        </p:nvSpPr>
        <p:spPr>
          <a:xfrm>
            <a:off x="5669790" y="5643692"/>
            <a:ext cx="5047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solidFill>
                  <a:srgbClr val="003087"/>
                </a:solidFill>
              </a:rPr>
              <a:t>Rises </a:t>
            </a:r>
            <a:r>
              <a:rPr lang="en-US" sz="2800" i="1" u="sng" dirty="0">
                <a:solidFill>
                  <a:srgbClr val="003087"/>
                </a:solidFill>
              </a:rPr>
              <a:t>balance</a:t>
            </a:r>
            <a:r>
              <a:rPr lang="en-US" sz="2800" i="1" dirty="0">
                <a:solidFill>
                  <a:srgbClr val="003087"/>
                </a:solidFill>
              </a:rPr>
              <a:t> drops in each loop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E8FCDC89-4898-4564-8EA2-1AD1E1A21A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40" t="5971" r="8240" b="9566"/>
          <a:stretch/>
        </p:blipFill>
        <p:spPr>
          <a:xfrm>
            <a:off x="189674" y="1358850"/>
            <a:ext cx="3300100" cy="2157743"/>
          </a:xfrm>
          <a:prstGeom prst="rect">
            <a:avLst/>
          </a:prstGeom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77713CB8-0357-453E-BE4A-2819F56E7ADB}"/>
              </a:ext>
            </a:extLst>
          </p:cNvPr>
          <p:cNvSpPr/>
          <p:nvPr/>
        </p:nvSpPr>
        <p:spPr>
          <a:xfrm>
            <a:off x="4175351" y="962696"/>
            <a:ext cx="36752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(2) Across the 470</a:t>
            </a:r>
            <a:r>
              <a:rPr lang="el-GR" dirty="0">
                <a:latin typeface="Calibri" panose="020F0502020204030204" pitchFamily="34" charset="0"/>
              </a:rPr>
              <a:t>Ω</a:t>
            </a:r>
            <a:r>
              <a:rPr lang="en-US" dirty="0">
                <a:latin typeface="Calibri" panose="020F0502020204030204" pitchFamily="34" charset="0"/>
              </a:rPr>
              <a:t> Drop</a:t>
            </a:r>
            <a:r>
              <a:rPr lang="en-US" dirty="0"/>
              <a:t> </a:t>
            </a:r>
            <a:r>
              <a:rPr lang="en-US" i="1" dirty="0">
                <a:solidFill>
                  <a:srgbClr val="003087"/>
                </a:solidFill>
              </a:rPr>
              <a:t>(Loop 1)</a:t>
            </a:r>
            <a:endParaRPr lang="en-US" dirty="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4AEFCD8-8D1D-4C72-A5F2-C7B776B30FF6}"/>
              </a:ext>
            </a:extLst>
          </p:cNvPr>
          <p:cNvSpPr/>
          <p:nvPr/>
        </p:nvSpPr>
        <p:spPr>
          <a:xfrm>
            <a:off x="8282572" y="962696"/>
            <a:ext cx="34623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(3) Across the 220</a:t>
            </a:r>
            <a:r>
              <a:rPr lang="el-GR" dirty="0">
                <a:latin typeface="Calibri" panose="020F0502020204030204" pitchFamily="34" charset="0"/>
              </a:rPr>
              <a:t>Ω</a:t>
            </a:r>
            <a:r>
              <a:rPr lang="en-US" dirty="0">
                <a:latin typeface="Calibri" panose="020F0502020204030204" pitchFamily="34" charset="0"/>
              </a:rPr>
              <a:t> Drop </a:t>
            </a:r>
            <a:r>
              <a:rPr lang="en-US" i="1" dirty="0">
                <a:solidFill>
                  <a:srgbClr val="003087"/>
                </a:solidFill>
              </a:rPr>
              <a:t>(Loop 2)</a:t>
            </a:r>
            <a:endParaRPr lang="en-US" dirty="0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6AE2768C-7DA3-43C4-96D9-7C645EA37E0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28" t="8215" r="4542" b="18055"/>
          <a:stretch/>
        </p:blipFill>
        <p:spPr>
          <a:xfrm>
            <a:off x="4932876" y="1414400"/>
            <a:ext cx="2160152" cy="2105448"/>
          </a:xfrm>
          <a:prstGeom prst="rect">
            <a:avLst/>
          </a:prstGeom>
        </p:spPr>
      </p:pic>
      <p:pic>
        <p:nvPicPr>
          <p:cNvPr id="76" name="Picture 75" descr="A close up of a device&#10;&#10;Description automatically generated">
            <a:extLst>
              <a:ext uri="{FF2B5EF4-FFF2-40B4-BE49-F238E27FC236}">
                <a16:creationId xmlns:a16="http://schemas.microsoft.com/office/drawing/2014/main" id="{0413CEA0-D22A-4F7F-B112-894DD80DE9C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301" t="4121" r="15017" b="18528"/>
          <a:stretch/>
        </p:blipFill>
        <p:spPr>
          <a:xfrm>
            <a:off x="8982793" y="1397262"/>
            <a:ext cx="2061945" cy="214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80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65" grpId="0"/>
      <p:bldP spid="66" grpId="0"/>
      <p:bldP spid="67" grpId="0"/>
      <p:bldP spid="68" grpId="0"/>
      <p:bldP spid="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414245" y="2032267"/>
            <a:ext cx="3407349" cy="2572616"/>
            <a:chOff x="4353006" y="4161140"/>
            <a:chExt cx="2800671" cy="2088270"/>
          </a:xfrm>
        </p:grpSpPr>
        <p:pic>
          <p:nvPicPr>
            <p:cNvPr id="69" name="Picture 6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3337" y="4398263"/>
              <a:ext cx="1703443" cy="1851147"/>
            </a:xfrm>
            <a:prstGeom prst="rect">
              <a:avLst/>
            </a:prstGeom>
          </p:spPr>
        </p:pic>
        <p:sp>
          <p:nvSpPr>
            <p:cNvPr id="70" name="Rectangle 69"/>
            <p:cNvSpPr/>
            <p:nvPr/>
          </p:nvSpPr>
          <p:spPr>
            <a:xfrm>
              <a:off x="5326114" y="4161140"/>
              <a:ext cx="768284" cy="32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</a:rPr>
                <a:t>220</a:t>
              </a:r>
              <a:r>
                <a:rPr lang="el-GR" sz="2000" dirty="0">
                  <a:latin typeface="Calibri" panose="020F0502020204030204" pitchFamily="34" charset="0"/>
                </a:rPr>
                <a:t>Ω</a:t>
              </a:r>
              <a:endParaRPr lang="en-US" sz="2000" baseline="-25000" dirty="0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6283970" y="5242243"/>
              <a:ext cx="869707" cy="32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</a:rPr>
                <a:t>470</a:t>
              </a:r>
              <a:r>
                <a:rPr lang="el-GR" sz="2000" dirty="0">
                  <a:latin typeface="Calibri" panose="020F0502020204030204" pitchFamily="34" charset="0"/>
                </a:rPr>
                <a:t>Ω</a:t>
              </a:r>
              <a:endParaRPr lang="en-US" sz="2000" dirty="0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4353006" y="5242243"/>
              <a:ext cx="427852" cy="3020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dirty="0">
                  <a:latin typeface="Calibri" panose="020F0502020204030204" pitchFamily="34" charset="0"/>
                </a:rPr>
                <a:t>9V</a:t>
              </a:r>
              <a:endParaRPr lang="en-US" sz="2000" baseline="-250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15" y="-15933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Kirchhoff's Voltage Law (KVL)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2525" y="891559"/>
            <a:ext cx="9353723" cy="4557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i="1" dirty="0">
                <a:solidFill>
                  <a:srgbClr val="003087"/>
                </a:solidFill>
              </a:rPr>
              <a:t>The algebraic sum of voltages around any </a:t>
            </a:r>
            <a:r>
              <a:rPr lang="en-US" sz="2400" i="1" u="sng" dirty="0">
                <a:solidFill>
                  <a:srgbClr val="003087"/>
                </a:solidFill>
              </a:rPr>
              <a:t>closed loop</a:t>
            </a:r>
            <a:r>
              <a:rPr lang="en-US" sz="2400" i="1" dirty="0">
                <a:solidFill>
                  <a:srgbClr val="003087"/>
                </a:solidFill>
              </a:rPr>
              <a:t> in a circuit is </a:t>
            </a:r>
            <a:r>
              <a:rPr lang="en-US" sz="2400" i="1">
                <a:solidFill>
                  <a:srgbClr val="003087"/>
                </a:solidFill>
              </a:rPr>
              <a:t>zero. </a:t>
            </a:r>
            <a:endParaRPr lang="en-US" sz="2400" i="1" dirty="0">
              <a:solidFill>
                <a:srgbClr val="0030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8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6171984" y="242901"/>
                <a:ext cx="5879156" cy="492443"/>
              </a:xfrm>
              <a:prstGeom prst="rect">
                <a:avLst/>
              </a:prstGeom>
              <a:noFill/>
              <a:ln w="28575">
                <a:solidFill>
                  <a:srgbClr val="CB333B"/>
                </a:solidFill>
              </a:ln>
            </p:spPr>
            <p:txBody>
              <a:bodyPr wrap="square" lIns="91440" tIns="91440" rIns="91440" bIns="91440" rtlCol="0">
                <a:spAutoFit/>
              </a:bodyPr>
              <a:lstStyle/>
              <a:p>
                <a:pPr algn="ctr"/>
                <a:r>
                  <a:rPr lang="en-US" sz="2000" b="0" dirty="0"/>
                  <a:t>Closed Loop: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𝑉𝑜𝑙𝑡𝑎𝑔𝑒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𝑖𝑠𝑒𝑠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−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𝑉𝑜𝑙𝑡𝑎𝑔𝑒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𝐷𝑟𝑜𝑝𝑠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1984" y="242901"/>
                <a:ext cx="5879156" cy="492443"/>
              </a:xfrm>
              <a:prstGeom prst="rect">
                <a:avLst/>
              </a:prstGeom>
              <a:blipFill>
                <a:blip r:embed="rId3"/>
                <a:stretch>
                  <a:fillRect l="-515" b="-6977"/>
                </a:stretch>
              </a:blipFill>
              <a:ln w="28575">
                <a:solidFill>
                  <a:srgbClr val="CB333B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Content Placeholder 2"/>
          <p:cNvSpPr txBox="1">
            <a:spLocks/>
          </p:cNvSpPr>
          <p:nvPr/>
        </p:nvSpPr>
        <p:spPr>
          <a:xfrm>
            <a:off x="485193" y="1644951"/>
            <a:ext cx="2503055" cy="574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Series Circuits: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545806" y="2651536"/>
            <a:ext cx="1007581" cy="1"/>
          </a:xfrm>
          <a:prstGeom prst="straightConnector1">
            <a:avLst/>
          </a:prstGeom>
          <a:ln w="28575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2451705" y="2705481"/>
            <a:ext cx="1553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rgbClr val="CB333B"/>
                </a:solidFill>
                <a:latin typeface="Calibri" panose="020F0502020204030204" pitchFamily="34" charset="0"/>
              </a:rPr>
              <a:t>Δ</a:t>
            </a:r>
            <a:r>
              <a:rPr lang="en-US" dirty="0">
                <a:solidFill>
                  <a:srgbClr val="CB333B"/>
                </a:solidFill>
                <a:latin typeface="Calibri" panose="020F0502020204030204" pitchFamily="34" charset="0"/>
              </a:rPr>
              <a:t>V = 2.87V</a:t>
            </a:r>
            <a:endParaRPr lang="en-US" baseline="-25000" dirty="0">
              <a:solidFill>
                <a:srgbClr val="CB333B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3463580" y="3160996"/>
            <a:ext cx="1" cy="1033866"/>
          </a:xfrm>
          <a:prstGeom prst="straightConnector1">
            <a:avLst/>
          </a:prstGeom>
          <a:ln w="28575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312334" y="3682733"/>
            <a:ext cx="1220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rgbClr val="CB333B"/>
                </a:solidFill>
                <a:latin typeface="Calibri" panose="020F0502020204030204" pitchFamily="34" charset="0"/>
              </a:rPr>
              <a:t>Δ</a:t>
            </a:r>
            <a:r>
              <a:rPr lang="en-US" dirty="0">
                <a:solidFill>
                  <a:srgbClr val="CB333B"/>
                </a:solidFill>
                <a:latin typeface="Calibri" panose="020F0502020204030204" pitchFamily="34" charset="0"/>
              </a:rPr>
              <a:t>V = 6.13V</a:t>
            </a:r>
            <a:endParaRPr lang="en-US" baseline="-25000" dirty="0">
              <a:solidFill>
                <a:srgbClr val="CB333B"/>
              </a:solidFill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500190" y="4907961"/>
            <a:ext cx="5550526" cy="12205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9V is split between the two resistors</a:t>
            </a:r>
          </a:p>
          <a:p>
            <a:r>
              <a:rPr lang="en-US" sz="2400" dirty="0"/>
              <a:t>Larger voltage drop occurs at the larger resistor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6283050" y="1644951"/>
            <a:ext cx="2503055" cy="574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Parallel Circuits:</a:t>
            </a: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6729227" y="4907959"/>
            <a:ext cx="4711943" cy="12072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9V is supplied to each loop</a:t>
            </a:r>
          </a:p>
          <a:p>
            <a:r>
              <a:rPr lang="en-US" sz="2400" dirty="0"/>
              <a:t>Resistor size does not influence how much voltage is around loop.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6292092" y="2386247"/>
            <a:ext cx="4769000" cy="2197023"/>
            <a:chOff x="9070608" y="308697"/>
            <a:chExt cx="2344826" cy="1773261"/>
          </a:xfrm>
        </p:grpSpPr>
        <p:grpSp>
          <p:nvGrpSpPr>
            <p:cNvPr id="32" name="Group 31"/>
            <p:cNvGrpSpPr/>
            <p:nvPr/>
          </p:nvGrpSpPr>
          <p:grpSpPr>
            <a:xfrm rot="5400000">
              <a:off x="8660491" y="999268"/>
              <a:ext cx="1752602" cy="389806"/>
              <a:chOff x="405211" y="2738180"/>
              <a:chExt cx="1752602" cy="389806"/>
            </a:xfrm>
          </p:grpSpPr>
          <p:cxnSp>
            <p:nvCxnSpPr>
              <p:cNvPr id="64" name="AutoShape 8"/>
              <p:cNvCxnSpPr>
                <a:cxnSpLocks noChangeShapeType="1"/>
              </p:cNvCxnSpPr>
              <p:nvPr/>
            </p:nvCxnSpPr>
            <p:spPr bwMode="auto">
              <a:xfrm flipV="1">
                <a:off x="1346454" y="2842670"/>
                <a:ext cx="0" cy="182164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5" name="AutoShape 15"/>
              <p:cNvCxnSpPr>
                <a:cxnSpLocks noChangeShapeType="1"/>
              </p:cNvCxnSpPr>
              <p:nvPr/>
            </p:nvCxnSpPr>
            <p:spPr bwMode="auto">
              <a:xfrm rot="16200000">
                <a:off x="1749546" y="2515840"/>
                <a:ext cx="414" cy="816121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6" name="AutoShape 8"/>
              <p:cNvCxnSpPr>
                <a:cxnSpLocks noChangeShapeType="1"/>
              </p:cNvCxnSpPr>
              <p:nvPr/>
            </p:nvCxnSpPr>
            <p:spPr bwMode="auto">
              <a:xfrm flipV="1">
                <a:off x="1219702" y="2738180"/>
                <a:ext cx="0" cy="389806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7" name="AutoShape 15"/>
              <p:cNvCxnSpPr>
                <a:cxnSpLocks noChangeShapeType="1"/>
              </p:cNvCxnSpPr>
              <p:nvPr/>
            </p:nvCxnSpPr>
            <p:spPr bwMode="auto">
              <a:xfrm rot="16200000" flipH="1">
                <a:off x="812651" y="2516254"/>
                <a:ext cx="2" cy="814881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3" name="Rectangle 32"/>
            <p:cNvSpPr/>
            <p:nvPr/>
          </p:nvSpPr>
          <p:spPr>
            <a:xfrm>
              <a:off x="9326584" y="750186"/>
              <a:ext cx="287258" cy="78688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600" dirty="0">
                  <a:ea typeface="Calibri"/>
                  <a:cs typeface="Times New Roman"/>
                </a:rPr>
                <a:t>+</a:t>
              </a:r>
            </a:p>
            <a:p>
              <a:pPr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600" dirty="0">
                  <a:ea typeface="Calibri"/>
                  <a:cs typeface="Times New Roman"/>
                </a:rPr>
                <a:t>-</a:t>
              </a:r>
            </a:p>
          </p:txBody>
        </p:sp>
        <p:grpSp>
          <p:nvGrpSpPr>
            <p:cNvPr id="34" name="Group 24"/>
            <p:cNvGrpSpPr>
              <a:grpSpLocks/>
            </p:cNvGrpSpPr>
            <p:nvPr/>
          </p:nvGrpSpPr>
          <p:grpSpPr bwMode="auto">
            <a:xfrm rot="10800000">
              <a:off x="10405987" y="308697"/>
              <a:ext cx="145430" cy="1770758"/>
              <a:chOff x="5333" y="1810"/>
              <a:chExt cx="460" cy="3163"/>
            </a:xfrm>
          </p:grpSpPr>
          <p:cxnSp>
            <p:nvCxnSpPr>
              <p:cNvPr id="55" name="AutoShape 7"/>
              <p:cNvCxnSpPr>
                <a:cxnSpLocks noChangeShapeType="1"/>
              </p:cNvCxnSpPr>
              <p:nvPr/>
            </p:nvCxnSpPr>
            <p:spPr bwMode="auto">
              <a:xfrm flipH="1">
                <a:off x="5333" y="3039"/>
                <a:ext cx="460" cy="18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" name="AutoShape 8"/>
              <p:cNvCxnSpPr>
                <a:cxnSpLocks noChangeShapeType="1"/>
              </p:cNvCxnSpPr>
              <p:nvPr/>
            </p:nvCxnSpPr>
            <p:spPr bwMode="auto">
              <a:xfrm>
                <a:off x="5333" y="3219"/>
                <a:ext cx="460" cy="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7" name="AutoShape 9"/>
              <p:cNvCxnSpPr>
                <a:cxnSpLocks noChangeShapeType="1"/>
              </p:cNvCxnSpPr>
              <p:nvPr/>
            </p:nvCxnSpPr>
            <p:spPr bwMode="auto">
              <a:xfrm flipH="1">
                <a:off x="5333" y="3309"/>
                <a:ext cx="460" cy="1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" name="AutoShape 10"/>
              <p:cNvCxnSpPr>
                <a:cxnSpLocks noChangeShapeType="1"/>
              </p:cNvCxnSpPr>
              <p:nvPr/>
            </p:nvCxnSpPr>
            <p:spPr bwMode="auto">
              <a:xfrm>
                <a:off x="5333" y="3498"/>
                <a:ext cx="460" cy="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59" name="Group 31"/>
              <p:cNvGrpSpPr>
                <a:grpSpLocks/>
              </p:cNvGrpSpPr>
              <p:nvPr/>
            </p:nvGrpSpPr>
            <p:grpSpPr bwMode="auto">
              <a:xfrm>
                <a:off x="5471" y="1810"/>
                <a:ext cx="322" cy="3163"/>
                <a:chOff x="5471" y="1810"/>
                <a:chExt cx="322" cy="3163"/>
              </a:xfrm>
            </p:grpSpPr>
            <p:cxnSp>
              <p:nvCxnSpPr>
                <p:cNvPr id="60" name="AutoShape 12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483" y="1810"/>
                  <a:ext cx="0" cy="1111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1" name="AutoShape 13"/>
                <p:cNvCxnSpPr>
                  <a:cxnSpLocks noChangeShapeType="1"/>
                </p:cNvCxnSpPr>
                <p:nvPr/>
              </p:nvCxnSpPr>
              <p:spPr bwMode="auto">
                <a:xfrm rot="10800000" flipH="1" flipV="1">
                  <a:off x="5471" y="2910"/>
                  <a:ext cx="322" cy="129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2" name="AutoShape 14"/>
                <p:cNvCxnSpPr>
                  <a:cxnSpLocks noChangeShapeType="1"/>
                </p:cNvCxnSpPr>
                <p:nvPr/>
              </p:nvCxnSpPr>
              <p:spPr bwMode="auto">
                <a:xfrm flipH="1">
                  <a:off x="5553" y="3588"/>
                  <a:ext cx="240" cy="120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3" name="AutoShape 15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561" y="3700"/>
                  <a:ext cx="4" cy="1273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cxnSp>
          <p:nvCxnSpPr>
            <p:cNvPr id="35" name="AutoShape 15"/>
            <p:cNvCxnSpPr>
              <a:cxnSpLocks noChangeShapeType="1"/>
            </p:cNvCxnSpPr>
            <p:nvPr/>
          </p:nvCxnSpPr>
          <p:spPr bwMode="auto">
            <a:xfrm>
              <a:off x="9536792" y="2070466"/>
              <a:ext cx="1845655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AutoShape 15"/>
            <p:cNvCxnSpPr>
              <a:cxnSpLocks noChangeShapeType="1"/>
            </p:cNvCxnSpPr>
            <p:nvPr/>
          </p:nvCxnSpPr>
          <p:spPr bwMode="auto">
            <a:xfrm>
              <a:off x="9536792" y="317869"/>
              <a:ext cx="1814331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" name="Rectangle 36"/>
            <p:cNvSpPr/>
            <p:nvPr/>
          </p:nvSpPr>
          <p:spPr>
            <a:xfrm>
              <a:off x="10586719" y="1069730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0340492" y="1041868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1202189" y="721536"/>
              <a:ext cx="35823" cy="298285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0551418" y="1109970"/>
              <a:ext cx="35823" cy="298285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0361759" y="1056839"/>
              <a:ext cx="45719" cy="383077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2" name="Group 24"/>
            <p:cNvGrpSpPr>
              <a:grpSpLocks/>
            </p:cNvGrpSpPr>
            <p:nvPr/>
          </p:nvGrpSpPr>
          <p:grpSpPr bwMode="auto">
            <a:xfrm rot="10800000">
              <a:off x="11287920" y="311200"/>
              <a:ext cx="127514" cy="1770758"/>
              <a:chOff x="5333" y="1810"/>
              <a:chExt cx="460" cy="3163"/>
            </a:xfrm>
          </p:grpSpPr>
          <p:cxnSp>
            <p:nvCxnSpPr>
              <p:cNvPr id="46" name="AutoShape 7"/>
              <p:cNvCxnSpPr>
                <a:cxnSpLocks noChangeShapeType="1"/>
              </p:cNvCxnSpPr>
              <p:nvPr/>
            </p:nvCxnSpPr>
            <p:spPr bwMode="auto">
              <a:xfrm flipH="1">
                <a:off x="5333" y="3039"/>
                <a:ext cx="460" cy="18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7" name="AutoShape 8"/>
              <p:cNvCxnSpPr>
                <a:cxnSpLocks noChangeShapeType="1"/>
              </p:cNvCxnSpPr>
              <p:nvPr/>
            </p:nvCxnSpPr>
            <p:spPr bwMode="auto">
              <a:xfrm>
                <a:off x="5333" y="3219"/>
                <a:ext cx="460" cy="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8" name="AutoShape 9"/>
              <p:cNvCxnSpPr>
                <a:cxnSpLocks noChangeShapeType="1"/>
              </p:cNvCxnSpPr>
              <p:nvPr/>
            </p:nvCxnSpPr>
            <p:spPr bwMode="auto">
              <a:xfrm flipH="1">
                <a:off x="5333" y="3309"/>
                <a:ext cx="460" cy="1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9" name="AutoShape 10"/>
              <p:cNvCxnSpPr>
                <a:cxnSpLocks noChangeShapeType="1"/>
              </p:cNvCxnSpPr>
              <p:nvPr/>
            </p:nvCxnSpPr>
            <p:spPr bwMode="auto">
              <a:xfrm>
                <a:off x="5333" y="3498"/>
                <a:ext cx="460" cy="90"/>
              </a:xfrm>
              <a:prstGeom prst="straightConnector1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50" name="Group 31"/>
              <p:cNvGrpSpPr>
                <a:grpSpLocks/>
              </p:cNvGrpSpPr>
              <p:nvPr/>
            </p:nvGrpSpPr>
            <p:grpSpPr bwMode="auto">
              <a:xfrm>
                <a:off x="5438" y="1810"/>
                <a:ext cx="355" cy="3163"/>
                <a:chOff x="5438" y="1810"/>
                <a:chExt cx="355" cy="3163"/>
              </a:xfrm>
            </p:grpSpPr>
            <p:cxnSp>
              <p:nvCxnSpPr>
                <p:cNvPr id="51" name="AutoShape 12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452" y="1810"/>
                  <a:ext cx="0" cy="1111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" name="AutoShape 13"/>
                <p:cNvCxnSpPr>
                  <a:cxnSpLocks noChangeShapeType="1"/>
                </p:cNvCxnSpPr>
                <p:nvPr/>
              </p:nvCxnSpPr>
              <p:spPr bwMode="auto">
                <a:xfrm rot="10800000" flipH="1" flipV="1">
                  <a:off x="5438" y="2910"/>
                  <a:ext cx="322" cy="129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" name="AutoShape 14"/>
                <p:cNvCxnSpPr>
                  <a:cxnSpLocks noChangeShapeType="1"/>
                </p:cNvCxnSpPr>
                <p:nvPr/>
              </p:nvCxnSpPr>
              <p:spPr bwMode="auto">
                <a:xfrm flipH="1">
                  <a:off x="5553" y="3588"/>
                  <a:ext cx="240" cy="120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4" name="AutoShape 15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5561" y="3700"/>
                  <a:ext cx="4" cy="1273"/>
                </a:xfrm>
                <a:prstGeom prst="straightConnector1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43" name="Text Box 5"/>
            <p:cNvSpPr txBox="1">
              <a:spLocks noChangeArrowheads="1"/>
            </p:cNvSpPr>
            <p:nvPr/>
          </p:nvSpPr>
          <p:spPr bwMode="auto">
            <a:xfrm>
              <a:off x="10883433" y="1035633"/>
              <a:ext cx="379265" cy="3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>
                  <a:latin typeface="+mn-lt"/>
                </a:rPr>
                <a:t>220</a:t>
              </a:r>
              <a:r>
                <a:rPr lang="en-US" sz="2000" dirty="0">
                  <a:latin typeface="Symbol" pitchFamily="18" charset="2"/>
                </a:rPr>
                <a:t>W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44" name="Text Box 5"/>
            <p:cNvSpPr txBox="1">
              <a:spLocks noChangeArrowheads="1"/>
            </p:cNvSpPr>
            <p:nvPr/>
          </p:nvSpPr>
          <p:spPr bwMode="auto">
            <a:xfrm>
              <a:off x="10028911" y="1047928"/>
              <a:ext cx="379265" cy="322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>
                  <a:latin typeface="+mn-lt"/>
                </a:rPr>
                <a:t>470</a:t>
              </a:r>
              <a:r>
                <a:rPr lang="en-US" sz="2000" dirty="0">
                  <a:latin typeface="Symbol" pitchFamily="18" charset="2"/>
                </a:rPr>
                <a:t>W</a:t>
              </a:r>
              <a:endParaRPr lang="en-US" sz="2000" dirty="0">
                <a:latin typeface="+mn-lt"/>
              </a:endParaRPr>
            </a:p>
          </p:txBody>
        </p:sp>
        <p:sp>
          <p:nvSpPr>
            <p:cNvPr id="45" name="Text Box 6"/>
            <p:cNvSpPr txBox="1"/>
            <p:nvPr/>
          </p:nvSpPr>
          <p:spPr bwMode="auto">
            <a:xfrm>
              <a:off x="9070608" y="993975"/>
              <a:ext cx="292871" cy="38762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2000" dirty="0">
                  <a:solidFill>
                    <a:schemeClr val="tx1"/>
                  </a:solidFill>
                  <a:ea typeface="Calibri"/>
                  <a:cs typeface="Times New Roman"/>
                </a:rPr>
                <a:t>9V</a:t>
              </a:r>
            </a:p>
          </p:txBody>
        </p:sp>
      </p:grpSp>
      <p:cxnSp>
        <p:nvCxnSpPr>
          <p:cNvPr id="76" name="Straight Arrow Connector 75"/>
          <p:cNvCxnSpPr/>
          <p:nvPr/>
        </p:nvCxnSpPr>
        <p:spPr>
          <a:xfrm flipH="1">
            <a:off x="8982459" y="3053024"/>
            <a:ext cx="1" cy="1033866"/>
          </a:xfrm>
          <a:prstGeom prst="straightConnector1">
            <a:avLst/>
          </a:prstGeom>
          <a:ln w="28575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8053990" y="3682733"/>
            <a:ext cx="1553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rgbClr val="CB333B"/>
                </a:solidFill>
                <a:latin typeface="Calibri" panose="020F0502020204030204" pitchFamily="34" charset="0"/>
              </a:rPr>
              <a:t>Δ</a:t>
            </a:r>
            <a:r>
              <a:rPr lang="en-US" dirty="0">
                <a:solidFill>
                  <a:srgbClr val="CB333B"/>
                </a:solidFill>
                <a:latin typeface="Calibri" panose="020F0502020204030204" pitchFamily="34" charset="0"/>
              </a:rPr>
              <a:t>V = 9V</a:t>
            </a:r>
            <a:endParaRPr lang="en-US" baseline="-25000" dirty="0">
              <a:solidFill>
                <a:srgbClr val="CB333B"/>
              </a:solidFill>
            </a:endParaRPr>
          </a:p>
        </p:txBody>
      </p:sp>
      <p:cxnSp>
        <p:nvCxnSpPr>
          <p:cNvPr id="78" name="Straight Arrow Connector 77"/>
          <p:cNvCxnSpPr/>
          <p:nvPr/>
        </p:nvCxnSpPr>
        <p:spPr>
          <a:xfrm flipH="1">
            <a:off x="10760382" y="3170310"/>
            <a:ext cx="1" cy="1033866"/>
          </a:xfrm>
          <a:prstGeom prst="straightConnector1">
            <a:avLst/>
          </a:prstGeom>
          <a:ln w="28575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78"/>
          <p:cNvSpPr/>
          <p:nvPr/>
        </p:nvSpPr>
        <p:spPr>
          <a:xfrm>
            <a:off x="9831913" y="3800019"/>
            <a:ext cx="1553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>
                <a:solidFill>
                  <a:srgbClr val="CB333B"/>
                </a:solidFill>
                <a:latin typeface="Calibri" panose="020F0502020204030204" pitchFamily="34" charset="0"/>
              </a:rPr>
              <a:t>Δ</a:t>
            </a:r>
            <a:r>
              <a:rPr lang="en-US" dirty="0">
                <a:solidFill>
                  <a:srgbClr val="CB333B"/>
                </a:solidFill>
                <a:latin typeface="Calibri" panose="020F0502020204030204" pitchFamily="34" charset="0"/>
              </a:rPr>
              <a:t>V = 9V</a:t>
            </a:r>
            <a:endParaRPr lang="en-US" baseline="-25000" dirty="0">
              <a:solidFill>
                <a:srgbClr val="CB33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84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8" grpId="0"/>
      <p:bldP spid="20" grpId="0"/>
      <p:bldP spid="77" grpId="0"/>
      <p:bldP spid="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00" y="93345"/>
            <a:ext cx="10515600" cy="708865"/>
          </a:xfrm>
        </p:spPr>
        <p:txBody>
          <a:bodyPr/>
          <a:lstStyle/>
          <a:p>
            <a:r>
              <a:rPr lang="en-US" dirty="0"/>
              <a:t>Implications of KVL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9</a:t>
            </a:fld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 rot="5400000">
            <a:off x="1148325" y="2641135"/>
            <a:ext cx="3265654" cy="646561"/>
            <a:chOff x="405211" y="2738180"/>
            <a:chExt cx="1752602" cy="389806"/>
          </a:xfrm>
        </p:grpSpPr>
        <p:cxnSp>
          <p:nvCxnSpPr>
            <p:cNvPr id="71" name="AutoShape 8"/>
            <p:cNvCxnSpPr>
              <a:cxnSpLocks noChangeShapeType="1"/>
            </p:cNvCxnSpPr>
            <p:nvPr/>
          </p:nvCxnSpPr>
          <p:spPr bwMode="auto">
            <a:xfrm flipV="1">
              <a:off x="1346454" y="2842670"/>
              <a:ext cx="0" cy="182164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" name="AutoShape 15"/>
            <p:cNvCxnSpPr>
              <a:cxnSpLocks noChangeShapeType="1"/>
            </p:cNvCxnSpPr>
            <p:nvPr/>
          </p:nvCxnSpPr>
          <p:spPr bwMode="auto">
            <a:xfrm rot="16200000">
              <a:off x="1749546" y="2515840"/>
              <a:ext cx="414" cy="816121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3" name="AutoShape 8"/>
            <p:cNvCxnSpPr>
              <a:cxnSpLocks noChangeShapeType="1"/>
            </p:cNvCxnSpPr>
            <p:nvPr/>
          </p:nvCxnSpPr>
          <p:spPr bwMode="auto">
            <a:xfrm flipV="1">
              <a:off x="1219702" y="2738180"/>
              <a:ext cx="0" cy="389806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4" name="AutoShape 15"/>
            <p:cNvCxnSpPr>
              <a:cxnSpLocks noChangeShapeType="1"/>
            </p:cNvCxnSpPr>
            <p:nvPr/>
          </p:nvCxnSpPr>
          <p:spPr bwMode="auto">
            <a:xfrm rot="16200000" flipH="1">
              <a:off x="812651" y="2516254"/>
              <a:ext cx="2" cy="814881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" name="Rectangle 13"/>
          <p:cNvSpPr/>
          <p:nvPr/>
        </p:nvSpPr>
        <p:spPr>
          <a:xfrm>
            <a:off x="2457828" y="2399072"/>
            <a:ext cx="338554" cy="10700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400" dirty="0">
                <a:ea typeface="Calibri"/>
                <a:cs typeface="Times New Roman"/>
              </a:rPr>
              <a:t>+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400" dirty="0">
                <a:ea typeface="Calibri"/>
                <a:cs typeface="Times New Roman"/>
              </a:rPr>
              <a:t>-</a:t>
            </a:r>
          </a:p>
        </p:txBody>
      </p:sp>
      <p:grpSp>
        <p:nvGrpSpPr>
          <p:cNvPr id="15" name="Group 24"/>
          <p:cNvGrpSpPr>
            <a:grpSpLocks/>
          </p:cNvGrpSpPr>
          <p:nvPr/>
        </p:nvGrpSpPr>
        <p:grpSpPr bwMode="auto">
          <a:xfrm rot="10800000">
            <a:off x="4750199" y="1320768"/>
            <a:ext cx="241221" cy="3274448"/>
            <a:chOff x="5333" y="1810"/>
            <a:chExt cx="460" cy="3139"/>
          </a:xfrm>
        </p:grpSpPr>
        <p:cxnSp>
          <p:nvCxnSpPr>
            <p:cNvPr id="62" name="AutoShape 7"/>
            <p:cNvCxnSpPr>
              <a:cxnSpLocks noChangeShapeType="1"/>
            </p:cNvCxnSpPr>
            <p:nvPr/>
          </p:nvCxnSpPr>
          <p:spPr bwMode="auto">
            <a:xfrm flipH="1">
              <a:off x="5333" y="3039"/>
              <a:ext cx="460" cy="18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" name="AutoShape 8"/>
            <p:cNvCxnSpPr>
              <a:cxnSpLocks noChangeShapeType="1"/>
            </p:cNvCxnSpPr>
            <p:nvPr/>
          </p:nvCxnSpPr>
          <p:spPr bwMode="auto">
            <a:xfrm>
              <a:off x="5333" y="3219"/>
              <a:ext cx="460" cy="9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AutoShape 9"/>
            <p:cNvCxnSpPr>
              <a:cxnSpLocks noChangeShapeType="1"/>
            </p:cNvCxnSpPr>
            <p:nvPr/>
          </p:nvCxnSpPr>
          <p:spPr bwMode="auto">
            <a:xfrm flipH="1">
              <a:off x="5333" y="3309"/>
              <a:ext cx="460" cy="19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AutoShape 10"/>
            <p:cNvCxnSpPr>
              <a:cxnSpLocks noChangeShapeType="1"/>
            </p:cNvCxnSpPr>
            <p:nvPr/>
          </p:nvCxnSpPr>
          <p:spPr bwMode="auto">
            <a:xfrm>
              <a:off x="5333" y="3498"/>
              <a:ext cx="460" cy="9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6" name="Group 31"/>
            <p:cNvGrpSpPr>
              <a:grpSpLocks/>
            </p:cNvGrpSpPr>
            <p:nvPr/>
          </p:nvGrpSpPr>
          <p:grpSpPr bwMode="auto">
            <a:xfrm>
              <a:off x="5471" y="1810"/>
              <a:ext cx="322" cy="3139"/>
              <a:chOff x="5471" y="1810"/>
              <a:chExt cx="322" cy="3139"/>
            </a:xfrm>
          </p:grpSpPr>
          <p:cxnSp>
            <p:nvCxnSpPr>
              <p:cNvPr id="67" name="AutoShape 12"/>
              <p:cNvCxnSpPr>
                <a:cxnSpLocks noChangeShapeType="1"/>
              </p:cNvCxnSpPr>
              <p:nvPr/>
            </p:nvCxnSpPr>
            <p:spPr bwMode="auto">
              <a:xfrm rot="10800000" flipV="1">
                <a:off x="5483" y="1810"/>
                <a:ext cx="0" cy="1111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8" name="AutoShape 13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5471" y="2910"/>
                <a:ext cx="322" cy="129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9" name="AutoShape 14"/>
              <p:cNvCxnSpPr>
                <a:cxnSpLocks noChangeShapeType="1"/>
              </p:cNvCxnSpPr>
              <p:nvPr/>
            </p:nvCxnSpPr>
            <p:spPr bwMode="auto">
              <a:xfrm flipH="1">
                <a:off x="5553" y="3588"/>
                <a:ext cx="240" cy="12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" name="AutoShape 15"/>
              <p:cNvCxnSpPr>
                <a:cxnSpLocks noChangeShapeType="1"/>
              </p:cNvCxnSpPr>
              <p:nvPr/>
            </p:nvCxnSpPr>
            <p:spPr bwMode="auto">
              <a:xfrm rot="10800000" flipV="1">
                <a:off x="5565" y="3700"/>
                <a:ext cx="0" cy="1249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cxnSp>
        <p:nvCxnSpPr>
          <p:cNvPr id="16" name="AutoShape 15"/>
          <p:cNvCxnSpPr>
            <a:cxnSpLocks noChangeShapeType="1"/>
          </p:cNvCxnSpPr>
          <p:nvPr/>
        </p:nvCxnSpPr>
        <p:spPr bwMode="auto">
          <a:xfrm>
            <a:off x="2781152" y="4597232"/>
            <a:ext cx="7005210" cy="0"/>
          </a:xfrm>
          <a:prstGeom prst="straightConnector1">
            <a:avLst/>
          </a:prstGeom>
          <a:noFill/>
          <a:ln w="19050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15"/>
          <p:cNvCxnSpPr>
            <a:cxnSpLocks noChangeShapeType="1"/>
          </p:cNvCxnSpPr>
          <p:nvPr/>
        </p:nvCxnSpPr>
        <p:spPr bwMode="auto">
          <a:xfrm>
            <a:off x="2781152" y="1331587"/>
            <a:ext cx="6940586" cy="0"/>
          </a:xfrm>
          <a:prstGeom prst="straightConnector1">
            <a:avLst/>
          </a:prstGeom>
          <a:noFill/>
          <a:ln w="19050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Rectangle 17"/>
          <p:cNvSpPr/>
          <p:nvPr/>
        </p:nvSpPr>
        <p:spPr>
          <a:xfrm>
            <a:off x="5049974" y="2734560"/>
            <a:ext cx="75833" cy="692655"/>
          </a:xfrm>
          <a:prstGeom prst="rect">
            <a:avLst/>
          </a:prstGeom>
          <a:solidFill>
            <a:schemeClr val="bg1"/>
          </a:solidFill>
          <a:ln>
            <a:noFill/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4671898" y="2682644"/>
            <a:ext cx="75833" cy="692655"/>
          </a:xfrm>
          <a:prstGeom prst="rect">
            <a:avLst/>
          </a:prstGeom>
          <a:solidFill>
            <a:schemeClr val="bg1"/>
          </a:solidFill>
          <a:ln>
            <a:noFill/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7037893" y="1325563"/>
            <a:ext cx="378077" cy="3265654"/>
            <a:chOff x="2843776" y="4216655"/>
            <a:chExt cx="290910" cy="2184145"/>
          </a:xfrm>
        </p:grpSpPr>
        <p:cxnSp>
          <p:nvCxnSpPr>
            <p:cNvPr id="34" name="AutoShape 7"/>
            <p:cNvCxnSpPr>
              <a:cxnSpLocks noChangeShapeType="1"/>
            </p:cNvCxnSpPr>
            <p:nvPr/>
          </p:nvCxnSpPr>
          <p:spPr bwMode="auto">
            <a:xfrm rot="10800000" flipH="1">
              <a:off x="2908235" y="5749481"/>
              <a:ext cx="182163" cy="10077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8"/>
            <p:cNvCxnSpPr>
              <a:cxnSpLocks noChangeShapeType="1"/>
            </p:cNvCxnSpPr>
            <p:nvPr/>
          </p:nvCxnSpPr>
          <p:spPr bwMode="auto">
            <a:xfrm rot="10800000">
              <a:off x="2908235" y="5699095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AutoShape 9"/>
            <p:cNvCxnSpPr>
              <a:cxnSpLocks noChangeShapeType="1"/>
            </p:cNvCxnSpPr>
            <p:nvPr/>
          </p:nvCxnSpPr>
          <p:spPr bwMode="auto">
            <a:xfrm rot="10800000" flipH="1">
              <a:off x="2908235" y="5592727"/>
              <a:ext cx="182163" cy="1063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AutoShape 10"/>
            <p:cNvCxnSpPr>
              <a:cxnSpLocks noChangeShapeType="1"/>
            </p:cNvCxnSpPr>
            <p:nvPr/>
          </p:nvCxnSpPr>
          <p:spPr bwMode="auto">
            <a:xfrm rot="10800000">
              <a:off x="2908235" y="5542901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8" name="AutoShape 12"/>
            <p:cNvCxnSpPr>
              <a:cxnSpLocks noChangeShapeType="1"/>
            </p:cNvCxnSpPr>
            <p:nvPr/>
          </p:nvCxnSpPr>
          <p:spPr bwMode="auto">
            <a:xfrm flipV="1">
              <a:off x="3030997" y="5916312"/>
              <a:ext cx="0" cy="484488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" name="AutoShape 13"/>
            <p:cNvCxnSpPr>
              <a:cxnSpLocks noChangeShapeType="1"/>
            </p:cNvCxnSpPr>
            <p:nvPr/>
          </p:nvCxnSpPr>
          <p:spPr bwMode="auto">
            <a:xfrm flipH="1" flipV="1">
              <a:off x="2908235" y="5850251"/>
              <a:ext cx="127514" cy="7221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AutoShape 14"/>
            <p:cNvCxnSpPr>
              <a:cxnSpLocks noChangeShapeType="1"/>
            </p:cNvCxnSpPr>
            <p:nvPr/>
          </p:nvCxnSpPr>
          <p:spPr bwMode="auto">
            <a:xfrm flipV="1">
              <a:off x="2908235" y="5475721"/>
              <a:ext cx="110261" cy="67182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" name="Rectangle 40"/>
            <p:cNvSpPr/>
            <p:nvPr/>
          </p:nvSpPr>
          <p:spPr>
            <a:xfrm>
              <a:off x="3088967" y="5528563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861028" y="5500701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43" name="AutoShape 7"/>
            <p:cNvCxnSpPr>
              <a:cxnSpLocks noChangeShapeType="1"/>
            </p:cNvCxnSpPr>
            <p:nvPr/>
          </p:nvCxnSpPr>
          <p:spPr bwMode="auto">
            <a:xfrm rot="10800000" flipH="1">
              <a:off x="2890983" y="4949663"/>
              <a:ext cx="182163" cy="10077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AutoShape 8"/>
            <p:cNvCxnSpPr>
              <a:cxnSpLocks noChangeShapeType="1"/>
            </p:cNvCxnSpPr>
            <p:nvPr/>
          </p:nvCxnSpPr>
          <p:spPr bwMode="auto">
            <a:xfrm rot="10800000">
              <a:off x="2890983" y="4899277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AutoShape 9"/>
            <p:cNvCxnSpPr>
              <a:cxnSpLocks noChangeShapeType="1"/>
            </p:cNvCxnSpPr>
            <p:nvPr/>
          </p:nvCxnSpPr>
          <p:spPr bwMode="auto">
            <a:xfrm rot="10800000" flipH="1">
              <a:off x="2890983" y="4792909"/>
              <a:ext cx="182163" cy="1063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AutoShape 10"/>
            <p:cNvCxnSpPr>
              <a:cxnSpLocks noChangeShapeType="1"/>
            </p:cNvCxnSpPr>
            <p:nvPr/>
          </p:nvCxnSpPr>
          <p:spPr bwMode="auto">
            <a:xfrm rot="10800000">
              <a:off x="2890983" y="4743083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AutoShape 12"/>
            <p:cNvCxnSpPr>
              <a:cxnSpLocks noChangeShapeType="1"/>
            </p:cNvCxnSpPr>
            <p:nvPr/>
          </p:nvCxnSpPr>
          <p:spPr bwMode="auto">
            <a:xfrm flipH="1" flipV="1">
              <a:off x="3010646" y="5111378"/>
              <a:ext cx="3099" cy="37593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" name="AutoShape 13"/>
            <p:cNvCxnSpPr>
              <a:cxnSpLocks noChangeShapeType="1"/>
            </p:cNvCxnSpPr>
            <p:nvPr/>
          </p:nvCxnSpPr>
          <p:spPr bwMode="auto">
            <a:xfrm flipH="1" flipV="1">
              <a:off x="2890983" y="5050433"/>
              <a:ext cx="127514" cy="7221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9" name="AutoShape 14"/>
            <p:cNvCxnSpPr>
              <a:cxnSpLocks noChangeShapeType="1"/>
            </p:cNvCxnSpPr>
            <p:nvPr/>
          </p:nvCxnSpPr>
          <p:spPr bwMode="auto">
            <a:xfrm rot="10800000" flipH="1">
              <a:off x="2890983" y="4675903"/>
              <a:ext cx="95041" cy="6718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" name="AutoShape 15"/>
            <p:cNvCxnSpPr>
              <a:cxnSpLocks noChangeShapeType="1"/>
            </p:cNvCxnSpPr>
            <p:nvPr/>
          </p:nvCxnSpPr>
          <p:spPr bwMode="auto">
            <a:xfrm flipV="1">
              <a:off x="2981272" y="4216655"/>
              <a:ext cx="0" cy="463727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1" name="Rectangle 50"/>
            <p:cNvSpPr/>
            <p:nvPr/>
          </p:nvSpPr>
          <p:spPr>
            <a:xfrm>
              <a:off x="3071715" y="4728745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843776" y="4700883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7042217" y="2077719"/>
            <a:ext cx="59419" cy="555800"/>
          </a:xfrm>
          <a:prstGeom prst="rect">
            <a:avLst/>
          </a:prstGeom>
          <a:solidFill>
            <a:schemeClr val="bg1"/>
          </a:solidFill>
          <a:ln>
            <a:noFill/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4991422" y="2809540"/>
            <a:ext cx="59419" cy="555800"/>
          </a:xfrm>
          <a:prstGeom prst="rect">
            <a:avLst/>
          </a:prstGeom>
          <a:solidFill>
            <a:schemeClr val="bg1"/>
          </a:solidFill>
          <a:ln>
            <a:noFill/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4676839" y="2710540"/>
            <a:ext cx="75833" cy="713794"/>
          </a:xfrm>
          <a:prstGeom prst="rect">
            <a:avLst/>
          </a:prstGeom>
          <a:solidFill>
            <a:schemeClr val="bg1"/>
          </a:solidFill>
          <a:ln>
            <a:noFill/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 Box 6"/>
          <p:cNvSpPr txBox="1"/>
          <p:nvPr/>
        </p:nvSpPr>
        <p:spPr bwMode="auto">
          <a:xfrm>
            <a:off x="4676759" y="2792571"/>
            <a:ext cx="1445598" cy="816413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400" dirty="0">
                <a:solidFill>
                  <a:schemeClr val="tx1"/>
                </a:solidFill>
                <a:ea typeface="Calibri"/>
                <a:cs typeface="Calibri"/>
              </a:rPr>
              <a:t>1000Ω</a:t>
            </a:r>
            <a:endParaRPr lang="en-US" sz="24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30" name="Text Box 6"/>
          <p:cNvSpPr txBox="1"/>
          <p:nvPr/>
        </p:nvSpPr>
        <p:spPr bwMode="auto">
          <a:xfrm>
            <a:off x="1775271" y="2722093"/>
            <a:ext cx="680129" cy="44453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400" dirty="0">
                <a:solidFill>
                  <a:schemeClr val="tx1"/>
                </a:solidFill>
                <a:ea typeface="Calibri"/>
                <a:cs typeface="Times New Roman"/>
              </a:rPr>
              <a:t>6V</a:t>
            </a:r>
          </a:p>
        </p:txBody>
      </p:sp>
      <p:sp>
        <p:nvSpPr>
          <p:cNvPr id="31" name="Text Box 6"/>
          <p:cNvSpPr txBox="1"/>
          <p:nvPr/>
        </p:nvSpPr>
        <p:spPr bwMode="auto">
          <a:xfrm>
            <a:off x="7037893" y="3310851"/>
            <a:ext cx="1445598" cy="816413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400" dirty="0">
                <a:solidFill>
                  <a:schemeClr val="tx1"/>
                </a:solidFill>
                <a:ea typeface="Calibri"/>
                <a:cs typeface="Calibri"/>
              </a:rPr>
              <a:t>500Ω</a:t>
            </a:r>
            <a:endParaRPr lang="en-US" sz="24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33" name="Text Box 6"/>
          <p:cNvSpPr txBox="1"/>
          <p:nvPr/>
        </p:nvSpPr>
        <p:spPr bwMode="auto">
          <a:xfrm>
            <a:off x="6997157" y="2030878"/>
            <a:ext cx="1445598" cy="816413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400" dirty="0">
                <a:solidFill>
                  <a:schemeClr val="tx1"/>
                </a:solidFill>
                <a:ea typeface="Calibri"/>
                <a:cs typeface="Times New Roman"/>
              </a:rPr>
              <a:t>500</a:t>
            </a:r>
            <a:r>
              <a:rPr lang="en-US" sz="2400" dirty="0">
                <a:solidFill>
                  <a:schemeClr val="tx1"/>
                </a:solidFill>
                <a:ea typeface="Calibri"/>
                <a:cs typeface="Calibri"/>
              </a:rPr>
              <a:t>Ω</a:t>
            </a:r>
            <a:endParaRPr lang="en-US" sz="24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grpSp>
        <p:nvGrpSpPr>
          <p:cNvPr id="77" name="Group 76"/>
          <p:cNvGrpSpPr/>
          <p:nvPr/>
        </p:nvGrpSpPr>
        <p:grpSpPr>
          <a:xfrm>
            <a:off x="9543043" y="1325563"/>
            <a:ext cx="378077" cy="3265654"/>
            <a:chOff x="2843776" y="4216655"/>
            <a:chExt cx="290910" cy="2184145"/>
          </a:xfrm>
        </p:grpSpPr>
        <p:cxnSp>
          <p:nvCxnSpPr>
            <p:cNvPr id="78" name="AutoShape 7"/>
            <p:cNvCxnSpPr>
              <a:cxnSpLocks noChangeShapeType="1"/>
            </p:cNvCxnSpPr>
            <p:nvPr/>
          </p:nvCxnSpPr>
          <p:spPr bwMode="auto">
            <a:xfrm rot="10800000" flipH="1">
              <a:off x="2908235" y="5749481"/>
              <a:ext cx="182163" cy="10077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9" name="AutoShape 8"/>
            <p:cNvCxnSpPr>
              <a:cxnSpLocks noChangeShapeType="1"/>
            </p:cNvCxnSpPr>
            <p:nvPr/>
          </p:nvCxnSpPr>
          <p:spPr bwMode="auto">
            <a:xfrm rot="10800000">
              <a:off x="2908235" y="5699095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0" name="AutoShape 9"/>
            <p:cNvCxnSpPr>
              <a:cxnSpLocks noChangeShapeType="1"/>
            </p:cNvCxnSpPr>
            <p:nvPr/>
          </p:nvCxnSpPr>
          <p:spPr bwMode="auto">
            <a:xfrm rot="10800000" flipH="1">
              <a:off x="2908235" y="5592727"/>
              <a:ext cx="182163" cy="1063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" name="AutoShape 10"/>
            <p:cNvCxnSpPr>
              <a:cxnSpLocks noChangeShapeType="1"/>
            </p:cNvCxnSpPr>
            <p:nvPr/>
          </p:nvCxnSpPr>
          <p:spPr bwMode="auto">
            <a:xfrm rot="10800000">
              <a:off x="2908235" y="5542901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2" name="AutoShape 12"/>
            <p:cNvCxnSpPr>
              <a:cxnSpLocks noChangeShapeType="1"/>
            </p:cNvCxnSpPr>
            <p:nvPr/>
          </p:nvCxnSpPr>
          <p:spPr bwMode="auto">
            <a:xfrm flipV="1">
              <a:off x="3030997" y="5916312"/>
              <a:ext cx="0" cy="484488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3" name="AutoShape 13"/>
            <p:cNvCxnSpPr>
              <a:cxnSpLocks noChangeShapeType="1"/>
            </p:cNvCxnSpPr>
            <p:nvPr/>
          </p:nvCxnSpPr>
          <p:spPr bwMode="auto">
            <a:xfrm flipH="1" flipV="1">
              <a:off x="2908235" y="5850251"/>
              <a:ext cx="127514" cy="7221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4" name="AutoShape 14"/>
            <p:cNvCxnSpPr>
              <a:cxnSpLocks noChangeShapeType="1"/>
            </p:cNvCxnSpPr>
            <p:nvPr/>
          </p:nvCxnSpPr>
          <p:spPr bwMode="auto">
            <a:xfrm flipV="1">
              <a:off x="2908235" y="5475721"/>
              <a:ext cx="110261" cy="67182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5" name="Rectangle 84"/>
            <p:cNvSpPr/>
            <p:nvPr/>
          </p:nvSpPr>
          <p:spPr>
            <a:xfrm>
              <a:off x="3088967" y="5528563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2861028" y="5500701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87" name="AutoShape 7"/>
            <p:cNvCxnSpPr>
              <a:cxnSpLocks noChangeShapeType="1"/>
            </p:cNvCxnSpPr>
            <p:nvPr/>
          </p:nvCxnSpPr>
          <p:spPr bwMode="auto">
            <a:xfrm rot="10800000" flipH="1">
              <a:off x="2890983" y="4949663"/>
              <a:ext cx="182163" cy="10077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8" name="AutoShape 8"/>
            <p:cNvCxnSpPr>
              <a:cxnSpLocks noChangeShapeType="1"/>
            </p:cNvCxnSpPr>
            <p:nvPr/>
          </p:nvCxnSpPr>
          <p:spPr bwMode="auto">
            <a:xfrm rot="10800000">
              <a:off x="2890983" y="4899277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9" name="AutoShape 9"/>
            <p:cNvCxnSpPr>
              <a:cxnSpLocks noChangeShapeType="1"/>
            </p:cNvCxnSpPr>
            <p:nvPr/>
          </p:nvCxnSpPr>
          <p:spPr bwMode="auto">
            <a:xfrm rot="10800000" flipH="1">
              <a:off x="2890983" y="4792909"/>
              <a:ext cx="182163" cy="1063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0" name="AutoShape 10"/>
            <p:cNvCxnSpPr>
              <a:cxnSpLocks noChangeShapeType="1"/>
            </p:cNvCxnSpPr>
            <p:nvPr/>
          </p:nvCxnSpPr>
          <p:spPr bwMode="auto">
            <a:xfrm rot="10800000">
              <a:off x="2890983" y="4743083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1" name="AutoShape 12"/>
            <p:cNvCxnSpPr>
              <a:cxnSpLocks noChangeShapeType="1"/>
            </p:cNvCxnSpPr>
            <p:nvPr/>
          </p:nvCxnSpPr>
          <p:spPr bwMode="auto">
            <a:xfrm flipH="1" flipV="1">
              <a:off x="3010646" y="5111378"/>
              <a:ext cx="3099" cy="37593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2" name="AutoShape 13"/>
            <p:cNvCxnSpPr>
              <a:cxnSpLocks noChangeShapeType="1"/>
            </p:cNvCxnSpPr>
            <p:nvPr/>
          </p:nvCxnSpPr>
          <p:spPr bwMode="auto">
            <a:xfrm flipH="1" flipV="1">
              <a:off x="2890983" y="5050433"/>
              <a:ext cx="127514" cy="7221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" name="AutoShape 14"/>
            <p:cNvCxnSpPr>
              <a:cxnSpLocks noChangeShapeType="1"/>
            </p:cNvCxnSpPr>
            <p:nvPr/>
          </p:nvCxnSpPr>
          <p:spPr bwMode="auto">
            <a:xfrm rot="10800000" flipH="1">
              <a:off x="2890983" y="4675903"/>
              <a:ext cx="95041" cy="6718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4" name="AutoShape 15"/>
            <p:cNvCxnSpPr>
              <a:cxnSpLocks noChangeShapeType="1"/>
            </p:cNvCxnSpPr>
            <p:nvPr/>
          </p:nvCxnSpPr>
          <p:spPr bwMode="auto">
            <a:xfrm flipV="1">
              <a:off x="2981272" y="4216655"/>
              <a:ext cx="0" cy="463727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5" name="Rectangle 94"/>
            <p:cNvSpPr/>
            <p:nvPr/>
          </p:nvSpPr>
          <p:spPr>
            <a:xfrm>
              <a:off x="3071715" y="4728745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2843776" y="4700883"/>
              <a:ext cx="45719" cy="371732"/>
            </a:xfrm>
            <a:prstGeom prst="rect">
              <a:avLst/>
            </a:prstGeom>
            <a:solidFill>
              <a:schemeClr val="bg1"/>
            </a:solidFill>
            <a:ln>
              <a:noFill/>
              <a:tailEnd type="arrow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7" name="Rectangle 96"/>
          <p:cNvSpPr/>
          <p:nvPr/>
        </p:nvSpPr>
        <p:spPr>
          <a:xfrm>
            <a:off x="9547367" y="2077719"/>
            <a:ext cx="59419" cy="555800"/>
          </a:xfrm>
          <a:prstGeom prst="rect">
            <a:avLst/>
          </a:prstGeom>
          <a:solidFill>
            <a:schemeClr val="bg1"/>
          </a:solidFill>
          <a:ln>
            <a:noFill/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Text Box 6"/>
          <p:cNvSpPr txBox="1"/>
          <p:nvPr/>
        </p:nvSpPr>
        <p:spPr bwMode="auto">
          <a:xfrm>
            <a:off x="9543043" y="3310851"/>
            <a:ext cx="1445598" cy="816413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400" dirty="0">
                <a:solidFill>
                  <a:schemeClr val="tx1"/>
                </a:solidFill>
                <a:ea typeface="Calibri"/>
                <a:cs typeface="Calibri"/>
              </a:rPr>
              <a:t>500Ω</a:t>
            </a:r>
            <a:endParaRPr lang="en-US" sz="24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99" name="Text Box 6"/>
          <p:cNvSpPr txBox="1"/>
          <p:nvPr/>
        </p:nvSpPr>
        <p:spPr bwMode="auto">
          <a:xfrm>
            <a:off x="9611591" y="2041802"/>
            <a:ext cx="1414082" cy="816413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defRPr/>
            </a:pPr>
            <a:r>
              <a:rPr lang="en-US" sz="2400" dirty="0">
                <a:solidFill>
                  <a:schemeClr val="tx1"/>
                </a:solidFill>
                <a:ea typeface="Calibri"/>
                <a:cs typeface="Times New Roman"/>
              </a:rPr>
              <a:t>1000</a:t>
            </a:r>
            <a:r>
              <a:rPr lang="en-US" sz="2400" dirty="0">
                <a:solidFill>
                  <a:schemeClr val="tx1"/>
                </a:solidFill>
                <a:ea typeface="Calibri"/>
                <a:cs typeface="Calibri"/>
              </a:rPr>
              <a:t>Ω</a:t>
            </a:r>
            <a:endParaRPr lang="en-US" sz="24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cxnSp>
        <p:nvCxnSpPr>
          <p:cNvPr id="103" name="Straight Arrow Connector 102"/>
          <p:cNvCxnSpPr/>
          <p:nvPr/>
        </p:nvCxnSpPr>
        <p:spPr>
          <a:xfrm>
            <a:off x="4446068" y="2346194"/>
            <a:ext cx="0" cy="1455028"/>
          </a:xfrm>
          <a:prstGeom prst="straightConnector1">
            <a:avLst/>
          </a:prstGeom>
          <a:ln w="38100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>
            <a:off x="6895793" y="1850146"/>
            <a:ext cx="0" cy="911131"/>
          </a:xfrm>
          <a:prstGeom prst="straightConnector1">
            <a:avLst/>
          </a:prstGeom>
          <a:ln w="38100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/>
          <p:nvPr/>
        </p:nvCxnSpPr>
        <p:spPr>
          <a:xfrm>
            <a:off x="6914392" y="3223167"/>
            <a:ext cx="0" cy="911131"/>
          </a:xfrm>
          <a:prstGeom prst="straightConnector1">
            <a:avLst/>
          </a:prstGeom>
          <a:ln w="38100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/>
          <p:nvPr/>
        </p:nvCxnSpPr>
        <p:spPr>
          <a:xfrm>
            <a:off x="9481402" y="1972120"/>
            <a:ext cx="0" cy="911131"/>
          </a:xfrm>
          <a:prstGeom prst="straightConnector1">
            <a:avLst/>
          </a:prstGeom>
          <a:ln w="38100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/>
          <p:nvPr/>
        </p:nvCxnSpPr>
        <p:spPr>
          <a:xfrm>
            <a:off x="9490424" y="3076057"/>
            <a:ext cx="0" cy="911131"/>
          </a:xfrm>
          <a:prstGeom prst="straightConnector1">
            <a:avLst/>
          </a:prstGeom>
          <a:ln w="38100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ectangle 116"/>
          <p:cNvSpPr/>
          <p:nvPr/>
        </p:nvSpPr>
        <p:spPr>
          <a:xfrm>
            <a:off x="3686511" y="2778521"/>
            <a:ext cx="793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dirty="0">
                <a:solidFill>
                  <a:srgbClr val="CB333B"/>
                </a:solidFill>
                <a:latin typeface="Calibri" panose="020F0502020204030204" pitchFamily="34" charset="0"/>
              </a:rPr>
              <a:t>Δ</a:t>
            </a:r>
            <a:r>
              <a:rPr lang="en-US" sz="2800" dirty="0">
                <a:solidFill>
                  <a:srgbClr val="CB333B"/>
                </a:solidFill>
                <a:latin typeface="Calibri" panose="020F0502020204030204" pitchFamily="34" charset="0"/>
              </a:rPr>
              <a:t>V</a:t>
            </a:r>
            <a:r>
              <a:rPr lang="en-US" sz="2800" baseline="-25000" dirty="0">
                <a:solidFill>
                  <a:srgbClr val="CB333B"/>
                </a:solidFill>
                <a:latin typeface="Calibri" panose="020F0502020204030204" pitchFamily="34" charset="0"/>
              </a:rPr>
              <a:t>1</a:t>
            </a:r>
            <a:r>
              <a:rPr lang="en-US" sz="2800" dirty="0">
                <a:solidFill>
                  <a:srgbClr val="CB333B"/>
                </a:solidFill>
                <a:latin typeface="Calibri" panose="020F0502020204030204" pitchFamily="34" charset="0"/>
              </a:rPr>
              <a:t> </a:t>
            </a:r>
            <a:endParaRPr lang="en-US" sz="2800" dirty="0"/>
          </a:p>
        </p:txBody>
      </p:sp>
      <p:sp>
        <p:nvSpPr>
          <p:cNvPr id="119" name="Rectangle 118"/>
          <p:cNvSpPr/>
          <p:nvPr/>
        </p:nvSpPr>
        <p:spPr>
          <a:xfrm>
            <a:off x="6087103" y="1964641"/>
            <a:ext cx="793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dirty="0">
                <a:solidFill>
                  <a:srgbClr val="CB333B"/>
                </a:solidFill>
                <a:latin typeface="Calibri" panose="020F0502020204030204" pitchFamily="34" charset="0"/>
              </a:rPr>
              <a:t>Δ</a:t>
            </a:r>
            <a:r>
              <a:rPr lang="en-US" sz="2800" dirty="0">
                <a:solidFill>
                  <a:srgbClr val="CB333B"/>
                </a:solidFill>
                <a:latin typeface="Calibri" panose="020F0502020204030204" pitchFamily="34" charset="0"/>
              </a:rPr>
              <a:t>V</a:t>
            </a:r>
            <a:r>
              <a:rPr lang="en-US" sz="2800" baseline="-25000" dirty="0">
                <a:solidFill>
                  <a:srgbClr val="CB333B"/>
                </a:solidFill>
                <a:latin typeface="Calibri" panose="020F0502020204030204" pitchFamily="34" charset="0"/>
              </a:rPr>
              <a:t>2</a:t>
            </a:r>
            <a:r>
              <a:rPr lang="en-US" sz="2800" dirty="0">
                <a:solidFill>
                  <a:srgbClr val="CB333B"/>
                </a:solidFill>
                <a:latin typeface="Calibri" panose="020F0502020204030204" pitchFamily="34" charset="0"/>
              </a:rPr>
              <a:t> </a:t>
            </a:r>
            <a:endParaRPr lang="en-US" sz="2800" dirty="0"/>
          </a:p>
        </p:txBody>
      </p:sp>
      <p:sp>
        <p:nvSpPr>
          <p:cNvPr id="120" name="Rectangle 119"/>
          <p:cNvSpPr/>
          <p:nvPr/>
        </p:nvSpPr>
        <p:spPr>
          <a:xfrm>
            <a:off x="6138604" y="3375299"/>
            <a:ext cx="793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dirty="0">
                <a:solidFill>
                  <a:srgbClr val="CB333B"/>
                </a:solidFill>
                <a:latin typeface="Calibri" panose="020F0502020204030204" pitchFamily="34" charset="0"/>
              </a:rPr>
              <a:t>Δ</a:t>
            </a:r>
            <a:r>
              <a:rPr lang="en-US" sz="2800" dirty="0">
                <a:solidFill>
                  <a:srgbClr val="CB333B"/>
                </a:solidFill>
                <a:latin typeface="Calibri" panose="020F0502020204030204" pitchFamily="34" charset="0"/>
              </a:rPr>
              <a:t>V</a:t>
            </a:r>
            <a:r>
              <a:rPr lang="en-US" sz="2800" baseline="-25000" dirty="0">
                <a:solidFill>
                  <a:srgbClr val="CB333B"/>
                </a:solidFill>
                <a:latin typeface="Calibri" panose="020F0502020204030204" pitchFamily="34" charset="0"/>
              </a:rPr>
              <a:t>3</a:t>
            </a:r>
            <a:r>
              <a:rPr lang="en-US" sz="2800" dirty="0">
                <a:solidFill>
                  <a:srgbClr val="CB333B"/>
                </a:solidFill>
                <a:latin typeface="Calibri" panose="020F0502020204030204" pitchFamily="34" charset="0"/>
              </a:rPr>
              <a:t> </a:t>
            </a:r>
            <a:endParaRPr lang="en-US" sz="2800" dirty="0"/>
          </a:p>
        </p:txBody>
      </p:sp>
      <p:sp>
        <p:nvSpPr>
          <p:cNvPr id="121" name="Rectangle 120"/>
          <p:cNvSpPr/>
          <p:nvPr/>
        </p:nvSpPr>
        <p:spPr>
          <a:xfrm>
            <a:off x="8754904" y="2245876"/>
            <a:ext cx="793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dirty="0">
                <a:solidFill>
                  <a:srgbClr val="CB333B"/>
                </a:solidFill>
                <a:latin typeface="Calibri" panose="020F0502020204030204" pitchFamily="34" charset="0"/>
              </a:rPr>
              <a:t>Δ</a:t>
            </a:r>
            <a:r>
              <a:rPr lang="en-US" sz="2800" dirty="0">
                <a:solidFill>
                  <a:srgbClr val="CB333B"/>
                </a:solidFill>
                <a:latin typeface="Calibri" panose="020F0502020204030204" pitchFamily="34" charset="0"/>
              </a:rPr>
              <a:t>V</a:t>
            </a:r>
            <a:r>
              <a:rPr lang="en-US" sz="2800" baseline="-25000" dirty="0">
                <a:solidFill>
                  <a:srgbClr val="CB333B"/>
                </a:solidFill>
                <a:latin typeface="Calibri" panose="020F0502020204030204" pitchFamily="34" charset="0"/>
              </a:rPr>
              <a:t>4</a:t>
            </a:r>
            <a:r>
              <a:rPr lang="en-US" sz="2800" dirty="0">
                <a:solidFill>
                  <a:srgbClr val="CB333B"/>
                </a:solidFill>
                <a:latin typeface="Calibri" panose="020F0502020204030204" pitchFamily="34" charset="0"/>
              </a:rPr>
              <a:t> </a:t>
            </a:r>
            <a:endParaRPr lang="en-US" sz="2800" dirty="0"/>
          </a:p>
        </p:txBody>
      </p:sp>
      <p:sp>
        <p:nvSpPr>
          <p:cNvPr id="122" name="Rectangle 121"/>
          <p:cNvSpPr/>
          <p:nvPr/>
        </p:nvSpPr>
        <p:spPr>
          <a:xfrm>
            <a:off x="8754722" y="3413969"/>
            <a:ext cx="793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dirty="0">
                <a:solidFill>
                  <a:srgbClr val="CB333B"/>
                </a:solidFill>
                <a:latin typeface="Calibri" panose="020F0502020204030204" pitchFamily="34" charset="0"/>
              </a:rPr>
              <a:t>Δ</a:t>
            </a:r>
            <a:r>
              <a:rPr lang="en-US" sz="2800" dirty="0">
                <a:solidFill>
                  <a:srgbClr val="CB333B"/>
                </a:solidFill>
                <a:latin typeface="Calibri" panose="020F0502020204030204" pitchFamily="34" charset="0"/>
              </a:rPr>
              <a:t>V</a:t>
            </a:r>
            <a:r>
              <a:rPr lang="en-US" sz="2800" baseline="-25000" dirty="0">
                <a:solidFill>
                  <a:srgbClr val="CB333B"/>
                </a:solidFill>
                <a:latin typeface="Calibri" panose="020F0502020204030204" pitchFamily="34" charset="0"/>
              </a:rPr>
              <a:t>5</a:t>
            </a:r>
            <a:r>
              <a:rPr lang="en-US" sz="2800" dirty="0">
                <a:solidFill>
                  <a:srgbClr val="CB333B"/>
                </a:solidFill>
                <a:latin typeface="Calibri" panose="020F0502020204030204" pitchFamily="34" charset="0"/>
              </a:rPr>
              <a:t> </a:t>
            </a:r>
            <a:endParaRPr lang="en-US" sz="2800" dirty="0"/>
          </a:p>
        </p:txBody>
      </p:sp>
      <p:grpSp>
        <p:nvGrpSpPr>
          <p:cNvPr id="21" name="Group 20"/>
          <p:cNvGrpSpPr/>
          <p:nvPr/>
        </p:nvGrpSpPr>
        <p:grpSpPr>
          <a:xfrm>
            <a:off x="7228009" y="1054844"/>
            <a:ext cx="3641911" cy="3656814"/>
            <a:chOff x="7226979" y="1205345"/>
            <a:chExt cx="3641911" cy="3656814"/>
          </a:xfrm>
        </p:grpSpPr>
        <p:sp>
          <p:nvSpPr>
            <p:cNvPr id="20" name="Rectangle 19"/>
            <p:cNvSpPr/>
            <p:nvPr/>
          </p:nvSpPr>
          <p:spPr>
            <a:xfrm>
              <a:off x="7226979" y="1205345"/>
              <a:ext cx="2945721" cy="7592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295355" y="4102863"/>
              <a:ext cx="2945721" cy="7592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/>
            <p:cNvSpPr/>
            <p:nvPr/>
          </p:nvSpPr>
          <p:spPr>
            <a:xfrm rot="5400000">
              <a:off x="8387774" y="1975540"/>
              <a:ext cx="2945721" cy="20165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Rectangle 101"/>
          <p:cNvSpPr/>
          <p:nvPr/>
        </p:nvSpPr>
        <p:spPr>
          <a:xfrm>
            <a:off x="1690847" y="4732302"/>
            <a:ext cx="10150984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rgbClr val="003087"/>
                </a:solidFill>
              </a:rPr>
              <a:t>The voltage rise and drop are the same through each loop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rgbClr val="003087"/>
                </a:solidFill>
              </a:rPr>
              <a:t>Voltage splits for resistors in series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rgbClr val="003087"/>
                </a:solidFill>
              </a:rPr>
              <a:t>If resistors are the same, voltage splits evenly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i="1" dirty="0">
                <a:solidFill>
                  <a:srgbClr val="003087"/>
                </a:solidFill>
              </a:rPr>
              <a:t>If resistors are different, larger resistor has larger voltage drop</a:t>
            </a:r>
          </a:p>
        </p:txBody>
      </p:sp>
    </p:spTree>
    <p:extLst>
      <p:ext uri="{BB962C8B-B14F-4D97-AF65-F5344CB8AC3E}">
        <p14:creationId xmlns:p14="http://schemas.microsoft.com/office/powerpoint/2010/main" val="286212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737</Words>
  <Application>Microsoft Office PowerPoint</Application>
  <PresentationFormat>Widescreen</PresentationFormat>
  <Paragraphs>166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Narrow</vt:lpstr>
      <vt:lpstr>Calibri</vt:lpstr>
      <vt:lpstr>Calibri Light</vt:lpstr>
      <vt:lpstr>Cambria Math</vt:lpstr>
      <vt:lpstr>Symbol</vt:lpstr>
      <vt:lpstr>Office Theme</vt:lpstr>
      <vt:lpstr>Kirchhoff’s Voltage Law</vt:lpstr>
      <vt:lpstr>DISCLAIMER &amp; USAGE</vt:lpstr>
      <vt:lpstr>Build the Series Circuit</vt:lpstr>
      <vt:lpstr>Use Multimeter to Measure Voltages Around Loop</vt:lpstr>
      <vt:lpstr>Use Multimeter to Measure Voltages Around Loop</vt:lpstr>
      <vt:lpstr>Build the Parallel Circuit</vt:lpstr>
      <vt:lpstr>Measure Voltages around Loops</vt:lpstr>
      <vt:lpstr>Kirchhoff's Voltage Law (KVL)</vt:lpstr>
      <vt:lpstr>Implications of KVL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Allie Kumler</cp:lastModifiedBy>
  <cp:revision>63</cp:revision>
  <dcterms:created xsi:type="dcterms:W3CDTF">2017-03-05T23:41:57Z</dcterms:created>
  <dcterms:modified xsi:type="dcterms:W3CDTF">2019-08-09T19:16:29Z</dcterms:modified>
</cp:coreProperties>
</file>