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12"/>
  </p:notesMasterIdLst>
  <p:sldIdLst>
    <p:sldId id="256" r:id="rId2"/>
    <p:sldId id="265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12192000" cy="6858000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333B"/>
    <a:srgbClr val="0000CC"/>
    <a:srgbClr val="A5A5A5"/>
    <a:srgbClr val="003087"/>
    <a:srgbClr val="69B3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9953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4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2375"/>
          </a:xfrm>
          <a:prstGeom prst="rect">
            <a:avLst/>
          </a:prstGeom>
        </p:spPr>
        <p:txBody>
          <a:bodyPr vert="horz" lIns="93324" tIns="46662" rIns="93324" bIns="46662" numCol="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73003" y="0"/>
            <a:ext cx="4033943" cy="352375"/>
          </a:xfrm>
          <a:prstGeom prst="rect">
            <a:avLst/>
          </a:prstGeom>
        </p:spPr>
        <p:txBody>
          <a:bodyPr vert="horz" lIns="93324" tIns="46662" rIns="93324" bIns="46662" numCol="1" rtlCol="0"/>
          <a:lstStyle>
            <a:lvl1pPr algn="r">
              <a:defRPr sz="1200"/>
            </a:lvl1pPr>
          </a:lstStyle>
          <a:p>
            <a:fld id="{E12FD5A5-DF4B-4627-9F9C-6066DB7694D9}" type="datetimeFigureOut">
              <a:rPr lang="en-US" smtClean="0"/>
              <a:t>1/22/2022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7938" y="877888"/>
            <a:ext cx="4213225" cy="2370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numCol="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910" y="3379866"/>
            <a:ext cx="7447280" cy="2765346"/>
          </a:xfrm>
          <a:prstGeom prst="rect">
            <a:avLst/>
          </a:prstGeom>
        </p:spPr>
        <p:txBody>
          <a:bodyPr vert="horz" lIns="93324" tIns="46662" rIns="93324" bIns="46662" numCol="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70726"/>
            <a:ext cx="4033943" cy="352374"/>
          </a:xfrm>
          <a:prstGeom prst="rect">
            <a:avLst/>
          </a:prstGeom>
        </p:spPr>
        <p:txBody>
          <a:bodyPr vert="horz" lIns="93324" tIns="46662" rIns="93324" bIns="46662" numCol="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73003" y="6670726"/>
            <a:ext cx="4033943" cy="352374"/>
          </a:xfrm>
          <a:prstGeom prst="rect">
            <a:avLst/>
          </a:prstGeom>
        </p:spPr>
        <p:txBody>
          <a:bodyPr vert="horz" lIns="93324" tIns="46662" rIns="93324" bIns="46662" numCol="1" rtlCol="0" anchor="b"/>
          <a:lstStyle>
            <a:lvl1pPr algn="r">
              <a:defRPr sz="1200"/>
            </a:lvl1pPr>
          </a:lstStyle>
          <a:p>
            <a:fld id="{CD1A2F82-008E-42F5-875F-E0FDFEC9A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795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numCol="1"/>
          <a:lstStyle/>
          <a:p>
            <a:fld id="{9C5789CE-836E-B042-843F-5605E41F500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283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numCol="1"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numCol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9A845FB1-D36B-4391-8864-D05D8C06178A}" type="datetime1">
              <a:rPr lang="en-US" smtClean="0"/>
              <a:t>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329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numCol="1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5C568FCE-8F93-4D12-84F3-B18965AC2A84}" type="datetime1">
              <a:rPr lang="en-US" smtClean="0"/>
              <a:t>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620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numCol="1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 numCol="1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70E7B4FC-7E49-47B0-AB63-0EE9A4048EF2}" type="datetime1">
              <a:rPr lang="en-US" smtClean="0"/>
              <a:t>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95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9AA13D7E-1CFE-4B3E-AED2-10EF9441C6D2}" type="datetime1">
              <a:rPr lang="en-US" smtClean="0"/>
              <a:t>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0200" y="6356350"/>
            <a:ext cx="2743200" cy="365125"/>
          </a:xfrm>
        </p:spPr>
        <p:txBody>
          <a:bodyPr numCol="1"/>
          <a:lstStyle>
            <a:lvl1pPr>
              <a:defRPr/>
            </a:lvl1pPr>
          </a:lstStyle>
          <a:p>
            <a:fld id="{9CEB20FD-57B4-4116-B954-02381E9596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629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numCol="1"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numCol="1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7292594-8B53-425F-9F52-CF0BE8986943}" type="datetime1">
              <a:rPr lang="en-US" smtClean="0"/>
              <a:t>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738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numCol="1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numCol="1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E27CC34F-8BF9-4379-9584-4F9F5FDE5C61}" type="datetime1">
              <a:rPr lang="en-US" smtClean="0"/>
              <a:t>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45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numCol="1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numCol="1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numCol="1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numCol="1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numCol="1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26859234-9316-478F-9D5A-A6C6C1AD1631}" type="datetime1">
              <a:rPr lang="en-US" smtClean="0"/>
              <a:t>1/22/2022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346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351D79D6-E007-4C22-A104-30B040C23118}" type="datetime1">
              <a:rPr lang="en-US" smtClean="0"/>
              <a:t>1/22/2022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93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DC04D494-BD0C-4F1D-AE3E-6DBE5D6B45EE}" type="datetime1">
              <a:rPr lang="en-US" smtClean="0"/>
              <a:t>1/22/2022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462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numCol="1"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numCol="1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numCol="1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EFE1C26B-6CE4-48A4-936C-1A3A830F32FC}" type="datetime1">
              <a:rPr lang="en-US" smtClean="0"/>
              <a:t>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444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numCol="1"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numCol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numCol="1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365EAB94-FC85-4FF7-A739-C75CEDCAB84A}" type="datetime1">
              <a:rPr lang="en-US" smtClean="0"/>
              <a:t>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576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numCol="1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numCol="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B552B-D5C0-4E00-8985-5A7619954177}" type="datetime1">
              <a:rPr lang="en-US" smtClean="0"/>
              <a:t>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numCol="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numCol="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638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eg"/><Relationship Id="rId7" Type="http://schemas.openxmlformats.org/officeDocument/2006/relationships/hyperlink" Target="http://www.latech.edu/" TargetMode="External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9.png"/><Relationship Id="rId5" Type="http://schemas.openxmlformats.org/officeDocument/2006/relationships/image" Target="../media/image4.jpeg"/><Relationship Id="rId10" Type="http://schemas.openxmlformats.org/officeDocument/2006/relationships/image" Target="../media/image8.jpeg"/><Relationship Id="rId4" Type="http://schemas.openxmlformats.org/officeDocument/2006/relationships/image" Target="../media/image3.jpe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2.JP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2314208" y="2683059"/>
            <a:ext cx="5040565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0" y="4164126"/>
            <a:ext cx="2198320" cy="13617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909622" y="1160741"/>
            <a:ext cx="2445149" cy="13976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10004362" y="5642064"/>
            <a:ext cx="2187639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2314208" y="4164126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4" b="16579"/>
          <a:stretch/>
        </p:blipFill>
        <p:spPr>
          <a:xfrm>
            <a:off x="2335767" y="5642064"/>
            <a:ext cx="2425048" cy="1208902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7470660" y="2683060"/>
            <a:ext cx="4721341" cy="284278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1" r="53761" b="61381"/>
          <a:stretch/>
        </p:blipFill>
        <p:spPr>
          <a:xfrm>
            <a:off x="0" y="-14067"/>
            <a:ext cx="2208628" cy="1111347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75" r="53761" b="16340"/>
          <a:stretch/>
        </p:blipFill>
        <p:spPr>
          <a:xfrm>
            <a:off x="0" y="1181686"/>
            <a:ext cx="2208628" cy="1390018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95" t="41444" r="-430" b="16340"/>
          <a:stretch/>
        </p:blipFill>
        <p:spPr>
          <a:xfrm>
            <a:off x="2321168" y="1181685"/>
            <a:ext cx="2475915" cy="1384487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7" t="4731" b="61875"/>
          <a:stretch/>
        </p:blipFill>
        <p:spPr>
          <a:xfrm>
            <a:off x="2321169" y="2136"/>
            <a:ext cx="2482512" cy="1095144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4892434" y="-1"/>
            <a:ext cx="2462339" cy="1083045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7470660" y="0"/>
            <a:ext cx="2462339" cy="108304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0048887" y="-1"/>
            <a:ext cx="2143114" cy="10830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7470660" y="1196690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0048887" y="1196689"/>
            <a:ext cx="2143114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0" y="2683059"/>
            <a:ext cx="2198321" cy="13617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0" y="5642066"/>
            <a:ext cx="2198321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892434" y="5642066"/>
            <a:ext cx="2462339" cy="121593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7470660" y="5642067"/>
            <a:ext cx="2462339" cy="12159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45439" y="2979174"/>
            <a:ext cx="4414943" cy="2300749"/>
          </a:xfrm>
        </p:spPr>
        <p:txBody>
          <a:bodyPr numCol="1">
            <a:noAutofit/>
          </a:bodyPr>
          <a:lstStyle/>
          <a:p>
            <a:r>
              <a:rPr lang="en-US" sz="5400" dirty="0">
                <a:solidFill>
                  <a:schemeClr val="bg1"/>
                </a:solidFill>
              </a:rPr>
              <a:t>Analog and Digital Measurements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317182" y="6351729"/>
            <a:ext cx="2743200" cy="365125"/>
          </a:xfrm>
          <a:ln>
            <a:noFill/>
          </a:ln>
        </p:spPr>
        <p:txBody>
          <a:bodyPr numCol="1"/>
          <a:lstStyle/>
          <a:p>
            <a:fld id="{AF9F945A-7155-4828-81E1-722329993529}" type="slidenum">
              <a:rPr lang="en-US" smtClean="0"/>
              <a:t>1</a:t>
            </a:fld>
            <a:endParaRPr lang="en-US"/>
          </a:p>
        </p:txBody>
      </p:sp>
      <p:pic>
        <p:nvPicPr>
          <p:cNvPr id="9" name="Picture 8">
            <a:hlinkClick r:id="rId7"/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99938" y="96711"/>
            <a:ext cx="1041012" cy="947437"/>
          </a:xfrm>
          <a:prstGeom prst="rect">
            <a:avLst/>
          </a:prstGeom>
        </p:spPr>
      </p:pic>
      <p:pic>
        <p:nvPicPr>
          <p:cNvPr id="12" name="Picture 2" descr="NSF 4-Color Bitmap Logo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06661" y="5761860"/>
            <a:ext cx="974544" cy="97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7" t="32820" b="5942"/>
          <a:stretch/>
        </p:blipFill>
        <p:spPr>
          <a:xfrm>
            <a:off x="7467309" y="1179776"/>
            <a:ext cx="2453249" cy="1366476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4892434" y="4164126"/>
            <a:ext cx="2462337" cy="13617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pic>
        <p:nvPicPr>
          <p:cNvPr id="30" name="Picture 29" descr="A close up of text on a black background  Description automatically generated">
            <a:extLst>
              <a:ext uri="{FF2B5EF4-FFF2-40B4-BE49-F238E27FC236}">
                <a16:creationId xmlns:a16="http://schemas.microsoft.com/office/drawing/2014/main" id="{5761DEA3-1398-4BDD-9D49-5AC0D60BD39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25" y="2778759"/>
            <a:ext cx="4559817" cy="118262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02977C0-BDD4-4201-80B4-7348C0639C55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0" y="4475285"/>
            <a:ext cx="2108499" cy="85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9061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395531" cy="365125"/>
          </a:xfrm>
        </p:spPr>
        <p:txBody>
          <a:bodyPr numCol="1"/>
          <a:lstStyle/>
          <a:p>
            <a:fld id="{AF9F945A-7155-4828-81E1-722329993529}" type="slidenum">
              <a:rPr lang="en-US" smtClean="0"/>
              <a:t>10</a:t>
            </a:fld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99229" y="42306"/>
            <a:ext cx="11663014" cy="685800"/>
          </a:xfrm>
          <a:prstGeom prst="rect">
            <a:avLst/>
          </a:prstGeom>
        </p:spPr>
        <p:txBody>
          <a:bodyPr numCol="1"/>
          <a:lstStyle/>
          <a:p>
            <a:pPr>
              <a:defRPr/>
            </a:pPr>
            <a:r>
              <a:rPr lang="en-US" sz="4400" kern="0" dirty="0">
                <a:latin typeface="+mj-lt"/>
                <a:ea typeface="+mj-ea"/>
                <a:cs typeface="+mj-cs"/>
              </a:rPr>
              <a:t>Class Problem 07c:  Voltage Divider Circuit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383761" y="927673"/>
            <a:ext cx="3478484" cy="5197528"/>
            <a:chOff x="6781799" y="1828800"/>
            <a:chExt cx="2100046" cy="3037183"/>
          </a:xfrm>
        </p:grpSpPr>
        <p:sp>
          <p:nvSpPr>
            <p:cNvPr id="5" name="Text Box 61"/>
            <p:cNvSpPr txBox="1"/>
            <p:nvPr/>
          </p:nvSpPr>
          <p:spPr>
            <a:xfrm>
              <a:off x="8239504" y="1828800"/>
              <a:ext cx="642341" cy="43815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numCol="1"/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US" sz="3200" dirty="0">
                  <a:solidFill>
                    <a:srgbClr val="0000CC"/>
                  </a:solidFill>
                  <a:ea typeface="Calibri"/>
                  <a:cs typeface="Times New Roman"/>
                </a:rPr>
                <a:t>5V</a:t>
              </a:r>
              <a:endParaRPr lang="en-US" sz="2400" dirty="0">
                <a:solidFill>
                  <a:srgbClr val="0000CC"/>
                </a:solidFill>
                <a:ea typeface="Calibri"/>
                <a:cs typeface="Times New Roman"/>
              </a:endParaRPr>
            </a:p>
          </p:txBody>
        </p:sp>
        <p:cxnSp>
          <p:nvCxnSpPr>
            <p:cNvPr id="6" name="AutoShape 3"/>
            <p:cNvCxnSpPr>
              <a:cxnSpLocks noChangeShapeType="1"/>
            </p:cNvCxnSpPr>
            <p:nvPr/>
          </p:nvCxnSpPr>
          <p:spPr>
            <a:xfrm>
              <a:off x="8427878" y="2183091"/>
              <a:ext cx="275533" cy="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4"/>
            <p:cNvCxnSpPr>
              <a:cxnSpLocks noChangeShapeType="1"/>
            </p:cNvCxnSpPr>
            <p:nvPr/>
          </p:nvCxnSpPr>
          <p:spPr>
            <a:xfrm>
              <a:off x="8575467" y="4865983"/>
              <a:ext cx="99650" cy="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AutoShape 7"/>
            <p:cNvCxnSpPr>
              <a:cxnSpLocks noChangeShapeType="1"/>
            </p:cNvCxnSpPr>
            <p:nvPr/>
          </p:nvCxnSpPr>
          <p:spPr>
            <a:xfrm flipH="1">
              <a:off x="8532625" y="3959520"/>
              <a:ext cx="182163" cy="10077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AutoShape 8"/>
            <p:cNvCxnSpPr>
              <a:cxnSpLocks noChangeShapeType="1"/>
            </p:cNvCxnSpPr>
            <p:nvPr/>
          </p:nvCxnSpPr>
          <p:spPr>
            <a:xfrm>
              <a:off x="8532625" y="4060290"/>
              <a:ext cx="182163" cy="50385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AutoShape 9"/>
            <p:cNvCxnSpPr>
              <a:cxnSpLocks noChangeShapeType="1"/>
            </p:cNvCxnSpPr>
            <p:nvPr/>
          </p:nvCxnSpPr>
          <p:spPr>
            <a:xfrm flipH="1">
              <a:off x="8532625" y="4110676"/>
              <a:ext cx="182163" cy="106369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AutoShape 10"/>
            <p:cNvCxnSpPr>
              <a:cxnSpLocks noChangeShapeType="1"/>
            </p:cNvCxnSpPr>
            <p:nvPr/>
          </p:nvCxnSpPr>
          <p:spPr>
            <a:xfrm>
              <a:off x="8532625" y="4216484"/>
              <a:ext cx="182163" cy="50385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AutoShape 13"/>
            <p:cNvCxnSpPr>
              <a:cxnSpLocks noChangeShapeType="1"/>
            </p:cNvCxnSpPr>
            <p:nvPr/>
          </p:nvCxnSpPr>
          <p:spPr>
            <a:xfrm>
              <a:off x="8580311" y="3891970"/>
              <a:ext cx="134477" cy="6755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AutoShape 14"/>
            <p:cNvCxnSpPr>
              <a:cxnSpLocks noChangeShapeType="1"/>
            </p:cNvCxnSpPr>
            <p:nvPr/>
          </p:nvCxnSpPr>
          <p:spPr>
            <a:xfrm flipH="1">
              <a:off x="8613648" y="4266870"/>
              <a:ext cx="101141" cy="72775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15"/>
            <p:cNvCxnSpPr>
              <a:cxnSpLocks noChangeShapeType="1"/>
            </p:cNvCxnSpPr>
            <p:nvPr/>
          </p:nvCxnSpPr>
          <p:spPr>
            <a:xfrm>
              <a:off x="8619747" y="4334050"/>
              <a:ext cx="0" cy="419876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"/>
            <p:cNvCxnSpPr>
              <a:cxnSpLocks noChangeShapeType="1"/>
            </p:cNvCxnSpPr>
            <p:nvPr/>
          </p:nvCxnSpPr>
          <p:spPr>
            <a:xfrm>
              <a:off x="8489781" y="4751695"/>
              <a:ext cx="263089" cy="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3"/>
            <p:cNvCxnSpPr>
              <a:cxnSpLocks noChangeShapeType="1"/>
            </p:cNvCxnSpPr>
            <p:nvPr/>
          </p:nvCxnSpPr>
          <p:spPr>
            <a:xfrm>
              <a:off x="8532625" y="4813602"/>
              <a:ext cx="178671" cy="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" name="Text Box 40"/>
            <p:cNvSpPr txBox="1"/>
            <p:nvPr/>
          </p:nvSpPr>
          <p:spPr>
            <a:xfrm>
              <a:off x="6781799" y="3460512"/>
              <a:ext cx="1572631" cy="349488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numCol="1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r" eaLnBrk="1" hangingPunct="1"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US" sz="2800" dirty="0">
                  <a:solidFill>
                    <a:srgbClr val="0000CC"/>
                  </a:solidFill>
                  <a:ea typeface="Calibri" pitchFamily="34" charset="0"/>
                  <a:cs typeface="Times New Roman" pitchFamily="18" charset="0"/>
                </a:rPr>
                <a:t>analog input 4</a:t>
              </a:r>
            </a:p>
          </p:txBody>
        </p:sp>
        <p:sp>
          <p:nvSpPr>
            <p:cNvPr id="18" name="Text Box 6"/>
            <p:cNvSpPr txBox="1"/>
            <p:nvPr/>
          </p:nvSpPr>
          <p:spPr>
            <a:xfrm>
              <a:off x="6805051" y="2922605"/>
              <a:ext cx="1601672" cy="3004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numCol="1"/>
            <a:lstStyle/>
            <a:p>
              <a:pPr algn="r"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US" sz="2800" dirty="0">
                  <a:solidFill>
                    <a:srgbClr val="0000CC"/>
                  </a:solidFill>
                  <a:ea typeface="Calibri"/>
                  <a:cs typeface="Calibri"/>
                </a:rPr>
                <a:t>photoresistor</a:t>
              </a:r>
              <a:endParaRPr lang="en-US" sz="2800" dirty="0">
                <a:solidFill>
                  <a:srgbClr val="0000CC"/>
                </a:solidFill>
                <a:ea typeface="Calibri"/>
                <a:cs typeface="Times New Roman"/>
              </a:endParaRPr>
            </a:p>
          </p:txBody>
        </p:sp>
        <p:sp>
          <p:nvSpPr>
            <p:cNvPr id="19" name="Text Box 6"/>
            <p:cNvSpPr txBox="1"/>
            <p:nvPr/>
          </p:nvSpPr>
          <p:spPr>
            <a:xfrm>
              <a:off x="7902498" y="3969834"/>
              <a:ext cx="596915" cy="332852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numCol="1"/>
            <a:lstStyle/>
            <a:p>
              <a:pPr algn="r"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US" sz="2800" dirty="0">
                  <a:solidFill>
                    <a:srgbClr val="0000CC"/>
                  </a:solidFill>
                </a:rPr>
                <a:t>10k</a:t>
              </a:r>
              <a:r>
                <a:rPr lang="en-US" sz="2800" dirty="0">
                  <a:solidFill>
                    <a:srgbClr val="0000CC"/>
                  </a:solidFill>
                  <a:latin typeface="Symbol" pitchFamily="18" charset="2"/>
                </a:rPr>
                <a:t>W</a:t>
              </a: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8159170" y="2185643"/>
              <a:ext cx="661221" cy="1723182"/>
              <a:chOff x="7318189" y="696933"/>
              <a:chExt cx="661221" cy="1723182"/>
            </a:xfrm>
          </p:grpSpPr>
          <p:cxnSp>
            <p:nvCxnSpPr>
              <p:cNvPr id="25" name="Straight Arrow Connector 24"/>
              <p:cNvCxnSpPr/>
              <p:nvPr/>
            </p:nvCxnSpPr>
            <p:spPr>
              <a:xfrm>
                <a:off x="7318189" y="1029469"/>
                <a:ext cx="195263" cy="210386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Oval 25"/>
              <p:cNvSpPr/>
              <p:nvPr/>
            </p:nvSpPr>
            <p:spPr>
              <a:xfrm>
                <a:off x="7506018" y="1157925"/>
                <a:ext cx="473392" cy="483598"/>
              </a:xfrm>
              <a:prstGeom prst="ellipse">
                <a:avLst/>
              </a:prstGeom>
              <a:ln w="19050">
                <a:solidFill>
                  <a:srgbClr val="002060"/>
                </a:solidFill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numCol="1" rtlCol="0" anchor="ctr"/>
              <a:lstStyle/>
              <a:p>
                <a:pPr algn="ctr"/>
                <a:endParaRPr lang="en-US" sz="2800">
                  <a:solidFill>
                    <a:srgbClr val="0000CC"/>
                  </a:solidFill>
                </a:endParaRPr>
              </a:p>
            </p:txBody>
          </p:sp>
          <p:grpSp>
            <p:nvGrpSpPr>
              <p:cNvPr id="29" name="Group 28"/>
              <p:cNvGrpSpPr/>
              <p:nvPr/>
            </p:nvGrpSpPr>
            <p:grpSpPr>
              <a:xfrm rot="16200000">
                <a:off x="6882997" y="1496314"/>
                <a:ext cx="1723182" cy="124420"/>
                <a:chOff x="4939600" y="2571086"/>
                <a:chExt cx="3146617" cy="347662"/>
              </a:xfrm>
            </p:grpSpPr>
            <p:cxnSp>
              <p:nvCxnSpPr>
                <p:cNvPr id="32" name="Straight Connector 31"/>
                <p:cNvCxnSpPr/>
                <p:nvPr/>
              </p:nvCxnSpPr>
              <p:spPr>
                <a:xfrm rot="5400000">
                  <a:off x="5723444" y="1959670"/>
                  <a:ext cx="0" cy="15676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 rot="5400000" flipH="1">
                  <a:off x="7600982" y="2262107"/>
                  <a:ext cx="3524" cy="966947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4" name="Group 98"/>
                <p:cNvGrpSpPr>
                  <a:grpSpLocks/>
                </p:cNvGrpSpPr>
                <p:nvPr/>
              </p:nvGrpSpPr>
              <p:grpSpPr>
                <a:xfrm>
                  <a:off x="6499339" y="2571086"/>
                  <a:ext cx="626267" cy="347662"/>
                  <a:chOff x="7209220" y="1678338"/>
                  <a:chExt cx="704492" cy="303002"/>
                </a:xfrm>
              </p:grpSpPr>
              <p:cxnSp>
                <p:nvCxnSpPr>
                  <p:cNvPr id="35" name="Straight Connector 34"/>
                  <p:cNvCxnSpPr/>
                  <p:nvPr/>
                </p:nvCxnSpPr>
                <p:spPr>
                  <a:xfrm flipV="1">
                    <a:off x="7387798" y="1678338"/>
                    <a:ext cx="117862" cy="303002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/>
                  <p:cNvCxnSpPr/>
                  <p:nvPr/>
                </p:nvCxnSpPr>
                <p:spPr>
                  <a:xfrm>
                    <a:off x="7505660" y="1678338"/>
                    <a:ext cx="116077" cy="303002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/>
                  <p:cNvCxnSpPr/>
                  <p:nvPr/>
                </p:nvCxnSpPr>
                <p:spPr>
                  <a:xfrm flipV="1">
                    <a:off x="7844067" y="1825261"/>
                    <a:ext cx="69645" cy="152193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/>
                  <p:cNvCxnSpPr/>
                  <p:nvPr/>
                </p:nvCxnSpPr>
                <p:spPr>
                  <a:xfrm flipV="1">
                    <a:off x="7209220" y="1682489"/>
                    <a:ext cx="69646" cy="150810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/>
                  <p:cNvCxnSpPr/>
                  <p:nvPr/>
                </p:nvCxnSpPr>
                <p:spPr>
                  <a:xfrm>
                    <a:off x="7278866" y="1678338"/>
                    <a:ext cx="116076" cy="303002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 flipV="1">
                    <a:off x="7614594" y="1678338"/>
                    <a:ext cx="117862" cy="303002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/>
                  <p:cNvCxnSpPr/>
                  <p:nvPr/>
                </p:nvCxnSpPr>
                <p:spPr>
                  <a:xfrm>
                    <a:off x="7732456" y="1678338"/>
                    <a:ext cx="116076" cy="303002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8" name="Straight Arrow Connector 27"/>
              <p:cNvCxnSpPr/>
              <p:nvPr/>
            </p:nvCxnSpPr>
            <p:spPr>
              <a:xfrm>
                <a:off x="7386084" y="924276"/>
                <a:ext cx="195263" cy="210386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12"/>
            <p:cNvGrpSpPr>
              <a:grpSpLocks/>
            </p:cNvGrpSpPr>
            <p:nvPr/>
          </p:nvGrpSpPr>
          <p:grpSpPr>
            <a:xfrm>
              <a:off x="7177954" y="3466343"/>
              <a:ext cx="1447800" cy="66675"/>
              <a:chOff x="-321" y="139005"/>
              <a:chExt cx="1448099" cy="66674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1381089" y="139005"/>
                <a:ext cx="66689" cy="66674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numCol="1" anchor="ctr"/>
              <a:lstStyle/>
              <a:p>
                <a:pPr>
                  <a:defRPr/>
                </a:pPr>
                <a:endParaRPr lang="en-US" sz="2800" dirty="0">
                  <a:solidFill>
                    <a:srgbClr val="0000CC"/>
                  </a:solidFill>
                </a:endParaRPr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 flipH="1">
                <a:off x="-321" y="167580"/>
                <a:ext cx="1390937" cy="0"/>
              </a:xfrm>
              <a:prstGeom prst="line">
                <a:avLst/>
              </a:prstGeom>
              <a:ln w="1905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3" name="Rectangle 52"/>
          <p:cNvSpPr/>
          <p:nvPr/>
        </p:nvSpPr>
        <p:spPr>
          <a:xfrm>
            <a:off x="195892" y="732799"/>
            <a:ext cx="11370798" cy="2862322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en-US" sz="3600" dirty="0"/>
              <a:t>For the given the circuit, the </a:t>
            </a:r>
            <a:r>
              <a:rPr lang="en-US" sz="3600" dirty="0" err="1"/>
              <a:t>analogRead</a:t>
            </a:r>
            <a:r>
              <a:rPr lang="en-US" sz="3600" dirty="0"/>
              <a:t>(4) value is 324. </a:t>
            </a:r>
            <a:r>
              <a:rPr lang="en-US" sz="3600" u="sng" dirty="0"/>
              <a:t>Find</a:t>
            </a:r>
            <a:r>
              <a:rPr lang="en-US" sz="3600" dirty="0"/>
              <a:t>:</a:t>
            </a:r>
          </a:p>
          <a:p>
            <a:pPr marL="342900" indent="-342900">
              <a:buAutoNum type="alphaLcPeriod"/>
            </a:pPr>
            <a:r>
              <a:rPr lang="en-US" sz="3600" dirty="0"/>
              <a:t> The current that passes through the photoresistor </a:t>
            </a:r>
          </a:p>
          <a:p>
            <a:pPr marL="342900" indent="-342900">
              <a:buAutoNum type="alphaLcPeriod"/>
            </a:pPr>
            <a:r>
              <a:rPr lang="en-US" sz="3600" dirty="0"/>
              <a:t> The voltage drop across the photoresistor</a:t>
            </a:r>
          </a:p>
          <a:p>
            <a:r>
              <a:rPr lang="en-US" sz="3600" u="sng" dirty="0"/>
              <a:t>Solution</a:t>
            </a:r>
            <a:r>
              <a:rPr lang="en-US" sz="3600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7616013" y="121113"/>
                <a:ext cx="4341701" cy="618311"/>
              </a:xfrm>
              <a:prstGeom prst="rect">
                <a:avLst/>
              </a:prstGeom>
              <a:noFill/>
            </p:spPr>
            <p:txBody>
              <a:bodyPr wrap="none" numCol="1" rtlCol="0">
                <a:spAutoFit/>
              </a:bodyPr>
              <a:lstStyle/>
              <a:p>
                <a:endParaRPr lang="en-US" dirty="0"/>
              </a:p>
            </p:txBody>
          </p:sp>
        </mc:Choice>
        <mc:Fallback xmlns="">
          <p:sp>
            <p:nvSpPr>
              <p:cNvPr id="54" name="TextBox 53"/>
              <p:cNvSpPr txBox="1">
                <a:spLocks noAdjustHandles="1" noChangeArrowheads="1" noChangeAspect="1" noChangeShapeType="1" noEditPoints="1" noMove="1" noResize="1" noRot="1" noTextEdit="1"/>
              </p:cNvSpPr>
              <p:nvPr/>
            </p:nvSpPr>
            <p:spPr>
              <a:xfrm>
                <a:off x="7616013" y="121113"/>
                <a:ext cx="4341701" cy="61831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 numCol="1"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Rectangle 56"/>
          <p:cNvSpPr/>
          <p:nvPr/>
        </p:nvSpPr>
        <p:spPr>
          <a:xfrm>
            <a:off x="508523" y="3675666"/>
            <a:ext cx="447558" cy="523220"/>
          </a:xfrm>
          <a:prstGeom prst="rect">
            <a:avLst/>
          </a:prstGeom>
        </p:spPr>
        <p:txBody>
          <a:bodyPr wrap="none" numCol="1">
            <a:spAutoFit/>
          </a:bodyPr>
          <a:lstStyle/>
          <a:p>
            <a:r>
              <a:rPr lang="en-US" sz="2800" dirty="0"/>
              <a:t>a.</a:t>
            </a:r>
          </a:p>
        </p:txBody>
      </p:sp>
      <p:sp>
        <p:nvSpPr>
          <p:cNvPr id="58" name="Rectangle 57"/>
          <p:cNvSpPr/>
          <p:nvPr/>
        </p:nvSpPr>
        <p:spPr>
          <a:xfrm>
            <a:off x="505211" y="5619842"/>
            <a:ext cx="611692" cy="523220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en-US" sz="2800" dirty="0"/>
              <a:t>b.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6F17DF37-AE30-4CA0-AC36-BD8C96302B16}"/>
                  </a:ext>
                </a:extLst>
              </p:cNvPr>
              <p:cNvSpPr/>
              <p:nvPr/>
            </p:nvSpPr>
            <p:spPr>
              <a:xfrm>
                <a:off x="934258" y="3481991"/>
                <a:ext cx="5249322" cy="9105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 dirty="0">
                              <a:latin typeface="Cambria Math" panose="02040503050406030204" pitchFamily="18" charset="0"/>
                              <a:cs typeface="Courier New" pitchFamily="49" charset="0"/>
                            </a:rPr>
                          </m:ctrlPr>
                        </m:sSubPr>
                        <m:e>
                          <m:r>
                            <a:rPr lang="en-US" sz="28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itchFamily="49" charset="0"/>
                            </a:rPr>
                            <m:t>𝚫</m:t>
                          </m:r>
                          <m:r>
                            <a:rPr lang="en-US" sz="28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itchFamily="49" charset="0"/>
                            </a:rPr>
                            <m:t>𝑽</m:t>
                          </m:r>
                        </m:e>
                        <m:sub>
                          <m:r>
                            <a:rPr lang="en-US" sz="2800" b="1" i="1" dirty="0">
                              <a:latin typeface="Cambria Math" panose="02040503050406030204" pitchFamily="18" charset="0"/>
                              <a:cs typeface="Courier New" pitchFamily="49" charset="0"/>
                            </a:rPr>
                            <m:t>𝟏𝟎</m:t>
                          </m:r>
                          <m:r>
                            <a:rPr lang="en-US" sz="2800" b="1" i="1" dirty="0">
                              <a:latin typeface="Cambria Math" panose="02040503050406030204" pitchFamily="18" charset="0"/>
                              <a:cs typeface="Courier New" pitchFamily="49" charset="0"/>
                            </a:rPr>
                            <m:t>𝒌</m:t>
                          </m:r>
                          <m:r>
                            <a:rPr lang="en-US" sz="28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itchFamily="49" charset="0"/>
                            </a:rPr>
                            <m:t>𝛀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=</m:t>
                      </m:r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ourier New" pitchFamily="49" charset="0"/>
                        </a:rPr>
                        <m:t>𝟑𝟐𝟒</m:t>
                      </m:r>
                      <m:r>
                        <a:rPr lang="en-US" sz="2800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5 </m:t>
                          </m:r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𝑣𝑜𝑙𝑡𝑠</m:t>
                          </m:r>
                        </m:num>
                        <m:den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1023</m:t>
                          </m:r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  <a:ea typeface="Cambria Math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/>
                        </a:rPr>
                        <m:t>1.58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/>
                        </a:rPr>
                        <m:t>𝑉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6F17DF37-AE30-4CA0-AC36-BD8C96302B1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258" y="3481991"/>
                <a:ext cx="5249322" cy="91057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3AC9C600-2094-42B6-9B01-952883D26CE6}"/>
                  </a:ext>
                </a:extLst>
              </p:cNvPr>
              <p:cNvSpPr/>
              <p:nvPr/>
            </p:nvSpPr>
            <p:spPr>
              <a:xfrm>
                <a:off x="1754318" y="4409938"/>
                <a:ext cx="6791539" cy="9105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ourier New" pitchFamily="49" charset="0"/>
                        </a:rPr>
                        <m:t>𝑰</m:t>
                      </m:r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ourier New" pitchFamily="49" charset="0"/>
                        </a:rPr>
                        <m:t>=</m:t>
                      </m:r>
                      <m:sSub>
                        <m:sSubPr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ourier New" pitchFamily="49" charset="0"/>
                            </a:rPr>
                          </m:ctrlPr>
                        </m:sSubPr>
                        <m:e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ourier New" pitchFamily="49" charset="0"/>
                            </a:rPr>
                            <m:t>𝑰</m:t>
                          </m:r>
                        </m:e>
                        <m:sub>
                          <m:sSub>
                            <m:sSubPr>
                              <m:ctrlPr>
                                <a:rPr lang="en-US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ourier New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ourier New" pitchFamily="49" charset="0"/>
                                </a:rPr>
                                <m:t>𝟏𝟎</m:t>
                              </m:r>
                            </m:e>
                            <m:sub>
                              <m:r>
                                <a:rPr lang="en-US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ourier New" pitchFamily="49" charset="0"/>
                                </a:rPr>
                                <m:t>𝒌</m:t>
                              </m:r>
                              <m:r>
                                <a:rPr lang="en-US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urier New" pitchFamily="49" charset="0"/>
                                </a:rPr>
                                <m:t>𝛀</m:t>
                              </m:r>
                            </m:sub>
                          </m:sSub>
                        </m:sub>
                      </m:sSub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ourier New" pitchFamily="49" charset="0"/>
                        </a:rPr>
                        <m:t>=</m:t>
                      </m:r>
                      <m:sSub>
                        <m:sSubPr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ourier New" pitchFamily="49" charset="0"/>
                            </a:rPr>
                          </m:ctrlPr>
                        </m:sSubPr>
                        <m:e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ourier New" pitchFamily="49" charset="0"/>
                            </a:rPr>
                            <m:t>𝑰</m:t>
                          </m:r>
                        </m:e>
                        <m:sub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ourier New" pitchFamily="49" charset="0"/>
                            </a:rPr>
                            <m:t>𝒑𝒉𝒐𝒕𝒐</m:t>
                          </m:r>
                        </m:sub>
                      </m:sSub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ourier New" pitchFamily="49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1.58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𝑉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10000</m:t>
                          </m:r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  <a:ea typeface="Cambria Math"/>
                        </a:rPr>
                        <m:t>=</m:t>
                      </m:r>
                      <m:r>
                        <a:rPr lang="en-US" sz="28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𝟎</m:t>
                      </m:r>
                      <m:r>
                        <a:rPr lang="en-US" sz="28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.</m:t>
                      </m:r>
                      <m:r>
                        <a:rPr lang="en-US" sz="28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𝟏𝟓𝟖</m:t>
                      </m:r>
                      <m:r>
                        <a:rPr lang="en-US" sz="2800" b="1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𝒎𝑨</m:t>
                      </m:r>
                    </m:oMath>
                  </m:oMathPara>
                </a14:m>
                <a:endParaRPr lang="en-US" sz="2800" b="1" dirty="0">
                  <a:solidFill>
                    <a:srgbClr val="CB333B"/>
                  </a:solidFill>
                </a:endParaRPr>
              </a:p>
            </p:txBody>
          </p:sp>
        </mc:Choice>
        <mc:Fallback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3AC9C600-2094-42B6-9B01-952883D26C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4318" y="4409938"/>
                <a:ext cx="6791539" cy="91057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C3528426-9644-4580-A28A-8C4A315F8915}"/>
                  </a:ext>
                </a:extLst>
              </p:cNvPr>
              <p:cNvSpPr/>
              <p:nvPr/>
            </p:nvSpPr>
            <p:spPr>
              <a:xfrm>
                <a:off x="1034430" y="5594964"/>
                <a:ext cx="8010039" cy="5618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  <a:cs typeface="Courier New" pitchFamily="49" charset="0"/>
                            </a:rPr>
                          </m:ctrlPr>
                        </m:sSubPr>
                        <m:e>
                          <m:r>
                            <a:rPr lang="en-US" sz="28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itchFamily="49" charset="0"/>
                            </a:rPr>
                            <m:t>𝚫</m:t>
                          </m:r>
                          <m:r>
                            <a:rPr lang="en-US" sz="28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itchFamily="49" charset="0"/>
                            </a:rPr>
                            <m:t>𝑽</m:t>
                          </m:r>
                        </m:e>
                        <m:sub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  <a:cs typeface="Courier New" pitchFamily="49" charset="0"/>
                            </a:rPr>
                            <m:t>𝒑𝒉𝒐𝒕𝒐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=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  <a:cs typeface="Courier New" pitchFamily="49" charset="0"/>
                        </a:rPr>
                        <m:t>𝟓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  <a:cs typeface="Courier New" pitchFamily="49" charset="0"/>
                        </a:rPr>
                        <m:t>𝑽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  <a:cs typeface="Courier New" pitchFamily="49" charset="0"/>
                        </a:rPr>
                        <m:t>−</m:t>
                      </m:r>
                      <m:sSub>
                        <m:sSub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  <a:cs typeface="Courier New" pitchFamily="49" charset="0"/>
                            </a:rPr>
                          </m:ctrlPr>
                        </m:sSub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itchFamily="49" charset="0"/>
                            </a:rPr>
                            <m:t>𝚫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itchFamily="49" charset="0"/>
                            </a:rPr>
                            <m:t>𝑽</m:t>
                          </m:r>
                        </m:e>
                        <m:sub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  <a:cs typeface="Courier New" pitchFamily="49" charset="0"/>
                            </a:rPr>
                            <m:t>𝟏𝟎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  <a:cs typeface="Courier New" pitchFamily="49" charset="0"/>
                            </a:rPr>
                            <m:t>𝒌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urier New" pitchFamily="49" charset="0"/>
                            </a:rPr>
                            <m:t>𝛀</m:t>
                          </m:r>
                        </m:sub>
                      </m:sSub>
                      <m:r>
                        <a:rPr lang="en-US" sz="2800" b="0" i="0" dirty="0" smtClean="0">
                          <a:latin typeface="Cambria Math" panose="02040503050406030204" pitchFamily="18" charset="0"/>
                          <a:cs typeface="Courier New" pitchFamily="49" charset="0"/>
                        </a:rPr>
                        <m:t>=5</m:t>
                      </m:r>
                      <m:r>
                        <m:rPr>
                          <m:sty m:val="p"/>
                        </m:rPr>
                        <a:rPr lang="en-US" sz="2800" b="0" i="0" dirty="0" smtClean="0">
                          <a:latin typeface="Cambria Math" panose="02040503050406030204" pitchFamily="18" charset="0"/>
                          <a:cs typeface="Courier New" pitchFamily="49" charset="0"/>
                        </a:rPr>
                        <m:t>V</m:t>
                      </m:r>
                      <m:r>
                        <a:rPr lang="en-US" sz="2800" b="0" i="0" dirty="0" smtClean="0">
                          <a:latin typeface="Cambria Math" panose="02040503050406030204" pitchFamily="18" charset="0"/>
                          <a:cs typeface="Courier New" pitchFamily="49" charset="0"/>
                        </a:rPr>
                        <m:t>−1.58</m:t>
                      </m:r>
                      <m:r>
                        <m:rPr>
                          <m:sty m:val="p"/>
                        </m:rPr>
                        <a:rPr lang="en-US" sz="2800" b="0" i="0" dirty="0" smtClean="0">
                          <a:latin typeface="Cambria Math" panose="02040503050406030204" pitchFamily="18" charset="0"/>
                          <a:cs typeface="Courier New" pitchFamily="49" charset="0"/>
                        </a:rPr>
                        <m:t>V</m:t>
                      </m:r>
                      <m:r>
                        <a:rPr lang="en-US" sz="2800" b="0" i="0" dirty="0" smtClean="0">
                          <a:latin typeface="Cambria Math" panose="02040503050406030204" pitchFamily="18" charset="0"/>
                          <a:cs typeface="Courier New" pitchFamily="49" charset="0"/>
                        </a:rPr>
                        <m:t>=</m:t>
                      </m:r>
                      <m:r>
                        <a:rPr lang="en-US" sz="2800" b="1" i="0" dirty="0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cs typeface="Courier New" pitchFamily="49" charset="0"/>
                        </a:rPr>
                        <m:t>𝟑</m:t>
                      </m:r>
                      <m:r>
                        <a:rPr lang="en-US" sz="2800" b="1" i="0" dirty="0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cs typeface="Courier New" pitchFamily="49" charset="0"/>
                        </a:rPr>
                        <m:t>.</m:t>
                      </m:r>
                      <m:r>
                        <a:rPr lang="en-US" sz="2800" b="1" i="0" dirty="0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cs typeface="Courier New" pitchFamily="49" charset="0"/>
                        </a:rPr>
                        <m:t>𝟒𝟐𝐕</m:t>
                      </m:r>
                    </m:oMath>
                  </m:oMathPara>
                </a14:m>
                <a:endParaRPr lang="en-US" sz="2800" b="1" dirty="0"/>
              </a:p>
            </p:txBody>
          </p:sp>
        </mc:Choice>
        <mc:Fallback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C3528426-9644-4580-A28A-8C4A315F891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430" y="5594964"/>
                <a:ext cx="8010039" cy="5618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1029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7" grpId="0"/>
      <p:bldP spid="58" grpId="0"/>
      <p:bldP spid="60" grpId="0"/>
      <p:bldP spid="61" grpId="0"/>
      <p:bldP spid="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45BDB-AEFB-458D-9EBB-0AC5CD3F7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7747"/>
          </a:xfrm>
        </p:spPr>
        <p:txBody>
          <a:bodyPr/>
          <a:lstStyle/>
          <a:p>
            <a:r>
              <a:rPr lang="en-US" dirty="0"/>
              <a:t>Analog and Digital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B84186-3974-44D8-8083-3AB40D5491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3041"/>
            <a:ext cx="10515600" cy="4843922"/>
          </a:xfrm>
        </p:spPr>
        <p:txBody>
          <a:bodyPr>
            <a:normAutofit/>
          </a:bodyPr>
          <a:lstStyle/>
          <a:p>
            <a:r>
              <a:rPr lang="en-US" sz="3200" dirty="0"/>
              <a:t>Identify differences between Analog and Digital systems/circuits.</a:t>
            </a:r>
          </a:p>
          <a:p>
            <a:r>
              <a:rPr lang="en-US" sz="3200" dirty="0"/>
              <a:t>Know the difference between </a:t>
            </a:r>
            <a:r>
              <a:rPr lang="en-US" sz="3200" i="1" dirty="0"/>
              <a:t>Input</a:t>
            </a:r>
            <a:r>
              <a:rPr lang="en-US" sz="3200" dirty="0"/>
              <a:t> and </a:t>
            </a:r>
            <a:r>
              <a:rPr lang="en-US" sz="3200" i="1" dirty="0"/>
              <a:t>Output</a:t>
            </a:r>
            <a:r>
              <a:rPr lang="en-US" sz="3200" dirty="0"/>
              <a:t> states of microcontroller pins.</a:t>
            </a:r>
          </a:p>
          <a:p>
            <a:r>
              <a:rPr lang="en-US" sz="3200" dirty="0"/>
              <a:t>Identify differences between </a:t>
            </a:r>
            <a:r>
              <a:rPr lang="en-US" sz="3200" i="1" dirty="0" err="1"/>
              <a:t>digitalRead</a:t>
            </a:r>
            <a:r>
              <a:rPr lang="en-US" sz="3200" dirty="0"/>
              <a:t> and </a:t>
            </a:r>
            <a:r>
              <a:rPr lang="en-US" sz="3200" i="1" dirty="0" err="1"/>
              <a:t>analogRead</a:t>
            </a:r>
            <a:r>
              <a:rPr lang="en-US" sz="3200" dirty="0"/>
              <a:t> values.</a:t>
            </a:r>
          </a:p>
          <a:p>
            <a:r>
              <a:rPr lang="en-US" sz="3200" dirty="0"/>
              <a:t>Find current and voltage in a voltage divider circuit given an </a:t>
            </a:r>
            <a:r>
              <a:rPr lang="en-US" sz="3200" i="1" dirty="0" err="1"/>
              <a:t>analogRead</a:t>
            </a:r>
            <a:r>
              <a:rPr lang="en-US" sz="3200" dirty="0"/>
              <a:t> value.</a:t>
            </a:r>
          </a:p>
          <a:p>
            <a:endParaRPr lang="en-US" sz="3200" dirty="0"/>
          </a:p>
          <a:p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DDE0E8-BD5F-4C25-AF28-1FAFC7688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54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53" b="14523"/>
          <a:stretch/>
        </p:blipFill>
        <p:spPr>
          <a:xfrm>
            <a:off x="307979" y="2798131"/>
            <a:ext cx="3253641" cy="15275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7979" y="314004"/>
            <a:ext cx="11706812" cy="224676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3087"/>
                </a:solidFill>
              </a:rPr>
              <a:t>Analog</a:t>
            </a:r>
            <a:r>
              <a:rPr lang="en-US" sz="2800" dirty="0"/>
              <a:t> systems represent information using a </a:t>
            </a:r>
            <a:r>
              <a:rPr lang="en-US" sz="2800" u="sng" dirty="0"/>
              <a:t>continuous range of values</a:t>
            </a:r>
            <a:r>
              <a:rPr lang="en-US" sz="2800" dirty="0"/>
              <a:t>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3087"/>
                </a:solidFill>
              </a:rPr>
              <a:t>Digital</a:t>
            </a:r>
            <a:r>
              <a:rPr lang="en-US" sz="2800" dirty="0"/>
              <a:t> systems represent data information using </a:t>
            </a:r>
            <a:r>
              <a:rPr lang="en-US" sz="2800" u="sng" dirty="0"/>
              <a:t>discrete</a:t>
            </a:r>
            <a:r>
              <a:rPr lang="en-US" sz="2800" dirty="0"/>
              <a:t> (discontinuous) values.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Can be used to represent continuous systems/measurements such as numbers, letters or other individual symbols, sounds, and images.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884" y="4323978"/>
            <a:ext cx="2325985" cy="175020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618" y="5412462"/>
            <a:ext cx="2696160" cy="96291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053" y="2678271"/>
            <a:ext cx="2595837" cy="24443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6404" y="4481088"/>
            <a:ext cx="2908688" cy="19265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3000" contrast="2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>
            <a:off x="9246342" y="2378334"/>
            <a:ext cx="1594928" cy="192971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285744" cy="365125"/>
          </a:xfrm>
        </p:spPr>
        <p:txBody>
          <a:bodyPr numCol="1"/>
          <a:lstStyle/>
          <a:p>
            <a:fld id="{AF9F945A-7155-4828-81E1-722329993529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AB019A-2A57-4112-965F-4BDE5CE457CF}"/>
              </a:ext>
            </a:extLst>
          </p:cNvPr>
          <p:cNvSpPr txBox="1"/>
          <p:nvPr/>
        </p:nvSpPr>
        <p:spPr>
          <a:xfrm>
            <a:off x="764180" y="2970357"/>
            <a:ext cx="1101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Discrete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18E0EF-834C-4BD5-934F-76DED78E061B}"/>
              </a:ext>
            </a:extLst>
          </p:cNvPr>
          <p:cNvSpPr txBox="1"/>
          <p:nvPr/>
        </p:nvSpPr>
        <p:spPr>
          <a:xfrm>
            <a:off x="1328990" y="6074187"/>
            <a:ext cx="1462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Continuous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1267EB-DD24-42F6-84F0-6DDE355D181E}"/>
              </a:ext>
            </a:extLst>
          </p:cNvPr>
          <p:cNvSpPr txBox="1"/>
          <p:nvPr/>
        </p:nvSpPr>
        <p:spPr>
          <a:xfrm>
            <a:off x="4820575" y="2883806"/>
            <a:ext cx="1091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Discrete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1D8F55-8669-467D-AC9D-2167336741AE}"/>
              </a:ext>
            </a:extLst>
          </p:cNvPr>
          <p:cNvSpPr txBox="1"/>
          <p:nvPr/>
        </p:nvSpPr>
        <p:spPr>
          <a:xfrm>
            <a:off x="5542808" y="6339656"/>
            <a:ext cx="1500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Discrete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D0A0A7-6FDC-4026-A19B-436AD2AA21D8}"/>
              </a:ext>
            </a:extLst>
          </p:cNvPr>
          <p:cNvSpPr txBox="1"/>
          <p:nvPr/>
        </p:nvSpPr>
        <p:spPr>
          <a:xfrm>
            <a:off x="9907480" y="3651514"/>
            <a:ext cx="1305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Continuous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B20CDD-DB92-4132-920D-5727EAFE1E69}"/>
              </a:ext>
            </a:extLst>
          </p:cNvPr>
          <p:cNvSpPr txBox="1"/>
          <p:nvPr/>
        </p:nvSpPr>
        <p:spPr>
          <a:xfrm>
            <a:off x="9339459" y="6384537"/>
            <a:ext cx="1500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Continuous </a:t>
            </a:r>
          </a:p>
        </p:txBody>
      </p:sp>
    </p:spTree>
    <p:extLst>
      <p:ext uri="{BB962C8B-B14F-4D97-AF65-F5344CB8AC3E}">
        <p14:creationId xmlns:p14="http://schemas.microsoft.com/office/powerpoint/2010/main" val="3446959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249547" y="181057"/>
            <a:ext cx="8229600" cy="685800"/>
          </a:xfrm>
          <a:prstGeom prst="rect">
            <a:avLst/>
          </a:prstGeom>
        </p:spPr>
        <p:txBody>
          <a:bodyPr numCol="1"/>
          <a:lstStyle/>
          <a:p>
            <a:pPr>
              <a:defRPr/>
            </a:pPr>
            <a:r>
              <a:rPr lang="en-US" sz="4400" kern="0" dirty="0">
                <a:latin typeface="+mj-lt"/>
                <a:ea typeface="+mj-ea"/>
                <a:cs typeface="+mj-cs"/>
              </a:rPr>
              <a:t>Inputs and Outputs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>
          <a:xfrm>
            <a:off x="249547" y="866857"/>
            <a:ext cx="11785137" cy="2139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en-US" sz="3200" dirty="0">
                <a:latin typeface="Calibri" panose="020F0502020204030204" pitchFamily="34" charset="0"/>
              </a:rPr>
              <a:t>An </a:t>
            </a:r>
            <a:r>
              <a:rPr lang="en-US" sz="3200" b="1" dirty="0">
                <a:solidFill>
                  <a:srgbClr val="003087"/>
                </a:solidFill>
                <a:latin typeface="Calibri" panose="020F0502020204030204" pitchFamily="34" charset="0"/>
              </a:rPr>
              <a:t>input</a:t>
            </a:r>
            <a:r>
              <a:rPr lang="en-US" sz="3200" dirty="0">
                <a:latin typeface="Calibri" panose="020F0502020204030204" pitchFamily="34" charset="0"/>
              </a:rPr>
              <a:t> “receives” information or senses a voltage in the external world.</a:t>
            </a:r>
          </a:p>
          <a:p>
            <a:pPr eaLnBrk="1" hangingPunct="1">
              <a:spcAft>
                <a:spcPts val="600"/>
              </a:spcAft>
            </a:pPr>
            <a:r>
              <a:rPr lang="en-US" sz="3200" dirty="0">
                <a:latin typeface="Calibri" panose="020F0502020204030204" pitchFamily="34" charset="0"/>
              </a:rPr>
              <a:t>An </a:t>
            </a:r>
            <a:r>
              <a:rPr lang="en-US" sz="3200" b="1" dirty="0">
                <a:solidFill>
                  <a:srgbClr val="003087"/>
                </a:solidFill>
                <a:latin typeface="Calibri" panose="020F0502020204030204" pitchFamily="34" charset="0"/>
              </a:rPr>
              <a:t>output</a:t>
            </a:r>
            <a:r>
              <a:rPr lang="en-US" sz="3200" dirty="0">
                <a:latin typeface="Calibri" panose="020F0502020204030204" pitchFamily="34" charset="0"/>
              </a:rPr>
              <a:t> “delivers” information or makes something happen in the external world.</a:t>
            </a: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>
          <a:xfrm>
            <a:off x="2945218" y="2604021"/>
            <a:ext cx="881439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>
                <a:latin typeface="+mn-lt"/>
              </a:rPr>
              <a:t>Below is an example from an earlier class where we made an LED flash on and off. </a:t>
            </a:r>
          </a:p>
          <a:p>
            <a:pPr eaLnBrk="1" hangingPunct="1"/>
            <a:endParaRPr lang="en-US" sz="2000" dirty="0">
              <a:latin typeface="+mn-lt"/>
            </a:endParaRPr>
          </a:p>
          <a:p>
            <a:pPr eaLnBrk="1" hangingPunct="1"/>
            <a:r>
              <a:rPr lang="en-US" sz="2000" dirty="0">
                <a:latin typeface="+mn-lt"/>
              </a:rPr>
              <a:t>Are we using digital pin 7 as an input or an output?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67111" y="3874798"/>
            <a:ext cx="4402916" cy="286232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numCol="1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0096BD"/>
                </a:solidFill>
                <a:latin typeface="Courier New" panose="02070309020205020404" pitchFamily="49" charset="0"/>
                <a:cs typeface="Courier New" pitchFamily="49" charset="0"/>
              </a:rPr>
              <a:t>void </a:t>
            </a:r>
            <a:r>
              <a:rPr lang="en-US" sz="1600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setup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 {                </a:t>
            </a:r>
            <a:endParaRPr lang="en-US" dirty="0">
              <a:solidFill>
                <a:schemeClr val="accent3">
                  <a:lumMod val="6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defRPr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 err="1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pinMode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(7, </a:t>
            </a:r>
            <a:r>
              <a:rPr lang="en-US" sz="1600" dirty="0">
                <a:solidFill>
                  <a:srgbClr val="0096BD"/>
                </a:solidFill>
                <a:latin typeface="Courier New" panose="02070309020205020404" pitchFamily="49" charset="0"/>
                <a:cs typeface="Courier New" pitchFamily="49" charset="0"/>
              </a:rPr>
              <a:t>OUTPUT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     </a:t>
            </a:r>
          </a:p>
          <a:p>
            <a:pPr>
              <a:defRPr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>
              <a:defRPr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dirty="0">
                <a:solidFill>
                  <a:srgbClr val="B97C0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loop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 {</a:t>
            </a:r>
          </a:p>
          <a:p>
            <a:pPr>
              <a:defRPr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 err="1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digitalWrite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(7, </a:t>
            </a:r>
            <a:r>
              <a:rPr lang="en-US" sz="1600" dirty="0">
                <a:solidFill>
                  <a:srgbClr val="0096BD"/>
                </a:solidFill>
                <a:latin typeface="Courier New" panose="02070309020205020404" pitchFamily="49" charset="0"/>
                <a:cs typeface="Courier New" pitchFamily="49" charset="0"/>
              </a:rPr>
              <a:t>HIGH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   </a:t>
            </a:r>
            <a:endParaRPr lang="en-US" dirty="0">
              <a:solidFill>
                <a:schemeClr val="accent3">
                  <a:lumMod val="6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defRPr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delay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(1000);              </a:t>
            </a:r>
            <a:endParaRPr lang="en-US" dirty="0">
              <a:solidFill>
                <a:schemeClr val="accent3">
                  <a:lumMod val="6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defRPr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 err="1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digitalWrite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(7, </a:t>
            </a:r>
            <a:r>
              <a:rPr lang="en-US" sz="1600" dirty="0">
                <a:solidFill>
                  <a:srgbClr val="0096BD"/>
                </a:solidFill>
                <a:latin typeface="Courier New" panose="02070309020205020404" pitchFamily="49" charset="0"/>
                <a:cs typeface="Courier New" pitchFamily="49" charset="0"/>
              </a:rPr>
              <a:t>LOW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    </a:t>
            </a:r>
            <a:endParaRPr lang="en-US" dirty="0">
              <a:solidFill>
                <a:schemeClr val="accent3">
                  <a:lumMod val="6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defRPr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 delay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(500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defRPr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414225" y="3234167"/>
            <a:ext cx="1484061" cy="369332"/>
          </a:xfrm>
          <a:prstGeom prst="rect">
            <a:avLst/>
          </a:prstGeom>
          <a:noFill/>
        </p:spPr>
        <p:txBody>
          <a:bodyPr wrap="none" numCol="1" rtlCol="0">
            <a:spAutoFit/>
          </a:bodyPr>
          <a:lstStyle/>
          <a:p>
            <a:r>
              <a:rPr lang="en-US" b="1" dirty="0">
                <a:solidFill>
                  <a:srgbClr val="CB333B"/>
                </a:solidFill>
              </a:rPr>
              <a:t>digital output</a:t>
            </a:r>
          </a:p>
        </p:txBody>
      </p:sp>
      <p:sp>
        <p:nvSpPr>
          <p:cNvPr id="20" name="Right Arrow 19"/>
          <p:cNvSpPr/>
          <p:nvPr/>
        </p:nvSpPr>
        <p:spPr>
          <a:xfrm>
            <a:off x="8689473" y="3305438"/>
            <a:ext cx="533400" cy="245328"/>
          </a:xfrm>
          <a:prstGeom prst="rightArrow">
            <a:avLst/>
          </a:prstGeom>
          <a:solidFill>
            <a:srgbClr val="CB333B"/>
          </a:solidFill>
          <a:ln>
            <a:noFill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numCol="1"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424084" cy="365125"/>
          </a:xfrm>
        </p:spPr>
        <p:txBody>
          <a:bodyPr numCol="1"/>
          <a:lstStyle/>
          <a:p>
            <a:fld id="{AF9F945A-7155-4828-81E1-722329993529}" type="slidenum">
              <a:rPr lang="en-US" smtClean="0"/>
              <a:t>4</a:t>
            </a:fld>
            <a:endParaRPr lang="en-US"/>
          </a:p>
        </p:txBody>
      </p:sp>
      <p:pic>
        <p:nvPicPr>
          <p:cNvPr id="13" name="Picture 12" descr="A circuit board&#10;&#10;Description automatically generated">
            <a:extLst>
              <a:ext uri="{FF2B5EF4-FFF2-40B4-BE49-F238E27FC236}">
                <a16:creationId xmlns:a16="http://schemas.microsoft.com/office/drawing/2014/main" id="{C405695A-6065-46AB-BD62-2F7B5CF489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0" t="34627" r="37774" b="11928"/>
          <a:stretch/>
        </p:blipFill>
        <p:spPr>
          <a:xfrm rot="16200000">
            <a:off x="2140232" y="4052611"/>
            <a:ext cx="2647395" cy="2325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326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718374" flipH="1">
            <a:off x="7253002" y="5104469"/>
            <a:ext cx="1737696" cy="1666038"/>
          </a:xfrm>
          <a:prstGeom prst="rect">
            <a:avLst/>
          </a:prstGeom>
        </p:spPr>
      </p:pic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143804" y="60045"/>
            <a:ext cx="8229600" cy="685800"/>
          </a:xfrm>
          <a:prstGeom prst="rect">
            <a:avLst/>
          </a:prstGeom>
        </p:spPr>
        <p:txBody>
          <a:bodyPr numCol="1"/>
          <a:lstStyle/>
          <a:p>
            <a:pPr>
              <a:defRPr/>
            </a:pPr>
            <a:r>
              <a:rPr lang="en-US" sz="3600" kern="0" dirty="0">
                <a:latin typeface="+mj-lt"/>
                <a:ea typeface="+mj-ea"/>
                <a:cs typeface="+mj-cs"/>
              </a:rPr>
              <a:t>Receiving Input from an Arduino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57542" y="1350979"/>
            <a:ext cx="4398726" cy="1200329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en-US" sz="2400" b="1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val;</a:t>
            </a:r>
          </a:p>
          <a:p>
            <a:r>
              <a:rPr lang="en-US" sz="2400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2400" dirty="0">
                <a:latin typeface="Courier New" pitchFamily="49" charset="0"/>
                <a:cs typeface="Courier New" pitchFamily="49" charset="0"/>
              </a:rPr>
              <a:t>val = </a:t>
            </a:r>
            <a:r>
              <a:rPr lang="en-US" sz="2400" b="1" dirty="0" err="1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digitalRead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(5);  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514528" y="1350978"/>
            <a:ext cx="4471321" cy="1200329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en-US" sz="2400" b="1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val;</a:t>
            </a:r>
          </a:p>
          <a:p>
            <a:r>
              <a:rPr lang="en-US" sz="2400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2400" dirty="0">
                <a:latin typeface="Courier New" pitchFamily="49" charset="0"/>
                <a:cs typeface="Courier New" pitchFamily="49" charset="0"/>
              </a:rPr>
              <a:t>val = </a:t>
            </a:r>
            <a:r>
              <a:rPr lang="en-US" sz="2400" b="1" dirty="0" err="1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analogRead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(5);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363004" y="745845"/>
            <a:ext cx="2183418" cy="584775"/>
          </a:xfrm>
          <a:prstGeom prst="rect">
            <a:avLst/>
          </a:prstGeom>
        </p:spPr>
        <p:txBody>
          <a:bodyPr wrap="none" numCol="1">
            <a:spAutoFit/>
          </a:bodyPr>
          <a:lstStyle/>
          <a:p>
            <a:r>
              <a:rPr lang="en-US" sz="3200" dirty="0"/>
              <a:t>digital input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1363004" y="1283709"/>
            <a:ext cx="919598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273400" y="674109"/>
            <a:ext cx="0" cy="487022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5514530" y="745845"/>
            <a:ext cx="2274982" cy="584775"/>
          </a:xfrm>
          <a:prstGeom prst="rect">
            <a:avLst/>
          </a:prstGeom>
        </p:spPr>
        <p:txBody>
          <a:bodyPr wrap="none" numCol="1">
            <a:spAutoFit/>
          </a:bodyPr>
          <a:lstStyle/>
          <a:p>
            <a:r>
              <a:rPr lang="en-US" sz="3200" dirty="0"/>
              <a:t>analog input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457543" y="2551307"/>
            <a:ext cx="4398726" cy="3162658"/>
            <a:chOff x="533400" y="3401198"/>
            <a:chExt cx="3512099" cy="3162658"/>
          </a:xfrm>
        </p:grpSpPr>
        <p:cxnSp>
          <p:nvCxnSpPr>
            <p:cNvPr id="27" name="Straight Arrow Connector 26"/>
            <p:cNvCxnSpPr>
              <a:cxnSpLocks/>
            </p:cNvCxnSpPr>
            <p:nvPr/>
          </p:nvCxnSpPr>
          <p:spPr>
            <a:xfrm flipV="1">
              <a:off x="762000" y="3401198"/>
              <a:ext cx="0" cy="485002"/>
            </a:xfrm>
            <a:prstGeom prst="straightConnector1">
              <a:avLst/>
            </a:prstGeom>
            <a:ln w="28575">
              <a:solidFill>
                <a:srgbClr val="003087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533400" y="3886200"/>
              <a:ext cx="3512099" cy="2677656"/>
            </a:xfrm>
            <a:prstGeom prst="rect">
              <a:avLst/>
            </a:prstGeom>
            <a:ln>
              <a:noFill/>
            </a:ln>
          </p:spPr>
          <p:txBody>
            <a:bodyPr wrap="square" numCol="1">
              <a:spAutoFit/>
            </a:bodyPr>
            <a:lstStyle/>
            <a:p>
              <a:r>
                <a:rPr lang="en-US" sz="2400" b="1" dirty="0"/>
                <a:t>val is either 0 or 1</a:t>
              </a:r>
            </a:p>
            <a:p>
              <a:endParaRPr lang="en-US" sz="2400" dirty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2400" dirty="0"/>
                <a:t>0 = voltage sensed at digital pin 5 is LOW  (0V)</a:t>
              </a:r>
            </a:p>
            <a:p>
              <a:pPr marL="285750" indent="-285750">
                <a:buFont typeface="Arial" pitchFamily="34" charset="0"/>
                <a:buChar char="•"/>
              </a:pPr>
              <a:endParaRPr lang="en-US" sz="2400" dirty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2400" dirty="0"/>
                <a:t>1 = voltage senses at digital pin 5 is HIGH (5V)</a:t>
              </a:r>
            </a:p>
          </p:txBody>
        </p:sp>
      </p:grpSp>
      <p:cxnSp>
        <p:nvCxnSpPr>
          <p:cNvPr id="31" name="Straight Arrow Connector 30"/>
          <p:cNvCxnSpPr>
            <a:cxnSpLocks/>
          </p:cNvCxnSpPr>
          <p:nvPr/>
        </p:nvCxnSpPr>
        <p:spPr>
          <a:xfrm flipV="1">
            <a:off x="5743129" y="2551307"/>
            <a:ext cx="0" cy="489484"/>
          </a:xfrm>
          <a:prstGeom prst="straightConnector1">
            <a:avLst/>
          </a:prstGeom>
          <a:ln w="28575">
            <a:solidFill>
              <a:srgbClr val="003087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5514530" y="3040791"/>
            <a:ext cx="6548203" cy="1938992"/>
          </a:xfrm>
          <a:prstGeom prst="rect">
            <a:avLst/>
          </a:prstGeom>
        </p:spPr>
        <p:txBody>
          <a:bodyPr wrap="none" numCol="1">
            <a:spAutoFit/>
          </a:bodyPr>
          <a:lstStyle/>
          <a:p>
            <a:r>
              <a:rPr lang="en-US" sz="2400" b="1" dirty="0"/>
              <a:t>val is an integer between 0 and 1023</a:t>
            </a:r>
          </a:p>
          <a:p>
            <a:endParaRPr lang="en-US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0 = voltage sensed at analog pin 5 is zero volts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1023 = voltage senses at analog pin 5 is five volts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492138" y="4960180"/>
            <a:ext cx="4848113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000" dirty="0"/>
              <a:t>Guess what val would be if the voltage sensed at analog pin 5 was 2.5V?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0570129" y="5113188"/>
            <a:ext cx="535724" cy="369332"/>
          </a:xfrm>
          <a:prstGeom prst="rect">
            <a:avLst/>
          </a:prstGeom>
          <a:noFill/>
        </p:spPr>
        <p:txBody>
          <a:bodyPr wrap="none" numCol="1" rtlCol="0">
            <a:spAutoFit/>
          </a:bodyPr>
          <a:lstStyle/>
          <a:p>
            <a:r>
              <a:rPr lang="en-US" b="1" dirty="0">
                <a:solidFill>
                  <a:srgbClr val="CB333B"/>
                </a:solidFill>
              </a:rPr>
              <a:t>511</a:t>
            </a:r>
          </a:p>
        </p:txBody>
      </p:sp>
      <p:sp>
        <p:nvSpPr>
          <p:cNvPr id="35" name="Right Arrow 34"/>
          <p:cNvSpPr/>
          <p:nvPr/>
        </p:nvSpPr>
        <p:spPr>
          <a:xfrm>
            <a:off x="10027660" y="5157640"/>
            <a:ext cx="533400" cy="245328"/>
          </a:xfrm>
          <a:prstGeom prst="rightArrow">
            <a:avLst/>
          </a:prstGeom>
          <a:solidFill>
            <a:srgbClr val="CB333B"/>
          </a:solidFill>
          <a:ln>
            <a:noFill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numCol="1" rtlCol="0" anchor="ctr"/>
          <a:lstStyle/>
          <a:p>
            <a:pPr algn="ctr"/>
            <a:endParaRPr lang="en-US" dirty="0">
              <a:solidFill>
                <a:srgbClr val="CB333B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48383" y="6151172"/>
            <a:ext cx="1865511" cy="461665"/>
          </a:xfrm>
          <a:prstGeom prst="rect">
            <a:avLst/>
          </a:prstGeom>
          <a:noFill/>
        </p:spPr>
        <p:txBody>
          <a:bodyPr wrap="none" numCol="1" rtlCol="0">
            <a:spAutoFit/>
          </a:bodyPr>
          <a:lstStyle/>
          <a:p>
            <a:r>
              <a:rPr lang="en-US" sz="2400" dirty="0" err="1"/>
              <a:t>photoresistor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3296534" y="6428623"/>
            <a:ext cx="1258230" cy="461665"/>
          </a:xfrm>
          <a:prstGeom prst="rect">
            <a:avLst/>
          </a:prstGeom>
          <a:noFill/>
        </p:spPr>
        <p:txBody>
          <a:bodyPr wrap="none" numCol="1" rtlCol="0">
            <a:spAutoFit/>
          </a:bodyPr>
          <a:lstStyle/>
          <a:p>
            <a:r>
              <a:rPr lang="en-US" sz="2400" dirty="0"/>
              <a:t>switches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462725" cy="365125"/>
          </a:xfrm>
        </p:spPr>
        <p:txBody>
          <a:bodyPr numCol="1"/>
          <a:lstStyle/>
          <a:p>
            <a:fld id="{AF9F945A-7155-4828-81E1-722329993529}" type="slidenum">
              <a:rPr lang="en-US" smtClean="0"/>
              <a:t>5</a:t>
            </a:fld>
            <a:endParaRPr lang="en-US"/>
          </a:p>
        </p:txBody>
      </p:sp>
      <p:pic>
        <p:nvPicPr>
          <p:cNvPr id="25" name="Picture 24" descr="A picture containing sky, wall&#10;&#10;Description automatically generated">
            <a:extLst>
              <a:ext uri="{FF2B5EF4-FFF2-40B4-BE49-F238E27FC236}">
                <a16:creationId xmlns:a16="http://schemas.microsoft.com/office/drawing/2014/main" id="{A29C72C5-A33B-4FB0-81B6-24D0601198C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92" t="27701" r="42281" b="50879"/>
          <a:stretch/>
        </p:blipFill>
        <p:spPr>
          <a:xfrm>
            <a:off x="2813379" y="5472148"/>
            <a:ext cx="1031187" cy="986554"/>
          </a:xfrm>
          <a:prstGeom prst="rect">
            <a:avLst/>
          </a:prstGeom>
        </p:spPr>
      </p:pic>
      <p:pic>
        <p:nvPicPr>
          <p:cNvPr id="26" name="Picture 25" descr="A close up of a toy&#10;&#10;Description automatically generated">
            <a:extLst>
              <a:ext uri="{FF2B5EF4-FFF2-40B4-BE49-F238E27FC236}">
                <a16:creationId xmlns:a16="http://schemas.microsoft.com/office/drawing/2014/main" id="{B1C5C037-06B3-4380-A39B-D88550B5496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40" t="24127" r="36549" b="48574"/>
          <a:stretch/>
        </p:blipFill>
        <p:spPr>
          <a:xfrm>
            <a:off x="4031533" y="5474162"/>
            <a:ext cx="785021" cy="984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764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94160" y="232736"/>
            <a:ext cx="8229600" cy="685800"/>
          </a:xfrm>
          <a:prstGeom prst="rect">
            <a:avLst/>
          </a:prstGeom>
        </p:spPr>
        <p:txBody>
          <a:bodyPr numCol="1"/>
          <a:lstStyle/>
          <a:p>
            <a:pPr>
              <a:defRPr/>
            </a:pPr>
            <a:r>
              <a:rPr lang="en-US" sz="4400" kern="0" dirty="0">
                <a:latin typeface="+mj-lt"/>
                <a:ea typeface="+mj-ea"/>
                <a:cs typeface="+mj-cs"/>
              </a:rPr>
              <a:t>Digital Inputs</a:t>
            </a:r>
          </a:p>
        </p:txBody>
      </p:sp>
      <p:sp>
        <p:nvSpPr>
          <p:cNvPr id="8" name="Rectangle 7"/>
          <p:cNvSpPr/>
          <p:nvPr/>
        </p:nvSpPr>
        <p:spPr>
          <a:xfrm>
            <a:off x="294160" y="970137"/>
            <a:ext cx="11755272" cy="1538883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dirty="0"/>
              <a:t>The Arduino reference indicates that </a:t>
            </a:r>
            <a:r>
              <a:rPr lang="en-US" sz="2800" b="1" dirty="0">
                <a:solidFill>
                  <a:srgbClr val="D35400"/>
                </a:solidFill>
                <a:latin typeface="Courier New" panose="02070309020205020404" pitchFamily="49" charset="0"/>
                <a:cs typeface="Courier New" pitchFamily="49" charset="0"/>
              </a:rPr>
              <a:t>digitalRead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r>
              <a:rPr lang="en-US" sz="2800" dirty="0"/>
              <a:t>will return . . .</a:t>
            </a:r>
          </a:p>
          <a:p>
            <a:pPr marL="7429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800" dirty="0"/>
              <a:t>a value of </a:t>
            </a:r>
            <a:r>
              <a:rPr lang="en-US" sz="2800" b="1" dirty="0">
                <a:solidFill>
                  <a:srgbClr val="0096BD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HIGH</a:t>
            </a:r>
            <a:r>
              <a:rPr lang="en-US" sz="2800" b="1" dirty="0"/>
              <a:t> </a:t>
            </a:r>
            <a:r>
              <a:rPr lang="en-US" sz="2800" dirty="0"/>
              <a:t>if the voltage at the digital input pin is </a:t>
            </a:r>
            <a:r>
              <a:rPr lang="en-US" sz="2800" u="sng" dirty="0"/>
              <a:t>greater than 3 volts</a:t>
            </a:r>
          </a:p>
          <a:p>
            <a:pPr marL="7429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800" dirty="0"/>
              <a:t>a value of </a:t>
            </a:r>
            <a:r>
              <a:rPr lang="en-US" sz="2800" b="1" dirty="0">
                <a:solidFill>
                  <a:srgbClr val="0096BD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LOW</a:t>
            </a:r>
            <a:r>
              <a:rPr lang="en-US" sz="2800" dirty="0"/>
              <a:t> if the voltage at the digital input pin is </a:t>
            </a:r>
            <a:r>
              <a:rPr lang="en-US" sz="2800" u="sng" dirty="0"/>
              <a:t>less than 2 volts</a:t>
            </a:r>
            <a:r>
              <a:rPr lang="en-US" sz="2800" dirty="0"/>
              <a:t>. </a:t>
            </a:r>
          </a:p>
        </p:txBody>
      </p:sp>
      <p:grpSp>
        <p:nvGrpSpPr>
          <p:cNvPr id="1033" name="Group 1032"/>
          <p:cNvGrpSpPr/>
          <p:nvPr/>
        </p:nvGrpSpPr>
        <p:grpSpPr>
          <a:xfrm>
            <a:off x="1517127" y="2690192"/>
            <a:ext cx="5599625" cy="2872334"/>
            <a:chOff x="343975" y="3352800"/>
            <a:chExt cx="5599625" cy="2872334"/>
          </a:xfrm>
        </p:grpSpPr>
        <p:cxnSp>
          <p:nvCxnSpPr>
            <p:cNvPr id="11" name="Straight Arrow Connector 10"/>
            <p:cNvCxnSpPr/>
            <p:nvPr/>
          </p:nvCxnSpPr>
          <p:spPr>
            <a:xfrm flipH="1" flipV="1">
              <a:off x="988741" y="3352800"/>
              <a:ext cx="1859" cy="2259418"/>
            </a:xfrm>
            <a:prstGeom prst="straightConnector1">
              <a:avLst/>
            </a:prstGeom>
            <a:ln w="127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990600" y="5612215"/>
              <a:ext cx="4953000" cy="0"/>
            </a:xfrm>
            <a:prstGeom prst="straightConnector1">
              <a:avLst/>
            </a:prstGeom>
            <a:ln w="127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050156" y="5825024"/>
              <a:ext cx="2162259" cy="400110"/>
            </a:xfrm>
            <a:prstGeom prst="rect">
              <a:avLst/>
            </a:prstGeom>
            <a:noFill/>
          </p:spPr>
          <p:txBody>
            <a:bodyPr wrap="none" numCol="1" rtlCol="0">
              <a:spAutoFit/>
            </a:bodyPr>
            <a:lstStyle/>
            <a:p>
              <a:r>
                <a:rPr lang="en-US" sz="2000" dirty="0"/>
                <a:t>time (milliseconds)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-187773" y="4346688"/>
              <a:ext cx="1525162" cy="461665"/>
            </a:xfrm>
            <a:prstGeom prst="rect">
              <a:avLst/>
            </a:prstGeom>
            <a:noFill/>
          </p:spPr>
          <p:txBody>
            <a:bodyPr wrap="none" numCol="1" rtlCol="0">
              <a:spAutoFit/>
            </a:bodyPr>
            <a:lstStyle/>
            <a:p>
              <a:pPr algn="ctr"/>
              <a:r>
                <a:rPr lang="en-US" sz="2400" dirty="0"/>
                <a:t>voltage (V)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 flipH="1">
              <a:off x="1001422" y="5249559"/>
              <a:ext cx="3458648" cy="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872870" y="5612669"/>
              <a:ext cx="3587200" cy="276999"/>
            </a:xfrm>
            <a:prstGeom prst="rect">
              <a:avLst/>
            </a:prstGeom>
            <a:noFill/>
          </p:spPr>
          <p:txBody>
            <a:bodyPr wrap="none" numCol="1" rtlCol="0">
              <a:spAutoFit/>
            </a:bodyPr>
            <a:lstStyle/>
            <a:p>
              <a:pPr defTabSz="365760"/>
              <a:r>
                <a:rPr lang="en-US" sz="1200" dirty="0"/>
                <a:t>0	1	2	3	4	5	6	7	8	9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8876" y="3623194"/>
              <a:ext cx="263214" cy="2123658"/>
            </a:xfrm>
            <a:prstGeom prst="rect">
              <a:avLst/>
            </a:prstGeom>
            <a:noFill/>
          </p:spPr>
          <p:txBody>
            <a:bodyPr wrap="none" numCol="1" rtlCol="0">
              <a:spAutoFit/>
            </a:bodyPr>
            <a:lstStyle/>
            <a:p>
              <a:r>
                <a:rPr lang="en-US" sz="1200" dirty="0"/>
                <a:t>5</a:t>
              </a:r>
            </a:p>
            <a:p>
              <a:endParaRPr lang="en-US" sz="1200" dirty="0"/>
            </a:p>
            <a:p>
              <a:r>
                <a:rPr lang="en-US" sz="1200" dirty="0"/>
                <a:t>4</a:t>
              </a:r>
            </a:p>
            <a:p>
              <a:endParaRPr lang="en-US" sz="1200" dirty="0"/>
            </a:p>
            <a:p>
              <a:r>
                <a:rPr lang="en-US" sz="1200" dirty="0"/>
                <a:t>3</a:t>
              </a:r>
            </a:p>
            <a:p>
              <a:endParaRPr lang="en-US" sz="1200" dirty="0"/>
            </a:p>
            <a:p>
              <a:r>
                <a:rPr lang="en-US" sz="1200" dirty="0"/>
                <a:t>2</a:t>
              </a:r>
            </a:p>
            <a:p>
              <a:endParaRPr lang="en-US" sz="1200" dirty="0"/>
            </a:p>
            <a:p>
              <a:r>
                <a:rPr lang="en-US" sz="1200" dirty="0"/>
                <a:t>1</a:t>
              </a:r>
            </a:p>
            <a:p>
              <a:endParaRPr lang="en-US" sz="1200" dirty="0"/>
            </a:p>
            <a:p>
              <a:r>
                <a:rPr lang="en-US" sz="1200" dirty="0"/>
                <a:t>0</a:t>
              </a:r>
            </a:p>
          </p:txBody>
        </p:sp>
        <p:cxnSp>
          <p:nvCxnSpPr>
            <p:cNvPr id="42" name="Straight Connector 41"/>
            <p:cNvCxnSpPr/>
            <p:nvPr/>
          </p:nvCxnSpPr>
          <p:spPr>
            <a:xfrm flipH="1">
              <a:off x="990601" y="4876800"/>
              <a:ext cx="3469469" cy="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>
              <a:off x="990601" y="4495800"/>
              <a:ext cx="3469469" cy="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>
              <a:off x="990601" y="4114800"/>
              <a:ext cx="3469469" cy="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990601" y="3733800"/>
              <a:ext cx="3469469" cy="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1366837" y="3623194"/>
              <a:ext cx="0" cy="1989475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1728438" y="3618570"/>
              <a:ext cx="0" cy="1989475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2102004" y="3620430"/>
              <a:ext cx="0" cy="1989475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2460702" y="3620430"/>
              <a:ext cx="0" cy="1989475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2826834" y="3620430"/>
              <a:ext cx="0" cy="1989475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3185532" y="3620430"/>
              <a:ext cx="0" cy="1989475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3559098" y="3620430"/>
              <a:ext cx="0" cy="1989475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3923370" y="3618570"/>
              <a:ext cx="0" cy="1989475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4296936" y="3627023"/>
              <a:ext cx="0" cy="1989475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5" name="Group 1034"/>
          <p:cNvGrpSpPr/>
          <p:nvPr/>
        </p:nvGrpSpPr>
        <p:grpSpPr>
          <a:xfrm>
            <a:off x="2165610" y="4203695"/>
            <a:ext cx="7660923" cy="738507"/>
            <a:chOff x="981636" y="2996900"/>
            <a:chExt cx="7660923" cy="738507"/>
          </a:xfrm>
        </p:grpSpPr>
        <p:cxnSp>
          <p:nvCxnSpPr>
            <p:cNvPr id="67" name="Straight Connector 66"/>
            <p:cNvCxnSpPr/>
            <p:nvPr/>
          </p:nvCxnSpPr>
          <p:spPr>
            <a:xfrm flipV="1">
              <a:off x="981636" y="2996900"/>
              <a:ext cx="6248400" cy="13292"/>
            </a:xfrm>
            <a:prstGeom prst="line">
              <a:avLst/>
            </a:prstGeom>
            <a:ln w="25400">
              <a:solidFill>
                <a:srgbClr val="3A8B2D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73"/>
            <p:cNvSpPr/>
            <p:nvPr/>
          </p:nvSpPr>
          <p:spPr>
            <a:xfrm>
              <a:off x="4514057" y="3218911"/>
              <a:ext cx="3969035" cy="400110"/>
            </a:xfrm>
            <a:prstGeom prst="rect">
              <a:avLst/>
            </a:prstGeom>
          </p:spPr>
          <p:txBody>
            <a:bodyPr wrap="none" numCol="1">
              <a:spAutoFit/>
            </a:bodyPr>
            <a:lstStyle/>
            <a:p>
              <a:r>
                <a:rPr lang="en-US" sz="2000" b="1" dirty="0">
                  <a:solidFill>
                    <a:srgbClr val="D35400"/>
                  </a:solidFill>
                  <a:latin typeface="Courier New" pitchFamily="49" charset="0"/>
                  <a:cs typeface="Courier New" pitchFamily="49" charset="0"/>
                </a:rPr>
                <a:t>digitalRead</a:t>
              </a:r>
              <a:r>
                <a:rPr lang="en-US" sz="2000" dirty="0">
                  <a:latin typeface="Courier New" pitchFamily="49" charset="0"/>
                  <a:cs typeface="Courier New" pitchFamily="49" charset="0"/>
                </a:rPr>
                <a:t>()</a:t>
              </a:r>
              <a:r>
                <a:rPr lang="en-US" sz="2000" dirty="0"/>
                <a:t>returns LOW or 0</a:t>
              </a:r>
            </a:p>
          </p:txBody>
        </p:sp>
        <p:sp>
          <p:nvSpPr>
            <p:cNvPr id="1032" name="Rectangle 1031"/>
            <p:cNvSpPr/>
            <p:nvPr/>
          </p:nvSpPr>
          <p:spPr>
            <a:xfrm>
              <a:off x="981637" y="3004163"/>
              <a:ext cx="7660922" cy="731244"/>
            </a:xfrm>
            <a:prstGeom prst="rect">
              <a:avLst/>
            </a:prstGeom>
            <a:solidFill>
              <a:srgbClr val="00B050">
                <a:alpha val="10000"/>
              </a:srgbClr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sz="2800"/>
            </a:p>
          </p:txBody>
        </p:sp>
      </p:grpSp>
      <p:grpSp>
        <p:nvGrpSpPr>
          <p:cNvPr id="1036" name="Group 1035"/>
          <p:cNvGrpSpPr/>
          <p:nvPr/>
        </p:nvGrpSpPr>
        <p:grpSpPr>
          <a:xfrm>
            <a:off x="2160034" y="3838240"/>
            <a:ext cx="9339744" cy="445069"/>
            <a:chOff x="1167161" y="3120196"/>
            <a:chExt cx="9339744" cy="445069"/>
          </a:xfrm>
        </p:grpSpPr>
        <p:sp>
          <p:nvSpPr>
            <p:cNvPr id="1031" name="Rectangle 1030"/>
            <p:cNvSpPr/>
            <p:nvPr/>
          </p:nvSpPr>
          <p:spPr>
            <a:xfrm>
              <a:off x="4658060" y="3165155"/>
              <a:ext cx="5848845" cy="400110"/>
            </a:xfrm>
            <a:prstGeom prst="rect">
              <a:avLst/>
            </a:prstGeom>
          </p:spPr>
          <p:txBody>
            <a:bodyPr wrap="none" numCol="1">
              <a:spAutoFit/>
            </a:bodyPr>
            <a:lstStyle/>
            <a:p>
              <a:r>
                <a:rPr lang="en-US" sz="2000" b="1" dirty="0">
                  <a:solidFill>
                    <a:srgbClr val="D35400"/>
                  </a:solidFill>
                  <a:latin typeface="Courier New" pitchFamily="49" charset="0"/>
                  <a:cs typeface="Courier New" pitchFamily="49" charset="0"/>
                </a:rPr>
                <a:t>digitalRead</a:t>
              </a:r>
              <a:r>
                <a:rPr lang="en-US" sz="2000" dirty="0">
                  <a:latin typeface="Courier New" pitchFamily="49" charset="0"/>
                  <a:cs typeface="Courier New" pitchFamily="49" charset="0"/>
                </a:rPr>
                <a:t>()</a:t>
              </a:r>
              <a:r>
                <a:rPr lang="en-US" sz="2000" dirty="0"/>
                <a:t>may return a value of HIGH or LOW</a:t>
              </a: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167161" y="3120196"/>
              <a:ext cx="7655346" cy="352736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sz="2800"/>
            </a:p>
          </p:txBody>
        </p:sp>
      </p:grpSp>
      <p:grpSp>
        <p:nvGrpSpPr>
          <p:cNvPr id="1034" name="Group 1033"/>
          <p:cNvGrpSpPr/>
          <p:nvPr/>
        </p:nvGrpSpPr>
        <p:grpSpPr>
          <a:xfrm>
            <a:off x="2161894" y="3083952"/>
            <a:ext cx="7689071" cy="749240"/>
            <a:chOff x="988741" y="3746561"/>
            <a:chExt cx="7689071" cy="749240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988741" y="4482509"/>
              <a:ext cx="6250259" cy="13292"/>
            </a:xfrm>
            <a:prstGeom prst="line">
              <a:avLst/>
            </a:prstGeom>
            <a:ln w="25400">
              <a:solidFill>
                <a:srgbClr val="3A8B2D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 72"/>
            <p:cNvSpPr/>
            <p:nvPr/>
          </p:nvSpPr>
          <p:spPr>
            <a:xfrm>
              <a:off x="4518102" y="4038600"/>
              <a:ext cx="4019114" cy="400110"/>
            </a:xfrm>
            <a:prstGeom prst="rect">
              <a:avLst/>
            </a:prstGeom>
          </p:spPr>
          <p:txBody>
            <a:bodyPr wrap="none" numCol="1">
              <a:spAutoFit/>
            </a:bodyPr>
            <a:lstStyle/>
            <a:p>
              <a:r>
                <a:rPr lang="en-US" sz="2000" b="1" dirty="0">
                  <a:solidFill>
                    <a:srgbClr val="D35400"/>
                  </a:solidFill>
                  <a:latin typeface="Courier New" pitchFamily="49" charset="0"/>
                  <a:cs typeface="Courier New" pitchFamily="49" charset="0"/>
                </a:rPr>
                <a:t>digitalRead</a:t>
              </a:r>
              <a:r>
                <a:rPr lang="en-US" sz="2000" dirty="0">
                  <a:latin typeface="Courier New" pitchFamily="49" charset="0"/>
                  <a:cs typeface="Courier New" pitchFamily="49" charset="0"/>
                </a:rPr>
                <a:t>()</a:t>
              </a:r>
              <a:r>
                <a:rPr lang="en-US" sz="2000" dirty="0"/>
                <a:t>returns HIGH or 1</a:t>
              </a: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1009456" y="3746561"/>
              <a:ext cx="7668356" cy="731244"/>
            </a:xfrm>
            <a:prstGeom prst="rect">
              <a:avLst/>
            </a:prstGeom>
            <a:solidFill>
              <a:srgbClr val="0070C0">
                <a:alpha val="10000"/>
              </a:srgbClr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sz="2800" dirty="0"/>
            </a:p>
          </p:txBody>
        </p:sp>
      </p:grpSp>
      <p:sp>
        <p:nvSpPr>
          <p:cNvPr id="1037" name="Freeform 1036"/>
          <p:cNvSpPr/>
          <p:nvPr/>
        </p:nvSpPr>
        <p:spPr>
          <a:xfrm>
            <a:off x="2340313" y="3488439"/>
            <a:ext cx="2936488" cy="1238708"/>
          </a:xfrm>
          <a:custGeom>
            <a:avLst/>
            <a:gdLst>
              <a:gd name="connsiteX0" fmla="*/ 0 w 2936488"/>
              <a:gd name="connsiteY0" fmla="*/ 1238708 h 1238708"/>
              <a:gd name="connsiteX1" fmla="*/ 185854 w 2936488"/>
              <a:gd name="connsiteY1" fmla="*/ 1179235 h 1238708"/>
              <a:gd name="connsiteX2" fmla="*/ 297366 w 2936488"/>
              <a:gd name="connsiteY2" fmla="*/ 985947 h 1238708"/>
              <a:gd name="connsiteX3" fmla="*/ 386576 w 2936488"/>
              <a:gd name="connsiteY3" fmla="*/ 785225 h 1238708"/>
              <a:gd name="connsiteX4" fmla="*/ 460917 w 2936488"/>
              <a:gd name="connsiteY4" fmla="*/ 472991 h 1238708"/>
              <a:gd name="connsiteX5" fmla="*/ 535259 w 2936488"/>
              <a:gd name="connsiteY5" fmla="*/ 220230 h 1238708"/>
              <a:gd name="connsiteX6" fmla="*/ 750849 w 2936488"/>
              <a:gd name="connsiteY6" fmla="*/ 26942 h 1238708"/>
              <a:gd name="connsiteX7" fmla="*/ 959005 w 2936488"/>
              <a:gd name="connsiteY7" fmla="*/ 4640 h 1238708"/>
              <a:gd name="connsiteX8" fmla="*/ 1077951 w 2936488"/>
              <a:gd name="connsiteY8" fmla="*/ 56679 h 1238708"/>
              <a:gd name="connsiteX9" fmla="*/ 1234068 w 2936488"/>
              <a:gd name="connsiteY9" fmla="*/ 212796 h 1238708"/>
              <a:gd name="connsiteX10" fmla="*/ 1375317 w 2936488"/>
              <a:gd name="connsiteY10" fmla="*/ 472991 h 1238708"/>
              <a:gd name="connsiteX11" fmla="*/ 1516566 w 2936488"/>
              <a:gd name="connsiteY11" fmla="*/ 792659 h 1238708"/>
              <a:gd name="connsiteX12" fmla="*/ 1605776 w 2936488"/>
              <a:gd name="connsiteY12" fmla="*/ 926474 h 1238708"/>
              <a:gd name="connsiteX13" fmla="*/ 1799063 w 2936488"/>
              <a:gd name="connsiteY13" fmla="*/ 933908 h 1238708"/>
              <a:gd name="connsiteX14" fmla="*/ 2081561 w 2936488"/>
              <a:gd name="connsiteY14" fmla="*/ 859567 h 1238708"/>
              <a:gd name="connsiteX15" fmla="*/ 2222810 w 2936488"/>
              <a:gd name="connsiteY15" fmla="*/ 599372 h 1238708"/>
              <a:gd name="connsiteX16" fmla="*/ 2349190 w 2936488"/>
              <a:gd name="connsiteY16" fmla="*/ 316874 h 1238708"/>
              <a:gd name="connsiteX17" fmla="*/ 2549912 w 2936488"/>
              <a:gd name="connsiteY17" fmla="*/ 145889 h 1238708"/>
              <a:gd name="connsiteX18" fmla="*/ 2817541 w 2936488"/>
              <a:gd name="connsiteY18" fmla="*/ 108718 h 1238708"/>
              <a:gd name="connsiteX19" fmla="*/ 2936488 w 2936488"/>
              <a:gd name="connsiteY19" fmla="*/ 153323 h 1238708"/>
              <a:gd name="connsiteX0" fmla="*/ 0 w 2936488"/>
              <a:gd name="connsiteY0" fmla="*/ 1238708 h 1238708"/>
              <a:gd name="connsiteX1" fmla="*/ 185854 w 2936488"/>
              <a:gd name="connsiteY1" fmla="*/ 1179235 h 1238708"/>
              <a:gd name="connsiteX2" fmla="*/ 297366 w 2936488"/>
              <a:gd name="connsiteY2" fmla="*/ 985947 h 1238708"/>
              <a:gd name="connsiteX3" fmla="*/ 386576 w 2936488"/>
              <a:gd name="connsiteY3" fmla="*/ 785225 h 1238708"/>
              <a:gd name="connsiteX4" fmla="*/ 460917 w 2936488"/>
              <a:gd name="connsiteY4" fmla="*/ 472991 h 1238708"/>
              <a:gd name="connsiteX5" fmla="*/ 535259 w 2936488"/>
              <a:gd name="connsiteY5" fmla="*/ 220230 h 1238708"/>
              <a:gd name="connsiteX6" fmla="*/ 750849 w 2936488"/>
              <a:gd name="connsiteY6" fmla="*/ 26942 h 1238708"/>
              <a:gd name="connsiteX7" fmla="*/ 959005 w 2936488"/>
              <a:gd name="connsiteY7" fmla="*/ 4640 h 1238708"/>
              <a:gd name="connsiteX8" fmla="*/ 1077951 w 2936488"/>
              <a:gd name="connsiteY8" fmla="*/ 56679 h 1238708"/>
              <a:gd name="connsiteX9" fmla="*/ 1234068 w 2936488"/>
              <a:gd name="connsiteY9" fmla="*/ 212796 h 1238708"/>
              <a:gd name="connsiteX10" fmla="*/ 1375317 w 2936488"/>
              <a:gd name="connsiteY10" fmla="*/ 472991 h 1238708"/>
              <a:gd name="connsiteX11" fmla="*/ 1516566 w 2936488"/>
              <a:gd name="connsiteY11" fmla="*/ 792659 h 1238708"/>
              <a:gd name="connsiteX12" fmla="*/ 1605776 w 2936488"/>
              <a:gd name="connsiteY12" fmla="*/ 926474 h 1238708"/>
              <a:gd name="connsiteX13" fmla="*/ 1880839 w 2936488"/>
              <a:gd name="connsiteY13" fmla="*/ 956211 h 1238708"/>
              <a:gd name="connsiteX14" fmla="*/ 2081561 w 2936488"/>
              <a:gd name="connsiteY14" fmla="*/ 859567 h 1238708"/>
              <a:gd name="connsiteX15" fmla="*/ 2222810 w 2936488"/>
              <a:gd name="connsiteY15" fmla="*/ 599372 h 1238708"/>
              <a:gd name="connsiteX16" fmla="*/ 2349190 w 2936488"/>
              <a:gd name="connsiteY16" fmla="*/ 316874 h 1238708"/>
              <a:gd name="connsiteX17" fmla="*/ 2549912 w 2936488"/>
              <a:gd name="connsiteY17" fmla="*/ 145889 h 1238708"/>
              <a:gd name="connsiteX18" fmla="*/ 2817541 w 2936488"/>
              <a:gd name="connsiteY18" fmla="*/ 108718 h 1238708"/>
              <a:gd name="connsiteX19" fmla="*/ 2936488 w 2936488"/>
              <a:gd name="connsiteY19" fmla="*/ 153323 h 1238708"/>
              <a:gd name="connsiteX0" fmla="*/ 0 w 2936488"/>
              <a:gd name="connsiteY0" fmla="*/ 1238708 h 1238708"/>
              <a:gd name="connsiteX1" fmla="*/ 185854 w 2936488"/>
              <a:gd name="connsiteY1" fmla="*/ 1179235 h 1238708"/>
              <a:gd name="connsiteX2" fmla="*/ 297366 w 2936488"/>
              <a:gd name="connsiteY2" fmla="*/ 985947 h 1238708"/>
              <a:gd name="connsiteX3" fmla="*/ 386576 w 2936488"/>
              <a:gd name="connsiteY3" fmla="*/ 785225 h 1238708"/>
              <a:gd name="connsiteX4" fmla="*/ 460917 w 2936488"/>
              <a:gd name="connsiteY4" fmla="*/ 472991 h 1238708"/>
              <a:gd name="connsiteX5" fmla="*/ 535259 w 2936488"/>
              <a:gd name="connsiteY5" fmla="*/ 220230 h 1238708"/>
              <a:gd name="connsiteX6" fmla="*/ 750849 w 2936488"/>
              <a:gd name="connsiteY6" fmla="*/ 26942 h 1238708"/>
              <a:gd name="connsiteX7" fmla="*/ 959005 w 2936488"/>
              <a:gd name="connsiteY7" fmla="*/ 4640 h 1238708"/>
              <a:gd name="connsiteX8" fmla="*/ 1077951 w 2936488"/>
              <a:gd name="connsiteY8" fmla="*/ 56679 h 1238708"/>
              <a:gd name="connsiteX9" fmla="*/ 1234068 w 2936488"/>
              <a:gd name="connsiteY9" fmla="*/ 212796 h 1238708"/>
              <a:gd name="connsiteX10" fmla="*/ 1375317 w 2936488"/>
              <a:gd name="connsiteY10" fmla="*/ 472991 h 1238708"/>
              <a:gd name="connsiteX11" fmla="*/ 1516566 w 2936488"/>
              <a:gd name="connsiteY11" fmla="*/ 792659 h 1238708"/>
              <a:gd name="connsiteX12" fmla="*/ 1605776 w 2936488"/>
              <a:gd name="connsiteY12" fmla="*/ 926474 h 1238708"/>
              <a:gd name="connsiteX13" fmla="*/ 1888273 w 2936488"/>
              <a:gd name="connsiteY13" fmla="*/ 1015684 h 1238708"/>
              <a:gd name="connsiteX14" fmla="*/ 2081561 w 2936488"/>
              <a:gd name="connsiteY14" fmla="*/ 859567 h 1238708"/>
              <a:gd name="connsiteX15" fmla="*/ 2222810 w 2936488"/>
              <a:gd name="connsiteY15" fmla="*/ 599372 h 1238708"/>
              <a:gd name="connsiteX16" fmla="*/ 2349190 w 2936488"/>
              <a:gd name="connsiteY16" fmla="*/ 316874 h 1238708"/>
              <a:gd name="connsiteX17" fmla="*/ 2549912 w 2936488"/>
              <a:gd name="connsiteY17" fmla="*/ 145889 h 1238708"/>
              <a:gd name="connsiteX18" fmla="*/ 2817541 w 2936488"/>
              <a:gd name="connsiteY18" fmla="*/ 108718 h 1238708"/>
              <a:gd name="connsiteX19" fmla="*/ 2936488 w 2936488"/>
              <a:gd name="connsiteY19" fmla="*/ 153323 h 1238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936488" h="1238708">
                <a:moveTo>
                  <a:pt x="0" y="1238708"/>
                </a:moveTo>
                <a:cubicBezTo>
                  <a:pt x="68146" y="1230035"/>
                  <a:pt x="136293" y="1221362"/>
                  <a:pt x="185854" y="1179235"/>
                </a:cubicBezTo>
                <a:cubicBezTo>
                  <a:pt x="235415" y="1137108"/>
                  <a:pt x="263912" y="1051615"/>
                  <a:pt x="297366" y="985947"/>
                </a:cubicBezTo>
                <a:cubicBezTo>
                  <a:pt x="330820" y="920279"/>
                  <a:pt x="359318" y="870718"/>
                  <a:pt x="386576" y="785225"/>
                </a:cubicBezTo>
                <a:cubicBezTo>
                  <a:pt x="413834" y="699732"/>
                  <a:pt x="436136" y="567157"/>
                  <a:pt x="460917" y="472991"/>
                </a:cubicBezTo>
                <a:cubicBezTo>
                  <a:pt x="485698" y="378825"/>
                  <a:pt x="486937" y="294571"/>
                  <a:pt x="535259" y="220230"/>
                </a:cubicBezTo>
                <a:cubicBezTo>
                  <a:pt x="583581" y="145888"/>
                  <a:pt x="680225" y="62874"/>
                  <a:pt x="750849" y="26942"/>
                </a:cubicBezTo>
                <a:cubicBezTo>
                  <a:pt x="821473" y="-8990"/>
                  <a:pt x="904488" y="-316"/>
                  <a:pt x="959005" y="4640"/>
                </a:cubicBezTo>
                <a:cubicBezTo>
                  <a:pt x="1013522" y="9596"/>
                  <a:pt x="1032107" y="21986"/>
                  <a:pt x="1077951" y="56679"/>
                </a:cubicBezTo>
                <a:cubicBezTo>
                  <a:pt x="1123795" y="91372"/>
                  <a:pt x="1184507" y="143411"/>
                  <a:pt x="1234068" y="212796"/>
                </a:cubicBezTo>
                <a:cubicBezTo>
                  <a:pt x="1283629" y="282181"/>
                  <a:pt x="1328234" y="376347"/>
                  <a:pt x="1375317" y="472991"/>
                </a:cubicBezTo>
                <a:cubicBezTo>
                  <a:pt x="1422400" y="569635"/>
                  <a:pt x="1478156" y="717079"/>
                  <a:pt x="1516566" y="792659"/>
                </a:cubicBezTo>
                <a:cubicBezTo>
                  <a:pt x="1554976" y="868239"/>
                  <a:pt x="1543825" y="889303"/>
                  <a:pt x="1605776" y="926474"/>
                </a:cubicBezTo>
                <a:cubicBezTo>
                  <a:pt x="1667727" y="963645"/>
                  <a:pt x="1808975" y="1026835"/>
                  <a:pt x="1888273" y="1015684"/>
                </a:cubicBezTo>
                <a:cubicBezTo>
                  <a:pt x="1967571" y="1004533"/>
                  <a:pt x="2025805" y="928952"/>
                  <a:pt x="2081561" y="859567"/>
                </a:cubicBezTo>
                <a:cubicBezTo>
                  <a:pt x="2137317" y="790182"/>
                  <a:pt x="2178205" y="689821"/>
                  <a:pt x="2222810" y="599372"/>
                </a:cubicBezTo>
                <a:cubicBezTo>
                  <a:pt x="2267415" y="508923"/>
                  <a:pt x="2294673" y="392454"/>
                  <a:pt x="2349190" y="316874"/>
                </a:cubicBezTo>
                <a:cubicBezTo>
                  <a:pt x="2403707" y="241294"/>
                  <a:pt x="2471854" y="180582"/>
                  <a:pt x="2549912" y="145889"/>
                </a:cubicBezTo>
                <a:cubicBezTo>
                  <a:pt x="2627970" y="111196"/>
                  <a:pt x="2753112" y="107479"/>
                  <a:pt x="2817541" y="108718"/>
                </a:cubicBezTo>
                <a:cubicBezTo>
                  <a:pt x="2881970" y="109957"/>
                  <a:pt x="2909229" y="131640"/>
                  <a:pt x="2936488" y="153323"/>
                </a:cubicBezTo>
              </a:path>
            </a:pathLst>
          </a:custGeom>
          <a:noFill/>
          <a:ln w="31750">
            <a:solidFill>
              <a:srgbClr val="C00000"/>
            </a:solidFill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numCol="1" rtlCol="0" anchor="ctr"/>
          <a:lstStyle/>
          <a:p>
            <a:pPr algn="ctr"/>
            <a:endParaRPr lang="en-US" sz="2000"/>
          </a:p>
        </p:txBody>
      </p:sp>
      <p:sp>
        <p:nvSpPr>
          <p:cNvPr id="83" name="Oval 82"/>
          <p:cNvSpPr/>
          <p:nvPr/>
        </p:nvSpPr>
        <p:spPr>
          <a:xfrm>
            <a:off x="2612700" y="4410844"/>
            <a:ext cx="76200" cy="76200"/>
          </a:xfrm>
          <a:prstGeom prst="ellipse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numCol="1" rtlCol="0" anchor="ctr"/>
          <a:lstStyle/>
          <a:p>
            <a:pPr algn="ctr"/>
            <a:endParaRPr lang="en-US" sz="2000" dirty="0"/>
          </a:p>
        </p:txBody>
      </p:sp>
      <p:sp>
        <p:nvSpPr>
          <p:cNvPr id="84" name="Oval 83"/>
          <p:cNvSpPr/>
          <p:nvPr/>
        </p:nvSpPr>
        <p:spPr>
          <a:xfrm>
            <a:off x="3518974" y="3645668"/>
            <a:ext cx="76200" cy="76200"/>
          </a:xfrm>
          <a:prstGeom prst="ellipse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numCol="1" rtlCol="0" anchor="ctr"/>
          <a:lstStyle/>
          <a:p>
            <a:pPr algn="ctr"/>
            <a:endParaRPr lang="en-US" sz="2000" dirty="0"/>
          </a:p>
        </p:txBody>
      </p:sp>
      <p:sp>
        <p:nvSpPr>
          <p:cNvPr id="85" name="Oval 84"/>
          <p:cNvSpPr/>
          <p:nvPr/>
        </p:nvSpPr>
        <p:spPr>
          <a:xfrm>
            <a:off x="4548254" y="3985591"/>
            <a:ext cx="76200" cy="76200"/>
          </a:xfrm>
          <a:prstGeom prst="ellipse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numCol="1" rtlCol="0" anchor="ctr"/>
          <a:lstStyle/>
          <a:p>
            <a:pPr algn="ctr"/>
            <a:endParaRPr lang="en-US" sz="2000" dirty="0"/>
          </a:p>
        </p:txBody>
      </p:sp>
      <p:sp>
        <p:nvSpPr>
          <p:cNvPr id="1038" name="TextBox 1037"/>
          <p:cNvSpPr txBox="1"/>
          <p:nvPr/>
        </p:nvSpPr>
        <p:spPr>
          <a:xfrm>
            <a:off x="4450638" y="6156666"/>
            <a:ext cx="2666114" cy="523220"/>
          </a:xfrm>
          <a:prstGeom prst="rect">
            <a:avLst/>
          </a:prstGeom>
          <a:noFill/>
        </p:spPr>
        <p:txBody>
          <a:bodyPr wrap="none" numCol="1" rtlCol="0">
            <a:spAutoFit/>
          </a:bodyPr>
          <a:lstStyle/>
          <a:p>
            <a:r>
              <a:rPr lang="en-US" sz="2800" b="1" dirty="0">
                <a:solidFill>
                  <a:srgbClr val="0096BD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LOW</a:t>
            </a:r>
            <a:r>
              <a:rPr lang="en-US" sz="2800" dirty="0"/>
              <a:t> or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800" b="1" dirty="0">
                <a:solidFill>
                  <a:srgbClr val="0096BD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HIGH</a:t>
            </a:r>
            <a:r>
              <a:rPr lang="en-US" sz="2800" dirty="0"/>
              <a:t>???</a:t>
            </a:r>
          </a:p>
        </p:txBody>
      </p:sp>
      <p:sp>
        <p:nvSpPr>
          <p:cNvPr id="1039" name="TextBox 1038"/>
          <p:cNvSpPr txBox="1"/>
          <p:nvPr/>
        </p:nvSpPr>
        <p:spPr>
          <a:xfrm>
            <a:off x="2651189" y="4300265"/>
            <a:ext cx="486800" cy="338554"/>
          </a:xfrm>
          <a:prstGeom prst="rect">
            <a:avLst/>
          </a:prstGeom>
          <a:noFill/>
        </p:spPr>
        <p:txBody>
          <a:bodyPr wrap="none" numCol="1" rtlCol="0">
            <a:spAutoFit/>
          </a:bodyPr>
          <a:lstStyle/>
          <a:p>
            <a:r>
              <a:rPr lang="en-US" sz="1600" dirty="0"/>
              <a:t>low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3557654" y="3488350"/>
            <a:ext cx="542136" cy="338554"/>
          </a:xfrm>
          <a:prstGeom prst="rect">
            <a:avLst/>
          </a:prstGeom>
          <a:noFill/>
        </p:spPr>
        <p:txBody>
          <a:bodyPr wrap="none" numCol="1" rtlCol="0">
            <a:spAutoFit/>
          </a:bodyPr>
          <a:lstStyle/>
          <a:p>
            <a:r>
              <a:rPr lang="en-US" sz="1600" dirty="0"/>
              <a:t>high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4608657" y="3870644"/>
            <a:ext cx="1099981" cy="338554"/>
          </a:xfrm>
          <a:prstGeom prst="rect">
            <a:avLst/>
          </a:prstGeom>
          <a:noFill/>
        </p:spPr>
        <p:txBody>
          <a:bodyPr wrap="none" numCol="1" rtlCol="0">
            <a:spAutoFit/>
          </a:bodyPr>
          <a:lstStyle/>
          <a:p>
            <a:r>
              <a:rPr lang="en-US" sz="1600" dirty="0"/>
              <a:t>ambiguous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438832" cy="365125"/>
          </a:xfrm>
        </p:spPr>
        <p:txBody>
          <a:bodyPr numCol="1"/>
          <a:lstStyle/>
          <a:p>
            <a:fld id="{AF9F945A-7155-4828-81E1-72232999352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604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7" grpId="0" animBg="1"/>
      <p:bldP spid="83" grpId="0" animBg="1"/>
      <p:bldP spid="84" grpId="0" animBg="1"/>
      <p:bldP spid="85" grpId="0" animBg="1"/>
      <p:bldP spid="1038" grpId="0"/>
      <p:bldP spid="1039" grpId="0"/>
      <p:bldP spid="88" grpId="0"/>
      <p:bldP spid="8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93192" y="300771"/>
            <a:ext cx="8229600" cy="685800"/>
          </a:xfrm>
          <a:prstGeom prst="rect">
            <a:avLst/>
          </a:prstGeom>
        </p:spPr>
        <p:txBody>
          <a:bodyPr numCol="1"/>
          <a:lstStyle/>
          <a:p>
            <a:pPr>
              <a:defRPr/>
            </a:pPr>
            <a:r>
              <a:rPr lang="en-US" sz="4400" kern="0" dirty="0">
                <a:latin typeface="+mj-lt"/>
                <a:ea typeface="+mj-ea"/>
                <a:cs typeface="+mj-cs"/>
              </a:rPr>
              <a:t>Analog Inputs</a:t>
            </a:r>
          </a:p>
        </p:txBody>
      </p:sp>
      <p:sp>
        <p:nvSpPr>
          <p:cNvPr id="8" name="Rectangle 7"/>
          <p:cNvSpPr/>
          <p:nvPr/>
        </p:nvSpPr>
        <p:spPr>
          <a:xfrm>
            <a:off x="393192" y="1048642"/>
            <a:ext cx="11547017" cy="1077218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en-US" sz="3200" dirty="0"/>
              <a:t>The analog input pins on your Arduino have </a:t>
            </a:r>
            <a:r>
              <a:rPr lang="en-US" sz="3200" u="sng" dirty="0"/>
              <a:t>10-bit resolution</a:t>
            </a:r>
            <a:r>
              <a:rPr lang="en-US" sz="3200" dirty="0"/>
              <a:t> and consequently measure in (2)</a:t>
            </a:r>
            <a:r>
              <a:rPr lang="en-US" sz="3200" baseline="30000" dirty="0"/>
              <a:t>10</a:t>
            </a:r>
            <a:r>
              <a:rPr lang="en-US" sz="3200" dirty="0"/>
              <a:t> or 1024 increments.</a:t>
            </a:r>
          </a:p>
        </p:txBody>
      </p:sp>
      <p:sp>
        <p:nvSpPr>
          <p:cNvPr id="9" name="Rectangle 8"/>
          <p:cNvSpPr/>
          <p:nvPr/>
        </p:nvSpPr>
        <p:spPr>
          <a:xfrm>
            <a:off x="393192" y="2787241"/>
            <a:ext cx="10972800" cy="954107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en-US" sz="2800" dirty="0"/>
              <a:t>The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analogRead</a:t>
            </a:r>
            <a:r>
              <a:rPr lang="en-US" sz="2800" dirty="0"/>
              <a:t>() functions returns a value between 0 and 1023, where 0 is zero volts and 1023 is 5 volts.</a:t>
            </a: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>
          <a:xfrm>
            <a:off x="1334580" y="2341305"/>
            <a:ext cx="184731" cy="72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br>
              <a:rPr lang="en-US" sz="1400" b="1" dirty="0">
                <a:solidFill>
                  <a:srgbClr val="C00000"/>
                </a:solidFill>
                <a:latin typeface="Calibri" panose="020F0502020204030204" pitchFamily="34" charset="0"/>
                <a:ea typeface="Calibri" pitchFamily="34" charset="0"/>
                <a:cs typeface="Times New Roman" pitchFamily="18" charset="0"/>
              </a:rPr>
            </a:br>
            <a:endParaRPr lang="en-US" sz="900" dirty="0">
              <a:latin typeface="Calibri" panose="020F0502020204030204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424084" cy="365125"/>
          </a:xfrm>
        </p:spPr>
        <p:txBody>
          <a:bodyPr numCol="1"/>
          <a:lstStyle/>
          <a:p>
            <a:fld id="{AF9F945A-7155-4828-81E1-722329993529}" type="slidenum">
              <a:rPr lang="en-US" smtClean="0"/>
              <a:t>7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F83A2EC-29E4-49B1-8B4B-83D052D996DB}"/>
                  </a:ext>
                </a:extLst>
              </p:cNvPr>
              <p:cNvSpPr txBox="1"/>
              <p:nvPr/>
            </p:nvSpPr>
            <p:spPr>
              <a:xfrm>
                <a:off x="822111" y="3736401"/>
                <a:ext cx="7371762" cy="1027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/>
                        </a:rPr>
                        <m:t>𝑣𝑜𝑙𝑡𝑎𝑔𝑒</m:t>
                      </m:r>
                      <m:r>
                        <a:rPr lang="en-US" sz="3200" i="1" smtClean="0"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 sz="3200" b="1" dirty="0" smtClean="0">
                          <a:solidFill>
                            <a:srgbClr val="D35400"/>
                          </a:solidFill>
                          <a:latin typeface="Courier New" pitchFamily="49" charset="0"/>
                          <a:cs typeface="Courier New" pitchFamily="49" charset="0"/>
                        </a:rPr>
                        <m:t>analogRead</m:t>
                      </m:r>
                      <m:r>
                        <a:rPr lang="en-US" sz="3200" i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  <a:cs typeface="Courier New" pitchFamily="49" charset="0"/>
                        </a:rPr>
                        <m:t> 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/>
                        </a:rPr>
                        <m:t>𝑣𝑎𝑙𝑢𝑒</m:t>
                      </m:r>
                      <m:r>
                        <a:rPr lang="en-US" sz="3200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5 </m:t>
                          </m:r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𝑣𝑜𝑙𝑡𝑠</m:t>
                          </m:r>
                        </m:num>
                        <m:den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1023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F83A2EC-29E4-49B1-8B4B-83D052D996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111" y="3736401"/>
                <a:ext cx="7371762" cy="102752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89C58E3A-0075-4245-80A4-062FE02679FE}"/>
              </a:ext>
            </a:extLst>
          </p:cNvPr>
          <p:cNvGrpSpPr/>
          <p:nvPr/>
        </p:nvGrpSpPr>
        <p:grpSpPr>
          <a:xfrm>
            <a:off x="5584040" y="3448540"/>
            <a:ext cx="4904626" cy="2619949"/>
            <a:chOff x="5786545" y="3237608"/>
            <a:chExt cx="4904626" cy="261994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225D471-7AB7-47CE-846C-7FADCDF30C9B}"/>
                </a:ext>
              </a:extLst>
            </p:cNvPr>
            <p:cNvSpPr/>
            <p:nvPr/>
          </p:nvSpPr>
          <p:spPr>
            <a:xfrm>
              <a:off x="6757910" y="3237608"/>
              <a:ext cx="1753707" cy="1560782"/>
            </a:xfrm>
            <a:prstGeom prst="ellipse">
              <a:avLst/>
            </a:prstGeom>
            <a:ln>
              <a:solidFill>
                <a:srgbClr val="003087"/>
              </a:solidFill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1AF9362-1E19-4A8A-BB5C-B921A433A17E}"/>
                </a:ext>
              </a:extLst>
            </p:cNvPr>
            <p:cNvCxnSpPr/>
            <p:nvPr/>
          </p:nvCxnSpPr>
          <p:spPr>
            <a:xfrm flipH="1" flipV="1">
              <a:off x="8062598" y="4789150"/>
              <a:ext cx="176260" cy="228600"/>
            </a:xfrm>
            <a:prstGeom prst="straightConnector1">
              <a:avLst/>
            </a:prstGeom>
            <a:ln>
              <a:solidFill>
                <a:srgbClr val="003087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73BAA56-58F9-41C1-B5C9-02A0F68395C2}"/>
                </a:ext>
              </a:extLst>
            </p:cNvPr>
            <p:cNvSpPr txBox="1"/>
            <p:nvPr/>
          </p:nvSpPr>
          <p:spPr>
            <a:xfrm>
              <a:off x="5786545" y="4903450"/>
              <a:ext cx="490462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smallest increment of voltage that can be read = 0.00488 volts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16EDD45-B61B-4D60-9905-A278D0A7708F}"/>
                  </a:ext>
                </a:extLst>
              </p:cNvPr>
              <p:cNvSpPr txBox="1"/>
              <p:nvPr/>
            </p:nvSpPr>
            <p:spPr>
              <a:xfrm>
                <a:off x="4507992" y="2164163"/>
                <a:ext cx="264508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i="1" smtClean="0">
                              <a:solidFill>
                                <a:srgbClr val="CB333B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3200" i="1">
                                  <a:solidFill>
                                    <a:srgbClr val="CB333B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i="1">
                                  <a:solidFill>
                                    <a:srgbClr val="CB333B"/>
                                  </a:solidFill>
                                  <a:latin typeface="Cambria Math"/>
                                </a:rPr>
                                <m:t>2</m:t>
                              </m:r>
                            </m:e>
                          </m:d>
                        </m:e>
                        <m:sup>
                          <m:r>
                            <a:rPr lang="en-US" sz="3200" i="1">
                              <a:solidFill>
                                <a:srgbClr val="CB333B"/>
                              </a:solidFill>
                              <a:latin typeface="Cambria Math"/>
                            </a:rPr>
                            <m:t>10</m:t>
                          </m:r>
                        </m:sup>
                      </m:sSup>
                      <m:r>
                        <a:rPr lang="en-US" sz="3200" i="1">
                          <a:solidFill>
                            <a:srgbClr val="CB333B"/>
                          </a:solidFill>
                          <a:latin typeface="Cambria Math"/>
                        </a:rPr>
                        <m:t>=1024</m:t>
                      </m:r>
                    </m:oMath>
                  </m:oMathPara>
                </a14:m>
                <a:endParaRPr lang="en-US" sz="3200" dirty="0">
                  <a:solidFill>
                    <a:srgbClr val="CB333B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16EDD45-B61B-4D60-9905-A278D0A770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7992" y="2164163"/>
                <a:ext cx="2645083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8037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170945"/>
              </p:ext>
            </p:extLst>
          </p:nvPr>
        </p:nvGraphicFramePr>
        <p:xfrm>
          <a:off x="596348" y="3580373"/>
          <a:ext cx="11171582" cy="278987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6795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795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06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06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110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</a:rPr>
                        <a:t>data point from plot above</a:t>
                      </a:r>
                      <a:endParaRPr lang="en-US" sz="2000" b="1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</a:rPr>
                        <a:t>digital pin  is used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</a:rPr>
                        <a:t>to sample voltage</a:t>
                      </a:r>
                      <a:endParaRPr lang="en-US" sz="20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rgbClr val="0070C0"/>
                          </a:solidFill>
                          <a:effectLst/>
                        </a:rPr>
                        <a:t>Analog Pin</a:t>
                      </a: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</a:rPr>
                        <a:t> used to sample voltage</a:t>
                      </a:r>
                      <a:endParaRPr lang="en-US" sz="20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28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digitalRead</a:t>
                      </a:r>
                      <a:r>
                        <a:rPr lang="en-US" sz="2000" dirty="0">
                          <a:effectLst/>
                        </a:rPr>
                        <a:t>()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output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analogRead</a:t>
                      </a:r>
                      <a:r>
                        <a:rPr lang="en-US" sz="2000" dirty="0">
                          <a:effectLst/>
                        </a:rPr>
                        <a:t>()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output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voltage computed from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analogRead</a:t>
                      </a:r>
                      <a:r>
                        <a:rPr lang="en-US" sz="2000" dirty="0">
                          <a:effectLst/>
                        </a:rPr>
                        <a:t>()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1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br>
                        <a:rPr lang="en-US" sz="1400" dirty="0">
                          <a:effectLst/>
                        </a:rPr>
                      </a:b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11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br>
                        <a:rPr lang="en-US" sz="1400" dirty="0">
                          <a:effectLst/>
                        </a:rPr>
                      </a:b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11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br>
                        <a:rPr lang="en-US" sz="1400" dirty="0">
                          <a:effectLst/>
                        </a:rPr>
                      </a:b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0" name="Freeform 39"/>
          <p:cNvSpPr/>
          <p:nvPr/>
        </p:nvSpPr>
        <p:spPr>
          <a:xfrm>
            <a:off x="3368096" y="1186507"/>
            <a:ext cx="3137210" cy="1465769"/>
          </a:xfrm>
          <a:custGeom>
            <a:avLst/>
            <a:gdLst>
              <a:gd name="connsiteX0" fmla="*/ 0 w 2936488"/>
              <a:gd name="connsiteY0" fmla="*/ 1238708 h 1238708"/>
              <a:gd name="connsiteX1" fmla="*/ 185854 w 2936488"/>
              <a:gd name="connsiteY1" fmla="*/ 1179235 h 1238708"/>
              <a:gd name="connsiteX2" fmla="*/ 297366 w 2936488"/>
              <a:gd name="connsiteY2" fmla="*/ 985947 h 1238708"/>
              <a:gd name="connsiteX3" fmla="*/ 386576 w 2936488"/>
              <a:gd name="connsiteY3" fmla="*/ 785225 h 1238708"/>
              <a:gd name="connsiteX4" fmla="*/ 460917 w 2936488"/>
              <a:gd name="connsiteY4" fmla="*/ 472991 h 1238708"/>
              <a:gd name="connsiteX5" fmla="*/ 535259 w 2936488"/>
              <a:gd name="connsiteY5" fmla="*/ 220230 h 1238708"/>
              <a:gd name="connsiteX6" fmla="*/ 750849 w 2936488"/>
              <a:gd name="connsiteY6" fmla="*/ 26942 h 1238708"/>
              <a:gd name="connsiteX7" fmla="*/ 959005 w 2936488"/>
              <a:gd name="connsiteY7" fmla="*/ 4640 h 1238708"/>
              <a:gd name="connsiteX8" fmla="*/ 1077951 w 2936488"/>
              <a:gd name="connsiteY8" fmla="*/ 56679 h 1238708"/>
              <a:gd name="connsiteX9" fmla="*/ 1234068 w 2936488"/>
              <a:gd name="connsiteY9" fmla="*/ 212796 h 1238708"/>
              <a:gd name="connsiteX10" fmla="*/ 1375317 w 2936488"/>
              <a:gd name="connsiteY10" fmla="*/ 472991 h 1238708"/>
              <a:gd name="connsiteX11" fmla="*/ 1516566 w 2936488"/>
              <a:gd name="connsiteY11" fmla="*/ 792659 h 1238708"/>
              <a:gd name="connsiteX12" fmla="*/ 1605776 w 2936488"/>
              <a:gd name="connsiteY12" fmla="*/ 926474 h 1238708"/>
              <a:gd name="connsiteX13" fmla="*/ 1799063 w 2936488"/>
              <a:gd name="connsiteY13" fmla="*/ 933908 h 1238708"/>
              <a:gd name="connsiteX14" fmla="*/ 2081561 w 2936488"/>
              <a:gd name="connsiteY14" fmla="*/ 859567 h 1238708"/>
              <a:gd name="connsiteX15" fmla="*/ 2222810 w 2936488"/>
              <a:gd name="connsiteY15" fmla="*/ 599372 h 1238708"/>
              <a:gd name="connsiteX16" fmla="*/ 2349190 w 2936488"/>
              <a:gd name="connsiteY16" fmla="*/ 316874 h 1238708"/>
              <a:gd name="connsiteX17" fmla="*/ 2549912 w 2936488"/>
              <a:gd name="connsiteY17" fmla="*/ 145889 h 1238708"/>
              <a:gd name="connsiteX18" fmla="*/ 2817541 w 2936488"/>
              <a:gd name="connsiteY18" fmla="*/ 108718 h 1238708"/>
              <a:gd name="connsiteX19" fmla="*/ 2936488 w 2936488"/>
              <a:gd name="connsiteY19" fmla="*/ 153323 h 1238708"/>
              <a:gd name="connsiteX0" fmla="*/ 0 w 2936488"/>
              <a:gd name="connsiteY0" fmla="*/ 1238708 h 1238708"/>
              <a:gd name="connsiteX1" fmla="*/ 185854 w 2936488"/>
              <a:gd name="connsiteY1" fmla="*/ 1179235 h 1238708"/>
              <a:gd name="connsiteX2" fmla="*/ 297366 w 2936488"/>
              <a:gd name="connsiteY2" fmla="*/ 985947 h 1238708"/>
              <a:gd name="connsiteX3" fmla="*/ 386576 w 2936488"/>
              <a:gd name="connsiteY3" fmla="*/ 785225 h 1238708"/>
              <a:gd name="connsiteX4" fmla="*/ 460917 w 2936488"/>
              <a:gd name="connsiteY4" fmla="*/ 472991 h 1238708"/>
              <a:gd name="connsiteX5" fmla="*/ 535259 w 2936488"/>
              <a:gd name="connsiteY5" fmla="*/ 220230 h 1238708"/>
              <a:gd name="connsiteX6" fmla="*/ 750849 w 2936488"/>
              <a:gd name="connsiteY6" fmla="*/ 26942 h 1238708"/>
              <a:gd name="connsiteX7" fmla="*/ 959005 w 2936488"/>
              <a:gd name="connsiteY7" fmla="*/ 4640 h 1238708"/>
              <a:gd name="connsiteX8" fmla="*/ 1077951 w 2936488"/>
              <a:gd name="connsiteY8" fmla="*/ 56679 h 1238708"/>
              <a:gd name="connsiteX9" fmla="*/ 1234068 w 2936488"/>
              <a:gd name="connsiteY9" fmla="*/ 212796 h 1238708"/>
              <a:gd name="connsiteX10" fmla="*/ 1375317 w 2936488"/>
              <a:gd name="connsiteY10" fmla="*/ 472991 h 1238708"/>
              <a:gd name="connsiteX11" fmla="*/ 1516566 w 2936488"/>
              <a:gd name="connsiteY11" fmla="*/ 792659 h 1238708"/>
              <a:gd name="connsiteX12" fmla="*/ 1605776 w 2936488"/>
              <a:gd name="connsiteY12" fmla="*/ 926474 h 1238708"/>
              <a:gd name="connsiteX13" fmla="*/ 1880839 w 2936488"/>
              <a:gd name="connsiteY13" fmla="*/ 956211 h 1238708"/>
              <a:gd name="connsiteX14" fmla="*/ 2081561 w 2936488"/>
              <a:gd name="connsiteY14" fmla="*/ 859567 h 1238708"/>
              <a:gd name="connsiteX15" fmla="*/ 2222810 w 2936488"/>
              <a:gd name="connsiteY15" fmla="*/ 599372 h 1238708"/>
              <a:gd name="connsiteX16" fmla="*/ 2349190 w 2936488"/>
              <a:gd name="connsiteY16" fmla="*/ 316874 h 1238708"/>
              <a:gd name="connsiteX17" fmla="*/ 2549912 w 2936488"/>
              <a:gd name="connsiteY17" fmla="*/ 145889 h 1238708"/>
              <a:gd name="connsiteX18" fmla="*/ 2817541 w 2936488"/>
              <a:gd name="connsiteY18" fmla="*/ 108718 h 1238708"/>
              <a:gd name="connsiteX19" fmla="*/ 2936488 w 2936488"/>
              <a:gd name="connsiteY19" fmla="*/ 153323 h 1238708"/>
              <a:gd name="connsiteX0" fmla="*/ 0 w 2936488"/>
              <a:gd name="connsiteY0" fmla="*/ 1238708 h 1238708"/>
              <a:gd name="connsiteX1" fmla="*/ 185854 w 2936488"/>
              <a:gd name="connsiteY1" fmla="*/ 1179235 h 1238708"/>
              <a:gd name="connsiteX2" fmla="*/ 297366 w 2936488"/>
              <a:gd name="connsiteY2" fmla="*/ 985947 h 1238708"/>
              <a:gd name="connsiteX3" fmla="*/ 386576 w 2936488"/>
              <a:gd name="connsiteY3" fmla="*/ 785225 h 1238708"/>
              <a:gd name="connsiteX4" fmla="*/ 460917 w 2936488"/>
              <a:gd name="connsiteY4" fmla="*/ 472991 h 1238708"/>
              <a:gd name="connsiteX5" fmla="*/ 535259 w 2936488"/>
              <a:gd name="connsiteY5" fmla="*/ 220230 h 1238708"/>
              <a:gd name="connsiteX6" fmla="*/ 750849 w 2936488"/>
              <a:gd name="connsiteY6" fmla="*/ 26942 h 1238708"/>
              <a:gd name="connsiteX7" fmla="*/ 959005 w 2936488"/>
              <a:gd name="connsiteY7" fmla="*/ 4640 h 1238708"/>
              <a:gd name="connsiteX8" fmla="*/ 1077951 w 2936488"/>
              <a:gd name="connsiteY8" fmla="*/ 56679 h 1238708"/>
              <a:gd name="connsiteX9" fmla="*/ 1234068 w 2936488"/>
              <a:gd name="connsiteY9" fmla="*/ 212796 h 1238708"/>
              <a:gd name="connsiteX10" fmla="*/ 1375317 w 2936488"/>
              <a:gd name="connsiteY10" fmla="*/ 472991 h 1238708"/>
              <a:gd name="connsiteX11" fmla="*/ 1516566 w 2936488"/>
              <a:gd name="connsiteY11" fmla="*/ 792659 h 1238708"/>
              <a:gd name="connsiteX12" fmla="*/ 1605776 w 2936488"/>
              <a:gd name="connsiteY12" fmla="*/ 926474 h 1238708"/>
              <a:gd name="connsiteX13" fmla="*/ 1888273 w 2936488"/>
              <a:gd name="connsiteY13" fmla="*/ 1015684 h 1238708"/>
              <a:gd name="connsiteX14" fmla="*/ 2081561 w 2936488"/>
              <a:gd name="connsiteY14" fmla="*/ 859567 h 1238708"/>
              <a:gd name="connsiteX15" fmla="*/ 2222810 w 2936488"/>
              <a:gd name="connsiteY15" fmla="*/ 599372 h 1238708"/>
              <a:gd name="connsiteX16" fmla="*/ 2349190 w 2936488"/>
              <a:gd name="connsiteY16" fmla="*/ 316874 h 1238708"/>
              <a:gd name="connsiteX17" fmla="*/ 2549912 w 2936488"/>
              <a:gd name="connsiteY17" fmla="*/ 145889 h 1238708"/>
              <a:gd name="connsiteX18" fmla="*/ 2817541 w 2936488"/>
              <a:gd name="connsiteY18" fmla="*/ 108718 h 1238708"/>
              <a:gd name="connsiteX19" fmla="*/ 2936488 w 2936488"/>
              <a:gd name="connsiteY19" fmla="*/ 153323 h 1238708"/>
              <a:gd name="connsiteX0" fmla="*/ 0 w 2936488"/>
              <a:gd name="connsiteY0" fmla="*/ 1378841 h 1378841"/>
              <a:gd name="connsiteX1" fmla="*/ 185854 w 2936488"/>
              <a:gd name="connsiteY1" fmla="*/ 1319368 h 1378841"/>
              <a:gd name="connsiteX2" fmla="*/ 297366 w 2936488"/>
              <a:gd name="connsiteY2" fmla="*/ 1126080 h 1378841"/>
              <a:gd name="connsiteX3" fmla="*/ 386576 w 2936488"/>
              <a:gd name="connsiteY3" fmla="*/ 925358 h 1378841"/>
              <a:gd name="connsiteX4" fmla="*/ 460917 w 2936488"/>
              <a:gd name="connsiteY4" fmla="*/ 613124 h 1378841"/>
              <a:gd name="connsiteX5" fmla="*/ 535259 w 2936488"/>
              <a:gd name="connsiteY5" fmla="*/ 360363 h 1378841"/>
              <a:gd name="connsiteX6" fmla="*/ 750849 w 2936488"/>
              <a:gd name="connsiteY6" fmla="*/ 167075 h 1378841"/>
              <a:gd name="connsiteX7" fmla="*/ 959005 w 2936488"/>
              <a:gd name="connsiteY7" fmla="*/ 144773 h 1378841"/>
              <a:gd name="connsiteX8" fmla="*/ 1077951 w 2936488"/>
              <a:gd name="connsiteY8" fmla="*/ 196812 h 1378841"/>
              <a:gd name="connsiteX9" fmla="*/ 1234068 w 2936488"/>
              <a:gd name="connsiteY9" fmla="*/ 352929 h 1378841"/>
              <a:gd name="connsiteX10" fmla="*/ 1375317 w 2936488"/>
              <a:gd name="connsiteY10" fmla="*/ 613124 h 1378841"/>
              <a:gd name="connsiteX11" fmla="*/ 1516566 w 2936488"/>
              <a:gd name="connsiteY11" fmla="*/ 932792 h 1378841"/>
              <a:gd name="connsiteX12" fmla="*/ 1605776 w 2936488"/>
              <a:gd name="connsiteY12" fmla="*/ 1066607 h 1378841"/>
              <a:gd name="connsiteX13" fmla="*/ 1888273 w 2936488"/>
              <a:gd name="connsiteY13" fmla="*/ 1155817 h 1378841"/>
              <a:gd name="connsiteX14" fmla="*/ 2081561 w 2936488"/>
              <a:gd name="connsiteY14" fmla="*/ 999700 h 1378841"/>
              <a:gd name="connsiteX15" fmla="*/ 2222810 w 2936488"/>
              <a:gd name="connsiteY15" fmla="*/ 739505 h 1378841"/>
              <a:gd name="connsiteX16" fmla="*/ 2349190 w 2936488"/>
              <a:gd name="connsiteY16" fmla="*/ 457007 h 1378841"/>
              <a:gd name="connsiteX17" fmla="*/ 2572214 w 2936488"/>
              <a:gd name="connsiteY17" fmla="*/ 3524 h 1378841"/>
              <a:gd name="connsiteX18" fmla="*/ 2817541 w 2936488"/>
              <a:gd name="connsiteY18" fmla="*/ 248851 h 1378841"/>
              <a:gd name="connsiteX19" fmla="*/ 2936488 w 2936488"/>
              <a:gd name="connsiteY19" fmla="*/ 293456 h 1378841"/>
              <a:gd name="connsiteX0" fmla="*/ 0 w 2983862"/>
              <a:gd name="connsiteY0" fmla="*/ 1471551 h 1471551"/>
              <a:gd name="connsiteX1" fmla="*/ 185854 w 2983862"/>
              <a:gd name="connsiteY1" fmla="*/ 1412078 h 1471551"/>
              <a:gd name="connsiteX2" fmla="*/ 297366 w 2983862"/>
              <a:gd name="connsiteY2" fmla="*/ 1218790 h 1471551"/>
              <a:gd name="connsiteX3" fmla="*/ 386576 w 2983862"/>
              <a:gd name="connsiteY3" fmla="*/ 1018068 h 1471551"/>
              <a:gd name="connsiteX4" fmla="*/ 460917 w 2983862"/>
              <a:gd name="connsiteY4" fmla="*/ 705834 h 1471551"/>
              <a:gd name="connsiteX5" fmla="*/ 535259 w 2983862"/>
              <a:gd name="connsiteY5" fmla="*/ 453073 h 1471551"/>
              <a:gd name="connsiteX6" fmla="*/ 750849 w 2983862"/>
              <a:gd name="connsiteY6" fmla="*/ 259785 h 1471551"/>
              <a:gd name="connsiteX7" fmla="*/ 959005 w 2983862"/>
              <a:gd name="connsiteY7" fmla="*/ 237483 h 1471551"/>
              <a:gd name="connsiteX8" fmla="*/ 1077951 w 2983862"/>
              <a:gd name="connsiteY8" fmla="*/ 289522 h 1471551"/>
              <a:gd name="connsiteX9" fmla="*/ 1234068 w 2983862"/>
              <a:gd name="connsiteY9" fmla="*/ 445639 h 1471551"/>
              <a:gd name="connsiteX10" fmla="*/ 1375317 w 2983862"/>
              <a:gd name="connsiteY10" fmla="*/ 705834 h 1471551"/>
              <a:gd name="connsiteX11" fmla="*/ 1516566 w 2983862"/>
              <a:gd name="connsiteY11" fmla="*/ 1025502 h 1471551"/>
              <a:gd name="connsiteX12" fmla="*/ 1605776 w 2983862"/>
              <a:gd name="connsiteY12" fmla="*/ 1159317 h 1471551"/>
              <a:gd name="connsiteX13" fmla="*/ 1888273 w 2983862"/>
              <a:gd name="connsiteY13" fmla="*/ 1248527 h 1471551"/>
              <a:gd name="connsiteX14" fmla="*/ 2081561 w 2983862"/>
              <a:gd name="connsiteY14" fmla="*/ 1092410 h 1471551"/>
              <a:gd name="connsiteX15" fmla="*/ 2222810 w 2983862"/>
              <a:gd name="connsiteY15" fmla="*/ 832215 h 1471551"/>
              <a:gd name="connsiteX16" fmla="*/ 2349190 w 2983862"/>
              <a:gd name="connsiteY16" fmla="*/ 549717 h 1471551"/>
              <a:gd name="connsiteX17" fmla="*/ 2572214 w 2983862"/>
              <a:gd name="connsiteY17" fmla="*/ 96234 h 1471551"/>
              <a:gd name="connsiteX18" fmla="*/ 2966224 w 2983862"/>
              <a:gd name="connsiteY18" fmla="*/ 21892 h 1471551"/>
              <a:gd name="connsiteX19" fmla="*/ 2936488 w 2983862"/>
              <a:gd name="connsiteY19" fmla="*/ 386166 h 1471551"/>
              <a:gd name="connsiteX0" fmla="*/ 0 w 3137210"/>
              <a:gd name="connsiteY0" fmla="*/ 1459526 h 1459526"/>
              <a:gd name="connsiteX1" fmla="*/ 185854 w 3137210"/>
              <a:gd name="connsiteY1" fmla="*/ 1400053 h 1459526"/>
              <a:gd name="connsiteX2" fmla="*/ 297366 w 3137210"/>
              <a:gd name="connsiteY2" fmla="*/ 1206765 h 1459526"/>
              <a:gd name="connsiteX3" fmla="*/ 386576 w 3137210"/>
              <a:gd name="connsiteY3" fmla="*/ 1006043 h 1459526"/>
              <a:gd name="connsiteX4" fmla="*/ 460917 w 3137210"/>
              <a:gd name="connsiteY4" fmla="*/ 693809 h 1459526"/>
              <a:gd name="connsiteX5" fmla="*/ 535259 w 3137210"/>
              <a:gd name="connsiteY5" fmla="*/ 441048 h 1459526"/>
              <a:gd name="connsiteX6" fmla="*/ 750849 w 3137210"/>
              <a:gd name="connsiteY6" fmla="*/ 247760 h 1459526"/>
              <a:gd name="connsiteX7" fmla="*/ 959005 w 3137210"/>
              <a:gd name="connsiteY7" fmla="*/ 225458 h 1459526"/>
              <a:gd name="connsiteX8" fmla="*/ 1077951 w 3137210"/>
              <a:gd name="connsiteY8" fmla="*/ 277497 h 1459526"/>
              <a:gd name="connsiteX9" fmla="*/ 1234068 w 3137210"/>
              <a:gd name="connsiteY9" fmla="*/ 433614 h 1459526"/>
              <a:gd name="connsiteX10" fmla="*/ 1375317 w 3137210"/>
              <a:gd name="connsiteY10" fmla="*/ 693809 h 1459526"/>
              <a:gd name="connsiteX11" fmla="*/ 1516566 w 3137210"/>
              <a:gd name="connsiteY11" fmla="*/ 1013477 h 1459526"/>
              <a:gd name="connsiteX12" fmla="*/ 1605776 w 3137210"/>
              <a:gd name="connsiteY12" fmla="*/ 1147292 h 1459526"/>
              <a:gd name="connsiteX13" fmla="*/ 1888273 w 3137210"/>
              <a:gd name="connsiteY13" fmla="*/ 1236502 h 1459526"/>
              <a:gd name="connsiteX14" fmla="*/ 2081561 w 3137210"/>
              <a:gd name="connsiteY14" fmla="*/ 1080385 h 1459526"/>
              <a:gd name="connsiteX15" fmla="*/ 2222810 w 3137210"/>
              <a:gd name="connsiteY15" fmla="*/ 820190 h 1459526"/>
              <a:gd name="connsiteX16" fmla="*/ 2349190 w 3137210"/>
              <a:gd name="connsiteY16" fmla="*/ 537692 h 1459526"/>
              <a:gd name="connsiteX17" fmla="*/ 2572214 w 3137210"/>
              <a:gd name="connsiteY17" fmla="*/ 84209 h 1459526"/>
              <a:gd name="connsiteX18" fmla="*/ 2966224 w 3137210"/>
              <a:gd name="connsiteY18" fmla="*/ 9867 h 1459526"/>
              <a:gd name="connsiteX19" fmla="*/ 3137210 w 3137210"/>
              <a:gd name="connsiteY19" fmla="*/ 210590 h 1459526"/>
              <a:gd name="connsiteX0" fmla="*/ 0 w 3137210"/>
              <a:gd name="connsiteY0" fmla="*/ 1465769 h 1465769"/>
              <a:gd name="connsiteX1" fmla="*/ 185854 w 3137210"/>
              <a:gd name="connsiteY1" fmla="*/ 1406296 h 1465769"/>
              <a:gd name="connsiteX2" fmla="*/ 297366 w 3137210"/>
              <a:gd name="connsiteY2" fmla="*/ 1213008 h 1465769"/>
              <a:gd name="connsiteX3" fmla="*/ 386576 w 3137210"/>
              <a:gd name="connsiteY3" fmla="*/ 1012286 h 1465769"/>
              <a:gd name="connsiteX4" fmla="*/ 460917 w 3137210"/>
              <a:gd name="connsiteY4" fmla="*/ 700052 h 1465769"/>
              <a:gd name="connsiteX5" fmla="*/ 535259 w 3137210"/>
              <a:gd name="connsiteY5" fmla="*/ 447291 h 1465769"/>
              <a:gd name="connsiteX6" fmla="*/ 750849 w 3137210"/>
              <a:gd name="connsiteY6" fmla="*/ 254003 h 1465769"/>
              <a:gd name="connsiteX7" fmla="*/ 959005 w 3137210"/>
              <a:gd name="connsiteY7" fmla="*/ 231701 h 1465769"/>
              <a:gd name="connsiteX8" fmla="*/ 1077951 w 3137210"/>
              <a:gd name="connsiteY8" fmla="*/ 283740 h 1465769"/>
              <a:gd name="connsiteX9" fmla="*/ 1234068 w 3137210"/>
              <a:gd name="connsiteY9" fmla="*/ 439857 h 1465769"/>
              <a:gd name="connsiteX10" fmla="*/ 1375317 w 3137210"/>
              <a:gd name="connsiteY10" fmla="*/ 700052 h 1465769"/>
              <a:gd name="connsiteX11" fmla="*/ 1516566 w 3137210"/>
              <a:gd name="connsiteY11" fmla="*/ 1019720 h 1465769"/>
              <a:gd name="connsiteX12" fmla="*/ 1605776 w 3137210"/>
              <a:gd name="connsiteY12" fmla="*/ 1153535 h 1465769"/>
              <a:gd name="connsiteX13" fmla="*/ 1888273 w 3137210"/>
              <a:gd name="connsiteY13" fmla="*/ 1242745 h 1465769"/>
              <a:gd name="connsiteX14" fmla="*/ 2081561 w 3137210"/>
              <a:gd name="connsiteY14" fmla="*/ 1086628 h 1465769"/>
              <a:gd name="connsiteX15" fmla="*/ 2222810 w 3137210"/>
              <a:gd name="connsiteY15" fmla="*/ 826433 h 1465769"/>
              <a:gd name="connsiteX16" fmla="*/ 2349190 w 3137210"/>
              <a:gd name="connsiteY16" fmla="*/ 543935 h 1465769"/>
              <a:gd name="connsiteX17" fmla="*/ 2572214 w 3137210"/>
              <a:gd name="connsiteY17" fmla="*/ 90452 h 1465769"/>
              <a:gd name="connsiteX18" fmla="*/ 2877014 w 3137210"/>
              <a:gd name="connsiteY18" fmla="*/ 8676 h 1465769"/>
              <a:gd name="connsiteX19" fmla="*/ 3137210 w 3137210"/>
              <a:gd name="connsiteY19" fmla="*/ 216833 h 1465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137210" h="1465769">
                <a:moveTo>
                  <a:pt x="0" y="1465769"/>
                </a:moveTo>
                <a:cubicBezTo>
                  <a:pt x="68146" y="1457096"/>
                  <a:pt x="136293" y="1448423"/>
                  <a:pt x="185854" y="1406296"/>
                </a:cubicBezTo>
                <a:cubicBezTo>
                  <a:pt x="235415" y="1364169"/>
                  <a:pt x="263912" y="1278676"/>
                  <a:pt x="297366" y="1213008"/>
                </a:cubicBezTo>
                <a:cubicBezTo>
                  <a:pt x="330820" y="1147340"/>
                  <a:pt x="359318" y="1097779"/>
                  <a:pt x="386576" y="1012286"/>
                </a:cubicBezTo>
                <a:cubicBezTo>
                  <a:pt x="413834" y="926793"/>
                  <a:pt x="436136" y="794218"/>
                  <a:pt x="460917" y="700052"/>
                </a:cubicBezTo>
                <a:cubicBezTo>
                  <a:pt x="485698" y="605886"/>
                  <a:pt x="486937" y="521632"/>
                  <a:pt x="535259" y="447291"/>
                </a:cubicBezTo>
                <a:cubicBezTo>
                  <a:pt x="583581" y="372949"/>
                  <a:pt x="680225" y="289935"/>
                  <a:pt x="750849" y="254003"/>
                </a:cubicBezTo>
                <a:cubicBezTo>
                  <a:pt x="821473" y="218071"/>
                  <a:pt x="904488" y="226745"/>
                  <a:pt x="959005" y="231701"/>
                </a:cubicBezTo>
                <a:cubicBezTo>
                  <a:pt x="1013522" y="236657"/>
                  <a:pt x="1032107" y="249047"/>
                  <a:pt x="1077951" y="283740"/>
                </a:cubicBezTo>
                <a:cubicBezTo>
                  <a:pt x="1123795" y="318433"/>
                  <a:pt x="1184507" y="370472"/>
                  <a:pt x="1234068" y="439857"/>
                </a:cubicBezTo>
                <a:cubicBezTo>
                  <a:pt x="1283629" y="509242"/>
                  <a:pt x="1328234" y="603408"/>
                  <a:pt x="1375317" y="700052"/>
                </a:cubicBezTo>
                <a:cubicBezTo>
                  <a:pt x="1422400" y="796696"/>
                  <a:pt x="1478156" y="944140"/>
                  <a:pt x="1516566" y="1019720"/>
                </a:cubicBezTo>
                <a:cubicBezTo>
                  <a:pt x="1554976" y="1095300"/>
                  <a:pt x="1543825" y="1116364"/>
                  <a:pt x="1605776" y="1153535"/>
                </a:cubicBezTo>
                <a:cubicBezTo>
                  <a:pt x="1667727" y="1190706"/>
                  <a:pt x="1808975" y="1253896"/>
                  <a:pt x="1888273" y="1242745"/>
                </a:cubicBezTo>
                <a:cubicBezTo>
                  <a:pt x="1967571" y="1231594"/>
                  <a:pt x="2025805" y="1156013"/>
                  <a:pt x="2081561" y="1086628"/>
                </a:cubicBezTo>
                <a:cubicBezTo>
                  <a:pt x="2137317" y="1017243"/>
                  <a:pt x="2178205" y="916882"/>
                  <a:pt x="2222810" y="826433"/>
                </a:cubicBezTo>
                <a:cubicBezTo>
                  <a:pt x="2267415" y="735984"/>
                  <a:pt x="2290956" y="666598"/>
                  <a:pt x="2349190" y="543935"/>
                </a:cubicBezTo>
                <a:cubicBezTo>
                  <a:pt x="2407424" y="421272"/>
                  <a:pt x="2484243" y="179662"/>
                  <a:pt x="2572214" y="90452"/>
                </a:cubicBezTo>
                <a:cubicBezTo>
                  <a:pt x="2660185" y="1242"/>
                  <a:pt x="2782848" y="-12388"/>
                  <a:pt x="2877014" y="8676"/>
                </a:cubicBezTo>
                <a:cubicBezTo>
                  <a:pt x="2971180" y="29740"/>
                  <a:pt x="3109951" y="195150"/>
                  <a:pt x="3137210" y="216833"/>
                </a:cubicBezTo>
              </a:path>
            </a:pathLst>
          </a:custGeom>
          <a:noFill/>
          <a:ln w="31750">
            <a:solidFill>
              <a:srgbClr val="C00000"/>
            </a:solidFill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numCol="1" rtlCol="0" anchor="ctr"/>
          <a:lstStyle/>
          <a:p>
            <a:pPr algn="ctr"/>
            <a:endParaRPr lang="en-US" sz="2400"/>
          </a:p>
        </p:txBody>
      </p:sp>
      <p:grpSp>
        <p:nvGrpSpPr>
          <p:cNvPr id="62" name="Group 61"/>
          <p:cNvGrpSpPr/>
          <p:nvPr/>
        </p:nvGrpSpPr>
        <p:grpSpPr>
          <a:xfrm>
            <a:off x="3286323" y="319445"/>
            <a:ext cx="847796" cy="2203442"/>
            <a:chOff x="1121669" y="1267524"/>
            <a:chExt cx="847796" cy="2191212"/>
          </a:xfrm>
        </p:grpSpPr>
        <p:sp>
          <p:nvSpPr>
            <p:cNvPr id="41" name="Oval 40"/>
            <p:cNvSpPr/>
            <p:nvPr/>
          </p:nvSpPr>
          <p:spPr>
            <a:xfrm>
              <a:off x="1423792" y="3382536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bg1">
                  <a:lumMod val="50000"/>
                </a:schemeClr>
              </a:solidFill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sz="2400" dirty="0"/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1121669" y="1267524"/>
              <a:ext cx="847796" cy="2006209"/>
              <a:chOff x="1143971" y="1267524"/>
              <a:chExt cx="847796" cy="2006209"/>
            </a:xfrm>
          </p:grpSpPr>
          <p:cxnSp>
            <p:nvCxnSpPr>
              <p:cNvPr id="45" name="Straight Arrow Connector 44"/>
              <p:cNvCxnSpPr/>
              <p:nvPr/>
            </p:nvCxnSpPr>
            <p:spPr>
              <a:xfrm>
                <a:off x="1475830" y="1563399"/>
                <a:ext cx="0" cy="1710334"/>
              </a:xfrm>
              <a:prstGeom prst="straightConnector1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>
                <a:off x="1143971" y="1267524"/>
                <a:ext cx="847796" cy="367282"/>
              </a:xfrm>
              <a:prstGeom prst="rect">
                <a:avLst/>
              </a:prstGeom>
              <a:noFill/>
            </p:spPr>
            <p:txBody>
              <a:bodyPr wrap="none" numCol="1" rtlCol="0">
                <a:spAutoFit/>
              </a:bodyPr>
              <a:lstStyle/>
              <a:p>
                <a:r>
                  <a:rPr lang="en-US" dirty="0"/>
                  <a:t>point 1</a:t>
                </a:r>
              </a:p>
            </p:txBody>
          </p:sp>
        </p:grpSp>
      </p:grpSp>
      <p:grpSp>
        <p:nvGrpSpPr>
          <p:cNvPr id="63" name="Group 62"/>
          <p:cNvGrpSpPr/>
          <p:nvPr/>
        </p:nvGrpSpPr>
        <p:grpSpPr>
          <a:xfrm>
            <a:off x="4413383" y="319445"/>
            <a:ext cx="847796" cy="1646014"/>
            <a:chOff x="2248729" y="1267524"/>
            <a:chExt cx="847796" cy="1646014"/>
          </a:xfrm>
        </p:grpSpPr>
        <p:sp>
          <p:nvSpPr>
            <p:cNvPr id="42" name="Oval 41"/>
            <p:cNvSpPr/>
            <p:nvPr/>
          </p:nvSpPr>
          <p:spPr>
            <a:xfrm>
              <a:off x="2564026" y="2837338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bg1">
                  <a:lumMod val="50000"/>
                </a:schemeClr>
              </a:solidFill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sz="2400" dirty="0"/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2248729" y="1267524"/>
              <a:ext cx="847796" cy="1520594"/>
              <a:chOff x="1143971" y="1267524"/>
              <a:chExt cx="847796" cy="1520594"/>
            </a:xfrm>
          </p:grpSpPr>
          <p:cxnSp>
            <p:nvCxnSpPr>
              <p:cNvPr id="49" name="Straight Arrow Connector 48"/>
              <p:cNvCxnSpPr/>
              <p:nvPr/>
            </p:nvCxnSpPr>
            <p:spPr>
              <a:xfrm>
                <a:off x="1505566" y="1563399"/>
                <a:ext cx="0" cy="1224719"/>
              </a:xfrm>
              <a:prstGeom prst="straightConnector1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49"/>
              <p:cNvSpPr txBox="1"/>
              <p:nvPr/>
            </p:nvSpPr>
            <p:spPr>
              <a:xfrm>
                <a:off x="1143971" y="1267524"/>
                <a:ext cx="847796" cy="369332"/>
              </a:xfrm>
              <a:prstGeom prst="rect">
                <a:avLst/>
              </a:prstGeom>
              <a:noFill/>
            </p:spPr>
            <p:txBody>
              <a:bodyPr wrap="none" numCol="1" rtlCol="0">
                <a:spAutoFit/>
              </a:bodyPr>
              <a:lstStyle/>
              <a:p>
                <a:r>
                  <a:rPr lang="en-US" dirty="0"/>
                  <a:t>point 2</a:t>
                </a:r>
              </a:p>
            </p:txBody>
          </p:sp>
        </p:grpSp>
      </p:grpSp>
      <p:grpSp>
        <p:nvGrpSpPr>
          <p:cNvPr id="64" name="Group 63"/>
          <p:cNvGrpSpPr/>
          <p:nvPr/>
        </p:nvGrpSpPr>
        <p:grpSpPr>
          <a:xfrm>
            <a:off x="5797991" y="317585"/>
            <a:ext cx="847796" cy="908078"/>
            <a:chOff x="3633337" y="1265664"/>
            <a:chExt cx="847796" cy="908078"/>
          </a:xfrm>
        </p:grpSpPr>
        <p:sp>
          <p:nvSpPr>
            <p:cNvPr id="43" name="Oval 42"/>
            <p:cNvSpPr/>
            <p:nvPr/>
          </p:nvSpPr>
          <p:spPr>
            <a:xfrm>
              <a:off x="3921552" y="2097542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bg1">
                  <a:lumMod val="50000"/>
                </a:schemeClr>
              </a:solidFill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sz="2400" dirty="0"/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3633337" y="1265664"/>
              <a:ext cx="847796" cy="791736"/>
              <a:chOff x="1143971" y="1267524"/>
              <a:chExt cx="847796" cy="791736"/>
            </a:xfrm>
          </p:grpSpPr>
          <p:cxnSp>
            <p:nvCxnSpPr>
              <p:cNvPr id="52" name="Straight Arrow Connector 51"/>
              <p:cNvCxnSpPr/>
              <p:nvPr/>
            </p:nvCxnSpPr>
            <p:spPr>
              <a:xfrm>
                <a:off x="1475830" y="1563399"/>
                <a:ext cx="0" cy="495861"/>
              </a:xfrm>
              <a:prstGeom prst="straightConnector1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/>
              <p:cNvSpPr txBox="1"/>
              <p:nvPr/>
            </p:nvSpPr>
            <p:spPr>
              <a:xfrm>
                <a:off x="1143971" y="1267524"/>
                <a:ext cx="847796" cy="369332"/>
              </a:xfrm>
              <a:prstGeom prst="rect">
                <a:avLst/>
              </a:prstGeom>
              <a:noFill/>
            </p:spPr>
            <p:txBody>
              <a:bodyPr wrap="none" numCol="1" rtlCol="0">
                <a:spAutoFit/>
              </a:bodyPr>
              <a:lstStyle/>
              <a:p>
                <a:r>
                  <a:rPr lang="en-US" dirty="0"/>
                  <a:t>point 3</a:t>
                </a:r>
              </a:p>
            </p:txBody>
          </p:sp>
        </p:grpSp>
      </p:grpSp>
      <p:sp>
        <p:nvSpPr>
          <p:cNvPr id="61" name="Rectangle 2"/>
          <p:cNvSpPr txBox="1">
            <a:spLocks noChangeArrowheads="1"/>
          </p:cNvSpPr>
          <p:nvPr/>
        </p:nvSpPr>
        <p:spPr>
          <a:xfrm>
            <a:off x="117033" y="23984"/>
            <a:ext cx="3180720" cy="685800"/>
          </a:xfrm>
          <a:prstGeom prst="rect">
            <a:avLst/>
          </a:prstGeom>
        </p:spPr>
        <p:txBody>
          <a:bodyPr numCol="1"/>
          <a:lstStyle/>
          <a:p>
            <a:pPr>
              <a:defRPr/>
            </a:pPr>
            <a:r>
              <a:rPr lang="en-US" sz="4400" kern="0" dirty="0">
                <a:latin typeface="+mj-lt"/>
                <a:ea typeface="+mj-ea"/>
                <a:cs typeface="+mj-cs"/>
              </a:rPr>
              <a:t>Examples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640702" y="5321117"/>
            <a:ext cx="418704" cy="646331"/>
          </a:xfrm>
          <a:prstGeom prst="rect">
            <a:avLst/>
          </a:prstGeom>
          <a:noFill/>
        </p:spPr>
        <p:txBody>
          <a:bodyPr wrap="none" numCol="1" rtlCol="0">
            <a:spAutoFit/>
          </a:bodyPr>
          <a:lstStyle/>
          <a:p>
            <a:r>
              <a:rPr lang="en-US" sz="3600" dirty="0"/>
              <a:t>2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599858" y="5355626"/>
            <a:ext cx="2024913" cy="584775"/>
          </a:xfrm>
          <a:prstGeom prst="rect">
            <a:avLst/>
          </a:prstGeom>
          <a:noFill/>
        </p:spPr>
        <p:txBody>
          <a:bodyPr wrap="none" numCol="1" rtlCol="0">
            <a:spAutoFit/>
          </a:bodyPr>
          <a:lstStyle/>
          <a:p>
            <a:r>
              <a:rPr lang="en-US" sz="3200" dirty="0"/>
              <a:t>ambiguous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890182" y="5408136"/>
            <a:ext cx="809837" cy="584775"/>
          </a:xfrm>
          <a:prstGeom prst="rect">
            <a:avLst/>
          </a:prstGeom>
          <a:noFill/>
        </p:spPr>
        <p:txBody>
          <a:bodyPr wrap="none" numCol="1" rtlCol="0">
            <a:spAutoFit/>
          </a:bodyPr>
          <a:lstStyle/>
          <a:p>
            <a:r>
              <a:rPr lang="en-US" sz="3200" dirty="0"/>
              <a:t>526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9551153" y="5346580"/>
            <a:ext cx="1146468" cy="584775"/>
          </a:xfrm>
          <a:prstGeom prst="rect">
            <a:avLst/>
          </a:prstGeom>
          <a:noFill/>
        </p:spPr>
        <p:txBody>
          <a:bodyPr wrap="none" numCol="1" rtlCol="0">
            <a:spAutoFit/>
          </a:bodyPr>
          <a:lstStyle/>
          <a:p>
            <a:r>
              <a:rPr lang="en-US" sz="3200" dirty="0"/>
              <a:t>2.57V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642243" y="4835916"/>
            <a:ext cx="418704" cy="646331"/>
          </a:xfrm>
          <a:prstGeom prst="rect">
            <a:avLst/>
          </a:prstGeom>
          <a:noFill/>
        </p:spPr>
        <p:txBody>
          <a:bodyPr wrap="none" numCol="1" rtlCol="0">
            <a:spAutoFit/>
          </a:bodyPr>
          <a:lstStyle/>
          <a:p>
            <a:r>
              <a:rPr lang="en-US" sz="3600" dirty="0"/>
              <a:t>1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366727" y="4891035"/>
            <a:ext cx="418704" cy="646331"/>
          </a:xfrm>
          <a:prstGeom prst="rect">
            <a:avLst/>
          </a:prstGeom>
          <a:noFill/>
        </p:spPr>
        <p:txBody>
          <a:bodyPr wrap="none" numCol="1" rtlCol="0">
            <a:spAutoFit/>
          </a:bodyPr>
          <a:lstStyle/>
          <a:p>
            <a:r>
              <a:rPr lang="en-US" sz="3600" dirty="0"/>
              <a:t>0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950382" y="4938858"/>
            <a:ext cx="809837" cy="584775"/>
          </a:xfrm>
          <a:prstGeom prst="rect">
            <a:avLst/>
          </a:prstGeom>
          <a:noFill/>
        </p:spPr>
        <p:txBody>
          <a:bodyPr wrap="none" numCol="1" rtlCol="0">
            <a:spAutoFit/>
          </a:bodyPr>
          <a:lstStyle/>
          <a:p>
            <a:r>
              <a:rPr lang="en-US" sz="3200" dirty="0"/>
              <a:t>217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9572602" y="4867591"/>
            <a:ext cx="1146468" cy="584775"/>
          </a:xfrm>
          <a:prstGeom prst="rect">
            <a:avLst/>
          </a:prstGeom>
          <a:noFill/>
        </p:spPr>
        <p:txBody>
          <a:bodyPr wrap="none" numCol="1" rtlCol="0">
            <a:spAutoFit/>
          </a:bodyPr>
          <a:lstStyle/>
          <a:p>
            <a:r>
              <a:rPr lang="en-US" sz="3200" dirty="0"/>
              <a:t>1.06V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645242" y="5764013"/>
            <a:ext cx="418704" cy="646331"/>
          </a:xfrm>
          <a:prstGeom prst="rect">
            <a:avLst/>
          </a:prstGeom>
          <a:noFill/>
        </p:spPr>
        <p:txBody>
          <a:bodyPr wrap="none" numCol="1" rtlCol="0">
            <a:spAutoFit/>
          </a:bodyPr>
          <a:lstStyle/>
          <a:p>
            <a:r>
              <a:rPr lang="en-US" sz="3600" dirty="0"/>
              <a:t>3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4393125" y="5880430"/>
            <a:ext cx="393056" cy="584775"/>
          </a:xfrm>
          <a:prstGeom prst="rect">
            <a:avLst/>
          </a:prstGeom>
          <a:noFill/>
        </p:spPr>
        <p:txBody>
          <a:bodyPr wrap="none" numCol="1" rtlCol="0">
            <a:spAutoFit/>
          </a:bodyPr>
          <a:lstStyle/>
          <a:p>
            <a:r>
              <a:rPr lang="en-US" sz="3200" dirty="0"/>
              <a:t>1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921361" y="5887124"/>
            <a:ext cx="809837" cy="584775"/>
          </a:xfrm>
          <a:prstGeom prst="rect">
            <a:avLst/>
          </a:prstGeom>
          <a:noFill/>
        </p:spPr>
        <p:txBody>
          <a:bodyPr wrap="none" numCol="1" rtlCol="0">
            <a:spAutoFit/>
          </a:bodyPr>
          <a:lstStyle/>
          <a:p>
            <a:r>
              <a:rPr lang="en-US" sz="3200" dirty="0"/>
              <a:t>964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9561406" y="5825568"/>
            <a:ext cx="1146468" cy="584775"/>
          </a:xfrm>
          <a:prstGeom prst="rect">
            <a:avLst/>
          </a:prstGeom>
          <a:noFill/>
        </p:spPr>
        <p:txBody>
          <a:bodyPr wrap="none" numCol="1" rtlCol="0">
            <a:spAutoFit/>
          </a:bodyPr>
          <a:lstStyle/>
          <a:p>
            <a:r>
              <a:rPr lang="en-US" sz="3200" dirty="0"/>
              <a:t>4.71V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2573083" y="628169"/>
            <a:ext cx="5553458" cy="2841556"/>
            <a:chOff x="390142" y="3352800"/>
            <a:chExt cx="5553458" cy="2841556"/>
          </a:xfrm>
        </p:grpSpPr>
        <p:cxnSp>
          <p:nvCxnSpPr>
            <p:cNvPr id="78" name="Straight Arrow Connector 77"/>
            <p:cNvCxnSpPr/>
            <p:nvPr/>
          </p:nvCxnSpPr>
          <p:spPr>
            <a:xfrm flipH="1" flipV="1">
              <a:off x="988741" y="3352800"/>
              <a:ext cx="1859" cy="2259418"/>
            </a:xfrm>
            <a:prstGeom prst="straightConnector1">
              <a:avLst/>
            </a:prstGeom>
            <a:ln w="127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/>
            <p:nvPr/>
          </p:nvCxnSpPr>
          <p:spPr>
            <a:xfrm>
              <a:off x="990600" y="5612215"/>
              <a:ext cx="4953000" cy="0"/>
            </a:xfrm>
            <a:prstGeom prst="straightConnector1">
              <a:avLst/>
            </a:prstGeom>
            <a:ln w="127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/>
            <p:cNvSpPr txBox="1"/>
            <p:nvPr/>
          </p:nvSpPr>
          <p:spPr>
            <a:xfrm>
              <a:off x="2050156" y="5825024"/>
              <a:ext cx="1960473" cy="369332"/>
            </a:xfrm>
            <a:prstGeom prst="rect">
              <a:avLst/>
            </a:prstGeom>
            <a:noFill/>
          </p:spPr>
          <p:txBody>
            <a:bodyPr wrap="none" numCol="1" rtlCol="0">
              <a:spAutoFit/>
            </a:bodyPr>
            <a:lstStyle/>
            <a:p>
              <a:r>
                <a:rPr lang="en-US" dirty="0"/>
                <a:t>time (milliseconds)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 rot="16200000">
              <a:off x="-22247" y="4392854"/>
              <a:ext cx="1194109" cy="369332"/>
            </a:xfrm>
            <a:prstGeom prst="rect">
              <a:avLst/>
            </a:prstGeom>
            <a:noFill/>
          </p:spPr>
          <p:txBody>
            <a:bodyPr wrap="none" numCol="1" rtlCol="0">
              <a:spAutoFit/>
            </a:bodyPr>
            <a:lstStyle/>
            <a:p>
              <a:pPr algn="ctr"/>
              <a:r>
                <a:rPr lang="en-US" dirty="0"/>
                <a:t>voltage (V)</a:t>
              </a:r>
            </a:p>
          </p:txBody>
        </p:sp>
        <p:cxnSp>
          <p:nvCxnSpPr>
            <p:cNvPr id="82" name="Straight Connector 81"/>
            <p:cNvCxnSpPr/>
            <p:nvPr/>
          </p:nvCxnSpPr>
          <p:spPr>
            <a:xfrm flipH="1">
              <a:off x="1001422" y="5249559"/>
              <a:ext cx="3458648" cy="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/>
            <p:cNvSpPr txBox="1"/>
            <p:nvPr/>
          </p:nvSpPr>
          <p:spPr>
            <a:xfrm>
              <a:off x="872870" y="5612669"/>
              <a:ext cx="3612849" cy="338554"/>
            </a:xfrm>
            <a:prstGeom prst="rect">
              <a:avLst/>
            </a:prstGeom>
            <a:noFill/>
          </p:spPr>
          <p:txBody>
            <a:bodyPr wrap="none" numCol="1" rtlCol="0">
              <a:spAutoFit/>
            </a:bodyPr>
            <a:lstStyle/>
            <a:p>
              <a:pPr defTabSz="365760"/>
              <a:r>
                <a:rPr lang="en-US" sz="1600" dirty="0"/>
                <a:t>0	1	2	3	4	5	6	7	8	9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688876" y="3623194"/>
              <a:ext cx="263214" cy="2123658"/>
            </a:xfrm>
            <a:prstGeom prst="rect">
              <a:avLst/>
            </a:prstGeom>
            <a:noFill/>
          </p:spPr>
          <p:txBody>
            <a:bodyPr wrap="none" numCol="1" rtlCol="0">
              <a:spAutoFit/>
            </a:bodyPr>
            <a:lstStyle/>
            <a:p>
              <a:r>
                <a:rPr lang="en-US" sz="1200" dirty="0"/>
                <a:t>5</a:t>
              </a:r>
            </a:p>
            <a:p>
              <a:endParaRPr lang="en-US" sz="1200" dirty="0"/>
            </a:p>
            <a:p>
              <a:r>
                <a:rPr lang="en-US" sz="1200" dirty="0"/>
                <a:t>4</a:t>
              </a:r>
            </a:p>
            <a:p>
              <a:endParaRPr lang="en-US" sz="1200" dirty="0"/>
            </a:p>
            <a:p>
              <a:r>
                <a:rPr lang="en-US" sz="1200" dirty="0"/>
                <a:t>3</a:t>
              </a:r>
            </a:p>
            <a:p>
              <a:endParaRPr lang="en-US" sz="1200" dirty="0"/>
            </a:p>
            <a:p>
              <a:r>
                <a:rPr lang="en-US" sz="1200" dirty="0"/>
                <a:t>2</a:t>
              </a:r>
            </a:p>
            <a:p>
              <a:endParaRPr lang="en-US" sz="1200" dirty="0"/>
            </a:p>
            <a:p>
              <a:r>
                <a:rPr lang="en-US" sz="1200" dirty="0"/>
                <a:t>1</a:t>
              </a:r>
            </a:p>
            <a:p>
              <a:endParaRPr lang="en-US" sz="1200" dirty="0"/>
            </a:p>
            <a:p>
              <a:r>
                <a:rPr lang="en-US" sz="1200" dirty="0"/>
                <a:t>0</a:t>
              </a:r>
            </a:p>
          </p:txBody>
        </p:sp>
        <p:cxnSp>
          <p:nvCxnSpPr>
            <p:cNvPr id="85" name="Straight Connector 84"/>
            <p:cNvCxnSpPr/>
            <p:nvPr/>
          </p:nvCxnSpPr>
          <p:spPr>
            <a:xfrm flipH="1">
              <a:off x="990601" y="4876800"/>
              <a:ext cx="3469469" cy="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H="1">
              <a:off x="990601" y="4495800"/>
              <a:ext cx="3469469" cy="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>
              <a:off x="990601" y="4114800"/>
              <a:ext cx="3469469" cy="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990601" y="3733800"/>
              <a:ext cx="3469469" cy="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1366837" y="3623194"/>
              <a:ext cx="0" cy="1989475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1728438" y="3618570"/>
              <a:ext cx="0" cy="1989475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2102004" y="3620430"/>
              <a:ext cx="0" cy="1989475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2460702" y="3620430"/>
              <a:ext cx="0" cy="1989475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2826834" y="3620430"/>
              <a:ext cx="0" cy="1989475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3185532" y="3620430"/>
              <a:ext cx="0" cy="1989475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3559098" y="3620430"/>
              <a:ext cx="0" cy="1989475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3923370" y="3618570"/>
              <a:ext cx="0" cy="1989475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4296936" y="3627023"/>
              <a:ext cx="0" cy="1989475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Group 97"/>
          <p:cNvGrpSpPr/>
          <p:nvPr/>
        </p:nvGrpSpPr>
        <p:grpSpPr>
          <a:xfrm>
            <a:off x="3176769" y="2132376"/>
            <a:ext cx="7660923" cy="738507"/>
            <a:chOff x="981636" y="2996900"/>
            <a:chExt cx="7660923" cy="738507"/>
          </a:xfrm>
        </p:grpSpPr>
        <p:cxnSp>
          <p:nvCxnSpPr>
            <p:cNvPr id="99" name="Straight Connector 98"/>
            <p:cNvCxnSpPr/>
            <p:nvPr/>
          </p:nvCxnSpPr>
          <p:spPr>
            <a:xfrm flipV="1">
              <a:off x="981636" y="2996900"/>
              <a:ext cx="6248400" cy="13292"/>
            </a:xfrm>
            <a:prstGeom prst="line">
              <a:avLst/>
            </a:prstGeom>
            <a:ln w="25400">
              <a:solidFill>
                <a:srgbClr val="3A8B2D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Rectangle 99"/>
            <p:cNvSpPr/>
            <p:nvPr/>
          </p:nvSpPr>
          <p:spPr>
            <a:xfrm>
              <a:off x="4514057" y="3218911"/>
              <a:ext cx="3584058" cy="369332"/>
            </a:xfrm>
            <a:prstGeom prst="rect">
              <a:avLst/>
            </a:prstGeom>
          </p:spPr>
          <p:txBody>
            <a:bodyPr wrap="none" numCol="1">
              <a:spAutoFit/>
            </a:bodyPr>
            <a:lstStyle/>
            <a:p>
              <a:r>
                <a:rPr lang="en-US" b="1" dirty="0">
                  <a:solidFill>
                    <a:srgbClr val="D35400"/>
                  </a:solidFill>
                  <a:latin typeface="Courier New" pitchFamily="49" charset="0"/>
                  <a:cs typeface="Courier New" pitchFamily="49" charset="0"/>
                </a:rPr>
                <a:t>digitalRead</a:t>
              </a:r>
              <a:r>
                <a:rPr lang="en-US" dirty="0">
                  <a:latin typeface="Courier New" pitchFamily="49" charset="0"/>
                  <a:cs typeface="Courier New" pitchFamily="49" charset="0"/>
                </a:rPr>
                <a:t>()</a:t>
              </a:r>
              <a:r>
                <a:rPr lang="en-US" dirty="0"/>
                <a:t>returns LOW or 0</a:t>
              </a: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981637" y="3004163"/>
              <a:ext cx="7660922" cy="731244"/>
            </a:xfrm>
            <a:prstGeom prst="rect">
              <a:avLst/>
            </a:prstGeom>
            <a:solidFill>
              <a:srgbClr val="00B050">
                <a:alpha val="10000"/>
              </a:srgbClr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3169823" y="1776217"/>
            <a:ext cx="8771255" cy="414291"/>
            <a:chOff x="1167161" y="3120196"/>
            <a:chExt cx="8771255" cy="414291"/>
          </a:xfrm>
        </p:grpSpPr>
        <p:sp>
          <p:nvSpPr>
            <p:cNvPr id="103" name="Rectangle 102"/>
            <p:cNvSpPr/>
            <p:nvPr/>
          </p:nvSpPr>
          <p:spPr>
            <a:xfrm>
              <a:off x="4658060" y="3165155"/>
              <a:ext cx="5280356" cy="369332"/>
            </a:xfrm>
            <a:prstGeom prst="rect">
              <a:avLst/>
            </a:prstGeom>
          </p:spPr>
          <p:txBody>
            <a:bodyPr wrap="none" numCol="1">
              <a:spAutoFit/>
            </a:bodyPr>
            <a:lstStyle/>
            <a:p>
              <a:r>
                <a:rPr lang="en-US" b="1" dirty="0">
                  <a:solidFill>
                    <a:srgbClr val="D35400"/>
                  </a:solidFill>
                  <a:latin typeface="Courier New" pitchFamily="49" charset="0"/>
                  <a:cs typeface="Courier New" pitchFamily="49" charset="0"/>
                </a:rPr>
                <a:t>digitalRead</a:t>
              </a:r>
              <a:r>
                <a:rPr lang="en-US" dirty="0">
                  <a:latin typeface="Courier New" pitchFamily="49" charset="0"/>
                  <a:cs typeface="Courier New" pitchFamily="49" charset="0"/>
                </a:rPr>
                <a:t>()</a:t>
              </a:r>
              <a:r>
                <a:rPr lang="en-US" dirty="0"/>
                <a:t>may return a value of HIGH or LOW</a:t>
              </a: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1167161" y="3120196"/>
              <a:ext cx="7655346" cy="352736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3171683" y="1021929"/>
            <a:ext cx="7689071" cy="749240"/>
            <a:chOff x="988741" y="3746561"/>
            <a:chExt cx="7689071" cy="749240"/>
          </a:xfrm>
        </p:grpSpPr>
        <p:cxnSp>
          <p:nvCxnSpPr>
            <p:cNvPr id="106" name="Straight Connector 105"/>
            <p:cNvCxnSpPr/>
            <p:nvPr/>
          </p:nvCxnSpPr>
          <p:spPr>
            <a:xfrm flipV="1">
              <a:off x="988741" y="4482509"/>
              <a:ext cx="6250259" cy="13292"/>
            </a:xfrm>
            <a:prstGeom prst="line">
              <a:avLst/>
            </a:prstGeom>
            <a:ln w="25400">
              <a:solidFill>
                <a:srgbClr val="3A8B2D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ectangle 106"/>
            <p:cNvSpPr/>
            <p:nvPr/>
          </p:nvSpPr>
          <p:spPr>
            <a:xfrm>
              <a:off x="4518102" y="4038600"/>
              <a:ext cx="3628494" cy="369332"/>
            </a:xfrm>
            <a:prstGeom prst="rect">
              <a:avLst/>
            </a:prstGeom>
          </p:spPr>
          <p:txBody>
            <a:bodyPr wrap="none" numCol="1">
              <a:spAutoFit/>
            </a:bodyPr>
            <a:lstStyle/>
            <a:p>
              <a:r>
                <a:rPr lang="en-US" b="1" dirty="0">
                  <a:solidFill>
                    <a:srgbClr val="D35400"/>
                  </a:solidFill>
                  <a:latin typeface="Courier New" pitchFamily="49" charset="0"/>
                  <a:cs typeface="Courier New" pitchFamily="49" charset="0"/>
                </a:rPr>
                <a:t>digitalRead</a:t>
              </a:r>
              <a:r>
                <a:rPr lang="en-US" dirty="0">
                  <a:latin typeface="Courier New" pitchFamily="49" charset="0"/>
                  <a:cs typeface="Courier New" pitchFamily="49" charset="0"/>
                </a:rPr>
                <a:t>()</a:t>
              </a:r>
              <a:r>
                <a:rPr lang="en-US" dirty="0"/>
                <a:t>returns HIGH or 1</a:t>
              </a: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1009456" y="3746561"/>
              <a:ext cx="7668356" cy="731244"/>
            </a:xfrm>
            <a:prstGeom prst="rect">
              <a:avLst/>
            </a:prstGeom>
            <a:solidFill>
              <a:srgbClr val="0070C0">
                <a:alpha val="10000"/>
              </a:srgbClr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sz="24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418965" cy="365125"/>
          </a:xfrm>
        </p:spPr>
        <p:txBody>
          <a:bodyPr numCol="1"/>
          <a:lstStyle/>
          <a:p>
            <a:fld id="{AF9F945A-7155-4828-81E1-72232999352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144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395531" cy="365125"/>
          </a:xfrm>
        </p:spPr>
        <p:txBody>
          <a:bodyPr numCol="1"/>
          <a:lstStyle/>
          <a:p>
            <a:fld id="{AF9F945A-7155-4828-81E1-722329993529}" type="slidenum">
              <a:rPr lang="en-US" smtClean="0"/>
              <a:t>9</a:t>
            </a:fld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99229" y="42306"/>
            <a:ext cx="11663014" cy="685800"/>
          </a:xfrm>
          <a:prstGeom prst="rect">
            <a:avLst/>
          </a:prstGeom>
        </p:spPr>
        <p:txBody>
          <a:bodyPr numCol="1"/>
          <a:lstStyle/>
          <a:p>
            <a:pPr>
              <a:defRPr/>
            </a:pPr>
            <a:r>
              <a:rPr lang="en-US" sz="4400" kern="0" dirty="0">
                <a:latin typeface="+mj-lt"/>
                <a:ea typeface="+mj-ea"/>
                <a:cs typeface="+mj-cs"/>
              </a:rPr>
              <a:t>Voltage Divider Circuit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9195816" y="1097407"/>
            <a:ext cx="2666427" cy="4353525"/>
            <a:chOff x="6781800" y="1828800"/>
            <a:chExt cx="2100045" cy="3037183"/>
          </a:xfrm>
        </p:grpSpPr>
        <p:sp>
          <p:nvSpPr>
            <p:cNvPr id="5" name="Text Box 61"/>
            <p:cNvSpPr txBox="1"/>
            <p:nvPr/>
          </p:nvSpPr>
          <p:spPr>
            <a:xfrm>
              <a:off x="8239504" y="1828800"/>
              <a:ext cx="642341" cy="43815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numCol="1"/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  <a:ea typeface="Calibri"/>
                  <a:cs typeface="Times New Roman"/>
                </a:rPr>
                <a:t>5V</a:t>
              </a:r>
              <a:endParaRPr lang="en-US" sz="1600" dirty="0">
                <a:solidFill>
                  <a:schemeClr val="tx1"/>
                </a:solidFill>
                <a:ea typeface="Calibri"/>
                <a:cs typeface="Times New Roman"/>
              </a:endParaRPr>
            </a:p>
          </p:txBody>
        </p:sp>
        <p:cxnSp>
          <p:nvCxnSpPr>
            <p:cNvPr id="6" name="AutoShape 3"/>
            <p:cNvCxnSpPr>
              <a:cxnSpLocks noChangeShapeType="1"/>
            </p:cNvCxnSpPr>
            <p:nvPr/>
          </p:nvCxnSpPr>
          <p:spPr>
            <a:xfrm>
              <a:off x="8427878" y="2183091"/>
              <a:ext cx="275533" cy="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4"/>
            <p:cNvCxnSpPr>
              <a:cxnSpLocks noChangeShapeType="1"/>
            </p:cNvCxnSpPr>
            <p:nvPr/>
          </p:nvCxnSpPr>
          <p:spPr>
            <a:xfrm>
              <a:off x="8575467" y="4865983"/>
              <a:ext cx="99650" cy="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AutoShape 7"/>
            <p:cNvCxnSpPr>
              <a:cxnSpLocks noChangeShapeType="1"/>
            </p:cNvCxnSpPr>
            <p:nvPr/>
          </p:nvCxnSpPr>
          <p:spPr>
            <a:xfrm flipH="1">
              <a:off x="8532625" y="3959520"/>
              <a:ext cx="182163" cy="10077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AutoShape 8"/>
            <p:cNvCxnSpPr>
              <a:cxnSpLocks noChangeShapeType="1"/>
            </p:cNvCxnSpPr>
            <p:nvPr/>
          </p:nvCxnSpPr>
          <p:spPr>
            <a:xfrm>
              <a:off x="8532625" y="4060290"/>
              <a:ext cx="182163" cy="50385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AutoShape 9"/>
            <p:cNvCxnSpPr>
              <a:cxnSpLocks noChangeShapeType="1"/>
            </p:cNvCxnSpPr>
            <p:nvPr/>
          </p:nvCxnSpPr>
          <p:spPr>
            <a:xfrm flipH="1">
              <a:off x="8532625" y="4110676"/>
              <a:ext cx="182163" cy="106369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AutoShape 10"/>
            <p:cNvCxnSpPr>
              <a:cxnSpLocks noChangeShapeType="1"/>
            </p:cNvCxnSpPr>
            <p:nvPr/>
          </p:nvCxnSpPr>
          <p:spPr>
            <a:xfrm>
              <a:off x="8532625" y="4216484"/>
              <a:ext cx="182163" cy="50385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AutoShape 13"/>
            <p:cNvCxnSpPr>
              <a:cxnSpLocks noChangeShapeType="1"/>
            </p:cNvCxnSpPr>
            <p:nvPr/>
          </p:nvCxnSpPr>
          <p:spPr>
            <a:xfrm>
              <a:off x="8580311" y="3891970"/>
              <a:ext cx="134477" cy="6755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AutoShape 14"/>
            <p:cNvCxnSpPr>
              <a:cxnSpLocks noChangeShapeType="1"/>
            </p:cNvCxnSpPr>
            <p:nvPr/>
          </p:nvCxnSpPr>
          <p:spPr>
            <a:xfrm flipH="1">
              <a:off x="8613648" y="4266870"/>
              <a:ext cx="101141" cy="72775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15"/>
            <p:cNvCxnSpPr>
              <a:cxnSpLocks noChangeShapeType="1"/>
            </p:cNvCxnSpPr>
            <p:nvPr/>
          </p:nvCxnSpPr>
          <p:spPr>
            <a:xfrm>
              <a:off x="8619747" y="4334050"/>
              <a:ext cx="0" cy="419876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"/>
            <p:cNvCxnSpPr>
              <a:cxnSpLocks noChangeShapeType="1"/>
            </p:cNvCxnSpPr>
            <p:nvPr/>
          </p:nvCxnSpPr>
          <p:spPr>
            <a:xfrm>
              <a:off x="8489781" y="4751695"/>
              <a:ext cx="263089" cy="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3"/>
            <p:cNvCxnSpPr>
              <a:cxnSpLocks noChangeShapeType="1"/>
            </p:cNvCxnSpPr>
            <p:nvPr/>
          </p:nvCxnSpPr>
          <p:spPr>
            <a:xfrm>
              <a:off x="8532625" y="4813602"/>
              <a:ext cx="178671" cy="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" name="Text Box 40"/>
            <p:cNvSpPr txBox="1"/>
            <p:nvPr/>
          </p:nvSpPr>
          <p:spPr>
            <a:xfrm>
              <a:off x="6781800" y="3460512"/>
              <a:ext cx="1255509" cy="349488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numCol="1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r" eaLnBrk="1" hangingPunct="1"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US" dirty="0">
                  <a:ea typeface="Calibri" pitchFamily="34" charset="0"/>
                  <a:cs typeface="Times New Roman" pitchFamily="18" charset="0"/>
                </a:rPr>
                <a:t>analog input 4</a:t>
              </a:r>
            </a:p>
          </p:txBody>
        </p:sp>
        <p:sp>
          <p:nvSpPr>
            <p:cNvPr id="18" name="Text Box 6"/>
            <p:cNvSpPr txBox="1"/>
            <p:nvPr/>
          </p:nvSpPr>
          <p:spPr>
            <a:xfrm>
              <a:off x="7101739" y="2760126"/>
              <a:ext cx="1193739" cy="3004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numCol="1"/>
            <a:lstStyle/>
            <a:p>
              <a:pPr algn="r"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US" dirty="0">
                  <a:solidFill>
                    <a:schemeClr val="tx1"/>
                  </a:solidFill>
                  <a:ea typeface="Calibri"/>
                  <a:cs typeface="Calibri"/>
                </a:rPr>
                <a:t>photoresistor</a:t>
              </a:r>
              <a:endParaRPr lang="en-US" dirty="0">
                <a:solidFill>
                  <a:schemeClr val="tx1"/>
                </a:solidFill>
                <a:ea typeface="Calibri"/>
                <a:cs typeface="Times New Roman"/>
              </a:endParaRPr>
            </a:p>
          </p:txBody>
        </p:sp>
        <p:sp>
          <p:nvSpPr>
            <p:cNvPr id="19" name="Text Box 6"/>
            <p:cNvSpPr txBox="1"/>
            <p:nvPr/>
          </p:nvSpPr>
          <p:spPr>
            <a:xfrm>
              <a:off x="7902498" y="3969834"/>
              <a:ext cx="596915" cy="332852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numCol="1"/>
            <a:lstStyle/>
            <a:p>
              <a:pPr algn="r"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US" dirty="0">
                  <a:solidFill>
                    <a:schemeClr val="tx1"/>
                  </a:solidFill>
                </a:rPr>
                <a:t>10k</a:t>
              </a:r>
              <a:r>
                <a:rPr lang="en-US" dirty="0">
                  <a:solidFill>
                    <a:schemeClr val="tx1"/>
                  </a:solidFill>
                  <a:latin typeface="Symbol" pitchFamily="18" charset="2"/>
                </a:rPr>
                <a:t>W</a:t>
              </a: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8159170" y="2185643"/>
              <a:ext cx="661221" cy="1723182"/>
              <a:chOff x="7318189" y="696933"/>
              <a:chExt cx="661221" cy="1723182"/>
            </a:xfrm>
          </p:grpSpPr>
          <p:cxnSp>
            <p:nvCxnSpPr>
              <p:cNvPr id="25" name="Straight Arrow Connector 24"/>
              <p:cNvCxnSpPr/>
              <p:nvPr/>
            </p:nvCxnSpPr>
            <p:spPr>
              <a:xfrm>
                <a:off x="7318189" y="1029469"/>
                <a:ext cx="195263" cy="210386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Oval 25"/>
              <p:cNvSpPr/>
              <p:nvPr/>
            </p:nvSpPr>
            <p:spPr>
              <a:xfrm>
                <a:off x="7506018" y="1157925"/>
                <a:ext cx="473392" cy="483598"/>
              </a:xfrm>
              <a:prstGeom prst="ellipse">
                <a:avLst/>
              </a:prstGeom>
              <a:ln w="19050">
                <a:solidFill>
                  <a:srgbClr val="002060"/>
                </a:solidFill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numCol="1"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9" name="Group 28"/>
              <p:cNvGrpSpPr/>
              <p:nvPr/>
            </p:nvGrpSpPr>
            <p:grpSpPr>
              <a:xfrm rot="16200000">
                <a:off x="6882997" y="1496314"/>
                <a:ext cx="1723182" cy="124420"/>
                <a:chOff x="4939600" y="2571086"/>
                <a:chExt cx="3146617" cy="347662"/>
              </a:xfrm>
            </p:grpSpPr>
            <p:cxnSp>
              <p:nvCxnSpPr>
                <p:cNvPr id="32" name="Straight Connector 31"/>
                <p:cNvCxnSpPr/>
                <p:nvPr/>
              </p:nvCxnSpPr>
              <p:spPr>
                <a:xfrm rot="5400000">
                  <a:off x="5723444" y="1959670"/>
                  <a:ext cx="0" cy="15676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 rot="5400000" flipH="1">
                  <a:off x="7600982" y="2262107"/>
                  <a:ext cx="3524" cy="966947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4" name="Group 98"/>
                <p:cNvGrpSpPr>
                  <a:grpSpLocks/>
                </p:cNvGrpSpPr>
                <p:nvPr/>
              </p:nvGrpSpPr>
              <p:grpSpPr>
                <a:xfrm>
                  <a:off x="6499339" y="2571086"/>
                  <a:ext cx="626267" cy="347662"/>
                  <a:chOff x="7209220" y="1678338"/>
                  <a:chExt cx="704492" cy="303002"/>
                </a:xfrm>
              </p:grpSpPr>
              <p:cxnSp>
                <p:nvCxnSpPr>
                  <p:cNvPr id="35" name="Straight Connector 34"/>
                  <p:cNvCxnSpPr/>
                  <p:nvPr/>
                </p:nvCxnSpPr>
                <p:spPr>
                  <a:xfrm flipV="1">
                    <a:off x="7387798" y="1678338"/>
                    <a:ext cx="117862" cy="303002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/>
                  <p:cNvCxnSpPr/>
                  <p:nvPr/>
                </p:nvCxnSpPr>
                <p:spPr>
                  <a:xfrm>
                    <a:off x="7505660" y="1678338"/>
                    <a:ext cx="116077" cy="303002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/>
                  <p:cNvCxnSpPr/>
                  <p:nvPr/>
                </p:nvCxnSpPr>
                <p:spPr>
                  <a:xfrm flipV="1">
                    <a:off x="7844067" y="1825261"/>
                    <a:ext cx="69645" cy="152193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/>
                  <p:cNvCxnSpPr/>
                  <p:nvPr/>
                </p:nvCxnSpPr>
                <p:spPr>
                  <a:xfrm flipV="1">
                    <a:off x="7209220" y="1682489"/>
                    <a:ext cx="69646" cy="150810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/>
                  <p:cNvCxnSpPr/>
                  <p:nvPr/>
                </p:nvCxnSpPr>
                <p:spPr>
                  <a:xfrm>
                    <a:off x="7278866" y="1678338"/>
                    <a:ext cx="116076" cy="303002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 flipV="1">
                    <a:off x="7614594" y="1678338"/>
                    <a:ext cx="117862" cy="303002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/>
                  <p:cNvCxnSpPr/>
                  <p:nvPr/>
                </p:nvCxnSpPr>
                <p:spPr>
                  <a:xfrm>
                    <a:off x="7732456" y="1678338"/>
                    <a:ext cx="116076" cy="303002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8" name="Straight Arrow Connector 27"/>
              <p:cNvCxnSpPr/>
              <p:nvPr/>
            </p:nvCxnSpPr>
            <p:spPr>
              <a:xfrm>
                <a:off x="7386084" y="924276"/>
                <a:ext cx="195263" cy="210386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12"/>
            <p:cNvGrpSpPr>
              <a:grpSpLocks/>
            </p:cNvGrpSpPr>
            <p:nvPr/>
          </p:nvGrpSpPr>
          <p:grpSpPr>
            <a:xfrm>
              <a:off x="7177954" y="3466343"/>
              <a:ext cx="1447800" cy="66675"/>
              <a:chOff x="-321" y="139005"/>
              <a:chExt cx="1448099" cy="66674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1381089" y="139005"/>
                <a:ext cx="66689" cy="66674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numCol="1" anchor="ctr"/>
              <a:lstStyle/>
              <a:p>
                <a:pPr>
                  <a:defRPr/>
                </a:pPr>
                <a:endParaRPr lang="en-US" dirty="0"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 flipH="1">
                <a:off x="-321" y="167580"/>
                <a:ext cx="1390937" cy="0"/>
              </a:xfrm>
              <a:prstGeom prst="line">
                <a:avLst/>
              </a:prstGeom>
              <a:ln w="1905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7" name="Rectangle 46"/>
          <p:cNvSpPr/>
          <p:nvPr/>
        </p:nvSpPr>
        <p:spPr>
          <a:xfrm>
            <a:off x="233682" y="699508"/>
            <a:ext cx="10228367" cy="2785378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 err="1"/>
              <a:t>analogRead</a:t>
            </a:r>
            <a:r>
              <a:rPr lang="en-US" sz="3200" dirty="0"/>
              <a:t>() function returns a value between 0 and 1023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Value can be converted to voltage with respect to ground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Example:</a:t>
            </a:r>
            <a:r>
              <a:rPr lang="en-US" sz="3200" dirty="0">
                <a:solidFill>
                  <a:srgbClr val="CB333B"/>
                </a:solidFill>
              </a:rPr>
              <a:t> </a:t>
            </a:r>
            <a:r>
              <a:rPr lang="en-US" sz="3200" dirty="0">
                <a:solidFill>
                  <a:srgbClr val="003087"/>
                </a:solidFill>
              </a:rPr>
              <a:t>For the given the circuit, the </a:t>
            </a:r>
            <a:r>
              <a:rPr lang="en-US" sz="3200" dirty="0" err="1">
                <a:solidFill>
                  <a:srgbClr val="003087"/>
                </a:solidFill>
              </a:rPr>
              <a:t>analogRead</a:t>
            </a:r>
            <a:r>
              <a:rPr lang="en-US" sz="3200" dirty="0">
                <a:solidFill>
                  <a:srgbClr val="003087"/>
                </a:solidFill>
              </a:rPr>
              <a:t>(4) value is 587. Find the voltage across the 10k</a:t>
            </a:r>
            <a:r>
              <a:rPr lang="el-GR" altLang="el-GR" sz="3200" dirty="0">
                <a:solidFill>
                  <a:srgbClr val="003087"/>
                </a:solidFill>
                <a:latin typeface="Calibri" panose="020F0502020204030204" pitchFamily="34" charset="0"/>
              </a:rPr>
              <a:t>Ω</a:t>
            </a:r>
            <a:r>
              <a:rPr lang="en-US" sz="3200" dirty="0">
                <a:solidFill>
                  <a:srgbClr val="003087"/>
                </a:solidFill>
              </a:rPr>
              <a:t> resistor.</a:t>
            </a:r>
          </a:p>
          <a:p>
            <a:pPr lvl="1">
              <a:spcAft>
                <a:spcPts val="600"/>
              </a:spcAft>
            </a:pPr>
            <a:endParaRPr lang="en-US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Box 49"/>
              <p:cNvSpPr txBox="1"/>
              <p:nvPr/>
            </p:nvSpPr>
            <p:spPr>
              <a:xfrm>
                <a:off x="292832" y="4848050"/>
                <a:ext cx="10497104" cy="802079"/>
              </a:xfrm>
              <a:prstGeom prst="rect">
                <a:avLst/>
              </a:prstGeom>
              <a:noFill/>
            </p:spPr>
            <p:txBody>
              <a:bodyPr wrap="none" numCol="1" rtlCol="0">
                <a:spAutoFit/>
              </a:bodyPr>
              <a:lstStyle/>
              <a:p>
                <a:r>
                  <a:rPr lang="el-GR" altLang="el-GR" sz="3200" dirty="0">
                    <a:latin typeface="Calibri" panose="020F0502020204030204" pitchFamily="34" charset="0"/>
                  </a:rPr>
                  <a:t>Δ</a:t>
                </a:r>
                <a:r>
                  <a:rPr lang="en-US" sz="3200" dirty="0">
                    <a:latin typeface="Calibri" panose="020F0502020204030204" pitchFamily="34" charset="0"/>
                  </a:rPr>
                  <a:t>V</a:t>
                </a:r>
                <a:r>
                  <a:rPr lang="en-US" sz="3200" baseline="-25000" dirty="0">
                    <a:latin typeface="Calibri" panose="020F0502020204030204" pitchFamily="34" charset="0"/>
                  </a:rPr>
                  <a:t>10k</a:t>
                </a:r>
                <a:r>
                  <a:rPr lang="el-GR" altLang="el-GR" sz="3200" baseline="-25000" dirty="0">
                    <a:latin typeface="Calibri" panose="020F0502020204030204" pitchFamily="34" charset="0"/>
                  </a:rPr>
                  <a:t>Ω</a:t>
                </a:r>
                <a:r>
                  <a:rPr lang="en-US" sz="3200" dirty="0"/>
                  <a:t> = 2.87V</a:t>
                </a:r>
                <a14:m>
                  <m:oMath xmlns:m="http://schemas.openxmlformats.org/officeDocument/2006/math">
                    <m:r>
                      <a:rPr lang="en-US" sz="32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3200" i="1" smtClean="0">
                        <a:latin typeface="Cambria Math"/>
                      </a:rPr>
                      <m:t>=</m:t>
                    </m:r>
                    <m:r>
                      <m:rPr>
                        <m:nor/>
                      </m:rPr>
                      <a:rPr lang="en-US" sz="3200" b="1" dirty="0" smtClean="0">
                        <a:solidFill>
                          <a:srgbClr val="D35400"/>
                        </a:solidFill>
                        <a:latin typeface="Courier New" pitchFamily="49" charset="0"/>
                        <a:cs typeface="Courier New" pitchFamily="49" charset="0"/>
                      </a:rPr>
                      <m:t>analogRead</m:t>
                    </m:r>
                    <m:r>
                      <a:rPr lang="en-US" sz="3200" i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/>
                        <a:cs typeface="Courier New" pitchFamily="49" charset="0"/>
                      </a:rPr>
                      <m:t> 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ea typeface="Cambria Math"/>
                      </a:rPr>
                      <m:t>𝑣𝑎𝑙𝑢𝑒</m:t>
                    </m:r>
                    <m:r>
                      <a:rPr lang="en-US" sz="3200" i="1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5 </m:t>
                        </m:r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𝑣𝑜𝑙𝑡𝑠</m:t>
                        </m:r>
                      </m:num>
                      <m:den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1023</m:t>
                        </m:r>
                      </m:den>
                    </m:f>
                    <m:r>
                      <a:rPr lang="en-US" sz="3200" b="0" i="1" smtClean="0">
                        <a:latin typeface="Cambria Math" panose="02040503050406030204" pitchFamily="18" charset="0"/>
                        <a:ea typeface="Cambria Math"/>
                      </a:rPr>
                      <m:t>=</m:t>
                    </m:r>
                    <m:r>
                      <a:rPr lang="en-US" sz="3200" b="1" i="1" dirty="0">
                        <a:solidFill>
                          <a:srgbClr val="D35400"/>
                        </a:solidFill>
                        <a:latin typeface="Cambria Math" panose="02040503050406030204" pitchFamily="18" charset="0"/>
                        <a:cs typeface="Courier New" pitchFamily="49" charset="0"/>
                      </a:rPr>
                      <m:t>𝟓𝟖𝟕</m:t>
                    </m:r>
                    <m:r>
                      <a:rPr lang="en-US" sz="3200" i="1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5 </m:t>
                        </m:r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𝑣𝑜𝑙𝑡𝑠</m:t>
                        </m:r>
                      </m:num>
                      <m:den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1023</m:t>
                        </m:r>
                      </m:den>
                    </m:f>
                  </m:oMath>
                </a14:m>
                <a:endParaRPr lang="en-US" sz="3200" dirty="0"/>
              </a:p>
            </p:txBody>
          </p:sp>
        </mc:Choice>
        <mc:Fallback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832" y="4848050"/>
                <a:ext cx="10497104" cy="802079"/>
              </a:xfrm>
              <a:prstGeom prst="rect">
                <a:avLst/>
              </a:prstGeom>
              <a:blipFill>
                <a:blip r:embed="rId2"/>
                <a:stretch>
                  <a:fillRect l="-1452" b="-11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7616013" y="121113"/>
                <a:ext cx="4341701" cy="618311"/>
              </a:xfrm>
              <a:prstGeom prst="rect">
                <a:avLst/>
              </a:prstGeom>
              <a:noFill/>
            </p:spPr>
            <p:txBody>
              <a:bodyPr wrap="none" numCol="1" rtlCol="0">
                <a:spAutoFit/>
              </a:bodyPr>
              <a:lstStyle/>
              <a:p>
                <a:endParaRPr lang="en-US" dirty="0"/>
              </a:p>
            </p:txBody>
          </p:sp>
        </mc:Choice>
        <mc:Fallback xmlns="">
          <p:sp>
            <p:nvSpPr>
              <p:cNvPr id="54" name="TextBox 53"/>
              <p:cNvSpPr txBox="1">
                <a:spLocks noAdjustHandles="1" noChangeArrowheads="1" noChangeAspect="1" noChangeShapeType="1" noEditPoints="1" noMove="1" noResize="1" noRot="1" noTextEdit="1"/>
              </p:cNvSpPr>
              <p:nvPr/>
            </p:nvSpPr>
            <p:spPr>
              <a:xfrm>
                <a:off x="7616013" y="121113"/>
                <a:ext cx="4341701" cy="61831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 numCol="1"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DBE6CB7-0CA5-421C-944F-0D50936FBFA7}"/>
                  </a:ext>
                </a:extLst>
              </p:cNvPr>
              <p:cNvSpPr txBox="1"/>
              <p:nvPr/>
            </p:nvSpPr>
            <p:spPr>
              <a:xfrm>
                <a:off x="3163386" y="3577423"/>
                <a:ext cx="3968202" cy="8940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1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n-US" sz="2800" b="1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b="1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𝒗𝒐𝒍𝒕𝒔</m:t>
                          </m:r>
                        </m:num>
                        <m:den>
                          <m:r>
                            <a:rPr lang="en-US" sz="2800" b="1" i="1" smtClean="0">
                              <a:solidFill>
                                <a:srgbClr val="CB333B"/>
                              </a:solidFill>
                              <a:latin typeface="Cambria Math" panose="02040503050406030204" pitchFamily="18" charset="0"/>
                            </a:rPr>
                            <m:t>𝒂𝒏𝒂𝒍𝒐𝒈𝑹𝒆𝒂𝒅</m:t>
                          </m:r>
                        </m:den>
                      </m:f>
                      <m:r>
                        <a:rPr lang="en-US" sz="2800" b="0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en-US" sz="2800" b="1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b="1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𝒗𝒐𝒍𝒕𝒔</m:t>
                          </m:r>
                          <m:r>
                            <a:rPr lang="en-US" sz="2800" b="1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800" b="1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𝟏𝟎𝟐𝟑</m:t>
                          </m:r>
                        </m:den>
                      </m:f>
                    </m:oMath>
                  </m:oMathPara>
                </a14:m>
                <a:endParaRPr lang="en-US" sz="2800" b="1" dirty="0">
                  <a:solidFill>
                    <a:srgbClr val="0000CC"/>
                  </a:solidFill>
                </a:endParaRP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DBE6CB7-0CA5-421C-944F-0D50936FBF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3386" y="3577423"/>
                <a:ext cx="3968202" cy="89402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5104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uiExpand="1" build="p"/>
      <p:bldP spid="5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1017</TotalTime>
  <Words>774</Words>
  <Application>Microsoft Office PowerPoint</Application>
  <PresentationFormat>Widescreen</PresentationFormat>
  <Paragraphs>168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Courier New</vt:lpstr>
      <vt:lpstr>Symbol</vt:lpstr>
      <vt:lpstr>Times New Roman</vt:lpstr>
      <vt:lpstr>Office Theme</vt:lpstr>
      <vt:lpstr>Analog and Digital Measurements</vt:lpstr>
      <vt:lpstr>Analog and Digital Measurements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Electricity</dc:title>
  <dc:creator>Krystal Corbett</dc:creator>
  <cp:lastModifiedBy>Marvin Nelson</cp:lastModifiedBy>
  <cp:revision>82</cp:revision>
  <cp:lastPrinted>2019-12-16T19:33:39Z</cp:lastPrinted>
  <dcterms:created xsi:type="dcterms:W3CDTF">2017-03-05T23:41:57Z</dcterms:created>
  <dcterms:modified xsi:type="dcterms:W3CDTF">2022-01-22T19:25:52Z</dcterms:modified>
</cp:coreProperties>
</file>