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321" r:id="rId2"/>
    <p:sldId id="280" r:id="rId3"/>
    <p:sldId id="322" r:id="rId4"/>
    <p:sldId id="293" r:id="rId5"/>
    <p:sldId id="289" r:id="rId6"/>
    <p:sldId id="292" r:id="rId7"/>
    <p:sldId id="301" r:id="rId8"/>
    <p:sldId id="296" r:id="rId9"/>
    <p:sldId id="297" r:id="rId10"/>
    <p:sldId id="299" r:id="rId11"/>
    <p:sldId id="300" r:id="rId12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333B"/>
    <a:srgbClr val="003087"/>
    <a:srgbClr val="92D050"/>
    <a:srgbClr val="FFFF00"/>
    <a:srgbClr val="7F7F7F"/>
    <a:srgbClr val="A5A5A5"/>
    <a:srgbClr val="69B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9953" autoAdjust="0"/>
    <p:restoredTop sz="94660"/>
  </p:normalViewPr>
  <p:slideViewPr>
    <p:cSldViewPr snapToGrid="0">
      <p:cViewPr varScale="1">
        <p:scale>
          <a:sx n="87" d="100"/>
          <a:sy n="87" d="100"/>
        </p:scale>
        <p:origin x="3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12FD5A5-DF4B-4627-9F9C-6066DB7694D9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D1A2F82-008E-42F5-875F-E0FDFEC9A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9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6905" y="1122363"/>
            <a:ext cx="10058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6905" y="3602038"/>
            <a:ext cx="100584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45FB1-D36B-4391-8864-D05D8C06178A}" type="datetime1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068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8FCE-8F93-4D12-84F3-B18965AC2A84}" type="datetime1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251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B4FC-7E49-47B0-AB63-0EE9A4048EF2}" type="datetime1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934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3D7E-1CFE-4B3E-AED2-10EF9441C6D2}" type="datetime1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0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9CEB20FD-57B4-4116-B954-02381E9596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767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92594-8B53-425F-9F52-CF0BE8986943}" type="datetime1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343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59" y="1078029"/>
            <a:ext cx="5654041" cy="50989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78029"/>
            <a:ext cx="5654040" cy="50989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CC34F-8BF9-4379-9584-4F9F5FDE5C61}" type="datetime1">
              <a:rPr lang="en-US" smtClean="0"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955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9234-9316-478F-9D5A-A6C6C1AD1631}" type="datetime1">
              <a:rPr lang="en-US" smtClean="0"/>
              <a:t>2/12/2020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183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9D6-E007-4C22-A104-30B040C23118}" type="datetime1">
              <a:rPr lang="en-US" smtClean="0"/>
              <a:t>2/12/2020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86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D494-BD0C-4F1D-AE3E-6DBE5D6B45EE}" type="datetime1">
              <a:rPr lang="en-US" smtClean="0"/>
              <a:t>2/12/2020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15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C26B-6CE4-48A4-936C-1A3A830F32FC}" type="datetime1">
              <a:rPr lang="en-US" smtClean="0"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5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AB94-FC85-4FF7-A739-C75CEDCAB84A}" type="datetime1">
              <a:rPr lang="en-US" smtClean="0"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349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59" y="211757"/>
            <a:ext cx="11482939" cy="7507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59" y="1116531"/>
            <a:ext cx="11482939" cy="5060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11680" y="6356350"/>
            <a:ext cx="1569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B552B-D5C0-4E00-8985-5A7619954177}" type="datetime1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32380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B620E5-9A94-4346-AC30-07B89899D6AF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137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atech.edu/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5.jpe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D339768-4824-4829-BAD8-6DCFACDB7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/>
              <a:t>First Five  9d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E044D7-C697-450E-BFBB-21E401DFAD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09216-794D-459B-9516-E4DDFFC5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46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66658" y="275127"/>
            <a:ext cx="11796741" cy="705609"/>
          </a:xfrm>
        </p:spPr>
        <p:txBody>
          <a:bodyPr>
            <a:normAutofit/>
          </a:bodyPr>
          <a:lstStyle/>
          <a:p>
            <a:r>
              <a:rPr lang="en-US" dirty="0"/>
              <a:t>Data Types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10</a:t>
            </a:fld>
            <a:endParaRPr lang="en-US" dirty="0"/>
          </a:p>
        </p:txBody>
      </p:sp>
      <p:graphicFrame>
        <p:nvGraphicFramePr>
          <p:cNvPr id="25" name="Table 24"/>
          <p:cNvGraphicFramePr>
            <a:graphicFrameLocks noGrp="1"/>
          </p:cNvGraphicFramePr>
          <p:nvPr/>
        </p:nvGraphicFramePr>
        <p:xfrm>
          <a:off x="325331" y="980736"/>
          <a:ext cx="10516839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1196">
                  <a:extLst>
                    <a:ext uri="{9D8B030D-6E8A-4147-A177-3AD203B41FA5}">
                      <a16:colId xmlns:a16="http://schemas.microsoft.com/office/drawing/2014/main" val="1135271178"/>
                    </a:ext>
                  </a:extLst>
                </a:gridCol>
                <a:gridCol w="874207">
                  <a:extLst>
                    <a:ext uri="{9D8B030D-6E8A-4147-A177-3AD203B41FA5}">
                      <a16:colId xmlns:a16="http://schemas.microsoft.com/office/drawing/2014/main" val="281937602"/>
                    </a:ext>
                  </a:extLst>
                </a:gridCol>
                <a:gridCol w="3386295">
                  <a:extLst>
                    <a:ext uri="{9D8B030D-6E8A-4147-A177-3AD203B41FA5}">
                      <a16:colId xmlns:a16="http://schemas.microsoft.com/office/drawing/2014/main" val="277925190"/>
                    </a:ext>
                  </a:extLst>
                </a:gridCol>
                <a:gridCol w="5225141">
                  <a:extLst>
                    <a:ext uri="{9D8B030D-6E8A-4147-A177-3AD203B41FA5}">
                      <a16:colId xmlns:a16="http://schemas.microsoft.com/office/drawing/2014/main" val="18755433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Data 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# of Bits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Range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Comments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893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/>
                        <a:t>boolean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True or false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True </a:t>
                      </a:r>
                      <a:r>
                        <a:rPr lang="en-US" sz="1600" dirty="0">
                          <a:latin typeface="Calibri" panose="020F0502020204030204" pitchFamily="34" charset="0"/>
                        </a:rPr>
                        <a:t>≠ 0</a:t>
                      </a:r>
                      <a:r>
                        <a:rPr lang="en-US" sz="1600" baseline="0" dirty="0">
                          <a:latin typeface="Calibri" panose="020F0502020204030204" pitchFamily="34" charset="0"/>
                        </a:rPr>
                        <a:t> and False = 0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51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byte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 to 255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An unsigned 8 bit number (2</a:t>
                      </a:r>
                      <a:r>
                        <a:rPr lang="en-US" sz="1600" baseline="30000" dirty="0"/>
                        <a:t>8</a:t>
                      </a:r>
                      <a:r>
                        <a:rPr lang="en-US" sz="1600" dirty="0"/>
                        <a:t>=256)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6325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 err="1"/>
                        <a:t>int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-32,768 to 32,767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Whole number,</a:t>
                      </a:r>
                      <a:r>
                        <a:rPr lang="en-US" sz="1600" baseline="0" dirty="0"/>
                        <a:t> signed (+ or -), most common data type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493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long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-2,147,483,648</a:t>
                      </a:r>
                      <a:r>
                        <a:rPr lang="en-US" sz="1600" baseline="0" dirty="0"/>
                        <a:t> to 2,147,483,647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Frequently</a:t>
                      </a:r>
                      <a:r>
                        <a:rPr lang="en-US" sz="1600" baseline="0" dirty="0"/>
                        <a:t> used data type, number with many digits, signed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309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float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-3.4028235x10</a:t>
                      </a:r>
                      <a:r>
                        <a:rPr lang="en-US" sz="1600" baseline="30000" dirty="0"/>
                        <a:t>38</a:t>
                      </a:r>
                      <a:r>
                        <a:rPr lang="en-US" sz="1600" dirty="0"/>
                        <a:t> to 3.4028235x10</a:t>
                      </a:r>
                      <a:r>
                        <a:rPr lang="en-US" sz="1600" baseline="30000" dirty="0"/>
                        <a:t>38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Includes</a:t>
                      </a:r>
                      <a:r>
                        <a:rPr lang="en-US" sz="1600" baseline="0" dirty="0"/>
                        <a:t> decimal point, total precision is 6 to 7 digits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003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char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One 8-bit ASCII character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Alphanumeric characters, multiple</a:t>
                      </a:r>
                      <a:r>
                        <a:rPr lang="en-US" sz="1600" baseline="0" dirty="0"/>
                        <a:t> characters called strings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93852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9912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EBC26FC-46BE-4C2B-BF3C-31878F9CA2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960" y="1215870"/>
            <a:ext cx="6916838" cy="4426260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66658" y="275127"/>
            <a:ext cx="11796741" cy="705609"/>
          </a:xfrm>
        </p:spPr>
        <p:txBody>
          <a:bodyPr>
            <a:normAutofit/>
          </a:bodyPr>
          <a:lstStyle/>
          <a:p>
            <a:r>
              <a:rPr lang="en-US" dirty="0"/>
              <a:t>Data Types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11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334123" y="1420519"/>
            <a:ext cx="3240064" cy="1505989"/>
            <a:chOff x="1503713" y="1561689"/>
            <a:chExt cx="3240064" cy="1505989"/>
          </a:xfrm>
        </p:grpSpPr>
        <p:sp>
          <p:nvSpPr>
            <p:cNvPr id="9" name="Rectangle 8"/>
            <p:cNvSpPr/>
            <p:nvPr/>
          </p:nvSpPr>
          <p:spPr>
            <a:xfrm>
              <a:off x="4207458" y="1561689"/>
              <a:ext cx="536319" cy="424094"/>
            </a:xfrm>
            <a:prstGeom prst="rect">
              <a:avLst/>
            </a:prstGeom>
            <a:noFill/>
            <a:ln w="19050">
              <a:solidFill>
                <a:srgbClr val="CB33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03713" y="1867349"/>
              <a:ext cx="2331318" cy="12003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B333B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dirty="0"/>
                <a:t>Use a </a:t>
              </a:r>
              <a:r>
                <a:rPr lang="en-US" b="1" dirty="0">
                  <a:solidFill>
                    <a:srgbClr val="17A1A5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float</a:t>
              </a:r>
              <a:r>
                <a:rPr lang="en-US" dirty="0"/>
                <a:t>  when you can expect the variable to be a decimal value.</a:t>
              </a:r>
            </a:p>
          </p:txBody>
        </p:sp>
        <p:cxnSp>
          <p:nvCxnSpPr>
            <p:cNvPr id="11" name="Straight Arrow Connector 10"/>
            <p:cNvCxnSpPr>
              <a:cxnSpLocks/>
              <a:stCxn id="10" idx="3"/>
              <a:endCxn id="9" idx="2"/>
            </p:cNvCxnSpPr>
            <p:nvPr/>
          </p:nvCxnSpPr>
          <p:spPr>
            <a:xfrm flipV="1">
              <a:off x="3835031" y="1985783"/>
              <a:ext cx="640587" cy="481731"/>
            </a:xfrm>
            <a:prstGeom prst="straightConnector1">
              <a:avLst/>
            </a:prstGeom>
            <a:ln w="1905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4483472" y="1722810"/>
            <a:ext cx="5574670" cy="2778689"/>
            <a:chOff x="8798481" y="-372293"/>
            <a:chExt cx="5574670" cy="2778689"/>
          </a:xfrm>
        </p:grpSpPr>
        <p:sp>
          <p:nvSpPr>
            <p:cNvPr id="13" name="TextBox 12"/>
            <p:cNvSpPr txBox="1"/>
            <p:nvPr/>
          </p:nvSpPr>
          <p:spPr>
            <a:xfrm>
              <a:off x="10766362" y="-372293"/>
              <a:ext cx="3606789" cy="12003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B333B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dirty="0"/>
                <a:t>When dividing or multiplying and you and you want to avoid truncation, add .0 to any whole numbers.</a:t>
              </a:r>
            </a:p>
          </p:txBody>
        </p:sp>
        <p:cxnSp>
          <p:nvCxnSpPr>
            <p:cNvPr id="14" name="Straight Arrow Connector 13"/>
            <p:cNvCxnSpPr>
              <a:cxnSpLocks/>
            </p:cNvCxnSpPr>
            <p:nvPr/>
          </p:nvCxnSpPr>
          <p:spPr>
            <a:xfrm flipH="1">
              <a:off x="8798481" y="828036"/>
              <a:ext cx="1967881" cy="1578360"/>
            </a:xfrm>
            <a:prstGeom prst="straightConnector1">
              <a:avLst/>
            </a:prstGeom>
            <a:ln w="1905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7056865" y="3284308"/>
            <a:ext cx="4980329" cy="2031325"/>
            <a:chOff x="6791778" y="325367"/>
            <a:chExt cx="4980329" cy="2031325"/>
          </a:xfrm>
        </p:grpSpPr>
        <p:sp>
          <p:nvSpPr>
            <p:cNvPr id="19" name="TextBox 18"/>
            <p:cNvSpPr txBox="1"/>
            <p:nvPr/>
          </p:nvSpPr>
          <p:spPr>
            <a:xfrm>
              <a:off x="9634129" y="325367"/>
              <a:ext cx="2137978" cy="203132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B333B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dirty="0"/>
                <a:t>To print more digits after the decimal, you input the desired number after the variable in your print statement.</a:t>
              </a:r>
            </a:p>
          </p:txBody>
        </p:sp>
        <p:cxnSp>
          <p:nvCxnSpPr>
            <p:cNvPr id="20" name="Straight Arrow Connector 19"/>
            <p:cNvCxnSpPr>
              <a:cxnSpLocks/>
            </p:cNvCxnSpPr>
            <p:nvPr/>
          </p:nvCxnSpPr>
          <p:spPr>
            <a:xfrm flipH="1">
              <a:off x="6791778" y="449739"/>
              <a:ext cx="2842351" cy="891290"/>
            </a:xfrm>
            <a:prstGeom prst="straightConnector1">
              <a:avLst/>
            </a:prstGeom>
            <a:ln w="1905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/>
          <p:cNvCxnSpPr>
            <a:cxnSpLocks/>
          </p:cNvCxnSpPr>
          <p:nvPr/>
        </p:nvCxnSpPr>
        <p:spPr>
          <a:xfrm flipH="1" flipV="1">
            <a:off x="7130562" y="4864205"/>
            <a:ext cx="2768655" cy="362506"/>
          </a:xfrm>
          <a:prstGeom prst="straightConnector1">
            <a:avLst/>
          </a:prstGeom>
          <a:ln w="19050">
            <a:solidFill>
              <a:srgbClr val="CB333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412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2314208" y="2683059"/>
            <a:ext cx="5040565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0" y="4164126"/>
            <a:ext cx="2198320" cy="13617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909622" y="1160741"/>
            <a:ext cx="2445149" cy="13976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0004362" y="5642064"/>
            <a:ext cx="2187639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314208" y="4164126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b="16579"/>
          <a:stretch/>
        </p:blipFill>
        <p:spPr>
          <a:xfrm>
            <a:off x="2335767" y="5642064"/>
            <a:ext cx="2425048" cy="1208902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7470660" y="2683060"/>
            <a:ext cx="4721341" cy="284278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1" r="53761" b="61381"/>
          <a:stretch/>
        </p:blipFill>
        <p:spPr>
          <a:xfrm>
            <a:off x="0" y="-14067"/>
            <a:ext cx="2208628" cy="1111347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75" r="53761" b="16340"/>
          <a:stretch/>
        </p:blipFill>
        <p:spPr>
          <a:xfrm>
            <a:off x="0" y="1181686"/>
            <a:ext cx="2208628" cy="1390018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5" t="41444" r="-430" b="16340"/>
          <a:stretch/>
        </p:blipFill>
        <p:spPr>
          <a:xfrm>
            <a:off x="2321168" y="1181685"/>
            <a:ext cx="2475915" cy="1384487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7" t="4731" b="61875"/>
          <a:stretch/>
        </p:blipFill>
        <p:spPr>
          <a:xfrm>
            <a:off x="2321169" y="2136"/>
            <a:ext cx="2482512" cy="1095144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892434" y="-1"/>
            <a:ext cx="2462339" cy="108304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470660" y="0"/>
            <a:ext cx="2462339" cy="108304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0048887" y="-1"/>
            <a:ext cx="2143114" cy="10830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470660" y="1196690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0048887" y="1196689"/>
            <a:ext cx="2143114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0" y="2683059"/>
            <a:ext cx="2198321" cy="13617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0" y="5642066"/>
            <a:ext cx="2198321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892434" y="5642066"/>
            <a:ext cx="2462339" cy="12159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470660" y="5642067"/>
            <a:ext cx="2462339" cy="12159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45439" y="2778760"/>
            <a:ext cx="4414943" cy="2026920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chemeClr val="bg1"/>
                </a:solidFill>
              </a:rPr>
              <a:t>Programming Fundamentals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17182" y="6351729"/>
            <a:ext cx="2743200" cy="365125"/>
          </a:xfrm>
          <a:ln>
            <a:noFill/>
          </a:ln>
        </p:spPr>
        <p:txBody>
          <a:bodyPr/>
          <a:lstStyle/>
          <a:p>
            <a:fld id="{AF9F945A-7155-4828-81E1-722329993529}" type="slidenum">
              <a:rPr lang="en-US" smtClean="0"/>
              <a:t>2</a:t>
            </a:fld>
            <a:endParaRPr lang="en-US"/>
          </a:p>
        </p:txBody>
      </p:sp>
      <p:pic>
        <p:nvPicPr>
          <p:cNvPr id="9" name="Picture 8">
            <a:hlinkClick r:id="rId6"/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99938" y="96711"/>
            <a:ext cx="1041012" cy="947437"/>
          </a:xfrm>
          <a:prstGeom prst="rect">
            <a:avLst/>
          </a:prstGeom>
        </p:spPr>
      </p:pic>
      <p:pic>
        <p:nvPicPr>
          <p:cNvPr id="12" name="Picture 2" descr="NSF 4-Color Bitmap Logo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661" y="5761860"/>
            <a:ext cx="974544" cy="97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7" t="32820" b="5942"/>
          <a:stretch/>
        </p:blipFill>
        <p:spPr>
          <a:xfrm>
            <a:off x="7467309" y="1179776"/>
            <a:ext cx="2453249" cy="1366476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4892434" y="4164126"/>
            <a:ext cx="2462337" cy="136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F082ABBE-033E-4FDD-A084-31C73CCDCFF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25" y="2778759"/>
            <a:ext cx="4559817" cy="118262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8A43889-60A1-4C21-BE12-0A1133A5587A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0" y="4475285"/>
            <a:ext cx="2108499" cy="85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906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0C04E-60DF-49FA-B3C1-C74862502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3799"/>
          </a:xfrm>
        </p:spPr>
        <p:txBody>
          <a:bodyPr>
            <a:normAutofit/>
          </a:bodyPr>
          <a:lstStyle/>
          <a:p>
            <a:r>
              <a:rPr lang="en-US" sz="4800" b="1" dirty="0"/>
              <a:t>Programming Fundamentals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37DDA-E8D4-4EE7-8210-ADDA41C9F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8924"/>
            <a:ext cx="10515600" cy="5008039"/>
          </a:xfrm>
        </p:spPr>
        <p:txBody>
          <a:bodyPr>
            <a:normAutofit/>
          </a:bodyPr>
          <a:lstStyle/>
          <a:p>
            <a:r>
              <a:rPr lang="en-US" sz="3200" dirty="0"/>
              <a:t>Review fundamental programming concepts and code.</a:t>
            </a:r>
          </a:p>
          <a:p>
            <a:r>
              <a:rPr lang="en-US" sz="3200" dirty="0"/>
              <a:t>Print to the serial monitor.</a:t>
            </a:r>
          </a:p>
          <a:p>
            <a:r>
              <a:rPr lang="en-US" sz="3200" dirty="0"/>
              <a:t>Write code in the main loop.</a:t>
            </a:r>
          </a:p>
          <a:p>
            <a:r>
              <a:rPr lang="en-US" sz="3200" dirty="0"/>
              <a:t>Use a for loop.</a:t>
            </a:r>
          </a:p>
          <a:p>
            <a:r>
              <a:rPr lang="en-US" sz="3200" dirty="0"/>
              <a:t>Measure voltage using </a:t>
            </a:r>
            <a:r>
              <a:rPr lang="en-US" sz="3200" dirty="0" err="1"/>
              <a:t>analogRead</a:t>
            </a:r>
            <a:r>
              <a:rPr lang="en-US" sz="3200" dirty="0"/>
              <a:t>.</a:t>
            </a:r>
          </a:p>
          <a:p>
            <a:r>
              <a:rPr lang="en-US" sz="3200" dirty="0"/>
              <a:t>Write if statements.</a:t>
            </a:r>
          </a:p>
          <a:p>
            <a:r>
              <a:rPr lang="en-US" sz="3200" dirty="0"/>
              <a:t>Use different data types.</a:t>
            </a:r>
          </a:p>
          <a:p>
            <a:endParaRPr lang="en-US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D7C63A-E8D8-43A9-8E32-56B0FE7BB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501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66658" y="275127"/>
            <a:ext cx="11796741" cy="705609"/>
          </a:xfrm>
        </p:spPr>
        <p:txBody>
          <a:bodyPr>
            <a:normAutofit/>
          </a:bodyPr>
          <a:lstStyle/>
          <a:p>
            <a:r>
              <a:rPr lang="en-US" dirty="0"/>
              <a:t>Programming Review</a:t>
            </a:r>
          </a:p>
        </p:txBody>
      </p:sp>
      <p:sp>
        <p:nvSpPr>
          <p:cNvPr id="23" name="Content Placeholder 2"/>
          <p:cNvSpPr>
            <a:spLocks noGrp="1"/>
          </p:cNvSpPr>
          <p:nvPr>
            <p:ph idx="1"/>
          </p:nvPr>
        </p:nvSpPr>
        <p:spPr>
          <a:xfrm>
            <a:off x="307636" y="1106072"/>
            <a:ext cx="11782764" cy="4810634"/>
          </a:xfrm>
        </p:spPr>
        <p:txBody>
          <a:bodyPr>
            <a:noAutofit/>
          </a:bodyPr>
          <a:lstStyle/>
          <a:p>
            <a:pPr marL="285750" indent="-285750"/>
            <a:r>
              <a:rPr lang="en-US" dirty="0"/>
              <a:t>Remove wires and other circuit components from your breadboard and Arduino (you can leave the wires connecting 5V and Ground to the breadboard)</a:t>
            </a:r>
          </a:p>
          <a:p>
            <a:pPr marL="285750" indent="-285750"/>
            <a:r>
              <a:rPr lang="en-US" dirty="0"/>
              <a:t>Use this set up to review programming fundamentals:</a:t>
            </a:r>
          </a:p>
          <a:p>
            <a:pPr marL="742950" lvl="1" indent="-285750"/>
            <a:r>
              <a:rPr lang="en-US" dirty="0"/>
              <a:t>Printing to your serial monitor</a:t>
            </a:r>
          </a:p>
          <a:p>
            <a:pPr marL="742950" lvl="1" indent="-285750"/>
            <a:r>
              <a:rPr lang="en-US" dirty="0"/>
              <a:t>Writing code in the main loop</a:t>
            </a:r>
          </a:p>
          <a:p>
            <a:pPr marL="742950" lvl="1" indent="-285750"/>
            <a:r>
              <a:rPr lang="en-US" dirty="0"/>
              <a:t>Using a </a:t>
            </a:r>
            <a:r>
              <a:rPr lang="en-US" b="1" dirty="0">
                <a:solidFill>
                  <a:srgbClr val="5E6D0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dirty="0"/>
              <a:t> Loop</a:t>
            </a:r>
          </a:p>
          <a:p>
            <a:pPr marL="742950" lvl="1" indent="-285750"/>
            <a:r>
              <a:rPr lang="en-US" dirty="0"/>
              <a:t>Measuring voltage using </a:t>
            </a:r>
            <a:r>
              <a:rPr lang="en-US" b="1" dirty="0" err="1">
                <a:solidFill>
                  <a:srgbClr val="D354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analogRead</a:t>
            </a:r>
            <a:endParaRPr lang="en-US" b="1" dirty="0">
              <a:solidFill>
                <a:srgbClr val="D354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42950" lvl="1" indent="-285750"/>
            <a:r>
              <a:rPr lang="en-US" dirty="0"/>
              <a:t>Writing </a:t>
            </a:r>
            <a:r>
              <a:rPr lang="en-US" b="1" dirty="0">
                <a:solidFill>
                  <a:srgbClr val="5E6D0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/>
              <a:t> Statements</a:t>
            </a:r>
          </a:p>
          <a:p>
            <a:pPr marL="742950" lvl="1" indent="-285750"/>
            <a:r>
              <a:rPr lang="en-US" dirty="0"/>
              <a:t>Using different data types</a:t>
            </a:r>
          </a:p>
          <a:p>
            <a:pPr marL="742950" lvl="1" indent="-285750"/>
            <a:endParaRPr lang="en-US" dirty="0"/>
          </a:p>
          <a:p>
            <a:pPr marL="285750" indent="-285750"/>
            <a:endParaRPr lang="en-US" dirty="0"/>
          </a:p>
          <a:p>
            <a:pPr marL="285750" indent="-285750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965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Picture 2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035" y="1056427"/>
            <a:ext cx="8704261" cy="3891865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66658" y="275127"/>
            <a:ext cx="11796741" cy="705609"/>
          </a:xfrm>
        </p:spPr>
        <p:txBody>
          <a:bodyPr>
            <a:normAutofit/>
          </a:bodyPr>
          <a:lstStyle/>
          <a:p>
            <a:r>
              <a:rPr lang="en-US" dirty="0"/>
              <a:t>Printing to your serial monitor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228882" y="6291299"/>
            <a:ext cx="2743200" cy="365125"/>
          </a:xfrm>
        </p:spPr>
        <p:txBody>
          <a:bodyPr/>
          <a:lstStyle/>
          <a:p>
            <a:fld id="{AF9F945A-7155-4828-81E1-722329993529}" type="slidenum">
              <a:rPr lang="en-US" smtClean="0"/>
              <a:t>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71798" y="1959435"/>
            <a:ext cx="2849239" cy="2799501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4022132" y="2603773"/>
            <a:ext cx="4168587" cy="738664"/>
            <a:chOff x="1896441" y="1736031"/>
            <a:chExt cx="4168587" cy="738664"/>
          </a:xfrm>
        </p:grpSpPr>
        <p:cxnSp>
          <p:nvCxnSpPr>
            <p:cNvPr id="6" name="Straight Arrow Connector 5"/>
            <p:cNvCxnSpPr/>
            <p:nvPr/>
          </p:nvCxnSpPr>
          <p:spPr>
            <a:xfrm flipH="1">
              <a:off x="1896441" y="2151530"/>
              <a:ext cx="1039905" cy="0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936346" y="1736031"/>
              <a:ext cx="3128682" cy="73866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B333B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Sets the baud rate for the serial monitor. Tells the serial monitor that you will be printing to it. 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87226" y="4254574"/>
            <a:ext cx="3128682" cy="1938194"/>
            <a:chOff x="515011" y="2855259"/>
            <a:chExt cx="3128682" cy="1938194"/>
          </a:xfrm>
        </p:grpSpPr>
        <p:sp>
          <p:nvSpPr>
            <p:cNvPr id="10" name="Left Bracket 9"/>
            <p:cNvSpPr/>
            <p:nvPr/>
          </p:nvSpPr>
          <p:spPr>
            <a:xfrm rot="16200000">
              <a:off x="1486257" y="2027908"/>
              <a:ext cx="45719" cy="1700421"/>
            </a:xfrm>
            <a:prstGeom prst="leftBracket">
              <a:avLst/>
            </a:prstGeom>
            <a:ln w="19050">
              <a:solidFill>
                <a:srgbClr val="CB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515011" y="4054789"/>
              <a:ext cx="3128682" cy="73866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B333B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solidFill>
                    <a:srgbClr val="D354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Serial.print</a:t>
              </a:r>
              <a:r>
                <a:rPr lang="en-US" sz="1400" dirty="0">
                  <a:solidFill>
                    <a:srgbClr val="D354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() </a:t>
              </a:r>
              <a:r>
                <a:rPr lang="en-US" sz="1400" dirty="0"/>
                <a:t>is the command that sends information to be printed on the serial monitor</a:t>
              </a:r>
            </a:p>
          </p:txBody>
        </p:sp>
        <p:cxnSp>
          <p:nvCxnSpPr>
            <p:cNvPr id="12" name="Straight Connector 11"/>
            <p:cNvCxnSpPr>
              <a:stCxn id="10" idx="1"/>
            </p:cNvCxnSpPr>
            <p:nvPr/>
          </p:nvCxnSpPr>
          <p:spPr>
            <a:xfrm flipH="1">
              <a:off x="1509116" y="2900978"/>
              <a:ext cx="1" cy="1153811"/>
            </a:xfrm>
            <a:prstGeom prst="line">
              <a:avLst/>
            </a:prstGeom>
            <a:ln w="19050">
              <a:solidFill>
                <a:srgbClr val="CB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2080019" y="4231386"/>
            <a:ext cx="3128682" cy="1073896"/>
            <a:chOff x="575859" y="2890194"/>
            <a:chExt cx="3128682" cy="1073896"/>
          </a:xfrm>
        </p:grpSpPr>
        <p:sp>
          <p:nvSpPr>
            <p:cNvPr id="142" name="TextBox 141"/>
            <p:cNvSpPr txBox="1"/>
            <p:nvPr/>
          </p:nvSpPr>
          <p:spPr>
            <a:xfrm>
              <a:off x="575859" y="3225426"/>
              <a:ext cx="3128682" cy="73866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B333B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Adding </a:t>
              </a:r>
              <a:r>
                <a:rPr lang="en-US" sz="1400" dirty="0">
                  <a:solidFill>
                    <a:srgbClr val="D354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ln</a:t>
              </a:r>
              <a:r>
                <a:rPr lang="en-US" sz="1400" dirty="0"/>
                <a:t> to the in the </a:t>
              </a:r>
              <a:r>
                <a:rPr lang="en-US" sz="1400" dirty="0" err="1">
                  <a:solidFill>
                    <a:srgbClr val="D354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Serial.println</a:t>
              </a:r>
              <a:r>
                <a:rPr lang="en-US" sz="1400" dirty="0">
                  <a:solidFill>
                    <a:srgbClr val="D35400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1400" dirty="0"/>
                <a:t>command makes the text move to the next line 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V="1">
              <a:off x="1425388" y="2890194"/>
              <a:ext cx="0" cy="312704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3174979" y="4259426"/>
            <a:ext cx="6219983" cy="1847541"/>
            <a:chOff x="1289887" y="2673694"/>
            <a:chExt cx="6219983" cy="1847541"/>
          </a:xfrm>
        </p:grpSpPr>
        <p:sp>
          <p:nvSpPr>
            <p:cNvPr id="16" name="Left Bracket 15"/>
            <p:cNvSpPr/>
            <p:nvPr/>
          </p:nvSpPr>
          <p:spPr>
            <a:xfrm rot="16200000">
              <a:off x="3844581" y="119000"/>
              <a:ext cx="45720" cy="5155107"/>
            </a:xfrm>
            <a:prstGeom prst="leftBracket">
              <a:avLst/>
            </a:prstGeom>
            <a:ln w="19050">
              <a:solidFill>
                <a:srgbClr val="CB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3757357" y="3782571"/>
              <a:ext cx="3752513" cy="73866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B333B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Text to be printed is in-between quotations inside the (). If printing a variable instead of text, you would put the variable name without “”.</a:t>
              </a:r>
            </a:p>
          </p:txBody>
        </p:sp>
        <p:cxnSp>
          <p:nvCxnSpPr>
            <p:cNvPr id="24" name="Elbow Connector 23"/>
            <p:cNvCxnSpPr>
              <a:stCxn id="16" idx="1"/>
              <a:endCxn id="149" idx="0"/>
            </p:cNvCxnSpPr>
            <p:nvPr/>
          </p:nvCxnSpPr>
          <p:spPr>
            <a:xfrm rot="16200000" flipH="1">
              <a:off x="4218950" y="2367906"/>
              <a:ext cx="1063157" cy="1766172"/>
            </a:xfrm>
            <a:prstGeom prst="bentConnector5">
              <a:avLst>
                <a:gd name="adj1" fmla="val 21502"/>
                <a:gd name="adj2" fmla="val 99700"/>
                <a:gd name="adj3" fmla="val 78498"/>
              </a:avLst>
            </a:prstGeom>
            <a:ln w="19050">
              <a:solidFill>
                <a:srgbClr val="CB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4" name="Group 223"/>
          <p:cNvGrpSpPr/>
          <p:nvPr/>
        </p:nvGrpSpPr>
        <p:grpSpPr>
          <a:xfrm>
            <a:off x="8215257" y="897753"/>
            <a:ext cx="3556857" cy="676865"/>
            <a:chOff x="5510660" y="1352452"/>
            <a:chExt cx="3556857" cy="676865"/>
          </a:xfrm>
        </p:grpSpPr>
        <p:sp>
          <p:nvSpPr>
            <p:cNvPr id="155" name="TextBox 154"/>
            <p:cNvSpPr txBox="1"/>
            <p:nvPr/>
          </p:nvSpPr>
          <p:spPr>
            <a:xfrm>
              <a:off x="5510660" y="1352452"/>
              <a:ext cx="3556857" cy="30777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CB333B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Click here to make the serial monitor appear</a:t>
              </a:r>
            </a:p>
          </p:txBody>
        </p:sp>
        <p:cxnSp>
          <p:nvCxnSpPr>
            <p:cNvPr id="156" name="Straight Arrow Connector 155"/>
            <p:cNvCxnSpPr/>
            <p:nvPr/>
          </p:nvCxnSpPr>
          <p:spPr>
            <a:xfrm>
              <a:off x="5895712" y="1659534"/>
              <a:ext cx="1080" cy="369783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4127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66658" y="275127"/>
            <a:ext cx="11796741" cy="705609"/>
          </a:xfrm>
        </p:spPr>
        <p:txBody>
          <a:bodyPr>
            <a:normAutofit/>
          </a:bodyPr>
          <a:lstStyle/>
          <a:p>
            <a:r>
              <a:rPr lang="en-US" dirty="0"/>
              <a:t>Writing code in the main loop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6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7537" y="1086791"/>
            <a:ext cx="9867900" cy="4829175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888662" y="3971140"/>
            <a:ext cx="1807226" cy="1034980"/>
            <a:chOff x="152203" y="3979148"/>
            <a:chExt cx="1807226" cy="1034980"/>
          </a:xfrm>
        </p:grpSpPr>
        <p:sp>
          <p:nvSpPr>
            <p:cNvPr id="82" name="TextBox 81"/>
            <p:cNvSpPr txBox="1"/>
            <p:nvPr/>
          </p:nvSpPr>
          <p:spPr>
            <a:xfrm>
              <a:off x="152203" y="4017837"/>
              <a:ext cx="1154083" cy="95410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B333B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Commands to make the onboard LED blink</a:t>
              </a:r>
            </a:p>
          </p:txBody>
        </p:sp>
        <p:sp>
          <p:nvSpPr>
            <p:cNvPr id="5" name="Left Bracket 4"/>
            <p:cNvSpPr/>
            <p:nvPr/>
          </p:nvSpPr>
          <p:spPr>
            <a:xfrm>
              <a:off x="1647930" y="3979148"/>
              <a:ext cx="311499" cy="1034980"/>
            </a:xfrm>
            <a:prstGeom prst="leftBracket">
              <a:avLst/>
            </a:prstGeom>
            <a:ln w="19050">
              <a:solidFill>
                <a:srgbClr val="CB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B333B"/>
                </a:solidFill>
              </a:endParaRPr>
            </a:p>
          </p:txBody>
        </p:sp>
        <p:cxnSp>
          <p:nvCxnSpPr>
            <p:cNvPr id="8" name="Straight Connector 7"/>
            <p:cNvCxnSpPr>
              <a:stCxn id="5" idx="1"/>
              <a:endCxn id="82" idx="3"/>
            </p:cNvCxnSpPr>
            <p:nvPr/>
          </p:nvCxnSpPr>
          <p:spPr>
            <a:xfrm flipH="1" flipV="1">
              <a:off x="1306286" y="4494891"/>
              <a:ext cx="341644" cy="1747"/>
            </a:xfrm>
            <a:prstGeom prst="line">
              <a:avLst/>
            </a:prstGeom>
            <a:ln w="19050">
              <a:solidFill>
                <a:srgbClr val="CB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2459751" y="2910569"/>
            <a:ext cx="3402600" cy="497672"/>
            <a:chOff x="1723292" y="2918577"/>
            <a:chExt cx="3402600" cy="497672"/>
          </a:xfrm>
        </p:grpSpPr>
        <p:sp>
          <p:nvSpPr>
            <p:cNvPr id="9" name="Left Bracket 8"/>
            <p:cNvSpPr/>
            <p:nvPr/>
          </p:nvSpPr>
          <p:spPr>
            <a:xfrm rot="16200000">
              <a:off x="2773110" y="1868759"/>
              <a:ext cx="75832" cy="2175468"/>
            </a:xfrm>
            <a:prstGeom prst="leftBracket">
              <a:avLst/>
            </a:prstGeom>
            <a:ln w="19050">
              <a:solidFill>
                <a:srgbClr val="CB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038987" y="3108472"/>
              <a:ext cx="2086905" cy="30777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B333B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Sets pin 13 as an OUTPUT</a:t>
              </a:r>
            </a:p>
          </p:txBody>
        </p:sp>
        <p:cxnSp>
          <p:nvCxnSpPr>
            <p:cNvPr id="11" name="Elbow Connector 10"/>
            <p:cNvCxnSpPr>
              <a:endCxn id="87" idx="1"/>
            </p:cNvCxnSpPr>
            <p:nvPr/>
          </p:nvCxnSpPr>
          <p:spPr>
            <a:xfrm rot="16200000" flipH="1">
              <a:off x="2791030" y="3014404"/>
              <a:ext cx="267952" cy="227961"/>
            </a:xfrm>
            <a:prstGeom prst="bentConnector2">
              <a:avLst/>
            </a:prstGeom>
            <a:ln w="19050">
              <a:solidFill>
                <a:srgbClr val="CB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/>
          <p:cNvGrpSpPr/>
          <p:nvPr/>
        </p:nvGrpSpPr>
        <p:grpSpPr>
          <a:xfrm>
            <a:off x="8071756" y="2597156"/>
            <a:ext cx="3891643" cy="1022291"/>
            <a:chOff x="7335297" y="2605164"/>
            <a:chExt cx="3891643" cy="1022291"/>
          </a:xfrm>
        </p:grpSpPr>
        <p:sp>
          <p:nvSpPr>
            <p:cNvPr id="90" name="TextBox 89"/>
            <p:cNvSpPr txBox="1"/>
            <p:nvPr/>
          </p:nvSpPr>
          <p:spPr>
            <a:xfrm>
              <a:off x="8119388" y="2605164"/>
              <a:ext cx="3107552" cy="52322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B333B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Write comments to help you remember the purpose of each line of code</a:t>
              </a:r>
            </a:p>
          </p:txBody>
        </p:sp>
        <p:cxnSp>
          <p:nvCxnSpPr>
            <p:cNvPr id="16" name="Straight Arrow Connector 15"/>
            <p:cNvCxnSpPr>
              <a:stCxn id="90" idx="1"/>
            </p:cNvCxnSpPr>
            <p:nvPr/>
          </p:nvCxnSpPr>
          <p:spPr>
            <a:xfrm flipH="1" flipV="1">
              <a:off x="7335297" y="2823588"/>
              <a:ext cx="784091" cy="43186"/>
            </a:xfrm>
            <a:prstGeom prst="straightConnector1">
              <a:avLst/>
            </a:prstGeom>
            <a:ln w="1905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90" idx="1"/>
            </p:cNvCxnSpPr>
            <p:nvPr/>
          </p:nvCxnSpPr>
          <p:spPr>
            <a:xfrm flipH="1">
              <a:off x="7636747" y="2866774"/>
              <a:ext cx="482641" cy="760681"/>
            </a:xfrm>
            <a:prstGeom prst="straightConnector1">
              <a:avLst/>
            </a:prstGeom>
            <a:ln w="1905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Group 93"/>
          <p:cNvGrpSpPr/>
          <p:nvPr/>
        </p:nvGrpSpPr>
        <p:grpSpPr>
          <a:xfrm>
            <a:off x="197773" y="1496479"/>
            <a:ext cx="3660274" cy="3810249"/>
            <a:chOff x="197773" y="1496479"/>
            <a:chExt cx="3660274" cy="3810249"/>
          </a:xfrm>
        </p:grpSpPr>
        <p:grpSp>
          <p:nvGrpSpPr>
            <p:cNvPr id="92" name="Group 91"/>
            <p:cNvGrpSpPr/>
            <p:nvPr/>
          </p:nvGrpSpPr>
          <p:grpSpPr>
            <a:xfrm>
              <a:off x="197773" y="1496479"/>
              <a:ext cx="2013101" cy="2246769"/>
              <a:chOff x="200466" y="1388298"/>
              <a:chExt cx="2013101" cy="2246769"/>
            </a:xfrm>
          </p:grpSpPr>
          <p:sp>
            <p:nvSpPr>
              <p:cNvPr id="98" name="TextBox 97"/>
              <p:cNvSpPr txBox="1"/>
              <p:nvPr/>
            </p:nvSpPr>
            <p:spPr>
              <a:xfrm>
                <a:off x="200466" y="1388298"/>
                <a:ext cx="1439109" cy="224676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CB333B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Code in the main loop is found within this function. Notice how all code for the main loop is within the curly brackets in the void loop() function.</a:t>
                </a:r>
              </a:p>
            </p:txBody>
          </p:sp>
          <p:cxnSp>
            <p:nvCxnSpPr>
              <p:cNvPr id="91" name="Straight Arrow Connector 90"/>
              <p:cNvCxnSpPr/>
              <p:nvPr/>
            </p:nvCxnSpPr>
            <p:spPr>
              <a:xfrm>
                <a:off x="1639575" y="3501378"/>
                <a:ext cx="573992" cy="0"/>
              </a:xfrm>
              <a:prstGeom prst="straightConnector1">
                <a:avLst/>
              </a:prstGeom>
              <a:ln w="19050">
                <a:solidFill>
                  <a:srgbClr val="CB333B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3" name="Rounded Rectangle 92"/>
            <p:cNvSpPr/>
            <p:nvPr/>
          </p:nvSpPr>
          <p:spPr>
            <a:xfrm>
              <a:off x="3547484" y="3467001"/>
              <a:ext cx="310563" cy="272517"/>
            </a:xfrm>
            <a:prstGeom prst="roundRect">
              <a:avLst/>
            </a:prstGeom>
            <a:noFill/>
            <a:ln w="19050">
              <a:solidFill>
                <a:srgbClr val="CB33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ounded Rectangle 104"/>
            <p:cNvSpPr/>
            <p:nvPr/>
          </p:nvSpPr>
          <p:spPr>
            <a:xfrm>
              <a:off x="2149188" y="5034211"/>
              <a:ext cx="310563" cy="272517"/>
            </a:xfrm>
            <a:prstGeom prst="roundRect">
              <a:avLst/>
            </a:prstGeom>
            <a:noFill/>
            <a:ln w="19050">
              <a:solidFill>
                <a:srgbClr val="CB33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41697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BD1DF62-6B99-469F-991E-C700320A18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882" y="1395385"/>
            <a:ext cx="8443234" cy="47633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B2EAA4-2DB2-4958-814C-F2871EF67F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15157"/>
          <a:stretch/>
        </p:blipFill>
        <p:spPr>
          <a:xfrm>
            <a:off x="7689129" y="225542"/>
            <a:ext cx="4456612" cy="2837091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66658" y="275127"/>
            <a:ext cx="11796741" cy="70560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5E6D0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dirty="0"/>
              <a:t> loops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7</a:t>
            </a:fld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3556464" y="2991324"/>
            <a:ext cx="7898060" cy="3301496"/>
            <a:chOff x="3658820" y="2326991"/>
            <a:chExt cx="7898060" cy="3301496"/>
          </a:xfrm>
        </p:grpSpPr>
        <p:sp>
          <p:nvSpPr>
            <p:cNvPr id="35" name="TextBox 34"/>
            <p:cNvSpPr txBox="1"/>
            <p:nvPr/>
          </p:nvSpPr>
          <p:spPr>
            <a:xfrm>
              <a:off x="4795959" y="4982156"/>
              <a:ext cx="6760921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B333B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The commands in the </a:t>
              </a:r>
              <a:r>
                <a:rPr lang="en-US" b="1" dirty="0">
                  <a:solidFill>
                    <a:srgbClr val="5E6D03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</a:t>
              </a:r>
              <a:r>
                <a:rPr lang="en-US" dirty="0"/>
                <a:t> loop are inside curly brackets, and these curly brackets are inside the curly brackets of the main loop function. </a:t>
              </a: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7016262" y="2948578"/>
              <a:ext cx="218623" cy="267100"/>
            </a:xfrm>
            <a:prstGeom prst="roundRect">
              <a:avLst/>
            </a:prstGeom>
            <a:noFill/>
            <a:ln w="19050">
              <a:solidFill>
                <a:srgbClr val="CB33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3658820" y="5165649"/>
              <a:ext cx="218623" cy="267100"/>
            </a:xfrm>
            <a:prstGeom prst="roundRect">
              <a:avLst/>
            </a:prstGeom>
            <a:noFill/>
            <a:ln w="19050">
              <a:solidFill>
                <a:srgbClr val="CB33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3911787" y="4898549"/>
              <a:ext cx="218623" cy="267100"/>
            </a:xfrm>
            <a:prstGeom prst="roundRect">
              <a:avLst/>
            </a:prstGeom>
            <a:noFill/>
            <a:ln w="19050">
              <a:solidFill>
                <a:srgbClr val="CB33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5306181" y="2326991"/>
              <a:ext cx="218623" cy="267100"/>
            </a:xfrm>
            <a:prstGeom prst="roundRect">
              <a:avLst/>
            </a:prstGeom>
            <a:noFill/>
            <a:ln w="19050">
              <a:solidFill>
                <a:srgbClr val="CB33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66658" y="1147796"/>
            <a:ext cx="3653473" cy="4801314"/>
            <a:chOff x="166658" y="1147796"/>
            <a:chExt cx="3653473" cy="4801314"/>
          </a:xfrm>
        </p:grpSpPr>
        <p:sp>
          <p:nvSpPr>
            <p:cNvPr id="42" name="TextBox 41"/>
            <p:cNvSpPr txBox="1"/>
            <p:nvPr/>
          </p:nvSpPr>
          <p:spPr>
            <a:xfrm>
              <a:off x="166658" y="1147796"/>
              <a:ext cx="2977224" cy="480131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B333B"/>
              </a:solidFill>
            </a:ln>
          </p:spPr>
          <p:txBody>
            <a:bodyPr wrap="square" rtlCol="0">
              <a:spAutoFit/>
            </a:bodyPr>
            <a:lstStyle/>
            <a:p>
              <a:pPr marL="91440" indent="-91440">
                <a:buFont typeface="Arial" panose="020B0604020202020204" pitchFamily="34" charset="0"/>
                <a:buChar char="•"/>
              </a:pPr>
              <a:r>
                <a:rPr lang="en-US" dirty="0"/>
                <a:t>The </a:t>
              </a:r>
              <a:r>
                <a:rPr lang="en-US" b="1" dirty="0">
                  <a:solidFill>
                    <a:srgbClr val="5E6D03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</a:t>
              </a:r>
              <a:r>
                <a:rPr lang="en-US" dirty="0"/>
                <a:t> loop starts at a given value</a:t>
              </a:r>
            </a:p>
            <a:p>
              <a:pPr marL="91440" indent="-91440">
                <a:buFont typeface="Arial" panose="020B0604020202020204" pitchFamily="34" charset="0"/>
                <a:buChar char="•"/>
              </a:pPr>
              <a:r>
                <a:rPr lang="en-US" dirty="0"/>
                <a:t>It then checks to see if that value meets a set condition</a:t>
              </a:r>
            </a:p>
            <a:p>
              <a:pPr marL="91440" indent="-91440">
                <a:buFont typeface="Arial" panose="020B0604020202020204" pitchFamily="34" charset="0"/>
                <a:buChar char="•"/>
              </a:pPr>
              <a:r>
                <a:rPr lang="en-US" dirty="0"/>
                <a:t>If the condition is met, the </a:t>
              </a:r>
              <a:r>
                <a:rPr lang="en-US" b="1" dirty="0">
                  <a:solidFill>
                    <a:srgbClr val="5E6D03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</a:t>
              </a:r>
              <a:r>
                <a:rPr lang="en-US" dirty="0"/>
                <a:t> loop executes the commands within the curly brackets</a:t>
              </a:r>
            </a:p>
            <a:p>
              <a:pPr marL="91440" indent="-91440">
                <a:buFont typeface="Arial" panose="020B0604020202020204" pitchFamily="34" charset="0"/>
                <a:buChar char="•"/>
              </a:pPr>
              <a:r>
                <a:rPr lang="en-US" dirty="0"/>
                <a:t>Once the commands are executed, the given value changes according to the parameters set in the </a:t>
              </a:r>
              <a:r>
                <a:rPr lang="en-US" b="1" dirty="0">
                  <a:solidFill>
                    <a:srgbClr val="5E6D03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</a:t>
              </a:r>
              <a:r>
                <a:rPr lang="en-US" dirty="0"/>
                <a:t> loop</a:t>
              </a:r>
            </a:p>
            <a:p>
              <a:pPr marL="91440" indent="-91440">
                <a:buFont typeface="Arial" panose="020B0604020202020204" pitchFamily="34" charset="0"/>
                <a:buChar char="•"/>
              </a:pPr>
              <a:r>
                <a:rPr lang="en-US" dirty="0"/>
                <a:t>The process is repeated until the set condition is not met</a:t>
              </a:r>
            </a:p>
            <a:p>
              <a:pPr algn="ctr"/>
              <a:r>
                <a:rPr lang="en-US" dirty="0">
                  <a:solidFill>
                    <a:srgbClr val="5E6D03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for</a:t>
              </a:r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(</a:t>
              </a:r>
              <a:r>
                <a:rPr lang="en-US" dirty="0" err="1">
                  <a:solidFill>
                    <a:srgbClr val="17A1A5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int</a:t>
              </a:r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=0; </a:t>
              </a:r>
              <a:r>
                <a:rPr lang="en-US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&lt;0; </a:t>
              </a:r>
              <a:r>
                <a:rPr lang="en-US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i</a:t>
              </a:r>
              <a:r>
                <a:rPr lang="en-US" dirty="0">
                  <a:latin typeface="Courier New" panose="02070309020205020404" pitchFamily="49" charset="0"/>
                  <a:cs typeface="Courier New" panose="02070309020205020404" pitchFamily="49" charset="0"/>
                </a:rPr>
                <a:t>++)</a:t>
              </a:r>
            </a:p>
          </p:txBody>
        </p:sp>
        <p:cxnSp>
          <p:nvCxnSpPr>
            <p:cNvPr id="12" name="Straight Arrow Connector 11"/>
            <p:cNvCxnSpPr>
              <a:cxnSpLocks/>
            </p:cNvCxnSpPr>
            <p:nvPr/>
          </p:nvCxnSpPr>
          <p:spPr>
            <a:xfrm>
              <a:off x="3143882" y="3732061"/>
              <a:ext cx="676249" cy="0"/>
            </a:xfrm>
            <a:prstGeom prst="straightConnector1">
              <a:avLst/>
            </a:prstGeom>
            <a:ln w="1905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2979497" y="277009"/>
            <a:ext cx="8775501" cy="533944"/>
            <a:chOff x="2979497" y="277009"/>
            <a:chExt cx="8775501" cy="533944"/>
          </a:xfrm>
        </p:grpSpPr>
        <p:sp>
          <p:nvSpPr>
            <p:cNvPr id="16" name="Rectangle 15"/>
            <p:cNvSpPr/>
            <p:nvPr/>
          </p:nvSpPr>
          <p:spPr>
            <a:xfrm>
              <a:off x="7704872" y="277009"/>
              <a:ext cx="4050126" cy="203105"/>
            </a:xfrm>
            <a:prstGeom prst="rect">
              <a:avLst/>
            </a:prstGeom>
            <a:noFill/>
            <a:ln w="19050">
              <a:solidFill>
                <a:srgbClr val="CB33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979497" y="441621"/>
              <a:ext cx="3752898" cy="3693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B333B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dirty="0"/>
                <a:t>The Arduino starts in the main loop.</a:t>
              </a:r>
            </a:p>
          </p:txBody>
        </p:sp>
        <p:cxnSp>
          <p:nvCxnSpPr>
            <p:cNvPr id="20" name="Straight Arrow Connector 19"/>
            <p:cNvCxnSpPr>
              <a:cxnSpLocks/>
              <a:endCxn id="16" idx="1"/>
            </p:cNvCxnSpPr>
            <p:nvPr/>
          </p:nvCxnSpPr>
          <p:spPr>
            <a:xfrm flipV="1">
              <a:off x="6732396" y="378562"/>
              <a:ext cx="972476" cy="249370"/>
            </a:xfrm>
            <a:prstGeom prst="straightConnector1">
              <a:avLst/>
            </a:prstGeom>
            <a:ln w="1905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3676792" y="534189"/>
            <a:ext cx="7763028" cy="1473697"/>
            <a:chOff x="3943303" y="471003"/>
            <a:chExt cx="7763028" cy="1473697"/>
          </a:xfrm>
        </p:grpSpPr>
        <p:sp>
          <p:nvSpPr>
            <p:cNvPr id="43" name="Rectangle 42"/>
            <p:cNvSpPr/>
            <p:nvPr/>
          </p:nvSpPr>
          <p:spPr>
            <a:xfrm>
              <a:off x="7953433" y="471003"/>
              <a:ext cx="3752898" cy="1228510"/>
            </a:xfrm>
            <a:prstGeom prst="rect">
              <a:avLst/>
            </a:prstGeom>
            <a:noFill/>
            <a:ln w="19050">
              <a:solidFill>
                <a:srgbClr val="CB33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Arrow Connector 24"/>
            <p:cNvCxnSpPr>
              <a:cxnSpLocks/>
              <a:endCxn id="43" idx="1"/>
            </p:cNvCxnSpPr>
            <p:nvPr/>
          </p:nvCxnSpPr>
          <p:spPr>
            <a:xfrm>
              <a:off x="6772589" y="1085258"/>
              <a:ext cx="1180844" cy="0"/>
            </a:xfrm>
            <a:prstGeom prst="straightConnector1">
              <a:avLst/>
            </a:prstGeom>
            <a:ln w="1905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3943303" y="990593"/>
              <a:ext cx="2829286" cy="95410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B333B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1400" dirty="0"/>
                <a:t>Each iteration of the for statement is printed and then the program goes back to the beginning of the main loop.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16188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66658" y="275127"/>
            <a:ext cx="11796741" cy="705609"/>
          </a:xfrm>
        </p:spPr>
        <p:txBody>
          <a:bodyPr>
            <a:normAutofit/>
          </a:bodyPr>
          <a:lstStyle/>
          <a:p>
            <a:r>
              <a:rPr lang="en-US" dirty="0"/>
              <a:t>Analog input</a:t>
            </a:r>
          </a:p>
        </p:txBody>
      </p: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307635" y="1106072"/>
            <a:ext cx="5674523" cy="3084091"/>
          </a:xfrm>
        </p:spPr>
        <p:txBody>
          <a:bodyPr>
            <a:noAutofit/>
          </a:bodyPr>
          <a:lstStyle/>
          <a:p>
            <a:pPr marL="285750" indent="-285750"/>
            <a:r>
              <a:rPr lang="en-US" sz="2400" dirty="0"/>
              <a:t>Use a jumper wire to connect </a:t>
            </a:r>
          </a:p>
          <a:p>
            <a:pPr marL="742950" lvl="1" indent="-285750"/>
            <a:r>
              <a:rPr lang="en-US" sz="2000" dirty="0"/>
              <a:t>Analog Pin 0 with ground</a:t>
            </a:r>
          </a:p>
          <a:p>
            <a:pPr marL="742950" lvl="1" indent="-285750"/>
            <a:r>
              <a:rPr lang="en-US" sz="2000" dirty="0"/>
              <a:t>Analog Pin 0 with 5V</a:t>
            </a:r>
          </a:p>
          <a:p>
            <a:pPr marL="742950" lvl="1" indent="-285750"/>
            <a:r>
              <a:rPr lang="en-US" sz="2000" dirty="0"/>
              <a:t>Analog Pin 0 with 3.3V</a:t>
            </a:r>
          </a:p>
          <a:p>
            <a:pPr marL="285750" indent="-285750"/>
            <a:r>
              <a:rPr lang="en-US" sz="2400" dirty="0"/>
              <a:t>Print the analog values to the serial monitor</a:t>
            </a:r>
          </a:p>
          <a:p>
            <a:pPr marL="285750" indent="-285750"/>
            <a:r>
              <a:rPr lang="en-US" sz="2400" dirty="0"/>
              <a:t>How do the analog values change with each configuration?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52" y="4190163"/>
            <a:ext cx="4355909" cy="19745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6490690" y="5491152"/>
                <a:ext cx="4341701" cy="6183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𝑣𝑜𝑙𝑡𝑎𝑔𝑒</m:t>
                      </m:r>
                      <m:r>
                        <a:rPr lang="en-US" i="1" smtClean="0">
                          <a:latin typeface="Cambria Math"/>
                        </a:rPr>
                        <m:t>=</m:t>
                      </m:r>
                      <m:r>
                        <m:rPr>
                          <m:nor/>
                        </m:rPr>
                        <a:rPr lang="en-US" b="1" dirty="0" smtClean="0">
                          <a:solidFill>
                            <a:srgbClr val="D35400"/>
                          </a:solidFill>
                          <a:latin typeface="Courier New" pitchFamily="49" charset="0"/>
                          <a:cs typeface="Courier New" pitchFamily="49" charset="0"/>
                        </a:rPr>
                        <m:t>analogRead</m:t>
                      </m:r>
                      <m:r>
                        <a:rPr lang="en-US" i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  <a:cs typeface="Courier New" pitchFamily="49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𝑣𝑎𝑙𝑢𝑒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5 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𝑣𝑜𝑙𝑡𝑠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1023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0690" y="5491152"/>
                <a:ext cx="4341701" cy="6183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6328851" y="504015"/>
            <a:ext cx="4862501" cy="1427112"/>
            <a:chOff x="6328851" y="504015"/>
            <a:chExt cx="4862501" cy="142711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66952" y="921477"/>
              <a:ext cx="4724400" cy="100965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328851" y="504015"/>
              <a:ext cx="280147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/>
              <a:r>
                <a:rPr lang="en-US" sz="2000" dirty="0">
                  <a:solidFill>
                    <a:srgbClr val="CB333B"/>
                  </a:solidFill>
                </a:rPr>
                <a:t>Analog Pin 0 with ground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328851" y="2135751"/>
            <a:ext cx="4852976" cy="1356318"/>
            <a:chOff x="6328851" y="2135751"/>
            <a:chExt cx="4852976" cy="135631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66952" y="2530044"/>
              <a:ext cx="4714875" cy="962025"/>
            </a:xfrm>
            <a:prstGeom prst="rect">
              <a:avLst/>
            </a:prstGeom>
          </p:spPr>
        </p:pic>
        <p:sp>
          <p:nvSpPr>
            <p:cNvPr id="35" name="Rectangle 34"/>
            <p:cNvSpPr/>
            <p:nvPr/>
          </p:nvSpPr>
          <p:spPr>
            <a:xfrm>
              <a:off x="6328851" y="2135751"/>
              <a:ext cx="233269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/>
              <a:r>
                <a:rPr lang="en-US" sz="2000" dirty="0">
                  <a:solidFill>
                    <a:srgbClr val="CB333B"/>
                  </a:solidFill>
                </a:rPr>
                <a:t>Analog Pin 0 with 5V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328851" y="3596782"/>
            <a:ext cx="4843451" cy="1375841"/>
            <a:chOff x="6328851" y="3596782"/>
            <a:chExt cx="4843451" cy="137584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66952" y="4010598"/>
              <a:ext cx="4705350" cy="962025"/>
            </a:xfrm>
            <a:prstGeom prst="rect">
              <a:avLst/>
            </a:prstGeom>
          </p:spPr>
        </p:pic>
        <p:sp>
          <p:nvSpPr>
            <p:cNvPr id="36" name="Rectangle 35"/>
            <p:cNvSpPr/>
            <p:nvPr/>
          </p:nvSpPr>
          <p:spPr>
            <a:xfrm>
              <a:off x="6328851" y="3596782"/>
              <a:ext cx="252665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/>
              <a:r>
                <a:rPr lang="en-US" sz="2000" dirty="0">
                  <a:solidFill>
                    <a:srgbClr val="CB333B"/>
                  </a:solidFill>
                </a:rPr>
                <a:t>Analog Pin 0 with 3.3V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1226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D30DD7-8AB4-4F0F-AC1B-B65EE2A75B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4953" y="602180"/>
            <a:ext cx="5210060" cy="6119295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66658" y="275127"/>
            <a:ext cx="11796741" cy="70560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5E6D03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/>
              <a:t> Statements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9</a:t>
            </a:fld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426987" y="980736"/>
            <a:ext cx="6656859" cy="2246769"/>
            <a:chOff x="3326292" y="990593"/>
            <a:chExt cx="6656859" cy="2246769"/>
          </a:xfrm>
        </p:grpSpPr>
        <p:cxnSp>
          <p:nvCxnSpPr>
            <p:cNvPr id="22" name="Straight Arrow Connector 21"/>
            <p:cNvCxnSpPr>
              <a:cxnSpLocks/>
            </p:cNvCxnSpPr>
            <p:nvPr/>
          </p:nvCxnSpPr>
          <p:spPr>
            <a:xfrm>
              <a:off x="6772590" y="3118942"/>
              <a:ext cx="3210561" cy="0"/>
            </a:xfrm>
            <a:prstGeom prst="straightConnector1">
              <a:avLst/>
            </a:prstGeom>
            <a:ln w="1905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326292" y="990593"/>
              <a:ext cx="3446298" cy="224676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B333B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b="1" dirty="0">
                  <a:solidFill>
                    <a:srgbClr val="5E6D03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</a:t>
              </a:r>
              <a:r>
                <a:rPr lang="en-US" sz="2000" dirty="0"/>
                <a:t> statements check for a given condition. If the condition is met, the Arduino executes the function following the </a:t>
              </a:r>
              <a:r>
                <a:rPr lang="en-US" sz="2000" b="1" dirty="0">
                  <a:solidFill>
                    <a:srgbClr val="5E6D03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</a:t>
              </a:r>
              <a:r>
                <a:rPr lang="en-US" sz="2000" dirty="0"/>
                <a:t> statement. In this case the </a:t>
              </a:r>
              <a:r>
                <a:rPr lang="en-US" sz="2000" b="1" dirty="0" err="1">
                  <a:latin typeface="Courier New" panose="02070309020205020404" pitchFamily="49" charset="0"/>
                  <a:cs typeface="Courier New" panose="02070309020205020404" pitchFamily="49" charset="0"/>
                </a:rPr>
                <a:t>LED_FastBlink</a:t>
              </a:r>
              <a:r>
                <a:rPr lang="en-US" sz="200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sz="2000" dirty="0"/>
                <a:t>function.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26987" y="3641736"/>
            <a:ext cx="6656859" cy="1323439"/>
            <a:chOff x="3386372" y="1277604"/>
            <a:chExt cx="6656859" cy="1323439"/>
          </a:xfrm>
        </p:grpSpPr>
        <p:cxnSp>
          <p:nvCxnSpPr>
            <p:cNvPr id="26" name="Straight Arrow Connector 25"/>
            <p:cNvCxnSpPr>
              <a:cxnSpLocks/>
            </p:cNvCxnSpPr>
            <p:nvPr/>
          </p:nvCxnSpPr>
          <p:spPr>
            <a:xfrm flipV="1">
              <a:off x="6772589" y="2468134"/>
              <a:ext cx="3270642" cy="1"/>
            </a:xfrm>
            <a:prstGeom prst="straightConnector1">
              <a:avLst/>
            </a:prstGeom>
            <a:ln w="1905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3386372" y="1277604"/>
              <a:ext cx="3386217" cy="132343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CB333B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dirty="0"/>
                <a:t>If the condition in the </a:t>
              </a:r>
              <a:r>
                <a:rPr lang="en-US" sz="2000" b="1" dirty="0">
                  <a:solidFill>
                    <a:srgbClr val="5E6D03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if</a:t>
              </a:r>
              <a:r>
                <a:rPr lang="en-US" sz="2000" dirty="0"/>
                <a:t> statement is not met, then the </a:t>
              </a:r>
              <a:r>
                <a:rPr lang="en-US" sz="2000" b="1" dirty="0">
                  <a:solidFill>
                    <a:srgbClr val="5E6D03"/>
                  </a:solidFill>
                  <a:latin typeface="Courier New" panose="02070309020205020404" pitchFamily="49" charset="0"/>
                  <a:cs typeface="Courier New" panose="02070309020205020404" pitchFamily="49" charset="0"/>
                </a:rPr>
                <a:t>else</a:t>
              </a:r>
              <a:r>
                <a:rPr lang="en-US" sz="2000" dirty="0"/>
                <a:t> command will be executed.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12131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xpanded Slid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panded Slide Theme" id="{2F7484A4-7A9F-4B98-96AC-2FF08647E21D}" vid="{D2194315-72CD-433D-82C0-34C5764078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Expanded Slide Theme</Template>
  <TotalTime>1321</TotalTime>
  <Words>687</Words>
  <Application>Microsoft Office PowerPoint</Application>
  <PresentationFormat>Widescreen</PresentationFormat>
  <Paragraphs>100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Courier New</vt:lpstr>
      <vt:lpstr>Expanded Slide Theme</vt:lpstr>
      <vt:lpstr>First Five  9d</vt:lpstr>
      <vt:lpstr>Programming Fundamentals</vt:lpstr>
      <vt:lpstr>Programming Fundamentals</vt:lpstr>
      <vt:lpstr>Programming Review</vt:lpstr>
      <vt:lpstr>Printing to your serial monitor</vt:lpstr>
      <vt:lpstr>Writing code in the main loop</vt:lpstr>
      <vt:lpstr>for loops</vt:lpstr>
      <vt:lpstr>Analog input</vt:lpstr>
      <vt:lpstr>if Statements</vt:lpstr>
      <vt:lpstr>Data Types</vt:lpstr>
      <vt:lpstr>Data Types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Electricity</dc:title>
  <dc:creator>Krystal Corbett</dc:creator>
  <cp:lastModifiedBy>User</cp:lastModifiedBy>
  <cp:revision>80</cp:revision>
  <cp:lastPrinted>2020-02-12T17:14:59Z</cp:lastPrinted>
  <dcterms:created xsi:type="dcterms:W3CDTF">2017-03-05T23:41:57Z</dcterms:created>
  <dcterms:modified xsi:type="dcterms:W3CDTF">2020-02-12T17:15:03Z</dcterms:modified>
</cp:coreProperties>
</file>