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0" r:id="rId2"/>
    <p:sldId id="314" r:id="rId3"/>
    <p:sldId id="323" r:id="rId4"/>
    <p:sldId id="315" r:id="rId5"/>
    <p:sldId id="316" r:id="rId6"/>
    <p:sldId id="348" r:id="rId7"/>
    <p:sldId id="336" r:id="rId8"/>
    <p:sldId id="337" r:id="rId9"/>
    <p:sldId id="349" r:id="rId10"/>
    <p:sldId id="345" r:id="rId11"/>
    <p:sldId id="338" r:id="rId12"/>
    <p:sldId id="339" r:id="rId13"/>
    <p:sldId id="340" r:id="rId14"/>
    <p:sldId id="341" r:id="rId15"/>
    <p:sldId id="346" r:id="rId16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87"/>
    <a:srgbClr val="A5A5A5"/>
    <a:srgbClr val="CB333B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3" autoAdjust="0"/>
    <p:restoredTop sz="94660"/>
  </p:normalViewPr>
  <p:slideViewPr>
    <p:cSldViewPr snapToGrid="0">
      <p:cViewPr varScale="1">
        <p:scale>
          <a:sx n="87" d="100"/>
          <a:sy n="87" d="100"/>
        </p:scale>
        <p:origin x="378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16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1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2/15/2022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3"/>
            <a:ext cx="5618480" cy="3665459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A2F82-008E-42F5-875F-E0FDFEC9A36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904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A2F82-008E-42F5-875F-E0FDFEC9A36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368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A2F82-008E-42F5-875F-E0FDFEC9A36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018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A2F82-008E-42F5-875F-E0FDFEC9A36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801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A2F82-008E-42F5-875F-E0FDFEC9A36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469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A2F82-008E-42F5-875F-E0FDFEC9A36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253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A2F82-008E-42F5-875F-E0FDFEC9A36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362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2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2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9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62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3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2/15/2022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45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2/15/2022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4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2/15/2022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3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2/15/2022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6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2/15/2022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44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2/15/2022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7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2/15/2022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3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latech.ed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15455" y="3268072"/>
            <a:ext cx="4776545" cy="1508113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Moving The Setpoint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0653BFE7-A2E3-4A0D-AC4C-81A6E00DB9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5DFB068-BEFA-4BB7-96B6-B49B7BE20B6D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061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96B6C5-C0A2-4F54-ACC1-8C7559476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EA4843-B213-4B5A-B802-08DA35C2B7A2}"/>
              </a:ext>
            </a:extLst>
          </p:cNvPr>
          <p:cNvSpPr/>
          <p:nvPr/>
        </p:nvSpPr>
        <p:spPr>
          <a:xfrm>
            <a:off x="316885" y="68683"/>
            <a:ext cx="735444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int </a:t>
            </a:r>
            <a:r>
              <a:rPr lang="en-US" dirty="0" err="1"/>
              <a:t>val</a:t>
            </a:r>
            <a:r>
              <a:rPr lang="en-US" dirty="0"/>
              <a:t>;</a:t>
            </a:r>
          </a:p>
          <a:p>
            <a:r>
              <a:rPr lang="en-US" dirty="0"/>
              <a:t>float </a:t>
            </a:r>
            <a:r>
              <a:rPr lang="en-US" dirty="0" err="1"/>
              <a:t>tempF</a:t>
            </a:r>
            <a:r>
              <a:rPr lang="en-US" dirty="0"/>
              <a:t>;</a:t>
            </a:r>
          </a:p>
          <a:p>
            <a:r>
              <a:rPr lang="en-US" dirty="0"/>
              <a:t>float setpoint = 74.0;</a:t>
            </a:r>
          </a:p>
          <a:p>
            <a:endParaRPr lang="en-US" dirty="0"/>
          </a:p>
          <a:p>
            <a:r>
              <a:rPr lang="en-US" dirty="0"/>
              <a:t>void setup() {  </a:t>
            </a:r>
          </a:p>
          <a:p>
            <a:r>
              <a:rPr lang="en-US" dirty="0"/>
              <a:t>   </a:t>
            </a:r>
            <a:r>
              <a:rPr lang="en-US" dirty="0" err="1"/>
              <a:t>Serial.begin</a:t>
            </a:r>
            <a:r>
              <a:rPr lang="en-US" dirty="0"/>
              <a:t>(9600); </a:t>
            </a:r>
          </a:p>
          <a:p>
            <a:r>
              <a:rPr lang="en-US" dirty="0"/>
              <a:t>   </a:t>
            </a:r>
            <a:r>
              <a:rPr lang="en-US" dirty="0" err="1"/>
              <a:t>pinMode</a:t>
            </a:r>
            <a:r>
              <a:rPr lang="en-US" dirty="0"/>
              <a:t>(7,OUTPUT);</a:t>
            </a:r>
          </a:p>
          <a:p>
            <a:r>
              <a:rPr lang="en-US" dirty="0"/>
              <a:t>   </a:t>
            </a:r>
            <a:r>
              <a:rPr lang="en-US" dirty="0" err="1"/>
              <a:t>Serial.print</a:t>
            </a:r>
            <a:r>
              <a:rPr lang="en-US" dirty="0"/>
              <a:t>(setpoint);</a:t>
            </a:r>
            <a:r>
              <a:rPr lang="en-US" dirty="0" err="1"/>
              <a:t>Serial.println</a:t>
            </a:r>
            <a:r>
              <a:rPr lang="en-US" dirty="0"/>
              <a:t>("</a:t>
            </a:r>
            <a:r>
              <a:rPr lang="en-US" dirty="0" err="1"/>
              <a:t>degf</a:t>
            </a:r>
            <a:r>
              <a:rPr lang="en-US" dirty="0"/>
              <a:t>");             </a:t>
            </a:r>
          </a:p>
          <a:p>
            <a:r>
              <a:rPr lang="en-US" dirty="0"/>
              <a:t>}</a:t>
            </a:r>
          </a:p>
          <a:p>
            <a:r>
              <a:rPr lang="en-US" dirty="0"/>
              <a:t>void loop() {</a:t>
            </a:r>
          </a:p>
          <a:p>
            <a:r>
              <a:rPr lang="en-US" dirty="0"/>
              <a:t>    </a:t>
            </a:r>
            <a:r>
              <a:rPr lang="en-US" dirty="0" err="1"/>
              <a:t>val</a:t>
            </a:r>
            <a:r>
              <a:rPr lang="en-US" dirty="0"/>
              <a:t> = </a:t>
            </a:r>
            <a:r>
              <a:rPr lang="en-US" dirty="0" err="1"/>
              <a:t>analogRead</a:t>
            </a:r>
            <a:r>
              <a:rPr lang="en-US" dirty="0"/>
              <a:t>(5); </a:t>
            </a:r>
          </a:p>
          <a:p>
            <a:r>
              <a:rPr lang="en-US" dirty="0"/>
              <a:t>    </a:t>
            </a:r>
            <a:r>
              <a:rPr lang="en-US" dirty="0" err="1"/>
              <a:t>tempF</a:t>
            </a:r>
            <a:r>
              <a:rPr lang="en-US" dirty="0"/>
              <a:t> = 0.2063*val-26.428;     </a:t>
            </a:r>
          </a:p>
          <a:p>
            <a:r>
              <a:rPr lang="en-US" dirty="0"/>
              <a:t>    </a:t>
            </a:r>
            <a:r>
              <a:rPr lang="en-US" dirty="0" err="1"/>
              <a:t>Serial.print</a:t>
            </a:r>
            <a:r>
              <a:rPr lang="en-US" dirty="0"/>
              <a:t>("  Analog = "); </a:t>
            </a:r>
            <a:r>
              <a:rPr lang="en-US" dirty="0" err="1"/>
              <a:t>Serial.print</a:t>
            </a:r>
            <a:r>
              <a:rPr lang="en-US" dirty="0"/>
              <a:t>(</a:t>
            </a:r>
            <a:r>
              <a:rPr lang="en-US" dirty="0" err="1"/>
              <a:t>val</a:t>
            </a:r>
            <a:r>
              <a:rPr lang="en-US" dirty="0"/>
              <a:t>); </a:t>
            </a:r>
          </a:p>
          <a:p>
            <a:r>
              <a:rPr lang="en-US" dirty="0"/>
              <a:t>    </a:t>
            </a:r>
            <a:r>
              <a:rPr lang="en-US" dirty="0" err="1"/>
              <a:t>Serial.print</a:t>
            </a:r>
            <a:r>
              <a:rPr lang="en-US" dirty="0"/>
              <a:t>(" = "); </a:t>
            </a:r>
            <a:r>
              <a:rPr lang="en-US" dirty="0" err="1"/>
              <a:t>Serial.print</a:t>
            </a:r>
            <a:r>
              <a:rPr lang="en-US" dirty="0"/>
              <a:t>(tempF,3);</a:t>
            </a:r>
            <a:r>
              <a:rPr lang="en-US" dirty="0" err="1"/>
              <a:t>Serial.println</a:t>
            </a:r>
            <a:r>
              <a:rPr lang="en-US" dirty="0"/>
              <a:t>(" </a:t>
            </a:r>
            <a:r>
              <a:rPr lang="en-US" dirty="0" err="1"/>
              <a:t>degF</a:t>
            </a:r>
            <a:r>
              <a:rPr lang="en-US" dirty="0"/>
              <a:t>");</a:t>
            </a:r>
          </a:p>
          <a:p>
            <a:r>
              <a:rPr lang="en-US" dirty="0"/>
              <a:t>    if (</a:t>
            </a:r>
            <a:r>
              <a:rPr lang="en-US" dirty="0" err="1"/>
              <a:t>tempF</a:t>
            </a:r>
            <a:r>
              <a:rPr lang="en-US" dirty="0"/>
              <a:t> &gt; setpoint){</a:t>
            </a:r>
          </a:p>
          <a:p>
            <a:r>
              <a:rPr lang="en-US" dirty="0"/>
              <a:t>      </a:t>
            </a:r>
            <a:r>
              <a:rPr lang="en-US" dirty="0" err="1"/>
              <a:t>digitalWrite</a:t>
            </a:r>
            <a:r>
              <a:rPr lang="en-US" dirty="0"/>
              <a:t>(7,HIGH);</a:t>
            </a:r>
          </a:p>
          <a:p>
            <a:r>
              <a:rPr lang="en-US" dirty="0"/>
              <a:t>      </a:t>
            </a:r>
            <a:r>
              <a:rPr lang="en-US" dirty="0" err="1"/>
              <a:t>Serial.println</a:t>
            </a:r>
            <a:r>
              <a:rPr lang="en-US" dirty="0"/>
              <a:t>("The temperature is too hot! The fan is ON");</a:t>
            </a:r>
          </a:p>
          <a:p>
            <a:r>
              <a:rPr lang="en-US" dirty="0"/>
              <a:t>    }</a:t>
            </a:r>
          </a:p>
          <a:p>
            <a:r>
              <a:rPr lang="en-US" dirty="0"/>
              <a:t>    if (</a:t>
            </a:r>
            <a:r>
              <a:rPr lang="en-US" dirty="0" err="1"/>
              <a:t>tempF</a:t>
            </a:r>
            <a:r>
              <a:rPr lang="en-US" dirty="0"/>
              <a:t> &lt;= setpoint) {</a:t>
            </a:r>
          </a:p>
          <a:p>
            <a:r>
              <a:rPr lang="en-US" dirty="0"/>
              <a:t>      </a:t>
            </a:r>
            <a:r>
              <a:rPr lang="en-US" dirty="0" err="1"/>
              <a:t>digitalWrite</a:t>
            </a:r>
            <a:r>
              <a:rPr lang="en-US" dirty="0"/>
              <a:t>(7,LOW);</a:t>
            </a:r>
          </a:p>
          <a:p>
            <a:r>
              <a:rPr lang="en-US" dirty="0"/>
              <a:t>      </a:t>
            </a:r>
            <a:r>
              <a:rPr lang="en-US" dirty="0" err="1"/>
              <a:t>Serial.println</a:t>
            </a:r>
            <a:r>
              <a:rPr lang="en-US" dirty="0"/>
              <a:t>("The temperature is comfortable. The fan is OFF");</a:t>
            </a:r>
          </a:p>
          <a:p>
            <a:r>
              <a:rPr lang="en-US" dirty="0"/>
              <a:t>    }</a:t>
            </a:r>
          </a:p>
          <a:p>
            <a:r>
              <a:rPr lang="en-US" dirty="0"/>
              <a:t>}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58B1D5-296A-4B30-BB3D-C621AD310593}"/>
              </a:ext>
            </a:extLst>
          </p:cNvPr>
          <p:cNvSpPr txBox="1"/>
          <p:nvPr/>
        </p:nvSpPr>
        <p:spPr>
          <a:xfrm>
            <a:off x="7006855" y="446568"/>
            <a:ext cx="47527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Modify this program we used  to read the thermistor and turn the fan on and off previously per the directions below.</a:t>
            </a:r>
          </a:p>
          <a:p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1FCA06-6AA2-4323-BC65-7261CD7BEB1B}"/>
              </a:ext>
            </a:extLst>
          </p:cNvPr>
          <p:cNvSpPr txBox="1"/>
          <p:nvPr/>
        </p:nvSpPr>
        <p:spPr>
          <a:xfrm>
            <a:off x="2906485" y="2578779"/>
            <a:ext cx="8697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sym typeface="Symbol" panose="05050102010706020507" pitchFamily="18" charset="2"/>
              </a:rPr>
              <a:t> Read potentiometer, compute with offset and gain, then convert to temperature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1383E97-5A02-4A45-829A-3D1549A1A763}"/>
              </a:ext>
            </a:extLst>
          </p:cNvPr>
          <p:cNvSpPr txBox="1"/>
          <p:nvPr/>
        </p:nvSpPr>
        <p:spPr>
          <a:xfrm>
            <a:off x="7255328" y="3577335"/>
            <a:ext cx="42088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sym typeface="Symbol" panose="05050102010706020507" pitchFamily="18" charset="2"/>
              </a:rPr>
              <a:t> Change logic to turn heat on when below setpoint and off when above setpoint (and turn on LED when heater is on).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083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11</a:t>
            </a:fld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66658" y="275127"/>
            <a:ext cx="11796741" cy="705609"/>
          </a:xfrm>
        </p:spPr>
        <p:txBody>
          <a:bodyPr>
            <a:normAutofit/>
          </a:bodyPr>
          <a:lstStyle/>
          <a:p>
            <a:r>
              <a:rPr lang="en-US" dirty="0"/>
              <a:t>Cooling Control System Programming Tips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58B1F9-1876-4B5E-A764-7D9F87231EA1}"/>
              </a:ext>
            </a:extLst>
          </p:cNvPr>
          <p:cNvSpPr/>
          <p:nvPr/>
        </p:nvSpPr>
        <p:spPr>
          <a:xfrm>
            <a:off x="228601" y="980736"/>
            <a:ext cx="1052844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What is the first thing in your program?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What variables do you think you need? You may add more as you build the program.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585B87-5F23-4B79-9C09-36FB86DCE5CB}"/>
              </a:ext>
            </a:extLst>
          </p:cNvPr>
          <p:cNvSpPr/>
          <p:nvPr/>
        </p:nvSpPr>
        <p:spPr>
          <a:xfrm>
            <a:off x="4711333" y="973041"/>
            <a:ext cx="21541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3087"/>
                </a:solidFill>
              </a:rPr>
              <a:t>Declaring variables</a:t>
            </a:r>
            <a:endParaRPr lang="en-US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7B36844-3B3A-4D90-B58D-7F217523A144}"/>
              </a:ext>
            </a:extLst>
          </p:cNvPr>
          <p:cNvSpPr/>
          <p:nvPr/>
        </p:nvSpPr>
        <p:spPr>
          <a:xfrm>
            <a:off x="622986" y="1729087"/>
            <a:ext cx="105284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3087"/>
                </a:solidFill>
              </a:rPr>
              <a:t>int </a:t>
            </a:r>
            <a:r>
              <a:rPr lang="en-US" sz="2000" b="1" dirty="0" err="1">
                <a:solidFill>
                  <a:srgbClr val="003087"/>
                </a:solidFill>
              </a:rPr>
              <a:t>val</a:t>
            </a:r>
            <a:r>
              <a:rPr lang="en-US" sz="2000" b="1" dirty="0">
                <a:solidFill>
                  <a:srgbClr val="003087"/>
                </a:solidFill>
              </a:rPr>
              <a:t> </a:t>
            </a:r>
            <a:r>
              <a:rPr lang="en-US" sz="2000" dirty="0">
                <a:solidFill>
                  <a:srgbClr val="003087"/>
                </a:solidFill>
              </a:rPr>
              <a:t>– for the value read in by the thermistor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3087"/>
                </a:solidFill>
              </a:rPr>
              <a:t>float </a:t>
            </a:r>
            <a:r>
              <a:rPr lang="en-US" sz="2000" b="1" dirty="0" err="1">
                <a:solidFill>
                  <a:srgbClr val="003087"/>
                </a:solidFill>
              </a:rPr>
              <a:t>tempF</a:t>
            </a:r>
            <a:r>
              <a:rPr lang="en-US" sz="2000" b="1" dirty="0">
                <a:solidFill>
                  <a:srgbClr val="003087"/>
                </a:solidFill>
              </a:rPr>
              <a:t> </a:t>
            </a:r>
            <a:r>
              <a:rPr lang="en-US" sz="2000" dirty="0">
                <a:solidFill>
                  <a:srgbClr val="003087"/>
                </a:solidFill>
              </a:rPr>
              <a:t>– the temperature in °F that is converted from </a:t>
            </a:r>
            <a:r>
              <a:rPr lang="en-US" sz="2000" dirty="0" err="1">
                <a:solidFill>
                  <a:srgbClr val="003087"/>
                </a:solidFill>
              </a:rPr>
              <a:t>val</a:t>
            </a:r>
            <a:endParaRPr lang="en-US" sz="2000" dirty="0">
              <a:solidFill>
                <a:srgbClr val="003087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3087"/>
                </a:solidFill>
              </a:rPr>
              <a:t>int dial</a:t>
            </a:r>
            <a:r>
              <a:rPr lang="en-US" sz="2000" dirty="0">
                <a:solidFill>
                  <a:srgbClr val="003087"/>
                </a:solidFill>
              </a:rPr>
              <a:t> – the value related to the position of the dial on the potentiometer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3087"/>
                </a:solidFill>
              </a:rPr>
              <a:t>int </a:t>
            </a:r>
            <a:r>
              <a:rPr lang="en-US" sz="2000" b="1" dirty="0" err="1">
                <a:solidFill>
                  <a:srgbClr val="003087"/>
                </a:solidFill>
              </a:rPr>
              <a:t>setpointA</a:t>
            </a:r>
            <a:r>
              <a:rPr lang="en-US" sz="2000" b="1" dirty="0">
                <a:solidFill>
                  <a:srgbClr val="003087"/>
                </a:solidFill>
              </a:rPr>
              <a:t> </a:t>
            </a:r>
            <a:r>
              <a:rPr lang="en-US" sz="2000" dirty="0">
                <a:solidFill>
                  <a:srgbClr val="003087"/>
                </a:solidFill>
              </a:rPr>
              <a:t>– analog value of the setpoint that is set using potentiometer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3087"/>
                </a:solidFill>
              </a:rPr>
              <a:t>float </a:t>
            </a:r>
            <a:r>
              <a:rPr lang="en-US" sz="2000" b="1" dirty="0" err="1">
                <a:solidFill>
                  <a:srgbClr val="003087"/>
                </a:solidFill>
              </a:rPr>
              <a:t>setpointF</a:t>
            </a:r>
            <a:r>
              <a:rPr lang="en-US" sz="2000" b="1" dirty="0">
                <a:solidFill>
                  <a:srgbClr val="003087"/>
                </a:solidFill>
              </a:rPr>
              <a:t> </a:t>
            </a:r>
            <a:r>
              <a:rPr lang="en-US" sz="2000" dirty="0">
                <a:solidFill>
                  <a:srgbClr val="003087"/>
                </a:solidFill>
              </a:rPr>
              <a:t>– converted value of the setpoint into °F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2191028-6484-47E6-BA73-921F76513D95}"/>
              </a:ext>
            </a:extLst>
          </p:cNvPr>
          <p:cNvSpPr/>
          <p:nvPr/>
        </p:nvSpPr>
        <p:spPr>
          <a:xfrm>
            <a:off x="166658" y="3335639"/>
            <a:ext cx="1052844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What needs to be put in the setup() function?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What components do you need to have in your loop() function?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6A398B2-8458-4C36-AF5B-E6F7320303D8}"/>
              </a:ext>
            </a:extLst>
          </p:cNvPr>
          <p:cNvSpPr/>
          <p:nvPr/>
        </p:nvSpPr>
        <p:spPr>
          <a:xfrm>
            <a:off x="5430878" y="3343848"/>
            <a:ext cx="47468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>
                <a:solidFill>
                  <a:srgbClr val="003087"/>
                </a:solidFill>
              </a:rPr>
              <a:t>Serial.begin</a:t>
            </a:r>
            <a:r>
              <a:rPr lang="en-US" sz="2000" dirty="0">
                <a:solidFill>
                  <a:srgbClr val="003087"/>
                </a:solidFill>
              </a:rPr>
              <a:t>(9600); &amp; </a:t>
            </a:r>
            <a:r>
              <a:rPr lang="en-US" sz="2000" dirty="0" err="1">
                <a:solidFill>
                  <a:srgbClr val="003087"/>
                </a:solidFill>
              </a:rPr>
              <a:t>pinMode</a:t>
            </a:r>
            <a:r>
              <a:rPr lang="en-US" sz="2000" dirty="0">
                <a:solidFill>
                  <a:srgbClr val="003087"/>
                </a:solidFill>
              </a:rPr>
              <a:t>(7, OUTPUT);</a:t>
            </a:r>
            <a:endParaRPr lang="en-US" sz="20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1B94B9-8A4E-4DF5-B402-A344D1A6024F}"/>
              </a:ext>
            </a:extLst>
          </p:cNvPr>
          <p:cNvSpPr/>
          <p:nvPr/>
        </p:nvSpPr>
        <p:spPr>
          <a:xfrm>
            <a:off x="622985" y="4096494"/>
            <a:ext cx="1052844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087"/>
                </a:solidFill>
              </a:rPr>
              <a:t>Potentiometer and setpoint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087"/>
                </a:solidFill>
              </a:rPr>
              <a:t>Thermistor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087"/>
                </a:solidFill>
              </a:rPr>
              <a:t>Conditional statement if the temperature is greater than setpoint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087"/>
                </a:solidFill>
              </a:rPr>
              <a:t>Conditional statement if the temperature is less than or equal to setpoint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348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2" grpId="0" build="p"/>
      <p:bldP spid="7" grpId="0" uiExpand="1" build="p"/>
      <p:bldP spid="8" grpId="0" uiExpand="1" build="p"/>
      <p:bldP spid="10" grpId="0" build="p"/>
      <p:bldP spid="12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12</a:t>
            </a:fld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66657" y="172569"/>
            <a:ext cx="11796741" cy="490872"/>
          </a:xfrm>
        </p:spPr>
        <p:txBody>
          <a:bodyPr>
            <a:normAutofit fontScale="90000"/>
          </a:bodyPr>
          <a:lstStyle/>
          <a:p>
            <a:r>
              <a:rPr lang="en-US" dirty="0"/>
              <a:t>Cooling Control System Programming Tips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58B1F9-1876-4B5E-A764-7D9F87231EA1}"/>
              </a:ext>
            </a:extLst>
          </p:cNvPr>
          <p:cNvSpPr/>
          <p:nvPr/>
        </p:nvSpPr>
        <p:spPr>
          <a:xfrm>
            <a:off x="191313" y="663441"/>
            <a:ext cx="1052844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/>
              <a:t>What do you need to include in your sketch for the </a:t>
            </a:r>
            <a:r>
              <a:rPr lang="en-US" sz="2400" b="1" dirty="0"/>
              <a:t>potentiometer and setpoint</a:t>
            </a:r>
            <a:r>
              <a:rPr lang="en-US" sz="2400" dirty="0"/>
              <a:t>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Read in analog value from the potentiometer dial.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Adjust the dial value to fit your narrowed setpoint range using gain (15%)  and offset (500).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Convert the analog setpoint value to a °F value using inverted calibration equation.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Print the analog and °F values of setpoint onto your serial monitor (with labels).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What do you need to include in your sketch for the </a:t>
            </a:r>
            <a:r>
              <a:rPr lang="en-US" sz="2400" b="1" dirty="0"/>
              <a:t>thermistor</a:t>
            </a:r>
            <a:r>
              <a:rPr lang="en-US" sz="2400" dirty="0"/>
              <a:t>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Read in analog value from the thermistor.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Convert the analog thermistor value to a °F value using inverted calibration equation.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Print the analog and °F values of temperature onto your serial monitor (with labels).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FCA9744-441D-4DC0-9F40-8FBF3FA85BD1}"/>
              </a:ext>
            </a:extLst>
          </p:cNvPr>
          <p:cNvSpPr/>
          <p:nvPr/>
        </p:nvSpPr>
        <p:spPr>
          <a:xfrm>
            <a:off x="841931" y="6079830"/>
            <a:ext cx="107050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3087"/>
                </a:solidFill>
              </a:rPr>
              <a:t>Variables associated with each section are provided in blue. You can use different variable names in your sketch.</a:t>
            </a:r>
            <a:endParaRPr lang="en-US" i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B17B87-0E88-4D66-9282-CFB3E1012E37}"/>
              </a:ext>
            </a:extLst>
          </p:cNvPr>
          <p:cNvSpPr/>
          <p:nvPr/>
        </p:nvSpPr>
        <p:spPr>
          <a:xfrm>
            <a:off x="6788042" y="1138940"/>
            <a:ext cx="721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3087"/>
                </a:solidFill>
              </a:rPr>
              <a:t>dial </a:t>
            </a:r>
            <a:endParaRPr lang="en-US" sz="24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1F3EC5C-14E1-4793-BBAA-B8911A86784F}"/>
              </a:ext>
            </a:extLst>
          </p:cNvPr>
          <p:cNvSpPr/>
          <p:nvPr/>
        </p:nvSpPr>
        <p:spPr>
          <a:xfrm>
            <a:off x="2505118" y="1936206"/>
            <a:ext cx="14989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3087"/>
                </a:solidFill>
              </a:rPr>
              <a:t>setpointA</a:t>
            </a:r>
            <a:r>
              <a:rPr lang="en-US" sz="2400" b="1" dirty="0">
                <a:solidFill>
                  <a:srgbClr val="003087"/>
                </a:solidFill>
              </a:rPr>
              <a:t> </a:t>
            </a:r>
            <a:endParaRPr lang="en-US" sz="2400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A213EAB-92EE-41F3-B033-889C6EB805C5}"/>
              </a:ext>
            </a:extLst>
          </p:cNvPr>
          <p:cNvSpPr/>
          <p:nvPr/>
        </p:nvSpPr>
        <p:spPr>
          <a:xfrm>
            <a:off x="2228672" y="2657910"/>
            <a:ext cx="14540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3087"/>
                </a:solidFill>
              </a:rPr>
              <a:t>setpointF</a:t>
            </a:r>
            <a:r>
              <a:rPr lang="en-US" sz="2400" b="1" dirty="0">
                <a:solidFill>
                  <a:srgbClr val="003087"/>
                </a:solidFill>
              </a:rPr>
              <a:t> </a:t>
            </a:r>
            <a:endParaRPr lang="en-US" sz="2400" b="1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DA6B46-FD1B-4F99-9AE3-1238814BD908}"/>
              </a:ext>
            </a:extLst>
          </p:cNvPr>
          <p:cNvSpPr/>
          <p:nvPr/>
        </p:nvSpPr>
        <p:spPr>
          <a:xfrm>
            <a:off x="5883141" y="4008018"/>
            <a:ext cx="6226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3087"/>
                </a:solidFill>
              </a:rPr>
              <a:t>val</a:t>
            </a:r>
            <a:r>
              <a:rPr lang="en-US" sz="2400" b="1" dirty="0">
                <a:solidFill>
                  <a:srgbClr val="003087"/>
                </a:solidFill>
              </a:rPr>
              <a:t> </a:t>
            </a:r>
            <a:endParaRPr lang="en-US" sz="2400" b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2C093C-0275-45A6-8183-118C8469078A}"/>
              </a:ext>
            </a:extLst>
          </p:cNvPr>
          <p:cNvSpPr/>
          <p:nvPr/>
        </p:nvSpPr>
        <p:spPr>
          <a:xfrm>
            <a:off x="1970644" y="4883211"/>
            <a:ext cx="10689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3087"/>
                </a:solidFill>
              </a:rPr>
              <a:t>tempF</a:t>
            </a:r>
            <a:r>
              <a:rPr lang="en-US" sz="2400" b="1" dirty="0">
                <a:solidFill>
                  <a:srgbClr val="003087"/>
                </a:solidFill>
              </a:rPr>
              <a:t>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25915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5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13</a:t>
            </a:fld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66658" y="275127"/>
            <a:ext cx="11796741" cy="705609"/>
          </a:xfrm>
        </p:spPr>
        <p:txBody>
          <a:bodyPr>
            <a:normAutofit/>
          </a:bodyPr>
          <a:lstStyle/>
          <a:p>
            <a:r>
              <a:rPr lang="en-US" dirty="0"/>
              <a:t>Cooling Control System Programming Tips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58B1F9-1876-4B5E-A764-7D9F87231EA1}"/>
              </a:ext>
            </a:extLst>
          </p:cNvPr>
          <p:cNvSpPr/>
          <p:nvPr/>
        </p:nvSpPr>
        <p:spPr>
          <a:xfrm>
            <a:off x="295600" y="980736"/>
            <a:ext cx="1153885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/>
              <a:t>What do you need to include in your sketch for the </a:t>
            </a:r>
            <a:r>
              <a:rPr lang="en-US" sz="2400" b="1" dirty="0"/>
              <a:t>conditional statement if the temperature is greater than setpoint</a:t>
            </a:r>
            <a:r>
              <a:rPr lang="en-US" sz="2400" dirty="0"/>
              <a:t>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Conditional statement comparing the </a:t>
            </a:r>
            <a:r>
              <a:rPr lang="en-US" sz="2400" dirty="0" err="1"/>
              <a:t>tempF</a:t>
            </a:r>
            <a:r>
              <a:rPr lang="en-US" sz="2400" dirty="0"/>
              <a:t> and the </a:t>
            </a:r>
            <a:r>
              <a:rPr lang="en-US" sz="2400" dirty="0" err="1"/>
              <a:t>setpointF</a:t>
            </a:r>
            <a:r>
              <a:rPr lang="en-US" sz="2400" dirty="0"/>
              <a:t>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Statement printed to the serial monitor that the temperature is too hot and the fan is on.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Turn the digital pin connected to the cascading switch circuit HIGH.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/>
          </a:p>
          <a:p>
            <a:pPr>
              <a:spcAft>
                <a:spcPts val="600"/>
              </a:spcAft>
            </a:pPr>
            <a:r>
              <a:rPr lang="en-US" sz="2400" dirty="0"/>
              <a:t>What do you need to include in your sketch for the </a:t>
            </a:r>
            <a:r>
              <a:rPr lang="en-US" sz="2400" b="1" dirty="0"/>
              <a:t>conditional statement if the temperature is greater than setpoint</a:t>
            </a:r>
            <a:r>
              <a:rPr lang="en-US" sz="2400" dirty="0"/>
              <a:t>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Conditional statement comparing the </a:t>
            </a:r>
            <a:r>
              <a:rPr lang="en-US" sz="2400" dirty="0" err="1"/>
              <a:t>tempF</a:t>
            </a:r>
            <a:r>
              <a:rPr lang="en-US" sz="2400" dirty="0"/>
              <a:t> and the </a:t>
            </a:r>
            <a:r>
              <a:rPr lang="en-US" sz="2400" dirty="0" err="1"/>
              <a:t>setpointF</a:t>
            </a:r>
            <a:r>
              <a:rPr lang="en-US" sz="2400" dirty="0"/>
              <a:t>. 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Statement printed to the serial monitor that the temperature is too hot and the fan is off.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Turn the digital pin connected to the cascading switch circuit LOW.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EA3282C-C992-4E94-AB6D-26A65D23D10D}"/>
              </a:ext>
            </a:extLst>
          </p:cNvPr>
          <p:cNvSpPr/>
          <p:nvPr/>
        </p:nvSpPr>
        <p:spPr>
          <a:xfrm>
            <a:off x="8557968" y="1888142"/>
            <a:ext cx="3001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3087"/>
                </a:solidFill>
              </a:rPr>
              <a:t>If (</a:t>
            </a:r>
            <a:r>
              <a:rPr lang="en-US" sz="2400" b="1" dirty="0" err="1">
                <a:solidFill>
                  <a:srgbClr val="003087"/>
                </a:solidFill>
              </a:rPr>
              <a:t>tempF</a:t>
            </a:r>
            <a:r>
              <a:rPr lang="en-US" sz="2400" b="1" dirty="0">
                <a:solidFill>
                  <a:srgbClr val="003087"/>
                </a:solidFill>
              </a:rPr>
              <a:t> &gt; </a:t>
            </a:r>
            <a:r>
              <a:rPr lang="en-US" sz="2400" b="1" dirty="0" err="1">
                <a:solidFill>
                  <a:srgbClr val="003087"/>
                </a:solidFill>
              </a:rPr>
              <a:t>setpointF</a:t>
            </a:r>
            <a:r>
              <a:rPr lang="en-US" sz="2400" b="1" dirty="0">
                <a:solidFill>
                  <a:srgbClr val="003087"/>
                </a:solidFill>
              </a:rPr>
              <a:t>) </a:t>
            </a:r>
            <a:endParaRPr lang="en-US" sz="24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8A9A3D-4771-4F42-B691-080C3FD22238}"/>
              </a:ext>
            </a:extLst>
          </p:cNvPr>
          <p:cNvSpPr/>
          <p:nvPr/>
        </p:nvSpPr>
        <p:spPr>
          <a:xfrm>
            <a:off x="8932671" y="2662788"/>
            <a:ext cx="29923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3087"/>
                </a:solidFill>
              </a:rPr>
              <a:t>digitalWrite</a:t>
            </a:r>
            <a:r>
              <a:rPr lang="en-US" sz="2400" b="1" dirty="0">
                <a:solidFill>
                  <a:srgbClr val="003087"/>
                </a:solidFill>
              </a:rPr>
              <a:t>(7 , HIGH) </a:t>
            </a:r>
            <a:endParaRPr lang="en-US" sz="2400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7625BD1-0797-4895-BAFA-ECA31689C33A}"/>
              </a:ext>
            </a:extLst>
          </p:cNvPr>
          <p:cNvSpPr/>
          <p:nvPr/>
        </p:nvSpPr>
        <p:spPr>
          <a:xfrm>
            <a:off x="8557968" y="4370297"/>
            <a:ext cx="31558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03087"/>
                </a:solidFill>
              </a:rPr>
              <a:t>If (</a:t>
            </a:r>
            <a:r>
              <a:rPr lang="en-US" sz="2400" b="1" dirty="0" err="1">
                <a:solidFill>
                  <a:srgbClr val="003087"/>
                </a:solidFill>
              </a:rPr>
              <a:t>tempF</a:t>
            </a:r>
            <a:r>
              <a:rPr lang="en-US" sz="2400" b="1" dirty="0">
                <a:solidFill>
                  <a:srgbClr val="003087"/>
                </a:solidFill>
              </a:rPr>
              <a:t> &lt;= </a:t>
            </a:r>
            <a:r>
              <a:rPr lang="en-US" sz="2400" b="1" dirty="0" err="1">
                <a:solidFill>
                  <a:srgbClr val="003087"/>
                </a:solidFill>
              </a:rPr>
              <a:t>setpointF</a:t>
            </a:r>
            <a:r>
              <a:rPr lang="en-US" sz="2400" b="1" dirty="0">
                <a:solidFill>
                  <a:srgbClr val="003087"/>
                </a:solidFill>
              </a:rPr>
              <a:t>) </a:t>
            </a:r>
            <a:endParaRPr lang="en-US" sz="24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D8529FC-021E-405E-A4AB-3C24ED594274}"/>
              </a:ext>
            </a:extLst>
          </p:cNvPr>
          <p:cNvSpPr/>
          <p:nvPr/>
        </p:nvSpPr>
        <p:spPr>
          <a:xfrm>
            <a:off x="8961301" y="5268171"/>
            <a:ext cx="2935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003087"/>
                </a:solidFill>
              </a:rPr>
              <a:t>digitalWrite</a:t>
            </a:r>
            <a:r>
              <a:rPr lang="en-US" sz="2400" b="1" dirty="0">
                <a:solidFill>
                  <a:srgbClr val="003087"/>
                </a:solidFill>
              </a:rPr>
              <a:t>(7 , LOW)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21136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  <p:bldP spid="11" grpId="0" build="p"/>
      <p:bldP spid="12" grpId="0" build="p"/>
      <p:bldP spid="17" grpId="0" build="p"/>
      <p:bldP spid="1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1C9CD6-3AE7-47F1-8C27-CC34210D4A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86" y="128824"/>
            <a:ext cx="5970813" cy="6387644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14</a:t>
            </a:fld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4406630" y="275127"/>
            <a:ext cx="7556769" cy="705609"/>
          </a:xfrm>
        </p:spPr>
        <p:txBody>
          <a:bodyPr>
            <a:normAutofit/>
          </a:bodyPr>
          <a:lstStyle/>
          <a:p>
            <a:r>
              <a:rPr lang="en-US" dirty="0"/>
              <a:t>Cooling Control System Sketch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50B212-07B3-4B8E-B486-41CB51B1C7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6958" y="1127039"/>
            <a:ext cx="5576441" cy="460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882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31AE02-F18C-4E52-B22A-F909DD987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9261C0-3FE7-4769-8EB1-589F39275C1A}"/>
              </a:ext>
            </a:extLst>
          </p:cNvPr>
          <p:cNvSpPr/>
          <p:nvPr/>
        </p:nvSpPr>
        <p:spPr>
          <a:xfrm>
            <a:off x="527699" y="1288973"/>
            <a:ext cx="7382412" cy="52937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dirty="0"/>
              <a:t>int </a:t>
            </a:r>
            <a:r>
              <a:rPr lang="en-US" sz="2000" dirty="0" err="1"/>
              <a:t>val</a:t>
            </a:r>
            <a:r>
              <a:rPr lang="en-US" sz="2000" dirty="0"/>
              <a:t>;</a:t>
            </a:r>
          </a:p>
          <a:p>
            <a:r>
              <a:rPr lang="en-US" sz="2000" dirty="0"/>
              <a:t>float </a:t>
            </a:r>
            <a:r>
              <a:rPr lang="en-US" sz="2000" dirty="0" err="1"/>
              <a:t>tempF</a:t>
            </a:r>
            <a:r>
              <a:rPr lang="en-US" sz="2000" dirty="0"/>
              <a:t>;</a:t>
            </a:r>
          </a:p>
          <a:p>
            <a:r>
              <a:rPr lang="en-US" sz="2000" dirty="0"/>
              <a:t>int dial;</a:t>
            </a:r>
          </a:p>
          <a:p>
            <a:r>
              <a:rPr lang="en-US" sz="2000" dirty="0"/>
              <a:t>int </a:t>
            </a:r>
            <a:r>
              <a:rPr lang="en-US" sz="2000" dirty="0" err="1"/>
              <a:t>setpointA</a:t>
            </a:r>
            <a:r>
              <a:rPr lang="en-US" sz="2000" dirty="0"/>
              <a:t>;</a:t>
            </a:r>
          </a:p>
          <a:p>
            <a:r>
              <a:rPr lang="en-US" sz="2000" dirty="0"/>
              <a:t>float </a:t>
            </a:r>
            <a:r>
              <a:rPr lang="en-US" sz="2000" dirty="0" err="1"/>
              <a:t>setpointF</a:t>
            </a:r>
            <a:r>
              <a:rPr lang="en-US" sz="2000" dirty="0"/>
              <a:t>;</a:t>
            </a:r>
          </a:p>
          <a:p>
            <a:endParaRPr lang="en-US" sz="2000" dirty="0"/>
          </a:p>
          <a:p>
            <a:r>
              <a:rPr lang="en-US" sz="2000" dirty="0"/>
              <a:t>void setup() {  </a:t>
            </a:r>
          </a:p>
          <a:p>
            <a:r>
              <a:rPr lang="en-US" sz="2000" dirty="0"/>
              <a:t>   </a:t>
            </a:r>
            <a:r>
              <a:rPr lang="en-US" sz="2000" dirty="0" err="1"/>
              <a:t>Serial.begin</a:t>
            </a:r>
            <a:r>
              <a:rPr lang="en-US" sz="2000" dirty="0"/>
              <a:t>(9600); </a:t>
            </a:r>
          </a:p>
          <a:p>
            <a:r>
              <a:rPr lang="en-US" sz="2000" dirty="0"/>
              <a:t>   </a:t>
            </a:r>
            <a:r>
              <a:rPr lang="en-US" sz="2000" dirty="0" err="1"/>
              <a:t>pinMode</a:t>
            </a:r>
            <a:r>
              <a:rPr lang="en-US" sz="2000" dirty="0"/>
              <a:t>(7,OUTPUT);             </a:t>
            </a:r>
          </a:p>
          <a:p>
            <a:r>
              <a:rPr lang="en-US" sz="2000" dirty="0"/>
              <a:t>}</a:t>
            </a:r>
          </a:p>
          <a:p>
            <a:endParaRPr lang="en-US" sz="2000" dirty="0"/>
          </a:p>
          <a:p>
            <a:r>
              <a:rPr lang="en-US" sz="2000" dirty="0"/>
              <a:t>void loop() {</a:t>
            </a:r>
          </a:p>
          <a:p>
            <a:r>
              <a:rPr lang="en-US" sz="2000" dirty="0"/>
              <a:t>    dial = </a:t>
            </a:r>
            <a:r>
              <a:rPr lang="en-US" sz="2000" dirty="0" err="1"/>
              <a:t>analogRead</a:t>
            </a:r>
            <a:r>
              <a:rPr lang="en-US" sz="2000" dirty="0"/>
              <a:t>(5); </a:t>
            </a:r>
          </a:p>
          <a:p>
            <a:r>
              <a:rPr lang="en-US" sz="2000" dirty="0"/>
              <a:t>    </a:t>
            </a:r>
            <a:r>
              <a:rPr lang="en-US" sz="2000" dirty="0" err="1"/>
              <a:t>setpointA</a:t>
            </a:r>
            <a:r>
              <a:rPr lang="en-US" sz="2000" dirty="0"/>
              <a:t> = 0.15*dial+500.0;</a:t>
            </a:r>
          </a:p>
          <a:p>
            <a:r>
              <a:rPr lang="en-US" sz="2000" dirty="0"/>
              <a:t>    </a:t>
            </a:r>
            <a:r>
              <a:rPr lang="en-US" sz="2000" dirty="0" err="1"/>
              <a:t>setpointF</a:t>
            </a:r>
            <a:r>
              <a:rPr lang="en-US" sz="2000" dirty="0"/>
              <a:t> = 0.2063*setpointA-26.428;     </a:t>
            </a:r>
          </a:p>
          <a:p>
            <a:r>
              <a:rPr lang="en-US" sz="2000" dirty="0"/>
              <a:t>    </a:t>
            </a:r>
            <a:r>
              <a:rPr lang="en-US" sz="2000" dirty="0" err="1"/>
              <a:t>Serial.print</a:t>
            </a:r>
            <a:r>
              <a:rPr lang="en-US" sz="2000" dirty="0"/>
              <a:t>("setpoint = "); </a:t>
            </a:r>
            <a:r>
              <a:rPr lang="en-US" sz="2000" dirty="0" err="1"/>
              <a:t>Serial.print</a:t>
            </a:r>
            <a:r>
              <a:rPr lang="en-US" sz="2000" dirty="0"/>
              <a:t>(</a:t>
            </a:r>
            <a:r>
              <a:rPr lang="en-US" sz="2000" dirty="0" err="1"/>
              <a:t>setpointA</a:t>
            </a:r>
            <a:r>
              <a:rPr lang="en-US" sz="2000" dirty="0"/>
              <a:t>); </a:t>
            </a:r>
          </a:p>
          <a:p>
            <a:r>
              <a:rPr lang="en-US" sz="2000" dirty="0"/>
              <a:t>    </a:t>
            </a:r>
            <a:r>
              <a:rPr lang="en-US" sz="2000" dirty="0" err="1"/>
              <a:t>Serial.print</a:t>
            </a:r>
            <a:r>
              <a:rPr lang="en-US" sz="2000" dirty="0"/>
              <a:t>(" = "); </a:t>
            </a:r>
            <a:r>
              <a:rPr lang="en-US" sz="2000" dirty="0" err="1"/>
              <a:t>Serial.print</a:t>
            </a:r>
            <a:r>
              <a:rPr lang="en-US" sz="2000" dirty="0"/>
              <a:t>(</a:t>
            </a:r>
            <a:r>
              <a:rPr lang="en-US" sz="2000" dirty="0" err="1"/>
              <a:t>setpointF</a:t>
            </a:r>
            <a:r>
              <a:rPr lang="en-US" sz="2000" dirty="0"/>
              <a:t>);</a:t>
            </a:r>
            <a:r>
              <a:rPr lang="en-US" sz="2000" dirty="0" err="1"/>
              <a:t>Serial.println</a:t>
            </a:r>
            <a:r>
              <a:rPr lang="en-US" sz="2000" dirty="0"/>
              <a:t>(" </a:t>
            </a:r>
            <a:r>
              <a:rPr lang="en-US" sz="2000" dirty="0" err="1"/>
              <a:t>degF</a:t>
            </a:r>
            <a:r>
              <a:rPr lang="en-US" sz="2000" dirty="0"/>
              <a:t>");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01453F-DCD8-4A14-8136-8D2213F6752F}"/>
              </a:ext>
            </a:extLst>
          </p:cNvPr>
          <p:cNvSpPr/>
          <p:nvPr/>
        </p:nvSpPr>
        <p:spPr>
          <a:xfrm>
            <a:off x="5023692" y="136524"/>
            <a:ext cx="7061981" cy="52937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sz="2000" dirty="0" err="1"/>
              <a:t>val</a:t>
            </a:r>
            <a:r>
              <a:rPr lang="en-US" sz="2000" dirty="0"/>
              <a:t> = </a:t>
            </a:r>
            <a:r>
              <a:rPr lang="en-US" sz="2000" dirty="0" err="1"/>
              <a:t>analogRead</a:t>
            </a:r>
            <a:r>
              <a:rPr lang="en-US" sz="2000" dirty="0"/>
              <a:t>(3); </a:t>
            </a:r>
          </a:p>
          <a:p>
            <a:r>
              <a:rPr lang="en-US" sz="2000" dirty="0"/>
              <a:t>    </a:t>
            </a:r>
            <a:r>
              <a:rPr lang="en-US" sz="2000" dirty="0" err="1"/>
              <a:t>tempF</a:t>
            </a:r>
            <a:r>
              <a:rPr lang="en-US" sz="2000" dirty="0"/>
              <a:t> = 0.2063*val-26.428;</a:t>
            </a:r>
          </a:p>
          <a:p>
            <a:r>
              <a:rPr lang="en-US" sz="2000" dirty="0"/>
              <a:t>    </a:t>
            </a:r>
            <a:r>
              <a:rPr lang="en-US" sz="2000" dirty="0" err="1"/>
              <a:t>Serial.print</a:t>
            </a:r>
            <a:r>
              <a:rPr lang="en-US" sz="2000" dirty="0"/>
              <a:t>("thermistor </a:t>
            </a:r>
            <a:r>
              <a:rPr lang="en-US" sz="2000" dirty="0" err="1"/>
              <a:t>val</a:t>
            </a:r>
            <a:r>
              <a:rPr lang="en-US" sz="2000" dirty="0"/>
              <a:t> = "); </a:t>
            </a:r>
            <a:r>
              <a:rPr lang="en-US" sz="2000" dirty="0" err="1"/>
              <a:t>Serial.print</a:t>
            </a:r>
            <a:r>
              <a:rPr lang="en-US" sz="2000" dirty="0"/>
              <a:t>(</a:t>
            </a:r>
            <a:r>
              <a:rPr lang="en-US" sz="2000" dirty="0" err="1"/>
              <a:t>val</a:t>
            </a:r>
            <a:r>
              <a:rPr lang="en-US" sz="2000" dirty="0"/>
              <a:t>); </a:t>
            </a:r>
          </a:p>
          <a:p>
            <a:r>
              <a:rPr lang="en-US" sz="2000" dirty="0"/>
              <a:t>    </a:t>
            </a:r>
            <a:r>
              <a:rPr lang="en-US" sz="2000" dirty="0" err="1"/>
              <a:t>Serial.print</a:t>
            </a:r>
            <a:r>
              <a:rPr lang="en-US" sz="2000" dirty="0"/>
              <a:t>(" = "); </a:t>
            </a:r>
            <a:r>
              <a:rPr lang="en-US" sz="2000" dirty="0" err="1"/>
              <a:t>Serial.print</a:t>
            </a:r>
            <a:r>
              <a:rPr lang="en-US" sz="2000" dirty="0"/>
              <a:t>(</a:t>
            </a:r>
            <a:r>
              <a:rPr lang="en-US" sz="2000" dirty="0" err="1"/>
              <a:t>tempF</a:t>
            </a:r>
            <a:r>
              <a:rPr lang="en-US" sz="2000" dirty="0"/>
              <a:t>);</a:t>
            </a:r>
            <a:r>
              <a:rPr lang="en-US" sz="2000" dirty="0" err="1"/>
              <a:t>Serial.println</a:t>
            </a:r>
            <a:r>
              <a:rPr lang="en-US" sz="2000" dirty="0"/>
              <a:t>(" </a:t>
            </a:r>
            <a:r>
              <a:rPr lang="en-US" sz="2000" dirty="0" err="1"/>
              <a:t>degF</a:t>
            </a:r>
            <a:r>
              <a:rPr lang="en-US" sz="2000" dirty="0"/>
              <a:t>");</a:t>
            </a:r>
          </a:p>
          <a:p>
            <a:endParaRPr lang="en-US" sz="2000" dirty="0"/>
          </a:p>
          <a:p>
            <a:r>
              <a:rPr lang="en-US" sz="2000" dirty="0"/>
              <a:t>    </a:t>
            </a:r>
          </a:p>
          <a:p>
            <a:r>
              <a:rPr lang="en-US" sz="2000" dirty="0"/>
              <a:t>    if (</a:t>
            </a:r>
            <a:r>
              <a:rPr lang="en-US" sz="2000" dirty="0" err="1"/>
              <a:t>tempF</a:t>
            </a:r>
            <a:r>
              <a:rPr lang="en-US" sz="2000" dirty="0"/>
              <a:t> &gt; </a:t>
            </a:r>
            <a:r>
              <a:rPr lang="en-US" sz="2000" dirty="0" err="1"/>
              <a:t>setpointF</a:t>
            </a:r>
            <a:r>
              <a:rPr lang="en-US" sz="2000" dirty="0"/>
              <a:t>){</a:t>
            </a:r>
          </a:p>
          <a:p>
            <a:r>
              <a:rPr lang="en-US" sz="2000" dirty="0"/>
              <a:t>      </a:t>
            </a:r>
            <a:r>
              <a:rPr lang="en-US" sz="2000" dirty="0" err="1"/>
              <a:t>digitalWrite</a:t>
            </a:r>
            <a:r>
              <a:rPr lang="en-US" sz="2000" dirty="0"/>
              <a:t>(7,HIGH);</a:t>
            </a:r>
          </a:p>
          <a:p>
            <a:r>
              <a:rPr lang="en-US" sz="2000" dirty="0"/>
              <a:t>      </a:t>
            </a:r>
            <a:r>
              <a:rPr lang="en-US" sz="2000" dirty="0" err="1"/>
              <a:t>Serial.println</a:t>
            </a:r>
            <a:r>
              <a:rPr lang="en-US" sz="2000" dirty="0"/>
              <a:t>("The temperature is too hot! The fan is ON");</a:t>
            </a:r>
          </a:p>
          <a:p>
            <a:r>
              <a:rPr lang="en-US" sz="2000" dirty="0"/>
              <a:t>    }</a:t>
            </a:r>
          </a:p>
          <a:p>
            <a:r>
              <a:rPr lang="en-US" sz="2000" dirty="0"/>
              <a:t>    if (</a:t>
            </a:r>
            <a:r>
              <a:rPr lang="en-US" sz="2000" dirty="0" err="1"/>
              <a:t>tempF</a:t>
            </a:r>
            <a:r>
              <a:rPr lang="en-US" sz="2000" dirty="0"/>
              <a:t> &lt;= </a:t>
            </a:r>
            <a:r>
              <a:rPr lang="en-US" sz="2000" dirty="0" err="1"/>
              <a:t>setpointF</a:t>
            </a:r>
            <a:r>
              <a:rPr lang="en-US" sz="2000" dirty="0"/>
              <a:t>) {</a:t>
            </a:r>
          </a:p>
          <a:p>
            <a:r>
              <a:rPr lang="en-US" sz="2000" dirty="0"/>
              <a:t>      </a:t>
            </a:r>
            <a:r>
              <a:rPr lang="en-US" sz="2000" dirty="0" err="1"/>
              <a:t>digitalWrite</a:t>
            </a:r>
            <a:r>
              <a:rPr lang="en-US" sz="2000" dirty="0"/>
              <a:t>(7,LOW);</a:t>
            </a:r>
          </a:p>
          <a:p>
            <a:r>
              <a:rPr lang="en-US" sz="2000" dirty="0"/>
              <a:t>      </a:t>
            </a:r>
            <a:r>
              <a:rPr lang="en-US" sz="2000" dirty="0" err="1"/>
              <a:t>Serial.println</a:t>
            </a:r>
            <a:r>
              <a:rPr lang="en-US" sz="2000" dirty="0"/>
              <a:t>("The temperature is comfortable. The fan is OFF");</a:t>
            </a:r>
          </a:p>
          <a:p>
            <a:r>
              <a:rPr lang="en-US" sz="2000" dirty="0"/>
              <a:t>    }</a:t>
            </a:r>
          </a:p>
          <a:p>
            <a:r>
              <a:rPr lang="en-US" sz="2000" dirty="0"/>
              <a:t>    delay(500);</a:t>
            </a:r>
          </a:p>
          <a:p>
            <a:r>
              <a:rPr lang="en-US" sz="2000" dirty="0"/>
              <a:t>}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5685786-B26A-4A59-B734-C7040CD7F5CB}"/>
              </a:ext>
            </a:extLst>
          </p:cNvPr>
          <p:cNvSpPr txBox="1">
            <a:spLocks/>
          </p:cNvSpPr>
          <p:nvPr/>
        </p:nvSpPr>
        <p:spPr>
          <a:xfrm>
            <a:off x="341406" y="275127"/>
            <a:ext cx="4924657" cy="1013846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Cooling Control System Sketch</a:t>
            </a:r>
          </a:p>
        </p:txBody>
      </p:sp>
    </p:spTree>
    <p:extLst>
      <p:ext uri="{BB962C8B-B14F-4D97-AF65-F5344CB8AC3E}">
        <p14:creationId xmlns:p14="http://schemas.microsoft.com/office/powerpoint/2010/main" val="116905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B5B804-F55B-4C37-B9C4-AB044EE22FEF}"/>
              </a:ext>
            </a:extLst>
          </p:cNvPr>
          <p:cNvSpPr/>
          <p:nvPr/>
        </p:nvSpPr>
        <p:spPr>
          <a:xfrm>
            <a:off x="0" y="0"/>
            <a:ext cx="5007935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98950C-F9E2-4B32-B51D-C2BBFD97A8F0}"/>
              </a:ext>
            </a:extLst>
          </p:cNvPr>
          <p:cNvSpPr/>
          <p:nvPr/>
        </p:nvSpPr>
        <p:spPr>
          <a:xfrm>
            <a:off x="461772" y="492369"/>
            <a:ext cx="4046433" cy="5731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6878" y="629266"/>
            <a:ext cx="6422849" cy="1676603"/>
          </a:xfrm>
        </p:spPr>
        <p:txBody>
          <a:bodyPr>
            <a:normAutofit/>
          </a:bodyPr>
          <a:lstStyle/>
          <a:p>
            <a:r>
              <a:rPr lang="en-US" b="1"/>
              <a:t>DISCLAIMER &amp; USAGE</a:t>
            </a:r>
            <a:endParaRPr lang="en-US" dirty="0"/>
          </a:p>
        </p:txBody>
      </p:sp>
      <p:pic>
        <p:nvPicPr>
          <p:cNvPr id="13" name="Picture 1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427" y="3499308"/>
            <a:ext cx="2119079" cy="1928600"/>
          </a:xfrm>
          <a:prstGeom prst="rect">
            <a:avLst/>
          </a:prstGeom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B6EB66-E005-471E-A6E1-8B0AB972C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1" y="991146"/>
            <a:ext cx="3562594" cy="144320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6880" y="2169268"/>
            <a:ext cx="6422848" cy="4054551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pPr lvl="1"/>
            <a:r>
              <a:rPr lang="en-US" dirty="0"/>
              <a:t>This material is based upon work supported by the National Science Foundation's Advanced Technological Education Program under Grant No. 1801177.</a:t>
            </a:r>
          </a:p>
          <a:p>
            <a:pPr lvl="1"/>
            <a:r>
              <a:rPr lang="en-US" dirty="0"/>
              <a:t>Any opinions, findings, and conclusions or recommendations expressed in this material are those of the author(s) and do not necessarily reflect the views of the National Science Foundation.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F799B75-3963-4F77-BBA1-B252BFED32FF}"/>
              </a:ext>
            </a:extLst>
          </p:cNvPr>
          <p:cNvSpPr txBox="1">
            <a:spLocks/>
          </p:cNvSpPr>
          <p:nvPr/>
        </p:nvSpPr>
        <p:spPr>
          <a:xfrm>
            <a:off x="9220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9F945A-7155-4828-81E1-722329993529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DE19E0-7915-40A8-8316-015D990C89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142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8FF3D-3443-4DD6-B0F7-0F3AFFE4D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Moving the Setpoint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6DEB0-0067-4CBE-ABA9-03BE45313C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Add a potentiometer to our cooling system to adjust the setpoint</a:t>
            </a:r>
          </a:p>
          <a:p>
            <a:r>
              <a:rPr lang="en-US" sz="3600" dirty="0"/>
              <a:t>Run sample code to verify that we can change the set point at which the cooling system turns </a:t>
            </a:r>
            <a:r>
              <a:rPr lang="en-US" sz="3600" b="1" dirty="0"/>
              <a:t>on</a:t>
            </a:r>
            <a:r>
              <a:rPr lang="en-US" sz="3600" dirty="0"/>
              <a:t> or </a:t>
            </a:r>
            <a:r>
              <a:rPr lang="en-US" sz="3600" b="1" dirty="0"/>
              <a:t>off.</a:t>
            </a:r>
          </a:p>
          <a:p>
            <a:endParaRPr lang="en-US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2D23A8-A2F2-42C5-9C6F-8D7449F5C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541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504A1-8CD2-4579-B602-BD8BF6896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263" y="365125"/>
            <a:ext cx="10872537" cy="626277"/>
          </a:xfrm>
        </p:spPr>
        <p:txBody>
          <a:bodyPr>
            <a:normAutofit fontScale="90000"/>
          </a:bodyPr>
          <a:lstStyle/>
          <a:p>
            <a:r>
              <a:rPr lang="en-US" dirty="0"/>
              <a:t>Changing the Range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CBB4B-FC51-4B9F-ADB9-8E3F9BB3F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262" y="1058779"/>
            <a:ext cx="10872537" cy="1710231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Right now we have to go into the Arduino to change our target value</a:t>
            </a:r>
          </a:p>
          <a:p>
            <a:r>
              <a:rPr lang="en-US" sz="3200" dirty="0"/>
              <a:t>We are going to wire a potentiometer that will tell the Arduino to change the range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164E6E-26BC-448A-9D94-F3A5E1765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CE265B-52E2-49E8-A6F8-AA8469C50A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230" y="3290887"/>
            <a:ext cx="4093041" cy="30654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24AEB0-7129-4E8C-BA35-5435A6A81E6D}"/>
              </a:ext>
            </a:extLst>
          </p:cNvPr>
          <p:cNvSpPr txBox="1"/>
          <p:nvPr/>
        </p:nvSpPr>
        <p:spPr>
          <a:xfrm>
            <a:off x="6156643" y="4546619"/>
            <a:ext cx="7416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VS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0A30797-FD9C-4DCE-8B61-B1FD0FFF2C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778" b="8535"/>
          <a:stretch/>
        </p:blipFill>
        <p:spPr>
          <a:xfrm>
            <a:off x="7594283" y="3231505"/>
            <a:ext cx="3063557" cy="326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235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34290-E17C-4701-B09A-FE19DF986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Potentiometer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A75252-3B06-496A-B00C-6AD3C3821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771"/>
            <a:ext cx="10515600" cy="4754192"/>
          </a:xfrm>
        </p:spPr>
        <p:txBody>
          <a:bodyPr>
            <a:normAutofit/>
          </a:bodyPr>
          <a:lstStyle/>
          <a:p>
            <a:r>
              <a:rPr lang="en-US" sz="3600" dirty="0"/>
              <a:t>A potentiometer will change the amount of voltage across it.</a:t>
            </a:r>
          </a:p>
          <a:p>
            <a:r>
              <a:rPr lang="en-US" sz="3600" dirty="0"/>
              <a:t>3 pins</a:t>
            </a:r>
          </a:p>
          <a:p>
            <a:pPr lvl="1"/>
            <a:r>
              <a:rPr lang="en-US" sz="3200" dirty="0"/>
              <a:t>V In</a:t>
            </a:r>
          </a:p>
          <a:p>
            <a:pPr lvl="1"/>
            <a:r>
              <a:rPr lang="en-US" sz="3200" dirty="0"/>
              <a:t>Signal</a:t>
            </a:r>
          </a:p>
          <a:p>
            <a:pPr lvl="1"/>
            <a:r>
              <a:rPr lang="en-US" sz="3200" dirty="0"/>
              <a:t>Ground</a:t>
            </a:r>
          </a:p>
          <a:p>
            <a:endParaRPr lang="en-US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EE1EBF-867B-424F-A4AC-CF2524780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FF334DD-45DF-478B-A334-CD086E162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2682" y="3010631"/>
            <a:ext cx="3684779" cy="2456519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F99D4AC2-C94C-4E15-9F87-100D0BF395B9}"/>
              </a:ext>
            </a:extLst>
          </p:cNvPr>
          <p:cNvSpPr/>
          <p:nvPr/>
        </p:nvSpPr>
        <p:spPr>
          <a:xfrm>
            <a:off x="10516712" y="5155584"/>
            <a:ext cx="49206" cy="451524"/>
          </a:xfrm>
          <a:prstGeom prst="rect">
            <a:avLst/>
          </a:prstGeom>
          <a:solidFill>
            <a:schemeClr val="bg1"/>
          </a:solidFill>
          <a:ln>
            <a:noFill/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DABC45E-52F8-430F-AB5D-85B2AF8D7F60}"/>
              </a:ext>
            </a:extLst>
          </p:cNvPr>
          <p:cNvGrpSpPr/>
          <p:nvPr/>
        </p:nvGrpSpPr>
        <p:grpSpPr>
          <a:xfrm>
            <a:off x="8793245" y="2563455"/>
            <a:ext cx="2356787" cy="2740741"/>
            <a:chOff x="9230819" y="2178098"/>
            <a:chExt cx="1628771" cy="2146915"/>
          </a:xfrm>
        </p:grpSpPr>
        <p:sp>
          <p:nvSpPr>
            <p:cNvPr id="8" name="Text Box 61">
              <a:extLst>
                <a:ext uri="{FF2B5EF4-FFF2-40B4-BE49-F238E27FC236}">
                  <a16:creationId xmlns:a16="http://schemas.microsoft.com/office/drawing/2014/main" id="{391EABF7-0533-44D4-AC22-91E4F03EB8AF}"/>
                </a:ext>
              </a:extLst>
            </p:cNvPr>
            <p:cNvSpPr txBox="1"/>
            <p:nvPr/>
          </p:nvSpPr>
          <p:spPr bwMode="auto">
            <a:xfrm>
              <a:off x="10168260" y="2178098"/>
              <a:ext cx="691330" cy="53219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2800" dirty="0">
                  <a:solidFill>
                    <a:schemeClr val="tx1"/>
                  </a:solidFill>
                  <a:ea typeface="Calibri"/>
                  <a:cs typeface="Times New Roman"/>
                </a:rPr>
                <a:t>5V</a:t>
              </a:r>
              <a:endParaRPr lang="en-US" sz="2000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cxnSp>
          <p:nvCxnSpPr>
            <p:cNvPr id="9" name="AutoShape 3">
              <a:extLst>
                <a:ext uri="{FF2B5EF4-FFF2-40B4-BE49-F238E27FC236}">
                  <a16:creationId xmlns:a16="http://schemas.microsoft.com/office/drawing/2014/main" id="{698C8CE9-ECE6-4DF6-BBE3-D9873269D0E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371001" y="2608437"/>
              <a:ext cx="296547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AutoShape 4">
              <a:extLst>
                <a:ext uri="{FF2B5EF4-FFF2-40B4-BE49-F238E27FC236}">
                  <a16:creationId xmlns:a16="http://schemas.microsoft.com/office/drawing/2014/main" id="{E6F73F4F-2C3D-452F-833D-8C7C9D7378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487004" y="4325013"/>
              <a:ext cx="1072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AutoShape 3">
              <a:extLst>
                <a:ext uri="{FF2B5EF4-FFF2-40B4-BE49-F238E27FC236}">
                  <a16:creationId xmlns:a16="http://schemas.microsoft.com/office/drawing/2014/main" id="{2337AD50-1907-4EE2-B493-85C3761A162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394783" y="4186193"/>
              <a:ext cx="283154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AutoShape 3">
              <a:extLst>
                <a:ext uri="{FF2B5EF4-FFF2-40B4-BE49-F238E27FC236}">
                  <a16:creationId xmlns:a16="http://schemas.microsoft.com/office/drawing/2014/main" id="{5AB238E6-F3D8-43AF-82A6-76BA03E8243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440894" y="4261389"/>
              <a:ext cx="192297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 Box 40">
              <a:extLst>
                <a:ext uri="{FF2B5EF4-FFF2-40B4-BE49-F238E27FC236}">
                  <a16:creationId xmlns:a16="http://schemas.microsoft.com/office/drawing/2014/main" id="{20EB033C-3B81-4446-B99F-E124155119CE}"/>
                </a:ext>
              </a:extLst>
            </p:cNvPr>
            <p:cNvSpPr txBox="1"/>
            <p:nvPr/>
          </p:nvSpPr>
          <p:spPr bwMode="auto">
            <a:xfrm>
              <a:off x="9230819" y="3271106"/>
              <a:ext cx="830040" cy="424506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2400" dirty="0">
                  <a:ea typeface="Calibri" pitchFamily="34" charset="0"/>
                  <a:cs typeface="Times New Roman" pitchFamily="18" charset="0"/>
                </a:rPr>
                <a:t>Signal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79F580E-1686-44EE-BB07-A581331E699B}"/>
                </a:ext>
              </a:extLst>
            </p:cNvPr>
            <p:cNvGrpSpPr/>
            <p:nvPr/>
          </p:nvGrpSpPr>
          <p:grpSpPr>
            <a:xfrm>
              <a:off x="10440527" y="2611537"/>
              <a:ext cx="196691" cy="1575453"/>
              <a:chOff x="8342797" y="60291"/>
              <a:chExt cx="272724" cy="2368466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56361025-CD4B-4C78-948E-324C66991029}"/>
                  </a:ext>
                </a:extLst>
              </p:cNvPr>
              <p:cNvGrpSpPr/>
              <p:nvPr/>
            </p:nvGrpSpPr>
            <p:grpSpPr>
              <a:xfrm rot="16200000">
                <a:off x="7297494" y="1151688"/>
                <a:ext cx="2368466" cy="185672"/>
                <a:chOff x="5717751" y="2571086"/>
                <a:chExt cx="2368466" cy="347662"/>
              </a:xfrm>
            </p:grpSpPr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E5C31B27-3975-49C8-89B2-B6DE0EA98F0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 flipH="1">
                  <a:off x="6110593" y="2346820"/>
                  <a:ext cx="3853" cy="789537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E256919F-3B05-4927-A550-4D12FD9C6A7A}"/>
                    </a:ext>
                  </a:extLst>
                </p:cNvPr>
                <p:cNvCxnSpPr/>
                <p:nvPr/>
              </p:nvCxnSpPr>
              <p:spPr bwMode="auto">
                <a:xfrm rot="5400000" flipH="1">
                  <a:off x="7600982" y="2262107"/>
                  <a:ext cx="3524" cy="966947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3" name="Group 98">
                  <a:extLst>
                    <a:ext uri="{FF2B5EF4-FFF2-40B4-BE49-F238E27FC236}">
                      <a16:creationId xmlns:a16="http://schemas.microsoft.com/office/drawing/2014/main" id="{1AAC1F09-2CB2-465F-B173-1356E864528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499339" y="2571086"/>
                  <a:ext cx="626267" cy="347662"/>
                  <a:chOff x="7209220" y="1678338"/>
                  <a:chExt cx="704492" cy="303002"/>
                </a:xfrm>
              </p:grpSpPr>
              <p:cxnSp>
                <p:nvCxnSpPr>
                  <p:cNvPr id="34" name="Straight Connector 33">
                    <a:extLst>
                      <a:ext uri="{FF2B5EF4-FFF2-40B4-BE49-F238E27FC236}">
                        <a16:creationId xmlns:a16="http://schemas.microsoft.com/office/drawing/2014/main" id="{B2FCFE89-916C-4878-9EF1-E485F19E50F3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387798" y="1678338"/>
                    <a:ext cx="117862" cy="303002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>
                    <a:extLst>
                      <a:ext uri="{FF2B5EF4-FFF2-40B4-BE49-F238E27FC236}">
                        <a16:creationId xmlns:a16="http://schemas.microsoft.com/office/drawing/2014/main" id="{7A1E2C77-181F-43BF-BCE3-F807C4AFDDA2}"/>
                      </a:ext>
                    </a:extLst>
                  </p:cNvPr>
                  <p:cNvCxnSpPr/>
                  <p:nvPr/>
                </p:nvCxnSpPr>
                <p:spPr>
                  <a:xfrm>
                    <a:off x="7505660" y="1678338"/>
                    <a:ext cx="116077" cy="303002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Straight Connector 35">
                    <a:extLst>
                      <a:ext uri="{FF2B5EF4-FFF2-40B4-BE49-F238E27FC236}">
                        <a16:creationId xmlns:a16="http://schemas.microsoft.com/office/drawing/2014/main" id="{57E8AD18-4685-4D08-8FE6-2645F9C0083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844067" y="1825261"/>
                    <a:ext cx="69645" cy="152193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Straight Connector 36">
                    <a:extLst>
                      <a:ext uri="{FF2B5EF4-FFF2-40B4-BE49-F238E27FC236}">
                        <a16:creationId xmlns:a16="http://schemas.microsoft.com/office/drawing/2014/main" id="{24DAC4AB-B07B-467A-983E-0A42A82195D1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209220" y="1682489"/>
                    <a:ext cx="69646" cy="150810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Connector 37">
                    <a:extLst>
                      <a:ext uri="{FF2B5EF4-FFF2-40B4-BE49-F238E27FC236}">
                        <a16:creationId xmlns:a16="http://schemas.microsoft.com/office/drawing/2014/main" id="{AA018AA5-0330-4249-9B7A-F495B2CFB343}"/>
                      </a:ext>
                    </a:extLst>
                  </p:cNvPr>
                  <p:cNvCxnSpPr/>
                  <p:nvPr/>
                </p:nvCxnSpPr>
                <p:spPr>
                  <a:xfrm>
                    <a:off x="7278866" y="1678338"/>
                    <a:ext cx="116076" cy="303002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Straight Connector 38">
                    <a:extLst>
                      <a:ext uri="{FF2B5EF4-FFF2-40B4-BE49-F238E27FC236}">
                        <a16:creationId xmlns:a16="http://schemas.microsoft.com/office/drawing/2014/main" id="{4DA6AF0D-414F-4067-A205-4802697C149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614594" y="1678338"/>
                    <a:ext cx="117862" cy="303002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Straight Connector 39">
                    <a:extLst>
                      <a:ext uri="{FF2B5EF4-FFF2-40B4-BE49-F238E27FC236}">
                        <a16:creationId xmlns:a16="http://schemas.microsoft.com/office/drawing/2014/main" id="{2751BC15-F17D-4512-A4A9-B47EE6D21DFC}"/>
                      </a:ext>
                    </a:extLst>
                  </p:cNvPr>
                  <p:cNvCxnSpPr/>
                  <p:nvPr/>
                </p:nvCxnSpPr>
                <p:spPr>
                  <a:xfrm>
                    <a:off x="7732456" y="1678338"/>
                    <a:ext cx="116076" cy="303002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6937B76-A13B-4C51-AFD0-F8172EED977E}"/>
                  </a:ext>
                </a:extLst>
              </p:cNvPr>
              <p:cNvSpPr/>
              <p:nvPr/>
            </p:nvSpPr>
            <p:spPr>
              <a:xfrm rot="16200000">
                <a:off x="8335090" y="1262745"/>
                <a:ext cx="51514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C6DDBFFE-6EE6-4552-9278-4F0AFC3F350E}"/>
                  </a:ext>
                </a:extLst>
              </p:cNvPr>
              <p:cNvSpPr/>
              <p:nvPr/>
            </p:nvSpPr>
            <p:spPr>
              <a:xfrm rot="16200000">
                <a:off x="8108085" y="1381029"/>
                <a:ext cx="51514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</p:grp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88C3F67-3AD1-40A7-AD4C-7B06C1C6CF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041765" y="3492662"/>
              <a:ext cx="441561" cy="1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8414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D33A526-D438-4BE5-9DDF-BA19AA3D7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7875"/>
          </a:xfrm>
        </p:spPr>
        <p:txBody>
          <a:bodyPr/>
          <a:lstStyle/>
          <a:p>
            <a:r>
              <a:rPr lang="en-US" dirty="0"/>
              <a:t>Adding a Potentiometer to the Cooling Circuit</a:t>
            </a:r>
          </a:p>
        </p:txBody>
      </p:sp>
      <p:sp>
        <p:nvSpPr>
          <p:cNvPr id="37" name="Content Placeholder 36">
            <a:extLst>
              <a:ext uri="{FF2B5EF4-FFF2-40B4-BE49-F238E27FC236}">
                <a16:creationId xmlns:a16="http://schemas.microsoft.com/office/drawing/2014/main" id="{884B7C67-83C6-46BF-A3B0-271B803667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1659"/>
            <a:ext cx="6943953" cy="4935304"/>
          </a:xfrm>
        </p:spPr>
        <p:txBody>
          <a:bodyPr/>
          <a:lstStyle/>
          <a:p>
            <a:r>
              <a:rPr lang="en-US" dirty="0"/>
              <a:t>We will add a potentiometer to allow us to adjust the temperature.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3477C4-4A6D-478B-A5A9-6A2414C3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BEEDC05-2860-4185-A153-6D60273AF2EB}"/>
              </a:ext>
            </a:extLst>
          </p:cNvPr>
          <p:cNvSpPr/>
          <p:nvPr/>
        </p:nvSpPr>
        <p:spPr>
          <a:xfrm>
            <a:off x="9301647" y="1973993"/>
            <a:ext cx="2171018" cy="461665"/>
          </a:xfrm>
          <a:prstGeom prst="rect">
            <a:avLst/>
          </a:prstGeom>
          <a:ln w="19050">
            <a:solidFill>
              <a:srgbClr val="00308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potentiometer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2ECE6F64-B312-4B1D-8CFA-A8C7B4EF8A6D}"/>
              </a:ext>
            </a:extLst>
          </p:cNvPr>
          <p:cNvGrpSpPr/>
          <p:nvPr/>
        </p:nvGrpSpPr>
        <p:grpSpPr>
          <a:xfrm>
            <a:off x="8697433" y="2698582"/>
            <a:ext cx="2365019" cy="2894144"/>
            <a:chOff x="9231745" y="2178098"/>
            <a:chExt cx="1627845" cy="2146915"/>
          </a:xfrm>
        </p:grpSpPr>
        <p:sp>
          <p:nvSpPr>
            <p:cNvPr id="40" name="Text Box 61">
              <a:extLst>
                <a:ext uri="{FF2B5EF4-FFF2-40B4-BE49-F238E27FC236}">
                  <a16:creationId xmlns:a16="http://schemas.microsoft.com/office/drawing/2014/main" id="{40A18CA2-1E75-4B2A-8DF3-258B80C63549}"/>
                </a:ext>
              </a:extLst>
            </p:cNvPr>
            <p:cNvSpPr txBox="1"/>
            <p:nvPr/>
          </p:nvSpPr>
          <p:spPr bwMode="auto">
            <a:xfrm>
              <a:off x="10168260" y="2178098"/>
              <a:ext cx="691330" cy="53219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2400" dirty="0">
                  <a:solidFill>
                    <a:schemeClr val="tx1"/>
                  </a:solidFill>
                  <a:ea typeface="Calibri"/>
                  <a:cs typeface="Times New Roman"/>
                </a:rPr>
                <a:t>5V</a:t>
              </a:r>
              <a:endParaRPr lang="en-US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cxnSp>
          <p:nvCxnSpPr>
            <p:cNvPr id="41" name="AutoShape 3">
              <a:extLst>
                <a:ext uri="{FF2B5EF4-FFF2-40B4-BE49-F238E27FC236}">
                  <a16:creationId xmlns:a16="http://schemas.microsoft.com/office/drawing/2014/main" id="{39AEBC01-3955-449F-B99F-D73D0785777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371001" y="2608437"/>
              <a:ext cx="296547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AutoShape 4">
              <a:extLst>
                <a:ext uri="{FF2B5EF4-FFF2-40B4-BE49-F238E27FC236}">
                  <a16:creationId xmlns:a16="http://schemas.microsoft.com/office/drawing/2014/main" id="{B2337B49-EF5C-4648-9ACD-614C4C6D38A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487004" y="4325013"/>
              <a:ext cx="1072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AutoShape 3">
              <a:extLst>
                <a:ext uri="{FF2B5EF4-FFF2-40B4-BE49-F238E27FC236}">
                  <a16:creationId xmlns:a16="http://schemas.microsoft.com/office/drawing/2014/main" id="{8D4B0E39-DD7B-48FA-A4BA-D386A06B4F3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394783" y="4186193"/>
              <a:ext cx="283154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AutoShape 3">
              <a:extLst>
                <a:ext uri="{FF2B5EF4-FFF2-40B4-BE49-F238E27FC236}">
                  <a16:creationId xmlns:a16="http://schemas.microsoft.com/office/drawing/2014/main" id="{637AB44B-963C-4FEE-A621-8B2FB581BCE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440894" y="4261389"/>
              <a:ext cx="192297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5" name="Text Box 40">
              <a:extLst>
                <a:ext uri="{FF2B5EF4-FFF2-40B4-BE49-F238E27FC236}">
                  <a16:creationId xmlns:a16="http://schemas.microsoft.com/office/drawing/2014/main" id="{8FA55BA0-8332-401C-B222-A4A8BA903A47}"/>
                </a:ext>
              </a:extLst>
            </p:cNvPr>
            <p:cNvSpPr txBox="1"/>
            <p:nvPr/>
          </p:nvSpPr>
          <p:spPr bwMode="auto">
            <a:xfrm>
              <a:off x="9231745" y="3444041"/>
              <a:ext cx="830040" cy="424506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2000" dirty="0">
                  <a:ea typeface="Calibri" pitchFamily="34" charset="0"/>
                  <a:cs typeface="Times New Roman" pitchFamily="18" charset="0"/>
                </a:rPr>
                <a:t>Analog 3</a:t>
              </a: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F985390-ADF4-4C50-B97D-E35D512E6DF3}"/>
                </a:ext>
              </a:extLst>
            </p:cNvPr>
            <p:cNvGrpSpPr/>
            <p:nvPr/>
          </p:nvGrpSpPr>
          <p:grpSpPr>
            <a:xfrm>
              <a:off x="10440527" y="2611537"/>
              <a:ext cx="196691" cy="1575453"/>
              <a:chOff x="8342797" y="60291"/>
              <a:chExt cx="272724" cy="2368466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A90DCDED-0395-4971-8852-406CE92F5865}"/>
                  </a:ext>
                </a:extLst>
              </p:cNvPr>
              <p:cNvGrpSpPr/>
              <p:nvPr/>
            </p:nvGrpSpPr>
            <p:grpSpPr>
              <a:xfrm rot="16200000">
                <a:off x="7297494" y="1151688"/>
                <a:ext cx="2368466" cy="185672"/>
                <a:chOff x="5717751" y="2571086"/>
                <a:chExt cx="2368466" cy="347662"/>
              </a:xfrm>
            </p:grpSpPr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F129A787-C2C3-468E-B9D0-119E3411745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5400000" flipH="1">
                  <a:off x="6110593" y="2346820"/>
                  <a:ext cx="3853" cy="789537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C16A51EE-A091-4396-85DF-39775636624C}"/>
                    </a:ext>
                  </a:extLst>
                </p:cNvPr>
                <p:cNvCxnSpPr/>
                <p:nvPr/>
              </p:nvCxnSpPr>
              <p:spPr bwMode="auto">
                <a:xfrm rot="5400000" flipH="1">
                  <a:off x="7600982" y="2262107"/>
                  <a:ext cx="3524" cy="966947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3" name="Group 98">
                  <a:extLst>
                    <a:ext uri="{FF2B5EF4-FFF2-40B4-BE49-F238E27FC236}">
                      <a16:creationId xmlns:a16="http://schemas.microsoft.com/office/drawing/2014/main" id="{BE24645D-0329-4DAF-99D6-6C9769D2E21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499339" y="2571086"/>
                  <a:ext cx="626267" cy="347662"/>
                  <a:chOff x="7209220" y="1678338"/>
                  <a:chExt cx="704492" cy="303002"/>
                </a:xfrm>
              </p:grpSpPr>
              <p:cxnSp>
                <p:nvCxnSpPr>
                  <p:cNvPr id="54" name="Straight Connector 53">
                    <a:extLst>
                      <a:ext uri="{FF2B5EF4-FFF2-40B4-BE49-F238E27FC236}">
                        <a16:creationId xmlns:a16="http://schemas.microsoft.com/office/drawing/2014/main" id="{89409B6F-0719-4857-B4E9-E128D53D7ECE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387798" y="1678338"/>
                    <a:ext cx="117862" cy="303002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Straight Connector 54">
                    <a:extLst>
                      <a:ext uri="{FF2B5EF4-FFF2-40B4-BE49-F238E27FC236}">
                        <a16:creationId xmlns:a16="http://schemas.microsoft.com/office/drawing/2014/main" id="{9038DF45-6EFD-4AC5-A794-847A7DD9645E}"/>
                      </a:ext>
                    </a:extLst>
                  </p:cNvPr>
                  <p:cNvCxnSpPr/>
                  <p:nvPr/>
                </p:nvCxnSpPr>
                <p:spPr>
                  <a:xfrm>
                    <a:off x="7505660" y="1678338"/>
                    <a:ext cx="116077" cy="303002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Connector 55">
                    <a:extLst>
                      <a:ext uri="{FF2B5EF4-FFF2-40B4-BE49-F238E27FC236}">
                        <a16:creationId xmlns:a16="http://schemas.microsoft.com/office/drawing/2014/main" id="{D6CABACC-7207-4F8B-BB3B-6AF31D72AEEB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844067" y="1825261"/>
                    <a:ext cx="69645" cy="152193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Connector 56">
                    <a:extLst>
                      <a:ext uri="{FF2B5EF4-FFF2-40B4-BE49-F238E27FC236}">
                        <a16:creationId xmlns:a16="http://schemas.microsoft.com/office/drawing/2014/main" id="{A766C17F-9397-419B-A8D9-BEAA7473104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209220" y="1682489"/>
                    <a:ext cx="69646" cy="150810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Straight Connector 57">
                    <a:extLst>
                      <a:ext uri="{FF2B5EF4-FFF2-40B4-BE49-F238E27FC236}">
                        <a16:creationId xmlns:a16="http://schemas.microsoft.com/office/drawing/2014/main" id="{92AA86C4-2ADE-4B98-BEAF-D48A7E3C9D2A}"/>
                      </a:ext>
                    </a:extLst>
                  </p:cNvPr>
                  <p:cNvCxnSpPr/>
                  <p:nvPr/>
                </p:nvCxnSpPr>
                <p:spPr>
                  <a:xfrm>
                    <a:off x="7278866" y="1678338"/>
                    <a:ext cx="116076" cy="303002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Straight Connector 58">
                    <a:extLst>
                      <a:ext uri="{FF2B5EF4-FFF2-40B4-BE49-F238E27FC236}">
                        <a16:creationId xmlns:a16="http://schemas.microsoft.com/office/drawing/2014/main" id="{15D687B7-01E8-476E-AA27-AEA8232507C8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614594" y="1678338"/>
                    <a:ext cx="117862" cy="303002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Connector 59">
                    <a:extLst>
                      <a:ext uri="{FF2B5EF4-FFF2-40B4-BE49-F238E27FC236}">
                        <a16:creationId xmlns:a16="http://schemas.microsoft.com/office/drawing/2014/main" id="{3CED9DD2-4006-4709-BFC6-E9B83CCBEE11}"/>
                      </a:ext>
                    </a:extLst>
                  </p:cNvPr>
                  <p:cNvCxnSpPr/>
                  <p:nvPr/>
                </p:nvCxnSpPr>
                <p:spPr>
                  <a:xfrm>
                    <a:off x="7732456" y="1678338"/>
                    <a:ext cx="116076" cy="303002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78E2F236-36E6-4307-87BF-7F2F57155B4E}"/>
                  </a:ext>
                </a:extLst>
              </p:cNvPr>
              <p:cNvSpPr/>
              <p:nvPr/>
            </p:nvSpPr>
            <p:spPr>
              <a:xfrm rot="16200000">
                <a:off x="8335090" y="1262745"/>
                <a:ext cx="51514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78561C9D-77A7-4304-9866-206AD5620E39}"/>
                  </a:ext>
                </a:extLst>
              </p:cNvPr>
              <p:cNvSpPr/>
              <p:nvPr/>
            </p:nvSpPr>
            <p:spPr>
              <a:xfrm rot="16200000">
                <a:off x="8108085" y="1381029"/>
                <a:ext cx="51514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2000"/>
              </a:p>
            </p:txBody>
          </p:sp>
        </p:grp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D0617EF-2009-4FC9-9430-2410C281DCB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041765" y="3492662"/>
              <a:ext cx="441561" cy="1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9600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7</a:t>
            </a:fld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66658" y="275128"/>
            <a:ext cx="11796741" cy="321492"/>
          </a:xfrm>
        </p:spPr>
        <p:txBody>
          <a:bodyPr>
            <a:normAutofit fontScale="90000"/>
          </a:bodyPr>
          <a:lstStyle/>
          <a:p>
            <a:r>
              <a:rPr lang="en-US" dirty="0"/>
              <a:t>Cooling Control System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58B1F9-1876-4B5E-A764-7D9F87231EA1}"/>
              </a:ext>
            </a:extLst>
          </p:cNvPr>
          <p:cNvSpPr/>
          <p:nvPr/>
        </p:nvSpPr>
        <p:spPr>
          <a:xfrm>
            <a:off x="197629" y="687080"/>
            <a:ext cx="11796741" cy="5801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Build the circuitry and write a sketch that will accomplish these tasks: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lphaLcPeriod"/>
            </a:pPr>
            <a:r>
              <a:rPr lang="en-US" sz="2400" b="1" dirty="0">
                <a:solidFill>
                  <a:srgbClr val="003087"/>
                </a:solidFill>
              </a:rPr>
              <a:t>Use a potentiometer to set a setpoint value (74.0°F). </a:t>
            </a:r>
            <a:r>
              <a:rPr lang="en-US" sz="2400" dirty="0"/>
              <a:t>The potentiometer should allow for a small range of setpoint values. </a:t>
            </a:r>
          </a:p>
          <a:p>
            <a:pPr marL="1428750" lvl="2" indent="-5143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Use </a:t>
            </a:r>
            <a:r>
              <a:rPr lang="en-US" sz="2400" b="1" dirty="0"/>
              <a:t>the </a:t>
            </a:r>
            <a:r>
              <a:rPr lang="en-US" sz="2400" b="1" dirty="0">
                <a:solidFill>
                  <a:srgbClr val="003087"/>
                </a:solidFill>
              </a:rPr>
              <a:t>setpoint equation from earlier with a gain of 15% and an offset of 550</a:t>
            </a:r>
            <a:r>
              <a:rPr lang="en-US" sz="2400" b="1" dirty="0"/>
              <a:t>.</a:t>
            </a:r>
          </a:p>
          <a:p>
            <a:pPr marL="1371600" lvl="2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3087"/>
                </a:solidFill>
              </a:rPr>
              <a:t>Convert the analog setpoint value into °F </a:t>
            </a:r>
            <a:r>
              <a:rPr lang="en-US" sz="2400" dirty="0"/>
              <a:t>when you print it to your serial monitor for an easier to understand value. You also need it to be in °F for use throughout your sketch. You cannot compare an analog value to a °F value.</a:t>
            </a:r>
          </a:p>
          <a:p>
            <a:pPr marL="1828800" lvl="3" indent="-4572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400" dirty="0"/>
              <a:t>For example: if (</a:t>
            </a:r>
            <a:r>
              <a:rPr lang="en-US" sz="2400" dirty="0" err="1"/>
              <a:t>tempF</a:t>
            </a:r>
            <a:r>
              <a:rPr lang="en-US" sz="2400" dirty="0"/>
              <a:t> &gt; setpoint) where </a:t>
            </a:r>
            <a:r>
              <a:rPr lang="en-US" sz="2400" dirty="0" err="1"/>
              <a:t>tempF</a:t>
            </a:r>
            <a:r>
              <a:rPr lang="en-US" sz="2400" dirty="0"/>
              <a:t> is in °F and setpoint is in analog, the Arduino will not know the difference. It only sees values.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lphaLcPeriod"/>
            </a:pPr>
            <a:r>
              <a:rPr lang="en-US" sz="2400" dirty="0"/>
              <a:t>When your thermistor reads a </a:t>
            </a:r>
            <a:r>
              <a:rPr lang="en-US" sz="2400" b="1" dirty="0">
                <a:solidFill>
                  <a:srgbClr val="003087"/>
                </a:solidFill>
              </a:rPr>
              <a:t>temperature value &gt; the setpoint, turn a fan on</a:t>
            </a:r>
            <a:r>
              <a:rPr lang="en-US" sz="2400" dirty="0"/>
              <a:t>.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lphaLcPeriod"/>
            </a:pPr>
            <a:r>
              <a:rPr lang="en-US" sz="2400" dirty="0"/>
              <a:t>When your thermistor reads a </a:t>
            </a:r>
            <a:r>
              <a:rPr lang="en-US" sz="2400" b="1" dirty="0">
                <a:solidFill>
                  <a:srgbClr val="003087"/>
                </a:solidFill>
              </a:rPr>
              <a:t>temperature value &lt; or = to the setpoint, turn the fan off</a:t>
            </a:r>
            <a:r>
              <a:rPr lang="en-US" sz="2400" dirty="0"/>
              <a:t>.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lphaLcPeriod"/>
            </a:pPr>
            <a:r>
              <a:rPr lang="en-US" sz="2400" b="1" dirty="0">
                <a:solidFill>
                  <a:srgbClr val="003087"/>
                </a:solidFill>
              </a:rPr>
              <a:t>Use potentiometer to change the setpoint </a:t>
            </a:r>
            <a:r>
              <a:rPr lang="en-US" sz="2400" dirty="0"/>
              <a:t>to 80.0°F. Everything else in your sketch should automatically update accordingly.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0585B87-5F23-4B79-9C09-36FB86DCE5CB}"/>
              </a:ext>
            </a:extLst>
          </p:cNvPr>
          <p:cNvSpPr/>
          <p:nvPr/>
        </p:nvSpPr>
        <p:spPr>
          <a:xfrm>
            <a:off x="2103899" y="6398207"/>
            <a:ext cx="848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rgbClr val="003087"/>
                </a:solidFill>
              </a:rPr>
              <a:t>Remember to print all values on your serial monitor (setpoint, current temperature, </a:t>
            </a:r>
            <a:r>
              <a:rPr lang="en-US" i="1" dirty="0" err="1">
                <a:solidFill>
                  <a:srgbClr val="003087"/>
                </a:solidFill>
              </a:rPr>
              <a:t>etc</a:t>
            </a:r>
            <a:r>
              <a:rPr lang="en-US" i="1" dirty="0">
                <a:solidFill>
                  <a:srgbClr val="003087"/>
                </a:solidFill>
              </a:rPr>
              <a:t>)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79130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8</a:t>
            </a:fld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166658" y="275127"/>
            <a:ext cx="11796741" cy="705609"/>
          </a:xfrm>
        </p:spPr>
        <p:txBody>
          <a:bodyPr>
            <a:normAutofit/>
          </a:bodyPr>
          <a:lstStyle/>
          <a:p>
            <a:r>
              <a:rPr lang="en-US" dirty="0"/>
              <a:t>Cooling Control System Circuitry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6F29DB7-689E-466C-88E6-9D8132534FAB}"/>
              </a:ext>
            </a:extLst>
          </p:cNvPr>
          <p:cNvGrpSpPr/>
          <p:nvPr/>
        </p:nvGrpSpPr>
        <p:grpSpPr>
          <a:xfrm>
            <a:off x="7663095" y="11405"/>
            <a:ext cx="4300304" cy="3197810"/>
            <a:chOff x="468079" y="1727514"/>
            <a:chExt cx="4907877" cy="3649616"/>
          </a:xfrm>
        </p:grpSpPr>
        <p:cxnSp>
          <p:nvCxnSpPr>
            <p:cNvPr id="7" name="AutoShape 5">
              <a:extLst>
                <a:ext uri="{FF2B5EF4-FFF2-40B4-BE49-F238E27FC236}">
                  <a16:creationId xmlns:a16="http://schemas.microsoft.com/office/drawing/2014/main" id="{5B85C927-916D-4B0A-80BF-E396EBDD7B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618711" y="4846179"/>
              <a:ext cx="7582" cy="23171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8" name="Group 155">
              <a:extLst>
                <a:ext uri="{FF2B5EF4-FFF2-40B4-BE49-F238E27FC236}">
                  <a16:creationId xmlns:a16="http://schemas.microsoft.com/office/drawing/2014/main" id="{7495E021-AF6A-4B1E-B402-7021419C52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079" y="1727514"/>
              <a:ext cx="2082645" cy="1493514"/>
              <a:chOff x="1139029" y="2545573"/>
              <a:chExt cx="2082841" cy="1493675"/>
            </a:xfrm>
          </p:grpSpPr>
          <p:grpSp>
            <p:nvGrpSpPr>
              <p:cNvPr id="10" name="Group 22">
                <a:extLst>
                  <a:ext uri="{FF2B5EF4-FFF2-40B4-BE49-F238E27FC236}">
                    <a16:creationId xmlns:a16="http://schemas.microsoft.com/office/drawing/2014/main" id="{4064ADA8-8A89-43F8-93CA-FD9631A476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40791" y="2545573"/>
                <a:ext cx="581079" cy="356296"/>
                <a:chOff x="3298016" y="1025934"/>
                <a:chExt cx="581079" cy="356369"/>
              </a:xfrm>
            </p:grpSpPr>
            <p:sp>
              <p:nvSpPr>
                <p:cNvPr id="39" name="Text Box 511">
                  <a:extLst>
                    <a:ext uri="{FF2B5EF4-FFF2-40B4-BE49-F238E27FC236}">
                      <a16:creationId xmlns:a16="http://schemas.microsoft.com/office/drawing/2014/main" id="{AEC65F52-D36F-44FE-BD0E-B4AC1C6B1A37}"/>
                    </a:ext>
                  </a:extLst>
                </p:cNvPr>
                <p:cNvSpPr txBox="1"/>
                <p:nvPr/>
              </p:nvSpPr>
              <p:spPr bwMode="auto">
                <a:xfrm>
                  <a:off x="3298016" y="1025934"/>
                  <a:ext cx="581079" cy="295368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defRPr/>
                  </a:pPr>
                  <a:r>
                    <a:rPr lang="en-US" sz="1600" dirty="0">
                      <a:ea typeface="Calibri"/>
                      <a:cs typeface="Times New Roman"/>
                    </a:rPr>
                    <a:t>5V</a:t>
                  </a:r>
                  <a:r>
                    <a:rPr lang="en-US" sz="1200" dirty="0">
                      <a:ea typeface="Calibri"/>
                      <a:cs typeface="Times New Roman"/>
                    </a:rPr>
                    <a:t> </a:t>
                  </a:r>
                  <a:endParaRPr lang="en-US" sz="1100" dirty="0">
                    <a:ea typeface="Calibri"/>
                    <a:cs typeface="Times New Roman"/>
                  </a:endParaRPr>
                </a:p>
              </p:txBody>
            </p:sp>
            <p:cxnSp>
              <p:nvCxnSpPr>
                <p:cNvPr id="40" name="AutoShape 3">
                  <a:extLst>
                    <a:ext uri="{FF2B5EF4-FFF2-40B4-BE49-F238E27FC236}">
                      <a16:creationId xmlns:a16="http://schemas.microsoft.com/office/drawing/2014/main" id="{6D3913DD-BB6E-4C7B-9E37-CCEB474A613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439476" y="1382303"/>
                  <a:ext cx="274955" cy="0"/>
                </a:xfrm>
                <a:prstGeom prst="straightConnector1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88D4EA52-A104-4321-93B0-467FF66CA4BD}"/>
                  </a:ext>
                </a:extLst>
              </p:cNvPr>
              <p:cNvSpPr/>
              <p:nvPr/>
            </p:nvSpPr>
            <p:spPr bwMode="auto">
              <a:xfrm>
                <a:off x="2631486" y="3321621"/>
                <a:ext cx="520749" cy="52075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12" name="AutoShape 5">
                <a:extLst>
                  <a:ext uri="{FF2B5EF4-FFF2-40B4-BE49-F238E27FC236}">
                    <a16:creationId xmlns:a16="http://schemas.microsoft.com/office/drawing/2014/main" id="{A964D0DB-E001-45A5-BB1C-AA685F5C288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783792" y="3409679"/>
                <a:ext cx="122420" cy="76486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AutoShape 5">
                <a:extLst>
                  <a:ext uri="{FF2B5EF4-FFF2-40B4-BE49-F238E27FC236}">
                    <a16:creationId xmlns:a16="http://schemas.microsoft.com/office/drawing/2014/main" id="{CC69C6A3-7499-4042-BE73-70AEE41504E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782251" y="3684611"/>
                <a:ext cx="122420" cy="76486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AutoShape 5">
                <a:extLst>
                  <a:ext uri="{FF2B5EF4-FFF2-40B4-BE49-F238E27FC236}">
                    <a16:creationId xmlns:a16="http://schemas.microsoft.com/office/drawing/2014/main" id="{1839C6C2-1D14-4B2F-ADAA-39D0CC4D6AE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792518" y="3690847"/>
                <a:ext cx="122420" cy="76486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AutoShape 5">
                <a:extLst>
                  <a:ext uri="{FF2B5EF4-FFF2-40B4-BE49-F238E27FC236}">
                    <a16:creationId xmlns:a16="http://schemas.microsoft.com/office/drawing/2014/main" id="{BBDD1CD0-D8C7-4DA3-A22A-509FE6278AF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902791" y="2897908"/>
                <a:ext cx="0" cy="520969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AutoShape 5">
                <a:extLst>
                  <a:ext uri="{FF2B5EF4-FFF2-40B4-BE49-F238E27FC236}">
                    <a16:creationId xmlns:a16="http://schemas.microsoft.com/office/drawing/2014/main" id="{64DA1257-CEA3-4FEA-ADFE-AB04FF2AD16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 flipV="1">
                <a:off x="2777486" y="3441457"/>
                <a:ext cx="2" cy="274483"/>
              </a:xfrm>
              <a:prstGeom prst="straightConnector1">
                <a:avLst/>
              </a:prstGeom>
              <a:noFill/>
              <a:ln w="3810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7" name="Text Box 511">
                <a:extLst>
                  <a:ext uri="{FF2B5EF4-FFF2-40B4-BE49-F238E27FC236}">
                    <a16:creationId xmlns:a16="http://schemas.microsoft.com/office/drawing/2014/main" id="{E459A21C-E737-4B06-88B2-75ADBDD63145}"/>
                  </a:ext>
                </a:extLst>
              </p:cNvPr>
              <p:cNvSpPr txBox="1"/>
              <p:nvPr/>
            </p:nvSpPr>
            <p:spPr bwMode="auto">
              <a:xfrm>
                <a:off x="2883924" y="3052328"/>
                <a:ext cx="190518" cy="266729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100" dirty="0">
                    <a:ea typeface="Calibri"/>
                    <a:cs typeface="Times New Roman"/>
                  </a:rPr>
                  <a:t>C</a:t>
                </a:r>
                <a:r>
                  <a:rPr lang="en-US" sz="1200" dirty="0">
                    <a:ea typeface="Calibri"/>
                    <a:cs typeface="Times New Roman"/>
                  </a:rPr>
                  <a:t> </a:t>
                </a:r>
                <a:endParaRPr lang="en-US" sz="1100" dirty="0">
                  <a:ea typeface="Calibri"/>
                  <a:cs typeface="Times New Roman"/>
                </a:endParaRPr>
              </a:p>
            </p:txBody>
          </p:sp>
          <p:sp>
            <p:nvSpPr>
              <p:cNvPr id="18" name="Text Box 511">
                <a:extLst>
                  <a:ext uri="{FF2B5EF4-FFF2-40B4-BE49-F238E27FC236}">
                    <a16:creationId xmlns:a16="http://schemas.microsoft.com/office/drawing/2014/main" id="{15050D78-93B6-46DF-A283-2CC4DCE4F5DF}"/>
                  </a:ext>
                </a:extLst>
              </p:cNvPr>
              <p:cNvSpPr txBox="1"/>
              <p:nvPr/>
            </p:nvSpPr>
            <p:spPr bwMode="auto">
              <a:xfrm>
                <a:off x="2457531" y="3307936"/>
                <a:ext cx="190518" cy="266729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200" dirty="0">
                    <a:ea typeface="Calibri"/>
                    <a:cs typeface="Times New Roman"/>
                  </a:rPr>
                  <a:t>B </a:t>
                </a:r>
                <a:endParaRPr lang="en-US" sz="1100" dirty="0">
                  <a:ea typeface="Calibri"/>
                  <a:cs typeface="Times New Roman"/>
                </a:endParaRPr>
              </a:p>
            </p:txBody>
          </p:sp>
          <p:sp>
            <p:nvSpPr>
              <p:cNvPr id="19" name="Text Box 511">
                <a:extLst>
                  <a:ext uri="{FF2B5EF4-FFF2-40B4-BE49-F238E27FC236}">
                    <a16:creationId xmlns:a16="http://schemas.microsoft.com/office/drawing/2014/main" id="{AA10FCE9-C617-4387-A702-47A533C098AE}"/>
                  </a:ext>
                </a:extLst>
              </p:cNvPr>
              <p:cNvSpPr txBox="1"/>
              <p:nvPr/>
            </p:nvSpPr>
            <p:spPr bwMode="auto">
              <a:xfrm>
                <a:off x="2885510" y="3772519"/>
                <a:ext cx="188931" cy="266729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200" dirty="0">
                    <a:ea typeface="Calibri"/>
                    <a:cs typeface="Times New Roman"/>
                  </a:rPr>
                  <a:t>E </a:t>
                </a:r>
                <a:endParaRPr lang="en-US" sz="1100" dirty="0">
                  <a:ea typeface="Calibri"/>
                  <a:cs typeface="Times New Roman"/>
                </a:endParaRPr>
              </a:p>
            </p:txBody>
          </p:sp>
          <p:sp>
            <p:nvSpPr>
              <p:cNvPr id="20" name="Text Box 511">
                <a:extLst>
                  <a:ext uri="{FF2B5EF4-FFF2-40B4-BE49-F238E27FC236}">
                    <a16:creationId xmlns:a16="http://schemas.microsoft.com/office/drawing/2014/main" id="{75D4C984-C5ED-4F1F-9E1C-8BFDF1956E0E}"/>
                  </a:ext>
                </a:extLst>
              </p:cNvPr>
              <p:cNvSpPr txBox="1"/>
              <p:nvPr/>
            </p:nvSpPr>
            <p:spPr bwMode="auto">
              <a:xfrm>
                <a:off x="1139029" y="2800475"/>
                <a:ext cx="1069058" cy="59370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600" dirty="0">
                    <a:ea typeface="Calibri"/>
                    <a:cs typeface="Times New Roman"/>
                  </a:rPr>
                  <a:t>Digital pin 7</a:t>
                </a:r>
                <a:r>
                  <a:rPr lang="en-US" sz="1200" dirty="0">
                    <a:ea typeface="Calibri"/>
                    <a:cs typeface="Times New Roman"/>
                  </a:rPr>
                  <a:t> </a:t>
                </a:r>
                <a:endParaRPr lang="en-US" sz="1100" dirty="0">
                  <a:ea typeface="Calibri"/>
                  <a:cs typeface="Times New Roman"/>
                </a:endParaRPr>
              </a:p>
            </p:txBody>
          </p:sp>
          <p:grpSp>
            <p:nvGrpSpPr>
              <p:cNvPr id="22" name="Group 119">
                <a:extLst>
                  <a:ext uri="{FF2B5EF4-FFF2-40B4-BE49-F238E27FC236}">
                    <a16:creationId xmlns:a16="http://schemas.microsoft.com/office/drawing/2014/main" id="{786BF495-8DF2-484F-9420-2B543F6086C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40773" y="3505956"/>
                <a:ext cx="1235190" cy="452320"/>
                <a:chOff x="525269" y="720608"/>
                <a:chExt cx="1235346" cy="452479"/>
              </a:xfrm>
            </p:grpSpPr>
            <p:sp>
              <p:nvSpPr>
                <p:cNvPr id="24" name="Text Box 5">
                  <a:extLst>
                    <a:ext uri="{FF2B5EF4-FFF2-40B4-BE49-F238E27FC236}">
                      <a16:creationId xmlns:a16="http://schemas.microsoft.com/office/drawing/2014/main" id="{2C6F210F-EABA-4416-A105-F2BE2713E93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93649" y="864971"/>
                  <a:ext cx="484294" cy="3081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sz="1400" b="1" dirty="0">
                      <a:latin typeface="+mn-lt"/>
                      <a:cs typeface="Arial" charset="0"/>
                    </a:rPr>
                    <a:t>1k</a:t>
                  </a:r>
                  <a:r>
                    <a:rPr lang="el-GR" sz="1400" b="1" dirty="0">
                      <a:latin typeface="+mn-lt"/>
                      <a:cs typeface="Arial" charset="0"/>
                    </a:rPr>
                    <a:t>Ω</a:t>
                  </a:r>
                  <a:endParaRPr lang="en-US" sz="1400" b="1" dirty="0">
                    <a:latin typeface="Symbol" pitchFamily="18" charset="2"/>
                    <a:cs typeface="Arial" charset="0"/>
                  </a:endParaRPr>
                </a:p>
              </p:txBody>
            </p:sp>
            <p:grpSp>
              <p:nvGrpSpPr>
                <p:cNvPr id="25" name="Group 121">
                  <a:extLst>
                    <a:ext uri="{FF2B5EF4-FFF2-40B4-BE49-F238E27FC236}">
                      <a16:creationId xmlns:a16="http://schemas.microsoft.com/office/drawing/2014/main" id="{E573149B-CDA6-4440-A119-CC937DBD914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25269" y="720608"/>
                  <a:ext cx="1235346" cy="157788"/>
                  <a:chOff x="3517229" y="2974516"/>
                  <a:chExt cx="1235346" cy="157788"/>
                </a:xfrm>
              </p:grpSpPr>
              <p:grpSp>
                <p:nvGrpSpPr>
                  <p:cNvPr id="26" name="Group 122">
                    <a:extLst>
                      <a:ext uri="{FF2B5EF4-FFF2-40B4-BE49-F238E27FC236}">
                        <a16:creationId xmlns:a16="http://schemas.microsoft.com/office/drawing/2014/main" id="{41986B6D-B682-43A7-A6FB-9DEB2AD38B0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0800000">
                    <a:off x="3517229" y="2974516"/>
                    <a:ext cx="832157" cy="157788"/>
                    <a:chOff x="6499339" y="2571086"/>
                    <a:chExt cx="1218403" cy="347662"/>
                  </a:xfrm>
                </p:grpSpPr>
                <p:cxnSp>
                  <p:nvCxnSpPr>
                    <p:cNvPr id="30" name="Straight Connector 29">
                      <a:extLst>
                        <a:ext uri="{FF2B5EF4-FFF2-40B4-BE49-F238E27FC236}">
                          <a16:creationId xmlns:a16="http://schemas.microsoft.com/office/drawing/2014/main" id="{627AEDF2-C084-4157-825D-47FAE7F7F1C0}"/>
                        </a:ext>
                      </a:extLst>
                    </p:cNvPr>
                    <p:cNvCxnSpPr/>
                    <p:nvPr/>
                  </p:nvCxnSpPr>
                  <p:spPr bwMode="auto">
                    <a:xfrm flipH="1">
                      <a:off x="7117931" y="2730135"/>
                      <a:ext cx="599811" cy="0"/>
                    </a:xfrm>
                    <a:prstGeom prst="line">
                      <a:avLst/>
                    </a:prstGeom>
                    <a:ln w="1905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31" name="Group 98">
                      <a:extLst>
                        <a:ext uri="{FF2B5EF4-FFF2-40B4-BE49-F238E27FC236}">
                          <a16:creationId xmlns:a16="http://schemas.microsoft.com/office/drawing/2014/main" id="{7B9C3DCE-B97C-49D5-AEFD-211641A2683F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499339" y="2571086"/>
                      <a:ext cx="626267" cy="347662"/>
                      <a:chOff x="7209220" y="1678338"/>
                      <a:chExt cx="704492" cy="303002"/>
                    </a:xfrm>
                  </p:grpSpPr>
                  <p:cxnSp>
                    <p:nvCxnSpPr>
                      <p:cNvPr id="32" name="Straight Connector 31">
                        <a:extLst>
                          <a:ext uri="{FF2B5EF4-FFF2-40B4-BE49-F238E27FC236}">
                            <a16:creationId xmlns:a16="http://schemas.microsoft.com/office/drawing/2014/main" id="{3FACA547-7C51-430F-BDC2-EABE0CE99916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408182" y="1670571"/>
                        <a:ext cx="117687" cy="298889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" name="Straight Connector 32">
                        <a:extLst>
                          <a:ext uri="{FF2B5EF4-FFF2-40B4-BE49-F238E27FC236}">
                            <a16:creationId xmlns:a16="http://schemas.microsoft.com/office/drawing/2014/main" id="{C09E0EF8-C80B-4D79-B820-4E5670048E5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525869" y="1670571"/>
                        <a:ext cx="117685" cy="298889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" name="Straight Connector 33">
                        <a:extLst>
                          <a:ext uri="{FF2B5EF4-FFF2-40B4-BE49-F238E27FC236}">
                            <a16:creationId xmlns:a16="http://schemas.microsoft.com/office/drawing/2014/main" id="{D8C8E94F-5086-4A03-99D9-FC5075AEC402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863234" y="1826114"/>
                        <a:ext cx="70612" cy="149445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" name="Straight Connector 34">
                        <a:extLst>
                          <a:ext uri="{FF2B5EF4-FFF2-40B4-BE49-F238E27FC236}">
                            <a16:creationId xmlns:a16="http://schemas.microsoft.com/office/drawing/2014/main" id="{BD10B3FA-C62A-43D9-8E98-A2413A1BD8AA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230346" y="1670571"/>
                        <a:ext cx="70612" cy="152494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>
                        <a:extLst>
                          <a:ext uri="{FF2B5EF4-FFF2-40B4-BE49-F238E27FC236}">
                            <a16:creationId xmlns:a16="http://schemas.microsoft.com/office/drawing/2014/main" id="{A4DBBB5C-DB73-4D6C-A19C-B895E7C3D7E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287881" y="1670571"/>
                        <a:ext cx="115071" cy="298889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" name="Straight Connector 36">
                        <a:extLst>
                          <a:ext uri="{FF2B5EF4-FFF2-40B4-BE49-F238E27FC236}">
                            <a16:creationId xmlns:a16="http://schemas.microsoft.com/office/drawing/2014/main" id="{F0E50D8C-27CB-4D1C-95CE-363405A44395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635709" y="1670571"/>
                        <a:ext cx="117685" cy="298889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Straight Connector 37">
                        <a:extLst>
                          <a:ext uri="{FF2B5EF4-FFF2-40B4-BE49-F238E27FC236}">
                            <a16:creationId xmlns:a16="http://schemas.microsoft.com/office/drawing/2014/main" id="{8755DB72-1DB7-4D29-B40B-1820EA0DDD58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740319" y="1670571"/>
                        <a:ext cx="115071" cy="298889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CA014D06-B2B9-49A5-8A97-311E0F9F2FEB}"/>
                      </a:ext>
                    </a:extLst>
                  </p:cNvPr>
                  <p:cNvCxnSpPr/>
                  <p:nvPr/>
                </p:nvCxnSpPr>
                <p:spPr bwMode="auto">
                  <a:xfrm rot="10800000" flipH="1">
                    <a:off x="4342910" y="3050585"/>
                    <a:ext cx="409665" cy="0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351B40BB-BC9B-48F0-93DA-E7C8C07F5C66}"/>
                  </a:ext>
                </a:extLst>
              </p:cNvPr>
              <p:cNvSpPr/>
              <p:nvPr/>
            </p:nvSpPr>
            <p:spPr bwMode="auto">
              <a:xfrm>
                <a:off x="1502668" y="3548658"/>
                <a:ext cx="74619" cy="76208"/>
              </a:xfrm>
              <a:prstGeom prst="ellipse">
                <a:avLst/>
              </a:prstGeom>
              <a:solidFill>
                <a:srgbClr val="C00000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F7739B9-2E32-479F-8A2F-17C8359A6C3A}"/>
                </a:ext>
              </a:extLst>
            </p:cNvPr>
            <p:cNvSpPr/>
            <p:nvPr/>
          </p:nvSpPr>
          <p:spPr bwMode="auto">
            <a:xfrm>
              <a:off x="1871496" y="3584567"/>
              <a:ext cx="2255838" cy="1127125"/>
            </a:xfrm>
            <a:prstGeom prst="rect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42" name="AutoShape 32">
              <a:extLst>
                <a:ext uri="{FF2B5EF4-FFF2-40B4-BE49-F238E27FC236}">
                  <a16:creationId xmlns:a16="http://schemas.microsoft.com/office/drawing/2014/main" id="{4E25E376-73D2-4588-BADE-EF02417A9CA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26293" y="4855705"/>
              <a:ext cx="149433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AutoShape 5">
              <a:extLst>
                <a:ext uri="{FF2B5EF4-FFF2-40B4-BE49-F238E27FC236}">
                  <a16:creationId xmlns:a16="http://schemas.microsoft.com/office/drawing/2014/main" id="{A2CD08AE-9DDA-48A0-84A7-0FF18263F39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354193" y="4545676"/>
              <a:ext cx="0" cy="55389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AutoShape 32">
              <a:extLst>
                <a:ext uri="{FF2B5EF4-FFF2-40B4-BE49-F238E27FC236}">
                  <a16:creationId xmlns:a16="http://schemas.microsoft.com/office/drawing/2014/main" id="{6A332675-5FBA-4E6B-A967-40D682A578F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235793" y="2947756"/>
              <a:ext cx="0" cy="756074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5" name="Group 228">
              <a:extLst>
                <a:ext uri="{FF2B5EF4-FFF2-40B4-BE49-F238E27FC236}">
                  <a16:creationId xmlns:a16="http://schemas.microsoft.com/office/drawing/2014/main" id="{7854BE77-EE2B-49BD-9DCC-E04F65AB29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24483" y="3772086"/>
              <a:ext cx="169846" cy="750806"/>
              <a:chOff x="4114800" y="2372911"/>
              <a:chExt cx="169087" cy="751289"/>
            </a:xfrm>
          </p:grpSpPr>
          <p:sp>
            <p:nvSpPr>
              <p:cNvPr id="46" name="Arc 45">
                <a:extLst>
                  <a:ext uri="{FF2B5EF4-FFF2-40B4-BE49-F238E27FC236}">
                    <a16:creationId xmlns:a16="http://schemas.microsoft.com/office/drawing/2014/main" id="{ADBFCEF6-C3F1-41D8-BBAC-996CCA0AA560}"/>
                  </a:ext>
                </a:extLst>
              </p:cNvPr>
              <p:cNvSpPr/>
              <p:nvPr/>
            </p:nvSpPr>
            <p:spPr>
              <a:xfrm rot="10800000">
                <a:off x="4128452" y="2838153"/>
                <a:ext cx="154880" cy="54010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7" name="Arc 46">
                <a:extLst>
                  <a:ext uri="{FF2B5EF4-FFF2-40B4-BE49-F238E27FC236}">
                    <a16:creationId xmlns:a16="http://schemas.microsoft.com/office/drawing/2014/main" id="{0E255799-97D9-4188-A7FD-AA6767D4A2E9}"/>
                  </a:ext>
                </a:extLst>
              </p:cNvPr>
              <p:cNvSpPr/>
              <p:nvPr/>
            </p:nvSpPr>
            <p:spPr>
              <a:xfrm>
                <a:off x="4117389" y="2738077"/>
                <a:ext cx="161201" cy="154086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Arc 47">
                <a:extLst>
                  <a:ext uri="{FF2B5EF4-FFF2-40B4-BE49-F238E27FC236}">
                    <a16:creationId xmlns:a16="http://schemas.microsoft.com/office/drawing/2014/main" id="{D627F9CD-5E48-4F9F-8013-5395417370AA}"/>
                  </a:ext>
                </a:extLst>
              </p:cNvPr>
              <p:cNvSpPr/>
              <p:nvPr/>
            </p:nvSpPr>
            <p:spPr>
              <a:xfrm rot="10800000">
                <a:off x="4126872" y="2739665"/>
                <a:ext cx="153299" cy="52422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CE495E1A-419B-4D43-B2B8-F6EAEF61F581}"/>
                  </a:ext>
                </a:extLst>
              </p:cNvPr>
              <p:cNvSpPr/>
              <p:nvPr/>
            </p:nvSpPr>
            <p:spPr>
              <a:xfrm>
                <a:off x="4117389" y="2839742"/>
                <a:ext cx="162781" cy="103253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8EA80C01-4776-4265-A79D-C4F4F7728A86}"/>
                  </a:ext>
                </a:extLst>
              </p:cNvPr>
              <p:cNvSpPr/>
              <p:nvPr/>
            </p:nvSpPr>
            <p:spPr>
              <a:xfrm rot="10800000">
                <a:off x="4126872" y="2637999"/>
                <a:ext cx="153299" cy="52422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7DD30DF7-0C56-42BA-B0E5-A4732B1DCF07}"/>
                  </a:ext>
                </a:extLst>
              </p:cNvPr>
              <p:cNvSpPr/>
              <p:nvPr/>
            </p:nvSpPr>
            <p:spPr>
              <a:xfrm>
                <a:off x="4114229" y="2536334"/>
                <a:ext cx="161201" cy="155675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AA9C7CDD-3CFD-48D6-83E9-6E92D25D6A53}"/>
                  </a:ext>
                </a:extLst>
              </p:cNvPr>
              <p:cNvSpPr/>
              <p:nvPr/>
            </p:nvSpPr>
            <p:spPr>
              <a:xfrm rot="10800000">
                <a:off x="4122130" y="2536334"/>
                <a:ext cx="153300" cy="52422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Arc 52">
                <a:extLst>
                  <a:ext uri="{FF2B5EF4-FFF2-40B4-BE49-F238E27FC236}">
                    <a16:creationId xmlns:a16="http://schemas.microsoft.com/office/drawing/2014/main" id="{C098B1CC-2C69-4158-9E52-D48EB6D3B3B5}"/>
                  </a:ext>
                </a:extLst>
              </p:cNvPr>
              <p:cNvSpPr/>
              <p:nvPr/>
            </p:nvSpPr>
            <p:spPr>
              <a:xfrm>
                <a:off x="4114229" y="2637999"/>
                <a:ext cx="161201" cy="154087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54" name="AutoShape 5">
                <a:extLst>
                  <a:ext uri="{FF2B5EF4-FFF2-40B4-BE49-F238E27FC236}">
                    <a16:creationId xmlns:a16="http://schemas.microsoft.com/office/drawing/2014/main" id="{1CE21923-D35D-4BB4-9BA9-DBD37C3E278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170340" y="3022880"/>
                <a:ext cx="0" cy="101320"/>
              </a:xfrm>
              <a:prstGeom prst="straightConnector1">
                <a:avLst/>
              </a:prstGeom>
              <a:noFill/>
              <a:ln w="19050">
                <a:solidFill>
                  <a:srgbClr val="3A8B2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" name="AutoShape 5">
                <a:extLst>
                  <a:ext uri="{FF2B5EF4-FFF2-40B4-BE49-F238E27FC236}">
                    <a16:creationId xmlns:a16="http://schemas.microsoft.com/office/drawing/2014/main" id="{6DB9FC82-BC39-45D8-AFDD-620CAB8C8FB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228356" y="2372911"/>
                <a:ext cx="0" cy="141308"/>
              </a:xfrm>
              <a:prstGeom prst="straightConnector1">
                <a:avLst/>
              </a:prstGeom>
              <a:noFill/>
              <a:ln w="19050">
                <a:solidFill>
                  <a:srgbClr val="3A8B2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6" name="Arc 55">
                <a:extLst>
                  <a:ext uri="{FF2B5EF4-FFF2-40B4-BE49-F238E27FC236}">
                    <a16:creationId xmlns:a16="http://schemas.microsoft.com/office/drawing/2014/main" id="{56DFCAA2-1FA5-4E98-9DBC-0AEE28238BA4}"/>
                  </a:ext>
                </a:extLst>
              </p:cNvPr>
              <p:cNvSpPr/>
              <p:nvPr/>
            </p:nvSpPr>
            <p:spPr>
              <a:xfrm rot="10800000">
                <a:off x="4169542" y="2942996"/>
                <a:ext cx="77440" cy="169972"/>
              </a:xfrm>
              <a:prstGeom prst="arc">
                <a:avLst>
                  <a:gd name="adj1" fmla="val 21522596"/>
                  <a:gd name="adj2" fmla="val 5260297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4F649A4A-B2E0-4919-AA56-760823ABA59F}"/>
                  </a:ext>
                </a:extLst>
              </p:cNvPr>
              <p:cNvSpPr/>
              <p:nvPr/>
            </p:nvSpPr>
            <p:spPr>
              <a:xfrm>
                <a:off x="4150577" y="2417195"/>
                <a:ext cx="77440" cy="169971"/>
              </a:xfrm>
              <a:prstGeom prst="arc">
                <a:avLst>
                  <a:gd name="adj1" fmla="val 21522596"/>
                  <a:gd name="adj2" fmla="val 584644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E8A27CB-C939-443B-85BD-E60B56B9E5D6}"/>
                </a:ext>
              </a:extLst>
            </p:cNvPr>
            <p:cNvSpPr/>
            <p:nvPr/>
          </p:nvSpPr>
          <p:spPr bwMode="auto">
            <a:xfrm>
              <a:off x="2198521" y="3714742"/>
              <a:ext cx="74613" cy="74612"/>
            </a:xfrm>
            <a:prstGeom prst="ellipse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37C912D9-D201-4488-8C4A-AAB720677628}"/>
                </a:ext>
              </a:extLst>
            </p:cNvPr>
            <p:cNvSpPr/>
            <p:nvPr/>
          </p:nvSpPr>
          <p:spPr bwMode="auto">
            <a:xfrm>
              <a:off x="2142959" y="4489442"/>
              <a:ext cx="74612" cy="74612"/>
            </a:xfrm>
            <a:prstGeom prst="ellipse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0BF8072-90FA-4DD5-862A-341D7ED3224F}"/>
                </a:ext>
              </a:extLst>
            </p:cNvPr>
            <p:cNvSpPr/>
            <p:nvPr/>
          </p:nvSpPr>
          <p:spPr bwMode="auto">
            <a:xfrm>
              <a:off x="3319296" y="4505537"/>
              <a:ext cx="76200" cy="74613"/>
            </a:xfrm>
            <a:prstGeom prst="ellipse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61" name="Text Box 511">
              <a:extLst>
                <a:ext uri="{FF2B5EF4-FFF2-40B4-BE49-F238E27FC236}">
                  <a16:creationId xmlns:a16="http://schemas.microsoft.com/office/drawing/2014/main" id="{DF6014E4-0802-41B5-A0DA-F24662C5D59B}"/>
                </a:ext>
              </a:extLst>
            </p:cNvPr>
            <p:cNvSpPr txBox="1"/>
            <p:nvPr/>
          </p:nvSpPr>
          <p:spPr bwMode="auto">
            <a:xfrm>
              <a:off x="2211221" y="3946517"/>
              <a:ext cx="581025" cy="2952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600" dirty="0">
                  <a:ea typeface="Calibri"/>
                  <a:cs typeface="Times New Roman"/>
                </a:rPr>
                <a:t>coil</a:t>
              </a:r>
              <a:r>
                <a:rPr lang="en-US" sz="1200" dirty="0">
                  <a:ea typeface="Calibri"/>
                  <a:cs typeface="Times New Roman"/>
                </a:rPr>
                <a:t> </a:t>
              </a:r>
              <a:endParaRPr lang="en-US" sz="1100" dirty="0">
                <a:ea typeface="Calibri"/>
                <a:cs typeface="Times New Roman"/>
              </a:endParaRPr>
            </a:p>
          </p:txBody>
        </p:sp>
        <p:sp>
          <p:nvSpPr>
            <p:cNvPr id="62" name="Text Box 511">
              <a:extLst>
                <a:ext uri="{FF2B5EF4-FFF2-40B4-BE49-F238E27FC236}">
                  <a16:creationId xmlns:a16="http://schemas.microsoft.com/office/drawing/2014/main" id="{FCD21D6A-9636-4BED-87AD-18D006661B6A}"/>
                </a:ext>
              </a:extLst>
            </p:cNvPr>
            <p:cNvSpPr txBox="1"/>
            <p:nvPr/>
          </p:nvSpPr>
          <p:spPr bwMode="auto">
            <a:xfrm>
              <a:off x="2762084" y="3827454"/>
              <a:ext cx="1395412" cy="7127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200" dirty="0">
                  <a:ea typeface="Calibri"/>
                  <a:cs typeface="Times New Roman"/>
                </a:rPr>
                <a:t>normally open</a:t>
              </a:r>
              <a:br>
                <a:rPr lang="en-US" sz="1200" dirty="0">
                  <a:ea typeface="Calibri"/>
                  <a:cs typeface="Times New Roman"/>
                </a:rPr>
              </a:br>
              <a:r>
                <a:rPr lang="en-US" sz="1200" dirty="0">
                  <a:ea typeface="Calibri"/>
                  <a:cs typeface="Times New Roman"/>
                </a:rPr>
                <a:t>contacts</a:t>
              </a:r>
            </a:p>
          </p:txBody>
        </p:sp>
        <p:sp>
          <p:nvSpPr>
            <p:cNvPr id="63" name="Text Box 511">
              <a:extLst>
                <a:ext uri="{FF2B5EF4-FFF2-40B4-BE49-F238E27FC236}">
                  <a16:creationId xmlns:a16="http://schemas.microsoft.com/office/drawing/2014/main" id="{8702FADE-D03A-40BC-B5EE-517A8505678B}"/>
                </a:ext>
              </a:extLst>
            </p:cNvPr>
            <p:cNvSpPr txBox="1"/>
            <p:nvPr/>
          </p:nvSpPr>
          <p:spPr bwMode="auto">
            <a:xfrm>
              <a:off x="2235793" y="4438518"/>
              <a:ext cx="1139825" cy="2952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200" b="1" dirty="0">
                  <a:solidFill>
                    <a:schemeClr val="tx1"/>
                  </a:solidFill>
                  <a:ea typeface="Calibri"/>
                  <a:cs typeface="Times New Roman"/>
                </a:rPr>
                <a:t>SPST relay </a:t>
              </a:r>
              <a:endParaRPr lang="en-US" sz="1100" b="1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64" name="Group 142">
              <a:extLst>
                <a:ext uri="{FF2B5EF4-FFF2-40B4-BE49-F238E27FC236}">
                  <a16:creationId xmlns:a16="http://schemas.microsoft.com/office/drawing/2014/main" id="{00F9E6E3-5B81-497C-B466-14D165B0BD97}"/>
                </a:ext>
              </a:extLst>
            </p:cNvPr>
            <p:cNvGrpSpPr>
              <a:grpSpLocks/>
            </p:cNvGrpSpPr>
            <p:nvPr/>
          </p:nvGrpSpPr>
          <p:grpSpPr bwMode="auto">
            <a:xfrm rot="10800000">
              <a:off x="1267751" y="3251442"/>
              <a:ext cx="243666" cy="1642885"/>
              <a:chOff x="5804745" y="3551136"/>
              <a:chExt cx="314777" cy="2165260"/>
            </a:xfrm>
          </p:grpSpPr>
          <p:cxnSp>
            <p:nvCxnSpPr>
              <p:cNvPr id="65" name="AutoShape 3">
                <a:extLst>
                  <a:ext uri="{FF2B5EF4-FFF2-40B4-BE49-F238E27FC236}">
                    <a16:creationId xmlns:a16="http://schemas.microsoft.com/office/drawing/2014/main" id="{1BAE931C-371F-42C1-BC13-1227BD46704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4745" y="4449929"/>
                <a:ext cx="314777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6" name="AutoShape 5">
                <a:extLst>
                  <a:ext uri="{FF2B5EF4-FFF2-40B4-BE49-F238E27FC236}">
                    <a16:creationId xmlns:a16="http://schemas.microsoft.com/office/drawing/2014/main" id="{6B2C45E2-A512-4232-913B-AD273480E0B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0800000">
                <a:off x="5965825" y="3551136"/>
                <a:ext cx="0" cy="898794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7" name="Straight Connector 145">
                <a:extLst>
                  <a:ext uri="{FF2B5EF4-FFF2-40B4-BE49-F238E27FC236}">
                    <a16:creationId xmlns:a16="http://schemas.microsoft.com/office/drawing/2014/main" id="{A3982D3E-582E-48E8-9846-38131B4A0BD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17607" y="4446754"/>
                <a:ext cx="148218" cy="317500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" name="Straight Connector 146">
                <a:extLst>
                  <a:ext uri="{FF2B5EF4-FFF2-40B4-BE49-F238E27FC236}">
                    <a16:creationId xmlns:a16="http://schemas.microsoft.com/office/drawing/2014/main" id="{D4328623-042A-4077-85D3-A760F358276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962573" y="4446754"/>
                <a:ext cx="148218" cy="317500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9" name="AutoShape 32">
                <a:extLst>
                  <a:ext uri="{FF2B5EF4-FFF2-40B4-BE49-F238E27FC236}">
                    <a16:creationId xmlns:a16="http://schemas.microsoft.com/office/drawing/2014/main" id="{6BE415EE-ACA8-45B0-8184-991765A8D88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0800000" flipV="1">
                <a:off x="5961673" y="4757109"/>
                <a:ext cx="0" cy="959287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" name="AutoShape 3">
                <a:extLst>
                  <a:ext uri="{FF2B5EF4-FFF2-40B4-BE49-F238E27FC236}">
                    <a16:creationId xmlns:a16="http://schemas.microsoft.com/office/drawing/2014/main" id="{0EF8C41B-627E-442B-A832-DA697B1CC55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22369" y="4753390"/>
                <a:ext cx="278316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3" name="Group 181">
              <a:extLst>
                <a:ext uri="{FF2B5EF4-FFF2-40B4-BE49-F238E27FC236}">
                  <a16:creationId xmlns:a16="http://schemas.microsoft.com/office/drawing/2014/main" id="{42704168-BB15-47EF-807F-BE81169E77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57152" y="4574334"/>
              <a:ext cx="261866" cy="732416"/>
              <a:chOff x="2211547" y="2946872"/>
              <a:chExt cx="261890" cy="732495"/>
            </a:xfrm>
          </p:grpSpPr>
          <p:grpSp>
            <p:nvGrpSpPr>
              <p:cNvPr id="74" name="Group 34">
                <a:extLst>
                  <a:ext uri="{FF2B5EF4-FFF2-40B4-BE49-F238E27FC236}">
                    <a16:creationId xmlns:a16="http://schemas.microsoft.com/office/drawing/2014/main" id="{D294F059-AC16-48F4-82FF-4A876404E7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2283581" y="3489512"/>
                <a:ext cx="117821" cy="261890"/>
                <a:chOff x="0" y="0"/>
                <a:chExt cx="118368" cy="262890"/>
              </a:xfrm>
            </p:grpSpPr>
            <p:cxnSp>
              <p:nvCxnSpPr>
                <p:cNvPr id="76" name="AutoShape 4">
                  <a:extLst>
                    <a:ext uri="{FF2B5EF4-FFF2-40B4-BE49-F238E27FC236}">
                      <a16:creationId xmlns:a16="http://schemas.microsoft.com/office/drawing/2014/main" id="{A62DEEB7-E2AA-40FB-8D5F-644DCEA199B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68580" y="131445"/>
                  <a:ext cx="99575" cy="0"/>
                </a:xfrm>
                <a:prstGeom prst="straightConnector1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7" name="AutoShape 3">
                  <a:extLst>
                    <a:ext uri="{FF2B5EF4-FFF2-40B4-BE49-F238E27FC236}">
                      <a16:creationId xmlns:a16="http://schemas.microsoft.com/office/drawing/2014/main" id="{34AF957E-77C6-4395-8911-B3AA1A7ED34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131445" y="131445"/>
                  <a:ext cx="262890" cy="0"/>
                </a:xfrm>
                <a:prstGeom prst="straightConnector1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8" name="AutoShape 3">
                  <a:extLst>
                    <a:ext uri="{FF2B5EF4-FFF2-40B4-BE49-F238E27FC236}">
                      <a16:creationId xmlns:a16="http://schemas.microsoft.com/office/drawing/2014/main" id="{8E63ADDD-6887-46A0-B9B2-AE158765025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26670" y="131445"/>
                  <a:ext cx="178536" cy="0"/>
                </a:xfrm>
                <a:prstGeom prst="straightConnector1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75" name="AutoShape 5">
                <a:extLst>
                  <a:ext uri="{FF2B5EF4-FFF2-40B4-BE49-F238E27FC236}">
                    <a16:creationId xmlns:a16="http://schemas.microsoft.com/office/drawing/2014/main" id="{9F5AD356-4738-41AA-8E41-73E7FDD2952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338542" y="2946872"/>
                <a:ext cx="0" cy="614675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79" name="AutoShape 3">
              <a:extLst>
                <a:ext uri="{FF2B5EF4-FFF2-40B4-BE49-F238E27FC236}">
                  <a16:creationId xmlns:a16="http://schemas.microsoft.com/office/drawing/2014/main" id="{D685D450-CF42-4149-B1FC-02F1114E615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76840" y="4887978"/>
              <a:ext cx="809549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0" name="AutoShape 3">
              <a:extLst>
                <a:ext uri="{FF2B5EF4-FFF2-40B4-BE49-F238E27FC236}">
                  <a16:creationId xmlns:a16="http://schemas.microsoft.com/office/drawing/2014/main" id="{7E5CA9A7-83C9-48D6-B248-A4E1FE9F3D3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84765" y="3251442"/>
              <a:ext cx="840784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81" name="Group 169">
              <a:extLst>
                <a:ext uri="{FF2B5EF4-FFF2-40B4-BE49-F238E27FC236}">
                  <a16:creationId xmlns:a16="http://schemas.microsoft.com/office/drawing/2014/main" id="{B0C402F0-CD77-49D1-A722-62421F535E6D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4418006" y="3765330"/>
              <a:ext cx="243665" cy="1102863"/>
              <a:chOff x="5804745" y="3622888"/>
              <a:chExt cx="314777" cy="1763910"/>
            </a:xfrm>
          </p:grpSpPr>
          <p:cxnSp>
            <p:nvCxnSpPr>
              <p:cNvPr id="82" name="AutoShape 3">
                <a:extLst>
                  <a:ext uri="{FF2B5EF4-FFF2-40B4-BE49-F238E27FC236}">
                    <a16:creationId xmlns:a16="http://schemas.microsoft.com/office/drawing/2014/main" id="{1A07D4AB-577A-462A-83DB-E04AB42615B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4745" y="4449929"/>
                <a:ext cx="314777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3" name="AutoShape 5">
                <a:extLst>
                  <a:ext uri="{FF2B5EF4-FFF2-40B4-BE49-F238E27FC236}">
                    <a16:creationId xmlns:a16="http://schemas.microsoft.com/office/drawing/2014/main" id="{3EFA41D4-D984-4BB5-BA1E-17C21CB98AE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965825" y="3622888"/>
                <a:ext cx="0" cy="827042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4" name="Straight Connector 172">
                <a:extLst>
                  <a:ext uri="{FF2B5EF4-FFF2-40B4-BE49-F238E27FC236}">
                    <a16:creationId xmlns:a16="http://schemas.microsoft.com/office/drawing/2014/main" id="{B73069E4-9BBC-41A1-BBB4-AB7E7E1CB84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17607" y="4446754"/>
                <a:ext cx="148218" cy="317500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5" name="Straight Connector 173">
                <a:extLst>
                  <a:ext uri="{FF2B5EF4-FFF2-40B4-BE49-F238E27FC236}">
                    <a16:creationId xmlns:a16="http://schemas.microsoft.com/office/drawing/2014/main" id="{7BBC988F-AE96-481E-A66F-2D6F0FD0113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962573" y="4446754"/>
                <a:ext cx="148218" cy="317500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6" name="AutoShape 32">
                <a:extLst>
                  <a:ext uri="{FF2B5EF4-FFF2-40B4-BE49-F238E27FC236}">
                    <a16:creationId xmlns:a16="http://schemas.microsoft.com/office/drawing/2014/main" id="{AE8B9E02-6CCF-4593-9DB0-92F9AC22154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0800000" flipV="1">
                <a:off x="5961673" y="4757108"/>
                <a:ext cx="0" cy="62969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7" name="AutoShape 3">
                <a:extLst>
                  <a:ext uri="{FF2B5EF4-FFF2-40B4-BE49-F238E27FC236}">
                    <a16:creationId xmlns:a16="http://schemas.microsoft.com/office/drawing/2014/main" id="{395FFBA9-F314-4DA4-AA9A-2899B2ACC8A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22369" y="4753390"/>
                <a:ext cx="278316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90" name="AutoShape 3">
              <a:extLst>
                <a:ext uri="{FF2B5EF4-FFF2-40B4-BE49-F238E27FC236}">
                  <a16:creationId xmlns:a16="http://schemas.microsoft.com/office/drawing/2014/main" id="{6DC02CA3-0591-4EA4-BBA9-0B528D61447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19847" y="3758616"/>
              <a:ext cx="1300776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1" name="AutoShape 5">
              <a:extLst>
                <a:ext uri="{FF2B5EF4-FFF2-40B4-BE49-F238E27FC236}">
                  <a16:creationId xmlns:a16="http://schemas.microsoft.com/office/drawing/2014/main" id="{AA224172-0D63-44A1-8A70-C1D2CA2D0A96}"/>
                </a:ext>
              </a:extLst>
            </p:cNvPr>
            <p:cNvCxnSpPr>
              <a:cxnSpLocks noChangeShapeType="1"/>
              <a:stCxn id="101" idx="0"/>
            </p:cNvCxnSpPr>
            <p:nvPr/>
          </p:nvCxnSpPr>
          <p:spPr bwMode="auto">
            <a:xfrm flipV="1">
              <a:off x="5120623" y="3751825"/>
              <a:ext cx="3450" cy="13889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92" name="Group 193">
              <a:extLst>
                <a:ext uri="{FF2B5EF4-FFF2-40B4-BE49-F238E27FC236}">
                  <a16:creationId xmlns:a16="http://schemas.microsoft.com/office/drawing/2014/main" id="{55AB1911-97E5-4867-A2F5-FD51C8A24B6C}"/>
                </a:ext>
              </a:extLst>
            </p:cNvPr>
            <p:cNvGrpSpPr>
              <a:grpSpLocks/>
            </p:cNvGrpSpPr>
            <p:nvPr/>
          </p:nvGrpSpPr>
          <p:grpSpPr bwMode="auto">
            <a:xfrm rot="10800000">
              <a:off x="3042772" y="4961876"/>
              <a:ext cx="874041" cy="415254"/>
              <a:chOff x="3960725" y="1753760"/>
              <a:chExt cx="874107" cy="415297"/>
            </a:xfrm>
          </p:grpSpPr>
          <p:grpSp>
            <p:nvGrpSpPr>
              <p:cNvPr id="93" name="Group 194">
                <a:extLst>
                  <a:ext uri="{FF2B5EF4-FFF2-40B4-BE49-F238E27FC236}">
                    <a16:creationId xmlns:a16="http://schemas.microsoft.com/office/drawing/2014/main" id="{956B1D7D-3AD2-405F-9A59-1C7A59B9FF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4190130" y="1524355"/>
                <a:ext cx="415297" cy="874107"/>
                <a:chOff x="4092887" y="1515132"/>
                <a:chExt cx="415297" cy="874107"/>
              </a:xfrm>
            </p:grpSpPr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73B4EF1A-818C-45E3-A2FB-2B229EAA1B08}"/>
                    </a:ext>
                  </a:extLst>
                </p:cNvPr>
                <p:cNvSpPr/>
                <p:nvPr/>
              </p:nvSpPr>
              <p:spPr bwMode="auto">
                <a:xfrm>
                  <a:off x="4158895" y="1579256"/>
                  <a:ext cx="349289" cy="80998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6" name="Oval 95">
                  <a:extLst>
                    <a:ext uri="{FF2B5EF4-FFF2-40B4-BE49-F238E27FC236}">
                      <a16:creationId xmlns:a16="http://schemas.microsoft.com/office/drawing/2014/main" id="{09C8D5F8-B55A-4006-AACE-33989B99CE1F}"/>
                    </a:ext>
                  </a:extLst>
                </p:cNvPr>
                <p:cNvSpPr/>
                <p:nvPr/>
              </p:nvSpPr>
              <p:spPr bwMode="auto">
                <a:xfrm>
                  <a:off x="4128727" y="1775946"/>
                  <a:ext cx="76208" cy="74620"/>
                </a:xfrm>
                <a:prstGeom prst="ellipse">
                  <a:avLst/>
                </a:prstGeom>
                <a:solidFill>
                  <a:srgbClr val="C00000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6D5790E0-E6E0-4DF5-9D2A-B9E382D224E2}"/>
                    </a:ext>
                  </a:extLst>
                </p:cNvPr>
                <p:cNvSpPr/>
                <p:nvPr/>
              </p:nvSpPr>
              <p:spPr bwMode="auto">
                <a:xfrm>
                  <a:off x="4111264" y="2039496"/>
                  <a:ext cx="76208" cy="74620"/>
                </a:xfrm>
                <a:prstGeom prst="ellipse">
                  <a:avLst/>
                </a:prstGeom>
                <a:solidFill>
                  <a:srgbClr val="C00000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98" name="Text Box 511">
                  <a:extLst>
                    <a:ext uri="{FF2B5EF4-FFF2-40B4-BE49-F238E27FC236}">
                      <a16:creationId xmlns:a16="http://schemas.microsoft.com/office/drawing/2014/main" id="{2E98EDFA-9E7C-4741-B3AE-9DBDE643B148}"/>
                    </a:ext>
                  </a:extLst>
                </p:cNvPr>
                <p:cNvSpPr txBox="1"/>
                <p:nvPr/>
              </p:nvSpPr>
              <p:spPr bwMode="auto">
                <a:xfrm>
                  <a:off x="4092887" y="2022491"/>
                  <a:ext cx="290544" cy="36674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defRPr/>
                  </a:pPr>
                  <a:r>
                    <a:rPr lang="en-US" dirty="0">
                      <a:ea typeface="Calibri"/>
                      <a:cs typeface="Times New Roman"/>
                    </a:rPr>
                    <a:t>+</a:t>
                  </a:r>
                  <a:r>
                    <a:rPr lang="en-US" sz="1200" dirty="0">
                      <a:ea typeface="Calibri"/>
                      <a:cs typeface="Times New Roman"/>
                    </a:rPr>
                    <a:t> </a:t>
                  </a:r>
                  <a:endParaRPr lang="en-US" sz="1100" dirty="0"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99" name="Text Box 511">
                  <a:extLst>
                    <a:ext uri="{FF2B5EF4-FFF2-40B4-BE49-F238E27FC236}">
                      <a16:creationId xmlns:a16="http://schemas.microsoft.com/office/drawing/2014/main" id="{592D673A-50B6-4299-876C-09CC8ABCE8DC}"/>
                    </a:ext>
                  </a:extLst>
                </p:cNvPr>
                <p:cNvSpPr txBox="1"/>
                <p:nvPr/>
              </p:nvSpPr>
              <p:spPr bwMode="auto">
                <a:xfrm rot="5400000">
                  <a:off x="4153239" y="1477026"/>
                  <a:ext cx="290540" cy="36675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defRPr/>
                  </a:pPr>
                  <a:r>
                    <a:rPr lang="en-US" dirty="0">
                      <a:ea typeface="Calibri"/>
                      <a:cs typeface="Times New Roman"/>
                    </a:rPr>
                    <a:t>-</a:t>
                  </a:r>
                  <a:r>
                    <a:rPr lang="en-US" sz="1200" dirty="0">
                      <a:ea typeface="Calibri"/>
                      <a:cs typeface="Times New Roman"/>
                    </a:rPr>
                    <a:t> </a:t>
                  </a:r>
                  <a:endParaRPr lang="en-US" sz="1100" dirty="0">
                    <a:ea typeface="Calibri"/>
                    <a:cs typeface="Times New Roman"/>
                  </a:endParaRPr>
                </a:p>
              </p:txBody>
            </p:sp>
          </p:grpSp>
          <p:sp>
            <p:nvSpPr>
              <p:cNvPr id="94" name="Text Box 511">
                <a:extLst>
                  <a:ext uri="{FF2B5EF4-FFF2-40B4-BE49-F238E27FC236}">
                    <a16:creationId xmlns:a16="http://schemas.microsoft.com/office/drawing/2014/main" id="{006C7FB1-CAB1-4350-9E0F-D40C34B550F4}"/>
                  </a:ext>
                </a:extLst>
              </p:cNvPr>
              <p:cNvSpPr txBox="1"/>
              <p:nvPr/>
            </p:nvSpPr>
            <p:spPr bwMode="auto">
              <a:xfrm rot="10800000">
                <a:off x="4160875" y="1822768"/>
                <a:ext cx="581080" cy="277842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4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V</a:t>
                </a:r>
                <a:r>
                  <a:rPr lang="en-US" sz="1400" baseline="-250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in</a:t>
                </a:r>
              </a:p>
            </p:txBody>
          </p:sp>
        </p:grpSp>
        <p:cxnSp>
          <p:nvCxnSpPr>
            <p:cNvPr id="100" name="AutoShape 5">
              <a:extLst>
                <a:ext uri="{FF2B5EF4-FFF2-40B4-BE49-F238E27FC236}">
                  <a16:creationId xmlns:a16="http://schemas.microsoft.com/office/drawing/2014/main" id="{FD7701E6-7666-48DD-82CC-88A59AD8885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121214" y="4421637"/>
              <a:ext cx="0" cy="4340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413B1BEB-CC14-4534-AC5A-C91F9C940DF7}"/>
                </a:ext>
              </a:extLst>
            </p:cNvPr>
            <p:cNvSpPr/>
            <p:nvPr/>
          </p:nvSpPr>
          <p:spPr>
            <a:xfrm>
              <a:off x="4865290" y="3890724"/>
              <a:ext cx="510666" cy="510666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</a:rPr>
                <a:t>M</a:t>
              </a: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97B5C0ED-CB01-444B-95E4-0D31BE37E3D0}"/>
                </a:ext>
              </a:extLst>
            </p:cNvPr>
            <p:cNvSpPr/>
            <p:nvPr/>
          </p:nvSpPr>
          <p:spPr bwMode="auto">
            <a:xfrm>
              <a:off x="3776496" y="3714519"/>
              <a:ext cx="76200" cy="74613"/>
            </a:xfrm>
            <a:prstGeom prst="ellipse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D79BDD0A-FC8E-4A76-8C40-EDFB42E2A3B6}"/>
              </a:ext>
            </a:extLst>
          </p:cNvPr>
          <p:cNvGrpSpPr/>
          <p:nvPr/>
        </p:nvGrpSpPr>
        <p:grpSpPr>
          <a:xfrm>
            <a:off x="9249048" y="3364622"/>
            <a:ext cx="2326903" cy="2824404"/>
            <a:chOff x="5660570" y="2106186"/>
            <a:chExt cx="2927728" cy="3146205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A1FC8AB3-9CC2-4814-B68F-4A667A25F414}"/>
                </a:ext>
              </a:extLst>
            </p:cNvPr>
            <p:cNvGrpSpPr/>
            <p:nvPr/>
          </p:nvGrpSpPr>
          <p:grpSpPr>
            <a:xfrm>
              <a:off x="7945957" y="2106186"/>
              <a:ext cx="642341" cy="438150"/>
              <a:chOff x="7916715" y="2215208"/>
              <a:chExt cx="642341" cy="438150"/>
            </a:xfrm>
          </p:grpSpPr>
          <p:sp>
            <p:nvSpPr>
              <p:cNvPr id="136" name="Text Box 61">
                <a:extLst>
                  <a:ext uri="{FF2B5EF4-FFF2-40B4-BE49-F238E27FC236}">
                    <a16:creationId xmlns:a16="http://schemas.microsoft.com/office/drawing/2014/main" id="{B5931A36-F090-41ED-8603-11474CF03667}"/>
                  </a:ext>
                </a:extLst>
              </p:cNvPr>
              <p:cNvSpPr txBox="1"/>
              <p:nvPr/>
            </p:nvSpPr>
            <p:spPr bwMode="auto">
              <a:xfrm>
                <a:off x="7916715" y="2215208"/>
                <a:ext cx="642341" cy="438150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6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5V</a:t>
                </a:r>
                <a:endParaRPr lang="en-US" sz="1200" dirty="0">
                  <a:solidFill>
                    <a:schemeClr val="tx1"/>
                  </a:solidFill>
                  <a:ea typeface="Calibri"/>
                  <a:cs typeface="Times New Roman"/>
                </a:endParaRPr>
              </a:p>
            </p:txBody>
          </p:sp>
          <p:cxnSp>
            <p:nvCxnSpPr>
              <p:cNvPr id="137" name="AutoShape 3">
                <a:extLst>
                  <a:ext uri="{FF2B5EF4-FFF2-40B4-BE49-F238E27FC236}">
                    <a16:creationId xmlns:a16="http://schemas.microsoft.com/office/drawing/2014/main" id="{6810CFC1-8CF8-4FE5-909B-EA0DA86FBB9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105089" y="2569499"/>
                <a:ext cx="275533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07" name="AutoShape 4">
              <a:extLst>
                <a:ext uri="{FF2B5EF4-FFF2-40B4-BE49-F238E27FC236}">
                  <a16:creationId xmlns:a16="http://schemas.microsoft.com/office/drawing/2014/main" id="{B1B200C6-D799-4E44-8BAB-5C79B0C0A1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52678" y="5252391"/>
              <a:ext cx="996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8" name="AutoShape 7">
              <a:extLst>
                <a:ext uri="{FF2B5EF4-FFF2-40B4-BE49-F238E27FC236}">
                  <a16:creationId xmlns:a16="http://schemas.microsoft.com/office/drawing/2014/main" id="{8606E148-1DEA-4792-96DC-5E2E6565138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09836" y="4345928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9" name="AutoShape 8">
              <a:extLst>
                <a:ext uri="{FF2B5EF4-FFF2-40B4-BE49-F238E27FC236}">
                  <a16:creationId xmlns:a16="http://schemas.microsoft.com/office/drawing/2014/main" id="{437B0719-1667-4430-8317-41775E0FF6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4446698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0" name="AutoShape 9">
              <a:extLst>
                <a:ext uri="{FF2B5EF4-FFF2-40B4-BE49-F238E27FC236}">
                  <a16:creationId xmlns:a16="http://schemas.microsoft.com/office/drawing/2014/main" id="{3A7A587F-179B-4878-9B34-00F11DA6874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09836" y="4497084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1" name="AutoShape 10">
              <a:extLst>
                <a:ext uri="{FF2B5EF4-FFF2-40B4-BE49-F238E27FC236}">
                  <a16:creationId xmlns:a16="http://schemas.microsoft.com/office/drawing/2014/main" id="{DA24750D-CDBB-42F9-8FDB-1AA8B41AAB4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4602892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" name="AutoShape 13">
              <a:extLst>
                <a:ext uri="{FF2B5EF4-FFF2-40B4-BE49-F238E27FC236}">
                  <a16:creationId xmlns:a16="http://schemas.microsoft.com/office/drawing/2014/main" id="{06AD2680-4502-48D5-956C-95209BDF698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57522" y="4278378"/>
              <a:ext cx="134477" cy="6755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" name="AutoShape 14">
              <a:extLst>
                <a:ext uri="{FF2B5EF4-FFF2-40B4-BE49-F238E27FC236}">
                  <a16:creationId xmlns:a16="http://schemas.microsoft.com/office/drawing/2014/main" id="{4DD204E8-CDDD-4B57-B446-C40EB8A1C37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90859" y="4653278"/>
              <a:ext cx="101141" cy="7277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4" name="AutoShape 15">
              <a:extLst>
                <a:ext uri="{FF2B5EF4-FFF2-40B4-BE49-F238E27FC236}">
                  <a16:creationId xmlns:a16="http://schemas.microsoft.com/office/drawing/2014/main" id="{F0204F8F-0580-4F2D-9429-DB216C60EB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96958" y="4720458"/>
              <a:ext cx="0" cy="419876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5" name="AutoShape 3">
              <a:extLst>
                <a:ext uri="{FF2B5EF4-FFF2-40B4-BE49-F238E27FC236}">
                  <a16:creationId xmlns:a16="http://schemas.microsoft.com/office/drawing/2014/main" id="{14749AAB-16C4-4F25-A62E-3AE9AA68955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166992" y="5138103"/>
              <a:ext cx="263089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" name="AutoShape 3">
              <a:extLst>
                <a:ext uri="{FF2B5EF4-FFF2-40B4-BE49-F238E27FC236}">
                  <a16:creationId xmlns:a16="http://schemas.microsoft.com/office/drawing/2014/main" id="{35244375-7817-4499-B112-CDE87ED1962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5200010"/>
              <a:ext cx="178671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7" name="Text Box 40">
              <a:extLst>
                <a:ext uri="{FF2B5EF4-FFF2-40B4-BE49-F238E27FC236}">
                  <a16:creationId xmlns:a16="http://schemas.microsoft.com/office/drawing/2014/main" id="{A8DC3BCD-1F8F-4006-8E90-837A6244E522}"/>
                </a:ext>
              </a:extLst>
            </p:cNvPr>
            <p:cNvSpPr txBox="1"/>
            <p:nvPr/>
          </p:nvSpPr>
          <p:spPr bwMode="auto">
            <a:xfrm>
              <a:off x="5660570" y="3892621"/>
              <a:ext cx="2023141" cy="3494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1400" dirty="0">
                  <a:ea typeface="Calibri" pitchFamily="34" charset="0"/>
                  <a:cs typeface="Times New Roman" pitchFamily="18" charset="0"/>
                </a:rPr>
                <a:t>analog input 5</a:t>
              </a:r>
            </a:p>
          </p:txBody>
        </p:sp>
        <p:sp>
          <p:nvSpPr>
            <p:cNvPr id="119" name="Text Box 6">
              <a:extLst>
                <a:ext uri="{FF2B5EF4-FFF2-40B4-BE49-F238E27FC236}">
                  <a16:creationId xmlns:a16="http://schemas.microsoft.com/office/drawing/2014/main" id="{D0A8EC26-10F7-4912-9912-BB0F07578172}"/>
                </a:ext>
              </a:extLst>
            </p:cNvPr>
            <p:cNvSpPr txBox="1"/>
            <p:nvPr/>
          </p:nvSpPr>
          <p:spPr bwMode="auto">
            <a:xfrm>
              <a:off x="7078109" y="4356242"/>
              <a:ext cx="1098516" cy="33285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10k</a:t>
              </a:r>
              <a:r>
                <a:rPr lang="en-US" sz="1400" dirty="0">
                  <a:solidFill>
                    <a:schemeClr val="tx1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21" name="Group 12">
              <a:extLst>
                <a:ext uri="{FF2B5EF4-FFF2-40B4-BE49-F238E27FC236}">
                  <a16:creationId xmlns:a16="http://schemas.microsoft.com/office/drawing/2014/main" id="{721DE1B2-ED7C-4AE7-A643-8BD4ECDC60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5165" y="3852751"/>
              <a:ext cx="1447800" cy="66675"/>
              <a:chOff x="-321" y="139005"/>
              <a:chExt cx="1448099" cy="66674"/>
            </a:xfrm>
          </p:grpSpPr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56B811B8-6FF9-4C53-A0E4-097B0B382C8A}"/>
                  </a:ext>
                </a:extLst>
              </p:cNvPr>
              <p:cNvSpPr/>
              <p:nvPr/>
            </p:nvSpPr>
            <p:spPr>
              <a:xfrm>
                <a:off x="1381089" y="139005"/>
                <a:ext cx="66689" cy="66674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dirty="0"/>
              </a:p>
            </p:txBody>
          </p: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387C598E-61E1-42A8-8915-BA1297E1A9FB}"/>
                  </a:ext>
                </a:extLst>
              </p:cNvPr>
              <p:cNvCxnSpPr/>
              <p:nvPr/>
            </p:nvCxnSpPr>
            <p:spPr>
              <a:xfrm flipH="1">
                <a:off x="-321" y="167580"/>
                <a:ext cx="139093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6642E572-26EE-4A8D-9E1F-8123E836D50C}"/>
                </a:ext>
              </a:extLst>
            </p:cNvPr>
            <p:cNvGrpSpPr/>
            <p:nvPr/>
          </p:nvGrpSpPr>
          <p:grpSpPr>
            <a:xfrm>
              <a:off x="8064903" y="2459675"/>
              <a:ext cx="444020" cy="1827967"/>
              <a:chOff x="7419278" y="1149252"/>
              <a:chExt cx="444020" cy="1827967"/>
            </a:xfrm>
          </p:grpSpPr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00D7CC8A-668C-41CD-9539-CB53B1899C6B}"/>
                  </a:ext>
                </a:extLst>
              </p:cNvPr>
              <p:cNvSpPr/>
              <p:nvPr/>
            </p:nvSpPr>
            <p:spPr>
              <a:xfrm>
                <a:off x="7523356" y="1676400"/>
                <a:ext cx="191164" cy="479502"/>
              </a:xfrm>
              <a:prstGeom prst="rect">
                <a:avLst/>
              </a:prstGeom>
              <a:ln w="19050">
                <a:solidFill>
                  <a:srgbClr val="002060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370BFCA7-ED9B-463A-ACF7-D6839D560DB8}"/>
                  </a:ext>
                </a:extLst>
              </p:cNvPr>
              <p:cNvCxnSpPr/>
              <p:nvPr/>
            </p:nvCxnSpPr>
            <p:spPr bwMode="auto">
              <a:xfrm flipH="1">
                <a:off x="7419278" y="1821367"/>
                <a:ext cx="379142" cy="34197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8DF84305-A003-4273-BE05-2B99510989E3}"/>
                  </a:ext>
                </a:extLst>
              </p:cNvPr>
              <p:cNvCxnSpPr/>
              <p:nvPr/>
            </p:nvCxnSpPr>
            <p:spPr bwMode="auto">
              <a:xfrm>
                <a:off x="7791277" y="1639230"/>
                <a:ext cx="0" cy="197005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6AC45C0C-32D7-4BE6-9870-A92CB609AF88}"/>
                  </a:ext>
                </a:extLst>
              </p:cNvPr>
              <p:cNvSpPr/>
              <p:nvPr/>
            </p:nvSpPr>
            <p:spPr>
              <a:xfrm rot="16200000" flipV="1">
                <a:off x="7775487" y="1817188"/>
                <a:ext cx="12990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38EFB2F8-ECC1-4786-8C50-928284AE165C}"/>
                  </a:ext>
                </a:extLst>
              </p:cNvPr>
              <p:cNvCxnSpPr/>
              <p:nvPr/>
            </p:nvCxnSpPr>
            <p:spPr bwMode="auto">
              <a:xfrm flipH="1">
                <a:off x="7620200" y="2153521"/>
                <a:ext cx="1" cy="823698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9BB9CBF9-2C71-4594-BC45-38614F429697}"/>
                  </a:ext>
                </a:extLst>
              </p:cNvPr>
              <p:cNvCxnSpPr/>
              <p:nvPr/>
            </p:nvCxnSpPr>
            <p:spPr bwMode="auto">
              <a:xfrm flipH="1">
                <a:off x="7620199" y="1149252"/>
                <a:ext cx="1261" cy="529529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8" name="Rectangle 177">
            <a:extLst>
              <a:ext uri="{FF2B5EF4-FFF2-40B4-BE49-F238E27FC236}">
                <a16:creationId xmlns:a16="http://schemas.microsoft.com/office/drawing/2014/main" id="{059C72E7-D3C0-467B-8C23-1FED9EFE6C24}"/>
              </a:ext>
            </a:extLst>
          </p:cNvPr>
          <p:cNvSpPr/>
          <p:nvPr/>
        </p:nvSpPr>
        <p:spPr>
          <a:xfrm>
            <a:off x="10000426" y="469260"/>
            <a:ext cx="1650164" cy="584775"/>
          </a:xfrm>
          <a:prstGeom prst="rect">
            <a:avLst/>
          </a:prstGeom>
          <a:ln w="19050">
            <a:solidFill>
              <a:srgbClr val="00308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transistor, relay, and motor</a:t>
            </a: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F31B7D7B-BB40-4C27-821B-5C1A5BAC6006}"/>
              </a:ext>
            </a:extLst>
          </p:cNvPr>
          <p:cNvSpPr/>
          <p:nvPr/>
        </p:nvSpPr>
        <p:spPr>
          <a:xfrm>
            <a:off x="6960804" y="3543840"/>
            <a:ext cx="1525112" cy="338554"/>
          </a:xfrm>
          <a:prstGeom prst="rect">
            <a:avLst/>
          </a:prstGeom>
          <a:ln w="19050">
            <a:solidFill>
              <a:srgbClr val="00308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potentiometer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B09C7CFA-DFF9-45FA-B6BF-51B512655EFE}"/>
              </a:ext>
            </a:extLst>
          </p:cNvPr>
          <p:cNvSpPr/>
          <p:nvPr/>
        </p:nvSpPr>
        <p:spPr>
          <a:xfrm>
            <a:off x="9511325" y="3881953"/>
            <a:ext cx="1525112" cy="338554"/>
          </a:xfrm>
          <a:prstGeom prst="rect">
            <a:avLst/>
          </a:prstGeom>
          <a:ln w="19050">
            <a:solidFill>
              <a:srgbClr val="00308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thermistor</a:t>
            </a:r>
          </a:p>
        </p:txBody>
      </p:sp>
      <p:pic>
        <p:nvPicPr>
          <p:cNvPr id="182" name="Picture 181" descr="A close up of a device&#10;&#10;Description automatically generated">
            <a:extLst>
              <a:ext uri="{FF2B5EF4-FFF2-40B4-BE49-F238E27FC236}">
                <a16:creationId xmlns:a16="http://schemas.microsoft.com/office/drawing/2014/main" id="{ADECF40A-F393-4492-BF88-132044D575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79" r="11967" b="11155"/>
          <a:stretch/>
        </p:blipFill>
        <p:spPr>
          <a:xfrm>
            <a:off x="448563" y="1183801"/>
            <a:ext cx="6174065" cy="4958199"/>
          </a:xfrm>
          <a:prstGeom prst="rect">
            <a:avLst/>
          </a:prstGeom>
        </p:spPr>
      </p:pic>
      <p:grpSp>
        <p:nvGrpSpPr>
          <p:cNvPr id="161" name="Group 160">
            <a:extLst>
              <a:ext uri="{FF2B5EF4-FFF2-40B4-BE49-F238E27FC236}">
                <a16:creationId xmlns:a16="http://schemas.microsoft.com/office/drawing/2014/main" id="{1A94A929-00E6-40CE-A9E5-2DCFC02C7F5C}"/>
              </a:ext>
            </a:extLst>
          </p:cNvPr>
          <p:cNvGrpSpPr/>
          <p:nvPr/>
        </p:nvGrpSpPr>
        <p:grpSpPr>
          <a:xfrm>
            <a:off x="6860809" y="3956562"/>
            <a:ext cx="1777420" cy="2123501"/>
            <a:chOff x="9118063" y="2178098"/>
            <a:chExt cx="1741527" cy="2146915"/>
          </a:xfrm>
        </p:grpSpPr>
        <p:sp>
          <p:nvSpPr>
            <p:cNvPr id="162" name="Text Box 61">
              <a:extLst>
                <a:ext uri="{FF2B5EF4-FFF2-40B4-BE49-F238E27FC236}">
                  <a16:creationId xmlns:a16="http://schemas.microsoft.com/office/drawing/2014/main" id="{2121758D-DEB5-4ED5-9700-EC3FF784A3F8}"/>
                </a:ext>
              </a:extLst>
            </p:cNvPr>
            <p:cNvSpPr txBox="1"/>
            <p:nvPr/>
          </p:nvSpPr>
          <p:spPr bwMode="auto">
            <a:xfrm>
              <a:off x="10168260" y="2178098"/>
              <a:ext cx="691330" cy="532199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1600" dirty="0">
                  <a:solidFill>
                    <a:schemeClr val="tx1"/>
                  </a:solidFill>
                  <a:ea typeface="Calibri"/>
                  <a:cs typeface="Times New Roman"/>
                </a:rPr>
                <a:t>5V</a:t>
              </a:r>
              <a:endParaRPr lang="en-US" sz="1200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cxnSp>
          <p:nvCxnSpPr>
            <p:cNvPr id="173" name="AutoShape 3">
              <a:extLst>
                <a:ext uri="{FF2B5EF4-FFF2-40B4-BE49-F238E27FC236}">
                  <a16:creationId xmlns:a16="http://schemas.microsoft.com/office/drawing/2014/main" id="{86484ABE-7026-40D4-9C1E-4756ACC6629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371001" y="2608437"/>
              <a:ext cx="296547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" name="AutoShape 4">
              <a:extLst>
                <a:ext uri="{FF2B5EF4-FFF2-40B4-BE49-F238E27FC236}">
                  <a16:creationId xmlns:a16="http://schemas.microsoft.com/office/drawing/2014/main" id="{2512731F-98DE-4008-B697-31899A4915B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487004" y="4325013"/>
              <a:ext cx="1072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5" name="AutoShape 3">
              <a:extLst>
                <a:ext uri="{FF2B5EF4-FFF2-40B4-BE49-F238E27FC236}">
                  <a16:creationId xmlns:a16="http://schemas.microsoft.com/office/drawing/2014/main" id="{8093BA4A-E254-4C3E-8DC1-99446B47BA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394783" y="4186193"/>
              <a:ext cx="283154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6" name="AutoShape 3">
              <a:extLst>
                <a:ext uri="{FF2B5EF4-FFF2-40B4-BE49-F238E27FC236}">
                  <a16:creationId xmlns:a16="http://schemas.microsoft.com/office/drawing/2014/main" id="{5668D80B-21DE-43B2-ACF0-F2290E39956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440894" y="4261389"/>
              <a:ext cx="192297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7" name="Text Box 40">
              <a:extLst>
                <a:ext uri="{FF2B5EF4-FFF2-40B4-BE49-F238E27FC236}">
                  <a16:creationId xmlns:a16="http://schemas.microsoft.com/office/drawing/2014/main" id="{049630F9-C9D9-4695-B6F5-BD132E705D3D}"/>
                </a:ext>
              </a:extLst>
            </p:cNvPr>
            <p:cNvSpPr txBox="1"/>
            <p:nvPr/>
          </p:nvSpPr>
          <p:spPr bwMode="auto">
            <a:xfrm>
              <a:off x="9118063" y="3527881"/>
              <a:ext cx="1233506" cy="424506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1400" dirty="0">
                  <a:ea typeface="Calibri" pitchFamily="34" charset="0"/>
                  <a:cs typeface="Times New Roman" pitchFamily="18" charset="0"/>
                </a:rPr>
                <a:t>analog input 3</a:t>
              </a:r>
            </a:p>
          </p:txBody>
        </p:sp>
        <p:grpSp>
          <p:nvGrpSpPr>
            <p:cNvPr id="184" name="Group 183">
              <a:extLst>
                <a:ext uri="{FF2B5EF4-FFF2-40B4-BE49-F238E27FC236}">
                  <a16:creationId xmlns:a16="http://schemas.microsoft.com/office/drawing/2014/main" id="{530AACF4-714F-4D0D-9BBE-54A6FF962395}"/>
                </a:ext>
              </a:extLst>
            </p:cNvPr>
            <p:cNvGrpSpPr/>
            <p:nvPr/>
          </p:nvGrpSpPr>
          <p:grpSpPr>
            <a:xfrm rot="16200000">
              <a:off x="9753014" y="3332309"/>
              <a:ext cx="1575453" cy="133909"/>
              <a:chOff x="5717751" y="2571086"/>
              <a:chExt cx="2368466" cy="347662"/>
            </a:xfrm>
          </p:grpSpPr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748EA26D-8CA3-4BA2-BC4A-1907339CC24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400000" flipH="1">
                <a:off x="6110593" y="2346820"/>
                <a:ext cx="3853" cy="789537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ECD11E2A-4570-4B18-814E-942935D643FA}"/>
                  </a:ext>
                </a:extLst>
              </p:cNvPr>
              <p:cNvCxnSpPr/>
              <p:nvPr/>
            </p:nvCxnSpPr>
            <p:spPr bwMode="auto">
              <a:xfrm rot="5400000" flipH="1">
                <a:off x="7600982" y="2262107"/>
                <a:ext cx="3524" cy="966947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9" name="Group 98">
                <a:extLst>
                  <a:ext uri="{FF2B5EF4-FFF2-40B4-BE49-F238E27FC236}">
                    <a16:creationId xmlns:a16="http://schemas.microsoft.com/office/drawing/2014/main" id="{7C431CC8-9294-4BE8-A45C-4C7769D681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99339" y="2571086"/>
                <a:ext cx="626267" cy="347662"/>
                <a:chOff x="7209220" y="1678338"/>
                <a:chExt cx="704492" cy="303002"/>
              </a:xfrm>
            </p:grpSpPr>
            <p:cxnSp>
              <p:nvCxnSpPr>
                <p:cNvPr id="190" name="Straight Connector 189">
                  <a:extLst>
                    <a:ext uri="{FF2B5EF4-FFF2-40B4-BE49-F238E27FC236}">
                      <a16:creationId xmlns:a16="http://schemas.microsoft.com/office/drawing/2014/main" id="{105E2C17-96CE-4578-BFFA-90D51A6D6BC9}"/>
                    </a:ext>
                  </a:extLst>
                </p:cNvPr>
                <p:cNvCxnSpPr/>
                <p:nvPr/>
              </p:nvCxnSpPr>
              <p:spPr>
                <a:xfrm flipV="1">
                  <a:off x="7387798" y="1678338"/>
                  <a:ext cx="117862" cy="303002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Straight Connector 190">
                  <a:extLst>
                    <a:ext uri="{FF2B5EF4-FFF2-40B4-BE49-F238E27FC236}">
                      <a16:creationId xmlns:a16="http://schemas.microsoft.com/office/drawing/2014/main" id="{C0B3510F-9B98-4490-AF03-0A8708E76AD3}"/>
                    </a:ext>
                  </a:extLst>
                </p:cNvPr>
                <p:cNvCxnSpPr/>
                <p:nvPr/>
              </p:nvCxnSpPr>
              <p:spPr>
                <a:xfrm>
                  <a:off x="7505660" y="1678338"/>
                  <a:ext cx="116077" cy="303002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>
                  <a:extLst>
                    <a:ext uri="{FF2B5EF4-FFF2-40B4-BE49-F238E27FC236}">
                      <a16:creationId xmlns:a16="http://schemas.microsoft.com/office/drawing/2014/main" id="{8D84ABB2-D0B4-4380-BC4B-FD5045FB997C}"/>
                    </a:ext>
                  </a:extLst>
                </p:cNvPr>
                <p:cNvCxnSpPr/>
                <p:nvPr/>
              </p:nvCxnSpPr>
              <p:spPr>
                <a:xfrm flipV="1">
                  <a:off x="7844067" y="1825261"/>
                  <a:ext cx="69645" cy="152193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>
                  <a:extLst>
                    <a:ext uri="{FF2B5EF4-FFF2-40B4-BE49-F238E27FC236}">
                      <a16:creationId xmlns:a16="http://schemas.microsoft.com/office/drawing/2014/main" id="{1FC7F237-E725-4DC0-9F8F-5BED1A5F5AAD}"/>
                    </a:ext>
                  </a:extLst>
                </p:cNvPr>
                <p:cNvCxnSpPr/>
                <p:nvPr/>
              </p:nvCxnSpPr>
              <p:spPr>
                <a:xfrm flipV="1">
                  <a:off x="7209220" y="1682489"/>
                  <a:ext cx="69646" cy="150810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>
                  <a:extLst>
                    <a:ext uri="{FF2B5EF4-FFF2-40B4-BE49-F238E27FC236}">
                      <a16:creationId xmlns:a16="http://schemas.microsoft.com/office/drawing/2014/main" id="{BFCEC46F-24F6-4621-B9EE-104863767F2D}"/>
                    </a:ext>
                  </a:extLst>
                </p:cNvPr>
                <p:cNvCxnSpPr/>
                <p:nvPr/>
              </p:nvCxnSpPr>
              <p:spPr>
                <a:xfrm>
                  <a:off x="7278866" y="1678338"/>
                  <a:ext cx="116076" cy="303002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Straight Connector 194">
                  <a:extLst>
                    <a:ext uri="{FF2B5EF4-FFF2-40B4-BE49-F238E27FC236}">
                      <a16:creationId xmlns:a16="http://schemas.microsoft.com/office/drawing/2014/main" id="{C1BA2B8F-DBE9-49AF-9563-B9B1BFF0D264}"/>
                    </a:ext>
                  </a:extLst>
                </p:cNvPr>
                <p:cNvCxnSpPr/>
                <p:nvPr/>
              </p:nvCxnSpPr>
              <p:spPr>
                <a:xfrm flipV="1">
                  <a:off x="7614594" y="1678338"/>
                  <a:ext cx="117862" cy="303002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Straight Connector 195">
                  <a:extLst>
                    <a:ext uri="{FF2B5EF4-FFF2-40B4-BE49-F238E27FC236}">
                      <a16:creationId xmlns:a16="http://schemas.microsoft.com/office/drawing/2014/main" id="{CEEA2BBA-5D03-435F-9554-14095D8C1EC1}"/>
                    </a:ext>
                  </a:extLst>
                </p:cNvPr>
                <p:cNvCxnSpPr/>
                <p:nvPr/>
              </p:nvCxnSpPr>
              <p:spPr>
                <a:xfrm>
                  <a:off x="7732456" y="1678338"/>
                  <a:ext cx="116076" cy="303002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4B369726-740D-4711-BDB8-6444EE2C71A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041765" y="3492662"/>
              <a:ext cx="441561" cy="1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16486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5348918-B251-41BD-BEF1-CC3CA5C96481}"/>
              </a:ext>
            </a:extLst>
          </p:cNvPr>
          <p:cNvSpPr/>
          <p:nvPr/>
        </p:nvSpPr>
        <p:spPr>
          <a:xfrm>
            <a:off x="258839" y="234559"/>
            <a:ext cx="735444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int </a:t>
            </a:r>
            <a:r>
              <a:rPr lang="en-US" dirty="0" err="1"/>
              <a:t>val</a:t>
            </a:r>
            <a:r>
              <a:rPr lang="en-US" dirty="0"/>
              <a:t>;</a:t>
            </a:r>
          </a:p>
          <a:p>
            <a:r>
              <a:rPr lang="en-US" dirty="0"/>
              <a:t>float </a:t>
            </a:r>
            <a:r>
              <a:rPr lang="en-US" dirty="0" err="1"/>
              <a:t>tempF</a:t>
            </a:r>
            <a:r>
              <a:rPr lang="en-US" dirty="0"/>
              <a:t>;</a:t>
            </a:r>
          </a:p>
          <a:p>
            <a:r>
              <a:rPr lang="en-US" dirty="0"/>
              <a:t>float setpoint = 74.0;</a:t>
            </a:r>
          </a:p>
          <a:p>
            <a:endParaRPr lang="en-US" dirty="0"/>
          </a:p>
          <a:p>
            <a:r>
              <a:rPr lang="en-US" dirty="0"/>
              <a:t>void setup() {  </a:t>
            </a:r>
          </a:p>
          <a:p>
            <a:r>
              <a:rPr lang="en-US" dirty="0"/>
              <a:t>   </a:t>
            </a:r>
            <a:r>
              <a:rPr lang="en-US" dirty="0" err="1"/>
              <a:t>Serial.begin</a:t>
            </a:r>
            <a:r>
              <a:rPr lang="en-US" dirty="0"/>
              <a:t>(9600); </a:t>
            </a:r>
          </a:p>
          <a:p>
            <a:r>
              <a:rPr lang="en-US" dirty="0"/>
              <a:t>   </a:t>
            </a:r>
            <a:r>
              <a:rPr lang="en-US" dirty="0" err="1"/>
              <a:t>pinMode</a:t>
            </a:r>
            <a:r>
              <a:rPr lang="en-US" dirty="0"/>
              <a:t>(7,OUTPUT);</a:t>
            </a:r>
          </a:p>
          <a:p>
            <a:r>
              <a:rPr lang="en-US" dirty="0"/>
              <a:t>   </a:t>
            </a:r>
            <a:r>
              <a:rPr lang="en-US" dirty="0" err="1"/>
              <a:t>Serial.print</a:t>
            </a:r>
            <a:r>
              <a:rPr lang="en-US" dirty="0"/>
              <a:t>(setpoint);</a:t>
            </a:r>
            <a:r>
              <a:rPr lang="en-US" dirty="0" err="1"/>
              <a:t>Serial.println</a:t>
            </a:r>
            <a:r>
              <a:rPr lang="en-US" dirty="0"/>
              <a:t>("</a:t>
            </a:r>
            <a:r>
              <a:rPr lang="en-US" dirty="0" err="1"/>
              <a:t>degf</a:t>
            </a:r>
            <a:r>
              <a:rPr lang="en-US" dirty="0"/>
              <a:t>");             </a:t>
            </a:r>
          </a:p>
          <a:p>
            <a:r>
              <a:rPr lang="en-US" dirty="0"/>
              <a:t>}</a:t>
            </a:r>
          </a:p>
          <a:p>
            <a:r>
              <a:rPr lang="en-US" dirty="0"/>
              <a:t>void loop() {</a:t>
            </a:r>
          </a:p>
          <a:p>
            <a:r>
              <a:rPr lang="en-US" dirty="0"/>
              <a:t>    </a:t>
            </a:r>
            <a:r>
              <a:rPr lang="en-US" dirty="0" err="1"/>
              <a:t>val</a:t>
            </a:r>
            <a:r>
              <a:rPr lang="en-US" dirty="0"/>
              <a:t> = </a:t>
            </a:r>
            <a:r>
              <a:rPr lang="en-US" dirty="0" err="1"/>
              <a:t>analogRead</a:t>
            </a:r>
            <a:r>
              <a:rPr lang="en-US" dirty="0"/>
              <a:t>(5); </a:t>
            </a:r>
          </a:p>
          <a:p>
            <a:r>
              <a:rPr lang="en-US" dirty="0"/>
              <a:t>    </a:t>
            </a:r>
            <a:r>
              <a:rPr lang="en-US" dirty="0" err="1"/>
              <a:t>tempF</a:t>
            </a:r>
            <a:r>
              <a:rPr lang="en-US" dirty="0"/>
              <a:t> = 0.2063*val-26.428;     </a:t>
            </a:r>
          </a:p>
          <a:p>
            <a:r>
              <a:rPr lang="en-US" dirty="0"/>
              <a:t>    </a:t>
            </a:r>
            <a:r>
              <a:rPr lang="en-US" dirty="0" err="1"/>
              <a:t>Serial.print</a:t>
            </a:r>
            <a:r>
              <a:rPr lang="en-US" dirty="0"/>
              <a:t>("  Analog = "); </a:t>
            </a:r>
            <a:r>
              <a:rPr lang="en-US" dirty="0" err="1"/>
              <a:t>Serial.print</a:t>
            </a:r>
            <a:r>
              <a:rPr lang="en-US" dirty="0"/>
              <a:t>(</a:t>
            </a:r>
            <a:r>
              <a:rPr lang="en-US" dirty="0" err="1"/>
              <a:t>val</a:t>
            </a:r>
            <a:r>
              <a:rPr lang="en-US" dirty="0"/>
              <a:t>); </a:t>
            </a:r>
          </a:p>
          <a:p>
            <a:r>
              <a:rPr lang="en-US" dirty="0"/>
              <a:t>    </a:t>
            </a:r>
            <a:r>
              <a:rPr lang="en-US" dirty="0" err="1"/>
              <a:t>Serial.print</a:t>
            </a:r>
            <a:r>
              <a:rPr lang="en-US" dirty="0"/>
              <a:t>(" = "); </a:t>
            </a:r>
            <a:r>
              <a:rPr lang="en-US" dirty="0" err="1"/>
              <a:t>Serial.print</a:t>
            </a:r>
            <a:r>
              <a:rPr lang="en-US" dirty="0"/>
              <a:t>(tempF,3);</a:t>
            </a:r>
            <a:r>
              <a:rPr lang="en-US" dirty="0" err="1"/>
              <a:t>Serial.println</a:t>
            </a:r>
            <a:r>
              <a:rPr lang="en-US" dirty="0"/>
              <a:t>(" </a:t>
            </a:r>
            <a:r>
              <a:rPr lang="en-US" dirty="0" err="1"/>
              <a:t>degF</a:t>
            </a:r>
            <a:r>
              <a:rPr lang="en-US" dirty="0"/>
              <a:t>");</a:t>
            </a:r>
          </a:p>
          <a:p>
            <a:r>
              <a:rPr lang="en-US" dirty="0"/>
              <a:t>    if (</a:t>
            </a:r>
            <a:r>
              <a:rPr lang="en-US" dirty="0" err="1"/>
              <a:t>tempF</a:t>
            </a:r>
            <a:r>
              <a:rPr lang="en-US" dirty="0"/>
              <a:t> &gt; setpoint){</a:t>
            </a:r>
          </a:p>
          <a:p>
            <a:r>
              <a:rPr lang="en-US" dirty="0"/>
              <a:t>      </a:t>
            </a:r>
            <a:r>
              <a:rPr lang="en-US" dirty="0" err="1"/>
              <a:t>digitalWrite</a:t>
            </a:r>
            <a:r>
              <a:rPr lang="en-US" dirty="0"/>
              <a:t>(7,HIGH);</a:t>
            </a:r>
          </a:p>
          <a:p>
            <a:r>
              <a:rPr lang="en-US" dirty="0"/>
              <a:t>      </a:t>
            </a:r>
            <a:r>
              <a:rPr lang="en-US" dirty="0" err="1"/>
              <a:t>Serial.println</a:t>
            </a:r>
            <a:r>
              <a:rPr lang="en-US" dirty="0"/>
              <a:t>("The temperature is too hot! The fan is ON");</a:t>
            </a:r>
          </a:p>
          <a:p>
            <a:r>
              <a:rPr lang="en-US" dirty="0"/>
              <a:t>    }</a:t>
            </a:r>
          </a:p>
          <a:p>
            <a:r>
              <a:rPr lang="en-US" dirty="0"/>
              <a:t>    if (</a:t>
            </a:r>
            <a:r>
              <a:rPr lang="en-US" dirty="0" err="1"/>
              <a:t>tempF</a:t>
            </a:r>
            <a:r>
              <a:rPr lang="en-US" dirty="0"/>
              <a:t> &lt;= setpoint) {</a:t>
            </a:r>
          </a:p>
          <a:p>
            <a:r>
              <a:rPr lang="en-US" dirty="0"/>
              <a:t>      </a:t>
            </a:r>
            <a:r>
              <a:rPr lang="en-US" dirty="0" err="1"/>
              <a:t>digitalWrite</a:t>
            </a:r>
            <a:r>
              <a:rPr lang="en-US" dirty="0"/>
              <a:t>(7,LOW);</a:t>
            </a:r>
          </a:p>
          <a:p>
            <a:r>
              <a:rPr lang="en-US" dirty="0"/>
              <a:t>      </a:t>
            </a:r>
            <a:r>
              <a:rPr lang="en-US" dirty="0" err="1"/>
              <a:t>Serial.println</a:t>
            </a:r>
            <a:r>
              <a:rPr lang="en-US" dirty="0"/>
              <a:t>("The temperature is comfortable. The fan is OFF");</a:t>
            </a:r>
          </a:p>
          <a:p>
            <a:r>
              <a:rPr lang="en-US" dirty="0"/>
              <a:t>    }</a:t>
            </a:r>
          </a:p>
          <a:p>
            <a:r>
              <a:rPr lang="en-US" dirty="0"/>
              <a:t>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9</a:t>
            </a:fld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5900664" y="1468600"/>
            <a:ext cx="2276969" cy="1178288"/>
          </a:xfrm>
        </p:spPr>
        <p:txBody>
          <a:bodyPr>
            <a:noAutofit/>
          </a:bodyPr>
          <a:lstStyle/>
          <a:p>
            <a:r>
              <a:rPr lang="en-US" sz="2400" dirty="0"/>
              <a:t>Cooling Control System Circuitry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6F29DB7-689E-466C-88E6-9D8132534FAB}"/>
              </a:ext>
            </a:extLst>
          </p:cNvPr>
          <p:cNvGrpSpPr/>
          <p:nvPr/>
        </p:nvGrpSpPr>
        <p:grpSpPr>
          <a:xfrm>
            <a:off x="7666092" y="11405"/>
            <a:ext cx="4297307" cy="3197810"/>
            <a:chOff x="471499" y="1727514"/>
            <a:chExt cx="4904457" cy="3649616"/>
          </a:xfrm>
        </p:grpSpPr>
        <p:cxnSp>
          <p:nvCxnSpPr>
            <p:cNvPr id="7" name="AutoShape 5">
              <a:extLst>
                <a:ext uri="{FF2B5EF4-FFF2-40B4-BE49-F238E27FC236}">
                  <a16:creationId xmlns:a16="http://schemas.microsoft.com/office/drawing/2014/main" id="{5B85C927-916D-4B0A-80BF-E396EBDD7B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618711" y="4846179"/>
              <a:ext cx="7582" cy="23171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8" name="Group 155">
              <a:extLst>
                <a:ext uri="{FF2B5EF4-FFF2-40B4-BE49-F238E27FC236}">
                  <a16:creationId xmlns:a16="http://schemas.microsoft.com/office/drawing/2014/main" id="{7495E021-AF6A-4B1E-B402-7021419C52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499" y="1727514"/>
              <a:ext cx="2079225" cy="1493514"/>
              <a:chOff x="1142449" y="2545573"/>
              <a:chExt cx="2079421" cy="1493675"/>
            </a:xfrm>
          </p:grpSpPr>
          <p:grpSp>
            <p:nvGrpSpPr>
              <p:cNvPr id="10" name="Group 22">
                <a:extLst>
                  <a:ext uri="{FF2B5EF4-FFF2-40B4-BE49-F238E27FC236}">
                    <a16:creationId xmlns:a16="http://schemas.microsoft.com/office/drawing/2014/main" id="{4064ADA8-8A89-43F8-93CA-FD9631A476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640791" y="2545573"/>
                <a:ext cx="581079" cy="356296"/>
                <a:chOff x="3298016" y="1025934"/>
                <a:chExt cx="581079" cy="356369"/>
              </a:xfrm>
            </p:grpSpPr>
            <p:sp>
              <p:nvSpPr>
                <p:cNvPr id="39" name="Text Box 511">
                  <a:extLst>
                    <a:ext uri="{FF2B5EF4-FFF2-40B4-BE49-F238E27FC236}">
                      <a16:creationId xmlns:a16="http://schemas.microsoft.com/office/drawing/2014/main" id="{AEC65F52-D36F-44FE-BD0E-B4AC1C6B1A37}"/>
                    </a:ext>
                  </a:extLst>
                </p:cNvPr>
                <p:cNvSpPr txBox="1"/>
                <p:nvPr/>
              </p:nvSpPr>
              <p:spPr bwMode="auto">
                <a:xfrm>
                  <a:off x="3298016" y="1025934"/>
                  <a:ext cx="581079" cy="295368"/>
                </a:xfrm>
                <a:prstGeom prst="rect">
                  <a:avLst/>
                </a:prstGeom>
                <a:solidFill>
                  <a:schemeClr val="lt1"/>
                </a:solidFill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defRPr/>
                  </a:pPr>
                  <a:r>
                    <a:rPr lang="en-US" sz="1600" dirty="0">
                      <a:ea typeface="Calibri"/>
                      <a:cs typeface="Times New Roman"/>
                    </a:rPr>
                    <a:t>5V</a:t>
                  </a:r>
                  <a:r>
                    <a:rPr lang="en-US" sz="1200" dirty="0">
                      <a:ea typeface="Calibri"/>
                      <a:cs typeface="Times New Roman"/>
                    </a:rPr>
                    <a:t> </a:t>
                  </a:r>
                  <a:endParaRPr lang="en-US" sz="1100" dirty="0">
                    <a:ea typeface="Calibri"/>
                    <a:cs typeface="Times New Roman"/>
                  </a:endParaRPr>
                </a:p>
              </p:txBody>
            </p:sp>
            <p:cxnSp>
              <p:nvCxnSpPr>
                <p:cNvPr id="40" name="AutoShape 3">
                  <a:extLst>
                    <a:ext uri="{FF2B5EF4-FFF2-40B4-BE49-F238E27FC236}">
                      <a16:creationId xmlns:a16="http://schemas.microsoft.com/office/drawing/2014/main" id="{6D3913DD-BB6E-4C7B-9E37-CCEB474A6138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3439476" y="1382303"/>
                  <a:ext cx="274955" cy="0"/>
                </a:xfrm>
                <a:prstGeom prst="straightConnector1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88D4EA52-A104-4321-93B0-467FF66CA4BD}"/>
                  </a:ext>
                </a:extLst>
              </p:cNvPr>
              <p:cNvSpPr/>
              <p:nvPr/>
            </p:nvSpPr>
            <p:spPr bwMode="auto">
              <a:xfrm>
                <a:off x="2631486" y="3321621"/>
                <a:ext cx="520749" cy="52075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12" name="AutoShape 5">
                <a:extLst>
                  <a:ext uri="{FF2B5EF4-FFF2-40B4-BE49-F238E27FC236}">
                    <a16:creationId xmlns:a16="http://schemas.microsoft.com/office/drawing/2014/main" id="{A964D0DB-E001-45A5-BB1C-AA685F5C288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783792" y="3409679"/>
                <a:ext cx="122420" cy="76486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AutoShape 5">
                <a:extLst>
                  <a:ext uri="{FF2B5EF4-FFF2-40B4-BE49-F238E27FC236}">
                    <a16:creationId xmlns:a16="http://schemas.microsoft.com/office/drawing/2014/main" id="{CC69C6A3-7499-4042-BE73-70AEE41504E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782251" y="3684611"/>
                <a:ext cx="122420" cy="76486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AutoShape 5">
                <a:extLst>
                  <a:ext uri="{FF2B5EF4-FFF2-40B4-BE49-F238E27FC236}">
                    <a16:creationId xmlns:a16="http://schemas.microsoft.com/office/drawing/2014/main" id="{1839C6C2-1D14-4B2F-ADAA-39D0CC4D6AE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792518" y="3690847"/>
                <a:ext cx="122420" cy="76486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AutoShape 5">
                <a:extLst>
                  <a:ext uri="{FF2B5EF4-FFF2-40B4-BE49-F238E27FC236}">
                    <a16:creationId xmlns:a16="http://schemas.microsoft.com/office/drawing/2014/main" id="{BBDD1CD0-D8C7-4DA3-A22A-509FE6278AF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902791" y="2897908"/>
                <a:ext cx="0" cy="520969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AutoShape 5">
                <a:extLst>
                  <a:ext uri="{FF2B5EF4-FFF2-40B4-BE49-F238E27FC236}">
                    <a16:creationId xmlns:a16="http://schemas.microsoft.com/office/drawing/2014/main" id="{64DA1257-CEA3-4FEA-ADFE-AB04FF2AD16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 flipV="1">
                <a:off x="2777486" y="3441457"/>
                <a:ext cx="2" cy="274483"/>
              </a:xfrm>
              <a:prstGeom prst="straightConnector1">
                <a:avLst/>
              </a:prstGeom>
              <a:noFill/>
              <a:ln w="3810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7" name="Text Box 511">
                <a:extLst>
                  <a:ext uri="{FF2B5EF4-FFF2-40B4-BE49-F238E27FC236}">
                    <a16:creationId xmlns:a16="http://schemas.microsoft.com/office/drawing/2014/main" id="{E459A21C-E737-4B06-88B2-75ADBDD63145}"/>
                  </a:ext>
                </a:extLst>
              </p:cNvPr>
              <p:cNvSpPr txBox="1"/>
              <p:nvPr/>
            </p:nvSpPr>
            <p:spPr bwMode="auto">
              <a:xfrm>
                <a:off x="2883924" y="3052328"/>
                <a:ext cx="190518" cy="266729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100" dirty="0">
                    <a:ea typeface="Calibri"/>
                    <a:cs typeface="Times New Roman"/>
                  </a:rPr>
                  <a:t>C</a:t>
                </a:r>
                <a:r>
                  <a:rPr lang="en-US" sz="1200" dirty="0">
                    <a:ea typeface="Calibri"/>
                    <a:cs typeface="Times New Roman"/>
                  </a:rPr>
                  <a:t> </a:t>
                </a:r>
                <a:endParaRPr lang="en-US" sz="1100" dirty="0">
                  <a:ea typeface="Calibri"/>
                  <a:cs typeface="Times New Roman"/>
                </a:endParaRPr>
              </a:p>
            </p:txBody>
          </p:sp>
          <p:sp>
            <p:nvSpPr>
              <p:cNvPr id="18" name="Text Box 511">
                <a:extLst>
                  <a:ext uri="{FF2B5EF4-FFF2-40B4-BE49-F238E27FC236}">
                    <a16:creationId xmlns:a16="http://schemas.microsoft.com/office/drawing/2014/main" id="{15050D78-93B6-46DF-A283-2CC4DCE4F5DF}"/>
                  </a:ext>
                </a:extLst>
              </p:cNvPr>
              <p:cNvSpPr txBox="1"/>
              <p:nvPr/>
            </p:nvSpPr>
            <p:spPr bwMode="auto">
              <a:xfrm>
                <a:off x="2457531" y="3307936"/>
                <a:ext cx="190518" cy="266729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200" dirty="0">
                    <a:ea typeface="Calibri"/>
                    <a:cs typeface="Times New Roman"/>
                  </a:rPr>
                  <a:t>B </a:t>
                </a:r>
                <a:endParaRPr lang="en-US" sz="1100" dirty="0">
                  <a:ea typeface="Calibri"/>
                  <a:cs typeface="Times New Roman"/>
                </a:endParaRPr>
              </a:p>
            </p:txBody>
          </p:sp>
          <p:sp>
            <p:nvSpPr>
              <p:cNvPr id="19" name="Text Box 511">
                <a:extLst>
                  <a:ext uri="{FF2B5EF4-FFF2-40B4-BE49-F238E27FC236}">
                    <a16:creationId xmlns:a16="http://schemas.microsoft.com/office/drawing/2014/main" id="{AA10FCE9-C617-4387-A702-47A533C098AE}"/>
                  </a:ext>
                </a:extLst>
              </p:cNvPr>
              <p:cNvSpPr txBox="1"/>
              <p:nvPr/>
            </p:nvSpPr>
            <p:spPr bwMode="auto">
              <a:xfrm>
                <a:off x="2885510" y="3772519"/>
                <a:ext cx="188931" cy="266729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200" dirty="0">
                    <a:ea typeface="Calibri"/>
                    <a:cs typeface="Times New Roman"/>
                  </a:rPr>
                  <a:t>E </a:t>
                </a:r>
                <a:endParaRPr lang="en-US" sz="1100" dirty="0">
                  <a:ea typeface="Calibri"/>
                  <a:cs typeface="Times New Roman"/>
                </a:endParaRPr>
              </a:p>
            </p:txBody>
          </p:sp>
          <p:sp>
            <p:nvSpPr>
              <p:cNvPr id="20" name="Text Box 511">
                <a:extLst>
                  <a:ext uri="{FF2B5EF4-FFF2-40B4-BE49-F238E27FC236}">
                    <a16:creationId xmlns:a16="http://schemas.microsoft.com/office/drawing/2014/main" id="{75D4C984-C5ED-4F1F-9E1C-8BFDF1956E0E}"/>
                  </a:ext>
                </a:extLst>
              </p:cNvPr>
              <p:cNvSpPr txBox="1"/>
              <p:nvPr/>
            </p:nvSpPr>
            <p:spPr bwMode="auto">
              <a:xfrm>
                <a:off x="1142449" y="2897908"/>
                <a:ext cx="895438" cy="593706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400" dirty="0">
                    <a:ea typeface="Calibri"/>
                    <a:cs typeface="Times New Roman"/>
                  </a:rPr>
                  <a:t>Digital pin 7</a:t>
                </a:r>
                <a:r>
                  <a:rPr lang="en-US" sz="1100" dirty="0">
                    <a:ea typeface="Calibri"/>
                    <a:cs typeface="Times New Roman"/>
                  </a:rPr>
                  <a:t> </a:t>
                </a:r>
                <a:endParaRPr lang="en-US" sz="1050" dirty="0">
                  <a:ea typeface="Calibri"/>
                  <a:cs typeface="Times New Roman"/>
                </a:endParaRPr>
              </a:p>
            </p:txBody>
          </p:sp>
          <p:grpSp>
            <p:nvGrpSpPr>
              <p:cNvPr id="22" name="Group 119">
                <a:extLst>
                  <a:ext uri="{FF2B5EF4-FFF2-40B4-BE49-F238E27FC236}">
                    <a16:creationId xmlns:a16="http://schemas.microsoft.com/office/drawing/2014/main" id="{786BF495-8DF2-484F-9420-2B543F6086C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40773" y="3505956"/>
                <a:ext cx="1235190" cy="452320"/>
                <a:chOff x="525269" y="720608"/>
                <a:chExt cx="1235346" cy="452479"/>
              </a:xfrm>
            </p:grpSpPr>
            <p:sp>
              <p:nvSpPr>
                <p:cNvPr id="24" name="Text Box 5">
                  <a:extLst>
                    <a:ext uri="{FF2B5EF4-FFF2-40B4-BE49-F238E27FC236}">
                      <a16:creationId xmlns:a16="http://schemas.microsoft.com/office/drawing/2014/main" id="{2C6F210F-EABA-4416-A105-F2BE2713E93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93649" y="864971"/>
                  <a:ext cx="484294" cy="3081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en-US" sz="1400" b="1" dirty="0">
                      <a:latin typeface="+mn-lt"/>
                      <a:cs typeface="Arial" charset="0"/>
                    </a:rPr>
                    <a:t>1k</a:t>
                  </a:r>
                  <a:r>
                    <a:rPr lang="el-GR" sz="1400" b="1" dirty="0">
                      <a:latin typeface="+mn-lt"/>
                      <a:cs typeface="Arial" charset="0"/>
                    </a:rPr>
                    <a:t>Ω</a:t>
                  </a:r>
                  <a:endParaRPr lang="en-US" sz="1400" b="1" dirty="0">
                    <a:latin typeface="Symbol" pitchFamily="18" charset="2"/>
                    <a:cs typeface="Arial" charset="0"/>
                  </a:endParaRPr>
                </a:p>
              </p:txBody>
            </p:sp>
            <p:grpSp>
              <p:nvGrpSpPr>
                <p:cNvPr id="25" name="Group 121">
                  <a:extLst>
                    <a:ext uri="{FF2B5EF4-FFF2-40B4-BE49-F238E27FC236}">
                      <a16:creationId xmlns:a16="http://schemas.microsoft.com/office/drawing/2014/main" id="{E573149B-CDA6-4440-A119-CC937DBD914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25269" y="720608"/>
                  <a:ext cx="1235346" cy="157788"/>
                  <a:chOff x="3517229" y="2974516"/>
                  <a:chExt cx="1235346" cy="157788"/>
                </a:xfrm>
              </p:grpSpPr>
              <p:grpSp>
                <p:nvGrpSpPr>
                  <p:cNvPr id="26" name="Group 122">
                    <a:extLst>
                      <a:ext uri="{FF2B5EF4-FFF2-40B4-BE49-F238E27FC236}">
                        <a16:creationId xmlns:a16="http://schemas.microsoft.com/office/drawing/2014/main" id="{41986B6D-B682-43A7-A6FB-9DEB2AD38B0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0800000">
                    <a:off x="3517229" y="2974516"/>
                    <a:ext cx="832157" cy="157788"/>
                    <a:chOff x="6499339" y="2571086"/>
                    <a:chExt cx="1218403" cy="347662"/>
                  </a:xfrm>
                </p:grpSpPr>
                <p:cxnSp>
                  <p:nvCxnSpPr>
                    <p:cNvPr id="30" name="Straight Connector 29">
                      <a:extLst>
                        <a:ext uri="{FF2B5EF4-FFF2-40B4-BE49-F238E27FC236}">
                          <a16:creationId xmlns:a16="http://schemas.microsoft.com/office/drawing/2014/main" id="{627AEDF2-C084-4157-825D-47FAE7F7F1C0}"/>
                        </a:ext>
                      </a:extLst>
                    </p:cNvPr>
                    <p:cNvCxnSpPr/>
                    <p:nvPr/>
                  </p:nvCxnSpPr>
                  <p:spPr bwMode="auto">
                    <a:xfrm flipH="1">
                      <a:off x="7117931" y="2730135"/>
                      <a:ext cx="599811" cy="0"/>
                    </a:xfrm>
                    <a:prstGeom prst="line">
                      <a:avLst/>
                    </a:prstGeom>
                    <a:ln w="19050">
                      <a:solidFill>
                        <a:srgbClr val="00206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31" name="Group 98">
                      <a:extLst>
                        <a:ext uri="{FF2B5EF4-FFF2-40B4-BE49-F238E27FC236}">
                          <a16:creationId xmlns:a16="http://schemas.microsoft.com/office/drawing/2014/main" id="{7B9C3DCE-B97C-49D5-AEFD-211641A2683F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499339" y="2571086"/>
                      <a:ext cx="626267" cy="347662"/>
                      <a:chOff x="7209220" y="1678338"/>
                      <a:chExt cx="704492" cy="303002"/>
                    </a:xfrm>
                  </p:grpSpPr>
                  <p:cxnSp>
                    <p:nvCxnSpPr>
                      <p:cNvPr id="32" name="Straight Connector 31">
                        <a:extLst>
                          <a:ext uri="{FF2B5EF4-FFF2-40B4-BE49-F238E27FC236}">
                            <a16:creationId xmlns:a16="http://schemas.microsoft.com/office/drawing/2014/main" id="{3FACA547-7C51-430F-BDC2-EABE0CE99916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408182" y="1670571"/>
                        <a:ext cx="117687" cy="298889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" name="Straight Connector 32">
                        <a:extLst>
                          <a:ext uri="{FF2B5EF4-FFF2-40B4-BE49-F238E27FC236}">
                            <a16:creationId xmlns:a16="http://schemas.microsoft.com/office/drawing/2014/main" id="{C09E0EF8-C80B-4D79-B820-4E5670048E59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525869" y="1670571"/>
                        <a:ext cx="117685" cy="298889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" name="Straight Connector 33">
                        <a:extLst>
                          <a:ext uri="{FF2B5EF4-FFF2-40B4-BE49-F238E27FC236}">
                            <a16:creationId xmlns:a16="http://schemas.microsoft.com/office/drawing/2014/main" id="{D8C8E94F-5086-4A03-99D9-FC5075AEC402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863234" y="1826114"/>
                        <a:ext cx="70612" cy="149445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" name="Straight Connector 34">
                        <a:extLst>
                          <a:ext uri="{FF2B5EF4-FFF2-40B4-BE49-F238E27FC236}">
                            <a16:creationId xmlns:a16="http://schemas.microsoft.com/office/drawing/2014/main" id="{BD10B3FA-C62A-43D9-8E98-A2413A1BD8AA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230346" y="1670571"/>
                        <a:ext cx="70612" cy="152494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" name="Straight Connector 35">
                        <a:extLst>
                          <a:ext uri="{FF2B5EF4-FFF2-40B4-BE49-F238E27FC236}">
                            <a16:creationId xmlns:a16="http://schemas.microsoft.com/office/drawing/2014/main" id="{A4DBBB5C-DB73-4D6C-A19C-B895E7C3D7E1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287881" y="1670571"/>
                        <a:ext cx="115071" cy="298889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" name="Straight Connector 36">
                        <a:extLst>
                          <a:ext uri="{FF2B5EF4-FFF2-40B4-BE49-F238E27FC236}">
                            <a16:creationId xmlns:a16="http://schemas.microsoft.com/office/drawing/2014/main" id="{F0E50D8C-27CB-4D1C-95CE-363405A44395}"/>
                          </a:ext>
                        </a:extLst>
                      </p:cNvPr>
                      <p:cNvCxnSpPr/>
                      <p:nvPr/>
                    </p:nvCxnSpPr>
                    <p:spPr>
                      <a:xfrm flipV="1">
                        <a:off x="7635709" y="1670571"/>
                        <a:ext cx="117685" cy="298889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Straight Connector 37">
                        <a:extLst>
                          <a:ext uri="{FF2B5EF4-FFF2-40B4-BE49-F238E27FC236}">
                            <a16:creationId xmlns:a16="http://schemas.microsoft.com/office/drawing/2014/main" id="{8755DB72-1DB7-4D29-B40B-1820EA0DDD58}"/>
                          </a:ext>
                        </a:extLst>
                      </p:cNvPr>
                      <p:cNvCxnSpPr/>
                      <p:nvPr/>
                    </p:nvCxnSpPr>
                    <p:spPr>
                      <a:xfrm>
                        <a:off x="7740319" y="1670571"/>
                        <a:ext cx="115071" cy="298889"/>
                      </a:xfrm>
                      <a:prstGeom prst="line">
                        <a:avLst/>
                      </a:prstGeom>
                      <a:ln w="19050">
                        <a:solidFill>
                          <a:srgbClr val="00206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29" name="Straight Connector 28">
                    <a:extLst>
                      <a:ext uri="{FF2B5EF4-FFF2-40B4-BE49-F238E27FC236}">
                        <a16:creationId xmlns:a16="http://schemas.microsoft.com/office/drawing/2014/main" id="{CA014D06-B2B9-49A5-8A97-311E0F9F2FEB}"/>
                      </a:ext>
                    </a:extLst>
                  </p:cNvPr>
                  <p:cNvCxnSpPr/>
                  <p:nvPr/>
                </p:nvCxnSpPr>
                <p:spPr bwMode="auto">
                  <a:xfrm rot="10800000" flipH="1">
                    <a:off x="4342910" y="3050585"/>
                    <a:ext cx="409665" cy="0"/>
                  </a:xfrm>
                  <a:prstGeom prst="line">
                    <a:avLst/>
                  </a:prstGeom>
                  <a:ln w="1905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351B40BB-BC9B-48F0-93DA-E7C8C07F5C66}"/>
                  </a:ext>
                </a:extLst>
              </p:cNvPr>
              <p:cNvSpPr/>
              <p:nvPr/>
            </p:nvSpPr>
            <p:spPr bwMode="auto">
              <a:xfrm>
                <a:off x="1502668" y="3548658"/>
                <a:ext cx="74619" cy="76208"/>
              </a:xfrm>
              <a:prstGeom prst="ellipse">
                <a:avLst/>
              </a:prstGeom>
              <a:solidFill>
                <a:srgbClr val="C00000"/>
              </a:solidFill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F7739B9-2E32-479F-8A2F-17C8359A6C3A}"/>
                </a:ext>
              </a:extLst>
            </p:cNvPr>
            <p:cNvSpPr/>
            <p:nvPr/>
          </p:nvSpPr>
          <p:spPr bwMode="auto">
            <a:xfrm>
              <a:off x="1871496" y="3584567"/>
              <a:ext cx="2255838" cy="1127125"/>
            </a:xfrm>
            <a:prstGeom prst="rect">
              <a:avLst/>
            </a:prstGeom>
            <a:noFill/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42" name="AutoShape 32">
              <a:extLst>
                <a:ext uri="{FF2B5EF4-FFF2-40B4-BE49-F238E27FC236}">
                  <a16:creationId xmlns:a16="http://schemas.microsoft.com/office/drawing/2014/main" id="{4E25E376-73D2-4588-BADE-EF02417A9CA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26293" y="4855705"/>
              <a:ext cx="149433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AutoShape 5">
              <a:extLst>
                <a:ext uri="{FF2B5EF4-FFF2-40B4-BE49-F238E27FC236}">
                  <a16:creationId xmlns:a16="http://schemas.microsoft.com/office/drawing/2014/main" id="{A2CD08AE-9DDA-48A0-84A7-0FF18263F39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354193" y="4545676"/>
              <a:ext cx="0" cy="55389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AutoShape 32">
              <a:extLst>
                <a:ext uri="{FF2B5EF4-FFF2-40B4-BE49-F238E27FC236}">
                  <a16:creationId xmlns:a16="http://schemas.microsoft.com/office/drawing/2014/main" id="{6A332675-5FBA-4E6B-A967-40D682A578F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235793" y="2947756"/>
              <a:ext cx="0" cy="756074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5" name="Group 228">
              <a:extLst>
                <a:ext uri="{FF2B5EF4-FFF2-40B4-BE49-F238E27FC236}">
                  <a16:creationId xmlns:a16="http://schemas.microsoft.com/office/drawing/2014/main" id="{7854BE77-EE2B-49BD-9DCC-E04F65AB29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24483" y="3772086"/>
              <a:ext cx="169846" cy="750806"/>
              <a:chOff x="4114800" y="2372911"/>
              <a:chExt cx="169087" cy="751289"/>
            </a:xfrm>
          </p:grpSpPr>
          <p:sp>
            <p:nvSpPr>
              <p:cNvPr id="46" name="Arc 45">
                <a:extLst>
                  <a:ext uri="{FF2B5EF4-FFF2-40B4-BE49-F238E27FC236}">
                    <a16:creationId xmlns:a16="http://schemas.microsoft.com/office/drawing/2014/main" id="{ADBFCEF6-C3F1-41D8-BBAC-996CCA0AA560}"/>
                  </a:ext>
                </a:extLst>
              </p:cNvPr>
              <p:cNvSpPr/>
              <p:nvPr/>
            </p:nvSpPr>
            <p:spPr>
              <a:xfrm rot="10800000">
                <a:off x="4128452" y="2838153"/>
                <a:ext cx="154880" cy="54010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7" name="Arc 46">
                <a:extLst>
                  <a:ext uri="{FF2B5EF4-FFF2-40B4-BE49-F238E27FC236}">
                    <a16:creationId xmlns:a16="http://schemas.microsoft.com/office/drawing/2014/main" id="{0E255799-97D9-4188-A7FD-AA6767D4A2E9}"/>
                  </a:ext>
                </a:extLst>
              </p:cNvPr>
              <p:cNvSpPr/>
              <p:nvPr/>
            </p:nvSpPr>
            <p:spPr>
              <a:xfrm>
                <a:off x="4117389" y="2738077"/>
                <a:ext cx="161201" cy="154086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8" name="Arc 47">
                <a:extLst>
                  <a:ext uri="{FF2B5EF4-FFF2-40B4-BE49-F238E27FC236}">
                    <a16:creationId xmlns:a16="http://schemas.microsoft.com/office/drawing/2014/main" id="{D627F9CD-5E48-4F9F-8013-5395417370AA}"/>
                  </a:ext>
                </a:extLst>
              </p:cNvPr>
              <p:cNvSpPr/>
              <p:nvPr/>
            </p:nvSpPr>
            <p:spPr>
              <a:xfrm rot="10800000">
                <a:off x="4126872" y="2739665"/>
                <a:ext cx="153299" cy="52422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49" name="Arc 48">
                <a:extLst>
                  <a:ext uri="{FF2B5EF4-FFF2-40B4-BE49-F238E27FC236}">
                    <a16:creationId xmlns:a16="http://schemas.microsoft.com/office/drawing/2014/main" id="{CE495E1A-419B-4D43-B2B8-F6EAEF61F581}"/>
                  </a:ext>
                </a:extLst>
              </p:cNvPr>
              <p:cNvSpPr/>
              <p:nvPr/>
            </p:nvSpPr>
            <p:spPr>
              <a:xfrm>
                <a:off x="4117389" y="2839742"/>
                <a:ext cx="162781" cy="103253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0" name="Arc 49">
                <a:extLst>
                  <a:ext uri="{FF2B5EF4-FFF2-40B4-BE49-F238E27FC236}">
                    <a16:creationId xmlns:a16="http://schemas.microsoft.com/office/drawing/2014/main" id="{8EA80C01-4776-4265-A79D-C4F4F7728A86}"/>
                  </a:ext>
                </a:extLst>
              </p:cNvPr>
              <p:cNvSpPr/>
              <p:nvPr/>
            </p:nvSpPr>
            <p:spPr>
              <a:xfrm rot="10800000">
                <a:off x="4126872" y="2637999"/>
                <a:ext cx="153299" cy="52422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7DD30DF7-0C56-42BA-B0E5-A4732B1DCF07}"/>
                  </a:ext>
                </a:extLst>
              </p:cNvPr>
              <p:cNvSpPr/>
              <p:nvPr/>
            </p:nvSpPr>
            <p:spPr>
              <a:xfrm>
                <a:off x="4114229" y="2536334"/>
                <a:ext cx="161201" cy="155675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2" name="Arc 51">
                <a:extLst>
                  <a:ext uri="{FF2B5EF4-FFF2-40B4-BE49-F238E27FC236}">
                    <a16:creationId xmlns:a16="http://schemas.microsoft.com/office/drawing/2014/main" id="{AA9C7CDD-3CFD-48D6-83E9-6E92D25D6A53}"/>
                  </a:ext>
                </a:extLst>
              </p:cNvPr>
              <p:cNvSpPr/>
              <p:nvPr/>
            </p:nvSpPr>
            <p:spPr>
              <a:xfrm rot="10800000">
                <a:off x="4122130" y="2536334"/>
                <a:ext cx="153300" cy="52422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3" name="Arc 52">
                <a:extLst>
                  <a:ext uri="{FF2B5EF4-FFF2-40B4-BE49-F238E27FC236}">
                    <a16:creationId xmlns:a16="http://schemas.microsoft.com/office/drawing/2014/main" id="{C098B1CC-2C69-4158-9E52-D48EB6D3B3B5}"/>
                  </a:ext>
                </a:extLst>
              </p:cNvPr>
              <p:cNvSpPr/>
              <p:nvPr/>
            </p:nvSpPr>
            <p:spPr>
              <a:xfrm>
                <a:off x="4114229" y="2637999"/>
                <a:ext cx="161201" cy="154087"/>
              </a:xfrm>
              <a:prstGeom prst="arc">
                <a:avLst>
                  <a:gd name="adj1" fmla="val 16200000"/>
                  <a:gd name="adj2" fmla="val 511415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cxnSp>
            <p:nvCxnSpPr>
              <p:cNvPr id="54" name="AutoShape 5">
                <a:extLst>
                  <a:ext uri="{FF2B5EF4-FFF2-40B4-BE49-F238E27FC236}">
                    <a16:creationId xmlns:a16="http://schemas.microsoft.com/office/drawing/2014/main" id="{1CE21923-D35D-4BB4-9BA9-DBD37C3E278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170340" y="3022880"/>
                <a:ext cx="0" cy="101320"/>
              </a:xfrm>
              <a:prstGeom prst="straightConnector1">
                <a:avLst/>
              </a:prstGeom>
              <a:noFill/>
              <a:ln w="19050">
                <a:solidFill>
                  <a:srgbClr val="3A8B2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" name="AutoShape 5">
                <a:extLst>
                  <a:ext uri="{FF2B5EF4-FFF2-40B4-BE49-F238E27FC236}">
                    <a16:creationId xmlns:a16="http://schemas.microsoft.com/office/drawing/2014/main" id="{6DB9FC82-BC39-45D8-AFDD-620CAB8C8FB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228356" y="2372911"/>
                <a:ext cx="0" cy="141308"/>
              </a:xfrm>
              <a:prstGeom prst="straightConnector1">
                <a:avLst/>
              </a:prstGeom>
              <a:noFill/>
              <a:ln w="19050">
                <a:solidFill>
                  <a:srgbClr val="3A8B2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6" name="Arc 55">
                <a:extLst>
                  <a:ext uri="{FF2B5EF4-FFF2-40B4-BE49-F238E27FC236}">
                    <a16:creationId xmlns:a16="http://schemas.microsoft.com/office/drawing/2014/main" id="{56DFCAA2-1FA5-4E98-9DBC-0AEE28238BA4}"/>
                  </a:ext>
                </a:extLst>
              </p:cNvPr>
              <p:cNvSpPr/>
              <p:nvPr/>
            </p:nvSpPr>
            <p:spPr>
              <a:xfrm rot="10800000">
                <a:off x="4169542" y="2942996"/>
                <a:ext cx="77440" cy="169972"/>
              </a:xfrm>
              <a:prstGeom prst="arc">
                <a:avLst>
                  <a:gd name="adj1" fmla="val 21522596"/>
                  <a:gd name="adj2" fmla="val 5260297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4F649A4A-B2E0-4919-AA56-760823ABA59F}"/>
                  </a:ext>
                </a:extLst>
              </p:cNvPr>
              <p:cNvSpPr/>
              <p:nvPr/>
            </p:nvSpPr>
            <p:spPr>
              <a:xfrm>
                <a:off x="4150577" y="2417195"/>
                <a:ext cx="77440" cy="169971"/>
              </a:xfrm>
              <a:prstGeom prst="arc">
                <a:avLst>
                  <a:gd name="adj1" fmla="val 21522596"/>
                  <a:gd name="adj2" fmla="val 5846444"/>
                </a:avLst>
              </a:prstGeom>
              <a:ln w="19050">
                <a:solidFill>
                  <a:srgbClr val="3A8B2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9E8A27CB-C939-443B-85BD-E60B56B9E5D6}"/>
                </a:ext>
              </a:extLst>
            </p:cNvPr>
            <p:cNvSpPr/>
            <p:nvPr/>
          </p:nvSpPr>
          <p:spPr bwMode="auto">
            <a:xfrm>
              <a:off x="2198521" y="3714742"/>
              <a:ext cx="74613" cy="74612"/>
            </a:xfrm>
            <a:prstGeom prst="ellipse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37C912D9-D201-4488-8C4A-AAB720677628}"/>
                </a:ext>
              </a:extLst>
            </p:cNvPr>
            <p:cNvSpPr/>
            <p:nvPr/>
          </p:nvSpPr>
          <p:spPr bwMode="auto">
            <a:xfrm>
              <a:off x="2142959" y="4489442"/>
              <a:ext cx="74612" cy="74612"/>
            </a:xfrm>
            <a:prstGeom prst="ellipse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00BF8072-90FA-4DD5-862A-341D7ED3224F}"/>
                </a:ext>
              </a:extLst>
            </p:cNvPr>
            <p:cNvSpPr/>
            <p:nvPr/>
          </p:nvSpPr>
          <p:spPr bwMode="auto">
            <a:xfrm>
              <a:off x="3319296" y="4505537"/>
              <a:ext cx="76200" cy="74613"/>
            </a:xfrm>
            <a:prstGeom prst="ellipse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C00000"/>
                </a:solidFill>
              </a:endParaRPr>
            </a:p>
          </p:txBody>
        </p:sp>
        <p:sp>
          <p:nvSpPr>
            <p:cNvPr id="61" name="Text Box 511">
              <a:extLst>
                <a:ext uri="{FF2B5EF4-FFF2-40B4-BE49-F238E27FC236}">
                  <a16:creationId xmlns:a16="http://schemas.microsoft.com/office/drawing/2014/main" id="{DF6014E4-0802-41B5-A0DA-F24662C5D59B}"/>
                </a:ext>
              </a:extLst>
            </p:cNvPr>
            <p:cNvSpPr txBox="1"/>
            <p:nvPr/>
          </p:nvSpPr>
          <p:spPr bwMode="auto">
            <a:xfrm>
              <a:off x="2211221" y="3946517"/>
              <a:ext cx="581025" cy="2952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600" dirty="0">
                  <a:ea typeface="Calibri"/>
                  <a:cs typeface="Times New Roman"/>
                </a:rPr>
                <a:t>coil</a:t>
              </a:r>
              <a:r>
                <a:rPr lang="en-US" sz="1200" dirty="0">
                  <a:ea typeface="Calibri"/>
                  <a:cs typeface="Times New Roman"/>
                </a:rPr>
                <a:t> </a:t>
              </a:r>
              <a:endParaRPr lang="en-US" sz="1100" dirty="0">
                <a:ea typeface="Calibri"/>
                <a:cs typeface="Times New Roman"/>
              </a:endParaRPr>
            </a:p>
          </p:txBody>
        </p:sp>
        <p:sp>
          <p:nvSpPr>
            <p:cNvPr id="62" name="Text Box 511">
              <a:extLst>
                <a:ext uri="{FF2B5EF4-FFF2-40B4-BE49-F238E27FC236}">
                  <a16:creationId xmlns:a16="http://schemas.microsoft.com/office/drawing/2014/main" id="{FCD21D6A-9636-4BED-87AD-18D006661B6A}"/>
                </a:ext>
              </a:extLst>
            </p:cNvPr>
            <p:cNvSpPr txBox="1"/>
            <p:nvPr/>
          </p:nvSpPr>
          <p:spPr bwMode="auto">
            <a:xfrm>
              <a:off x="2762084" y="3827454"/>
              <a:ext cx="1395412" cy="7127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200" dirty="0">
                  <a:ea typeface="Calibri"/>
                  <a:cs typeface="Times New Roman"/>
                </a:rPr>
                <a:t>normally open</a:t>
              </a:r>
              <a:br>
                <a:rPr lang="en-US" sz="1200" dirty="0">
                  <a:ea typeface="Calibri"/>
                  <a:cs typeface="Times New Roman"/>
                </a:rPr>
              </a:br>
              <a:r>
                <a:rPr lang="en-US" sz="1200" dirty="0">
                  <a:ea typeface="Calibri"/>
                  <a:cs typeface="Times New Roman"/>
                </a:rPr>
                <a:t>contacts</a:t>
              </a:r>
            </a:p>
          </p:txBody>
        </p:sp>
        <p:sp>
          <p:nvSpPr>
            <p:cNvPr id="63" name="Text Box 511">
              <a:extLst>
                <a:ext uri="{FF2B5EF4-FFF2-40B4-BE49-F238E27FC236}">
                  <a16:creationId xmlns:a16="http://schemas.microsoft.com/office/drawing/2014/main" id="{8702FADE-D03A-40BC-B5EE-517A8505678B}"/>
                </a:ext>
              </a:extLst>
            </p:cNvPr>
            <p:cNvSpPr txBox="1"/>
            <p:nvPr/>
          </p:nvSpPr>
          <p:spPr bwMode="auto">
            <a:xfrm>
              <a:off x="2235793" y="4438518"/>
              <a:ext cx="1139825" cy="295275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200" b="1" dirty="0">
                  <a:solidFill>
                    <a:schemeClr val="tx1"/>
                  </a:solidFill>
                  <a:ea typeface="Calibri"/>
                  <a:cs typeface="Times New Roman"/>
                </a:rPr>
                <a:t>SPST relay </a:t>
              </a:r>
              <a:endParaRPr lang="en-US" sz="1100" b="1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grpSp>
          <p:nvGrpSpPr>
            <p:cNvPr id="64" name="Group 142">
              <a:extLst>
                <a:ext uri="{FF2B5EF4-FFF2-40B4-BE49-F238E27FC236}">
                  <a16:creationId xmlns:a16="http://schemas.microsoft.com/office/drawing/2014/main" id="{00F9E6E3-5B81-497C-B466-14D165B0BD97}"/>
                </a:ext>
              </a:extLst>
            </p:cNvPr>
            <p:cNvGrpSpPr>
              <a:grpSpLocks/>
            </p:cNvGrpSpPr>
            <p:nvPr/>
          </p:nvGrpSpPr>
          <p:grpSpPr bwMode="auto">
            <a:xfrm rot="10800000">
              <a:off x="1233978" y="3251442"/>
              <a:ext cx="306359" cy="1642885"/>
              <a:chOff x="5767382" y="3551136"/>
              <a:chExt cx="395766" cy="2165260"/>
            </a:xfrm>
          </p:grpSpPr>
          <p:cxnSp>
            <p:nvCxnSpPr>
              <p:cNvPr id="65" name="AutoShape 3">
                <a:extLst>
                  <a:ext uri="{FF2B5EF4-FFF2-40B4-BE49-F238E27FC236}">
                    <a16:creationId xmlns:a16="http://schemas.microsoft.com/office/drawing/2014/main" id="{1BAE931C-371F-42C1-BC13-1227BD46704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4745" y="4449929"/>
                <a:ext cx="314777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6" name="AutoShape 5">
                <a:extLst>
                  <a:ext uri="{FF2B5EF4-FFF2-40B4-BE49-F238E27FC236}">
                    <a16:creationId xmlns:a16="http://schemas.microsoft.com/office/drawing/2014/main" id="{6B2C45E2-A512-4232-913B-AD273480E0B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0800000">
                <a:off x="5965825" y="3551136"/>
                <a:ext cx="0" cy="898794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7" name="Straight Connector 145">
                <a:extLst>
                  <a:ext uri="{FF2B5EF4-FFF2-40B4-BE49-F238E27FC236}">
                    <a16:creationId xmlns:a16="http://schemas.microsoft.com/office/drawing/2014/main" id="{A3982D3E-582E-48E8-9846-38131B4A0BD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17607" y="4446754"/>
                <a:ext cx="148218" cy="317500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" name="Straight Connector 146">
                <a:extLst>
                  <a:ext uri="{FF2B5EF4-FFF2-40B4-BE49-F238E27FC236}">
                    <a16:creationId xmlns:a16="http://schemas.microsoft.com/office/drawing/2014/main" id="{D4328623-042A-4077-85D3-A760F358276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962573" y="4446754"/>
                <a:ext cx="148218" cy="317500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9" name="AutoShape 32">
                <a:extLst>
                  <a:ext uri="{FF2B5EF4-FFF2-40B4-BE49-F238E27FC236}">
                    <a16:creationId xmlns:a16="http://schemas.microsoft.com/office/drawing/2014/main" id="{6BE415EE-ACA8-45B0-8184-991765A8D88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0800000" flipV="1">
                <a:off x="5961673" y="4757109"/>
                <a:ext cx="0" cy="959287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" name="AutoShape 3">
                <a:extLst>
                  <a:ext uri="{FF2B5EF4-FFF2-40B4-BE49-F238E27FC236}">
                    <a16:creationId xmlns:a16="http://schemas.microsoft.com/office/drawing/2014/main" id="{0EF8C41B-627E-442B-A832-DA697B1CC55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22369" y="4753390"/>
                <a:ext cx="278316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F08EB7E6-7FEC-4B27-8A65-FF568DBABFA8}"/>
                  </a:ext>
                </a:extLst>
              </p:cNvPr>
              <p:cNvSpPr/>
              <p:nvPr/>
            </p:nvSpPr>
            <p:spPr>
              <a:xfrm>
                <a:off x="5759990" y="4377676"/>
                <a:ext cx="45117" cy="1506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3E422EEA-10E3-4AF1-9BC7-CCACEEEC479B}"/>
                  </a:ext>
                </a:extLst>
              </p:cNvPr>
              <p:cNvSpPr/>
              <p:nvPr/>
            </p:nvSpPr>
            <p:spPr>
              <a:xfrm>
                <a:off x="6110676" y="4367215"/>
                <a:ext cx="45117" cy="1506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grpSp>
          <p:nvGrpSpPr>
            <p:cNvPr id="73" name="Group 181">
              <a:extLst>
                <a:ext uri="{FF2B5EF4-FFF2-40B4-BE49-F238E27FC236}">
                  <a16:creationId xmlns:a16="http://schemas.microsoft.com/office/drawing/2014/main" id="{42704168-BB15-47EF-807F-BE81169E77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57152" y="4574334"/>
              <a:ext cx="261866" cy="732416"/>
              <a:chOff x="2211547" y="2946872"/>
              <a:chExt cx="261890" cy="732495"/>
            </a:xfrm>
          </p:grpSpPr>
          <p:grpSp>
            <p:nvGrpSpPr>
              <p:cNvPr id="74" name="Group 34">
                <a:extLst>
                  <a:ext uri="{FF2B5EF4-FFF2-40B4-BE49-F238E27FC236}">
                    <a16:creationId xmlns:a16="http://schemas.microsoft.com/office/drawing/2014/main" id="{D294F059-AC16-48F4-82FF-4A876404E7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2283581" y="3489512"/>
                <a:ext cx="117821" cy="261890"/>
                <a:chOff x="0" y="0"/>
                <a:chExt cx="118368" cy="262890"/>
              </a:xfrm>
            </p:grpSpPr>
            <p:cxnSp>
              <p:nvCxnSpPr>
                <p:cNvPr id="76" name="AutoShape 4">
                  <a:extLst>
                    <a:ext uri="{FF2B5EF4-FFF2-40B4-BE49-F238E27FC236}">
                      <a16:creationId xmlns:a16="http://schemas.microsoft.com/office/drawing/2014/main" id="{A62DEEB7-E2AA-40FB-8D5F-644DCEA199B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68580" y="131445"/>
                  <a:ext cx="99575" cy="0"/>
                </a:xfrm>
                <a:prstGeom prst="straightConnector1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7" name="AutoShape 3">
                  <a:extLst>
                    <a:ext uri="{FF2B5EF4-FFF2-40B4-BE49-F238E27FC236}">
                      <a16:creationId xmlns:a16="http://schemas.microsoft.com/office/drawing/2014/main" id="{34AF957E-77C6-4395-8911-B3AA1A7ED346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131445" y="131445"/>
                  <a:ext cx="262890" cy="0"/>
                </a:xfrm>
                <a:prstGeom prst="straightConnector1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8" name="AutoShape 3">
                  <a:extLst>
                    <a:ext uri="{FF2B5EF4-FFF2-40B4-BE49-F238E27FC236}">
                      <a16:creationId xmlns:a16="http://schemas.microsoft.com/office/drawing/2014/main" id="{8E63ADDD-6887-46A0-B9B2-AE158765025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-26670" y="131445"/>
                  <a:ext cx="178536" cy="0"/>
                </a:xfrm>
                <a:prstGeom prst="straightConnector1">
                  <a:avLst/>
                </a:prstGeom>
                <a:noFill/>
                <a:ln w="19050">
                  <a:solidFill>
                    <a:srgbClr val="00206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75" name="AutoShape 5">
                <a:extLst>
                  <a:ext uri="{FF2B5EF4-FFF2-40B4-BE49-F238E27FC236}">
                    <a16:creationId xmlns:a16="http://schemas.microsoft.com/office/drawing/2014/main" id="{9F5AD356-4738-41AA-8E41-73E7FDD2952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338542" y="2946872"/>
                <a:ext cx="0" cy="614675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79" name="AutoShape 3">
              <a:extLst>
                <a:ext uri="{FF2B5EF4-FFF2-40B4-BE49-F238E27FC236}">
                  <a16:creationId xmlns:a16="http://schemas.microsoft.com/office/drawing/2014/main" id="{D685D450-CF42-4149-B1FC-02F1114E615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76840" y="4887978"/>
              <a:ext cx="809549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0" name="AutoShape 3">
              <a:extLst>
                <a:ext uri="{FF2B5EF4-FFF2-40B4-BE49-F238E27FC236}">
                  <a16:creationId xmlns:a16="http://schemas.microsoft.com/office/drawing/2014/main" id="{7E5CA9A7-83C9-48D6-B248-A4E1FE9F3D3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84765" y="3251442"/>
              <a:ext cx="840784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81" name="Group 169">
              <a:extLst>
                <a:ext uri="{FF2B5EF4-FFF2-40B4-BE49-F238E27FC236}">
                  <a16:creationId xmlns:a16="http://schemas.microsoft.com/office/drawing/2014/main" id="{B0C402F0-CD77-49D1-A722-62421F535E6D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4389090" y="3765330"/>
              <a:ext cx="306358" cy="1102863"/>
              <a:chOff x="5767382" y="3622888"/>
              <a:chExt cx="395766" cy="1763910"/>
            </a:xfrm>
          </p:grpSpPr>
          <p:cxnSp>
            <p:nvCxnSpPr>
              <p:cNvPr id="82" name="AutoShape 3">
                <a:extLst>
                  <a:ext uri="{FF2B5EF4-FFF2-40B4-BE49-F238E27FC236}">
                    <a16:creationId xmlns:a16="http://schemas.microsoft.com/office/drawing/2014/main" id="{1A07D4AB-577A-462A-83DB-E04AB42615B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04745" y="4449929"/>
                <a:ext cx="314777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3" name="AutoShape 5">
                <a:extLst>
                  <a:ext uri="{FF2B5EF4-FFF2-40B4-BE49-F238E27FC236}">
                    <a16:creationId xmlns:a16="http://schemas.microsoft.com/office/drawing/2014/main" id="{3EFA41D4-D984-4BB5-BA1E-17C21CB98AE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965825" y="3622888"/>
                <a:ext cx="0" cy="827042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4" name="Straight Connector 172">
                <a:extLst>
                  <a:ext uri="{FF2B5EF4-FFF2-40B4-BE49-F238E27FC236}">
                    <a16:creationId xmlns:a16="http://schemas.microsoft.com/office/drawing/2014/main" id="{B73069E4-9BBC-41A1-BBB4-AB7E7E1CB84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17607" y="4446754"/>
                <a:ext cx="148218" cy="317500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5" name="Straight Connector 173">
                <a:extLst>
                  <a:ext uri="{FF2B5EF4-FFF2-40B4-BE49-F238E27FC236}">
                    <a16:creationId xmlns:a16="http://schemas.microsoft.com/office/drawing/2014/main" id="{7BBC988F-AE96-481E-A66F-2D6F0FD0113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962573" y="4446754"/>
                <a:ext cx="148218" cy="317500"/>
              </a:xfrm>
              <a:prstGeom prst="line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6" name="AutoShape 32">
                <a:extLst>
                  <a:ext uri="{FF2B5EF4-FFF2-40B4-BE49-F238E27FC236}">
                    <a16:creationId xmlns:a16="http://schemas.microsoft.com/office/drawing/2014/main" id="{AE8B9E02-6CCF-4593-9DB0-92F9AC22154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rot="10800000" flipV="1">
                <a:off x="5961673" y="4757108"/>
                <a:ext cx="0" cy="62969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7" name="AutoShape 3">
                <a:extLst>
                  <a:ext uri="{FF2B5EF4-FFF2-40B4-BE49-F238E27FC236}">
                    <a16:creationId xmlns:a16="http://schemas.microsoft.com/office/drawing/2014/main" id="{395FFBA9-F314-4DA4-AA9A-2899B2ACC8A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822369" y="4753390"/>
                <a:ext cx="278316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0A7264BA-2BC8-4586-B0CA-2BEDE5AB20FB}"/>
                  </a:ext>
                </a:extLst>
              </p:cNvPr>
              <p:cNvSpPr/>
              <p:nvPr/>
            </p:nvSpPr>
            <p:spPr>
              <a:xfrm>
                <a:off x="5766983" y="4387562"/>
                <a:ext cx="45118" cy="1508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A3CF6596-EA61-437F-AC2D-9E4C32505E24}"/>
                  </a:ext>
                </a:extLst>
              </p:cNvPr>
              <p:cNvSpPr/>
              <p:nvPr/>
            </p:nvSpPr>
            <p:spPr>
              <a:xfrm>
                <a:off x="6117669" y="4377089"/>
                <a:ext cx="45118" cy="15080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</p:grpSp>
        <p:cxnSp>
          <p:nvCxnSpPr>
            <p:cNvPr id="90" name="AutoShape 3">
              <a:extLst>
                <a:ext uri="{FF2B5EF4-FFF2-40B4-BE49-F238E27FC236}">
                  <a16:creationId xmlns:a16="http://schemas.microsoft.com/office/drawing/2014/main" id="{6DC02CA3-0591-4EA4-BBA9-0B528D61447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19847" y="3758616"/>
              <a:ext cx="1300776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1" name="AutoShape 5">
              <a:extLst>
                <a:ext uri="{FF2B5EF4-FFF2-40B4-BE49-F238E27FC236}">
                  <a16:creationId xmlns:a16="http://schemas.microsoft.com/office/drawing/2014/main" id="{AA224172-0D63-44A1-8A70-C1D2CA2D0A96}"/>
                </a:ext>
              </a:extLst>
            </p:cNvPr>
            <p:cNvCxnSpPr>
              <a:cxnSpLocks noChangeShapeType="1"/>
              <a:stCxn id="101" idx="0"/>
            </p:cNvCxnSpPr>
            <p:nvPr/>
          </p:nvCxnSpPr>
          <p:spPr bwMode="auto">
            <a:xfrm flipV="1">
              <a:off x="5120623" y="3751825"/>
              <a:ext cx="3450" cy="13889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92" name="Group 193">
              <a:extLst>
                <a:ext uri="{FF2B5EF4-FFF2-40B4-BE49-F238E27FC236}">
                  <a16:creationId xmlns:a16="http://schemas.microsoft.com/office/drawing/2014/main" id="{55AB1911-97E5-4867-A2F5-FD51C8A24B6C}"/>
                </a:ext>
              </a:extLst>
            </p:cNvPr>
            <p:cNvGrpSpPr>
              <a:grpSpLocks/>
            </p:cNvGrpSpPr>
            <p:nvPr/>
          </p:nvGrpSpPr>
          <p:grpSpPr bwMode="auto">
            <a:xfrm rot="10800000">
              <a:off x="3042772" y="4961876"/>
              <a:ext cx="874041" cy="415254"/>
              <a:chOff x="3960725" y="1753760"/>
              <a:chExt cx="874107" cy="415297"/>
            </a:xfrm>
          </p:grpSpPr>
          <p:grpSp>
            <p:nvGrpSpPr>
              <p:cNvPr id="93" name="Group 194">
                <a:extLst>
                  <a:ext uri="{FF2B5EF4-FFF2-40B4-BE49-F238E27FC236}">
                    <a16:creationId xmlns:a16="http://schemas.microsoft.com/office/drawing/2014/main" id="{956B1D7D-3AD2-405F-9A59-1C7A59B9FF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4190130" y="1524355"/>
                <a:ext cx="415297" cy="874107"/>
                <a:chOff x="4092887" y="1515132"/>
                <a:chExt cx="415297" cy="874107"/>
              </a:xfrm>
            </p:grpSpPr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73B4EF1A-818C-45E3-A2FB-2B229EAA1B08}"/>
                    </a:ext>
                  </a:extLst>
                </p:cNvPr>
                <p:cNvSpPr/>
                <p:nvPr/>
              </p:nvSpPr>
              <p:spPr bwMode="auto">
                <a:xfrm>
                  <a:off x="4158895" y="1579256"/>
                  <a:ext cx="349289" cy="80998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96" name="Oval 95">
                  <a:extLst>
                    <a:ext uri="{FF2B5EF4-FFF2-40B4-BE49-F238E27FC236}">
                      <a16:creationId xmlns:a16="http://schemas.microsoft.com/office/drawing/2014/main" id="{09C8D5F8-B55A-4006-AACE-33989B99CE1F}"/>
                    </a:ext>
                  </a:extLst>
                </p:cNvPr>
                <p:cNvSpPr/>
                <p:nvPr/>
              </p:nvSpPr>
              <p:spPr bwMode="auto">
                <a:xfrm>
                  <a:off x="4128727" y="1775946"/>
                  <a:ext cx="76208" cy="74620"/>
                </a:xfrm>
                <a:prstGeom prst="ellipse">
                  <a:avLst/>
                </a:prstGeom>
                <a:solidFill>
                  <a:srgbClr val="C00000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97" name="Oval 96">
                  <a:extLst>
                    <a:ext uri="{FF2B5EF4-FFF2-40B4-BE49-F238E27FC236}">
                      <a16:creationId xmlns:a16="http://schemas.microsoft.com/office/drawing/2014/main" id="{6D5790E0-E6E0-4DF5-9D2A-B9E382D224E2}"/>
                    </a:ext>
                  </a:extLst>
                </p:cNvPr>
                <p:cNvSpPr/>
                <p:nvPr/>
              </p:nvSpPr>
              <p:spPr bwMode="auto">
                <a:xfrm>
                  <a:off x="4111264" y="2039496"/>
                  <a:ext cx="76208" cy="74620"/>
                </a:xfrm>
                <a:prstGeom prst="ellipse">
                  <a:avLst/>
                </a:prstGeom>
                <a:solidFill>
                  <a:srgbClr val="C00000"/>
                </a:solidFill>
                <a:ln w="1905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>
                    <a:solidFill>
                      <a:srgbClr val="C00000"/>
                    </a:solidFill>
                  </a:endParaRPr>
                </a:p>
              </p:txBody>
            </p:sp>
            <p:sp>
              <p:nvSpPr>
                <p:cNvPr id="98" name="Text Box 511">
                  <a:extLst>
                    <a:ext uri="{FF2B5EF4-FFF2-40B4-BE49-F238E27FC236}">
                      <a16:creationId xmlns:a16="http://schemas.microsoft.com/office/drawing/2014/main" id="{2E98EDFA-9E7C-4741-B3AE-9DBDE643B148}"/>
                    </a:ext>
                  </a:extLst>
                </p:cNvPr>
                <p:cNvSpPr txBox="1"/>
                <p:nvPr/>
              </p:nvSpPr>
              <p:spPr bwMode="auto">
                <a:xfrm>
                  <a:off x="4092887" y="2022491"/>
                  <a:ext cx="290544" cy="366747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defRPr/>
                  </a:pPr>
                  <a:r>
                    <a:rPr lang="en-US" dirty="0">
                      <a:ea typeface="Calibri"/>
                      <a:cs typeface="Times New Roman"/>
                    </a:rPr>
                    <a:t>+</a:t>
                  </a:r>
                  <a:r>
                    <a:rPr lang="en-US" sz="1200" dirty="0">
                      <a:ea typeface="Calibri"/>
                      <a:cs typeface="Times New Roman"/>
                    </a:rPr>
                    <a:t> </a:t>
                  </a:r>
                  <a:endParaRPr lang="en-US" sz="1100" dirty="0"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99" name="Text Box 511">
                  <a:extLst>
                    <a:ext uri="{FF2B5EF4-FFF2-40B4-BE49-F238E27FC236}">
                      <a16:creationId xmlns:a16="http://schemas.microsoft.com/office/drawing/2014/main" id="{592D673A-50B6-4299-876C-09CC8ABCE8DC}"/>
                    </a:ext>
                  </a:extLst>
                </p:cNvPr>
                <p:cNvSpPr txBox="1"/>
                <p:nvPr/>
              </p:nvSpPr>
              <p:spPr bwMode="auto">
                <a:xfrm rot="5400000">
                  <a:off x="4153239" y="1477026"/>
                  <a:ext cx="290540" cy="36675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/>
                <a:lstStyle/>
                <a:p>
                  <a:pPr algn="ctr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defRPr/>
                  </a:pPr>
                  <a:r>
                    <a:rPr lang="en-US" dirty="0">
                      <a:ea typeface="Calibri"/>
                      <a:cs typeface="Times New Roman"/>
                    </a:rPr>
                    <a:t>-</a:t>
                  </a:r>
                  <a:r>
                    <a:rPr lang="en-US" sz="1200" dirty="0">
                      <a:ea typeface="Calibri"/>
                      <a:cs typeface="Times New Roman"/>
                    </a:rPr>
                    <a:t> </a:t>
                  </a:r>
                  <a:endParaRPr lang="en-US" sz="1100" dirty="0">
                    <a:ea typeface="Calibri"/>
                    <a:cs typeface="Times New Roman"/>
                  </a:endParaRPr>
                </a:p>
              </p:txBody>
            </p:sp>
          </p:grpSp>
          <p:sp>
            <p:nvSpPr>
              <p:cNvPr id="94" name="Text Box 511">
                <a:extLst>
                  <a:ext uri="{FF2B5EF4-FFF2-40B4-BE49-F238E27FC236}">
                    <a16:creationId xmlns:a16="http://schemas.microsoft.com/office/drawing/2014/main" id="{006C7FB1-CAB1-4350-9E0F-D40C34B550F4}"/>
                  </a:ext>
                </a:extLst>
              </p:cNvPr>
              <p:cNvSpPr txBox="1"/>
              <p:nvPr/>
            </p:nvSpPr>
            <p:spPr bwMode="auto">
              <a:xfrm rot="10800000">
                <a:off x="4160875" y="1822768"/>
                <a:ext cx="581080" cy="277842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4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V</a:t>
                </a:r>
                <a:r>
                  <a:rPr lang="en-US" sz="1400" baseline="-250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in</a:t>
                </a:r>
              </a:p>
            </p:txBody>
          </p:sp>
        </p:grpSp>
        <p:cxnSp>
          <p:nvCxnSpPr>
            <p:cNvPr id="100" name="AutoShape 5">
              <a:extLst>
                <a:ext uri="{FF2B5EF4-FFF2-40B4-BE49-F238E27FC236}">
                  <a16:creationId xmlns:a16="http://schemas.microsoft.com/office/drawing/2014/main" id="{FD7701E6-7666-48DD-82CC-88A59AD8885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121214" y="4421637"/>
              <a:ext cx="0" cy="4340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413B1BEB-CC14-4534-AC5A-C91F9C940DF7}"/>
                </a:ext>
              </a:extLst>
            </p:cNvPr>
            <p:cNvSpPr/>
            <p:nvPr/>
          </p:nvSpPr>
          <p:spPr>
            <a:xfrm>
              <a:off x="4865290" y="3890724"/>
              <a:ext cx="510666" cy="510666"/>
            </a:xfrm>
            <a:prstGeom prst="ellipse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rgbClr val="002060"/>
                  </a:solidFill>
                </a:rPr>
                <a:t>M</a:t>
              </a:r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97B5C0ED-CB01-444B-95E4-0D31BE37E3D0}"/>
                </a:ext>
              </a:extLst>
            </p:cNvPr>
            <p:cNvSpPr/>
            <p:nvPr/>
          </p:nvSpPr>
          <p:spPr bwMode="auto">
            <a:xfrm>
              <a:off x="3776496" y="3714519"/>
              <a:ext cx="76200" cy="74613"/>
            </a:xfrm>
            <a:prstGeom prst="ellipse">
              <a:avLst/>
            </a:prstGeom>
            <a:solidFill>
              <a:srgbClr val="C00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C00000"/>
                </a:solidFill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D79BDD0A-FC8E-4A76-8C40-EDFB42E2A3B6}"/>
              </a:ext>
            </a:extLst>
          </p:cNvPr>
          <p:cNvGrpSpPr/>
          <p:nvPr/>
        </p:nvGrpSpPr>
        <p:grpSpPr>
          <a:xfrm>
            <a:off x="9249048" y="3364622"/>
            <a:ext cx="2326903" cy="2824404"/>
            <a:chOff x="5660570" y="2106186"/>
            <a:chExt cx="2927728" cy="3146205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A1FC8AB3-9CC2-4814-B68F-4A667A25F414}"/>
                </a:ext>
              </a:extLst>
            </p:cNvPr>
            <p:cNvGrpSpPr/>
            <p:nvPr/>
          </p:nvGrpSpPr>
          <p:grpSpPr>
            <a:xfrm>
              <a:off x="7945957" y="2106186"/>
              <a:ext cx="642341" cy="438150"/>
              <a:chOff x="7916715" y="2215208"/>
              <a:chExt cx="642341" cy="438150"/>
            </a:xfrm>
          </p:grpSpPr>
          <p:sp>
            <p:nvSpPr>
              <p:cNvPr id="136" name="Text Box 61">
                <a:extLst>
                  <a:ext uri="{FF2B5EF4-FFF2-40B4-BE49-F238E27FC236}">
                    <a16:creationId xmlns:a16="http://schemas.microsoft.com/office/drawing/2014/main" id="{B5931A36-F090-41ED-8603-11474CF03667}"/>
                  </a:ext>
                </a:extLst>
              </p:cNvPr>
              <p:cNvSpPr txBox="1"/>
              <p:nvPr/>
            </p:nvSpPr>
            <p:spPr bwMode="auto">
              <a:xfrm>
                <a:off x="7916715" y="2215208"/>
                <a:ext cx="642341" cy="438150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defRPr/>
                </a:pPr>
                <a:r>
                  <a:rPr lang="en-US" sz="1600" dirty="0">
                    <a:solidFill>
                      <a:schemeClr val="tx1"/>
                    </a:solidFill>
                    <a:ea typeface="Calibri"/>
                    <a:cs typeface="Times New Roman"/>
                  </a:rPr>
                  <a:t>5V</a:t>
                </a:r>
                <a:endParaRPr lang="en-US" sz="1200" dirty="0">
                  <a:solidFill>
                    <a:schemeClr val="tx1"/>
                  </a:solidFill>
                  <a:ea typeface="Calibri"/>
                  <a:cs typeface="Times New Roman"/>
                </a:endParaRPr>
              </a:p>
            </p:txBody>
          </p:sp>
          <p:cxnSp>
            <p:nvCxnSpPr>
              <p:cNvPr id="137" name="AutoShape 3">
                <a:extLst>
                  <a:ext uri="{FF2B5EF4-FFF2-40B4-BE49-F238E27FC236}">
                    <a16:creationId xmlns:a16="http://schemas.microsoft.com/office/drawing/2014/main" id="{6810CFC1-8CF8-4FE5-909B-EA0DA86FBB90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8105089" y="2569499"/>
                <a:ext cx="275533" cy="0"/>
              </a:xfrm>
              <a:prstGeom prst="straightConnector1">
                <a:avLst/>
              </a:prstGeom>
              <a:noFill/>
              <a:ln w="19050">
                <a:solidFill>
                  <a:srgbClr val="00206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07" name="AutoShape 4">
              <a:extLst>
                <a:ext uri="{FF2B5EF4-FFF2-40B4-BE49-F238E27FC236}">
                  <a16:creationId xmlns:a16="http://schemas.microsoft.com/office/drawing/2014/main" id="{B1B200C6-D799-4E44-8BAB-5C79B0C0A1D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52678" y="5252391"/>
              <a:ext cx="996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8" name="AutoShape 7">
              <a:extLst>
                <a:ext uri="{FF2B5EF4-FFF2-40B4-BE49-F238E27FC236}">
                  <a16:creationId xmlns:a16="http://schemas.microsoft.com/office/drawing/2014/main" id="{8606E148-1DEA-4792-96DC-5E2E6565138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09836" y="4345928"/>
              <a:ext cx="182163" cy="10077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9" name="AutoShape 8">
              <a:extLst>
                <a:ext uri="{FF2B5EF4-FFF2-40B4-BE49-F238E27FC236}">
                  <a16:creationId xmlns:a16="http://schemas.microsoft.com/office/drawing/2014/main" id="{437B0719-1667-4430-8317-41775E0FF6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4446698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0" name="AutoShape 9">
              <a:extLst>
                <a:ext uri="{FF2B5EF4-FFF2-40B4-BE49-F238E27FC236}">
                  <a16:creationId xmlns:a16="http://schemas.microsoft.com/office/drawing/2014/main" id="{3A7A587F-179B-4878-9B34-00F11DA6874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09836" y="4497084"/>
              <a:ext cx="182163" cy="106369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1" name="AutoShape 10">
              <a:extLst>
                <a:ext uri="{FF2B5EF4-FFF2-40B4-BE49-F238E27FC236}">
                  <a16:creationId xmlns:a16="http://schemas.microsoft.com/office/drawing/2014/main" id="{DA24750D-CDBB-42F9-8FDB-1AA8B41AAB4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4602892"/>
              <a:ext cx="182163" cy="5038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2" name="AutoShape 13">
              <a:extLst>
                <a:ext uri="{FF2B5EF4-FFF2-40B4-BE49-F238E27FC236}">
                  <a16:creationId xmlns:a16="http://schemas.microsoft.com/office/drawing/2014/main" id="{06AD2680-4502-48D5-956C-95209BDF698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57522" y="4278378"/>
              <a:ext cx="134477" cy="6755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3" name="AutoShape 14">
              <a:extLst>
                <a:ext uri="{FF2B5EF4-FFF2-40B4-BE49-F238E27FC236}">
                  <a16:creationId xmlns:a16="http://schemas.microsoft.com/office/drawing/2014/main" id="{4DD204E8-CDDD-4B57-B446-C40EB8A1C37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290859" y="4653278"/>
              <a:ext cx="101141" cy="72775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4" name="AutoShape 15">
              <a:extLst>
                <a:ext uri="{FF2B5EF4-FFF2-40B4-BE49-F238E27FC236}">
                  <a16:creationId xmlns:a16="http://schemas.microsoft.com/office/drawing/2014/main" id="{F0204F8F-0580-4F2D-9429-DB216C60EB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96958" y="4720458"/>
              <a:ext cx="0" cy="419876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5" name="AutoShape 3">
              <a:extLst>
                <a:ext uri="{FF2B5EF4-FFF2-40B4-BE49-F238E27FC236}">
                  <a16:creationId xmlns:a16="http://schemas.microsoft.com/office/drawing/2014/main" id="{14749AAB-16C4-4F25-A62E-3AE9AA68955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166992" y="5138103"/>
              <a:ext cx="263089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6" name="AutoShape 3">
              <a:extLst>
                <a:ext uri="{FF2B5EF4-FFF2-40B4-BE49-F238E27FC236}">
                  <a16:creationId xmlns:a16="http://schemas.microsoft.com/office/drawing/2014/main" id="{35244375-7817-4499-B112-CDE87ED1962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09836" y="5200010"/>
              <a:ext cx="178671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7" name="Text Box 40">
              <a:extLst>
                <a:ext uri="{FF2B5EF4-FFF2-40B4-BE49-F238E27FC236}">
                  <a16:creationId xmlns:a16="http://schemas.microsoft.com/office/drawing/2014/main" id="{A8DC3BCD-1F8F-4006-8E90-837A6244E522}"/>
                </a:ext>
              </a:extLst>
            </p:cNvPr>
            <p:cNvSpPr txBox="1"/>
            <p:nvPr/>
          </p:nvSpPr>
          <p:spPr bwMode="auto">
            <a:xfrm>
              <a:off x="5660570" y="3892621"/>
              <a:ext cx="2023141" cy="34948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1400" dirty="0">
                  <a:ea typeface="Calibri" pitchFamily="34" charset="0"/>
                  <a:cs typeface="Times New Roman" pitchFamily="18" charset="0"/>
                </a:rPr>
                <a:t>analog input 3</a:t>
              </a:r>
            </a:p>
          </p:txBody>
        </p:sp>
        <p:sp>
          <p:nvSpPr>
            <p:cNvPr id="119" name="Text Box 6">
              <a:extLst>
                <a:ext uri="{FF2B5EF4-FFF2-40B4-BE49-F238E27FC236}">
                  <a16:creationId xmlns:a16="http://schemas.microsoft.com/office/drawing/2014/main" id="{D0A8EC26-10F7-4912-9912-BB0F07578172}"/>
                </a:ext>
              </a:extLst>
            </p:cNvPr>
            <p:cNvSpPr txBox="1"/>
            <p:nvPr/>
          </p:nvSpPr>
          <p:spPr bwMode="auto">
            <a:xfrm>
              <a:off x="7078109" y="4356242"/>
              <a:ext cx="1098516" cy="33285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10k</a:t>
              </a:r>
              <a:r>
                <a:rPr lang="en-US" sz="1400" dirty="0">
                  <a:solidFill>
                    <a:schemeClr val="tx1"/>
                  </a:solidFill>
                  <a:latin typeface="Symbol" pitchFamily="18" charset="2"/>
                </a:rPr>
                <a:t>W</a:t>
              </a:r>
            </a:p>
          </p:txBody>
        </p:sp>
        <p:grpSp>
          <p:nvGrpSpPr>
            <p:cNvPr id="121" name="Group 12">
              <a:extLst>
                <a:ext uri="{FF2B5EF4-FFF2-40B4-BE49-F238E27FC236}">
                  <a16:creationId xmlns:a16="http://schemas.microsoft.com/office/drawing/2014/main" id="{721DE1B2-ED7C-4AE7-A643-8BD4ECDC60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5165" y="3852751"/>
              <a:ext cx="1447800" cy="66675"/>
              <a:chOff x="-321" y="139005"/>
              <a:chExt cx="1448099" cy="66674"/>
            </a:xfrm>
          </p:grpSpPr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56B811B8-6FF9-4C53-A0E4-097B0B382C8A}"/>
                  </a:ext>
                </a:extLst>
              </p:cNvPr>
              <p:cNvSpPr/>
              <p:nvPr/>
            </p:nvSpPr>
            <p:spPr>
              <a:xfrm>
                <a:off x="1381089" y="139005"/>
                <a:ext cx="66689" cy="66674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dirty="0"/>
              </a:p>
            </p:txBody>
          </p: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387C598E-61E1-42A8-8915-BA1297E1A9FB}"/>
                  </a:ext>
                </a:extLst>
              </p:cNvPr>
              <p:cNvCxnSpPr/>
              <p:nvPr/>
            </p:nvCxnSpPr>
            <p:spPr>
              <a:xfrm flipH="1">
                <a:off x="-321" y="167580"/>
                <a:ext cx="139093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6642E572-26EE-4A8D-9E1F-8123E836D50C}"/>
                </a:ext>
              </a:extLst>
            </p:cNvPr>
            <p:cNvGrpSpPr/>
            <p:nvPr/>
          </p:nvGrpSpPr>
          <p:grpSpPr>
            <a:xfrm>
              <a:off x="8064903" y="2459675"/>
              <a:ext cx="444020" cy="1827967"/>
              <a:chOff x="7419278" y="1149252"/>
              <a:chExt cx="444020" cy="1827967"/>
            </a:xfrm>
          </p:grpSpPr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00D7CC8A-668C-41CD-9539-CB53B1899C6B}"/>
                  </a:ext>
                </a:extLst>
              </p:cNvPr>
              <p:cNvSpPr/>
              <p:nvPr/>
            </p:nvSpPr>
            <p:spPr>
              <a:xfrm>
                <a:off x="7523356" y="1676400"/>
                <a:ext cx="191164" cy="479502"/>
              </a:xfrm>
              <a:prstGeom prst="rect">
                <a:avLst/>
              </a:prstGeom>
              <a:ln w="19050">
                <a:solidFill>
                  <a:srgbClr val="002060"/>
                </a:solidFill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370BFCA7-ED9B-463A-ACF7-D6839D560DB8}"/>
                  </a:ext>
                </a:extLst>
              </p:cNvPr>
              <p:cNvCxnSpPr/>
              <p:nvPr/>
            </p:nvCxnSpPr>
            <p:spPr bwMode="auto">
              <a:xfrm flipH="1">
                <a:off x="7419278" y="1821367"/>
                <a:ext cx="379142" cy="341970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8DF84305-A003-4273-BE05-2B99510989E3}"/>
                  </a:ext>
                </a:extLst>
              </p:cNvPr>
              <p:cNvCxnSpPr/>
              <p:nvPr/>
            </p:nvCxnSpPr>
            <p:spPr bwMode="auto">
              <a:xfrm>
                <a:off x="7791277" y="1639230"/>
                <a:ext cx="0" cy="197005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6AC45C0C-32D7-4BE6-9870-A92CB609AF88}"/>
                  </a:ext>
                </a:extLst>
              </p:cNvPr>
              <p:cNvSpPr/>
              <p:nvPr/>
            </p:nvSpPr>
            <p:spPr>
              <a:xfrm rot="16200000" flipV="1">
                <a:off x="7775487" y="1817188"/>
                <a:ext cx="129904" cy="457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  <a:tailEnd type="arrow" w="sm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38EFB2F8-ECC1-4786-8C50-928284AE165C}"/>
                  </a:ext>
                </a:extLst>
              </p:cNvPr>
              <p:cNvCxnSpPr/>
              <p:nvPr/>
            </p:nvCxnSpPr>
            <p:spPr bwMode="auto">
              <a:xfrm flipH="1">
                <a:off x="7620200" y="2153521"/>
                <a:ext cx="1" cy="823698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9BB9CBF9-2C71-4594-BC45-38614F429697}"/>
                  </a:ext>
                </a:extLst>
              </p:cNvPr>
              <p:cNvCxnSpPr/>
              <p:nvPr/>
            </p:nvCxnSpPr>
            <p:spPr bwMode="auto">
              <a:xfrm flipH="1">
                <a:off x="7620199" y="1149252"/>
                <a:ext cx="1261" cy="529529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23D0418E-F00B-40D7-BF74-81F57B046B7F}"/>
              </a:ext>
            </a:extLst>
          </p:cNvPr>
          <p:cNvGrpSpPr/>
          <p:nvPr/>
        </p:nvGrpSpPr>
        <p:grpSpPr>
          <a:xfrm>
            <a:off x="6972734" y="3429000"/>
            <a:ext cx="1920042" cy="2821597"/>
            <a:chOff x="8836821" y="1350358"/>
            <a:chExt cx="2570027" cy="3776783"/>
          </a:xfrm>
        </p:grpSpPr>
        <p:sp>
          <p:nvSpPr>
            <p:cNvPr id="140" name="Text Box 61">
              <a:extLst>
                <a:ext uri="{FF2B5EF4-FFF2-40B4-BE49-F238E27FC236}">
                  <a16:creationId xmlns:a16="http://schemas.microsoft.com/office/drawing/2014/main" id="{D2E8EA74-9F45-4C05-9335-E7744818A87B}"/>
                </a:ext>
              </a:extLst>
            </p:cNvPr>
            <p:cNvSpPr txBox="1"/>
            <p:nvPr/>
          </p:nvSpPr>
          <p:spPr bwMode="auto">
            <a:xfrm>
              <a:off x="10715518" y="1350358"/>
              <a:ext cx="691330" cy="53220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2000" dirty="0">
                  <a:solidFill>
                    <a:schemeClr val="tx1"/>
                  </a:solidFill>
                  <a:ea typeface="Calibri"/>
                  <a:cs typeface="Times New Roman"/>
                </a:rPr>
                <a:t>5V</a:t>
              </a:r>
              <a:endParaRPr lang="en-US" sz="1600" dirty="0">
                <a:solidFill>
                  <a:schemeClr val="tx1"/>
                </a:solidFill>
                <a:ea typeface="Calibri"/>
                <a:cs typeface="Times New Roman"/>
              </a:endParaRPr>
            </a:p>
          </p:txBody>
        </p:sp>
        <p:cxnSp>
          <p:nvCxnSpPr>
            <p:cNvPr id="141" name="AutoShape 3">
              <a:extLst>
                <a:ext uri="{FF2B5EF4-FFF2-40B4-BE49-F238E27FC236}">
                  <a16:creationId xmlns:a16="http://schemas.microsoft.com/office/drawing/2014/main" id="{A86C210E-85F5-4BB5-A647-17CA9C87A64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17329" y="1868368"/>
              <a:ext cx="296547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2" name="AutoShape 4">
              <a:extLst>
                <a:ext uri="{FF2B5EF4-FFF2-40B4-BE49-F238E27FC236}">
                  <a16:creationId xmlns:a16="http://schemas.microsoft.com/office/drawing/2014/main" id="{8C07AB8F-E484-4B78-9120-9F5C0C0DE78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076174" y="5127141"/>
              <a:ext cx="107250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" name="AutoShape 7">
              <a:extLst>
                <a:ext uri="{FF2B5EF4-FFF2-40B4-BE49-F238E27FC236}">
                  <a16:creationId xmlns:a16="http://schemas.microsoft.com/office/drawing/2014/main" id="{25B9006B-2485-4705-8E06-8154C32E5B6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1030064" y="4026107"/>
              <a:ext cx="196056" cy="12240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4" name="AutoShape 8">
              <a:extLst>
                <a:ext uri="{FF2B5EF4-FFF2-40B4-BE49-F238E27FC236}">
                  <a16:creationId xmlns:a16="http://schemas.microsoft.com/office/drawing/2014/main" id="{BD339AA9-3A2F-4EE0-AC85-B2115E896BC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030064" y="4148507"/>
              <a:ext cx="196056" cy="6120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5" name="AutoShape 9">
              <a:extLst>
                <a:ext uri="{FF2B5EF4-FFF2-40B4-BE49-F238E27FC236}">
                  <a16:creationId xmlns:a16="http://schemas.microsoft.com/office/drawing/2014/main" id="{B6C8183E-0520-47CF-BA4C-26056D99672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1030064" y="4209708"/>
              <a:ext cx="196056" cy="129201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6" name="AutoShape 10">
              <a:extLst>
                <a:ext uri="{FF2B5EF4-FFF2-40B4-BE49-F238E27FC236}">
                  <a16:creationId xmlns:a16="http://schemas.microsoft.com/office/drawing/2014/main" id="{BD8D22D3-A5B0-49ED-B2DA-754E01E2C7E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030064" y="4338227"/>
              <a:ext cx="196056" cy="6120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7" name="AutoShape 13">
              <a:extLst>
                <a:ext uri="{FF2B5EF4-FFF2-40B4-BE49-F238E27FC236}">
                  <a16:creationId xmlns:a16="http://schemas.microsoft.com/office/drawing/2014/main" id="{C04BC7A5-32B2-407D-ADD9-2DCC413F15C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081387" y="3944057"/>
              <a:ext cx="144733" cy="8205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8" name="AutoShape 14">
              <a:extLst>
                <a:ext uri="{FF2B5EF4-FFF2-40B4-BE49-F238E27FC236}">
                  <a16:creationId xmlns:a16="http://schemas.microsoft.com/office/drawing/2014/main" id="{002FFC9C-B97E-4D47-88CD-56D2618A346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1117267" y="4399429"/>
              <a:ext cx="108855" cy="88396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9" name="AutoShape 15">
              <a:extLst>
                <a:ext uri="{FF2B5EF4-FFF2-40B4-BE49-F238E27FC236}">
                  <a16:creationId xmlns:a16="http://schemas.microsoft.com/office/drawing/2014/main" id="{1B414E78-5752-4B51-BC92-A40C17F5701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123831" y="4481029"/>
              <a:ext cx="0" cy="510002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0" name="AutoShape 3">
              <a:extLst>
                <a:ext uri="{FF2B5EF4-FFF2-40B4-BE49-F238E27FC236}">
                  <a16:creationId xmlns:a16="http://schemas.microsoft.com/office/drawing/2014/main" id="{8DEAB274-50D7-4C89-AFF6-20428AD658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83953" y="4988321"/>
              <a:ext cx="283154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1" name="AutoShape 3">
              <a:extLst>
                <a:ext uri="{FF2B5EF4-FFF2-40B4-BE49-F238E27FC236}">
                  <a16:creationId xmlns:a16="http://schemas.microsoft.com/office/drawing/2014/main" id="{7792244D-A7DB-4986-8FF2-5E46560D561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030064" y="5063517"/>
              <a:ext cx="192297" cy="0"/>
            </a:xfrm>
            <a:prstGeom prst="straightConnector1">
              <a:avLst/>
            </a:prstGeom>
            <a:noFill/>
            <a:ln w="19050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2" name="Text Box 40">
              <a:extLst>
                <a:ext uri="{FF2B5EF4-FFF2-40B4-BE49-F238E27FC236}">
                  <a16:creationId xmlns:a16="http://schemas.microsoft.com/office/drawing/2014/main" id="{A4472186-2D79-43AD-8E9A-41B3E8E65B04}"/>
                </a:ext>
              </a:extLst>
            </p:cNvPr>
            <p:cNvSpPr txBox="1"/>
            <p:nvPr/>
          </p:nvSpPr>
          <p:spPr bwMode="auto">
            <a:xfrm>
              <a:off x="8836821" y="3436144"/>
              <a:ext cx="1948674" cy="1042722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charset="0"/>
                </a:defRPr>
              </a:lvl9pPr>
            </a:lstStyle>
            <a:p>
              <a:pPr algn="r" eaLnBrk="1" hangingPunct="1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sz="1400" dirty="0">
                  <a:ea typeface="Calibri" pitchFamily="34" charset="0"/>
                  <a:cs typeface="Times New Roman" pitchFamily="18" charset="0"/>
                </a:rPr>
                <a:t>analog input 5</a:t>
              </a:r>
            </a:p>
          </p:txBody>
        </p:sp>
        <p:sp>
          <p:nvSpPr>
            <p:cNvPr id="153" name="Text Box 6">
              <a:extLst>
                <a:ext uri="{FF2B5EF4-FFF2-40B4-BE49-F238E27FC236}">
                  <a16:creationId xmlns:a16="http://schemas.microsoft.com/office/drawing/2014/main" id="{F13A7CDC-35C4-4214-A48E-5D4D0E5A4AB3}"/>
                </a:ext>
              </a:extLst>
            </p:cNvPr>
            <p:cNvSpPr txBox="1"/>
            <p:nvPr/>
          </p:nvSpPr>
          <p:spPr bwMode="auto">
            <a:xfrm>
              <a:off x="10092899" y="4038634"/>
              <a:ext cx="901422" cy="40429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R</a:t>
              </a:r>
              <a:r>
                <a:rPr lang="en-US" baseline="-25000" dirty="0">
                  <a:solidFill>
                    <a:schemeClr val="tx1"/>
                  </a:solidFill>
                </a:rPr>
                <a:t>2</a:t>
              </a:r>
              <a:endParaRPr lang="en-US" baseline="-25000" dirty="0">
                <a:solidFill>
                  <a:schemeClr val="tx1"/>
                </a:solidFill>
                <a:latin typeface="Symbol" pitchFamily="18" charset="2"/>
              </a:endParaRPr>
            </a:p>
          </p:txBody>
        </p: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054A1B9-9F2C-4046-8323-CEF3E6691CF4}"/>
                </a:ext>
              </a:extLst>
            </p:cNvPr>
            <p:cNvGrpSpPr/>
            <p:nvPr/>
          </p:nvGrpSpPr>
          <p:grpSpPr>
            <a:xfrm rot="16200000">
              <a:off x="10040532" y="2851043"/>
              <a:ext cx="2093062" cy="133909"/>
              <a:chOff x="4939600" y="2571086"/>
              <a:chExt cx="3146617" cy="347662"/>
            </a:xfrm>
          </p:grpSpPr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E231AA22-3F25-483C-873C-5700AE8A8209}"/>
                  </a:ext>
                </a:extLst>
              </p:cNvPr>
              <p:cNvCxnSpPr/>
              <p:nvPr/>
            </p:nvCxnSpPr>
            <p:spPr bwMode="auto">
              <a:xfrm rot="5400000">
                <a:off x="5723444" y="1959670"/>
                <a:ext cx="0" cy="1567688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BF49D251-3B22-49DC-BF50-937CB1C96133}"/>
                  </a:ext>
                </a:extLst>
              </p:cNvPr>
              <p:cNvCxnSpPr/>
              <p:nvPr/>
            </p:nvCxnSpPr>
            <p:spPr bwMode="auto">
              <a:xfrm rot="5400000" flipH="1">
                <a:off x="7600982" y="2262107"/>
                <a:ext cx="3524" cy="966947"/>
              </a:xfrm>
              <a:prstGeom prst="line">
                <a:avLst/>
              </a:prstGeom>
              <a:ln w="1905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5" name="Group 98">
                <a:extLst>
                  <a:ext uri="{FF2B5EF4-FFF2-40B4-BE49-F238E27FC236}">
                    <a16:creationId xmlns:a16="http://schemas.microsoft.com/office/drawing/2014/main" id="{A0DF7839-1937-4D72-8875-369250141EB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99339" y="2571086"/>
                <a:ext cx="626267" cy="347662"/>
                <a:chOff x="7209220" y="1678338"/>
                <a:chExt cx="704492" cy="303002"/>
              </a:xfrm>
            </p:grpSpPr>
            <p:cxnSp>
              <p:nvCxnSpPr>
                <p:cNvPr id="166" name="Straight Connector 165">
                  <a:extLst>
                    <a:ext uri="{FF2B5EF4-FFF2-40B4-BE49-F238E27FC236}">
                      <a16:creationId xmlns:a16="http://schemas.microsoft.com/office/drawing/2014/main" id="{27156779-AAC7-4C51-B278-3B41F09487DF}"/>
                    </a:ext>
                  </a:extLst>
                </p:cNvPr>
                <p:cNvCxnSpPr/>
                <p:nvPr/>
              </p:nvCxnSpPr>
              <p:spPr>
                <a:xfrm flipV="1">
                  <a:off x="7387798" y="1678338"/>
                  <a:ext cx="117862" cy="303002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Straight Connector 166">
                  <a:extLst>
                    <a:ext uri="{FF2B5EF4-FFF2-40B4-BE49-F238E27FC236}">
                      <a16:creationId xmlns:a16="http://schemas.microsoft.com/office/drawing/2014/main" id="{99A4A102-1DE2-4E49-A353-7E43B3525047}"/>
                    </a:ext>
                  </a:extLst>
                </p:cNvPr>
                <p:cNvCxnSpPr/>
                <p:nvPr/>
              </p:nvCxnSpPr>
              <p:spPr>
                <a:xfrm>
                  <a:off x="7505660" y="1678338"/>
                  <a:ext cx="116077" cy="303002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Straight Connector 167">
                  <a:extLst>
                    <a:ext uri="{FF2B5EF4-FFF2-40B4-BE49-F238E27FC236}">
                      <a16:creationId xmlns:a16="http://schemas.microsoft.com/office/drawing/2014/main" id="{85011D96-DC39-4B92-B8E8-8AA8CF948E69}"/>
                    </a:ext>
                  </a:extLst>
                </p:cNvPr>
                <p:cNvCxnSpPr/>
                <p:nvPr/>
              </p:nvCxnSpPr>
              <p:spPr>
                <a:xfrm flipV="1">
                  <a:off x="7844067" y="1825261"/>
                  <a:ext cx="69645" cy="152193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9" name="Straight Connector 168">
                  <a:extLst>
                    <a:ext uri="{FF2B5EF4-FFF2-40B4-BE49-F238E27FC236}">
                      <a16:creationId xmlns:a16="http://schemas.microsoft.com/office/drawing/2014/main" id="{C9DDA836-0A8E-41ED-B22C-EC3E4311D992}"/>
                    </a:ext>
                  </a:extLst>
                </p:cNvPr>
                <p:cNvCxnSpPr/>
                <p:nvPr/>
              </p:nvCxnSpPr>
              <p:spPr>
                <a:xfrm flipV="1">
                  <a:off x="7209220" y="1682489"/>
                  <a:ext cx="69646" cy="150810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0" name="Straight Connector 169">
                  <a:extLst>
                    <a:ext uri="{FF2B5EF4-FFF2-40B4-BE49-F238E27FC236}">
                      <a16:creationId xmlns:a16="http://schemas.microsoft.com/office/drawing/2014/main" id="{6449F178-BBE4-4953-9C3C-5B18EE2D8BBE}"/>
                    </a:ext>
                  </a:extLst>
                </p:cNvPr>
                <p:cNvCxnSpPr/>
                <p:nvPr/>
              </p:nvCxnSpPr>
              <p:spPr>
                <a:xfrm>
                  <a:off x="7278866" y="1678338"/>
                  <a:ext cx="116076" cy="303002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Straight Connector 170">
                  <a:extLst>
                    <a:ext uri="{FF2B5EF4-FFF2-40B4-BE49-F238E27FC236}">
                      <a16:creationId xmlns:a16="http://schemas.microsoft.com/office/drawing/2014/main" id="{E0229430-0576-48C8-9A1B-6A44567F92B2}"/>
                    </a:ext>
                  </a:extLst>
                </p:cNvPr>
                <p:cNvCxnSpPr/>
                <p:nvPr/>
              </p:nvCxnSpPr>
              <p:spPr>
                <a:xfrm flipV="1">
                  <a:off x="7614594" y="1678338"/>
                  <a:ext cx="117862" cy="303002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2" name="Straight Connector 171">
                  <a:extLst>
                    <a:ext uri="{FF2B5EF4-FFF2-40B4-BE49-F238E27FC236}">
                      <a16:creationId xmlns:a16="http://schemas.microsoft.com/office/drawing/2014/main" id="{83084D7C-1942-41D9-9495-D12A83CD2DDB}"/>
                    </a:ext>
                  </a:extLst>
                </p:cNvPr>
                <p:cNvCxnSpPr/>
                <p:nvPr/>
              </p:nvCxnSpPr>
              <p:spPr>
                <a:xfrm>
                  <a:off x="7732456" y="1678338"/>
                  <a:ext cx="116076" cy="303002"/>
                </a:xfrm>
                <a:prstGeom prst="line">
                  <a:avLst/>
                </a:prstGeom>
                <a:ln w="1905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56" name="Group 12">
              <a:extLst>
                <a:ext uri="{FF2B5EF4-FFF2-40B4-BE49-F238E27FC236}">
                  <a16:creationId xmlns:a16="http://schemas.microsoft.com/office/drawing/2014/main" id="{B3178367-BD83-4E2C-9CF5-974B75BC20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92898" y="3461439"/>
              <a:ext cx="1024368" cy="71285"/>
              <a:chOff x="-321" y="139005"/>
              <a:chExt cx="1448099" cy="66674"/>
            </a:xfrm>
          </p:grpSpPr>
          <p:sp>
            <p:nvSpPr>
              <p:cNvPr id="158" name="Oval 157">
                <a:extLst>
                  <a:ext uri="{FF2B5EF4-FFF2-40B4-BE49-F238E27FC236}">
                    <a16:creationId xmlns:a16="http://schemas.microsoft.com/office/drawing/2014/main" id="{15305506-D98F-42DC-B43B-083C806719F1}"/>
                  </a:ext>
                </a:extLst>
              </p:cNvPr>
              <p:cNvSpPr/>
              <p:nvPr/>
            </p:nvSpPr>
            <p:spPr>
              <a:xfrm>
                <a:off x="1381089" y="139005"/>
                <a:ext cx="66689" cy="66674"/>
              </a:xfrm>
              <a:prstGeom prst="ellipse">
                <a:avLst/>
              </a:prstGeom>
              <a:solidFill>
                <a:srgbClr val="C0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dirty="0"/>
              </a:p>
            </p:txBody>
          </p: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AC6ABCE0-C35E-44E5-B4B8-BCB545F5DCA4}"/>
                  </a:ext>
                </a:extLst>
              </p:cNvPr>
              <p:cNvCxnSpPr/>
              <p:nvPr/>
            </p:nvCxnSpPr>
            <p:spPr>
              <a:xfrm flipH="1">
                <a:off x="-321" y="167580"/>
                <a:ext cx="1390937" cy="0"/>
              </a:xfrm>
              <a:prstGeom prst="line">
                <a:avLst/>
              </a:prstGeom>
              <a:ln w="19050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7" name="Text Box 6">
              <a:extLst>
                <a:ext uri="{FF2B5EF4-FFF2-40B4-BE49-F238E27FC236}">
                  <a16:creationId xmlns:a16="http://schemas.microsoft.com/office/drawing/2014/main" id="{E1E7C8FA-BE1C-45C8-967E-A69F66015B49}"/>
                </a:ext>
              </a:extLst>
            </p:cNvPr>
            <p:cNvSpPr txBox="1"/>
            <p:nvPr/>
          </p:nvSpPr>
          <p:spPr bwMode="auto">
            <a:xfrm>
              <a:off x="10075261" y="2512765"/>
              <a:ext cx="901422" cy="404298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lnSpc>
                  <a:spcPct val="115000"/>
                </a:lnSpc>
                <a:spcAft>
                  <a:spcPts val="100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R</a:t>
              </a:r>
              <a:r>
                <a:rPr lang="en-US" baseline="-25000" dirty="0">
                  <a:solidFill>
                    <a:schemeClr val="tx1"/>
                  </a:solidFill>
                </a:rPr>
                <a:t>1</a:t>
              </a:r>
              <a:endParaRPr lang="en-US" baseline="-25000" dirty="0">
                <a:solidFill>
                  <a:schemeClr val="tx1"/>
                </a:solidFill>
                <a:latin typeface="Symbol" pitchFamily="18" charset="2"/>
              </a:endParaRPr>
            </a:p>
          </p:txBody>
        </p:sp>
      </p:grpSp>
      <p:sp>
        <p:nvSpPr>
          <p:cNvPr id="178" name="Rectangle 177">
            <a:extLst>
              <a:ext uri="{FF2B5EF4-FFF2-40B4-BE49-F238E27FC236}">
                <a16:creationId xmlns:a16="http://schemas.microsoft.com/office/drawing/2014/main" id="{059C72E7-D3C0-467B-8C23-1FED9EFE6C24}"/>
              </a:ext>
            </a:extLst>
          </p:cNvPr>
          <p:cNvSpPr/>
          <p:nvPr/>
        </p:nvSpPr>
        <p:spPr>
          <a:xfrm>
            <a:off x="10000426" y="469260"/>
            <a:ext cx="1650164" cy="584775"/>
          </a:xfrm>
          <a:prstGeom prst="rect">
            <a:avLst/>
          </a:prstGeom>
          <a:ln w="19050">
            <a:solidFill>
              <a:srgbClr val="00308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transistor, relay, and motor</a:t>
            </a: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F31B7D7B-BB40-4C27-821B-5C1A5BAC6006}"/>
              </a:ext>
            </a:extLst>
          </p:cNvPr>
          <p:cNvSpPr/>
          <p:nvPr/>
        </p:nvSpPr>
        <p:spPr>
          <a:xfrm>
            <a:off x="6779253" y="3896707"/>
            <a:ext cx="1525112" cy="338554"/>
          </a:xfrm>
          <a:prstGeom prst="rect">
            <a:avLst/>
          </a:prstGeom>
          <a:ln w="19050">
            <a:solidFill>
              <a:srgbClr val="00308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potentiometer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B09C7CFA-DFF9-45FA-B6BF-51B512655EFE}"/>
              </a:ext>
            </a:extLst>
          </p:cNvPr>
          <p:cNvSpPr/>
          <p:nvPr/>
        </p:nvSpPr>
        <p:spPr>
          <a:xfrm>
            <a:off x="9511325" y="3881953"/>
            <a:ext cx="1525112" cy="338554"/>
          </a:xfrm>
          <a:prstGeom prst="rect">
            <a:avLst/>
          </a:prstGeom>
          <a:ln w="19050">
            <a:solidFill>
              <a:srgbClr val="003087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thermistor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CD7EE64-5F9C-483D-988C-95F1EB4A8D06}"/>
              </a:ext>
            </a:extLst>
          </p:cNvPr>
          <p:cNvCxnSpPr/>
          <p:nvPr/>
        </p:nvCxnSpPr>
        <p:spPr>
          <a:xfrm flipV="1">
            <a:off x="8575634" y="4295689"/>
            <a:ext cx="182122" cy="383315"/>
          </a:xfrm>
          <a:prstGeom prst="straightConnector1">
            <a:avLst/>
          </a:prstGeom>
          <a:ln>
            <a:solidFill>
              <a:srgbClr val="00308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6D628A2-58C1-449B-93CD-006A693C8344}"/>
              </a:ext>
            </a:extLst>
          </p:cNvPr>
          <p:cNvSpPr txBox="1"/>
          <p:nvPr/>
        </p:nvSpPr>
        <p:spPr>
          <a:xfrm>
            <a:off x="2833246" y="156721"/>
            <a:ext cx="3376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Old Fan Cooling Program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9E7AB5-1FD2-438A-BDDD-1BC1054D6E07}"/>
              </a:ext>
            </a:extLst>
          </p:cNvPr>
          <p:cNvSpPr txBox="1"/>
          <p:nvPr/>
        </p:nvSpPr>
        <p:spPr>
          <a:xfrm>
            <a:off x="6009680" y="6356350"/>
            <a:ext cx="1003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Handout</a:t>
            </a:r>
          </a:p>
        </p:txBody>
      </p:sp>
    </p:spTree>
    <p:extLst>
      <p:ext uri="{BB962C8B-B14F-4D97-AF65-F5344CB8AC3E}">
        <p14:creationId xmlns:p14="http://schemas.microsoft.com/office/powerpoint/2010/main" val="1261833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8368</TotalTime>
  <Words>1575</Words>
  <Application>Microsoft Office PowerPoint</Application>
  <PresentationFormat>Widescreen</PresentationFormat>
  <Paragraphs>235</Paragraphs>
  <Slides>15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Moving The Setpoint</vt:lpstr>
      <vt:lpstr>DISCLAIMER &amp; USAGE</vt:lpstr>
      <vt:lpstr>Moving the Setpoint</vt:lpstr>
      <vt:lpstr>Changing the Range</vt:lpstr>
      <vt:lpstr>Potentiometer Review</vt:lpstr>
      <vt:lpstr>Adding a Potentiometer to the Cooling Circuit</vt:lpstr>
      <vt:lpstr>Cooling Control System</vt:lpstr>
      <vt:lpstr>Cooling Control System Circuitry</vt:lpstr>
      <vt:lpstr>Cooling Control System Circuitry</vt:lpstr>
      <vt:lpstr>PowerPoint Presentation</vt:lpstr>
      <vt:lpstr>Cooling Control System Programming Tips</vt:lpstr>
      <vt:lpstr>Cooling Control System Programming Tips</vt:lpstr>
      <vt:lpstr>Cooling Control System Programming Tips</vt:lpstr>
      <vt:lpstr>Cooling Control System Sketch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Marvin Nelson</cp:lastModifiedBy>
  <cp:revision>106</cp:revision>
  <cp:lastPrinted>2022-02-14T17:21:23Z</cp:lastPrinted>
  <dcterms:created xsi:type="dcterms:W3CDTF">2017-03-05T23:41:57Z</dcterms:created>
  <dcterms:modified xsi:type="dcterms:W3CDTF">2022-02-15T17:11:35Z</dcterms:modified>
</cp:coreProperties>
</file>