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82" r:id="rId2"/>
    <p:sldId id="314" r:id="rId3"/>
    <p:sldId id="321" r:id="rId4"/>
    <p:sldId id="315" r:id="rId5"/>
    <p:sldId id="322" r:id="rId6"/>
    <p:sldId id="323" r:id="rId7"/>
    <p:sldId id="316" r:id="rId8"/>
    <p:sldId id="283" r:id="rId9"/>
    <p:sldId id="284" r:id="rId10"/>
    <p:sldId id="257" r:id="rId11"/>
    <p:sldId id="317" r:id="rId12"/>
    <p:sldId id="318" r:id="rId13"/>
    <p:sldId id="319" r:id="rId14"/>
    <p:sldId id="320" r:id="rId15"/>
  </p:sldIdLst>
  <p:sldSz cx="12192000" cy="6858000"/>
  <p:notesSz cx="9309100" cy="7023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087"/>
    <a:srgbClr val="A5A5A5"/>
    <a:srgbClr val="CB333B"/>
    <a:srgbClr val="69B3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3" autoAdjust="0"/>
    <p:restoredTop sz="94660"/>
  </p:normalViewPr>
  <p:slideViewPr>
    <p:cSldViewPr snapToGrid="0">
      <p:cViewPr>
        <p:scale>
          <a:sx n="70" d="100"/>
          <a:sy n="70" d="100"/>
        </p:scale>
        <p:origin x="498" y="43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237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73003" y="0"/>
            <a:ext cx="4033943" cy="35237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E12FD5A5-DF4B-4627-9F9C-6066DB7694D9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47938" y="877888"/>
            <a:ext cx="4213225" cy="23701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910" y="3379866"/>
            <a:ext cx="7447280" cy="2765346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70726"/>
            <a:ext cx="4033943" cy="352374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73003" y="6670726"/>
            <a:ext cx="4033943" cy="352374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CD1A2F82-008E-42F5-875F-E0FDFEC9A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795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45FB1-D36B-4391-8864-D05D8C06178A}" type="datetime1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329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8FCE-8F93-4D12-84F3-B18965AC2A84}" type="datetime1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620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B4FC-7E49-47B0-AB63-0EE9A4048EF2}" type="datetime1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895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3D7E-1CFE-4B3E-AED2-10EF9441C6D2}" type="datetime1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20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9CEB20FD-57B4-4116-B954-02381E9596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629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92594-8B53-425F-9F52-CF0BE8986943}" type="datetime1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738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CC34F-8BF9-4379-9584-4F9F5FDE5C61}" type="datetime1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345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59234-9316-478F-9D5A-A6C6C1AD1631}" type="datetime1">
              <a:rPr lang="en-US" smtClean="0"/>
              <a:t>2/24/2022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346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79D6-E007-4C22-A104-30B040C23118}" type="datetime1">
              <a:rPr lang="en-US" smtClean="0"/>
              <a:t>2/24/2022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930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D494-BD0C-4F1D-AE3E-6DBE5D6B45EE}" type="datetime1">
              <a:rPr lang="en-US" smtClean="0"/>
              <a:t>2/24/2022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462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1C26B-6CE4-48A4-936C-1A3A830F32FC}" type="datetime1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444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EAB94-FC85-4FF7-A739-C75CEDCAB84A}" type="datetime1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576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B552B-D5C0-4E00-8985-5A7619954177}" type="datetime1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94" y="6311900"/>
            <a:ext cx="1898734" cy="61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638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latech.edu/" TargetMode="External"/><Relationship Id="rId11" Type="http://schemas.openxmlformats.org/officeDocument/2006/relationships/image" Target="../media/image10.png"/><Relationship Id="rId5" Type="http://schemas.openxmlformats.org/officeDocument/2006/relationships/image" Target="../media/image5.jpeg"/><Relationship Id="rId10" Type="http://schemas.openxmlformats.org/officeDocument/2006/relationships/image" Target="../media/image9.png"/><Relationship Id="rId4" Type="http://schemas.openxmlformats.org/officeDocument/2006/relationships/image" Target="../media/image4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0.png"/><Relationship Id="rId4" Type="http://schemas.openxmlformats.org/officeDocument/2006/relationships/image" Target="../media/image2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u4zyptPLlJI?feature=oembed" TargetMode="External"/><Relationship Id="rId4" Type="http://schemas.openxmlformats.org/officeDocument/2006/relationships/hyperlink" Target="https://learn.sparkfun.com/tutorials/how-to-use-an-oscilloscope?_ga=1.171970599.529458105.1355161158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latech.edu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khanacademy.org/science/electrical-engineering/ee-circuit-analysis-topic/ee-natural-and-forced-response/a/ee-rl-natural-respons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0.png"/><Relationship Id="rId4" Type="http://schemas.openxmlformats.org/officeDocument/2006/relationships/image" Target="../media/image18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7" Type="http://schemas.openxmlformats.org/officeDocument/2006/relationships/image" Target="../media/image27.png"/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0.png"/><Relationship Id="rId5" Type="http://schemas.openxmlformats.org/officeDocument/2006/relationships/image" Target="../media/image250.png"/><Relationship Id="rId4" Type="http://schemas.openxmlformats.org/officeDocument/2006/relationships/image" Target="../media/image2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>
          <a:xfrm>
            <a:off x="2314208" y="2683059"/>
            <a:ext cx="5040565" cy="13617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0" y="4164126"/>
            <a:ext cx="2198320" cy="13617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909622" y="1160741"/>
            <a:ext cx="2445149" cy="13976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10004362" y="5642064"/>
            <a:ext cx="2187639" cy="12159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2314208" y="4164126"/>
            <a:ext cx="2462339" cy="13617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8" name="Picture 67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4" b="16579"/>
          <a:stretch/>
        </p:blipFill>
        <p:spPr>
          <a:xfrm>
            <a:off x="2335767" y="5642064"/>
            <a:ext cx="2425048" cy="1208902"/>
          </a:xfrm>
          <a:prstGeom prst="rect">
            <a:avLst/>
          </a:prstGeom>
        </p:spPr>
      </p:pic>
      <p:sp>
        <p:nvSpPr>
          <p:cNvPr id="52" name="Rectangle 51"/>
          <p:cNvSpPr/>
          <p:nvPr/>
        </p:nvSpPr>
        <p:spPr>
          <a:xfrm>
            <a:off x="7470660" y="2683060"/>
            <a:ext cx="4721341" cy="284278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31" r="53761" b="61381"/>
          <a:stretch/>
        </p:blipFill>
        <p:spPr>
          <a:xfrm>
            <a:off x="0" y="-14067"/>
            <a:ext cx="2208628" cy="1111347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275" r="53761" b="16340"/>
          <a:stretch/>
        </p:blipFill>
        <p:spPr>
          <a:xfrm>
            <a:off x="0" y="1181686"/>
            <a:ext cx="2208628" cy="1390018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95" t="41444" r="-430" b="16340"/>
          <a:stretch/>
        </p:blipFill>
        <p:spPr>
          <a:xfrm>
            <a:off x="2321168" y="1181685"/>
            <a:ext cx="2475915" cy="1384487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27" t="4731" b="61875"/>
          <a:stretch/>
        </p:blipFill>
        <p:spPr>
          <a:xfrm>
            <a:off x="2321169" y="2136"/>
            <a:ext cx="2482512" cy="1095144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4892434" y="-1"/>
            <a:ext cx="2462339" cy="1083045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7470660" y="0"/>
            <a:ext cx="2462339" cy="108304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10048887" y="-1"/>
            <a:ext cx="2143114" cy="10830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7470660" y="1196690"/>
            <a:ext cx="2462339" cy="13617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10048887" y="1196689"/>
            <a:ext cx="2143114" cy="13617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0" y="2683059"/>
            <a:ext cx="2198321" cy="13617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0" y="5642066"/>
            <a:ext cx="2198321" cy="12159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4892434" y="5642066"/>
            <a:ext cx="2462339" cy="121593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7470660" y="5642067"/>
            <a:ext cx="2462339" cy="12159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03019" y="3268073"/>
            <a:ext cx="4256621" cy="1207212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RL Circuits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317182" y="6351729"/>
            <a:ext cx="2743200" cy="365125"/>
          </a:xfrm>
          <a:ln>
            <a:noFill/>
          </a:ln>
        </p:spPr>
        <p:txBody>
          <a:bodyPr/>
          <a:lstStyle/>
          <a:p>
            <a:fld id="{AF9F945A-7155-4828-81E1-722329993529}" type="slidenum">
              <a:rPr lang="en-US" smtClean="0"/>
              <a:t>1</a:t>
            </a:fld>
            <a:endParaRPr lang="en-US"/>
          </a:p>
        </p:txBody>
      </p:sp>
      <p:pic>
        <p:nvPicPr>
          <p:cNvPr id="9" name="Picture 8">
            <a:hlinkClick r:id="rId6"/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99938" y="96711"/>
            <a:ext cx="1041012" cy="947437"/>
          </a:xfrm>
          <a:prstGeom prst="rect">
            <a:avLst/>
          </a:prstGeom>
        </p:spPr>
      </p:pic>
      <p:pic>
        <p:nvPicPr>
          <p:cNvPr id="12" name="Picture 2" descr="NSF 4-Color Bitmap Logo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6661" y="5761860"/>
            <a:ext cx="974544" cy="974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75"/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07" t="32820" b="5942"/>
          <a:stretch/>
        </p:blipFill>
        <p:spPr>
          <a:xfrm>
            <a:off x="7467309" y="1179776"/>
            <a:ext cx="2453249" cy="1366476"/>
          </a:xfrm>
          <a:prstGeom prst="rect">
            <a:avLst/>
          </a:prstGeom>
        </p:spPr>
      </p:pic>
      <p:sp>
        <p:nvSpPr>
          <p:cNvPr id="77" name="Rectangle 76"/>
          <p:cNvSpPr/>
          <p:nvPr/>
        </p:nvSpPr>
        <p:spPr>
          <a:xfrm>
            <a:off x="4892434" y="4164126"/>
            <a:ext cx="2462337" cy="13617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0653BFE7-A2E3-4A0D-AC4C-81A6E00DB9B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525" y="2778759"/>
            <a:ext cx="4559817" cy="1182626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85DFB068-BEFA-4BB7-96B6-B49B7BE20B6D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0" y="4475285"/>
            <a:ext cx="2108499" cy="854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5292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484" y="153932"/>
            <a:ext cx="10515600" cy="705609"/>
          </a:xfrm>
        </p:spPr>
        <p:txBody>
          <a:bodyPr/>
          <a:lstStyle/>
          <a:p>
            <a:r>
              <a:rPr lang="en-US" dirty="0"/>
              <a:t>RL Circuits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007" y="846930"/>
            <a:ext cx="6958136" cy="5549149"/>
          </a:xfrm>
        </p:spPr>
        <p:txBody>
          <a:bodyPr>
            <a:normAutofit/>
          </a:bodyPr>
          <a:lstStyle/>
          <a:p>
            <a:r>
              <a:rPr lang="en-US" dirty="0"/>
              <a:t>Notice how the discharge plot of the inductor increases while the charge plot of the decreases. </a:t>
            </a:r>
          </a:p>
          <a:p>
            <a:r>
              <a:rPr lang="en-US" dirty="0"/>
              <a:t>Inductors always oppose the flow of current resulting in a change in voltage opposite of the applied voltage.</a:t>
            </a:r>
          </a:p>
          <a:p>
            <a:r>
              <a:rPr lang="en-US" dirty="0"/>
              <a:t>The charge of three inductor circuit may be seen using the Arduino.</a:t>
            </a:r>
          </a:p>
          <a:p>
            <a:r>
              <a:rPr lang="en-US" dirty="0"/>
              <a:t>Download </a:t>
            </a:r>
            <a:r>
              <a:rPr lang="en-US" dirty="0" err="1"/>
              <a:t>RLPlot.ino</a:t>
            </a:r>
            <a:r>
              <a:rPr lang="en-US" dirty="0"/>
              <a:t> and upload the sketch to your Arduino.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0D749827-603E-4132-A9A9-B841DDBDB6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5359" y="204659"/>
            <a:ext cx="4206240" cy="3154680"/>
          </a:xfrm>
          <a:prstGeom prst="rect">
            <a:avLst/>
          </a:prstGeom>
        </p:spPr>
      </p:pic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D78AA866-F5A4-446B-8C44-C5E6DDFC39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5359" y="3566795"/>
            <a:ext cx="4206240" cy="3154680"/>
          </a:xfrm>
          <a:prstGeom prst="rect">
            <a:avLst/>
          </a:prstGeom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060EB543-9727-46FA-8A1A-EE56BD7DEA0D}"/>
              </a:ext>
            </a:extLst>
          </p:cNvPr>
          <p:cNvSpPr/>
          <p:nvPr/>
        </p:nvSpPr>
        <p:spPr>
          <a:xfrm rot="2570920">
            <a:off x="7950173" y="836511"/>
            <a:ext cx="1022948" cy="197709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9B5ED6D-0D89-4D06-9B5B-9C7E39029953}"/>
                  </a:ext>
                </a:extLst>
              </p:cNvPr>
              <p:cNvSpPr txBox="1"/>
              <p:nvPr/>
            </p:nvSpPr>
            <p:spPr>
              <a:xfrm>
                <a:off x="8722956" y="1243136"/>
                <a:ext cx="6175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↑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9B5ED6D-0D89-4D06-9B5B-9C7E390299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22956" y="1243136"/>
                <a:ext cx="617555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Arrow: Right 8">
            <a:extLst>
              <a:ext uri="{FF2B5EF4-FFF2-40B4-BE49-F238E27FC236}">
                <a16:creationId xmlns:a16="http://schemas.microsoft.com/office/drawing/2014/main" id="{4714E2C0-8B95-4A12-BE0F-3D8245C6768F}"/>
              </a:ext>
            </a:extLst>
          </p:cNvPr>
          <p:cNvSpPr/>
          <p:nvPr/>
        </p:nvSpPr>
        <p:spPr>
          <a:xfrm rot="19172694">
            <a:off x="8056031" y="5890133"/>
            <a:ext cx="1022948" cy="197709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848AF64-3493-4A42-87CA-DBA4F431DA33}"/>
                  </a:ext>
                </a:extLst>
              </p:cNvPr>
              <p:cNvSpPr txBox="1"/>
              <p:nvPr/>
            </p:nvSpPr>
            <p:spPr>
              <a:xfrm>
                <a:off x="8903863" y="5212564"/>
                <a:ext cx="6175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↑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848AF64-3493-4A42-87CA-DBA4F431DA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3863" y="5212564"/>
                <a:ext cx="617555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16340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484" y="153932"/>
            <a:ext cx="10515600" cy="705609"/>
          </a:xfrm>
        </p:spPr>
        <p:txBody>
          <a:bodyPr/>
          <a:lstStyle/>
          <a:p>
            <a:r>
              <a:rPr lang="en-US" dirty="0"/>
              <a:t>Using </a:t>
            </a:r>
            <a:r>
              <a:rPr lang="en-US" dirty="0" err="1"/>
              <a:t>RLPlot.ino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007" y="846930"/>
            <a:ext cx="11563692" cy="4119353"/>
          </a:xfrm>
        </p:spPr>
        <p:txBody>
          <a:bodyPr/>
          <a:lstStyle/>
          <a:p>
            <a:r>
              <a:rPr lang="en-US" dirty="0"/>
              <a:t>The charging/discharging of the inductors happens much faster than that of the capacitors used before.</a:t>
            </a:r>
          </a:p>
          <a:p>
            <a:r>
              <a:rPr lang="en-US" dirty="0"/>
              <a:t>For this reason, a special Arduino sketch must be used to capture the inductor behavior.</a:t>
            </a:r>
          </a:p>
          <a:p>
            <a:r>
              <a:rPr lang="en-US" dirty="0"/>
              <a:t>Unlike the </a:t>
            </a:r>
            <a:r>
              <a:rPr lang="en-US" dirty="0" err="1"/>
              <a:t>RCPlot.ino</a:t>
            </a:r>
            <a:r>
              <a:rPr lang="en-US" dirty="0"/>
              <a:t> sketch no variables need to be adjusted to use the </a:t>
            </a:r>
            <a:r>
              <a:rPr lang="en-US" dirty="0" err="1"/>
              <a:t>RLPlot.ino</a:t>
            </a:r>
            <a:r>
              <a:rPr lang="en-US" dirty="0"/>
              <a:t> sketch.</a:t>
            </a:r>
          </a:p>
          <a:p>
            <a:r>
              <a:rPr lang="en-US" dirty="0"/>
              <a:t>Running the sketch with the serial plotter shows</a:t>
            </a:r>
          </a:p>
          <a:p>
            <a:r>
              <a:rPr lang="en-US" dirty="0"/>
              <a:t>The charge plot curve may be seen here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5" descr="A picture containing screenshot, refrigerator&#10;&#10;Description automatically generated">
            <a:extLst>
              <a:ext uri="{FF2B5EF4-FFF2-40B4-BE49-F238E27FC236}">
                <a16:creationId xmlns:a16="http://schemas.microsoft.com/office/drawing/2014/main" id="{9EEDCE5B-8E72-47E2-AD0B-657F2800E06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807" r="75642"/>
          <a:stretch/>
        </p:blipFill>
        <p:spPr>
          <a:xfrm>
            <a:off x="8296713" y="3092434"/>
            <a:ext cx="2743200" cy="3747697"/>
          </a:xfrm>
          <a:prstGeom prst="rect">
            <a:avLst/>
          </a:prstGeom>
        </p:spPr>
      </p:pic>
      <p:sp>
        <p:nvSpPr>
          <p:cNvPr id="8" name="Freeform: Shape 7">
            <a:extLst>
              <a:ext uri="{FF2B5EF4-FFF2-40B4-BE49-F238E27FC236}">
                <a16:creationId xmlns:a16="http://schemas.microsoft.com/office/drawing/2014/main" id="{CED6C697-D656-49FF-A664-058ABC5757D6}"/>
              </a:ext>
            </a:extLst>
          </p:cNvPr>
          <p:cNvSpPr/>
          <p:nvPr/>
        </p:nvSpPr>
        <p:spPr>
          <a:xfrm>
            <a:off x="9378892" y="3355596"/>
            <a:ext cx="1015068" cy="880844"/>
          </a:xfrm>
          <a:custGeom>
            <a:avLst/>
            <a:gdLst>
              <a:gd name="connsiteX0" fmla="*/ 0 w 1015068"/>
              <a:gd name="connsiteY0" fmla="*/ 0 h 880844"/>
              <a:gd name="connsiteX1" fmla="*/ 352337 w 1015068"/>
              <a:gd name="connsiteY1" fmla="*/ 562063 h 880844"/>
              <a:gd name="connsiteX2" fmla="*/ 1015068 w 1015068"/>
              <a:gd name="connsiteY2" fmla="*/ 880844 h 880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5068" h="880844">
                <a:moveTo>
                  <a:pt x="0" y="0"/>
                </a:moveTo>
                <a:cubicBezTo>
                  <a:pt x="91579" y="207628"/>
                  <a:pt x="183159" y="415256"/>
                  <a:pt x="352337" y="562063"/>
                </a:cubicBezTo>
                <a:cubicBezTo>
                  <a:pt x="521515" y="708870"/>
                  <a:pt x="869659" y="869659"/>
                  <a:pt x="1015068" y="880844"/>
                </a:cubicBezTo>
              </a:path>
            </a:pathLst>
          </a:cu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712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484" y="153932"/>
            <a:ext cx="10515600" cy="705609"/>
          </a:xfrm>
        </p:spPr>
        <p:txBody>
          <a:bodyPr/>
          <a:lstStyle/>
          <a:p>
            <a:r>
              <a:rPr lang="en-US" dirty="0"/>
              <a:t>Why Doesn’t It Look Right?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006" y="846930"/>
            <a:ext cx="11715393" cy="4211631"/>
          </a:xfrm>
        </p:spPr>
        <p:txBody>
          <a:bodyPr/>
          <a:lstStyle/>
          <a:p>
            <a:r>
              <a:rPr lang="en-US" dirty="0"/>
              <a:t>The charging of the inductor is happening so quickly the Arduino is having a difficult time measuring the change.</a:t>
            </a:r>
          </a:p>
          <a:p>
            <a:r>
              <a:rPr lang="en-US" dirty="0"/>
              <a:t>The Arduino is not well suited for this type of task.</a:t>
            </a:r>
          </a:p>
          <a:p>
            <a:r>
              <a:rPr lang="en-US" dirty="0"/>
              <a:t>An oscilloscope is much better at measuring this sort of quick change.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93BEF9F-3479-4A59-9EC9-44636D9F7F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555" y="2730827"/>
            <a:ext cx="7484293" cy="3990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9481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484" y="153932"/>
            <a:ext cx="10515600" cy="705609"/>
          </a:xfrm>
        </p:spPr>
        <p:txBody>
          <a:bodyPr/>
          <a:lstStyle/>
          <a:p>
            <a:r>
              <a:rPr lang="en-US" dirty="0"/>
              <a:t>What’s An Oscilloscope?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007" y="846930"/>
            <a:ext cx="6414746" cy="5509420"/>
          </a:xfrm>
        </p:spPr>
        <p:txBody>
          <a:bodyPr/>
          <a:lstStyle/>
          <a:p>
            <a:r>
              <a:rPr lang="en-US" dirty="0"/>
              <a:t>An oscilloscope is a piece of lab equipment that is capable of quickly measuring voltage changes.</a:t>
            </a:r>
          </a:p>
          <a:p>
            <a:r>
              <a:rPr lang="en-US" dirty="0"/>
              <a:t>With the right know how, the Arduino is capable of reading 50,000 samples per second (50 kHz).</a:t>
            </a:r>
          </a:p>
          <a:p>
            <a:r>
              <a:rPr lang="en-US" dirty="0"/>
              <a:t>An oscilloscope is capable of reading 100 million samples per second (100 MHz).</a:t>
            </a:r>
          </a:p>
          <a:p>
            <a:r>
              <a:rPr lang="en-US" dirty="0"/>
              <a:t>That’s 2,000 times quicker!</a:t>
            </a:r>
          </a:p>
          <a:p>
            <a:r>
              <a:rPr lang="en-US" dirty="0"/>
              <a:t>That’s a sample ever 10 nanosecond!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589CB594-C6CF-4F89-B4A8-58E6953BE4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874" y="385391"/>
            <a:ext cx="5243120" cy="292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2575C588-F972-4255-94F9-5B695D0273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28" t="24708" r="10592" b="19389"/>
          <a:stretch/>
        </p:blipFill>
        <p:spPr bwMode="auto">
          <a:xfrm>
            <a:off x="6807874" y="3763162"/>
            <a:ext cx="5243120" cy="2593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E0D61D9-13D0-4EF7-A396-CF88C82CEF44}"/>
              </a:ext>
            </a:extLst>
          </p:cNvPr>
          <p:cNvSpPr txBox="1"/>
          <p:nvPr/>
        </p:nvSpPr>
        <p:spPr>
          <a:xfrm>
            <a:off x="8224520" y="153932"/>
            <a:ext cx="2409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Sample Rate – 200 MHz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8DD475-21EE-49D0-AFAF-1D40EFF43E19}"/>
              </a:ext>
            </a:extLst>
          </p:cNvPr>
          <p:cNvSpPr txBox="1"/>
          <p:nvPr/>
        </p:nvSpPr>
        <p:spPr>
          <a:xfrm>
            <a:off x="8181973" y="3452729"/>
            <a:ext cx="2175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Sample Rate – 1 GHz</a:t>
            </a:r>
          </a:p>
        </p:txBody>
      </p:sp>
    </p:spTree>
    <p:extLst>
      <p:ext uri="{BB962C8B-B14F-4D97-AF65-F5344CB8AC3E}">
        <p14:creationId xmlns:p14="http://schemas.microsoft.com/office/powerpoint/2010/main" val="2799243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484" y="153932"/>
            <a:ext cx="10515600" cy="705609"/>
          </a:xfrm>
        </p:spPr>
        <p:txBody>
          <a:bodyPr/>
          <a:lstStyle/>
          <a:p>
            <a:r>
              <a:rPr lang="en-US" dirty="0"/>
              <a:t>Oscilloscopes: Digging Deeper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Online Media 6" title="How to Use an Oscilloscope">
            <a:hlinkClick r:id="" action="ppaction://media"/>
            <a:extLst>
              <a:ext uri="{FF2B5EF4-FFF2-40B4-BE49-F238E27FC236}">
                <a16:creationId xmlns:a16="http://schemas.microsoft.com/office/drawing/2014/main" id="{55E764D8-84C8-478F-B62E-B1A03AE3295A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28056" y="1432276"/>
            <a:ext cx="7735888" cy="435133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121F25B-E281-469B-96D2-06504D4AE26C}"/>
              </a:ext>
            </a:extLst>
          </p:cNvPr>
          <p:cNvSpPr/>
          <p:nvPr/>
        </p:nvSpPr>
        <p:spPr>
          <a:xfrm>
            <a:off x="901725" y="5891199"/>
            <a:ext cx="103885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4"/>
              </a:rPr>
              <a:t>https://learn.sparkfun.com/tutorials/how-to-use-an-oscilloscope?_ga=1.171970599.529458105.1355161158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913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1B5B804-F55B-4C37-B9C4-AB044EE22FEF}"/>
              </a:ext>
            </a:extLst>
          </p:cNvPr>
          <p:cNvSpPr/>
          <p:nvPr/>
        </p:nvSpPr>
        <p:spPr>
          <a:xfrm>
            <a:off x="0" y="0"/>
            <a:ext cx="5007935" cy="6858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098950C-F9E2-4B32-B51D-C2BBFD97A8F0}"/>
              </a:ext>
            </a:extLst>
          </p:cNvPr>
          <p:cNvSpPr/>
          <p:nvPr/>
        </p:nvSpPr>
        <p:spPr>
          <a:xfrm>
            <a:off x="461772" y="492369"/>
            <a:ext cx="4046433" cy="57314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6878" y="629266"/>
            <a:ext cx="6422849" cy="1676603"/>
          </a:xfrm>
        </p:spPr>
        <p:txBody>
          <a:bodyPr>
            <a:normAutofit/>
          </a:bodyPr>
          <a:lstStyle/>
          <a:p>
            <a:r>
              <a:rPr lang="en-US" b="1"/>
              <a:t>DISCLAIMER &amp; USAGE</a:t>
            </a:r>
            <a:endParaRPr lang="en-US" dirty="0"/>
          </a:p>
        </p:txBody>
      </p:sp>
      <p:pic>
        <p:nvPicPr>
          <p:cNvPr id="13" name="Picture 12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4427" y="3499308"/>
            <a:ext cx="2119079" cy="1928600"/>
          </a:xfrm>
          <a:prstGeom prst="rect">
            <a:avLst/>
          </a:prstGeom>
          <a:effectLst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DB6EB66-E005-471E-A6E1-8B0AB972C4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91" y="991146"/>
            <a:ext cx="3562594" cy="144320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6880" y="2169268"/>
            <a:ext cx="6422848" cy="4054551"/>
          </a:xfrm>
        </p:spPr>
        <p:txBody>
          <a:bodyPr>
            <a:normAutofit/>
          </a:bodyPr>
          <a:lstStyle/>
          <a:p>
            <a:endParaRPr lang="en-US" sz="2400" dirty="0"/>
          </a:p>
          <a:p>
            <a:pPr lvl="1"/>
            <a:r>
              <a:rPr lang="en-US" dirty="0"/>
              <a:t>This material is based upon work supported by the National Science Foundation's Advanced Technological Education Program under Grant No. 1801177.</a:t>
            </a:r>
          </a:p>
          <a:p>
            <a:pPr lvl="1"/>
            <a:r>
              <a:rPr lang="en-US" dirty="0"/>
              <a:t>Any opinions, findings, and conclusions or recommendations expressed in this material are those of the author(s) and do not necessarily reflect the views of the National Science Foundation.</a:t>
            </a:r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0F799B75-3963-4F77-BBA1-B252BFED32FF}"/>
              </a:ext>
            </a:extLst>
          </p:cNvPr>
          <p:cNvSpPr txBox="1">
            <a:spLocks/>
          </p:cNvSpPr>
          <p:nvPr/>
        </p:nvSpPr>
        <p:spPr>
          <a:xfrm>
            <a:off x="9220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F945A-7155-4828-81E1-722329993529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BDE19E0-7915-40A8-8316-015D990C89B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94" y="6311900"/>
            <a:ext cx="1898734" cy="61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142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AFBD5-C232-48BF-B8EB-237518C45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15034"/>
          </a:xfrm>
        </p:spPr>
        <p:txBody>
          <a:bodyPr>
            <a:normAutofit/>
          </a:bodyPr>
          <a:lstStyle/>
          <a:p>
            <a:r>
              <a:rPr lang="en-US" dirty="0"/>
              <a:t>RL Circuits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CEADDA-7578-4BE2-AB94-744483D90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3415"/>
            <a:ext cx="10515600" cy="3532472"/>
          </a:xfrm>
        </p:spPr>
        <p:txBody>
          <a:bodyPr>
            <a:normAutofit/>
          </a:bodyPr>
          <a:lstStyle/>
          <a:p>
            <a:r>
              <a:rPr lang="en-US" sz="3600" dirty="0"/>
              <a:t>Build an RL circuit</a:t>
            </a:r>
          </a:p>
          <a:p>
            <a:r>
              <a:rPr lang="en-US" sz="3600" dirty="0"/>
              <a:t>Plot charge and Discharge vs time curves for an RL circuit</a:t>
            </a:r>
          </a:p>
          <a:p>
            <a:r>
              <a:rPr lang="en-US" sz="3600" dirty="0"/>
              <a:t>Understand the relationship between inductance and the charge and discharge times for an RL circuit.</a:t>
            </a:r>
          </a:p>
          <a:p>
            <a:r>
              <a:rPr lang="en-US" sz="3600" dirty="0"/>
              <a:t>Determine the time constant for an RL circuit</a:t>
            </a:r>
          </a:p>
          <a:p>
            <a:endParaRPr lang="en-US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1C46E5-3D46-495C-96A3-64468E257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0933E4-BB77-4597-AA0F-30909DF4982A}"/>
              </a:ext>
            </a:extLst>
          </p:cNvPr>
          <p:cNvSpPr txBox="1"/>
          <p:nvPr/>
        </p:nvSpPr>
        <p:spPr>
          <a:xfrm>
            <a:off x="3112972" y="5342368"/>
            <a:ext cx="610722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https://www.khanacademy.org/science/electrical-engineering/ee-circuit-analysis-topic/ee-natural-and-forced-response/a/ee-rl-natural-response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72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484" y="153932"/>
            <a:ext cx="8289083" cy="705609"/>
          </a:xfrm>
        </p:spPr>
        <p:txBody>
          <a:bodyPr/>
          <a:lstStyle/>
          <a:p>
            <a:r>
              <a:rPr lang="en-US" dirty="0"/>
              <a:t>RL Circuits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70457" y="807328"/>
                <a:ext cx="5957885" cy="94572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/>
                  <a:t>Using a 1K</a:t>
                </a:r>
                <a:r>
                  <a:rPr lang="en-US" dirty="0">
                    <a:sym typeface="Symbol" panose="05050102010706020507" pitchFamily="18" charset="2"/>
                  </a:rPr>
                  <a:t></a:t>
                </a:r>
                <a:r>
                  <a:rPr lang="en-US" dirty="0"/>
                  <a:t> resistor and three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𝑚𝐻</m:t>
                    </m:r>
                  </m:oMath>
                </a14:m>
                <a:r>
                  <a:rPr lang="en-US" dirty="0"/>
                  <a:t> inductors, build the circuit shown.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70457" y="807328"/>
                <a:ext cx="5957885" cy="945721"/>
              </a:xfrm>
              <a:blipFill>
                <a:blip r:embed="rId2"/>
                <a:stretch>
                  <a:fillRect l="-2045" t="-12179" b="-89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1" name="Picture 10" descr="A circuit board&#10;&#10;Description automatically generated">
            <a:extLst>
              <a:ext uri="{FF2B5EF4-FFF2-40B4-BE49-F238E27FC236}">
                <a16:creationId xmlns:a16="http://schemas.microsoft.com/office/drawing/2014/main" id="{1C3E88AF-5F59-45CB-9D8F-594929C37B4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90" r="10841" b="7275"/>
          <a:stretch/>
        </p:blipFill>
        <p:spPr>
          <a:xfrm>
            <a:off x="1189539" y="2019072"/>
            <a:ext cx="4373800" cy="3800587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1AB83F0-62F4-4372-93A5-0DB14623946D}"/>
              </a:ext>
            </a:extLst>
          </p:cNvPr>
          <p:cNvCxnSpPr>
            <a:cxnSpLocks/>
          </p:cNvCxnSpPr>
          <p:nvPr/>
        </p:nvCxnSpPr>
        <p:spPr>
          <a:xfrm>
            <a:off x="4649118" y="3592278"/>
            <a:ext cx="1020462" cy="58590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60C5A05-9693-401B-84CF-C037A23A6A8F}"/>
              </a:ext>
            </a:extLst>
          </p:cNvPr>
          <p:cNvCxnSpPr>
            <a:cxnSpLocks/>
          </p:cNvCxnSpPr>
          <p:nvPr/>
        </p:nvCxnSpPr>
        <p:spPr>
          <a:xfrm flipH="1">
            <a:off x="4649118" y="3508818"/>
            <a:ext cx="905403" cy="66936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A22D78B5-764E-4B54-98A4-43C317196BFC}"/>
              </a:ext>
            </a:extLst>
          </p:cNvPr>
          <p:cNvSpPr/>
          <p:nvPr/>
        </p:nvSpPr>
        <p:spPr bwMode="auto">
          <a:xfrm>
            <a:off x="3073086" y="3693221"/>
            <a:ext cx="65375" cy="66767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C00000"/>
              </a:solidFill>
            </a:endParaRP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9D823F26-60B1-4D42-AA64-82DBEB5AB18F}"/>
              </a:ext>
            </a:extLst>
          </p:cNvPr>
          <p:cNvGrpSpPr/>
          <p:nvPr/>
        </p:nvGrpSpPr>
        <p:grpSpPr>
          <a:xfrm>
            <a:off x="6598040" y="882120"/>
            <a:ext cx="4279242" cy="4456657"/>
            <a:chOff x="6598040" y="882120"/>
            <a:chExt cx="4279242" cy="4456657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DB074BC-C24F-43A2-95AF-B0FE5CB5F35C}"/>
                </a:ext>
              </a:extLst>
            </p:cNvPr>
            <p:cNvGrpSpPr/>
            <p:nvPr/>
          </p:nvGrpSpPr>
          <p:grpSpPr>
            <a:xfrm>
              <a:off x="9398257" y="3257418"/>
              <a:ext cx="213502" cy="585902"/>
              <a:chOff x="1233835" y="4246368"/>
              <a:chExt cx="166255" cy="914400"/>
            </a:xfrm>
          </p:grpSpPr>
          <p:sp>
            <p:nvSpPr>
              <p:cNvPr id="10" name="Arc 9">
                <a:extLst>
                  <a:ext uri="{FF2B5EF4-FFF2-40B4-BE49-F238E27FC236}">
                    <a16:creationId xmlns:a16="http://schemas.microsoft.com/office/drawing/2014/main" id="{0F965F0A-3160-4BF7-AB0D-98AD17AEC87D}"/>
                  </a:ext>
                </a:extLst>
              </p:cNvPr>
              <p:cNvSpPr/>
              <p:nvPr/>
            </p:nvSpPr>
            <p:spPr>
              <a:xfrm rot="16200000">
                <a:off x="1233835" y="4869823"/>
                <a:ext cx="166255" cy="166255"/>
              </a:xfrm>
              <a:prstGeom prst="arc">
                <a:avLst>
                  <a:gd name="adj1" fmla="val 10816391"/>
                  <a:gd name="adj2" fmla="val 0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12" name="Arc 11">
                <a:extLst>
                  <a:ext uri="{FF2B5EF4-FFF2-40B4-BE49-F238E27FC236}">
                    <a16:creationId xmlns:a16="http://schemas.microsoft.com/office/drawing/2014/main" id="{5B01F9E3-12BA-475E-85FB-D7C04C5D027A}"/>
                  </a:ext>
                </a:extLst>
              </p:cNvPr>
              <p:cNvSpPr/>
              <p:nvPr/>
            </p:nvSpPr>
            <p:spPr>
              <a:xfrm rot="16200000">
                <a:off x="1233835" y="4703568"/>
                <a:ext cx="166255" cy="166255"/>
              </a:xfrm>
              <a:prstGeom prst="arc">
                <a:avLst>
                  <a:gd name="adj1" fmla="val 10816391"/>
                  <a:gd name="adj2" fmla="val 0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13" name="Arc 12">
                <a:extLst>
                  <a:ext uri="{FF2B5EF4-FFF2-40B4-BE49-F238E27FC236}">
                    <a16:creationId xmlns:a16="http://schemas.microsoft.com/office/drawing/2014/main" id="{A7BEC931-8100-4423-BBBA-A364217DEE51}"/>
                  </a:ext>
                </a:extLst>
              </p:cNvPr>
              <p:cNvSpPr/>
              <p:nvPr/>
            </p:nvSpPr>
            <p:spPr>
              <a:xfrm rot="16200000">
                <a:off x="1233835" y="4537314"/>
                <a:ext cx="166255" cy="166255"/>
              </a:xfrm>
              <a:prstGeom prst="arc">
                <a:avLst>
                  <a:gd name="adj1" fmla="val 10816391"/>
                  <a:gd name="adj2" fmla="val 0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14" name="Arc 13">
                <a:extLst>
                  <a:ext uri="{FF2B5EF4-FFF2-40B4-BE49-F238E27FC236}">
                    <a16:creationId xmlns:a16="http://schemas.microsoft.com/office/drawing/2014/main" id="{5F4FE1E3-DE2D-47CF-8ECF-9DD30F631EC7}"/>
                  </a:ext>
                </a:extLst>
              </p:cNvPr>
              <p:cNvSpPr/>
              <p:nvPr/>
            </p:nvSpPr>
            <p:spPr>
              <a:xfrm rot="16200000">
                <a:off x="1233835" y="4371059"/>
                <a:ext cx="166255" cy="166255"/>
              </a:xfrm>
              <a:prstGeom prst="arc">
                <a:avLst>
                  <a:gd name="adj1" fmla="val 10816391"/>
                  <a:gd name="adj2" fmla="val 0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B1102173-FFBA-4E37-AE40-4D2D57F4A678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1254418" y="5098225"/>
                <a:ext cx="124691" cy="39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505DB3F0-A037-436B-B5E0-8B23CB113889}"/>
                  </a:ext>
                </a:extLst>
              </p:cNvPr>
              <p:cNvCxnSpPr>
                <a:stCxn id="14" idx="2"/>
              </p:cNvCxnSpPr>
              <p:nvPr/>
            </p:nvCxnSpPr>
            <p:spPr>
              <a:xfrm rot="16200000" flipV="1">
                <a:off x="1254418" y="4308516"/>
                <a:ext cx="124691" cy="39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27DC8E18-2DA0-4364-9487-FA8C7613BDA4}"/>
                </a:ext>
              </a:extLst>
            </p:cNvPr>
            <p:cNvGrpSpPr/>
            <p:nvPr/>
          </p:nvGrpSpPr>
          <p:grpSpPr>
            <a:xfrm>
              <a:off x="9398257" y="2363768"/>
              <a:ext cx="213502" cy="585902"/>
              <a:chOff x="1233835" y="4246368"/>
              <a:chExt cx="166255" cy="914400"/>
            </a:xfrm>
          </p:grpSpPr>
          <p:sp>
            <p:nvSpPr>
              <p:cNvPr id="18" name="Arc 17">
                <a:extLst>
                  <a:ext uri="{FF2B5EF4-FFF2-40B4-BE49-F238E27FC236}">
                    <a16:creationId xmlns:a16="http://schemas.microsoft.com/office/drawing/2014/main" id="{E9F60ADF-F838-4E0B-A7EC-898D5F019133}"/>
                  </a:ext>
                </a:extLst>
              </p:cNvPr>
              <p:cNvSpPr/>
              <p:nvPr/>
            </p:nvSpPr>
            <p:spPr>
              <a:xfrm rot="16200000">
                <a:off x="1233835" y="4869823"/>
                <a:ext cx="166255" cy="166255"/>
              </a:xfrm>
              <a:prstGeom prst="arc">
                <a:avLst>
                  <a:gd name="adj1" fmla="val 10816391"/>
                  <a:gd name="adj2" fmla="val 0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19" name="Arc 18">
                <a:extLst>
                  <a:ext uri="{FF2B5EF4-FFF2-40B4-BE49-F238E27FC236}">
                    <a16:creationId xmlns:a16="http://schemas.microsoft.com/office/drawing/2014/main" id="{18453EC1-9DE3-4802-BE3D-0B80BDA57F80}"/>
                  </a:ext>
                </a:extLst>
              </p:cNvPr>
              <p:cNvSpPr/>
              <p:nvPr/>
            </p:nvSpPr>
            <p:spPr>
              <a:xfrm rot="16200000">
                <a:off x="1233835" y="4703568"/>
                <a:ext cx="166255" cy="166255"/>
              </a:xfrm>
              <a:prstGeom prst="arc">
                <a:avLst>
                  <a:gd name="adj1" fmla="val 10816391"/>
                  <a:gd name="adj2" fmla="val 0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20" name="Arc 19">
                <a:extLst>
                  <a:ext uri="{FF2B5EF4-FFF2-40B4-BE49-F238E27FC236}">
                    <a16:creationId xmlns:a16="http://schemas.microsoft.com/office/drawing/2014/main" id="{F3CBF444-124C-4349-A5C2-28B49871941D}"/>
                  </a:ext>
                </a:extLst>
              </p:cNvPr>
              <p:cNvSpPr/>
              <p:nvPr/>
            </p:nvSpPr>
            <p:spPr>
              <a:xfrm rot="16200000">
                <a:off x="1233835" y="4537314"/>
                <a:ext cx="166255" cy="166255"/>
              </a:xfrm>
              <a:prstGeom prst="arc">
                <a:avLst>
                  <a:gd name="adj1" fmla="val 10816391"/>
                  <a:gd name="adj2" fmla="val 0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21" name="Arc 20">
                <a:extLst>
                  <a:ext uri="{FF2B5EF4-FFF2-40B4-BE49-F238E27FC236}">
                    <a16:creationId xmlns:a16="http://schemas.microsoft.com/office/drawing/2014/main" id="{4FAFBC8E-D2B9-4803-B83C-D49B7351759A}"/>
                  </a:ext>
                </a:extLst>
              </p:cNvPr>
              <p:cNvSpPr/>
              <p:nvPr/>
            </p:nvSpPr>
            <p:spPr>
              <a:xfrm rot="16200000">
                <a:off x="1233835" y="4371059"/>
                <a:ext cx="166255" cy="166255"/>
              </a:xfrm>
              <a:prstGeom prst="arc">
                <a:avLst>
                  <a:gd name="adj1" fmla="val 10816391"/>
                  <a:gd name="adj2" fmla="val 0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9A332C0F-B550-4291-AD50-1926A4C71D75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1254418" y="5098225"/>
                <a:ext cx="124691" cy="39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47E6AE7C-8C5D-4EFB-89CD-EF7D921661F6}"/>
                  </a:ext>
                </a:extLst>
              </p:cNvPr>
              <p:cNvCxnSpPr>
                <a:stCxn id="21" idx="2"/>
              </p:cNvCxnSpPr>
              <p:nvPr/>
            </p:nvCxnSpPr>
            <p:spPr>
              <a:xfrm rot="16200000" flipV="1">
                <a:off x="1254418" y="4308516"/>
                <a:ext cx="124691" cy="39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F48E28AE-602C-4C1C-8E42-0ADEA0E4A52F}"/>
                </a:ext>
              </a:extLst>
            </p:cNvPr>
            <p:cNvGrpSpPr/>
            <p:nvPr/>
          </p:nvGrpSpPr>
          <p:grpSpPr>
            <a:xfrm>
              <a:off x="9398257" y="4143119"/>
              <a:ext cx="213502" cy="585902"/>
              <a:chOff x="1233835" y="4246368"/>
              <a:chExt cx="166255" cy="914400"/>
            </a:xfrm>
          </p:grpSpPr>
          <p:sp>
            <p:nvSpPr>
              <p:cNvPr id="25" name="Arc 24">
                <a:extLst>
                  <a:ext uri="{FF2B5EF4-FFF2-40B4-BE49-F238E27FC236}">
                    <a16:creationId xmlns:a16="http://schemas.microsoft.com/office/drawing/2014/main" id="{BE613AD3-922A-4945-B20E-3A5F00022C9B}"/>
                  </a:ext>
                </a:extLst>
              </p:cNvPr>
              <p:cNvSpPr/>
              <p:nvPr/>
            </p:nvSpPr>
            <p:spPr>
              <a:xfrm rot="16200000">
                <a:off x="1233835" y="4869823"/>
                <a:ext cx="166255" cy="166255"/>
              </a:xfrm>
              <a:prstGeom prst="arc">
                <a:avLst>
                  <a:gd name="adj1" fmla="val 10816391"/>
                  <a:gd name="adj2" fmla="val 0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26" name="Arc 25">
                <a:extLst>
                  <a:ext uri="{FF2B5EF4-FFF2-40B4-BE49-F238E27FC236}">
                    <a16:creationId xmlns:a16="http://schemas.microsoft.com/office/drawing/2014/main" id="{D56B51BA-C33C-413E-A69F-403F35565D78}"/>
                  </a:ext>
                </a:extLst>
              </p:cNvPr>
              <p:cNvSpPr/>
              <p:nvPr/>
            </p:nvSpPr>
            <p:spPr>
              <a:xfrm rot="16200000">
                <a:off x="1233835" y="4703568"/>
                <a:ext cx="166255" cy="166255"/>
              </a:xfrm>
              <a:prstGeom prst="arc">
                <a:avLst>
                  <a:gd name="adj1" fmla="val 10816391"/>
                  <a:gd name="adj2" fmla="val 0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27" name="Arc 26">
                <a:extLst>
                  <a:ext uri="{FF2B5EF4-FFF2-40B4-BE49-F238E27FC236}">
                    <a16:creationId xmlns:a16="http://schemas.microsoft.com/office/drawing/2014/main" id="{95B2FDF5-3E3F-4199-9E61-38A59DC70C80}"/>
                  </a:ext>
                </a:extLst>
              </p:cNvPr>
              <p:cNvSpPr/>
              <p:nvPr/>
            </p:nvSpPr>
            <p:spPr>
              <a:xfrm rot="16200000">
                <a:off x="1233835" y="4537314"/>
                <a:ext cx="166255" cy="166255"/>
              </a:xfrm>
              <a:prstGeom prst="arc">
                <a:avLst>
                  <a:gd name="adj1" fmla="val 10816391"/>
                  <a:gd name="adj2" fmla="val 0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28" name="Arc 27">
                <a:extLst>
                  <a:ext uri="{FF2B5EF4-FFF2-40B4-BE49-F238E27FC236}">
                    <a16:creationId xmlns:a16="http://schemas.microsoft.com/office/drawing/2014/main" id="{EB8C6BF0-9604-44E1-8742-A6F89A8A4047}"/>
                  </a:ext>
                </a:extLst>
              </p:cNvPr>
              <p:cNvSpPr/>
              <p:nvPr/>
            </p:nvSpPr>
            <p:spPr>
              <a:xfrm rot="16200000">
                <a:off x="1233835" y="4371059"/>
                <a:ext cx="166255" cy="166255"/>
              </a:xfrm>
              <a:prstGeom prst="arc">
                <a:avLst>
                  <a:gd name="adj1" fmla="val 10816391"/>
                  <a:gd name="adj2" fmla="val 0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1E79055-79CB-4E06-B673-363ADE3D024F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1254418" y="5098225"/>
                <a:ext cx="124691" cy="39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1B9B87A8-27FA-4E33-A403-F5374B7919FC}"/>
                  </a:ext>
                </a:extLst>
              </p:cNvPr>
              <p:cNvCxnSpPr>
                <a:stCxn id="28" idx="2"/>
              </p:cNvCxnSpPr>
              <p:nvPr/>
            </p:nvCxnSpPr>
            <p:spPr>
              <a:xfrm rot="16200000" flipV="1">
                <a:off x="1254418" y="4308516"/>
                <a:ext cx="124691" cy="39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" name="AutoShape 7">
              <a:extLst>
                <a:ext uri="{FF2B5EF4-FFF2-40B4-BE49-F238E27FC236}">
                  <a16:creationId xmlns:a16="http://schemas.microsoft.com/office/drawing/2014/main" id="{97C0E802-F499-426A-BD29-007AEA36789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9431550" y="1675454"/>
              <a:ext cx="144780" cy="90463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AutoShape 8">
              <a:extLst>
                <a:ext uri="{FF2B5EF4-FFF2-40B4-BE49-F238E27FC236}">
                  <a16:creationId xmlns:a16="http://schemas.microsoft.com/office/drawing/2014/main" id="{03CEF9FE-105B-49EE-A373-E168B4EEF40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9431550" y="1765917"/>
              <a:ext cx="144780" cy="45232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" name="AutoShape 9">
              <a:extLst>
                <a:ext uri="{FF2B5EF4-FFF2-40B4-BE49-F238E27FC236}">
                  <a16:creationId xmlns:a16="http://schemas.microsoft.com/office/drawing/2014/main" id="{4C272E5D-03FF-4232-98BD-518CE0F8CA3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9431550" y="1811150"/>
              <a:ext cx="144780" cy="95489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" name="AutoShape 10">
              <a:extLst>
                <a:ext uri="{FF2B5EF4-FFF2-40B4-BE49-F238E27FC236}">
                  <a16:creationId xmlns:a16="http://schemas.microsoft.com/office/drawing/2014/main" id="{1B6BD6FC-5044-4823-98BA-809239E7075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9431550" y="1906135"/>
              <a:ext cx="144780" cy="45232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" name="AutoShape 13">
              <a:extLst>
                <a:ext uri="{FF2B5EF4-FFF2-40B4-BE49-F238E27FC236}">
                  <a16:creationId xmlns:a16="http://schemas.microsoft.com/office/drawing/2014/main" id="{37675604-4A95-4A2D-85C7-495E5C456B7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9469449" y="1614813"/>
              <a:ext cx="106880" cy="60641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" name="AutoShape 14">
              <a:extLst>
                <a:ext uri="{FF2B5EF4-FFF2-40B4-BE49-F238E27FC236}">
                  <a16:creationId xmlns:a16="http://schemas.microsoft.com/office/drawing/2014/main" id="{BD688FAD-0F8C-4411-94E4-221C07446C4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9492144" y="1951368"/>
              <a:ext cx="84186" cy="75869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B4894401-C82B-4359-BAD4-C8181E68DD2A}"/>
                </a:ext>
              </a:extLst>
            </p:cNvPr>
            <p:cNvCxnSpPr>
              <a:cxnSpLocks/>
            </p:cNvCxnSpPr>
            <p:nvPr/>
          </p:nvCxnSpPr>
          <p:spPr>
            <a:xfrm>
              <a:off x="9503940" y="2027237"/>
              <a:ext cx="0" cy="333041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D4D60EBC-4A68-4918-87B4-704882C22669}"/>
                </a:ext>
              </a:extLst>
            </p:cNvPr>
            <p:cNvCxnSpPr>
              <a:cxnSpLocks/>
            </p:cNvCxnSpPr>
            <p:nvPr/>
          </p:nvCxnSpPr>
          <p:spPr>
            <a:xfrm>
              <a:off x="9510232" y="3816990"/>
              <a:ext cx="0" cy="333041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7CF6C96E-ADCB-4545-AF4B-6CE49EF60172}"/>
                </a:ext>
              </a:extLst>
            </p:cNvPr>
            <p:cNvCxnSpPr>
              <a:cxnSpLocks/>
            </p:cNvCxnSpPr>
            <p:nvPr/>
          </p:nvCxnSpPr>
          <p:spPr>
            <a:xfrm>
              <a:off x="9503940" y="2924377"/>
              <a:ext cx="0" cy="333041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47" name="Group 181">
              <a:extLst>
                <a:ext uri="{FF2B5EF4-FFF2-40B4-BE49-F238E27FC236}">
                  <a16:creationId xmlns:a16="http://schemas.microsoft.com/office/drawing/2014/main" id="{C36A9909-B41A-4788-99FB-1AF593671B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392940" y="4697031"/>
              <a:ext cx="229448" cy="641746"/>
              <a:chOff x="2211547" y="2946872"/>
              <a:chExt cx="261890" cy="732495"/>
            </a:xfrm>
          </p:grpSpPr>
          <p:grpSp>
            <p:nvGrpSpPr>
              <p:cNvPr id="48" name="Group 34">
                <a:extLst>
                  <a:ext uri="{FF2B5EF4-FFF2-40B4-BE49-F238E27FC236}">
                    <a16:creationId xmlns:a16="http://schemas.microsoft.com/office/drawing/2014/main" id="{4335413D-3F0A-4EAB-9ABE-6F5671CD98B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2283581" y="3489512"/>
                <a:ext cx="117821" cy="261890"/>
                <a:chOff x="0" y="0"/>
                <a:chExt cx="118368" cy="262890"/>
              </a:xfrm>
            </p:grpSpPr>
            <p:cxnSp>
              <p:nvCxnSpPr>
                <p:cNvPr id="50" name="AutoShape 4">
                  <a:extLst>
                    <a:ext uri="{FF2B5EF4-FFF2-40B4-BE49-F238E27FC236}">
                      <a16:creationId xmlns:a16="http://schemas.microsoft.com/office/drawing/2014/main" id="{08AC09BC-74B5-4548-823F-84835640E7F5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-5400000">
                  <a:off x="68580" y="131445"/>
                  <a:ext cx="99575" cy="0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51" name="AutoShape 3">
                  <a:extLst>
                    <a:ext uri="{FF2B5EF4-FFF2-40B4-BE49-F238E27FC236}">
                      <a16:creationId xmlns:a16="http://schemas.microsoft.com/office/drawing/2014/main" id="{E51FFDB0-7DC3-41B1-B150-DBFD5E7CD0C3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-5400000">
                  <a:off x="-131445" y="131445"/>
                  <a:ext cx="262890" cy="0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52" name="AutoShape 3">
                  <a:extLst>
                    <a:ext uri="{FF2B5EF4-FFF2-40B4-BE49-F238E27FC236}">
                      <a16:creationId xmlns:a16="http://schemas.microsoft.com/office/drawing/2014/main" id="{048E6C9D-6DF0-4C2E-B0F1-818D614287FC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-5400000">
                  <a:off x="-26670" y="131445"/>
                  <a:ext cx="178536" cy="0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cxnSp>
            <p:nvCxnSpPr>
              <p:cNvPr id="49" name="AutoShape 5">
                <a:extLst>
                  <a:ext uri="{FF2B5EF4-FFF2-40B4-BE49-F238E27FC236}">
                    <a16:creationId xmlns:a16="http://schemas.microsoft.com/office/drawing/2014/main" id="{AE739D15-F447-4825-8BA2-D818BC745AB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338542" y="2946872"/>
                <a:ext cx="0" cy="614675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D497A60A-223D-45F9-86FE-472E3D2D0137}"/>
                </a:ext>
              </a:extLst>
            </p:cNvPr>
            <p:cNvCxnSpPr>
              <a:cxnSpLocks/>
            </p:cNvCxnSpPr>
            <p:nvPr/>
          </p:nvCxnSpPr>
          <p:spPr>
            <a:xfrm>
              <a:off x="9473190" y="1281772"/>
              <a:ext cx="0" cy="333041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E8DBC57A-7397-4D71-B189-3DDC4AFE2EF6}"/>
                </a:ext>
              </a:extLst>
            </p:cNvPr>
            <p:cNvSpPr txBox="1"/>
            <p:nvPr/>
          </p:nvSpPr>
          <p:spPr>
            <a:xfrm>
              <a:off x="9256624" y="882120"/>
              <a:ext cx="51488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5V</a:t>
              </a: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2A5AF364-F841-4BA6-A148-BE86E8F5B171}"/>
                </a:ext>
              </a:extLst>
            </p:cNvPr>
            <p:cNvSpPr/>
            <p:nvPr/>
          </p:nvSpPr>
          <p:spPr>
            <a:xfrm>
              <a:off x="9622387" y="1603867"/>
              <a:ext cx="73609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/>
                <a:t>1K</a:t>
              </a:r>
              <a:r>
                <a:rPr lang="en-US" sz="2400" dirty="0">
                  <a:sym typeface="Symbol" panose="05050102010706020507" pitchFamily="18" charset="2"/>
                </a:rPr>
                <a:t></a:t>
              </a:r>
              <a:endParaRPr lang="en-US" sz="24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Rectangle 64">
                  <a:extLst>
                    <a:ext uri="{FF2B5EF4-FFF2-40B4-BE49-F238E27FC236}">
                      <a16:creationId xmlns:a16="http://schemas.microsoft.com/office/drawing/2014/main" id="{0AC362EE-C1B2-4792-9FDE-060F2D5C07CD}"/>
                    </a:ext>
                  </a:extLst>
                </p:cNvPr>
                <p:cNvSpPr/>
                <p:nvPr/>
              </p:nvSpPr>
              <p:spPr>
                <a:xfrm>
                  <a:off x="9551117" y="2525607"/>
                  <a:ext cx="1254895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100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𝑚𝐻</m:t>
                      </m:r>
                    </m:oMath>
                  </a14:m>
                  <a:r>
                    <a:rPr lang="en-US" sz="2400" dirty="0"/>
                    <a:t> </a:t>
                  </a:r>
                </a:p>
              </p:txBody>
            </p:sp>
          </mc:Choice>
          <mc:Fallback xmlns="">
            <p:sp>
              <p:nvSpPr>
                <p:cNvPr id="65" name="Rectangle 64">
                  <a:extLst>
                    <a:ext uri="{FF2B5EF4-FFF2-40B4-BE49-F238E27FC236}">
                      <a16:creationId xmlns:a16="http://schemas.microsoft.com/office/drawing/2014/main" id="{0AC362EE-C1B2-4792-9FDE-060F2D5C07C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51117" y="2525607"/>
                  <a:ext cx="1254895" cy="461665"/>
                </a:xfrm>
                <a:prstGeom prst="rect">
                  <a:avLst/>
                </a:prstGeom>
                <a:blipFill>
                  <a:blip r:embed="rId4"/>
                  <a:stretch>
                    <a:fillRect l="-145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7" name="Rectangle 66">
                  <a:extLst>
                    <a:ext uri="{FF2B5EF4-FFF2-40B4-BE49-F238E27FC236}">
                      <a16:creationId xmlns:a16="http://schemas.microsoft.com/office/drawing/2014/main" id="{F2F68803-5405-4C14-AB94-C4ECC03089C7}"/>
                    </a:ext>
                  </a:extLst>
                </p:cNvPr>
                <p:cNvSpPr/>
                <p:nvPr/>
              </p:nvSpPr>
              <p:spPr>
                <a:xfrm>
                  <a:off x="9576329" y="3390578"/>
                  <a:ext cx="1254895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100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𝑚𝐻</m:t>
                      </m:r>
                    </m:oMath>
                  </a14:m>
                  <a:r>
                    <a:rPr lang="en-US" sz="2400" dirty="0"/>
                    <a:t> </a:t>
                  </a:r>
                </a:p>
              </p:txBody>
            </p:sp>
          </mc:Choice>
          <mc:Fallback xmlns="">
            <p:sp>
              <p:nvSpPr>
                <p:cNvPr id="67" name="Rectangle 66">
                  <a:extLst>
                    <a:ext uri="{FF2B5EF4-FFF2-40B4-BE49-F238E27FC236}">
                      <a16:creationId xmlns:a16="http://schemas.microsoft.com/office/drawing/2014/main" id="{F2F68803-5405-4C14-AB94-C4ECC03089C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76329" y="3390578"/>
                  <a:ext cx="1254895" cy="461665"/>
                </a:xfrm>
                <a:prstGeom prst="rect">
                  <a:avLst/>
                </a:prstGeom>
                <a:blipFill>
                  <a:blip r:embed="rId5"/>
                  <a:stretch>
                    <a:fillRect l="-145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8" name="Rectangle 67">
                  <a:extLst>
                    <a:ext uri="{FF2B5EF4-FFF2-40B4-BE49-F238E27FC236}">
                      <a16:creationId xmlns:a16="http://schemas.microsoft.com/office/drawing/2014/main" id="{6977B1E5-48B4-4B62-8653-762745060D9E}"/>
                    </a:ext>
                  </a:extLst>
                </p:cNvPr>
                <p:cNvSpPr/>
                <p:nvPr/>
              </p:nvSpPr>
              <p:spPr>
                <a:xfrm>
                  <a:off x="9622387" y="4288929"/>
                  <a:ext cx="1254895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100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𝑚𝐻</m:t>
                      </m:r>
                    </m:oMath>
                  </a14:m>
                  <a:r>
                    <a:rPr lang="en-US" sz="2400" dirty="0"/>
                    <a:t> </a:t>
                  </a:r>
                </a:p>
              </p:txBody>
            </p:sp>
          </mc:Choice>
          <mc:Fallback xmlns="">
            <p:sp>
              <p:nvSpPr>
                <p:cNvPr id="68" name="Rectangle 67">
                  <a:extLst>
                    <a:ext uri="{FF2B5EF4-FFF2-40B4-BE49-F238E27FC236}">
                      <a16:creationId xmlns:a16="http://schemas.microsoft.com/office/drawing/2014/main" id="{6977B1E5-48B4-4B62-8653-762745060D9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22387" y="4288929"/>
                  <a:ext cx="1254895" cy="461665"/>
                </a:xfrm>
                <a:prstGeom prst="rect">
                  <a:avLst/>
                </a:prstGeom>
                <a:blipFill>
                  <a:blip r:embed="rId6"/>
                  <a:stretch>
                    <a:fillRect l="-9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6816D539-20D0-42E0-8512-901DCBBF571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78792" y="2193758"/>
              <a:ext cx="1313352" cy="8845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Rectangle 72">
                  <a:extLst>
                    <a:ext uri="{FF2B5EF4-FFF2-40B4-BE49-F238E27FC236}">
                      <a16:creationId xmlns:a16="http://schemas.microsoft.com/office/drawing/2014/main" id="{50292E4A-79C0-4FF8-806A-BB425F52C29D}"/>
                    </a:ext>
                  </a:extLst>
                </p:cNvPr>
                <p:cNvSpPr/>
                <p:nvPr/>
              </p:nvSpPr>
              <p:spPr>
                <a:xfrm>
                  <a:off x="6598040" y="1971770"/>
                  <a:ext cx="1488356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𝐴𝑛𝑎𝑙𝑜𝑔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2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73" name="Rectangle 72">
                  <a:extLst>
                    <a:ext uri="{FF2B5EF4-FFF2-40B4-BE49-F238E27FC236}">
                      <a16:creationId xmlns:a16="http://schemas.microsoft.com/office/drawing/2014/main" id="{50292E4A-79C0-4FF8-806A-BB425F52C29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98040" y="1971770"/>
                  <a:ext cx="1488356" cy="461665"/>
                </a:xfrm>
                <a:prstGeom prst="rect">
                  <a:avLst/>
                </a:prstGeom>
                <a:blipFill>
                  <a:blip r:embed="rId7"/>
                  <a:stretch>
                    <a:fillRect l="-408" b="-1710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902508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7" y="136525"/>
            <a:ext cx="11105793" cy="744825"/>
          </a:xfrm>
        </p:spPr>
        <p:txBody>
          <a:bodyPr>
            <a:normAutofit/>
          </a:bodyPr>
          <a:lstStyle/>
          <a:p>
            <a:r>
              <a:rPr lang="en-US" dirty="0"/>
              <a:t>RL Circuits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2" name="Content Placeholder 2">
            <a:extLst>
              <a:ext uri="{FF2B5EF4-FFF2-40B4-BE49-F238E27FC236}">
                <a16:creationId xmlns:a16="http://schemas.microsoft.com/office/drawing/2014/main" id="{8FDEE6DC-FF18-45FA-B806-8748D5FF9870}"/>
              </a:ext>
            </a:extLst>
          </p:cNvPr>
          <p:cNvSpPr txBox="1">
            <a:spLocks/>
          </p:cNvSpPr>
          <p:nvPr/>
        </p:nvSpPr>
        <p:spPr>
          <a:xfrm>
            <a:off x="391560" y="867497"/>
            <a:ext cx="6166169" cy="471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At steady state, what voltage would you expect across an inductor?</a:t>
            </a:r>
          </a:p>
          <a:p>
            <a:pPr marL="0" indent="0">
              <a:buNone/>
            </a:pPr>
            <a:endParaRPr lang="en-US" sz="3200" dirty="0"/>
          </a:p>
          <a:p>
            <a:r>
              <a:rPr lang="en-US" sz="3200" dirty="0"/>
              <a:t>What is the voltage across an inductor when the Arduino is on? (5V ON)</a:t>
            </a:r>
          </a:p>
          <a:p>
            <a:endParaRPr lang="en-US" sz="3200" dirty="0"/>
          </a:p>
          <a:p>
            <a:r>
              <a:rPr lang="en-US" sz="3200" dirty="0"/>
              <a:t>What is going on?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F99260C-EA39-424C-A464-DC74D38F0BA0}"/>
              </a:ext>
            </a:extLst>
          </p:cNvPr>
          <p:cNvGrpSpPr/>
          <p:nvPr/>
        </p:nvGrpSpPr>
        <p:grpSpPr>
          <a:xfrm>
            <a:off x="7266780" y="1200671"/>
            <a:ext cx="4279242" cy="4456657"/>
            <a:chOff x="6598040" y="882120"/>
            <a:chExt cx="4279242" cy="4456657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A5E5E0AF-80C4-44B4-8CEF-827553F82D28}"/>
                </a:ext>
              </a:extLst>
            </p:cNvPr>
            <p:cNvGrpSpPr/>
            <p:nvPr/>
          </p:nvGrpSpPr>
          <p:grpSpPr>
            <a:xfrm>
              <a:off x="9398257" y="3257418"/>
              <a:ext cx="213502" cy="585902"/>
              <a:chOff x="1233835" y="4246368"/>
              <a:chExt cx="166255" cy="914400"/>
            </a:xfrm>
          </p:grpSpPr>
          <p:sp>
            <p:nvSpPr>
              <p:cNvPr id="50" name="Arc 49">
                <a:extLst>
                  <a:ext uri="{FF2B5EF4-FFF2-40B4-BE49-F238E27FC236}">
                    <a16:creationId xmlns:a16="http://schemas.microsoft.com/office/drawing/2014/main" id="{5D4DD77B-22F3-4F48-B067-BF9F7BCDC255}"/>
                  </a:ext>
                </a:extLst>
              </p:cNvPr>
              <p:cNvSpPr/>
              <p:nvPr/>
            </p:nvSpPr>
            <p:spPr>
              <a:xfrm rot="16200000">
                <a:off x="1233835" y="4869823"/>
                <a:ext cx="166255" cy="166255"/>
              </a:xfrm>
              <a:prstGeom prst="arc">
                <a:avLst>
                  <a:gd name="adj1" fmla="val 10816391"/>
                  <a:gd name="adj2" fmla="val 0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51" name="Arc 50">
                <a:extLst>
                  <a:ext uri="{FF2B5EF4-FFF2-40B4-BE49-F238E27FC236}">
                    <a16:creationId xmlns:a16="http://schemas.microsoft.com/office/drawing/2014/main" id="{DD86A702-2134-4ED0-ABA7-CE0E737DBE02}"/>
                  </a:ext>
                </a:extLst>
              </p:cNvPr>
              <p:cNvSpPr/>
              <p:nvPr/>
            </p:nvSpPr>
            <p:spPr>
              <a:xfrm rot="16200000">
                <a:off x="1233835" y="4703568"/>
                <a:ext cx="166255" cy="166255"/>
              </a:xfrm>
              <a:prstGeom prst="arc">
                <a:avLst>
                  <a:gd name="adj1" fmla="val 10816391"/>
                  <a:gd name="adj2" fmla="val 0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52" name="Arc 51">
                <a:extLst>
                  <a:ext uri="{FF2B5EF4-FFF2-40B4-BE49-F238E27FC236}">
                    <a16:creationId xmlns:a16="http://schemas.microsoft.com/office/drawing/2014/main" id="{A3AA562F-94F7-4A2E-87A6-E6D9921357CA}"/>
                  </a:ext>
                </a:extLst>
              </p:cNvPr>
              <p:cNvSpPr/>
              <p:nvPr/>
            </p:nvSpPr>
            <p:spPr>
              <a:xfrm rot="16200000">
                <a:off x="1233835" y="4537314"/>
                <a:ext cx="166255" cy="166255"/>
              </a:xfrm>
              <a:prstGeom prst="arc">
                <a:avLst>
                  <a:gd name="adj1" fmla="val 10816391"/>
                  <a:gd name="adj2" fmla="val 0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53" name="Arc 52">
                <a:extLst>
                  <a:ext uri="{FF2B5EF4-FFF2-40B4-BE49-F238E27FC236}">
                    <a16:creationId xmlns:a16="http://schemas.microsoft.com/office/drawing/2014/main" id="{D1752077-AFC1-4CBF-A7A1-1080E9BD0692}"/>
                  </a:ext>
                </a:extLst>
              </p:cNvPr>
              <p:cNvSpPr/>
              <p:nvPr/>
            </p:nvSpPr>
            <p:spPr>
              <a:xfrm rot="16200000">
                <a:off x="1233835" y="4371059"/>
                <a:ext cx="166255" cy="166255"/>
              </a:xfrm>
              <a:prstGeom prst="arc">
                <a:avLst>
                  <a:gd name="adj1" fmla="val 10816391"/>
                  <a:gd name="adj2" fmla="val 0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613B44DB-A080-447A-89C8-252C5758BBCF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1254418" y="5098225"/>
                <a:ext cx="124691" cy="39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89DD70CC-4B3A-40E4-8A4C-ACD79F2AC5DB}"/>
                  </a:ext>
                </a:extLst>
              </p:cNvPr>
              <p:cNvCxnSpPr>
                <a:stCxn id="53" idx="2"/>
              </p:cNvCxnSpPr>
              <p:nvPr/>
            </p:nvCxnSpPr>
            <p:spPr>
              <a:xfrm rot="16200000" flipV="1">
                <a:off x="1254418" y="4308516"/>
                <a:ext cx="124691" cy="39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76AC82C6-289D-42AA-9F9A-13E0E7F30B96}"/>
                </a:ext>
              </a:extLst>
            </p:cNvPr>
            <p:cNvGrpSpPr/>
            <p:nvPr/>
          </p:nvGrpSpPr>
          <p:grpSpPr>
            <a:xfrm>
              <a:off x="9398257" y="2363768"/>
              <a:ext cx="213502" cy="585902"/>
              <a:chOff x="1233835" y="4246368"/>
              <a:chExt cx="166255" cy="914400"/>
            </a:xfrm>
          </p:grpSpPr>
          <p:sp>
            <p:nvSpPr>
              <p:cNvPr id="44" name="Arc 43">
                <a:extLst>
                  <a:ext uri="{FF2B5EF4-FFF2-40B4-BE49-F238E27FC236}">
                    <a16:creationId xmlns:a16="http://schemas.microsoft.com/office/drawing/2014/main" id="{C75E563B-13A3-45EE-90DF-F30869BF3804}"/>
                  </a:ext>
                </a:extLst>
              </p:cNvPr>
              <p:cNvSpPr/>
              <p:nvPr/>
            </p:nvSpPr>
            <p:spPr>
              <a:xfrm rot="16200000">
                <a:off x="1233835" y="4869823"/>
                <a:ext cx="166255" cy="166255"/>
              </a:xfrm>
              <a:prstGeom prst="arc">
                <a:avLst>
                  <a:gd name="adj1" fmla="val 10816391"/>
                  <a:gd name="adj2" fmla="val 0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45" name="Arc 44">
                <a:extLst>
                  <a:ext uri="{FF2B5EF4-FFF2-40B4-BE49-F238E27FC236}">
                    <a16:creationId xmlns:a16="http://schemas.microsoft.com/office/drawing/2014/main" id="{0B73D3EE-6990-4CEE-A18B-786C60E58170}"/>
                  </a:ext>
                </a:extLst>
              </p:cNvPr>
              <p:cNvSpPr/>
              <p:nvPr/>
            </p:nvSpPr>
            <p:spPr>
              <a:xfrm rot="16200000">
                <a:off x="1233835" y="4703568"/>
                <a:ext cx="166255" cy="166255"/>
              </a:xfrm>
              <a:prstGeom prst="arc">
                <a:avLst>
                  <a:gd name="adj1" fmla="val 10816391"/>
                  <a:gd name="adj2" fmla="val 0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46" name="Arc 45">
                <a:extLst>
                  <a:ext uri="{FF2B5EF4-FFF2-40B4-BE49-F238E27FC236}">
                    <a16:creationId xmlns:a16="http://schemas.microsoft.com/office/drawing/2014/main" id="{351F18AD-7C2F-4A55-8BF2-1B36FABFE4EF}"/>
                  </a:ext>
                </a:extLst>
              </p:cNvPr>
              <p:cNvSpPr/>
              <p:nvPr/>
            </p:nvSpPr>
            <p:spPr>
              <a:xfrm rot="16200000">
                <a:off x="1233835" y="4537314"/>
                <a:ext cx="166255" cy="166255"/>
              </a:xfrm>
              <a:prstGeom prst="arc">
                <a:avLst>
                  <a:gd name="adj1" fmla="val 10816391"/>
                  <a:gd name="adj2" fmla="val 0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47" name="Arc 46">
                <a:extLst>
                  <a:ext uri="{FF2B5EF4-FFF2-40B4-BE49-F238E27FC236}">
                    <a16:creationId xmlns:a16="http://schemas.microsoft.com/office/drawing/2014/main" id="{94459BB8-81FE-4112-951C-416C259296ED}"/>
                  </a:ext>
                </a:extLst>
              </p:cNvPr>
              <p:cNvSpPr/>
              <p:nvPr/>
            </p:nvSpPr>
            <p:spPr>
              <a:xfrm rot="16200000">
                <a:off x="1233835" y="4371059"/>
                <a:ext cx="166255" cy="166255"/>
              </a:xfrm>
              <a:prstGeom prst="arc">
                <a:avLst>
                  <a:gd name="adj1" fmla="val 10816391"/>
                  <a:gd name="adj2" fmla="val 0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0AD0D550-3425-45FB-8898-54F0E7A46A73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1254418" y="5098225"/>
                <a:ext cx="124691" cy="39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7DA0B109-3075-4855-B5F0-07CE7137C5C0}"/>
                  </a:ext>
                </a:extLst>
              </p:cNvPr>
              <p:cNvCxnSpPr>
                <a:stCxn id="47" idx="2"/>
              </p:cNvCxnSpPr>
              <p:nvPr/>
            </p:nvCxnSpPr>
            <p:spPr>
              <a:xfrm rot="16200000" flipV="1">
                <a:off x="1254418" y="4308516"/>
                <a:ext cx="124691" cy="39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214A555-6201-4E3D-B854-0385B161436D}"/>
                </a:ext>
              </a:extLst>
            </p:cNvPr>
            <p:cNvGrpSpPr/>
            <p:nvPr/>
          </p:nvGrpSpPr>
          <p:grpSpPr>
            <a:xfrm>
              <a:off x="9398257" y="4143119"/>
              <a:ext cx="213502" cy="585902"/>
              <a:chOff x="1233835" y="4246368"/>
              <a:chExt cx="166255" cy="914400"/>
            </a:xfrm>
          </p:grpSpPr>
          <p:sp>
            <p:nvSpPr>
              <p:cNvPr id="38" name="Arc 37">
                <a:extLst>
                  <a:ext uri="{FF2B5EF4-FFF2-40B4-BE49-F238E27FC236}">
                    <a16:creationId xmlns:a16="http://schemas.microsoft.com/office/drawing/2014/main" id="{5102E168-F91B-42F9-82D7-40770E7C0AB3}"/>
                  </a:ext>
                </a:extLst>
              </p:cNvPr>
              <p:cNvSpPr/>
              <p:nvPr/>
            </p:nvSpPr>
            <p:spPr>
              <a:xfrm rot="16200000">
                <a:off x="1233835" y="4869823"/>
                <a:ext cx="166255" cy="166255"/>
              </a:xfrm>
              <a:prstGeom prst="arc">
                <a:avLst>
                  <a:gd name="adj1" fmla="val 10816391"/>
                  <a:gd name="adj2" fmla="val 0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39" name="Arc 38">
                <a:extLst>
                  <a:ext uri="{FF2B5EF4-FFF2-40B4-BE49-F238E27FC236}">
                    <a16:creationId xmlns:a16="http://schemas.microsoft.com/office/drawing/2014/main" id="{13523699-A30C-4E8C-A6B8-2876E7D42AC9}"/>
                  </a:ext>
                </a:extLst>
              </p:cNvPr>
              <p:cNvSpPr/>
              <p:nvPr/>
            </p:nvSpPr>
            <p:spPr>
              <a:xfrm rot="16200000">
                <a:off x="1233835" y="4703568"/>
                <a:ext cx="166255" cy="166255"/>
              </a:xfrm>
              <a:prstGeom prst="arc">
                <a:avLst>
                  <a:gd name="adj1" fmla="val 10816391"/>
                  <a:gd name="adj2" fmla="val 0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40" name="Arc 39">
                <a:extLst>
                  <a:ext uri="{FF2B5EF4-FFF2-40B4-BE49-F238E27FC236}">
                    <a16:creationId xmlns:a16="http://schemas.microsoft.com/office/drawing/2014/main" id="{B11A89D5-8BC0-4E44-BF93-7E05213E9693}"/>
                  </a:ext>
                </a:extLst>
              </p:cNvPr>
              <p:cNvSpPr/>
              <p:nvPr/>
            </p:nvSpPr>
            <p:spPr>
              <a:xfrm rot="16200000">
                <a:off x="1233835" y="4537314"/>
                <a:ext cx="166255" cy="166255"/>
              </a:xfrm>
              <a:prstGeom prst="arc">
                <a:avLst>
                  <a:gd name="adj1" fmla="val 10816391"/>
                  <a:gd name="adj2" fmla="val 0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41" name="Arc 40">
                <a:extLst>
                  <a:ext uri="{FF2B5EF4-FFF2-40B4-BE49-F238E27FC236}">
                    <a16:creationId xmlns:a16="http://schemas.microsoft.com/office/drawing/2014/main" id="{A7B96056-FAE1-4DD4-BCBA-C434C70142A3}"/>
                  </a:ext>
                </a:extLst>
              </p:cNvPr>
              <p:cNvSpPr/>
              <p:nvPr/>
            </p:nvSpPr>
            <p:spPr>
              <a:xfrm rot="16200000">
                <a:off x="1233835" y="4371059"/>
                <a:ext cx="166255" cy="166255"/>
              </a:xfrm>
              <a:prstGeom prst="arc">
                <a:avLst>
                  <a:gd name="adj1" fmla="val 10816391"/>
                  <a:gd name="adj2" fmla="val 0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8DB1CD5-4F9D-4630-AD84-239B17284E40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1254418" y="5098225"/>
                <a:ext cx="124691" cy="39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2A41A242-D246-4B78-9FCC-F4FA44056D31}"/>
                  </a:ext>
                </a:extLst>
              </p:cNvPr>
              <p:cNvCxnSpPr>
                <a:stCxn id="41" idx="2"/>
              </p:cNvCxnSpPr>
              <p:nvPr/>
            </p:nvCxnSpPr>
            <p:spPr>
              <a:xfrm rot="16200000" flipV="1">
                <a:off x="1254418" y="4308516"/>
                <a:ext cx="124691" cy="39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" name="AutoShape 7">
              <a:extLst>
                <a:ext uri="{FF2B5EF4-FFF2-40B4-BE49-F238E27FC236}">
                  <a16:creationId xmlns:a16="http://schemas.microsoft.com/office/drawing/2014/main" id="{11BF50E8-54F4-4006-8AE2-E3B5FF90D51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9431550" y="1675454"/>
              <a:ext cx="144780" cy="90463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AutoShape 8">
              <a:extLst>
                <a:ext uri="{FF2B5EF4-FFF2-40B4-BE49-F238E27FC236}">
                  <a16:creationId xmlns:a16="http://schemas.microsoft.com/office/drawing/2014/main" id="{22A07BF3-82B4-4F9C-910B-CB0D1E06826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9431550" y="1765917"/>
              <a:ext cx="144780" cy="45232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AutoShape 9">
              <a:extLst>
                <a:ext uri="{FF2B5EF4-FFF2-40B4-BE49-F238E27FC236}">
                  <a16:creationId xmlns:a16="http://schemas.microsoft.com/office/drawing/2014/main" id="{D5C54124-4157-4C03-98C5-8D08E99D9C4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9431550" y="1811150"/>
              <a:ext cx="144780" cy="95489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AutoShape 10">
              <a:extLst>
                <a:ext uri="{FF2B5EF4-FFF2-40B4-BE49-F238E27FC236}">
                  <a16:creationId xmlns:a16="http://schemas.microsoft.com/office/drawing/2014/main" id="{72ECE6F2-EF7B-4906-9E16-E32E5480308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9431550" y="1906135"/>
              <a:ext cx="144780" cy="45232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AutoShape 13">
              <a:extLst>
                <a:ext uri="{FF2B5EF4-FFF2-40B4-BE49-F238E27FC236}">
                  <a16:creationId xmlns:a16="http://schemas.microsoft.com/office/drawing/2014/main" id="{51496AA2-139C-4DB8-B5FE-6FBDE9E11A4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9469449" y="1614813"/>
              <a:ext cx="106880" cy="60641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14">
              <a:extLst>
                <a:ext uri="{FF2B5EF4-FFF2-40B4-BE49-F238E27FC236}">
                  <a16:creationId xmlns:a16="http://schemas.microsoft.com/office/drawing/2014/main" id="{6E678C20-54AF-449A-B24C-E57CA756573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9492144" y="1951368"/>
              <a:ext cx="84186" cy="75869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0FE2DAD-4BA0-4FD2-924B-27D933B151FC}"/>
                </a:ext>
              </a:extLst>
            </p:cNvPr>
            <p:cNvCxnSpPr>
              <a:cxnSpLocks/>
            </p:cNvCxnSpPr>
            <p:nvPr/>
          </p:nvCxnSpPr>
          <p:spPr>
            <a:xfrm>
              <a:off x="9503940" y="2027237"/>
              <a:ext cx="0" cy="333041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469FE1C-B817-4E53-9735-C33168768221}"/>
                </a:ext>
              </a:extLst>
            </p:cNvPr>
            <p:cNvCxnSpPr>
              <a:cxnSpLocks/>
            </p:cNvCxnSpPr>
            <p:nvPr/>
          </p:nvCxnSpPr>
          <p:spPr>
            <a:xfrm>
              <a:off x="9510232" y="3816990"/>
              <a:ext cx="0" cy="333041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B557902-7642-4D41-B64A-11C2C3945CF1}"/>
                </a:ext>
              </a:extLst>
            </p:cNvPr>
            <p:cNvCxnSpPr>
              <a:cxnSpLocks/>
            </p:cNvCxnSpPr>
            <p:nvPr/>
          </p:nvCxnSpPr>
          <p:spPr>
            <a:xfrm>
              <a:off x="9503940" y="2924377"/>
              <a:ext cx="0" cy="333041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24" name="Group 181">
              <a:extLst>
                <a:ext uri="{FF2B5EF4-FFF2-40B4-BE49-F238E27FC236}">
                  <a16:creationId xmlns:a16="http://schemas.microsoft.com/office/drawing/2014/main" id="{7C836D66-DF1A-4875-9A40-D488A377E2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392940" y="4697031"/>
              <a:ext cx="229448" cy="641746"/>
              <a:chOff x="2211547" y="2946872"/>
              <a:chExt cx="261890" cy="732495"/>
            </a:xfrm>
          </p:grpSpPr>
          <p:grpSp>
            <p:nvGrpSpPr>
              <p:cNvPr id="33" name="Group 34">
                <a:extLst>
                  <a:ext uri="{FF2B5EF4-FFF2-40B4-BE49-F238E27FC236}">
                    <a16:creationId xmlns:a16="http://schemas.microsoft.com/office/drawing/2014/main" id="{9D7E5FC0-9C9D-43F9-A866-F53E53EB5C4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2283581" y="3489512"/>
                <a:ext cx="117821" cy="261890"/>
                <a:chOff x="0" y="0"/>
                <a:chExt cx="118368" cy="262890"/>
              </a:xfrm>
            </p:grpSpPr>
            <p:cxnSp>
              <p:nvCxnSpPr>
                <p:cNvPr id="35" name="AutoShape 4">
                  <a:extLst>
                    <a:ext uri="{FF2B5EF4-FFF2-40B4-BE49-F238E27FC236}">
                      <a16:creationId xmlns:a16="http://schemas.microsoft.com/office/drawing/2014/main" id="{784D82DA-8A1B-4E75-99C0-29EF315AD938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-5400000">
                  <a:off x="68580" y="131445"/>
                  <a:ext cx="99575" cy="0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6" name="AutoShape 3">
                  <a:extLst>
                    <a:ext uri="{FF2B5EF4-FFF2-40B4-BE49-F238E27FC236}">
                      <a16:creationId xmlns:a16="http://schemas.microsoft.com/office/drawing/2014/main" id="{F5FD3EB1-6368-458C-B712-0E9B8B7B6E2E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-5400000">
                  <a:off x="-131445" y="131445"/>
                  <a:ext cx="262890" cy="0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7" name="AutoShape 3">
                  <a:extLst>
                    <a:ext uri="{FF2B5EF4-FFF2-40B4-BE49-F238E27FC236}">
                      <a16:creationId xmlns:a16="http://schemas.microsoft.com/office/drawing/2014/main" id="{0071084D-B95D-44B1-B0D2-A7EAE3A3D90A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-5400000">
                  <a:off x="-26670" y="131445"/>
                  <a:ext cx="178536" cy="0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cxnSp>
            <p:nvCxnSpPr>
              <p:cNvPr id="34" name="AutoShape 5">
                <a:extLst>
                  <a:ext uri="{FF2B5EF4-FFF2-40B4-BE49-F238E27FC236}">
                    <a16:creationId xmlns:a16="http://schemas.microsoft.com/office/drawing/2014/main" id="{E9BB050A-2497-4B81-A34B-E5B32584D52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338542" y="2946872"/>
                <a:ext cx="0" cy="614675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D7F51CC2-5B3D-4E22-ABE1-FDDB64602446}"/>
                </a:ext>
              </a:extLst>
            </p:cNvPr>
            <p:cNvCxnSpPr>
              <a:cxnSpLocks/>
            </p:cNvCxnSpPr>
            <p:nvPr/>
          </p:nvCxnSpPr>
          <p:spPr>
            <a:xfrm>
              <a:off x="9473190" y="1281772"/>
              <a:ext cx="0" cy="333041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08D87FB-1D4A-438D-9E74-14AC6FBD3DF6}"/>
                </a:ext>
              </a:extLst>
            </p:cNvPr>
            <p:cNvSpPr txBox="1"/>
            <p:nvPr/>
          </p:nvSpPr>
          <p:spPr>
            <a:xfrm>
              <a:off x="9256624" y="882120"/>
              <a:ext cx="51488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5V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1E557B6-1B3B-4562-B8F4-C21BCD4F443E}"/>
                </a:ext>
              </a:extLst>
            </p:cNvPr>
            <p:cNvSpPr/>
            <p:nvPr/>
          </p:nvSpPr>
          <p:spPr>
            <a:xfrm>
              <a:off x="9622387" y="1603867"/>
              <a:ext cx="73609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/>
                <a:t>1K</a:t>
              </a:r>
              <a:r>
                <a:rPr lang="en-US" sz="2400" dirty="0">
                  <a:sym typeface="Symbol" panose="05050102010706020507" pitchFamily="18" charset="2"/>
                </a:rPr>
                <a:t></a:t>
              </a:r>
              <a:endParaRPr lang="en-US" sz="24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6F12D795-B2CB-4EA0-AA58-C2FFB75D3282}"/>
                    </a:ext>
                  </a:extLst>
                </p:cNvPr>
                <p:cNvSpPr/>
                <p:nvPr/>
              </p:nvSpPr>
              <p:spPr>
                <a:xfrm>
                  <a:off x="9551117" y="2525607"/>
                  <a:ext cx="1254895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100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𝑚𝐻</m:t>
                      </m:r>
                    </m:oMath>
                  </a14:m>
                  <a:r>
                    <a:rPr lang="en-US" sz="2400" dirty="0"/>
                    <a:t> </a:t>
                  </a:r>
                </a:p>
              </p:txBody>
            </p:sp>
          </mc:Choice>
          <mc:Fallback xmlns=""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6F12D795-B2CB-4EA0-AA58-C2FFB75D328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51117" y="2525607"/>
                  <a:ext cx="1254895" cy="461665"/>
                </a:xfrm>
                <a:prstGeom prst="rect">
                  <a:avLst/>
                </a:prstGeom>
                <a:blipFill>
                  <a:blip r:embed="rId2"/>
                  <a:stretch>
                    <a:fillRect l="-9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126DFB3B-E5DA-47C9-8AC8-757617BC25C4}"/>
                    </a:ext>
                  </a:extLst>
                </p:cNvPr>
                <p:cNvSpPr/>
                <p:nvPr/>
              </p:nvSpPr>
              <p:spPr>
                <a:xfrm>
                  <a:off x="9576329" y="3390578"/>
                  <a:ext cx="1254895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100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𝑚𝐻</m:t>
                      </m:r>
                    </m:oMath>
                  </a14:m>
                  <a:r>
                    <a:rPr lang="en-US" sz="2400" dirty="0"/>
                    <a:t> </a:t>
                  </a:r>
                </a:p>
              </p:txBody>
            </p:sp>
          </mc:Choice>
          <mc:Fallback xmlns=""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126DFB3B-E5DA-47C9-8AC8-757617BC25C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76329" y="3390578"/>
                  <a:ext cx="1254895" cy="461665"/>
                </a:xfrm>
                <a:prstGeom prst="rect">
                  <a:avLst/>
                </a:prstGeom>
                <a:blipFill>
                  <a:blip r:embed="rId3"/>
                  <a:stretch>
                    <a:fillRect l="-146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05DF3508-F2E4-47DB-9695-AC82B003307D}"/>
                    </a:ext>
                  </a:extLst>
                </p:cNvPr>
                <p:cNvSpPr/>
                <p:nvPr/>
              </p:nvSpPr>
              <p:spPr>
                <a:xfrm>
                  <a:off x="9622387" y="4288929"/>
                  <a:ext cx="1254895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100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𝑚𝐻</m:t>
                      </m:r>
                    </m:oMath>
                  </a14:m>
                  <a:r>
                    <a:rPr lang="en-US" sz="2400" dirty="0"/>
                    <a:t> </a:t>
                  </a:r>
                </a:p>
              </p:txBody>
            </p:sp>
          </mc:Choice>
          <mc:Fallback xmlns=""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05DF3508-F2E4-47DB-9695-AC82B003307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22387" y="4288929"/>
                  <a:ext cx="1254895" cy="461665"/>
                </a:xfrm>
                <a:prstGeom prst="rect">
                  <a:avLst/>
                </a:prstGeom>
                <a:blipFill>
                  <a:blip r:embed="rId4"/>
                  <a:stretch>
                    <a:fillRect l="-9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9EA01763-1273-4F17-BB3F-FCAFCBAD93F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78792" y="2193758"/>
              <a:ext cx="1313352" cy="8845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951D4B3B-C2B2-4C3A-BEB6-EC2DED231C65}"/>
                    </a:ext>
                  </a:extLst>
                </p:cNvPr>
                <p:cNvSpPr/>
                <p:nvPr/>
              </p:nvSpPr>
              <p:spPr>
                <a:xfrm>
                  <a:off x="6598040" y="1971770"/>
                  <a:ext cx="1488356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𝐴𝑛𝑎𝑙𝑜𝑔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2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951D4B3B-C2B2-4C3A-BEB6-EC2DED231C6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98040" y="1971770"/>
                  <a:ext cx="1488356" cy="461665"/>
                </a:xfrm>
                <a:prstGeom prst="rect">
                  <a:avLst/>
                </a:prstGeom>
                <a:blipFill>
                  <a:blip r:embed="rId5"/>
                  <a:stretch>
                    <a:fillRect l="-410" b="-18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E089690A-D8EB-42BD-8D25-6A5CD94453AF}"/>
              </a:ext>
            </a:extLst>
          </p:cNvPr>
          <p:cNvSpPr txBox="1"/>
          <p:nvPr/>
        </p:nvSpPr>
        <p:spPr>
          <a:xfrm>
            <a:off x="3082549" y="1984687"/>
            <a:ext cx="7841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3087"/>
                </a:solidFill>
              </a:rPr>
              <a:t>0 V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B665E59-4E72-42E8-9407-18B3883F16E3}"/>
              </a:ext>
            </a:extLst>
          </p:cNvPr>
          <p:cNvSpPr txBox="1"/>
          <p:nvPr/>
        </p:nvSpPr>
        <p:spPr>
          <a:xfrm>
            <a:off x="3144936" y="4005803"/>
            <a:ext cx="1468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3087"/>
                </a:solidFill>
              </a:rPr>
              <a:t>~ 0.7 V</a:t>
            </a:r>
          </a:p>
        </p:txBody>
      </p:sp>
    </p:spTree>
    <p:extLst>
      <p:ext uri="{BB962C8B-B14F-4D97-AF65-F5344CB8AC3E}">
        <p14:creationId xmlns:p14="http://schemas.microsoft.com/office/powerpoint/2010/main" val="56590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01900DF-1F9E-4781-860C-E478920F2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843" y="365126"/>
            <a:ext cx="11354936" cy="835878"/>
          </a:xfrm>
        </p:spPr>
        <p:txBody>
          <a:bodyPr/>
          <a:lstStyle/>
          <a:p>
            <a:r>
              <a:rPr lang="en-US" dirty="0"/>
              <a:t>DCR – DC Resistance in Inductors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3658A3-2CD8-460D-A744-E3A4A19202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843" y="1105470"/>
            <a:ext cx="11354936" cy="507149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amount of resistance an inductor exhibits when a DC signal (0 Hz) is passed through it.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0294FC-6D89-465C-9CC0-5AFE34C6A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8EE7A5-4BF1-41ED-9C7A-9254A91339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512" y="2040929"/>
            <a:ext cx="8728274" cy="382760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5C6FF3C-AC01-4A2B-8DD1-6B49E0DD1C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5584" y="3769123"/>
            <a:ext cx="6385908" cy="249753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EFE10FD-FD47-4E7B-9747-17A143313A47}"/>
              </a:ext>
            </a:extLst>
          </p:cNvPr>
          <p:cNvSpPr txBox="1"/>
          <p:nvPr/>
        </p:nvSpPr>
        <p:spPr>
          <a:xfrm>
            <a:off x="9730854" y="1674445"/>
            <a:ext cx="22325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3087"/>
                </a:solidFill>
              </a:rPr>
              <a:t>Measure the DCR of one of your inductors with a DMM.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00720B-B969-453A-AF81-9C272086DCC4}"/>
              </a:ext>
            </a:extLst>
          </p:cNvPr>
          <p:cNvSpPr txBox="1"/>
          <p:nvPr/>
        </p:nvSpPr>
        <p:spPr>
          <a:xfrm>
            <a:off x="10221485" y="3128072"/>
            <a:ext cx="12010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~ 230</a:t>
            </a:r>
            <a:r>
              <a:rPr lang="el-GR" sz="2400" dirty="0">
                <a:solidFill>
                  <a:srgbClr val="FF0000"/>
                </a:solidFill>
              </a:rPr>
              <a:t>Ω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87C0AE8-BE0C-4E0F-B750-BADA5FAFF860}"/>
              </a:ext>
            </a:extLst>
          </p:cNvPr>
          <p:cNvSpPr/>
          <p:nvPr/>
        </p:nvSpPr>
        <p:spPr>
          <a:xfrm>
            <a:off x="9198247" y="5763819"/>
            <a:ext cx="2046476" cy="7712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231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484" y="153932"/>
            <a:ext cx="10515600" cy="705609"/>
          </a:xfrm>
        </p:spPr>
        <p:txBody>
          <a:bodyPr/>
          <a:lstStyle/>
          <a:p>
            <a:r>
              <a:rPr lang="en-US" dirty="0"/>
              <a:t>RL Circuits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007" y="846930"/>
            <a:ext cx="10515600" cy="2044551"/>
          </a:xfrm>
        </p:spPr>
        <p:txBody>
          <a:bodyPr/>
          <a:lstStyle/>
          <a:p>
            <a:r>
              <a:rPr lang="en-US" dirty="0"/>
              <a:t>If you were to plot the charge of the inductor (i.e. voltage vs time), the plot would look something like…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F9819D6-D12B-4187-8641-C8611DCFCDC7}"/>
              </a:ext>
            </a:extLst>
          </p:cNvPr>
          <p:cNvSpPr txBox="1">
            <a:spLocks/>
          </p:cNvSpPr>
          <p:nvPr/>
        </p:nvSpPr>
        <p:spPr>
          <a:xfrm>
            <a:off x="7134841" y="2215013"/>
            <a:ext cx="4518440" cy="37471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Does this remind you of anything?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It is similar to how a capacitor charges and discharges. </a:t>
            </a:r>
          </a:p>
        </p:txBody>
      </p:sp>
      <p:pic>
        <p:nvPicPr>
          <p:cNvPr id="11" name="Picture 10" descr="A close up of a mans face&#10;&#10;Description automatically generated">
            <a:extLst>
              <a:ext uri="{FF2B5EF4-FFF2-40B4-BE49-F238E27FC236}">
                <a16:creationId xmlns:a16="http://schemas.microsoft.com/office/drawing/2014/main" id="{FC9BD89D-9C42-4487-9EAB-43D8BB93DC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19" y="1729695"/>
            <a:ext cx="6290447" cy="4717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93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close up of a map&#10;&#10;Description automatically generated">
            <a:extLst>
              <a:ext uri="{FF2B5EF4-FFF2-40B4-BE49-F238E27FC236}">
                <a16:creationId xmlns:a16="http://schemas.microsoft.com/office/drawing/2014/main" id="{05CC4F0B-E16D-463A-BFF4-74DBC4B484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5909" y="46115"/>
            <a:ext cx="4503282" cy="3377462"/>
          </a:xfrm>
          <a:prstGeom prst="rect">
            <a:avLst/>
          </a:prstGeom>
        </p:spPr>
      </p:pic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42123CAA-F6A8-400A-B72B-C4CF1AFD8C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5908" y="3408251"/>
            <a:ext cx="4503283" cy="33774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484" y="153932"/>
            <a:ext cx="10515600" cy="705609"/>
          </a:xfrm>
        </p:spPr>
        <p:txBody>
          <a:bodyPr/>
          <a:lstStyle/>
          <a:p>
            <a:r>
              <a:rPr lang="en-US" dirty="0"/>
              <a:t>RL Circuits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008" y="846929"/>
            <a:ext cx="6146650" cy="5509421"/>
          </a:xfrm>
        </p:spPr>
        <p:txBody>
          <a:bodyPr/>
          <a:lstStyle/>
          <a:p>
            <a:r>
              <a:rPr lang="en-US" dirty="0"/>
              <a:t>Here’s a plot of various inductors.</a:t>
            </a:r>
          </a:p>
          <a:p>
            <a:r>
              <a:rPr lang="en-US" dirty="0"/>
              <a:t>As the </a:t>
            </a:r>
            <a:r>
              <a:rPr lang="en-US" u="sng" dirty="0">
                <a:solidFill>
                  <a:srgbClr val="C00000"/>
                </a:solidFill>
              </a:rPr>
              <a:t>inductance increases</a:t>
            </a:r>
            <a:r>
              <a:rPr lang="en-US" dirty="0"/>
              <a:t>, the </a:t>
            </a:r>
            <a:r>
              <a:rPr lang="en-US" u="sng" dirty="0">
                <a:solidFill>
                  <a:srgbClr val="CB333B"/>
                </a:solidFill>
              </a:rPr>
              <a:t>discharge time increases</a:t>
            </a:r>
            <a:r>
              <a:rPr lang="en-US" dirty="0"/>
              <a:t>.</a:t>
            </a:r>
          </a:p>
          <a:p>
            <a:r>
              <a:rPr lang="en-US" dirty="0"/>
              <a:t>Which inductor has the lowest inductance?</a:t>
            </a:r>
          </a:p>
          <a:p>
            <a:r>
              <a:rPr lang="en-US" dirty="0"/>
              <a:t>The charging time of an inductor has a similar behavior.</a:t>
            </a:r>
          </a:p>
          <a:p>
            <a:r>
              <a:rPr lang="en-US" dirty="0"/>
              <a:t>A plot of charging times of various inductors is shown to the right.</a:t>
            </a:r>
          </a:p>
          <a:p>
            <a:r>
              <a:rPr lang="en-US" dirty="0"/>
              <a:t>As the </a:t>
            </a:r>
            <a:r>
              <a:rPr lang="en-US" u="sng" dirty="0">
                <a:solidFill>
                  <a:srgbClr val="CB333B"/>
                </a:solidFill>
              </a:rPr>
              <a:t>inductance decreases</a:t>
            </a:r>
            <a:r>
              <a:rPr lang="en-US" dirty="0"/>
              <a:t>, the </a:t>
            </a:r>
            <a:r>
              <a:rPr lang="en-US" u="sng" dirty="0">
                <a:solidFill>
                  <a:srgbClr val="CB333B"/>
                </a:solidFill>
              </a:rPr>
              <a:t>charge time decreases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F3596B6E-DB6B-4FBF-A3B2-FF5F7791D171}"/>
              </a:ext>
            </a:extLst>
          </p:cNvPr>
          <p:cNvSpPr/>
          <p:nvPr/>
        </p:nvSpPr>
        <p:spPr>
          <a:xfrm rot="2570920">
            <a:off x="7530723" y="900749"/>
            <a:ext cx="1022948" cy="197709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1655B7D-06BF-42AE-AC41-D77EAE668463}"/>
                  </a:ext>
                </a:extLst>
              </p:cNvPr>
              <p:cNvSpPr txBox="1"/>
              <p:nvPr/>
            </p:nvSpPr>
            <p:spPr>
              <a:xfrm>
                <a:off x="8303506" y="1307374"/>
                <a:ext cx="6175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↑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1655B7D-06BF-42AE-AC41-D77EAE6684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03506" y="1307374"/>
                <a:ext cx="617555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Arrow: Right 12">
            <a:extLst>
              <a:ext uri="{FF2B5EF4-FFF2-40B4-BE49-F238E27FC236}">
                <a16:creationId xmlns:a16="http://schemas.microsoft.com/office/drawing/2014/main" id="{3EF383B1-E7FA-49F4-AA57-E73FB314BCD4}"/>
              </a:ext>
            </a:extLst>
          </p:cNvPr>
          <p:cNvSpPr/>
          <p:nvPr/>
        </p:nvSpPr>
        <p:spPr>
          <a:xfrm rot="19172694">
            <a:off x="7636581" y="5954371"/>
            <a:ext cx="1022948" cy="197709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24BA564-E570-4305-A327-3713D0F62589}"/>
                  </a:ext>
                </a:extLst>
              </p:cNvPr>
              <p:cNvSpPr txBox="1"/>
              <p:nvPr/>
            </p:nvSpPr>
            <p:spPr>
              <a:xfrm>
                <a:off x="8484413" y="5276802"/>
                <a:ext cx="6175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↑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24BA564-E570-4305-A327-3713D0F625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84413" y="5276802"/>
                <a:ext cx="617555" cy="369332"/>
              </a:xfrm>
              <a:prstGeom prst="rect">
                <a:avLst/>
              </a:prstGeom>
              <a:blipFill>
                <a:blip r:embed="rId5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9734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 animBg="1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48006" y="846929"/>
                <a:ext cx="11715393" cy="5748423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For a RL circuit, if the resistor value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dirty="0"/>
                  <a:t>) is known and the charge plot of the inductor is known, the inductance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) may be determined.</a:t>
                </a:r>
              </a:p>
              <a:p>
                <a:r>
                  <a:rPr lang="en-US" dirty="0"/>
                  <a:t>The inductance is determined using a time constant.</a:t>
                </a:r>
              </a:p>
              <a:p>
                <a:r>
                  <a:rPr lang="en-US" dirty="0"/>
                  <a:t>A time constant, denoted by the Greek letter tau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dirty="0"/>
                  <a:t>), is a value that describes how well a circuit responds to change.</a:t>
                </a:r>
              </a:p>
              <a:p>
                <a:r>
                  <a:rPr lang="en-US" dirty="0"/>
                  <a:t>The RL circuit’s time constant is given by</a:t>
                </a:r>
              </a:p>
              <a:p>
                <a:pPr marL="0" indent="0">
                  <a:buNone/>
                </a:pPr>
                <a:r>
                  <a:rPr lang="en-US" dirty="0"/>
                  <a:t>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den>
                    </m:f>
                  </m:oMath>
                </a14:m>
                <a:endParaRPr lang="en-US" dirty="0"/>
              </a:p>
              <a:p>
                <a:r>
                  <a:rPr lang="en-US" dirty="0"/>
                  <a:t>Looking at the units, we see that the time constant has units of…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Recall from Ohm’s Law that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Ω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f>
                      <m:fPr>
                        <m:type m:val="skw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den>
                    </m:f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8006" y="846929"/>
                <a:ext cx="11715393" cy="5748423"/>
              </a:xfrm>
              <a:blipFill>
                <a:blip r:embed="rId2"/>
                <a:stretch>
                  <a:fillRect l="-937" t="-18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484" y="153932"/>
            <a:ext cx="10515600" cy="705609"/>
          </a:xfrm>
        </p:spPr>
        <p:txBody>
          <a:bodyPr/>
          <a:lstStyle/>
          <a:p>
            <a:r>
              <a:rPr lang="en-US" dirty="0"/>
              <a:t>RL Circuits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0B80E66-3B28-4F80-A427-F7B2CD3AC6B4}"/>
                  </a:ext>
                </a:extLst>
              </p:cNvPr>
              <p:cNvSpPr txBox="1"/>
              <p:nvPr/>
            </p:nvSpPr>
            <p:spPr>
              <a:xfrm>
                <a:off x="1202320" y="5019933"/>
                <a:ext cx="993605" cy="8038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0B80E66-3B28-4F80-A427-F7B2CD3AC6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2320" y="5019933"/>
                <a:ext cx="993605" cy="8038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9F0BD13-2BCA-4B76-9A60-F89C7A38524F}"/>
                  </a:ext>
                </a:extLst>
              </p:cNvPr>
              <p:cNvSpPr txBox="1"/>
              <p:nvPr/>
            </p:nvSpPr>
            <p:spPr>
              <a:xfrm>
                <a:off x="2195925" y="4729469"/>
                <a:ext cx="1028422" cy="10942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𝑊𝑏</m:t>
                              </m:r>
                            </m:num>
                            <m:den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den>
                          </m:f>
                        </m:num>
                        <m:den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9F0BD13-2BCA-4B76-9A60-F89C7A3852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925" y="4729469"/>
                <a:ext cx="1028422" cy="109427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4799C43-C58B-4B48-9CB8-01368D5EA3A0}"/>
                  </a:ext>
                </a:extLst>
              </p:cNvPr>
              <p:cNvSpPr txBox="1"/>
              <p:nvPr/>
            </p:nvSpPr>
            <p:spPr>
              <a:xfrm>
                <a:off x="3226160" y="4709720"/>
                <a:ext cx="882036" cy="11140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𝑉𝑠</m:t>
                              </m:r>
                            </m:num>
                            <m:den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den>
                          </m:f>
                        </m:num>
                        <m:den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4799C43-C58B-4B48-9CB8-01368D5EA3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6160" y="4709720"/>
                <a:ext cx="882036" cy="111402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262F81A-F977-474A-A957-D4C369E6509F}"/>
                  </a:ext>
                </a:extLst>
              </p:cNvPr>
              <p:cNvSpPr txBox="1"/>
              <p:nvPr/>
            </p:nvSpPr>
            <p:spPr>
              <a:xfrm>
                <a:off x="4108196" y="5017112"/>
                <a:ext cx="865365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262F81A-F977-474A-A957-D4C369E650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8196" y="5017112"/>
                <a:ext cx="865365" cy="80663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E44A497-3E1C-4AE3-9809-1EAEF03E0DCE}"/>
                  </a:ext>
                </a:extLst>
              </p:cNvPr>
              <p:cNvSpPr txBox="1"/>
              <p:nvPr/>
            </p:nvSpPr>
            <p:spPr>
              <a:xfrm>
                <a:off x="5024126" y="5253623"/>
                <a:ext cx="62170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E44A497-3E1C-4AE3-9809-1EAEF03E0D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4126" y="5253623"/>
                <a:ext cx="621709" cy="4308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B1CBB32-9724-48E5-B4F1-5D3B9EA8A78B}"/>
              </a:ext>
            </a:extLst>
          </p:cNvPr>
          <p:cNvSpPr/>
          <p:nvPr/>
        </p:nvSpPr>
        <p:spPr>
          <a:xfrm>
            <a:off x="4990232" y="5253623"/>
            <a:ext cx="715709" cy="430887"/>
          </a:xfrm>
          <a:prstGeom prst="roundRect">
            <a:avLst/>
          </a:prstGeom>
          <a:noFill/>
          <a:ln w="63500">
            <a:solidFill>
              <a:schemeClr val="accent2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071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  <p:bldP spid="1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1535</TotalTime>
  <Words>777</Words>
  <Application>Microsoft Office PowerPoint</Application>
  <PresentationFormat>Widescreen</PresentationFormat>
  <Paragraphs>107</Paragraphs>
  <Slides>14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Symbol</vt:lpstr>
      <vt:lpstr>Office Theme</vt:lpstr>
      <vt:lpstr>RL Circuits</vt:lpstr>
      <vt:lpstr>DISCLAIMER &amp; USAGE</vt:lpstr>
      <vt:lpstr>RL Circuits</vt:lpstr>
      <vt:lpstr>RL Circuits</vt:lpstr>
      <vt:lpstr>RL Circuits</vt:lpstr>
      <vt:lpstr>DCR – DC Resistance in Inductors</vt:lpstr>
      <vt:lpstr>RL Circuits</vt:lpstr>
      <vt:lpstr>RL Circuits</vt:lpstr>
      <vt:lpstr>RL Circuits</vt:lpstr>
      <vt:lpstr>RL Circuits</vt:lpstr>
      <vt:lpstr>Using RLPlot.ino</vt:lpstr>
      <vt:lpstr>Why Doesn’t It Look Right?</vt:lpstr>
      <vt:lpstr>What’s An Oscilloscope?</vt:lpstr>
      <vt:lpstr>Oscilloscopes: Digging Deeper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Electricity</dc:title>
  <dc:creator>Krystal Corbett</dc:creator>
  <cp:lastModifiedBy>Marvin Nelson</cp:lastModifiedBy>
  <cp:revision>82</cp:revision>
  <cp:lastPrinted>2020-11-06T13:34:01Z</cp:lastPrinted>
  <dcterms:created xsi:type="dcterms:W3CDTF">2017-03-05T23:41:57Z</dcterms:created>
  <dcterms:modified xsi:type="dcterms:W3CDTF">2022-02-24T17:26:15Z</dcterms:modified>
</cp:coreProperties>
</file>