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8" r:id="rId3"/>
    <p:sldId id="269" r:id="rId4"/>
    <p:sldId id="265" r:id="rId5"/>
    <p:sldId id="264" r:id="rId6"/>
    <p:sldId id="267" r:id="rId7"/>
    <p:sldId id="266" r:id="rId8"/>
    <p:sldId id="270" r:id="rId9"/>
    <p:sldId id="271" r:id="rId10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894" y="2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8F92518-9993-4EE6-91A4-51A5D5124D53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6988534-1C50-48F4-AFFF-51476F796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1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72351-FB65-4476-B8C8-1647C088F1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41D86B-B201-416F-91BE-CB31DE0F06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ECE23-8792-4844-A507-21EF836A4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CEC1B-1576-4E92-B228-1F690E0F2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C17E-7CBA-4F07-AD2A-9E9DAE1C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2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C95B9-3E8D-43D1-A63E-964027F0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C76858-9288-4FCD-B625-2460ADFE2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D2C99-1A93-465F-B35A-A591B0085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F9F96-6384-403D-8C40-51181C54A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10FB2-9696-4454-AD0E-3CEF76291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03BCCD-F669-4107-B6A2-72AED232F5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87D208-AB90-4D4A-BDB2-8F2571CEF6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6C01D-84B7-4578-83B7-93E1BB4EB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0EACA-68C9-445E-9B38-679E19CA2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6F411-4796-4BAB-8743-489BA42F1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06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FA06E-F306-4653-BD81-F91F2EE8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1B78A-BF26-4DD6-B45F-E63AD1126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CE034-21AE-4846-8A94-4DED3BCF2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50264-6EF9-40F2-99CE-91E8D5872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D04B3-9931-46C7-932C-597AC10A1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84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6E903-10F7-4261-B249-0DD1D51E5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15728-2046-46DF-89E9-8F3CB44EA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60D66-A5B7-444E-A1A2-F1568E8D4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54720-7126-4AFD-AF2C-B318474FF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D8E4D-4B49-483A-A642-C0B3F86C2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9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60E1B-40C8-4A87-B16F-13B1C98D9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4B0DB-5B12-4A64-B699-4A02063EF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54034"/>
            <a:ext cx="5181600" cy="49229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471897-2A56-4FDC-BF04-3EFC86054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54034"/>
            <a:ext cx="5181600" cy="49229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39173-299F-42D8-9E37-E762384EB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F38D94-670C-416B-BC3B-B596E84B8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A3C7F9-1253-4094-A16B-3B51A731F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0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FF08-8F2B-4561-BDD8-CD67F6F02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1F219-FA3C-4E8C-8002-7659A5F0D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4760BB-D228-4B6B-AEB1-2170F68540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5A4F09-7A57-4AD7-906F-2B8F687C94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19C376-01C1-4433-B45D-AB09619C59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221062-3244-4EDD-A4F8-CDFC05D78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7CCE51-C171-479D-B72E-03E3E6844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0971F5-B373-4693-83D6-E38B5B4E0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21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9367B-8BE7-4826-98AD-7D540579A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1FED66-FF4B-43C4-B3B2-28C73D8FB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C9313B-BBBE-4B0B-BC64-F41621F6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1AFFCB-C5A0-40C2-ABDD-4D5EA589B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1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599423-6434-4461-B23D-950517248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836653-2AF6-4E56-B357-4AFF95B22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77DB8-6632-426E-B40C-9606D9EE4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8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93D9-7F08-48F2-B907-962A857B8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AD22C-C48D-403F-BED3-6DBDDAB19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38E051-3C5C-4915-A9C3-0A04AE6E82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CE2F45-E337-405E-A4B7-CE857019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FC2E6C-A9C3-4168-B178-B2E61E13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4060A8-22BF-4C3B-933D-324E1904D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0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C7696-9599-4E8F-B77D-DB08369EE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53D02F-7EA4-4B45-981B-FC84F5631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488A25-0F37-4015-B274-5358783071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29527-77C0-4C40-AD00-62B87B07F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06356-61EB-430D-9D6D-FFC932893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BBC87-3CD0-48B9-854E-A263BDADE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C12379-E026-436A-9302-324F28A5F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6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4A2FD-72C8-4F71-BFF6-602005994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175657"/>
            <a:ext cx="10515600" cy="5001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D27EC-5B41-4614-ABE7-BE5F59351C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6497B-0297-423E-9A35-96FFD9F1FE8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2978F-1A67-4E5F-929D-1BB72FBBB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A9311-633D-4D6B-9C47-265A27317A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AD0BA-7A56-4806-B78E-D6B181834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7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lowchar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C4B4D-C2AC-4B3F-B84B-58305F8029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1127" y="781413"/>
            <a:ext cx="6452212" cy="2387600"/>
          </a:xfrm>
        </p:spPr>
        <p:txBody>
          <a:bodyPr/>
          <a:lstStyle/>
          <a:p>
            <a:r>
              <a:rPr lang="en-US" dirty="0"/>
              <a:t>Using Flowcharts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865F35-F743-4E5B-8E6D-914F513A9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127" y="3261088"/>
            <a:ext cx="6452212" cy="1655762"/>
          </a:xfrm>
        </p:spPr>
        <p:txBody>
          <a:bodyPr>
            <a:normAutofit/>
          </a:bodyPr>
          <a:lstStyle/>
          <a:p>
            <a:r>
              <a:rPr lang="en-US" sz="3600" dirty="0"/>
              <a:t>Designing and Documenting Processes, Control Algorithms and Software</a:t>
            </a:r>
          </a:p>
        </p:txBody>
      </p:sp>
      <p:pic>
        <p:nvPicPr>
          <p:cNvPr id="1026" name="Picture 2" descr="xkcd: Flowchart">
            <a:extLst>
              <a:ext uri="{FF2B5EF4-FFF2-40B4-BE49-F238E27FC236}">
                <a16:creationId xmlns:a16="http://schemas.microsoft.com/office/drawing/2014/main" id="{628702BD-785B-4868-96A6-9EA4F5A67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703" y="1397785"/>
            <a:ext cx="382905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996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357B6-EE14-4B39-AFD9-4DD0D98B2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 Charts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84AAA-9660-44CC-9966-18ACAAAEA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 / Types of Flow Charts / Examples</a:t>
            </a:r>
          </a:p>
          <a:p>
            <a:r>
              <a:rPr lang="en-US" dirty="0"/>
              <a:t>Flow Charting Symbols</a:t>
            </a:r>
          </a:p>
          <a:p>
            <a:r>
              <a:rPr lang="en-US" dirty="0"/>
              <a:t>Working with PowerPoint (to generate Flowcharts / Project Documentation)</a:t>
            </a:r>
          </a:p>
          <a:p>
            <a:r>
              <a:rPr lang="en-US" dirty="0"/>
              <a:t>Flow Chart Cooling Control Program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220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AD393F6-E171-4711-BE8F-71C6EE2E0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974" y="138020"/>
            <a:ext cx="6770040" cy="706029"/>
          </a:xfrm>
        </p:spPr>
        <p:txBody>
          <a:bodyPr/>
          <a:lstStyle/>
          <a:p>
            <a:r>
              <a:rPr lang="en-US" b="1" dirty="0"/>
              <a:t>Flow Charts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2C8FD0-2434-4902-9A01-39DEA5D79F1A}"/>
              </a:ext>
            </a:extLst>
          </p:cNvPr>
          <p:cNvSpPr/>
          <p:nvPr/>
        </p:nvSpPr>
        <p:spPr>
          <a:xfrm>
            <a:off x="423974" y="933927"/>
            <a:ext cx="70583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A flowchart is a type of diagram that represents a workflow or process. </a:t>
            </a:r>
          </a:p>
          <a:p>
            <a:endParaRPr lang="en-US" sz="3200" dirty="0"/>
          </a:p>
          <a:p>
            <a:r>
              <a:rPr lang="en-US" sz="3200" dirty="0"/>
              <a:t>A flowchart can also be defined as a diagrammatic representation of an algorithm, a step-by-step approach to solving a task.</a:t>
            </a:r>
          </a:p>
          <a:p>
            <a:endParaRPr lang="en-US" sz="3200" dirty="0"/>
          </a:p>
          <a:p>
            <a:r>
              <a:rPr lang="en-US" sz="3200" dirty="0"/>
              <a:t>Flowcharts are used in designing and documenting simple processes or programs.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1F09D5-45DF-4034-BE93-94C39B2DE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2370" y="491035"/>
            <a:ext cx="4285656" cy="587593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433B5A5-A90C-4C25-89A3-599242D97728}"/>
              </a:ext>
            </a:extLst>
          </p:cNvPr>
          <p:cNvSpPr/>
          <p:nvPr/>
        </p:nvSpPr>
        <p:spPr>
          <a:xfrm>
            <a:off x="3338827" y="6258461"/>
            <a:ext cx="3999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https://en.wikipedia.org/wiki/Flowchart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5944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E43A00-EF46-4503-81A8-A36BAEE6C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034" y="99152"/>
            <a:ext cx="8657879" cy="66596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EE44AD-9542-41B3-B2FA-8B57A24D674D}"/>
              </a:ext>
            </a:extLst>
          </p:cNvPr>
          <p:cNvSpPr txBox="1"/>
          <p:nvPr/>
        </p:nvSpPr>
        <p:spPr>
          <a:xfrm>
            <a:off x="253388" y="1046602"/>
            <a:ext cx="2788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Refrigeration System Control Logic</a:t>
            </a:r>
          </a:p>
        </p:txBody>
      </p:sp>
    </p:spTree>
    <p:extLst>
      <p:ext uri="{BB962C8B-B14F-4D97-AF65-F5344CB8AC3E}">
        <p14:creationId xmlns:p14="http://schemas.microsoft.com/office/powerpoint/2010/main" val="1980236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80E832B8-62B4-46C0-BCA2-57EC5FE53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52514"/>
              </p:ext>
            </p:extLst>
          </p:nvPr>
        </p:nvGraphicFramePr>
        <p:xfrm>
          <a:off x="6468748" y="719666"/>
          <a:ext cx="4179906" cy="58574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9953">
                  <a:extLst>
                    <a:ext uri="{9D8B030D-6E8A-4147-A177-3AD203B41FA5}">
                      <a16:colId xmlns:a16="http://schemas.microsoft.com/office/drawing/2014/main" val="3619017056"/>
                    </a:ext>
                  </a:extLst>
                </a:gridCol>
                <a:gridCol w="2089953">
                  <a:extLst>
                    <a:ext uri="{9D8B030D-6E8A-4147-A177-3AD203B41FA5}">
                      <a16:colId xmlns:a16="http://schemas.microsoft.com/office/drawing/2014/main" val="1341254114"/>
                    </a:ext>
                  </a:extLst>
                </a:gridCol>
              </a:tblGrid>
              <a:tr h="9762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522671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872654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142749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182972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509251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47827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DE38C41F-B904-4F60-8AC1-A79E0FAA4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1669" y="-1612"/>
            <a:ext cx="8052267" cy="943810"/>
          </a:xfrm>
        </p:spPr>
        <p:txBody>
          <a:bodyPr>
            <a:normAutofit/>
          </a:bodyPr>
          <a:lstStyle/>
          <a:p>
            <a:r>
              <a:rPr lang="en-US" sz="3600" b="1" dirty="0"/>
              <a:t>Program Flow Chart Symbols / Layout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6CAF9C00-7D7E-4288-949E-B23AD3D22E92}"/>
              </a:ext>
            </a:extLst>
          </p:cNvPr>
          <p:cNvSpPr/>
          <p:nvPr/>
        </p:nvSpPr>
        <p:spPr>
          <a:xfrm>
            <a:off x="991518" y="2220906"/>
            <a:ext cx="1861851" cy="841514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Compute</a:t>
            </a:r>
          </a:p>
          <a:p>
            <a:pPr algn="ctr"/>
            <a:r>
              <a:rPr lang="en-US" sz="2400" dirty="0"/>
              <a:t>Temperature</a:t>
            </a:r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11C74714-F495-4DFF-813B-892422A07871}"/>
              </a:ext>
            </a:extLst>
          </p:cNvPr>
          <p:cNvSpPr/>
          <p:nvPr/>
        </p:nvSpPr>
        <p:spPr>
          <a:xfrm>
            <a:off x="644089" y="3331976"/>
            <a:ext cx="2552118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&gt; Setpoint ?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317292-C4ED-4ADF-A2C0-7924FA6A62F4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3196207" y="3872755"/>
            <a:ext cx="4591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734F3A-7B5C-4BE1-A56D-B4924218E4EF}"/>
              </a:ext>
            </a:extLst>
          </p:cNvPr>
          <p:cNvCxnSpPr>
            <a:cxnSpLocks/>
            <a:stCxn id="5" idx="2"/>
            <a:endCxn id="26" idx="0"/>
          </p:cNvCxnSpPr>
          <p:nvPr/>
        </p:nvCxnSpPr>
        <p:spPr>
          <a:xfrm>
            <a:off x="1920148" y="4413534"/>
            <a:ext cx="4009" cy="4808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AD3B592-DF2A-495F-8C35-9AA31423AE83}"/>
              </a:ext>
            </a:extLst>
          </p:cNvPr>
          <p:cNvSpPr txBox="1"/>
          <p:nvPr/>
        </p:nvSpPr>
        <p:spPr>
          <a:xfrm>
            <a:off x="3033961" y="3418507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0BC62-0278-4617-8D5A-590AB71457EF}"/>
              </a:ext>
            </a:extLst>
          </p:cNvPr>
          <p:cNvSpPr txBox="1"/>
          <p:nvPr/>
        </p:nvSpPr>
        <p:spPr>
          <a:xfrm>
            <a:off x="2054450" y="4313554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</a:t>
            </a:r>
          </a:p>
        </p:txBody>
      </p:sp>
      <p:sp>
        <p:nvSpPr>
          <p:cNvPr id="15" name="Flowchart: Data 14">
            <a:extLst>
              <a:ext uri="{FF2B5EF4-FFF2-40B4-BE49-F238E27FC236}">
                <a16:creationId xmlns:a16="http://schemas.microsoft.com/office/drawing/2014/main" id="{B5C9A560-9FD4-4131-8F95-6F8FE4630F26}"/>
              </a:ext>
            </a:extLst>
          </p:cNvPr>
          <p:cNvSpPr/>
          <p:nvPr/>
        </p:nvSpPr>
        <p:spPr>
          <a:xfrm>
            <a:off x="571297" y="1162538"/>
            <a:ext cx="2671516" cy="706029"/>
          </a:xfrm>
          <a:prstGeom prst="flowChartInputOutp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Read Thermistor</a:t>
            </a:r>
          </a:p>
        </p:txBody>
      </p:sp>
      <p:sp>
        <p:nvSpPr>
          <p:cNvPr id="16" name="Flowchart: Terminator 15">
            <a:extLst>
              <a:ext uri="{FF2B5EF4-FFF2-40B4-BE49-F238E27FC236}">
                <a16:creationId xmlns:a16="http://schemas.microsoft.com/office/drawing/2014/main" id="{53909A21-F4CB-4E01-9FE8-6753FEFAA669}"/>
              </a:ext>
            </a:extLst>
          </p:cNvPr>
          <p:cNvSpPr/>
          <p:nvPr/>
        </p:nvSpPr>
        <p:spPr>
          <a:xfrm>
            <a:off x="961616" y="434270"/>
            <a:ext cx="1885055" cy="377541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Void Loop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77D74295-A285-4BB1-8288-BD68EA5CB163}"/>
              </a:ext>
            </a:extLst>
          </p:cNvPr>
          <p:cNvCxnSpPr>
            <a:cxnSpLocks/>
            <a:stCxn id="37" idx="1"/>
            <a:endCxn id="16" idx="1"/>
          </p:cNvCxnSpPr>
          <p:nvPr/>
        </p:nvCxnSpPr>
        <p:spPr>
          <a:xfrm rot="10800000">
            <a:off x="961616" y="623042"/>
            <a:ext cx="179620" cy="5542077"/>
          </a:xfrm>
          <a:prstGeom prst="bentConnector3">
            <a:avLst>
              <a:gd name="adj1" fmla="val 41127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Flowchart: Process 25">
            <a:extLst>
              <a:ext uri="{FF2B5EF4-FFF2-40B4-BE49-F238E27FC236}">
                <a16:creationId xmlns:a16="http://schemas.microsoft.com/office/drawing/2014/main" id="{0AF2EEB7-6E76-4D82-84CC-65A434EE01F3}"/>
              </a:ext>
            </a:extLst>
          </p:cNvPr>
          <p:cNvSpPr/>
          <p:nvPr/>
        </p:nvSpPr>
        <p:spPr>
          <a:xfrm>
            <a:off x="1076018" y="4894388"/>
            <a:ext cx="1696278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Turn Heater 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0601F38-E38A-4FB8-B250-83CB66CE4770}"/>
              </a:ext>
            </a:extLst>
          </p:cNvPr>
          <p:cNvCxnSpPr>
            <a:cxnSpLocks/>
            <a:stCxn id="16" idx="2"/>
            <a:endCxn id="15" idx="1"/>
          </p:cNvCxnSpPr>
          <p:nvPr/>
        </p:nvCxnSpPr>
        <p:spPr>
          <a:xfrm>
            <a:off x="1904144" y="811811"/>
            <a:ext cx="2911" cy="350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166F1558-08DE-46C2-BC1E-3F559F7B9E0C}"/>
              </a:ext>
            </a:extLst>
          </p:cNvPr>
          <p:cNvCxnSpPr>
            <a:cxnSpLocks/>
            <a:stCxn id="15" idx="4"/>
            <a:endCxn id="4" idx="0"/>
          </p:cNvCxnSpPr>
          <p:nvPr/>
        </p:nvCxnSpPr>
        <p:spPr>
          <a:xfrm>
            <a:off x="1907055" y="1868567"/>
            <a:ext cx="15389" cy="352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Arrow Connector 1027">
            <a:extLst>
              <a:ext uri="{FF2B5EF4-FFF2-40B4-BE49-F238E27FC236}">
                <a16:creationId xmlns:a16="http://schemas.microsoft.com/office/drawing/2014/main" id="{33870D23-C947-40FA-B83C-64BB29EE655F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 flipH="1">
            <a:off x="1920148" y="3062420"/>
            <a:ext cx="2296" cy="269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Flowchart: Terminator 36">
            <a:extLst>
              <a:ext uri="{FF2B5EF4-FFF2-40B4-BE49-F238E27FC236}">
                <a16:creationId xmlns:a16="http://schemas.microsoft.com/office/drawing/2014/main" id="{F7877849-86D3-4FE2-B410-070594F54687}"/>
              </a:ext>
            </a:extLst>
          </p:cNvPr>
          <p:cNvSpPr/>
          <p:nvPr/>
        </p:nvSpPr>
        <p:spPr>
          <a:xfrm>
            <a:off x="1141236" y="5976347"/>
            <a:ext cx="1550504" cy="377541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Loop</a:t>
            </a:r>
          </a:p>
        </p:txBody>
      </p:sp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49931EDC-AEF9-4555-9FCC-C7577C307C65}"/>
              </a:ext>
            </a:extLst>
          </p:cNvPr>
          <p:cNvCxnSpPr>
            <a:stCxn id="26" idx="2"/>
            <a:endCxn id="37" idx="0"/>
          </p:cNvCxnSpPr>
          <p:nvPr/>
        </p:nvCxnSpPr>
        <p:spPr>
          <a:xfrm flipH="1">
            <a:off x="1916488" y="5735902"/>
            <a:ext cx="7669" cy="240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DD5381-0A30-4389-BEA0-254C6E052D35}"/>
              </a:ext>
            </a:extLst>
          </p:cNvPr>
          <p:cNvGrpSpPr/>
          <p:nvPr/>
        </p:nvGrpSpPr>
        <p:grpSpPr>
          <a:xfrm>
            <a:off x="6777459" y="791173"/>
            <a:ext cx="3946894" cy="5595325"/>
            <a:chOff x="6270683" y="791173"/>
            <a:chExt cx="3946894" cy="5595325"/>
          </a:xfrm>
        </p:grpSpPr>
        <p:sp>
          <p:nvSpPr>
            <p:cNvPr id="8" name="Flowchart: Terminator 7">
              <a:extLst>
                <a:ext uri="{FF2B5EF4-FFF2-40B4-BE49-F238E27FC236}">
                  <a16:creationId xmlns:a16="http://schemas.microsoft.com/office/drawing/2014/main" id="{1FB79FFA-35B4-41C7-B67C-74DD2860DB8F}"/>
                </a:ext>
              </a:extLst>
            </p:cNvPr>
            <p:cNvSpPr/>
            <p:nvPr/>
          </p:nvSpPr>
          <p:spPr>
            <a:xfrm>
              <a:off x="6292716" y="1004115"/>
              <a:ext cx="1476260" cy="451691"/>
            </a:xfrm>
            <a:prstGeom prst="flowChartTerminator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Data 11">
              <a:extLst>
                <a:ext uri="{FF2B5EF4-FFF2-40B4-BE49-F238E27FC236}">
                  <a16:creationId xmlns:a16="http://schemas.microsoft.com/office/drawing/2014/main" id="{AA9E7EB4-E409-40C0-AEEE-2CC4EFC80B85}"/>
                </a:ext>
              </a:extLst>
            </p:cNvPr>
            <p:cNvSpPr/>
            <p:nvPr/>
          </p:nvSpPr>
          <p:spPr>
            <a:xfrm>
              <a:off x="6314750" y="2876821"/>
              <a:ext cx="1432193" cy="569405"/>
            </a:xfrm>
            <a:prstGeom prst="flowChartInputOutpu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Process 12">
              <a:extLst>
                <a:ext uri="{FF2B5EF4-FFF2-40B4-BE49-F238E27FC236}">
                  <a16:creationId xmlns:a16="http://schemas.microsoft.com/office/drawing/2014/main" id="{E19B834A-5CF8-4918-8C5B-2F39930EA0C6}"/>
                </a:ext>
              </a:extLst>
            </p:cNvPr>
            <p:cNvSpPr/>
            <p:nvPr/>
          </p:nvSpPr>
          <p:spPr>
            <a:xfrm>
              <a:off x="6379592" y="3859758"/>
              <a:ext cx="1222873" cy="569405"/>
            </a:xfrm>
            <a:prstGeom prst="flowChartProcess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Decision 13">
              <a:extLst>
                <a:ext uri="{FF2B5EF4-FFF2-40B4-BE49-F238E27FC236}">
                  <a16:creationId xmlns:a16="http://schemas.microsoft.com/office/drawing/2014/main" id="{F3AB316D-EBCE-4CC3-B12A-1D1B29D7CD2F}"/>
                </a:ext>
              </a:extLst>
            </p:cNvPr>
            <p:cNvSpPr/>
            <p:nvPr/>
          </p:nvSpPr>
          <p:spPr>
            <a:xfrm>
              <a:off x="6270683" y="4708821"/>
              <a:ext cx="1476260" cy="750967"/>
            </a:xfrm>
            <a:prstGeom prst="flowChartDecision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A9D839-EAAC-4570-B10C-664896E29CBC}"/>
                </a:ext>
              </a:extLst>
            </p:cNvPr>
            <p:cNvSpPr txBox="1"/>
            <p:nvPr/>
          </p:nvSpPr>
          <p:spPr>
            <a:xfrm>
              <a:off x="8453760" y="791173"/>
              <a:ext cx="13751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Start/End</a:t>
              </a:r>
            </a:p>
            <a:p>
              <a:r>
                <a:rPr lang="en-US" sz="2400" dirty="0"/>
                <a:t>Terminal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C9A01AD-C08C-4252-9205-D1FA1E6BA441}"/>
                </a:ext>
              </a:extLst>
            </p:cNvPr>
            <p:cNvSpPr txBox="1"/>
            <p:nvPr/>
          </p:nvSpPr>
          <p:spPr>
            <a:xfrm>
              <a:off x="8072888" y="1725243"/>
              <a:ext cx="190667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Connector/</a:t>
              </a:r>
            </a:p>
            <a:p>
              <a:pPr algn="ctr"/>
              <a:r>
                <a:rPr lang="en-US" sz="2400" dirty="0"/>
                <a:t>Program Flow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AE7EB2-E27F-4368-B050-E7F13A67CC8D}"/>
                </a:ext>
              </a:extLst>
            </p:cNvPr>
            <p:cNvSpPr txBox="1"/>
            <p:nvPr/>
          </p:nvSpPr>
          <p:spPr>
            <a:xfrm>
              <a:off x="8216708" y="2888722"/>
              <a:ext cx="20008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Input / Output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5CB4F83-3ED2-4782-BB8C-2DB33C41B024}"/>
                </a:ext>
              </a:extLst>
            </p:cNvPr>
            <p:cNvSpPr txBox="1"/>
            <p:nvPr/>
          </p:nvSpPr>
          <p:spPr>
            <a:xfrm>
              <a:off x="8226508" y="3694696"/>
              <a:ext cx="144667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Process/</a:t>
              </a:r>
            </a:p>
            <a:p>
              <a:pPr algn="ctr"/>
              <a:r>
                <a:rPr lang="en-US" sz="2400" dirty="0"/>
                <a:t>Operation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8F9F805-E307-4075-90FB-6CF67EC06CE3}"/>
                </a:ext>
              </a:extLst>
            </p:cNvPr>
            <p:cNvSpPr txBox="1"/>
            <p:nvPr/>
          </p:nvSpPr>
          <p:spPr>
            <a:xfrm>
              <a:off x="8371398" y="4895863"/>
              <a:ext cx="1242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Decision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3130A3E-B537-4304-9308-B36ED6732346}"/>
                </a:ext>
              </a:extLst>
            </p:cNvPr>
            <p:cNvCxnSpPr/>
            <p:nvPr/>
          </p:nvCxnSpPr>
          <p:spPr>
            <a:xfrm>
              <a:off x="6440184" y="2137833"/>
              <a:ext cx="110168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A1388B08-3AE4-4E2E-A201-8113E41AD258}"/>
                </a:ext>
              </a:extLst>
            </p:cNvPr>
            <p:cNvSpPr/>
            <p:nvPr/>
          </p:nvSpPr>
          <p:spPr>
            <a:xfrm>
              <a:off x="6666243" y="5747112"/>
              <a:ext cx="649573" cy="639386"/>
            </a:xfrm>
            <a:prstGeom prst="flowChartConnector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D0118BD-DF6C-4E68-B8CE-84E2806F6276}"/>
                </a:ext>
              </a:extLst>
            </p:cNvPr>
            <p:cNvSpPr txBox="1"/>
            <p:nvPr/>
          </p:nvSpPr>
          <p:spPr>
            <a:xfrm>
              <a:off x="8282977" y="5856549"/>
              <a:ext cx="14864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Connector</a:t>
              </a:r>
            </a:p>
          </p:txBody>
        </p:sp>
      </p:grpSp>
      <p:sp>
        <p:nvSpPr>
          <p:cNvPr id="35" name="Flowchart: Connector 34">
            <a:extLst>
              <a:ext uri="{FF2B5EF4-FFF2-40B4-BE49-F238E27FC236}">
                <a16:creationId xmlns:a16="http://schemas.microsoft.com/office/drawing/2014/main" id="{CF94DFA4-B585-41BC-B244-08BAB6E88BCC}"/>
              </a:ext>
            </a:extLst>
          </p:cNvPr>
          <p:cNvSpPr/>
          <p:nvPr/>
        </p:nvSpPr>
        <p:spPr>
          <a:xfrm>
            <a:off x="3665972" y="3616289"/>
            <a:ext cx="554186" cy="539444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D5D010-6FE3-4B36-AF9B-72BD3AB87A48}"/>
              </a:ext>
            </a:extLst>
          </p:cNvPr>
          <p:cNvSpPr txBox="1"/>
          <p:nvPr/>
        </p:nvSpPr>
        <p:spPr>
          <a:xfrm>
            <a:off x="3531803" y="6133548"/>
            <a:ext cx="258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ANSI &amp; ISO Standards</a:t>
            </a:r>
          </a:p>
        </p:txBody>
      </p:sp>
    </p:spTree>
    <p:extLst>
      <p:ext uri="{BB962C8B-B14F-4D97-AF65-F5344CB8AC3E}">
        <p14:creationId xmlns:p14="http://schemas.microsoft.com/office/powerpoint/2010/main" val="653464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87178-A433-493B-B506-C138965AE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969" y="365125"/>
            <a:ext cx="5681031" cy="706029"/>
          </a:xfrm>
        </p:spPr>
        <p:txBody>
          <a:bodyPr/>
          <a:lstStyle/>
          <a:p>
            <a:r>
              <a:rPr lang="en-US" b="1" dirty="0"/>
              <a:t>Working in PowerPoint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C1294-A6AC-4D6F-A493-B3881758A0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4969" y="1377108"/>
            <a:ext cx="5604831" cy="5115767"/>
          </a:xfrm>
        </p:spPr>
        <p:txBody>
          <a:bodyPr>
            <a:normAutofit/>
          </a:bodyPr>
          <a:lstStyle/>
          <a:p>
            <a:r>
              <a:rPr lang="en-US" sz="3600" dirty="0"/>
              <a:t>Opening, Closing, Saving, Retrieving…</a:t>
            </a:r>
          </a:p>
          <a:p>
            <a:r>
              <a:rPr lang="en-US" sz="3600" dirty="0"/>
              <a:t>Chart Types / Formatting</a:t>
            </a:r>
          </a:p>
          <a:p>
            <a:r>
              <a:rPr lang="en-US" sz="3600" dirty="0"/>
              <a:t>Slide Size</a:t>
            </a:r>
          </a:p>
          <a:p>
            <a:r>
              <a:rPr lang="en-US" sz="3600" dirty="0"/>
              <a:t>Slide Master</a:t>
            </a:r>
          </a:p>
          <a:p>
            <a:r>
              <a:rPr lang="en-US" sz="3600" dirty="0"/>
              <a:t>Views: Normal, Slide Sorter</a:t>
            </a:r>
          </a:p>
          <a:p>
            <a:r>
              <a:rPr lang="en-US" sz="3600" dirty="0"/>
              <a:t>Header/Footer</a:t>
            </a:r>
          </a:p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5E74D1-76A7-4F31-AA63-52758F67A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365126"/>
            <a:ext cx="5604831" cy="6127750"/>
          </a:xfrm>
        </p:spPr>
        <p:txBody>
          <a:bodyPr>
            <a:normAutofit/>
          </a:bodyPr>
          <a:lstStyle/>
          <a:p>
            <a:r>
              <a:rPr lang="en-US" sz="3600" dirty="0"/>
              <a:t>Selecting Graphics, Text Boxes</a:t>
            </a:r>
          </a:p>
          <a:p>
            <a:r>
              <a:rPr lang="en-US" sz="3600" dirty="0"/>
              <a:t>Using Connectors</a:t>
            </a:r>
          </a:p>
          <a:p>
            <a:r>
              <a:rPr lang="en-US" sz="3600" dirty="0"/>
              <a:t>Grouping, Layering (Bring to Front, Send to Back…)</a:t>
            </a:r>
          </a:p>
          <a:p>
            <a:r>
              <a:rPr lang="en-US" sz="3600" dirty="0"/>
              <a:t>Windows Snip &amp; Sketch Tool</a:t>
            </a:r>
          </a:p>
          <a:p>
            <a:r>
              <a:rPr lang="en-US" sz="3600" dirty="0"/>
              <a:t>Hot Links</a:t>
            </a:r>
          </a:p>
          <a:p>
            <a:r>
              <a:rPr lang="en-US" sz="3600" dirty="0"/>
              <a:t>Font Sizes</a:t>
            </a:r>
          </a:p>
        </p:txBody>
      </p:sp>
    </p:spTree>
    <p:extLst>
      <p:ext uri="{BB962C8B-B14F-4D97-AF65-F5344CB8AC3E}">
        <p14:creationId xmlns:p14="http://schemas.microsoft.com/office/powerpoint/2010/main" val="1328205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8D814-25C5-4ECF-9832-B9A3D402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4363" y="188855"/>
            <a:ext cx="4104701" cy="206960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Flow Chart the Cooling Control Program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D09305-4A82-422B-B954-46B1B9F21C25}"/>
              </a:ext>
            </a:extLst>
          </p:cNvPr>
          <p:cNvSpPr/>
          <p:nvPr/>
        </p:nvSpPr>
        <p:spPr>
          <a:xfrm>
            <a:off x="392936" y="429677"/>
            <a:ext cx="6096000" cy="60631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int </a:t>
            </a:r>
            <a:r>
              <a:rPr lang="en-US" sz="1600" dirty="0" err="1"/>
              <a:t>val</a:t>
            </a:r>
            <a:r>
              <a:rPr lang="en-US" sz="1600" dirty="0"/>
              <a:t>;</a:t>
            </a:r>
          </a:p>
          <a:p>
            <a:r>
              <a:rPr lang="en-US" sz="1600" dirty="0"/>
              <a:t>float </a:t>
            </a:r>
            <a:r>
              <a:rPr lang="en-US" sz="1600" dirty="0" err="1"/>
              <a:t>tempF</a:t>
            </a:r>
            <a:r>
              <a:rPr lang="en-US" sz="1600" dirty="0"/>
              <a:t>;</a:t>
            </a:r>
          </a:p>
          <a:p>
            <a:r>
              <a:rPr lang="en-US" sz="1600" dirty="0"/>
              <a:t>float setpoint = 74.0;</a:t>
            </a:r>
          </a:p>
          <a:p>
            <a:endParaRPr lang="en-US" sz="1600" dirty="0"/>
          </a:p>
          <a:p>
            <a:r>
              <a:rPr lang="en-US" sz="1600" dirty="0"/>
              <a:t>void setup() {  </a:t>
            </a:r>
          </a:p>
          <a:p>
            <a:r>
              <a:rPr lang="en-US" sz="1600" dirty="0"/>
              <a:t>   </a:t>
            </a:r>
            <a:r>
              <a:rPr lang="en-US" sz="1600" dirty="0" err="1"/>
              <a:t>Serial.begin</a:t>
            </a:r>
            <a:r>
              <a:rPr lang="en-US" sz="1600" dirty="0"/>
              <a:t>(9600); </a:t>
            </a:r>
          </a:p>
          <a:p>
            <a:r>
              <a:rPr lang="en-US" sz="1600" dirty="0"/>
              <a:t>   </a:t>
            </a:r>
            <a:r>
              <a:rPr lang="en-US" sz="1600" dirty="0" err="1"/>
              <a:t>pinMode</a:t>
            </a:r>
            <a:r>
              <a:rPr lang="en-US" sz="1600" dirty="0"/>
              <a:t>(7,OUTPUT);</a:t>
            </a:r>
          </a:p>
          <a:p>
            <a:r>
              <a:rPr lang="en-US" sz="1600" dirty="0"/>
              <a:t>   </a:t>
            </a:r>
            <a:r>
              <a:rPr lang="en-US" sz="1600" dirty="0" err="1"/>
              <a:t>Serial.print</a:t>
            </a:r>
            <a:r>
              <a:rPr lang="en-US" sz="1600" dirty="0"/>
              <a:t>(setpoint);</a:t>
            </a:r>
            <a:r>
              <a:rPr lang="en-US" sz="1600" dirty="0" err="1"/>
              <a:t>Serial.println</a:t>
            </a:r>
            <a:r>
              <a:rPr lang="en-US" sz="1600" dirty="0"/>
              <a:t>("</a:t>
            </a:r>
            <a:r>
              <a:rPr lang="en-US" sz="1600" dirty="0" err="1"/>
              <a:t>degf</a:t>
            </a:r>
            <a:r>
              <a:rPr lang="en-US" sz="1600" dirty="0"/>
              <a:t>");             </a:t>
            </a:r>
          </a:p>
          <a:p>
            <a:r>
              <a:rPr lang="en-US" sz="1600" dirty="0"/>
              <a:t>}</a:t>
            </a:r>
          </a:p>
          <a:p>
            <a:endParaRPr lang="en-US" sz="1600" dirty="0"/>
          </a:p>
          <a:p>
            <a:r>
              <a:rPr lang="en-US" sz="1600" dirty="0"/>
              <a:t>void loop() {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val</a:t>
            </a:r>
            <a:r>
              <a:rPr lang="en-US" sz="1600" dirty="0"/>
              <a:t> = </a:t>
            </a:r>
            <a:r>
              <a:rPr lang="en-US" sz="1600" dirty="0" err="1"/>
              <a:t>analogRead</a:t>
            </a:r>
            <a:r>
              <a:rPr lang="en-US" sz="1600" dirty="0"/>
              <a:t>(5); 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tempF</a:t>
            </a:r>
            <a:r>
              <a:rPr lang="en-US" sz="1600" dirty="0"/>
              <a:t> = 0.2063*val-26.428;     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Serial.print</a:t>
            </a:r>
            <a:r>
              <a:rPr lang="en-US" sz="1600" dirty="0"/>
              <a:t>("  Analog = "); </a:t>
            </a:r>
            <a:r>
              <a:rPr lang="en-US" sz="1600" dirty="0" err="1"/>
              <a:t>Serial.print</a:t>
            </a:r>
            <a:r>
              <a:rPr lang="en-US" sz="1600" dirty="0"/>
              <a:t>(</a:t>
            </a:r>
            <a:r>
              <a:rPr lang="en-US" sz="1600" dirty="0" err="1"/>
              <a:t>val</a:t>
            </a:r>
            <a:r>
              <a:rPr lang="en-US" sz="1600" dirty="0"/>
              <a:t>); 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Serial.print</a:t>
            </a:r>
            <a:r>
              <a:rPr lang="en-US" sz="1600" dirty="0"/>
              <a:t>(" = "); </a:t>
            </a:r>
            <a:r>
              <a:rPr lang="en-US" sz="1600" dirty="0" err="1"/>
              <a:t>Serial.print</a:t>
            </a:r>
            <a:r>
              <a:rPr lang="en-US" sz="1600" dirty="0"/>
              <a:t>(tempF,3);</a:t>
            </a:r>
            <a:r>
              <a:rPr lang="en-US" sz="1600" dirty="0" err="1"/>
              <a:t>Serial.println</a:t>
            </a:r>
            <a:r>
              <a:rPr lang="en-US" sz="1600" dirty="0"/>
              <a:t>(" </a:t>
            </a:r>
            <a:r>
              <a:rPr lang="en-US" sz="1600" dirty="0" err="1"/>
              <a:t>degF</a:t>
            </a:r>
            <a:r>
              <a:rPr lang="en-US" sz="1600" dirty="0"/>
              <a:t>");</a:t>
            </a:r>
          </a:p>
          <a:p>
            <a:r>
              <a:rPr lang="en-US" sz="1600" dirty="0"/>
              <a:t>    if (</a:t>
            </a:r>
            <a:r>
              <a:rPr lang="en-US" sz="1600" dirty="0" err="1"/>
              <a:t>tempF</a:t>
            </a:r>
            <a:r>
              <a:rPr lang="en-US" sz="1600" dirty="0"/>
              <a:t> &gt; setpoint){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digitalWrite</a:t>
            </a:r>
            <a:r>
              <a:rPr lang="en-US" sz="1600" dirty="0"/>
              <a:t>(7,HIGH);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Serial.println</a:t>
            </a:r>
            <a:r>
              <a:rPr lang="en-US" sz="1600" dirty="0"/>
              <a:t>("The temperature is too hot! The fan is ON");</a:t>
            </a:r>
          </a:p>
          <a:p>
            <a:r>
              <a:rPr lang="en-US" sz="1600" dirty="0"/>
              <a:t>    }</a:t>
            </a:r>
          </a:p>
          <a:p>
            <a:r>
              <a:rPr lang="en-US" sz="1600" dirty="0"/>
              <a:t>    if (</a:t>
            </a:r>
            <a:r>
              <a:rPr lang="en-US" sz="1600" dirty="0" err="1"/>
              <a:t>tempF</a:t>
            </a:r>
            <a:r>
              <a:rPr lang="en-US" sz="1600" dirty="0"/>
              <a:t> &lt;= setpoint) {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digitalWrite</a:t>
            </a:r>
            <a:r>
              <a:rPr lang="en-US" sz="1600" dirty="0"/>
              <a:t>(7,LOW);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Serial.println</a:t>
            </a:r>
            <a:r>
              <a:rPr lang="en-US" sz="1600" dirty="0"/>
              <a:t>("The temperature is comfortable. The fan is OFF");</a:t>
            </a:r>
          </a:p>
          <a:p>
            <a:r>
              <a:rPr lang="en-US" sz="1600" dirty="0"/>
              <a:t>    }</a:t>
            </a:r>
          </a:p>
          <a:p>
            <a:r>
              <a:rPr lang="en-US" sz="1600" dirty="0"/>
              <a:t>}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EB722BC4-7E19-4AAC-A462-25C09E3D2A36}"/>
              </a:ext>
            </a:extLst>
          </p:cNvPr>
          <p:cNvSpPr/>
          <p:nvPr/>
        </p:nvSpPr>
        <p:spPr>
          <a:xfrm>
            <a:off x="6599103" y="3040519"/>
            <a:ext cx="1861851" cy="841514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Compute</a:t>
            </a:r>
          </a:p>
          <a:p>
            <a:pPr algn="ctr"/>
            <a:r>
              <a:rPr lang="en-US" sz="2000" dirty="0"/>
              <a:t>Temperature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AD397863-A070-41C1-A630-A088C4D9FD88}"/>
              </a:ext>
            </a:extLst>
          </p:cNvPr>
          <p:cNvSpPr/>
          <p:nvPr/>
        </p:nvSpPr>
        <p:spPr>
          <a:xfrm>
            <a:off x="3529413" y="245157"/>
            <a:ext cx="1861851" cy="841514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Initialize</a:t>
            </a:r>
          </a:p>
          <a:p>
            <a:pPr algn="ctr"/>
            <a:r>
              <a:rPr lang="en-US" sz="2000" dirty="0"/>
              <a:t>Variables</a:t>
            </a:r>
          </a:p>
        </p:txBody>
      </p:sp>
      <p:sp>
        <p:nvSpPr>
          <p:cNvPr id="6" name="Flowchart: Data 5">
            <a:extLst>
              <a:ext uri="{FF2B5EF4-FFF2-40B4-BE49-F238E27FC236}">
                <a16:creationId xmlns:a16="http://schemas.microsoft.com/office/drawing/2014/main" id="{D7927D2A-14BE-4A79-B7E9-0BE94781D4F5}"/>
              </a:ext>
            </a:extLst>
          </p:cNvPr>
          <p:cNvSpPr/>
          <p:nvPr/>
        </p:nvSpPr>
        <p:spPr>
          <a:xfrm>
            <a:off x="4760242" y="1943459"/>
            <a:ext cx="2671516" cy="706029"/>
          </a:xfrm>
          <a:prstGeom prst="flowChartInputOutp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Analog Read Thermistor</a:t>
            </a:r>
          </a:p>
        </p:txBody>
      </p:sp>
      <p:sp>
        <p:nvSpPr>
          <p:cNvPr id="7" name="Flowchart: Decision 6">
            <a:extLst>
              <a:ext uri="{FF2B5EF4-FFF2-40B4-BE49-F238E27FC236}">
                <a16:creationId xmlns:a16="http://schemas.microsoft.com/office/drawing/2014/main" id="{29446F7B-B950-4FFD-BDDC-F93FBE41EE7D}"/>
              </a:ext>
            </a:extLst>
          </p:cNvPr>
          <p:cNvSpPr/>
          <p:nvPr/>
        </p:nvSpPr>
        <p:spPr>
          <a:xfrm>
            <a:off x="6488936" y="4208513"/>
            <a:ext cx="2552118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err="1"/>
              <a:t>tempF</a:t>
            </a:r>
            <a:r>
              <a:rPr lang="en-US" sz="2000" dirty="0"/>
              <a:t> &gt; Setpoint ?</a:t>
            </a:r>
          </a:p>
        </p:txBody>
      </p:sp>
      <p:sp>
        <p:nvSpPr>
          <p:cNvPr id="8" name="Flowchart: Terminator 7">
            <a:extLst>
              <a:ext uri="{FF2B5EF4-FFF2-40B4-BE49-F238E27FC236}">
                <a16:creationId xmlns:a16="http://schemas.microsoft.com/office/drawing/2014/main" id="{28401EE5-0136-4007-A41E-D18051C328EB}"/>
              </a:ext>
            </a:extLst>
          </p:cNvPr>
          <p:cNvSpPr/>
          <p:nvPr/>
        </p:nvSpPr>
        <p:spPr>
          <a:xfrm>
            <a:off x="2233176" y="1271191"/>
            <a:ext cx="1655778" cy="377541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Void Setup</a:t>
            </a:r>
          </a:p>
        </p:txBody>
      </p:sp>
      <p:sp>
        <p:nvSpPr>
          <p:cNvPr id="9" name="Flowchart: Terminator 8">
            <a:extLst>
              <a:ext uri="{FF2B5EF4-FFF2-40B4-BE49-F238E27FC236}">
                <a16:creationId xmlns:a16="http://schemas.microsoft.com/office/drawing/2014/main" id="{C4CB6B34-91C0-4080-AE2C-177B1F533626}"/>
              </a:ext>
            </a:extLst>
          </p:cNvPr>
          <p:cNvSpPr/>
          <p:nvPr/>
        </p:nvSpPr>
        <p:spPr>
          <a:xfrm>
            <a:off x="1147291" y="52136"/>
            <a:ext cx="1284450" cy="377541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Setup</a:t>
            </a:r>
          </a:p>
        </p:txBody>
      </p:sp>
      <p:sp>
        <p:nvSpPr>
          <p:cNvPr id="10" name="Flowchart: Data 9">
            <a:extLst>
              <a:ext uri="{FF2B5EF4-FFF2-40B4-BE49-F238E27FC236}">
                <a16:creationId xmlns:a16="http://schemas.microsoft.com/office/drawing/2014/main" id="{85E6906B-6D5E-4402-92EA-822D68A314FE}"/>
              </a:ext>
            </a:extLst>
          </p:cNvPr>
          <p:cNvSpPr/>
          <p:nvPr/>
        </p:nvSpPr>
        <p:spPr>
          <a:xfrm>
            <a:off x="6194270" y="5625064"/>
            <a:ext cx="2671516" cy="706029"/>
          </a:xfrm>
          <a:prstGeom prst="flowChartInputOutp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Print Fan Status</a:t>
            </a: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12C0794E-DD7D-4B5A-A0F6-F272B9955795}"/>
              </a:ext>
            </a:extLst>
          </p:cNvPr>
          <p:cNvSpPr/>
          <p:nvPr/>
        </p:nvSpPr>
        <p:spPr>
          <a:xfrm>
            <a:off x="9937213" y="5136564"/>
            <a:ext cx="1861851" cy="841514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Turn Fan ON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CB9D60CD-7FBA-4B6D-8FA1-7A8BD5A45281}"/>
              </a:ext>
            </a:extLst>
          </p:cNvPr>
          <p:cNvCxnSpPr>
            <a:stCxn id="7" idx="3"/>
            <a:endCxn id="11" idx="1"/>
          </p:cNvCxnSpPr>
          <p:nvPr/>
        </p:nvCxnSpPr>
        <p:spPr>
          <a:xfrm>
            <a:off x="9041054" y="4749292"/>
            <a:ext cx="896159" cy="80802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276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F8946-871C-4A11-A701-C06924FA4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Rubric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FC2E5-6D8B-4C3F-A8A0-A7F83C71D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Flow Chart Symbols used properly				10</a:t>
            </a:r>
          </a:p>
          <a:p>
            <a:r>
              <a:rPr lang="en-US" sz="3200" dirty="0"/>
              <a:t>Connectors indicate program flow				10</a:t>
            </a:r>
          </a:p>
          <a:p>
            <a:r>
              <a:rPr lang="en-US" sz="3200" dirty="0"/>
              <a:t>All major elements of the program captured		20</a:t>
            </a:r>
          </a:p>
          <a:p>
            <a:pPr lvl="1"/>
            <a:r>
              <a:rPr lang="en-US" sz="2800" dirty="0"/>
              <a:t>Setup</a:t>
            </a:r>
          </a:p>
          <a:p>
            <a:pPr lvl="1"/>
            <a:r>
              <a:rPr lang="en-US" sz="2800" dirty="0"/>
              <a:t>Void Setup</a:t>
            </a:r>
          </a:p>
          <a:p>
            <a:pPr lvl="1"/>
            <a:r>
              <a:rPr lang="en-US" sz="2800" dirty="0"/>
              <a:t>Void Loop								</a:t>
            </a:r>
          </a:p>
          <a:p>
            <a:pPr lvl="1"/>
            <a:r>
              <a:rPr lang="en-US" sz="2800" dirty="0"/>
              <a:t>Inputs</a:t>
            </a:r>
          </a:p>
          <a:p>
            <a:pPr lvl="1"/>
            <a:r>
              <a:rPr lang="en-US" sz="2800" dirty="0"/>
              <a:t>Outputs (to Serial Monitor, to/rom circuits)</a:t>
            </a:r>
          </a:p>
          <a:p>
            <a:pPr lvl="1"/>
            <a:r>
              <a:rPr lang="en-US" sz="2800" dirty="0"/>
              <a:t>Decisions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6419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6CAF9C00-7D7E-4288-949E-B23AD3D22E92}"/>
              </a:ext>
            </a:extLst>
          </p:cNvPr>
          <p:cNvSpPr/>
          <p:nvPr/>
        </p:nvSpPr>
        <p:spPr>
          <a:xfrm>
            <a:off x="4427766" y="2088784"/>
            <a:ext cx="1861851" cy="841514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Compute</a:t>
            </a:r>
          </a:p>
          <a:p>
            <a:pPr algn="ctr"/>
            <a:r>
              <a:rPr lang="en-US" sz="2400" dirty="0"/>
              <a:t>Temperature</a:t>
            </a:r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11C74714-F495-4DFF-813B-892422A07871}"/>
              </a:ext>
            </a:extLst>
          </p:cNvPr>
          <p:cNvSpPr/>
          <p:nvPr/>
        </p:nvSpPr>
        <p:spPr>
          <a:xfrm>
            <a:off x="4074330" y="4215707"/>
            <a:ext cx="2552118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&gt; Setpoint 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734F3A-7B5C-4BE1-A56D-B4924218E4EF}"/>
              </a:ext>
            </a:extLst>
          </p:cNvPr>
          <p:cNvCxnSpPr>
            <a:cxnSpLocks/>
            <a:stCxn id="5" idx="2"/>
            <a:endCxn id="26" idx="0"/>
          </p:cNvCxnSpPr>
          <p:nvPr/>
        </p:nvCxnSpPr>
        <p:spPr>
          <a:xfrm>
            <a:off x="5350389" y="5297265"/>
            <a:ext cx="6624" cy="4010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AD3B592-DF2A-495F-8C35-9AA31423AE83}"/>
              </a:ext>
            </a:extLst>
          </p:cNvPr>
          <p:cNvSpPr txBox="1"/>
          <p:nvPr/>
        </p:nvSpPr>
        <p:spPr>
          <a:xfrm>
            <a:off x="5423758" y="5160189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0BC62-0278-4617-8D5A-590AB71457EF}"/>
              </a:ext>
            </a:extLst>
          </p:cNvPr>
          <p:cNvSpPr txBox="1"/>
          <p:nvPr/>
        </p:nvSpPr>
        <p:spPr>
          <a:xfrm>
            <a:off x="6468722" y="4290293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</a:t>
            </a:r>
          </a:p>
        </p:txBody>
      </p:sp>
      <p:sp>
        <p:nvSpPr>
          <p:cNvPr id="15" name="Flowchart: Data 14">
            <a:extLst>
              <a:ext uri="{FF2B5EF4-FFF2-40B4-BE49-F238E27FC236}">
                <a16:creationId xmlns:a16="http://schemas.microsoft.com/office/drawing/2014/main" id="{B5C9A560-9FD4-4131-8F95-6F8FE4630F26}"/>
              </a:ext>
            </a:extLst>
          </p:cNvPr>
          <p:cNvSpPr/>
          <p:nvPr/>
        </p:nvSpPr>
        <p:spPr>
          <a:xfrm>
            <a:off x="4019577" y="1030416"/>
            <a:ext cx="2671516" cy="706029"/>
          </a:xfrm>
          <a:prstGeom prst="flowChartInputOutp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Read Thermistor</a:t>
            </a:r>
          </a:p>
        </p:txBody>
      </p:sp>
      <p:sp>
        <p:nvSpPr>
          <p:cNvPr id="16" name="Flowchart: Terminator 15">
            <a:extLst>
              <a:ext uri="{FF2B5EF4-FFF2-40B4-BE49-F238E27FC236}">
                <a16:creationId xmlns:a16="http://schemas.microsoft.com/office/drawing/2014/main" id="{53909A21-F4CB-4E01-9FE8-6753FEFAA669}"/>
              </a:ext>
            </a:extLst>
          </p:cNvPr>
          <p:cNvSpPr/>
          <p:nvPr/>
        </p:nvSpPr>
        <p:spPr>
          <a:xfrm>
            <a:off x="4409896" y="302148"/>
            <a:ext cx="1885055" cy="377541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Void Loop</a:t>
            </a:r>
          </a:p>
        </p:txBody>
      </p:sp>
      <p:sp>
        <p:nvSpPr>
          <p:cNvPr id="26" name="Flowchart: Process 25">
            <a:extLst>
              <a:ext uri="{FF2B5EF4-FFF2-40B4-BE49-F238E27FC236}">
                <a16:creationId xmlns:a16="http://schemas.microsoft.com/office/drawing/2014/main" id="{0AF2EEB7-6E76-4D82-84CC-65A434EE01F3}"/>
              </a:ext>
            </a:extLst>
          </p:cNvPr>
          <p:cNvSpPr/>
          <p:nvPr/>
        </p:nvSpPr>
        <p:spPr>
          <a:xfrm>
            <a:off x="4385678" y="5698296"/>
            <a:ext cx="1942669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Turn Fan 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0601F38-E38A-4FB8-B250-83CB66CE4770}"/>
              </a:ext>
            </a:extLst>
          </p:cNvPr>
          <p:cNvCxnSpPr>
            <a:cxnSpLocks/>
            <a:stCxn id="16" idx="2"/>
            <a:endCxn id="15" idx="1"/>
          </p:cNvCxnSpPr>
          <p:nvPr/>
        </p:nvCxnSpPr>
        <p:spPr>
          <a:xfrm>
            <a:off x="5352424" y="679689"/>
            <a:ext cx="2911" cy="3507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166F1558-08DE-46C2-BC1E-3F559F7B9E0C}"/>
              </a:ext>
            </a:extLst>
          </p:cNvPr>
          <p:cNvCxnSpPr>
            <a:cxnSpLocks/>
            <a:stCxn id="15" idx="4"/>
            <a:endCxn id="4" idx="0"/>
          </p:cNvCxnSpPr>
          <p:nvPr/>
        </p:nvCxnSpPr>
        <p:spPr>
          <a:xfrm>
            <a:off x="5355335" y="1736445"/>
            <a:ext cx="3357" cy="3523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Flowchart: Terminator 36">
            <a:extLst>
              <a:ext uri="{FF2B5EF4-FFF2-40B4-BE49-F238E27FC236}">
                <a16:creationId xmlns:a16="http://schemas.microsoft.com/office/drawing/2014/main" id="{F7877849-86D3-4FE2-B410-070594F54687}"/>
              </a:ext>
            </a:extLst>
          </p:cNvPr>
          <p:cNvSpPr/>
          <p:nvPr/>
        </p:nvSpPr>
        <p:spPr>
          <a:xfrm>
            <a:off x="8182720" y="3448005"/>
            <a:ext cx="1550504" cy="377541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Loop</a:t>
            </a:r>
          </a:p>
        </p:txBody>
      </p:sp>
      <p:sp>
        <p:nvSpPr>
          <p:cNvPr id="36" name="Flowchart: Terminator 35">
            <a:extLst>
              <a:ext uri="{FF2B5EF4-FFF2-40B4-BE49-F238E27FC236}">
                <a16:creationId xmlns:a16="http://schemas.microsoft.com/office/drawing/2014/main" id="{C0960B30-E592-4DB4-A1EF-689FB16711E4}"/>
              </a:ext>
            </a:extLst>
          </p:cNvPr>
          <p:cNvSpPr/>
          <p:nvPr/>
        </p:nvSpPr>
        <p:spPr>
          <a:xfrm>
            <a:off x="529628" y="2277205"/>
            <a:ext cx="1885055" cy="377541"/>
          </a:xfrm>
          <a:prstGeom prst="flowChartTermina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Void Setup</a:t>
            </a:r>
          </a:p>
        </p:txBody>
      </p:sp>
      <p:sp>
        <p:nvSpPr>
          <p:cNvPr id="38" name="Flowchart: Process 37">
            <a:extLst>
              <a:ext uri="{FF2B5EF4-FFF2-40B4-BE49-F238E27FC236}">
                <a16:creationId xmlns:a16="http://schemas.microsoft.com/office/drawing/2014/main" id="{F07CE230-E096-4DD6-82F5-5589B92EEB02}"/>
              </a:ext>
            </a:extLst>
          </p:cNvPr>
          <p:cNvSpPr/>
          <p:nvPr/>
        </p:nvSpPr>
        <p:spPr>
          <a:xfrm>
            <a:off x="540800" y="306190"/>
            <a:ext cx="1861851" cy="1538237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Set </a:t>
            </a:r>
            <a:r>
              <a:rPr lang="en-US" sz="2400" i="1" dirty="0"/>
              <a:t>int</a:t>
            </a:r>
            <a:r>
              <a:rPr lang="en-US" sz="2400" dirty="0"/>
              <a:t>, </a:t>
            </a:r>
            <a:r>
              <a:rPr lang="en-US" sz="2400" i="1" dirty="0" err="1"/>
              <a:t>tempF</a:t>
            </a:r>
            <a:r>
              <a:rPr lang="en-US" sz="2400" dirty="0"/>
              <a:t> and </a:t>
            </a:r>
            <a:r>
              <a:rPr lang="en-US" sz="2400" i="1" dirty="0"/>
              <a:t>setpoint</a:t>
            </a:r>
            <a:r>
              <a:rPr lang="en-US" sz="2400" dirty="0"/>
              <a:t> variables</a:t>
            </a:r>
          </a:p>
        </p:txBody>
      </p:sp>
      <p:sp>
        <p:nvSpPr>
          <p:cNvPr id="40" name="Flowchart: Process 39">
            <a:extLst>
              <a:ext uri="{FF2B5EF4-FFF2-40B4-BE49-F238E27FC236}">
                <a16:creationId xmlns:a16="http://schemas.microsoft.com/office/drawing/2014/main" id="{A484EFF8-DF58-40B1-B768-8E969394CB1C}"/>
              </a:ext>
            </a:extLst>
          </p:cNvPr>
          <p:cNvSpPr/>
          <p:nvPr/>
        </p:nvSpPr>
        <p:spPr>
          <a:xfrm>
            <a:off x="548471" y="3018653"/>
            <a:ext cx="1861851" cy="1119647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Initialize Serial Monitor</a:t>
            </a:r>
          </a:p>
        </p:txBody>
      </p:sp>
      <p:sp>
        <p:nvSpPr>
          <p:cNvPr id="41" name="Flowchart: Process 40">
            <a:extLst>
              <a:ext uri="{FF2B5EF4-FFF2-40B4-BE49-F238E27FC236}">
                <a16:creationId xmlns:a16="http://schemas.microsoft.com/office/drawing/2014/main" id="{D2862EE0-B2F5-47C6-8EC1-C7140783E21F}"/>
              </a:ext>
            </a:extLst>
          </p:cNvPr>
          <p:cNvSpPr/>
          <p:nvPr/>
        </p:nvSpPr>
        <p:spPr>
          <a:xfrm>
            <a:off x="541660" y="4502207"/>
            <a:ext cx="1861851" cy="1119647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Set Pin 7 Output – Fan Control </a:t>
            </a:r>
          </a:p>
        </p:txBody>
      </p:sp>
      <p:sp>
        <p:nvSpPr>
          <p:cNvPr id="42" name="Flowchart: Data 41">
            <a:extLst>
              <a:ext uri="{FF2B5EF4-FFF2-40B4-BE49-F238E27FC236}">
                <a16:creationId xmlns:a16="http://schemas.microsoft.com/office/drawing/2014/main" id="{78612249-7068-469C-A152-F60469994F8F}"/>
              </a:ext>
            </a:extLst>
          </p:cNvPr>
          <p:cNvSpPr/>
          <p:nvPr/>
        </p:nvSpPr>
        <p:spPr>
          <a:xfrm>
            <a:off x="3832379" y="3260322"/>
            <a:ext cx="3036020" cy="706029"/>
          </a:xfrm>
          <a:prstGeom prst="flowChartInputOutp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Print Temperature</a:t>
            </a:r>
          </a:p>
        </p:txBody>
      </p:sp>
      <p:sp>
        <p:nvSpPr>
          <p:cNvPr id="43" name="Flowchart: Process 42">
            <a:extLst>
              <a:ext uri="{FF2B5EF4-FFF2-40B4-BE49-F238E27FC236}">
                <a16:creationId xmlns:a16="http://schemas.microsoft.com/office/drawing/2014/main" id="{44F2385E-859E-4F45-B624-0B525021E888}"/>
              </a:ext>
            </a:extLst>
          </p:cNvPr>
          <p:cNvSpPr/>
          <p:nvPr/>
        </p:nvSpPr>
        <p:spPr>
          <a:xfrm>
            <a:off x="8109833" y="2214623"/>
            <a:ext cx="1696278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Turn Fan OFF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98E9E870-7854-4D06-ACF9-AB2A7810C9E9}"/>
              </a:ext>
            </a:extLst>
          </p:cNvPr>
          <p:cNvCxnSpPr>
            <a:cxnSpLocks/>
            <a:stCxn id="5" idx="3"/>
            <a:endCxn id="65" idx="1"/>
          </p:cNvCxnSpPr>
          <p:nvPr/>
        </p:nvCxnSpPr>
        <p:spPr>
          <a:xfrm flipV="1">
            <a:off x="6626448" y="1104155"/>
            <a:ext cx="1055301" cy="3652331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ACB89681-3D6B-4030-878F-C5458EAB6A06}"/>
              </a:ext>
            </a:extLst>
          </p:cNvPr>
          <p:cNvCxnSpPr>
            <a:cxnSpLocks/>
            <a:stCxn id="41" idx="2"/>
            <a:endCxn id="16" idx="1"/>
          </p:cNvCxnSpPr>
          <p:nvPr/>
        </p:nvCxnSpPr>
        <p:spPr>
          <a:xfrm rot="5400000" flipH="1" flipV="1">
            <a:off x="375773" y="1587732"/>
            <a:ext cx="5130935" cy="2937310"/>
          </a:xfrm>
          <a:prstGeom prst="bentConnector4">
            <a:avLst>
              <a:gd name="adj1" fmla="val -4455"/>
              <a:gd name="adj2" fmla="val 65847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BF96D5-A80E-43D1-B33C-F040CB02A3EB}"/>
              </a:ext>
            </a:extLst>
          </p:cNvPr>
          <p:cNvCxnSpPr>
            <a:stCxn id="43" idx="2"/>
            <a:endCxn id="37" idx="0"/>
          </p:cNvCxnSpPr>
          <p:nvPr/>
        </p:nvCxnSpPr>
        <p:spPr>
          <a:xfrm>
            <a:off x="8957972" y="3056137"/>
            <a:ext cx="0" cy="391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32F2A5F-7E5E-4377-B7DA-0B30976DD442}"/>
              </a:ext>
            </a:extLst>
          </p:cNvPr>
          <p:cNvCxnSpPr>
            <a:stCxn id="38" idx="2"/>
            <a:endCxn id="36" idx="0"/>
          </p:cNvCxnSpPr>
          <p:nvPr/>
        </p:nvCxnSpPr>
        <p:spPr>
          <a:xfrm>
            <a:off x="1471726" y="1844427"/>
            <a:ext cx="430" cy="4327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38F23BD-1107-46E4-A440-691990B34492}"/>
              </a:ext>
            </a:extLst>
          </p:cNvPr>
          <p:cNvCxnSpPr>
            <a:stCxn id="36" idx="2"/>
            <a:endCxn id="40" idx="0"/>
          </p:cNvCxnSpPr>
          <p:nvPr/>
        </p:nvCxnSpPr>
        <p:spPr>
          <a:xfrm>
            <a:off x="1472156" y="2654746"/>
            <a:ext cx="7241" cy="3639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8645493-C2A6-4036-9B30-E80A7272E9A1}"/>
              </a:ext>
            </a:extLst>
          </p:cNvPr>
          <p:cNvCxnSpPr>
            <a:stCxn id="40" idx="2"/>
            <a:endCxn id="41" idx="0"/>
          </p:cNvCxnSpPr>
          <p:nvPr/>
        </p:nvCxnSpPr>
        <p:spPr>
          <a:xfrm flipH="1">
            <a:off x="1472586" y="4138300"/>
            <a:ext cx="6811" cy="3639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8C607B4-C41D-4FF4-B88F-A6BC382400B2}"/>
              </a:ext>
            </a:extLst>
          </p:cNvPr>
          <p:cNvCxnSpPr>
            <a:cxnSpLocks/>
            <a:stCxn id="4" idx="2"/>
            <a:endCxn id="42" idx="1"/>
          </p:cNvCxnSpPr>
          <p:nvPr/>
        </p:nvCxnSpPr>
        <p:spPr>
          <a:xfrm flipH="1">
            <a:off x="5350389" y="2930298"/>
            <a:ext cx="8303" cy="3300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E80C4FB-E912-414D-BDBD-39E4BF602FD9}"/>
              </a:ext>
            </a:extLst>
          </p:cNvPr>
          <p:cNvCxnSpPr>
            <a:cxnSpLocks/>
            <a:stCxn id="42" idx="4"/>
            <a:endCxn id="5" idx="0"/>
          </p:cNvCxnSpPr>
          <p:nvPr/>
        </p:nvCxnSpPr>
        <p:spPr>
          <a:xfrm>
            <a:off x="5350389" y="3966351"/>
            <a:ext cx="0" cy="2493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Flowchart: Decision 64">
            <a:extLst>
              <a:ext uri="{FF2B5EF4-FFF2-40B4-BE49-F238E27FC236}">
                <a16:creationId xmlns:a16="http://schemas.microsoft.com/office/drawing/2014/main" id="{D64630F3-7D08-40F3-B52F-310DACD937D2}"/>
              </a:ext>
            </a:extLst>
          </p:cNvPr>
          <p:cNvSpPr/>
          <p:nvPr/>
        </p:nvSpPr>
        <p:spPr>
          <a:xfrm>
            <a:off x="7681749" y="563376"/>
            <a:ext cx="2552118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&lt;= Setpoint ?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4DD9671B-7ED5-4D09-8D31-6A60A3F5C914}"/>
              </a:ext>
            </a:extLst>
          </p:cNvPr>
          <p:cNvCxnSpPr>
            <a:cxnSpLocks/>
            <a:stCxn id="65" idx="2"/>
            <a:endCxn id="43" idx="0"/>
          </p:cNvCxnSpPr>
          <p:nvPr/>
        </p:nvCxnSpPr>
        <p:spPr>
          <a:xfrm>
            <a:off x="8957808" y="1644934"/>
            <a:ext cx="164" cy="5696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2B702CBD-B2F1-4003-932F-7379E305C717}"/>
              </a:ext>
            </a:extLst>
          </p:cNvPr>
          <p:cNvCxnSpPr>
            <a:cxnSpLocks/>
            <a:stCxn id="26" idx="3"/>
            <a:endCxn id="65" idx="1"/>
          </p:cNvCxnSpPr>
          <p:nvPr/>
        </p:nvCxnSpPr>
        <p:spPr>
          <a:xfrm flipV="1">
            <a:off x="6328347" y="1104155"/>
            <a:ext cx="1353402" cy="5014898"/>
          </a:xfrm>
          <a:prstGeom prst="bentConnector3">
            <a:avLst>
              <a:gd name="adj1" fmla="val 61557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4B41B5D-1824-432B-9452-3F2C3EFB9C2D}"/>
              </a:ext>
            </a:extLst>
          </p:cNvPr>
          <p:cNvSpPr txBox="1"/>
          <p:nvPr/>
        </p:nvSpPr>
        <p:spPr>
          <a:xfrm>
            <a:off x="8957808" y="1505612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C89167-5F9E-41D9-B379-6AB1A9F564A0}"/>
              </a:ext>
            </a:extLst>
          </p:cNvPr>
          <p:cNvSpPr txBox="1"/>
          <p:nvPr/>
        </p:nvSpPr>
        <p:spPr>
          <a:xfrm>
            <a:off x="10042148" y="563376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</a:t>
            </a:r>
          </a:p>
        </p:txBody>
      </p: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1EB2301B-970B-47FC-BBE5-E0C141C305C1}"/>
              </a:ext>
            </a:extLst>
          </p:cNvPr>
          <p:cNvCxnSpPr>
            <a:cxnSpLocks/>
            <a:stCxn id="65" idx="3"/>
            <a:endCxn id="37" idx="3"/>
          </p:cNvCxnSpPr>
          <p:nvPr/>
        </p:nvCxnSpPr>
        <p:spPr>
          <a:xfrm flipH="1">
            <a:off x="9733224" y="1104155"/>
            <a:ext cx="500643" cy="2532621"/>
          </a:xfrm>
          <a:prstGeom prst="bentConnector3">
            <a:avLst>
              <a:gd name="adj1" fmla="val -45661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723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492</Words>
  <Application>Microsoft Office PowerPoint</Application>
  <PresentationFormat>Widescreen</PresentationFormat>
  <Paragraphs>113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Using Flowcharts</vt:lpstr>
      <vt:lpstr>Flow Charts</vt:lpstr>
      <vt:lpstr>Flow Charts</vt:lpstr>
      <vt:lpstr>PowerPoint Presentation</vt:lpstr>
      <vt:lpstr>Program Flow Chart Symbols / Layout</vt:lpstr>
      <vt:lpstr>Working in PowerPoint</vt:lpstr>
      <vt:lpstr>Flow Chart the Cooling Control Program</vt:lpstr>
      <vt:lpstr>Rubric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COMPLETE Sous Vide</dc:title>
  <dc:creator>Marvin Nelson</dc:creator>
  <cp:lastModifiedBy>Marvin Nelson</cp:lastModifiedBy>
  <cp:revision>47</cp:revision>
  <cp:lastPrinted>2022-02-11T17:17:29Z</cp:lastPrinted>
  <dcterms:created xsi:type="dcterms:W3CDTF">2020-10-29T09:49:46Z</dcterms:created>
  <dcterms:modified xsi:type="dcterms:W3CDTF">2022-02-16T19:10:43Z</dcterms:modified>
</cp:coreProperties>
</file>