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60" r:id="rId1"/>
  </p:sldMasterIdLst>
  <p:notesMasterIdLst>
    <p:notesMasterId r:id="rId15"/>
  </p:notesMasterIdLst>
  <p:sldIdLst>
    <p:sldId id="256" r:id="rId2"/>
    <p:sldId id="264" r:id="rId3"/>
    <p:sldId id="258" r:id="rId4"/>
    <p:sldId id="259" r:id="rId5"/>
    <p:sldId id="260" r:id="rId6"/>
    <p:sldId id="261" r:id="rId7"/>
    <p:sldId id="267" r:id="rId8"/>
    <p:sldId id="262" r:id="rId9"/>
    <p:sldId id="268" r:id="rId10"/>
    <p:sldId id="263" r:id="rId11"/>
    <p:sldId id="257" r:id="rId12"/>
    <p:sldId id="270" r:id="rId13"/>
    <p:sldId id="269" r:id="rId14"/>
  </p:sldIdLst>
  <p:sldSz cx="9144000" cy="5143500" type="screen16x9"/>
  <p:notesSz cx="7023100" cy="9309100"/>
  <p:embeddedFontLst>
    <p:embeddedFont>
      <p:font typeface="Calibri" panose="020F0502020204030204" pitchFamily="34" charset="0"/>
      <p:regular r:id="rId16"/>
      <p:bold r:id="rId17"/>
      <p:italic r:id="rId18"/>
      <p:boldItalic r:id="rId19"/>
    </p:embeddedFont>
    <p:embeddedFont>
      <p:font typeface="Nunito" panose="020B0604020202020204" charset="0"/>
      <p:regular r:id="rId20"/>
      <p:bold r:id="rId21"/>
      <p:italic r:id="rId22"/>
      <p:boldItalic r:id="rId2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816" y="1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8.fntdata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7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698500"/>
            <a:ext cx="6203950" cy="34909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702310" y="4421824"/>
            <a:ext cx="5618480" cy="41890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308" tIns="93308" rIns="93308" bIns="93308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698500"/>
            <a:ext cx="6203950" cy="34909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p:notes"/>
          <p:cNvSpPr txBox="1">
            <a:spLocks noGrp="1"/>
          </p:cNvSpPr>
          <p:nvPr>
            <p:ph type="body" idx="1"/>
          </p:nvPr>
        </p:nvSpPr>
        <p:spPr>
          <a:xfrm>
            <a:off x="702310" y="4421824"/>
            <a:ext cx="5618480" cy="4189095"/>
          </a:xfrm>
          <a:prstGeom prst="rect">
            <a:avLst/>
          </a:prstGeom>
        </p:spPr>
        <p:txBody>
          <a:bodyPr spcFirstLastPara="1" wrap="square" lIns="93308" tIns="93308" rIns="93308" bIns="93308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7d87a0e047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698500"/>
            <a:ext cx="6203950" cy="34909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7d87a0e047_0_11:notes"/>
          <p:cNvSpPr txBox="1">
            <a:spLocks noGrp="1"/>
          </p:cNvSpPr>
          <p:nvPr>
            <p:ph type="body" idx="1"/>
          </p:nvPr>
        </p:nvSpPr>
        <p:spPr>
          <a:xfrm>
            <a:off x="702310" y="4421824"/>
            <a:ext cx="5618480" cy="4189095"/>
          </a:xfrm>
          <a:prstGeom prst="rect">
            <a:avLst/>
          </a:prstGeom>
        </p:spPr>
        <p:txBody>
          <a:bodyPr spcFirstLastPara="1" wrap="square" lIns="93308" tIns="93308" rIns="93308" bIns="93308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095557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7d87a0e047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698500"/>
            <a:ext cx="6203950" cy="34909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7d87a0e047_0_11:notes"/>
          <p:cNvSpPr txBox="1">
            <a:spLocks noGrp="1"/>
          </p:cNvSpPr>
          <p:nvPr>
            <p:ph type="body" idx="1"/>
          </p:nvPr>
        </p:nvSpPr>
        <p:spPr>
          <a:xfrm>
            <a:off x="702310" y="4421824"/>
            <a:ext cx="5618480" cy="4189095"/>
          </a:xfrm>
          <a:prstGeom prst="rect">
            <a:avLst/>
          </a:prstGeom>
        </p:spPr>
        <p:txBody>
          <a:bodyPr spcFirstLastPara="1" wrap="square" lIns="93308" tIns="93308" rIns="93308" bIns="93308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426767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7d434ada10_2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698500"/>
            <a:ext cx="6203950" cy="34909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7d434ada10_2_1:notes"/>
          <p:cNvSpPr txBox="1">
            <a:spLocks noGrp="1"/>
          </p:cNvSpPr>
          <p:nvPr>
            <p:ph type="body" idx="1"/>
          </p:nvPr>
        </p:nvSpPr>
        <p:spPr>
          <a:xfrm>
            <a:off x="702310" y="4421824"/>
            <a:ext cx="5618480" cy="4189095"/>
          </a:xfrm>
          <a:prstGeom prst="rect">
            <a:avLst/>
          </a:prstGeom>
        </p:spPr>
        <p:txBody>
          <a:bodyPr spcFirstLastPara="1" wrap="square" lIns="93308" tIns="93308" rIns="93308" bIns="93308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7d87a0e04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698500"/>
            <a:ext cx="6203950" cy="34909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" name="Google Shape;155;g7d87a0e047_0_0:notes"/>
          <p:cNvSpPr txBox="1">
            <a:spLocks noGrp="1"/>
          </p:cNvSpPr>
          <p:nvPr>
            <p:ph type="body" idx="1"/>
          </p:nvPr>
        </p:nvSpPr>
        <p:spPr>
          <a:xfrm>
            <a:off x="702310" y="4421824"/>
            <a:ext cx="5618480" cy="4189095"/>
          </a:xfrm>
          <a:prstGeom prst="rect">
            <a:avLst/>
          </a:prstGeom>
        </p:spPr>
        <p:txBody>
          <a:bodyPr spcFirstLastPara="1" wrap="square" lIns="93308" tIns="93308" rIns="93308" bIns="93308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7dcd9e9925_3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698500"/>
            <a:ext cx="6203950" cy="34909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7dcd9e9925_3_0:notes"/>
          <p:cNvSpPr txBox="1">
            <a:spLocks noGrp="1"/>
          </p:cNvSpPr>
          <p:nvPr>
            <p:ph type="body" idx="1"/>
          </p:nvPr>
        </p:nvSpPr>
        <p:spPr>
          <a:xfrm>
            <a:off x="702310" y="4421824"/>
            <a:ext cx="5618480" cy="4189095"/>
          </a:xfrm>
          <a:prstGeom prst="rect">
            <a:avLst/>
          </a:prstGeom>
        </p:spPr>
        <p:txBody>
          <a:bodyPr spcFirstLastPara="1" wrap="square" lIns="93308" tIns="93308" rIns="93308" bIns="93308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7d87a0e047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698500"/>
            <a:ext cx="6203950" cy="34909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7d87a0e047_0_6:notes"/>
          <p:cNvSpPr txBox="1">
            <a:spLocks noGrp="1"/>
          </p:cNvSpPr>
          <p:nvPr>
            <p:ph type="body" idx="1"/>
          </p:nvPr>
        </p:nvSpPr>
        <p:spPr>
          <a:xfrm>
            <a:off x="702310" y="4421824"/>
            <a:ext cx="5618480" cy="4189095"/>
          </a:xfrm>
          <a:prstGeom prst="rect">
            <a:avLst/>
          </a:prstGeom>
        </p:spPr>
        <p:txBody>
          <a:bodyPr spcFirstLastPara="1" wrap="square" lIns="93308" tIns="93308" rIns="93308" bIns="93308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7d87a0e047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698500"/>
            <a:ext cx="6203950" cy="34909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7d87a0e047_0_11:notes"/>
          <p:cNvSpPr txBox="1">
            <a:spLocks noGrp="1"/>
          </p:cNvSpPr>
          <p:nvPr>
            <p:ph type="body" idx="1"/>
          </p:nvPr>
        </p:nvSpPr>
        <p:spPr>
          <a:xfrm>
            <a:off x="702310" y="4421824"/>
            <a:ext cx="5618480" cy="4189095"/>
          </a:xfrm>
          <a:prstGeom prst="rect">
            <a:avLst/>
          </a:prstGeom>
        </p:spPr>
        <p:txBody>
          <a:bodyPr spcFirstLastPara="1" wrap="square" lIns="93308" tIns="93308" rIns="93308" bIns="93308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7d87a0e047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698500"/>
            <a:ext cx="6203950" cy="34909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7d87a0e047_0_11:notes"/>
          <p:cNvSpPr txBox="1">
            <a:spLocks noGrp="1"/>
          </p:cNvSpPr>
          <p:nvPr>
            <p:ph type="body" idx="1"/>
          </p:nvPr>
        </p:nvSpPr>
        <p:spPr>
          <a:xfrm>
            <a:off x="702310" y="4421824"/>
            <a:ext cx="5618480" cy="4189095"/>
          </a:xfrm>
          <a:prstGeom prst="rect">
            <a:avLst/>
          </a:prstGeom>
        </p:spPr>
        <p:txBody>
          <a:bodyPr spcFirstLastPara="1" wrap="square" lIns="93308" tIns="93308" rIns="93308" bIns="93308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245305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7d43217c4d_1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698500"/>
            <a:ext cx="6203950" cy="34909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7d43217c4d_1_3:notes"/>
          <p:cNvSpPr txBox="1">
            <a:spLocks noGrp="1"/>
          </p:cNvSpPr>
          <p:nvPr>
            <p:ph type="body" idx="1"/>
          </p:nvPr>
        </p:nvSpPr>
        <p:spPr>
          <a:xfrm>
            <a:off x="702310" y="4421824"/>
            <a:ext cx="5618480" cy="4189095"/>
          </a:xfrm>
          <a:prstGeom prst="rect">
            <a:avLst/>
          </a:prstGeom>
        </p:spPr>
        <p:txBody>
          <a:bodyPr spcFirstLastPara="1" wrap="square" lIns="93308" tIns="93308" rIns="93308" bIns="93308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accent6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/>
          <p:nvPr/>
        </p:nvSpPr>
        <p:spPr>
          <a:xfrm rot="10800000">
            <a:off x="5058905" y="0"/>
            <a:ext cx="4085100" cy="20526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20327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4" name="Google Shape;14;p2"/>
          <p:cNvGrpSpPr/>
          <p:nvPr/>
        </p:nvGrpSpPr>
        <p:grpSpPr>
          <a:xfrm>
            <a:off x="255200" y="592"/>
            <a:ext cx="2250363" cy="1044300"/>
            <a:chOff x="255200" y="592"/>
            <a:chExt cx="2250363" cy="1044300"/>
          </a:xfrm>
        </p:grpSpPr>
        <p:sp>
          <p:nvSpPr>
            <p:cNvPr id="15" name="Google Shape;15;p2"/>
            <p:cNvSpPr/>
            <p:nvPr/>
          </p:nvSpPr>
          <p:spPr>
            <a:xfrm>
              <a:off x="764063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509632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255200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" name="Google Shape;18;p2"/>
          <p:cNvGrpSpPr/>
          <p:nvPr/>
        </p:nvGrpSpPr>
        <p:grpSpPr>
          <a:xfrm>
            <a:off x="905395" y="592"/>
            <a:ext cx="2250363" cy="1044300"/>
            <a:chOff x="905395" y="592"/>
            <a:chExt cx="2250363" cy="1044300"/>
          </a:xfrm>
        </p:grpSpPr>
        <p:sp>
          <p:nvSpPr>
            <p:cNvPr id="19" name="Google Shape;19;p2"/>
            <p:cNvSpPr/>
            <p:nvPr/>
          </p:nvSpPr>
          <p:spPr>
            <a:xfrm>
              <a:off x="1414258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1159826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905395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" name="Google Shape;22;p2"/>
          <p:cNvGrpSpPr/>
          <p:nvPr/>
        </p:nvGrpSpPr>
        <p:grpSpPr>
          <a:xfrm>
            <a:off x="7057468" y="5088"/>
            <a:ext cx="1851282" cy="752108"/>
            <a:chOff x="6917201" y="0"/>
            <a:chExt cx="2227777" cy="863400"/>
          </a:xfrm>
        </p:grpSpPr>
        <p:sp>
          <p:nvSpPr>
            <p:cNvPr id="23" name="Google Shape;23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6" name="Google Shape;26;p2"/>
          <p:cNvGrpSpPr/>
          <p:nvPr/>
        </p:nvGrpSpPr>
        <p:grpSpPr>
          <a:xfrm>
            <a:off x="6553032" y="4217852"/>
            <a:ext cx="2389068" cy="925737"/>
            <a:chOff x="6917201" y="0"/>
            <a:chExt cx="2227777" cy="863400"/>
          </a:xfrm>
        </p:grpSpPr>
        <p:sp>
          <p:nvSpPr>
            <p:cNvPr id="27" name="Google Shape;27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0" name="Google Shape;30;p2"/>
          <p:cNvGrpSpPr/>
          <p:nvPr/>
        </p:nvGrpSpPr>
        <p:grpSpPr>
          <a:xfrm>
            <a:off x="199149" y="4055652"/>
            <a:ext cx="2795414" cy="1083308"/>
            <a:chOff x="6917201" y="0"/>
            <a:chExt cx="2227777" cy="863400"/>
          </a:xfrm>
        </p:grpSpPr>
        <p:sp>
          <p:nvSpPr>
            <p:cNvPr id="31" name="Google Shape;31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4" name="Google Shape;34;p2"/>
          <p:cNvSpPr txBox="1">
            <a:spLocks noGrp="1"/>
          </p:cNvSpPr>
          <p:nvPr>
            <p:ph type="ctrTitle"/>
          </p:nvPr>
        </p:nvSpPr>
        <p:spPr>
          <a:xfrm>
            <a:off x="1858703" y="1822833"/>
            <a:ext cx="5361300" cy="144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>
            <a:endParaRPr/>
          </a:p>
        </p:txBody>
      </p:sp>
      <p:sp>
        <p:nvSpPr>
          <p:cNvPr id="35" name="Google Shape;35;p2"/>
          <p:cNvSpPr txBox="1">
            <a:spLocks noGrp="1"/>
          </p:cNvSpPr>
          <p:nvPr>
            <p:ph type="subTitle" idx="1"/>
          </p:nvPr>
        </p:nvSpPr>
        <p:spPr>
          <a:xfrm>
            <a:off x="1858700" y="3413158"/>
            <a:ext cx="5361300" cy="52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6" name="Google Shape;36;p2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accent3"/>
        </a:solidFill>
        <a:effectLst/>
      </p:bgPr>
    </p:bg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1"/>
          <p:cNvSpPr/>
          <p:nvPr/>
        </p:nvSpPr>
        <p:spPr>
          <a:xfrm flipH="1">
            <a:off x="5569200" y="2834075"/>
            <a:ext cx="3574800" cy="23094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1" name="Google Shape;111;p11"/>
          <p:cNvGrpSpPr/>
          <p:nvPr/>
        </p:nvGrpSpPr>
        <p:grpSpPr>
          <a:xfrm>
            <a:off x="5959222" y="4119576"/>
            <a:ext cx="2520952" cy="1024165"/>
            <a:chOff x="6917201" y="0"/>
            <a:chExt cx="2227777" cy="863400"/>
          </a:xfrm>
        </p:grpSpPr>
        <p:sp>
          <p:nvSpPr>
            <p:cNvPr id="112" name="Google Shape;112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5" name="Google Shape;115;p11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116" name="Google Shape;116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9" name="Google Shape;119;p11"/>
          <p:cNvSpPr txBox="1">
            <a:spLocks noGrp="1"/>
          </p:cNvSpPr>
          <p:nvPr>
            <p:ph type="title" hasCustomPrompt="1"/>
          </p:nvPr>
        </p:nvSpPr>
        <p:spPr>
          <a:xfrm>
            <a:off x="1385850" y="1383850"/>
            <a:ext cx="6372300" cy="1379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0" name="Google Shape;120;p11"/>
          <p:cNvSpPr txBox="1">
            <a:spLocks noGrp="1"/>
          </p:cNvSpPr>
          <p:nvPr>
            <p:ph type="body" idx="1"/>
          </p:nvPr>
        </p:nvSpPr>
        <p:spPr>
          <a:xfrm>
            <a:off x="1385850" y="2863850"/>
            <a:ext cx="6372300" cy="64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algn="ctr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algn="ctr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algn="ctr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algn="ctr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algn="ctr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algn="ctr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algn="ctr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algn="ctr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algn="ctr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121" name="Google Shape;121;p11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2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1">
  <p:cSld name="AUTOLAYOUT_1">
    <p:bg>
      <p:bgPr>
        <a:solidFill>
          <a:srgbClr val="FFFFFF"/>
        </a:solidFill>
        <a:effectLst/>
      </p:bgPr>
    </p:bg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" name="Google Shape;126;p13"/>
          <p:cNvSpPr txBox="1">
            <a:spLocks noGrp="1"/>
          </p:cNvSpPr>
          <p:nvPr>
            <p:ph type="title"/>
          </p:nvPr>
        </p:nvSpPr>
        <p:spPr>
          <a:xfrm>
            <a:off x="304475" y="307825"/>
            <a:ext cx="4779300" cy="14181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7" name="Google Shape;127;p13"/>
          <p:cNvSpPr txBox="1">
            <a:spLocks noGrp="1"/>
          </p:cNvSpPr>
          <p:nvPr>
            <p:ph type="body" idx="1"/>
          </p:nvPr>
        </p:nvSpPr>
        <p:spPr>
          <a:xfrm>
            <a:off x="304475" y="1808125"/>
            <a:ext cx="4779300" cy="3013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 sz="1400">
                <a:solidFill>
                  <a:schemeClr val="dk2"/>
                </a:solidFill>
              </a:defRPr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Char char="○"/>
              <a:defRPr sz="1200">
                <a:solidFill>
                  <a:schemeClr val="dk2"/>
                </a:solidFill>
              </a:defRPr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Char char="■"/>
              <a:defRPr sz="1200">
                <a:solidFill>
                  <a:schemeClr val="dk2"/>
                </a:solidFill>
              </a:defRPr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Char char="●"/>
              <a:defRPr sz="1200">
                <a:solidFill>
                  <a:schemeClr val="dk2"/>
                </a:solidFill>
              </a:defRPr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Char char="○"/>
              <a:defRPr sz="1200">
                <a:solidFill>
                  <a:schemeClr val="dk2"/>
                </a:solidFill>
              </a:defRPr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Char char="■"/>
              <a:defRPr sz="1200">
                <a:solidFill>
                  <a:schemeClr val="dk2"/>
                </a:solidFill>
              </a:defRPr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Char char="●"/>
              <a:defRPr sz="1200">
                <a:solidFill>
                  <a:schemeClr val="dk2"/>
                </a:solidFill>
              </a:defRPr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Char char="○"/>
              <a:defRPr sz="1200">
                <a:solidFill>
                  <a:schemeClr val="dk2"/>
                </a:solidFill>
              </a:defRPr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200"/>
              <a:buChar char="■"/>
              <a:defRPr sz="1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8" name="Google Shape;128;p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1pPr>
            <a:lvl2pPr lvl="1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2pPr>
            <a:lvl3pPr lvl="2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3pPr>
            <a:lvl4pPr lvl="3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4pPr>
            <a:lvl5pPr lvl="4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5pPr>
            <a:lvl6pPr lvl="5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6pPr>
            <a:lvl7pPr lvl="6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7pPr>
            <a:lvl8pPr lvl="7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8pPr>
            <a:lvl9pPr lvl="8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accent3"/>
        </a:solid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"/>
          <p:cNvSpPr/>
          <p:nvPr/>
        </p:nvSpPr>
        <p:spPr>
          <a:xfrm flipH="1">
            <a:off x="4757100" y="2309400"/>
            <a:ext cx="4386900" cy="28341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9" name="Google Shape;39;p3"/>
          <p:cNvGrpSpPr/>
          <p:nvPr/>
        </p:nvGrpSpPr>
        <p:grpSpPr>
          <a:xfrm>
            <a:off x="5594191" y="3961115"/>
            <a:ext cx="2910145" cy="1182340"/>
            <a:chOff x="6917201" y="0"/>
            <a:chExt cx="2227777" cy="863400"/>
          </a:xfrm>
        </p:grpSpPr>
        <p:sp>
          <p:nvSpPr>
            <p:cNvPr id="40" name="Google Shape;40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1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2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3" name="Google Shape;43;p3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44" name="Google Shape;44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6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7" name="Google Shape;47;p3"/>
          <p:cNvSpPr txBox="1">
            <a:spLocks noGrp="1"/>
          </p:cNvSpPr>
          <p:nvPr>
            <p:ph type="title"/>
          </p:nvPr>
        </p:nvSpPr>
        <p:spPr>
          <a:xfrm>
            <a:off x="1888684" y="1746100"/>
            <a:ext cx="5377500" cy="164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8" name="Google Shape;48;p3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bg>
      <p:bgPr>
        <a:solidFill>
          <a:schemeClr val="dk2"/>
        </a:solidFill>
        <a:effectLst/>
      </p:bgPr>
    </p:bg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4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" name="Google Shape;51;p4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" name="Google Shape;52;p4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" name="Google Shape;53;p4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54" name="Google Shape;54;p4"/>
          <p:cNvSpPr txBox="1">
            <a:spLocks noGrp="1"/>
          </p:cNvSpPr>
          <p:nvPr>
            <p:ph type="body" idx="1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55" name="Google Shape;55;p4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bg>
      <p:bgPr>
        <a:solidFill>
          <a:schemeClr val="dk2"/>
        </a:solidFill>
        <a:effectLst/>
      </p:bgPr>
    </p:bg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5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" name="Google Shape;58;p5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59;p5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" name="Google Shape;60;p5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61" name="Google Shape;61;p5"/>
          <p:cNvSpPr txBox="1">
            <a:spLocks noGrp="1"/>
          </p:cNvSpPr>
          <p:nvPr>
            <p:ph type="body" idx="1"/>
          </p:nvPr>
        </p:nvSpPr>
        <p:spPr>
          <a:xfrm>
            <a:off x="819150" y="1990725"/>
            <a:ext cx="3686100" cy="244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62" name="Google Shape;62;p5"/>
          <p:cNvSpPr txBox="1">
            <a:spLocks noGrp="1"/>
          </p:cNvSpPr>
          <p:nvPr>
            <p:ph type="body" idx="2"/>
          </p:nvPr>
        </p:nvSpPr>
        <p:spPr>
          <a:xfrm>
            <a:off x="4638675" y="1990725"/>
            <a:ext cx="3686100" cy="244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63" name="Google Shape;63;p5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bg>
      <p:bgPr>
        <a:solidFill>
          <a:schemeClr val="dk2"/>
        </a:solidFill>
        <a:effectLst/>
      </p:bgPr>
    </p:bg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6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" name="Google Shape;66;p6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" name="Google Shape;67;p6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" name="Google Shape;68;p6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69" name="Google Shape;69;p6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bg>
      <p:bgPr>
        <a:solidFill>
          <a:schemeClr val="accent3"/>
        </a:solidFill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7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" name="Google Shape;72;p7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" name="Google Shape;73;p7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Google Shape;74;p7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3709200" cy="1383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75" name="Google Shape;75;p7"/>
          <p:cNvSpPr txBox="1">
            <a:spLocks noGrp="1"/>
          </p:cNvSpPr>
          <p:nvPr>
            <p:ph type="body" idx="1"/>
          </p:nvPr>
        </p:nvSpPr>
        <p:spPr>
          <a:xfrm>
            <a:off x="830700" y="2319050"/>
            <a:ext cx="3709200" cy="211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76" name="Google Shape;76;p7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1"/>
        </a:solidFill>
        <a:effectLst/>
      </p:bgPr>
    </p:bg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8"/>
          <p:cNvSpPr/>
          <p:nvPr/>
        </p:nvSpPr>
        <p:spPr>
          <a:xfrm>
            <a:off x="0" y="2823144"/>
            <a:ext cx="7369200" cy="2316900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" name="Google Shape;79;p8"/>
          <p:cNvSpPr/>
          <p:nvPr/>
        </p:nvSpPr>
        <p:spPr>
          <a:xfrm flipH="1">
            <a:off x="3583210" y="1554113"/>
            <a:ext cx="5560500" cy="35895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0" name="Google Shape;80;p8"/>
          <p:cNvGrpSpPr/>
          <p:nvPr/>
        </p:nvGrpSpPr>
        <p:grpSpPr>
          <a:xfrm>
            <a:off x="255991" y="-118"/>
            <a:ext cx="2251347" cy="1043408"/>
            <a:chOff x="3961956" y="4383950"/>
            <a:chExt cx="1160548" cy="548700"/>
          </a:xfrm>
        </p:grpSpPr>
        <p:sp>
          <p:nvSpPr>
            <p:cNvPr id="81" name="Google Shape;81;p8"/>
            <p:cNvSpPr/>
            <p:nvPr/>
          </p:nvSpPr>
          <p:spPr>
            <a:xfrm>
              <a:off x="4224904" y="4383950"/>
              <a:ext cx="897600" cy="5487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>
              <a:off x="4093430" y="4383950"/>
              <a:ext cx="897600" cy="5487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>
              <a:off x="3961956" y="4383950"/>
              <a:ext cx="897600" cy="5487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4" name="Google Shape;84;p8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5" name="Google Shape;85;p8"/>
          <p:cNvGrpSpPr/>
          <p:nvPr/>
        </p:nvGrpSpPr>
        <p:grpSpPr>
          <a:xfrm>
            <a:off x="34934" y="4522125"/>
            <a:ext cx="1593306" cy="617072"/>
            <a:chOff x="6917201" y="0"/>
            <a:chExt cx="2227777" cy="863400"/>
          </a:xfrm>
        </p:grpSpPr>
        <p:sp>
          <p:nvSpPr>
            <p:cNvPr id="86" name="Google Shape;86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9" name="Google Shape;89;p8"/>
          <p:cNvGrpSpPr/>
          <p:nvPr/>
        </p:nvGrpSpPr>
        <p:grpSpPr>
          <a:xfrm>
            <a:off x="5886353" y="1243"/>
            <a:ext cx="3257455" cy="1261514"/>
            <a:chOff x="6917201" y="0"/>
            <a:chExt cx="2227777" cy="863400"/>
          </a:xfrm>
        </p:grpSpPr>
        <p:sp>
          <p:nvSpPr>
            <p:cNvPr id="90" name="Google Shape;90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3" name="Google Shape;93;p8"/>
          <p:cNvSpPr txBox="1">
            <a:spLocks noGrp="1"/>
          </p:cNvSpPr>
          <p:nvPr>
            <p:ph type="title"/>
          </p:nvPr>
        </p:nvSpPr>
        <p:spPr>
          <a:xfrm>
            <a:off x="1393929" y="1301146"/>
            <a:ext cx="6366900" cy="2539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>
            <a:endParaRPr/>
          </a:p>
        </p:txBody>
      </p:sp>
      <p:sp>
        <p:nvSpPr>
          <p:cNvPr id="94" name="Google Shape;94;p8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bg>
      <p:bgPr>
        <a:solidFill>
          <a:schemeClr val="dk2"/>
        </a:solid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9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9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9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9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6424200" cy="70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100" name="Google Shape;100;p9"/>
          <p:cNvSpPr txBox="1">
            <a:spLocks noGrp="1"/>
          </p:cNvSpPr>
          <p:nvPr>
            <p:ph type="subTitle" idx="1"/>
          </p:nvPr>
        </p:nvSpPr>
        <p:spPr>
          <a:xfrm>
            <a:off x="819150" y="1550700"/>
            <a:ext cx="58599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01" name="Google Shape;101;p9"/>
          <p:cNvSpPr txBox="1">
            <a:spLocks noGrp="1"/>
          </p:cNvSpPr>
          <p:nvPr>
            <p:ph type="body" idx="2"/>
          </p:nvPr>
        </p:nvSpPr>
        <p:spPr>
          <a:xfrm>
            <a:off x="819150" y="2467050"/>
            <a:ext cx="5859900" cy="209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102" name="Google Shape;102;p9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bg>
      <p:bgPr>
        <a:solidFill>
          <a:schemeClr val="accent1"/>
        </a:solidFill>
        <a:effectLst/>
      </p:bgPr>
    </p:bg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0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05;p10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Google Shape;106;p10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10"/>
          <p:cNvSpPr txBox="1">
            <a:spLocks noGrp="1"/>
          </p:cNvSpPr>
          <p:nvPr>
            <p:ph type="body" idx="1"/>
          </p:nvPr>
        </p:nvSpPr>
        <p:spPr>
          <a:xfrm>
            <a:off x="328025" y="4163500"/>
            <a:ext cx="7415100" cy="605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>
            <a:endParaRPr/>
          </a:p>
        </p:txBody>
      </p:sp>
      <p:sp>
        <p:nvSpPr>
          <p:cNvPr id="108" name="Google Shape;108;p10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hift">
    <p:bg>
      <p:bgPr>
        <a:solidFill>
          <a:schemeClr val="dk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39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/>
              <a:buChar char="●"/>
              <a:defRPr sz="13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lvl="2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lvl="3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lvl="4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lvl="5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lvl="6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lvl="7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lvl="8" indent="-29845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" name="Google Shape;13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-7143"/>
            <a:ext cx="9144000" cy="5150644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Google Shape;134;p14"/>
          <p:cNvSpPr txBox="1"/>
          <p:nvPr/>
        </p:nvSpPr>
        <p:spPr>
          <a:xfrm>
            <a:off x="5608550" y="2033025"/>
            <a:ext cx="3535500" cy="209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Process Variables</a:t>
            </a:r>
            <a:endParaRPr sz="3600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35" name="Google Shape;135;p14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</a:t>
            </a:fld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20"/>
          <p:cNvSpPr txBox="1">
            <a:spLocks noGrp="1"/>
          </p:cNvSpPr>
          <p:nvPr>
            <p:ph type="title"/>
          </p:nvPr>
        </p:nvSpPr>
        <p:spPr>
          <a:xfrm>
            <a:off x="566057" y="420237"/>
            <a:ext cx="7990114" cy="5689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Sensitivity, Drift and Accuracy</a:t>
            </a:r>
            <a:endParaRPr dirty="0"/>
          </a:p>
        </p:txBody>
      </p:sp>
      <p:sp>
        <p:nvSpPr>
          <p:cNvPr id="186" name="Google Shape;186;p20"/>
          <p:cNvSpPr txBox="1">
            <a:spLocks noGrp="1"/>
          </p:cNvSpPr>
          <p:nvPr>
            <p:ph type="body" idx="1"/>
          </p:nvPr>
        </p:nvSpPr>
        <p:spPr>
          <a:xfrm>
            <a:off x="420914" y="989211"/>
            <a:ext cx="8157029" cy="358656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indent="-330200">
              <a:buSzPts val="1600"/>
            </a:pPr>
            <a:r>
              <a:rPr lang="en-US" sz="2400" b="1" dirty="0">
                <a:solidFill>
                  <a:schemeClr val="lt1"/>
                </a:solidFill>
              </a:rPr>
              <a:t>Repeatability</a:t>
            </a:r>
            <a:r>
              <a:rPr lang="en-US" sz="2400" dirty="0">
                <a:solidFill>
                  <a:schemeClr val="lt1"/>
                </a:solidFill>
              </a:rPr>
              <a:t> is the ability of a sensor to provide the </a:t>
            </a:r>
            <a:r>
              <a:rPr lang="en-US" sz="2400" u="sng" dirty="0">
                <a:solidFill>
                  <a:schemeClr val="accent6">
                    <a:lumMod val="75000"/>
                  </a:schemeClr>
                </a:solidFill>
              </a:rPr>
              <a:t>same result under 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the </a:t>
            </a:r>
            <a:r>
              <a:rPr lang="en-US" sz="2400" u="sng" dirty="0">
                <a:solidFill>
                  <a:schemeClr val="accent6">
                    <a:lumMod val="75000"/>
                  </a:schemeClr>
                </a:solidFill>
              </a:rPr>
              <a:t>same conditions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.</a:t>
            </a:r>
          </a:p>
          <a:p>
            <a:pPr lvl="0" indent="-330200">
              <a:buSzPts val="1600"/>
            </a:pPr>
            <a:r>
              <a:rPr lang="en-US" sz="2400" b="1" dirty="0">
                <a:solidFill>
                  <a:schemeClr val="lt1"/>
                </a:solidFill>
              </a:rPr>
              <a:t>Sensitivity</a:t>
            </a:r>
            <a:r>
              <a:rPr lang="en-US" sz="2400" dirty="0">
                <a:solidFill>
                  <a:schemeClr val="lt1"/>
                </a:solidFill>
              </a:rPr>
              <a:t> is The </a:t>
            </a:r>
            <a:r>
              <a:rPr lang="en-US" sz="2400" u="sng" dirty="0">
                <a:solidFill>
                  <a:schemeClr val="accent6">
                    <a:lumMod val="75000"/>
                  </a:schemeClr>
                </a:solidFill>
              </a:rPr>
              <a:t>smallest change in a variable that can be detected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400" dirty="0">
                <a:solidFill>
                  <a:schemeClr val="lt1"/>
                </a:solidFill>
              </a:rPr>
              <a:t>by a sensor.</a:t>
            </a:r>
          </a:p>
          <a:p>
            <a:pPr lvl="0" indent="-330200">
              <a:buSzPts val="1600"/>
            </a:pPr>
            <a:r>
              <a:rPr lang="en-US" sz="2400" b="1" dirty="0">
                <a:solidFill>
                  <a:schemeClr val="lt1"/>
                </a:solidFill>
              </a:rPr>
              <a:t>Drift</a:t>
            </a:r>
            <a:r>
              <a:rPr lang="en-US" sz="2400" dirty="0">
                <a:solidFill>
                  <a:schemeClr val="lt1"/>
                </a:solidFill>
              </a:rPr>
              <a:t> is the </a:t>
            </a:r>
            <a:r>
              <a:rPr lang="en-US" sz="2400" u="sng" dirty="0">
                <a:solidFill>
                  <a:schemeClr val="accent6">
                    <a:lumMod val="75000"/>
                  </a:schemeClr>
                </a:solidFill>
              </a:rPr>
              <a:t>gradual change </a:t>
            </a:r>
            <a:r>
              <a:rPr lang="en-US" sz="2400" dirty="0">
                <a:solidFill>
                  <a:schemeClr val="lt1"/>
                </a:solidFill>
              </a:rPr>
              <a:t>in a measurement </a:t>
            </a:r>
            <a:r>
              <a:rPr lang="en-US" sz="2400" u="sng" dirty="0">
                <a:solidFill>
                  <a:schemeClr val="accent6">
                    <a:lumMod val="75000"/>
                  </a:schemeClr>
                </a:solidFill>
              </a:rPr>
              <a:t>over time </a:t>
            </a:r>
            <a:r>
              <a:rPr lang="en-US" sz="2400" dirty="0">
                <a:solidFill>
                  <a:schemeClr val="lt1"/>
                </a:solidFill>
              </a:rPr>
              <a:t>when the process </a:t>
            </a:r>
            <a:r>
              <a:rPr lang="en-US" sz="2400" u="sng" dirty="0">
                <a:solidFill>
                  <a:schemeClr val="accent6">
                    <a:lumMod val="75000"/>
                  </a:schemeClr>
                </a:solidFill>
              </a:rPr>
              <a:t>conditions are constant</a:t>
            </a:r>
            <a:r>
              <a:rPr lang="en-US" sz="2400" dirty="0">
                <a:solidFill>
                  <a:schemeClr val="lt1"/>
                </a:solidFill>
              </a:rPr>
              <a:t>.</a:t>
            </a:r>
          </a:p>
          <a:p>
            <a:pPr lvl="0" indent="-330200">
              <a:buSzPts val="1600"/>
            </a:pPr>
            <a:r>
              <a:rPr lang="en-US" sz="2400" b="1" dirty="0">
                <a:solidFill>
                  <a:schemeClr val="lt1"/>
                </a:solidFill>
              </a:rPr>
              <a:t>Accuracy</a:t>
            </a:r>
            <a:r>
              <a:rPr lang="en-US" sz="2400" dirty="0">
                <a:solidFill>
                  <a:schemeClr val="lt1"/>
                </a:solidFill>
              </a:rPr>
              <a:t> is the </a:t>
            </a:r>
            <a:r>
              <a:rPr lang="en-US" sz="2400" u="sng" dirty="0">
                <a:solidFill>
                  <a:schemeClr val="accent6">
                    <a:lumMod val="75000"/>
                  </a:schemeClr>
                </a:solidFill>
              </a:rPr>
              <a:t>degree to which a measured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400" dirty="0">
                <a:solidFill>
                  <a:schemeClr val="lt1"/>
                </a:solidFill>
              </a:rPr>
              <a:t>value </a:t>
            </a:r>
            <a:r>
              <a:rPr lang="en-US" sz="2400" u="sng" dirty="0">
                <a:solidFill>
                  <a:schemeClr val="accent6">
                    <a:lumMod val="75000"/>
                  </a:schemeClr>
                </a:solidFill>
              </a:rPr>
              <a:t>matches</a:t>
            </a:r>
            <a:r>
              <a:rPr lang="en-US" sz="2400" dirty="0">
                <a:solidFill>
                  <a:schemeClr val="lt1"/>
                </a:solidFill>
              </a:rPr>
              <a:t> the </a:t>
            </a:r>
            <a:r>
              <a:rPr lang="en-US" sz="2400" u="sng" dirty="0">
                <a:solidFill>
                  <a:schemeClr val="accent6">
                    <a:lumMod val="75000"/>
                  </a:schemeClr>
                </a:solidFill>
              </a:rPr>
              <a:t>actual</a:t>
            </a:r>
            <a:r>
              <a:rPr lang="en-US" sz="2400" u="sng" dirty="0">
                <a:solidFill>
                  <a:schemeClr val="lt1"/>
                </a:solidFill>
              </a:rPr>
              <a:t> </a:t>
            </a:r>
            <a:r>
              <a:rPr lang="en-US" sz="2400" dirty="0">
                <a:solidFill>
                  <a:schemeClr val="lt1"/>
                </a:solidFill>
              </a:rPr>
              <a:t>process </a:t>
            </a:r>
            <a:r>
              <a:rPr lang="en-US" sz="2400" u="sng" dirty="0">
                <a:solidFill>
                  <a:schemeClr val="accent6">
                    <a:lumMod val="75000"/>
                  </a:schemeClr>
                </a:solidFill>
              </a:rPr>
              <a:t>value</a:t>
            </a:r>
            <a:r>
              <a:rPr lang="en-US" sz="2400" dirty="0">
                <a:solidFill>
                  <a:schemeClr val="lt1"/>
                </a:solidFill>
              </a:rPr>
              <a:t>.</a:t>
            </a:r>
            <a:endParaRPr sz="2400" dirty="0">
              <a:solidFill>
                <a:schemeClr val="lt1"/>
              </a:solidFill>
            </a:endParaRPr>
          </a:p>
        </p:txBody>
      </p:sp>
      <p:pic>
        <p:nvPicPr>
          <p:cNvPr id="187" name="Google Shape;187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9926" y="4575775"/>
            <a:ext cx="1112322" cy="361500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p20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55026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" name="Google Shape;14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4427" y="0"/>
            <a:ext cx="8895147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20"/>
          <p:cNvSpPr txBox="1">
            <a:spLocks noGrp="1"/>
          </p:cNvSpPr>
          <p:nvPr>
            <p:ph type="title"/>
          </p:nvPr>
        </p:nvSpPr>
        <p:spPr>
          <a:xfrm>
            <a:off x="566057" y="420237"/>
            <a:ext cx="7990114" cy="5689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Range, Span </a:t>
            </a:r>
            <a:r>
              <a:rPr lang="en-US" dirty="0"/>
              <a:t>and Proportional</a:t>
            </a:r>
            <a:endParaRPr dirty="0"/>
          </a:p>
        </p:txBody>
      </p:sp>
      <p:sp>
        <p:nvSpPr>
          <p:cNvPr id="186" name="Google Shape;186;p20"/>
          <p:cNvSpPr txBox="1">
            <a:spLocks noGrp="1"/>
          </p:cNvSpPr>
          <p:nvPr>
            <p:ph type="body" idx="1"/>
          </p:nvPr>
        </p:nvSpPr>
        <p:spPr>
          <a:xfrm>
            <a:off x="420914" y="989211"/>
            <a:ext cx="8157029" cy="358656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2000" dirty="0"/>
              <a:t>The process variable will have a </a:t>
            </a:r>
            <a:r>
              <a:rPr lang="en" sz="2000" dirty="0">
                <a:solidFill>
                  <a:schemeClr val="accent6"/>
                </a:solidFill>
              </a:rPr>
              <a:t>minimum and maximum </a:t>
            </a:r>
            <a:r>
              <a:rPr lang="en" sz="2000" dirty="0"/>
              <a:t>value called the </a:t>
            </a:r>
            <a:r>
              <a:rPr lang="en" sz="2000" b="1" dirty="0"/>
              <a:t>range.  </a:t>
            </a:r>
            <a:r>
              <a:rPr lang="en" sz="2000" u="sng" dirty="0"/>
              <a:t>For example</a:t>
            </a:r>
            <a:r>
              <a:rPr lang="en" sz="2000" dirty="0"/>
              <a:t>: the temperature of a process might have a range of 50℉ to 150℉.</a:t>
            </a:r>
            <a:endParaRPr sz="2000" dirty="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2000" dirty="0"/>
              <a:t>The </a:t>
            </a:r>
            <a:r>
              <a:rPr lang="en" sz="2000" dirty="0">
                <a:solidFill>
                  <a:schemeClr val="accent6"/>
                </a:solidFill>
              </a:rPr>
              <a:t>difference between the maximum and minimum </a:t>
            </a:r>
            <a:r>
              <a:rPr lang="en" sz="2000" dirty="0"/>
              <a:t>values of a range is called the </a:t>
            </a:r>
            <a:r>
              <a:rPr lang="en" sz="2000" b="1" dirty="0"/>
              <a:t>span</a:t>
            </a:r>
            <a:r>
              <a:rPr lang="en" sz="2000" dirty="0"/>
              <a:t>. </a:t>
            </a:r>
            <a:r>
              <a:rPr lang="en" sz="2000" u="sng" dirty="0"/>
              <a:t>For example</a:t>
            </a:r>
            <a:r>
              <a:rPr lang="en" sz="2000" dirty="0"/>
              <a:t>: a range of 50</a:t>
            </a:r>
            <a:r>
              <a:rPr lang="en" sz="2000" dirty="0">
                <a:solidFill>
                  <a:schemeClr val="lt1"/>
                </a:solidFill>
              </a:rPr>
              <a:t>℉ to 150℉ would have a span of 100.</a:t>
            </a:r>
            <a:endParaRPr sz="2000" dirty="0">
              <a:solidFill>
                <a:schemeClr val="lt1"/>
              </a:solidFill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</a:pPr>
            <a:r>
              <a:rPr lang="en" sz="2000" b="1" dirty="0">
                <a:solidFill>
                  <a:schemeClr val="lt1"/>
                </a:solidFill>
              </a:rPr>
              <a:t>Proportional</a:t>
            </a:r>
            <a:r>
              <a:rPr lang="en" sz="2000" dirty="0">
                <a:solidFill>
                  <a:schemeClr val="lt1"/>
                </a:solidFill>
              </a:rPr>
              <a:t> is something that has a </a:t>
            </a:r>
            <a:r>
              <a:rPr lang="en" sz="2000" dirty="0">
                <a:solidFill>
                  <a:schemeClr val="accent6">
                    <a:lumMod val="75000"/>
                  </a:schemeClr>
                </a:solidFill>
              </a:rPr>
              <a:t>relatively correct relationship of size or that is appropriate</a:t>
            </a:r>
            <a:r>
              <a:rPr lang="en" sz="2000" dirty="0">
                <a:solidFill>
                  <a:schemeClr val="lt1"/>
                </a:solidFill>
              </a:rPr>
              <a:t>. </a:t>
            </a:r>
            <a:r>
              <a:rPr lang="en" sz="2000" u="sng" dirty="0">
                <a:solidFill>
                  <a:schemeClr val="lt1"/>
                </a:solidFill>
              </a:rPr>
              <a:t>For example</a:t>
            </a:r>
            <a:r>
              <a:rPr lang="en" sz="2000" dirty="0">
                <a:solidFill>
                  <a:schemeClr val="lt1"/>
                </a:solidFill>
              </a:rPr>
              <a:t>: the amount of pay a worker gets for the hours they put in.</a:t>
            </a:r>
            <a:endParaRPr sz="2000" dirty="0">
              <a:solidFill>
                <a:schemeClr val="lt1"/>
              </a:solidFill>
            </a:endParaRPr>
          </a:p>
        </p:txBody>
      </p:sp>
      <p:pic>
        <p:nvPicPr>
          <p:cNvPr id="187" name="Google Shape;187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9926" y="4575775"/>
            <a:ext cx="1112322" cy="361500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p20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12</a:t>
            </a:fld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01EE16F-3540-4305-94DB-04548A2B2558}"/>
              </a:ext>
            </a:extLst>
          </p:cNvPr>
          <p:cNvSpPr txBox="1"/>
          <p:nvPr/>
        </p:nvSpPr>
        <p:spPr>
          <a:xfrm>
            <a:off x="7828681" y="319940"/>
            <a:ext cx="8611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Handout</a:t>
            </a:r>
          </a:p>
        </p:txBody>
      </p:sp>
    </p:spTree>
    <p:extLst>
      <p:ext uri="{BB962C8B-B14F-4D97-AF65-F5344CB8AC3E}">
        <p14:creationId xmlns:p14="http://schemas.microsoft.com/office/powerpoint/2010/main" val="3783475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DBB3E894-69BC-4B08-B3EF-176C8D91C3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7249" y="321365"/>
            <a:ext cx="8273989" cy="593035"/>
          </a:xfrm>
        </p:spPr>
        <p:txBody>
          <a:bodyPr/>
          <a:lstStyle/>
          <a:p>
            <a:r>
              <a:rPr lang="en-US" sz="3200" dirty="0">
                <a:solidFill>
                  <a:schemeClr val="bg1"/>
                </a:solidFill>
              </a:rPr>
              <a:t>Setpoint</a:t>
            </a:r>
            <a:r>
              <a:rPr lang="en-US" sz="3200" dirty="0"/>
              <a:t>, Range and Span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FEB05E-ABE4-40B9-BF75-D569ACE17EA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13</a:t>
            </a:fld>
            <a:endParaRPr lang="en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EE47A5F-68BD-4E6C-BCC6-E21FA308A6BD}"/>
              </a:ext>
            </a:extLst>
          </p:cNvPr>
          <p:cNvGrpSpPr/>
          <p:nvPr/>
        </p:nvGrpSpPr>
        <p:grpSpPr>
          <a:xfrm>
            <a:off x="1420308" y="1038699"/>
            <a:ext cx="6116834" cy="1054463"/>
            <a:chOff x="2425576" y="3977125"/>
            <a:chExt cx="3241296" cy="495809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7DE89502-F680-4438-9546-ABD912340E98}"/>
                </a:ext>
              </a:extLst>
            </p:cNvPr>
            <p:cNvSpPr/>
            <p:nvPr/>
          </p:nvSpPr>
          <p:spPr>
            <a:xfrm>
              <a:off x="3353735" y="3977128"/>
              <a:ext cx="1490134" cy="239180"/>
            </a:xfrm>
            <a:prstGeom prst="rect">
              <a:avLst/>
            </a:prstGeom>
            <a:ln w="9525"/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 dirty="0">
                <a:solidFill>
                  <a:srgbClr val="FF0000"/>
                </a:solidFill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FA2796C-6EA0-4A27-8756-1E76FD554E28}"/>
                </a:ext>
              </a:extLst>
            </p:cNvPr>
            <p:cNvSpPr/>
            <p:nvPr/>
          </p:nvSpPr>
          <p:spPr>
            <a:xfrm>
              <a:off x="2425576" y="3977126"/>
              <a:ext cx="922867" cy="239181"/>
            </a:xfrm>
            <a:prstGeom prst="rect">
              <a:avLst/>
            </a:prstGeom>
            <a:ln w="9525"/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/>
                <a:t>Too Low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1E04A21-253D-4660-A099-9E75F7543C91}"/>
                </a:ext>
              </a:extLst>
            </p:cNvPr>
            <p:cNvSpPr/>
            <p:nvPr/>
          </p:nvSpPr>
          <p:spPr>
            <a:xfrm>
              <a:off x="4849160" y="3977125"/>
              <a:ext cx="817712" cy="239181"/>
            </a:xfrm>
            <a:prstGeom prst="rect">
              <a:avLst/>
            </a:prstGeom>
            <a:ln w="9525"/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/>
                <a:t>To High</a:t>
              </a:r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6CF27732-89E2-40A1-BD3F-2C5AC3E2B85F}"/>
                </a:ext>
              </a:extLst>
            </p:cNvPr>
            <p:cNvGrpSpPr/>
            <p:nvPr/>
          </p:nvGrpSpPr>
          <p:grpSpPr>
            <a:xfrm>
              <a:off x="2948703" y="4226915"/>
              <a:ext cx="2534152" cy="246019"/>
              <a:chOff x="2948703" y="4226915"/>
              <a:chExt cx="2534152" cy="246019"/>
            </a:xfrm>
          </p:grpSpPr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F248A64-5B12-422E-8CBA-013EE26DFBB5}"/>
                  </a:ext>
                </a:extLst>
              </p:cNvPr>
              <p:cNvSpPr txBox="1"/>
              <p:nvPr/>
            </p:nvSpPr>
            <p:spPr>
              <a:xfrm>
                <a:off x="2948703" y="4226916"/>
                <a:ext cx="799481" cy="2460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dirty="0"/>
                  <a:t>Min: 75°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726F073-A17C-4E5F-A56A-D23DCFAF41F5}"/>
                  </a:ext>
                </a:extLst>
              </p:cNvPr>
              <p:cNvSpPr txBox="1"/>
              <p:nvPr/>
            </p:nvSpPr>
            <p:spPr>
              <a:xfrm>
                <a:off x="4464776" y="4226915"/>
                <a:ext cx="1018079" cy="2460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Max: 80°</a:t>
                </a:r>
              </a:p>
            </p:txBody>
          </p:sp>
        </p:grp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EC1CBDCF-1F82-479F-92D0-D2823DCDFDA2}"/>
              </a:ext>
            </a:extLst>
          </p:cNvPr>
          <p:cNvSpPr txBox="1"/>
          <p:nvPr/>
        </p:nvSpPr>
        <p:spPr>
          <a:xfrm>
            <a:off x="890929" y="2543656"/>
            <a:ext cx="13452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accent6"/>
                </a:solidFill>
              </a:rPr>
              <a:t>Range</a:t>
            </a:r>
            <a:r>
              <a:rPr lang="en-US" sz="2800" dirty="0"/>
              <a:t>: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23A7CDB-7E48-491C-B602-EF475CD40DF2}"/>
              </a:ext>
            </a:extLst>
          </p:cNvPr>
          <p:cNvSpPr txBox="1"/>
          <p:nvPr/>
        </p:nvSpPr>
        <p:spPr>
          <a:xfrm>
            <a:off x="4554243" y="2543656"/>
            <a:ext cx="11240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accent6"/>
                </a:solidFill>
              </a:rPr>
              <a:t>Span</a:t>
            </a:r>
            <a:r>
              <a:rPr lang="en-US" sz="2800" dirty="0"/>
              <a:t>: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F130A03-2919-4EBE-923D-556AEA906A8A}"/>
              </a:ext>
            </a:extLst>
          </p:cNvPr>
          <p:cNvSpPr txBox="1"/>
          <p:nvPr/>
        </p:nvSpPr>
        <p:spPr>
          <a:xfrm>
            <a:off x="7828681" y="319940"/>
            <a:ext cx="8611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Handout</a:t>
            </a:r>
          </a:p>
        </p:txBody>
      </p:sp>
    </p:spTree>
    <p:extLst>
      <p:ext uri="{BB962C8B-B14F-4D97-AF65-F5344CB8AC3E}">
        <p14:creationId xmlns:p14="http://schemas.microsoft.com/office/powerpoint/2010/main" val="36185359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20"/>
          <p:cNvSpPr txBox="1">
            <a:spLocks noGrp="1"/>
          </p:cNvSpPr>
          <p:nvPr>
            <p:ph type="title"/>
          </p:nvPr>
        </p:nvSpPr>
        <p:spPr>
          <a:xfrm>
            <a:off x="566057" y="420237"/>
            <a:ext cx="7990114" cy="5689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Process Variables</a:t>
            </a:r>
            <a:endParaRPr dirty="0"/>
          </a:p>
        </p:txBody>
      </p:sp>
      <p:sp>
        <p:nvSpPr>
          <p:cNvPr id="186" name="Google Shape;186;p20"/>
          <p:cNvSpPr txBox="1">
            <a:spLocks noGrp="1"/>
          </p:cNvSpPr>
          <p:nvPr>
            <p:ph type="body" idx="1"/>
          </p:nvPr>
        </p:nvSpPr>
        <p:spPr>
          <a:xfrm>
            <a:off x="420914" y="989211"/>
            <a:ext cx="8157029" cy="358656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0" lvl="0" indent="0" algn="l" rtl="0"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US" sz="2400" dirty="0">
                <a:solidFill>
                  <a:schemeClr val="lt1"/>
                </a:solidFill>
              </a:rPr>
              <a:t>In the broader scope of industrial processes</a:t>
            </a: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US" sz="2400" dirty="0">
                <a:solidFill>
                  <a:schemeClr val="lt1"/>
                </a:solidFill>
              </a:rPr>
              <a:t>Define Process Variable and identify different types of process variables.</a:t>
            </a: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US" sz="2400" dirty="0">
                <a:solidFill>
                  <a:schemeClr val="lt1"/>
                </a:solidFill>
              </a:rPr>
              <a:t>Define Setpoint, Upset and Error and give examples.</a:t>
            </a: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US" sz="2400" dirty="0">
                <a:solidFill>
                  <a:schemeClr val="lt1"/>
                </a:solidFill>
              </a:rPr>
              <a:t>Define Range and Span.</a:t>
            </a: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US" sz="2400" dirty="0">
                <a:solidFill>
                  <a:schemeClr val="lt1"/>
                </a:solidFill>
              </a:rPr>
              <a:t>Define Repeatability, Sensitivity, Drift and Accuracy relevant to process sensors.</a:t>
            </a: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endParaRPr sz="2400" dirty="0">
              <a:solidFill>
                <a:schemeClr val="lt1"/>
              </a:solidFill>
            </a:endParaRPr>
          </a:p>
        </p:txBody>
      </p:sp>
      <p:pic>
        <p:nvPicPr>
          <p:cNvPr id="187" name="Google Shape;187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9926" y="4575775"/>
            <a:ext cx="1112322" cy="361500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p20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39659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16"/>
          <p:cNvSpPr txBox="1">
            <a:spLocks noGrp="1"/>
          </p:cNvSpPr>
          <p:nvPr>
            <p:ph type="title"/>
          </p:nvPr>
        </p:nvSpPr>
        <p:spPr>
          <a:xfrm>
            <a:off x="765575" y="286580"/>
            <a:ext cx="7505700" cy="52191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is a Process Variable?</a:t>
            </a:r>
            <a:endParaRPr/>
          </a:p>
        </p:txBody>
      </p:sp>
      <p:sp>
        <p:nvSpPr>
          <p:cNvPr id="146" name="Google Shape;146;p16"/>
          <p:cNvSpPr txBox="1">
            <a:spLocks noGrp="1"/>
          </p:cNvSpPr>
          <p:nvPr>
            <p:ph type="body" idx="1"/>
          </p:nvPr>
        </p:nvSpPr>
        <p:spPr>
          <a:xfrm>
            <a:off x="381740" y="808498"/>
            <a:ext cx="8318377" cy="363052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2400" dirty="0"/>
              <a:t>The parameters or quantities that we wish to measure and control at the correct limit are called </a:t>
            </a:r>
            <a:r>
              <a:rPr lang="en" sz="2400" b="1" dirty="0"/>
              <a:t>Process Variables </a:t>
            </a:r>
            <a:r>
              <a:rPr lang="en" sz="2400" dirty="0"/>
              <a:t>(PV)</a:t>
            </a:r>
            <a:endParaRPr sz="2400" dirty="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2400" dirty="0"/>
              <a:t>Some common types of process variables in industry are temperature, flow, level, and pressure.</a:t>
            </a:r>
            <a:endParaRPr sz="2400" dirty="0"/>
          </a:p>
          <a:p>
            <a:pPr marL="45720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sz="2400" dirty="0"/>
          </a:p>
        </p:txBody>
      </p:sp>
      <p:pic>
        <p:nvPicPr>
          <p:cNvPr id="147" name="Google Shape;147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9926" y="4575775"/>
            <a:ext cx="1112322" cy="361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Google Shape;148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37488" y="2886281"/>
            <a:ext cx="1932111" cy="1796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19150" y="2974241"/>
            <a:ext cx="2595300" cy="1620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p1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740648" y="2886279"/>
            <a:ext cx="1796850" cy="1796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Google Shape;151;p1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456950" y="2990691"/>
            <a:ext cx="1503200" cy="1588025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16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" name="Google Shape;160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12509" y="595777"/>
            <a:ext cx="2452575" cy="1590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Google Shape;161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63493" y="2881714"/>
            <a:ext cx="1373322" cy="1829725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17"/>
          <p:cNvSpPr txBox="1">
            <a:spLocks noGrp="1"/>
          </p:cNvSpPr>
          <p:nvPr>
            <p:ph type="title"/>
          </p:nvPr>
        </p:nvSpPr>
        <p:spPr>
          <a:xfrm>
            <a:off x="819150" y="366631"/>
            <a:ext cx="7505700" cy="6137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Types of Process Variables</a:t>
            </a:r>
            <a:endParaRPr dirty="0"/>
          </a:p>
        </p:txBody>
      </p:sp>
      <p:sp>
        <p:nvSpPr>
          <p:cNvPr id="158" name="Google Shape;158;p17"/>
          <p:cNvSpPr txBox="1">
            <a:spLocks noGrp="1"/>
          </p:cNvSpPr>
          <p:nvPr>
            <p:ph type="body" idx="1"/>
          </p:nvPr>
        </p:nvSpPr>
        <p:spPr>
          <a:xfrm>
            <a:off x="537030" y="870857"/>
            <a:ext cx="6393542" cy="356781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2000" b="1" dirty="0">
                <a:solidFill>
                  <a:schemeClr val="lt1"/>
                </a:solidFill>
              </a:rPr>
              <a:t>Flow</a:t>
            </a:r>
            <a:r>
              <a:rPr lang="en" sz="2000" dirty="0">
                <a:solidFill>
                  <a:schemeClr val="lt1"/>
                </a:solidFill>
              </a:rPr>
              <a:t> is defined as the quantity of a fluid passing a certain point within a certain period of time.</a:t>
            </a:r>
            <a:endParaRPr sz="2000" dirty="0">
              <a:solidFill>
                <a:schemeClr val="lt1"/>
              </a:solidFill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2000" dirty="0">
                <a:solidFill>
                  <a:schemeClr val="lt1"/>
                </a:solidFill>
              </a:rPr>
              <a:t>One of the most common units of measure for flow is gallons per minute, or GPM.</a:t>
            </a:r>
            <a:endParaRPr sz="2000" dirty="0">
              <a:solidFill>
                <a:schemeClr val="lt1"/>
              </a:solidFill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</a:pPr>
            <a:r>
              <a:rPr lang="en" sz="2000" dirty="0">
                <a:solidFill>
                  <a:schemeClr val="lt1"/>
                </a:solidFill>
              </a:rPr>
              <a:t>For example: A water filter that filters at a certain rate. </a:t>
            </a:r>
            <a:endParaRPr sz="2000" dirty="0">
              <a:solidFill>
                <a:schemeClr val="lt1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2000" b="1" dirty="0"/>
              <a:t>Temperature</a:t>
            </a:r>
            <a:r>
              <a:rPr lang="en" sz="2000" dirty="0"/>
              <a:t> is the amount of heat in a substance, usually measured in degrees Fahrenheit,  ℉, or Celsius, </a:t>
            </a:r>
            <a:r>
              <a:rPr lang="en" sz="2000" dirty="0">
                <a:solidFill>
                  <a:schemeClr val="lt1"/>
                </a:solidFill>
              </a:rPr>
              <a:t>℃</a:t>
            </a:r>
            <a:r>
              <a:rPr lang="en" sz="2000" dirty="0"/>
              <a:t>.</a:t>
            </a:r>
            <a:endParaRPr sz="2000" dirty="0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2000" dirty="0"/>
              <a:t>For example: a thermometer </a:t>
            </a:r>
            <a:endParaRPr sz="2000" dirty="0"/>
          </a:p>
          <a:p>
            <a:pPr marL="457200" lvl="0" indent="0" rtl="0">
              <a:spcBef>
                <a:spcPts val="1600"/>
              </a:spcBef>
              <a:spcAft>
                <a:spcPts val="0"/>
              </a:spcAft>
              <a:buNone/>
            </a:pPr>
            <a:endParaRPr sz="2000" dirty="0"/>
          </a:p>
          <a:p>
            <a:pPr marL="45720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sz="2000" dirty="0"/>
          </a:p>
        </p:txBody>
      </p:sp>
      <p:pic>
        <p:nvPicPr>
          <p:cNvPr id="159" name="Google Shape;159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09926" y="4575775"/>
            <a:ext cx="1112322" cy="361500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17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" name="Google Shape;167;p18"/>
          <p:cNvPicPr preferRelativeResize="0"/>
          <p:nvPr/>
        </p:nvPicPr>
        <p:blipFill rotWithShape="1">
          <a:blip r:embed="rId3">
            <a:alphaModFix/>
          </a:blip>
          <a:srcRect t="12501" b="12501"/>
          <a:stretch/>
        </p:blipFill>
        <p:spPr>
          <a:xfrm>
            <a:off x="6790260" y="1008742"/>
            <a:ext cx="2009644" cy="154384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" name="Google Shape;168;p18"/>
          <p:cNvPicPr preferRelativeResize="0"/>
          <p:nvPr/>
        </p:nvPicPr>
        <p:blipFill rotWithShape="1">
          <a:blip r:embed="rId4">
            <a:alphaModFix/>
          </a:blip>
          <a:srcRect l="10937" r="10937"/>
          <a:stretch/>
        </p:blipFill>
        <p:spPr>
          <a:xfrm>
            <a:off x="7083223" y="3298735"/>
            <a:ext cx="1581861" cy="1360343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p18"/>
          <p:cNvSpPr txBox="1">
            <a:spLocks noGrp="1"/>
          </p:cNvSpPr>
          <p:nvPr>
            <p:ph type="title"/>
          </p:nvPr>
        </p:nvSpPr>
        <p:spPr>
          <a:xfrm>
            <a:off x="819150" y="285690"/>
            <a:ext cx="7505700" cy="51947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000000"/>
                </a:solidFill>
              </a:rPr>
              <a:t>Type of Process Variables Cont.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170" name="Google Shape;170;p18"/>
          <p:cNvSpPr txBox="1">
            <a:spLocks noGrp="1"/>
          </p:cNvSpPr>
          <p:nvPr>
            <p:ph type="body" idx="1"/>
          </p:nvPr>
        </p:nvSpPr>
        <p:spPr>
          <a:xfrm>
            <a:off x="275208" y="727970"/>
            <a:ext cx="6738151" cy="401650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 sz="2400" b="1" dirty="0">
                <a:solidFill>
                  <a:srgbClr val="000000"/>
                </a:solidFill>
              </a:rPr>
              <a:t>Level</a:t>
            </a:r>
            <a:r>
              <a:rPr lang="en" sz="2400" dirty="0">
                <a:solidFill>
                  <a:srgbClr val="000000"/>
                </a:solidFill>
              </a:rPr>
              <a:t> is simply the height of material in a container. This can be any material that flows and takes the shape of its container. Level can be measured in feet, inches or as a percentage.</a:t>
            </a:r>
            <a:endParaRPr sz="2400" dirty="0">
              <a:solidFill>
                <a:srgbClr val="000000"/>
              </a:solidFill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</a:pPr>
            <a:r>
              <a:rPr lang="en" sz="2400" dirty="0">
                <a:solidFill>
                  <a:srgbClr val="000000"/>
                </a:solidFill>
              </a:rPr>
              <a:t>For example: oil levels in your car</a:t>
            </a:r>
            <a:endParaRPr sz="2400" dirty="0">
              <a:solidFill>
                <a:srgbClr val="000000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 sz="2400" b="1" dirty="0">
                <a:solidFill>
                  <a:srgbClr val="000000"/>
                </a:solidFill>
              </a:rPr>
              <a:t>Pressure</a:t>
            </a:r>
            <a:r>
              <a:rPr lang="en" sz="2400" dirty="0">
                <a:solidFill>
                  <a:srgbClr val="000000"/>
                </a:solidFill>
              </a:rPr>
              <a:t> is defined as force divided by the area that the force is acting on. The most common unit of measure of pressure is pounds per square inch or PSI.</a:t>
            </a:r>
            <a:endParaRPr sz="2400" dirty="0">
              <a:solidFill>
                <a:srgbClr val="000000"/>
              </a:solidFill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</a:pPr>
            <a:r>
              <a:rPr lang="en" sz="2400" dirty="0">
                <a:solidFill>
                  <a:srgbClr val="000000"/>
                </a:solidFill>
              </a:rPr>
              <a:t>For example: the air pressure in your tires</a:t>
            </a:r>
            <a:endParaRPr sz="2400" dirty="0">
              <a:solidFill>
                <a:srgbClr val="000000"/>
              </a:solidFill>
            </a:endParaRPr>
          </a:p>
        </p:txBody>
      </p:sp>
      <p:sp>
        <p:nvSpPr>
          <p:cNvPr id="171" name="Google Shape;171;p18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" name="Google Shape;179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32846" y="1386808"/>
            <a:ext cx="1641042" cy="1184941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19"/>
          <p:cNvSpPr txBox="1">
            <a:spLocks noGrp="1"/>
          </p:cNvSpPr>
          <p:nvPr>
            <p:ph type="title"/>
          </p:nvPr>
        </p:nvSpPr>
        <p:spPr>
          <a:xfrm>
            <a:off x="457199" y="451282"/>
            <a:ext cx="8236857" cy="64454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Setpoint, Upset, and Error</a:t>
            </a:r>
            <a:endParaRPr dirty="0"/>
          </a:p>
        </p:txBody>
      </p:sp>
      <p:sp>
        <p:nvSpPr>
          <p:cNvPr id="177" name="Google Shape;177;p19"/>
          <p:cNvSpPr txBox="1">
            <a:spLocks noGrp="1"/>
          </p:cNvSpPr>
          <p:nvPr>
            <p:ph type="body" idx="1"/>
          </p:nvPr>
        </p:nvSpPr>
        <p:spPr>
          <a:xfrm>
            <a:off x="544286" y="900289"/>
            <a:ext cx="8142515" cy="334292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/>
              <a:t>The </a:t>
            </a:r>
            <a:r>
              <a:rPr lang="en" sz="2000" dirty="0">
                <a:solidFill>
                  <a:srgbClr val="FF0000"/>
                </a:solidFill>
              </a:rPr>
              <a:t>value that must be maintained</a:t>
            </a:r>
            <a:r>
              <a:rPr lang="en" sz="2000" dirty="0"/>
              <a:t>, such as the washing machine water level, or the speed of the car, is the </a:t>
            </a:r>
            <a:r>
              <a:rPr lang="en" sz="2000" b="1" dirty="0"/>
              <a:t>process variable (PV)</a:t>
            </a:r>
            <a:r>
              <a:rPr lang="en" sz="2000" dirty="0"/>
              <a:t>.</a:t>
            </a:r>
            <a:endParaRPr sz="2000" dirty="0"/>
          </a:p>
          <a:p>
            <a:pPr marL="457200" lvl="0" indent="-311150" algn="l" rtl="0">
              <a:spcBef>
                <a:spcPts val="1600"/>
              </a:spcBef>
              <a:spcAft>
                <a:spcPts val="0"/>
              </a:spcAft>
              <a:buSzPts val="1300"/>
              <a:buChar char="●"/>
            </a:pPr>
            <a:r>
              <a:rPr lang="en" sz="2000" dirty="0"/>
              <a:t>The </a:t>
            </a:r>
            <a:r>
              <a:rPr lang="en" sz="2000" dirty="0">
                <a:solidFill>
                  <a:srgbClr val="FF0000"/>
                </a:solidFill>
              </a:rPr>
              <a:t>desired value </a:t>
            </a:r>
            <a:r>
              <a:rPr lang="en" sz="2000" dirty="0"/>
              <a:t>of the PV is called the </a:t>
            </a:r>
            <a:r>
              <a:rPr lang="en" sz="2000" b="1" dirty="0"/>
              <a:t>set point</a:t>
            </a:r>
            <a:r>
              <a:rPr lang="en" sz="2000" dirty="0"/>
              <a:t>.</a:t>
            </a:r>
            <a:endParaRPr sz="2000" dirty="0"/>
          </a:p>
          <a:p>
            <a:pPr marL="914400" lvl="1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 sz="1800" dirty="0"/>
              <a:t>For example: Setting your car’s cruise control to 70 mph</a:t>
            </a:r>
            <a:endParaRPr sz="1800" dirty="0"/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 sz="2000" dirty="0"/>
              <a:t>When the process variable </a:t>
            </a:r>
            <a:r>
              <a:rPr lang="en" sz="2000" dirty="0">
                <a:solidFill>
                  <a:srgbClr val="FF0000"/>
                </a:solidFill>
              </a:rPr>
              <a:t>deviates from set point</a:t>
            </a:r>
            <a:r>
              <a:rPr lang="en" sz="2000" dirty="0"/>
              <a:t>, we call this a </a:t>
            </a:r>
            <a:r>
              <a:rPr lang="en" sz="2000" b="1" dirty="0"/>
              <a:t>process upset</a:t>
            </a:r>
            <a:r>
              <a:rPr lang="en" sz="2000" dirty="0"/>
              <a:t>. </a:t>
            </a:r>
            <a:endParaRPr sz="2000" dirty="0"/>
          </a:p>
          <a:p>
            <a:pPr marL="914400" lvl="1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 sz="1800" dirty="0"/>
              <a:t>For example: When you go up a hill, your car will begin to slow down</a:t>
            </a:r>
            <a:endParaRPr sz="1800" dirty="0"/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 sz="2000" dirty="0"/>
              <a:t>The </a:t>
            </a:r>
            <a:r>
              <a:rPr lang="en" sz="2000" dirty="0">
                <a:solidFill>
                  <a:srgbClr val="FF0000"/>
                </a:solidFill>
              </a:rPr>
              <a:t>amount of the deviation </a:t>
            </a:r>
            <a:r>
              <a:rPr lang="en" sz="2000" dirty="0"/>
              <a:t>is called the </a:t>
            </a:r>
            <a:r>
              <a:rPr lang="en" sz="2000" b="1" dirty="0"/>
              <a:t>error</a:t>
            </a:r>
            <a:r>
              <a:rPr lang="en" sz="2000" dirty="0"/>
              <a:t>. </a:t>
            </a:r>
            <a:endParaRPr sz="2000" dirty="0"/>
          </a:p>
          <a:p>
            <a:pPr marL="914400" lvl="1" indent="-298450" algn="l" rtl="0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 sz="1800" dirty="0"/>
              <a:t>For example: the difference between your cars set speed and the cars current speed</a:t>
            </a:r>
            <a:endParaRPr sz="1800" dirty="0"/>
          </a:p>
        </p:txBody>
      </p:sp>
      <p:pic>
        <p:nvPicPr>
          <p:cNvPr id="178" name="Google Shape;178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9926" y="4575775"/>
            <a:ext cx="1112322" cy="361500"/>
          </a:xfrm>
          <a:prstGeom prst="rect">
            <a:avLst/>
          </a:prstGeom>
          <a:noFill/>
          <a:ln>
            <a:noFill/>
          </a:ln>
        </p:spPr>
      </p:pic>
      <p:sp>
        <p:nvSpPr>
          <p:cNvPr id="180" name="Google Shape;180;p19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C99B8645-8DCD-4541-BD27-AD551C2D8C41}"/>
              </a:ext>
            </a:extLst>
          </p:cNvPr>
          <p:cNvSpPr/>
          <p:nvPr/>
        </p:nvSpPr>
        <p:spPr>
          <a:xfrm>
            <a:off x="3644528" y="660738"/>
            <a:ext cx="2285889" cy="4260056"/>
          </a:xfrm>
          <a:prstGeom prst="round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Circuit Board</a:t>
            </a:r>
          </a:p>
          <a:p>
            <a:pPr algn="ctr"/>
            <a:endParaRPr lang="en-US" b="1" dirty="0">
              <a:solidFill>
                <a:schemeClr val="bg1"/>
              </a:solidFill>
            </a:endParaRPr>
          </a:p>
          <a:p>
            <a:pPr algn="ctr"/>
            <a:endParaRPr lang="en-US" b="1" dirty="0">
              <a:solidFill>
                <a:schemeClr val="bg1"/>
              </a:solidFill>
            </a:endParaRPr>
          </a:p>
          <a:p>
            <a:pPr algn="ctr"/>
            <a:endParaRPr lang="en-US" b="1" dirty="0">
              <a:solidFill>
                <a:schemeClr val="bg1"/>
              </a:solidFill>
            </a:endParaRPr>
          </a:p>
          <a:p>
            <a:pPr algn="ctr"/>
            <a:endParaRPr lang="en-US" b="1" dirty="0">
              <a:solidFill>
                <a:schemeClr val="bg1"/>
              </a:solidFill>
            </a:endParaRPr>
          </a:p>
          <a:p>
            <a:pPr algn="ctr"/>
            <a:endParaRPr lang="en-US" b="1" dirty="0">
              <a:solidFill>
                <a:schemeClr val="bg1"/>
              </a:solidFill>
            </a:endParaRPr>
          </a:p>
          <a:p>
            <a:pPr algn="ctr"/>
            <a:endParaRPr lang="en-US" b="1" dirty="0">
              <a:solidFill>
                <a:schemeClr val="bg1"/>
              </a:solidFill>
            </a:endParaRPr>
          </a:p>
          <a:p>
            <a:pPr algn="ctr"/>
            <a:endParaRPr lang="en-US" b="1" dirty="0">
              <a:solidFill>
                <a:schemeClr val="bg1"/>
              </a:solidFill>
            </a:endParaRPr>
          </a:p>
          <a:p>
            <a:pPr algn="ctr"/>
            <a:endParaRPr lang="en-US" b="1" dirty="0">
              <a:solidFill>
                <a:schemeClr val="bg1"/>
              </a:solidFill>
            </a:endParaRPr>
          </a:p>
          <a:p>
            <a:pPr algn="ctr"/>
            <a:endParaRPr lang="en-US" b="1" dirty="0">
              <a:solidFill>
                <a:schemeClr val="bg1"/>
              </a:solidFill>
            </a:endParaRPr>
          </a:p>
          <a:p>
            <a:pPr algn="ctr"/>
            <a:endParaRPr lang="en-US" b="1" dirty="0">
              <a:solidFill>
                <a:schemeClr val="bg1"/>
              </a:solidFill>
            </a:endParaRPr>
          </a:p>
          <a:p>
            <a:pPr algn="ctr"/>
            <a:endParaRPr lang="en-US" b="1" dirty="0">
              <a:solidFill>
                <a:schemeClr val="bg1"/>
              </a:solidFill>
            </a:endParaRPr>
          </a:p>
          <a:p>
            <a:pPr algn="ctr"/>
            <a:endParaRPr lang="en-US" dirty="0">
              <a:solidFill>
                <a:schemeClr val="bg1"/>
              </a:solidFill>
            </a:endParaRPr>
          </a:p>
          <a:p>
            <a:pPr algn="ctr"/>
            <a:endParaRPr lang="en-US" dirty="0">
              <a:solidFill>
                <a:schemeClr val="bg1"/>
              </a:solidFill>
            </a:endParaRPr>
          </a:p>
          <a:p>
            <a:pPr algn="ctr"/>
            <a:endParaRPr lang="en-US" dirty="0">
              <a:solidFill>
                <a:schemeClr val="bg1"/>
              </a:solidFill>
            </a:endParaRPr>
          </a:p>
          <a:p>
            <a:pPr algn="ctr"/>
            <a:endParaRPr lang="en-US" dirty="0">
              <a:solidFill>
                <a:schemeClr val="bg1"/>
              </a:solidFill>
            </a:endParaRPr>
          </a:p>
          <a:p>
            <a:pPr algn="ctr"/>
            <a:endParaRPr lang="en-US" dirty="0">
              <a:solidFill>
                <a:schemeClr val="bg1"/>
              </a:solidFill>
            </a:endParaRPr>
          </a:p>
          <a:p>
            <a:pPr algn="ctr"/>
            <a:endParaRPr lang="en-US" dirty="0">
              <a:solidFill>
                <a:schemeClr val="bg1"/>
              </a:solidFill>
            </a:endParaRPr>
          </a:p>
          <a:p>
            <a:pPr algn="ctr"/>
            <a:endParaRPr lang="en-US" dirty="0">
              <a:solidFill>
                <a:schemeClr val="bg1"/>
              </a:solidFill>
            </a:endParaRPr>
          </a:p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8EDCFA26-AA6C-4215-9CC3-2B21C8BA3443}"/>
              </a:ext>
            </a:extLst>
          </p:cNvPr>
          <p:cNvSpPr/>
          <p:nvPr/>
        </p:nvSpPr>
        <p:spPr>
          <a:xfrm>
            <a:off x="6623268" y="803366"/>
            <a:ext cx="1735399" cy="2551132"/>
          </a:xfrm>
          <a:prstGeom prst="round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>
                <a:solidFill>
                  <a:schemeClr val="bg1"/>
                </a:solidFill>
              </a:rPr>
              <a:t>Water Bath</a:t>
            </a:r>
          </a:p>
          <a:p>
            <a:pPr algn="ctr"/>
            <a:endParaRPr lang="en-US" sz="1050" b="1" dirty="0">
              <a:solidFill>
                <a:schemeClr val="bg1"/>
              </a:solidFill>
            </a:endParaRPr>
          </a:p>
          <a:p>
            <a:pPr algn="ctr"/>
            <a:endParaRPr lang="en-US" sz="1050" b="1" dirty="0">
              <a:solidFill>
                <a:schemeClr val="bg1"/>
              </a:solidFill>
            </a:endParaRPr>
          </a:p>
          <a:p>
            <a:pPr algn="ctr"/>
            <a:endParaRPr lang="en-US" sz="1050" dirty="0">
              <a:solidFill>
                <a:schemeClr val="bg1"/>
              </a:solidFill>
            </a:endParaRPr>
          </a:p>
          <a:p>
            <a:pPr algn="ctr"/>
            <a:endParaRPr lang="en-US" sz="1050" dirty="0">
              <a:solidFill>
                <a:schemeClr val="bg1"/>
              </a:solidFill>
            </a:endParaRPr>
          </a:p>
          <a:p>
            <a:pPr algn="ctr"/>
            <a:endParaRPr lang="en-US" sz="1050" dirty="0">
              <a:solidFill>
                <a:schemeClr val="bg1"/>
              </a:solidFill>
            </a:endParaRPr>
          </a:p>
          <a:p>
            <a:pPr algn="ctr"/>
            <a:endParaRPr lang="en-US" sz="1050" dirty="0">
              <a:solidFill>
                <a:schemeClr val="bg1"/>
              </a:solidFill>
            </a:endParaRPr>
          </a:p>
          <a:p>
            <a:pPr algn="ctr"/>
            <a:endParaRPr lang="en-US" sz="1050" dirty="0">
              <a:solidFill>
                <a:schemeClr val="bg1"/>
              </a:solidFill>
            </a:endParaRPr>
          </a:p>
          <a:p>
            <a:pPr algn="ctr"/>
            <a:endParaRPr lang="en-US" sz="1050" dirty="0">
              <a:solidFill>
                <a:schemeClr val="bg1"/>
              </a:solidFill>
            </a:endParaRPr>
          </a:p>
          <a:p>
            <a:pPr algn="ctr"/>
            <a:endParaRPr lang="en-US" sz="1050" dirty="0">
              <a:solidFill>
                <a:schemeClr val="bg1"/>
              </a:solidFill>
            </a:endParaRPr>
          </a:p>
          <a:p>
            <a:pPr algn="ctr"/>
            <a:endParaRPr lang="en-US" sz="1050" dirty="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B2F8F77-7FA3-4A28-8D14-6C7F7B6175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1570"/>
            <a:ext cx="7886700" cy="529522"/>
          </a:xfrm>
        </p:spPr>
        <p:txBody>
          <a:bodyPr/>
          <a:lstStyle/>
          <a:p>
            <a:r>
              <a:rPr lang="en-US" sz="2800" b="1" dirty="0"/>
              <a:t>Sous Vide Control System Block Diagram</a:t>
            </a:r>
          </a:p>
        </p:txBody>
      </p:sp>
      <p:pic>
        <p:nvPicPr>
          <p:cNvPr id="6" name="Picture 5" descr="A close up of text on a black background&#10;&#10;Description automatically generated">
            <a:extLst>
              <a:ext uri="{FF2B5EF4-FFF2-40B4-BE49-F238E27FC236}">
                <a16:creationId xmlns:a16="http://schemas.microsoft.com/office/drawing/2014/main" id="{E731BAE6-AFEB-49C0-829E-7A77796B9E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25" y="4820479"/>
            <a:ext cx="1245467" cy="323022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2B73C35F-EC8A-4FCA-92F1-0BD81ADEBF89}"/>
              </a:ext>
            </a:extLst>
          </p:cNvPr>
          <p:cNvSpPr/>
          <p:nvPr/>
        </p:nvSpPr>
        <p:spPr>
          <a:xfrm>
            <a:off x="1654185" y="1015601"/>
            <a:ext cx="1301621" cy="3694026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Arduino</a:t>
            </a:r>
          </a:p>
          <a:p>
            <a:pPr algn="ctr"/>
            <a:r>
              <a:rPr lang="en-US" sz="1200" b="1" dirty="0">
                <a:solidFill>
                  <a:schemeClr val="bg1"/>
                </a:solidFill>
              </a:rPr>
              <a:t>Microcontroller</a:t>
            </a:r>
          </a:p>
          <a:p>
            <a:pPr algn="ctr"/>
            <a:endParaRPr lang="en-US" sz="1200" b="1" dirty="0">
              <a:solidFill>
                <a:schemeClr val="bg1"/>
              </a:solidFill>
            </a:endParaRPr>
          </a:p>
          <a:p>
            <a:pPr algn="ctr"/>
            <a:endParaRPr lang="en-US" sz="1200" b="1" dirty="0">
              <a:solidFill>
                <a:schemeClr val="bg1"/>
              </a:solidFill>
            </a:endParaRPr>
          </a:p>
          <a:p>
            <a:pPr algn="ctr"/>
            <a:endParaRPr lang="en-US" sz="1200" b="1" dirty="0">
              <a:solidFill>
                <a:schemeClr val="bg1"/>
              </a:solidFill>
            </a:endParaRPr>
          </a:p>
          <a:p>
            <a:pPr algn="ctr"/>
            <a:endParaRPr lang="en-US" sz="1200" b="1" dirty="0">
              <a:solidFill>
                <a:schemeClr val="bg1"/>
              </a:solidFill>
            </a:endParaRPr>
          </a:p>
          <a:p>
            <a:pPr algn="ctr"/>
            <a:endParaRPr lang="en-US" sz="1200" b="1" dirty="0">
              <a:solidFill>
                <a:schemeClr val="bg1"/>
              </a:solidFill>
            </a:endParaRPr>
          </a:p>
          <a:p>
            <a:pPr algn="ctr"/>
            <a:endParaRPr lang="en-US" sz="1200" b="1" dirty="0">
              <a:solidFill>
                <a:schemeClr val="bg1"/>
              </a:solidFill>
            </a:endParaRPr>
          </a:p>
          <a:p>
            <a:pPr algn="ctr"/>
            <a:endParaRPr lang="en-US" sz="1200" b="1" dirty="0">
              <a:solidFill>
                <a:schemeClr val="bg1"/>
              </a:solidFill>
            </a:endParaRPr>
          </a:p>
          <a:p>
            <a:pPr algn="ctr"/>
            <a:endParaRPr lang="en-US" sz="1200" b="1" dirty="0">
              <a:solidFill>
                <a:schemeClr val="bg1"/>
              </a:solidFill>
            </a:endParaRPr>
          </a:p>
          <a:p>
            <a:pPr algn="ctr"/>
            <a:endParaRPr lang="en-US" sz="1200" b="1" dirty="0">
              <a:solidFill>
                <a:schemeClr val="bg1"/>
              </a:solidFill>
            </a:endParaRPr>
          </a:p>
          <a:p>
            <a:pPr algn="ctr"/>
            <a:endParaRPr lang="en-US" sz="1200" b="1" dirty="0">
              <a:solidFill>
                <a:schemeClr val="bg1"/>
              </a:solidFill>
            </a:endParaRPr>
          </a:p>
          <a:p>
            <a:pPr algn="ctr"/>
            <a:endParaRPr lang="en-US" sz="1200" b="1" dirty="0">
              <a:solidFill>
                <a:schemeClr val="bg1"/>
              </a:solidFill>
            </a:endParaRPr>
          </a:p>
          <a:p>
            <a:pPr algn="ctr"/>
            <a:endParaRPr lang="en-US" sz="1200" b="1" dirty="0">
              <a:solidFill>
                <a:schemeClr val="bg1"/>
              </a:solidFill>
            </a:endParaRPr>
          </a:p>
          <a:p>
            <a:pPr algn="ctr"/>
            <a:endParaRPr lang="en-US" sz="1200" b="1" dirty="0">
              <a:solidFill>
                <a:schemeClr val="bg1"/>
              </a:solidFill>
            </a:endParaRPr>
          </a:p>
          <a:p>
            <a:pPr algn="ctr"/>
            <a:endParaRPr lang="en-US" sz="1200" b="1" dirty="0">
              <a:solidFill>
                <a:schemeClr val="bg1"/>
              </a:solidFill>
            </a:endParaRPr>
          </a:p>
          <a:p>
            <a:pPr algn="ctr"/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73E5765-1A37-4AA9-A808-C32E2ED040D1}"/>
              </a:ext>
            </a:extLst>
          </p:cNvPr>
          <p:cNvSpPr/>
          <p:nvPr/>
        </p:nvSpPr>
        <p:spPr>
          <a:xfrm>
            <a:off x="4138460" y="1015601"/>
            <a:ext cx="1301621" cy="1459608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Cascading</a:t>
            </a:r>
          </a:p>
          <a:p>
            <a:pPr algn="ctr"/>
            <a:r>
              <a:rPr lang="en-US" sz="1200" b="1" dirty="0">
                <a:solidFill>
                  <a:schemeClr val="bg1"/>
                </a:solidFill>
              </a:rPr>
              <a:t>Switch</a:t>
            </a:r>
          </a:p>
          <a:p>
            <a:pPr algn="ctr"/>
            <a:r>
              <a:rPr lang="en-US" sz="1200" b="1" dirty="0">
                <a:solidFill>
                  <a:schemeClr val="bg1"/>
                </a:solidFill>
              </a:rPr>
              <a:t>Circuit</a:t>
            </a:r>
          </a:p>
          <a:p>
            <a:pPr algn="ctr"/>
            <a:endParaRPr lang="en-US" sz="1200" b="1" dirty="0">
              <a:solidFill>
                <a:schemeClr val="bg1"/>
              </a:solidFill>
            </a:endParaRPr>
          </a:p>
          <a:p>
            <a:pPr algn="ctr"/>
            <a:endParaRPr lang="en-US" sz="1200" b="1" dirty="0">
              <a:solidFill>
                <a:schemeClr val="bg1"/>
              </a:solidFill>
            </a:endParaRPr>
          </a:p>
          <a:p>
            <a:pPr algn="ctr"/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36BEC1C-E617-41B5-9DBC-FFE143D33221}"/>
              </a:ext>
            </a:extLst>
          </p:cNvPr>
          <p:cNvSpPr/>
          <p:nvPr/>
        </p:nvSpPr>
        <p:spPr>
          <a:xfrm>
            <a:off x="6908382" y="1399006"/>
            <a:ext cx="1301621" cy="692798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Heater</a:t>
            </a:r>
          </a:p>
          <a:p>
            <a:pPr algn="ctr"/>
            <a:r>
              <a:rPr lang="en-US" sz="1200" b="1" dirty="0">
                <a:solidFill>
                  <a:schemeClr val="bg1"/>
                </a:solidFill>
              </a:rPr>
              <a:t>Resistor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EF0F203-4E02-42B9-97F1-958A0802E802}"/>
              </a:ext>
            </a:extLst>
          </p:cNvPr>
          <p:cNvSpPr/>
          <p:nvPr/>
        </p:nvSpPr>
        <p:spPr>
          <a:xfrm>
            <a:off x="4138460" y="3014065"/>
            <a:ext cx="1301621" cy="834826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Potentiometer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F000E64-CD2C-4D37-8DB9-D6A6F2873372}"/>
              </a:ext>
            </a:extLst>
          </p:cNvPr>
          <p:cNvSpPr/>
          <p:nvPr/>
        </p:nvSpPr>
        <p:spPr>
          <a:xfrm>
            <a:off x="4138460" y="3943353"/>
            <a:ext cx="1301621" cy="850252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Power On</a:t>
            </a:r>
          </a:p>
          <a:p>
            <a:pPr algn="ctr"/>
            <a:r>
              <a:rPr lang="en-US" sz="1200" b="1" dirty="0">
                <a:solidFill>
                  <a:schemeClr val="bg1"/>
                </a:solidFill>
              </a:rPr>
              <a:t>LED Circuit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A41378B-A666-45CF-98F6-1BE0EA15FE19}"/>
              </a:ext>
            </a:extLst>
          </p:cNvPr>
          <p:cNvCxnSpPr>
            <a:cxnSpLocks/>
            <a:endCxn id="4" idx="1"/>
          </p:cNvCxnSpPr>
          <p:nvPr/>
        </p:nvCxnSpPr>
        <p:spPr>
          <a:xfrm>
            <a:off x="2955806" y="1745405"/>
            <a:ext cx="1182654" cy="0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3E808AB-5DF2-4A0F-8887-96A34BFBC22F}"/>
              </a:ext>
            </a:extLst>
          </p:cNvPr>
          <p:cNvCxnSpPr>
            <a:cxnSpLocks/>
            <a:stCxn id="11" idx="1"/>
          </p:cNvCxnSpPr>
          <p:nvPr/>
        </p:nvCxnSpPr>
        <p:spPr>
          <a:xfrm flipH="1">
            <a:off x="2955806" y="3431478"/>
            <a:ext cx="1182654" cy="0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0C7CBC44-9C19-4405-B9B6-69EA35A113DA}"/>
              </a:ext>
            </a:extLst>
          </p:cNvPr>
          <p:cNvSpPr txBox="1"/>
          <p:nvPr/>
        </p:nvSpPr>
        <p:spPr>
          <a:xfrm>
            <a:off x="2378250" y="3300854"/>
            <a:ext cx="660758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+mn-lt"/>
              </a:rPr>
              <a:t>Analog</a:t>
            </a:r>
          </a:p>
          <a:p>
            <a:pPr algn="ctr"/>
            <a:r>
              <a:rPr lang="en-US" sz="1200" dirty="0">
                <a:solidFill>
                  <a:schemeClr val="bg1"/>
                </a:solidFill>
                <a:latin typeface="+mn-lt"/>
              </a:rPr>
              <a:t>Input 3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163254E-D3FC-4204-A608-7C71F637595C}"/>
              </a:ext>
            </a:extLst>
          </p:cNvPr>
          <p:cNvSpPr txBox="1"/>
          <p:nvPr/>
        </p:nvSpPr>
        <p:spPr>
          <a:xfrm>
            <a:off x="2267084" y="4240839"/>
            <a:ext cx="774572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+mn-lt"/>
              </a:rPr>
              <a:t>Digital</a:t>
            </a:r>
          </a:p>
          <a:p>
            <a:pPr algn="ctr"/>
            <a:r>
              <a:rPr lang="en-US" sz="1200" dirty="0">
                <a:solidFill>
                  <a:schemeClr val="bg1"/>
                </a:solidFill>
                <a:latin typeface="+mn-lt"/>
              </a:rPr>
              <a:t>Output 4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46562DCD-6E25-48BC-B3F3-1988A5244B0E}"/>
              </a:ext>
            </a:extLst>
          </p:cNvPr>
          <p:cNvCxnSpPr>
            <a:cxnSpLocks/>
            <a:endCxn id="13" idx="1"/>
          </p:cNvCxnSpPr>
          <p:nvPr/>
        </p:nvCxnSpPr>
        <p:spPr>
          <a:xfrm>
            <a:off x="2955806" y="4368479"/>
            <a:ext cx="1182654" cy="1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08A3AEFE-E045-4D0B-A1C3-71A7A864238B}"/>
              </a:ext>
            </a:extLst>
          </p:cNvPr>
          <p:cNvSpPr/>
          <p:nvPr/>
        </p:nvSpPr>
        <p:spPr>
          <a:xfrm>
            <a:off x="6908382" y="2365312"/>
            <a:ext cx="1301621" cy="692798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Thermistor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E5D537CD-A72B-4A20-84FC-BD211C98F9E5}"/>
              </a:ext>
            </a:extLst>
          </p:cNvPr>
          <p:cNvCxnSpPr>
            <a:cxnSpLocks/>
            <a:stCxn id="32" idx="1"/>
            <a:endCxn id="65" idx="3"/>
          </p:cNvCxnSpPr>
          <p:nvPr/>
        </p:nvCxnSpPr>
        <p:spPr>
          <a:xfrm flipH="1">
            <a:off x="5440080" y="2711711"/>
            <a:ext cx="1468302" cy="10093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D0FF508E-8E8E-4059-BE95-A9BF8899D389}"/>
              </a:ext>
            </a:extLst>
          </p:cNvPr>
          <p:cNvSpPr/>
          <p:nvPr/>
        </p:nvSpPr>
        <p:spPr>
          <a:xfrm>
            <a:off x="226477" y="1253451"/>
            <a:ext cx="874866" cy="983907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PC / Serial</a:t>
            </a:r>
          </a:p>
          <a:p>
            <a:pPr algn="ctr"/>
            <a:r>
              <a:rPr lang="en-US" sz="1200" b="1" dirty="0">
                <a:solidFill>
                  <a:schemeClr val="bg1"/>
                </a:solidFill>
              </a:rPr>
              <a:t>Monitor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FB238164-4FFD-4D8D-AD1F-50C0C565660A}"/>
              </a:ext>
            </a:extLst>
          </p:cNvPr>
          <p:cNvSpPr/>
          <p:nvPr/>
        </p:nvSpPr>
        <p:spPr>
          <a:xfrm>
            <a:off x="226477" y="2624602"/>
            <a:ext cx="874866" cy="983907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9V</a:t>
            </a:r>
          </a:p>
          <a:p>
            <a:pPr algn="ctr"/>
            <a:r>
              <a:rPr lang="en-US" sz="1200" b="1" dirty="0">
                <a:solidFill>
                  <a:schemeClr val="bg1"/>
                </a:solidFill>
              </a:rPr>
              <a:t>Power</a:t>
            </a:r>
          </a:p>
          <a:p>
            <a:pPr algn="ctr"/>
            <a:r>
              <a:rPr lang="en-US" sz="1200" b="1" dirty="0">
                <a:solidFill>
                  <a:schemeClr val="bg1"/>
                </a:solidFill>
              </a:rPr>
              <a:t>Supply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3968D30C-9761-496B-BCA3-8CB9F52761FA}"/>
              </a:ext>
            </a:extLst>
          </p:cNvPr>
          <p:cNvCxnSpPr>
            <a:cxnSpLocks/>
            <a:stCxn id="41" idx="3"/>
          </p:cNvCxnSpPr>
          <p:nvPr/>
        </p:nvCxnSpPr>
        <p:spPr>
          <a:xfrm>
            <a:off x="1101343" y="3116556"/>
            <a:ext cx="572492" cy="0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4B870FE2-4C3A-4207-BBC1-DF3BE540B05C}"/>
              </a:ext>
            </a:extLst>
          </p:cNvPr>
          <p:cNvCxnSpPr>
            <a:cxnSpLocks/>
            <a:endCxn id="39" idx="3"/>
          </p:cNvCxnSpPr>
          <p:nvPr/>
        </p:nvCxnSpPr>
        <p:spPr>
          <a:xfrm flipH="1">
            <a:off x="1101343" y="1745405"/>
            <a:ext cx="548814" cy="0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C28E5051-CB89-43F6-902C-F569FD021176}"/>
              </a:ext>
            </a:extLst>
          </p:cNvPr>
          <p:cNvSpPr txBox="1"/>
          <p:nvPr/>
        </p:nvSpPr>
        <p:spPr>
          <a:xfrm>
            <a:off x="2345745" y="2488012"/>
            <a:ext cx="660758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+mn-lt"/>
              </a:rPr>
              <a:t>Analog</a:t>
            </a:r>
          </a:p>
          <a:p>
            <a:pPr algn="ctr"/>
            <a:r>
              <a:rPr lang="en-US" sz="1200" dirty="0">
                <a:solidFill>
                  <a:schemeClr val="bg1"/>
                </a:solidFill>
                <a:latin typeface="+mn-lt"/>
              </a:rPr>
              <a:t>Input 5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79F0329-7634-43F4-8278-CBFD6D060453}"/>
              </a:ext>
            </a:extLst>
          </p:cNvPr>
          <p:cNvSpPr txBox="1"/>
          <p:nvPr/>
        </p:nvSpPr>
        <p:spPr>
          <a:xfrm>
            <a:off x="2243115" y="1639678"/>
            <a:ext cx="774572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+mn-lt"/>
              </a:rPr>
              <a:t>Digital</a:t>
            </a:r>
          </a:p>
          <a:p>
            <a:pPr algn="ctr"/>
            <a:r>
              <a:rPr lang="en-US" sz="1200" dirty="0">
                <a:solidFill>
                  <a:schemeClr val="bg1"/>
                </a:solidFill>
                <a:latin typeface="+mn-lt"/>
              </a:rPr>
              <a:t>Output 7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1CE705C-3091-4C0E-99A6-35F70ED1AF61}"/>
              </a:ext>
            </a:extLst>
          </p:cNvPr>
          <p:cNvSpPr txBox="1"/>
          <p:nvPr/>
        </p:nvSpPr>
        <p:spPr>
          <a:xfrm>
            <a:off x="1203839" y="1512721"/>
            <a:ext cx="500458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+mn-lt"/>
              </a:rPr>
              <a:t>USB</a:t>
            </a:r>
          </a:p>
        </p:txBody>
      </p:sp>
      <p:cxnSp>
        <p:nvCxnSpPr>
          <p:cNvPr id="57" name="Connector: Elbow 56">
            <a:extLst>
              <a:ext uri="{FF2B5EF4-FFF2-40B4-BE49-F238E27FC236}">
                <a16:creationId xmlns:a16="http://schemas.microsoft.com/office/drawing/2014/main" id="{A6DE9DE1-2CA4-48C5-9949-6D777731E36B}"/>
              </a:ext>
            </a:extLst>
          </p:cNvPr>
          <p:cNvCxnSpPr>
            <a:cxnSpLocks/>
          </p:cNvCxnSpPr>
          <p:nvPr/>
        </p:nvCxnSpPr>
        <p:spPr>
          <a:xfrm flipV="1">
            <a:off x="1650156" y="2128719"/>
            <a:ext cx="2488304" cy="987837"/>
          </a:xfrm>
          <a:prstGeom prst="bentConnector3">
            <a:avLst>
              <a:gd name="adj1" fmla="val 21595"/>
            </a:avLst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9E2F7598-D5AA-46A2-9726-5BFBD3E14D86}"/>
              </a:ext>
            </a:extLst>
          </p:cNvPr>
          <p:cNvSpPr txBox="1"/>
          <p:nvPr/>
        </p:nvSpPr>
        <p:spPr>
          <a:xfrm>
            <a:off x="4141932" y="2001762"/>
            <a:ext cx="1225015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+mn-lt"/>
              </a:rPr>
              <a:t>Relay Contacts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8907674E-F5BE-4D4B-A41B-4C2704D2F223}"/>
              </a:ext>
            </a:extLst>
          </p:cNvPr>
          <p:cNvSpPr/>
          <p:nvPr/>
        </p:nvSpPr>
        <p:spPr>
          <a:xfrm>
            <a:off x="4138460" y="2557908"/>
            <a:ext cx="1301621" cy="327791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Voltage Divider</a:t>
            </a:r>
          </a:p>
        </p:txBody>
      </p: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9F67AE45-4349-4C88-9E66-30C78754AAA4}"/>
              </a:ext>
            </a:extLst>
          </p:cNvPr>
          <p:cNvCxnSpPr>
            <a:cxnSpLocks/>
            <a:stCxn id="65" idx="1"/>
          </p:cNvCxnSpPr>
          <p:nvPr/>
        </p:nvCxnSpPr>
        <p:spPr>
          <a:xfrm flipH="1">
            <a:off x="2921770" y="2721804"/>
            <a:ext cx="1216690" cy="7972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id="{63FFAD2A-54C3-499F-A148-60888A065121}"/>
              </a:ext>
            </a:extLst>
          </p:cNvPr>
          <p:cNvSpPr txBox="1"/>
          <p:nvPr/>
        </p:nvSpPr>
        <p:spPr>
          <a:xfrm>
            <a:off x="1201825" y="2862640"/>
            <a:ext cx="500458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+mn-lt"/>
              </a:rPr>
              <a:t>8.3V</a:t>
            </a:r>
          </a:p>
        </p:txBody>
      </p:sp>
      <p:cxnSp>
        <p:nvCxnSpPr>
          <p:cNvPr id="74" name="Connector: Elbow 73">
            <a:extLst>
              <a:ext uri="{FF2B5EF4-FFF2-40B4-BE49-F238E27FC236}">
                <a16:creationId xmlns:a16="http://schemas.microsoft.com/office/drawing/2014/main" id="{B180F119-DF15-4D5E-9817-1F511F4F44C1}"/>
              </a:ext>
            </a:extLst>
          </p:cNvPr>
          <p:cNvCxnSpPr>
            <a:cxnSpLocks/>
            <a:endCxn id="9" idx="1"/>
          </p:cNvCxnSpPr>
          <p:nvPr/>
        </p:nvCxnSpPr>
        <p:spPr>
          <a:xfrm flipV="1">
            <a:off x="5440080" y="1745404"/>
            <a:ext cx="1468302" cy="383315"/>
          </a:xfrm>
          <a:prstGeom prst="bentConnector3">
            <a:avLst>
              <a:gd name="adj1" fmla="val 50000"/>
            </a:avLst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>
            <a:extLst>
              <a:ext uri="{FF2B5EF4-FFF2-40B4-BE49-F238E27FC236}">
                <a16:creationId xmlns:a16="http://schemas.microsoft.com/office/drawing/2014/main" id="{03DCAC7B-4F9E-4B8E-BC56-F8AF29CAD009}"/>
              </a:ext>
            </a:extLst>
          </p:cNvPr>
          <p:cNvSpPr txBox="1"/>
          <p:nvPr/>
        </p:nvSpPr>
        <p:spPr>
          <a:xfrm>
            <a:off x="1685214" y="3704442"/>
            <a:ext cx="848309" cy="461665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+mn-lt"/>
              </a:rPr>
              <a:t>Voltage</a:t>
            </a:r>
          </a:p>
          <a:p>
            <a:pPr algn="ctr"/>
            <a:r>
              <a:rPr lang="en-US" sz="1200" dirty="0">
                <a:solidFill>
                  <a:schemeClr val="bg1"/>
                </a:solidFill>
                <a:latin typeface="+mn-lt"/>
              </a:rPr>
              <a:t>Regulator</a:t>
            </a:r>
          </a:p>
        </p:txBody>
      </p: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4611A445-91A8-4CD9-86FC-EC57F48ED6F3}"/>
              </a:ext>
            </a:extLst>
          </p:cNvPr>
          <p:cNvCxnSpPr>
            <a:cxnSpLocks/>
            <a:endCxn id="84" idx="0"/>
          </p:cNvCxnSpPr>
          <p:nvPr/>
        </p:nvCxnSpPr>
        <p:spPr>
          <a:xfrm>
            <a:off x="2098663" y="3116555"/>
            <a:ext cx="10706" cy="587887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74399CB1-9479-43BC-887D-853A41009C5E}"/>
              </a:ext>
            </a:extLst>
          </p:cNvPr>
          <p:cNvCxnSpPr>
            <a:cxnSpLocks/>
            <a:stCxn id="84" idx="3"/>
          </p:cNvCxnSpPr>
          <p:nvPr/>
        </p:nvCxnSpPr>
        <p:spPr>
          <a:xfrm flipV="1">
            <a:off x="2533523" y="3923733"/>
            <a:ext cx="1125054" cy="11542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>
            <a:extLst>
              <a:ext uri="{FF2B5EF4-FFF2-40B4-BE49-F238E27FC236}">
                <a16:creationId xmlns:a16="http://schemas.microsoft.com/office/drawing/2014/main" id="{D4E232B4-3A03-4BF7-869D-E0985DA34B4D}"/>
              </a:ext>
            </a:extLst>
          </p:cNvPr>
          <p:cNvSpPr txBox="1"/>
          <p:nvPr/>
        </p:nvSpPr>
        <p:spPr>
          <a:xfrm>
            <a:off x="2463515" y="3886293"/>
            <a:ext cx="372218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+mn-lt"/>
              </a:rPr>
              <a:t>5V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72577F6-F059-4ED3-804F-7282BBC08AD8}"/>
              </a:ext>
            </a:extLst>
          </p:cNvPr>
          <p:cNvSpPr txBox="1"/>
          <p:nvPr/>
        </p:nvSpPr>
        <p:spPr>
          <a:xfrm>
            <a:off x="6891871" y="3608509"/>
            <a:ext cx="132600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0000CC"/>
                </a:solidFill>
              </a:rPr>
              <a:t>Measures</a:t>
            </a:r>
          </a:p>
          <a:p>
            <a:pPr algn="ctr"/>
            <a:r>
              <a:rPr lang="en-US" b="1" dirty="0">
                <a:solidFill>
                  <a:srgbClr val="FF0000"/>
                </a:solidFill>
              </a:rPr>
              <a:t>Process</a:t>
            </a:r>
          </a:p>
          <a:p>
            <a:pPr algn="ctr"/>
            <a:r>
              <a:rPr lang="en-US" b="1" dirty="0">
                <a:solidFill>
                  <a:srgbClr val="FF0000"/>
                </a:solidFill>
              </a:rPr>
              <a:t>Variable</a:t>
            </a:r>
          </a:p>
          <a:p>
            <a:pPr algn="ctr"/>
            <a:r>
              <a:rPr lang="en-US" dirty="0">
                <a:solidFill>
                  <a:srgbClr val="0000CC"/>
                </a:solidFill>
              </a:rPr>
              <a:t>(</a:t>
            </a:r>
            <a:r>
              <a:rPr lang="en-US" dirty="0">
                <a:solidFill>
                  <a:srgbClr val="FF0000"/>
                </a:solidFill>
              </a:rPr>
              <a:t>Temperature</a:t>
            </a:r>
            <a:r>
              <a:rPr lang="en-US" dirty="0">
                <a:solidFill>
                  <a:srgbClr val="0000CC"/>
                </a:solidFill>
              </a:rPr>
              <a:t>)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F6C9296-95F4-436C-8C45-08CE9287332E}"/>
              </a:ext>
            </a:extLst>
          </p:cNvPr>
          <p:cNvCxnSpPr>
            <a:stCxn id="32" idx="2"/>
            <a:endCxn id="5" idx="0"/>
          </p:cNvCxnSpPr>
          <p:nvPr/>
        </p:nvCxnSpPr>
        <p:spPr>
          <a:xfrm flipH="1">
            <a:off x="7554873" y="3058110"/>
            <a:ext cx="4320" cy="5503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8BA1ED56-F64C-46EF-AED3-1DFDF3B96C33}"/>
              </a:ext>
            </a:extLst>
          </p:cNvPr>
          <p:cNvSpPr txBox="1"/>
          <p:nvPr/>
        </p:nvSpPr>
        <p:spPr>
          <a:xfrm>
            <a:off x="5651834" y="2949677"/>
            <a:ext cx="126669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0000CC"/>
                </a:solidFill>
              </a:rPr>
              <a:t>Set Desired</a:t>
            </a:r>
          </a:p>
          <a:p>
            <a:pPr algn="ctr"/>
            <a:r>
              <a:rPr lang="en-US" dirty="0">
                <a:solidFill>
                  <a:srgbClr val="0000CC"/>
                </a:solidFill>
              </a:rPr>
              <a:t>Value</a:t>
            </a:r>
          </a:p>
          <a:p>
            <a:pPr algn="ctr"/>
            <a:r>
              <a:rPr lang="en-US" dirty="0">
                <a:solidFill>
                  <a:srgbClr val="0000CC"/>
                </a:solidFill>
              </a:rPr>
              <a:t>(</a:t>
            </a:r>
            <a:r>
              <a:rPr lang="en-US" b="1" dirty="0">
                <a:solidFill>
                  <a:srgbClr val="0000CC"/>
                </a:solidFill>
              </a:rPr>
              <a:t>Setpoint</a:t>
            </a:r>
          </a:p>
          <a:p>
            <a:pPr algn="ctr"/>
            <a:r>
              <a:rPr lang="en-US" dirty="0">
                <a:solidFill>
                  <a:srgbClr val="FF0000"/>
                </a:solidFill>
              </a:rPr>
              <a:t>Temperature</a:t>
            </a:r>
            <a:r>
              <a:rPr lang="en-US" dirty="0">
                <a:solidFill>
                  <a:srgbClr val="0000CC"/>
                </a:solidFill>
              </a:rPr>
              <a:t>)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7522498E-BC16-41AD-8B87-BCE0E3A41829}"/>
              </a:ext>
            </a:extLst>
          </p:cNvPr>
          <p:cNvCxnSpPr>
            <a:cxnSpLocks/>
            <a:stCxn id="40" idx="1"/>
            <a:endCxn id="11" idx="3"/>
          </p:cNvCxnSpPr>
          <p:nvPr/>
        </p:nvCxnSpPr>
        <p:spPr>
          <a:xfrm flipH="1">
            <a:off x="5440081" y="3426731"/>
            <a:ext cx="211753" cy="47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60663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20"/>
          <p:cNvSpPr txBox="1">
            <a:spLocks noGrp="1"/>
          </p:cNvSpPr>
          <p:nvPr>
            <p:ph type="title"/>
          </p:nvPr>
        </p:nvSpPr>
        <p:spPr>
          <a:xfrm>
            <a:off x="566057" y="420237"/>
            <a:ext cx="7990114" cy="5689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Range, Span </a:t>
            </a:r>
            <a:r>
              <a:rPr lang="en-US" dirty="0"/>
              <a:t>and Proportional</a:t>
            </a:r>
            <a:endParaRPr dirty="0"/>
          </a:p>
        </p:txBody>
      </p:sp>
      <p:sp>
        <p:nvSpPr>
          <p:cNvPr id="186" name="Google Shape;186;p20"/>
          <p:cNvSpPr txBox="1">
            <a:spLocks noGrp="1"/>
          </p:cNvSpPr>
          <p:nvPr>
            <p:ph type="body" idx="1"/>
          </p:nvPr>
        </p:nvSpPr>
        <p:spPr>
          <a:xfrm>
            <a:off x="420914" y="989211"/>
            <a:ext cx="8157029" cy="358656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2000" dirty="0"/>
              <a:t>The process variable will have a </a:t>
            </a:r>
            <a:r>
              <a:rPr lang="en" sz="2000" dirty="0">
                <a:solidFill>
                  <a:schemeClr val="accent6"/>
                </a:solidFill>
              </a:rPr>
              <a:t>minimum and maximum </a:t>
            </a:r>
            <a:r>
              <a:rPr lang="en" sz="2000" dirty="0"/>
              <a:t>value called the </a:t>
            </a:r>
            <a:r>
              <a:rPr lang="en" sz="2000" b="1" dirty="0"/>
              <a:t>range.  </a:t>
            </a:r>
            <a:r>
              <a:rPr lang="en" sz="2000" u="sng" dirty="0"/>
              <a:t>For example</a:t>
            </a:r>
            <a:r>
              <a:rPr lang="en" sz="2000" dirty="0"/>
              <a:t>: the temperature of a process might have a range of 50℉ to 150℉.</a:t>
            </a:r>
            <a:endParaRPr sz="2000" dirty="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2000" dirty="0"/>
              <a:t>The </a:t>
            </a:r>
            <a:r>
              <a:rPr lang="en" sz="2000" dirty="0">
                <a:solidFill>
                  <a:schemeClr val="accent6"/>
                </a:solidFill>
              </a:rPr>
              <a:t>difference between the maximum and minimum </a:t>
            </a:r>
            <a:r>
              <a:rPr lang="en" sz="2000" dirty="0"/>
              <a:t>values of a range is called the </a:t>
            </a:r>
            <a:r>
              <a:rPr lang="en" sz="2000" b="1" dirty="0"/>
              <a:t>span</a:t>
            </a:r>
            <a:r>
              <a:rPr lang="en" sz="2000" dirty="0"/>
              <a:t>. </a:t>
            </a:r>
            <a:r>
              <a:rPr lang="en" sz="2000" u="sng" dirty="0"/>
              <a:t>For example</a:t>
            </a:r>
            <a:r>
              <a:rPr lang="en" sz="2000" dirty="0"/>
              <a:t>: a range of 50</a:t>
            </a:r>
            <a:r>
              <a:rPr lang="en" sz="2000" dirty="0">
                <a:solidFill>
                  <a:schemeClr val="lt1"/>
                </a:solidFill>
              </a:rPr>
              <a:t>℉ to 150℉ would have a span of 100.</a:t>
            </a:r>
            <a:endParaRPr sz="2000" dirty="0">
              <a:solidFill>
                <a:schemeClr val="lt1"/>
              </a:solidFill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</a:pPr>
            <a:r>
              <a:rPr lang="en" sz="2000" b="1" dirty="0">
                <a:solidFill>
                  <a:schemeClr val="lt1"/>
                </a:solidFill>
              </a:rPr>
              <a:t>Proportional</a:t>
            </a:r>
            <a:r>
              <a:rPr lang="en" sz="2000" dirty="0">
                <a:solidFill>
                  <a:schemeClr val="lt1"/>
                </a:solidFill>
              </a:rPr>
              <a:t> is something that has a </a:t>
            </a:r>
            <a:r>
              <a:rPr lang="en" sz="2000" dirty="0">
                <a:solidFill>
                  <a:schemeClr val="accent6">
                    <a:lumMod val="75000"/>
                  </a:schemeClr>
                </a:solidFill>
              </a:rPr>
              <a:t>relatively correct relationship of size or that is appropriate</a:t>
            </a:r>
            <a:r>
              <a:rPr lang="en" sz="2000" dirty="0">
                <a:solidFill>
                  <a:schemeClr val="lt1"/>
                </a:solidFill>
              </a:rPr>
              <a:t>. </a:t>
            </a:r>
            <a:r>
              <a:rPr lang="en" sz="2000" u="sng" dirty="0">
                <a:solidFill>
                  <a:schemeClr val="lt1"/>
                </a:solidFill>
              </a:rPr>
              <a:t>For example</a:t>
            </a:r>
            <a:r>
              <a:rPr lang="en" sz="2000" dirty="0">
                <a:solidFill>
                  <a:schemeClr val="lt1"/>
                </a:solidFill>
              </a:rPr>
              <a:t>: the amount of pay a worker gets for the hours they put in.</a:t>
            </a:r>
            <a:endParaRPr sz="2000" dirty="0">
              <a:solidFill>
                <a:schemeClr val="lt1"/>
              </a:solidFill>
            </a:endParaRPr>
          </a:p>
        </p:txBody>
      </p:sp>
      <p:pic>
        <p:nvPicPr>
          <p:cNvPr id="187" name="Google Shape;187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9926" y="4575775"/>
            <a:ext cx="1112322" cy="361500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p20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DBB3E894-69BC-4B08-B3EF-176C8D91C3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7249" y="321365"/>
            <a:ext cx="8273989" cy="593035"/>
          </a:xfrm>
        </p:spPr>
        <p:txBody>
          <a:bodyPr/>
          <a:lstStyle/>
          <a:p>
            <a:r>
              <a:rPr lang="en-US" sz="3200" dirty="0">
                <a:solidFill>
                  <a:schemeClr val="bg1"/>
                </a:solidFill>
              </a:rPr>
              <a:t>Setpoint</a:t>
            </a:r>
            <a:r>
              <a:rPr lang="en-US" sz="3200" dirty="0"/>
              <a:t>, Range and Span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FEB05E-ABE4-40B9-BF75-D569ACE17EA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9</a:t>
            </a:fld>
            <a:endParaRPr lang="en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EE47A5F-68BD-4E6C-BCC6-E21FA308A6BD}"/>
              </a:ext>
            </a:extLst>
          </p:cNvPr>
          <p:cNvGrpSpPr/>
          <p:nvPr/>
        </p:nvGrpSpPr>
        <p:grpSpPr>
          <a:xfrm>
            <a:off x="1420308" y="1038699"/>
            <a:ext cx="6116834" cy="1054463"/>
            <a:chOff x="2425576" y="3977125"/>
            <a:chExt cx="3241296" cy="495809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7DE89502-F680-4438-9546-ABD912340E98}"/>
                </a:ext>
              </a:extLst>
            </p:cNvPr>
            <p:cNvSpPr/>
            <p:nvPr/>
          </p:nvSpPr>
          <p:spPr>
            <a:xfrm>
              <a:off x="3353735" y="3977128"/>
              <a:ext cx="1490134" cy="239180"/>
            </a:xfrm>
            <a:prstGeom prst="rect">
              <a:avLst/>
            </a:prstGeom>
            <a:ln w="9525"/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srgbClr val="FF0000"/>
                  </a:solidFill>
                </a:rPr>
                <a:t>Setpoint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FA2796C-6EA0-4A27-8756-1E76FD554E28}"/>
                </a:ext>
              </a:extLst>
            </p:cNvPr>
            <p:cNvSpPr/>
            <p:nvPr/>
          </p:nvSpPr>
          <p:spPr>
            <a:xfrm>
              <a:off x="2425576" y="3977126"/>
              <a:ext cx="922867" cy="239181"/>
            </a:xfrm>
            <a:prstGeom prst="rect">
              <a:avLst/>
            </a:prstGeom>
            <a:ln w="9525"/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/>
                <a:t>Too Low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1E04A21-253D-4660-A099-9E75F7543C91}"/>
                </a:ext>
              </a:extLst>
            </p:cNvPr>
            <p:cNvSpPr/>
            <p:nvPr/>
          </p:nvSpPr>
          <p:spPr>
            <a:xfrm>
              <a:off x="4849160" y="3977125"/>
              <a:ext cx="817712" cy="239181"/>
            </a:xfrm>
            <a:prstGeom prst="rect">
              <a:avLst/>
            </a:prstGeom>
            <a:ln w="9525"/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/>
                <a:t>To High</a:t>
              </a:r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6CF27732-89E2-40A1-BD3F-2C5AC3E2B85F}"/>
                </a:ext>
              </a:extLst>
            </p:cNvPr>
            <p:cNvGrpSpPr/>
            <p:nvPr/>
          </p:nvGrpSpPr>
          <p:grpSpPr>
            <a:xfrm>
              <a:off x="2948703" y="4226915"/>
              <a:ext cx="2534152" cy="246019"/>
              <a:chOff x="2948703" y="4226915"/>
              <a:chExt cx="2534152" cy="246019"/>
            </a:xfrm>
          </p:grpSpPr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F248A64-5B12-422E-8CBA-013EE26DFBB5}"/>
                  </a:ext>
                </a:extLst>
              </p:cNvPr>
              <p:cNvSpPr txBox="1"/>
              <p:nvPr/>
            </p:nvSpPr>
            <p:spPr>
              <a:xfrm>
                <a:off x="2948703" y="4226916"/>
                <a:ext cx="799481" cy="2460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dirty="0"/>
                  <a:t>Min: 75°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726F073-A17C-4E5F-A56A-D23DCFAF41F5}"/>
                  </a:ext>
                </a:extLst>
              </p:cNvPr>
              <p:cNvSpPr txBox="1"/>
              <p:nvPr/>
            </p:nvSpPr>
            <p:spPr>
              <a:xfrm>
                <a:off x="4464776" y="4226915"/>
                <a:ext cx="1018079" cy="2460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Max: 80°</a:t>
                </a:r>
              </a:p>
            </p:txBody>
          </p:sp>
        </p:grp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EC1CBDCF-1F82-479F-92D0-D2823DCDFDA2}"/>
              </a:ext>
            </a:extLst>
          </p:cNvPr>
          <p:cNvSpPr txBox="1"/>
          <p:nvPr/>
        </p:nvSpPr>
        <p:spPr>
          <a:xfrm>
            <a:off x="890929" y="2543656"/>
            <a:ext cx="30332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accent6"/>
                </a:solidFill>
              </a:rPr>
              <a:t>Range</a:t>
            </a:r>
            <a:r>
              <a:rPr lang="en-US" sz="2800" dirty="0"/>
              <a:t>: 75° to 80°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23A7CDB-7E48-491C-B602-EF475CD40DF2}"/>
              </a:ext>
            </a:extLst>
          </p:cNvPr>
          <p:cNvSpPr txBox="1"/>
          <p:nvPr/>
        </p:nvSpPr>
        <p:spPr>
          <a:xfrm>
            <a:off x="4554243" y="2543656"/>
            <a:ext cx="36359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accent6"/>
                </a:solidFill>
              </a:rPr>
              <a:t>Span</a:t>
            </a:r>
            <a:r>
              <a:rPr lang="en-US" sz="2800" dirty="0"/>
              <a:t>: Max – Min = 5°</a:t>
            </a:r>
          </a:p>
        </p:txBody>
      </p:sp>
    </p:spTree>
    <p:extLst>
      <p:ext uri="{BB962C8B-B14F-4D97-AF65-F5344CB8AC3E}">
        <p14:creationId xmlns:p14="http://schemas.microsoft.com/office/powerpoint/2010/main" val="592108538"/>
      </p:ext>
    </p:extLst>
  </p:cSld>
  <p:clrMapOvr>
    <a:masterClrMapping/>
  </p:clrMapOvr>
</p:sld>
</file>

<file path=ppt/theme/theme1.xml><?xml version="1.0" encoding="utf-8"?>
<a:theme xmlns:a="http://schemas.openxmlformats.org/drawingml/2006/main" name="Shift">
  <a:themeElements>
    <a:clrScheme name="Shift">
      <a:dk1>
        <a:srgbClr val="FFFFFF"/>
      </a:dk1>
      <a:lt1>
        <a:srgbClr val="000000"/>
      </a:lt1>
      <a:dk2>
        <a:srgbClr val="000000"/>
      </a:dk2>
      <a:lt2>
        <a:srgbClr val="D9D9D9"/>
      </a:lt2>
      <a:accent1>
        <a:srgbClr val="CC0000"/>
      </a:accent1>
      <a:accent2>
        <a:srgbClr val="D9563F"/>
      </a:accent2>
      <a:accent3>
        <a:srgbClr val="3D85C6"/>
      </a:accent3>
      <a:accent4>
        <a:srgbClr val="14F597"/>
      </a:accent4>
      <a:accent5>
        <a:srgbClr val="3D4594"/>
      </a:accent5>
      <a:accent6>
        <a:srgbClr val="163EF5"/>
      </a:accent6>
      <a:hlink>
        <a:srgbClr val="3D85C6"/>
      </a:hlink>
      <a:folHlink>
        <a:srgbClr val="3D459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800</Words>
  <Application>Microsoft Office PowerPoint</Application>
  <PresentationFormat>On-screen Show (16:9)</PresentationFormat>
  <Paragraphs>151</Paragraphs>
  <Slides>13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Nunito</vt:lpstr>
      <vt:lpstr>Arial</vt:lpstr>
      <vt:lpstr>Calibri</vt:lpstr>
      <vt:lpstr>Shift</vt:lpstr>
      <vt:lpstr>PowerPoint Presentation</vt:lpstr>
      <vt:lpstr>Process Variables</vt:lpstr>
      <vt:lpstr>What is a Process Variable?</vt:lpstr>
      <vt:lpstr>Types of Process Variables</vt:lpstr>
      <vt:lpstr>Type of Process Variables Cont.</vt:lpstr>
      <vt:lpstr>Setpoint, Upset, and Error</vt:lpstr>
      <vt:lpstr>Sous Vide Control System Block Diagram</vt:lpstr>
      <vt:lpstr>Range, Span and Proportional</vt:lpstr>
      <vt:lpstr>Setpoint, Range and Span</vt:lpstr>
      <vt:lpstr>Sensitivity, Drift and Accuracy</vt:lpstr>
      <vt:lpstr>PowerPoint Presentation</vt:lpstr>
      <vt:lpstr>Range, Span and Proportional</vt:lpstr>
      <vt:lpstr>Setpoint, Range and Span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Marvin Nelson</dc:creator>
  <cp:lastModifiedBy>Marvin Nelson</cp:lastModifiedBy>
  <cp:revision>22</cp:revision>
  <cp:lastPrinted>2022-03-02T18:31:13Z</cp:lastPrinted>
  <dcterms:modified xsi:type="dcterms:W3CDTF">2022-03-03T17:53:18Z</dcterms:modified>
</cp:coreProperties>
</file>