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0" r:id="rId1"/>
  </p:sldMasterIdLst>
  <p:notesMasterIdLst>
    <p:notesMasterId r:id="rId12"/>
  </p:notesMasterIdLst>
  <p:sldIdLst>
    <p:sldId id="256" r:id="rId2"/>
    <p:sldId id="262" r:id="rId3"/>
    <p:sldId id="260" r:id="rId4"/>
    <p:sldId id="258" r:id="rId5"/>
    <p:sldId id="259" r:id="rId6"/>
    <p:sldId id="261" r:id="rId7"/>
    <p:sldId id="263" r:id="rId8"/>
    <p:sldId id="265" r:id="rId9"/>
    <p:sldId id="267" r:id="rId10"/>
    <p:sldId id="257" r:id="rId11"/>
  </p:sldIdLst>
  <p:sldSz cx="9144000" cy="5143500" type="screen16x9"/>
  <p:notesSz cx="7023100" cy="93091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Nunito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308" tIns="93308" rIns="93308" bIns="93308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p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25125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52842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99316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7d434ada10_2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7d434ada10_2_1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395223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7d43217c4d_1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3950" cy="34909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7d43217c4d_1_3:notes"/>
          <p:cNvSpPr txBox="1">
            <a:spLocks noGrp="1"/>
          </p:cNvSpPr>
          <p:nvPr>
            <p:ph type="body" idx="1"/>
          </p:nvPr>
        </p:nvSpPr>
        <p:spPr>
          <a:xfrm>
            <a:off x="702310" y="4421824"/>
            <a:ext cx="5618480" cy="4189095"/>
          </a:xfrm>
          <a:prstGeom prst="rect">
            <a:avLst/>
          </a:prstGeom>
        </p:spPr>
        <p:txBody>
          <a:bodyPr spcFirstLastPara="1" wrap="square" lIns="93308" tIns="93308" rIns="93308" bIns="93308" anchor="t" anchorCtr="0">
            <a:noAutofit/>
          </a:bodyPr>
          <a:lstStyle/>
          <a:p>
            <a:pPr marL="0" indent="0"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6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name="adj" fmla="val 153193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" name="Google Shape;34;p2"/>
          <p:cNvSpPr txBox="1">
            <a:spLocks noGrp="1"/>
          </p:cNvSpPr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35" name="Google Shape;35;p2"/>
          <p:cNvSpPr txBox="1">
            <a:spLocks noGrp="1"/>
          </p:cNvSpPr>
          <p:nvPr>
            <p:ph type="subTitle" idx="1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accent3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" name="Google Shape;119;p11"/>
          <p:cNvSpPr txBox="1">
            <a:spLocks noGrp="1"/>
          </p:cNvSpPr>
          <p:nvPr>
            <p:ph type="title" hasCustomPrompt="1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>
            <a:spLocks noGrp="1"/>
          </p:cNvSpPr>
          <p:nvPr>
            <p:ph type="body" idx="1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21" name="Google Shape;121;p1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>
  <p:cSld name="AUTOLAYOUT_1">
    <p:bg>
      <p:bgPr>
        <a:solidFill>
          <a:srgbClr val="FF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13"/>
          <p:cNvSpPr txBox="1">
            <a:spLocks noGrp="1"/>
          </p:cNvSpPr>
          <p:nvPr>
            <p:ph type="title"/>
          </p:nvPr>
        </p:nvSpPr>
        <p:spPr>
          <a:xfrm>
            <a:off x="304475" y="307825"/>
            <a:ext cx="4779300" cy="14181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3"/>
          <p:cNvSpPr txBox="1">
            <a:spLocks noGrp="1"/>
          </p:cNvSpPr>
          <p:nvPr>
            <p:ph type="body" idx="1"/>
          </p:nvPr>
        </p:nvSpPr>
        <p:spPr>
          <a:xfrm>
            <a:off x="304475" y="1808125"/>
            <a:ext cx="4779300" cy="30138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</a:defRPr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200">
                <a:solidFill>
                  <a:schemeClr val="dk2"/>
                </a:solidFill>
              </a:defRPr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200">
                <a:solidFill>
                  <a:schemeClr val="dk2"/>
                </a:solidFill>
              </a:defRPr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200"/>
              <a:buChar char="■"/>
              <a:defRPr sz="1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1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1pPr>
            <a:lvl2pPr lvl="1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2pPr>
            <a:lvl3pPr lvl="2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3pPr>
            <a:lvl4pPr lvl="3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4pPr>
            <a:lvl5pPr lvl="4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5pPr>
            <a:lvl6pPr lvl="5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6pPr>
            <a:lvl7pPr lvl="6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7pPr>
            <a:lvl8pPr lvl="7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8pPr>
            <a:lvl9pPr lvl="8" algn="r">
              <a:lnSpc>
                <a:spcPct val="100000"/>
              </a:lnSpc>
              <a:spcAft>
                <a:spcPts val="0"/>
              </a:spcAft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3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7" name="Google Shape;47;p3"/>
          <p:cNvSpPr txBox="1">
            <a:spLocks noGrp="1"/>
          </p:cNvSpPr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3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519545" y="385538"/>
            <a:ext cx="8125691" cy="4988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 dirty="0"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519545" y="969818"/>
            <a:ext cx="8125691" cy="366452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 dirty="0"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bg>
      <p:bgPr>
        <a:solidFill>
          <a:schemeClr val="dk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0" name="Google Shape;60;p5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1" name="Google Shape;61;p5"/>
          <p:cNvSpPr txBox="1">
            <a:spLocks noGrp="1"/>
          </p:cNvSpPr>
          <p:nvPr>
            <p:ph type="body" idx="1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2" name="Google Shape;62;p5"/>
          <p:cNvSpPr txBox="1">
            <a:spLocks noGrp="1"/>
          </p:cNvSpPr>
          <p:nvPr>
            <p:ph type="body" idx="2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63" name="Google Shape;63;p5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bg>
      <p:bgPr>
        <a:solidFill>
          <a:schemeClr val="dk2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6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69" name="Google Shape;69;p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bg>
      <p:bgPr>
        <a:solidFill>
          <a:schemeClr val="accent3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4" name="Google Shape;74;p7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75" name="Google Shape;75;p7"/>
          <p:cNvSpPr txBox="1">
            <a:spLocks noGrp="1"/>
          </p:cNvSpPr>
          <p:nvPr>
            <p:ph type="body" idx="1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7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name="adj" fmla="val 153193"/>
              </a:avLst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name="adj" fmla="val 158024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" name="Google Shape;93;p8"/>
          <p:cNvSpPr txBox="1">
            <a:spLocks noGrp="1"/>
          </p:cNvSpPr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94" name="Google Shape;94;p8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bg>
      <p:bgPr>
        <a:solidFill>
          <a:schemeClr val="dk2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9"/>
          <p:cNvSpPr txBox="1">
            <a:spLocks noGrp="1"/>
          </p:cNvSpPr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>
            <a:endParaRPr/>
          </a:p>
        </p:txBody>
      </p:sp>
      <p:sp>
        <p:nvSpPr>
          <p:cNvPr id="100" name="Google Shape;100;p9"/>
          <p:cNvSpPr txBox="1">
            <a:spLocks noGrp="1"/>
          </p:cNvSpPr>
          <p:nvPr>
            <p:ph type="subTitle" idx="1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01" name="Google Shape;101;p9"/>
          <p:cNvSpPr txBox="1">
            <a:spLocks noGrp="1"/>
          </p:cNvSpPr>
          <p:nvPr>
            <p:ph type="body" idx="2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914400" lvl="1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marL="1371600" lvl="2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marL="1828800" lvl="3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marL="2286000" lvl="4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marL="2743200" lvl="5" indent="-29845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marL="3200400" lvl="6" indent="-29845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marL="3657600" lvl="7" indent="-29845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marL="4114800" lvl="8" indent="-29845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102" name="Google Shape;102;p9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bg>
      <p:bgPr>
        <a:solidFill>
          <a:schemeClr val="accen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" name="Google Shape;107;p10"/>
          <p:cNvSpPr txBox="1">
            <a:spLocks noGrp="1"/>
          </p:cNvSpPr>
          <p:nvPr>
            <p:ph type="body" idx="1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>
            <a:endParaRPr/>
          </a:p>
        </p:txBody>
      </p:sp>
      <p:sp>
        <p:nvSpPr>
          <p:cNvPr id="108" name="Google Shape;108;p10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hift">
    <p:bg>
      <p:bgPr>
        <a:solidFill>
          <a:schemeClr val="dk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lvl="6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lvl="7" indent="-29845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lvl="8" indent="-29845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7143"/>
            <a:ext cx="9144000" cy="5150644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14"/>
          <p:cNvSpPr txBox="1"/>
          <p:nvPr/>
        </p:nvSpPr>
        <p:spPr>
          <a:xfrm>
            <a:off x="5608550" y="2033025"/>
            <a:ext cx="3535500" cy="209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Control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FFFFFF"/>
                </a:solidFill>
                <a:latin typeface="Nunito"/>
                <a:ea typeface="Nunito"/>
                <a:cs typeface="Nunito"/>
                <a:sym typeface="Nunito"/>
              </a:rPr>
              <a:t>Loops</a:t>
            </a:r>
            <a:endParaRPr sz="3600" dirty="0">
              <a:solidFill>
                <a:srgbClr val="FFFFFF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sp>
        <p:nvSpPr>
          <p:cNvPr id="135" name="Google Shape;135;p14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427" y="0"/>
            <a:ext cx="8895147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467BE-D61E-4F2A-9E00-A46E630E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Control Loops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30F7D-5FFB-48E1-B3B2-8BFBD2B11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545" y="884388"/>
            <a:ext cx="8125691" cy="3749957"/>
          </a:xfrm>
        </p:spPr>
        <p:txBody>
          <a:bodyPr/>
          <a:lstStyle/>
          <a:p>
            <a:r>
              <a:rPr lang="en-US" sz="2400" dirty="0"/>
              <a:t>Define Instrument Control Loop and give examples.</a:t>
            </a:r>
          </a:p>
          <a:p>
            <a:r>
              <a:rPr lang="en-US" sz="2400" dirty="0"/>
              <a:t>Identify the three major elements of a control loop.</a:t>
            </a:r>
          </a:p>
          <a:p>
            <a:r>
              <a:rPr lang="en-US" sz="2400" dirty="0"/>
              <a:t>Define On/Off and Proportional Control and give examples.</a:t>
            </a:r>
          </a:p>
          <a:p>
            <a:r>
              <a:rPr lang="en-US" sz="2400" dirty="0"/>
              <a:t>Identify the role and importance of Calibration.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A9F0E-7F1E-4E2E-AFAE-20443814A7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68485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765575" y="327170"/>
            <a:ext cx="7505700" cy="6090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Instrument and Control Loops</a:t>
            </a:r>
            <a:endParaRPr dirty="0"/>
          </a:p>
        </p:txBody>
      </p:sp>
      <p:sp>
        <p:nvSpPr>
          <p:cNvPr id="146" name="Google Shape;146;p16"/>
          <p:cNvSpPr txBox="1">
            <a:spLocks noGrp="1"/>
          </p:cNvSpPr>
          <p:nvPr>
            <p:ph type="body" idx="1"/>
          </p:nvPr>
        </p:nvSpPr>
        <p:spPr>
          <a:xfrm>
            <a:off x="580571" y="878114"/>
            <a:ext cx="8048172" cy="35609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39700" lvl="0" indent="0">
              <a:buSzPts val="1400"/>
              <a:buNone/>
            </a:pPr>
            <a:r>
              <a:rPr lang="en-US" sz="2400" dirty="0"/>
              <a:t>The arrangement of instruments designed to measure and control a process is called an Instrument (Control) Loop.</a:t>
            </a:r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F0620071-99F9-40C1-9C77-E34FDA3BA8CD}"/>
              </a:ext>
            </a:extLst>
          </p:cNvPr>
          <p:cNvSpPr/>
          <p:nvPr/>
        </p:nvSpPr>
        <p:spPr>
          <a:xfrm>
            <a:off x="986971" y="2256970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Temperature Sensor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(Thermistor)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17CD4D78-93CC-4CE2-BF80-2C509484FC54}"/>
              </a:ext>
            </a:extLst>
          </p:cNvPr>
          <p:cNvSpPr/>
          <p:nvPr/>
        </p:nvSpPr>
        <p:spPr>
          <a:xfrm>
            <a:off x="3559628" y="2256970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Controller/PLC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(Arduino Microcontroller)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6F932F6-F185-434E-A3FB-450415C462BD}"/>
              </a:ext>
            </a:extLst>
          </p:cNvPr>
          <p:cNvSpPr/>
          <p:nvPr/>
        </p:nvSpPr>
        <p:spPr>
          <a:xfrm>
            <a:off x="6246532" y="2256970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Heater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(Relay/Power Resistor)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60569D6-5446-4CE7-9B1B-883A883ACE7D}"/>
              </a:ext>
            </a:extLst>
          </p:cNvPr>
          <p:cNvCxnSpPr>
            <a:stCxn id="2" idx="3"/>
            <a:endCxn id="7" idx="1"/>
          </p:cNvCxnSpPr>
          <p:nvPr/>
        </p:nvCxnSpPr>
        <p:spPr>
          <a:xfrm>
            <a:off x="3011714" y="2728685"/>
            <a:ext cx="54791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8B6A63-E133-4C0C-9ABD-53F60A77B358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5584371" y="2728685"/>
            <a:ext cx="662161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9257D00C-9380-4C61-B2E1-9CC1CF2C5FFE}"/>
              </a:ext>
            </a:extLst>
          </p:cNvPr>
          <p:cNvCxnSpPr>
            <a:stCxn id="8" idx="2"/>
            <a:endCxn id="2" idx="2"/>
          </p:cNvCxnSpPr>
          <p:nvPr/>
        </p:nvCxnSpPr>
        <p:spPr>
          <a:xfrm rot="5400000">
            <a:off x="4629124" y="570619"/>
            <a:ext cx="12700" cy="5259561"/>
          </a:xfrm>
          <a:prstGeom prst="bentConnector3">
            <a:avLst>
              <a:gd name="adj1" fmla="val 6200000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818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765575" y="327170"/>
            <a:ext cx="7505700" cy="6090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 3 Major Elements of a Control Loop</a:t>
            </a:r>
            <a:endParaRPr dirty="0"/>
          </a:p>
        </p:txBody>
      </p:sp>
      <p:sp>
        <p:nvSpPr>
          <p:cNvPr id="146" name="Google Shape;146;p16"/>
          <p:cNvSpPr txBox="1">
            <a:spLocks noGrp="1"/>
          </p:cNvSpPr>
          <p:nvPr>
            <p:ph type="body" idx="1"/>
          </p:nvPr>
        </p:nvSpPr>
        <p:spPr>
          <a:xfrm>
            <a:off x="580571" y="878114"/>
            <a:ext cx="8048172" cy="35609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indent="-317500">
              <a:buSzPts val="1400"/>
            </a:pPr>
            <a:r>
              <a:rPr lang="en-US" sz="2000" dirty="0"/>
              <a:t>The </a:t>
            </a:r>
            <a:r>
              <a:rPr lang="en-US" sz="2000" b="1" dirty="0"/>
              <a:t>primary element </a:t>
            </a:r>
            <a:r>
              <a:rPr lang="en-US" sz="2000" dirty="0"/>
              <a:t>is typically an electrical device (e.g. a level measuring instrument/</a:t>
            </a:r>
            <a:r>
              <a:rPr lang="en-US" sz="2000" b="1" i="1" dirty="0"/>
              <a:t>transmitter</a:t>
            </a:r>
            <a:r>
              <a:rPr lang="en-US" sz="2000" dirty="0"/>
              <a:t>) that </a:t>
            </a:r>
            <a:r>
              <a:rPr lang="en-US" sz="2000" u="sng" dirty="0"/>
              <a:t>measures the process variable </a:t>
            </a:r>
            <a:r>
              <a:rPr lang="en-US" sz="2000" dirty="0"/>
              <a:t>and </a:t>
            </a:r>
            <a:r>
              <a:rPr lang="en-US" sz="2000" u="sng" dirty="0"/>
              <a:t>converts</a:t>
            </a:r>
            <a:r>
              <a:rPr lang="en-US" sz="2000" dirty="0"/>
              <a:t> the measurement into an electrical signal.</a:t>
            </a:r>
          </a:p>
          <a:p>
            <a:pPr lvl="0" indent="-317500">
              <a:buSzPts val="1400"/>
            </a:pPr>
            <a:r>
              <a:rPr lang="en-US" sz="2000" dirty="0"/>
              <a:t>The </a:t>
            </a:r>
            <a:r>
              <a:rPr lang="en-US" sz="2000" b="1" dirty="0"/>
              <a:t>control element </a:t>
            </a:r>
            <a:r>
              <a:rPr lang="en-US" sz="2000" dirty="0"/>
              <a:t>(Controller/PLC) receives the 4-20 mA signal from the primary element, </a:t>
            </a:r>
            <a:r>
              <a:rPr lang="en-US" sz="2000" u="sng" dirty="0"/>
              <a:t>compares</a:t>
            </a:r>
            <a:r>
              <a:rPr lang="en-US" sz="2000" dirty="0"/>
              <a:t> it </a:t>
            </a:r>
            <a:r>
              <a:rPr lang="en-US" sz="2000" u="sng" dirty="0"/>
              <a:t>to a set point</a:t>
            </a:r>
            <a:r>
              <a:rPr lang="en-US" sz="2000" dirty="0"/>
              <a:t>, and </a:t>
            </a:r>
            <a:r>
              <a:rPr lang="en-US" sz="2000" u="sng" dirty="0"/>
              <a:t>sends a signal </a:t>
            </a:r>
            <a:r>
              <a:rPr lang="en-US" sz="2000" dirty="0"/>
              <a:t>(</a:t>
            </a:r>
            <a:r>
              <a:rPr lang="en-US" sz="2000" i="1" dirty="0"/>
              <a:t>manipulated variable</a:t>
            </a:r>
            <a:r>
              <a:rPr lang="en-US" sz="2000" dirty="0"/>
              <a:t> /</a:t>
            </a:r>
            <a:r>
              <a:rPr lang="en-US" sz="2000" b="1" dirty="0"/>
              <a:t> </a:t>
            </a:r>
            <a:r>
              <a:rPr lang="en-US" sz="2000" dirty="0"/>
              <a:t>corrective action) </a:t>
            </a:r>
            <a:r>
              <a:rPr lang="en-US" sz="2000" u="sng" dirty="0"/>
              <a:t>to the final element</a:t>
            </a:r>
            <a:r>
              <a:rPr lang="en-US" sz="2000" b="1" dirty="0"/>
              <a:t> </a:t>
            </a:r>
            <a:r>
              <a:rPr lang="en-US" sz="2000" u="sng" dirty="0"/>
              <a:t>to keep the process variable at the set point</a:t>
            </a:r>
            <a:r>
              <a:rPr lang="en-US" sz="2000" dirty="0"/>
              <a:t>.</a:t>
            </a:r>
          </a:p>
          <a:p>
            <a:pPr lvl="0" indent="-317500">
              <a:buSzPts val="1400"/>
            </a:pPr>
            <a:r>
              <a:rPr lang="en-US" sz="2000" dirty="0"/>
              <a:t>The </a:t>
            </a:r>
            <a:r>
              <a:rPr lang="en-US" sz="2000" b="1" dirty="0"/>
              <a:t>final element </a:t>
            </a:r>
            <a:r>
              <a:rPr lang="en-US" sz="2000" dirty="0"/>
              <a:t>receives the control signal and </a:t>
            </a:r>
            <a:r>
              <a:rPr lang="en-US" sz="2000" u="sng" dirty="0"/>
              <a:t>regulates</a:t>
            </a:r>
            <a:r>
              <a:rPr lang="en-US" sz="2000" dirty="0"/>
              <a:t> the amount of </a:t>
            </a:r>
            <a:r>
              <a:rPr lang="en-US" sz="2000" u="sng" dirty="0"/>
              <a:t>material or energy </a:t>
            </a:r>
            <a:r>
              <a:rPr lang="en-US" sz="2000" dirty="0"/>
              <a:t>in the process in order </a:t>
            </a:r>
            <a:r>
              <a:rPr lang="en-US" sz="2000" u="sng" dirty="0"/>
              <a:t>to keep the process set point</a:t>
            </a:r>
            <a:r>
              <a:rPr lang="en-US" sz="2000" dirty="0"/>
              <a:t>.</a:t>
            </a:r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765575" y="327170"/>
            <a:ext cx="7505700" cy="6090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Instrument and Control Loops –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Sous Vide</a:t>
            </a:r>
            <a:endParaRPr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F0620071-99F9-40C1-9C77-E34FDA3BA8CD}"/>
              </a:ext>
            </a:extLst>
          </p:cNvPr>
          <p:cNvSpPr/>
          <p:nvPr/>
        </p:nvSpPr>
        <p:spPr>
          <a:xfrm>
            <a:off x="421977" y="1519438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Temperature Sensor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(Thermistor)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17CD4D78-93CC-4CE2-BF80-2C509484FC54}"/>
              </a:ext>
            </a:extLst>
          </p:cNvPr>
          <p:cNvSpPr/>
          <p:nvPr/>
        </p:nvSpPr>
        <p:spPr>
          <a:xfrm>
            <a:off x="3522458" y="1519438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Controller/PLC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(Arduino Microcontroller)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6F932F6-F185-434E-A3FB-450415C462BD}"/>
              </a:ext>
            </a:extLst>
          </p:cNvPr>
          <p:cNvSpPr/>
          <p:nvPr/>
        </p:nvSpPr>
        <p:spPr>
          <a:xfrm>
            <a:off x="6588497" y="1519438"/>
            <a:ext cx="202474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Heater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(Relay/Power Resistor)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60569D6-5446-4CE7-9B1B-883A883ACE7D}"/>
              </a:ext>
            </a:extLst>
          </p:cNvPr>
          <p:cNvCxnSpPr>
            <a:stCxn id="2" idx="3"/>
            <a:endCxn id="7" idx="1"/>
          </p:cNvCxnSpPr>
          <p:nvPr/>
        </p:nvCxnSpPr>
        <p:spPr>
          <a:xfrm>
            <a:off x="2446720" y="1991153"/>
            <a:ext cx="1075738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8B6A63-E133-4C0C-9ABD-53F60A77B358}"/>
              </a:ext>
            </a:extLst>
          </p:cNvPr>
          <p:cNvCxnSpPr>
            <a:stCxn id="7" idx="3"/>
            <a:endCxn id="8" idx="1"/>
          </p:cNvCxnSpPr>
          <p:nvPr/>
        </p:nvCxnSpPr>
        <p:spPr>
          <a:xfrm>
            <a:off x="5547201" y="1991153"/>
            <a:ext cx="1041296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9257D00C-9380-4C61-B2E1-9CC1CF2C5FFE}"/>
              </a:ext>
            </a:extLst>
          </p:cNvPr>
          <p:cNvCxnSpPr>
            <a:stCxn id="8" idx="2"/>
            <a:endCxn id="2" idx="2"/>
          </p:cNvCxnSpPr>
          <p:nvPr/>
        </p:nvCxnSpPr>
        <p:spPr>
          <a:xfrm rot="5400000">
            <a:off x="4517609" y="-620393"/>
            <a:ext cx="12700" cy="6166520"/>
          </a:xfrm>
          <a:prstGeom prst="bentConnector3">
            <a:avLst>
              <a:gd name="adj1" fmla="val 6658535"/>
            </a:avLst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88F03FE-A035-464A-A622-A94EF3E73E63}"/>
              </a:ext>
            </a:extLst>
          </p:cNvPr>
          <p:cNvSpPr txBox="1"/>
          <p:nvPr/>
        </p:nvSpPr>
        <p:spPr>
          <a:xfrm>
            <a:off x="556459" y="1138112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/>
                </a:solidFill>
              </a:rPr>
              <a:t>Primary Element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A49231-4EBA-4972-ABA3-7E197B8E75F2}"/>
              </a:ext>
            </a:extLst>
          </p:cNvPr>
          <p:cNvSpPr txBox="1"/>
          <p:nvPr/>
        </p:nvSpPr>
        <p:spPr>
          <a:xfrm>
            <a:off x="3615347" y="1090183"/>
            <a:ext cx="1838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/>
                </a:solidFill>
              </a:rPr>
              <a:t>Control Element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787758-5262-45E5-85F1-052227642165}"/>
              </a:ext>
            </a:extLst>
          </p:cNvPr>
          <p:cNvSpPr txBox="1"/>
          <p:nvPr/>
        </p:nvSpPr>
        <p:spPr>
          <a:xfrm>
            <a:off x="6809564" y="1097550"/>
            <a:ext cx="1595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/>
                </a:solidFill>
              </a:rPr>
              <a:t>Final Element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6F2D2C-FC88-4134-BCD7-2D6CF6DD16A7}"/>
              </a:ext>
            </a:extLst>
          </p:cNvPr>
          <p:cNvSpPr txBox="1"/>
          <p:nvPr/>
        </p:nvSpPr>
        <p:spPr>
          <a:xfrm>
            <a:off x="5605466" y="2065294"/>
            <a:ext cx="8611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Heater 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ON/OFF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8F5E69A-40B1-48BF-A7DA-2525C90EFAED}"/>
              </a:ext>
            </a:extLst>
          </p:cNvPr>
          <p:cNvSpPr txBox="1"/>
          <p:nvPr/>
        </p:nvSpPr>
        <p:spPr>
          <a:xfrm>
            <a:off x="421977" y="2507067"/>
            <a:ext cx="11123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Measures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and </a:t>
            </a:r>
            <a:r>
              <a:rPr lang="en-US" b="1" dirty="0">
                <a:solidFill>
                  <a:schemeClr val="accent6"/>
                </a:solidFill>
              </a:rPr>
              <a:t>Transmits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Process 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Variable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73EFD0E-4C02-4CD3-B7C5-C9061495FE6F}"/>
              </a:ext>
            </a:extLst>
          </p:cNvPr>
          <p:cNvSpPr txBox="1"/>
          <p:nvPr/>
        </p:nvSpPr>
        <p:spPr>
          <a:xfrm>
            <a:off x="3925094" y="2434626"/>
            <a:ext cx="11123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Compares to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Setpoint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2879909-EA9A-4BED-A674-530011134C46}"/>
              </a:ext>
            </a:extLst>
          </p:cNvPr>
          <p:cNvSpPr txBox="1"/>
          <p:nvPr/>
        </p:nvSpPr>
        <p:spPr>
          <a:xfrm>
            <a:off x="7377941" y="2468342"/>
            <a:ext cx="153105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Regulates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Energy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Input to Hold Setpoint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(adjusts the manipulated variable)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80A8F2-8B4E-420D-855A-8BA714B8C329}"/>
              </a:ext>
            </a:extLst>
          </p:cNvPr>
          <p:cNvSpPr/>
          <p:nvPr/>
        </p:nvSpPr>
        <p:spPr>
          <a:xfrm>
            <a:off x="6370761" y="2556412"/>
            <a:ext cx="12364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Manipulated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Variable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(Heat)</a:t>
            </a:r>
          </a:p>
        </p:txBody>
      </p:sp>
    </p:spTree>
    <p:extLst>
      <p:ext uri="{BB962C8B-B14F-4D97-AF65-F5344CB8AC3E}">
        <p14:creationId xmlns:p14="http://schemas.microsoft.com/office/powerpoint/2010/main" val="2058763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467BE-D61E-4F2A-9E00-A46E630EFC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154" y="206232"/>
            <a:ext cx="8125691" cy="498850"/>
          </a:xfrm>
        </p:spPr>
        <p:txBody>
          <a:bodyPr/>
          <a:lstStyle/>
          <a:p>
            <a:r>
              <a:rPr lang="en-US" dirty="0"/>
              <a:t>Two Types of Control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30F7D-5FFB-48E1-B3B2-8BFBD2B11C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545" y="588398"/>
            <a:ext cx="8125691" cy="4045948"/>
          </a:xfrm>
        </p:spPr>
        <p:txBody>
          <a:bodyPr/>
          <a:lstStyle/>
          <a:p>
            <a:r>
              <a:rPr lang="en-US" sz="2400" b="1" dirty="0"/>
              <a:t>On/Off Control</a:t>
            </a:r>
            <a:r>
              <a:rPr lang="en-US" sz="2400" dirty="0"/>
              <a:t>: the final control element is either on or off depending on whether  the process variable is above or below set point. (tends to overshoot or undershoot the set point)</a:t>
            </a:r>
          </a:p>
          <a:p>
            <a:r>
              <a:rPr lang="en-US" sz="2400" b="1" dirty="0"/>
              <a:t>Proportional Control</a:t>
            </a:r>
            <a:r>
              <a:rPr lang="en-US" sz="2400" dirty="0"/>
              <a:t>: the final control element changes proportionally to the amount of deviation from the setpoint (more precise).  </a:t>
            </a:r>
          </a:p>
          <a:p>
            <a:r>
              <a:rPr lang="en-US" sz="2400" b="1" dirty="0"/>
              <a:t>Calibration</a:t>
            </a:r>
            <a:r>
              <a:rPr lang="en-US" sz="2400" dirty="0"/>
              <a:t> ensures that the output of the transmitter is </a:t>
            </a:r>
            <a:r>
              <a:rPr lang="en-US" sz="2400" i="1" dirty="0"/>
              <a:t>proportional</a:t>
            </a:r>
            <a:r>
              <a:rPr lang="en-US" sz="2400" dirty="0"/>
              <a:t> to the process variable.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A9F0E-7F1E-4E2E-AFAE-20443814A72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27E8F7-1D16-44ED-A3A0-31722079E99C}"/>
              </a:ext>
            </a:extLst>
          </p:cNvPr>
          <p:cNvSpPr txBox="1"/>
          <p:nvPr/>
        </p:nvSpPr>
        <p:spPr>
          <a:xfrm>
            <a:off x="2091192" y="2024210"/>
            <a:ext cx="4253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e.g. Turn heater resistor ON or OFF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1EFF2CF-F4F9-4ED0-9C9A-4A09B9ECFA98}"/>
              </a:ext>
            </a:extLst>
          </p:cNvPr>
          <p:cNvSpPr txBox="1"/>
          <p:nvPr/>
        </p:nvSpPr>
        <p:spPr>
          <a:xfrm>
            <a:off x="3054625" y="3035562"/>
            <a:ext cx="5031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4">
                    <a:lumMod val="50000"/>
                  </a:schemeClr>
                </a:solidFill>
              </a:rPr>
              <a:t>e.g. Vary the power input to the heater based on the variance.</a:t>
            </a:r>
          </a:p>
        </p:txBody>
      </p:sp>
    </p:spTree>
    <p:extLst>
      <p:ext uri="{BB962C8B-B14F-4D97-AF65-F5344CB8AC3E}">
        <p14:creationId xmlns:p14="http://schemas.microsoft.com/office/powerpoint/2010/main" val="1837440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6"/>
          <p:cNvSpPr txBox="1">
            <a:spLocks noGrp="1"/>
          </p:cNvSpPr>
          <p:nvPr>
            <p:ph type="title"/>
          </p:nvPr>
        </p:nvSpPr>
        <p:spPr>
          <a:xfrm>
            <a:off x="705779" y="149743"/>
            <a:ext cx="7505700" cy="53561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/>
              <a:t>Process Instrumentation</a:t>
            </a:r>
            <a:br>
              <a:rPr lang="en-US" sz="2000" dirty="0"/>
            </a:br>
            <a:r>
              <a:rPr lang="en-US" sz="1400" dirty="0"/>
              <a:t>Instruments measure and control process variables.</a:t>
            </a:r>
            <a:endParaRPr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" name="Flowchart: Alternate Process 1">
            <a:extLst>
              <a:ext uri="{FF2B5EF4-FFF2-40B4-BE49-F238E27FC236}">
                <a16:creationId xmlns:a16="http://schemas.microsoft.com/office/drawing/2014/main" id="{F0620071-99F9-40C1-9C77-E34FDA3BA8CD}"/>
              </a:ext>
            </a:extLst>
          </p:cNvPr>
          <p:cNvSpPr/>
          <p:nvPr/>
        </p:nvSpPr>
        <p:spPr>
          <a:xfrm>
            <a:off x="379644" y="2033043"/>
            <a:ext cx="232122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Temperature (</a:t>
            </a:r>
            <a:r>
              <a:rPr lang="en-US" sz="1600" b="1" dirty="0">
                <a:solidFill>
                  <a:schemeClr val="accent6"/>
                </a:solidFill>
              </a:rPr>
              <a:t>PV</a:t>
            </a:r>
            <a:r>
              <a:rPr lang="en-US" sz="1600" b="1" dirty="0"/>
              <a:t>) Sensor/Transmitter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(Thermistor)</a:t>
            </a:r>
          </a:p>
        </p:txBody>
      </p:sp>
      <p:sp>
        <p:nvSpPr>
          <p:cNvPr id="7" name="Flowchart: Alternate Process 6">
            <a:extLst>
              <a:ext uri="{FF2B5EF4-FFF2-40B4-BE49-F238E27FC236}">
                <a16:creationId xmlns:a16="http://schemas.microsoft.com/office/drawing/2014/main" id="{17CD4D78-93CC-4CE2-BF80-2C509484FC54}"/>
              </a:ext>
            </a:extLst>
          </p:cNvPr>
          <p:cNvSpPr/>
          <p:nvPr/>
        </p:nvSpPr>
        <p:spPr>
          <a:xfrm>
            <a:off x="3014133" y="2033043"/>
            <a:ext cx="2683934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Controller/PLC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(Arduino Microcontroller)</a:t>
            </a:r>
          </a:p>
        </p:txBody>
      </p:sp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86F932F6-F185-434E-A3FB-450415C462BD}"/>
              </a:ext>
            </a:extLst>
          </p:cNvPr>
          <p:cNvSpPr/>
          <p:nvPr/>
        </p:nvSpPr>
        <p:spPr>
          <a:xfrm>
            <a:off x="6051834" y="2033043"/>
            <a:ext cx="2519073" cy="943429"/>
          </a:xfrm>
          <a:prstGeom prst="flowChartAlternate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/>
              <a:t>Heater</a:t>
            </a:r>
          </a:p>
          <a:p>
            <a:pPr algn="ctr"/>
            <a:r>
              <a:rPr lang="en-US" dirty="0">
                <a:solidFill>
                  <a:schemeClr val="accent4">
                    <a:lumMod val="50000"/>
                  </a:schemeClr>
                </a:solidFill>
              </a:rPr>
              <a:t>(Relay/Power Resistor)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60569D6-5446-4CE7-9B1B-883A883ACE7D}"/>
              </a:ext>
            </a:extLst>
          </p:cNvPr>
          <p:cNvCxnSpPr>
            <a:cxnSpLocks/>
            <a:stCxn id="2" idx="3"/>
            <a:endCxn id="7" idx="1"/>
          </p:cNvCxnSpPr>
          <p:nvPr/>
        </p:nvCxnSpPr>
        <p:spPr>
          <a:xfrm>
            <a:off x="2700867" y="2504758"/>
            <a:ext cx="31326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E8B6A63-E133-4C0C-9ABD-53F60A77B358}"/>
              </a:ext>
            </a:extLst>
          </p:cNvPr>
          <p:cNvCxnSpPr>
            <a:cxnSpLocks/>
            <a:stCxn id="7" idx="3"/>
            <a:endCxn id="8" idx="1"/>
          </p:cNvCxnSpPr>
          <p:nvPr/>
        </p:nvCxnSpPr>
        <p:spPr>
          <a:xfrm>
            <a:off x="5698067" y="2504758"/>
            <a:ext cx="35376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or: Elbow 9">
            <a:extLst>
              <a:ext uri="{FF2B5EF4-FFF2-40B4-BE49-F238E27FC236}">
                <a16:creationId xmlns:a16="http://schemas.microsoft.com/office/drawing/2014/main" id="{9257D00C-9380-4C61-B2E1-9CC1CF2C5FFE}"/>
              </a:ext>
            </a:extLst>
          </p:cNvPr>
          <p:cNvCxnSpPr>
            <a:cxnSpLocks/>
            <a:stCxn id="8" idx="2"/>
            <a:endCxn id="2" idx="2"/>
          </p:cNvCxnSpPr>
          <p:nvPr/>
        </p:nvCxnSpPr>
        <p:spPr>
          <a:xfrm rot="5400000">
            <a:off x="4425814" y="90915"/>
            <a:ext cx="12700" cy="5771115"/>
          </a:xfrm>
          <a:prstGeom prst="bentConnector3">
            <a:avLst>
              <a:gd name="adj1" fmla="val 1800000"/>
            </a:avLst>
          </a:prstGeom>
          <a:ln w="190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88F03FE-A035-464A-A622-A94EF3E73E63}"/>
              </a:ext>
            </a:extLst>
          </p:cNvPr>
          <p:cNvSpPr txBox="1"/>
          <p:nvPr/>
        </p:nvSpPr>
        <p:spPr>
          <a:xfrm>
            <a:off x="301720" y="809004"/>
            <a:ext cx="2644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</a:rPr>
              <a:t>Primary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Measures </a:t>
            </a:r>
            <a:r>
              <a:rPr lang="en-US" sz="1200" dirty="0">
                <a:solidFill>
                  <a:schemeClr val="accent6"/>
                </a:solidFill>
              </a:rPr>
              <a:t>PV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Converts to a proportional value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Transmits to </a:t>
            </a:r>
            <a:r>
              <a:rPr lang="en-US" sz="1200" dirty="0">
                <a:solidFill>
                  <a:schemeClr val="accent6"/>
                </a:solidFill>
              </a:rPr>
              <a:t>control element.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6F2D2C-FC88-4134-BCD7-2D6CF6DD16A7}"/>
              </a:ext>
            </a:extLst>
          </p:cNvPr>
          <p:cNvSpPr txBox="1"/>
          <p:nvPr/>
        </p:nvSpPr>
        <p:spPr>
          <a:xfrm>
            <a:off x="5629026" y="3240828"/>
            <a:ext cx="1688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Heater</a:t>
            </a:r>
            <a:r>
              <a:rPr lang="en-US" sz="1200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ON/OFF Control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</a:rPr>
              <a:t>or</a:t>
            </a:r>
          </a:p>
          <a:p>
            <a:pPr algn="ctr"/>
            <a:r>
              <a:rPr lang="en-US" sz="1200" dirty="0">
                <a:solidFill>
                  <a:srgbClr val="FF0000"/>
                </a:solidFill>
              </a:rPr>
              <a:t>Proportional Control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D80A8F2-8B4E-420D-855A-8BA714B8C329}"/>
              </a:ext>
            </a:extLst>
          </p:cNvPr>
          <p:cNvSpPr/>
          <p:nvPr/>
        </p:nvSpPr>
        <p:spPr>
          <a:xfrm>
            <a:off x="7428626" y="3057677"/>
            <a:ext cx="1405448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/>
                </a:solidFill>
              </a:rPr>
              <a:t>Manipulated</a:t>
            </a:r>
          </a:p>
          <a:p>
            <a:pPr algn="ctr"/>
            <a:r>
              <a:rPr lang="en-US" dirty="0">
                <a:solidFill>
                  <a:schemeClr val="accent6"/>
                </a:solidFill>
              </a:rPr>
              <a:t>Variable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(Heat)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Used to control the PV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6D1AEE6-8064-4BE7-AD54-97FE159E2D03}"/>
              </a:ext>
            </a:extLst>
          </p:cNvPr>
          <p:cNvSpPr txBox="1"/>
          <p:nvPr/>
        </p:nvSpPr>
        <p:spPr>
          <a:xfrm>
            <a:off x="2814762" y="769249"/>
            <a:ext cx="323707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</a:rPr>
              <a:t>Control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Receives signal/value from primary element.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Compares to a setpoint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Sends (corrective) signal to final element to maintain </a:t>
            </a:r>
            <a:r>
              <a:rPr lang="en-US" sz="1200" dirty="0">
                <a:solidFill>
                  <a:schemeClr val="accent6"/>
                </a:solidFill>
              </a:rPr>
              <a:t>PV</a:t>
            </a:r>
            <a:r>
              <a:rPr lang="en-US" sz="1200" dirty="0">
                <a:solidFill>
                  <a:schemeClr val="bg1"/>
                </a:solidFill>
              </a:rPr>
              <a:t> at setpoint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BCC016-AB75-49DB-B9DE-0DE651D1252E}"/>
              </a:ext>
            </a:extLst>
          </p:cNvPr>
          <p:cNvSpPr txBox="1"/>
          <p:nvPr/>
        </p:nvSpPr>
        <p:spPr>
          <a:xfrm>
            <a:off x="6051834" y="809004"/>
            <a:ext cx="2815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6"/>
                </a:solidFill>
              </a:rPr>
              <a:t>Final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Receives signal from control element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bg1"/>
                </a:solidFill>
              </a:rPr>
              <a:t>Adjusts the manipulated variable to keep process at </a:t>
            </a:r>
            <a:r>
              <a:rPr lang="en-US" sz="1200" dirty="0">
                <a:solidFill>
                  <a:schemeClr val="accent6"/>
                </a:solidFill>
              </a:rPr>
              <a:t>setpoint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B3C83C3-F914-4978-9D66-4E9F76DC4B46}"/>
              </a:ext>
            </a:extLst>
          </p:cNvPr>
          <p:cNvSpPr/>
          <p:nvPr/>
        </p:nvSpPr>
        <p:spPr>
          <a:xfrm>
            <a:off x="309927" y="3177162"/>
            <a:ext cx="2870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Process Variable: </a:t>
            </a:r>
            <a:r>
              <a:rPr lang="en-US" sz="1200" dirty="0">
                <a:solidFill>
                  <a:schemeClr val="bg1"/>
                </a:solidFill>
              </a:rPr>
              <a:t>Quantity to measure and control (temperature)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FBF3074-71A7-47B0-AE1C-C1217F1C47ED}"/>
              </a:ext>
            </a:extLst>
          </p:cNvPr>
          <p:cNvSpPr/>
          <p:nvPr/>
        </p:nvSpPr>
        <p:spPr>
          <a:xfrm>
            <a:off x="298587" y="3833166"/>
            <a:ext cx="21185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Setpoint: </a:t>
            </a:r>
            <a:r>
              <a:rPr lang="en-US" sz="1200" dirty="0">
                <a:solidFill>
                  <a:schemeClr val="bg1"/>
                </a:solidFill>
              </a:rPr>
              <a:t>Desired value of the </a:t>
            </a:r>
            <a:r>
              <a:rPr lang="en-US" sz="1200" dirty="0">
                <a:solidFill>
                  <a:schemeClr val="accent6"/>
                </a:solidFill>
              </a:rPr>
              <a:t>process variable</a:t>
            </a:r>
            <a:r>
              <a:rPr lang="en-US" sz="1200" dirty="0">
                <a:solidFill>
                  <a:schemeClr val="bg1"/>
                </a:solidFill>
              </a:rPr>
              <a:t>.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A252D21-1E3E-4D42-A3CC-85AC018AE20C}"/>
              </a:ext>
            </a:extLst>
          </p:cNvPr>
          <p:cNvGrpSpPr/>
          <p:nvPr/>
        </p:nvGrpSpPr>
        <p:grpSpPr>
          <a:xfrm>
            <a:off x="2425576" y="3977125"/>
            <a:ext cx="3241296" cy="535710"/>
            <a:chOff x="2425576" y="3977125"/>
            <a:chExt cx="3241296" cy="535710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1AF03DE-F9BC-461E-997C-623E61AFFF0B}"/>
                </a:ext>
              </a:extLst>
            </p:cNvPr>
            <p:cNvSpPr/>
            <p:nvPr/>
          </p:nvSpPr>
          <p:spPr>
            <a:xfrm>
              <a:off x="3353735" y="3977128"/>
              <a:ext cx="1490134" cy="239180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Setpoint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706196-5FFF-4E80-AC46-32C3D4BCE568}"/>
                </a:ext>
              </a:extLst>
            </p:cNvPr>
            <p:cNvSpPr/>
            <p:nvPr/>
          </p:nvSpPr>
          <p:spPr>
            <a:xfrm>
              <a:off x="2425576" y="3977126"/>
              <a:ext cx="922867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Too Low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2F2BF1-3EB0-4E80-9A02-8957303AB25F}"/>
                </a:ext>
              </a:extLst>
            </p:cNvPr>
            <p:cNvSpPr/>
            <p:nvPr/>
          </p:nvSpPr>
          <p:spPr>
            <a:xfrm>
              <a:off x="4849160" y="3977125"/>
              <a:ext cx="817712" cy="239181"/>
            </a:xfrm>
            <a:prstGeom prst="rect">
              <a:avLst/>
            </a:prstGeom>
            <a:ln w="9525"/>
          </p:spPr>
          <p:style>
            <a:lnRef idx="3">
              <a:schemeClr val="lt1"/>
            </a:lnRef>
            <a:fillRef idx="1">
              <a:schemeClr val="dk1"/>
            </a:fillRef>
            <a:effectRef idx="1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To High</a:t>
              </a: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767F92-DCAC-448A-9AFB-AB3CF319D42D}"/>
                </a:ext>
              </a:extLst>
            </p:cNvPr>
            <p:cNvGrpSpPr/>
            <p:nvPr/>
          </p:nvGrpSpPr>
          <p:grpSpPr>
            <a:xfrm>
              <a:off x="2978642" y="4180607"/>
              <a:ext cx="2516155" cy="332228"/>
              <a:chOff x="2978642" y="4180607"/>
              <a:chExt cx="2516155" cy="332228"/>
            </a:xfrm>
          </p:grpSpPr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657C94F-70BC-4907-A2B4-00B548540BC3}"/>
                  </a:ext>
                </a:extLst>
              </p:cNvPr>
              <p:cNvSpPr txBox="1"/>
              <p:nvPr/>
            </p:nvSpPr>
            <p:spPr>
              <a:xfrm>
                <a:off x="2978642" y="4205058"/>
                <a:ext cx="84350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Min: 75°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55C1CFAB-174E-4386-B690-CD34B4342ADD}"/>
                  </a:ext>
                </a:extLst>
              </p:cNvPr>
              <p:cNvSpPr txBox="1"/>
              <p:nvPr/>
            </p:nvSpPr>
            <p:spPr>
              <a:xfrm>
                <a:off x="4476718" y="4180607"/>
                <a:ext cx="1018079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Max: 80°</a:t>
                </a: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0A4FBDE-2BBA-4B26-A200-3DE41317EB3C}"/>
              </a:ext>
            </a:extLst>
          </p:cNvPr>
          <p:cNvSpPr txBox="1"/>
          <p:nvPr/>
        </p:nvSpPr>
        <p:spPr>
          <a:xfrm>
            <a:off x="2529620" y="4437931"/>
            <a:ext cx="160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Range</a:t>
            </a:r>
            <a:r>
              <a:rPr lang="en-US" dirty="0"/>
              <a:t>: 75° to 80°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6BA1F1-0784-4983-99EA-30BE51002B99}"/>
              </a:ext>
            </a:extLst>
          </p:cNvPr>
          <p:cNvSpPr txBox="1"/>
          <p:nvPr/>
        </p:nvSpPr>
        <p:spPr>
          <a:xfrm>
            <a:off x="4270101" y="4450239"/>
            <a:ext cx="19030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Span</a:t>
            </a:r>
            <a:r>
              <a:rPr lang="en-US" dirty="0"/>
              <a:t>: Max – Min = 5°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43480F-E76C-49D1-83E9-326044F98CE8}"/>
              </a:ext>
            </a:extLst>
          </p:cNvPr>
          <p:cNvSpPr txBox="1"/>
          <p:nvPr/>
        </p:nvSpPr>
        <p:spPr>
          <a:xfrm>
            <a:off x="7243695" y="4617357"/>
            <a:ext cx="10775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M. Nelson 2022</a:t>
            </a:r>
          </a:p>
        </p:txBody>
      </p:sp>
    </p:spTree>
    <p:extLst>
      <p:ext uri="{BB962C8B-B14F-4D97-AF65-F5344CB8AC3E}">
        <p14:creationId xmlns:p14="http://schemas.microsoft.com/office/powerpoint/2010/main" val="3538674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9" grpId="0"/>
      <p:bldP spid="20" grpId="0"/>
      <p:bldP spid="26" grpId="0"/>
      <p:bldP spid="23" grpId="0"/>
      <p:bldP spid="30" grpId="0"/>
      <p:bldP spid="11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26" y="4575775"/>
            <a:ext cx="1112322" cy="361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7CD4E3C0-4567-4198-BD1E-9CF54F4FC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93913" y="4159864"/>
            <a:ext cx="3402081" cy="777404"/>
          </a:xfrm>
        </p:spPr>
        <p:txBody>
          <a:bodyPr/>
          <a:lstStyle/>
          <a:p>
            <a:r>
              <a:rPr lang="en-US" sz="2400" dirty="0"/>
              <a:t>Temperature Sensor / Transmitter</a:t>
            </a:r>
          </a:p>
        </p:txBody>
      </p:sp>
      <p:sp>
        <p:nvSpPr>
          <p:cNvPr id="152" name="Google Shape;152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pic>
        <p:nvPicPr>
          <p:cNvPr id="1026" name="Picture 2" descr="When and when not to use thermowells in process temperature measurement |  Processing Magazine">
            <a:extLst>
              <a:ext uri="{FF2B5EF4-FFF2-40B4-BE49-F238E27FC236}">
                <a16:creationId xmlns:a16="http://schemas.microsoft.com/office/drawing/2014/main" id="{ACE7FB57-4A4C-4213-842C-AB871CDBD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" y="206225"/>
            <a:ext cx="3402081" cy="395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0B795E3-DFB3-4E8D-8DAC-86296F7ADF99}"/>
              </a:ext>
            </a:extLst>
          </p:cNvPr>
          <p:cNvSpPr txBox="1"/>
          <p:nvPr/>
        </p:nvSpPr>
        <p:spPr>
          <a:xfrm>
            <a:off x="4277802" y="275564"/>
            <a:ext cx="44209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Accuracy</a:t>
            </a:r>
            <a:r>
              <a:rPr lang="en-US" sz="2000" dirty="0"/>
              <a:t>: Degree to which measured value matches actual process value.</a:t>
            </a:r>
          </a:p>
          <a:p>
            <a:r>
              <a:rPr lang="en-US" sz="1600" dirty="0"/>
              <a:t>(e.g. temperature readout versus actual temperature in the pipe)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17C501-5039-44EE-A8E4-BB2C9E873D05}"/>
              </a:ext>
            </a:extLst>
          </p:cNvPr>
          <p:cNvSpPr txBox="1"/>
          <p:nvPr/>
        </p:nvSpPr>
        <p:spPr>
          <a:xfrm>
            <a:off x="4277802" y="2942403"/>
            <a:ext cx="466163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Repeatability</a:t>
            </a:r>
            <a:r>
              <a:rPr lang="en-US" sz="2000" dirty="0"/>
              <a:t>: Ability of sensor to provide same result under same conditions.</a:t>
            </a:r>
          </a:p>
          <a:p>
            <a:r>
              <a:rPr lang="en-US" sz="1600" dirty="0"/>
              <a:t>(e.g. temperature remains constant at 200° and sensor continues to read 200° +/- 0.5°)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7AFA05-4EAB-483F-8D5D-CB38A313F2FD}"/>
              </a:ext>
            </a:extLst>
          </p:cNvPr>
          <p:cNvSpPr txBox="1"/>
          <p:nvPr/>
        </p:nvSpPr>
        <p:spPr>
          <a:xfrm>
            <a:off x="4277802" y="1638437"/>
            <a:ext cx="466163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Sensitivity</a:t>
            </a:r>
            <a:r>
              <a:rPr lang="en-US" sz="2000" dirty="0"/>
              <a:t>: Smallest change in a variable that can be detected by a sensor.</a:t>
            </a:r>
          </a:p>
          <a:p>
            <a:r>
              <a:rPr lang="en-US" sz="1600" dirty="0"/>
              <a:t>(e.g. +/- 0.5°)</a:t>
            </a:r>
          </a:p>
        </p:txBody>
      </p:sp>
    </p:spTree>
    <p:extLst>
      <p:ext uri="{BB962C8B-B14F-4D97-AF65-F5344CB8AC3E}">
        <p14:creationId xmlns:p14="http://schemas.microsoft.com/office/powerpoint/2010/main" val="323309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668FB-3B41-465C-98D3-5C90B7B44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Assignment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98FC4-835A-419B-8A55-D0C55C3A7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9545" y="969818"/>
            <a:ext cx="3185763" cy="3664527"/>
          </a:xfrm>
        </p:spPr>
        <p:txBody>
          <a:bodyPr/>
          <a:lstStyle/>
          <a:p>
            <a:pPr marL="146050" indent="0">
              <a:buNone/>
            </a:pPr>
            <a:r>
              <a:rPr lang="en-US" sz="2000" dirty="0"/>
              <a:t>Fill in blanks with correct term for each situation / parameter / element in a process control system.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5BE2D0-30D4-454F-B421-8970845ED27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38A50F-B828-4DD4-990A-87ED3D731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0686" y="387271"/>
            <a:ext cx="3467008" cy="4427565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662696342"/>
      </p:ext>
    </p:extLst>
  </p:cSld>
  <p:clrMapOvr>
    <a:masterClrMapping/>
  </p:clrMapOvr>
</p:sld>
</file>

<file path=ppt/theme/theme1.xml><?xml version="1.0" encoding="utf-8"?>
<a:theme xmlns:a="http://schemas.openxmlformats.org/drawingml/2006/main" name="Shift">
  <a:themeElements>
    <a:clrScheme name="Shift">
      <a:dk1>
        <a:srgbClr val="FFFFFF"/>
      </a:dk1>
      <a:lt1>
        <a:srgbClr val="000000"/>
      </a:lt1>
      <a:dk2>
        <a:srgbClr val="000000"/>
      </a:dk2>
      <a:lt2>
        <a:srgbClr val="D9D9D9"/>
      </a:lt2>
      <a:accent1>
        <a:srgbClr val="CC0000"/>
      </a:accent1>
      <a:accent2>
        <a:srgbClr val="D9563F"/>
      </a:accent2>
      <a:accent3>
        <a:srgbClr val="3D85C6"/>
      </a:accent3>
      <a:accent4>
        <a:srgbClr val="14F597"/>
      </a:accent4>
      <a:accent5>
        <a:srgbClr val="3D4594"/>
      </a:accent5>
      <a:accent6>
        <a:srgbClr val="163EF5"/>
      </a:accent6>
      <a:hlink>
        <a:srgbClr val="3D85C6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645</Words>
  <Application>Microsoft Office PowerPoint</Application>
  <PresentationFormat>On-screen Show (16:9)</PresentationFormat>
  <Paragraphs>105</Paragraphs>
  <Slides>10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Nunito</vt:lpstr>
      <vt:lpstr>Shift</vt:lpstr>
      <vt:lpstr>PowerPoint Presentation</vt:lpstr>
      <vt:lpstr>Control Loops</vt:lpstr>
      <vt:lpstr>Instrument and Control Loops</vt:lpstr>
      <vt:lpstr>The 3 Major Elements of a Control Loop</vt:lpstr>
      <vt:lpstr>Instrument and Control Loops – Sous Vide</vt:lpstr>
      <vt:lpstr>Two Types of Control</vt:lpstr>
      <vt:lpstr>Process Instrumentation Instruments measure and control process variables.</vt:lpstr>
      <vt:lpstr>PowerPoint Presentation</vt:lpstr>
      <vt:lpstr>Assignment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Marvin Nelson</dc:creator>
  <cp:lastModifiedBy>Marvin Nelson</cp:lastModifiedBy>
  <cp:revision>45</cp:revision>
  <cp:lastPrinted>2022-03-04T16:27:45Z</cp:lastPrinted>
  <dcterms:modified xsi:type="dcterms:W3CDTF">2022-04-04T19:50:00Z</dcterms:modified>
</cp:coreProperties>
</file>