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Google Shape;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de446a3fc_0_168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de446a3fc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de446a3fc_0_45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Google Shape;38;gde446a3fc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de446a3fc_0_50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de446a3fc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e446a3fc_0_116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e446a3fc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de446a3fc_0_136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de446a3fc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d395de176_0_0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d395de17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de446a3fc_0_14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de446a3fc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de446a3fc_0_158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de446a3fc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de446a3fc_0_163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de446a3fc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85800" y="3786738"/>
            <a:ext cx="77724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4692274" y="1600200"/>
            <a:ext cx="39945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5875079"/>
            <a:ext cx="8229600" cy="6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dark-gradient"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000"/>
              <a:buChar char="●"/>
              <a:defRPr sz="3000">
                <a:solidFill>
                  <a:schemeClr val="lt1"/>
                </a:solidFill>
              </a:defRPr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○"/>
              <a:defRPr sz="2400">
                <a:solidFill>
                  <a:schemeClr val="lt1"/>
                </a:solidFill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■"/>
              <a:defRPr sz="2400">
                <a:solidFill>
                  <a:schemeClr val="lt1"/>
                </a:solidFill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 sz="1800">
                <a:solidFill>
                  <a:schemeClr val="lt1"/>
                </a:solidFill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 sz="1800">
                <a:solidFill>
                  <a:schemeClr val="lt1"/>
                </a:solidFill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 sz="1800">
                <a:solidFill>
                  <a:schemeClr val="lt1"/>
                </a:solidFill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 sz="1800">
                <a:solidFill>
                  <a:schemeClr val="lt1"/>
                </a:solidFill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 sz="1800">
                <a:solidFill>
                  <a:schemeClr val="lt1"/>
                </a:solidFill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91" y="633313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lt1"/>
                </a:solidFill>
              </a:defRPr>
            </a:lvl1pPr>
            <a:lvl2pPr lvl="1" algn="r">
              <a:buNone/>
              <a:defRPr sz="1300">
                <a:solidFill>
                  <a:schemeClr val="lt1"/>
                </a:solidFill>
              </a:defRPr>
            </a:lvl2pPr>
            <a:lvl3pPr lvl="2" algn="r">
              <a:buNone/>
              <a:defRPr sz="1300">
                <a:solidFill>
                  <a:schemeClr val="lt1"/>
                </a:solidFill>
              </a:defRPr>
            </a:lvl3pPr>
            <a:lvl4pPr lvl="3" algn="r">
              <a:buNone/>
              <a:defRPr sz="1300">
                <a:solidFill>
                  <a:schemeClr val="lt1"/>
                </a:solidFill>
              </a:defRPr>
            </a:lvl4pPr>
            <a:lvl5pPr lvl="4" algn="r">
              <a:buNone/>
              <a:defRPr sz="1300">
                <a:solidFill>
                  <a:schemeClr val="lt1"/>
                </a:solidFill>
              </a:defRPr>
            </a:lvl5pPr>
            <a:lvl6pPr lvl="5" algn="r">
              <a:buNone/>
              <a:defRPr sz="1300">
                <a:solidFill>
                  <a:schemeClr val="lt1"/>
                </a:solidFill>
              </a:defRPr>
            </a:lvl6pPr>
            <a:lvl7pPr lvl="6" algn="r">
              <a:buNone/>
              <a:defRPr sz="1300">
                <a:solidFill>
                  <a:schemeClr val="lt1"/>
                </a:solidFill>
              </a:defRPr>
            </a:lvl7pPr>
            <a:lvl8pPr lvl="7" algn="r">
              <a:buNone/>
              <a:defRPr sz="1300">
                <a:solidFill>
                  <a:schemeClr val="lt1"/>
                </a:solidFill>
              </a:defRPr>
            </a:lvl8pPr>
            <a:lvl9pPr lvl="8" algn="r">
              <a:buNone/>
              <a:defRPr sz="1300"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gtc.edu/sites/default/files/61-620-3%20Mechanical%20Maintenance%20Technician%20Certificate%202019-20.pdf" TargetMode="External"/><Relationship Id="rId4" Type="http://schemas.openxmlformats.org/officeDocument/2006/relationships/hyperlink" Target="https://www.gtc.edu/sites/default/files/files/curriculum-sheet/2019/31-620-3%20Electromechanical%20Maintenance%20Technician%202019-20%20Curriculum%20Sheet.pdf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ctrTitle"/>
          </p:nvPr>
        </p:nvSpPr>
        <p:spPr>
          <a:xfrm>
            <a:off x="1046540" y="440555"/>
            <a:ext cx="7050900" cy="147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AD696"/>
                </a:solidFill>
                <a:latin typeface="Arial"/>
                <a:ea typeface="Arial"/>
                <a:cs typeface="Arial"/>
                <a:sym typeface="Arial"/>
              </a:rPr>
              <a:t>Welcome to Gateway</a:t>
            </a:r>
            <a:endParaRPr>
              <a:solidFill>
                <a:srgbClr val="EAD69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AD696"/>
              </a:solidFill>
            </a:endParaRPr>
          </a:p>
        </p:txBody>
      </p:sp>
      <p:pic>
        <p:nvPicPr>
          <p:cNvPr id="35" name="Google Shape;35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825" y="1265925"/>
            <a:ext cx="8082351" cy="538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9600">
                <a:solidFill>
                  <a:srgbClr val="EAD696"/>
                </a:solidFill>
              </a:rPr>
              <a:t>Let's</a:t>
            </a:r>
            <a:r>
              <a:rPr b="1" lang="en" sz="9600">
                <a:solidFill>
                  <a:srgbClr val="EAD696"/>
                </a:solidFill>
              </a:rPr>
              <a:t> go see the LAB!!!</a:t>
            </a:r>
            <a:endParaRPr sz="9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lang="en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Please call me JD</a:t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lang="en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" sz="2800">
                <a:solidFill>
                  <a:srgbClr val="FFFFFF"/>
                </a:solidFill>
              </a:rPr>
              <a:t>2</a:t>
            </a:r>
            <a:r>
              <a:rPr lang="en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years of manufacturing experience</a:t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lang="en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Automotive and consumer product industries</a:t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lang="en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Positions held</a:t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○"/>
            </a:pPr>
            <a:r>
              <a:rPr lang="en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Maintenance Supervisor</a:t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○"/>
            </a:pPr>
            <a:r>
              <a:rPr lang="en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Manufacturing Engineer</a:t>
            </a:r>
            <a:endParaRPr sz="19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○"/>
            </a:pPr>
            <a:r>
              <a:rPr lang="en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Service Engineer</a:t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</a:pPr>
            <a:r>
              <a:rPr lang="en">
                <a:solidFill>
                  <a:srgbClr val="FFFFFF"/>
                </a:solidFill>
              </a:rPr>
              <a:t>Teaching for 11 years.</a:t>
            </a:r>
            <a:endParaRPr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</a:pPr>
            <a:r>
              <a:rPr lang="en">
                <a:solidFill>
                  <a:srgbClr val="FFFFFF"/>
                </a:solidFill>
              </a:rPr>
              <a:t>Something interesting about me.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EAD696"/>
                </a:solidFill>
                <a:latin typeface="Arial"/>
                <a:ea typeface="Arial"/>
                <a:cs typeface="Arial"/>
                <a:sym typeface="Arial"/>
              </a:rPr>
              <a:t>JD Jones</a:t>
            </a:r>
            <a:endParaRPr sz="4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ts val="2800"/>
              <a:buChar char="●"/>
            </a:pPr>
            <a:r>
              <a:rPr lang="en" sz="2400">
                <a:solidFill>
                  <a:srgbClr val="FFFFFF"/>
                </a:solidFill>
              </a:rPr>
              <a:t>See your syllabus for more details.</a:t>
            </a:r>
            <a:endParaRPr sz="1800">
              <a:solidFill>
                <a:srgbClr val="F9F9F9"/>
              </a:solidFill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Char char="●"/>
            </a:pPr>
            <a:r>
              <a:rPr lang="en" sz="2800">
                <a:solidFill>
                  <a:srgbClr val="FFFFFF"/>
                </a:solidFill>
              </a:rPr>
              <a:t>Time Management</a:t>
            </a:r>
            <a:endParaRPr sz="3500">
              <a:solidFill>
                <a:srgbClr val="F9F9F9"/>
              </a:solidFill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Char char="●"/>
            </a:pPr>
            <a:r>
              <a:rPr lang="en" sz="2800">
                <a:solidFill>
                  <a:srgbClr val="FFFFFF"/>
                </a:solidFill>
              </a:rPr>
              <a:t>Enroll in the program. </a:t>
            </a:r>
            <a:endParaRPr sz="2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rgbClr val="EAD696"/>
                </a:solidFill>
              </a:rPr>
              <a:t>Stacked Courses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rgbClr val="EAD696"/>
                </a:solidFill>
              </a:rPr>
              <a:t>General Info</a:t>
            </a:r>
            <a:endParaRPr/>
          </a:p>
        </p:txBody>
      </p:sp>
      <p:sp>
        <p:nvSpPr>
          <p:cNvPr id="53" name="Google Shape;53;p11"/>
          <p:cNvSpPr txBox="1"/>
          <p:nvPr>
            <p:ph idx="1" type="body"/>
          </p:nvPr>
        </p:nvSpPr>
        <p:spPr>
          <a:xfrm>
            <a:off x="457200" y="1265900"/>
            <a:ext cx="8229600" cy="53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735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500"/>
              <a:buChar char="●"/>
            </a:pPr>
            <a:r>
              <a:rPr lang="en" sz="2500">
                <a:solidFill>
                  <a:srgbClr val="FFFFFF"/>
                </a:solidFill>
              </a:rPr>
              <a:t>Lab partners</a:t>
            </a:r>
            <a:endParaRPr sz="2500">
              <a:solidFill>
                <a:srgbClr val="F9F9F9"/>
              </a:solidFill>
            </a:endParaRPr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Char char="●"/>
            </a:pPr>
            <a:r>
              <a:rPr lang="en" sz="2500">
                <a:solidFill>
                  <a:srgbClr val="FFFFFF"/>
                </a:solidFill>
              </a:rPr>
              <a:t>Music in the lab</a:t>
            </a:r>
            <a:endParaRPr sz="2500">
              <a:solidFill>
                <a:srgbClr val="F9F9F9"/>
              </a:solidFill>
            </a:endParaRPr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Char char="●"/>
            </a:pPr>
            <a:r>
              <a:rPr lang="en" sz="2500">
                <a:solidFill>
                  <a:srgbClr val="FFFFFF"/>
                </a:solidFill>
              </a:rPr>
              <a:t>Cell Phones you may be asked to be removed from the lab at </a:t>
            </a:r>
            <a:r>
              <a:rPr lang="en" sz="2500">
                <a:solidFill>
                  <a:srgbClr val="FFFFFF"/>
                </a:solidFill>
              </a:rPr>
              <a:t>instructors</a:t>
            </a:r>
            <a:r>
              <a:rPr lang="en" sz="2500">
                <a:solidFill>
                  <a:srgbClr val="FFFFFF"/>
                </a:solidFill>
              </a:rPr>
              <a:t> request.</a:t>
            </a:r>
            <a:endParaRPr sz="25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/>
              <a:t>Emergency exits</a:t>
            </a:r>
            <a:endParaRPr sz="2800"/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/>
              <a:t>Restrooms</a:t>
            </a:r>
            <a:endParaRPr sz="2800"/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/>
              <a:t>Job postings</a:t>
            </a:r>
            <a:endParaRPr sz="2800"/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/>
              <a:t>Printing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type="title"/>
          </p:nvPr>
        </p:nvSpPr>
        <p:spPr>
          <a:xfrm>
            <a:off x="457200" y="274675"/>
            <a:ext cx="8229600" cy="124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EAD696"/>
                </a:solidFill>
              </a:rPr>
              <a:t>Tell me about YOU!!!</a:t>
            </a:r>
            <a:endParaRPr sz="6000"/>
          </a:p>
        </p:txBody>
      </p:sp>
      <p:sp>
        <p:nvSpPr>
          <p:cNvPr id="59" name="Google Shape;59;p12"/>
          <p:cNvSpPr txBox="1"/>
          <p:nvPr>
            <p:ph idx="1" type="body"/>
          </p:nvPr>
        </p:nvSpPr>
        <p:spPr>
          <a:xfrm>
            <a:off x="457200" y="1830450"/>
            <a:ext cx="8229600" cy="473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>
                <a:solidFill>
                  <a:srgbClr val="FFFFFF"/>
                </a:solidFill>
              </a:rPr>
              <a:t>Name (Tell me what you want to be called!)</a:t>
            </a:r>
            <a:endParaRPr sz="3200">
              <a:solidFill>
                <a:srgbClr val="FFFFFF"/>
              </a:solidFill>
            </a:endParaRPr>
          </a:p>
          <a:p>
            <a:pPr indent="-431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>
                <a:solidFill>
                  <a:srgbClr val="FFFFFF"/>
                </a:solidFill>
              </a:rPr>
              <a:t>Why are you here?</a:t>
            </a:r>
            <a:endParaRPr sz="3200">
              <a:solidFill>
                <a:srgbClr val="FFFFFF"/>
              </a:solidFill>
            </a:endParaRPr>
          </a:p>
          <a:p>
            <a:pPr indent="-431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Char char="●"/>
            </a:pPr>
            <a:r>
              <a:rPr lang="en" sz="3200">
                <a:solidFill>
                  <a:srgbClr val="FFFFFF"/>
                </a:solidFill>
              </a:rPr>
              <a:t>What is your biggest concern/worry?</a:t>
            </a:r>
            <a:endParaRPr sz="3200">
              <a:solidFill>
                <a:srgbClr val="FFFFFF"/>
              </a:solidFill>
            </a:endParaRPr>
          </a:p>
          <a:p>
            <a:pPr indent="-431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>
                <a:solidFill>
                  <a:srgbClr val="FFFFFF"/>
                </a:solidFill>
              </a:rPr>
              <a:t>Years of experience?</a:t>
            </a:r>
            <a:endParaRPr sz="3200">
              <a:solidFill>
                <a:srgbClr val="FFFFFF"/>
              </a:solidFill>
            </a:endParaRPr>
          </a:p>
          <a:p>
            <a:pPr indent="-431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Char char="●"/>
            </a:pPr>
            <a:r>
              <a:rPr lang="en" sz="3200">
                <a:solidFill>
                  <a:srgbClr val="FFFFFF"/>
                </a:solidFill>
              </a:rPr>
              <a:t>How did you find out about us?</a:t>
            </a:r>
            <a:endParaRPr sz="3200">
              <a:solidFill>
                <a:srgbClr val="FFFFFF"/>
              </a:solidFill>
            </a:endParaRPr>
          </a:p>
          <a:p>
            <a:pPr indent="-431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>
                <a:solidFill>
                  <a:srgbClr val="FFFFFF"/>
                </a:solidFill>
              </a:rPr>
              <a:t>Something interesting about you.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rgbClr val="EAD696"/>
                </a:solidFill>
              </a:rPr>
              <a:t>Programs Available</a:t>
            </a:r>
            <a:endParaRPr/>
          </a:p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Mechanical Maintenance</a:t>
            </a:r>
            <a:endParaRPr sz="2800">
              <a:solidFill>
                <a:srgbClr val="FFFFFF"/>
              </a:solidFill>
            </a:endParaRPr>
          </a:p>
          <a:p>
            <a:pPr indent="-4064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Char char="○"/>
            </a:pPr>
            <a:r>
              <a:rPr lang="en" sz="2800" u="sng">
                <a:solidFill>
                  <a:schemeClr val="hlink"/>
                </a:solidFill>
                <a:hlinkClick r:id="rId3"/>
              </a:rPr>
              <a:t>Program Sheet </a:t>
            </a:r>
            <a:endParaRPr sz="2800">
              <a:solidFill>
                <a:srgbClr val="FFFFFF"/>
              </a:solidFill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Char char="●"/>
            </a:pPr>
            <a:r>
              <a:rPr lang="en" sz="2800">
                <a:solidFill>
                  <a:srgbClr val="FFFFFF"/>
                </a:solidFill>
              </a:rPr>
              <a:t>ElectroMechanical Maintenance Technician</a:t>
            </a:r>
            <a:endParaRPr sz="2800">
              <a:solidFill>
                <a:srgbClr val="FFFFFF"/>
              </a:solidFill>
            </a:endParaRPr>
          </a:p>
          <a:p>
            <a:pPr indent="-4064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Char char="○"/>
            </a:pPr>
            <a:r>
              <a:rPr lang="en" sz="2800" u="sng">
                <a:solidFill>
                  <a:schemeClr val="hlink"/>
                </a:solidFill>
                <a:hlinkClick r:id="rId4"/>
              </a:rPr>
              <a:t>Program Sheet</a:t>
            </a:r>
            <a:endParaRPr sz="2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rgbClr val="EAD696"/>
                </a:solidFill>
              </a:rPr>
              <a:t>Course W</a:t>
            </a:r>
            <a:r>
              <a:rPr lang="en" sz="4100">
                <a:solidFill>
                  <a:srgbClr val="EAD696"/>
                </a:solidFill>
              </a:rPr>
              <a:t>ork</a:t>
            </a:r>
            <a:endParaRPr/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</a:pPr>
            <a:r>
              <a:rPr lang="en" sz="2400">
                <a:solidFill>
                  <a:srgbClr val="FFFFFF"/>
                </a:solidFill>
              </a:rPr>
              <a:t>Labs will be printed and turned in by hand.</a:t>
            </a:r>
            <a:endParaRPr sz="2400">
              <a:solidFill>
                <a:srgbClr val="FFFFFF"/>
              </a:solidFill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</a:pPr>
            <a:r>
              <a:rPr lang="en" sz="2200">
                <a:solidFill>
                  <a:srgbClr val="FFFFFF"/>
                </a:solidFill>
              </a:rPr>
              <a:t>Papers to grade folder</a:t>
            </a:r>
            <a:endParaRPr sz="22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</a:pPr>
            <a:r>
              <a:rPr lang="en" sz="2100">
                <a:solidFill>
                  <a:srgbClr val="FFFFFF"/>
                </a:solidFill>
              </a:rPr>
              <a:t>I </a:t>
            </a:r>
            <a:r>
              <a:rPr lang="en" sz="2200">
                <a:solidFill>
                  <a:srgbClr val="FFFFFF"/>
                </a:solidFill>
              </a:rPr>
              <a:t>will hand back to you personally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rgbClr val="EAD696"/>
                </a:solidFill>
              </a:rPr>
              <a:t>Blackboard</a:t>
            </a:r>
            <a:endParaRPr/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Log onto blackboard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Menu buttons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Syllabus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Labs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Elearning Homework</a:t>
            </a:r>
            <a:endParaRPr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1600200"/>
            <a:ext cx="2819400" cy="42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100">
                <a:solidFill>
                  <a:srgbClr val="EAD696"/>
                </a:solidFill>
              </a:rPr>
              <a:t>Blackboard</a:t>
            </a:r>
            <a:endParaRPr/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Grades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Email</a:t>
            </a:r>
            <a:endParaRPr sz="2800">
              <a:solidFill>
                <a:srgbClr val="FFFFFF"/>
              </a:solidFill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2800">
                <a:solidFill>
                  <a:srgbClr val="FFFFFF"/>
                </a:solidFill>
              </a:rPr>
              <a:t>Announcements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ark Gradient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