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59" r:id="rId3"/>
    <p:sldId id="260" r:id="rId4"/>
    <p:sldId id="268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4" autoAdjust="0"/>
    <p:restoredTop sz="94660"/>
  </p:normalViewPr>
  <p:slideViewPr>
    <p:cSldViewPr>
      <p:cViewPr varScale="1">
        <p:scale>
          <a:sx n="70" d="100"/>
          <a:sy n="70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E6A2A-059D-46AF-98F7-B6E65AC48957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7D8A6-64FB-42D9-8CFB-EE2F6F2C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467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D8A6-64FB-42D9-8CFB-EE2F6F2CAE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49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46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72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13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3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10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58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714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481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847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832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6/4/2013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0021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frm=1&amp;source=images&amp;cd=&amp;cad=rja&amp;docid=7_71sGsGX5kv0M&amp;tbnid=wsD4Ymph9pqnWM:&amp;ved=0CAUQjRw&amp;url=http://ntl.bts.gov/lib/jpodocs/repts_te/14400_files/chap5.htm&amp;ei=0xBiUdTqPOf0iQL6h4HoDg&amp;bvm=bv.44770516,d.cGE&amp;psig=AFQjCNGBJrhaQGsSmAgI4KPGrQumWalN0g&amp;ust=1365467487961662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www.google.com/url?sa=i&amp;rct=j&amp;q=&amp;esrc=s&amp;frm=1&amp;source=images&amp;cd=&amp;cad=rja&amp;docid=Ig8ZHGOSPItlCM&amp;tbnid=AURzz5KkSHypUM:&amp;ved=0CAUQjRw&amp;url=http://taxdollars.blog.ocregister.com/2009/09/11/scrap-metal-from-san-onofre-trips-radiation-detector/36027/&amp;ei=EhBiUdmkEeHniwKjrYDYDA&amp;bvm=bv.44770516,d.cGE&amp;psig=AFQjCNGBJrhaQGsSmAgI4KPGrQumWalN0g&amp;ust=136546748796166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url?sa=i&amp;rct=j&amp;q=&amp;esrc=s&amp;frm=1&amp;source=images&amp;cd=&amp;cad=rja&amp;docid=zbGUyARJJ_x7zM&amp;tbnid=gnl3hvDVWbddnM:&amp;ved=0CAUQjRw&amp;url=http://www.berkeleynucleonics.com/radiationportal.html&amp;ei=ahBiUcXnKMfLigKI8oGwDA&amp;bvm=bv.44770516,d.cGE&amp;psig=AFQjCNGBJrhaQGsSmAgI4KPGrQumWalN0g&amp;ust=1365467487961662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google.com/url?sa=i&amp;rct=j&amp;q=&amp;esrc=s&amp;frm=1&amp;source=images&amp;cd=&amp;cad=rja&amp;docid=9TMIcp5vdIoWpM&amp;tbnid=zdo49WyS6L9wAM:&amp;ved=0CAUQjRw&amp;url=http://www.kentimmerman.com/hk-web.htm&amp;ei=3K9gUb_xGcG2igKJy4H4Cw&amp;psig=AFQjCNECsFXd0MNPDN4dYfoHYJ7HKa3ZjQ&amp;ust=1365377216455568" TargetMode="External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/url?sa=i&amp;rct=j&amp;q=&amp;esrc=s&amp;frm=1&amp;source=images&amp;cd=&amp;cad=rja&amp;docid=ir8L6zb_B-6xRM&amp;tbnid=ULt-n_jgFCnD7M:&amp;ved=0CAUQjRw&amp;url=http://me-newswire.net/news/smiths-detection-launches-new-air-cargo-scanner-to-meet-growing-demands-of-global-security/en&amp;ei=ULFgUf6LBYqIiALLqICoDg&amp;bvm=bv.44770516,d.cGE&amp;psig=AFQjCNEcNE8y8F8DiBh8HlyjgO9b8OJpZA&amp;ust=1365377729713517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www.google.com/url?sa=i&amp;rct=j&amp;q=&amp;esrc=s&amp;frm=1&amp;source=images&amp;cd=&amp;cad=rja&amp;docid=HQHwBYgblYjxlM&amp;tbnid=5GNOKQYH3udzqM:&amp;ved=0CAUQjRw&amp;url=http://www.smithsdetection.com/air_cargo_screening.php&amp;ei=LrJgUcyhBKnuiQK0n4Ew&amp;bvm=bv.44770516,d.cGE&amp;psig=AFQjCNGaK-A4IE42miAsZTGuc-wJ6TTeXw&amp;ust=1365377952252585" TargetMode="Externa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hyperlink" Target="http://www.google.com/url?sa=i&amp;rct=j&amp;q=&amp;esrc=s&amp;frm=1&amp;source=images&amp;cd=&amp;cad=rja&amp;docid=lnEM_ty3BLJDiM&amp;tbnid=AmA-VwE_3fjh8M:&amp;ved=0CAUQjRw&amp;url=http://news.nationalgeographic.com/news/2011/01/pictures/110119-nuclear-waste-train-castor-antinuclear-protest-germany-power-energy-pictures/&amp;ei=X65gUfuMEOWTiAK4soGYAw&amp;bvm=bv.44770516,d.cGE&amp;psig=AFQjCNFIZOLLHdAxV23fvScy-XbuPd-gow&amp;ust=1365376943462834" TargetMode="External"/><Relationship Id="rId2" Type="http://schemas.openxmlformats.org/officeDocument/2006/relationships/hyperlink" Target="http://www.google.com/url?sa=i&amp;rct=j&amp;q=&amp;esrc=s&amp;frm=1&amp;source=images&amp;cd=&amp;cad=rja&amp;docid=vSD1VGRSFgY7IM&amp;tbnid=H6jhzh31oR1DjM:&amp;ved=0CAUQjRw&amp;url=http://www.netcharles.com/orwell/articles/scottish-school-to-use-biometrics.htm&amp;ei=Y6xgUe7BJ-qpiQLx9oH4Dg&amp;bvm=bv.44770516,d.cGE&amp;psig=AFQjCNGyVLRXJmzqGRCsCl_hXehJ8Hlgjg&amp;ust=136537646609444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www.google.com/url?sa=i&amp;rct=j&amp;q=&amp;esrc=s&amp;frm=1&amp;source=images&amp;cd=&amp;cad=rja&amp;docid=qLPOkQuuJQFJjM&amp;tbnid=Q0weehIQ1YKbpM:&amp;ved=0CAUQjRw&amp;url=http://www.motorola.com/Business/US-EN/Business+Product+and+Services/RFID/RFID+Reader+Antennas&amp;ei=Vq1gUZqsD4miigKQz4CYDg&amp;bvm=bv.44770516,d.cGE&amp;psig=AFQjCNEKyVI16Np8VUOIz4T6LGwUnT7yTg&amp;ust=1365376652568392" TargetMode="Externa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frm=1&amp;source=images&amp;cd=&amp;cad=rja&amp;docid=b6E_CtsKF62dDM&amp;tbnid=oitAogwfxkYp0M:&amp;ved=0CAUQjRw&amp;url=http://www.wikidoc.org/index.php/Gamma_ray&amp;ei=LxFiUeDlEOHKiwKksoG4DA&amp;bvm=bv.44770516,d.cGE&amp;psig=AFQjCNEayg5_fwjRTW4WcfF_VTjtzwmLJw&amp;ust=1365467798206800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google.com/url?sa=i&amp;rct=j&amp;q=&amp;esrc=s&amp;frm=1&amp;source=images&amp;cd=&amp;cad=rja&amp;docid=G3UoUxIEm2W7RM&amp;tbnid=oN5w01aeX-vYeM:&amp;ved=0CAUQjRw&amp;url=http://www.matrixenterprises.com/photo_gallery/models/album/slides/VACIS%20MODEL.html&amp;ei=Za9gUe6NJYXAigKIm4GIDg&amp;bvm=bv.44770516,d.cGE&amp;psig=AFQjCNECsFXd0MNPDN4dYfoHYJ7HKa3ZjQ&amp;ust=136537721645556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frm=1&amp;source=images&amp;cd=&amp;cad=rja&amp;docid=eEacU79xuafjwM&amp;tbnid=oitAogwfxkYp0M:&amp;ved=0CAUQjRw&amp;url=http://www.overwatchinc.com/projects.htm&amp;ei=YbBgUbvgE8a_igKQ9oCwDg&amp;psig=AFQjCNECsFXd0MNPDN4dYfoHYJ7HKa3ZjQ&amp;ust=1365377216455568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google.com/url?sa=i&amp;rct=j&amp;q=&amp;esrc=s&amp;frm=1&amp;source=images&amp;cd=&amp;cad=rja&amp;docid=Wmo07FJdv36CpM&amp;tbnid=rmbkdzjZAblycM:&amp;ved=0CAUQjRw&amp;url=http://suitablyflip.blogs.com/suitably_flip/2007/01/port_of_miami_o.html&amp;ei=qa9gUYKiBMLTiwKX6YC4Dw&amp;psig=AFQjCNECsFXd0MNPDN4dYfoHYJ7HKa3ZjQ&amp;ust=1365377216455568" TargetMode="External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Supply chain security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50433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Session 10: LOOKING AHEAD and PROJECT PRESENTATIONS</a:t>
            </a:r>
          </a:p>
          <a:p>
            <a:r>
              <a:rPr lang="en-US" sz="3200" dirty="0">
                <a:solidFill>
                  <a:schemeClr val="bg1"/>
                </a:solidFill>
              </a:rPr>
              <a:t>S</a:t>
            </a:r>
            <a:r>
              <a:rPr lang="en-US" sz="3200" dirty="0" smtClean="0">
                <a:solidFill>
                  <a:schemeClr val="bg1"/>
                </a:solidFill>
              </a:rPr>
              <a:t>pring 2013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52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340272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Radiation </a:t>
            </a:r>
            <a:r>
              <a:rPr lang="en-US" sz="2000" dirty="0">
                <a:solidFill>
                  <a:srgbClr val="FF0000"/>
                </a:solidFill>
              </a:rPr>
              <a:t>portal </a:t>
            </a:r>
            <a:r>
              <a:rPr lang="en-US" sz="2000" dirty="0" smtClean="0">
                <a:solidFill>
                  <a:srgbClr val="FF0000"/>
                </a:solidFill>
              </a:rPr>
              <a:t>monitors (RPM’s)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taxdollars.blog.ocregister.com/files/2009/09/radioation-portal-monito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73727"/>
            <a:ext cx="2590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www.kentimmerman.com/hkdox/portal-monitor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73728"/>
            <a:ext cx="3871912" cy="290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erkeleynucleonics.com/images/radiationportal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45" y="3979492"/>
            <a:ext cx="190500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ntl.bts.gov/lib/jpodocs/repts_te/14400_files/5_2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36934"/>
            <a:ext cx="31718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099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-newswire.net/blog/pic07700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" t="8977" r="2908"/>
          <a:stretch/>
        </p:blipFill>
        <p:spPr bwMode="auto">
          <a:xfrm>
            <a:off x="3352801" y="3311236"/>
            <a:ext cx="5292436" cy="344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argo_Scanner_Still-4_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33324"/>
            <a:ext cx="2676619" cy="149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smithsdetection.com/images/JFK_Lufthansa1a_rdax_549x313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1" y="138545"/>
            <a:ext cx="5229225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0996" y="1154668"/>
            <a:ext cx="2299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Air freight scanning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52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C00000"/>
                </a:solidFill>
              </a:rPr>
              <a:t>15% of course grade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Material from weeks 6-10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Open between June 11 and June 14 at noon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2 ½ hours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20 multiple choice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5 short essay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Material from the slides and assigned readings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 final exam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271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81400" y="1438446"/>
            <a:ext cx="4572000" cy="4191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Due Tuesday, June 11 by midnight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Late submissions will be penalized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1500 words on a technology of choice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Be concise and get to the point’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Cite your sources and use quotation marks around any quotations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Use the “W’s” as a guide (What is it, Why is it useful, How does it work, Who will use it, Where is it used, When was it introduced, etc.)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1554480"/>
            <a:ext cx="2073348" cy="1979466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 second project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61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352800" y="1143000"/>
            <a:ext cx="43434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Discussion:  What do you think is ahead for supply chain management and new risks and security concerns?</a:t>
            </a:r>
          </a:p>
          <a:p>
            <a:pPr marL="0" indent="0">
              <a:buNone/>
            </a:pP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Drivers: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Changes in the retail sector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E-commerce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International trade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Outsourcing vs. insourcing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Sustainability; green practices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Fuel prices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Automation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3-D printing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1524000"/>
            <a:ext cx="2073348" cy="1979466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SUPPLY CHAIN TRENDS NEXT DECADE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573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143000"/>
            <a:ext cx="4315968" cy="428853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Terrorism?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War and strife?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Piracy at sea?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Increasing cargo theft?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Cyber crimes?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Climate related crises?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Counterfeits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Corruption?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Product contamination or cross-contamination?</a:t>
            </a: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Likely security risks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087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143196" y="1019346"/>
            <a:ext cx="4705404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Factors Contributing to Potential Supply Chain Disruptions (Source: Pettit, </a:t>
            </a:r>
            <a:r>
              <a:rPr lang="en-US" sz="2400" dirty="0" err="1" smtClean="0">
                <a:solidFill>
                  <a:schemeClr val="tx2">
                    <a:lumMod val="10000"/>
                  </a:schemeClr>
                </a:solidFill>
              </a:rPr>
              <a:t>Fiksel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 &amp; </a:t>
            </a:r>
            <a:r>
              <a:rPr lang="en-US" sz="2400" dirty="0" err="1" smtClean="0">
                <a:solidFill>
                  <a:schemeClr val="tx2">
                    <a:lumMod val="10000"/>
                  </a:schemeClr>
                </a:solidFill>
              </a:rPr>
              <a:t>Croxton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, 2010):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Globalized supply chains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Specialized factories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Centralized distribution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Increased outsourcing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Reduced supplier base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Increased volatility of demand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Technological innovations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Also:</a:t>
            </a:r>
            <a:endParaRPr lang="en-US" sz="24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Lean practices</a:t>
            </a:r>
          </a:p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Faster product life cycles</a:t>
            </a:r>
            <a:endParaRPr lang="en-US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DRIVERS OF RISK IN THE MODERN SUPPLY CHAIN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802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609600"/>
            <a:ext cx="4849368" cy="5715000"/>
          </a:xfrm>
        </p:spPr>
        <p:txBody>
          <a:bodyPr/>
          <a:lstStyle/>
          <a:p>
            <a:r>
              <a:rPr lang="en-US" sz="2000" dirty="0" smtClean="0">
                <a:solidFill>
                  <a:srgbClr val="7030A0"/>
                </a:solidFill>
              </a:rPr>
              <a:t>Better </a:t>
            </a:r>
            <a:r>
              <a:rPr lang="en-US" sz="2000" u="sng" dirty="0" smtClean="0">
                <a:solidFill>
                  <a:srgbClr val="7030A0"/>
                </a:solidFill>
              </a:rPr>
              <a:t>visibility</a:t>
            </a:r>
            <a:r>
              <a:rPr lang="en-US" sz="2000" dirty="0" smtClean="0">
                <a:solidFill>
                  <a:srgbClr val="7030A0"/>
                </a:solidFill>
              </a:rPr>
              <a:t> through faster and cheaper IT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Strategic </a:t>
            </a:r>
            <a:r>
              <a:rPr lang="en-US" sz="2000" u="sng" dirty="0" smtClean="0">
                <a:solidFill>
                  <a:srgbClr val="7030A0"/>
                </a:solidFill>
              </a:rPr>
              <a:t>collaboration</a:t>
            </a:r>
            <a:r>
              <a:rPr lang="en-US" sz="2000" dirty="0" smtClean="0">
                <a:solidFill>
                  <a:srgbClr val="7030A0"/>
                </a:solidFill>
              </a:rPr>
              <a:t> and partnering with trusted supply chain partners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Smarter production planning: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Postponement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Modularization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Split production runs 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In-shoring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Strategic buffers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Smarter marketing: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Segmentation based on supply chain variables (speed, timing, quantity)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Better information on alternative products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TRENDS IN RISK MITIGATION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20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76600" y="914400"/>
            <a:ext cx="4953000" cy="4876800"/>
          </a:xfrm>
        </p:spPr>
        <p:txBody>
          <a:bodyPr/>
          <a:lstStyle/>
          <a:p>
            <a:r>
              <a:rPr lang="en-US" sz="2000" dirty="0" smtClean="0">
                <a:solidFill>
                  <a:srgbClr val="7030A0"/>
                </a:solidFill>
              </a:rPr>
              <a:t>Using </a:t>
            </a:r>
            <a:r>
              <a:rPr lang="en-US" sz="2000" u="sng" dirty="0" smtClean="0">
                <a:solidFill>
                  <a:srgbClr val="7030A0"/>
                </a:solidFill>
              </a:rPr>
              <a:t>big data </a:t>
            </a:r>
            <a:r>
              <a:rPr lang="en-US" sz="2000" dirty="0" smtClean="0">
                <a:solidFill>
                  <a:srgbClr val="7030A0"/>
                </a:solidFill>
              </a:rPr>
              <a:t>(statistics, using huge </a:t>
            </a:r>
            <a:r>
              <a:rPr lang="en-US" sz="2000" dirty="0" smtClean="0">
                <a:solidFill>
                  <a:srgbClr val="7030A0"/>
                </a:solidFill>
              </a:rPr>
              <a:t>regression and discriminant analyses) for prediction, scenario planning and segmentation: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May tell us probabilities of events that we should avoid or prepare for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Appropriate for dynamic risk scenarios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Using </a:t>
            </a:r>
            <a:r>
              <a:rPr lang="en-US" sz="2000" u="sng" dirty="0" smtClean="0">
                <a:solidFill>
                  <a:srgbClr val="7030A0"/>
                </a:solidFill>
              </a:rPr>
              <a:t>ERP</a:t>
            </a:r>
            <a:r>
              <a:rPr lang="en-US" sz="2000" dirty="0" smtClean="0">
                <a:solidFill>
                  <a:srgbClr val="7030A0"/>
                </a:solidFill>
              </a:rPr>
              <a:t> (Enterprise Resource Planning) to know more about our supply chain and reveal exposures to possible risks: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Can reveal imbalances, unusual deviations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Enable tracing and immediate recall of suspect products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359152" cy="210312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Recap of Various security technologies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9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76600" y="457200"/>
            <a:ext cx="4572000" cy="58674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Biometric recognition for ID and access control (verification and identification)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Knowledge-based ID systems (passwords)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Smart cards (with chips in them)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RFID solutions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Motion detectors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Surveillance cameras with shape recognition software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Infrared scanners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Anti-theft devices and alarms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GPS  (using satellites) </a:t>
            </a:r>
          </a:p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Technology is not a substitute for good routines and common sense!  Human interpretation and intuition still key. </a:t>
            </a:r>
          </a:p>
          <a:p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Hardware and software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092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netcharles.com/orwell/pics/fujitsu-palm-biometric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" b="10909"/>
          <a:stretch/>
        </p:blipFill>
        <p:spPr bwMode="auto">
          <a:xfrm>
            <a:off x="304800" y="167985"/>
            <a:ext cx="3429000" cy="261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1.gstatic.com/images?q=tbn:ANd9GcRUyTf86e7U9J_yhpRN3FFZHL4CzUI0NXVb7SGZ7AP8avMoCdE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034148"/>
            <a:ext cx="2623705" cy="262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otorola.com/web/Business/Products/RFID/RFID%20Reader%20Antennas/_Images/_staticfiles/RFID_Antennas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805" y="167985"/>
            <a:ext cx="30861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ages.nationalgeographic.com/wpf/media-live/photos/000/313/overrides/nuclear-waste-train-thermal-side-view-infrared_31351_600x450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40231"/>
            <a:ext cx="4553961" cy="341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754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matrixenterprises.com/photo_gallery/models/album/slides/VACIS%20MODE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48144"/>
            <a:ext cx="41148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uitablyflip.blogs.com/photos/uncategorized/vacis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917" y="621720"/>
            <a:ext cx="3419475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overwatchinc.com/images/X-ray_of_stowaways_in_truck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38787"/>
            <a:ext cx="333375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252388"/>
            <a:ext cx="7051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Gamma ray imaging with VACIS (Vehicle and Cargo Inspection System)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wikidoc.org/images/d/d7/VACIS_Gamma-ray_Image_with_stowaways.GIF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724400"/>
            <a:ext cx="514129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530953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485</Words>
  <Application>Microsoft Office PowerPoint</Application>
  <PresentationFormat>On-screen Show (4:3)</PresentationFormat>
  <Paragraphs>92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Candara</vt:lpstr>
      <vt:lpstr>Wingdings</vt:lpstr>
      <vt:lpstr>Tradeshow</vt:lpstr>
      <vt:lpstr>Supply chain security</vt:lpstr>
      <vt:lpstr>SUPPLY CHAIN TRENDS NEXT DECADE</vt:lpstr>
      <vt:lpstr>Likely security risks</vt:lpstr>
      <vt:lpstr>DRIVERS OF RISK IN THE MODERN SUPPLY CHAIN</vt:lpstr>
      <vt:lpstr>TRENDS IN RISK MITIGATION</vt:lpstr>
      <vt:lpstr>Recap of Various security technologies</vt:lpstr>
      <vt:lpstr>Hardware and software</vt:lpstr>
      <vt:lpstr>PowerPoint Presentation</vt:lpstr>
      <vt:lpstr>PowerPoint Presentation</vt:lpstr>
      <vt:lpstr>PowerPoint Presentation</vt:lpstr>
      <vt:lpstr>PowerPoint Presentation</vt:lpstr>
      <vt:lpstr>The final exam</vt:lpstr>
      <vt:lpstr>The second project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security</dc:title>
  <dc:creator>Andreas Udbye</dc:creator>
  <cp:lastModifiedBy>Andreas Udbye</cp:lastModifiedBy>
  <cp:revision>16</cp:revision>
  <dcterms:created xsi:type="dcterms:W3CDTF">2013-04-06T22:11:21Z</dcterms:created>
  <dcterms:modified xsi:type="dcterms:W3CDTF">2013-06-04T18:50:09Z</dcterms:modified>
</cp:coreProperties>
</file>