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8" r:id="rId2"/>
    <p:sldId id="274" r:id="rId3"/>
    <p:sldId id="259" r:id="rId4"/>
    <p:sldId id="260" r:id="rId5"/>
    <p:sldId id="261" r:id="rId6"/>
    <p:sldId id="280" r:id="rId7"/>
    <p:sldId id="281" r:id="rId8"/>
    <p:sldId id="284" r:id="rId9"/>
    <p:sldId id="285" r:id="rId10"/>
    <p:sldId id="286" r:id="rId11"/>
    <p:sldId id="287" r:id="rId12"/>
    <p:sldId id="294" r:id="rId13"/>
    <p:sldId id="295" r:id="rId14"/>
    <p:sldId id="288" r:id="rId15"/>
    <p:sldId id="289" r:id="rId16"/>
    <p:sldId id="270" r:id="rId17"/>
    <p:sldId id="290" r:id="rId18"/>
    <p:sldId id="271" r:id="rId19"/>
    <p:sldId id="266" r:id="rId20"/>
    <p:sldId id="292" r:id="rId21"/>
    <p:sldId id="291" r:id="rId22"/>
    <p:sldId id="272" r:id="rId23"/>
    <p:sldId id="293" r:id="rId24"/>
    <p:sldId id="273" r:id="rId25"/>
    <p:sldId id="282" r:id="rId26"/>
    <p:sldId id="296" r:id="rId27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70258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70258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BE3F2443-8A55-4ACA-B090-7609C8BD5565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4"/>
            <a:ext cx="3070860" cy="470257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4"/>
            <a:ext cx="3070860" cy="470257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AE5D2BB5-41F3-44E0-9601-0531B3DDA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17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63B90293-A637-4CD0-A862-9E3F9B62289F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3D2E96EB-F1B6-438D-BB40-A7FB167C8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20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E96EB-F1B6-438D-BB40-A7FB167C84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1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25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2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43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3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22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76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3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233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483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3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4/29/2013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gif"/><Relationship Id="rId7" Type="http://schemas.openxmlformats.org/officeDocument/2006/relationships/hyperlink" Target="http://eunavfor.eu/" TargetMode="External"/><Relationship Id="rId2" Type="http://schemas.openxmlformats.org/officeDocument/2006/relationships/hyperlink" Target="http://www.google.com/url?sa=i&amp;rct=j&amp;q=&amp;esrc=s&amp;frm=1&amp;source=images&amp;cd=&amp;cad=rja&amp;docid=LjASGvmXQ7iHBM&amp;tbnid=Yeg8fPDIGtq2hM:&amp;ved=0CAUQjRw&amp;url=http://www.marsecreview.com/tag/malacca-strait/&amp;ei=DOhdUdWbM8rjiwKT7YCwCw&amp;bvm=bv.44770516,d.cGE&amp;psig=AFQjCNF9XPCgiW-C1AUdXm9MG_inp4H2gw&amp;ust=13651951372275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c-ccs.org/piracy-reporting-centre/piracynewsafigures" TargetMode="External"/><Relationship Id="rId5" Type="http://schemas.openxmlformats.org/officeDocument/2006/relationships/hyperlink" Target="http://www.marsecreview.com/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o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Ship_and_Port_Facility_Security_Code" TargetMode="External"/><Relationship Id="rId2" Type="http://schemas.openxmlformats.org/officeDocument/2006/relationships/hyperlink" Target="https://www.bimco.org/en/Security.asp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marexps.com/abou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Baggage_screening" TargetMode="External"/><Relationship Id="rId3" Type="http://schemas.openxmlformats.org/officeDocument/2006/relationships/hyperlink" Target="http://en.wikipedia.org/wiki/United_States" TargetMode="External"/><Relationship Id="rId7" Type="http://schemas.openxmlformats.org/officeDocument/2006/relationships/hyperlink" Target="http://en.wikipedia.org/wiki/Security" TargetMode="External"/><Relationship Id="rId2" Type="http://schemas.openxmlformats.org/officeDocument/2006/relationships/hyperlink" Target="http://en.wikipedia.org/wiki/Maritime_Transportation_Security_Act_of_20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Vulnerability" TargetMode="External"/><Relationship Id="rId5" Type="http://schemas.openxmlformats.org/officeDocument/2006/relationships/hyperlink" Target="http://en.wikipedia.org/wiki/Ship" TargetMode="External"/><Relationship Id="rId4" Type="http://schemas.openxmlformats.org/officeDocument/2006/relationships/hyperlink" Target="http://en.wikipedia.org/wiki/International_Ship_and_Port_Facility_Security_Code" TargetMode="External"/><Relationship Id="rId9" Type="http://schemas.openxmlformats.org/officeDocument/2006/relationships/hyperlink" Target="http://en.wikipedia.org/wiki/Surveillance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rtoftacoma.com/Page.aspx?cid=236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cg.mil/safetylevels/whatismarsec.asp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linghamherald.com/2011/09/07/2174062/us-ports-spend-big-on-post-911.html" TargetMode="External"/><Relationship Id="rId2" Type="http://schemas.openxmlformats.org/officeDocument/2006/relationships/hyperlink" Target="http://www.gsnmagazine.com/node/28896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ytimes.com/2013/04/29/world/asia/after-building-collapse-tears-and-rage-as-hope-fades-in-bangladesh.html?_r=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source=images&amp;cd=&amp;cad=rja&amp;docid=Yw8q2uUw-n9XmM&amp;tbnid=Zy6CCBAX70IbcM:&amp;ved=0CAgQjRwwAA&amp;url=http://commons.wikimedia.org/wiki/File:Arabian_Sea_map.png&amp;ei=buZdUbz9Ms3RiALU2oCIBA&amp;psig=AFQjCNFYEtsc6PMaYFGOEFLhSzJo0V4T6Q&amp;ust=136519473486828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5: THE UPSTREAM FOCUS: MARITIME AND PORT SECURITY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9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2106168" cy="9692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457200"/>
            <a:ext cx="2073348" cy="918061"/>
          </a:xfrm>
        </p:spPr>
        <p:txBody>
          <a:bodyPr>
            <a:normAutofit/>
          </a:bodyPr>
          <a:lstStyle/>
          <a:p>
            <a:r>
              <a:rPr lang="en-US" dirty="0" smtClean="0"/>
              <a:t>Other hotspots</a:t>
            </a:r>
            <a:endParaRPr lang="en-US" dirty="0"/>
          </a:p>
        </p:txBody>
      </p:sp>
      <p:pic>
        <p:nvPicPr>
          <p:cNvPr id="2050" name="Picture 2" descr="http://www.marsecreview.com/wp-content/uploads/2012/07/Malacca-Strait-Cooperation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84714"/>
            <a:ext cx="520065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240px-Bay_of_Bengal_m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2" y="2971800"/>
            <a:ext cx="3444549" cy="351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19600" y="4267200"/>
            <a:ext cx="4139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Check the Maritime Security Review:</a:t>
            </a:r>
          </a:p>
          <a:p>
            <a:r>
              <a:rPr lang="en-US" sz="2000" dirty="0">
                <a:hlinkClick r:id="rId5"/>
              </a:rPr>
              <a:t>http://www.marsecreview.com/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5018" y="1375261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Piracy News &amp; Figures: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www.icc-ccs.org/piracy-reporting-centre/piracynewsafigures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0" y="5562600"/>
            <a:ext cx="202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7030A0"/>
              </a:solidFill>
              <a:hlinkClick r:id="rId7"/>
            </a:endParaRPr>
          </a:p>
          <a:p>
            <a:r>
              <a:rPr lang="en-US" dirty="0" smtClean="0">
                <a:solidFill>
                  <a:srgbClr val="7030A0"/>
                </a:solidFill>
                <a:hlinkClick r:id="rId7"/>
              </a:rPr>
              <a:t>http://eunavfor.eu</a:t>
            </a:r>
            <a:r>
              <a:rPr lang="en-US" dirty="0" smtClean="0">
                <a:hlinkClick r:id="rId7"/>
              </a:rPr>
              <a:t>/</a:t>
            </a:r>
            <a:endParaRPr lang="en-US" dirty="0"/>
          </a:p>
        </p:txBody>
      </p:sp>
      <p:pic>
        <p:nvPicPr>
          <p:cNvPr id="1026" name="Picture 2" descr="EUNAVFO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591" y="5085665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307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 t="19782" r="36512" b="6788"/>
          <a:stretch/>
        </p:blipFill>
        <p:spPr bwMode="auto">
          <a:xfrm>
            <a:off x="990600" y="347123"/>
            <a:ext cx="6858000" cy="546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28605" y="6063734"/>
            <a:ext cx="6229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Piracy Map 2012.  Source: International Chamber of Commerce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2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90600"/>
            <a:ext cx="4620768" cy="5105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Waters off Somalia, Nigeria, Bangladesh, Philippines and Kenya are especially affected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Article calls for a concerted international effort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Criticizes piecemeal efforts and lack of resolve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12-mile territorial limit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“High seas” is outside this limit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Deadly force may be necessary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Author is frustrated about seeming inaction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3317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1-7 highlights:</a:t>
            </a:r>
            <a:br>
              <a:rPr lang="en-US" dirty="0" smtClean="0"/>
            </a:br>
            <a:r>
              <a:rPr lang="en-US" dirty="0" smtClean="0"/>
              <a:t>Barbary coast revisited: intl. maritime law &amp; modern piracy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258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838200"/>
            <a:ext cx="4648200" cy="48768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Pirates are considered enemies of all states and can be brought to justice anywhere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Various definitions of piracy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Geneva Convention: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Motivated by private ends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Action affecting a ship of aircraft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Violence, detention or depredation takes place outside the jurisdiction of any state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Possible state complicity or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</a:rPr>
              <a:t>condonation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Somalia, however, is a failed state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1-5: managing the 21</a:t>
            </a:r>
            <a:r>
              <a:rPr lang="en-US" baseline="30000" dirty="0" smtClean="0"/>
              <a:t>st</a:t>
            </a:r>
            <a:r>
              <a:rPr lang="en-US" dirty="0" smtClean="0"/>
              <a:t> century piracy threat: the Somali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518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990600"/>
            <a:ext cx="5086404" cy="52197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IMO – the International Maritime Organization – is the United Nations specialized agency with responsibility for the safety and security of shipping and the prevention of marine pollution by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ships.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Titanic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disaster of 1912 spawned the first international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safety of life at sea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- SOLAS - convention, still the most important treaty addressing maritime safety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Following terrorism fears, a SOLAS convention amendment went into effect in 2004: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ISPS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(International Ship &amp; Port Facility Security Code)</a:t>
            </a: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International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regulations that are followed by all shipping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nations, incl. the USA. </a:t>
            </a: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above taken from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IMO’s website: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www.imo.org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1554480"/>
            <a:ext cx="2381196" cy="2179320"/>
          </a:xfrm>
        </p:spPr>
        <p:txBody>
          <a:bodyPr/>
          <a:lstStyle/>
          <a:p>
            <a:r>
              <a:rPr lang="en-US" dirty="0" smtClean="0"/>
              <a:t>International maritime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391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143196" y="838200"/>
            <a:ext cx="5086404" cy="5486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From Wikipedia:</a:t>
            </a:r>
          </a:p>
          <a:p>
            <a:pPr lvl="1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The concept of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ISPS code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is to provide layered and redundant defenses against smuggling, terrorism, piracy, stowaways, etc. 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ISPS Code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requires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most ships and port facilities engaged in international trade to establish and maintain strict security procedures as specified in ship and port specific Ship Security Plans and Port Facility Security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Plans.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isps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3515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685800"/>
            <a:ext cx="4773168" cy="57150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7030A0"/>
                </a:solidFill>
                <a:hlinkClick r:id="rId2"/>
              </a:rPr>
              <a:t>https://</a:t>
            </a:r>
            <a:r>
              <a:rPr lang="en-US" sz="2000" dirty="0" smtClean="0">
                <a:solidFill>
                  <a:srgbClr val="7030A0"/>
                </a:solidFill>
                <a:hlinkClick r:id="rId2"/>
              </a:rPr>
              <a:t>www.bimco.org/en/Security.aspx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Maritime security issues such as: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Boat people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Cargo security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Drug smuggling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Migrant smuggling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Piracy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SOLAS/ISPS (International Ship and Port Facility Security Code):</a:t>
            </a:r>
          </a:p>
          <a:p>
            <a:pPr lvl="2"/>
            <a:r>
              <a:rPr lang="en-US" sz="2000" dirty="0">
                <a:solidFill>
                  <a:srgbClr val="7030A0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rgbClr val="7030A0"/>
                </a:solidFill>
                <a:hlinkClick r:id="rId3"/>
              </a:rPr>
              <a:t>en.wikipedia.org/wiki/International_Ship_and_Port_Facility_Security_Code</a:t>
            </a:r>
            <a:endParaRPr lang="en-US" sz="2000" dirty="0" smtClean="0">
              <a:solidFill>
                <a:srgbClr val="7030A0"/>
              </a:solidFill>
            </a:endParaRP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Stowaways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Bimco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baltic</a:t>
            </a:r>
            <a:r>
              <a:rPr lang="en-US" dirty="0" smtClean="0"/>
              <a:t> and international maritime council (a trade association; NGO)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39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90600"/>
            <a:ext cx="4925568" cy="5486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IMO/SOLAS regulations are enforced in U.S. waters by the U.S. Coast Guard.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Major legislation pertaining to maritime and port security is the 2002 Maritime Transportation Security Act (MTSA), which models the ISPS code. 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For example, MTSA mandated: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TWIC (Transportation Worker ID Credential)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Port vulnerability assessments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Port Facility Security Plans (FSP’s)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Area Maritime Security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Committees:</a:t>
            </a:r>
          </a:p>
          <a:p>
            <a:pPr lvl="2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marexps.com/about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2"/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496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86200" y="838200"/>
            <a:ext cx="47244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en.wikipedia.org/wiki/Maritime_Transportation_Security_Act_of_2002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From this Wikipedia site: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7030A0"/>
                </a:solidFill>
              </a:rPr>
              <a:t>This law is the </a:t>
            </a:r>
            <a:r>
              <a:rPr lang="en-US" sz="2000" dirty="0">
                <a:solidFill>
                  <a:srgbClr val="7030A0"/>
                </a:solidFill>
                <a:hlinkClick r:id="rId3" tooltip="United States"/>
              </a:rPr>
              <a:t>U.S.</a:t>
            </a:r>
            <a:r>
              <a:rPr lang="en-US" sz="2000" dirty="0">
                <a:solidFill>
                  <a:srgbClr val="7030A0"/>
                </a:solidFill>
              </a:rPr>
              <a:t> implementation of the </a:t>
            </a:r>
            <a:r>
              <a:rPr lang="en-US" sz="2000" dirty="0">
                <a:solidFill>
                  <a:srgbClr val="7030A0"/>
                </a:solidFill>
                <a:hlinkClick r:id="rId4" tooltip="International Ship and Port Facility Security Code"/>
              </a:rPr>
              <a:t>International Ship and Port Facility Security Code</a:t>
            </a:r>
            <a:r>
              <a:rPr lang="en-US" sz="2000" dirty="0">
                <a:solidFill>
                  <a:srgbClr val="7030A0"/>
                </a:solidFill>
              </a:rPr>
              <a:t> (ISPS). </a:t>
            </a:r>
            <a:r>
              <a:rPr lang="en-US" sz="2000" dirty="0" smtClean="0">
                <a:solidFill>
                  <a:srgbClr val="7030A0"/>
                </a:solidFill>
              </a:rPr>
              <a:t>It </a:t>
            </a:r>
            <a:r>
              <a:rPr lang="en-US" sz="2000" dirty="0">
                <a:solidFill>
                  <a:srgbClr val="7030A0"/>
                </a:solidFill>
              </a:rPr>
              <a:t>requires </a:t>
            </a:r>
            <a:r>
              <a:rPr lang="en-US" sz="2000" dirty="0">
                <a:solidFill>
                  <a:srgbClr val="7030A0"/>
                </a:solidFill>
                <a:hlinkClick r:id="rId5" tooltip="Ship"/>
              </a:rPr>
              <a:t>vessels</a:t>
            </a:r>
            <a:r>
              <a:rPr lang="en-US" sz="2000" dirty="0">
                <a:solidFill>
                  <a:srgbClr val="7030A0"/>
                </a:solidFill>
              </a:rPr>
              <a:t> and port facilities to conduct </a:t>
            </a:r>
            <a:r>
              <a:rPr lang="en-US" sz="2000" dirty="0">
                <a:solidFill>
                  <a:srgbClr val="7030A0"/>
                </a:solidFill>
                <a:hlinkClick r:id="rId6" tooltip="Vulnerability"/>
              </a:rPr>
              <a:t>vulnerability</a:t>
            </a:r>
            <a:r>
              <a:rPr lang="en-US" sz="2000" dirty="0">
                <a:solidFill>
                  <a:srgbClr val="7030A0"/>
                </a:solidFill>
              </a:rPr>
              <a:t> assessments and develop </a:t>
            </a:r>
            <a:r>
              <a:rPr lang="en-US" sz="2000" dirty="0">
                <a:solidFill>
                  <a:srgbClr val="7030A0"/>
                </a:solidFill>
                <a:hlinkClick r:id="rId7" tooltip="Security"/>
              </a:rPr>
              <a:t>security</a:t>
            </a:r>
            <a:r>
              <a:rPr lang="en-US" sz="2000" dirty="0">
                <a:solidFill>
                  <a:srgbClr val="7030A0"/>
                </a:solidFill>
              </a:rPr>
              <a:t> plans that may include passenger, vehicle and baggage </a:t>
            </a:r>
            <a:r>
              <a:rPr lang="en-US" sz="2000" dirty="0">
                <a:solidFill>
                  <a:srgbClr val="7030A0"/>
                </a:solidFill>
                <a:hlinkClick r:id="rId8" tooltip="Baggage screening"/>
              </a:rPr>
              <a:t>screening</a:t>
            </a:r>
            <a:r>
              <a:rPr lang="en-US" sz="2000" dirty="0">
                <a:solidFill>
                  <a:srgbClr val="7030A0"/>
                </a:solidFill>
              </a:rPr>
              <a:t> procedures; security patrols; establishing restricted areas; personnel identification procedures; access control measures; and/or installation of </a:t>
            </a:r>
            <a:r>
              <a:rPr lang="en-US" sz="2000" dirty="0">
                <a:solidFill>
                  <a:srgbClr val="7030A0"/>
                </a:solidFill>
                <a:hlinkClick r:id="rId9" tooltip="Surveillance"/>
              </a:rPr>
              <a:t>surveillance</a:t>
            </a:r>
            <a:r>
              <a:rPr lang="en-US" sz="2000" dirty="0">
                <a:solidFill>
                  <a:srgbClr val="7030A0"/>
                </a:solidFill>
              </a:rPr>
              <a:t> equipment. The Act creates a consistent security program for all the nation’s ports to better identify and deter threats.</a:t>
            </a:r>
            <a:endParaRPr lang="en-US" sz="20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816352" cy="2788920"/>
          </a:xfrm>
        </p:spPr>
        <p:txBody>
          <a:bodyPr/>
          <a:lstStyle/>
          <a:p>
            <a:r>
              <a:rPr lang="en-US" dirty="0" smtClean="0"/>
              <a:t>The maritime and transportation security act of 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311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1066800"/>
            <a:ext cx="4724400" cy="5105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Port of Tacoma </a:t>
            </a:r>
            <a:r>
              <a:rPr lang="en-US" sz="2400" dirty="0" smtClean="0">
                <a:solidFill>
                  <a:srgbClr val="C00000"/>
                </a:solidFill>
              </a:rPr>
              <a:t>tour next week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Project 1: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Comparing big national ports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Submit report by next </a:t>
            </a:r>
            <a:r>
              <a:rPr lang="en-US" sz="2400" dirty="0" smtClean="0">
                <a:solidFill>
                  <a:srgbClr val="C00000"/>
                </a:solidFill>
              </a:rPr>
              <a:t>class (May 7)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Hint: Look for your port in pdf report under session 5 (“Protecting America’s Ports”)</a:t>
            </a:r>
            <a:endParaRPr lang="en-US" sz="2400" dirty="0" smtClean="0">
              <a:solidFill>
                <a:srgbClr val="C00000"/>
              </a:solidFill>
            </a:endParaRP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PORT SECURITY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986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Upstream the Supply Chain (incoming cargoes)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Inbound  maritime transportation security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Port security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79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Tuesday, May 7 from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4 pm 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Be on time, please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Meet in lobby of Port Administration Building, 1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</a:rPr>
              <a:t>Sitcum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Plaza, Tacoma, WA 98421</a:t>
            </a:r>
          </a:p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www.portoftacoma.com/Page.aspx?cid=236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My cell phone: 253-732 5858</a:t>
            </a:r>
          </a:p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of Tacoma tour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306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08394"/>
            <a:ext cx="8534399" cy="604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3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1537420"/>
            <a:ext cx="4800600" cy="462686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Notable US Coast Guard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regulations (responsible for verifying that ports comply with the MTSA):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Code of Federal Regulations: Title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33, Part 105 - Navigation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and Navigable Waters (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33 CFR 105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MARSEC (Maritime Security)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level:</a:t>
            </a:r>
          </a:p>
          <a:p>
            <a:pPr lvl="2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http://www.uscg.mil/safetylevels/whatismarsec.asp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2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Port security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4967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392168" cy="45506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The 2006 Security and Accountability for Every Port Act (SAFE Port Act):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Pertains mainly to Facility Security Planning (FSP)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100% radiation scanning of incoming containers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Federal grant funding to ports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Joint operations centers at ports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Formalized DHS duties and protocols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Mandated TWIC’s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SAFE port act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0185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Port of Astoria, OR: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www.gsnmagazine.com/node/28896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From the Bellingham Herald: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www.bellinghamherald.com/2011/09/07/2174062/us-ports-spend-big-on-post-911.html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joint emergency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678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295400"/>
            <a:ext cx="4773168" cy="4953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Build flexibility and redundancies into the shipping practices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Be aware of alternatives and keep many friends </a:t>
            </a:r>
            <a:r>
              <a:rPr lang="en-US" sz="2000" dirty="0" smtClean="0">
                <a:solidFill>
                  <a:srgbClr val="C00000"/>
                </a:solidFill>
              </a:rPr>
              <a:t>in the logistics industry</a:t>
            </a:r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Don’t put everything in one basket (or container)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Be informed about the news picture (local, national, international)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Have rules for prioritizing shortfalls (e.g. how to treat customers and internal branches)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Be the squeaky wheel (w/o burning bridges)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Your suggestions!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be a smart </a:t>
            </a:r>
            <a:r>
              <a:rPr lang="en-US" dirty="0" smtClean="0"/>
              <a:t>shipper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43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849368" cy="3886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Open between May 2 and May 5, midnight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15% of the grade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20 multiple choice questions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5 short essay questions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2.5 hours maximum 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Will lean heavily on power point slides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Some material from book chapters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8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0" y="990600"/>
            <a:ext cx="47244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RISK MITIGATION: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Key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concepts for stability and resilience: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C00000"/>
                </a:solidFill>
              </a:rPr>
              <a:t>Visibility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(to the suppliers and the logistics providers)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Appropriate </a:t>
            </a:r>
            <a:r>
              <a:rPr lang="en-US" sz="2400" dirty="0" smtClean="0">
                <a:solidFill>
                  <a:srgbClr val="C00000"/>
                </a:solidFill>
              </a:rPr>
              <a:t>buffering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(through inventories and lead times)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C00000"/>
                </a:solidFill>
              </a:rPr>
              <a:t>Collaboration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with the suppliers and logistics providers (sharing data and plans)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rgbClr val="C00000"/>
                </a:solidFill>
              </a:rPr>
              <a:t>Redundancies and flexibilities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(backup suppliers; ability to switch production or channels)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54480"/>
            <a:ext cx="2590800" cy="2560320"/>
          </a:xfrm>
        </p:spPr>
        <p:txBody>
          <a:bodyPr>
            <a:normAutofit/>
          </a:bodyPr>
          <a:lstStyle/>
          <a:p>
            <a:r>
              <a:rPr lang="en-US" dirty="0" smtClean="0"/>
              <a:t>UPSTREAM FOCUS: FINDING GOOD SUPPLIERS AND RELIABLE INCOMING TRANSPORTATION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47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838200"/>
            <a:ext cx="4925568" cy="57150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Securing the supplier </a:t>
            </a:r>
            <a:r>
              <a:rPr lang="en-US" sz="2400" dirty="0" smtClean="0">
                <a:solidFill>
                  <a:srgbClr val="C00000"/>
                </a:solidFill>
              </a:rPr>
              <a:t>network:</a:t>
            </a:r>
            <a:endParaRPr lang="en-US" sz="2400" dirty="0">
              <a:solidFill>
                <a:srgbClr val="C00000"/>
              </a:solidFill>
            </a:endParaRPr>
          </a:p>
          <a:p>
            <a:pPr lvl="0"/>
            <a:r>
              <a:rPr lang="en-US" sz="2400" dirty="0">
                <a:solidFill>
                  <a:srgbClr val="C00000"/>
                </a:solidFill>
              </a:rPr>
              <a:t>Know your suppliers</a:t>
            </a:r>
          </a:p>
          <a:p>
            <a:pPr lvl="0"/>
            <a:r>
              <a:rPr lang="en-US" sz="2400" dirty="0" smtClean="0">
                <a:solidFill>
                  <a:srgbClr val="C00000"/>
                </a:solidFill>
              </a:rPr>
              <a:t>Specify contractual </a:t>
            </a:r>
            <a:r>
              <a:rPr lang="en-US" sz="2400" dirty="0">
                <a:solidFill>
                  <a:srgbClr val="C00000"/>
                </a:solidFill>
              </a:rPr>
              <a:t>obligations</a:t>
            </a:r>
          </a:p>
          <a:p>
            <a:pPr lvl="0"/>
            <a:r>
              <a:rPr lang="en-US" sz="2400" dirty="0">
                <a:solidFill>
                  <a:srgbClr val="C00000"/>
                </a:solidFill>
              </a:rPr>
              <a:t>Train, certify, inspect suppliers</a:t>
            </a:r>
          </a:p>
          <a:p>
            <a:pPr lvl="0"/>
            <a:r>
              <a:rPr lang="en-US" sz="2400" dirty="0" smtClean="0">
                <a:solidFill>
                  <a:srgbClr val="C00000"/>
                </a:solidFill>
              </a:rPr>
              <a:t>Preapprove </a:t>
            </a:r>
            <a:r>
              <a:rPr lang="en-US" sz="2400" dirty="0">
                <a:solidFill>
                  <a:srgbClr val="C00000"/>
                </a:solidFill>
              </a:rPr>
              <a:t>suppliers under C-TPAT</a:t>
            </a:r>
          </a:p>
          <a:p>
            <a:r>
              <a:rPr lang="en-US" sz="2400" dirty="0">
                <a:solidFill>
                  <a:srgbClr val="C00000"/>
                </a:solidFill>
              </a:rPr>
              <a:t>Prescribe proper packaging, stowing and shipping </a:t>
            </a:r>
            <a:r>
              <a:rPr lang="en-US" sz="2400" dirty="0" smtClean="0">
                <a:solidFill>
                  <a:srgbClr val="C00000"/>
                </a:solidFill>
              </a:rPr>
              <a:t>methods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Be aware of alternative suppliers and shipping </a:t>
            </a:r>
            <a:r>
              <a:rPr lang="en-US" sz="2400" dirty="0" smtClean="0">
                <a:solidFill>
                  <a:srgbClr val="C00000"/>
                </a:solidFill>
              </a:rPr>
              <a:t>methods/routes</a:t>
            </a:r>
          </a:p>
          <a:p>
            <a:r>
              <a:rPr lang="en-US" sz="2400" u="sng" dirty="0" smtClean="0">
                <a:solidFill>
                  <a:srgbClr val="C00000"/>
                </a:solidFill>
              </a:rPr>
              <a:t>Grim example</a:t>
            </a:r>
            <a:r>
              <a:rPr lang="en-US" sz="2400" dirty="0" smtClean="0">
                <a:solidFill>
                  <a:srgbClr val="C00000"/>
                </a:solidFill>
              </a:rPr>
              <a:t>: Bangladesh </a:t>
            </a:r>
            <a:r>
              <a:rPr lang="en-US" sz="2400" dirty="0">
                <a:solidFill>
                  <a:srgbClr val="C00000"/>
                </a:solidFill>
              </a:rPr>
              <a:t>factory collapse: </a:t>
            </a:r>
            <a:r>
              <a:rPr lang="en-US" sz="2400" dirty="0">
                <a:solidFill>
                  <a:srgbClr val="C00000"/>
                </a:solidFill>
                <a:hlinkClick r:id="rId2"/>
              </a:rPr>
              <a:t>http://www.nytimes.com/2013/04/29/world/asia/after-building-collapse-tears-and-rage-as-hope-fades-in-bangladesh.html?_</a:t>
            </a:r>
            <a:r>
              <a:rPr lang="en-US" sz="2400" dirty="0" smtClean="0">
                <a:solidFill>
                  <a:srgbClr val="C00000"/>
                </a:solidFill>
                <a:hlinkClick r:id="rId2"/>
              </a:rPr>
              <a:t>r=0</a:t>
            </a:r>
            <a:endParaRPr lang="en-US" sz="2400" dirty="0" smtClean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specifically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6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733800" y="1143000"/>
            <a:ext cx="4267200" cy="510540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Ocean freight and its security measures: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Documentation 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Deadlines:</a:t>
            </a:r>
          </a:p>
          <a:p>
            <a:pPr lvl="2"/>
            <a:r>
              <a:rPr lang="en-US" sz="2400" dirty="0" smtClean="0">
                <a:solidFill>
                  <a:srgbClr val="002060"/>
                </a:solidFill>
              </a:rPr>
              <a:t>Importer Security Filing (ISF/10+2): 24 hours before loading </a:t>
            </a:r>
          </a:p>
          <a:p>
            <a:pPr lvl="2"/>
            <a:r>
              <a:rPr lang="en-US" sz="2400" dirty="0" smtClean="0">
                <a:solidFill>
                  <a:srgbClr val="002060"/>
                </a:solidFill>
              </a:rPr>
              <a:t>USCG: 96 hour notice before vessel arrival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Scanning and </a:t>
            </a:r>
            <a:r>
              <a:rPr lang="en-US" sz="2400" dirty="0" smtClean="0">
                <a:solidFill>
                  <a:srgbClr val="002060"/>
                </a:solidFill>
              </a:rPr>
              <a:t>inspections:</a:t>
            </a:r>
          </a:p>
          <a:p>
            <a:pPr lvl="2"/>
            <a:r>
              <a:rPr lang="en-US" sz="2400" dirty="0" smtClean="0">
                <a:solidFill>
                  <a:srgbClr val="002060"/>
                </a:solidFill>
              </a:rPr>
              <a:t>Container Security Initiative (CSI): Checking before loading at foreign ports (X-rays possible)</a:t>
            </a:r>
          </a:p>
          <a:p>
            <a:pPr lvl="2"/>
            <a:r>
              <a:rPr lang="en-US" sz="2400" dirty="0" smtClean="0">
                <a:solidFill>
                  <a:srgbClr val="002060"/>
                </a:solidFill>
              </a:rPr>
              <a:t>100% radiation detection at critical ports</a:t>
            </a:r>
            <a:endParaRPr lang="en-US" sz="2400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54480"/>
            <a:ext cx="2590800" cy="2636520"/>
          </a:xfrm>
        </p:spPr>
        <p:txBody>
          <a:bodyPr/>
          <a:lstStyle/>
          <a:p>
            <a:r>
              <a:rPr lang="en-US" dirty="0" smtClean="0"/>
              <a:t>Securing the inbound transportation network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12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Restoration models 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complexity with three elements:</a:t>
            </a: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Ocean</a:t>
            </a: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Port</a:t>
            </a: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Landside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Optimization and “integer programming”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Model robustness and access to good data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2-6 highlights (a model for supply chain &amp; vessel traffic restoration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066800"/>
            <a:ext cx="4696968" cy="4953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Discussed short range and long range vessel tracking systems (AIS and LRIT)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AIS = Automated Identification System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LRIT = Long Range Identification Tracking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Concerned with vessels coming in from overseas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Overlapping technologies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Numerous stakeholders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“National technical means” is undefined (classified info), but presumably satellite or radar systems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Do you see similarities with air traffic control?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2-7 highlights: maritime security: domain awareness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378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781" y="76200"/>
            <a:ext cx="2341419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Piracy at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11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648" y="1905000"/>
            <a:ext cx="1673352" cy="1979466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Maritime Piracy: is it a problem?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://upload.wikimedia.org/wikipedia/commons/4/41/Arabian_Sea_map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27" y="838200"/>
            <a:ext cx="6067425" cy="573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39006" y="3412837"/>
            <a:ext cx="952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Gulf of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Aden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24657" y="3229659"/>
            <a:ext cx="1981200" cy="2028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9127" y="316468"/>
            <a:ext cx="451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MAIN HOTSPOT: The waters outside Somalia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8151" y="1600200"/>
            <a:ext cx="795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Strait of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Hormuz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34066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2670</TotalTime>
  <Words>1213</Words>
  <Application>Microsoft Office PowerPoint</Application>
  <PresentationFormat>On-screen Show (4:3)</PresentationFormat>
  <Paragraphs>168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Calibri</vt:lpstr>
      <vt:lpstr>Candara</vt:lpstr>
      <vt:lpstr>Tradeshow</vt:lpstr>
      <vt:lpstr>Supply chain security</vt:lpstr>
      <vt:lpstr>today</vt:lpstr>
      <vt:lpstr>UPSTREAM FOCUS: FINDING GOOD SUPPLIERS AND RELIABLE INCOMING TRANSPORTATION</vt:lpstr>
      <vt:lpstr>More specifically</vt:lpstr>
      <vt:lpstr>Securing the inbound transportation network </vt:lpstr>
      <vt:lpstr>Chapter 2-6 highlights (a model for supply chain &amp; vessel traffic restoration )</vt:lpstr>
      <vt:lpstr>Chapter 2-7 highlights: maritime security: domain awareness</vt:lpstr>
      <vt:lpstr>Piracy at sea</vt:lpstr>
      <vt:lpstr>Maritime Piracy: is it a problem?</vt:lpstr>
      <vt:lpstr>Other hotspots</vt:lpstr>
      <vt:lpstr>PowerPoint Presentation</vt:lpstr>
      <vt:lpstr>Chapter 1-7 highlights: Barbary coast revisited: intl. maritime law &amp; modern piracy</vt:lpstr>
      <vt:lpstr>Chapter 1-5: managing the 21st century piracy threat: the Somali example</vt:lpstr>
      <vt:lpstr>International maritime regulations</vt:lpstr>
      <vt:lpstr>isps</vt:lpstr>
      <vt:lpstr>Bimco (baltic and international maritime council (a trade association; NGO) </vt:lpstr>
      <vt:lpstr>U.S. regulations</vt:lpstr>
      <vt:lpstr>The maritime and transportation security act of 2002</vt:lpstr>
      <vt:lpstr>PORT SECURITY</vt:lpstr>
      <vt:lpstr>Port of Tacoma tour</vt:lpstr>
      <vt:lpstr>PowerPoint Presentation</vt:lpstr>
      <vt:lpstr>Port security</vt:lpstr>
      <vt:lpstr>SAFE port act</vt:lpstr>
      <vt:lpstr>Example of joint emergency exercise</vt:lpstr>
      <vt:lpstr>How to be a smart shipper</vt:lpstr>
      <vt:lpstr>midterm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35</cp:revision>
  <cp:lastPrinted>2013-04-30T18:31:12Z</cp:lastPrinted>
  <dcterms:created xsi:type="dcterms:W3CDTF">2013-04-01T23:43:33Z</dcterms:created>
  <dcterms:modified xsi:type="dcterms:W3CDTF">2013-04-30T18:31:17Z</dcterms:modified>
</cp:coreProperties>
</file>