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85"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53B040-40A3-426B-AC40-C969089DA8AA}" type="doc">
      <dgm:prSet loTypeId="urn:microsoft.com/office/officeart/2005/8/layout/venn2" loCatId="relationship" qsTypeId="urn:microsoft.com/office/officeart/2005/8/quickstyle/simple1#1" qsCatId="simple" csTypeId="urn:microsoft.com/office/officeart/2005/8/colors/accent1_2#1" csCatId="accent1" phldr="1"/>
      <dgm:spPr/>
      <dgm:t>
        <a:bodyPr/>
        <a:lstStyle/>
        <a:p>
          <a:endParaRPr lang="en-US"/>
        </a:p>
      </dgm:t>
    </dgm:pt>
    <dgm:pt modelId="{6B60CDC1-0629-46F0-B34D-2981C2E2C239}">
      <dgm:prSet phldrT="[Text]" custT="1"/>
      <dgm:spPr>
        <a:solidFill>
          <a:srgbClr val="FF0000"/>
        </a:solidFill>
      </dgm:spPr>
      <dgm:t>
        <a:bodyPr/>
        <a:lstStyle/>
        <a:p>
          <a:r>
            <a:rPr lang="en-US" sz="1700" baseline="0" dirty="0" smtClean="0"/>
            <a:t>Supply Chain Management</a:t>
          </a:r>
          <a:endParaRPr lang="en-US" sz="1700" baseline="0" dirty="0"/>
        </a:p>
      </dgm:t>
    </dgm:pt>
    <dgm:pt modelId="{2805348E-B1E1-4ACD-8C87-9C35BD9707D3}" type="parTrans" cxnId="{FC33AAC9-C235-49F6-BCA8-8AD744584396}">
      <dgm:prSet/>
      <dgm:spPr/>
      <dgm:t>
        <a:bodyPr/>
        <a:lstStyle/>
        <a:p>
          <a:endParaRPr lang="en-US"/>
        </a:p>
      </dgm:t>
    </dgm:pt>
    <dgm:pt modelId="{2B880753-8977-43F7-B269-79EC8563F77B}" type="sibTrans" cxnId="{FC33AAC9-C235-49F6-BCA8-8AD744584396}">
      <dgm:prSet/>
      <dgm:spPr/>
      <dgm:t>
        <a:bodyPr/>
        <a:lstStyle/>
        <a:p>
          <a:endParaRPr lang="en-US"/>
        </a:p>
      </dgm:t>
    </dgm:pt>
    <dgm:pt modelId="{13939F0A-C63C-4053-B099-FF71B6C2365D}">
      <dgm:prSet phldrT="[Text]" custT="1"/>
      <dgm:spPr/>
      <dgm:t>
        <a:bodyPr/>
        <a:lstStyle/>
        <a:p>
          <a:r>
            <a:rPr lang="en-US" sz="1700" baseline="0" dirty="0" smtClean="0"/>
            <a:t>Logistics Management</a:t>
          </a:r>
          <a:endParaRPr lang="en-US" sz="1700" baseline="0" dirty="0"/>
        </a:p>
      </dgm:t>
    </dgm:pt>
    <dgm:pt modelId="{BA696EFC-BAF0-4C17-978D-B9AC61B7D62A}" type="parTrans" cxnId="{7ABEA91D-318D-4ACE-ACCF-3ED60DEFB68B}">
      <dgm:prSet/>
      <dgm:spPr/>
      <dgm:t>
        <a:bodyPr/>
        <a:lstStyle/>
        <a:p>
          <a:endParaRPr lang="en-US"/>
        </a:p>
      </dgm:t>
    </dgm:pt>
    <dgm:pt modelId="{4BCF613E-9296-42F5-B113-7096039188A9}" type="sibTrans" cxnId="{7ABEA91D-318D-4ACE-ACCF-3ED60DEFB68B}">
      <dgm:prSet/>
      <dgm:spPr/>
      <dgm:t>
        <a:bodyPr/>
        <a:lstStyle/>
        <a:p>
          <a:endParaRPr lang="en-US"/>
        </a:p>
      </dgm:t>
    </dgm:pt>
    <dgm:pt modelId="{88484200-33AF-4F1F-8A5C-13A3BE938E7F}">
      <dgm:prSet phldrT="[Text]" custT="1"/>
      <dgm:spPr>
        <a:solidFill>
          <a:schemeClr val="accent2">
            <a:lumMod val="75000"/>
          </a:schemeClr>
        </a:solidFill>
      </dgm:spPr>
      <dgm:t>
        <a:bodyPr/>
        <a:lstStyle/>
        <a:p>
          <a:r>
            <a:rPr lang="en-US" sz="1700" baseline="0" dirty="0" smtClean="0"/>
            <a:t>Transportation and Distribution Management</a:t>
          </a:r>
          <a:endParaRPr lang="en-US" sz="1700" baseline="0" dirty="0"/>
        </a:p>
      </dgm:t>
    </dgm:pt>
    <dgm:pt modelId="{CC77E7A8-0A86-4D68-9C71-3BABB2F51E40}" type="parTrans" cxnId="{D0E45941-8082-4A42-AAF1-87ABA6EF2FF6}">
      <dgm:prSet/>
      <dgm:spPr/>
      <dgm:t>
        <a:bodyPr/>
        <a:lstStyle/>
        <a:p>
          <a:endParaRPr lang="en-US"/>
        </a:p>
      </dgm:t>
    </dgm:pt>
    <dgm:pt modelId="{5E0248BF-5604-4A16-A83D-71E40284EAE2}" type="sibTrans" cxnId="{D0E45941-8082-4A42-AAF1-87ABA6EF2FF6}">
      <dgm:prSet/>
      <dgm:spPr/>
      <dgm:t>
        <a:bodyPr/>
        <a:lstStyle/>
        <a:p>
          <a:endParaRPr lang="en-US"/>
        </a:p>
      </dgm:t>
    </dgm:pt>
    <dgm:pt modelId="{95B80938-D31D-48DD-BFEF-F56C09114A40}" type="pres">
      <dgm:prSet presAssocID="{2E53B040-40A3-426B-AC40-C969089DA8AA}" presName="Name0" presStyleCnt="0">
        <dgm:presLayoutVars>
          <dgm:chMax val="7"/>
          <dgm:resizeHandles val="exact"/>
        </dgm:presLayoutVars>
      </dgm:prSet>
      <dgm:spPr/>
      <dgm:t>
        <a:bodyPr/>
        <a:lstStyle/>
        <a:p>
          <a:endParaRPr lang="en-US"/>
        </a:p>
      </dgm:t>
    </dgm:pt>
    <dgm:pt modelId="{FD7C4435-1A65-4D74-8046-888C37192411}" type="pres">
      <dgm:prSet presAssocID="{2E53B040-40A3-426B-AC40-C969089DA8AA}" presName="comp1" presStyleCnt="0"/>
      <dgm:spPr/>
    </dgm:pt>
    <dgm:pt modelId="{1974565B-D7FA-4DE8-8D87-FF82594BF43B}" type="pres">
      <dgm:prSet presAssocID="{2E53B040-40A3-426B-AC40-C969089DA8AA}" presName="circle1" presStyleLbl="node1" presStyleIdx="0" presStyleCnt="3"/>
      <dgm:spPr/>
      <dgm:t>
        <a:bodyPr/>
        <a:lstStyle/>
        <a:p>
          <a:endParaRPr lang="en-US"/>
        </a:p>
      </dgm:t>
    </dgm:pt>
    <dgm:pt modelId="{E9BC32E6-18E2-4AC8-AE3A-2D0691C1D3A2}" type="pres">
      <dgm:prSet presAssocID="{2E53B040-40A3-426B-AC40-C969089DA8AA}" presName="c1text" presStyleLbl="node1" presStyleIdx="0" presStyleCnt="3">
        <dgm:presLayoutVars>
          <dgm:bulletEnabled val="1"/>
        </dgm:presLayoutVars>
      </dgm:prSet>
      <dgm:spPr/>
      <dgm:t>
        <a:bodyPr/>
        <a:lstStyle/>
        <a:p>
          <a:endParaRPr lang="en-US"/>
        </a:p>
      </dgm:t>
    </dgm:pt>
    <dgm:pt modelId="{397C5DA4-AE7B-4F64-8F6F-F932B510616A}" type="pres">
      <dgm:prSet presAssocID="{2E53B040-40A3-426B-AC40-C969089DA8AA}" presName="comp2" presStyleCnt="0"/>
      <dgm:spPr/>
    </dgm:pt>
    <dgm:pt modelId="{A56516B1-92DA-4DBD-ACDF-EF559D9711B4}" type="pres">
      <dgm:prSet presAssocID="{2E53B040-40A3-426B-AC40-C969089DA8AA}" presName="circle2" presStyleLbl="node1" presStyleIdx="1" presStyleCnt="3"/>
      <dgm:spPr/>
      <dgm:t>
        <a:bodyPr/>
        <a:lstStyle/>
        <a:p>
          <a:endParaRPr lang="en-US"/>
        </a:p>
      </dgm:t>
    </dgm:pt>
    <dgm:pt modelId="{7C5E95B4-55A9-49C8-A02C-0DE754DF0A4D}" type="pres">
      <dgm:prSet presAssocID="{2E53B040-40A3-426B-AC40-C969089DA8AA}" presName="c2text" presStyleLbl="node1" presStyleIdx="1" presStyleCnt="3">
        <dgm:presLayoutVars>
          <dgm:bulletEnabled val="1"/>
        </dgm:presLayoutVars>
      </dgm:prSet>
      <dgm:spPr/>
      <dgm:t>
        <a:bodyPr/>
        <a:lstStyle/>
        <a:p>
          <a:endParaRPr lang="en-US"/>
        </a:p>
      </dgm:t>
    </dgm:pt>
    <dgm:pt modelId="{7FE250E2-FDFA-4E06-A4C4-1AF85741E79F}" type="pres">
      <dgm:prSet presAssocID="{2E53B040-40A3-426B-AC40-C969089DA8AA}" presName="comp3" presStyleCnt="0"/>
      <dgm:spPr/>
    </dgm:pt>
    <dgm:pt modelId="{5B28213E-1878-482E-AE0F-5F2A79B1C5E3}" type="pres">
      <dgm:prSet presAssocID="{2E53B040-40A3-426B-AC40-C969089DA8AA}" presName="circle3" presStyleLbl="node1" presStyleIdx="2" presStyleCnt="3"/>
      <dgm:spPr/>
      <dgm:t>
        <a:bodyPr/>
        <a:lstStyle/>
        <a:p>
          <a:endParaRPr lang="en-US"/>
        </a:p>
      </dgm:t>
    </dgm:pt>
    <dgm:pt modelId="{617CA4C8-BAD5-4A72-A319-EBB6E0293041}" type="pres">
      <dgm:prSet presAssocID="{2E53B040-40A3-426B-AC40-C969089DA8AA}" presName="c3text" presStyleLbl="node1" presStyleIdx="2" presStyleCnt="3">
        <dgm:presLayoutVars>
          <dgm:bulletEnabled val="1"/>
        </dgm:presLayoutVars>
      </dgm:prSet>
      <dgm:spPr/>
      <dgm:t>
        <a:bodyPr/>
        <a:lstStyle/>
        <a:p>
          <a:endParaRPr lang="en-US"/>
        </a:p>
      </dgm:t>
    </dgm:pt>
  </dgm:ptLst>
  <dgm:cxnLst>
    <dgm:cxn modelId="{8C36AB83-4F45-43C6-A51A-A01A4A4D6F86}" type="presOf" srcId="{6B60CDC1-0629-46F0-B34D-2981C2E2C239}" destId="{1974565B-D7FA-4DE8-8D87-FF82594BF43B}" srcOrd="0" destOrd="0" presId="urn:microsoft.com/office/officeart/2005/8/layout/venn2"/>
    <dgm:cxn modelId="{4ECB9E59-D2A5-4604-81C3-F54EE7974EAE}" type="presOf" srcId="{88484200-33AF-4F1F-8A5C-13A3BE938E7F}" destId="{617CA4C8-BAD5-4A72-A319-EBB6E0293041}" srcOrd="1" destOrd="0" presId="urn:microsoft.com/office/officeart/2005/8/layout/venn2"/>
    <dgm:cxn modelId="{813437A8-90C0-40B5-B67B-59A186FB6EFF}" type="presOf" srcId="{13939F0A-C63C-4053-B099-FF71B6C2365D}" destId="{7C5E95B4-55A9-49C8-A02C-0DE754DF0A4D}" srcOrd="1" destOrd="0" presId="urn:microsoft.com/office/officeart/2005/8/layout/venn2"/>
    <dgm:cxn modelId="{7B23D6B5-0604-494C-9CDF-BC9BFB23CE4F}" type="presOf" srcId="{6B60CDC1-0629-46F0-B34D-2981C2E2C239}" destId="{E9BC32E6-18E2-4AC8-AE3A-2D0691C1D3A2}" srcOrd="1" destOrd="0" presId="urn:microsoft.com/office/officeart/2005/8/layout/venn2"/>
    <dgm:cxn modelId="{FC33AAC9-C235-49F6-BCA8-8AD744584396}" srcId="{2E53B040-40A3-426B-AC40-C969089DA8AA}" destId="{6B60CDC1-0629-46F0-B34D-2981C2E2C239}" srcOrd="0" destOrd="0" parTransId="{2805348E-B1E1-4ACD-8C87-9C35BD9707D3}" sibTransId="{2B880753-8977-43F7-B269-79EC8563F77B}"/>
    <dgm:cxn modelId="{7ABEA91D-318D-4ACE-ACCF-3ED60DEFB68B}" srcId="{2E53B040-40A3-426B-AC40-C969089DA8AA}" destId="{13939F0A-C63C-4053-B099-FF71B6C2365D}" srcOrd="1" destOrd="0" parTransId="{BA696EFC-BAF0-4C17-978D-B9AC61B7D62A}" sibTransId="{4BCF613E-9296-42F5-B113-7096039188A9}"/>
    <dgm:cxn modelId="{9C2BFFF7-4BA7-4065-AADD-C8841EA6EC60}" type="presOf" srcId="{2E53B040-40A3-426B-AC40-C969089DA8AA}" destId="{95B80938-D31D-48DD-BFEF-F56C09114A40}" srcOrd="0" destOrd="0" presId="urn:microsoft.com/office/officeart/2005/8/layout/venn2"/>
    <dgm:cxn modelId="{6BDDFEAD-78CC-420F-A2F3-EA38EC51AE81}" type="presOf" srcId="{88484200-33AF-4F1F-8A5C-13A3BE938E7F}" destId="{5B28213E-1878-482E-AE0F-5F2A79B1C5E3}" srcOrd="0" destOrd="0" presId="urn:microsoft.com/office/officeart/2005/8/layout/venn2"/>
    <dgm:cxn modelId="{D0E45941-8082-4A42-AAF1-87ABA6EF2FF6}" srcId="{2E53B040-40A3-426B-AC40-C969089DA8AA}" destId="{88484200-33AF-4F1F-8A5C-13A3BE938E7F}" srcOrd="2" destOrd="0" parTransId="{CC77E7A8-0A86-4D68-9C71-3BABB2F51E40}" sibTransId="{5E0248BF-5604-4A16-A83D-71E40284EAE2}"/>
    <dgm:cxn modelId="{C0E85683-EDD0-4F80-8F57-78878D3B0B6D}" type="presOf" srcId="{13939F0A-C63C-4053-B099-FF71B6C2365D}" destId="{A56516B1-92DA-4DBD-ACDF-EF559D9711B4}" srcOrd="0" destOrd="0" presId="urn:microsoft.com/office/officeart/2005/8/layout/venn2"/>
    <dgm:cxn modelId="{2745B9EC-C96C-4BB2-BEB3-A7069E1148EF}" type="presParOf" srcId="{95B80938-D31D-48DD-BFEF-F56C09114A40}" destId="{FD7C4435-1A65-4D74-8046-888C37192411}" srcOrd="0" destOrd="0" presId="urn:microsoft.com/office/officeart/2005/8/layout/venn2"/>
    <dgm:cxn modelId="{F4D76257-7097-4251-A44D-A4520BBB5C8C}" type="presParOf" srcId="{FD7C4435-1A65-4D74-8046-888C37192411}" destId="{1974565B-D7FA-4DE8-8D87-FF82594BF43B}" srcOrd="0" destOrd="0" presId="urn:microsoft.com/office/officeart/2005/8/layout/venn2"/>
    <dgm:cxn modelId="{E47F12EA-374C-4E99-ACC2-2ACDF7315C29}" type="presParOf" srcId="{FD7C4435-1A65-4D74-8046-888C37192411}" destId="{E9BC32E6-18E2-4AC8-AE3A-2D0691C1D3A2}" srcOrd="1" destOrd="0" presId="urn:microsoft.com/office/officeart/2005/8/layout/venn2"/>
    <dgm:cxn modelId="{B0A8C04E-353C-4F2E-9E05-BB6EAC6F674E}" type="presParOf" srcId="{95B80938-D31D-48DD-BFEF-F56C09114A40}" destId="{397C5DA4-AE7B-4F64-8F6F-F932B510616A}" srcOrd="1" destOrd="0" presId="urn:microsoft.com/office/officeart/2005/8/layout/venn2"/>
    <dgm:cxn modelId="{DC910A63-21A0-4FBD-B245-36131140450B}" type="presParOf" srcId="{397C5DA4-AE7B-4F64-8F6F-F932B510616A}" destId="{A56516B1-92DA-4DBD-ACDF-EF559D9711B4}" srcOrd="0" destOrd="0" presId="urn:microsoft.com/office/officeart/2005/8/layout/venn2"/>
    <dgm:cxn modelId="{ADE135E8-6798-445E-AF9A-8FB78C059BE3}" type="presParOf" srcId="{397C5DA4-AE7B-4F64-8F6F-F932B510616A}" destId="{7C5E95B4-55A9-49C8-A02C-0DE754DF0A4D}" srcOrd="1" destOrd="0" presId="urn:microsoft.com/office/officeart/2005/8/layout/venn2"/>
    <dgm:cxn modelId="{81D109A1-8C5C-4564-95C1-0665EB724EF8}" type="presParOf" srcId="{95B80938-D31D-48DD-BFEF-F56C09114A40}" destId="{7FE250E2-FDFA-4E06-A4C4-1AF85741E79F}" srcOrd="2" destOrd="0" presId="urn:microsoft.com/office/officeart/2005/8/layout/venn2"/>
    <dgm:cxn modelId="{979223DD-397B-40A2-9559-EA75B93D2FFB}" type="presParOf" srcId="{7FE250E2-FDFA-4E06-A4C4-1AF85741E79F}" destId="{5B28213E-1878-482E-AE0F-5F2A79B1C5E3}" srcOrd="0" destOrd="0" presId="urn:microsoft.com/office/officeart/2005/8/layout/venn2"/>
    <dgm:cxn modelId="{08E1EC8D-FA31-49A7-BA83-BBCB7FD5ACCE}" type="presParOf" srcId="{7FE250E2-FDFA-4E06-A4C4-1AF85741E79F}" destId="{617CA4C8-BAD5-4A72-A319-EBB6E0293041}"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0D8ACF-10C2-4D5A-9BAF-102D5064B3D4}"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8E250EE8-D88C-45C0-9AE0-550C5DABD0E9}">
      <dgm:prSet phldrT="[Text]"/>
      <dgm:spPr>
        <a:solidFill>
          <a:schemeClr val="accent3">
            <a:lumMod val="20000"/>
            <a:lumOff val="80000"/>
          </a:schemeClr>
        </a:solidFill>
      </dgm:spPr>
      <dgm:t>
        <a:bodyPr/>
        <a:lstStyle/>
        <a:p>
          <a:r>
            <a:rPr lang="en-US" dirty="0" smtClean="0">
              <a:solidFill>
                <a:schemeClr val="bg1"/>
              </a:solidFill>
            </a:rPr>
            <a:t>Supply Chain </a:t>
          </a:r>
          <a:r>
            <a:rPr lang="en-US" b="1" dirty="0" smtClean="0">
              <a:solidFill>
                <a:schemeClr val="bg1"/>
              </a:solidFill>
            </a:rPr>
            <a:t>Risk</a:t>
          </a:r>
          <a:r>
            <a:rPr lang="en-US" dirty="0" smtClean="0">
              <a:solidFill>
                <a:schemeClr val="bg1"/>
              </a:solidFill>
            </a:rPr>
            <a:t> Management</a:t>
          </a:r>
          <a:endParaRPr lang="en-US" dirty="0">
            <a:solidFill>
              <a:schemeClr val="bg1"/>
            </a:solidFill>
          </a:endParaRPr>
        </a:p>
      </dgm:t>
    </dgm:pt>
    <dgm:pt modelId="{761215ED-4CAF-434C-B03A-DCE83481E150}" type="parTrans" cxnId="{9AAA6B73-989D-4E1F-A6CD-F92C4DF3B14A}">
      <dgm:prSet/>
      <dgm:spPr/>
      <dgm:t>
        <a:bodyPr/>
        <a:lstStyle/>
        <a:p>
          <a:endParaRPr lang="en-US"/>
        </a:p>
      </dgm:t>
    </dgm:pt>
    <dgm:pt modelId="{08C0442F-563E-4429-BB44-8C5857E66411}" type="sibTrans" cxnId="{9AAA6B73-989D-4E1F-A6CD-F92C4DF3B14A}">
      <dgm:prSet/>
      <dgm:spPr/>
      <dgm:t>
        <a:bodyPr/>
        <a:lstStyle/>
        <a:p>
          <a:endParaRPr lang="en-US"/>
        </a:p>
      </dgm:t>
    </dgm:pt>
    <dgm:pt modelId="{0D409B24-53E3-4BBC-9189-697FC68ED55E}">
      <dgm:prSet phldrT="[Text]"/>
      <dgm:spPr>
        <a:solidFill>
          <a:schemeClr val="accent2">
            <a:lumMod val="60000"/>
            <a:lumOff val="40000"/>
          </a:schemeClr>
        </a:solidFill>
        <a:ln>
          <a:solidFill>
            <a:schemeClr val="accent1"/>
          </a:solidFill>
        </a:ln>
      </dgm:spPr>
      <dgm:t>
        <a:bodyPr/>
        <a:lstStyle/>
        <a:p>
          <a:r>
            <a:rPr lang="en-US" dirty="0" smtClean="0">
              <a:solidFill>
                <a:schemeClr val="bg1"/>
              </a:solidFill>
            </a:rPr>
            <a:t>Supply Chain </a:t>
          </a:r>
          <a:r>
            <a:rPr lang="en-US" b="1" dirty="0" smtClean="0">
              <a:solidFill>
                <a:schemeClr val="bg1"/>
              </a:solidFill>
            </a:rPr>
            <a:t>Security</a:t>
          </a:r>
          <a:r>
            <a:rPr lang="en-US" dirty="0" smtClean="0">
              <a:solidFill>
                <a:schemeClr val="bg1"/>
              </a:solidFill>
            </a:rPr>
            <a:t> Management</a:t>
          </a:r>
          <a:endParaRPr lang="en-US" dirty="0">
            <a:solidFill>
              <a:schemeClr val="bg1"/>
            </a:solidFill>
          </a:endParaRPr>
        </a:p>
      </dgm:t>
    </dgm:pt>
    <dgm:pt modelId="{453A157C-7AC6-41A6-8B84-2E700437A5C5}" type="parTrans" cxnId="{D68A656E-E3C2-43AF-B8F5-459D0842E978}">
      <dgm:prSet/>
      <dgm:spPr/>
      <dgm:t>
        <a:bodyPr/>
        <a:lstStyle/>
        <a:p>
          <a:endParaRPr lang="en-US"/>
        </a:p>
      </dgm:t>
    </dgm:pt>
    <dgm:pt modelId="{6934A006-B9FE-4477-ABFE-24D2CF7C3A61}" type="sibTrans" cxnId="{D68A656E-E3C2-43AF-B8F5-459D0842E978}">
      <dgm:prSet/>
      <dgm:spPr/>
      <dgm:t>
        <a:bodyPr/>
        <a:lstStyle/>
        <a:p>
          <a:endParaRPr lang="en-US"/>
        </a:p>
      </dgm:t>
    </dgm:pt>
    <dgm:pt modelId="{F867D4DD-A9D5-4238-BB88-4B0263BA5651}" type="pres">
      <dgm:prSet presAssocID="{E60D8ACF-10C2-4D5A-9BAF-102D5064B3D4}" presName="Name0" presStyleCnt="0">
        <dgm:presLayoutVars>
          <dgm:chMax val="7"/>
          <dgm:resizeHandles val="exact"/>
        </dgm:presLayoutVars>
      </dgm:prSet>
      <dgm:spPr/>
      <dgm:t>
        <a:bodyPr/>
        <a:lstStyle/>
        <a:p>
          <a:endParaRPr lang="en-US"/>
        </a:p>
      </dgm:t>
    </dgm:pt>
    <dgm:pt modelId="{2BE37612-EAA7-4FE0-988B-B7B574465A9E}" type="pres">
      <dgm:prSet presAssocID="{E60D8ACF-10C2-4D5A-9BAF-102D5064B3D4}" presName="comp1" presStyleCnt="0"/>
      <dgm:spPr/>
    </dgm:pt>
    <dgm:pt modelId="{9FA09DEE-4DE0-4DB2-A695-8FC5F35419BD}" type="pres">
      <dgm:prSet presAssocID="{E60D8ACF-10C2-4D5A-9BAF-102D5064B3D4}" presName="circle1" presStyleLbl="node1" presStyleIdx="0" presStyleCnt="2"/>
      <dgm:spPr/>
      <dgm:t>
        <a:bodyPr/>
        <a:lstStyle/>
        <a:p>
          <a:endParaRPr lang="en-US"/>
        </a:p>
      </dgm:t>
    </dgm:pt>
    <dgm:pt modelId="{0A14D8A8-090A-4C4A-BA3B-7C077D7503EF}" type="pres">
      <dgm:prSet presAssocID="{E60D8ACF-10C2-4D5A-9BAF-102D5064B3D4}" presName="c1text" presStyleLbl="node1" presStyleIdx="0" presStyleCnt="2">
        <dgm:presLayoutVars>
          <dgm:bulletEnabled val="1"/>
        </dgm:presLayoutVars>
      </dgm:prSet>
      <dgm:spPr/>
      <dgm:t>
        <a:bodyPr/>
        <a:lstStyle/>
        <a:p>
          <a:endParaRPr lang="en-US"/>
        </a:p>
      </dgm:t>
    </dgm:pt>
    <dgm:pt modelId="{7F8C49EA-A7B9-461F-8479-860B56323B0A}" type="pres">
      <dgm:prSet presAssocID="{E60D8ACF-10C2-4D5A-9BAF-102D5064B3D4}" presName="comp2" presStyleCnt="0"/>
      <dgm:spPr/>
    </dgm:pt>
    <dgm:pt modelId="{053B6F6F-5007-40F0-BA59-3937AFFF37F0}" type="pres">
      <dgm:prSet presAssocID="{E60D8ACF-10C2-4D5A-9BAF-102D5064B3D4}" presName="circle2" presStyleLbl="node1" presStyleIdx="1" presStyleCnt="2" custScaleX="85000" custScaleY="81667"/>
      <dgm:spPr/>
      <dgm:t>
        <a:bodyPr/>
        <a:lstStyle/>
        <a:p>
          <a:endParaRPr lang="en-US"/>
        </a:p>
      </dgm:t>
    </dgm:pt>
    <dgm:pt modelId="{247ACF3D-1DED-4F9A-B41D-2FAF769AF40C}" type="pres">
      <dgm:prSet presAssocID="{E60D8ACF-10C2-4D5A-9BAF-102D5064B3D4}" presName="c2text" presStyleLbl="node1" presStyleIdx="1" presStyleCnt="2">
        <dgm:presLayoutVars>
          <dgm:bulletEnabled val="1"/>
        </dgm:presLayoutVars>
      </dgm:prSet>
      <dgm:spPr/>
      <dgm:t>
        <a:bodyPr/>
        <a:lstStyle/>
        <a:p>
          <a:endParaRPr lang="en-US"/>
        </a:p>
      </dgm:t>
    </dgm:pt>
  </dgm:ptLst>
  <dgm:cxnLst>
    <dgm:cxn modelId="{9AAA6B73-989D-4E1F-A6CD-F92C4DF3B14A}" srcId="{E60D8ACF-10C2-4D5A-9BAF-102D5064B3D4}" destId="{8E250EE8-D88C-45C0-9AE0-550C5DABD0E9}" srcOrd="0" destOrd="0" parTransId="{761215ED-4CAF-434C-B03A-DCE83481E150}" sibTransId="{08C0442F-563E-4429-BB44-8C5857E66411}"/>
    <dgm:cxn modelId="{E162F263-1088-4536-80E8-9B16E24299C3}" type="presOf" srcId="{E60D8ACF-10C2-4D5A-9BAF-102D5064B3D4}" destId="{F867D4DD-A9D5-4238-BB88-4B0263BA5651}" srcOrd="0" destOrd="0" presId="urn:microsoft.com/office/officeart/2005/8/layout/venn2"/>
    <dgm:cxn modelId="{71C3DEA4-4428-46C0-A290-7A0E07E1E21C}" type="presOf" srcId="{0D409B24-53E3-4BBC-9189-697FC68ED55E}" destId="{053B6F6F-5007-40F0-BA59-3937AFFF37F0}" srcOrd="0" destOrd="0" presId="urn:microsoft.com/office/officeart/2005/8/layout/venn2"/>
    <dgm:cxn modelId="{CB1CF221-64F7-402A-861A-4ADACFD211E4}" type="presOf" srcId="{0D409B24-53E3-4BBC-9189-697FC68ED55E}" destId="{247ACF3D-1DED-4F9A-B41D-2FAF769AF40C}" srcOrd="1" destOrd="0" presId="urn:microsoft.com/office/officeart/2005/8/layout/venn2"/>
    <dgm:cxn modelId="{6A3B32B5-FEFC-4B75-91BC-57265586F6AD}" type="presOf" srcId="{8E250EE8-D88C-45C0-9AE0-550C5DABD0E9}" destId="{9FA09DEE-4DE0-4DB2-A695-8FC5F35419BD}" srcOrd="0" destOrd="0" presId="urn:microsoft.com/office/officeart/2005/8/layout/venn2"/>
    <dgm:cxn modelId="{4FA893AB-BE51-405B-B490-F5596B034195}" type="presOf" srcId="{8E250EE8-D88C-45C0-9AE0-550C5DABD0E9}" destId="{0A14D8A8-090A-4C4A-BA3B-7C077D7503EF}" srcOrd="1" destOrd="0" presId="urn:microsoft.com/office/officeart/2005/8/layout/venn2"/>
    <dgm:cxn modelId="{D68A656E-E3C2-43AF-B8F5-459D0842E978}" srcId="{E60D8ACF-10C2-4D5A-9BAF-102D5064B3D4}" destId="{0D409B24-53E3-4BBC-9189-697FC68ED55E}" srcOrd="1" destOrd="0" parTransId="{453A157C-7AC6-41A6-8B84-2E700437A5C5}" sibTransId="{6934A006-B9FE-4477-ABFE-24D2CF7C3A61}"/>
    <dgm:cxn modelId="{A03535E4-9BB0-477C-AE2E-13573347408D}" type="presParOf" srcId="{F867D4DD-A9D5-4238-BB88-4B0263BA5651}" destId="{2BE37612-EAA7-4FE0-988B-B7B574465A9E}" srcOrd="0" destOrd="0" presId="urn:microsoft.com/office/officeart/2005/8/layout/venn2"/>
    <dgm:cxn modelId="{0AE11E62-C952-4296-8DB7-74DB13CF4F14}" type="presParOf" srcId="{2BE37612-EAA7-4FE0-988B-B7B574465A9E}" destId="{9FA09DEE-4DE0-4DB2-A695-8FC5F35419BD}" srcOrd="0" destOrd="0" presId="urn:microsoft.com/office/officeart/2005/8/layout/venn2"/>
    <dgm:cxn modelId="{11DD06B4-73B0-4C64-A6F7-9520C26BC67B}" type="presParOf" srcId="{2BE37612-EAA7-4FE0-988B-B7B574465A9E}" destId="{0A14D8A8-090A-4C4A-BA3B-7C077D7503EF}" srcOrd="1" destOrd="0" presId="urn:microsoft.com/office/officeart/2005/8/layout/venn2"/>
    <dgm:cxn modelId="{783C079A-196C-4EE2-9A53-AA98B3B87922}" type="presParOf" srcId="{F867D4DD-A9D5-4238-BB88-4B0263BA5651}" destId="{7F8C49EA-A7B9-461F-8479-860B56323B0A}" srcOrd="1" destOrd="0" presId="urn:microsoft.com/office/officeart/2005/8/layout/venn2"/>
    <dgm:cxn modelId="{D05FC811-7B7D-445B-96A6-7CD23655FC84}" type="presParOf" srcId="{7F8C49EA-A7B9-461F-8479-860B56323B0A}" destId="{053B6F6F-5007-40F0-BA59-3937AFFF37F0}" srcOrd="0" destOrd="0" presId="urn:microsoft.com/office/officeart/2005/8/layout/venn2"/>
    <dgm:cxn modelId="{7E3851FA-F2E9-45E5-AD7C-3A288DA75C17}" type="presParOf" srcId="{7F8C49EA-A7B9-461F-8479-860B56323B0A}" destId="{247ACF3D-1DED-4F9A-B41D-2FAF769AF40C}"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4565B-D7FA-4DE8-8D87-FF82594BF43B}">
      <dsp:nvSpPr>
        <dsp:cNvPr id="0" name=""/>
        <dsp:cNvSpPr/>
      </dsp:nvSpPr>
      <dsp:spPr>
        <a:xfrm>
          <a:off x="329405" y="0"/>
          <a:ext cx="4572000" cy="4572000"/>
        </a:xfrm>
        <a:prstGeom prst="ellipse">
          <a:avLst/>
        </a:prstGeom>
        <a:solidFill>
          <a:srgbClr val="FF0000"/>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baseline="0" dirty="0" smtClean="0"/>
            <a:t>Supply Chain Management</a:t>
          </a:r>
          <a:endParaRPr lang="en-US" sz="1700" kern="1200" baseline="0" dirty="0"/>
        </a:p>
      </dsp:txBody>
      <dsp:txXfrm>
        <a:off x="1816448" y="228599"/>
        <a:ext cx="1597914" cy="685800"/>
      </dsp:txXfrm>
    </dsp:sp>
    <dsp:sp modelId="{A56516B1-92DA-4DBD-ACDF-EF559D9711B4}">
      <dsp:nvSpPr>
        <dsp:cNvPr id="0" name=""/>
        <dsp:cNvSpPr/>
      </dsp:nvSpPr>
      <dsp:spPr>
        <a:xfrm>
          <a:off x="900905" y="1142999"/>
          <a:ext cx="3429000" cy="3429000"/>
        </a:xfrm>
        <a:prstGeom prst="ellipse">
          <a:avLst/>
        </a:prstGeom>
        <a:solidFill>
          <a:schemeClr val="accent1">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baseline="0" dirty="0" smtClean="0"/>
            <a:t>Logistics Management</a:t>
          </a:r>
          <a:endParaRPr lang="en-US" sz="1700" kern="1200" baseline="0" dirty="0"/>
        </a:p>
      </dsp:txBody>
      <dsp:txXfrm>
        <a:off x="1816448" y="1357312"/>
        <a:ext cx="1597914" cy="642937"/>
      </dsp:txXfrm>
    </dsp:sp>
    <dsp:sp modelId="{5B28213E-1878-482E-AE0F-5F2A79B1C5E3}">
      <dsp:nvSpPr>
        <dsp:cNvPr id="0" name=""/>
        <dsp:cNvSpPr/>
      </dsp:nvSpPr>
      <dsp:spPr>
        <a:xfrm>
          <a:off x="1472405" y="2286000"/>
          <a:ext cx="2286000" cy="2286000"/>
        </a:xfrm>
        <a:prstGeom prst="ellipse">
          <a:avLst/>
        </a:prstGeom>
        <a:solidFill>
          <a:schemeClr val="accent2">
            <a:lumMod val="7500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baseline="0" dirty="0" smtClean="0"/>
            <a:t>Transportation and Distribution Management</a:t>
          </a:r>
          <a:endParaRPr lang="en-US" sz="1700" kern="1200" baseline="0" dirty="0"/>
        </a:p>
      </dsp:txBody>
      <dsp:txXfrm>
        <a:off x="1807182" y="2857500"/>
        <a:ext cx="1616446" cy="1143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09DEE-4DE0-4DB2-A695-8FC5F35419BD}">
      <dsp:nvSpPr>
        <dsp:cNvPr id="0" name=""/>
        <dsp:cNvSpPr/>
      </dsp:nvSpPr>
      <dsp:spPr>
        <a:xfrm>
          <a:off x="1016000" y="0"/>
          <a:ext cx="4064000" cy="4064000"/>
        </a:xfrm>
        <a:prstGeom prst="ellipse">
          <a:avLst/>
        </a:prstGeom>
        <a:solidFill>
          <a:schemeClr val="accent3">
            <a:lumMod val="20000"/>
            <a:lumOff val="8000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Supply Chain </a:t>
          </a:r>
          <a:r>
            <a:rPr lang="en-US" sz="1600" b="1" kern="1200" dirty="0" smtClean="0">
              <a:solidFill>
                <a:schemeClr val="bg1"/>
              </a:solidFill>
            </a:rPr>
            <a:t>Risk</a:t>
          </a:r>
          <a:r>
            <a:rPr lang="en-US" sz="1600" kern="1200" dirty="0" smtClean="0">
              <a:solidFill>
                <a:schemeClr val="bg1"/>
              </a:solidFill>
            </a:rPr>
            <a:t> Management</a:t>
          </a:r>
          <a:endParaRPr lang="en-US" sz="1600" kern="1200" dirty="0">
            <a:solidFill>
              <a:schemeClr val="bg1"/>
            </a:solidFill>
          </a:endParaRPr>
        </a:p>
      </dsp:txBody>
      <dsp:txXfrm>
        <a:off x="1981200" y="304800"/>
        <a:ext cx="2133600" cy="690880"/>
      </dsp:txXfrm>
    </dsp:sp>
    <dsp:sp modelId="{053B6F6F-5007-40F0-BA59-3937AFFF37F0}">
      <dsp:nvSpPr>
        <dsp:cNvPr id="0" name=""/>
        <dsp:cNvSpPr/>
      </dsp:nvSpPr>
      <dsp:spPr>
        <a:xfrm>
          <a:off x="1752600" y="1295394"/>
          <a:ext cx="2590800" cy="2489210"/>
        </a:xfrm>
        <a:prstGeom prst="ellipse">
          <a:avLst/>
        </a:prstGeom>
        <a:solidFill>
          <a:schemeClr val="accent2">
            <a:lumMod val="60000"/>
            <a:lumOff val="40000"/>
          </a:schemeClr>
        </a:solidFill>
        <a:ln w="38475"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Supply Chain </a:t>
          </a:r>
          <a:r>
            <a:rPr lang="en-US" sz="1600" b="1" kern="1200" dirty="0" smtClean="0">
              <a:solidFill>
                <a:schemeClr val="bg1"/>
              </a:solidFill>
            </a:rPr>
            <a:t>Security</a:t>
          </a:r>
          <a:r>
            <a:rPr lang="en-US" sz="1600" kern="1200" dirty="0" smtClean="0">
              <a:solidFill>
                <a:schemeClr val="bg1"/>
              </a:solidFill>
            </a:rPr>
            <a:t> Management</a:t>
          </a:r>
          <a:endParaRPr lang="en-US" sz="1600" kern="1200" dirty="0">
            <a:solidFill>
              <a:schemeClr val="bg1"/>
            </a:solidFill>
          </a:endParaRPr>
        </a:p>
      </dsp:txBody>
      <dsp:txXfrm>
        <a:off x="2132013" y="1917697"/>
        <a:ext cx="1831972" cy="1244605"/>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438BD83D-7664-47EC-9D08-C28AB37BDDD7}" type="datetimeFigureOut">
              <a:rPr lang="en-US" smtClean="0"/>
              <a:t>4/1/2013</a:t>
            </a:fld>
            <a:endParaRPr lang="en-US"/>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64A5D8B1-4B7C-4BC5-A7EC-37338EFCFAF4}" type="slidenum">
              <a:rPr lang="en-US" smtClean="0"/>
              <a:t>‹#›</a:t>
            </a:fld>
            <a:endParaRPr lang="en-US"/>
          </a:p>
        </p:txBody>
      </p:sp>
    </p:spTree>
    <p:extLst>
      <p:ext uri="{BB962C8B-B14F-4D97-AF65-F5344CB8AC3E}">
        <p14:creationId xmlns:p14="http://schemas.microsoft.com/office/powerpoint/2010/main" val="3408435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09C0D3EF-EA39-458A-8C86-EC40EC94AC33}" type="datetimeFigureOut">
              <a:rPr lang="en-US" smtClean="0"/>
              <a:t>4/1/2013</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958DCF70-194B-48B7-89F5-715FB4269614}" type="slidenum">
              <a:rPr lang="en-US" smtClean="0"/>
              <a:t>‹#›</a:t>
            </a:fld>
            <a:endParaRPr lang="en-US"/>
          </a:p>
        </p:txBody>
      </p:sp>
    </p:spTree>
    <p:extLst>
      <p:ext uri="{BB962C8B-B14F-4D97-AF65-F5344CB8AC3E}">
        <p14:creationId xmlns:p14="http://schemas.microsoft.com/office/powerpoint/2010/main" val="3254766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8DCF70-194B-48B7-89F5-715FB4269614}" type="slidenum">
              <a:rPr lang="en-US" smtClean="0"/>
              <a:t>4</a:t>
            </a:fld>
            <a:endParaRPr lang="en-US"/>
          </a:p>
        </p:txBody>
      </p:sp>
    </p:spTree>
    <p:extLst>
      <p:ext uri="{BB962C8B-B14F-4D97-AF65-F5344CB8AC3E}">
        <p14:creationId xmlns:p14="http://schemas.microsoft.com/office/powerpoint/2010/main" val="2395768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8DCF70-194B-48B7-89F5-715FB4269614}" type="slidenum">
              <a:rPr lang="en-US" smtClean="0"/>
              <a:t>13</a:t>
            </a:fld>
            <a:endParaRPr lang="en-US"/>
          </a:p>
        </p:txBody>
      </p:sp>
    </p:spTree>
    <p:extLst>
      <p:ext uri="{BB962C8B-B14F-4D97-AF65-F5344CB8AC3E}">
        <p14:creationId xmlns:p14="http://schemas.microsoft.com/office/powerpoint/2010/main" val="2279697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4816CD-E985-47D2-9253-D4D010ABFEA8}" type="datetimeFigureOut">
              <a:rPr lang="en-US" smtClean="0"/>
              <a:t>4/1/2013</a:t>
            </a:fld>
            <a:endParaRPr lang="en-US"/>
          </a:p>
        </p:txBody>
      </p:sp>
      <p:sp>
        <p:nvSpPr>
          <p:cNvPr id="8" name="Slide Number Placeholder 7"/>
          <p:cNvSpPr>
            <a:spLocks noGrp="1"/>
          </p:cNvSpPr>
          <p:nvPr>
            <p:ph type="sldNum" sz="quarter" idx="11"/>
          </p:nvPr>
        </p:nvSpPr>
        <p:spPr/>
        <p:txBody>
          <a:bodyPr/>
          <a:lstStyle/>
          <a:p>
            <a:fld id="{ED920D24-2B57-4E91-A4D0-2A56712AC9D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4816CD-E985-47D2-9253-D4D010ABFEA8}" type="datetimeFigureOut">
              <a:rPr lang="en-US" smtClean="0"/>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0D24-2B57-4E91-A4D0-2A56712AC9D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4816CD-E985-47D2-9253-D4D010ABFEA8}" type="datetimeFigureOut">
              <a:rPr lang="en-US" smtClean="0"/>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0D24-2B57-4E91-A4D0-2A56712AC9D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14816CD-E985-47D2-9253-D4D010ABFEA8}" type="datetimeFigureOut">
              <a:rPr lang="en-US" smtClean="0"/>
              <a:t>4/1/2013</a:t>
            </a:fld>
            <a:endParaRPr lang="en-US"/>
          </a:p>
        </p:txBody>
      </p:sp>
      <p:sp>
        <p:nvSpPr>
          <p:cNvPr id="10" name="Slide Number Placeholder 9"/>
          <p:cNvSpPr>
            <a:spLocks noGrp="1"/>
          </p:cNvSpPr>
          <p:nvPr>
            <p:ph type="sldNum" sz="quarter" idx="15"/>
          </p:nvPr>
        </p:nvSpPr>
        <p:spPr/>
        <p:txBody>
          <a:bodyPr/>
          <a:lstStyle/>
          <a:p>
            <a:fld id="{ED920D24-2B57-4E91-A4D0-2A56712AC9DD}" type="slidenum">
              <a:rPr lang="en-US" smtClean="0"/>
              <a:t>‹#›</a:t>
            </a:fld>
            <a:endParaRPr lang="en-US"/>
          </a:p>
        </p:txBody>
      </p:sp>
      <p:sp>
        <p:nvSpPr>
          <p:cNvPr id="11" name="Footer Placeholder 10"/>
          <p:cNvSpPr>
            <a:spLocks noGrp="1"/>
          </p:cNvSpPr>
          <p:nvPr>
            <p:ph type="ftr" sz="quarter" idx="16"/>
          </p:nvPr>
        </p:nvSpPr>
        <p:spPr/>
        <p:txBody>
          <a:bodyPr/>
          <a:lstStyle/>
          <a:p>
            <a:endParaRPr lang="en-US"/>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4816CD-E985-47D2-9253-D4D010ABFEA8}" type="datetimeFigureOut">
              <a:rPr lang="en-US" smtClean="0"/>
              <a:t>4/1/2013</a:t>
            </a:fld>
            <a:endParaRPr lang="en-US"/>
          </a:p>
        </p:txBody>
      </p:sp>
      <p:sp>
        <p:nvSpPr>
          <p:cNvPr id="8" name="Slide Number Placeholder 7"/>
          <p:cNvSpPr>
            <a:spLocks noGrp="1"/>
          </p:cNvSpPr>
          <p:nvPr>
            <p:ph type="sldNum" sz="quarter" idx="11"/>
          </p:nvPr>
        </p:nvSpPr>
        <p:spPr/>
        <p:txBody>
          <a:bodyPr/>
          <a:lstStyle/>
          <a:p>
            <a:fld id="{ED920D24-2B57-4E91-A4D0-2A56712AC9D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114816CD-E985-47D2-9253-D4D010ABFEA8}" type="datetimeFigureOut">
              <a:rPr lang="en-US" smtClean="0"/>
              <a:t>4/1/2013</a:t>
            </a:fld>
            <a:endParaRPr lang="en-US"/>
          </a:p>
        </p:txBody>
      </p:sp>
      <p:sp>
        <p:nvSpPr>
          <p:cNvPr id="10" name="Slide Number Placeholder 9"/>
          <p:cNvSpPr>
            <a:spLocks noGrp="1"/>
          </p:cNvSpPr>
          <p:nvPr>
            <p:ph type="sldNum" sz="quarter" idx="11"/>
          </p:nvPr>
        </p:nvSpPr>
        <p:spPr/>
        <p:txBody>
          <a:bodyPr/>
          <a:lstStyle/>
          <a:p>
            <a:fld id="{ED920D24-2B57-4E91-A4D0-2A56712AC9DD}" type="slidenum">
              <a:rPr lang="en-US" smtClean="0"/>
              <a:t>‹#›</a:t>
            </a:fld>
            <a:endParaRPr lang="en-US"/>
          </a:p>
        </p:txBody>
      </p:sp>
      <p:sp>
        <p:nvSpPr>
          <p:cNvPr id="11" name="Footer Placeholder 10"/>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114816CD-E985-47D2-9253-D4D010ABFEA8}" type="datetimeFigureOut">
              <a:rPr lang="en-US" smtClean="0"/>
              <a:t>4/1/2013</a:t>
            </a:fld>
            <a:endParaRPr lang="en-US"/>
          </a:p>
        </p:txBody>
      </p:sp>
      <p:sp>
        <p:nvSpPr>
          <p:cNvPr id="11" name="Slide Number Placeholder 10"/>
          <p:cNvSpPr>
            <a:spLocks noGrp="1"/>
          </p:cNvSpPr>
          <p:nvPr>
            <p:ph type="sldNum" sz="quarter" idx="11"/>
          </p:nvPr>
        </p:nvSpPr>
        <p:spPr/>
        <p:txBody>
          <a:bodyPr/>
          <a:lstStyle/>
          <a:p>
            <a:fld id="{ED920D24-2B57-4E91-A4D0-2A56712AC9DD}" type="slidenum">
              <a:rPr lang="en-US" smtClean="0"/>
              <a:t>‹#›</a:t>
            </a:fld>
            <a:endParaRPr lang="en-US"/>
          </a:p>
        </p:txBody>
      </p:sp>
      <p:sp>
        <p:nvSpPr>
          <p:cNvPr id="12" name="Footer Placeholder 11"/>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114816CD-E985-47D2-9253-D4D010ABFEA8}" type="datetimeFigureOut">
              <a:rPr lang="en-US" smtClean="0"/>
              <a:t>4/1/2013</a:t>
            </a:fld>
            <a:endParaRPr lang="en-US"/>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ED920D24-2B57-4E91-A4D0-2A56712AC9DD}" type="slidenum">
              <a:rPr lang="en-US" smtClean="0"/>
              <a:t>‹#›</a:t>
            </a:fld>
            <a:endParaRPr lang="en-US"/>
          </a:p>
        </p:txBody>
      </p:sp>
      <p:sp>
        <p:nvSpPr>
          <p:cNvPr id="6" name="Footer Placeholder 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4816CD-E985-47D2-9253-D4D010ABFEA8}" type="datetimeFigureOut">
              <a:rPr lang="en-US" smtClean="0"/>
              <a:t>4/1/2013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920D24-2B57-4E91-A4D0-2A56712AC9D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14816CD-E985-47D2-9253-D4D010ABFEA8}" type="datetimeFigureOut">
              <a:rPr lang="en-US" smtClean="0"/>
              <a:t>4/1/2013</a:t>
            </a:fld>
            <a:endParaRPr lang="en-US"/>
          </a:p>
        </p:txBody>
      </p:sp>
      <p:sp>
        <p:nvSpPr>
          <p:cNvPr id="9" name="Slide Number Placeholder 8"/>
          <p:cNvSpPr>
            <a:spLocks noGrp="1"/>
          </p:cNvSpPr>
          <p:nvPr>
            <p:ph type="sldNum" sz="quarter" idx="11"/>
          </p:nvPr>
        </p:nvSpPr>
        <p:spPr/>
        <p:txBody>
          <a:bodyPr/>
          <a:lstStyle/>
          <a:p>
            <a:fld id="{ED920D24-2B57-4E91-A4D0-2A56712AC9DD}"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14816CD-E985-47D2-9253-D4D010ABFEA8}" type="datetimeFigureOut">
              <a:rPr lang="en-US" smtClean="0"/>
              <a:t>4/1/2013</a:t>
            </a:fld>
            <a:endParaRPr lang="en-US"/>
          </a:p>
        </p:txBody>
      </p:sp>
      <p:sp>
        <p:nvSpPr>
          <p:cNvPr id="9" name="Slide Number Placeholder 8"/>
          <p:cNvSpPr>
            <a:spLocks noGrp="1"/>
          </p:cNvSpPr>
          <p:nvPr>
            <p:ph type="sldNum" sz="quarter" idx="11"/>
          </p:nvPr>
        </p:nvSpPr>
        <p:spPr/>
        <p:txBody>
          <a:bodyPr/>
          <a:lstStyle/>
          <a:p>
            <a:fld id="{ED920D24-2B57-4E91-A4D0-2A56712AC9DD}"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114816CD-E985-47D2-9253-D4D010ABFEA8}" type="datetimeFigureOut">
              <a:rPr lang="en-US" smtClean="0"/>
              <a:t>4/1/2013</a:t>
            </a:fld>
            <a:endParaRPr lang="en-US"/>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ED920D24-2B57-4E91-A4D0-2A56712AC9D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n.wikipedia.org/wiki/File:US_trade_final-01.svg"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solidFill>
                  <a:schemeClr val="bg1"/>
                </a:solidFill>
              </a:rPr>
              <a:t>Supply chain security</a:t>
            </a:r>
            <a:endParaRPr lang="en-US" sz="5400" dirty="0">
              <a:solidFill>
                <a:schemeClr val="bg1"/>
              </a:solidFill>
            </a:endParaRPr>
          </a:p>
        </p:txBody>
      </p:sp>
      <p:sp>
        <p:nvSpPr>
          <p:cNvPr id="3" name="Subtitle 2"/>
          <p:cNvSpPr>
            <a:spLocks noGrp="1"/>
          </p:cNvSpPr>
          <p:nvPr>
            <p:ph type="subTitle" idx="1"/>
          </p:nvPr>
        </p:nvSpPr>
        <p:spPr/>
        <p:txBody>
          <a:bodyPr>
            <a:noAutofit/>
          </a:bodyPr>
          <a:lstStyle/>
          <a:p>
            <a:r>
              <a:rPr lang="en-US" sz="3200" dirty="0" smtClean="0">
                <a:solidFill>
                  <a:schemeClr val="bg1"/>
                </a:solidFill>
              </a:rPr>
              <a:t>Session 1:  CONTEXT AND DEFINITIONS</a:t>
            </a:r>
          </a:p>
          <a:p>
            <a:r>
              <a:rPr lang="en-US" sz="3200" dirty="0" smtClean="0">
                <a:solidFill>
                  <a:schemeClr val="bg1"/>
                </a:solidFill>
              </a:rPr>
              <a:t>Spring 2013</a:t>
            </a:r>
            <a:endParaRPr lang="en-US" sz="3200" dirty="0">
              <a:solidFill>
                <a:schemeClr val="bg1"/>
              </a:solidFill>
            </a:endParaRPr>
          </a:p>
        </p:txBody>
      </p:sp>
    </p:spTree>
    <p:extLst>
      <p:ext uri="{BB962C8B-B14F-4D97-AF65-F5344CB8AC3E}">
        <p14:creationId xmlns:p14="http://schemas.microsoft.com/office/powerpoint/2010/main" val="2773076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bg1"/>
                </a:solidFill>
              </a:rPr>
              <a:t>Transportation intensive!</a:t>
            </a:r>
            <a:endParaRPr lang="en-US" sz="2000" dirty="0">
              <a:solidFill>
                <a:schemeClr val="bg1"/>
              </a:solidFill>
            </a:endParaRP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dirty="0"/>
          </a:p>
        </p:txBody>
      </p:sp>
      <p:pic>
        <p:nvPicPr>
          <p:cNvPr id="4098" name="Picture 2" descr="http://cdn-www.airliners.net/aviation-photos/middle/3/4/9/15349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1380" y="304800"/>
            <a:ext cx="4776820" cy="32766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airbus.com/fileadmin/media_gallery/photogallery/big/800x600_1098136800_A380_fuselage_section_road_transpo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151909"/>
            <a:ext cx="5105400" cy="3522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835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2400" dirty="0" smtClean="0">
                <a:solidFill>
                  <a:schemeClr val="bg1"/>
                </a:solidFill>
              </a:rPr>
              <a:t>Strong economic growth in developing world</a:t>
            </a:r>
          </a:p>
          <a:p>
            <a:r>
              <a:rPr lang="en-US" sz="2400" dirty="0" smtClean="0">
                <a:solidFill>
                  <a:schemeClr val="bg1"/>
                </a:solidFill>
              </a:rPr>
              <a:t>Cost and efficiency pressures</a:t>
            </a:r>
          </a:p>
          <a:p>
            <a:r>
              <a:rPr lang="en-US" sz="2400" dirty="0" smtClean="0">
                <a:solidFill>
                  <a:schemeClr val="bg1"/>
                </a:solidFill>
              </a:rPr>
              <a:t>Breakdown of trade barriers</a:t>
            </a:r>
          </a:p>
          <a:p>
            <a:r>
              <a:rPr lang="en-US" sz="2400" dirty="0" smtClean="0">
                <a:solidFill>
                  <a:schemeClr val="bg1"/>
                </a:solidFill>
              </a:rPr>
              <a:t>Better transportation networks</a:t>
            </a:r>
          </a:p>
          <a:p>
            <a:r>
              <a:rPr lang="en-US" sz="2400" dirty="0" smtClean="0">
                <a:solidFill>
                  <a:schemeClr val="bg1"/>
                </a:solidFill>
              </a:rPr>
              <a:t>Specialization</a:t>
            </a:r>
          </a:p>
          <a:p>
            <a:pPr marL="0" indent="0">
              <a:buNone/>
            </a:pPr>
            <a:endParaRPr lang="en-US" dirty="0"/>
          </a:p>
        </p:txBody>
      </p:sp>
      <p:sp>
        <p:nvSpPr>
          <p:cNvPr id="3" name="Title 2"/>
          <p:cNvSpPr>
            <a:spLocks noGrp="1"/>
          </p:cNvSpPr>
          <p:nvPr>
            <p:ph type="title"/>
          </p:nvPr>
        </p:nvSpPr>
        <p:spPr/>
        <p:txBody>
          <a:bodyPr/>
          <a:lstStyle/>
          <a:p>
            <a:r>
              <a:rPr lang="en-US" dirty="0">
                <a:solidFill>
                  <a:schemeClr val="bg1"/>
                </a:solidFill>
              </a:rPr>
              <a:t>Will global trade and </a:t>
            </a:r>
            <a:r>
              <a:rPr lang="en-US" dirty="0" err="1" smtClean="0">
                <a:solidFill>
                  <a:schemeClr val="bg1"/>
                </a:solidFill>
              </a:rPr>
              <a:t>transpor-tation</a:t>
            </a:r>
            <a:r>
              <a:rPr lang="en-US" dirty="0" smtClean="0">
                <a:solidFill>
                  <a:schemeClr val="bg1"/>
                </a:solidFill>
              </a:rPr>
              <a:t> </a:t>
            </a:r>
            <a:r>
              <a:rPr lang="en-US" dirty="0">
                <a:solidFill>
                  <a:schemeClr val="bg1"/>
                </a:solidFill>
              </a:rPr>
              <a:t>continue to grow?</a:t>
            </a:r>
            <a:endParaRPr lang="en-US" dirty="0"/>
          </a:p>
        </p:txBody>
      </p:sp>
    </p:spTree>
    <p:extLst>
      <p:ext uri="{BB962C8B-B14F-4D97-AF65-F5344CB8AC3E}">
        <p14:creationId xmlns:p14="http://schemas.microsoft.com/office/powerpoint/2010/main" val="2781848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474464"/>
          </a:xfrm>
        </p:spPr>
        <p:txBody>
          <a:bodyPr/>
          <a:lstStyle/>
          <a:p>
            <a:r>
              <a:rPr lang="en-US" sz="2000" dirty="0" smtClean="0">
                <a:solidFill>
                  <a:schemeClr val="bg1"/>
                </a:solidFill>
              </a:rPr>
              <a:t>More valuable products in transit</a:t>
            </a:r>
          </a:p>
          <a:p>
            <a:r>
              <a:rPr lang="en-US" sz="2000" dirty="0" smtClean="0">
                <a:solidFill>
                  <a:schemeClr val="bg1"/>
                </a:solidFill>
              </a:rPr>
              <a:t>Opportunism:</a:t>
            </a:r>
          </a:p>
          <a:p>
            <a:pPr lvl="1"/>
            <a:r>
              <a:rPr lang="en-US" sz="2000" dirty="0" smtClean="0">
                <a:solidFill>
                  <a:schemeClr val="bg1"/>
                </a:solidFill>
              </a:rPr>
              <a:t>Human proclivity to engage in crime</a:t>
            </a:r>
          </a:p>
          <a:p>
            <a:pPr lvl="1"/>
            <a:r>
              <a:rPr lang="en-US" sz="2000" dirty="0" smtClean="0">
                <a:solidFill>
                  <a:schemeClr val="bg1"/>
                </a:solidFill>
              </a:rPr>
              <a:t>Human proclivity to cheat</a:t>
            </a:r>
          </a:p>
          <a:p>
            <a:pPr lvl="1"/>
            <a:r>
              <a:rPr lang="en-US" sz="2000" dirty="0" smtClean="0">
                <a:solidFill>
                  <a:schemeClr val="bg1"/>
                </a:solidFill>
              </a:rPr>
              <a:t>Human proclivity to be fanatic, extreme or radical</a:t>
            </a:r>
          </a:p>
          <a:p>
            <a:r>
              <a:rPr lang="en-US" sz="2000" dirty="0" smtClean="0">
                <a:solidFill>
                  <a:schemeClr val="bg1"/>
                </a:solidFill>
              </a:rPr>
              <a:t>More production in high risk areas</a:t>
            </a:r>
          </a:p>
          <a:p>
            <a:r>
              <a:rPr lang="en-US" sz="2000" dirty="0" smtClean="0">
                <a:solidFill>
                  <a:schemeClr val="bg1"/>
                </a:solidFill>
              </a:rPr>
              <a:t>More building in high risk areas</a:t>
            </a:r>
          </a:p>
          <a:p>
            <a:r>
              <a:rPr lang="en-US" sz="2000" dirty="0" smtClean="0">
                <a:solidFill>
                  <a:schemeClr val="bg1"/>
                </a:solidFill>
              </a:rPr>
              <a:t>Higher population density</a:t>
            </a:r>
          </a:p>
          <a:p>
            <a:r>
              <a:rPr lang="en-US" sz="2000" dirty="0" smtClean="0">
                <a:solidFill>
                  <a:schemeClr val="bg1"/>
                </a:solidFill>
              </a:rPr>
              <a:t>Persistent poverty</a:t>
            </a:r>
          </a:p>
          <a:p>
            <a:r>
              <a:rPr lang="en-US" sz="2000" dirty="0" smtClean="0">
                <a:solidFill>
                  <a:schemeClr val="bg1"/>
                </a:solidFill>
              </a:rPr>
              <a:t>More exposure to natural disasters</a:t>
            </a:r>
          </a:p>
          <a:p>
            <a:endParaRPr lang="en-US" dirty="0" smtClean="0"/>
          </a:p>
          <a:p>
            <a:endParaRPr lang="en-US" dirty="0"/>
          </a:p>
        </p:txBody>
      </p:sp>
      <p:sp>
        <p:nvSpPr>
          <p:cNvPr id="3" name="Title 2"/>
          <p:cNvSpPr>
            <a:spLocks noGrp="1"/>
          </p:cNvSpPr>
          <p:nvPr>
            <p:ph type="title"/>
          </p:nvPr>
        </p:nvSpPr>
        <p:spPr/>
        <p:txBody>
          <a:bodyPr>
            <a:normAutofit/>
          </a:bodyPr>
          <a:lstStyle/>
          <a:p>
            <a:r>
              <a:rPr lang="en-US" sz="2000" dirty="0" smtClean="0">
                <a:solidFill>
                  <a:schemeClr val="bg1"/>
                </a:solidFill>
              </a:rPr>
              <a:t>Growth in business</a:t>
            </a:r>
            <a:br>
              <a:rPr lang="en-US" sz="2000" dirty="0" smtClean="0">
                <a:solidFill>
                  <a:schemeClr val="bg1"/>
                </a:solidFill>
              </a:rPr>
            </a:br>
            <a:r>
              <a:rPr lang="en-US" sz="2000" dirty="0" smtClean="0">
                <a:solidFill>
                  <a:schemeClr val="bg1"/>
                </a:solidFill>
              </a:rPr>
              <a:t> =  </a:t>
            </a:r>
            <a:br>
              <a:rPr lang="en-US" sz="2000" dirty="0" smtClean="0">
                <a:solidFill>
                  <a:schemeClr val="bg1"/>
                </a:solidFill>
              </a:rPr>
            </a:br>
            <a:r>
              <a:rPr lang="en-US" sz="2000" dirty="0" smtClean="0">
                <a:solidFill>
                  <a:schemeClr val="bg1"/>
                </a:solidFill>
              </a:rPr>
              <a:t>growth in crime?</a:t>
            </a:r>
            <a:endParaRPr lang="en-US" sz="2000" dirty="0">
              <a:solidFill>
                <a:schemeClr val="bg1"/>
              </a:solidFill>
            </a:endParaRPr>
          </a:p>
        </p:txBody>
      </p:sp>
    </p:spTree>
    <p:extLst>
      <p:ext uri="{BB962C8B-B14F-4D97-AF65-F5344CB8AC3E}">
        <p14:creationId xmlns:p14="http://schemas.microsoft.com/office/powerpoint/2010/main" val="23040286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54480"/>
            <a:ext cx="2819400" cy="2255520"/>
          </a:xfrm>
        </p:spPr>
        <p:txBody>
          <a:bodyPr>
            <a:normAutofit/>
          </a:bodyPr>
          <a:lstStyle/>
          <a:p>
            <a:r>
              <a:rPr lang="en-US" sz="2000" dirty="0" smtClean="0">
                <a:solidFill>
                  <a:schemeClr val="bg1"/>
                </a:solidFill>
              </a:rPr>
              <a:t>SUPPLY chain </a:t>
            </a:r>
            <a:br>
              <a:rPr lang="en-US" sz="2000" dirty="0" smtClean="0">
                <a:solidFill>
                  <a:schemeClr val="bg1"/>
                </a:solidFill>
              </a:rPr>
            </a:br>
            <a:r>
              <a:rPr lang="en-US" sz="2000" dirty="0" smtClean="0">
                <a:solidFill>
                  <a:schemeClr val="bg1"/>
                </a:solidFill>
              </a:rPr>
              <a:t>vs. </a:t>
            </a:r>
            <a:br>
              <a:rPr lang="en-US" sz="2000" dirty="0" smtClean="0">
                <a:solidFill>
                  <a:schemeClr val="bg1"/>
                </a:solidFill>
              </a:rPr>
            </a:br>
            <a:r>
              <a:rPr lang="en-US" sz="2000" dirty="0" smtClean="0">
                <a:solidFill>
                  <a:schemeClr val="bg1"/>
                </a:solidFill>
              </a:rPr>
              <a:t>logistics </a:t>
            </a:r>
            <a:br>
              <a:rPr lang="en-US" sz="2000" dirty="0" smtClean="0">
                <a:solidFill>
                  <a:schemeClr val="bg1"/>
                </a:solidFill>
              </a:rPr>
            </a:br>
            <a:r>
              <a:rPr lang="en-US" sz="2000" dirty="0" smtClean="0">
                <a:solidFill>
                  <a:schemeClr val="bg1"/>
                </a:solidFill>
              </a:rPr>
              <a:t>vs. transportation</a:t>
            </a:r>
            <a:endParaRPr lang="en-US" sz="2000" dirty="0">
              <a:solidFill>
                <a:schemeClr val="bg1"/>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205044967"/>
              </p:ext>
            </p:extLst>
          </p:nvPr>
        </p:nvGraphicFramePr>
        <p:xfrm>
          <a:off x="3455988" y="1447800"/>
          <a:ext cx="5230812"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51435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81400" y="609600"/>
            <a:ext cx="4224528" cy="5562600"/>
          </a:xfrm>
        </p:spPr>
        <p:txBody>
          <a:bodyPr>
            <a:noAutofit/>
          </a:bodyPr>
          <a:lstStyle/>
          <a:p>
            <a:pPr marL="0" indent="0">
              <a:buNone/>
            </a:pPr>
            <a:r>
              <a:rPr lang="en-US" sz="2400" dirty="0">
                <a:solidFill>
                  <a:schemeClr val="bg1"/>
                </a:solidFill>
              </a:rPr>
              <a:t>To evaluate, control and monitor risk in order to safeguard supply continuity and maximize profitability, </a:t>
            </a:r>
            <a:r>
              <a:rPr lang="en-US" sz="2400" dirty="0" smtClean="0">
                <a:solidFill>
                  <a:schemeClr val="bg1"/>
                </a:solidFill>
              </a:rPr>
              <a:t>and… </a:t>
            </a:r>
            <a:r>
              <a:rPr lang="en-US" sz="2400" dirty="0">
                <a:solidFill>
                  <a:schemeClr val="bg1"/>
                </a:solidFill>
              </a:rPr>
              <a:t>the process of planning, organizing, leading and controlling the activities of an organization in order to minimize the effects of risk on an organization’s capital and earnings (includes financial, strategic, operational, accidental losses and other risks</a:t>
            </a:r>
            <a:r>
              <a:rPr lang="en-US" sz="2400" dirty="0" smtClean="0">
                <a:solidFill>
                  <a:schemeClr val="bg1"/>
                </a:solidFill>
              </a:rPr>
              <a:t>)  (Trent &amp; Roberts, 2010).</a:t>
            </a:r>
            <a:endParaRPr lang="en-US" sz="2400" dirty="0">
              <a:solidFill>
                <a:schemeClr val="bg1"/>
              </a:solidFill>
            </a:endParaRPr>
          </a:p>
        </p:txBody>
      </p:sp>
      <p:sp>
        <p:nvSpPr>
          <p:cNvPr id="3" name="Title 2"/>
          <p:cNvSpPr>
            <a:spLocks noGrp="1"/>
          </p:cNvSpPr>
          <p:nvPr>
            <p:ph type="title"/>
          </p:nvPr>
        </p:nvSpPr>
        <p:spPr/>
        <p:txBody>
          <a:bodyPr/>
          <a:lstStyle/>
          <a:p>
            <a:r>
              <a:rPr lang="en-US" dirty="0" smtClean="0"/>
              <a:t>SUPPLY CHAIN RISK MANAGEMENT</a:t>
            </a:r>
            <a:endParaRPr lang="en-US" dirty="0"/>
          </a:p>
        </p:txBody>
      </p:sp>
    </p:spTree>
    <p:extLst>
      <p:ext uri="{BB962C8B-B14F-4D97-AF65-F5344CB8AC3E}">
        <p14:creationId xmlns:p14="http://schemas.microsoft.com/office/powerpoint/2010/main" val="2377118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a:xfrm>
            <a:off x="1447800" y="4572000"/>
            <a:ext cx="6172200" cy="1447800"/>
          </a:xfrm>
        </p:spPr>
        <p:txBody>
          <a:bodyPr>
            <a:normAutofit/>
          </a:bodyPr>
          <a:lstStyle/>
          <a:p>
            <a:r>
              <a:rPr lang="en-US" sz="2800" dirty="0" smtClean="0">
                <a:solidFill>
                  <a:schemeClr val="bg1"/>
                </a:solidFill>
              </a:rPr>
              <a:t>SUPPLY CHAIN SECURITY MANAGEMENT AS A SUBSET OF SUPPLY CHAIN RISK MANAGEMENT</a:t>
            </a:r>
            <a:endParaRPr lang="en-US" sz="2800" dirty="0">
              <a:solidFill>
                <a:schemeClr val="bg1"/>
              </a:solidFill>
            </a:endParaRPr>
          </a:p>
        </p:txBody>
      </p:sp>
      <p:graphicFrame>
        <p:nvGraphicFramePr>
          <p:cNvPr id="4" name="Diagram 3"/>
          <p:cNvGraphicFramePr/>
          <p:nvPr>
            <p:extLst>
              <p:ext uri="{D42A27DB-BD31-4B8C-83A1-F6EECF244321}">
                <p14:modId xmlns:p14="http://schemas.microsoft.com/office/powerpoint/2010/main" val="77729137"/>
              </p:ext>
            </p:extLst>
          </p:nvPr>
        </p:nvGraphicFramePr>
        <p:xfrm>
          <a:off x="1600200" y="304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4242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474464"/>
          </a:xfrm>
        </p:spPr>
        <p:txBody>
          <a:bodyPr>
            <a:noAutofit/>
          </a:bodyPr>
          <a:lstStyle/>
          <a:p>
            <a:pPr marL="0" indent="0">
              <a:buNone/>
            </a:pPr>
            <a:r>
              <a:rPr lang="en-US" sz="2400" dirty="0" smtClean="0">
                <a:solidFill>
                  <a:schemeClr val="bg1"/>
                </a:solidFill>
              </a:rPr>
              <a:t>The application of policies, procedures, and technology to protect supply chain assets (product, facilities, equipment, information, and personnel) from theft, damage, or terrorism, and to prevent the introduction of unauthorized contraband, people, or weapons of mass destruction into the supply chain (</a:t>
            </a:r>
            <a:r>
              <a:rPr lang="en-US" sz="2400" dirty="0" err="1" smtClean="0">
                <a:solidFill>
                  <a:schemeClr val="bg1"/>
                </a:solidFill>
              </a:rPr>
              <a:t>Closs</a:t>
            </a:r>
            <a:r>
              <a:rPr lang="en-US" sz="2400" dirty="0" smtClean="0">
                <a:solidFill>
                  <a:schemeClr val="bg1"/>
                </a:solidFill>
              </a:rPr>
              <a:t> &amp; </a:t>
            </a:r>
            <a:r>
              <a:rPr lang="en-US" sz="2400" dirty="0" err="1" smtClean="0">
                <a:solidFill>
                  <a:schemeClr val="bg1"/>
                </a:solidFill>
              </a:rPr>
              <a:t>McGarrell</a:t>
            </a:r>
            <a:r>
              <a:rPr lang="en-US" sz="2400" dirty="0" smtClean="0">
                <a:solidFill>
                  <a:schemeClr val="bg1"/>
                </a:solidFill>
              </a:rPr>
              <a:t>, 2004).</a:t>
            </a:r>
            <a:endParaRPr lang="en-US" sz="2400" dirty="0">
              <a:solidFill>
                <a:schemeClr val="bg1"/>
              </a:solidFill>
            </a:endParaRPr>
          </a:p>
        </p:txBody>
      </p:sp>
      <p:sp>
        <p:nvSpPr>
          <p:cNvPr id="3" name="Title 2"/>
          <p:cNvSpPr>
            <a:spLocks noGrp="1"/>
          </p:cNvSpPr>
          <p:nvPr>
            <p:ph type="title"/>
          </p:nvPr>
        </p:nvSpPr>
        <p:spPr>
          <a:xfrm>
            <a:off x="1066800" y="1524000"/>
            <a:ext cx="2073348" cy="1979466"/>
          </a:xfrm>
        </p:spPr>
        <p:txBody>
          <a:bodyPr>
            <a:normAutofit/>
          </a:bodyPr>
          <a:lstStyle/>
          <a:p>
            <a:r>
              <a:rPr lang="en-US" dirty="0" smtClean="0">
                <a:solidFill>
                  <a:srgbClr val="C00000"/>
                </a:solidFill>
              </a:rPr>
              <a:t>Definition of supply chain security management </a:t>
            </a:r>
            <a:endParaRPr lang="en-US" dirty="0">
              <a:solidFill>
                <a:srgbClr val="C00000"/>
              </a:solidFill>
            </a:endParaRPr>
          </a:p>
        </p:txBody>
      </p:sp>
    </p:spTree>
    <p:extLst>
      <p:ext uri="{BB962C8B-B14F-4D97-AF65-F5344CB8AC3E}">
        <p14:creationId xmlns:p14="http://schemas.microsoft.com/office/powerpoint/2010/main" val="3640750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0" indent="0">
              <a:buNone/>
            </a:pPr>
            <a:r>
              <a:rPr lang="en-US" sz="2800" dirty="0" smtClean="0">
                <a:solidFill>
                  <a:schemeClr val="bg1"/>
                </a:solidFill>
              </a:rPr>
              <a:t>Main difference:</a:t>
            </a:r>
          </a:p>
          <a:p>
            <a:pPr marL="0" indent="0">
              <a:buNone/>
            </a:pPr>
            <a:endParaRPr lang="en-US" sz="2800" dirty="0" smtClean="0">
              <a:solidFill>
                <a:schemeClr val="bg1"/>
              </a:solidFill>
            </a:endParaRPr>
          </a:p>
          <a:p>
            <a:pPr marL="0" indent="0">
              <a:buNone/>
            </a:pPr>
            <a:r>
              <a:rPr lang="en-US" sz="2800" b="1" dirty="0" smtClean="0">
                <a:solidFill>
                  <a:schemeClr val="bg1"/>
                </a:solidFill>
              </a:rPr>
              <a:t>Security</a:t>
            </a:r>
            <a:r>
              <a:rPr lang="en-US" sz="2800" dirty="0" smtClean="0">
                <a:solidFill>
                  <a:schemeClr val="bg1"/>
                </a:solidFill>
              </a:rPr>
              <a:t> guards against intentional (vicious or criminal) acts, while </a:t>
            </a:r>
          </a:p>
          <a:p>
            <a:pPr marL="0" indent="0">
              <a:buNone/>
            </a:pPr>
            <a:endParaRPr lang="en-US" sz="2800" dirty="0">
              <a:solidFill>
                <a:schemeClr val="bg1"/>
              </a:solidFill>
            </a:endParaRPr>
          </a:p>
          <a:p>
            <a:pPr marL="0" indent="0">
              <a:buNone/>
            </a:pPr>
            <a:r>
              <a:rPr lang="en-US" sz="2800" b="1" dirty="0" smtClean="0">
                <a:solidFill>
                  <a:schemeClr val="bg1"/>
                </a:solidFill>
              </a:rPr>
              <a:t>Safety</a:t>
            </a:r>
            <a:r>
              <a:rPr lang="en-US" sz="2800" dirty="0" smtClean="0">
                <a:solidFill>
                  <a:schemeClr val="bg1"/>
                </a:solidFill>
              </a:rPr>
              <a:t> guards against accidental events</a:t>
            </a:r>
            <a:endParaRPr lang="en-US" sz="2800" dirty="0">
              <a:solidFill>
                <a:schemeClr val="bg1"/>
              </a:solidFill>
            </a:endParaRPr>
          </a:p>
        </p:txBody>
      </p:sp>
      <p:sp>
        <p:nvSpPr>
          <p:cNvPr id="3" name="Title 2"/>
          <p:cNvSpPr>
            <a:spLocks noGrp="1"/>
          </p:cNvSpPr>
          <p:nvPr>
            <p:ph type="title"/>
          </p:nvPr>
        </p:nvSpPr>
        <p:spPr/>
        <p:txBody>
          <a:bodyPr>
            <a:normAutofit/>
          </a:bodyPr>
          <a:lstStyle/>
          <a:p>
            <a:r>
              <a:rPr lang="en-US" sz="2000" dirty="0" smtClean="0">
                <a:solidFill>
                  <a:schemeClr val="bg1"/>
                </a:solidFill>
              </a:rPr>
              <a:t>Security </a:t>
            </a:r>
            <a:br>
              <a:rPr lang="en-US" sz="2000" dirty="0" smtClean="0">
                <a:solidFill>
                  <a:schemeClr val="bg1"/>
                </a:solidFill>
              </a:rPr>
            </a:br>
            <a:r>
              <a:rPr lang="en-US" sz="2000" dirty="0" smtClean="0">
                <a:solidFill>
                  <a:schemeClr val="bg1"/>
                </a:solidFill>
              </a:rPr>
              <a:t>vs. </a:t>
            </a:r>
            <a:br>
              <a:rPr lang="en-US" sz="2000" dirty="0" smtClean="0">
                <a:solidFill>
                  <a:schemeClr val="bg1"/>
                </a:solidFill>
              </a:rPr>
            </a:br>
            <a:r>
              <a:rPr lang="en-US" sz="2000" dirty="0" smtClean="0">
                <a:solidFill>
                  <a:schemeClr val="bg1"/>
                </a:solidFill>
              </a:rPr>
              <a:t>safety</a:t>
            </a:r>
            <a:endParaRPr lang="en-US" sz="2000" dirty="0">
              <a:solidFill>
                <a:schemeClr val="bg1"/>
              </a:solidFill>
            </a:endParaRPr>
          </a:p>
        </p:txBody>
      </p:sp>
    </p:spTree>
    <p:extLst>
      <p:ext uri="{BB962C8B-B14F-4D97-AF65-F5344CB8AC3E}">
        <p14:creationId xmlns:p14="http://schemas.microsoft.com/office/powerpoint/2010/main" val="569333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169664"/>
          </a:xfrm>
        </p:spPr>
        <p:txBody>
          <a:bodyPr>
            <a:noAutofit/>
          </a:bodyPr>
          <a:lstStyle/>
          <a:p>
            <a:r>
              <a:rPr lang="en-US" sz="2800" dirty="0" smtClean="0">
                <a:solidFill>
                  <a:srgbClr val="C00000"/>
                </a:solidFill>
              </a:rPr>
              <a:t>Natural disasters</a:t>
            </a:r>
          </a:p>
          <a:p>
            <a:r>
              <a:rPr lang="en-US" sz="2800" dirty="0" smtClean="0">
                <a:solidFill>
                  <a:srgbClr val="C00000"/>
                </a:solidFill>
              </a:rPr>
              <a:t>Accidents</a:t>
            </a:r>
          </a:p>
          <a:p>
            <a:r>
              <a:rPr lang="en-US" sz="2800" b="1" dirty="0" smtClean="0">
                <a:solidFill>
                  <a:srgbClr val="C00000"/>
                </a:solidFill>
              </a:rPr>
              <a:t>Criminal acts</a:t>
            </a:r>
          </a:p>
          <a:p>
            <a:r>
              <a:rPr lang="en-US" sz="2800" dirty="0" smtClean="0">
                <a:solidFill>
                  <a:srgbClr val="C00000"/>
                </a:solidFill>
              </a:rPr>
              <a:t>Political instability</a:t>
            </a:r>
          </a:p>
          <a:p>
            <a:r>
              <a:rPr lang="en-US" sz="2800" dirty="0" smtClean="0">
                <a:solidFill>
                  <a:srgbClr val="C00000"/>
                </a:solidFill>
              </a:rPr>
              <a:t>Bureaucracy</a:t>
            </a:r>
          </a:p>
          <a:p>
            <a:r>
              <a:rPr lang="en-US" sz="2800" dirty="0" smtClean="0">
                <a:solidFill>
                  <a:srgbClr val="C00000"/>
                </a:solidFill>
              </a:rPr>
              <a:t>Infrastructure problems</a:t>
            </a:r>
          </a:p>
          <a:p>
            <a:r>
              <a:rPr lang="en-US" sz="2800" dirty="0" smtClean="0">
                <a:solidFill>
                  <a:srgbClr val="C00000"/>
                </a:solidFill>
              </a:rPr>
              <a:t>Operational problems</a:t>
            </a:r>
          </a:p>
          <a:p>
            <a:r>
              <a:rPr lang="en-US" sz="2800" dirty="0" smtClean="0">
                <a:solidFill>
                  <a:srgbClr val="C00000"/>
                </a:solidFill>
              </a:rPr>
              <a:t>Macroeconomic problems</a:t>
            </a:r>
          </a:p>
          <a:p>
            <a:endParaRPr lang="en-US" sz="2800" dirty="0"/>
          </a:p>
        </p:txBody>
      </p:sp>
      <p:sp>
        <p:nvSpPr>
          <p:cNvPr id="3" name="Title 2"/>
          <p:cNvSpPr>
            <a:spLocks noGrp="1"/>
          </p:cNvSpPr>
          <p:nvPr>
            <p:ph type="title"/>
          </p:nvPr>
        </p:nvSpPr>
        <p:spPr>
          <a:xfrm>
            <a:off x="914400" y="1554480"/>
            <a:ext cx="2228796" cy="1979466"/>
          </a:xfrm>
        </p:spPr>
        <p:txBody>
          <a:bodyPr>
            <a:normAutofit/>
          </a:bodyPr>
          <a:lstStyle/>
          <a:p>
            <a:r>
              <a:rPr lang="en-US" sz="2000" dirty="0" smtClean="0">
                <a:solidFill>
                  <a:schemeClr val="bg1"/>
                </a:solidFill>
              </a:rPr>
              <a:t>Categories of supply chain disruptions</a:t>
            </a:r>
            <a:endParaRPr lang="en-US" sz="2000" dirty="0">
              <a:solidFill>
                <a:schemeClr val="bg1"/>
              </a:solidFill>
            </a:endParaRPr>
          </a:p>
        </p:txBody>
      </p:sp>
    </p:spTree>
    <p:extLst>
      <p:ext uri="{BB962C8B-B14F-4D97-AF65-F5344CB8AC3E}">
        <p14:creationId xmlns:p14="http://schemas.microsoft.com/office/powerpoint/2010/main" val="2678191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685800"/>
            <a:ext cx="4224528" cy="5562600"/>
          </a:xfrm>
        </p:spPr>
        <p:txBody>
          <a:bodyPr>
            <a:normAutofit fontScale="92500" lnSpcReduction="10000"/>
          </a:bodyPr>
          <a:lstStyle/>
          <a:p>
            <a:pPr marL="0" indent="0">
              <a:buNone/>
            </a:pPr>
            <a:r>
              <a:rPr lang="en-US" sz="2400" dirty="0" smtClean="0">
                <a:solidFill>
                  <a:schemeClr val="bg1"/>
                </a:solidFill>
              </a:rPr>
              <a:t> 	To ponder:</a:t>
            </a:r>
          </a:p>
          <a:p>
            <a:pPr marL="0" indent="0">
              <a:buNone/>
            </a:pPr>
            <a:endParaRPr lang="en-US" sz="2400" dirty="0" smtClean="0">
              <a:solidFill>
                <a:schemeClr val="bg1"/>
              </a:solidFill>
            </a:endParaRPr>
          </a:p>
          <a:p>
            <a:r>
              <a:rPr lang="en-US" sz="2400" dirty="0" smtClean="0">
                <a:solidFill>
                  <a:schemeClr val="bg1"/>
                </a:solidFill>
              </a:rPr>
              <a:t>Are political riots criminal acts?</a:t>
            </a:r>
          </a:p>
          <a:p>
            <a:r>
              <a:rPr lang="en-US" sz="2400" dirty="0" smtClean="0">
                <a:solidFill>
                  <a:schemeClr val="bg1"/>
                </a:solidFill>
              </a:rPr>
              <a:t>Do natural disasters lead to crime? Is there opportunism involved?</a:t>
            </a:r>
          </a:p>
          <a:p>
            <a:r>
              <a:rPr lang="en-US" sz="2400" dirty="0" smtClean="0">
                <a:solidFill>
                  <a:schemeClr val="bg1"/>
                </a:solidFill>
              </a:rPr>
              <a:t>Can accidents be made worse by  crime?  Can they cause crime?</a:t>
            </a:r>
          </a:p>
          <a:p>
            <a:r>
              <a:rPr lang="en-US" sz="2400" dirty="0" smtClean="0">
                <a:solidFill>
                  <a:schemeClr val="bg1"/>
                </a:solidFill>
              </a:rPr>
              <a:t>Is a problem just bureaucracy or is it corruption?</a:t>
            </a:r>
          </a:p>
          <a:p>
            <a:r>
              <a:rPr lang="en-US" sz="2400" dirty="0" smtClean="0">
                <a:solidFill>
                  <a:schemeClr val="bg1"/>
                </a:solidFill>
              </a:rPr>
              <a:t>Are hackers heroes or thieves?</a:t>
            </a:r>
          </a:p>
          <a:p>
            <a:endParaRPr lang="en-US" sz="2400" dirty="0">
              <a:solidFill>
                <a:schemeClr val="bg1"/>
              </a:solidFill>
            </a:endParaRPr>
          </a:p>
          <a:p>
            <a:pPr marL="0" indent="0">
              <a:buNone/>
            </a:pPr>
            <a:r>
              <a:rPr lang="en-US" sz="2400" dirty="0" smtClean="0">
                <a:solidFill>
                  <a:schemeClr val="accent6">
                    <a:lumMod val="20000"/>
                    <a:lumOff val="80000"/>
                  </a:schemeClr>
                </a:solidFill>
              </a:rPr>
              <a:t>Poor countries have plenty of overlap and compounding (cascading) problems! </a:t>
            </a:r>
            <a:endParaRPr lang="en-US" sz="2400" dirty="0">
              <a:solidFill>
                <a:schemeClr val="accent6">
                  <a:lumMod val="20000"/>
                  <a:lumOff val="80000"/>
                </a:schemeClr>
              </a:solidFill>
            </a:endParaRPr>
          </a:p>
        </p:txBody>
      </p:sp>
      <p:sp>
        <p:nvSpPr>
          <p:cNvPr id="3" name="Title 2"/>
          <p:cNvSpPr>
            <a:spLocks noGrp="1"/>
          </p:cNvSpPr>
          <p:nvPr>
            <p:ph type="title"/>
          </p:nvPr>
        </p:nvSpPr>
        <p:spPr>
          <a:xfrm>
            <a:off x="1069848" y="1554480"/>
            <a:ext cx="2206752" cy="1979466"/>
          </a:xfrm>
        </p:spPr>
        <p:txBody>
          <a:bodyPr>
            <a:normAutofit/>
          </a:bodyPr>
          <a:lstStyle/>
          <a:p>
            <a:r>
              <a:rPr lang="en-US" sz="2000" dirty="0" smtClean="0">
                <a:solidFill>
                  <a:schemeClr val="bg1"/>
                </a:solidFill>
              </a:rPr>
              <a:t>Be aware of overlaps and causalities</a:t>
            </a:r>
            <a:endParaRPr lang="en-US" sz="2000" dirty="0">
              <a:solidFill>
                <a:schemeClr val="bg1"/>
              </a:solidFill>
            </a:endParaRPr>
          </a:p>
        </p:txBody>
      </p:sp>
    </p:spTree>
    <p:extLst>
      <p:ext uri="{BB962C8B-B14F-4D97-AF65-F5344CB8AC3E}">
        <p14:creationId xmlns:p14="http://schemas.microsoft.com/office/powerpoint/2010/main" val="2831913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pPr marL="0" indent="0">
              <a:buNone/>
            </a:pPr>
            <a:r>
              <a:rPr lang="en-US" sz="2400" dirty="0">
                <a:solidFill>
                  <a:schemeClr val="bg1"/>
                </a:solidFill>
              </a:rPr>
              <a:t>“The application of policies, procedures, and technology to protect supply chain assets (product, facilities, equipment, information and personnel) from theft, damage, or terrorism and to prevent the introduction of unauthorized contraband, people or weapons of mass destruction into the supply chain” (</a:t>
            </a:r>
            <a:r>
              <a:rPr lang="en-US" sz="2400" dirty="0" err="1">
                <a:solidFill>
                  <a:schemeClr val="bg1"/>
                </a:solidFill>
              </a:rPr>
              <a:t>Closs</a:t>
            </a:r>
            <a:r>
              <a:rPr lang="en-US" sz="2400" dirty="0">
                <a:solidFill>
                  <a:schemeClr val="bg1"/>
                </a:solidFill>
              </a:rPr>
              <a:t> &amp; </a:t>
            </a:r>
            <a:r>
              <a:rPr lang="en-US" sz="2400" dirty="0" err="1">
                <a:solidFill>
                  <a:schemeClr val="bg1"/>
                </a:solidFill>
              </a:rPr>
              <a:t>McGarrell</a:t>
            </a:r>
            <a:r>
              <a:rPr lang="en-US" sz="2400" dirty="0">
                <a:solidFill>
                  <a:schemeClr val="bg1"/>
                </a:solidFill>
              </a:rPr>
              <a:t>, 2004)</a:t>
            </a:r>
          </a:p>
        </p:txBody>
      </p:sp>
      <p:sp>
        <p:nvSpPr>
          <p:cNvPr id="3" name="Title 2"/>
          <p:cNvSpPr>
            <a:spLocks noGrp="1"/>
          </p:cNvSpPr>
          <p:nvPr>
            <p:ph type="title"/>
          </p:nvPr>
        </p:nvSpPr>
        <p:spPr/>
        <p:txBody>
          <a:bodyPr>
            <a:normAutofit/>
          </a:bodyPr>
          <a:lstStyle/>
          <a:p>
            <a:r>
              <a:rPr lang="en-US" sz="2000" dirty="0" smtClean="0">
                <a:solidFill>
                  <a:schemeClr val="bg1"/>
                </a:solidFill>
              </a:rPr>
              <a:t>Definition of supply chain security</a:t>
            </a:r>
            <a:endParaRPr lang="en-US" sz="2000" dirty="0">
              <a:solidFill>
                <a:schemeClr val="bg1"/>
              </a:solidFill>
            </a:endParaRPr>
          </a:p>
        </p:txBody>
      </p:sp>
    </p:spTree>
    <p:extLst>
      <p:ext uri="{BB962C8B-B14F-4D97-AF65-F5344CB8AC3E}">
        <p14:creationId xmlns:p14="http://schemas.microsoft.com/office/powerpoint/2010/main" val="21496343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marL="0" indent="0">
              <a:buNone/>
            </a:pPr>
            <a:r>
              <a:rPr lang="en-US" sz="2400" dirty="0" smtClean="0">
                <a:solidFill>
                  <a:schemeClr val="bg1"/>
                </a:solidFill>
              </a:rPr>
              <a:t>Regardless of the motives or background for the disruption, our responsibility is to our company, colleagues, owners and society to protect human life, company assets, business continuity and the environment.</a:t>
            </a:r>
          </a:p>
          <a:p>
            <a:pPr marL="0" indent="0">
              <a:buNone/>
            </a:pPr>
            <a:endParaRPr lang="en-US" sz="2400" dirty="0">
              <a:solidFill>
                <a:schemeClr val="bg1"/>
              </a:solidFill>
            </a:endParaRPr>
          </a:p>
          <a:p>
            <a:pPr marL="0" indent="0">
              <a:buNone/>
            </a:pPr>
            <a:r>
              <a:rPr lang="en-US" sz="2400" dirty="0" smtClean="0">
                <a:solidFill>
                  <a:schemeClr val="bg1"/>
                </a:solidFill>
              </a:rPr>
              <a:t>We need to take measures to </a:t>
            </a:r>
            <a:r>
              <a:rPr lang="en-US" sz="2400" b="1" dirty="0" smtClean="0">
                <a:solidFill>
                  <a:schemeClr val="bg1"/>
                </a:solidFill>
              </a:rPr>
              <a:t>prepare</a:t>
            </a:r>
            <a:r>
              <a:rPr lang="en-US" sz="2400" dirty="0" smtClean="0">
                <a:solidFill>
                  <a:schemeClr val="bg1"/>
                </a:solidFill>
              </a:rPr>
              <a:t> for security risks and </a:t>
            </a:r>
            <a:r>
              <a:rPr lang="en-US" sz="2400" b="1" dirty="0" smtClean="0">
                <a:solidFill>
                  <a:schemeClr val="bg1"/>
                </a:solidFill>
              </a:rPr>
              <a:t>minimize</a:t>
            </a:r>
            <a:r>
              <a:rPr lang="en-US" sz="2400" dirty="0" smtClean="0">
                <a:solidFill>
                  <a:schemeClr val="bg1"/>
                </a:solidFill>
              </a:rPr>
              <a:t> their impacts. </a:t>
            </a:r>
            <a:endParaRPr lang="en-US" sz="2400" dirty="0">
              <a:solidFill>
                <a:schemeClr val="bg1"/>
              </a:solidFill>
            </a:endParaRPr>
          </a:p>
        </p:txBody>
      </p:sp>
      <p:sp>
        <p:nvSpPr>
          <p:cNvPr id="3" name="Title 2"/>
          <p:cNvSpPr>
            <a:spLocks noGrp="1"/>
          </p:cNvSpPr>
          <p:nvPr>
            <p:ph type="title"/>
          </p:nvPr>
        </p:nvSpPr>
        <p:spPr/>
        <p:txBody>
          <a:bodyPr>
            <a:normAutofit/>
          </a:bodyPr>
          <a:lstStyle/>
          <a:p>
            <a:r>
              <a:rPr lang="en-US" sz="2000" dirty="0" smtClean="0">
                <a:solidFill>
                  <a:schemeClr val="bg1"/>
                </a:solidFill>
              </a:rPr>
              <a:t>Shield our supply chain!</a:t>
            </a:r>
            <a:endParaRPr lang="en-US" sz="2000" dirty="0">
              <a:solidFill>
                <a:schemeClr val="bg1"/>
              </a:solidFill>
            </a:endParaRPr>
          </a:p>
        </p:txBody>
      </p:sp>
    </p:spTree>
    <p:extLst>
      <p:ext uri="{BB962C8B-B14F-4D97-AF65-F5344CB8AC3E}">
        <p14:creationId xmlns:p14="http://schemas.microsoft.com/office/powerpoint/2010/main" val="3844027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245864"/>
          </a:xfrm>
        </p:spPr>
        <p:txBody>
          <a:bodyPr>
            <a:noAutofit/>
          </a:bodyPr>
          <a:lstStyle/>
          <a:p>
            <a:r>
              <a:rPr lang="en-US" sz="2400" dirty="0" smtClean="0">
                <a:solidFill>
                  <a:srgbClr val="C00000"/>
                </a:solidFill>
              </a:rPr>
              <a:t>Theft and robbery</a:t>
            </a:r>
          </a:p>
          <a:p>
            <a:r>
              <a:rPr lang="en-US" sz="2400" dirty="0" smtClean="0">
                <a:solidFill>
                  <a:srgbClr val="C00000"/>
                </a:solidFill>
              </a:rPr>
              <a:t>Vandalism and intrusion</a:t>
            </a:r>
          </a:p>
          <a:p>
            <a:r>
              <a:rPr lang="en-US" sz="2400" dirty="0" smtClean="0">
                <a:solidFill>
                  <a:srgbClr val="C00000"/>
                </a:solidFill>
              </a:rPr>
              <a:t>Terrorism and killings</a:t>
            </a:r>
          </a:p>
          <a:p>
            <a:r>
              <a:rPr lang="en-US" sz="2400" dirty="0" smtClean="0">
                <a:solidFill>
                  <a:srgbClr val="C00000"/>
                </a:solidFill>
              </a:rPr>
              <a:t>Intellectual property rights violations</a:t>
            </a:r>
          </a:p>
          <a:p>
            <a:r>
              <a:rPr lang="en-US" sz="2400" dirty="0" smtClean="0">
                <a:solidFill>
                  <a:srgbClr val="C00000"/>
                </a:solidFill>
              </a:rPr>
              <a:t>Kidnappings, hijackings, piracy at sea</a:t>
            </a:r>
          </a:p>
          <a:p>
            <a:r>
              <a:rPr lang="en-US" sz="2400" dirty="0" smtClean="0">
                <a:solidFill>
                  <a:srgbClr val="C00000"/>
                </a:solidFill>
              </a:rPr>
              <a:t>Industrial espionage </a:t>
            </a:r>
          </a:p>
          <a:p>
            <a:r>
              <a:rPr lang="en-US" sz="2400" dirty="0" smtClean="0">
                <a:solidFill>
                  <a:srgbClr val="C00000"/>
                </a:solidFill>
              </a:rPr>
              <a:t>Intentional product contamination</a:t>
            </a:r>
          </a:p>
        </p:txBody>
      </p:sp>
      <p:sp>
        <p:nvSpPr>
          <p:cNvPr id="3" name="Title 2"/>
          <p:cNvSpPr>
            <a:spLocks noGrp="1"/>
          </p:cNvSpPr>
          <p:nvPr>
            <p:ph type="title"/>
          </p:nvPr>
        </p:nvSpPr>
        <p:spPr/>
        <p:txBody>
          <a:bodyPr>
            <a:noAutofit/>
          </a:bodyPr>
          <a:lstStyle/>
          <a:p>
            <a:r>
              <a:rPr lang="en-US" sz="2000" dirty="0" smtClean="0">
                <a:solidFill>
                  <a:schemeClr val="bg1"/>
                </a:solidFill>
              </a:rPr>
              <a:t>TYPICAL SECURITY BREACHES THAT DISRUPT SUPPLY CHAINS</a:t>
            </a:r>
            <a:endParaRPr lang="en-US" sz="2000" dirty="0">
              <a:solidFill>
                <a:schemeClr val="bg1"/>
              </a:solidFill>
            </a:endParaRPr>
          </a:p>
        </p:txBody>
      </p:sp>
    </p:spTree>
    <p:extLst>
      <p:ext uri="{BB962C8B-B14F-4D97-AF65-F5344CB8AC3E}">
        <p14:creationId xmlns:p14="http://schemas.microsoft.com/office/powerpoint/2010/main" val="2599448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398264"/>
          </a:xfrm>
        </p:spPr>
        <p:txBody>
          <a:bodyPr>
            <a:noAutofit/>
          </a:bodyPr>
          <a:lstStyle/>
          <a:p>
            <a:r>
              <a:rPr lang="en-US" sz="2400" dirty="0" smtClean="0">
                <a:solidFill>
                  <a:schemeClr val="bg1"/>
                </a:solidFill>
              </a:rPr>
              <a:t>GEOPHYSICAL</a:t>
            </a:r>
          </a:p>
          <a:p>
            <a:pPr lvl="1"/>
            <a:r>
              <a:rPr lang="en-US" sz="2400" dirty="0" smtClean="0">
                <a:solidFill>
                  <a:schemeClr val="bg1"/>
                </a:solidFill>
              </a:rPr>
              <a:t>Earthquakes</a:t>
            </a:r>
          </a:p>
          <a:p>
            <a:r>
              <a:rPr lang="en-US" sz="2400" dirty="0" smtClean="0">
                <a:solidFill>
                  <a:schemeClr val="bg1"/>
                </a:solidFill>
              </a:rPr>
              <a:t>METEOROLOGICAL</a:t>
            </a:r>
          </a:p>
          <a:p>
            <a:pPr lvl="1"/>
            <a:r>
              <a:rPr lang="en-US" sz="2400" dirty="0" smtClean="0">
                <a:solidFill>
                  <a:schemeClr val="bg1"/>
                </a:solidFill>
              </a:rPr>
              <a:t>Storms</a:t>
            </a:r>
          </a:p>
          <a:p>
            <a:r>
              <a:rPr lang="en-US" sz="2400" dirty="0" smtClean="0">
                <a:solidFill>
                  <a:schemeClr val="bg1"/>
                </a:solidFill>
              </a:rPr>
              <a:t>HYDROLOGICAL</a:t>
            </a:r>
          </a:p>
          <a:p>
            <a:pPr lvl="1"/>
            <a:r>
              <a:rPr lang="en-US" sz="2400" dirty="0" smtClean="0">
                <a:solidFill>
                  <a:schemeClr val="bg1"/>
                </a:solidFill>
              </a:rPr>
              <a:t>Floods</a:t>
            </a:r>
          </a:p>
          <a:p>
            <a:r>
              <a:rPr lang="en-US" sz="2400" dirty="0" smtClean="0">
                <a:solidFill>
                  <a:schemeClr val="bg1"/>
                </a:solidFill>
              </a:rPr>
              <a:t>CLIMATOLOGICAL</a:t>
            </a:r>
          </a:p>
          <a:p>
            <a:pPr lvl="1"/>
            <a:r>
              <a:rPr lang="en-US" sz="2400" dirty="0" smtClean="0">
                <a:solidFill>
                  <a:schemeClr val="bg1"/>
                </a:solidFill>
              </a:rPr>
              <a:t>Draughts and wildfires</a:t>
            </a:r>
          </a:p>
          <a:p>
            <a:r>
              <a:rPr lang="en-US" sz="2400" dirty="0" smtClean="0">
                <a:solidFill>
                  <a:schemeClr val="bg1"/>
                </a:solidFill>
              </a:rPr>
              <a:t>BIOLOGICAL</a:t>
            </a:r>
          </a:p>
          <a:p>
            <a:pPr lvl="1"/>
            <a:r>
              <a:rPr lang="en-US" sz="2400" dirty="0" smtClean="0">
                <a:solidFill>
                  <a:schemeClr val="bg1"/>
                </a:solidFill>
              </a:rPr>
              <a:t>Pests and epidemics</a:t>
            </a:r>
            <a:endParaRPr lang="en-US" sz="2400" dirty="0">
              <a:solidFill>
                <a:schemeClr val="bg1"/>
              </a:solidFill>
            </a:endParaRPr>
          </a:p>
        </p:txBody>
      </p:sp>
      <p:sp>
        <p:nvSpPr>
          <p:cNvPr id="3" name="Title 2"/>
          <p:cNvSpPr>
            <a:spLocks noGrp="1"/>
          </p:cNvSpPr>
          <p:nvPr>
            <p:ph type="title"/>
          </p:nvPr>
        </p:nvSpPr>
        <p:spPr>
          <a:xfrm>
            <a:off x="838200" y="1554480"/>
            <a:ext cx="2438400" cy="1979466"/>
          </a:xfrm>
        </p:spPr>
        <p:txBody>
          <a:bodyPr>
            <a:normAutofit/>
          </a:bodyPr>
          <a:lstStyle/>
          <a:p>
            <a:r>
              <a:rPr lang="en-US" sz="2000" dirty="0" smtClean="0">
                <a:solidFill>
                  <a:schemeClr val="bg1"/>
                </a:solidFill>
              </a:rPr>
              <a:t>Categorizing natural disasters</a:t>
            </a:r>
            <a:endParaRPr lang="en-US" sz="2000" dirty="0">
              <a:solidFill>
                <a:schemeClr val="bg1"/>
              </a:solidFill>
            </a:endParaRPr>
          </a:p>
        </p:txBody>
      </p:sp>
    </p:spTree>
    <p:extLst>
      <p:ext uri="{BB962C8B-B14F-4D97-AF65-F5344CB8AC3E}">
        <p14:creationId xmlns:p14="http://schemas.microsoft.com/office/powerpoint/2010/main" val="3276472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tdmag.co.nz/articles/oct12/images/iain-macintyre-warehouse-quake-recovery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32765"/>
            <a:ext cx="3905250" cy="248602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09600" y="563433"/>
            <a:ext cx="3236784" cy="646331"/>
          </a:xfrm>
          <a:prstGeom prst="rect">
            <a:avLst/>
          </a:prstGeom>
          <a:noFill/>
        </p:spPr>
        <p:txBody>
          <a:bodyPr wrap="none" rtlCol="0">
            <a:spAutoFit/>
          </a:bodyPr>
          <a:lstStyle/>
          <a:p>
            <a:r>
              <a:rPr lang="en-US" dirty="0" smtClean="0">
                <a:solidFill>
                  <a:schemeClr val="bg1"/>
                </a:solidFill>
              </a:rPr>
              <a:t>After New Zealand earthquake:</a:t>
            </a:r>
          </a:p>
          <a:p>
            <a:endParaRPr lang="en-US" dirty="0">
              <a:solidFill>
                <a:schemeClr val="bg1"/>
              </a:solidFill>
            </a:endParaRPr>
          </a:p>
        </p:txBody>
      </p:sp>
      <p:pic>
        <p:nvPicPr>
          <p:cNvPr id="1028" name="Picture 4" descr="http://2.bp.blogspot.com/--0G05kwUl-c/TYkiSpXghVI/AAAAAAAAR2A/vWX1NKvwTTc/s1600/3-19-2011%2Bstorm%2Bdamage%2B0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932765"/>
            <a:ext cx="3555093" cy="266632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655127" y="563433"/>
            <a:ext cx="3496470" cy="369332"/>
          </a:xfrm>
          <a:prstGeom prst="rect">
            <a:avLst/>
          </a:prstGeom>
          <a:noFill/>
        </p:spPr>
        <p:txBody>
          <a:bodyPr wrap="none" rtlCol="0">
            <a:spAutoFit/>
          </a:bodyPr>
          <a:lstStyle/>
          <a:p>
            <a:r>
              <a:rPr lang="en-US" dirty="0" smtClean="0">
                <a:solidFill>
                  <a:schemeClr val="bg1"/>
                </a:solidFill>
              </a:rPr>
              <a:t>After wind storm in Dutch Harbor:</a:t>
            </a:r>
            <a:endParaRPr lang="en-US" dirty="0">
              <a:solidFill>
                <a:schemeClr val="bg1"/>
              </a:solidFill>
            </a:endParaRPr>
          </a:p>
        </p:txBody>
      </p:sp>
      <p:pic>
        <p:nvPicPr>
          <p:cNvPr id="1030" name="Picture 6" descr="http://www.jhonta.com/news/wp-content/uploads/image00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5855" y="3995304"/>
            <a:ext cx="3553691" cy="26652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19131" y="3625972"/>
            <a:ext cx="3260829" cy="369332"/>
          </a:xfrm>
          <a:prstGeom prst="rect">
            <a:avLst/>
          </a:prstGeom>
          <a:noFill/>
        </p:spPr>
        <p:txBody>
          <a:bodyPr wrap="none" rtlCol="0">
            <a:spAutoFit/>
          </a:bodyPr>
          <a:lstStyle/>
          <a:p>
            <a:r>
              <a:rPr lang="en-US" dirty="0" smtClean="0">
                <a:solidFill>
                  <a:schemeClr val="bg1"/>
                </a:solidFill>
              </a:rPr>
              <a:t>After flooding in Brisbane, Aus.:</a:t>
            </a:r>
            <a:endParaRPr lang="en-US" dirty="0">
              <a:solidFill>
                <a:schemeClr val="bg1"/>
              </a:solidFill>
            </a:endParaRPr>
          </a:p>
        </p:txBody>
      </p:sp>
      <p:pic>
        <p:nvPicPr>
          <p:cNvPr id="1032" name="Picture 8" descr="http://worldonline.media.clients.ellingtoncms.com/img/photos/2006/12/04/na_CALIFORNIA_WILDFIRES1_co_t440.jpg?9e2a24ba44807f8f9b96aad7c4082bf6ded075d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125" y="3852109"/>
            <a:ext cx="4191000" cy="28670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3492713"/>
            <a:ext cx="2821606" cy="369332"/>
          </a:xfrm>
          <a:prstGeom prst="rect">
            <a:avLst/>
          </a:prstGeom>
          <a:noFill/>
        </p:spPr>
        <p:txBody>
          <a:bodyPr wrap="none" rtlCol="0">
            <a:spAutoFit/>
          </a:bodyPr>
          <a:lstStyle/>
          <a:p>
            <a:r>
              <a:rPr lang="en-US" dirty="0" smtClean="0">
                <a:solidFill>
                  <a:schemeClr val="bg1"/>
                </a:solidFill>
              </a:rPr>
              <a:t>After wildfires in California:</a:t>
            </a:r>
            <a:endParaRPr lang="en-US" dirty="0">
              <a:solidFill>
                <a:schemeClr val="bg1"/>
              </a:solidFill>
            </a:endParaRPr>
          </a:p>
        </p:txBody>
      </p:sp>
    </p:spTree>
    <p:extLst>
      <p:ext uri="{BB962C8B-B14F-4D97-AF65-F5344CB8AC3E}">
        <p14:creationId xmlns:p14="http://schemas.microsoft.com/office/powerpoint/2010/main" val="3010565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dirty="0"/>
          </a:p>
        </p:txBody>
      </p:sp>
      <p:sp>
        <p:nvSpPr>
          <p:cNvPr id="3" name="Title 2"/>
          <p:cNvSpPr>
            <a:spLocks noGrp="1"/>
          </p:cNvSpPr>
          <p:nvPr>
            <p:ph type="title"/>
          </p:nvPr>
        </p:nvSpPr>
        <p:spPr/>
        <p:txBody>
          <a:bodyPr>
            <a:normAutofit/>
          </a:bodyPr>
          <a:lstStyle/>
          <a:p>
            <a:r>
              <a:rPr lang="en-US" sz="2000" dirty="0" smtClean="0">
                <a:solidFill>
                  <a:schemeClr val="bg1"/>
                </a:solidFill>
              </a:rPr>
              <a:t>Graffiti art or vandalism?</a:t>
            </a:r>
            <a:endParaRPr lang="en-US" sz="2000" dirty="0">
              <a:solidFill>
                <a:schemeClr val="bg1"/>
              </a:solidFill>
            </a:endParaRPr>
          </a:p>
        </p:txBody>
      </p:sp>
      <p:pic>
        <p:nvPicPr>
          <p:cNvPr id="2050" name="Picture 2" descr="http://www.callenharty.com/graffititra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600200"/>
            <a:ext cx="508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578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a:xfrm>
            <a:off x="685800" y="838200"/>
            <a:ext cx="2225748" cy="2438400"/>
          </a:xfrm>
        </p:spPr>
        <p:txBody>
          <a:bodyPr>
            <a:noAutofit/>
          </a:bodyPr>
          <a:lstStyle/>
          <a:p>
            <a:r>
              <a:rPr lang="en-US" sz="2000" dirty="0" smtClean="0">
                <a:solidFill>
                  <a:schemeClr val="bg1"/>
                </a:solidFill>
              </a:rPr>
              <a:t>Freedom of expression? </a:t>
            </a:r>
            <a:br>
              <a:rPr lang="en-US" sz="2000" dirty="0" smtClean="0">
                <a:solidFill>
                  <a:schemeClr val="bg1"/>
                </a:solidFill>
              </a:rPr>
            </a:br>
            <a:r>
              <a:rPr lang="en-US" sz="2000" dirty="0" smtClean="0">
                <a:solidFill>
                  <a:schemeClr val="bg1"/>
                </a:solidFill>
              </a:rPr>
              <a:t/>
            </a:r>
            <a:br>
              <a:rPr lang="en-US" sz="2000" dirty="0" smtClean="0">
                <a:solidFill>
                  <a:schemeClr val="bg1"/>
                </a:solidFill>
              </a:rPr>
            </a:br>
            <a:r>
              <a:rPr lang="en-US" sz="2000" dirty="0" smtClean="0">
                <a:solidFill>
                  <a:schemeClr val="bg1"/>
                </a:solidFill>
              </a:rPr>
              <a:t>Riot?</a:t>
            </a:r>
            <a:br>
              <a:rPr lang="en-US" sz="2000" dirty="0" smtClean="0">
                <a:solidFill>
                  <a:schemeClr val="bg1"/>
                </a:solidFill>
              </a:rPr>
            </a:br>
            <a:r>
              <a:rPr lang="en-US" sz="2000" dirty="0" smtClean="0">
                <a:solidFill>
                  <a:schemeClr val="bg1"/>
                </a:solidFill>
              </a:rPr>
              <a:t/>
            </a:r>
            <a:br>
              <a:rPr lang="en-US" sz="2000" dirty="0" smtClean="0">
                <a:solidFill>
                  <a:schemeClr val="bg1"/>
                </a:solidFill>
              </a:rPr>
            </a:br>
            <a:r>
              <a:rPr lang="en-US" sz="2000" dirty="0" smtClean="0">
                <a:solidFill>
                  <a:schemeClr val="bg1"/>
                </a:solidFill>
              </a:rPr>
              <a:t>Vandalism?</a:t>
            </a:r>
            <a:br>
              <a:rPr lang="en-US" sz="2000" dirty="0" smtClean="0">
                <a:solidFill>
                  <a:schemeClr val="bg1"/>
                </a:solidFill>
              </a:rPr>
            </a:br>
            <a:r>
              <a:rPr lang="en-US" sz="2000" dirty="0" smtClean="0">
                <a:solidFill>
                  <a:schemeClr val="bg1"/>
                </a:solidFill>
              </a:rPr>
              <a:t/>
            </a:r>
            <a:br>
              <a:rPr lang="en-US" sz="2000" dirty="0" smtClean="0">
                <a:solidFill>
                  <a:schemeClr val="bg1"/>
                </a:solidFill>
              </a:rPr>
            </a:br>
            <a:r>
              <a:rPr lang="en-US" sz="2000" dirty="0" smtClean="0">
                <a:solidFill>
                  <a:schemeClr val="bg1"/>
                </a:solidFill>
              </a:rPr>
              <a:t>Terrorism?</a:t>
            </a:r>
            <a:endParaRPr lang="en-US" sz="2000" dirty="0">
              <a:solidFill>
                <a:schemeClr val="bg1"/>
              </a:solidFill>
            </a:endParaRPr>
          </a:p>
        </p:txBody>
      </p:sp>
      <p:pic>
        <p:nvPicPr>
          <p:cNvPr id="3074" name="Picture 2" descr="http://i1.dailyrecord.co.uk/incoming/article922700.ece/ALTERNATES/s615/riot-in-athens-image-1-1602015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676400"/>
            <a:ext cx="5486400" cy="3648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6439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normAutofit/>
          </a:bodyPr>
          <a:lstStyle/>
          <a:p>
            <a:r>
              <a:rPr lang="en-US" sz="2000" dirty="0" smtClean="0">
                <a:solidFill>
                  <a:schemeClr val="bg1"/>
                </a:solidFill>
              </a:rPr>
              <a:t>Piracy at sea</a:t>
            </a:r>
            <a:endParaRPr lang="en-US" sz="2000" dirty="0">
              <a:solidFill>
                <a:schemeClr val="bg1"/>
              </a:solidFill>
            </a:endParaRPr>
          </a:p>
        </p:txBody>
      </p:sp>
      <p:pic>
        <p:nvPicPr>
          <p:cNvPr id="4098" name="Picture 2" descr="http://ecx.images-amazon.com/images/I/61wBsCP1C3L._SL500_AA30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524000"/>
            <a:ext cx="42672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830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81400" y="914400"/>
            <a:ext cx="4495800" cy="5410200"/>
          </a:xfrm>
        </p:spPr>
        <p:txBody>
          <a:bodyPr/>
          <a:lstStyle/>
          <a:p>
            <a:pPr lvl="0"/>
            <a:r>
              <a:rPr lang="en-US" sz="2000" dirty="0">
                <a:solidFill>
                  <a:schemeClr val="bg1"/>
                </a:solidFill>
              </a:rPr>
              <a:t>Injuries or deaths</a:t>
            </a:r>
          </a:p>
          <a:p>
            <a:pPr lvl="0"/>
            <a:r>
              <a:rPr lang="en-US" sz="2000" dirty="0">
                <a:solidFill>
                  <a:schemeClr val="bg1"/>
                </a:solidFill>
              </a:rPr>
              <a:t>Property damage</a:t>
            </a:r>
          </a:p>
          <a:p>
            <a:pPr lvl="0"/>
            <a:r>
              <a:rPr lang="en-US" sz="2000" dirty="0">
                <a:solidFill>
                  <a:schemeClr val="bg1"/>
                </a:solidFill>
              </a:rPr>
              <a:t>Damage to or loss of cargoes</a:t>
            </a:r>
          </a:p>
          <a:p>
            <a:pPr lvl="0"/>
            <a:r>
              <a:rPr lang="en-US" sz="2000" dirty="0">
                <a:solidFill>
                  <a:schemeClr val="bg1"/>
                </a:solidFill>
              </a:rPr>
              <a:t>Inability to meet demand and lost sales</a:t>
            </a:r>
          </a:p>
          <a:p>
            <a:pPr lvl="0"/>
            <a:r>
              <a:rPr lang="en-US" sz="2000" dirty="0">
                <a:solidFill>
                  <a:schemeClr val="bg1"/>
                </a:solidFill>
              </a:rPr>
              <a:t>Lower profitability and shareholder value</a:t>
            </a:r>
          </a:p>
          <a:p>
            <a:pPr lvl="0"/>
            <a:r>
              <a:rPr lang="en-US" sz="2000" dirty="0">
                <a:solidFill>
                  <a:schemeClr val="bg1"/>
                </a:solidFill>
              </a:rPr>
              <a:t>Loss of market share</a:t>
            </a:r>
          </a:p>
          <a:p>
            <a:pPr lvl="0"/>
            <a:r>
              <a:rPr lang="en-US" sz="2000" dirty="0">
                <a:solidFill>
                  <a:schemeClr val="bg1"/>
                </a:solidFill>
              </a:rPr>
              <a:t>Possible bankruptcy or shut-down by the government</a:t>
            </a:r>
          </a:p>
          <a:p>
            <a:pPr lvl="0"/>
            <a:r>
              <a:rPr lang="en-US" sz="2000" dirty="0">
                <a:solidFill>
                  <a:schemeClr val="bg1"/>
                </a:solidFill>
              </a:rPr>
              <a:t>Sanctions by the government, incl. fines, revocations of licenses, scrutiny</a:t>
            </a:r>
          </a:p>
          <a:p>
            <a:pPr lvl="0"/>
            <a:r>
              <a:rPr lang="en-US" sz="2000" dirty="0">
                <a:solidFill>
                  <a:schemeClr val="bg1"/>
                </a:solidFill>
              </a:rPr>
              <a:t>Loss of reputation, negative PR</a:t>
            </a:r>
          </a:p>
          <a:p>
            <a:pPr lvl="0"/>
            <a:r>
              <a:rPr lang="en-US" sz="2000" dirty="0">
                <a:solidFill>
                  <a:schemeClr val="bg1"/>
                </a:solidFill>
              </a:rPr>
              <a:t>Damaged careers and loss of jobs</a:t>
            </a:r>
          </a:p>
          <a:p>
            <a:pPr marL="0" indent="0">
              <a:buNone/>
            </a:pPr>
            <a:endParaRPr lang="en-US" dirty="0"/>
          </a:p>
        </p:txBody>
      </p:sp>
      <p:sp>
        <p:nvSpPr>
          <p:cNvPr id="3" name="Title 2"/>
          <p:cNvSpPr>
            <a:spLocks noGrp="1"/>
          </p:cNvSpPr>
          <p:nvPr>
            <p:ph type="title"/>
          </p:nvPr>
        </p:nvSpPr>
        <p:spPr>
          <a:xfrm>
            <a:off x="914400" y="1554480"/>
            <a:ext cx="2590800" cy="2179320"/>
          </a:xfrm>
        </p:spPr>
        <p:txBody>
          <a:bodyPr>
            <a:normAutofit/>
          </a:bodyPr>
          <a:lstStyle/>
          <a:p>
            <a:r>
              <a:rPr lang="en-US" sz="2000" dirty="0" smtClean="0">
                <a:solidFill>
                  <a:schemeClr val="bg1"/>
                </a:solidFill>
              </a:rPr>
              <a:t>TYPICAL CONSEQUENCES OF SECURITY BREACHES</a:t>
            </a:r>
            <a:endParaRPr lang="en-US" sz="2000" dirty="0">
              <a:solidFill>
                <a:schemeClr val="bg1"/>
              </a:solidFill>
            </a:endParaRPr>
          </a:p>
        </p:txBody>
      </p:sp>
    </p:spTree>
    <p:extLst>
      <p:ext uri="{BB962C8B-B14F-4D97-AF65-F5344CB8AC3E}">
        <p14:creationId xmlns:p14="http://schemas.microsoft.com/office/powerpoint/2010/main" val="39852892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474464"/>
          </a:xfrm>
        </p:spPr>
        <p:txBody>
          <a:bodyPr>
            <a:noAutofit/>
          </a:bodyPr>
          <a:lstStyle/>
          <a:p>
            <a:r>
              <a:rPr lang="en-US" sz="2400" dirty="0" smtClean="0">
                <a:solidFill>
                  <a:schemeClr val="bg1"/>
                </a:solidFill>
              </a:rPr>
              <a:t>Will changes in the global environment (warming, sea level rise, extreme weather) affect the supply chain?</a:t>
            </a:r>
          </a:p>
          <a:p>
            <a:r>
              <a:rPr lang="en-US" sz="2400" dirty="0" smtClean="0">
                <a:solidFill>
                  <a:schemeClr val="bg1"/>
                </a:solidFill>
              </a:rPr>
              <a:t>What can supply chain managers do to reduce the carbon footprint?</a:t>
            </a:r>
          </a:p>
          <a:p>
            <a:r>
              <a:rPr lang="en-US" sz="2400" dirty="0" smtClean="0">
                <a:solidFill>
                  <a:schemeClr val="bg1"/>
                </a:solidFill>
              </a:rPr>
              <a:t>What are other damaging consequences and security risks from environmental changes?</a:t>
            </a:r>
            <a:endParaRPr lang="en-US" sz="2400" dirty="0">
              <a:solidFill>
                <a:schemeClr val="bg1"/>
              </a:solidFill>
            </a:endParaRPr>
          </a:p>
        </p:txBody>
      </p:sp>
      <p:sp>
        <p:nvSpPr>
          <p:cNvPr id="3" name="Title 2"/>
          <p:cNvSpPr>
            <a:spLocks noGrp="1"/>
          </p:cNvSpPr>
          <p:nvPr>
            <p:ph type="title"/>
          </p:nvPr>
        </p:nvSpPr>
        <p:spPr>
          <a:xfrm>
            <a:off x="990600" y="1676400"/>
            <a:ext cx="2286000" cy="2133600"/>
          </a:xfrm>
        </p:spPr>
        <p:txBody>
          <a:bodyPr/>
          <a:lstStyle/>
          <a:p>
            <a:r>
              <a:rPr lang="en-US" dirty="0" smtClean="0">
                <a:solidFill>
                  <a:schemeClr val="bg1"/>
                </a:solidFill>
              </a:rPr>
              <a:t>Chapter Highlights, Thomas v.1, </a:t>
            </a:r>
            <a:r>
              <a:rPr lang="en-US" dirty="0" err="1" smtClean="0">
                <a:solidFill>
                  <a:schemeClr val="bg1"/>
                </a:solidFill>
              </a:rPr>
              <a:t>ch.</a:t>
            </a:r>
            <a:r>
              <a:rPr lang="en-US" dirty="0" smtClean="0">
                <a:solidFill>
                  <a:schemeClr val="bg1"/>
                </a:solidFill>
              </a:rPr>
              <a:t> 6 (The global environment)</a:t>
            </a:r>
            <a:endParaRPr lang="en-US" dirty="0">
              <a:solidFill>
                <a:schemeClr val="bg1"/>
              </a:solidFill>
            </a:endParaRPr>
          </a:p>
        </p:txBody>
      </p:sp>
    </p:spTree>
    <p:extLst>
      <p:ext uri="{BB962C8B-B14F-4D97-AF65-F5344CB8AC3E}">
        <p14:creationId xmlns:p14="http://schemas.microsoft.com/office/powerpoint/2010/main" val="20023189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609600"/>
            <a:ext cx="4773168" cy="5257800"/>
          </a:xfrm>
        </p:spPr>
        <p:txBody>
          <a:bodyPr>
            <a:noAutofit/>
          </a:bodyPr>
          <a:lstStyle/>
          <a:p>
            <a:r>
              <a:rPr lang="en-US" sz="2400" dirty="0" smtClean="0">
                <a:solidFill>
                  <a:schemeClr val="bg1"/>
                </a:solidFill>
              </a:rPr>
              <a:t>Should we worry about piracy?</a:t>
            </a:r>
          </a:p>
          <a:p>
            <a:r>
              <a:rPr lang="en-US" sz="2400" dirty="0" smtClean="0">
                <a:solidFill>
                  <a:schemeClr val="bg1"/>
                </a:solidFill>
              </a:rPr>
              <a:t>What do you consider to be the “environment”?</a:t>
            </a:r>
          </a:p>
          <a:p>
            <a:r>
              <a:rPr lang="en-US" sz="2400" dirty="0" smtClean="0">
                <a:solidFill>
                  <a:schemeClr val="bg1"/>
                </a:solidFill>
              </a:rPr>
              <a:t>Can you explain the standardization vs. randomness trade-off?</a:t>
            </a:r>
          </a:p>
          <a:p>
            <a:r>
              <a:rPr lang="en-US" sz="2400" dirty="0" smtClean="0">
                <a:solidFill>
                  <a:schemeClr val="bg1"/>
                </a:solidFill>
              </a:rPr>
              <a:t>New and changing threats: What are real security risks right now?</a:t>
            </a:r>
          </a:p>
          <a:p>
            <a:r>
              <a:rPr lang="en-US" sz="2400" dirty="0" smtClean="0">
                <a:solidFill>
                  <a:schemeClr val="bg1"/>
                </a:solidFill>
              </a:rPr>
              <a:t>Dual benefits of security measures (better security and better supply chain management)?</a:t>
            </a:r>
          </a:p>
          <a:p>
            <a:r>
              <a:rPr lang="en-US" sz="2400" dirty="0" smtClean="0">
                <a:solidFill>
                  <a:schemeClr val="bg1"/>
                </a:solidFill>
              </a:rPr>
              <a:t>Mention examples of redundancies!</a:t>
            </a:r>
            <a:endParaRPr lang="en-US" sz="2400" dirty="0">
              <a:solidFill>
                <a:schemeClr val="bg1"/>
              </a:solidFill>
            </a:endParaRPr>
          </a:p>
        </p:txBody>
      </p:sp>
      <p:sp>
        <p:nvSpPr>
          <p:cNvPr id="3" name="Title 2"/>
          <p:cNvSpPr>
            <a:spLocks noGrp="1"/>
          </p:cNvSpPr>
          <p:nvPr>
            <p:ph type="title"/>
          </p:nvPr>
        </p:nvSpPr>
        <p:spPr>
          <a:xfrm>
            <a:off x="1069848" y="1554480"/>
            <a:ext cx="2073348" cy="2407920"/>
          </a:xfrm>
        </p:spPr>
        <p:txBody>
          <a:bodyPr>
            <a:normAutofit fontScale="90000"/>
          </a:bodyPr>
          <a:lstStyle/>
          <a:p>
            <a:r>
              <a:rPr lang="en-US" dirty="0" smtClean="0">
                <a:solidFill>
                  <a:schemeClr val="bg1"/>
                </a:solidFill>
              </a:rPr>
              <a:t>Chapter highlights, </a:t>
            </a:r>
            <a:r>
              <a:rPr lang="en-US" dirty="0" err="1" smtClean="0">
                <a:solidFill>
                  <a:schemeClr val="bg1"/>
                </a:solidFill>
              </a:rPr>
              <a:t>thomas</a:t>
            </a:r>
            <a:r>
              <a:rPr lang="en-US" dirty="0" smtClean="0">
                <a:solidFill>
                  <a:schemeClr val="bg1"/>
                </a:solidFill>
              </a:rPr>
              <a:t>, v.2, </a:t>
            </a:r>
            <a:r>
              <a:rPr lang="en-US" dirty="0" err="1" smtClean="0">
                <a:solidFill>
                  <a:schemeClr val="bg1"/>
                </a:solidFill>
              </a:rPr>
              <a:t>ch.</a:t>
            </a:r>
            <a:r>
              <a:rPr lang="en-US" dirty="0" smtClean="0">
                <a:solidFill>
                  <a:schemeClr val="bg1"/>
                </a:solidFill>
              </a:rPr>
              <a:t> 1 (supply chain security and the need for continuous assessment)</a:t>
            </a:r>
            <a:endParaRPr lang="en-US" dirty="0">
              <a:solidFill>
                <a:schemeClr val="bg1"/>
              </a:solidFill>
            </a:endParaRPr>
          </a:p>
        </p:txBody>
      </p:sp>
    </p:spTree>
    <p:extLst>
      <p:ext uri="{BB962C8B-B14F-4D97-AF65-F5344CB8AC3E}">
        <p14:creationId xmlns:p14="http://schemas.microsoft.com/office/powerpoint/2010/main" val="3814665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bg1"/>
                </a:solidFill>
              </a:rPr>
              <a:t>But what is a “supply chain” ?</a:t>
            </a:r>
            <a:endParaRPr lang="en-US" sz="2000" dirty="0">
              <a:solidFill>
                <a:schemeClr val="bg1"/>
              </a:solidFill>
            </a:endParaRPr>
          </a:p>
        </p:txBody>
      </p:sp>
      <p:sp>
        <p:nvSpPr>
          <p:cNvPr id="4" name="Text Placeholder 3"/>
          <p:cNvSpPr>
            <a:spLocks noGrp="1"/>
          </p:cNvSpPr>
          <p:nvPr>
            <p:ph type="body" sz="half" idx="2"/>
          </p:nvPr>
        </p:nvSpPr>
        <p:spPr/>
        <p:txBody>
          <a:bodyPr>
            <a:normAutofit fontScale="92500" lnSpcReduction="20000"/>
          </a:bodyPr>
          <a:lstStyle/>
          <a:p>
            <a:endParaRPr lang="en-US" dirty="0" smtClean="0"/>
          </a:p>
          <a:p>
            <a:endParaRPr lang="en-US" dirty="0"/>
          </a:p>
          <a:p>
            <a:r>
              <a:rPr lang="en-US" sz="2200" dirty="0" smtClean="0">
                <a:solidFill>
                  <a:schemeClr val="bg1"/>
                </a:solidFill>
              </a:rPr>
              <a:t>….a chain or a network….?</a:t>
            </a:r>
            <a:endParaRPr lang="en-US" sz="2200" dirty="0">
              <a:solidFill>
                <a:schemeClr val="bg1"/>
              </a:solidFill>
            </a:endParaRPr>
          </a:p>
        </p:txBody>
      </p:sp>
      <p:pic>
        <p:nvPicPr>
          <p:cNvPr id="1026" name="Picture 2" descr="http://4.bp.blogspot.com/-lqJW3Z2WUlE/TyaVUpOtIdI/AAAAAAAACFk/z3vwBXPMp2E/s1600/nice_supply_chai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657" r="2657"/>
          <a:stretch/>
        </p:blipFill>
        <p:spPr bwMode="auto">
          <a:xfrm>
            <a:off x="1219200" y="1752600"/>
            <a:ext cx="7467600" cy="491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5180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2800" dirty="0" smtClean="0">
                <a:solidFill>
                  <a:schemeClr val="bg1"/>
                </a:solidFill>
              </a:rPr>
              <a:t>Can both security and supply chain efficiencies be maximized?</a:t>
            </a:r>
          </a:p>
          <a:p>
            <a:r>
              <a:rPr lang="en-US" sz="2800" dirty="0" smtClean="0">
                <a:solidFill>
                  <a:schemeClr val="bg1"/>
                </a:solidFill>
              </a:rPr>
              <a:t>What is supply chain resiliency?</a:t>
            </a:r>
          </a:p>
          <a:p>
            <a:r>
              <a:rPr lang="en-US" sz="2800" dirty="0" smtClean="0">
                <a:solidFill>
                  <a:schemeClr val="bg1"/>
                </a:solidFill>
              </a:rPr>
              <a:t>What is meant by “integrated supply chain security”?</a:t>
            </a:r>
          </a:p>
          <a:p>
            <a:endParaRPr lang="en-US" dirty="0"/>
          </a:p>
        </p:txBody>
      </p:sp>
      <p:sp>
        <p:nvSpPr>
          <p:cNvPr id="3" name="Title 2"/>
          <p:cNvSpPr>
            <a:spLocks noGrp="1"/>
          </p:cNvSpPr>
          <p:nvPr>
            <p:ph type="title"/>
          </p:nvPr>
        </p:nvSpPr>
        <p:spPr/>
        <p:txBody>
          <a:bodyPr/>
          <a:lstStyle/>
          <a:p>
            <a:r>
              <a:rPr lang="en-US" dirty="0" smtClean="0">
                <a:solidFill>
                  <a:schemeClr val="bg1"/>
                </a:solidFill>
              </a:rPr>
              <a:t>Article: “Assessing security throughout the supply chain”</a:t>
            </a:r>
            <a:endParaRPr lang="en-US" dirty="0">
              <a:solidFill>
                <a:schemeClr val="bg1"/>
              </a:solidFill>
            </a:endParaRPr>
          </a:p>
        </p:txBody>
      </p:sp>
    </p:spTree>
    <p:extLst>
      <p:ext uri="{BB962C8B-B14F-4D97-AF65-F5344CB8AC3E}">
        <p14:creationId xmlns:p14="http://schemas.microsoft.com/office/powerpoint/2010/main" val="713924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pPr marL="0" indent="0">
              <a:buNone/>
            </a:pPr>
            <a:r>
              <a:rPr lang="en-US" sz="2800" dirty="0">
                <a:solidFill>
                  <a:schemeClr val="bg1"/>
                </a:solidFill>
              </a:rPr>
              <a:t>A linked set of resources and processes that begins with the sourcing of raw materials and extends through the delivery of products and services to the end user across the modes of transport. </a:t>
            </a:r>
            <a:r>
              <a:rPr lang="en-US" sz="2800" dirty="0" smtClean="0">
                <a:solidFill>
                  <a:schemeClr val="bg1"/>
                </a:solidFill>
              </a:rPr>
              <a:t> (ISO, 2011)</a:t>
            </a:r>
            <a:endParaRPr lang="en-US" sz="2800" dirty="0">
              <a:solidFill>
                <a:schemeClr val="bg1"/>
              </a:solidFill>
            </a:endParaRPr>
          </a:p>
        </p:txBody>
      </p:sp>
      <p:sp>
        <p:nvSpPr>
          <p:cNvPr id="3" name="Title 2"/>
          <p:cNvSpPr>
            <a:spLocks noGrp="1"/>
          </p:cNvSpPr>
          <p:nvPr>
            <p:ph type="title"/>
          </p:nvPr>
        </p:nvSpPr>
        <p:spPr/>
        <p:txBody>
          <a:bodyPr>
            <a:normAutofit/>
          </a:bodyPr>
          <a:lstStyle/>
          <a:p>
            <a:r>
              <a:rPr lang="en-US" sz="2000" dirty="0" smtClean="0">
                <a:solidFill>
                  <a:schemeClr val="bg1"/>
                </a:solidFill>
              </a:rPr>
              <a:t>Definition of supply chain</a:t>
            </a:r>
            <a:endParaRPr lang="en-US" sz="2000" dirty="0">
              <a:solidFill>
                <a:schemeClr val="bg1"/>
              </a:solidFill>
            </a:endParaRPr>
          </a:p>
        </p:txBody>
      </p:sp>
    </p:spTree>
    <p:extLst>
      <p:ext uri="{BB962C8B-B14F-4D97-AF65-F5344CB8AC3E}">
        <p14:creationId xmlns:p14="http://schemas.microsoft.com/office/powerpoint/2010/main" val="154140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pPr marL="0" indent="0">
              <a:buNone/>
            </a:pPr>
            <a:r>
              <a:rPr lang="en-US" sz="2400" dirty="0">
                <a:solidFill>
                  <a:schemeClr val="bg1"/>
                </a:solidFill>
              </a:rPr>
              <a:t>Global supply chain refers to the firm’s integrated </a:t>
            </a:r>
            <a:r>
              <a:rPr lang="en-US" sz="2400" b="1" dirty="0">
                <a:solidFill>
                  <a:schemeClr val="bg1"/>
                </a:solidFill>
              </a:rPr>
              <a:t>network</a:t>
            </a:r>
            <a:r>
              <a:rPr lang="en-US" sz="2400" dirty="0">
                <a:solidFill>
                  <a:schemeClr val="bg1"/>
                </a:solidFill>
              </a:rPr>
              <a:t> of sourcing, production, and distribution, organized on a worldwide scale and located in countries where competitive advantage can be maximized. It involves both upstream (supplier) and downstream (customer) flows. </a:t>
            </a:r>
            <a:r>
              <a:rPr lang="en-US" sz="2400" dirty="0" smtClean="0">
                <a:solidFill>
                  <a:schemeClr val="bg1"/>
                </a:solidFill>
              </a:rPr>
              <a:t>(</a:t>
            </a:r>
            <a:r>
              <a:rPr lang="en-US" sz="2400" dirty="0" err="1" smtClean="0">
                <a:solidFill>
                  <a:schemeClr val="bg1"/>
                </a:solidFill>
              </a:rPr>
              <a:t>Cavusgil</a:t>
            </a:r>
            <a:r>
              <a:rPr lang="en-US" sz="2400" dirty="0" smtClean="0">
                <a:solidFill>
                  <a:schemeClr val="bg1"/>
                </a:solidFill>
              </a:rPr>
              <a:t>, 2008)</a:t>
            </a:r>
            <a:endParaRPr lang="en-US" sz="2400" dirty="0">
              <a:solidFill>
                <a:schemeClr val="bg1"/>
              </a:solidFill>
            </a:endParaRPr>
          </a:p>
        </p:txBody>
      </p:sp>
      <p:sp>
        <p:nvSpPr>
          <p:cNvPr id="3" name="Title 2"/>
          <p:cNvSpPr>
            <a:spLocks noGrp="1"/>
          </p:cNvSpPr>
          <p:nvPr>
            <p:ph type="title"/>
          </p:nvPr>
        </p:nvSpPr>
        <p:spPr/>
        <p:txBody>
          <a:bodyPr>
            <a:normAutofit/>
          </a:bodyPr>
          <a:lstStyle/>
          <a:p>
            <a:r>
              <a:rPr lang="en-US" sz="2000" dirty="0" err="1" smtClean="0">
                <a:solidFill>
                  <a:schemeClr val="bg1"/>
                </a:solidFill>
              </a:rPr>
              <a:t>Globali-zation</a:t>
            </a:r>
            <a:endParaRPr lang="en-US" sz="2000" dirty="0">
              <a:solidFill>
                <a:schemeClr val="bg1"/>
              </a:solidFill>
            </a:endParaRPr>
          </a:p>
        </p:txBody>
      </p:sp>
    </p:spTree>
    <p:extLst>
      <p:ext uri="{BB962C8B-B14F-4D97-AF65-F5344CB8AC3E}">
        <p14:creationId xmlns:p14="http://schemas.microsoft.com/office/powerpoint/2010/main" val="253711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093464"/>
          </a:xfrm>
        </p:spPr>
        <p:txBody>
          <a:bodyPr>
            <a:noAutofit/>
          </a:bodyPr>
          <a:lstStyle/>
          <a:p>
            <a:r>
              <a:rPr lang="en-US" sz="2000" dirty="0" smtClean="0">
                <a:solidFill>
                  <a:schemeClr val="bg1"/>
                </a:solidFill>
              </a:rPr>
              <a:t>Suppliers’ suppliers</a:t>
            </a:r>
          </a:p>
          <a:p>
            <a:r>
              <a:rPr lang="en-US" sz="2000" dirty="0" smtClean="0">
                <a:solidFill>
                  <a:schemeClr val="bg1"/>
                </a:solidFill>
              </a:rPr>
              <a:t>Suppliers</a:t>
            </a:r>
          </a:p>
          <a:p>
            <a:r>
              <a:rPr lang="en-US" sz="2000" dirty="0" smtClean="0">
                <a:solidFill>
                  <a:schemeClr val="bg1"/>
                </a:solidFill>
              </a:rPr>
              <a:t>Manufacturers</a:t>
            </a:r>
          </a:p>
          <a:p>
            <a:r>
              <a:rPr lang="en-US" sz="2000" dirty="0" smtClean="0">
                <a:solidFill>
                  <a:schemeClr val="bg1"/>
                </a:solidFill>
              </a:rPr>
              <a:t>Wholesalers/Distributors</a:t>
            </a:r>
          </a:p>
          <a:p>
            <a:r>
              <a:rPr lang="en-US" sz="2000" dirty="0" smtClean="0">
                <a:solidFill>
                  <a:schemeClr val="bg1"/>
                </a:solidFill>
              </a:rPr>
              <a:t>Retailers</a:t>
            </a:r>
          </a:p>
          <a:p>
            <a:r>
              <a:rPr lang="en-US" sz="2000" dirty="0" smtClean="0">
                <a:solidFill>
                  <a:schemeClr val="bg1"/>
                </a:solidFill>
              </a:rPr>
              <a:t>End users/Consumers</a:t>
            </a:r>
          </a:p>
          <a:p>
            <a:r>
              <a:rPr lang="en-US" sz="2000" dirty="0" smtClean="0">
                <a:solidFill>
                  <a:schemeClr val="bg1"/>
                </a:solidFill>
              </a:rPr>
              <a:t>Refuse companies</a:t>
            </a:r>
          </a:p>
          <a:p>
            <a:r>
              <a:rPr lang="en-US" sz="2000" dirty="0" smtClean="0">
                <a:solidFill>
                  <a:schemeClr val="bg1"/>
                </a:solidFill>
              </a:rPr>
              <a:t>Carriers</a:t>
            </a:r>
          </a:p>
          <a:p>
            <a:r>
              <a:rPr lang="en-US" sz="2000" dirty="0" smtClean="0">
                <a:solidFill>
                  <a:schemeClr val="bg1"/>
                </a:solidFill>
              </a:rPr>
              <a:t>Logistics providers</a:t>
            </a:r>
          </a:p>
          <a:p>
            <a:r>
              <a:rPr lang="en-US" sz="2000" dirty="0" smtClean="0">
                <a:solidFill>
                  <a:schemeClr val="bg1"/>
                </a:solidFill>
              </a:rPr>
              <a:t>Service providers</a:t>
            </a:r>
          </a:p>
          <a:p>
            <a:r>
              <a:rPr lang="en-US" sz="2000" dirty="0" smtClean="0">
                <a:solidFill>
                  <a:schemeClr val="bg1"/>
                </a:solidFill>
              </a:rPr>
              <a:t>Government agencies</a:t>
            </a:r>
            <a:endParaRPr lang="en-US" sz="2000" dirty="0">
              <a:solidFill>
                <a:schemeClr val="bg1"/>
              </a:solidFill>
            </a:endParaRPr>
          </a:p>
        </p:txBody>
      </p:sp>
      <p:sp>
        <p:nvSpPr>
          <p:cNvPr id="3" name="Title 2"/>
          <p:cNvSpPr>
            <a:spLocks noGrp="1"/>
          </p:cNvSpPr>
          <p:nvPr>
            <p:ph type="title"/>
          </p:nvPr>
        </p:nvSpPr>
        <p:spPr/>
        <p:txBody>
          <a:bodyPr>
            <a:normAutofit/>
          </a:bodyPr>
          <a:lstStyle/>
          <a:p>
            <a:r>
              <a:rPr lang="en-US" sz="2000" dirty="0" smtClean="0">
                <a:solidFill>
                  <a:schemeClr val="bg1"/>
                </a:solidFill>
              </a:rPr>
              <a:t>So who’s involved in the supply chain or network?</a:t>
            </a:r>
            <a:endParaRPr lang="en-US" sz="2000" dirty="0">
              <a:solidFill>
                <a:schemeClr val="bg1"/>
              </a:solidFill>
            </a:endParaRPr>
          </a:p>
        </p:txBody>
      </p:sp>
    </p:spTree>
    <p:extLst>
      <p:ext uri="{BB962C8B-B14F-4D97-AF65-F5344CB8AC3E}">
        <p14:creationId xmlns:p14="http://schemas.microsoft.com/office/powerpoint/2010/main" val="2059417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r>
              <a:rPr lang="en-US" sz="2800" dirty="0" smtClean="0">
                <a:solidFill>
                  <a:schemeClr val="bg1"/>
                </a:solidFill>
              </a:rPr>
              <a:t>Global</a:t>
            </a:r>
          </a:p>
          <a:p>
            <a:r>
              <a:rPr lang="en-US" sz="2800" dirty="0" smtClean="0">
                <a:solidFill>
                  <a:schemeClr val="bg1"/>
                </a:solidFill>
              </a:rPr>
              <a:t>Sprawling</a:t>
            </a:r>
          </a:p>
          <a:p>
            <a:r>
              <a:rPr lang="en-US" sz="2800" dirty="0" smtClean="0">
                <a:solidFill>
                  <a:schemeClr val="bg1"/>
                </a:solidFill>
              </a:rPr>
              <a:t>Complex</a:t>
            </a:r>
          </a:p>
          <a:p>
            <a:r>
              <a:rPr lang="en-US" sz="2800" dirty="0" smtClean="0">
                <a:solidFill>
                  <a:schemeClr val="bg1"/>
                </a:solidFill>
              </a:rPr>
              <a:t>Transportation intensive</a:t>
            </a:r>
          </a:p>
          <a:p>
            <a:r>
              <a:rPr lang="en-US" sz="2800" dirty="0" smtClean="0">
                <a:solidFill>
                  <a:schemeClr val="bg1"/>
                </a:solidFill>
              </a:rPr>
              <a:t>Many participants</a:t>
            </a:r>
          </a:p>
          <a:p>
            <a:r>
              <a:rPr lang="en-US" sz="2800" dirty="0" smtClean="0">
                <a:solidFill>
                  <a:schemeClr val="bg1"/>
                </a:solidFill>
              </a:rPr>
              <a:t>Lean</a:t>
            </a:r>
          </a:p>
          <a:p>
            <a:r>
              <a:rPr lang="en-US" sz="2800" dirty="0" smtClean="0">
                <a:solidFill>
                  <a:schemeClr val="bg1"/>
                </a:solidFill>
              </a:rPr>
              <a:t>Risky</a:t>
            </a:r>
          </a:p>
          <a:p>
            <a:r>
              <a:rPr lang="en-US" sz="2800" dirty="0" smtClean="0">
                <a:solidFill>
                  <a:schemeClr val="bg1"/>
                </a:solidFill>
              </a:rPr>
              <a:t>Exposed</a:t>
            </a:r>
          </a:p>
        </p:txBody>
      </p:sp>
      <p:sp>
        <p:nvSpPr>
          <p:cNvPr id="3" name="Title 2"/>
          <p:cNvSpPr>
            <a:spLocks noGrp="1"/>
          </p:cNvSpPr>
          <p:nvPr>
            <p:ph type="title"/>
          </p:nvPr>
        </p:nvSpPr>
        <p:spPr/>
        <p:txBody>
          <a:bodyPr>
            <a:noAutofit/>
          </a:bodyPr>
          <a:lstStyle/>
          <a:p>
            <a:r>
              <a:rPr lang="en-US" sz="2000" dirty="0" smtClean="0">
                <a:solidFill>
                  <a:schemeClr val="bg1"/>
                </a:solidFill>
              </a:rPr>
              <a:t>What </a:t>
            </a:r>
            <a:r>
              <a:rPr lang="en-US" sz="2000" dirty="0" err="1" smtClean="0">
                <a:solidFill>
                  <a:schemeClr val="bg1"/>
                </a:solidFill>
              </a:rPr>
              <a:t>charac-terizes</a:t>
            </a:r>
            <a:r>
              <a:rPr lang="en-US" sz="2000" dirty="0" smtClean="0">
                <a:solidFill>
                  <a:schemeClr val="bg1"/>
                </a:solidFill>
              </a:rPr>
              <a:t> modern supply chains?</a:t>
            </a:r>
            <a:endParaRPr lang="en-US" sz="2000" dirty="0">
              <a:solidFill>
                <a:schemeClr val="bg1"/>
              </a:solidFill>
            </a:endParaRPr>
          </a:p>
        </p:txBody>
      </p:sp>
    </p:spTree>
    <p:extLst>
      <p:ext uri="{BB962C8B-B14F-4D97-AF65-F5344CB8AC3E}">
        <p14:creationId xmlns:p14="http://schemas.microsoft.com/office/powerpoint/2010/main" val="2829032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bg1"/>
                </a:solidFill>
              </a:rPr>
              <a:t>U.S. trade patterns</a:t>
            </a:r>
            <a:endParaRPr lang="en-US" sz="2000" dirty="0">
              <a:solidFill>
                <a:schemeClr val="bg1"/>
              </a:solidFill>
            </a:endParaRP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dirty="0"/>
          </a:p>
        </p:txBody>
      </p:sp>
      <p:pic>
        <p:nvPicPr>
          <p:cNvPr id="5" name="Picture 2" descr="http://upload.wikimedia.org/wikipedia/commons/thumb/8/8c/US_trade_final-01.svg/500px-US_trade_final-01.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70529"/>
            <a:ext cx="8077200" cy="535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5577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457200"/>
            <a:ext cx="4078224" cy="990600"/>
          </a:xfrm>
        </p:spPr>
        <p:txBody>
          <a:bodyPr>
            <a:noAutofit/>
          </a:bodyPr>
          <a:lstStyle/>
          <a:p>
            <a:r>
              <a:rPr lang="en-US" sz="2000" dirty="0" smtClean="0">
                <a:solidFill>
                  <a:schemeClr val="bg1"/>
                </a:solidFill>
              </a:rPr>
              <a:t>What is becoming a classic example: the </a:t>
            </a:r>
            <a:r>
              <a:rPr lang="en-US" sz="2000" dirty="0" err="1" smtClean="0">
                <a:solidFill>
                  <a:schemeClr val="bg1"/>
                </a:solidFill>
              </a:rPr>
              <a:t>boeing</a:t>
            </a:r>
            <a:r>
              <a:rPr lang="en-US" sz="2000" dirty="0" smtClean="0">
                <a:solidFill>
                  <a:schemeClr val="bg1"/>
                </a:solidFill>
              </a:rPr>
              <a:t> 787 </a:t>
            </a:r>
            <a:r>
              <a:rPr lang="en-US" sz="2000" dirty="0" err="1" smtClean="0">
                <a:solidFill>
                  <a:schemeClr val="bg1"/>
                </a:solidFill>
              </a:rPr>
              <a:t>dreamliner</a:t>
            </a:r>
            <a:endParaRPr lang="en-US" sz="2000" dirty="0">
              <a:solidFill>
                <a:schemeClr val="bg1"/>
              </a:solidFill>
            </a:endParaRP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050" name="Picture 2" descr="http://blogs.apics.org/ypst/wp-content/uploads/2009/10/104664-Boeing_787_DreamLin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590136"/>
            <a:ext cx="7467599" cy="5060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1716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TC101859861[[fn=Tradeshow]]</Template>
  <TotalTime>4134</TotalTime>
  <Words>928</Words>
  <Application>Microsoft Office PowerPoint</Application>
  <PresentationFormat>On-screen Show (4:3)</PresentationFormat>
  <Paragraphs>148</Paragraphs>
  <Slides>30</Slides>
  <Notes>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Tradeshow</vt:lpstr>
      <vt:lpstr>Supply chain security</vt:lpstr>
      <vt:lpstr>Definition of supply chain security</vt:lpstr>
      <vt:lpstr>But what is a “supply chain” ?</vt:lpstr>
      <vt:lpstr>Definition of supply chain</vt:lpstr>
      <vt:lpstr>Globali-zation</vt:lpstr>
      <vt:lpstr>So who’s involved in the supply chain or network?</vt:lpstr>
      <vt:lpstr>What charac-terizes modern supply chains?</vt:lpstr>
      <vt:lpstr>U.S. trade patterns</vt:lpstr>
      <vt:lpstr>What is becoming a classic example: the boeing 787 dreamliner</vt:lpstr>
      <vt:lpstr>Transportation intensive!</vt:lpstr>
      <vt:lpstr>Will global trade and transpor-tation continue to grow?</vt:lpstr>
      <vt:lpstr>Growth in business  =   growth in crime?</vt:lpstr>
      <vt:lpstr>SUPPLY chain  vs.  logistics  vs. transportation</vt:lpstr>
      <vt:lpstr>SUPPLY CHAIN RISK MANAGEMENT</vt:lpstr>
      <vt:lpstr>PowerPoint Presentation</vt:lpstr>
      <vt:lpstr>Definition of supply chain security management </vt:lpstr>
      <vt:lpstr>Security  vs.  safety</vt:lpstr>
      <vt:lpstr>Categories of supply chain disruptions</vt:lpstr>
      <vt:lpstr>Be aware of overlaps and causalities</vt:lpstr>
      <vt:lpstr>Shield our supply chain!</vt:lpstr>
      <vt:lpstr>TYPICAL SECURITY BREACHES THAT DISRUPT SUPPLY CHAINS</vt:lpstr>
      <vt:lpstr>Categorizing natural disasters</vt:lpstr>
      <vt:lpstr>PowerPoint Presentation</vt:lpstr>
      <vt:lpstr>Graffiti art or vandalism?</vt:lpstr>
      <vt:lpstr>Freedom of expression?   Riot?  Vandalism?  Terrorism?</vt:lpstr>
      <vt:lpstr>Piracy at sea</vt:lpstr>
      <vt:lpstr>TYPICAL CONSEQUENCES OF SECURITY BREACHES</vt:lpstr>
      <vt:lpstr>Chapter Highlights, Thomas v.1, ch. 6 (The global environment)</vt:lpstr>
      <vt:lpstr>Chapter highlights, thomas, v.2, ch. 1 (supply chain security and the need for continuous assessment)</vt:lpstr>
      <vt:lpstr>Article: “Assessing security throughout the supply chain”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Supply chain security</dc:title>
  <dc:creator>Andreas Udbye</dc:creator>
  <cp:lastModifiedBy>Andreas Udbye</cp:lastModifiedBy>
  <cp:revision>29</cp:revision>
  <cp:lastPrinted>2013-04-01T18:06:51Z</cp:lastPrinted>
  <dcterms:created xsi:type="dcterms:W3CDTF">2013-01-18T23:42:47Z</dcterms:created>
  <dcterms:modified xsi:type="dcterms:W3CDTF">2013-04-01T18:10:44Z</dcterms:modified>
</cp:coreProperties>
</file>