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9" r:id="rId2"/>
    <p:sldId id="280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38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A33B5-1B84-4AA0-8B67-1ECC677F90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A214C8-4FF5-44B4-B273-0B45CD883A4A}">
      <dgm:prSet phldrT="[Text]" custT="1"/>
      <dgm:spPr/>
      <dgm:t>
        <a:bodyPr/>
        <a:lstStyle/>
        <a:p>
          <a:r>
            <a:rPr lang="en-US" sz="1800" dirty="0"/>
            <a:t>Map</a:t>
          </a:r>
        </a:p>
      </dgm:t>
    </dgm:pt>
    <dgm:pt modelId="{B92DDD21-A32E-4B1F-873B-C24BD11A779E}" type="parTrans" cxnId="{6B79ED3F-CEEE-404A-8451-1E76571E261D}">
      <dgm:prSet/>
      <dgm:spPr/>
      <dgm:t>
        <a:bodyPr/>
        <a:lstStyle/>
        <a:p>
          <a:endParaRPr lang="en-US"/>
        </a:p>
      </dgm:t>
    </dgm:pt>
    <dgm:pt modelId="{40E41385-44CE-4B56-8255-2B28D32B805E}" type="sibTrans" cxnId="{6B79ED3F-CEEE-404A-8451-1E76571E261D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C8827197-DF28-4F0D-919F-771C8923DD94}">
      <dgm:prSet phldrT="[Text]" custT="1"/>
      <dgm:spPr/>
      <dgm:t>
        <a:bodyPr/>
        <a:lstStyle/>
        <a:p>
          <a:r>
            <a:rPr lang="en-US" sz="1800" dirty="0"/>
            <a:t>Identify</a:t>
          </a:r>
        </a:p>
      </dgm:t>
    </dgm:pt>
    <dgm:pt modelId="{965489D4-2A35-4EE4-80B5-4BC52A435E99}" type="parTrans" cxnId="{EED35656-E138-4062-9D1B-DA7EABBE3B3F}">
      <dgm:prSet/>
      <dgm:spPr/>
      <dgm:t>
        <a:bodyPr/>
        <a:lstStyle/>
        <a:p>
          <a:endParaRPr lang="en-US"/>
        </a:p>
      </dgm:t>
    </dgm:pt>
    <dgm:pt modelId="{66DD49F0-5730-442B-BC20-779BDBE30801}" type="sibTrans" cxnId="{EED35656-E138-4062-9D1B-DA7EABBE3B3F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6DC29FCA-661A-460D-B213-0CE605B41AFB}">
      <dgm:prSet phldrT="[Text]" custT="1"/>
      <dgm:spPr/>
      <dgm:t>
        <a:bodyPr/>
        <a:lstStyle/>
        <a:p>
          <a:r>
            <a:rPr lang="en-US" sz="1800" dirty="0"/>
            <a:t>Assess</a:t>
          </a:r>
        </a:p>
      </dgm:t>
    </dgm:pt>
    <dgm:pt modelId="{7551E2BE-F818-46A4-8E9E-BB58C7D64BAF}" type="parTrans" cxnId="{61D53DF5-9FD4-4C23-BC43-6FE88FA01BB8}">
      <dgm:prSet/>
      <dgm:spPr/>
      <dgm:t>
        <a:bodyPr/>
        <a:lstStyle/>
        <a:p>
          <a:endParaRPr lang="en-US"/>
        </a:p>
      </dgm:t>
    </dgm:pt>
    <dgm:pt modelId="{5362F723-5D59-4DD2-858A-CC358ACEA83C}" type="sibTrans" cxnId="{61D53DF5-9FD4-4C23-BC43-6FE88FA01BB8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19B12778-CE56-4E84-96BD-8C58F7A320E0}">
      <dgm:prSet phldrT="[Text]" custT="1"/>
      <dgm:spPr>
        <a:ln>
          <a:solidFill>
            <a:srgbClr val="FFC000"/>
          </a:solidFill>
        </a:ln>
      </dgm:spPr>
      <dgm:t>
        <a:bodyPr/>
        <a:lstStyle/>
        <a:p>
          <a:r>
            <a:rPr lang="en-US" sz="1800" dirty="0"/>
            <a:t>Mitigate</a:t>
          </a:r>
        </a:p>
      </dgm:t>
    </dgm:pt>
    <dgm:pt modelId="{5355779A-980D-4175-8122-11C048F8C6E5}" type="parTrans" cxnId="{8AC718AB-B824-4108-9B8F-9DEA8B73B24A}">
      <dgm:prSet/>
      <dgm:spPr/>
      <dgm:t>
        <a:bodyPr/>
        <a:lstStyle/>
        <a:p>
          <a:endParaRPr lang="en-US"/>
        </a:p>
      </dgm:t>
    </dgm:pt>
    <dgm:pt modelId="{7318DAA2-03BC-4548-9C55-9D99985C0109}" type="sibTrans" cxnId="{8AC718AB-B824-4108-9B8F-9DEA8B73B24A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2F775DCA-AD87-4E1D-BD7E-49AF7B72058A}">
      <dgm:prSet phldrT="[Text]" custT="1"/>
      <dgm:spPr/>
      <dgm:t>
        <a:bodyPr/>
        <a:lstStyle/>
        <a:p>
          <a:r>
            <a:rPr lang="en-US" sz="1800" dirty="0"/>
            <a:t>Improve</a:t>
          </a:r>
        </a:p>
      </dgm:t>
    </dgm:pt>
    <dgm:pt modelId="{E8FADBBB-A26D-4EB1-84C3-CBC1AE189603}" type="parTrans" cxnId="{4F2E6B2B-C8BF-48F2-BDCC-3EBC3BF53379}">
      <dgm:prSet/>
      <dgm:spPr/>
      <dgm:t>
        <a:bodyPr/>
        <a:lstStyle/>
        <a:p>
          <a:endParaRPr lang="en-US"/>
        </a:p>
      </dgm:t>
    </dgm:pt>
    <dgm:pt modelId="{C99FC26B-9911-48DA-8DF3-CDD656F08095}" type="sibTrans" cxnId="{4F2E6B2B-C8BF-48F2-BDCC-3EBC3BF53379}">
      <dgm:prSet/>
      <dgm:spPr>
        <a:solidFill>
          <a:srgbClr val="C00000"/>
        </a:solidFill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2A05C75-5555-43C1-A712-750E77129044}" type="pres">
      <dgm:prSet presAssocID="{AF7A33B5-1B84-4AA0-8B67-1ECC677F90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811850-1DB9-4CF4-9C87-0B10B9C89A8B}" type="pres">
      <dgm:prSet presAssocID="{1DA214C8-4FF5-44B4-B273-0B45CD883A4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ACC57-5DA0-46FD-A871-63684CBFCB07}" type="pres">
      <dgm:prSet presAssocID="{40E41385-44CE-4B56-8255-2B28D32B805E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9E42BC3-E3F9-4A80-9BE1-FBB849070E12}" type="pres">
      <dgm:prSet presAssocID="{40E41385-44CE-4B56-8255-2B28D32B805E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934FDFC6-4DA9-419B-9A93-0D805907DA88}" type="pres">
      <dgm:prSet presAssocID="{C8827197-DF28-4F0D-919F-771C8923DD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7E763-EEA4-478E-AD1F-CEF707FA952E}" type="pres">
      <dgm:prSet presAssocID="{66DD49F0-5730-442B-BC20-779BDBE30801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FED4D8E-545A-43AF-93E4-08B5F2DE852E}" type="pres">
      <dgm:prSet presAssocID="{66DD49F0-5730-442B-BC20-779BDBE3080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0C868897-EF74-4474-8D95-47B9AA401AD6}" type="pres">
      <dgm:prSet presAssocID="{6DC29FCA-661A-460D-B213-0CE605B41A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41898-A04B-4703-BA76-F6CC94C82486}" type="pres">
      <dgm:prSet presAssocID="{5362F723-5D59-4DD2-858A-CC358ACEA83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08E9AC1D-B492-426D-85C1-845D1A63A6EE}" type="pres">
      <dgm:prSet presAssocID="{5362F723-5D59-4DD2-858A-CC358ACEA83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904AF2AD-CE95-4C23-8BB9-C4FE7CC1C4C8}" type="pres">
      <dgm:prSet presAssocID="{19B12778-CE56-4E84-96BD-8C58F7A320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C148CD-84B1-4690-8ABE-86E1074AE677}" type="pres">
      <dgm:prSet presAssocID="{7318DAA2-03BC-4548-9C55-9D99985C0109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2161A14-9669-4DC2-B3ED-BEC6AF99CF55}" type="pres">
      <dgm:prSet presAssocID="{7318DAA2-03BC-4548-9C55-9D99985C010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0E1DE792-44E6-4442-BB04-C8DF005E71C7}" type="pres">
      <dgm:prSet presAssocID="{2F775DCA-AD87-4E1D-BD7E-49AF7B72058A}" presName="node" presStyleLbl="node1" presStyleIdx="4" presStyleCnt="5" custRadScaleRad="99855" custRadScaleInc="23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15B13-C8BA-437C-8AC5-366262AB677E}" type="pres">
      <dgm:prSet presAssocID="{C99FC26B-9911-48DA-8DF3-CDD656F08095}" presName="sibTrans" presStyleLbl="sibTrans2D1" presStyleIdx="4" presStyleCnt="5"/>
      <dgm:spPr/>
      <dgm:t>
        <a:bodyPr/>
        <a:lstStyle/>
        <a:p>
          <a:endParaRPr lang="en-US"/>
        </a:p>
      </dgm:t>
    </dgm:pt>
    <dgm:pt modelId="{1E3EBDBC-24B8-4056-A4CE-D3EC12EDB4D3}" type="pres">
      <dgm:prSet presAssocID="{C99FC26B-9911-48DA-8DF3-CDD656F08095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F70480DA-44B8-470A-A442-ADC1C90B36BE}" type="presOf" srcId="{40E41385-44CE-4B56-8255-2B28D32B805E}" destId="{F8FACC57-5DA0-46FD-A871-63684CBFCB07}" srcOrd="0" destOrd="0" presId="urn:microsoft.com/office/officeart/2005/8/layout/cycle2"/>
    <dgm:cxn modelId="{86F998B9-3BC1-412B-A81B-234E6E32CF52}" type="presOf" srcId="{40E41385-44CE-4B56-8255-2B28D32B805E}" destId="{89E42BC3-E3F9-4A80-9BE1-FBB849070E12}" srcOrd="1" destOrd="0" presId="urn:microsoft.com/office/officeart/2005/8/layout/cycle2"/>
    <dgm:cxn modelId="{6B79ED3F-CEEE-404A-8451-1E76571E261D}" srcId="{AF7A33B5-1B84-4AA0-8B67-1ECC677F90D5}" destId="{1DA214C8-4FF5-44B4-B273-0B45CD883A4A}" srcOrd="0" destOrd="0" parTransId="{B92DDD21-A32E-4B1F-873B-C24BD11A779E}" sibTransId="{40E41385-44CE-4B56-8255-2B28D32B805E}"/>
    <dgm:cxn modelId="{8AC718AB-B824-4108-9B8F-9DEA8B73B24A}" srcId="{AF7A33B5-1B84-4AA0-8B67-1ECC677F90D5}" destId="{19B12778-CE56-4E84-96BD-8C58F7A320E0}" srcOrd="3" destOrd="0" parTransId="{5355779A-980D-4175-8122-11C048F8C6E5}" sibTransId="{7318DAA2-03BC-4548-9C55-9D99985C0109}"/>
    <dgm:cxn modelId="{66D189D4-9722-4C98-97BA-C0830A7CDBE9}" type="presOf" srcId="{1DA214C8-4FF5-44B4-B273-0B45CD883A4A}" destId="{A0811850-1DB9-4CF4-9C87-0B10B9C89A8B}" srcOrd="0" destOrd="0" presId="urn:microsoft.com/office/officeart/2005/8/layout/cycle2"/>
    <dgm:cxn modelId="{4F2E6B2B-C8BF-48F2-BDCC-3EBC3BF53379}" srcId="{AF7A33B5-1B84-4AA0-8B67-1ECC677F90D5}" destId="{2F775DCA-AD87-4E1D-BD7E-49AF7B72058A}" srcOrd="4" destOrd="0" parTransId="{E8FADBBB-A26D-4EB1-84C3-CBC1AE189603}" sibTransId="{C99FC26B-9911-48DA-8DF3-CDD656F08095}"/>
    <dgm:cxn modelId="{117D95ED-F694-4D52-9DBA-F212FA7A9BD7}" type="presOf" srcId="{66DD49F0-5730-442B-BC20-779BDBE30801}" destId="{2FE7E763-EEA4-478E-AD1F-CEF707FA952E}" srcOrd="0" destOrd="0" presId="urn:microsoft.com/office/officeart/2005/8/layout/cycle2"/>
    <dgm:cxn modelId="{6E1E9F20-7B29-4B16-8E15-54A551CA6564}" type="presOf" srcId="{66DD49F0-5730-442B-BC20-779BDBE30801}" destId="{6FED4D8E-545A-43AF-93E4-08B5F2DE852E}" srcOrd="1" destOrd="0" presId="urn:microsoft.com/office/officeart/2005/8/layout/cycle2"/>
    <dgm:cxn modelId="{A3E459DD-D368-459A-8CC4-858861495604}" type="presOf" srcId="{7318DAA2-03BC-4548-9C55-9D99985C0109}" destId="{B2161A14-9669-4DC2-B3ED-BEC6AF99CF55}" srcOrd="1" destOrd="0" presId="urn:microsoft.com/office/officeart/2005/8/layout/cycle2"/>
    <dgm:cxn modelId="{61D53DF5-9FD4-4C23-BC43-6FE88FA01BB8}" srcId="{AF7A33B5-1B84-4AA0-8B67-1ECC677F90D5}" destId="{6DC29FCA-661A-460D-B213-0CE605B41AFB}" srcOrd="2" destOrd="0" parTransId="{7551E2BE-F818-46A4-8E9E-BB58C7D64BAF}" sibTransId="{5362F723-5D59-4DD2-858A-CC358ACEA83C}"/>
    <dgm:cxn modelId="{87229F1D-32A3-493C-9963-DDD23775FD1C}" type="presOf" srcId="{7318DAA2-03BC-4548-9C55-9D99985C0109}" destId="{17C148CD-84B1-4690-8ABE-86E1074AE677}" srcOrd="0" destOrd="0" presId="urn:microsoft.com/office/officeart/2005/8/layout/cycle2"/>
    <dgm:cxn modelId="{7A43007C-6D9A-47CF-9323-8F3B8592C0FE}" type="presOf" srcId="{C99FC26B-9911-48DA-8DF3-CDD656F08095}" destId="{91215B13-C8BA-437C-8AC5-366262AB677E}" srcOrd="0" destOrd="0" presId="urn:microsoft.com/office/officeart/2005/8/layout/cycle2"/>
    <dgm:cxn modelId="{48C467A2-C4FC-4B61-B6F3-984E74BB499E}" type="presOf" srcId="{C8827197-DF28-4F0D-919F-771C8923DD94}" destId="{934FDFC6-4DA9-419B-9A93-0D805907DA88}" srcOrd="0" destOrd="0" presId="urn:microsoft.com/office/officeart/2005/8/layout/cycle2"/>
    <dgm:cxn modelId="{D6B93C60-C30B-41B0-9A68-8B23EB9B4195}" type="presOf" srcId="{AF7A33B5-1B84-4AA0-8B67-1ECC677F90D5}" destId="{F2A05C75-5555-43C1-A712-750E77129044}" srcOrd="0" destOrd="0" presId="urn:microsoft.com/office/officeart/2005/8/layout/cycle2"/>
    <dgm:cxn modelId="{EED35656-E138-4062-9D1B-DA7EABBE3B3F}" srcId="{AF7A33B5-1B84-4AA0-8B67-1ECC677F90D5}" destId="{C8827197-DF28-4F0D-919F-771C8923DD94}" srcOrd="1" destOrd="0" parTransId="{965489D4-2A35-4EE4-80B5-4BC52A435E99}" sibTransId="{66DD49F0-5730-442B-BC20-779BDBE30801}"/>
    <dgm:cxn modelId="{A2ADBB4F-A8D7-4700-B1F5-8A368F67E9EA}" type="presOf" srcId="{19B12778-CE56-4E84-96BD-8C58F7A320E0}" destId="{904AF2AD-CE95-4C23-8BB9-C4FE7CC1C4C8}" srcOrd="0" destOrd="0" presId="urn:microsoft.com/office/officeart/2005/8/layout/cycle2"/>
    <dgm:cxn modelId="{3A28C7B0-5CBF-4501-86D7-F154BCE89F8E}" type="presOf" srcId="{5362F723-5D59-4DD2-858A-CC358ACEA83C}" destId="{95241898-A04B-4703-BA76-F6CC94C82486}" srcOrd="0" destOrd="0" presId="urn:microsoft.com/office/officeart/2005/8/layout/cycle2"/>
    <dgm:cxn modelId="{C46B3367-D3C6-4357-9C4C-D0B3C5ABC770}" type="presOf" srcId="{2F775DCA-AD87-4E1D-BD7E-49AF7B72058A}" destId="{0E1DE792-44E6-4442-BB04-C8DF005E71C7}" srcOrd="0" destOrd="0" presId="urn:microsoft.com/office/officeart/2005/8/layout/cycle2"/>
    <dgm:cxn modelId="{1224F717-31A9-49B6-9ECF-E83E1075AA7F}" type="presOf" srcId="{C99FC26B-9911-48DA-8DF3-CDD656F08095}" destId="{1E3EBDBC-24B8-4056-A4CE-D3EC12EDB4D3}" srcOrd="1" destOrd="0" presId="urn:microsoft.com/office/officeart/2005/8/layout/cycle2"/>
    <dgm:cxn modelId="{1D81E165-8B80-4969-AEEA-F74E860E2F57}" type="presOf" srcId="{6DC29FCA-661A-460D-B213-0CE605B41AFB}" destId="{0C868897-EF74-4474-8D95-47B9AA401AD6}" srcOrd="0" destOrd="0" presId="urn:microsoft.com/office/officeart/2005/8/layout/cycle2"/>
    <dgm:cxn modelId="{745B920D-66FC-4F2F-8FCC-CFC09D811C4F}" type="presOf" srcId="{5362F723-5D59-4DD2-858A-CC358ACEA83C}" destId="{08E9AC1D-B492-426D-85C1-845D1A63A6EE}" srcOrd="1" destOrd="0" presId="urn:microsoft.com/office/officeart/2005/8/layout/cycle2"/>
    <dgm:cxn modelId="{BA6F380F-7FCD-4E85-B95E-1C98D0C57F0F}" type="presParOf" srcId="{F2A05C75-5555-43C1-A712-750E77129044}" destId="{A0811850-1DB9-4CF4-9C87-0B10B9C89A8B}" srcOrd="0" destOrd="0" presId="urn:microsoft.com/office/officeart/2005/8/layout/cycle2"/>
    <dgm:cxn modelId="{B6D7B380-196D-4920-8F66-D809B245360D}" type="presParOf" srcId="{F2A05C75-5555-43C1-A712-750E77129044}" destId="{F8FACC57-5DA0-46FD-A871-63684CBFCB07}" srcOrd="1" destOrd="0" presId="urn:microsoft.com/office/officeart/2005/8/layout/cycle2"/>
    <dgm:cxn modelId="{BB0F56BC-11BB-4C58-B151-824998CF0030}" type="presParOf" srcId="{F8FACC57-5DA0-46FD-A871-63684CBFCB07}" destId="{89E42BC3-E3F9-4A80-9BE1-FBB849070E12}" srcOrd="0" destOrd="0" presId="urn:microsoft.com/office/officeart/2005/8/layout/cycle2"/>
    <dgm:cxn modelId="{52D9878D-CEB3-4F2E-AFE2-43774129B8DC}" type="presParOf" srcId="{F2A05C75-5555-43C1-A712-750E77129044}" destId="{934FDFC6-4DA9-419B-9A93-0D805907DA88}" srcOrd="2" destOrd="0" presId="urn:microsoft.com/office/officeart/2005/8/layout/cycle2"/>
    <dgm:cxn modelId="{77D0E70A-956E-45DC-9B0A-DE5E15205E83}" type="presParOf" srcId="{F2A05C75-5555-43C1-A712-750E77129044}" destId="{2FE7E763-EEA4-478E-AD1F-CEF707FA952E}" srcOrd="3" destOrd="0" presId="urn:microsoft.com/office/officeart/2005/8/layout/cycle2"/>
    <dgm:cxn modelId="{C63D661F-1A7D-4742-9252-409126DF8406}" type="presParOf" srcId="{2FE7E763-EEA4-478E-AD1F-CEF707FA952E}" destId="{6FED4D8E-545A-43AF-93E4-08B5F2DE852E}" srcOrd="0" destOrd="0" presId="urn:microsoft.com/office/officeart/2005/8/layout/cycle2"/>
    <dgm:cxn modelId="{4C4DD843-079C-4627-B0F4-F3AB60F5911F}" type="presParOf" srcId="{F2A05C75-5555-43C1-A712-750E77129044}" destId="{0C868897-EF74-4474-8D95-47B9AA401AD6}" srcOrd="4" destOrd="0" presId="urn:microsoft.com/office/officeart/2005/8/layout/cycle2"/>
    <dgm:cxn modelId="{72CE59E4-45B2-4D4A-8851-848FB714D275}" type="presParOf" srcId="{F2A05C75-5555-43C1-A712-750E77129044}" destId="{95241898-A04B-4703-BA76-F6CC94C82486}" srcOrd="5" destOrd="0" presId="urn:microsoft.com/office/officeart/2005/8/layout/cycle2"/>
    <dgm:cxn modelId="{F9498A44-B54B-46EA-B58C-96651C46C5F7}" type="presParOf" srcId="{95241898-A04B-4703-BA76-F6CC94C82486}" destId="{08E9AC1D-B492-426D-85C1-845D1A63A6EE}" srcOrd="0" destOrd="0" presId="urn:microsoft.com/office/officeart/2005/8/layout/cycle2"/>
    <dgm:cxn modelId="{A2A0515F-F469-4B46-A68F-0B044A55613B}" type="presParOf" srcId="{F2A05C75-5555-43C1-A712-750E77129044}" destId="{904AF2AD-CE95-4C23-8BB9-C4FE7CC1C4C8}" srcOrd="6" destOrd="0" presId="urn:microsoft.com/office/officeart/2005/8/layout/cycle2"/>
    <dgm:cxn modelId="{B19C13FC-E0CC-4C28-910B-FEA772B05195}" type="presParOf" srcId="{F2A05C75-5555-43C1-A712-750E77129044}" destId="{17C148CD-84B1-4690-8ABE-86E1074AE677}" srcOrd="7" destOrd="0" presId="urn:microsoft.com/office/officeart/2005/8/layout/cycle2"/>
    <dgm:cxn modelId="{4E610213-A2B9-448F-979F-07E2C6C6BDDC}" type="presParOf" srcId="{17C148CD-84B1-4690-8ABE-86E1074AE677}" destId="{B2161A14-9669-4DC2-B3ED-BEC6AF99CF55}" srcOrd="0" destOrd="0" presId="urn:microsoft.com/office/officeart/2005/8/layout/cycle2"/>
    <dgm:cxn modelId="{087DB74E-E0F4-42A4-9A33-D62DBAA00882}" type="presParOf" srcId="{F2A05C75-5555-43C1-A712-750E77129044}" destId="{0E1DE792-44E6-4442-BB04-C8DF005E71C7}" srcOrd="8" destOrd="0" presId="urn:microsoft.com/office/officeart/2005/8/layout/cycle2"/>
    <dgm:cxn modelId="{D048D1CD-A0C1-455C-8645-8C418009494F}" type="presParOf" srcId="{F2A05C75-5555-43C1-A712-750E77129044}" destId="{91215B13-C8BA-437C-8AC5-366262AB677E}" srcOrd="9" destOrd="0" presId="urn:microsoft.com/office/officeart/2005/8/layout/cycle2"/>
    <dgm:cxn modelId="{FA0550A5-00F6-4CE9-B794-53FCDA2E8CF4}" type="presParOf" srcId="{91215B13-C8BA-437C-8AC5-366262AB677E}" destId="{1E3EBDBC-24B8-4056-A4CE-D3EC12EDB4D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11850-1DB9-4CF4-9C87-0B10B9C89A8B}">
      <dsp:nvSpPr>
        <dsp:cNvPr id="0" name=""/>
        <dsp:cNvSpPr/>
      </dsp:nvSpPr>
      <dsp:spPr>
        <a:xfrm>
          <a:off x="2395946" y="1112"/>
          <a:ext cx="1380306" cy="1380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Map</a:t>
          </a:r>
        </a:p>
      </dsp:txBody>
      <dsp:txXfrm>
        <a:off x="2598087" y="203253"/>
        <a:ext cx="976024" cy="976024"/>
      </dsp:txXfrm>
    </dsp:sp>
    <dsp:sp modelId="{F8FACC57-5DA0-46FD-A871-63684CBFCB07}">
      <dsp:nvSpPr>
        <dsp:cNvPr id="0" name=""/>
        <dsp:cNvSpPr/>
      </dsp:nvSpPr>
      <dsp:spPr>
        <a:xfrm rot="2160000">
          <a:off x="3732630" y="1061369"/>
          <a:ext cx="366937" cy="46585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743142" y="1122188"/>
        <a:ext cx="256856" cy="279511"/>
      </dsp:txXfrm>
    </dsp:sp>
    <dsp:sp modelId="{934FDFC6-4DA9-419B-9A93-0D805907DA88}">
      <dsp:nvSpPr>
        <dsp:cNvPr id="0" name=""/>
        <dsp:cNvSpPr/>
      </dsp:nvSpPr>
      <dsp:spPr>
        <a:xfrm>
          <a:off x="4072749" y="1219381"/>
          <a:ext cx="1380306" cy="1380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Identify</a:t>
          </a:r>
        </a:p>
      </dsp:txBody>
      <dsp:txXfrm>
        <a:off x="4274890" y="1421522"/>
        <a:ext cx="976024" cy="976024"/>
      </dsp:txXfrm>
    </dsp:sp>
    <dsp:sp modelId="{2FE7E763-EEA4-478E-AD1F-CEF707FA952E}">
      <dsp:nvSpPr>
        <dsp:cNvPr id="0" name=""/>
        <dsp:cNvSpPr/>
      </dsp:nvSpPr>
      <dsp:spPr>
        <a:xfrm rot="6480000">
          <a:off x="4262402" y="2652330"/>
          <a:ext cx="366937" cy="46585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334451" y="2693154"/>
        <a:ext cx="256856" cy="279511"/>
      </dsp:txXfrm>
    </dsp:sp>
    <dsp:sp modelId="{0C868897-EF74-4474-8D95-47B9AA401AD6}">
      <dsp:nvSpPr>
        <dsp:cNvPr id="0" name=""/>
        <dsp:cNvSpPr/>
      </dsp:nvSpPr>
      <dsp:spPr>
        <a:xfrm>
          <a:off x="3432267" y="3190580"/>
          <a:ext cx="1380306" cy="1380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Assess</a:t>
          </a:r>
        </a:p>
      </dsp:txBody>
      <dsp:txXfrm>
        <a:off x="3634408" y="3392721"/>
        <a:ext cx="976024" cy="976024"/>
      </dsp:txXfrm>
    </dsp:sp>
    <dsp:sp modelId="{95241898-A04B-4703-BA76-F6CC94C82486}">
      <dsp:nvSpPr>
        <dsp:cNvPr id="0" name=""/>
        <dsp:cNvSpPr/>
      </dsp:nvSpPr>
      <dsp:spPr>
        <a:xfrm rot="10800000">
          <a:off x="2913016" y="3647807"/>
          <a:ext cx="366937" cy="46585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3023097" y="3740978"/>
        <a:ext cx="256856" cy="279511"/>
      </dsp:txXfrm>
    </dsp:sp>
    <dsp:sp modelId="{904AF2AD-CE95-4C23-8BB9-C4FE7CC1C4C8}">
      <dsp:nvSpPr>
        <dsp:cNvPr id="0" name=""/>
        <dsp:cNvSpPr/>
      </dsp:nvSpPr>
      <dsp:spPr>
        <a:xfrm>
          <a:off x="1359625" y="3190580"/>
          <a:ext cx="1380306" cy="1380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Mitigate</a:t>
          </a:r>
        </a:p>
      </dsp:txBody>
      <dsp:txXfrm>
        <a:off x="1561766" y="3392721"/>
        <a:ext cx="976024" cy="976024"/>
      </dsp:txXfrm>
    </dsp:sp>
    <dsp:sp modelId="{17C148CD-84B1-4690-8ABE-86E1074AE677}">
      <dsp:nvSpPr>
        <dsp:cNvPr id="0" name=""/>
        <dsp:cNvSpPr/>
      </dsp:nvSpPr>
      <dsp:spPr>
        <a:xfrm rot="15148685">
          <a:off x="1549446" y="2660488"/>
          <a:ext cx="377233" cy="46585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1623067" y="2807619"/>
        <a:ext cx="264063" cy="279511"/>
      </dsp:txXfrm>
    </dsp:sp>
    <dsp:sp modelId="{0E1DE792-44E6-4442-BB04-C8DF005E71C7}">
      <dsp:nvSpPr>
        <dsp:cNvPr id="0" name=""/>
        <dsp:cNvSpPr/>
      </dsp:nvSpPr>
      <dsp:spPr>
        <a:xfrm>
          <a:off x="729765" y="1195581"/>
          <a:ext cx="1380306" cy="1380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Improve</a:t>
          </a:r>
        </a:p>
      </dsp:txBody>
      <dsp:txXfrm>
        <a:off x="931906" y="1397722"/>
        <a:ext cx="976024" cy="976024"/>
      </dsp:txXfrm>
    </dsp:sp>
    <dsp:sp modelId="{91215B13-C8BA-437C-8AC5-366262AB677E}">
      <dsp:nvSpPr>
        <dsp:cNvPr id="0" name=""/>
        <dsp:cNvSpPr/>
      </dsp:nvSpPr>
      <dsp:spPr>
        <a:xfrm rot="19461818">
          <a:off x="2067348" y="1061427"/>
          <a:ext cx="354991" cy="46585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1"/>
            </a:solidFill>
          </a:endParaRPr>
        </a:p>
      </dsp:txBody>
      <dsp:txXfrm>
        <a:off x="2077320" y="1185623"/>
        <a:ext cx="248494" cy="279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AFDE5-E8FE-4AF5-AA03-F2952E5FDE0B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156BC-E859-451F-9117-5A03F77F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96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9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93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0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52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23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6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79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70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56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17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4/22/2013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80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ri.org.tw/eng/UpFile/_userfiles/image/Supply%20Chain%20Security%20Control%20System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4: MITIGATION OF SECURITY RISKS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9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Contractual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Insurance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Hedging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Timing (delaying)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Risk 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50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Sufficiently compensated for it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Statistically acceptable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Sufficiently resilient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Cost/benefit considerations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Worst case scenario not that bad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Risk acceptance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67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Committing resources to reducing the threat or negative outcome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Both preventative efforts and damage control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Tailoring methods to the circumstances and environment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Learning and adapting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Risk mitigation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5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468368" cy="43220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Buffering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Redundancies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Flexibility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Visibility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Collaboration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In-sourcing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Control (process &amp; routines)</a:t>
            </a:r>
            <a:endParaRPr lang="en-US" sz="2800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Typical risk mitigation methods in supply chain management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38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685800"/>
            <a:ext cx="4224528" cy="5257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Visibility (knowing what and who you are dealing with)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Surveillance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Physical barriers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Electronic barriers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Redundancies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Real time information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Training and skills development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Compliance systems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Logistics security management mitigation strategies &amp; methods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84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0" y="1219200"/>
            <a:ext cx="6781800" cy="510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762000"/>
            <a:ext cx="5075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Cargo Flow from Suppliers to Customers: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3752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z="2800" dirty="0">
                <a:solidFill>
                  <a:srgbClr val="002060"/>
                </a:solidFill>
              </a:rPr>
              <a:t>Dealing with suppliers and second-tier suppliers</a:t>
            </a:r>
          </a:p>
          <a:p>
            <a:pPr lvl="0"/>
            <a:r>
              <a:rPr lang="en-US" sz="2800" dirty="0">
                <a:solidFill>
                  <a:srgbClr val="002060"/>
                </a:solidFill>
              </a:rPr>
              <a:t>Choosing modes and dealing with logistics and transportation providers</a:t>
            </a:r>
          </a:p>
          <a:p>
            <a:pPr lvl="0"/>
            <a:r>
              <a:rPr lang="en-US" sz="2800" dirty="0">
                <a:solidFill>
                  <a:srgbClr val="002060"/>
                </a:solidFill>
              </a:rPr>
              <a:t>Dealing with customs regulations for imports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55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81400" y="1524000"/>
            <a:ext cx="4224528" cy="3886200"/>
          </a:xfrm>
        </p:spPr>
        <p:txBody>
          <a:bodyPr/>
          <a:lstStyle/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receiving cargoes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storing merchandise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securing facilities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order fulfillment (pick and pack)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shipping cargoes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71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dirty="0">
                <a:solidFill>
                  <a:srgbClr val="002060"/>
                </a:solidFill>
              </a:rPr>
              <a:t>Choosing modes and dealing with logistics and transportation providers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documentation issues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export compliance for exports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customers</a:t>
            </a:r>
          </a:p>
          <a:p>
            <a:pPr lvl="0"/>
            <a:r>
              <a:rPr lang="en-US" sz="2400" dirty="0">
                <a:solidFill>
                  <a:srgbClr val="002060"/>
                </a:solidFill>
              </a:rPr>
              <a:t>Dealing with reverse logistics (returns, warranties, repairs)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04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Supplier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Transportation and cargo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Facilities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Customer security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And throughout: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Personnel security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Information security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Payment security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Security concerns flowing through the supply chain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1554480"/>
            <a:ext cx="4300728" cy="4312920"/>
          </a:xfrm>
        </p:spPr>
        <p:txBody>
          <a:bodyPr>
            <a:normAutofit lnSpcReduction="10000"/>
          </a:bodyPr>
          <a:lstStyle/>
          <a:p>
            <a:pPr marL="342900" lvl="0" indent="-342900">
              <a:buAutoNum type="arabicParenR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This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briefing by the CBP discusses seizures of counterfeit clothing. Do a web search and list other articles (weapons, drugs, etc.) that the CBP have been confiscating over the past few years. 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lvl="0" indent="-342900">
              <a:buAutoNum type="arabicParenR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Why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would the illegal importation and sale of knock-offs constitute a security risk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TODAY’S CASE:</a:t>
            </a:r>
            <a:br>
              <a:rPr lang="en-US" sz="2000" dirty="0" smtClean="0"/>
            </a:br>
            <a:r>
              <a:rPr lang="en-US" sz="2000" dirty="0" smtClean="0"/>
              <a:t>I.P. THEFT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5789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itri.org.tw/eng/UpFile/_userfiles/image/Supply%20Chain%20Security%20Control%20Syste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467600" cy="5171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90600" y="5943600"/>
            <a:ext cx="6877204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Source: </a:t>
            </a:r>
            <a:r>
              <a:rPr lang="en-US" sz="1100" u="sng" dirty="0">
                <a:hlinkClick r:id="rId3"/>
              </a:rPr>
              <a:t>http://www.itri.org.tw/eng/UpFile/_userfiles/image/Supply%20Chain%20Security%20Control%20System.jpg</a:t>
            </a:r>
            <a:endParaRPr lang="en-US" sz="1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89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Informative and thought provoking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Thorough insight into this underworld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The fencing business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highlights: </a:t>
            </a:r>
            <a:r>
              <a:rPr lang="en-US" dirty="0" err="1" smtClean="0"/>
              <a:t>thomas</a:t>
            </a:r>
            <a:r>
              <a:rPr lang="en-US" dirty="0" smtClean="0"/>
              <a:t> v.1, </a:t>
            </a:r>
            <a:r>
              <a:rPr lang="en-US" dirty="0" err="1" smtClean="0"/>
              <a:t>ch.</a:t>
            </a:r>
            <a:r>
              <a:rPr lang="en-US" dirty="0" smtClean="0"/>
              <a:t> 1 (supply chain theft)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229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Important chapter that outlines principles for supply chain risk management.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Figure 2.3. has a typo (bottom circle should read “Socio-cultural risks”)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The fire at one of Ericsson’s suppliers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highlights, </a:t>
            </a:r>
            <a:r>
              <a:rPr lang="en-US" dirty="0" err="1" smtClean="0"/>
              <a:t>thomas</a:t>
            </a:r>
            <a:r>
              <a:rPr lang="en-US" dirty="0" smtClean="0"/>
              <a:t> v. 2, </a:t>
            </a:r>
            <a:r>
              <a:rPr lang="en-US" dirty="0" err="1" smtClean="0"/>
              <a:t>ch.</a:t>
            </a:r>
            <a:r>
              <a:rPr lang="en-US" dirty="0" smtClean="0"/>
              <a:t> 2 (innovative global risk management)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03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interface between the nature of the company, its exposure and the risk environment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“All businesses must account for all of their exposed, relevant hazards in order to reasonably stay in business” (FEMA’s website)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RISKS,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3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“</a:t>
            </a:r>
            <a:r>
              <a:rPr lang="en-US" dirty="0" err="1" smtClean="0"/>
              <a:t>miami</a:t>
            </a:r>
            <a:r>
              <a:rPr lang="en-US" dirty="0" smtClean="0"/>
              <a:t>”?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07239060"/>
              </p:ext>
            </p:extLst>
          </p:nvPr>
        </p:nvGraphicFramePr>
        <p:xfrm>
          <a:off x="2438400" y="1752600"/>
          <a:ext cx="617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85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914400"/>
            <a:ext cx="4572000" cy="5334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…prepared to repel and prevent hazards and disruptions; and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…prepared to recover from events by possessing resilience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You need good systems and procedures and proper situational awareness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You will encounter high probability/low impact events (annoyances), maybe more substantial (but not entirely surprising) events that have serious impact, and even (if you are unlucky) a “Black Swan” event with low probability but disastrous impact.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a hike through the supply chain risk landscape, you have to be…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803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oasischurch.com/wp-content/uploads/2011/06/del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7037"/>
            <a:ext cx="2952249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56.tinypic.com/bjhfm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7036"/>
            <a:ext cx="3371322" cy="260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883" y="2329934"/>
            <a:ext cx="2868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expected annoyances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63435" y="2941904"/>
            <a:ext cx="284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Medium impact disruptions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64269" y="2632731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</a:t>
            </a:r>
            <a:endParaRPr lang="en-US" dirty="0"/>
          </a:p>
        </p:txBody>
      </p:sp>
      <p:pic>
        <p:nvPicPr>
          <p:cNvPr id="1030" name="Picture 6" descr="http://rescuingprovidence.com/files/2012/04/factory-fire22576y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4" y="3581400"/>
            <a:ext cx="4049680" cy="303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82662" y="4271573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1871" y="5915707"/>
            <a:ext cx="271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disastrous factory fire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7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A high probability, minor impact risk?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 medium probability, medium impact risk?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 low probability, major impact risk?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 a logistics security context, what would be examples of: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62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143000"/>
            <a:ext cx="4224528" cy="4876800"/>
          </a:xfrm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chemeClr val="bg1"/>
                </a:solidFill>
              </a:rPr>
              <a:t>Avoid</a:t>
            </a:r>
            <a:r>
              <a:rPr lang="en-US" sz="3200" dirty="0" smtClean="0">
                <a:solidFill>
                  <a:schemeClr val="bg1"/>
                </a:solidFill>
              </a:rPr>
              <a:t> the potential cause of risk</a:t>
            </a:r>
          </a:p>
          <a:p>
            <a:r>
              <a:rPr lang="en-US" sz="3200" b="1" u="sng" dirty="0" smtClean="0">
                <a:solidFill>
                  <a:schemeClr val="bg1"/>
                </a:solidFill>
              </a:rPr>
              <a:t>Transfer</a:t>
            </a:r>
            <a:r>
              <a:rPr lang="en-US" sz="3200" dirty="0" smtClean="0">
                <a:solidFill>
                  <a:schemeClr val="bg1"/>
                </a:solidFill>
              </a:rPr>
              <a:t> the risk to another party</a:t>
            </a:r>
          </a:p>
          <a:p>
            <a:r>
              <a:rPr lang="en-US" sz="3200" b="1" u="sng" dirty="0" smtClean="0">
                <a:solidFill>
                  <a:schemeClr val="bg1"/>
                </a:solidFill>
              </a:rPr>
              <a:t>Accept</a:t>
            </a:r>
            <a:r>
              <a:rPr lang="en-US" sz="3200" dirty="0" smtClean="0">
                <a:solidFill>
                  <a:schemeClr val="bg1"/>
                </a:solidFill>
              </a:rPr>
              <a:t> the risk and cope with it</a:t>
            </a:r>
          </a:p>
          <a:p>
            <a:r>
              <a:rPr lang="en-US" sz="3200" b="1" u="sng" dirty="0" smtClean="0">
                <a:solidFill>
                  <a:schemeClr val="bg1"/>
                </a:solidFill>
              </a:rPr>
              <a:t>Mitigate</a:t>
            </a:r>
            <a:r>
              <a:rPr lang="en-US" sz="3200" dirty="0" smtClean="0">
                <a:solidFill>
                  <a:schemeClr val="bg1"/>
                </a:solidFill>
              </a:rPr>
              <a:t> the risk by reducing probability and/or severity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risk avoidance strategies (from </a:t>
            </a:r>
            <a:r>
              <a:rPr lang="en-US" dirty="0" err="1" smtClean="0"/>
              <a:t>thomas</a:t>
            </a:r>
            <a:r>
              <a:rPr lang="en-US" dirty="0" smtClean="0"/>
              <a:t>, vol. 2, pg. 35)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99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925568" cy="38862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potential trade-off between risk and return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Is risk taking an inherent part of business and making money?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Calculated risks vs. Stupid risks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How risks ebb and flow; seasonal / cyclical risks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Can you afford to take the risk?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Worst case scenario is unacceptable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Risk avoidance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09163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665</Words>
  <Application>Microsoft Office PowerPoint</Application>
  <PresentationFormat>On-screen Show (4:3)</PresentationFormat>
  <Paragraphs>115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Black</vt:lpstr>
      <vt:lpstr>Calibri</vt:lpstr>
      <vt:lpstr>Candara</vt:lpstr>
      <vt:lpstr>Tradeshow</vt:lpstr>
      <vt:lpstr>Supply chain security</vt:lpstr>
      <vt:lpstr>TODAY’S CASE: I.P. THEFT</vt:lpstr>
      <vt:lpstr>RISKS, AGAIN</vt:lpstr>
      <vt:lpstr>Remember “miami”?</vt:lpstr>
      <vt:lpstr>For a hike through the supply chain risk landscape, you have to be…</vt:lpstr>
      <vt:lpstr>PowerPoint Presentation</vt:lpstr>
      <vt:lpstr>In a logistics security context, what would be examples of:</vt:lpstr>
      <vt:lpstr>generic risk avoidance strategies (from thomas, vol. 2, pg. 35)</vt:lpstr>
      <vt:lpstr>1. Risk avoidance</vt:lpstr>
      <vt:lpstr>2. Risk transfer</vt:lpstr>
      <vt:lpstr>3. Risk acceptance</vt:lpstr>
      <vt:lpstr>4. Risk mitigation</vt:lpstr>
      <vt:lpstr>Typical risk mitigation methods in supply chain management</vt:lpstr>
      <vt:lpstr>Logistics security management mitigation strategies &amp; methods</vt:lpstr>
      <vt:lpstr>PowerPoint Presentation</vt:lpstr>
      <vt:lpstr>upstream</vt:lpstr>
      <vt:lpstr>internal</vt:lpstr>
      <vt:lpstr>downstream</vt:lpstr>
      <vt:lpstr>Security concerns flowing through the supply chain</vt:lpstr>
      <vt:lpstr>PowerPoint Presentation</vt:lpstr>
      <vt:lpstr>Chapter highlights: thomas v.1, ch. 1 (supply chain theft)</vt:lpstr>
      <vt:lpstr>Chapter highlights, thomas v. 2, ch. 2 (innovative global risk management)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16</cp:revision>
  <cp:lastPrinted>2013-04-01T18:41:13Z</cp:lastPrinted>
  <dcterms:created xsi:type="dcterms:W3CDTF">2013-03-29T23:45:12Z</dcterms:created>
  <dcterms:modified xsi:type="dcterms:W3CDTF">2013-04-23T00:00:48Z</dcterms:modified>
</cp:coreProperties>
</file>