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5/17/2013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036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5/17/2013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575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5/17/2013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552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5/17/2013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23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5/17/2013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742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5/17/2013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377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5/17/2013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360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5/17/2013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290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5/17/2013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545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5/17/2013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678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5/17/2013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845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816CD-E985-47D2-9253-D4D010ABFEA8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5/17/2013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20D24-2B57-4E91-A4D0-2A56712AC9D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9204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-03.ibm.com/procurement/proweb.nsf/objectdocswebview/filesupply+chain+security+guidelines/$file/supply+chain+security+guidelines+12sep03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curitymanagement.com/article/store-losses-studied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chemeClr val="bg1"/>
                </a:solidFill>
              </a:rPr>
              <a:t>Supply chain security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504336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Session </a:t>
            </a:r>
            <a:r>
              <a:rPr lang="en-US" sz="3200" dirty="0">
                <a:solidFill>
                  <a:schemeClr val="bg1"/>
                </a:solidFill>
              </a:rPr>
              <a:t>8</a:t>
            </a:r>
            <a:r>
              <a:rPr lang="en-US" sz="3200" dirty="0" smtClean="0">
                <a:solidFill>
                  <a:schemeClr val="bg1"/>
                </a:solidFill>
              </a:rPr>
              <a:t>: WAREHOUSE, INVENTORY AND DISTRIBUTION SECURITY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Spring 2013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The Ins and Outs of Warehouse Security (from SecurityMagazine.com, April 2013)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article (pdf)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668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29000" y="609600"/>
            <a:ext cx="4648200" cy="5562600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7030A0"/>
                </a:solidFill>
              </a:rPr>
              <a:t>Main priority for warehouse security is to protect the inventory. 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Concerns: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Sensible loss prevention programs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Prevent and reduce shrinkage through theft or poor record keeping/tracking 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Screening and training employees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Access control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Prevent theft, abuse or waste of equipment or consumables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Keeping up (improving) routines and practices for certifications and permits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Safety (accidents, spills, injuries, damage)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1554480"/>
            <a:ext cx="2228796" cy="2103120"/>
          </a:xfrm>
        </p:spPr>
        <p:txBody>
          <a:bodyPr>
            <a:normAutofit/>
          </a:bodyPr>
          <a:lstStyle/>
          <a:p>
            <a:r>
              <a:rPr lang="en-US" dirty="0" smtClean="0"/>
              <a:t>Safety, security, visibility, control and efficiency, hand in hand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335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066800"/>
            <a:ext cx="4544568" cy="5257800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Access control using RFID, access codes, passwords, biometric scanning or similar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Sensors and chips embedded in valuable products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Secure, controlled rooms ,partitions, zones and restricted areas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Warehouse layout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Video surveillance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Job rotation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Physical counts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Pairing 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Discrete packaging and labeling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Only “need to know” data released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Other ideas?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of the trade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748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The more handling, the more room for shrinkage, theft and damage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Multiple tradeoffs between, for example, inventory levels, freight economics, lean/JIT principles, fulfillment rates, amount and cost of handling.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Maintain customer orientation 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Too much handling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12428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Useful IBM Report from 2003: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  <a:hlinkClick r:id="rId2"/>
              </a:rPr>
              <a:t>http</a:t>
            </a:r>
            <a:r>
              <a:rPr lang="en-US" sz="2400" dirty="0">
                <a:solidFill>
                  <a:srgbClr val="FF0000"/>
                </a:solidFill>
                <a:hlinkClick r:id="rId2"/>
              </a:rPr>
              <a:t>://www-03.ibm.com/procurement/proweb.nsf/objectdocswebview/filesupply+chain+security+guidelines/$</a:t>
            </a:r>
            <a:r>
              <a:rPr lang="en-US" sz="2400" dirty="0" smtClean="0">
                <a:solidFill>
                  <a:srgbClr val="FF0000"/>
                </a:solidFill>
                <a:hlinkClick r:id="rId2"/>
              </a:rPr>
              <a:t>file/supply+chain+security+guidelines+12sep03.pdf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Lists many security measures and procedures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Supply </a:t>
            </a:r>
            <a:r>
              <a:rPr lang="en-US" b="1" dirty="0"/>
              <a:t>Chain Security Guidelines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754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1066800"/>
            <a:ext cx="4849368" cy="4364736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Order processing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Pick and pack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Shipping methods and procedures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Documentation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Confidentiality, I.P. considerations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Compliance 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Customer relations 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Customer visibility and collaboration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Payments and collections</a:t>
            </a:r>
          </a:p>
          <a:p>
            <a:endParaRPr lang="en-US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Downstream supply chain concerns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901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56432" y="990600"/>
            <a:ext cx="4696968" cy="4440936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Largest cause of retail store shrinkage ($100 billion per year globally):</a:t>
            </a:r>
          </a:p>
          <a:p>
            <a:pPr lvl="1"/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Shop lifting  (42%) </a:t>
            </a:r>
          </a:p>
          <a:p>
            <a:pPr lvl="1"/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Employee theft (35%)</a:t>
            </a:r>
          </a:p>
          <a:p>
            <a:pPr lvl="1"/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Administrative errors (17%)</a:t>
            </a:r>
          </a:p>
          <a:p>
            <a:pPr lvl="1"/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Supplier theft and fraud (6%)</a:t>
            </a:r>
          </a:p>
          <a:p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India, Thailand, and the United States had the world’s highest shrinkage rates. Austria, Switzerland, and Iceland had the lowest rates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Store management and security concerns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232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29000" y="838200"/>
            <a:ext cx="4876800" cy="54864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Cosmetics</a:t>
            </a:r>
          </a:p>
          <a:p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Alcoholic beverages</a:t>
            </a:r>
          </a:p>
          <a:p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Women’s wear</a:t>
            </a:r>
          </a:p>
          <a:p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Razor blades</a:t>
            </a:r>
          </a:p>
          <a:p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DVD’s and CD’s</a:t>
            </a:r>
          </a:p>
          <a:p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Video games</a:t>
            </a:r>
          </a:p>
          <a:p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Small electric items</a:t>
            </a:r>
          </a:p>
          <a:p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sz="2000" dirty="0">
                <a:solidFill>
                  <a:schemeClr val="accent4">
                    <a:lumMod val="50000"/>
                  </a:schemeClr>
                </a:solidFill>
              </a:rPr>
              <a:t>In North America, 45 percent of retailers use EAS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technologies (electronic article surveillance)</a:t>
            </a:r>
          </a:p>
          <a:p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Good article:</a:t>
            </a:r>
          </a:p>
          <a:p>
            <a:pPr lvl="1"/>
            <a:r>
              <a:rPr lang="en-US" sz="2000" dirty="0">
                <a:solidFill>
                  <a:schemeClr val="accent4">
                    <a:lumMod val="50000"/>
                  </a:schemeClr>
                </a:solidFill>
                <a:hlinkClick r:id="rId2"/>
              </a:rPr>
              <a:t>http://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hlinkClick r:id="rId2"/>
              </a:rPr>
              <a:t>www.securitymanagement.com/article/store-losses-studied</a:t>
            </a:r>
            <a:endParaRPr lang="en-US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Products popular for retail theft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92484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The handling and processing of return merchandise, whether unwanted or damaged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With more internet sales, volume of return shipments is growing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Ensure safety, security and protection of those shipments (a challenge)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Lastly, don’t forget reverse logistics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516891"/>
      </p:ext>
    </p:extLst>
  </p:cSld>
  <p:clrMapOvr>
    <a:masterClrMapping/>
  </p:clrMapOvr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415</Words>
  <Application>Microsoft Office PowerPoint</Application>
  <PresentationFormat>On-screen Show (4:3)</PresentationFormat>
  <Paragraphs>68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Arial Black</vt:lpstr>
      <vt:lpstr>Candara</vt:lpstr>
      <vt:lpstr>Tradeshow</vt:lpstr>
      <vt:lpstr>Supply chain security</vt:lpstr>
      <vt:lpstr>Safety, security, visibility, control and efficiency, hand in hand</vt:lpstr>
      <vt:lpstr>Tools of the trade</vt:lpstr>
      <vt:lpstr>Too much handling</vt:lpstr>
      <vt:lpstr>Supply Chain Security Guidelines </vt:lpstr>
      <vt:lpstr>Downstream supply chain concerns</vt:lpstr>
      <vt:lpstr>Store management and security concerns</vt:lpstr>
      <vt:lpstr>Products popular for retail theft</vt:lpstr>
      <vt:lpstr>Lastly, don’t forget reverse logistics</vt:lpstr>
      <vt:lpstr>Read article (pdf)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Supply chain security</dc:title>
  <dc:creator>Andreas Udbye</dc:creator>
  <cp:lastModifiedBy>Andreas Udbye</cp:lastModifiedBy>
  <cp:revision>14</cp:revision>
  <dcterms:created xsi:type="dcterms:W3CDTF">2013-04-05T20:06:38Z</dcterms:created>
  <dcterms:modified xsi:type="dcterms:W3CDTF">2013-05-17T20:25:42Z</dcterms:modified>
</cp:coreProperties>
</file>