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87" r:id="rId3"/>
    <p:sldId id="258" r:id="rId4"/>
    <p:sldId id="259" r:id="rId5"/>
    <p:sldId id="288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3" r:id="rId31"/>
    <p:sldId id="285" r:id="rId32"/>
    <p:sldId id="286" r:id="rId33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A33B5-1B84-4AA0-8B67-1ECC677F90D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A214C8-4FF5-44B4-B273-0B45CD883A4A}">
      <dgm:prSet phldrT="[Text]" custT="1"/>
      <dgm:spPr/>
      <dgm:t>
        <a:bodyPr/>
        <a:lstStyle/>
        <a:p>
          <a:r>
            <a:rPr lang="en-US" sz="1800" dirty="0"/>
            <a:t>Map</a:t>
          </a:r>
        </a:p>
      </dgm:t>
    </dgm:pt>
    <dgm:pt modelId="{B92DDD21-A32E-4B1F-873B-C24BD11A779E}" type="parTrans" cxnId="{6B79ED3F-CEEE-404A-8451-1E76571E261D}">
      <dgm:prSet/>
      <dgm:spPr/>
      <dgm:t>
        <a:bodyPr/>
        <a:lstStyle/>
        <a:p>
          <a:endParaRPr lang="en-US"/>
        </a:p>
      </dgm:t>
    </dgm:pt>
    <dgm:pt modelId="{40E41385-44CE-4B56-8255-2B28D32B805E}" type="sibTrans" cxnId="{6B79ED3F-CEEE-404A-8451-1E76571E261D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C8827197-DF28-4F0D-919F-771C8923DD94}">
      <dgm:prSet phldrT="[Text]" custT="1"/>
      <dgm:spPr/>
      <dgm:t>
        <a:bodyPr/>
        <a:lstStyle/>
        <a:p>
          <a:r>
            <a:rPr lang="en-US" sz="1800" dirty="0"/>
            <a:t>Identify</a:t>
          </a:r>
        </a:p>
      </dgm:t>
    </dgm:pt>
    <dgm:pt modelId="{965489D4-2A35-4EE4-80B5-4BC52A435E99}" type="parTrans" cxnId="{EED35656-E138-4062-9D1B-DA7EABBE3B3F}">
      <dgm:prSet/>
      <dgm:spPr/>
      <dgm:t>
        <a:bodyPr/>
        <a:lstStyle/>
        <a:p>
          <a:endParaRPr lang="en-US"/>
        </a:p>
      </dgm:t>
    </dgm:pt>
    <dgm:pt modelId="{66DD49F0-5730-442B-BC20-779BDBE30801}" type="sibTrans" cxnId="{EED35656-E138-4062-9D1B-DA7EABBE3B3F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6DC29FCA-661A-460D-B213-0CE605B41AFB}">
      <dgm:prSet phldrT="[Text]" custT="1"/>
      <dgm:spPr/>
      <dgm:t>
        <a:bodyPr/>
        <a:lstStyle/>
        <a:p>
          <a:r>
            <a:rPr lang="en-US" sz="1800" dirty="0"/>
            <a:t>Assess</a:t>
          </a:r>
        </a:p>
      </dgm:t>
    </dgm:pt>
    <dgm:pt modelId="{7551E2BE-F818-46A4-8E9E-BB58C7D64BAF}" type="parTrans" cxnId="{61D53DF5-9FD4-4C23-BC43-6FE88FA01BB8}">
      <dgm:prSet/>
      <dgm:spPr/>
      <dgm:t>
        <a:bodyPr/>
        <a:lstStyle/>
        <a:p>
          <a:endParaRPr lang="en-US"/>
        </a:p>
      </dgm:t>
    </dgm:pt>
    <dgm:pt modelId="{5362F723-5D59-4DD2-858A-CC358ACEA83C}" type="sibTrans" cxnId="{61D53DF5-9FD4-4C23-BC43-6FE88FA01BB8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19B12778-CE56-4E84-96BD-8C58F7A320E0}">
      <dgm:prSet phldrT="[Text]" custT="1"/>
      <dgm:spPr/>
      <dgm:t>
        <a:bodyPr/>
        <a:lstStyle/>
        <a:p>
          <a:r>
            <a:rPr lang="en-US" sz="1800" dirty="0"/>
            <a:t>Mitigate</a:t>
          </a:r>
        </a:p>
      </dgm:t>
    </dgm:pt>
    <dgm:pt modelId="{5355779A-980D-4175-8122-11C048F8C6E5}" type="parTrans" cxnId="{8AC718AB-B824-4108-9B8F-9DEA8B73B24A}">
      <dgm:prSet/>
      <dgm:spPr/>
      <dgm:t>
        <a:bodyPr/>
        <a:lstStyle/>
        <a:p>
          <a:endParaRPr lang="en-US"/>
        </a:p>
      </dgm:t>
    </dgm:pt>
    <dgm:pt modelId="{7318DAA2-03BC-4548-9C55-9D99985C0109}" type="sibTrans" cxnId="{8AC718AB-B824-4108-9B8F-9DEA8B73B24A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2F775DCA-AD87-4E1D-BD7E-49AF7B72058A}">
      <dgm:prSet phldrT="[Text]" custT="1"/>
      <dgm:spPr/>
      <dgm:t>
        <a:bodyPr/>
        <a:lstStyle/>
        <a:p>
          <a:r>
            <a:rPr lang="en-US" sz="1800" dirty="0"/>
            <a:t>Improve</a:t>
          </a:r>
        </a:p>
      </dgm:t>
    </dgm:pt>
    <dgm:pt modelId="{E8FADBBB-A26D-4EB1-84C3-CBC1AE189603}" type="parTrans" cxnId="{4F2E6B2B-C8BF-48F2-BDCC-3EBC3BF53379}">
      <dgm:prSet/>
      <dgm:spPr/>
      <dgm:t>
        <a:bodyPr/>
        <a:lstStyle/>
        <a:p>
          <a:endParaRPr lang="en-US"/>
        </a:p>
      </dgm:t>
    </dgm:pt>
    <dgm:pt modelId="{C99FC26B-9911-48DA-8DF3-CDD656F08095}" type="sibTrans" cxnId="{4F2E6B2B-C8BF-48F2-BDCC-3EBC3BF53379}">
      <dgm:prSet/>
      <dgm:spPr>
        <a:solidFill>
          <a:srgbClr val="C00000"/>
        </a:solidFill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2A05C75-5555-43C1-A712-750E77129044}" type="pres">
      <dgm:prSet presAssocID="{AF7A33B5-1B84-4AA0-8B67-1ECC677F90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811850-1DB9-4CF4-9C87-0B10B9C89A8B}" type="pres">
      <dgm:prSet presAssocID="{1DA214C8-4FF5-44B4-B273-0B45CD883A4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ACC57-5DA0-46FD-A871-63684CBFCB07}" type="pres">
      <dgm:prSet presAssocID="{40E41385-44CE-4B56-8255-2B28D32B805E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9E42BC3-E3F9-4A80-9BE1-FBB849070E12}" type="pres">
      <dgm:prSet presAssocID="{40E41385-44CE-4B56-8255-2B28D32B805E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934FDFC6-4DA9-419B-9A93-0D805907DA88}" type="pres">
      <dgm:prSet presAssocID="{C8827197-DF28-4F0D-919F-771C8923DD9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7E763-EEA4-478E-AD1F-CEF707FA952E}" type="pres">
      <dgm:prSet presAssocID="{66DD49F0-5730-442B-BC20-779BDBE30801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FED4D8E-545A-43AF-93E4-08B5F2DE852E}" type="pres">
      <dgm:prSet presAssocID="{66DD49F0-5730-442B-BC20-779BDBE3080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0C868897-EF74-4474-8D95-47B9AA401AD6}" type="pres">
      <dgm:prSet presAssocID="{6DC29FCA-661A-460D-B213-0CE605B41A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41898-A04B-4703-BA76-F6CC94C82486}" type="pres">
      <dgm:prSet presAssocID="{5362F723-5D59-4DD2-858A-CC358ACEA83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08E9AC1D-B492-426D-85C1-845D1A63A6EE}" type="pres">
      <dgm:prSet presAssocID="{5362F723-5D59-4DD2-858A-CC358ACEA83C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904AF2AD-CE95-4C23-8BB9-C4FE7CC1C4C8}" type="pres">
      <dgm:prSet presAssocID="{19B12778-CE56-4E84-96BD-8C58F7A320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C148CD-84B1-4690-8ABE-86E1074AE677}" type="pres">
      <dgm:prSet presAssocID="{7318DAA2-03BC-4548-9C55-9D99985C0109}" presName="sibTrans" presStyleLbl="sibTrans2D1" presStyleIdx="3" presStyleCnt="5"/>
      <dgm:spPr/>
      <dgm:t>
        <a:bodyPr/>
        <a:lstStyle/>
        <a:p>
          <a:endParaRPr lang="en-US"/>
        </a:p>
      </dgm:t>
    </dgm:pt>
    <dgm:pt modelId="{B2161A14-9669-4DC2-B3ED-BEC6AF99CF55}" type="pres">
      <dgm:prSet presAssocID="{7318DAA2-03BC-4548-9C55-9D99985C0109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0E1DE792-44E6-4442-BB04-C8DF005E71C7}" type="pres">
      <dgm:prSet presAssocID="{2F775DCA-AD87-4E1D-BD7E-49AF7B72058A}" presName="node" presStyleLbl="node1" presStyleIdx="4" presStyleCnt="5" custRadScaleRad="99855" custRadScaleInc="23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15B13-C8BA-437C-8AC5-366262AB677E}" type="pres">
      <dgm:prSet presAssocID="{C99FC26B-9911-48DA-8DF3-CDD656F08095}" presName="sibTrans" presStyleLbl="sibTrans2D1" presStyleIdx="4" presStyleCnt="5"/>
      <dgm:spPr/>
      <dgm:t>
        <a:bodyPr/>
        <a:lstStyle/>
        <a:p>
          <a:endParaRPr lang="en-US"/>
        </a:p>
      </dgm:t>
    </dgm:pt>
    <dgm:pt modelId="{1E3EBDBC-24B8-4056-A4CE-D3EC12EDB4D3}" type="pres">
      <dgm:prSet presAssocID="{C99FC26B-9911-48DA-8DF3-CDD656F08095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B9D8940A-8DCE-4804-973B-1B4CB57806A4}" type="presOf" srcId="{C99FC26B-9911-48DA-8DF3-CDD656F08095}" destId="{91215B13-C8BA-437C-8AC5-366262AB677E}" srcOrd="0" destOrd="0" presId="urn:microsoft.com/office/officeart/2005/8/layout/cycle2"/>
    <dgm:cxn modelId="{EC995EDB-E9F4-431F-9F77-3FB981F4061B}" type="presOf" srcId="{C99FC26B-9911-48DA-8DF3-CDD656F08095}" destId="{1E3EBDBC-24B8-4056-A4CE-D3EC12EDB4D3}" srcOrd="1" destOrd="0" presId="urn:microsoft.com/office/officeart/2005/8/layout/cycle2"/>
    <dgm:cxn modelId="{627F87F7-DE6A-4FAF-A72A-7CEB3EE65729}" type="presOf" srcId="{7318DAA2-03BC-4548-9C55-9D99985C0109}" destId="{17C148CD-84B1-4690-8ABE-86E1074AE677}" srcOrd="0" destOrd="0" presId="urn:microsoft.com/office/officeart/2005/8/layout/cycle2"/>
    <dgm:cxn modelId="{034565FF-6931-48CD-A0C8-DCDB584E097F}" type="presOf" srcId="{19B12778-CE56-4E84-96BD-8C58F7A320E0}" destId="{904AF2AD-CE95-4C23-8BB9-C4FE7CC1C4C8}" srcOrd="0" destOrd="0" presId="urn:microsoft.com/office/officeart/2005/8/layout/cycle2"/>
    <dgm:cxn modelId="{20AD4385-7AFB-414B-B8D6-3BA705AE4565}" type="presOf" srcId="{5362F723-5D59-4DD2-858A-CC358ACEA83C}" destId="{95241898-A04B-4703-BA76-F6CC94C82486}" srcOrd="0" destOrd="0" presId="urn:microsoft.com/office/officeart/2005/8/layout/cycle2"/>
    <dgm:cxn modelId="{87AED0F8-74F7-4FEA-8652-910AFE916C64}" type="presOf" srcId="{1DA214C8-4FF5-44B4-B273-0B45CD883A4A}" destId="{A0811850-1DB9-4CF4-9C87-0B10B9C89A8B}" srcOrd="0" destOrd="0" presId="urn:microsoft.com/office/officeart/2005/8/layout/cycle2"/>
    <dgm:cxn modelId="{D4A72AAD-410A-47D4-A4A3-2C32CF446BDF}" type="presOf" srcId="{5362F723-5D59-4DD2-858A-CC358ACEA83C}" destId="{08E9AC1D-B492-426D-85C1-845D1A63A6EE}" srcOrd="1" destOrd="0" presId="urn:microsoft.com/office/officeart/2005/8/layout/cycle2"/>
    <dgm:cxn modelId="{94A44F60-6730-4048-A913-284322785E65}" type="presOf" srcId="{40E41385-44CE-4B56-8255-2B28D32B805E}" destId="{F8FACC57-5DA0-46FD-A871-63684CBFCB07}" srcOrd="0" destOrd="0" presId="urn:microsoft.com/office/officeart/2005/8/layout/cycle2"/>
    <dgm:cxn modelId="{EED35656-E138-4062-9D1B-DA7EABBE3B3F}" srcId="{AF7A33B5-1B84-4AA0-8B67-1ECC677F90D5}" destId="{C8827197-DF28-4F0D-919F-771C8923DD94}" srcOrd="1" destOrd="0" parTransId="{965489D4-2A35-4EE4-80B5-4BC52A435E99}" sibTransId="{66DD49F0-5730-442B-BC20-779BDBE30801}"/>
    <dgm:cxn modelId="{821AB51B-C43F-451B-9666-45565AE0A23B}" type="presOf" srcId="{2F775DCA-AD87-4E1D-BD7E-49AF7B72058A}" destId="{0E1DE792-44E6-4442-BB04-C8DF005E71C7}" srcOrd="0" destOrd="0" presId="urn:microsoft.com/office/officeart/2005/8/layout/cycle2"/>
    <dgm:cxn modelId="{AAAC73C0-B930-4FCD-A2AD-C13E0D50FFF3}" type="presOf" srcId="{C8827197-DF28-4F0D-919F-771C8923DD94}" destId="{934FDFC6-4DA9-419B-9A93-0D805907DA88}" srcOrd="0" destOrd="0" presId="urn:microsoft.com/office/officeart/2005/8/layout/cycle2"/>
    <dgm:cxn modelId="{74B1BE98-6EBE-4360-B5AE-802DDD904632}" type="presOf" srcId="{40E41385-44CE-4B56-8255-2B28D32B805E}" destId="{89E42BC3-E3F9-4A80-9BE1-FBB849070E12}" srcOrd="1" destOrd="0" presId="urn:microsoft.com/office/officeart/2005/8/layout/cycle2"/>
    <dgm:cxn modelId="{A901C458-2B2A-496D-B019-46BD592A21C1}" type="presOf" srcId="{7318DAA2-03BC-4548-9C55-9D99985C0109}" destId="{B2161A14-9669-4DC2-B3ED-BEC6AF99CF55}" srcOrd="1" destOrd="0" presId="urn:microsoft.com/office/officeart/2005/8/layout/cycle2"/>
    <dgm:cxn modelId="{4F2E6B2B-C8BF-48F2-BDCC-3EBC3BF53379}" srcId="{AF7A33B5-1B84-4AA0-8B67-1ECC677F90D5}" destId="{2F775DCA-AD87-4E1D-BD7E-49AF7B72058A}" srcOrd="4" destOrd="0" parTransId="{E8FADBBB-A26D-4EB1-84C3-CBC1AE189603}" sibTransId="{C99FC26B-9911-48DA-8DF3-CDD656F08095}"/>
    <dgm:cxn modelId="{61D53DF5-9FD4-4C23-BC43-6FE88FA01BB8}" srcId="{AF7A33B5-1B84-4AA0-8B67-1ECC677F90D5}" destId="{6DC29FCA-661A-460D-B213-0CE605B41AFB}" srcOrd="2" destOrd="0" parTransId="{7551E2BE-F818-46A4-8E9E-BB58C7D64BAF}" sibTransId="{5362F723-5D59-4DD2-858A-CC358ACEA83C}"/>
    <dgm:cxn modelId="{3147598D-EE69-460B-95CE-5DBC81E3F96B}" type="presOf" srcId="{66DD49F0-5730-442B-BC20-779BDBE30801}" destId="{6FED4D8E-545A-43AF-93E4-08B5F2DE852E}" srcOrd="1" destOrd="0" presId="urn:microsoft.com/office/officeart/2005/8/layout/cycle2"/>
    <dgm:cxn modelId="{8AC718AB-B824-4108-9B8F-9DEA8B73B24A}" srcId="{AF7A33B5-1B84-4AA0-8B67-1ECC677F90D5}" destId="{19B12778-CE56-4E84-96BD-8C58F7A320E0}" srcOrd="3" destOrd="0" parTransId="{5355779A-980D-4175-8122-11C048F8C6E5}" sibTransId="{7318DAA2-03BC-4548-9C55-9D99985C0109}"/>
    <dgm:cxn modelId="{1C20AAA6-6E70-4688-982E-EB93260D2CC7}" type="presOf" srcId="{6DC29FCA-661A-460D-B213-0CE605B41AFB}" destId="{0C868897-EF74-4474-8D95-47B9AA401AD6}" srcOrd="0" destOrd="0" presId="urn:microsoft.com/office/officeart/2005/8/layout/cycle2"/>
    <dgm:cxn modelId="{6B79ED3F-CEEE-404A-8451-1E76571E261D}" srcId="{AF7A33B5-1B84-4AA0-8B67-1ECC677F90D5}" destId="{1DA214C8-4FF5-44B4-B273-0B45CD883A4A}" srcOrd="0" destOrd="0" parTransId="{B92DDD21-A32E-4B1F-873B-C24BD11A779E}" sibTransId="{40E41385-44CE-4B56-8255-2B28D32B805E}"/>
    <dgm:cxn modelId="{EC44C79F-D78A-4CC8-BFEA-87CC5264902A}" type="presOf" srcId="{AF7A33B5-1B84-4AA0-8B67-1ECC677F90D5}" destId="{F2A05C75-5555-43C1-A712-750E77129044}" srcOrd="0" destOrd="0" presId="urn:microsoft.com/office/officeart/2005/8/layout/cycle2"/>
    <dgm:cxn modelId="{430262CE-4F09-4571-B32C-91FEE47EEE7F}" type="presOf" srcId="{66DD49F0-5730-442B-BC20-779BDBE30801}" destId="{2FE7E763-EEA4-478E-AD1F-CEF707FA952E}" srcOrd="0" destOrd="0" presId="urn:microsoft.com/office/officeart/2005/8/layout/cycle2"/>
    <dgm:cxn modelId="{DCAD2912-29D1-41AD-8F57-55CEC192DD62}" type="presParOf" srcId="{F2A05C75-5555-43C1-A712-750E77129044}" destId="{A0811850-1DB9-4CF4-9C87-0B10B9C89A8B}" srcOrd="0" destOrd="0" presId="urn:microsoft.com/office/officeart/2005/8/layout/cycle2"/>
    <dgm:cxn modelId="{E2A78026-E25F-41E2-AFE7-DF5C125D7876}" type="presParOf" srcId="{F2A05C75-5555-43C1-A712-750E77129044}" destId="{F8FACC57-5DA0-46FD-A871-63684CBFCB07}" srcOrd="1" destOrd="0" presId="urn:microsoft.com/office/officeart/2005/8/layout/cycle2"/>
    <dgm:cxn modelId="{186DD6C2-E4B0-4B4C-A652-5E41277AD9C2}" type="presParOf" srcId="{F8FACC57-5DA0-46FD-A871-63684CBFCB07}" destId="{89E42BC3-E3F9-4A80-9BE1-FBB849070E12}" srcOrd="0" destOrd="0" presId="urn:microsoft.com/office/officeart/2005/8/layout/cycle2"/>
    <dgm:cxn modelId="{249C3073-FB1C-4701-A39D-FF6F84430E4F}" type="presParOf" srcId="{F2A05C75-5555-43C1-A712-750E77129044}" destId="{934FDFC6-4DA9-419B-9A93-0D805907DA88}" srcOrd="2" destOrd="0" presId="urn:microsoft.com/office/officeart/2005/8/layout/cycle2"/>
    <dgm:cxn modelId="{0D7A282C-CC22-4800-AF57-EF8A1B85F751}" type="presParOf" srcId="{F2A05C75-5555-43C1-A712-750E77129044}" destId="{2FE7E763-EEA4-478E-AD1F-CEF707FA952E}" srcOrd="3" destOrd="0" presId="urn:microsoft.com/office/officeart/2005/8/layout/cycle2"/>
    <dgm:cxn modelId="{80DB4A96-3CDF-4D7C-A8D5-22DA62A75FEC}" type="presParOf" srcId="{2FE7E763-EEA4-478E-AD1F-CEF707FA952E}" destId="{6FED4D8E-545A-43AF-93E4-08B5F2DE852E}" srcOrd="0" destOrd="0" presId="urn:microsoft.com/office/officeart/2005/8/layout/cycle2"/>
    <dgm:cxn modelId="{37F6A9F2-D8A1-4F2D-BE32-CDB7D9385971}" type="presParOf" srcId="{F2A05C75-5555-43C1-A712-750E77129044}" destId="{0C868897-EF74-4474-8D95-47B9AA401AD6}" srcOrd="4" destOrd="0" presId="urn:microsoft.com/office/officeart/2005/8/layout/cycle2"/>
    <dgm:cxn modelId="{59029C4D-32CB-484F-B35E-E9F3A6FCF171}" type="presParOf" srcId="{F2A05C75-5555-43C1-A712-750E77129044}" destId="{95241898-A04B-4703-BA76-F6CC94C82486}" srcOrd="5" destOrd="0" presId="urn:microsoft.com/office/officeart/2005/8/layout/cycle2"/>
    <dgm:cxn modelId="{E8E549F4-4C46-4401-831F-CE3CEC90CF4E}" type="presParOf" srcId="{95241898-A04B-4703-BA76-F6CC94C82486}" destId="{08E9AC1D-B492-426D-85C1-845D1A63A6EE}" srcOrd="0" destOrd="0" presId="urn:microsoft.com/office/officeart/2005/8/layout/cycle2"/>
    <dgm:cxn modelId="{9882240B-1D7E-464D-9E96-AC747BCE3D52}" type="presParOf" srcId="{F2A05C75-5555-43C1-A712-750E77129044}" destId="{904AF2AD-CE95-4C23-8BB9-C4FE7CC1C4C8}" srcOrd="6" destOrd="0" presId="urn:microsoft.com/office/officeart/2005/8/layout/cycle2"/>
    <dgm:cxn modelId="{F592F5A3-3217-441E-84D6-8FB178D3B191}" type="presParOf" srcId="{F2A05C75-5555-43C1-A712-750E77129044}" destId="{17C148CD-84B1-4690-8ABE-86E1074AE677}" srcOrd="7" destOrd="0" presId="urn:microsoft.com/office/officeart/2005/8/layout/cycle2"/>
    <dgm:cxn modelId="{83A806FC-3DA8-47CD-95A8-CDF490133BB0}" type="presParOf" srcId="{17C148CD-84B1-4690-8ABE-86E1074AE677}" destId="{B2161A14-9669-4DC2-B3ED-BEC6AF99CF55}" srcOrd="0" destOrd="0" presId="urn:microsoft.com/office/officeart/2005/8/layout/cycle2"/>
    <dgm:cxn modelId="{45D722AC-6736-461B-9551-DF93CE677D1A}" type="presParOf" srcId="{F2A05C75-5555-43C1-A712-750E77129044}" destId="{0E1DE792-44E6-4442-BB04-C8DF005E71C7}" srcOrd="8" destOrd="0" presId="urn:microsoft.com/office/officeart/2005/8/layout/cycle2"/>
    <dgm:cxn modelId="{FA4C16BB-4080-4563-96A7-2BD77284E3FB}" type="presParOf" srcId="{F2A05C75-5555-43C1-A712-750E77129044}" destId="{91215B13-C8BA-437C-8AC5-366262AB677E}" srcOrd="9" destOrd="0" presId="urn:microsoft.com/office/officeart/2005/8/layout/cycle2"/>
    <dgm:cxn modelId="{92BD9C80-AC11-4118-A2D1-47C519666A5F}" type="presParOf" srcId="{91215B13-C8BA-437C-8AC5-366262AB677E}" destId="{1E3EBDBC-24B8-4056-A4CE-D3EC12EDB4D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11850-1DB9-4CF4-9C87-0B10B9C89A8B}">
      <dsp:nvSpPr>
        <dsp:cNvPr id="0" name=""/>
        <dsp:cNvSpPr/>
      </dsp:nvSpPr>
      <dsp:spPr>
        <a:xfrm>
          <a:off x="2864643" y="1793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Map</a:t>
          </a:r>
        </a:p>
      </dsp:txBody>
      <dsp:txXfrm>
        <a:off x="3096894" y="234044"/>
        <a:ext cx="1121410" cy="1121410"/>
      </dsp:txXfrm>
    </dsp:sp>
    <dsp:sp modelId="{F8FACC57-5DA0-46FD-A871-63684CBFCB07}">
      <dsp:nvSpPr>
        <dsp:cNvPr id="0" name=""/>
        <dsp:cNvSpPr/>
      </dsp:nvSpPr>
      <dsp:spPr>
        <a:xfrm rot="2160000">
          <a:off x="4400745" y="1220675"/>
          <a:ext cx="422883" cy="53524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4412860" y="1290439"/>
        <a:ext cx="296018" cy="321147"/>
      </dsp:txXfrm>
    </dsp:sp>
    <dsp:sp modelId="{934FDFC6-4DA9-419B-9A93-0D805907DA88}">
      <dsp:nvSpPr>
        <dsp:cNvPr id="0" name=""/>
        <dsp:cNvSpPr/>
      </dsp:nvSpPr>
      <dsp:spPr>
        <a:xfrm>
          <a:off x="4793183" y="1402959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Identify</a:t>
          </a:r>
        </a:p>
      </dsp:txBody>
      <dsp:txXfrm>
        <a:off x="5025434" y="1635210"/>
        <a:ext cx="1121410" cy="1121410"/>
      </dsp:txXfrm>
    </dsp:sp>
    <dsp:sp modelId="{2FE7E763-EEA4-478E-AD1F-CEF707FA952E}">
      <dsp:nvSpPr>
        <dsp:cNvPr id="0" name=""/>
        <dsp:cNvSpPr/>
      </dsp:nvSpPr>
      <dsp:spPr>
        <a:xfrm rot="6480000">
          <a:off x="5010077" y="3050477"/>
          <a:ext cx="422883" cy="53524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5093111" y="3097198"/>
        <a:ext cx="296018" cy="321147"/>
      </dsp:txXfrm>
    </dsp:sp>
    <dsp:sp modelId="{0C868897-EF74-4474-8D95-47B9AA401AD6}">
      <dsp:nvSpPr>
        <dsp:cNvPr id="0" name=""/>
        <dsp:cNvSpPr/>
      </dsp:nvSpPr>
      <dsp:spPr>
        <a:xfrm>
          <a:off x="4056546" y="3670093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Assess</a:t>
          </a:r>
        </a:p>
      </dsp:txBody>
      <dsp:txXfrm>
        <a:off x="4288797" y="3902344"/>
        <a:ext cx="1121410" cy="1121410"/>
      </dsp:txXfrm>
    </dsp:sp>
    <dsp:sp modelId="{95241898-A04B-4703-BA76-F6CC94C82486}">
      <dsp:nvSpPr>
        <dsp:cNvPr id="0" name=""/>
        <dsp:cNvSpPr/>
      </dsp:nvSpPr>
      <dsp:spPr>
        <a:xfrm rot="10800000">
          <a:off x="3458126" y="4195427"/>
          <a:ext cx="422883" cy="53524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584991" y="4302476"/>
        <a:ext cx="296018" cy="321147"/>
      </dsp:txXfrm>
    </dsp:sp>
    <dsp:sp modelId="{904AF2AD-CE95-4C23-8BB9-C4FE7CC1C4C8}">
      <dsp:nvSpPr>
        <dsp:cNvPr id="0" name=""/>
        <dsp:cNvSpPr/>
      </dsp:nvSpPr>
      <dsp:spPr>
        <a:xfrm>
          <a:off x="1672740" y="3670093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Mitigate</a:t>
          </a:r>
        </a:p>
      </dsp:txBody>
      <dsp:txXfrm>
        <a:off x="1904991" y="3902344"/>
        <a:ext cx="1121410" cy="1121410"/>
      </dsp:txXfrm>
    </dsp:sp>
    <dsp:sp modelId="{17C148CD-84B1-4690-8ABE-86E1074AE677}">
      <dsp:nvSpPr>
        <dsp:cNvPr id="0" name=""/>
        <dsp:cNvSpPr/>
      </dsp:nvSpPr>
      <dsp:spPr>
        <a:xfrm rot="15148685">
          <a:off x="1889828" y="3059906"/>
          <a:ext cx="434724" cy="53524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1974669" y="3229138"/>
        <a:ext cx="304307" cy="321147"/>
      </dsp:txXfrm>
    </dsp:sp>
    <dsp:sp modelId="{0E1DE792-44E6-4442-BB04-C8DF005E71C7}">
      <dsp:nvSpPr>
        <dsp:cNvPr id="0" name=""/>
        <dsp:cNvSpPr/>
      </dsp:nvSpPr>
      <dsp:spPr>
        <a:xfrm>
          <a:off x="948320" y="1375587"/>
          <a:ext cx="1585912" cy="15859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Improve</a:t>
          </a:r>
        </a:p>
      </dsp:txBody>
      <dsp:txXfrm>
        <a:off x="1180571" y="1607838"/>
        <a:ext cx="1121410" cy="1121410"/>
      </dsp:txXfrm>
    </dsp:sp>
    <dsp:sp modelId="{91215B13-C8BA-437C-8AC5-366262AB677E}">
      <dsp:nvSpPr>
        <dsp:cNvPr id="0" name=""/>
        <dsp:cNvSpPr/>
      </dsp:nvSpPr>
      <dsp:spPr>
        <a:xfrm rot="19461818">
          <a:off x="2485455" y="1220770"/>
          <a:ext cx="409143" cy="53524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>
            <a:solidFill>
              <a:schemeClr val="bg1"/>
            </a:solidFill>
          </a:endParaRPr>
        </a:p>
      </dsp:txBody>
      <dsp:txXfrm>
        <a:off x="2496948" y="1363576"/>
        <a:ext cx="286400" cy="321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438BD83D-7664-47EC-9D08-C28AB37BDDD7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64A5D8B1-4B7C-4BC5-A7EC-37338EFCF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35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09C0D3EF-EA39-458A-8C86-EC40EC94AC33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958DCF70-194B-48B7-89F5-715FB4269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6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DCF70-194B-48B7-89F5-715FB42696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30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C38-2BAA-4508-9E71-CCACBFA22E6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what+can+possibly+go+wrong&amp;source=images&amp;cd=&amp;cad=rja&amp;docid=uLJ2MmR9oRYK6M&amp;tbnid=2aYaq5AD7Aa-CM:&amp;ved=0CAUQjRw&amp;url=http://software.intel.com/en-us/blogs/2013/01/06/benign-data-races-what-could-possibly-go-wrong&amp;ei=TRk-UaGrD4n2qQG4qoDoBg&amp;bvm=bv.43287494,d.aWM&amp;psig=AFQjCNFTiRYTgMT1Vfrsruf3mS6iEVvzXg&amp;ust=136311056570270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2: ANALYTICAL FRAMEWORKS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1749552" cy="197946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What to worry about?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http://static.sgcdn.net/cache/174965/image/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04800"/>
            <a:ext cx="4312714" cy="297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virusnegro.com/wp-content/uploads/2012/04/Explosion_Nucle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62481"/>
            <a:ext cx="5300980" cy="331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delange.org/International_UFO_Museum_Roswell/Roswell_Space_Ali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016" y="3926463"/>
            <a:ext cx="3124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07063" y="3458852"/>
            <a:ext cx="244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Probably none of these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30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76600" y="1371600"/>
            <a:ext cx="4572000" cy="426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External</a:t>
            </a:r>
            <a:r>
              <a:rPr lang="en-US" sz="2000" dirty="0" smtClean="0">
                <a:solidFill>
                  <a:schemeClr val="bg1"/>
                </a:solidFill>
              </a:rPr>
              <a:t> risks, such as: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Natural disasters and the aftermath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Deliberate acts and crimes, such as: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Warfare, terrorism, conflict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Riots, violent crime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Vandalism and contamination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Intrusions and theft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Hacking, blackmail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Basically, crimes committed by people or companies </a:t>
            </a:r>
            <a:r>
              <a:rPr lang="en-US" sz="2000" u="sng" dirty="0" smtClean="0">
                <a:solidFill>
                  <a:schemeClr val="bg1"/>
                </a:solidFill>
              </a:rPr>
              <a:t>outside</a:t>
            </a:r>
            <a:r>
              <a:rPr lang="en-US" sz="2000" dirty="0" smtClean="0">
                <a:solidFill>
                  <a:schemeClr val="bg1"/>
                </a:solidFill>
              </a:rPr>
              <a:t> our supply chain.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2057400" cy="19812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WORRY ABOUT THIS INSTEAD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06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00400" y="1545336"/>
            <a:ext cx="4876800" cy="477926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Where and what are we sourcing?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Who and where are our suppliers?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How are the goods transported?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Where are the transportation routes?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Where are the goods transferred?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Where and how are the goods stored?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How are the goods packaged?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Who is responsible for the goods (who has title to them and who insures them?)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What is our visibility to goods on order, in transit and in storage?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How are our I.T. systems set up?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What are our payment routines?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Determining exposure to external risks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358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76600" y="1545336"/>
            <a:ext cx="5181600" cy="4779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Internal</a:t>
            </a:r>
            <a:r>
              <a:rPr lang="en-US" sz="2000" dirty="0" smtClean="0">
                <a:solidFill>
                  <a:schemeClr val="bg1"/>
                </a:solidFill>
              </a:rPr>
              <a:t> risks, such as: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Poor management oversight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Insufficient qualifications and training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Dangerous working conditions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Risky and unsafe suppliers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bg1"/>
                </a:solidFill>
              </a:rPr>
              <a:t>Factory fires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bg1"/>
                </a:solidFill>
              </a:rPr>
              <a:t>Abusive labor practices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bg1"/>
                </a:solidFill>
              </a:rPr>
              <a:t>Inferior materials, workmanship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bg1"/>
                </a:solidFill>
              </a:rPr>
              <a:t>Contamination (deliberate or accidental)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Suppliers get bought out or go bust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Bad transportation providers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Corruption, bribery, theft inside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</a:t>
            </a:r>
            <a:r>
              <a:rPr lang="en-US" b="1" u="sng" dirty="0" smtClean="0"/>
              <a:t>INTERNAL</a:t>
            </a:r>
            <a:r>
              <a:rPr lang="en-US" b="1" dirty="0" smtClean="0"/>
              <a:t> </a:t>
            </a:r>
            <a:r>
              <a:rPr lang="en-US" dirty="0" smtClean="0"/>
              <a:t>TO THE SUPPLY CHAIN MAY BE EVEN MORE SERIOUS!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638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Why do risks that are internal to the supply chain tend to be more serious?</a:t>
            </a:r>
            <a:endParaRPr lang="en-US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Discussion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85217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You need to know your supply chain, preferably from end to end!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081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295400"/>
            <a:ext cx="4468368" cy="4136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</a:rPr>
              <a:t>We can control both our preparation/prevention and our response/business continuity planning.</a:t>
            </a:r>
          </a:p>
          <a:p>
            <a:pPr marL="0" indent="0">
              <a:buNone/>
            </a:pP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</a:rPr>
              <a:t>That means we can reduce both the likelihood and negative impact of an event. </a:t>
            </a:r>
          </a:p>
          <a:p>
            <a:pPr marL="0" indent="0">
              <a:buNone/>
            </a:pP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</a:rPr>
              <a:t>We don’t have to be sitting ducks!</a:t>
            </a: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</a:rPr>
              <a:t>Controll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-able vs. non-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</a:rPr>
              <a:t>controll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-able risk factors</a:t>
            </a: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3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124200" y="457200"/>
            <a:ext cx="51054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We cannot predict or control the location, timing, nature or magnitude of a terrorist attack, but we can control our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preparedness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 and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response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, make us more resilient.</a:t>
            </a:r>
          </a:p>
          <a:p>
            <a:pPr marL="0" indent="0">
              <a:buNone/>
            </a:pPr>
            <a:endParaRPr lang="en-US" sz="20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We cannot prevent bad apples from hurting us from within, but we can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implement better 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hiring, training, supervision, procedural and monitoring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routines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n-US" sz="20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We can make it more difficult to become a victim of vandalism, theft or malicious acts by taking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preventative measures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n-US" sz="20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We can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screen and certify 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our suppliers and vendors. </a:t>
            </a:r>
            <a:endParaRPr lang="en-US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1597152" cy="1979466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97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1295400"/>
            <a:ext cx="4620768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How likely is an event (disruption), and how can it hurt us?  </a:t>
            </a:r>
          </a:p>
          <a:p>
            <a:pPr marL="0" indent="0">
              <a:buNone/>
            </a:pPr>
            <a:endParaRPr lang="en-US" sz="24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The average or expected severity of an event is the probability times the impact.  </a:t>
            </a:r>
          </a:p>
          <a:p>
            <a:pPr marL="0" indent="0">
              <a:buNone/>
            </a:pPr>
            <a:endParaRPr lang="en-US" sz="24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206752" cy="1979466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3. </a:t>
            </a:r>
            <a:b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assessing the probability and impact of an event</a:t>
            </a:r>
            <a:endParaRPr lang="en-US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038600"/>
            <a:ext cx="8305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</a:t>
            </a:r>
            <a:r>
              <a:rPr lang="en-US" sz="2400" dirty="0">
                <a:solidFill>
                  <a:srgbClr val="FF0000"/>
                </a:solidFill>
              </a:rPr>
              <a:t>is </a:t>
            </a:r>
            <a:r>
              <a:rPr lang="en-US" sz="2400" dirty="0" smtClean="0">
                <a:solidFill>
                  <a:srgbClr val="FF0000"/>
                </a:solidFill>
              </a:rPr>
              <a:t>worse (are they equivalent?)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1. Something </a:t>
            </a:r>
            <a:r>
              <a:rPr lang="en-US" sz="2400" dirty="0">
                <a:solidFill>
                  <a:srgbClr val="FF0000"/>
                </a:solidFill>
              </a:rPr>
              <a:t>that happens daily but costs us only $5 per event = $1,825 per year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	OR 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2. Something </a:t>
            </a:r>
            <a:r>
              <a:rPr lang="en-US" sz="2400" dirty="0">
                <a:solidFill>
                  <a:srgbClr val="FF0000"/>
                </a:solidFill>
              </a:rPr>
              <a:t>that happens every 300 years but wipes us out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300 </a:t>
            </a:r>
            <a:r>
              <a:rPr lang="en-US" sz="2400" dirty="0">
                <a:solidFill>
                  <a:srgbClr val="FF0000"/>
                </a:solidFill>
              </a:rPr>
              <a:t>x $1,825 = $</a:t>
            </a:r>
            <a:r>
              <a:rPr lang="en-US" sz="2400" dirty="0" smtClean="0">
                <a:solidFill>
                  <a:srgbClr val="FF0000"/>
                </a:solidFill>
              </a:rPr>
              <a:t>547,500 per event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26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Portfolio analysis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4198938" cy="90963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Probability vs. Impact Matrix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" name="Picture 4" descr="http://1.bp.blogspot.com/-BLvmB7KNwNg/T3X38AuED9I/AAAAAAAAAHs/v59mofw0Lio/s1600/Probability-Impact-Matri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07"/>
          <a:stretch/>
        </p:blipFill>
        <p:spPr bwMode="auto">
          <a:xfrm>
            <a:off x="1066800" y="1371600"/>
            <a:ext cx="76962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416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1978152" cy="26365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do we steer away from risks and succeed in an inherently risky world?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software.intel.com/sites/default/files/styles/large/public/wonrg_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89364"/>
            <a:ext cx="5137079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390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Based on three short articles, identify possible risks and assign probabilities and possible impacts of these risks on a company. Plot them on the matrix. 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41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Is collaboration within the supply chain or even between supply chains realistically possible? 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What are impediments to cooperation?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discussion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03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6268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Suitable preparatory and preventative steps and policies (avoidance)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And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Post-event procedures and actions (continuity)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The objective is to create a </a:t>
            </a:r>
            <a:r>
              <a:rPr lang="en-US" sz="2400" b="1" dirty="0" smtClean="0">
                <a:solidFill>
                  <a:schemeClr val="bg1"/>
                </a:solidFill>
              </a:rPr>
              <a:t>resilient</a:t>
            </a:r>
            <a:r>
              <a:rPr lang="en-US" sz="2400" dirty="0" smtClean="0">
                <a:solidFill>
                  <a:schemeClr val="bg1"/>
                </a:solidFill>
              </a:rPr>
              <a:t> organization.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4.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mitigating the risks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213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52" y="381000"/>
            <a:ext cx="2416248" cy="197946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Risk management: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Prevention vs. damage control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A5E2A6D5-3909-4401-80A1-AB7E0708AA5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4577" name="Picture 1" descr="C:\Users\Andreas\AppData\Local\Microsoft\Windows\Temporary Internet Files\Content.IE5\HEM7II0M\MC900318860[1].wm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438400"/>
            <a:ext cx="1823314" cy="1532534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V="1">
            <a:off x="914400" y="1219200"/>
            <a:ext cx="6553200" cy="2057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14400" y="3276600"/>
            <a:ext cx="6629400" cy="1828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4876800" y="3200400"/>
            <a:ext cx="384048" cy="114300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>
            <a:off x="5029200" y="1981200"/>
            <a:ext cx="155448" cy="114300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66800" y="5791200"/>
            <a:ext cx="3429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34000" y="5791200"/>
            <a:ext cx="2743200" cy="0"/>
          </a:xfrm>
          <a:prstGeom prst="line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2000" y="5562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Event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295400" y="5943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 probability 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3358896" y="5867400"/>
            <a:ext cx="15118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34000" y="5943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 effect 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6978396" y="58639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5105400" y="5943600"/>
            <a:ext cx="0" cy="381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001000" y="5562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5105400" y="4495800"/>
            <a:ext cx="0" cy="1066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28800" y="44958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options</a:t>
            </a:r>
            <a:endParaRPr lang="en-US" dirty="0"/>
          </a:p>
        </p:txBody>
      </p:sp>
      <p:cxnSp>
        <p:nvCxnSpPr>
          <p:cNvPr id="6" name="Straight Arrow Connector 5"/>
          <p:cNvCxnSpPr>
            <a:stCxn id="3" idx="0"/>
          </p:cNvCxnSpPr>
          <p:nvPr/>
        </p:nvCxnSpPr>
        <p:spPr>
          <a:xfrm flipV="1">
            <a:off x="2754695" y="3429000"/>
            <a:ext cx="26605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02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925568" cy="4474464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Visibility and transparency (e.g. IT integration)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Buffers (inventory, lead times, capacities)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Redundancies of resources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Systems flexibilities (for quick change-overs)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Detailed planning, incl. scenario and contingency planning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Collaboration with supply chain partners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Qualifying, monitoring and certifying suppliers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Comprehensive compliance programs, incl. secure trading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Insourcing or vertical integration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Many mitigation methods, but these are typical: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55521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47446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Instilling a culture of alertness and accountability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Upper management attention, priority and encouragement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Training and information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Budgets and resources to invest in security measures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Having corporate policies, yet allowing decentralized (floor level) decisions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Emphasize that the company has several priorities and goals (not just “sell, sell, sell”)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</a:rPr>
              <a:t>IMPORTANT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7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245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Becoming better prepared through: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2400" dirty="0" smtClean="0">
                <a:solidFill>
                  <a:schemeClr val="bg1"/>
                </a:solidFill>
              </a:rPr>
              <a:t>Monitoring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2400" dirty="0" smtClean="0">
                <a:solidFill>
                  <a:schemeClr val="bg1"/>
                </a:solidFill>
              </a:rPr>
              <a:t>Learning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2400" dirty="0" smtClean="0">
                <a:solidFill>
                  <a:schemeClr val="bg1"/>
                </a:solidFill>
              </a:rPr>
              <a:t>Information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2400" dirty="0" smtClean="0">
                <a:solidFill>
                  <a:schemeClr val="bg1"/>
                </a:solidFill>
              </a:rPr>
              <a:t>Technology</a:t>
            </a:r>
          </a:p>
          <a:p>
            <a:pPr marL="342900" indent="-342900">
              <a:buFont typeface="+mj-lt"/>
              <a:buAutoNum type="alphaLcPeriod"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Being mindful of new corporate strategies, initiatives, products and procedures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5. </a:t>
            </a:r>
            <a:br>
              <a:rPr lang="en-US" sz="2000" dirty="0" smtClean="0"/>
            </a:br>
            <a:r>
              <a:rPr lang="en-US" sz="2000" dirty="0" smtClean="0"/>
              <a:t>Improving the company’s readiness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2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533400"/>
            <a:ext cx="2073348" cy="7315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“</a:t>
            </a:r>
            <a:r>
              <a:rPr lang="en-US" sz="2000" dirty="0" err="1" smtClean="0"/>
              <a:t>miami</a:t>
            </a:r>
            <a:r>
              <a:rPr lang="en-US" sz="2000" dirty="0" smtClean="0"/>
              <a:t>” model</a:t>
            </a:r>
            <a:endParaRPr lang="en-US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75476008"/>
              </p:ext>
            </p:extLst>
          </p:nvPr>
        </p:nvGraphicFramePr>
        <p:xfrm>
          <a:off x="1295400" y="1066800"/>
          <a:ext cx="73152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154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143000"/>
            <a:ext cx="5154168" cy="5029200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solidFill>
                  <a:schemeClr val="bg1"/>
                </a:solidFill>
              </a:rPr>
              <a:t>Domestic and global terrorism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Highway robberies, hijackings, piracy at sea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Theft 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Vandalism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Intellectual property theft (copyrights, trademarks, patents)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I.T. threats (hacking, spyware, computer viruses)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Natural disasters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Man-made disasters (accidents) such as fires and explosions</a:t>
            </a:r>
          </a:p>
          <a:p>
            <a:pPr lvl="0"/>
            <a:r>
              <a:rPr lang="en-US" sz="2000" dirty="0">
                <a:solidFill>
                  <a:schemeClr val="bg1"/>
                </a:solidFill>
              </a:rPr>
              <a:t>Transportation and storage of hazardous materials (</a:t>
            </a:r>
            <a:r>
              <a:rPr lang="en-US" sz="2000" dirty="0" err="1">
                <a:solidFill>
                  <a:schemeClr val="bg1"/>
                </a:solidFill>
              </a:rPr>
              <a:t>HazMat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23317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most severe security threats affecting logistics operations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96782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219200"/>
            <a:ext cx="4849368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The TSM (Total Security Management) framework by Ritter, Barrett and Wilson (next page):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Example of a model that can be modified to fit the circumstances.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Tools such as “Six Sigma” can be used to implement some of these efforts (e.g. to identify and analyze threats and design good solutions)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handout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7673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FF0000"/>
                </a:solidFill>
              </a:rPr>
              <a:t>Products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Information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FFC000"/>
                </a:solidFill>
              </a:rPr>
              <a:t>Money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35134"/>
            <a:ext cx="2073348" cy="197946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three supply chain flows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csbapp.uncw.edu/janickit/mis213/learning/module10/images/supplych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86677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3006436" y="6096000"/>
            <a:ext cx="803564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52800" y="5334000"/>
            <a:ext cx="914400" cy="6096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495800" y="6096000"/>
            <a:ext cx="914400" cy="6096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267200" y="5334000"/>
            <a:ext cx="838200" cy="6096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524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458200" cy="640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006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What’s more damaging: day-to-day low impact disruptions, or rare catastrophic disruptions?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What is a “normal” distribution?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What is a “power law” (heavy tail) distribution?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What is “complexity”?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22555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Thomas, vol. 1, Ch. 4 (the complexity of assessing supply chain risk)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Tylenol cases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The Bhopal case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Research shows an average of 40% decline in shareholder value after serious supply chain disruptions.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Air transportation terrorism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Does offshoring increase risks?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How wise is it to go for the lowest bid?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Are firms proactive or reactive?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24841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Thomas, Vol. 2, Ch. 3 (Supply chain security management and its effect on shareholder value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80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4744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Useful concepts: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Uncertainty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Exposure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Variability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Subjective vs.    	Objective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Randomness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WHAT IS RISK?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89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849368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Risk = f(Exposure, Uncertainty, Impact)</a:t>
            </a:r>
          </a:p>
          <a:p>
            <a:pPr marL="0" indent="0">
              <a:buNone/>
            </a:pPr>
            <a:endParaRPr lang="en-US" sz="36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Discuss current example: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“North Korean nuclear attack on the U.S.” </a:t>
            </a:r>
            <a:endParaRPr lang="en-US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One sensible definition of risk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814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038600" y="1545336"/>
            <a:ext cx="4114800" cy="388620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Mapping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Identifying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Assessing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Mitigating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Improving</a:t>
            </a: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554480"/>
            <a:ext cx="2895600" cy="29413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“</a:t>
            </a:r>
            <a:r>
              <a:rPr lang="en-US" sz="2400" dirty="0" err="1" smtClean="0">
                <a:solidFill>
                  <a:schemeClr val="bg1"/>
                </a:solidFill>
              </a:rPr>
              <a:t>miami</a:t>
            </a:r>
            <a:r>
              <a:rPr lang="en-US" sz="2400" dirty="0" smtClean="0">
                <a:solidFill>
                  <a:schemeClr val="bg1"/>
                </a:solidFill>
              </a:rPr>
              <a:t>” methodology of risk management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4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Knowing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our internal structure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Figuring out processes, procedures , routines and flows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Determining what is at risk (what is exposed)</a:t>
            </a:r>
          </a:p>
          <a:p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Process mapping is similar to flowcharting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1. 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Mapping our supply chain: 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What is at risk?</a:t>
            </a:r>
            <a:endParaRPr lang="en-US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45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2073348" cy="197946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Macro level mapping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3.bp.blogspot.com/-DzfzEBzSMU8/UHmGvfJeauI/AAAAAAAAC-Q/sT9b4dhJIRg/s1600/Supply+Chain+Map+of+Apple+Inc.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82" y="1752600"/>
            <a:ext cx="7172325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911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Do you sweat the small risks? How do you treat them?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3322320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2. Identifying relevant security risks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What can go wrong?</a:t>
            </a:r>
            <a:b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ARE WE EXPOSED?</a:t>
            </a:r>
            <a:b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http://2.bp.blogspot.com/_2exdjQ9kMEc/TUgEgPEM2rI/AAAAAAAAABs/Z8r36JfUXMg/s1600/SpilledCoff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438400"/>
            <a:ext cx="411479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897552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1695</TotalTime>
  <Words>1082</Words>
  <Application>Microsoft Office PowerPoint</Application>
  <PresentationFormat>On-screen Show (4:3)</PresentationFormat>
  <Paragraphs>185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Tradeshow</vt:lpstr>
      <vt:lpstr>Supply chain security</vt:lpstr>
      <vt:lpstr>How do we steer away from risks and succeed in an inherently risky world?</vt:lpstr>
      <vt:lpstr>The three supply chain flows</vt:lpstr>
      <vt:lpstr>WHAT IS RISK?</vt:lpstr>
      <vt:lpstr>One sensible definition of risk</vt:lpstr>
      <vt:lpstr>The “miami” methodology of risk management</vt:lpstr>
      <vt:lpstr>1.  Mapping our supply chain:   What is at risk?</vt:lpstr>
      <vt:lpstr>Macro level mapping</vt:lpstr>
      <vt:lpstr>2. Identifying relevant security risks  What can go wrong?  ARE WE EXPOSED? </vt:lpstr>
      <vt:lpstr>What to worry about?</vt:lpstr>
      <vt:lpstr>WORRY ABOUT THIS INSTEAD</vt:lpstr>
      <vt:lpstr>Determining exposure to external risks</vt:lpstr>
      <vt:lpstr>RISKS INTERNAL TO THE SUPPLY CHAIN MAY BE EVEN MORE SERIOUS!</vt:lpstr>
      <vt:lpstr>Discussion</vt:lpstr>
      <vt:lpstr>key</vt:lpstr>
      <vt:lpstr>Controll-able vs. non-controll-able risk factors</vt:lpstr>
      <vt:lpstr>examples</vt:lpstr>
      <vt:lpstr>3.  assessing the probability and impact of an event</vt:lpstr>
      <vt:lpstr>Portfolio analysis</vt:lpstr>
      <vt:lpstr>CASE STUDY</vt:lpstr>
      <vt:lpstr>discussion</vt:lpstr>
      <vt:lpstr>4. mitigating the risks</vt:lpstr>
      <vt:lpstr>Risk management:  Prevention vs. damage control</vt:lpstr>
      <vt:lpstr>Many mitigation methods, but these are typical:</vt:lpstr>
      <vt:lpstr>IMPORTANT</vt:lpstr>
      <vt:lpstr>5.  Improving the company’s readiness</vt:lpstr>
      <vt:lpstr>The “miami” model</vt:lpstr>
      <vt:lpstr>The most severe security threats affecting logistics operations</vt:lpstr>
      <vt:lpstr>handout</vt:lpstr>
      <vt:lpstr>PowerPoint Presentation</vt:lpstr>
      <vt:lpstr>Thomas, vol. 1, Ch. 4 (the complexity of assessing supply chain risk)</vt:lpstr>
      <vt:lpstr>Thomas, Vol. 2, Ch. 3 (Supply chain security management and its effect on shareholder value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55</cp:revision>
  <cp:lastPrinted>2013-04-01T18:14:06Z</cp:lastPrinted>
  <dcterms:created xsi:type="dcterms:W3CDTF">2013-01-18T23:42:47Z</dcterms:created>
  <dcterms:modified xsi:type="dcterms:W3CDTF">2013-04-09T21:51:50Z</dcterms:modified>
</cp:coreProperties>
</file>