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65" r:id="rId4"/>
    <p:sldId id="266" r:id="rId5"/>
    <p:sldId id="273" r:id="rId6"/>
    <p:sldId id="267" r:id="rId7"/>
    <p:sldId id="259" r:id="rId8"/>
    <p:sldId id="261" r:id="rId9"/>
    <p:sldId id="260" r:id="rId10"/>
    <p:sldId id="262" r:id="rId11"/>
    <p:sldId id="263" r:id="rId12"/>
    <p:sldId id="268" r:id="rId13"/>
    <p:sldId id="269" r:id="rId14"/>
    <p:sldId id="275" r:id="rId15"/>
    <p:sldId id="270" r:id="rId16"/>
    <p:sldId id="276" r:id="rId17"/>
    <p:sldId id="272" r:id="rId18"/>
    <p:sldId id="271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25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924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343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3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22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276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30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233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483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22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3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4/5/2013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58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sa.gov/sites/default/files/assets/pdf/ssi/ssi_training_air_cargo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tn.fedex.com/us/assets/docs/FAQ%20Cargo%20Screening%20legal%20appvd.pdf" TargetMode="External"/><Relationship Id="rId2" Type="http://schemas.openxmlformats.org/officeDocument/2006/relationships/hyperlink" Target="http://www.tsa.gov/certified-cargo-screening-progra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ata.org/whatwedo/cargo/dangerous_goods/pages/lithium_batteries.aspx" TargetMode="External"/><Relationship Id="rId2" Type="http://schemas.openxmlformats.org/officeDocument/2006/relationships/hyperlink" Target="http://aircargoinsights.com/expert-insights/faa-reauthorization-limits-regulation-on-transporting-lithium-battery-by-air-cargo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aacargo.com/shipping/dangerousgoods.jhtml" TargetMode="External"/><Relationship Id="rId4" Type="http://schemas.openxmlformats.org/officeDocument/2006/relationships/hyperlink" Target="http://www.icao.int/safety/DangerousGoods/Documents/Guidance%20Material/ICAOLithiumBatteryGuidance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&amp;esrc=s&amp;frm=1&amp;source=images&amp;cd=&amp;cad=rja&amp;docid=lAgmOia3BfmQfM&amp;tbnid=qinfP1zzqa2BSM:&amp;ved=0CAUQjRw&amp;url=http://www.csmonitor.com/World/terrorism-security/2010/0528/Third-suspected-Maoist-attack-on-India-train-kills-65&amp;ei=4kpeUcj7J8KsjAL3i4GYCQ&amp;bvm=bv.44770516,d.cGE&amp;psig=AFQjCNFtApU2IomVUp2j077M7VT7FPWnJg&amp;ust=136522040314506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www.google.com/url?sa=i&amp;rct=j&amp;q=&amp;esrc=s&amp;frm=1&amp;source=images&amp;cd=&amp;cad=rja&amp;docid=uSgY9P5zrGPyzM&amp;tbnid=n-N6KUBCCcStTM:&amp;ved=0CAUQjRw&amp;url=http://blogs.nazarene.org/kpprobst/2012/06/11/election-2012-change-tracks-or-wreck-the-train/&amp;ei=V0xeUffpBczuiQKr2oCgDQ&amp;psig=AFQjCNH5JdoqTPVeTWqHHgWWns138Cf10g&amp;ust=1365220684518117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a.dot.gov/eLib/details/L0294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nsf.com/customers/support-services/security-solutions/" TargetMode="External"/><Relationship Id="rId2" Type="http://schemas.openxmlformats.org/officeDocument/2006/relationships/hyperlink" Target="http://www.bnsf.com/communities/safety-and-security/inspection-and-detectio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sa.gov/sites/default/files/assets/pdf/transportation_systems_ssp_web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frm=1&amp;source=images&amp;cd=&amp;cad=rja&amp;docid=cIqz8jlOBXr-TM&amp;tbnid=sFHkDZVxT-CPzM:&amp;ved=0CAUQjRw&amp;url=http://aircrewbuzz.blogspot.com/2010/09/ups-boeing-747-400-freighter-crash-in.html&amp;ei=QkleUbaJOKz4igKQ4ICIAQ&amp;bvm=bv.44770516,d.cGE&amp;psig=AFQjCNFeDY4Kqv7l9f6eLw-h6bxfcjVsrQ&amp;ust=1365219878941107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/url?sa=i&amp;rct=j&amp;q=&amp;esrc=s&amp;frm=1&amp;source=images&amp;cd=&amp;cad=rja&amp;docid=E6u8xQfzkyM6vM&amp;tbnid=JoXcwV5_LMeJ_M:&amp;ved=0CAUQjRw&amp;url=http://bunkerville.wordpress.com/2010/10/30/so-what-happend-last-month-in-ups-plane-crash-in-dubai/&amp;ei=eUleUe-FJYfniwK7xYGoBg&amp;bvm=bv.44770516,d.cGE&amp;psig=AFQjCNFeDY4Kqv7l9f6eLw-h6bxfcjVsrQ&amp;ust=1365219878941107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tsa.gov/stakeholders/air-cargo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Supply chain security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50433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Session 6: THE UPSTREAM FOCUS: AIR AND RAIL SECURITY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Spring 2013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49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00400" y="685800"/>
            <a:ext cx="4876800" cy="5486400"/>
          </a:xfrm>
        </p:spPr>
        <p:txBody>
          <a:bodyPr>
            <a:normAutofit/>
          </a:bodyPr>
          <a:lstStyle/>
          <a:p>
            <a:pPr fontAlgn="base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Vetting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companies that ship and transport cargo on passenger planes to ensure they meet TSA security standards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fontAlgn="base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fontAlgn="base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Establishing a system to enable Certified Cargo Screening Facilities (CCSFs) to physically screen cargo using approved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screening methods and technologies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fontAlgn="base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fontAlgn="base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Employing random and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risk based assessment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to identify high-risk cargo that requires increased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scrutiny.</a:t>
            </a:r>
          </a:p>
          <a:p>
            <a:pPr fontAlgn="base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fontAlgn="base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Inspecting industry compliance with security regulations through the deployment of TSA inspectors.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TSA uses a multi-layered </a:t>
            </a:r>
            <a:r>
              <a:rPr lang="en-US" sz="2000" dirty="0" err="1" smtClean="0"/>
              <a:t>approACH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48624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29000" y="609600"/>
            <a:ext cx="4953000" cy="541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www.tsa.gov/sites/default/files/assets/pdf/ssi/ssi_training_air_cargo.pdf</a:t>
            </a:r>
            <a:endParaRPr lang="en-US" sz="2000" dirty="0" smtClean="0"/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i="0" dirty="0">
                <a:solidFill>
                  <a:srgbClr val="FF0000"/>
                </a:solidFill>
              </a:rPr>
              <a:t>Information obtained or developed which, if released publicly, would be </a:t>
            </a:r>
            <a:r>
              <a:rPr lang="en-US" sz="2000" b="1" i="0" dirty="0">
                <a:solidFill>
                  <a:srgbClr val="FF0000"/>
                </a:solidFill>
              </a:rPr>
              <a:t>detrimental to transportation security. </a:t>
            </a:r>
            <a:endParaRPr lang="en-US" sz="2000" b="1" i="0" dirty="0" smtClean="0">
              <a:solidFill>
                <a:srgbClr val="FF0000"/>
              </a:solidFill>
            </a:endParaRPr>
          </a:p>
          <a:p>
            <a:endParaRPr lang="en-US" sz="2000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Examples: 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i="0" dirty="0" smtClean="0">
                <a:solidFill>
                  <a:srgbClr val="FF0000"/>
                </a:solidFill>
              </a:rPr>
              <a:t>● </a:t>
            </a:r>
            <a:r>
              <a:rPr lang="en-US" sz="2000" i="0" dirty="0">
                <a:solidFill>
                  <a:srgbClr val="FF0000"/>
                </a:solidFill>
              </a:rPr>
              <a:t>Indirect Air Carrier (IAC) Security Programs </a:t>
            </a:r>
            <a:endParaRPr lang="en-US" sz="2000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i="0" dirty="0" smtClean="0">
                <a:solidFill>
                  <a:srgbClr val="FF0000"/>
                </a:solidFill>
              </a:rPr>
              <a:t>● </a:t>
            </a:r>
            <a:r>
              <a:rPr lang="en-US" sz="2000" i="0" dirty="0">
                <a:solidFill>
                  <a:srgbClr val="FF0000"/>
                </a:solidFill>
              </a:rPr>
              <a:t>Airport Security Programs (ASP) and Aircraft Operator Standard Security Program (AOSSP) </a:t>
            </a:r>
            <a:endParaRPr lang="en-US" sz="2000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i="0" dirty="0" smtClean="0">
                <a:solidFill>
                  <a:srgbClr val="FF0000"/>
                </a:solidFill>
              </a:rPr>
              <a:t>● </a:t>
            </a:r>
            <a:r>
              <a:rPr lang="en-US" sz="2000" i="0" dirty="0">
                <a:solidFill>
                  <a:srgbClr val="FF0000"/>
                </a:solidFill>
              </a:rPr>
              <a:t>Screening Standard Operating Procedures (SOPs) used by IACs </a:t>
            </a:r>
            <a:r>
              <a:rPr lang="en-US" sz="2000" i="0" dirty="0" smtClean="0">
                <a:solidFill>
                  <a:srgbClr val="FF0000"/>
                </a:solidFill>
              </a:rPr>
              <a:t>SSI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1524000"/>
            <a:ext cx="2073348" cy="1979466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Sensitive </a:t>
            </a:r>
            <a:r>
              <a:rPr lang="en-US" dirty="0" smtClean="0"/>
              <a:t>security information (</a:t>
            </a:r>
            <a:r>
              <a:rPr lang="en-US" dirty="0" err="1" smtClean="0"/>
              <a:t>ssi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42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971800" y="914400"/>
            <a:ext cx="5867400" cy="5638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100% screening if carried on </a:t>
            </a:r>
            <a:r>
              <a:rPr lang="en-US" sz="2400" dirty="0">
                <a:solidFill>
                  <a:schemeClr val="bg1"/>
                </a:solidFill>
              </a:rPr>
              <a:t>passenger planes: </a:t>
            </a:r>
            <a:r>
              <a:rPr lang="en-US" sz="2400" dirty="0">
                <a:solidFill>
                  <a:schemeClr val="bg1"/>
                </a:solidFill>
                <a:hlinkClick r:id="rId2"/>
              </a:rPr>
              <a:t>http://</a:t>
            </a:r>
            <a:r>
              <a:rPr lang="en-US" sz="2400" dirty="0" smtClean="0">
                <a:solidFill>
                  <a:schemeClr val="bg1"/>
                </a:solidFill>
                <a:hlinkClick r:id="rId2"/>
              </a:rPr>
              <a:t>www.tsa.gov/certified-cargo-screening-program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Certified </a:t>
            </a:r>
            <a:r>
              <a:rPr lang="en-US" sz="2400" dirty="0">
                <a:solidFill>
                  <a:schemeClr val="bg1"/>
                </a:solidFill>
              </a:rPr>
              <a:t>Cargo Screening </a:t>
            </a:r>
            <a:r>
              <a:rPr lang="en-US" sz="2400" dirty="0" smtClean="0">
                <a:solidFill>
                  <a:schemeClr val="bg1"/>
                </a:solidFill>
              </a:rPr>
              <a:t>Programs </a:t>
            </a:r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 smtClean="0">
                <a:solidFill>
                  <a:schemeClr val="bg1"/>
                </a:solidFill>
              </a:rPr>
              <a:t>CCSP) are certified by TSA to </a:t>
            </a:r>
            <a:r>
              <a:rPr lang="en-US" sz="2400" dirty="0">
                <a:solidFill>
                  <a:schemeClr val="bg1"/>
                </a:solidFill>
              </a:rPr>
              <a:t>screen air cargo at a “minimal cost” :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Facilities </a:t>
            </a:r>
            <a:r>
              <a:rPr lang="en-US" sz="2400" dirty="0">
                <a:solidFill>
                  <a:schemeClr val="bg1"/>
                </a:solidFill>
              </a:rPr>
              <a:t>must be approved by TSA and adhere to security standards that involve physical access controls, personnel security, screening of prospective employees, and contractors, as well as establishing a secure chain of custody from the screening facility to the aircraft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Another </a:t>
            </a:r>
            <a:r>
              <a:rPr lang="en-US" sz="2400" dirty="0">
                <a:solidFill>
                  <a:schemeClr val="bg1"/>
                </a:solidFill>
              </a:rPr>
              <a:t>good source: </a:t>
            </a:r>
            <a:r>
              <a:rPr lang="en-US" sz="2400" dirty="0">
                <a:solidFill>
                  <a:schemeClr val="bg1"/>
                </a:solidFill>
                <a:hlinkClick r:id="rId3"/>
              </a:rPr>
              <a:t>http://</a:t>
            </a:r>
            <a:r>
              <a:rPr lang="en-US" sz="2400" dirty="0" smtClean="0">
                <a:solidFill>
                  <a:schemeClr val="bg1"/>
                </a:solidFill>
                <a:hlinkClick r:id="rId3"/>
              </a:rPr>
              <a:t>ftn.fedex.com/us/assets/docs/FAQ%20Cargo%20Screening%20legal%20appvd.pdf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1676400"/>
            <a:ext cx="2073348" cy="1979466"/>
          </a:xfrm>
        </p:spPr>
        <p:txBody>
          <a:bodyPr/>
          <a:lstStyle/>
          <a:p>
            <a:r>
              <a:rPr lang="en-US" dirty="0" smtClean="0"/>
              <a:t>Air cargo and the risk of explosives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718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048000" y="1066800"/>
            <a:ext cx="5257800" cy="50292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Carrying lithium batteries:</a:t>
            </a:r>
          </a:p>
          <a:p>
            <a:r>
              <a:rPr lang="en-US" sz="2000" dirty="0">
                <a:solidFill>
                  <a:schemeClr val="bg1"/>
                </a:solidFill>
                <a:hlinkClick r:id="rId2"/>
              </a:rPr>
              <a:t>http://aircargoinsights.com/expert-insights/faa-reauthorization-limits-regulation-on-transporting-lithium-battery-by-air-cargo</a:t>
            </a:r>
            <a:r>
              <a:rPr lang="en-US" sz="2000" dirty="0" smtClean="0">
                <a:solidFill>
                  <a:schemeClr val="bg1"/>
                </a:solidFill>
                <a:hlinkClick r:id="rId2"/>
              </a:rPr>
              <a:t>/</a:t>
            </a:r>
            <a:r>
              <a:rPr lang="en-US" sz="2000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“These </a:t>
            </a:r>
            <a:r>
              <a:rPr lang="en-US" sz="2000" dirty="0">
                <a:solidFill>
                  <a:schemeClr val="bg1"/>
                </a:solidFill>
              </a:rPr>
              <a:t>batteries can be dangerous if not handled correctly, and that is why industry relies on the </a:t>
            </a:r>
            <a:r>
              <a:rPr lang="en-US" sz="2000" dirty="0">
                <a:solidFill>
                  <a:schemeClr val="bg1"/>
                </a:solidFill>
                <a:hlinkClick r:id="rId3"/>
              </a:rPr>
              <a:t>International Air Transport Association’s (IATA) guidelines</a:t>
            </a:r>
            <a:r>
              <a:rPr lang="en-US" sz="2000" dirty="0">
                <a:solidFill>
                  <a:schemeClr val="bg1"/>
                </a:solidFill>
              </a:rPr>
              <a:t> for working with lithium batteries, </a:t>
            </a:r>
            <a:r>
              <a:rPr lang="en-US" sz="2000" dirty="0">
                <a:solidFill>
                  <a:schemeClr val="bg1"/>
                </a:solidFill>
                <a:hlinkClick r:id="rId4"/>
              </a:rPr>
              <a:t>the International Civil Aviation Organization’s (ICAO) technical instructions</a:t>
            </a:r>
            <a:r>
              <a:rPr lang="en-US" sz="2000" dirty="0">
                <a:solidFill>
                  <a:schemeClr val="bg1"/>
                </a:solidFill>
              </a:rPr>
              <a:t> for transporting lithium batteries, and the many </a:t>
            </a:r>
            <a:r>
              <a:rPr lang="en-US" sz="2000" dirty="0">
                <a:solidFill>
                  <a:schemeClr val="bg1"/>
                </a:solidFill>
                <a:hlinkClick r:id="rId5"/>
              </a:rPr>
              <a:t>internal procedures</a:t>
            </a:r>
            <a:r>
              <a:rPr lang="en-US" sz="2000" dirty="0">
                <a:solidFill>
                  <a:schemeClr val="bg1"/>
                </a:solidFill>
              </a:rPr>
              <a:t> carriers and forwarders use for protecting this </a:t>
            </a:r>
            <a:r>
              <a:rPr lang="en-US" sz="2000" dirty="0" smtClean="0">
                <a:solidFill>
                  <a:schemeClr val="bg1"/>
                </a:solidFill>
              </a:rPr>
              <a:t>cargo.”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LITHIUM BATTERIES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991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smonitor.com/var/ezflow_site/storage/images/media/images/0528-odu-india-train-blast/7974285-1-eng-US/0528-ODU-India-Train-Blast_full_60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5676900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00800" y="685800"/>
            <a:ext cx="21531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Terrorist attack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On Indian train, May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27, 2010; 65 killed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100" name="Picture 4" descr="http://blogs.nazarene.org/kpprobst/files/2012/06/train_wreck-2.jp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441"/>
          <a:stretch/>
        </p:blipFill>
        <p:spPr bwMode="auto">
          <a:xfrm>
            <a:off x="3574473" y="3886200"/>
            <a:ext cx="53340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00200" y="5791200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 serious pileup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886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00400" y="1066800"/>
            <a:ext cx="5105400" cy="5257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The Government’s and freight railroads emphasis is on safety, broadly defined. 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Safety issues are intertwined with security concerns, for example hazardous cargoes, access to locomotives, and trespassing issues. 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Excellent update and summary: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“</a:t>
            </a:r>
            <a:r>
              <a:rPr lang="en-US" sz="2400" b="1" dirty="0">
                <a:solidFill>
                  <a:srgbClr val="002060"/>
                </a:solidFill>
              </a:rPr>
              <a:t>Update on Railroad Rail and Public Transportation Security </a:t>
            </a:r>
            <a:r>
              <a:rPr lang="en-US" sz="2400" b="1" dirty="0" smtClean="0">
                <a:solidFill>
                  <a:srgbClr val="002060"/>
                </a:solidFill>
              </a:rPr>
              <a:t>Efforts”:</a:t>
            </a:r>
            <a:endParaRPr lang="en-US" sz="2400" dirty="0" smtClean="0">
              <a:solidFill>
                <a:srgbClr val="002060"/>
              </a:solidFill>
            </a:endParaRPr>
          </a:p>
          <a:p>
            <a:pPr lvl="1"/>
            <a:r>
              <a:rPr lang="en-US" sz="2400" dirty="0">
                <a:solidFill>
                  <a:srgbClr val="002060"/>
                </a:solidFill>
                <a:hlinkClick r:id="rId2"/>
              </a:rPr>
              <a:t>http://</a:t>
            </a:r>
            <a:r>
              <a:rPr lang="en-US" sz="2400" dirty="0" smtClean="0">
                <a:solidFill>
                  <a:srgbClr val="002060"/>
                </a:solidFill>
                <a:hlinkClick r:id="rId2"/>
              </a:rPr>
              <a:t>www.fra.dot.gov/eLib/details/L02940</a:t>
            </a:r>
            <a:endParaRPr lang="en-US" sz="2400" dirty="0" smtClean="0">
              <a:solidFill>
                <a:srgbClr val="002060"/>
              </a:solidFill>
            </a:endParaRPr>
          </a:p>
          <a:p>
            <a:pPr lvl="1"/>
            <a:endParaRPr lang="en-US" sz="2400" dirty="0" smtClean="0">
              <a:solidFill>
                <a:srgbClr val="002060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676400"/>
            <a:ext cx="2667000" cy="2407920"/>
          </a:xfrm>
        </p:spPr>
        <p:txBody>
          <a:bodyPr/>
          <a:lstStyle/>
          <a:p>
            <a:r>
              <a:rPr lang="en-US" dirty="0" smtClean="0"/>
              <a:t>Rail transportation security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189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990600"/>
            <a:ext cx="5001768" cy="5257800"/>
          </a:xfrm>
        </p:spPr>
        <p:txBody>
          <a:bodyPr/>
          <a:lstStyle/>
          <a:p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Deliberate blocking of highway-rail grade crossing </a:t>
            </a:r>
            <a:endParaRPr lang="en-US" sz="2000" i="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Terrorist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bombing of rail 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tunnel</a:t>
            </a:r>
          </a:p>
          <a:p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Bomb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detonated on train in rail 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station</a:t>
            </a:r>
          </a:p>
          <a:p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Vandalism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of track structure and signal 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   system</a:t>
            </a:r>
          </a:p>
          <a:p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errorist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bombing of rail 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bridge</a:t>
            </a:r>
          </a:p>
          <a:p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Explosives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attack on multiple 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rail bridges</a:t>
            </a:r>
          </a:p>
          <a:p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Physical attack on railcar carrying 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toxics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Sabotage of train control system </a:t>
            </a:r>
            <a:endParaRPr lang="en-US" sz="2000" i="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Tampering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with rail 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signals</a:t>
            </a:r>
          </a:p>
          <a:p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Cyber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attack on train control center 	</a:t>
            </a:r>
          </a:p>
          <a:p>
            <a:endParaRPr lang="en-US" sz="2000" i="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i="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Scenarios Considered in the U.S. DOT Vulnerability Assessment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998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838200"/>
            <a:ext cx="5001768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Several initiatives:</a:t>
            </a:r>
          </a:p>
          <a:p>
            <a:r>
              <a:rPr lang="en-US" sz="2000" i="0" dirty="0" smtClean="0">
                <a:solidFill>
                  <a:schemeClr val="accent6">
                    <a:lumMod val="50000"/>
                  </a:schemeClr>
                </a:solidFill>
              </a:rPr>
              <a:t>Reducing </a:t>
            </a:r>
            <a:r>
              <a:rPr lang="en-US" sz="2000" i="0" dirty="0">
                <a:solidFill>
                  <a:schemeClr val="accent6">
                    <a:lumMod val="50000"/>
                  </a:schemeClr>
                </a:solidFill>
              </a:rPr>
              <a:t>human </a:t>
            </a:r>
            <a:r>
              <a:rPr lang="en-US" sz="2000" i="0" dirty="0" smtClean="0">
                <a:solidFill>
                  <a:schemeClr val="accent6">
                    <a:lumMod val="50000"/>
                  </a:schemeClr>
                </a:solidFill>
              </a:rPr>
              <a:t>factor-caused train </a:t>
            </a:r>
            <a:r>
              <a:rPr lang="en-US" sz="2000" i="0" dirty="0">
                <a:solidFill>
                  <a:schemeClr val="accent6">
                    <a:lumMod val="50000"/>
                  </a:schemeClr>
                </a:solidFill>
              </a:rPr>
              <a:t>accidents (the largest category of train accidents); </a:t>
            </a:r>
            <a:endParaRPr lang="en-US" sz="2000" i="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i="0" dirty="0" smtClean="0">
                <a:solidFill>
                  <a:schemeClr val="accent6">
                    <a:lumMod val="50000"/>
                  </a:schemeClr>
                </a:solidFill>
              </a:rPr>
              <a:t>Acting </a:t>
            </a:r>
            <a:r>
              <a:rPr lang="en-US" sz="2000" i="0" dirty="0">
                <a:solidFill>
                  <a:schemeClr val="accent6">
                    <a:lumMod val="50000"/>
                  </a:schemeClr>
                </a:solidFill>
              </a:rPr>
              <a:t>to address the </a:t>
            </a:r>
            <a:r>
              <a:rPr lang="en-US" sz="2000" i="0" dirty="0" smtClean="0">
                <a:solidFill>
                  <a:schemeClr val="accent6">
                    <a:lumMod val="50000"/>
                  </a:schemeClr>
                </a:solidFill>
              </a:rPr>
              <a:t>serious problem </a:t>
            </a:r>
            <a:r>
              <a:rPr lang="en-US" sz="2000" i="0" dirty="0">
                <a:solidFill>
                  <a:schemeClr val="accent6">
                    <a:lumMod val="50000"/>
                  </a:schemeClr>
                </a:solidFill>
              </a:rPr>
              <a:t>of fatigue among railroad operating employees; </a:t>
            </a:r>
            <a:endParaRPr lang="en-US" sz="2000" i="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i="0" dirty="0" smtClean="0">
                <a:solidFill>
                  <a:schemeClr val="accent6">
                    <a:lumMod val="50000"/>
                  </a:schemeClr>
                </a:solidFill>
              </a:rPr>
              <a:t>Improving </a:t>
            </a:r>
            <a:r>
              <a:rPr lang="en-US" sz="2000" i="0" dirty="0">
                <a:solidFill>
                  <a:schemeClr val="accent6">
                    <a:lumMod val="50000"/>
                  </a:schemeClr>
                </a:solidFill>
              </a:rPr>
              <a:t>track safety;</a:t>
            </a:r>
          </a:p>
          <a:p>
            <a:r>
              <a:rPr lang="en-US" sz="2000" i="0" dirty="0" smtClean="0">
                <a:solidFill>
                  <a:schemeClr val="accent6">
                    <a:lumMod val="50000"/>
                  </a:schemeClr>
                </a:solidFill>
              </a:rPr>
              <a:t>Improving </a:t>
            </a:r>
            <a:r>
              <a:rPr lang="en-US" sz="2000" i="0" dirty="0">
                <a:solidFill>
                  <a:schemeClr val="accent6">
                    <a:lumMod val="50000"/>
                  </a:schemeClr>
                </a:solidFill>
              </a:rPr>
              <a:t>emergency preparedness and enhancing hazmat safety, including </a:t>
            </a:r>
            <a:r>
              <a:rPr lang="en-US" sz="2000" i="0" dirty="0" smtClean="0">
                <a:solidFill>
                  <a:schemeClr val="accent6">
                    <a:lumMod val="50000"/>
                  </a:schemeClr>
                </a:solidFill>
              </a:rPr>
              <a:t>evaluating and </a:t>
            </a:r>
            <a:r>
              <a:rPr lang="en-US" sz="2000" i="0" dirty="0">
                <a:solidFill>
                  <a:schemeClr val="accent6">
                    <a:lumMod val="50000"/>
                  </a:schemeClr>
                </a:solidFill>
              </a:rPr>
              <a:t>improving the integrity of tank cars used to transport hazmat; </a:t>
            </a:r>
            <a:endParaRPr lang="en-US" sz="2000" i="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i="0" dirty="0" smtClean="0">
                <a:solidFill>
                  <a:schemeClr val="accent6">
                    <a:lumMod val="50000"/>
                  </a:schemeClr>
                </a:solidFill>
              </a:rPr>
              <a:t>Strengthening FRA’s safety </a:t>
            </a:r>
            <a:r>
              <a:rPr lang="en-US" sz="2000" i="0" dirty="0">
                <a:solidFill>
                  <a:schemeClr val="accent6">
                    <a:lumMod val="50000"/>
                  </a:schemeClr>
                </a:solidFill>
              </a:rPr>
              <a:t>compliance program; </a:t>
            </a:r>
            <a:endParaRPr lang="en-US" sz="2000" i="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i="0" dirty="0" smtClean="0">
                <a:solidFill>
                  <a:schemeClr val="accent6">
                    <a:lumMod val="50000"/>
                  </a:schemeClr>
                </a:solidFill>
              </a:rPr>
              <a:t>Improving </a:t>
            </a:r>
            <a:r>
              <a:rPr lang="en-US" sz="2000" i="0" dirty="0">
                <a:solidFill>
                  <a:schemeClr val="accent6">
                    <a:lumMod val="50000"/>
                  </a:schemeClr>
                </a:solidFill>
              </a:rPr>
              <a:t>highway-rail grade crossing safety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National Rail Safety Action </a:t>
            </a:r>
            <a:r>
              <a:rPr lang="en-US" dirty="0" smtClean="0"/>
              <a:t>Plan (DOT/FRA), 2005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78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838200"/>
            <a:ext cx="5230368" cy="5486400"/>
          </a:xfrm>
        </p:spPr>
        <p:txBody>
          <a:bodyPr/>
          <a:lstStyle/>
          <a:p>
            <a:pPr marL="0" indent="0">
              <a:buNone/>
            </a:pPr>
            <a:r>
              <a:rPr lang="en-US" b="1" i="0" dirty="0">
                <a:solidFill>
                  <a:schemeClr val="bg1"/>
                </a:solidFill>
              </a:rPr>
              <a:t>EXAMPLES FROM THE FEDERAL RAILROAD ADMINISTRATION WEBSITE</a:t>
            </a:r>
            <a:r>
              <a:rPr lang="en-US" i="0" dirty="0">
                <a:solidFill>
                  <a:schemeClr val="bg1"/>
                </a:solidFill>
              </a:rPr>
              <a:t>:</a:t>
            </a:r>
          </a:p>
          <a:p>
            <a:r>
              <a:rPr lang="en-US" i="0" dirty="0">
                <a:solidFill>
                  <a:schemeClr val="bg1"/>
                </a:solidFill>
              </a:rPr>
              <a:t>Section 110 of the proposed Patriot Act specifically adds railroad equipment and infrastructure to the list of mass transportation items protected by federal anti-terrorism laws.</a:t>
            </a:r>
          </a:p>
          <a:p>
            <a:endParaRPr lang="en-US" i="0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Working on </a:t>
            </a:r>
            <a:r>
              <a:rPr lang="en-US" b="1" dirty="0" smtClean="0">
                <a:solidFill>
                  <a:schemeClr val="bg1"/>
                </a:solidFill>
              </a:rPr>
              <a:t>trespassing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prevention systems to prevent people from wandering onto railroad rights-of-ways, especially bridges.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Biometric-based Locomotive Security System (LSS) to evaluate as a mechanism to prevent </a:t>
            </a:r>
            <a:r>
              <a:rPr lang="en-US" b="1" dirty="0">
                <a:solidFill>
                  <a:schemeClr val="bg1"/>
                </a:solidFill>
              </a:rPr>
              <a:t>unauthorized use </a:t>
            </a:r>
            <a:r>
              <a:rPr lang="en-US" dirty="0">
                <a:solidFill>
                  <a:schemeClr val="bg1"/>
                </a:solidFill>
              </a:rPr>
              <a:t>of locomotives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 </a:t>
            </a:r>
            <a:r>
              <a:rPr lang="en-US" dirty="0">
                <a:solidFill>
                  <a:schemeClr val="bg1"/>
                </a:solidFill>
              </a:rPr>
              <a:t>October 1995 </a:t>
            </a:r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>
                <a:solidFill>
                  <a:schemeClr val="bg1"/>
                </a:solidFill>
              </a:rPr>
              <a:t>deliberate act of </a:t>
            </a:r>
            <a:r>
              <a:rPr lang="en-US" b="1" dirty="0">
                <a:solidFill>
                  <a:schemeClr val="bg1"/>
                </a:solidFill>
              </a:rPr>
              <a:t>vandalism</a:t>
            </a:r>
            <a:r>
              <a:rPr lang="en-US" dirty="0">
                <a:solidFill>
                  <a:schemeClr val="bg1"/>
                </a:solidFill>
              </a:rPr>
              <a:t> caused a fatal </a:t>
            </a:r>
            <a:r>
              <a:rPr lang="en-US" dirty="0" smtClean="0">
                <a:solidFill>
                  <a:schemeClr val="bg1"/>
                </a:solidFill>
              </a:rPr>
              <a:t>Amtrak derailment </a:t>
            </a:r>
            <a:r>
              <a:rPr lang="en-US" dirty="0">
                <a:solidFill>
                  <a:schemeClr val="bg1"/>
                </a:solidFill>
              </a:rPr>
              <a:t>near </a:t>
            </a:r>
            <a:r>
              <a:rPr lang="en-US" dirty="0" err="1">
                <a:solidFill>
                  <a:schemeClr val="bg1"/>
                </a:solidFill>
              </a:rPr>
              <a:t>Hyder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Arizona.</a:t>
            </a:r>
            <a:r>
              <a:rPr lang="en-US" dirty="0" smtClean="0"/>
              <a:t>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1554480"/>
            <a:ext cx="2228796" cy="2484120"/>
          </a:xfrm>
        </p:spPr>
        <p:txBody>
          <a:bodyPr>
            <a:normAutofit/>
          </a:bodyPr>
          <a:lstStyle/>
          <a:p>
            <a:r>
              <a:rPr lang="en-US" dirty="0" smtClean="0"/>
              <a:t>So far, trespassing, intrusion and vandalism have been main concerns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7226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Again, intertwined with safety:</a:t>
            </a:r>
          </a:p>
          <a:p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  <a:hlinkClick r:id="rId2"/>
              </a:rPr>
              <a:t>http://www.bnsf.com/communities/safety-and-security/inspection-and-detection</a:t>
            </a:r>
            <a:r>
              <a:rPr lang="en-US" sz="2400" dirty="0" smtClean="0">
                <a:solidFill>
                  <a:srgbClr val="002060"/>
                </a:solidFill>
                <a:hlinkClick r:id="rId2"/>
              </a:rPr>
              <a:t>/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  <a:hlinkClick r:id="rId3"/>
              </a:rPr>
              <a:t>http://www.bnsf.com/customers/support-services/security-solutions</a:t>
            </a:r>
            <a:r>
              <a:rPr lang="en-US" sz="2400" dirty="0" smtClean="0">
                <a:solidFill>
                  <a:srgbClr val="002060"/>
                </a:solidFill>
                <a:hlinkClick r:id="rId3"/>
              </a:rPr>
              <a:t>/</a:t>
            </a:r>
            <a:endParaRPr lang="en-US" sz="2400" dirty="0" smtClean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bnsf</a:t>
            </a:r>
            <a:r>
              <a:rPr lang="en-US" dirty="0" smtClean="0"/>
              <a:t> doing on security?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349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81400" y="1143000"/>
            <a:ext cx="4876800" cy="5160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From Transportation Systems Sector-Specific Plan (an annex to the National Infra-structure Protection Plan, 2010):</a:t>
            </a:r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www.tsa.gov/sites/default/files/assets/pdf/transportation_systems_ssp_web.pdf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“</a:t>
            </a:r>
            <a:r>
              <a:rPr lang="en-US" sz="2000" i="0" dirty="0">
                <a:solidFill>
                  <a:srgbClr val="C00000"/>
                </a:solidFill>
              </a:rPr>
              <a:t>TSA and the USCG, in collaboration with the Department of </a:t>
            </a:r>
            <a:r>
              <a:rPr lang="en-US" sz="2000" i="0" dirty="0" smtClean="0">
                <a:solidFill>
                  <a:srgbClr val="C00000"/>
                </a:solidFill>
              </a:rPr>
              <a:t>Transportation coordinate </a:t>
            </a:r>
            <a:r>
              <a:rPr lang="en-US" sz="2000" i="0" dirty="0">
                <a:solidFill>
                  <a:srgbClr val="C00000"/>
                </a:solidFill>
              </a:rPr>
              <a:t>the preparedness activities among the sector’s partners to prevent, protect against, respond to, and recover from </a:t>
            </a:r>
            <a:r>
              <a:rPr lang="en-US" sz="2000" i="0" dirty="0" smtClean="0">
                <a:solidFill>
                  <a:srgbClr val="C00000"/>
                </a:solidFill>
              </a:rPr>
              <a:t>all hazards </a:t>
            </a:r>
            <a:r>
              <a:rPr lang="en-US" sz="2000" i="0" dirty="0">
                <a:solidFill>
                  <a:srgbClr val="C00000"/>
                </a:solidFill>
              </a:rPr>
              <a:t>that could have a debilitating effect on homeland security, public health and safety, or economic well-being</a:t>
            </a:r>
            <a:r>
              <a:rPr lang="en-US" sz="2000" i="0" dirty="0" smtClean="0">
                <a:solidFill>
                  <a:srgbClr val="C00000"/>
                </a:solidFill>
              </a:rPr>
              <a:t>.”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1676400"/>
            <a:ext cx="2587752" cy="2819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Homeland security and dept. of transportation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chemeClr val="bg1"/>
                </a:solidFill>
              </a:rPr>
              <a:t>I encourage you to read the executive summary on pages 9 - 20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658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86200" y="1371600"/>
            <a:ext cx="4224528" cy="42458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Consists of: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bg1"/>
                </a:solidFill>
              </a:rPr>
              <a:t>A base plan</a:t>
            </a:r>
          </a:p>
          <a:p>
            <a:pPr marL="0" inden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Six modal annexes: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dirty="0">
                <a:solidFill>
                  <a:schemeClr val="bg1"/>
                </a:solidFill>
              </a:rPr>
              <a:t>	</a:t>
            </a:r>
            <a:r>
              <a:rPr lang="en-US" sz="3000" dirty="0" smtClean="0">
                <a:solidFill>
                  <a:schemeClr val="bg1"/>
                </a:solidFill>
              </a:rPr>
              <a:t>Mass transit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dirty="0">
                <a:solidFill>
                  <a:schemeClr val="bg1"/>
                </a:solidFill>
              </a:rPr>
              <a:t>	</a:t>
            </a:r>
            <a:r>
              <a:rPr lang="en-US" sz="3000" dirty="0" smtClean="0">
                <a:solidFill>
                  <a:schemeClr val="bg1"/>
                </a:solidFill>
              </a:rPr>
              <a:t>Maritime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dirty="0">
                <a:solidFill>
                  <a:schemeClr val="bg1"/>
                </a:solidFill>
              </a:rPr>
              <a:t>	</a:t>
            </a:r>
            <a:r>
              <a:rPr lang="en-US" sz="3000" dirty="0" smtClean="0">
                <a:solidFill>
                  <a:schemeClr val="bg1"/>
                </a:solidFill>
              </a:rPr>
              <a:t>Freight rail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dirty="0">
                <a:solidFill>
                  <a:schemeClr val="bg1"/>
                </a:solidFill>
              </a:rPr>
              <a:t>	</a:t>
            </a:r>
            <a:r>
              <a:rPr lang="en-US" sz="3000" dirty="0" smtClean="0">
                <a:solidFill>
                  <a:schemeClr val="bg1"/>
                </a:solidFill>
              </a:rPr>
              <a:t>Aviation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dirty="0">
                <a:solidFill>
                  <a:schemeClr val="bg1"/>
                </a:solidFill>
              </a:rPr>
              <a:t>	</a:t>
            </a:r>
            <a:r>
              <a:rPr lang="en-US" sz="3000" dirty="0" smtClean="0">
                <a:solidFill>
                  <a:schemeClr val="bg1"/>
                </a:solidFill>
              </a:rPr>
              <a:t>Highway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dirty="0">
                <a:solidFill>
                  <a:schemeClr val="bg1"/>
                </a:solidFill>
              </a:rPr>
              <a:t>	</a:t>
            </a:r>
            <a:r>
              <a:rPr lang="en-US" sz="3000" dirty="0" smtClean="0">
                <a:solidFill>
                  <a:schemeClr val="bg1"/>
                </a:solidFill>
              </a:rPr>
              <a:t>Pipeline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554480"/>
            <a:ext cx="2743200" cy="2865120"/>
          </a:xfrm>
        </p:spPr>
        <p:txBody>
          <a:bodyPr/>
          <a:lstStyle/>
          <a:p>
            <a:r>
              <a:rPr lang="en-US" dirty="0" smtClean="0"/>
              <a:t>The transportation systems sector-specific plan (</a:t>
            </a:r>
            <a:r>
              <a:rPr lang="en-US" dirty="0" err="1" smtClean="0"/>
              <a:t>ssp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1" t="42281" r="43777" b="46416"/>
          <a:stretch/>
        </p:blipFill>
        <p:spPr bwMode="auto">
          <a:xfrm>
            <a:off x="1752600" y="5181600"/>
            <a:ext cx="5867400" cy="119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695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895600" y="381000"/>
            <a:ext cx="5791200" cy="6096000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dirty="0">
                <a:solidFill>
                  <a:srgbClr val="002060"/>
                </a:solidFill>
              </a:rPr>
              <a:t>3.9 million miles of public roads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1.2 million trucking companies operating 15.5 million trucks including 42,000 HAZMAT trucks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10 million licensed commercial vehicle drivers including 2.7 million HAZMAT drivers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2.2 million miles of hazardous liquid and natural gas pipeline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120,000 miles of major railroads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Nearly 15 million daily riders on mass transit and passenger rail systems nationwide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25,000 miles of commercial waterways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361 ports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9.0 million containers through 51,000 port calls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11.2 million containers via Canada and Mexico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19,576 general aviation airports, heliports, and landing strips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459 Federalized commercial airports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211, 450 general aviation aircraft</a:t>
            </a:r>
          </a:p>
          <a:p>
            <a:pPr fontAlgn="base"/>
            <a:r>
              <a:rPr lang="en-US" dirty="0">
                <a:solidFill>
                  <a:srgbClr val="002060"/>
                </a:solidFill>
              </a:rPr>
              <a:t>General aviation flights represents approximately 77% of all flights in the US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752600"/>
            <a:ext cx="2073348" cy="1979466"/>
          </a:xfrm>
        </p:spPr>
        <p:txBody>
          <a:bodyPr/>
          <a:lstStyle/>
          <a:p>
            <a:r>
              <a:rPr lang="en-US" dirty="0" smtClean="0"/>
              <a:t>TSA statistics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061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2.bp.blogspot.com/_zjtdEB0M1JI/TIFXWtfgT8I/AAAAAAAADS8/cD_4v9XNp2U/s1600/ac-UPS747-400F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36290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bunkerville.files.wordpress.com/2010/10/ups-plane-crashes1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505200"/>
            <a:ext cx="523875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81600" y="990600"/>
            <a:ext cx="37706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UPS Airlines Flight 6, Sept. 3, </a:t>
            </a:r>
          </a:p>
          <a:p>
            <a:r>
              <a:rPr lang="en-US" dirty="0" smtClean="0"/>
              <a:t>2010. Failed emergency landing</a:t>
            </a:r>
          </a:p>
          <a:p>
            <a:r>
              <a:rPr lang="en-US" dirty="0" smtClean="0"/>
              <a:t>near Dubai International Airport. </a:t>
            </a:r>
          </a:p>
          <a:p>
            <a:r>
              <a:rPr lang="en-US" dirty="0" smtClean="0"/>
              <a:t>Pilots reported smoke in the </a:t>
            </a:r>
          </a:p>
          <a:p>
            <a:r>
              <a:rPr lang="en-US" dirty="0" smtClean="0"/>
              <a:t>cockpit.  May have been caused by  </a:t>
            </a:r>
          </a:p>
          <a:p>
            <a:r>
              <a:rPr lang="en-US" dirty="0" smtClean="0"/>
              <a:t>cargo of lithium batteries.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479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76600" y="914400"/>
            <a:ext cx="4876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TSA has a similar “Transportation Systems Sector Risk Management Framework”: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Set protection and resiliency </a:t>
            </a:r>
            <a:r>
              <a:rPr lang="en-US" sz="2400" dirty="0">
                <a:solidFill>
                  <a:srgbClr val="FF0000"/>
                </a:solidFill>
              </a:rPr>
              <a:t>g</a:t>
            </a:r>
            <a:r>
              <a:rPr lang="en-US" sz="2400" dirty="0" smtClean="0">
                <a:solidFill>
                  <a:srgbClr val="FF0000"/>
                </a:solidFill>
              </a:rPr>
              <a:t>oals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Identify assets, systems and networks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Assess risks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Prioritize focus areas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Develop and implement protective programs and resiliency strategies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Measure effectiveness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Remember </a:t>
            </a:r>
            <a:r>
              <a:rPr lang="en-US" sz="2000" dirty="0" err="1" smtClean="0"/>
              <a:t>m.i.a.m.i</a:t>
            </a:r>
            <a:r>
              <a:rPr lang="en-US" sz="2000" dirty="0" smtClean="0"/>
              <a:t>.?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86826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038600" y="1545336"/>
            <a:ext cx="4267200" cy="4245864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Air cargoes and </a:t>
            </a:r>
            <a:r>
              <a:rPr lang="en-US" sz="2400" b="1" dirty="0" smtClean="0">
                <a:solidFill>
                  <a:srgbClr val="002060"/>
                </a:solidFill>
              </a:rPr>
              <a:t>security </a:t>
            </a:r>
            <a:r>
              <a:rPr lang="en-US" sz="2400" b="1" dirty="0">
                <a:solidFill>
                  <a:srgbClr val="002060"/>
                </a:solidFill>
              </a:rPr>
              <a:t>measures:</a:t>
            </a:r>
            <a:endParaRPr lang="en-US" sz="2400" dirty="0">
              <a:solidFill>
                <a:srgbClr val="002060"/>
              </a:solidFill>
            </a:endParaRP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Documentation</a:t>
            </a: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What is shippable</a:t>
            </a: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Deadlines</a:t>
            </a: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Scanning</a:t>
            </a: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Protecting airports</a:t>
            </a: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Applicable domestic and international legislation</a:t>
            </a: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Mitigation best practices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554480"/>
            <a:ext cx="2667000" cy="2560320"/>
          </a:xfrm>
        </p:spPr>
        <p:txBody>
          <a:bodyPr/>
          <a:lstStyle/>
          <a:p>
            <a:r>
              <a:rPr lang="en-US" dirty="0"/>
              <a:t>Securing the inbound </a:t>
            </a:r>
            <a:r>
              <a:rPr lang="en-US" dirty="0" smtClean="0">
                <a:solidFill>
                  <a:srgbClr val="FF0000"/>
                </a:solidFill>
              </a:rPr>
              <a:t>air</a:t>
            </a:r>
            <a:r>
              <a:rPr lang="en-US" dirty="0" smtClean="0"/>
              <a:t> transportation </a:t>
            </a:r>
            <a:r>
              <a:rPr lang="en-US" dirty="0"/>
              <a:t>network </a:t>
            </a:r>
          </a:p>
        </p:txBody>
      </p:sp>
    </p:spTree>
    <p:extLst>
      <p:ext uri="{BB962C8B-B14F-4D97-AF65-F5344CB8AC3E}">
        <p14:creationId xmlns:p14="http://schemas.microsoft.com/office/powerpoint/2010/main" val="4014073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7159752" cy="1499616"/>
          </a:xfrm>
        </p:spPr>
        <p:txBody>
          <a:bodyPr/>
          <a:lstStyle/>
          <a:p>
            <a:r>
              <a:rPr lang="en-US" sz="2800" dirty="0" smtClean="0"/>
              <a:t>From </a:t>
            </a:r>
            <a:r>
              <a:rPr lang="en-US" sz="2800" dirty="0"/>
              <a:t>TSA’s website:</a:t>
            </a:r>
            <a:br>
              <a:rPr lang="en-US" sz="2800" dirty="0"/>
            </a:br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www.tsa.gov/stakeholders/air-cargo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tsa.gov/sites/default/files/images/stakeholders_IMG/air_cargo_environment_over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5200"/>
            <a:ext cx="9144000" cy="160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494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432206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Develops:</a:t>
            </a:r>
          </a:p>
          <a:p>
            <a:pPr lvl="1"/>
            <a:r>
              <a:rPr lang="en-US" sz="2800" dirty="0" smtClean="0">
                <a:solidFill>
                  <a:srgbClr val="C00000"/>
                </a:solidFill>
              </a:rPr>
              <a:t>Air cargo regulations (in cooperation with IATA and ICAO)</a:t>
            </a:r>
          </a:p>
          <a:p>
            <a:pPr lvl="1"/>
            <a:r>
              <a:rPr lang="en-US" sz="2800" dirty="0" smtClean="0">
                <a:solidFill>
                  <a:srgbClr val="C00000"/>
                </a:solidFill>
              </a:rPr>
              <a:t>Technological solutions</a:t>
            </a:r>
          </a:p>
          <a:p>
            <a:pPr lvl="1"/>
            <a:r>
              <a:rPr lang="en-US" sz="2800" dirty="0" smtClean="0">
                <a:solidFill>
                  <a:srgbClr val="C00000"/>
                </a:solidFill>
              </a:rPr>
              <a:t>Policies to enhance security and ensure flow of commerce</a:t>
            </a:r>
          </a:p>
          <a:p>
            <a:pPr lvl="1"/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528806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977</Words>
  <Application>Microsoft Office PowerPoint</Application>
  <PresentationFormat>On-screen Show (4:3)</PresentationFormat>
  <Paragraphs>135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Tradeshow</vt:lpstr>
      <vt:lpstr>Supply chain security</vt:lpstr>
      <vt:lpstr>Homeland security and dept. of transportation  I encourage you to read the executive summary on pages 9 - 20</vt:lpstr>
      <vt:lpstr>The transportation systems sector-specific plan (ssp)</vt:lpstr>
      <vt:lpstr>TSA statistics</vt:lpstr>
      <vt:lpstr>PowerPoint Presentation</vt:lpstr>
      <vt:lpstr>Remember m.i.a.m.i.?</vt:lpstr>
      <vt:lpstr>Securing the inbound air transportation network </vt:lpstr>
      <vt:lpstr>From TSA’s website: http://www.tsa.gov/stakeholders/air-cargo  </vt:lpstr>
      <vt:lpstr>TSA</vt:lpstr>
      <vt:lpstr>TSA uses a multi-layered approACH</vt:lpstr>
      <vt:lpstr>Sensitive security information (ssi)</vt:lpstr>
      <vt:lpstr>Air cargo and the risk of explosives</vt:lpstr>
      <vt:lpstr>LITHIUM BATTERIES</vt:lpstr>
      <vt:lpstr>PowerPoint Presentation</vt:lpstr>
      <vt:lpstr>Rail transportation security</vt:lpstr>
      <vt:lpstr>Scenarios Considered in the U.S. DOT Vulnerability Assessment </vt:lpstr>
      <vt:lpstr>the National Rail Safety Action Plan (DOT/FRA), 2005</vt:lpstr>
      <vt:lpstr>So far, trespassing, intrusion and vandalism have been main concerns</vt:lpstr>
      <vt:lpstr>What is bnsf doing on security?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chain security</dc:title>
  <dc:creator>Andreas Udbye</dc:creator>
  <cp:lastModifiedBy>Andreas Udbye</cp:lastModifiedBy>
  <cp:revision>30</cp:revision>
  <dcterms:created xsi:type="dcterms:W3CDTF">2013-04-01T23:43:33Z</dcterms:created>
  <dcterms:modified xsi:type="dcterms:W3CDTF">2013-04-05T15:43:23Z</dcterms:modified>
</cp:coreProperties>
</file>