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Lst>
  <p:notesMasterIdLst>
    <p:notesMasterId r:id="rId69"/>
  </p:notesMasterIdLst>
  <p:handoutMasterIdLst>
    <p:handoutMasterId r:id="rId70"/>
  </p:handoutMasterIdLst>
  <p:sldIdLst>
    <p:sldId id="256" r:id="rId6"/>
    <p:sldId id="257" r:id="rId7"/>
    <p:sldId id="258" r:id="rId8"/>
    <p:sldId id="259" r:id="rId9"/>
    <p:sldId id="260" r:id="rId10"/>
    <p:sldId id="282" r:id="rId11"/>
    <p:sldId id="315" r:id="rId12"/>
    <p:sldId id="261" r:id="rId13"/>
    <p:sldId id="262" r:id="rId14"/>
    <p:sldId id="266" r:id="rId15"/>
    <p:sldId id="263" r:id="rId16"/>
    <p:sldId id="265" r:id="rId17"/>
    <p:sldId id="264" r:id="rId18"/>
    <p:sldId id="267" r:id="rId19"/>
    <p:sldId id="269" r:id="rId20"/>
    <p:sldId id="323" r:id="rId21"/>
    <p:sldId id="275" r:id="rId22"/>
    <p:sldId id="320" r:id="rId23"/>
    <p:sldId id="317" r:id="rId24"/>
    <p:sldId id="270" r:id="rId25"/>
    <p:sldId id="271" r:id="rId26"/>
    <p:sldId id="272" r:id="rId27"/>
    <p:sldId id="273" r:id="rId28"/>
    <p:sldId id="316" r:id="rId29"/>
    <p:sldId id="284" r:id="rId30"/>
    <p:sldId id="274" r:id="rId31"/>
    <p:sldId id="276" r:id="rId32"/>
    <p:sldId id="277" r:id="rId33"/>
    <p:sldId id="285" r:id="rId34"/>
    <p:sldId id="286" r:id="rId35"/>
    <p:sldId id="287" r:id="rId36"/>
    <p:sldId id="278" r:id="rId37"/>
    <p:sldId id="279" r:id="rId38"/>
    <p:sldId id="281" r:id="rId39"/>
    <p:sldId id="288" r:id="rId40"/>
    <p:sldId id="289" r:id="rId41"/>
    <p:sldId id="290" r:id="rId42"/>
    <p:sldId id="291" r:id="rId43"/>
    <p:sldId id="292" r:id="rId44"/>
    <p:sldId id="283" r:id="rId45"/>
    <p:sldId id="293" r:id="rId46"/>
    <p:sldId id="294" r:id="rId47"/>
    <p:sldId id="322" r:id="rId48"/>
    <p:sldId id="324" r:id="rId49"/>
    <p:sldId id="321" r:id="rId50"/>
    <p:sldId id="297" r:id="rId51"/>
    <p:sldId id="298" r:id="rId52"/>
    <p:sldId id="299" r:id="rId53"/>
    <p:sldId id="303" r:id="rId54"/>
    <p:sldId id="300" r:id="rId55"/>
    <p:sldId id="304" r:id="rId56"/>
    <p:sldId id="301" r:id="rId57"/>
    <p:sldId id="302" r:id="rId58"/>
    <p:sldId id="305" r:id="rId59"/>
    <p:sldId id="306" r:id="rId60"/>
    <p:sldId id="307" r:id="rId61"/>
    <p:sldId id="308" r:id="rId62"/>
    <p:sldId id="309" r:id="rId63"/>
    <p:sldId id="310" r:id="rId64"/>
    <p:sldId id="311" r:id="rId65"/>
    <p:sldId id="312" r:id="rId66"/>
    <p:sldId id="313" r:id="rId67"/>
    <p:sldId id="314" r:id="rId68"/>
  </p:sldIdLst>
  <p:sldSz cx="9144000" cy="6858000" type="screen4x3"/>
  <p:notesSz cx="7086600" cy="93726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2" autoAdjust="0"/>
    <p:restoredTop sz="94660"/>
  </p:normalViewPr>
  <p:slideViewPr>
    <p:cSldViewPr>
      <p:cViewPr varScale="1">
        <p:scale>
          <a:sx n="69" d="100"/>
          <a:sy n="69" d="100"/>
        </p:scale>
        <p:origin x="-141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 Type="http://schemas.openxmlformats.org/officeDocument/2006/relationships/slide" Target="slides/slide2.xml"/><Relationship Id="rId71"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0860" cy="468630"/>
          </a:xfrm>
          <a:prstGeom prst="rect">
            <a:avLst/>
          </a:prstGeom>
        </p:spPr>
        <p:txBody>
          <a:bodyPr vert="horz" lIns="94046" tIns="47023" rIns="94046" bIns="47023" rtlCol="0"/>
          <a:lstStyle>
            <a:lvl1pPr algn="l">
              <a:defRPr sz="1200"/>
            </a:lvl1pPr>
          </a:lstStyle>
          <a:p>
            <a:endParaRPr lang="en-US"/>
          </a:p>
        </p:txBody>
      </p:sp>
      <p:sp>
        <p:nvSpPr>
          <p:cNvPr id="3" name="Date Placeholder 2"/>
          <p:cNvSpPr>
            <a:spLocks noGrp="1"/>
          </p:cNvSpPr>
          <p:nvPr>
            <p:ph type="dt" sz="quarter" idx="1"/>
          </p:nvPr>
        </p:nvSpPr>
        <p:spPr>
          <a:xfrm>
            <a:off x="4014100" y="0"/>
            <a:ext cx="3070860" cy="468630"/>
          </a:xfrm>
          <a:prstGeom prst="rect">
            <a:avLst/>
          </a:prstGeom>
        </p:spPr>
        <p:txBody>
          <a:bodyPr vert="horz" lIns="94046" tIns="47023" rIns="94046" bIns="47023" rtlCol="0"/>
          <a:lstStyle>
            <a:lvl1pPr algn="r">
              <a:defRPr sz="1200"/>
            </a:lvl1pPr>
          </a:lstStyle>
          <a:p>
            <a:fld id="{438BD83D-7664-47EC-9D08-C28AB37BDDD7}" type="datetimeFigureOut">
              <a:rPr lang="en-US" smtClean="0"/>
              <a:t>4/16/2013</a:t>
            </a:fld>
            <a:endParaRPr lang="en-US"/>
          </a:p>
        </p:txBody>
      </p:sp>
      <p:sp>
        <p:nvSpPr>
          <p:cNvPr id="4" name="Footer Placeholder 3"/>
          <p:cNvSpPr>
            <a:spLocks noGrp="1"/>
          </p:cNvSpPr>
          <p:nvPr>
            <p:ph type="ftr" sz="quarter" idx="2"/>
          </p:nvPr>
        </p:nvSpPr>
        <p:spPr>
          <a:xfrm>
            <a:off x="0" y="8902343"/>
            <a:ext cx="3070860" cy="468630"/>
          </a:xfrm>
          <a:prstGeom prst="rect">
            <a:avLst/>
          </a:prstGeom>
        </p:spPr>
        <p:txBody>
          <a:bodyPr vert="horz" lIns="94046" tIns="47023" rIns="94046" bIns="47023" rtlCol="0" anchor="b"/>
          <a:lstStyle>
            <a:lvl1pPr algn="l">
              <a:defRPr sz="1200"/>
            </a:lvl1pPr>
          </a:lstStyle>
          <a:p>
            <a:endParaRPr lang="en-US"/>
          </a:p>
        </p:txBody>
      </p:sp>
      <p:sp>
        <p:nvSpPr>
          <p:cNvPr id="5" name="Slide Number Placeholder 4"/>
          <p:cNvSpPr>
            <a:spLocks noGrp="1"/>
          </p:cNvSpPr>
          <p:nvPr>
            <p:ph type="sldNum" sz="quarter" idx="3"/>
          </p:nvPr>
        </p:nvSpPr>
        <p:spPr>
          <a:xfrm>
            <a:off x="4014100" y="8902343"/>
            <a:ext cx="3070860" cy="468630"/>
          </a:xfrm>
          <a:prstGeom prst="rect">
            <a:avLst/>
          </a:prstGeom>
        </p:spPr>
        <p:txBody>
          <a:bodyPr vert="horz" lIns="94046" tIns="47023" rIns="94046" bIns="47023" rtlCol="0" anchor="b"/>
          <a:lstStyle>
            <a:lvl1pPr algn="r">
              <a:defRPr sz="1200"/>
            </a:lvl1pPr>
          </a:lstStyle>
          <a:p>
            <a:fld id="{64A5D8B1-4B7C-4BC5-A7EC-37338EFCFAF4}" type="slidenum">
              <a:rPr lang="en-US" smtClean="0"/>
              <a:t>‹#›</a:t>
            </a:fld>
            <a:endParaRPr lang="en-US"/>
          </a:p>
        </p:txBody>
      </p:sp>
    </p:spTree>
    <p:extLst>
      <p:ext uri="{BB962C8B-B14F-4D97-AF65-F5344CB8AC3E}">
        <p14:creationId xmlns:p14="http://schemas.microsoft.com/office/powerpoint/2010/main" val="34084356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0860" cy="468630"/>
          </a:xfrm>
          <a:prstGeom prst="rect">
            <a:avLst/>
          </a:prstGeom>
        </p:spPr>
        <p:txBody>
          <a:bodyPr vert="horz" lIns="94046" tIns="47023" rIns="94046" bIns="47023" rtlCol="0"/>
          <a:lstStyle>
            <a:lvl1pPr algn="l">
              <a:defRPr sz="1200"/>
            </a:lvl1pPr>
          </a:lstStyle>
          <a:p>
            <a:endParaRPr lang="en-US"/>
          </a:p>
        </p:txBody>
      </p:sp>
      <p:sp>
        <p:nvSpPr>
          <p:cNvPr id="3" name="Date Placeholder 2"/>
          <p:cNvSpPr>
            <a:spLocks noGrp="1"/>
          </p:cNvSpPr>
          <p:nvPr>
            <p:ph type="dt" idx="1"/>
          </p:nvPr>
        </p:nvSpPr>
        <p:spPr>
          <a:xfrm>
            <a:off x="4014100" y="0"/>
            <a:ext cx="3070860" cy="468630"/>
          </a:xfrm>
          <a:prstGeom prst="rect">
            <a:avLst/>
          </a:prstGeom>
        </p:spPr>
        <p:txBody>
          <a:bodyPr vert="horz" lIns="94046" tIns="47023" rIns="94046" bIns="47023" rtlCol="0"/>
          <a:lstStyle>
            <a:lvl1pPr algn="r">
              <a:defRPr sz="1200"/>
            </a:lvl1pPr>
          </a:lstStyle>
          <a:p>
            <a:fld id="{09C0D3EF-EA39-458A-8C86-EC40EC94AC33}" type="datetimeFigureOut">
              <a:rPr lang="en-US" smtClean="0"/>
              <a:t>4/16/2013</a:t>
            </a:fld>
            <a:endParaRPr lang="en-US"/>
          </a:p>
        </p:txBody>
      </p:sp>
      <p:sp>
        <p:nvSpPr>
          <p:cNvPr id="4" name="Slide Image Placeholder 3"/>
          <p:cNvSpPr>
            <a:spLocks noGrp="1" noRot="1" noChangeAspect="1"/>
          </p:cNvSpPr>
          <p:nvPr>
            <p:ph type="sldImg" idx="2"/>
          </p:nvPr>
        </p:nvSpPr>
        <p:spPr>
          <a:xfrm>
            <a:off x="1200150" y="703263"/>
            <a:ext cx="4686300" cy="3514725"/>
          </a:xfrm>
          <a:prstGeom prst="rect">
            <a:avLst/>
          </a:prstGeom>
          <a:noFill/>
          <a:ln w="12700">
            <a:solidFill>
              <a:prstClr val="black"/>
            </a:solidFill>
          </a:ln>
        </p:spPr>
        <p:txBody>
          <a:bodyPr vert="horz" lIns="94046" tIns="47023" rIns="94046" bIns="47023" rtlCol="0" anchor="ctr"/>
          <a:lstStyle/>
          <a:p>
            <a:endParaRPr lang="en-US"/>
          </a:p>
        </p:txBody>
      </p:sp>
      <p:sp>
        <p:nvSpPr>
          <p:cNvPr id="5" name="Notes Placeholder 4"/>
          <p:cNvSpPr>
            <a:spLocks noGrp="1"/>
          </p:cNvSpPr>
          <p:nvPr>
            <p:ph type="body" sz="quarter" idx="3"/>
          </p:nvPr>
        </p:nvSpPr>
        <p:spPr>
          <a:xfrm>
            <a:off x="708660" y="4451985"/>
            <a:ext cx="5669280" cy="4217670"/>
          </a:xfrm>
          <a:prstGeom prst="rect">
            <a:avLst/>
          </a:prstGeom>
        </p:spPr>
        <p:txBody>
          <a:bodyPr vert="horz" lIns="94046" tIns="47023" rIns="94046" bIns="4702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902343"/>
            <a:ext cx="3070860" cy="468630"/>
          </a:xfrm>
          <a:prstGeom prst="rect">
            <a:avLst/>
          </a:prstGeom>
        </p:spPr>
        <p:txBody>
          <a:bodyPr vert="horz" lIns="94046" tIns="47023" rIns="94046" bIns="47023" rtlCol="0" anchor="b"/>
          <a:lstStyle>
            <a:lvl1pPr algn="l">
              <a:defRPr sz="1200"/>
            </a:lvl1pPr>
          </a:lstStyle>
          <a:p>
            <a:endParaRPr lang="en-US"/>
          </a:p>
        </p:txBody>
      </p:sp>
      <p:sp>
        <p:nvSpPr>
          <p:cNvPr id="7" name="Slide Number Placeholder 6"/>
          <p:cNvSpPr>
            <a:spLocks noGrp="1"/>
          </p:cNvSpPr>
          <p:nvPr>
            <p:ph type="sldNum" sz="quarter" idx="5"/>
          </p:nvPr>
        </p:nvSpPr>
        <p:spPr>
          <a:xfrm>
            <a:off x="4014100" y="8902343"/>
            <a:ext cx="3070860" cy="468630"/>
          </a:xfrm>
          <a:prstGeom prst="rect">
            <a:avLst/>
          </a:prstGeom>
        </p:spPr>
        <p:txBody>
          <a:bodyPr vert="horz" lIns="94046" tIns="47023" rIns="94046" bIns="47023" rtlCol="0" anchor="b"/>
          <a:lstStyle>
            <a:lvl1pPr algn="r">
              <a:defRPr sz="1200"/>
            </a:lvl1pPr>
          </a:lstStyle>
          <a:p>
            <a:fld id="{958DCF70-194B-48B7-89F5-715FB4269614}" type="slidenum">
              <a:rPr lang="en-US" smtClean="0"/>
              <a:t>‹#›</a:t>
            </a:fld>
            <a:endParaRPr lang="en-US"/>
          </a:p>
        </p:txBody>
      </p:sp>
    </p:spTree>
    <p:extLst>
      <p:ext uri="{BB962C8B-B14F-4D97-AF65-F5344CB8AC3E}">
        <p14:creationId xmlns:p14="http://schemas.microsoft.com/office/powerpoint/2010/main" val="32547663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6495">
              <a:defRPr sz="1100">
                <a:solidFill>
                  <a:schemeClr val="tx1"/>
                </a:solidFill>
                <a:latin typeface="Arial" charset="0"/>
              </a:defRPr>
            </a:lvl1pPr>
            <a:lvl2pPr marL="749859" indent="-288407" defTabSz="916495">
              <a:defRPr sz="1100">
                <a:solidFill>
                  <a:schemeClr val="tx1"/>
                </a:solidFill>
                <a:latin typeface="Arial" charset="0"/>
              </a:defRPr>
            </a:lvl2pPr>
            <a:lvl3pPr marL="1153630" indent="-230726" defTabSz="916495">
              <a:defRPr sz="1100">
                <a:solidFill>
                  <a:schemeClr val="tx1"/>
                </a:solidFill>
                <a:latin typeface="Arial" charset="0"/>
              </a:defRPr>
            </a:lvl3pPr>
            <a:lvl4pPr marL="1615082" indent="-230726" defTabSz="916495">
              <a:defRPr sz="1100">
                <a:solidFill>
                  <a:schemeClr val="tx1"/>
                </a:solidFill>
                <a:latin typeface="Arial" charset="0"/>
              </a:defRPr>
            </a:lvl4pPr>
            <a:lvl5pPr marL="2076534" indent="-230726" defTabSz="916495">
              <a:defRPr sz="1100">
                <a:solidFill>
                  <a:schemeClr val="tx1"/>
                </a:solidFill>
                <a:latin typeface="Arial" charset="0"/>
              </a:defRPr>
            </a:lvl5pPr>
            <a:lvl6pPr marL="2537986" indent="-230726" algn="ctr" defTabSz="916495" eaLnBrk="0" fontAlgn="base" hangingPunct="0">
              <a:spcBef>
                <a:spcPct val="0"/>
              </a:spcBef>
              <a:spcAft>
                <a:spcPct val="0"/>
              </a:spcAft>
              <a:defRPr sz="1100">
                <a:solidFill>
                  <a:schemeClr val="tx1"/>
                </a:solidFill>
                <a:latin typeface="Arial" charset="0"/>
              </a:defRPr>
            </a:lvl6pPr>
            <a:lvl7pPr marL="2999438" indent="-230726" algn="ctr" defTabSz="916495" eaLnBrk="0" fontAlgn="base" hangingPunct="0">
              <a:spcBef>
                <a:spcPct val="0"/>
              </a:spcBef>
              <a:spcAft>
                <a:spcPct val="0"/>
              </a:spcAft>
              <a:defRPr sz="1100">
                <a:solidFill>
                  <a:schemeClr val="tx1"/>
                </a:solidFill>
                <a:latin typeface="Arial" charset="0"/>
              </a:defRPr>
            </a:lvl7pPr>
            <a:lvl8pPr marL="3460890" indent="-230726" algn="ctr" defTabSz="916495" eaLnBrk="0" fontAlgn="base" hangingPunct="0">
              <a:spcBef>
                <a:spcPct val="0"/>
              </a:spcBef>
              <a:spcAft>
                <a:spcPct val="0"/>
              </a:spcAft>
              <a:defRPr sz="1100">
                <a:solidFill>
                  <a:schemeClr val="tx1"/>
                </a:solidFill>
                <a:latin typeface="Arial" charset="0"/>
              </a:defRPr>
            </a:lvl8pPr>
            <a:lvl9pPr marL="3922342" indent="-230726" algn="ctr" defTabSz="916495" eaLnBrk="0" fontAlgn="base" hangingPunct="0">
              <a:spcBef>
                <a:spcPct val="0"/>
              </a:spcBef>
              <a:spcAft>
                <a:spcPct val="0"/>
              </a:spcAft>
              <a:defRPr sz="1100">
                <a:solidFill>
                  <a:schemeClr val="tx1"/>
                </a:solidFill>
                <a:latin typeface="Arial" charset="0"/>
              </a:defRPr>
            </a:lvl9pPr>
          </a:lstStyle>
          <a:p>
            <a:fld id="{A55CB234-8BA1-4339-91E4-C8A1125D4632}" type="slidenum">
              <a:rPr lang="en-US" altLang="en-US" sz="1200">
                <a:solidFill>
                  <a:prstClr val="black"/>
                </a:solidFill>
                <a:latin typeface="Times" pitchFamily="18" charset="0"/>
              </a:rPr>
              <a:pPr/>
              <a:t>33</a:t>
            </a:fld>
            <a:endParaRPr lang="en-US" altLang="en-US" sz="1200">
              <a:solidFill>
                <a:prstClr val="black"/>
              </a:solidFill>
              <a:latin typeface="Times" pitchFamily="18" charset="0"/>
            </a:endParaRPr>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406020"/>
            <a:ext cx="6172199" cy="2251579"/>
          </a:xfrm>
        </p:spPr>
        <p:txBody>
          <a:bodyPr lIns="0" rIns="0" anchor="t">
            <a:noAutofit/>
          </a:bodyPr>
          <a:lstStyle>
            <a:lvl1pPr>
              <a:defRPr sz="6600"/>
            </a:lvl1pPr>
          </a:lstStyle>
          <a:p>
            <a:r>
              <a:rPr lang="en-US" smtClean="0"/>
              <a:t>Click to edit Master title style</a:t>
            </a:r>
            <a:endParaRPr lang="en-US" dirty="0"/>
          </a:p>
        </p:txBody>
      </p:sp>
      <p:sp>
        <p:nvSpPr>
          <p:cNvPr id="3" name="Subtitle 2"/>
          <p:cNvSpPr>
            <a:spLocks noGrp="1"/>
          </p:cNvSpPr>
          <p:nvPr>
            <p:ph type="subTitle" idx="1"/>
          </p:nvPr>
        </p:nvSpPr>
        <p:spPr>
          <a:xfrm>
            <a:off x="1066800" y="3905864"/>
            <a:ext cx="6172200" cy="1123336"/>
          </a:xfrm>
        </p:spPr>
        <p:txBody>
          <a:bodyPr>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114816CD-E985-47D2-9253-D4D010ABFEA8}" type="datetimeFigureOut">
              <a:rPr lang="en-US" smtClean="0"/>
              <a:t>4/16/2013</a:t>
            </a:fld>
            <a:endParaRPr lang="en-US"/>
          </a:p>
        </p:txBody>
      </p:sp>
      <p:sp>
        <p:nvSpPr>
          <p:cNvPr id="8" name="Slide Number Placeholder 7"/>
          <p:cNvSpPr>
            <a:spLocks noGrp="1"/>
          </p:cNvSpPr>
          <p:nvPr>
            <p:ph type="sldNum" sz="quarter" idx="11"/>
          </p:nvPr>
        </p:nvSpPr>
        <p:spPr/>
        <p:txBody>
          <a:bodyPr/>
          <a:lstStyle/>
          <a:p>
            <a:fld id="{ED920D24-2B57-4E91-A4D0-2A56712AC9DD}"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454400" y="1554480"/>
            <a:ext cx="4222308" cy="38862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14816CD-E985-47D2-9253-D4D010ABFEA8}" type="datetimeFigureOut">
              <a:rPr lang="en-US" smtClean="0"/>
              <a:t>4/16/2013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920D24-2B57-4E91-A4D0-2A56712AC9D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9848" y="1554480"/>
            <a:ext cx="2075688" cy="38862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456432" y="1554480"/>
            <a:ext cx="4224528" cy="3886200"/>
          </a:xfrm>
        </p:spPr>
        <p:txBody>
          <a:bodyPr vert="eaVert"/>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4816CD-E985-47D2-9253-D4D010ABFEA8}" type="datetimeFigureOut">
              <a:rPr lang="en-US" smtClean="0"/>
              <a:t>4/16/2013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920D24-2B57-4E91-A4D0-2A56712AC9D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105278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440644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219269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699828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75089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2835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452141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51287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Content Placeholder 7"/>
          <p:cNvSpPr>
            <a:spLocks noGrp="1"/>
          </p:cNvSpPr>
          <p:nvPr>
            <p:ph sz="quarter" idx="13"/>
          </p:nvPr>
        </p:nvSpPr>
        <p:spPr>
          <a:xfrm>
            <a:off x="3456432" y="1545336"/>
            <a:ext cx="4224528"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8"/>
          <p:cNvSpPr>
            <a:spLocks noGrp="1"/>
          </p:cNvSpPr>
          <p:nvPr>
            <p:ph type="dt" sz="half" idx="14"/>
          </p:nvPr>
        </p:nvSpPr>
        <p:spPr/>
        <p:txBody>
          <a:bodyPr/>
          <a:lstStyle/>
          <a:p>
            <a:fld id="{114816CD-E985-47D2-9253-D4D010ABFEA8}" type="datetimeFigureOut">
              <a:rPr lang="en-US" smtClean="0"/>
              <a:t>4/16/2013</a:t>
            </a:fld>
            <a:endParaRPr lang="en-US"/>
          </a:p>
        </p:txBody>
      </p:sp>
      <p:sp>
        <p:nvSpPr>
          <p:cNvPr id="10" name="Slide Number Placeholder 9"/>
          <p:cNvSpPr>
            <a:spLocks noGrp="1"/>
          </p:cNvSpPr>
          <p:nvPr>
            <p:ph type="sldNum" sz="quarter" idx="15"/>
          </p:nvPr>
        </p:nvSpPr>
        <p:spPr/>
        <p:txBody>
          <a:bodyPr/>
          <a:lstStyle/>
          <a:p>
            <a:fld id="{ED920D24-2B57-4E91-A4D0-2A56712AC9DD}" type="slidenum">
              <a:rPr lang="en-US" smtClean="0"/>
              <a:t>‹#›</a:t>
            </a:fld>
            <a:endParaRPr lang="en-US"/>
          </a:p>
        </p:txBody>
      </p:sp>
      <p:sp>
        <p:nvSpPr>
          <p:cNvPr id="11" name="Footer Placeholder 10"/>
          <p:cNvSpPr>
            <a:spLocks noGrp="1"/>
          </p:cNvSpPr>
          <p:nvPr>
            <p:ph type="ftr" sz="quarter" idx="16"/>
          </p:nvPr>
        </p:nvSpPr>
        <p:spPr/>
        <p:txBody>
          <a:bodyPr/>
          <a:lstStyle/>
          <a:p>
            <a:endParaRPr lang="en-US"/>
          </a:p>
        </p:txBody>
      </p:sp>
      <p:sp>
        <p:nvSpPr>
          <p:cNvPr id="12" name="Title 11"/>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475647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2250" y="228600"/>
            <a:ext cx="2114550"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228600"/>
            <a:ext cx="6191250" cy="58975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088556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228600" y="228600"/>
            <a:ext cx="8458200" cy="58975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447367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DA073FC-DF74-40C5-9F07-88C8C27B5A8A}" type="datetimeFigureOut">
              <a:rPr lang="en-US">
                <a:solidFill>
                  <a:prstClr val="black">
                    <a:tint val="75000"/>
                  </a:prstClr>
                </a:solidFill>
              </a:rPr>
              <a:pPr>
                <a:defRPr/>
              </a:pPr>
              <a:t>4/16/2013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27DF7C2-4011-42C5-AE7F-BE8895018C6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8584470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0A8E17D-9165-4129-9E1D-09BE25D5D2C3}" type="datetimeFigureOut">
              <a:rPr lang="en-US">
                <a:solidFill>
                  <a:prstClr val="black">
                    <a:tint val="75000"/>
                  </a:prstClr>
                </a:solidFill>
              </a:rPr>
              <a:pPr>
                <a:defRPr/>
              </a:pPr>
              <a:t>4/16/2013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7915FBF-945B-457F-A576-F3F778F92E94}"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7090632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95F55C9-ABC1-4EBB-90C6-E1B37DCC286A}" type="datetimeFigureOut">
              <a:rPr lang="en-US">
                <a:solidFill>
                  <a:prstClr val="black">
                    <a:tint val="75000"/>
                  </a:prstClr>
                </a:solidFill>
              </a:rPr>
              <a:pPr>
                <a:defRPr/>
              </a:pPr>
              <a:t>4/16/2013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5148950-2B5F-4735-B16A-EA78CC88ED6A}"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78653820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5639065-9C43-4ABD-8414-318FC898A468}" type="datetimeFigureOut">
              <a:rPr lang="en-US">
                <a:solidFill>
                  <a:prstClr val="black">
                    <a:tint val="75000"/>
                  </a:prstClr>
                </a:solidFill>
              </a:rPr>
              <a:pPr>
                <a:defRPr/>
              </a:pPr>
              <a:t>4/16/2013</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32D7AF1-BA7E-4B59-9D63-6D638EDCFA8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20984195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0EADDB8-77F3-49C9-8B81-B674F557ED5C}" type="datetimeFigureOut">
              <a:rPr lang="en-US">
                <a:solidFill>
                  <a:prstClr val="black">
                    <a:tint val="75000"/>
                  </a:prstClr>
                </a:solidFill>
              </a:rPr>
              <a:pPr>
                <a:defRPr/>
              </a:pPr>
              <a:t>4/16/2013</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C1BD1696-8BDA-4570-AF02-CAC8248DA796}"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9960791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A1FD1BD-666D-4AFC-A1A1-CE4E4E0AD8A0}" type="datetimeFigureOut">
              <a:rPr lang="en-US">
                <a:solidFill>
                  <a:prstClr val="black">
                    <a:tint val="75000"/>
                  </a:prstClr>
                </a:solidFill>
              </a:rPr>
              <a:pPr>
                <a:defRPr/>
              </a:pPr>
              <a:t>4/16/2013</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162DFD72-55C7-46EB-A8BE-7AEBDA70F65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9966161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D17316C-34F4-4C4F-8080-8C20090A0F5B}" type="datetimeFigureOut">
              <a:rPr lang="en-US">
                <a:solidFill>
                  <a:prstClr val="black">
                    <a:tint val="75000"/>
                  </a:prstClr>
                </a:solidFill>
              </a:rPr>
              <a:pPr>
                <a:defRPr/>
              </a:pPr>
              <a:t>4/16/2013</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60EC76FD-BA4C-4750-BA83-3B92D9BEDB21}"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289863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9848" y="1472184"/>
            <a:ext cx="6172200" cy="2130552"/>
          </a:xfrm>
        </p:spPr>
        <p:txBody>
          <a:bodyPr anchor="t">
            <a:noAutofit/>
          </a:bodyPr>
          <a:lstStyle>
            <a:lvl1pPr algn="l">
              <a:defRPr sz="48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1069848" y="3886200"/>
            <a:ext cx="6172200" cy="914400"/>
          </a:xfrm>
        </p:spPr>
        <p:txBody>
          <a:bodyPr anchor="t">
            <a:normAutofit/>
          </a:bodyPr>
          <a:lstStyle>
            <a:lvl1pPr marL="0" indent="0">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14816CD-E985-47D2-9253-D4D010ABFEA8}" type="datetimeFigureOut">
              <a:rPr lang="en-US" smtClean="0"/>
              <a:t>4/16/2013</a:t>
            </a:fld>
            <a:endParaRPr lang="en-US"/>
          </a:p>
        </p:txBody>
      </p:sp>
      <p:sp>
        <p:nvSpPr>
          <p:cNvPr id="8" name="Slide Number Placeholder 7"/>
          <p:cNvSpPr>
            <a:spLocks noGrp="1"/>
          </p:cNvSpPr>
          <p:nvPr>
            <p:ph type="sldNum" sz="quarter" idx="11"/>
          </p:nvPr>
        </p:nvSpPr>
        <p:spPr/>
        <p:txBody>
          <a:bodyPr/>
          <a:lstStyle/>
          <a:p>
            <a:fld id="{ED920D24-2B57-4E91-A4D0-2A56712AC9DD}"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FAAA87D-5077-4FFB-9722-9DF5693E5425}" type="datetimeFigureOut">
              <a:rPr lang="en-US">
                <a:solidFill>
                  <a:prstClr val="black">
                    <a:tint val="75000"/>
                  </a:prstClr>
                </a:solidFill>
              </a:rPr>
              <a:pPr>
                <a:defRPr/>
              </a:pPr>
              <a:t>4/16/2013</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9325E5C3-792D-41F6-8ADB-C87AA536049F}"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86602450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02BCCA5-A8FD-4327-AD3F-B208B87551CF}" type="datetimeFigureOut">
              <a:rPr lang="en-US">
                <a:solidFill>
                  <a:prstClr val="black">
                    <a:tint val="75000"/>
                  </a:prstClr>
                </a:solidFill>
              </a:rPr>
              <a:pPr>
                <a:defRPr/>
              </a:pPr>
              <a:t>4/16/2013</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8469BFE1-8350-4966-AE2E-B9B02012C690}"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2889244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F4FD2D8-E019-41CE-8BED-02EDF6DDEB6A}" type="datetimeFigureOut">
              <a:rPr lang="en-US">
                <a:solidFill>
                  <a:prstClr val="black">
                    <a:tint val="75000"/>
                  </a:prstClr>
                </a:solidFill>
              </a:rPr>
              <a:pPr>
                <a:defRPr/>
              </a:pPr>
              <a:t>4/16/2013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11DAEA8-CB01-42E6-B158-11E7C7095317}"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24567279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4062FBA-C057-4CE9-A164-31728210F367}" type="datetimeFigureOut">
              <a:rPr lang="en-US">
                <a:solidFill>
                  <a:prstClr val="black">
                    <a:tint val="75000"/>
                  </a:prstClr>
                </a:solidFill>
              </a:rPr>
              <a:pPr>
                <a:defRPr/>
              </a:pPr>
              <a:t>4/16/2013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64D0101C-E31C-4CA3-BDAE-8EF344A5B28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59087498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DA073FC-DF74-40C5-9F07-88C8C27B5A8A}" type="datetimeFigureOut">
              <a:rPr lang="en-US">
                <a:solidFill>
                  <a:prstClr val="black">
                    <a:tint val="75000"/>
                  </a:prstClr>
                </a:solidFill>
              </a:rPr>
              <a:pPr>
                <a:defRPr/>
              </a:pPr>
              <a:t>4/16/2013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27DF7C2-4011-42C5-AE7F-BE8895018C6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13405346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0A8E17D-9165-4129-9E1D-09BE25D5D2C3}" type="datetimeFigureOut">
              <a:rPr lang="en-US">
                <a:solidFill>
                  <a:prstClr val="black">
                    <a:tint val="75000"/>
                  </a:prstClr>
                </a:solidFill>
              </a:rPr>
              <a:pPr>
                <a:defRPr/>
              </a:pPr>
              <a:t>4/16/2013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7915FBF-945B-457F-A576-F3F778F92E94}"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22910679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95F55C9-ABC1-4EBB-90C6-E1B37DCC286A}" type="datetimeFigureOut">
              <a:rPr lang="en-US">
                <a:solidFill>
                  <a:prstClr val="black">
                    <a:tint val="75000"/>
                  </a:prstClr>
                </a:solidFill>
              </a:rPr>
              <a:pPr>
                <a:defRPr/>
              </a:pPr>
              <a:t>4/16/2013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5148950-2B5F-4735-B16A-EA78CC88ED6A}"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28316518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5639065-9C43-4ABD-8414-318FC898A468}" type="datetimeFigureOut">
              <a:rPr lang="en-US">
                <a:solidFill>
                  <a:prstClr val="black">
                    <a:tint val="75000"/>
                  </a:prstClr>
                </a:solidFill>
              </a:rPr>
              <a:pPr>
                <a:defRPr/>
              </a:pPr>
              <a:t>4/16/2013</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32D7AF1-BA7E-4B59-9D63-6D638EDCFA8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74719105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0EADDB8-77F3-49C9-8B81-B674F557ED5C}" type="datetimeFigureOut">
              <a:rPr lang="en-US">
                <a:solidFill>
                  <a:prstClr val="black">
                    <a:tint val="75000"/>
                  </a:prstClr>
                </a:solidFill>
              </a:rPr>
              <a:pPr>
                <a:defRPr/>
              </a:pPr>
              <a:t>4/16/2013</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C1BD1696-8BDA-4570-AF02-CAC8248DA796}"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29708047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A1FD1BD-666D-4AFC-A1A1-CE4E4E0AD8A0}" type="datetimeFigureOut">
              <a:rPr lang="en-US">
                <a:solidFill>
                  <a:prstClr val="black">
                    <a:tint val="75000"/>
                  </a:prstClr>
                </a:solidFill>
              </a:rPr>
              <a:pPr>
                <a:defRPr/>
              </a:pPr>
              <a:t>4/16/2013</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162DFD72-55C7-46EB-A8BE-7AEBDA70F65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913030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93776" y="609600"/>
            <a:ext cx="3616325" cy="1066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486998" y="1915859"/>
            <a:ext cx="3646966" cy="2881426"/>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96754" y="1915881"/>
            <a:ext cx="3639311" cy="2881398"/>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0"/>
          </p:nvPr>
        </p:nvSpPr>
        <p:spPr/>
        <p:txBody>
          <a:bodyPr/>
          <a:lstStyle/>
          <a:p>
            <a:fld id="{114816CD-E985-47D2-9253-D4D010ABFEA8}" type="datetimeFigureOut">
              <a:rPr lang="en-US" smtClean="0"/>
              <a:t>4/16/2013</a:t>
            </a:fld>
            <a:endParaRPr lang="en-US"/>
          </a:p>
        </p:txBody>
      </p:sp>
      <p:sp>
        <p:nvSpPr>
          <p:cNvPr id="10" name="Slide Number Placeholder 9"/>
          <p:cNvSpPr>
            <a:spLocks noGrp="1"/>
          </p:cNvSpPr>
          <p:nvPr>
            <p:ph type="sldNum" sz="quarter" idx="11"/>
          </p:nvPr>
        </p:nvSpPr>
        <p:spPr/>
        <p:txBody>
          <a:bodyPr/>
          <a:lstStyle/>
          <a:p>
            <a:fld id="{ED920D24-2B57-4E91-A4D0-2A56712AC9DD}" type="slidenum">
              <a:rPr lang="en-US" smtClean="0"/>
              <a:t>‹#›</a:t>
            </a:fld>
            <a:endParaRPr lang="en-US"/>
          </a:p>
        </p:txBody>
      </p:sp>
      <p:sp>
        <p:nvSpPr>
          <p:cNvPr id="11" name="Footer Placeholder 10"/>
          <p:cNvSpPr>
            <a:spLocks noGrp="1"/>
          </p:cNvSpPr>
          <p:nvPr>
            <p:ph type="ftr" sz="quarter" idx="12"/>
          </p:nvPr>
        </p:nvSpPr>
        <p:spPr>
          <a:xfrm>
            <a:off x="493776" y="6356350"/>
            <a:ext cx="5102352" cy="365125"/>
          </a:xfrm>
        </p:spPr>
        <p:txBody>
          <a:bodyPr/>
          <a:lstStyle/>
          <a:p>
            <a:endParaRPr lang="en-US"/>
          </a:p>
        </p:txBody>
      </p:sp>
    </p:spTree>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D17316C-34F4-4C4F-8080-8C20090A0F5B}" type="datetimeFigureOut">
              <a:rPr lang="en-US">
                <a:solidFill>
                  <a:prstClr val="black">
                    <a:tint val="75000"/>
                  </a:prstClr>
                </a:solidFill>
              </a:rPr>
              <a:pPr>
                <a:defRPr/>
              </a:pPr>
              <a:t>4/16/2013</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60EC76FD-BA4C-4750-BA83-3B92D9BEDB21}"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26664805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FAAA87D-5077-4FFB-9722-9DF5693E5425}" type="datetimeFigureOut">
              <a:rPr lang="en-US">
                <a:solidFill>
                  <a:prstClr val="black">
                    <a:tint val="75000"/>
                  </a:prstClr>
                </a:solidFill>
              </a:rPr>
              <a:pPr>
                <a:defRPr/>
              </a:pPr>
              <a:t>4/16/2013</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9325E5C3-792D-41F6-8ADB-C87AA536049F}"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70587668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02BCCA5-A8FD-4327-AD3F-B208B87551CF}" type="datetimeFigureOut">
              <a:rPr lang="en-US">
                <a:solidFill>
                  <a:prstClr val="black">
                    <a:tint val="75000"/>
                  </a:prstClr>
                </a:solidFill>
              </a:rPr>
              <a:pPr>
                <a:defRPr/>
              </a:pPr>
              <a:t>4/16/2013</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8469BFE1-8350-4966-AE2E-B9B02012C690}"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2517095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F4FD2D8-E019-41CE-8BED-02EDF6DDEB6A}" type="datetimeFigureOut">
              <a:rPr lang="en-US">
                <a:solidFill>
                  <a:prstClr val="black">
                    <a:tint val="75000"/>
                  </a:prstClr>
                </a:solidFill>
              </a:rPr>
              <a:pPr>
                <a:defRPr/>
              </a:pPr>
              <a:t>4/16/2013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11DAEA8-CB01-42E6-B158-11E7C7095317}"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1646563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4062FBA-C057-4CE9-A164-31728210F367}" type="datetimeFigureOut">
              <a:rPr lang="en-US">
                <a:solidFill>
                  <a:prstClr val="black">
                    <a:tint val="75000"/>
                  </a:prstClr>
                </a:solidFill>
              </a:rPr>
              <a:pPr>
                <a:defRPr/>
              </a:pPr>
              <a:t>4/16/2013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64D0101C-E31C-4CA3-BDAE-8EF344A5B28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36227017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DA073FC-DF74-40C5-9F07-88C8C27B5A8A}" type="datetimeFigureOut">
              <a:rPr lang="en-US">
                <a:solidFill>
                  <a:prstClr val="black">
                    <a:tint val="75000"/>
                  </a:prstClr>
                </a:solidFill>
              </a:rPr>
              <a:pPr>
                <a:defRPr/>
              </a:pPr>
              <a:t>4/16/2013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27DF7C2-4011-42C5-AE7F-BE8895018C6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61557819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0A8E17D-9165-4129-9E1D-09BE25D5D2C3}" type="datetimeFigureOut">
              <a:rPr lang="en-US">
                <a:solidFill>
                  <a:prstClr val="black">
                    <a:tint val="75000"/>
                  </a:prstClr>
                </a:solidFill>
              </a:rPr>
              <a:pPr>
                <a:defRPr/>
              </a:pPr>
              <a:t>4/16/2013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7915FBF-945B-457F-A576-F3F778F92E94}"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93171031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95F55C9-ABC1-4EBB-90C6-E1B37DCC286A}" type="datetimeFigureOut">
              <a:rPr lang="en-US">
                <a:solidFill>
                  <a:prstClr val="black">
                    <a:tint val="75000"/>
                  </a:prstClr>
                </a:solidFill>
              </a:rPr>
              <a:pPr>
                <a:defRPr/>
              </a:pPr>
              <a:t>4/16/2013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5148950-2B5F-4735-B16A-EA78CC88ED6A}"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91220642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5639065-9C43-4ABD-8414-318FC898A468}" type="datetimeFigureOut">
              <a:rPr lang="en-US">
                <a:solidFill>
                  <a:prstClr val="black">
                    <a:tint val="75000"/>
                  </a:prstClr>
                </a:solidFill>
              </a:rPr>
              <a:pPr>
                <a:defRPr/>
              </a:pPr>
              <a:t>4/16/2013</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32D7AF1-BA7E-4B59-9D63-6D638EDCFA8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90269827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0EADDB8-77F3-49C9-8B81-B674F557ED5C}" type="datetimeFigureOut">
              <a:rPr lang="en-US">
                <a:solidFill>
                  <a:prstClr val="black">
                    <a:tint val="75000"/>
                  </a:prstClr>
                </a:solidFill>
              </a:rPr>
              <a:pPr>
                <a:defRPr/>
              </a:pPr>
              <a:t>4/16/2013</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C1BD1696-8BDA-4570-AF02-CAC8248DA796}"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9849148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3776" y="609600"/>
            <a:ext cx="3615734" cy="1066799"/>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95301" y="1916113"/>
            <a:ext cx="3638550" cy="646112"/>
          </a:xfrm>
        </p:spPr>
        <p:txBody>
          <a:bodyPr anchor="t">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860676"/>
            <a:ext cx="3638550" cy="28828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92625" y="1916113"/>
            <a:ext cx="3660775" cy="646112"/>
          </a:xfrm>
        </p:spPr>
        <p:txBody>
          <a:bodyPr anchor="t">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92626" y="2860676"/>
            <a:ext cx="3651250" cy="2882900"/>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9"/>
          <p:cNvSpPr>
            <a:spLocks noGrp="1"/>
          </p:cNvSpPr>
          <p:nvPr>
            <p:ph type="dt" sz="half" idx="10"/>
          </p:nvPr>
        </p:nvSpPr>
        <p:spPr/>
        <p:txBody>
          <a:bodyPr/>
          <a:lstStyle/>
          <a:p>
            <a:fld id="{114816CD-E985-47D2-9253-D4D010ABFEA8}" type="datetimeFigureOut">
              <a:rPr lang="en-US" smtClean="0"/>
              <a:t>4/16/2013</a:t>
            </a:fld>
            <a:endParaRPr lang="en-US"/>
          </a:p>
        </p:txBody>
      </p:sp>
      <p:sp>
        <p:nvSpPr>
          <p:cNvPr id="11" name="Slide Number Placeholder 10"/>
          <p:cNvSpPr>
            <a:spLocks noGrp="1"/>
          </p:cNvSpPr>
          <p:nvPr>
            <p:ph type="sldNum" sz="quarter" idx="11"/>
          </p:nvPr>
        </p:nvSpPr>
        <p:spPr/>
        <p:txBody>
          <a:bodyPr/>
          <a:lstStyle/>
          <a:p>
            <a:fld id="{ED920D24-2B57-4E91-A4D0-2A56712AC9DD}" type="slidenum">
              <a:rPr lang="en-US" smtClean="0"/>
              <a:t>‹#›</a:t>
            </a:fld>
            <a:endParaRPr lang="en-US"/>
          </a:p>
        </p:txBody>
      </p:sp>
      <p:sp>
        <p:nvSpPr>
          <p:cNvPr id="12" name="Footer Placeholder 11"/>
          <p:cNvSpPr>
            <a:spLocks noGrp="1"/>
          </p:cNvSpPr>
          <p:nvPr>
            <p:ph type="ftr" sz="quarter" idx="12"/>
          </p:nvPr>
        </p:nvSpPr>
        <p:spPr>
          <a:xfrm>
            <a:off x="493776" y="6356350"/>
            <a:ext cx="5102352" cy="365125"/>
          </a:xfrm>
        </p:spPr>
        <p:txBody>
          <a:bodyPr/>
          <a:lstStyle/>
          <a:p>
            <a:endParaRPr lang="en-US"/>
          </a:p>
        </p:txBody>
      </p:sp>
    </p:spTree>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A1FD1BD-666D-4AFC-A1A1-CE4E4E0AD8A0}" type="datetimeFigureOut">
              <a:rPr lang="en-US">
                <a:solidFill>
                  <a:prstClr val="black">
                    <a:tint val="75000"/>
                  </a:prstClr>
                </a:solidFill>
              </a:rPr>
              <a:pPr>
                <a:defRPr/>
              </a:pPr>
              <a:t>4/16/2013</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162DFD72-55C7-46EB-A8BE-7AEBDA70F65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32216583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D17316C-34F4-4C4F-8080-8C20090A0F5B}" type="datetimeFigureOut">
              <a:rPr lang="en-US">
                <a:solidFill>
                  <a:prstClr val="black">
                    <a:tint val="75000"/>
                  </a:prstClr>
                </a:solidFill>
              </a:rPr>
              <a:pPr>
                <a:defRPr/>
              </a:pPr>
              <a:t>4/16/2013</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60EC76FD-BA4C-4750-BA83-3B92D9BEDB21}"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95932976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FAAA87D-5077-4FFB-9722-9DF5693E5425}" type="datetimeFigureOut">
              <a:rPr lang="en-US">
                <a:solidFill>
                  <a:prstClr val="black">
                    <a:tint val="75000"/>
                  </a:prstClr>
                </a:solidFill>
              </a:rPr>
              <a:pPr>
                <a:defRPr/>
              </a:pPr>
              <a:t>4/16/2013</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9325E5C3-792D-41F6-8ADB-C87AA536049F}"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09476338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02BCCA5-A8FD-4327-AD3F-B208B87551CF}" type="datetimeFigureOut">
              <a:rPr lang="en-US">
                <a:solidFill>
                  <a:prstClr val="black">
                    <a:tint val="75000"/>
                  </a:prstClr>
                </a:solidFill>
              </a:rPr>
              <a:pPr>
                <a:defRPr/>
              </a:pPr>
              <a:t>4/16/2013</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8469BFE1-8350-4966-AE2E-B9B02012C690}"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6378278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F4FD2D8-E019-41CE-8BED-02EDF6DDEB6A}" type="datetimeFigureOut">
              <a:rPr lang="en-US">
                <a:solidFill>
                  <a:prstClr val="black">
                    <a:tint val="75000"/>
                  </a:prstClr>
                </a:solidFill>
              </a:rPr>
              <a:pPr>
                <a:defRPr/>
              </a:pPr>
              <a:t>4/16/2013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11DAEA8-CB01-42E6-B158-11E7C7095317}"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17169738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4062FBA-C057-4CE9-A164-31728210F367}" type="datetimeFigureOut">
              <a:rPr lang="en-US">
                <a:solidFill>
                  <a:prstClr val="black">
                    <a:tint val="75000"/>
                  </a:prstClr>
                </a:solidFill>
              </a:rPr>
              <a:pPr>
                <a:defRPr/>
              </a:pPr>
              <a:t>4/16/2013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64D0101C-E31C-4CA3-BDAE-8EF344A5B28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477448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162800" y="1551543"/>
            <a:ext cx="1828800" cy="365125"/>
          </a:xfrm>
        </p:spPr>
        <p:txBody>
          <a:bodyPr/>
          <a:lstStyle/>
          <a:p>
            <a:fld id="{114816CD-E985-47D2-9253-D4D010ABFEA8}" type="datetimeFigureOut">
              <a:rPr lang="en-US" smtClean="0"/>
              <a:t>4/16/2013</a:t>
            </a:fld>
            <a:endParaRPr lang="en-US"/>
          </a:p>
        </p:txBody>
      </p:sp>
      <p:sp>
        <p:nvSpPr>
          <p:cNvPr id="5" name="Title 4"/>
          <p:cNvSpPr>
            <a:spLocks noGrp="1"/>
          </p:cNvSpPr>
          <p:nvPr>
            <p:ph type="title"/>
          </p:nvPr>
        </p:nvSpPr>
        <p:spPr/>
        <p:txBody>
          <a:bodyPr/>
          <a:lstStyle/>
          <a:p>
            <a:r>
              <a:rPr lang="en-US" smtClean="0"/>
              <a:t>Click to edit Master title style</a:t>
            </a:r>
            <a:endParaRPr lang="en-US" dirty="0"/>
          </a:p>
        </p:txBody>
      </p:sp>
      <p:sp>
        <p:nvSpPr>
          <p:cNvPr id="4" name="Slide Number Placeholder 3"/>
          <p:cNvSpPr>
            <a:spLocks noGrp="1"/>
          </p:cNvSpPr>
          <p:nvPr>
            <p:ph type="sldNum" sz="quarter" idx="11"/>
          </p:nvPr>
        </p:nvSpPr>
        <p:spPr/>
        <p:txBody>
          <a:bodyPr/>
          <a:lstStyle/>
          <a:p>
            <a:fld id="{ED920D24-2B57-4E91-A4D0-2A56712AC9DD}" type="slidenum">
              <a:rPr lang="en-US" smtClean="0"/>
              <a:t>‹#›</a:t>
            </a:fld>
            <a:endParaRPr lang="en-US"/>
          </a:p>
        </p:txBody>
      </p:sp>
      <p:sp>
        <p:nvSpPr>
          <p:cNvPr id="6" name="Footer Placeholder 5"/>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4816CD-E985-47D2-9253-D4D010ABFEA8}" type="datetimeFigureOut">
              <a:rPr lang="en-US" smtClean="0"/>
              <a:t>4/16/2013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D920D24-2B57-4E91-A4D0-2A56712AC9D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4489450" y="1920876"/>
            <a:ext cx="3654425" cy="2889249"/>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493776" y="606425"/>
            <a:ext cx="3629025" cy="1041400"/>
          </a:xfrm>
        </p:spPr>
        <p:txBody>
          <a:bodyPr anchor="t">
            <a:normAutofit/>
          </a:bodyPr>
          <a:lstStyle>
            <a:lvl1pPr algn="l">
              <a:defRPr sz="18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 y="1920875"/>
            <a:ext cx="3629025" cy="1812925"/>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114816CD-E985-47D2-9253-D4D010ABFEA8}" type="datetimeFigureOut">
              <a:rPr lang="en-US" smtClean="0"/>
              <a:t>4/16/2013</a:t>
            </a:fld>
            <a:endParaRPr lang="en-US"/>
          </a:p>
        </p:txBody>
      </p:sp>
      <p:sp>
        <p:nvSpPr>
          <p:cNvPr id="9" name="Slide Number Placeholder 8"/>
          <p:cNvSpPr>
            <a:spLocks noGrp="1"/>
          </p:cNvSpPr>
          <p:nvPr>
            <p:ph type="sldNum" sz="quarter" idx="11"/>
          </p:nvPr>
        </p:nvSpPr>
        <p:spPr/>
        <p:txBody>
          <a:bodyPr/>
          <a:lstStyle/>
          <a:p>
            <a:fld id="{ED920D24-2B57-4E91-A4D0-2A56712AC9DD}" type="slidenum">
              <a:rPr lang="en-US" smtClean="0"/>
              <a:t>‹#›</a:t>
            </a:fld>
            <a:endParaRPr lang="en-US"/>
          </a:p>
        </p:txBody>
      </p:sp>
      <p:sp>
        <p:nvSpPr>
          <p:cNvPr id="10" name="Footer Placeholder 9"/>
          <p:cNvSpPr>
            <a:spLocks noGrp="1"/>
          </p:cNvSpPr>
          <p:nvPr>
            <p:ph type="ftr" sz="quarter" idx="12"/>
          </p:nvPr>
        </p:nvSpPr>
        <p:spPr>
          <a:xfrm>
            <a:off x="493776" y="6356350"/>
            <a:ext cx="5102352" cy="365125"/>
          </a:xfrm>
        </p:spPr>
        <p:txBody>
          <a:bodyPr/>
          <a:lstStyle/>
          <a:p>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3776" y="600074"/>
            <a:ext cx="2074862" cy="1981201"/>
          </a:xfrm>
          <a:ln>
            <a:noFill/>
          </a:ln>
        </p:spPr>
        <p:txBody>
          <a:bodyPr anchor="t">
            <a:normAutofit/>
          </a:bodyPr>
          <a:lstStyle>
            <a:lvl1pPr algn="l">
              <a:defRPr sz="1800" b="0"/>
            </a:lvl1pPr>
          </a:lstStyle>
          <a:p>
            <a:r>
              <a:rPr lang="en-US" smtClean="0"/>
              <a:t>Click to edit Master title style</a:t>
            </a:r>
            <a:endParaRPr lang="en-US" dirty="0"/>
          </a:p>
        </p:txBody>
      </p:sp>
      <p:sp>
        <p:nvSpPr>
          <p:cNvPr id="3" name="Picture Placeholder 2"/>
          <p:cNvSpPr>
            <a:spLocks noGrp="1"/>
          </p:cNvSpPr>
          <p:nvPr>
            <p:ph type="pic" idx="1"/>
          </p:nvPr>
        </p:nvSpPr>
        <p:spPr>
          <a:xfrm>
            <a:off x="2963862" y="1650999"/>
            <a:ext cx="5627687" cy="42207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2963862" y="614363"/>
            <a:ext cx="3741738" cy="909637"/>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114816CD-E985-47D2-9253-D4D010ABFEA8}" type="datetimeFigureOut">
              <a:rPr lang="en-US" smtClean="0"/>
              <a:t>4/16/2013</a:t>
            </a:fld>
            <a:endParaRPr lang="en-US"/>
          </a:p>
        </p:txBody>
      </p:sp>
      <p:sp>
        <p:nvSpPr>
          <p:cNvPr id="9" name="Slide Number Placeholder 8"/>
          <p:cNvSpPr>
            <a:spLocks noGrp="1"/>
          </p:cNvSpPr>
          <p:nvPr>
            <p:ph type="sldNum" sz="quarter" idx="11"/>
          </p:nvPr>
        </p:nvSpPr>
        <p:spPr/>
        <p:txBody>
          <a:bodyPr/>
          <a:lstStyle/>
          <a:p>
            <a:fld id="{ED920D24-2B57-4E91-A4D0-2A56712AC9DD}" type="slidenum">
              <a:rPr lang="en-US" smtClean="0"/>
              <a:t>‹#›</a:t>
            </a:fld>
            <a:endParaRPr lang="en-US"/>
          </a:p>
        </p:txBody>
      </p:sp>
      <p:sp>
        <p:nvSpPr>
          <p:cNvPr id="10" name="Footer Placeholder 9"/>
          <p:cNvSpPr>
            <a:spLocks noGrp="1"/>
          </p:cNvSpPr>
          <p:nvPr>
            <p:ph type="ftr" sz="quarter" idx="12"/>
          </p:nvPr>
        </p:nvSpPr>
        <p:spPr>
          <a:xfrm>
            <a:off x="493776" y="6356350"/>
            <a:ext cx="5102352" cy="365125"/>
          </a:xfrm>
        </p:spPr>
        <p:txBody>
          <a:bodyPr/>
          <a:lstStyle/>
          <a:p>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1554480"/>
            <a:ext cx="2073348" cy="1979466"/>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454400" y="1547036"/>
            <a:ext cx="4222308" cy="38862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162800" y="189468"/>
            <a:ext cx="1828800" cy="365125"/>
          </a:xfrm>
          <a:prstGeom prst="rect">
            <a:avLst/>
          </a:prstGeom>
        </p:spPr>
        <p:txBody>
          <a:bodyPr vert="horz" lIns="91440" tIns="45720" rIns="91440" bIns="45720" rtlCol="0" anchor="t"/>
          <a:lstStyle>
            <a:lvl1pPr algn="l">
              <a:defRPr sz="1200">
                <a:solidFill>
                  <a:schemeClr val="tx1">
                    <a:tint val="75000"/>
                  </a:schemeClr>
                </a:solidFill>
              </a:defRPr>
            </a:lvl1pPr>
          </a:lstStyle>
          <a:p>
            <a:fld id="{114816CD-E985-47D2-9253-D4D010ABFEA8}" type="datetimeFigureOut">
              <a:rPr lang="en-US" smtClean="0"/>
              <a:t>4/16/2013</a:t>
            </a:fld>
            <a:endParaRPr lang="en-US"/>
          </a:p>
        </p:txBody>
      </p:sp>
      <p:sp>
        <p:nvSpPr>
          <p:cNvPr id="5" name="Footer Placeholder 4"/>
          <p:cNvSpPr>
            <a:spLocks noGrp="1"/>
          </p:cNvSpPr>
          <p:nvPr>
            <p:ph type="ftr" sz="quarter" idx="3"/>
          </p:nvPr>
        </p:nvSpPr>
        <p:spPr>
          <a:xfrm>
            <a:off x="1069848" y="6356350"/>
            <a:ext cx="5102352" cy="365125"/>
          </a:xfrm>
          <a:prstGeom prst="rect">
            <a:avLst/>
          </a:prstGeom>
        </p:spPr>
        <p:txBody>
          <a:bodyPr vert="horz" lIns="91440" tIns="45720" rIns="91440" bIns="45720" rtlCol="0" anchor="t"/>
          <a:lstStyle>
            <a:lvl1pPr algn="l">
              <a:defRPr sz="1200">
                <a:solidFill>
                  <a:schemeClr val="tx1"/>
                </a:solidFill>
              </a:defRPr>
            </a:lvl1pPr>
          </a:lstStyle>
          <a:p>
            <a:endParaRPr lang="en-US"/>
          </a:p>
        </p:txBody>
      </p:sp>
      <p:sp>
        <p:nvSpPr>
          <p:cNvPr id="6" name="Slide Number Placeholder 5"/>
          <p:cNvSpPr>
            <a:spLocks noGrp="1"/>
          </p:cNvSpPr>
          <p:nvPr>
            <p:ph type="sldNum" sz="quarter" idx="4"/>
          </p:nvPr>
        </p:nvSpPr>
        <p:spPr>
          <a:xfrm>
            <a:off x="7159752" y="6356350"/>
            <a:ext cx="1137684" cy="365125"/>
          </a:xfrm>
          <a:prstGeom prst="rect">
            <a:avLst/>
          </a:prstGeom>
        </p:spPr>
        <p:txBody>
          <a:bodyPr vert="horz" lIns="91440" tIns="45720" rIns="91440" bIns="45720" rtlCol="0" anchor="t"/>
          <a:lstStyle>
            <a:lvl1pPr algn="l">
              <a:defRPr sz="1200">
                <a:solidFill>
                  <a:schemeClr val="tx1">
                    <a:tint val="75000"/>
                  </a:schemeClr>
                </a:solidFill>
              </a:defRPr>
            </a:lvl1pPr>
          </a:lstStyle>
          <a:p>
            <a:fld id="{ED920D24-2B57-4E91-A4D0-2A56712AC9DD}"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914400" rtl="0" eaLnBrk="1" latinLnBrk="0" hangingPunct="1">
        <a:spcBef>
          <a:spcPct val="0"/>
        </a:spcBef>
        <a:buNone/>
        <a:defRPr sz="18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228600" y="228600"/>
            <a:ext cx="7469188"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pic>
        <p:nvPicPr>
          <p:cNvPr id="11267" name="Picture 19" descr="DHS_cbp_S3"/>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l="41016" t="42406" r="41016" b="42404"/>
          <a:stretch>
            <a:fillRect/>
          </a:stretch>
        </p:blipFill>
        <p:spPr bwMode="auto">
          <a:xfrm>
            <a:off x="381000" y="5816600"/>
            <a:ext cx="266700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7482" name="Text Box 26"/>
          <p:cNvSpPr txBox="1">
            <a:spLocks noChangeArrowheads="1"/>
          </p:cNvSpPr>
          <p:nvPr userDrawn="1"/>
        </p:nvSpPr>
        <p:spPr bwMode="auto">
          <a:xfrm>
            <a:off x="8229600" y="6172200"/>
            <a:ext cx="533400" cy="260350"/>
          </a:xfrm>
          <a:prstGeom prst="rect">
            <a:avLst/>
          </a:prstGeom>
          <a:noFill/>
          <a:ln w="9525">
            <a:noFill/>
            <a:miter lim="800000"/>
            <a:headEnd/>
            <a:tailEnd/>
          </a:ln>
          <a:effectLst/>
        </p:spPr>
        <p:txBody>
          <a:bodyPr>
            <a:spAutoFit/>
          </a:bodyPr>
          <a:lstStyle/>
          <a:p>
            <a:pPr algn="ctr" eaLnBrk="0" fontAlgn="base" hangingPunct="0">
              <a:spcBef>
                <a:spcPct val="50000"/>
              </a:spcBef>
              <a:spcAft>
                <a:spcPct val="0"/>
              </a:spcAft>
              <a:defRPr/>
            </a:pPr>
            <a:endParaRPr lang="en-US" sz="1100">
              <a:solidFill>
                <a:srgbClr val="000066"/>
              </a:solidFill>
            </a:endParaRPr>
          </a:p>
        </p:txBody>
      </p:sp>
    </p:spTree>
    <p:extLst>
      <p:ext uri="{BB962C8B-B14F-4D97-AF65-F5344CB8AC3E}">
        <p14:creationId xmlns:p14="http://schemas.microsoft.com/office/powerpoint/2010/main" val="17451939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0" fontAlgn="base" hangingPunct="0">
        <a:spcBef>
          <a:spcPct val="0"/>
        </a:spcBef>
        <a:spcAft>
          <a:spcPct val="0"/>
        </a:spcAft>
        <a:defRPr sz="4200">
          <a:solidFill>
            <a:schemeClr val="tx1"/>
          </a:solidFill>
          <a:latin typeface="+mj-lt"/>
          <a:ea typeface="+mj-ea"/>
          <a:cs typeface="+mj-cs"/>
        </a:defRPr>
      </a:lvl1pPr>
      <a:lvl2pPr algn="l" rtl="0" eaLnBrk="0" fontAlgn="base" hangingPunct="0">
        <a:spcBef>
          <a:spcPct val="0"/>
        </a:spcBef>
        <a:spcAft>
          <a:spcPct val="0"/>
        </a:spcAft>
        <a:defRPr sz="4200">
          <a:solidFill>
            <a:schemeClr val="tx1"/>
          </a:solidFill>
          <a:latin typeface="Times New Roman" pitchFamily="18" charset="0"/>
        </a:defRPr>
      </a:lvl2pPr>
      <a:lvl3pPr algn="l" rtl="0" eaLnBrk="0" fontAlgn="base" hangingPunct="0">
        <a:spcBef>
          <a:spcPct val="0"/>
        </a:spcBef>
        <a:spcAft>
          <a:spcPct val="0"/>
        </a:spcAft>
        <a:defRPr sz="4200">
          <a:solidFill>
            <a:schemeClr val="tx1"/>
          </a:solidFill>
          <a:latin typeface="Times New Roman" pitchFamily="18" charset="0"/>
        </a:defRPr>
      </a:lvl3pPr>
      <a:lvl4pPr algn="l" rtl="0" eaLnBrk="0" fontAlgn="base" hangingPunct="0">
        <a:spcBef>
          <a:spcPct val="0"/>
        </a:spcBef>
        <a:spcAft>
          <a:spcPct val="0"/>
        </a:spcAft>
        <a:defRPr sz="4200">
          <a:solidFill>
            <a:schemeClr val="tx1"/>
          </a:solidFill>
          <a:latin typeface="Times New Roman" pitchFamily="18" charset="0"/>
        </a:defRPr>
      </a:lvl4pPr>
      <a:lvl5pPr algn="l" rtl="0" eaLnBrk="0" fontAlgn="base" hangingPunct="0">
        <a:spcBef>
          <a:spcPct val="0"/>
        </a:spcBef>
        <a:spcAft>
          <a:spcPct val="0"/>
        </a:spcAft>
        <a:defRPr sz="4200">
          <a:solidFill>
            <a:schemeClr val="tx1"/>
          </a:solidFill>
          <a:latin typeface="Times New Roman" pitchFamily="18" charset="0"/>
        </a:defRPr>
      </a:lvl5pPr>
      <a:lvl6pPr marL="457200" algn="l" rtl="0" eaLnBrk="0" fontAlgn="base" hangingPunct="0">
        <a:spcBef>
          <a:spcPct val="0"/>
        </a:spcBef>
        <a:spcAft>
          <a:spcPct val="0"/>
        </a:spcAft>
        <a:defRPr sz="4200">
          <a:solidFill>
            <a:schemeClr val="tx1"/>
          </a:solidFill>
          <a:latin typeface="Times New Roman" pitchFamily="18" charset="0"/>
        </a:defRPr>
      </a:lvl6pPr>
      <a:lvl7pPr marL="914400" algn="l" rtl="0" eaLnBrk="0" fontAlgn="base" hangingPunct="0">
        <a:spcBef>
          <a:spcPct val="0"/>
        </a:spcBef>
        <a:spcAft>
          <a:spcPct val="0"/>
        </a:spcAft>
        <a:defRPr sz="4200">
          <a:solidFill>
            <a:schemeClr val="tx1"/>
          </a:solidFill>
          <a:latin typeface="Times New Roman" pitchFamily="18" charset="0"/>
        </a:defRPr>
      </a:lvl7pPr>
      <a:lvl8pPr marL="1371600" algn="l" rtl="0" eaLnBrk="0" fontAlgn="base" hangingPunct="0">
        <a:spcBef>
          <a:spcPct val="0"/>
        </a:spcBef>
        <a:spcAft>
          <a:spcPct val="0"/>
        </a:spcAft>
        <a:defRPr sz="4200">
          <a:solidFill>
            <a:schemeClr val="tx1"/>
          </a:solidFill>
          <a:latin typeface="Times New Roman" pitchFamily="18" charset="0"/>
        </a:defRPr>
      </a:lvl8pPr>
      <a:lvl9pPr marL="1828800" algn="l" rtl="0" eaLnBrk="0" fontAlgn="base" hangingPunct="0">
        <a:spcBef>
          <a:spcPct val="0"/>
        </a:spcBef>
        <a:spcAft>
          <a:spcPct val="0"/>
        </a:spcAft>
        <a:defRPr sz="4200">
          <a:solidFill>
            <a:schemeClr val="tx1"/>
          </a:solidFill>
          <a:latin typeface="Times New Roman" pitchFamily="18" charset="0"/>
        </a:defRPr>
      </a:lvl9pPr>
    </p:titleStyle>
    <p:bodyStyle>
      <a:lvl1pPr marL="233363" indent="-233363" algn="l" rtl="0" eaLnBrk="0" fontAlgn="base" hangingPunct="0">
        <a:spcBef>
          <a:spcPct val="60000"/>
        </a:spcBef>
        <a:spcAft>
          <a:spcPct val="0"/>
        </a:spcAft>
        <a:buClr>
          <a:srgbClr val="B0B1B3"/>
        </a:buClr>
        <a:buFont typeface="Wingdings" pitchFamily="2" charset="2"/>
        <a:buChar char="§"/>
        <a:defRPr sz="2200">
          <a:solidFill>
            <a:srgbClr val="EFF7FF"/>
          </a:solidFill>
          <a:latin typeface="+mn-lt"/>
          <a:ea typeface="+mn-ea"/>
          <a:cs typeface="+mn-cs"/>
        </a:defRPr>
      </a:lvl1pPr>
      <a:lvl2pPr marL="571500" indent="-223838" algn="l" rtl="0" eaLnBrk="0" fontAlgn="base" hangingPunct="0">
        <a:spcBef>
          <a:spcPct val="30000"/>
        </a:spcBef>
        <a:spcAft>
          <a:spcPct val="0"/>
        </a:spcAft>
        <a:buClr>
          <a:srgbClr val="B0B1B3"/>
        </a:buClr>
        <a:buFont typeface="Wingdings" pitchFamily="2" charset="2"/>
        <a:buChar char="§"/>
        <a:defRPr sz="1700">
          <a:solidFill>
            <a:srgbClr val="EFF7FF"/>
          </a:solidFill>
          <a:latin typeface="+mn-lt"/>
        </a:defRPr>
      </a:lvl2pPr>
      <a:lvl3pPr marL="909638" indent="-222250" algn="l" rtl="0" eaLnBrk="0" fontAlgn="base" hangingPunct="0">
        <a:spcBef>
          <a:spcPct val="30000"/>
        </a:spcBef>
        <a:spcAft>
          <a:spcPct val="0"/>
        </a:spcAft>
        <a:buClr>
          <a:srgbClr val="B0B1B3"/>
        </a:buClr>
        <a:buFont typeface="Wingdings" pitchFamily="2" charset="2"/>
        <a:buChar char="§"/>
        <a:defRPr sz="2000">
          <a:solidFill>
            <a:srgbClr val="EFF7FF"/>
          </a:solidFill>
          <a:latin typeface="+mn-lt"/>
        </a:defRPr>
      </a:lvl3pPr>
      <a:lvl4pPr marL="1258888" indent="-231775" algn="l" rtl="0" eaLnBrk="0" fontAlgn="base" hangingPunct="0">
        <a:spcBef>
          <a:spcPct val="30000"/>
        </a:spcBef>
        <a:spcAft>
          <a:spcPct val="0"/>
        </a:spcAft>
        <a:buClr>
          <a:srgbClr val="B0B1B3"/>
        </a:buClr>
        <a:buFont typeface="Wingdings" pitchFamily="2" charset="2"/>
        <a:buChar char="§"/>
        <a:defRPr sz="1700">
          <a:solidFill>
            <a:srgbClr val="EFF7FF"/>
          </a:solidFill>
          <a:latin typeface="+mn-lt"/>
        </a:defRPr>
      </a:lvl4pPr>
      <a:lvl5pPr marL="1598613" indent="-222250" algn="l" rtl="0" eaLnBrk="0" fontAlgn="base" hangingPunct="0">
        <a:spcBef>
          <a:spcPct val="30000"/>
        </a:spcBef>
        <a:spcAft>
          <a:spcPct val="0"/>
        </a:spcAft>
        <a:buClr>
          <a:srgbClr val="B0B1B3"/>
        </a:buClr>
        <a:buFont typeface="Wingdings" pitchFamily="2" charset="2"/>
        <a:buChar char="§"/>
        <a:defRPr sz="2000">
          <a:solidFill>
            <a:srgbClr val="EFF7FF"/>
          </a:solidFill>
          <a:latin typeface="+mn-lt"/>
        </a:defRPr>
      </a:lvl5pPr>
      <a:lvl6pPr marL="2055813" indent="-222250" algn="l" rtl="0" eaLnBrk="0" fontAlgn="base" hangingPunct="0">
        <a:spcBef>
          <a:spcPct val="30000"/>
        </a:spcBef>
        <a:spcAft>
          <a:spcPct val="0"/>
        </a:spcAft>
        <a:buClr>
          <a:srgbClr val="B0B1B3"/>
        </a:buClr>
        <a:buFont typeface="Wingdings" pitchFamily="2" charset="2"/>
        <a:buChar char="§"/>
        <a:defRPr sz="2000">
          <a:solidFill>
            <a:srgbClr val="EFF7FF"/>
          </a:solidFill>
          <a:latin typeface="+mn-lt"/>
        </a:defRPr>
      </a:lvl6pPr>
      <a:lvl7pPr marL="2513013" indent="-222250" algn="l" rtl="0" eaLnBrk="0" fontAlgn="base" hangingPunct="0">
        <a:spcBef>
          <a:spcPct val="30000"/>
        </a:spcBef>
        <a:spcAft>
          <a:spcPct val="0"/>
        </a:spcAft>
        <a:buClr>
          <a:srgbClr val="B0B1B3"/>
        </a:buClr>
        <a:buFont typeface="Wingdings" pitchFamily="2" charset="2"/>
        <a:buChar char="§"/>
        <a:defRPr sz="2000">
          <a:solidFill>
            <a:srgbClr val="EFF7FF"/>
          </a:solidFill>
          <a:latin typeface="+mn-lt"/>
        </a:defRPr>
      </a:lvl7pPr>
      <a:lvl8pPr marL="2970213" indent="-222250" algn="l" rtl="0" eaLnBrk="0" fontAlgn="base" hangingPunct="0">
        <a:spcBef>
          <a:spcPct val="30000"/>
        </a:spcBef>
        <a:spcAft>
          <a:spcPct val="0"/>
        </a:spcAft>
        <a:buClr>
          <a:srgbClr val="B0B1B3"/>
        </a:buClr>
        <a:buFont typeface="Wingdings" pitchFamily="2" charset="2"/>
        <a:buChar char="§"/>
        <a:defRPr sz="2000">
          <a:solidFill>
            <a:srgbClr val="EFF7FF"/>
          </a:solidFill>
          <a:latin typeface="+mn-lt"/>
        </a:defRPr>
      </a:lvl8pPr>
      <a:lvl9pPr marL="3427413" indent="-222250" algn="l" rtl="0" eaLnBrk="0" fontAlgn="base" hangingPunct="0">
        <a:spcBef>
          <a:spcPct val="30000"/>
        </a:spcBef>
        <a:spcAft>
          <a:spcPct val="0"/>
        </a:spcAft>
        <a:buClr>
          <a:srgbClr val="B0B1B3"/>
        </a:buClr>
        <a:buFont typeface="Wingdings" pitchFamily="2" charset="2"/>
        <a:buChar char="§"/>
        <a:defRPr sz="2000">
          <a:solidFill>
            <a:srgbClr val="EFF7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28BE42F-EF9F-43E4-865A-42D424D9DD69}" type="datetimeFigureOut">
              <a:rPr lang="en-US">
                <a:solidFill>
                  <a:prstClr val="black">
                    <a:tint val="75000"/>
                  </a:prstClr>
                </a:solidFill>
              </a:rPr>
              <a:pPr>
                <a:defRPr/>
              </a:pPr>
              <a:t>4/16/2013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8D5F0B9D-B27D-4977-8B67-8E43B398352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15929950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28BE42F-EF9F-43E4-865A-42D424D9DD69}" type="datetimeFigureOut">
              <a:rPr lang="en-US">
                <a:solidFill>
                  <a:prstClr val="black">
                    <a:tint val="75000"/>
                  </a:prstClr>
                </a:solidFill>
              </a:rPr>
              <a:pPr>
                <a:defRPr/>
              </a:pPr>
              <a:t>4/16/2013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8D5F0B9D-B27D-4977-8B67-8E43B398352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55832347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28BE42F-EF9F-43E4-865A-42D424D9DD69}" type="datetimeFigureOut">
              <a:rPr lang="en-US">
                <a:solidFill>
                  <a:prstClr val="black">
                    <a:tint val="75000"/>
                  </a:prstClr>
                </a:solidFill>
              </a:rPr>
              <a:pPr>
                <a:defRPr/>
              </a:pPr>
              <a:t>4/16/2013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8D5F0B9D-B27D-4977-8B67-8E43B398352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783485354"/>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google.com/url?sa=i&amp;rct=j&amp;q=&amp;esrc=s&amp;frm=1&amp;source=images&amp;cd=&amp;cad=rja&amp;docid=AuJW6ghMCvZXsM&amp;tbnid=VYj4NuhuLsFqEM:&amp;ved=0CAUQjRw&amp;url=http://www.travelizmo.com/archives/000721.html&amp;ei=9qRHUZ__LueSiQK9kIGACA&amp;bvm=bv.44011176,d.cGE&amp;psig=AFQjCNGQZt_STGmNZGXdxM6egsZ98qkSXg&amp;ust=1363736167570255"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hyperlink" Target="http://pmddtc.state.gov/index.ht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dnsearch.ofac.treas.gov/" TargetMode="External"/><Relationship Id="rId2" Type="http://schemas.openxmlformats.org/officeDocument/2006/relationships/hyperlink" Target="http://www.treasury.gov/about/organizational-structure/offices/Pages/Office-of-Foreign-Assets-Control.asp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ice.gov/project-shield/"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cbp.gov/xp/cgov/about/"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dhs.gov/xlibrary/assets/dhs-orgchart.pdf" TargetMode="External"/><Relationship Id="rId2" Type="http://schemas.openxmlformats.org/officeDocument/2006/relationships/hyperlink" Target="http://www.dhs.gov/day-life-dhs"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en.wikipedia.org/wiki/United_States_Intelligence_Community" TargetMode="External"/><Relationship Id="rId2" Type="http://schemas.openxmlformats.org/officeDocument/2006/relationships/hyperlink" Target="http://www.intelligence.gov/about-the-intelligence-community/"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ice.gov/best/" TargetMode="External"/><Relationship Id="rId2" Type="http://schemas.openxmlformats.org/officeDocument/2006/relationships/hyperlink" Target="http://www.ice.gov/" TargetMode="External"/><Relationship Id="rId1" Type="http://schemas.openxmlformats.org/officeDocument/2006/relationships/slideLayout" Target="../slideLayouts/slideLayout2.xml"/><Relationship Id="rId4" Type="http://schemas.openxmlformats.org/officeDocument/2006/relationships/hyperlink" Target="http://www.ice.gov/about/offices/homeland-security-investigations/"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www.cbp.gov/xp/cgov/trade/cargo_security/ctpat/"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hyperlink" Target="http://www.cbp.gov/xp/cgov/trade/cargo_security/carriers/security_filing/"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hyperlink" Target="http://cbp.gov/xp/cgov/trade/cargo_security/csi/"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cbp.gov/linkhandler/cgov/trade/cargo_security/csi/csi_factsheet_2011.ctt/csi_factsheet_2011.pdf" TargetMode="External"/><Relationship Id="rId1" Type="http://schemas.openxmlformats.org/officeDocument/2006/relationships/slideLayout" Target="../slideLayouts/slideLayout35.xml"/></Relationships>
</file>

<file path=ppt/slides/_rels/slide3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35.xml"/></Relationships>
</file>

<file path=ppt/slides/_rels/slide3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3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www.cbp.gov/xp/cgov/travel/trusted_traveler/fast/" TargetMode="External"/><Relationship Id="rId2" Type="http://schemas.openxmlformats.org/officeDocument/2006/relationships/hyperlink" Target="http://www.cbp.gov/xp/cgov/travel/trusted_traveler/fast/fast_fact_sheet.xml" TargetMode="External"/><Relationship Id="rId1" Type="http://schemas.openxmlformats.org/officeDocument/2006/relationships/slideLayout" Target="../slideLayouts/slideLayout46.xml"/><Relationship Id="rId4" Type="http://schemas.openxmlformats.org/officeDocument/2006/relationships/image" Target="../media/image9.png"/></Relationships>
</file>

<file path=ppt/slides/_rels/slide42.xml.rels><?xml version="1.0" encoding="UTF-8" standalone="yes"?>
<Relationships xmlns="http://schemas.openxmlformats.org/package/2006/relationships"><Relationship Id="rId2" Type="http://schemas.openxmlformats.org/officeDocument/2006/relationships/hyperlink" Target="https://help.cbp.gov/app/answers/detail/a_id/719/~/pre-arrival-processing-system-(paps)"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hyperlink" Target="http://www.fas.org/sgp/crs/homesec/RL31733.pdf"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hyperlink" Target="http://www.marad.dot.gov/ports_landing_page/port_cargo_security/port_cargo_security.htm"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www.tsa.gov/stakeholders/hazmat-endorsement-threat-assessment-program" TargetMode="External"/><Relationship Id="rId2" Type="http://schemas.openxmlformats.org/officeDocument/2006/relationships/hyperlink" Target="http://www.tsa.gov/stakeholders/transportation-worker-identification-credential-twic%C2%AE"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hyperlink" Target="http://www.fema.gov/protecting-your-businesses"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8" Type="http://schemas.openxmlformats.org/officeDocument/2006/relationships/hyperlink" Target="http://www.uscg.mil/top/missions/Defense.asp" TargetMode="External"/><Relationship Id="rId13" Type="http://schemas.openxmlformats.org/officeDocument/2006/relationships/hyperlink" Target="http://www.uscg.mil/top/missions/" TargetMode="External"/><Relationship Id="rId3" Type="http://schemas.openxmlformats.org/officeDocument/2006/relationships/hyperlink" Target="http://www.uscg.mil/hq/cg5/cg531/drug_interdiction.asp" TargetMode="External"/><Relationship Id="rId7" Type="http://schemas.openxmlformats.org/officeDocument/2006/relationships/hyperlink" Target="http://www.uscg.mil/MarineSafetyProgram/marinesafety.asp" TargetMode="External"/><Relationship Id="rId12" Type="http://schemas.openxmlformats.org/officeDocument/2006/relationships/hyperlink" Target="http://www.uscg.mil/top/missions/otherlawenforcement.asp" TargetMode="External"/><Relationship Id="rId2" Type="http://schemas.openxmlformats.org/officeDocument/2006/relationships/hyperlink" Target="http://www.uscg.mil/hq/cg5/cg532/pwcs.asp" TargetMode="External"/><Relationship Id="rId1" Type="http://schemas.openxmlformats.org/officeDocument/2006/relationships/slideLayout" Target="../slideLayouts/slideLayout2.xml"/><Relationship Id="rId6" Type="http://schemas.openxmlformats.org/officeDocument/2006/relationships/hyperlink" Target="http://www.uscg.mil/hq/cg5/cg531/LMR.asp" TargetMode="External"/><Relationship Id="rId11" Type="http://schemas.openxmlformats.org/officeDocument/2006/relationships/hyperlink" Target="http://www.uscg.mil/top/missions/iceoperations.asp" TargetMode="External"/><Relationship Id="rId5" Type="http://schemas.openxmlformats.org/officeDocument/2006/relationships/hyperlink" Target="http://www.uscg.mil/hq/cg5/cg534/" TargetMode="External"/><Relationship Id="rId10" Type="http://schemas.openxmlformats.org/officeDocument/2006/relationships/hyperlink" Target="http://www.uscg.mil/top/missions/marineenvironmentalprotection.asp" TargetMode="External"/><Relationship Id="rId4" Type="http://schemas.openxmlformats.org/officeDocument/2006/relationships/hyperlink" Target="http://www.navcen.uscg.gov/?pageName=navRulesContent" TargetMode="External"/><Relationship Id="rId9" Type="http://schemas.openxmlformats.org/officeDocument/2006/relationships/hyperlink" Target="http://www.uscg.mil/hq/cg5/cg531/AMIO/amio.asp" TargetMode="External"/><Relationship Id="rId14" Type="http://schemas.openxmlformats.org/officeDocument/2006/relationships/image" Target="../media/image10.jpeg"/></Relationships>
</file>

<file path=ppt/slides/_rels/slide4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www.usace.army.mil/Home.aspx" TargetMode="External"/><Relationship Id="rId2" Type="http://schemas.openxmlformats.org/officeDocument/2006/relationships/hyperlink" Target="http://www.usace.army.mil/Missions.aspx" TargetMode="Externa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5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hyperlink" Target="http://www.news.yahoo.com/" TargetMode="External"/><Relationship Id="rId4" Type="http://schemas.openxmlformats.org/officeDocument/2006/relationships/hyperlink" Target="http://www.polukaiservices.com/" TargetMode="External"/></Relationships>
</file>

<file path=ppt/slides/_rels/slide5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www.navy.mil/submit/display.asp?story_id=41687"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www.arng.army.mil/Pages/Default.aspx"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hyperlink" Target="http://www.dss.mil/index.html" TargetMode="External"/><Relationship Id="rId2" Type="http://schemas.openxmlformats.org/officeDocument/2006/relationships/hyperlink" Target="http://www.dss.mil/isp/index.html" TargetMode="Externa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5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www.dtsa.mil/" TargetMode="Externa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hyperlink" Target="http://beta-www.bis.doc.gov/index.php/about-bis/mission-statement"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beta-www.bis.doc.gov/index.php/about-bis/newsroom/press-releases/102-about-bis/newsroom/press-releases/press-releases-2013/497-pennsylvania-man-sentenced-to-42-months-in-prison-for-export-violation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5400" dirty="0" smtClean="0">
                <a:solidFill>
                  <a:schemeClr val="bg1"/>
                </a:solidFill>
              </a:rPr>
              <a:t>Supply chain security</a:t>
            </a:r>
            <a:endParaRPr lang="en-US" sz="5400" dirty="0">
              <a:solidFill>
                <a:schemeClr val="bg1"/>
              </a:solidFill>
            </a:endParaRPr>
          </a:p>
        </p:txBody>
      </p:sp>
      <p:sp>
        <p:nvSpPr>
          <p:cNvPr id="3" name="Subtitle 2"/>
          <p:cNvSpPr>
            <a:spLocks noGrp="1"/>
          </p:cNvSpPr>
          <p:nvPr>
            <p:ph type="subTitle" idx="1"/>
          </p:nvPr>
        </p:nvSpPr>
        <p:spPr/>
        <p:txBody>
          <a:bodyPr>
            <a:noAutofit/>
          </a:bodyPr>
          <a:lstStyle/>
          <a:p>
            <a:r>
              <a:rPr lang="en-US" sz="3200" dirty="0" smtClean="0">
                <a:solidFill>
                  <a:schemeClr val="bg1"/>
                </a:solidFill>
              </a:rPr>
              <a:t>Session 3: THE REGULATORY ENVIRONMENT</a:t>
            </a:r>
          </a:p>
          <a:p>
            <a:r>
              <a:rPr lang="en-US" sz="3200" dirty="0" smtClean="0">
                <a:solidFill>
                  <a:schemeClr val="bg1"/>
                </a:solidFill>
              </a:rPr>
              <a:t>Spring 2013</a:t>
            </a:r>
            <a:endParaRPr lang="en-US" sz="3200" dirty="0">
              <a:solidFill>
                <a:schemeClr val="bg1"/>
              </a:solidFill>
            </a:endParaRPr>
          </a:p>
        </p:txBody>
      </p:sp>
    </p:spTree>
    <p:extLst>
      <p:ext uri="{BB962C8B-B14F-4D97-AF65-F5344CB8AC3E}">
        <p14:creationId xmlns:p14="http://schemas.microsoft.com/office/powerpoint/2010/main" val="27730763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travelizmo.com/archives/zodiac-cz7-civilian-zodiac-7-ultimate-adventure-boat.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8292" y="1143000"/>
            <a:ext cx="7182975" cy="41148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a:xfrm>
            <a:off x="1066800" y="5257800"/>
            <a:ext cx="6172200" cy="1143000"/>
          </a:xfrm>
        </p:spPr>
        <p:txBody>
          <a:bodyPr/>
          <a:lstStyle/>
          <a:p>
            <a:r>
              <a:rPr lang="en-US" dirty="0" smtClean="0"/>
              <a:t>Dual use (civilian and military)</a:t>
            </a:r>
            <a:endParaRPr lang="en-US" dirty="0"/>
          </a:p>
        </p:txBody>
      </p:sp>
    </p:spTree>
    <p:extLst>
      <p:ext uri="{BB962C8B-B14F-4D97-AF65-F5344CB8AC3E}">
        <p14:creationId xmlns:p14="http://schemas.microsoft.com/office/powerpoint/2010/main" val="36456047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1545336"/>
            <a:ext cx="4620768" cy="4855464"/>
          </a:xfrm>
        </p:spPr>
        <p:txBody>
          <a:bodyPr>
            <a:normAutofit/>
          </a:bodyPr>
          <a:lstStyle/>
          <a:p>
            <a:r>
              <a:rPr lang="en-US" sz="2400" dirty="0" smtClean="0">
                <a:solidFill>
                  <a:schemeClr val="accent6">
                    <a:lumMod val="50000"/>
                  </a:schemeClr>
                </a:solidFill>
              </a:rPr>
              <a:t>Exports of defense articles and defense services, covered by the USML (United States Munitions List)</a:t>
            </a:r>
          </a:p>
          <a:p>
            <a:r>
              <a:rPr lang="en-US" sz="2400" dirty="0" smtClean="0">
                <a:solidFill>
                  <a:schemeClr val="accent6">
                    <a:lumMod val="50000"/>
                  </a:schemeClr>
                </a:solidFill>
              </a:rPr>
              <a:t>Administered by the State Department’s Directorate of Defense Trade Controls (DDTC)</a:t>
            </a:r>
          </a:p>
          <a:p>
            <a:r>
              <a:rPr lang="en-US" sz="2400" dirty="0" smtClean="0">
                <a:solidFill>
                  <a:schemeClr val="accent6">
                    <a:lumMod val="50000"/>
                  </a:schemeClr>
                </a:solidFill>
              </a:rPr>
              <a:t>USML designations are made by DDTC with </a:t>
            </a:r>
            <a:r>
              <a:rPr lang="en-US" sz="2400" dirty="0" err="1" smtClean="0">
                <a:solidFill>
                  <a:schemeClr val="accent6">
                    <a:lumMod val="50000"/>
                  </a:schemeClr>
                </a:solidFill>
              </a:rPr>
              <a:t>DoD</a:t>
            </a:r>
            <a:r>
              <a:rPr lang="en-US" sz="2400" dirty="0" smtClean="0">
                <a:solidFill>
                  <a:schemeClr val="accent6">
                    <a:lumMod val="50000"/>
                  </a:schemeClr>
                </a:solidFill>
              </a:rPr>
              <a:t> concurrence</a:t>
            </a:r>
          </a:p>
          <a:p>
            <a:r>
              <a:rPr lang="en-US" sz="2400" dirty="0">
                <a:hlinkClick r:id="rId2"/>
              </a:rPr>
              <a:t>http://</a:t>
            </a:r>
            <a:r>
              <a:rPr lang="en-US" sz="2400" dirty="0" smtClean="0">
                <a:hlinkClick r:id="rId2"/>
              </a:rPr>
              <a:t>pmddtc.state.gov/index.html</a:t>
            </a:r>
            <a:endParaRPr lang="en-US" sz="2400" dirty="0" smtClean="0"/>
          </a:p>
          <a:p>
            <a:endParaRPr lang="en-US" sz="2400" dirty="0" smtClean="0"/>
          </a:p>
          <a:p>
            <a:endParaRPr lang="en-US" dirty="0"/>
          </a:p>
        </p:txBody>
      </p:sp>
      <p:sp>
        <p:nvSpPr>
          <p:cNvPr id="3" name="Title 2"/>
          <p:cNvSpPr>
            <a:spLocks noGrp="1"/>
          </p:cNvSpPr>
          <p:nvPr>
            <p:ph type="title"/>
          </p:nvPr>
        </p:nvSpPr>
        <p:spPr/>
        <p:txBody>
          <a:bodyPr>
            <a:normAutofit/>
          </a:bodyPr>
          <a:lstStyle/>
          <a:p>
            <a:r>
              <a:rPr lang="en-US" sz="2000" dirty="0" smtClean="0"/>
              <a:t>ITAR (inter-national traffic in arms </a:t>
            </a:r>
            <a:r>
              <a:rPr lang="en-US" sz="2000" dirty="0" err="1" smtClean="0"/>
              <a:t>regu-lations</a:t>
            </a:r>
            <a:r>
              <a:rPr lang="en-US" sz="2000" dirty="0" smtClean="0"/>
              <a:t>)</a:t>
            </a:r>
            <a:endParaRPr lang="en-US" sz="2000" dirty="0"/>
          </a:p>
        </p:txBody>
      </p:sp>
    </p:spTree>
    <p:extLst>
      <p:ext uri="{BB962C8B-B14F-4D97-AF65-F5344CB8AC3E}">
        <p14:creationId xmlns:p14="http://schemas.microsoft.com/office/powerpoint/2010/main" val="17037633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a:xfrm>
            <a:off x="1066800" y="4953000"/>
            <a:ext cx="6172200" cy="1066800"/>
          </a:xfrm>
        </p:spPr>
        <p:txBody>
          <a:bodyPr/>
          <a:lstStyle/>
          <a:p>
            <a:r>
              <a:rPr lang="en-US" dirty="0" smtClean="0"/>
              <a:t>Military use only. </a:t>
            </a:r>
            <a:endParaRPr lang="en-US" dirty="0"/>
          </a:p>
        </p:txBody>
      </p:sp>
      <p:pic>
        <p:nvPicPr>
          <p:cNvPr id="2050" name="Picture 2" descr="http://www.wakpaper.com/large/Missiles_wallpapers_7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533400"/>
            <a:ext cx="5892800" cy="441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91623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971800" y="152400"/>
            <a:ext cx="5943600" cy="6705600"/>
          </a:xfrm>
        </p:spPr>
        <p:txBody>
          <a:bodyPr>
            <a:normAutofit fontScale="85000" lnSpcReduction="10000"/>
          </a:bodyPr>
          <a:lstStyle/>
          <a:p>
            <a:pPr marL="400050" indent="-400050">
              <a:buFont typeface="+mj-lt"/>
              <a:buAutoNum type="romanUcPeriod"/>
            </a:pPr>
            <a:r>
              <a:rPr lang="en-US" dirty="0" smtClean="0">
                <a:solidFill>
                  <a:schemeClr val="bg1"/>
                </a:solidFill>
              </a:rPr>
              <a:t>Firearms, close assault weapons and combat shotguns</a:t>
            </a:r>
          </a:p>
          <a:p>
            <a:pPr marL="400050" indent="-400050">
              <a:buFont typeface="+mj-lt"/>
              <a:buAutoNum type="romanUcPeriod"/>
            </a:pPr>
            <a:r>
              <a:rPr lang="en-US" dirty="0" smtClean="0">
                <a:solidFill>
                  <a:schemeClr val="bg1"/>
                </a:solidFill>
              </a:rPr>
              <a:t>Guns and armament</a:t>
            </a:r>
          </a:p>
          <a:p>
            <a:pPr marL="400050" indent="-400050">
              <a:buFont typeface="+mj-lt"/>
              <a:buAutoNum type="romanUcPeriod"/>
            </a:pPr>
            <a:r>
              <a:rPr lang="en-US" dirty="0" smtClean="0">
                <a:solidFill>
                  <a:schemeClr val="bg1"/>
                </a:solidFill>
              </a:rPr>
              <a:t>Ammunition/Ordnance</a:t>
            </a:r>
          </a:p>
          <a:p>
            <a:pPr marL="400050" indent="-400050">
              <a:buFont typeface="+mj-lt"/>
              <a:buAutoNum type="romanUcPeriod"/>
            </a:pPr>
            <a:r>
              <a:rPr lang="en-US" dirty="0" smtClean="0">
                <a:solidFill>
                  <a:schemeClr val="bg1"/>
                </a:solidFill>
              </a:rPr>
              <a:t>Launch vehicles, guided missiles, ballistic missiles, rockets, torpedoes, bombs and mines</a:t>
            </a:r>
          </a:p>
          <a:p>
            <a:pPr marL="400050" indent="-400050">
              <a:buFont typeface="+mj-lt"/>
              <a:buAutoNum type="romanUcPeriod"/>
            </a:pPr>
            <a:r>
              <a:rPr lang="en-US" dirty="0" smtClean="0">
                <a:solidFill>
                  <a:schemeClr val="bg1"/>
                </a:solidFill>
              </a:rPr>
              <a:t>Explosives and energetic materials, propellants, incendiary agents and their constituents</a:t>
            </a:r>
          </a:p>
          <a:p>
            <a:pPr marL="400050" indent="-400050">
              <a:buFont typeface="+mj-lt"/>
              <a:buAutoNum type="romanUcPeriod"/>
            </a:pPr>
            <a:r>
              <a:rPr lang="en-US" dirty="0" smtClean="0">
                <a:solidFill>
                  <a:schemeClr val="bg1"/>
                </a:solidFill>
              </a:rPr>
              <a:t>Vessels of war and special naval equipment</a:t>
            </a:r>
          </a:p>
          <a:p>
            <a:pPr marL="400050" indent="-400050">
              <a:buFont typeface="+mj-lt"/>
              <a:buAutoNum type="romanUcPeriod"/>
            </a:pPr>
            <a:r>
              <a:rPr lang="en-US" dirty="0" smtClean="0">
                <a:solidFill>
                  <a:schemeClr val="bg1"/>
                </a:solidFill>
              </a:rPr>
              <a:t>Tanks and military vehicles</a:t>
            </a:r>
          </a:p>
          <a:p>
            <a:pPr marL="400050" indent="-400050">
              <a:buFont typeface="+mj-lt"/>
              <a:buAutoNum type="romanUcPeriod"/>
            </a:pPr>
            <a:r>
              <a:rPr lang="en-US" dirty="0" smtClean="0">
                <a:solidFill>
                  <a:schemeClr val="bg1"/>
                </a:solidFill>
              </a:rPr>
              <a:t>Aircraft and associated equipment</a:t>
            </a:r>
          </a:p>
          <a:p>
            <a:pPr marL="400050" indent="-400050">
              <a:buFont typeface="+mj-lt"/>
              <a:buAutoNum type="romanUcPeriod"/>
            </a:pPr>
            <a:r>
              <a:rPr lang="en-US" dirty="0" smtClean="0">
                <a:solidFill>
                  <a:schemeClr val="bg1"/>
                </a:solidFill>
              </a:rPr>
              <a:t>Military training equipment and training</a:t>
            </a:r>
          </a:p>
          <a:p>
            <a:pPr marL="400050" indent="-400050">
              <a:buFont typeface="+mj-lt"/>
              <a:buAutoNum type="romanUcPeriod"/>
            </a:pPr>
            <a:r>
              <a:rPr lang="en-US" dirty="0" smtClean="0">
                <a:solidFill>
                  <a:schemeClr val="bg1"/>
                </a:solidFill>
              </a:rPr>
              <a:t>Protective personnel equipment and shelters</a:t>
            </a:r>
          </a:p>
          <a:p>
            <a:pPr marL="400050" indent="-400050">
              <a:buFont typeface="+mj-lt"/>
              <a:buAutoNum type="romanUcPeriod"/>
            </a:pPr>
            <a:r>
              <a:rPr lang="en-US" dirty="0" smtClean="0">
                <a:solidFill>
                  <a:schemeClr val="bg1"/>
                </a:solidFill>
              </a:rPr>
              <a:t>Military electronics</a:t>
            </a:r>
          </a:p>
          <a:p>
            <a:pPr marL="400050" indent="-400050">
              <a:buFont typeface="+mj-lt"/>
              <a:buAutoNum type="romanUcPeriod"/>
            </a:pPr>
            <a:r>
              <a:rPr lang="en-US" dirty="0" smtClean="0">
                <a:solidFill>
                  <a:schemeClr val="bg1"/>
                </a:solidFill>
              </a:rPr>
              <a:t>Fire control, range finder, optical and guidance and control equipment</a:t>
            </a:r>
          </a:p>
          <a:p>
            <a:pPr marL="400050" indent="-400050">
              <a:buFont typeface="+mj-lt"/>
              <a:buAutoNum type="romanUcPeriod"/>
            </a:pPr>
            <a:r>
              <a:rPr lang="en-US" dirty="0" smtClean="0">
                <a:solidFill>
                  <a:schemeClr val="bg1"/>
                </a:solidFill>
              </a:rPr>
              <a:t>Auxiliary military equipment</a:t>
            </a:r>
          </a:p>
          <a:p>
            <a:pPr marL="400050" indent="-400050">
              <a:buFont typeface="+mj-lt"/>
              <a:buAutoNum type="romanUcPeriod"/>
            </a:pPr>
            <a:r>
              <a:rPr lang="en-US" dirty="0" smtClean="0">
                <a:solidFill>
                  <a:schemeClr val="bg1"/>
                </a:solidFill>
              </a:rPr>
              <a:t>Toxicological agents, incl. chemical agents, biological agents, and associated equipment</a:t>
            </a:r>
          </a:p>
          <a:p>
            <a:pPr marL="400050" indent="-400050">
              <a:buFont typeface="+mj-lt"/>
              <a:buAutoNum type="romanUcPeriod"/>
            </a:pPr>
            <a:r>
              <a:rPr lang="en-US" dirty="0" smtClean="0">
                <a:solidFill>
                  <a:schemeClr val="bg1"/>
                </a:solidFill>
              </a:rPr>
              <a:t>Spacecraft systems and associated equipment</a:t>
            </a:r>
          </a:p>
          <a:p>
            <a:pPr marL="400050" indent="-400050">
              <a:buFont typeface="+mj-lt"/>
              <a:buAutoNum type="romanUcPeriod"/>
            </a:pPr>
            <a:r>
              <a:rPr lang="en-US" dirty="0" smtClean="0">
                <a:solidFill>
                  <a:schemeClr val="bg1"/>
                </a:solidFill>
              </a:rPr>
              <a:t>Nuclear weapons, design and testing related items</a:t>
            </a:r>
          </a:p>
          <a:p>
            <a:pPr marL="400050" indent="-400050">
              <a:buFont typeface="+mj-lt"/>
              <a:buAutoNum type="romanUcPeriod"/>
            </a:pPr>
            <a:r>
              <a:rPr lang="en-US" dirty="0" smtClean="0">
                <a:solidFill>
                  <a:schemeClr val="bg1"/>
                </a:solidFill>
              </a:rPr>
              <a:t>Classified articles, technical data, and defense services not otherwise enumerated</a:t>
            </a:r>
          </a:p>
          <a:p>
            <a:pPr marL="400050" indent="-400050">
              <a:buFont typeface="+mj-lt"/>
              <a:buAutoNum type="romanUcPeriod"/>
            </a:pPr>
            <a:r>
              <a:rPr lang="en-US" dirty="0" smtClean="0">
                <a:solidFill>
                  <a:schemeClr val="bg1"/>
                </a:solidFill>
              </a:rPr>
              <a:t>Directed energy weapons</a:t>
            </a:r>
          </a:p>
          <a:p>
            <a:pPr marL="400050" indent="-400050">
              <a:buFont typeface="+mj-lt"/>
              <a:buAutoNum type="romanUcPeriod"/>
            </a:pPr>
            <a:r>
              <a:rPr lang="en-US" dirty="0" smtClean="0">
                <a:solidFill>
                  <a:schemeClr val="bg1"/>
                </a:solidFill>
              </a:rPr>
              <a:t>[Reserved]</a:t>
            </a:r>
          </a:p>
          <a:p>
            <a:pPr marL="400050" indent="-400050">
              <a:buFont typeface="+mj-lt"/>
              <a:buAutoNum type="romanUcPeriod"/>
            </a:pPr>
            <a:r>
              <a:rPr lang="en-US" dirty="0" smtClean="0">
                <a:solidFill>
                  <a:schemeClr val="bg1"/>
                </a:solidFill>
              </a:rPr>
              <a:t>Submersible vessels, oceanographic and associated equipment</a:t>
            </a:r>
          </a:p>
          <a:p>
            <a:pPr marL="400050" indent="-400050">
              <a:buFont typeface="+mj-lt"/>
              <a:buAutoNum type="romanUcPeriod"/>
            </a:pPr>
            <a:r>
              <a:rPr lang="en-US" dirty="0" smtClean="0">
                <a:solidFill>
                  <a:schemeClr val="bg1"/>
                </a:solidFill>
              </a:rPr>
              <a:t>Miscellaneous articles</a:t>
            </a:r>
            <a:endParaRPr lang="en-US" dirty="0">
              <a:solidFill>
                <a:schemeClr val="bg1"/>
              </a:solidFill>
            </a:endParaRPr>
          </a:p>
        </p:txBody>
      </p:sp>
      <p:sp>
        <p:nvSpPr>
          <p:cNvPr id="3" name="Title 2"/>
          <p:cNvSpPr>
            <a:spLocks noGrp="1"/>
          </p:cNvSpPr>
          <p:nvPr>
            <p:ph type="title"/>
          </p:nvPr>
        </p:nvSpPr>
        <p:spPr>
          <a:xfrm>
            <a:off x="685800" y="1676400"/>
            <a:ext cx="2209800" cy="1828800"/>
          </a:xfrm>
        </p:spPr>
        <p:txBody>
          <a:bodyPr>
            <a:normAutofit/>
          </a:bodyPr>
          <a:lstStyle/>
          <a:p>
            <a:r>
              <a:rPr lang="en-US" sz="2000" dirty="0" smtClean="0"/>
              <a:t>United states munitions list categories</a:t>
            </a:r>
            <a:endParaRPr lang="en-US" sz="2000" dirty="0"/>
          </a:p>
        </p:txBody>
      </p:sp>
    </p:spTree>
    <p:extLst>
      <p:ext uri="{BB962C8B-B14F-4D97-AF65-F5344CB8AC3E}">
        <p14:creationId xmlns:p14="http://schemas.microsoft.com/office/powerpoint/2010/main" val="18447082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pPr marL="0" indent="0">
              <a:buNone/>
            </a:pPr>
            <a:r>
              <a:rPr lang="en-US" sz="2800" dirty="0" smtClean="0">
                <a:solidFill>
                  <a:schemeClr val="bg1"/>
                </a:solidFill>
              </a:rPr>
              <a:t>“Any person who intends to export or to import temporarily (for re-export or transit) a defense article must obtain the approval of the DDTC prior to the export or temporary import,…”</a:t>
            </a:r>
            <a:endParaRPr lang="en-US" sz="2800" dirty="0">
              <a:solidFill>
                <a:schemeClr val="bg1"/>
              </a:solidFill>
            </a:endParaRPr>
          </a:p>
        </p:txBody>
      </p:sp>
      <p:sp>
        <p:nvSpPr>
          <p:cNvPr id="3" name="Title 2"/>
          <p:cNvSpPr>
            <a:spLocks noGrp="1"/>
          </p:cNvSpPr>
          <p:nvPr>
            <p:ph type="title"/>
          </p:nvPr>
        </p:nvSpPr>
        <p:spPr/>
        <p:txBody>
          <a:bodyPr>
            <a:normAutofit/>
          </a:bodyPr>
          <a:lstStyle/>
          <a:p>
            <a:r>
              <a:rPr lang="en-US" sz="2800" dirty="0" smtClean="0"/>
              <a:t>ITAR</a:t>
            </a:r>
            <a:endParaRPr lang="en-US" sz="2800" dirty="0"/>
          </a:p>
        </p:txBody>
      </p:sp>
    </p:spTree>
    <p:extLst>
      <p:ext uri="{BB962C8B-B14F-4D97-AF65-F5344CB8AC3E}">
        <p14:creationId xmlns:p14="http://schemas.microsoft.com/office/powerpoint/2010/main" val="29150669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276600" y="990600"/>
            <a:ext cx="4724400" cy="5181600"/>
          </a:xfrm>
        </p:spPr>
        <p:txBody>
          <a:bodyPr>
            <a:noAutofit/>
          </a:bodyPr>
          <a:lstStyle/>
          <a:p>
            <a:r>
              <a:rPr lang="en-US" sz="2400" dirty="0" smtClean="0">
                <a:solidFill>
                  <a:schemeClr val="bg1"/>
                </a:solidFill>
              </a:rPr>
              <a:t>Administers </a:t>
            </a:r>
            <a:r>
              <a:rPr lang="en-US" sz="2400" dirty="0">
                <a:solidFill>
                  <a:schemeClr val="bg1"/>
                </a:solidFill>
              </a:rPr>
              <a:t>and enforces economic and trade sanctions </a:t>
            </a:r>
            <a:endParaRPr lang="en-US" sz="2400" dirty="0" smtClean="0">
              <a:solidFill>
                <a:schemeClr val="bg1"/>
              </a:solidFill>
            </a:endParaRPr>
          </a:p>
          <a:p>
            <a:r>
              <a:rPr lang="en-US" sz="2400" dirty="0">
                <a:solidFill>
                  <a:schemeClr val="bg1"/>
                </a:solidFill>
              </a:rPr>
              <a:t>Terrorism and Financial </a:t>
            </a:r>
            <a:r>
              <a:rPr lang="en-US" sz="2400" dirty="0" smtClean="0">
                <a:solidFill>
                  <a:schemeClr val="bg1"/>
                </a:solidFill>
              </a:rPr>
              <a:t>Intelligence</a:t>
            </a:r>
          </a:p>
          <a:p>
            <a:r>
              <a:rPr lang="en-US" sz="2400" dirty="0" smtClean="0">
                <a:solidFill>
                  <a:schemeClr val="bg1"/>
                </a:solidFill>
              </a:rPr>
              <a:t>U.S. Department of the Treasury</a:t>
            </a:r>
            <a:endParaRPr lang="en-US" sz="2400" dirty="0">
              <a:solidFill>
                <a:schemeClr val="bg1"/>
              </a:solidFill>
            </a:endParaRPr>
          </a:p>
          <a:p>
            <a:r>
              <a:rPr lang="en-US" sz="2400" dirty="0">
                <a:solidFill>
                  <a:schemeClr val="bg1"/>
                </a:solidFill>
                <a:hlinkClick r:id="rId2"/>
              </a:rPr>
              <a:t>http://</a:t>
            </a:r>
            <a:r>
              <a:rPr lang="en-US" sz="2400" dirty="0" smtClean="0">
                <a:solidFill>
                  <a:schemeClr val="bg1"/>
                </a:solidFill>
                <a:hlinkClick r:id="rId2"/>
              </a:rPr>
              <a:t>www.treasury.gov/about/organizational-structure/offices/Pages/Office-of-Foreign-Assets-Control.aspx</a:t>
            </a:r>
            <a:endParaRPr lang="en-US" sz="2400" dirty="0" smtClean="0">
              <a:solidFill>
                <a:schemeClr val="bg1"/>
              </a:solidFill>
            </a:endParaRPr>
          </a:p>
          <a:p>
            <a:r>
              <a:rPr lang="en-US" sz="2400" dirty="0" smtClean="0">
                <a:solidFill>
                  <a:schemeClr val="bg1"/>
                </a:solidFill>
              </a:rPr>
              <a:t>Administers the </a:t>
            </a:r>
            <a:r>
              <a:rPr lang="en-US" sz="2400" dirty="0">
                <a:solidFill>
                  <a:schemeClr val="bg1"/>
                </a:solidFill>
              </a:rPr>
              <a:t>Specially Designated Nationals and Blocked Persons </a:t>
            </a:r>
            <a:r>
              <a:rPr lang="en-US" sz="2400" dirty="0" smtClean="0">
                <a:solidFill>
                  <a:schemeClr val="bg1"/>
                </a:solidFill>
              </a:rPr>
              <a:t>List:</a:t>
            </a:r>
          </a:p>
          <a:p>
            <a:r>
              <a:rPr lang="en-US" sz="2400" dirty="0">
                <a:solidFill>
                  <a:schemeClr val="bg1"/>
                </a:solidFill>
                <a:hlinkClick r:id="rId3"/>
              </a:rPr>
              <a:t>http://sdnsearch.ofac.treas.gov</a:t>
            </a:r>
            <a:r>
              <a:rPr lang="en-US" sz="2400" dirty="0" smtClean="0">
                <a:solidFill>
                  <a:schemeClr val="bg1"/>
                </a:solidFill>
                <a:hlinkClick r:id="rId3"/>
              </a:rPr>
              <a:t>/</a:t>
            </a:r>
            <a:endParaRPr lang="en-US" sz="2400" dirty="0" smtClean="0">
              <a:solidFill>
                <a:schemeClr val="bg1"/>
              </a:solidFill>
            </a:endParaRPr>
          </a:p>
          <a:p>
            <a:endParaRPr lang="en-US" sz="2400" dirty="0" smtClean="0">
              <a:solidFill>
                <a:schemeClr val="bg1"/>
              </a:solidFill>
            </a:endParaRPr>
          </a:p>
          <a:p>
            <a:endParaRPr lang="en-US" sz="2400" b="1" dirty="0"/>
          </a:p>
        </p:txBody>
      </p:sp>
      <p:sp>
        <p:nvSpPr>
          <p:cNvPr id="3" name="Title 2"/>
          <p:cNvSpPr>
            <a:spLocks noGrp="1"/>
          </p:cNvSpPr>
          <p:nvPr>
            <p:ph type="title"/>
          </p:nvPr>
        </p:nvSpPr>
        <p:spPr/>
        <p:txBody>
          <a:bodyPr>
            <a:normAutofit/>
          </a:bodyPr>
          <a:lstStyle/>
          <a:p>
            <a:r>
              <a:rPr lang="en-US" sz="2000" dirty="0" smtClean="0"/>
              <a:t>OFAC (the office of foreign asset control)</a:t>
            </a:r>
            <a:endParaRPr lang="en-US" sz="2000" dirty="0"/>
          </a:p>
        </p:txBody>
      </p:sp>
    </p:spTree>
    <p:extLst>
      <p:ext uri="{BB962C8B-B14F-4D97-AF65-F5344CB8AC3E}">
        <p14:creationId xmlns:p14="http://schemas.microsoft.com/office/powerpoint/2010/main" val="2577828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685800"/>
            <a:ext cx="5230368" cy="5867400"/>
          </a:xfrm>
        </p:spPr>
        <p:txBody>
          <a:bodyPr>
            <a:normAutofit/>
          </a:bodyPr>
          <a:lstStyle/>
          <a:p>
            <a:pPr>
              <a:buFont typeface="Wingdings" pitchFamily="2" charset="2"/>
              <a:buChar char="v"/>
            </a:pPr>
            <a:r>
              <a:rPr lang="en-US" sz="2000" dirty="0">
                <a:solidFill>
                  <a:schemeClr val="accent6">
                    <a:lumMod val="50000"/>
                  </a:schemeClr>
                </a:solidFill>
              </a:rPr>
              <a:t>A policy statement demonstrating senior management's commitment to export control. </a:t>
            </a:r>
          </a:p>
          <a:p>
            <a:pPr>
              <a:buFont typeface="Wingdings" pitchFamily="2" charset="2"/>
              <a:buChar char="v"/>
            </a:pPr>
            <a:r>
              <a:rPr lang="en-US" sz="2000" dirty="0">
                <a:solidFill>
                  <a:schemeClr val="accent6">
                    <a:lumMod val="50000"/>
                  </a:schemeClr>
                </a:solidFill>
              </a:rPr>
              <a:t>Identification of positions within the company responsible for export control. </a:t>
            </a:r>
          </a:p>
          <a:p>
            <a:pPr>
              <a:buFont typeface="Wingdings" pitchFamily="2" charset="2"/>
              <a:buChar char="v"/>
            </a:pPr>
            <a:r>
              <a:rPr lang="en-US" sz="2000" dirty="0">
                <a:solidFill>
                  <a:schemeClr val="accent6">
                    <a:lumMod val="50000"/>
                  </a:schemeClr>
                </a:solidFill>
              </a:rPr>
              <a:t>An up-to-date training program for employees with exports responsibilities. </a:t>
            </a:r>
          </a:p>
          <a:p>
            <a:pPr>
              <a:buFont typeface="Wingdings" pitchFamily="2" charset="2"/>
              <a:buChar char="v"/>
            </a:pPr>
            <a:r>
              <a:rPr lang="en-US" sz="2000" dirty="0">
                <a:solidFill>
                  <a:schemeClr val="accent6">
                    <a:lumMod val="50000"/>
                  </a:schemeClr>
                </a:solidFill>
              </a:rPr>
              <a:t>A program for maintaining records in compliance with export regulations. </a:t>
            </a:r>
          </a:p>
          <a:p>
            <a:pPr>
              <a:buFont typeface="Wingdings" pitchFamily="2" charset="2"/>
              <a:buChar char="v"/>
            </a:pPr>
            <a:r>
              <a:rPr lang="en-US" sz="2000" dirty="0">
                <a:solidFill>
                  <a:schemeClr val="accent6">
                    <a:lumMod val="50000"/>
                  </a:schemeClr>
                </a:solidFill>
              </a:rPr>
              <a:t>Periodic internal review of the EMS. </a:t>
            </a:r>
          </a:p>
          <a:p>
            <a:pPr>
              <a:buFont typeface="Wingdings" pitchFamily="2" charset="2"/>
              <a:buChar char="v"/>
            </a:pPr>
            <a:r>
              <a:rPr lang="en-US" sz="2000" dirty="0">
                <a:solidFill>
                  <a:schemeClr val="accent6">
                    <a:lumMod val="50000"/>
                  </a:schemeClr>
                </a:solidFill>
              </a:rPr>
              <a:t>A procedure for dealing with violations or non-compliance of exports regulations. </a:t>
            </a:r>
          </a:p>
          <a:p>
            <a:pPr>
              <a:buFont typeface="Wingdings" pitchFamily="2" charset="2"/>
              <a:buChar char="v"/>
            </a:pPr>
            <a:r>
              <a:rPr lang="en-US" sz="2000" dirty="0">
                <a:solidFill>
                  <a:schemeClr val="accent6">
                    <a:lumMod val="50000"/>
                  </a:schemeClr>
                </a:solidFill>
              </a:rPr>
              <a:t>A strict policy of reporting suspicious orders or inquiries to U.S. Customs. </a:t>
            </a:r>
          </a:p>
          <a:p>
            <a:pPr>
              <a:buFont typeface="Wingdings" pitchFamily="2" charset="2"/>
              <a:buChar char="v"/>
            </a:pPr>
            <a:endParaRPr lang="en-US" dirty="0">
              <a:solidFill>
                <a:schemeClr val="accent6">
                  <a:lumMod val="50000"/>
                </a:schemeClr>
              </a:solidFill>
            </a:endParaRPr>
          </a:p>
        </p:txBody>
      </p:sp>
      <p:sp>
        <p:nvSpPr>
          <p:cNvPr id="3" name="Title 2"/>
          <p:cNvSpPr>
            <a:spLocks noGrp="1"/>
          </p:cNvSpPr>
          <p:nvPr>
            <p:ph type="title"/>
          </p:nvPr>
        </p:nvSpPr>
        <p:spPr/>
        <p:txBody>
          <a:bodyPr/>
          <a:lstStyle/>
          <a:p>
            <a:r>
              <a:rPr lang="en-US" dirty="0" smtClean="0"/>
              <a:t>Export management system (ems) suggestions from ice</a:t>
            </a:r>
            <a:endParaRPr lang="en-US" dirty="0"/>
          </a:p>
        </p:txBody>
      </p:sp>
    </p:spTree>
    <p:extLst>
      <p:ext uri="{BB962C8B-B14F-4D97-AF65-F5344CB8AC3E}">
        <p14:creationId xmlns:p14="http://schemas.microsoft.com/office/powerpoint/2010/main" val="17891273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200400" y="1066800"/>
            <a:ext cx="5334000" cy="5410200"/>
          </a:xfrm>
        </p:spPr>
        <p:txBody>
          <a:bodyPr>
            <a:normAutofit/>
          </a:bodyPr>
          <a:lstStyle/>
          <a:p>
            <a:pPr marL="0" indent="0">
              <a:buNone/>
            </a:pPr>
            <a:r>
              <a:rPr lang="en-US" sz="2000" dirty="0">
                <a:solidFill>
                  <a:srgbClr val="C00000"/>
                </a:solidFill>
              </a:rPr>
              <a:t>Export enforcement requires a unified U.S. government response. As a result, numerous government agencies with U.S. export enforcement mandates participate in the center. These departments include:</a:t>
            </a:r>
          </a:p>
          <a:p>
            <a:r>
              <a:rPr lang="en-US" sz="2000" dirty="0">
                <a:solidFill>
                  <a:srgbClr val="C00000"/>
                </a:solidFill>
              </a:rPr>
              <a:t>The Department of Commerce,</a:t>
            </a:r>
          </a:p>
          <a:p>
            <a:r>
              <a:rPr lang="en-US" sz="2000" dirty="0">
                <a:solidFill>
                  <a:srgbClr val="C00000"/>
                </a:solidFill>
              </a:rPr>
              <a:t>The Department of Defense, </a:t>
            </a:r>
          </a:p>
          <a:p>
            <a:r>
              <a:rPr lang="en-US" sz="2000" dirty="0">
                <a:solidFill>
                  <a:srgbClr val="C00000"/>
                </a:solidFill>
              </a:rPr>
              <a:t>The Department of Energy,</a:t>
            </a:r>
          </a:p>
          <a:p>
            <a:r>
              <a:rPr lang="en-US" sz="2000" b="1" dirty="0">
                <a:solidFill>
                  <a:srgbClr val="C00000"/>
                </a:solidFill>
              </a:rPr>
              <a:t>The Department of Homeland Security</a:t>
            </a:r>
            <a:r>
              <a:rPr lang="en-US" sz="2000" dirty="0">
                <a:solidFill>
                  <a:srgbClr val="C00000"/>
                </a:solidFill>
              </a:rPr>
              <a:t>,</a:t>
            </a:r>
          </a:p>
          <a:p>
            <a:r>
              <a:rPr lang="en-US" sz="2000" dirty="0">
                <a:solidFill>
                  <a:srgbClr val="C00000"/>
                </a:solidFill>
              </a:rPr>
              <a:t>The Department of Justice, </a:t>
            </a:r>
          </a:p>
          <a:p>
            <a:r>
              <a:rPr lang="en-US" sz="2000" dirty="0">
                <a:solidFill>
                  <a:srgbClr val="C00000"/>
                </a:solidFill>
              </a:rPr>
              <a:t>The Department of State, </a:t>
            </a:r>
          </a:p>
          <a:p>
            <a:r>
              <a:rPr lang="en-US" sz="2000" dirty="0">
                <a:solidFill>
                  <a:srgbClr val="C00000"/>
                </a:solidFill>
              </a:rPr>
              <a:t>The Department of the Treasury, and</a:t>
            </a:r>
          </a:p>
          <a:p>
            <a:r>
              <a:rPr lang="en-US" sz="2000" dirty="0">
                <a:solidFill>
                  <a:srgbClr val="C00000"/>
                </a:solidFill>
              </a:rPr>
              <a:t>The Office of the Director of National Intelligence.</a:t>
            </a:r>
          </a:p>
          <a:p>
            <a:endParaRPr lang="en-US" dirty="0"/>
          </a:p>
        </p:txBody>
      </p:sp>
      <p:sp>
        <p:nvSpPr>
          <p:cNvPr id="3" name="Title 2"/>
          <p:cNvSpPr>
            <a:spLocks noGrp="1"/>
          </p:cNvSpPr>
          <p:nvPr>
            <p:ph type="title"/>
          </p:nvPr>
        </p:nvSpPr>
        <p:spPr>
          <a:xfrm>
            <a:off x="609600" y="1554480"/>
            <a:ext cx="2362200" cy="2712720"/>
          </a:xfrm>
        </p:spPr>
        <p:txBody>
          <a:bodyPr>
            <a:normAutofit/>
          </a:bodyPr>
          <a:lstStyle/>
          <a:p>
            <a:r>
              <a:rPr lang="en-US" dirty="0" smtClean="0"/>
              <a:t>From the website of </a:t>
            </a:r>
            <a:r>
              <a:rPr lang="en-US" dirty="0" err="1" smtClean="0"/>
              <a:t>i.c.e</a:t>
            </a:r>
            <a:r>
              <a:rPr lang="en-US" dirty="0" smtClean="0"/>
              <a:t>. </a:t>
            </a:r>
            <a:br>
              <a:rPr lang="en-US" dirty="0" smtClean="0"/>
            </a:br>
            <a:r>
              <a:rPr lang="en-US" dirty="0" smtClean="0"/>
              <a:t>(on </a:t>
            </a:r>
            <a:r>
              <a:rPr lang="en-US" dirty="0"/>
              <a:t>The Export Enforcement Coordination </a:t>
            </a:r>
            <a:r>
              <a:rPr lang="en-US" dirty="0" smtClean="0"/>
              <a:t>Center):</a:t>
            </a:r>
            <a:r>
              <a:rPr lang="en-US" dirty="0"/>
              <a:t/>
            </a:r>
            <a:br>
              <a:rPr lang="en-US" dirty="0"/>
            </a:br>
            <a:endParaRPr lang="en-US" dirty="0"/>
          </a:p>
        </p:txBody>
      </p:sp>
    </p:spTree>
    <p:extLst>
      <p:ext uri="{BB962C8B-B14F-4D97-AF65-F5344CB8AC3E}">
        <p14:creationId xmlns:p14="http://schemas.microsoft.com/office/powerpoint/2010/main" val="37999292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1545336"/>
            <a:ext cx="4224528" cy="4398264"/>
          </a:xfrm>
        </p:spPr>
        <p:txBody>
          <a:bodyPr>
            <a:noAutofit/>
          </a:bodyPr>
          <a:lstStyle/>
          <a:p>
            <a:r>
              <a:rPr lang="en-US" sz="2400" dirty="0" smtClean="0"/>
              <a:t>Administered by ICE</a:t>
            </a:r>
          </a:p>
          <a:p>
            <a:r>
              <a:rPr lang="en-US" sz="2400" dirty="0" smtClean="0"/>
              <a:t>Export focused:</a:t>
            </a:r>
          </a:p>
          <a:p>
            <a:pPr lvl="1"/>
            <a:r>
              <a:rPr lang="en-US" sz="2400" dirty="0" smtClean="0"/>
              <a:t>Prevent proliferation of WMD’s</a:t>
            </a:r>
          </a:p>
          <a:p>
            <a:pPr lvl="1"/>
            <a:r>
              <a:rPr lang="en-US" sz="2400" dirty="0" smtClean="0"/>
              <a:t>Prevent weapons from falling into the wrong hands</a:t>
            </a:r>
          </a:p>
          <a:p>
            <a:pPr lvl="1"/>
            <a:endParaRPr lang="en-US" sz="2400" dirty="0"/>
          </a:p>
          <a:p>
            <a:r>
              <a:rPr lang="en-US" sz="2400" dirty="0">
                <a:hlinkClick r:id="rId2"/>
              </a:rPr>
              <a:t>http://www.ice.gov/project-shield</a:t>
            </a:r>
            <a:r>
              <a:rPr lang="en-US" sz="2400" dirty="0" smtClean="0">
                <a:hlinkClick r:id="rId2"/>
              </a:rPr>
              <a:t>/</a:t>
            </a:r>
            <a:endParaRPr lang="en-US" sz="2400" dirty="0" smtClean="0"/>
          </a:p>
          <a:p>
            <a:endParaRPr lang="en-US" sz="2400" dirty="0"/>
          </a:p>
        </p:txBody>
      </p:sp>
      <p:sp>
        <p:nvSpPr>
          <p:cNvPr id="3" name="Title 2"/>
          <p:cNvSpPr>
            <a:spLocks noGrp="1"/>
          </p:cNvSpPr>
          <p:nvPr>
            <p:ph type="title"/>
          </p:nvPr>
        </p:nvSpPr>
        <p:spPr/>
        <p:txBody>
          <a:bodyPr>
            <a:normAutofit/>
          </a:bodyPr>
          <a:lstStyle/>
          <a:p>
            <a:r>
              <a:rPr lang="en-US" sz="2400" dirty="0" smtClean="0"/>
              <a:t>Project shield </a:t>
            </a:r>
            <a:r>
              <a:rPr lang="en-US" sz="2400" dirty="0" err="1" smtClean="0"/>
              <a:t>america</a:t>
            </a:r>
            <a:endParaRPr lang="en-US" sz="2400" dirty="0"/>
          </a:p>
        </p:txBody>
      </p:sp>
    </p:spTree>
    <p:extLst>
      <p:ext uri="{BB962C8B-B14F-4D97-AF65-F5344CB8AC3E}">
        <p14:creationId xmlns:p14="http://schemas.microsoft.com/office/powerpoint/2010/main" val="26290267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2. Import controls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6698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200400" y="1447800"/>
            <a:ext cx="5181600" cy="4648200"/>
          </a:xfrm>
        </p:spPr>
        <p:txBody>
          <a:bodyPr>
            <a:normAutofit lnSpcReduction="10000"/>
          </a:bodyPr>
          <a:lstStyle/>
          <a:p>
            <a:pPr marL="0" indent="0">
              <a:buNone/>
            </a:pPr>
            <a:r>
              <a:rPr lang="en-US" sz="2400" dirty="0" smtClean="0">
                <a:solidFill>
                  <a:schemeClr val="bg1"/>
                </a:solidFill>
              </a:rPr>
              <a:t>The best summary may be from the Commerce Department’s “Reasons for Control” under the CCL:</a:t>
            </a:r>
          </a:p>
          <a:p>
            <a:pPr>
              <a:buFont typeface="Wingdings" pitchFamily="2" charset="2"/>
              <a:buChar char="Ø"/>
            </a:pPr>
            <a:r>
              <a:rPr lang="en-US" sz="2400" dirty="0" smtClean="0">
                <a:solidFill>
                  <a:schemeClr val="bg1"/>
                </a:solidFill>
              </a:rPr>
              <a:t>Crime control</a:t>
            </a:r>
          </a:p>
          <a:p>
            <a:pPr>
              <a:buFont typeface="Wingdings" pitchFamily="2" charset="2"/>
              <a:buChar char="Ø"/>
            </a:pPr>
            <a:r>
              <a:rPr lang="en-US" sz="2400" dirty="0" smtClean="0">
                <a:solidFill>
                  <a:schemeClr val="bg1"/>
                </a:solidFill>
              </a:rPr>
              <a:t>Anti terrorism</a:t>
            </a:r>
          </a:p>
          <a:p>
            <a:pPr>
              <a:buFont typeface="Wingdings" pitchFamily="2" charset="2"/>
              <a:buChar char="Ø"/>
            </a:pPr>
            <a:r>
              <a:rPr lang="en-US" sz="2400" dirty="0" smtClean="0">
                <a:solidFill>
                  <a:schemeClr val="bg1"/>
                </a:solidFill>
              </a:rPr>
              <a:t>Firearms convention</a:t>
            </a:r>
          </a:p>
          <a:p>
            <a:pPr>
              <a:buFont typeface="Wingdings" pitchFamily="2" charset="2"/>
              <a:buChar char="Ø"/>
            </a:pPr>
            <a:r>
              <a:rPr lang="en-US" sz="2400" dirty="0" smtClean="0">
                <a:solidFill>
                  <a:schemeClr val="bg1"/>
                </a:solidFill>
              </a:rPr>
              <a:t>Regional Stability</a:t>
            </a:r>
          </a:p>
          <a:p>
            <a:pPr>
              <a:buFont typeface="Wingdings" pitchFamily="2" charset="2"/>
              <a:buChar char="Ø"/>
            </a:pPr>
            <a:r>
              <a:rPr lang="en-US" sz="2400" dirty="0" smtClean="0">
                <a:solidFill>
                  <a:schemeClr val="bg1"/>
                </a:solidFill>
              </a:rPr>
              <a:t>Missile technology</a:t>
            </a:r>
          </a:p>
          <a:p>
            <a:pPr>
              <a:buFont typeface="Wingdings" pitchFamily="2" charset="2"/>
              <a:buChar char="Ø"/>
            </a:pPr>
            <a:r>
              <a:rPr lang="en-US" sz="2400" dirty="0" smtClean="0">
                <a:solidFill>
                  <a:schemeClr val="bg1"/>
                </a:solidFill>
              </a:rPr>
              <a:t>National security</a:t>
            </a:r>
          </a:p>
          <a:p>
            <a:pPr>
              <a:buFont typeface="Wingdings" pitchFamily="2" charset="2"/>
              <a:buChar char="Ø"/>
            </a:pPr>
            <a:r>
              <a:rPr lang="en-US" sz="2400" dirty="0" smtClean="0">
                <a:solidFill>
                  <a:schemeClr val="bg1"/>
                </a:solidFill>
              </a:rPr>
              <a:t>Nuclear nonproliferation</a:t>
            </a:r>
          </a:p>
          <a:p>
            <a:pPr>
              <a:buFont typeface="Wingdings" pitchFamily="2" charset="2"/>
              <a:buChar char="Ø"/>
            </a:pPr>
            <a:r>
              <a:rPr lang="en-US" sz="2400" dirty="0" smtClean="0">
                <a:solidFill>
                  <a:schemeClr val="bg1"/>
                </a:solidFill>
              </a:rPr>
              <a:t>Chemical and biological weapons</a:t>
            </a:r>
          </a:p>
          <a:p>
            <a:pPr marL="0" indent="0">
              <a:buNone/>
            </a:pPr>
            <a:endParaRPr lang="en-US" dirty="0" smtClean="0"/>
          </a:p>
          <a:p>
            <a:pPr marL="0" indent="0">
              <a:buNone/>
            </a:pPr>
            <a:endParaRPr lang="en-US" dirty="0" smtClean="0"/>
          </a:p>
        </p:txBody>
      </p:sp>
      <p:sp>
        <p:nvSpPr>
          <p:cNvPr id="3" name="Title 2"/>
          <p:cNvSpPr>
            <a:spLocks noGrp="1"/>
          </p:cNvSpPr>
          <p:nvPr>
            <p:ph type="title"/>
          </p:nvPr>
        </p:nvSpPr>
        <p:spPr>
          <a:xfrm>
            <a:off x="838200" y="1554480"/>
            <a:ext cx="2304996" cy="1979466"/>
          </a:xfrm>
        </p:spPr>
        <p:txBody>
          <a:bodyPr>
            <a:normAutofit/>
          </a:bodyPr>
          <a:lstStyle/>
          <a:p>
            <a:r>
              <a:rPr lang="en-US" sz="2000" dirty="0" smtClean="0"/>
              <a:t>Why is the government involved?</a:t>
            </a:r>
            <a:endParaRPr lang="en-US" sz="2000" dirty="0"/>
          </a:p>
        </p:txBody>
      </p:sp>
    </p:spTree>
    <p:extLst>
      <p:ext uri="{BB962C8B-B14F-4D97-AF65-F5344CB8AC3E}">
        <p14:creationId xmlns:p14="http://schemas.microsoft.com/office/powerpoint/2010/main" val="31299078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581400" y="1545336"/>
            <a:ext cx="4419600" cy="4626864"/>
          </a:xfrm>
        </p:spPr>
        <p:txBody>
          <a:bodyPr>
            <a:normAutofit/>
          </a:bodyPr>
          <a:lstStyle/>
          <a:p>
            <a:pPr marL="0" indent="0">
              <a:buNone/>
            </a:pPr>
            <a:r>
              <a:rPr lang="en-US" sz="2400" dirty="0" smtClean="0">
                <a:solidFill>
                  <a:schemeClr val="bg1"/>
                </a:solidFill>
              </a:rPr>
              <a:t>Why do we need them?</a:t>
            </a:r>
          </a:p>
          <a:p>
            <a:r>
              <a:rPr lang="en-US" sz="2400" dirty="0" smtClean="0">
                <a:solidFill>
                  <a:schemeClr val="bg1"/>
                </a:solidFill>
              </a:rPr>
              <a:t>Protect against terrorism or organized crime</a:t>
            </a:r>
          </a:p>
          <a:p>
            <a:r>
              <a:rPr lang="en-US" sz="2400" dirty="0" smtClean="0">
                <a:solidFill>
                  <a:schemeClr val="bg1"/>
                </a:solidFill>
              </a:rPr>
              <a:t>Protect against smuggling of illegal or banned goods:</a:t>
            </a:r>
          </a:p>
          <a:p>
            <a:pPr lvl="1">
              <a:buFont typeface="Courier New" pitchFamily="49" charset="0"/>
              <a:buChar char="o"/>
            </a:pPr>
            <a:r>
              <a:rPr lang="en-US" sz="2400" dirty="0" smtClean="0">
                <a:solidFill>
                  <a:schemeClr val="bg1"/>
                </a:solidFill>
              </a:rPr>
              <a:t>Controlled substances</a:t>
            </a:r>
          </a:p>
          <a:p>
            <a:pPr lvl="1">
              <a:buFont typeface="Courier New" pitchFamily="49" charset="0"/>
              <a:buChar char="o"/>
            </a:pPr>
            <a:r>
              <a:rPr lang="en-US" sz="2400" dirty="0" smtClean="0">
                <a:solidFill>
                  <a:schemeClr val="bg1"/>
                </a:solidFill>
              </a:rPr>
              <a:t>Counterfeits</a:t>
            </a:r>
          </a:p>
          <a:p>
            <a:pPr lvl="1">
              <a:buFont typeface="Courier New" pitchFamily="49" charset="0"/>
              <a:buChar char="o"/>
            </a:pPr>
            <a:r>
              <a:rPr lang="en-US" sz="2400" dirty="0" smtClean="0">
                <a:solidFill>
                  <a:schemeClr val="bg1"/>
                </a:solidFill>
              </a:rPr>
              <a:t>Agricultural pests, weeds</a:t>
            </a:r>
          </a:p>
          <a:p>
            <a:r>
              <a:rPr lang="en-US" sz="2400" dirty="0" smtClean="0">
                <a:solidFill>
                  <a:schemeClr val="bg1"/>
                </a:solidFill>
              </a:rPr>
              <a:t>Prevent unwanted individuals from entering</a:t>
            </a:r>
          </a:p>
          <a:p>
            <a:r>
              <a:rPr lang="en-US" sz="2400" dirty="0" smtClean="0">
                <a:solidFill>
                  <a:schemeClr val="bg1"/>
                </a:solidFill>
              </a:rPr>
              <a:t>Collect duties</a:t>
            </a:r>
          </a:p>
          <a:p>
            <a:pPr marL="0" indent="0">
              <a:buNone/>
            </a:pPr>
            <a:endParaRPr lang="en-US" sz="2400" dirty="0" smtClean="0"/>
          </a:p>
          <a:p>
            <a:pPr marL="0" indent="0">
              <a:buNone/>
            </a:pPr>
            <a:endParaRPr lang="en-US" sz="2400" dirty="0" smtClean="0"/>
          </a:p>
          <a:p>
            <a:pPr lvl="1"/>
            <a:endParaRPr lang="en-US" dirty="0" smtClean="0"/>
          </a:p>
          <a:p>
            <a:endParaRPr lang="en-US" dirty="0"/>
          </a:p>
        </p:txBody>
      </p:sp>
      <p:sp>
        <p:nvSpPr>
          <p:cNvPr id="3" name="Title 2"/>
          <p:cNvSpPr>
            <a:spLocks noGrp="1"/>
          </p:cNvSpPr>
          <p:nvPr>
            <p:ph type="title"/>
          </p:nvPr>
        </p:nvSpPr>
        <p:spPr/>
        <p:txBody>
          <a:bodyPr>
            <a:normAutofit/>
          </a:bodyPr>
          <a:lstStyle/>
          <a:p>
            <a:r>
              <a:rPr lang="en-US" sz="2400" dirty="0" smtClean="0"/>
              <a:t>2. Import controls</a:t>
            </a:r>
            <a:endParaRPr lang="en-US" sz="2400" dirty="0"/>
          </a:p>
        </p:txBody>
      </p:sp>
    </p:spTree>
    <p:extLst>
      <p:ext uri="{BB962C8B-B14F-4D97-AF65-F5344CB8AC3E}">
        <p14:creationId xmlns:p14="http://schemas.microsoft.com/office/powerpoint/2010/main" val="27584531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sz="2400" dirty="0"/>
              <a:t>Again, several agencies </a:t>
            </a:r>
            <a:r>
              <a:rPr lang="en-US" sz="2400" dirty="0" smtClean="0"/>
              <a:t>involved in import compliance</a:t>
            </a:r>
            <a:endParaRPr lang="en-US" sz="2400" dirty="0"/>
          </a:p>
          <a:p>
            <a:r>
              <a:rPr lang="en-US" sz="2400" dirty="0"/>
              <a:t>Mostly Customs (CBP, which is part of Homeland Security)</a:t>
            </a:r>
          </a:p>
          <a:p>
            <a:r>
              <a:rPr lang="en-US" sz="2400" dirty="0"/>
              <a:t>Three main missions of CBP:</a:t>
            </a:r>
          </a:p>
          <a:p>
            <a:pPr lvl="1"/>
            <a:r>
              <a:rPr lang="en-US" sz="2400" dirty="0"/>
              <a:t>Trade control </a:t>
            </a:r>
          </a:p>
          <a:p>
            <a:pPr lvl="1"/>
            <a:r>
              <a:rPr lang="en-US" sz="2400" dirty="0"/>
              <a:t>Travel control</a:t>
            </a:r>
          </a:p>
          <a:p>
            <a:pPr lvl="1"/>
            <a:r>
              <a:rPr lang="en-US" sz="2400" dirty="0"/>
              <a:t>Border control</a:t>
            </a:r>
          </a:p>
          <a:p>
            <a:r>
              <a:rPr lang="en-US" sz="2400" dirty="0">
                <a:hlinkClick r:id="rId2"/>
              </a:rPr>
              <a:t>http://cbp.gov/xp/cgov/about</a:t>
            </a:r>
            <a:endParaRPr lang="en-US" dirty="0"/>
          </a:p>
        </p:txBody>
      </p:sp>
      <p:sp>
        <p:nvSpPr>
          <p:cNvPr id="3" name="Title 2"/>
          <p:cNvSpPr>
            <a:spLocks noGrp="1"/>
          </p:cNvSpPr>
          <p:nvPr>
            <p:ph type="title"/>
          </p:nvPr>
        </p:nvSpPr>
        <p:spPr/>
        <p:txBody>
          <a:bodyPr>
            <a:normAutofit/>
          </a:bodyPr>
          <a:lstStyle/>
          <a:p>
            <a:r>
              <a:rPr lang="en-US" sz="2000" dirty="0" smtClean="0"/>
              <a:t>The </a:t>
            </a:r>
            <a:r>
              <a:rPr lang="en-US" sz="2000" dirty="0" err="1" smtClean="0"/>
              <a:t>bureAU</a:t>
            </a:r>
            <a:r>
              <a:rPr lang="en-US" sz="2000" dirty="0" smtClean="0"/>
              <a:t>-CRACY BEHIND IT</a:t>
            </a:r>
            <a:endParaRPr lang="en-US" sz="2000" dirty="0"/>
          </a:p>
        </p:txBody>
      </p:sp>
    </p:spTree>
    <p:extLst>
      <p:ext uri="{BB962C8B-B14F-4D97-AF65-F5344CB8AC3E}">
        <p14:creationId xmlns:p14="http://schemas.microsoft.com/office/powerpoint/2010/main" val="3122276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r>
              <a:rPr lang="en-US" sz="2000" dirty="0">
                <a:hlinkClick r:id="rId2"/>
              </a:rPr>
              <a:t>http://</a:t>
            </a:r>
            <a:r>
              <a:rPr lang="en-US" sz="2000" dirty="0" smtClean="0">
                <a:hlinkClick r:id="rId2"/>
              </a:rPr>
              <a:t>www.dhs.gov/day-life-dhs</a:t>
            </a:r>
            <a:endParaRPr lang="en-US" sz="2000" dirty="0" smtClean="0"/>
          </a:p>
          <a:p>
            <a:endParaRPr lang="en-US" sz="2000" dirty="0"/>
          </a:p>
          <a:p>
            <a:r>
              <a:rPr lang="en-US" sz="2000" dirty="0" smtClean="0"/>
              <a:t>DHS Organization Chart:</a:t>
            </a:r>
          </a:p>
          <a:p>
            <a:r>
              <a:rPr lang="en-US" sz="2000" dirty="0">
                <a:hlinkClick r:id="rId3"/>
              </a:rPr>
              <a:t>http://</a:t>
            </a:r>
            <a:r>
              <a:rPr lang="en-US" sz="2000" dirty="0" smtClean="0">
                <a:hlinkClick r:id="rId3"/>
              </a:rPr>
              <a:t>www.dhs.gov/xlibrary/assets/dhs-orgchart.pdf</a:t>
            </a:r>
            <a:endParaRPr lang="en-US" sz="2000" dirty="0" smtClean="0"/>
          </a:p>
          <a:p>
            <a:endParaRPr lang="en-US" sz="2000" dirty="0" smtClean="0"/>
          </a:p>
          <a:p>
            <a:endParaRPr lang="en-US" sz="2000" dirty="0"/>
          </a:p>
        </p:txBody>
      </p:sp>
      <p:sp>
        <p:nvSpPr>
          <p:cNvPr id="3" name="Title 2"/>
          <p:cNvSpPr>
            <a:spLocks noGrp="1"/>
          </p:cNvSpPr>
          <p:nvPr>
            <p:ph type="title"/>
          </p:nvPr>
        </p:nvSpPr>
        <p:spPr/>
        <p:txBody>
          <a:bodyPr>
            <a:normAutofit/>
          </a:bodyPr>
          <a:lstStyle/>
          <a:p>
            <a:r>
              <a:rPr lang="en-US" sz="2000" dirty="0" smtClean="0"/>
              <a:t>A day In the life of homeland security</a:t>
            </a:r>
            <a:endParaRPr lang="en-US" sz="2000" dirty="0"/>
          </a:p>
        </p:txBody>
      </p:sp>
    </p:spTree>
    <p:extLst>
      <p:ext uri="{BB962C8B-B14F-4D97-AF65-F5344CB8AC3E}">
        <p14:creationId xmlns:p14="http://schemas.microsoft.com/office/powerpoint/2010/main" val="30178154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990600"/>
            <a:ext cx="4224528" cy="5562600"/>
          </a:xfrm>
        </p:spPr>
        <p:txBody>
          <a:bodyPr>
            <a:noAutofit/>
          </a:bodyPr>
          <a:lstStyle/>
          <a:p>
            <a:pPr marL="342900" indent="-342900">
              <a:buAutoNum type="arabicPeriod"/>
            </a:pPr>
            <a:r>
              <a:rPr lang="en-US" sz="2400" dirty="0" smtClean="0">
                <a:solidFill>
                  <a:schemeClr val="bg1">
                    <a:lumMod val="50000"/>
                  </a:schemeClr>
                </a:solidFill>
              </a:rPr>
              <a:t>Customs and Border Protection (CBP)</a:t>
            </a:r>
          </a:p>
          <a:p>
            <a:pPr marL="342900" indent="-342900">
              <a:buAutoNum type="arabicPeriod"/>
            </a:pPr>
            <a:r>
              <a:rPr lang="en-US" sz="2400" dirty="0" smtClean="0">
                <a:solidFill>
                  <a:schemeClr val="bg1">
                    <a:lumMod val="50000"/>
                  </a:schemeClr>
                </a:solidFill>
              </a:rPr>
              <a:t>Citizenship and Immigration Services</a:t>
            </a:r>
          </a:p>
          <a:p>
            <a:pPr marL="342900" indent="-342900">
              <a:buAutoNum type="arabicPeriod"/>
            </a:pPr>
            <a:r>
              <a:rPr lang="en-US" sz="2400" dirty="0" smtClean="0">
                <a:solidFill>
                  <a:schemeClr val="bg1">
                    <a:lumMod val="50000"/>
                  </a:schemeClr>
                </a:solidFill>
              </a:rPr>
              <a:t>U.S. Coast Guard</a:t>
            </a:r>
          </a:p>
          <a:p>
            <a:pPr marL="342900" indent="-342900">
              <a:buAutoNum type="arabicPeriod"/>
            </a:pPr>
            <a:r>
              <a:rPr lang="en-US" sz="2400" dirty="0" smtClean="0">
                <a:solidFill>
                  <a:schemeClr val="bg1">
                    <a:lumMod val="50000"/>
                  </a:schemeClr>
                </a:solidFill>
              </a:rPr>
              <a:t>Federal Emergency Management Agency (FEMA)</a:t>
            </a:r>
          </a:p>
          <a:p>
            <a:pPr marL="342900" indent="-342900">
              <a:buAutoNum type="arabicPeriod"/>
            </a:pPr>
            <a:r>
              <a:rPr lang="en-US" sz="2400" dirty="0" smtClean="0">
                <a:solidFill>
                  <a:schemeClr val="bg1">
                    <a:lumMod val="50000"/>
                  </a:schemeClr>
                </a:solidFill>
              </a:rPr>
              <a:t>Immigration and Customs Enforcement (ICE)</a:t>
            </a:r>
          </a:p>
          <a:p>
            <a:pPr marL="342900" indent="-342900">
              <a:buAutoNum type="arabicPeriod"/>
            </a:pPr>
            <a:r>
              <a:rPr lang="en-US" sz="2400" dirty="0" smtClean="0">
                <a:solidFill>
                  <a:schemeClr val="bg1">
                    <a:lumMod val="50000"/>
                  </a:schemeClr>
                </a:solidFill>
              </a:rPr>
              <a:t>Secret Service</a:t>
            </a:r>
          </a:p>
          <a:p>
            <a:pPr marL="342900" indent="-342900">
              <a:buAutoNum type="arabicPeriod"/>
            </a:pPr>
            <a:r>
              <a:rPr lang="en-US" sz="2400" dirty="0" smtClean="0">
                <a:solidFill>
                  <a:schemeClr val="bg1">
                    <a:lumMod val="50000"/>
                  </a:schemeClr>
                </a:solidFill>
              </a:rPr>
              <a:t>Transportation Security Administration (TSA)</a:t>
            </a:r>
            <a:endParaRPr lang="en-US" sz="2400" dirty="0">
              <a:solidFill>
                <a:schemeClr val="bg1">
                  <a:lumMod val="50000"/>
                </a:schemeClr>
              </a:solidFill>
            </a:endParaRPr>
          </a:p>
        </p:txBody>
      </p:sp>
      <p:sp>
        <p:nvSpPr>
          <p:cNvPr id="3" name="Title 2"/>
          <p:cNvSpPr>
            <a:spLocks noGrp="1"/>
          </p:cNvSpPr>
          <p:nvPr>
            <p:ph type="title"/>
          </p:nvPr>
        </p:nvSpPr>
        <p:spPr/>
        <p:txBody>
          <a:bodyPr>
            <a:normAutofit/>
          </a:bodyPr>
          <a:lstStyle/>
          <a:p>
            <a:r>
              <a:rPr lang="en-US" sz="2000" dirty="0" smtClean="0"/>
              <a:t>Seven operative agencies of the </a:t>
            </a:r>
            <a:r>
              <a:rPr lang="en-US" sz="2000" dirty="0" err="1" smtClean="0"/>
              <a:t>dhs</a:t>
            </a:r>
            <a:endParaRPr lang="en-US" sz="2000" dirty="0"/>
          </a:p>
        </p:txBody>
      </p:sp>
    </p:spTree>
    <p:extLst>
      <p:ext uri="{BB962C8B-B14F-4D97-AF65-F5344CB8AC3E}">
        <p14:creationId xmlns:p14="http://schemas.microsoft.com/office/powerpoint/2010/main" val="41397231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pPr marL="0" indent="0">
              <a:buNone/>
            </a:pPr>
            <a:r>
              <a:rPr lang="en-US" sz="2400" dirty="0" smtClean="0">
                <a:solidFill>
                  <a:schemeClr val="bg1"/>
                </a:solidFill>
              </a:rPr>
              <a:t>“The Department of State regulates the </a:t>
            </a:r>
            <a:r>
              <a:rPr lang="en-US" sz="2400" u="sng" dirty="0" smtClean="0">
                <a:solidFill>
                  <a:schemeClr val="bg1"/>
                </a:solidFill>
              </a:rPr>
              <a:t>temporary</a:t>
            </a:r>
            <a:r>
              <a:rPr lang="en-US" sz="2400" dirty="0" smtClean="0">
                <a:solidFill>
                  <a:schemeClr val="bg1"/>
                </a:solidFill>
              </a:rPr>
              <a:t> import of defense articles.  </a:t>
            </a:r>
            <a:r>
              <a:rPr lang="en-US" sz="2400" u="sng" dirty="0" smtClean="0">
                <a:solidFill>
                  <a:schemeClr val="bg1"/>
                </a:solidFill>
              </a:rPr>
              <a:t>Permanent</a:t>
            </a:r>
            <a:r>
              <a:rPr lang="en-US" sz="2400" dirty="0" smtClean="0">
                <a:solidFill>
                  <a:schemeClr val="bg1"/>
                </a:solidFill>
              </a:rPr>
              <a:t> imports of defense articles are regulated by the Department of the Justice’s Bureau of Alcohol, Tobacco, Firearms and Explosives under the direction of the Attorney General”</a:t>
            </a:r>
            <a:endParaRPr lang="en-US" sz="2400" dirty="0">
              <a:solidFill>
                <a:schemeClr val="bg1"/>
              </a:solidFill>
            </a:endParaRPr>
          </a:p>
        </p:txBody>
      </p:sp>
      <p:sp>
        <p:nvSpPr>
          <p:cNvPr id="3" name="Title 2"/>
          <p:cNvSpPr>
            <a:spLocks noGrp="1"/>
          </p:cNvSpPr>
          <p:nvPr>
            <p:ph type="title"/>
          </p:nvPr>
        </p:nvSpPr>
        <p:spPr/>
        <p:txBody>
          <a:bodyPr/>
          <a:lstStyle/>
          <a:p>
            <a:r>
              <a:rPr lang="en-US" dirty="0" smtClean="0"/>
              <a:t>Defense articles: IMPORT </a:t>
            </a:r>
            <a:r>
              <a:rPr lang="en-US" dirty="0" smtClean="0"/>
              <a:t>JURISDICTION</a:t>
            </a:r>
            <a:endParaRPr lang="en-US" dirty="0"/>
          </a:p>
        </p:txBody>
      </p:sp>
    </p:spTree>
    <p:extLst>
      <p:ext uri="{BB962C8B-B14F-4D97-AF65-F5344CB8AC3E}">
        <p14:creationId xmlns:p14="http://schemas.microsoft.com/office/powerpoint/2010/main" val="17909242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762000"/>
            <a:ext cx="5230368" cy="5486400"/>
          </a:xfrm>
        </p:spPr>
        <p:txBody>
          <a:bodyPr>
            <a:noAutofit/>
          </a:bodyPr>
          <a:lstStyle/>
          <a:p>
            <a:r>
              <a:rPr lang="en-US" sz="2000" dirty="0">
                <a:solidFill>
                  <a:schemeClr val="bg1"/>
                </a:solidFill>
                <a:hlinkClick r:id="rId2"/>
              </a:rPr>
              <a:t>http://www.intelligence.gov/about-the-intelligence-community</a:t>
            </a:r>
            <a:r>
              <a:rPr lang="en-US" sz="2000" dirty="0" smtClean="0">
                <a:solidFill>
                  <a:schemeClr val="bg1"/>
                </a:solidFill>
                <a:hlinkClick r:id="rId2"/>
              </a:rPr>
              <a:t>/</a:t>
            </a:r>
            <a:endParaRPr lang="en-US" sz="2000" dirty="0" smtClean="0">
              <a:solidFill>
                <a:schemeClr val="bg1"/>
              </a:solidFill>
            </a:endParaRPr>
          </a:p>
          <a:p>
            <a:r>
              <a:rPr lang="en-US" sz="2000" dirty="0" smtClean="0">
                <a:solidFill>
                  <a:schemeClr val="bg1"/>
                </a:solidFill>
              </a:rPr>
              <a:t>17 agencies part of the U.S. “Intelligence Community”</a:t>
            </a:r>
          </a:p>
          <a:p>
            <a:r>
              <a:rPr lang="en-US" sz="2000" dirty="0" smtClean="0">
                <a:solidFill>
                  <a:schemeClr val="bg1"/>
                </a:solidFill>
              </a:rPr>
              <a:t>Federal Bureau of Investigation (FBI) is under the Dept. of Justice</a:t>
            </a:r>
          </a:p>
          <a:p>
            <a:pPr lvl="1"/>
            <a:r>
              <a:rPr lang="en-US" sz="2000" dirty="0" smtClean="0">
                <a:solidFill>
                  <a:schemeClr val="bg1"/>
                </a:solidFill>
              </a:rPr>
              <a:t>Interstate and international jurisdiction</a:t>
            </a:r>
          </a:p>
          <a:p>
            <a:pPr lvl="1"/>
            <a:r>
              <a:rPr lang="en-US" sz="2000" dirty="0" smtClean="0">
                <a:solidFill>
                  <a:schemeClr val="bg1"/>
                </a:solidFill>
              </a:rPr>
              <a:t>For example, organized cargo theft and industrial espionage</a:t>
            </a:r>
          </a:p>
          <a:p>
            <a:r>
              <a:rPr lang="en-US" sz="2000" dirty="0" smtClean="0">
                <a:solidFill>
                  <a:schemeClr val="bg1"/>
                </a:solidFill>
              </a:rPr>
              <a:t>Central Intelligence Agency (CIA) is an independent agency whose director reports to the Director of National Intelligence, who reports directly to the President</a:t>
            </a:r>
          </a:p>
          <a:p>
            <a:r>
              <a:rPr lang="en-US" sz="2000" dirty="0" smtClean="0">
                <a:solidFill>
                  <a:schemeClr val="bg1"/>
                </a:solidFill>
              </a:rPr>
              <a:t>Another interesting link:</a:t>
            </a:r>
          </a:p>
          <a:p>
            <a:pPr lvl="1"/>
            <a:r>
              <a:rPr lang="en-US" sz="2000" dirty="0">
                <a:solidFill>
                  <a:schemeClr val="bg1"/>
                </a:solidFill>
                <a:hlinkClick r:id="rId3"/>
              </a:rPr>
              <a:t>http://</a:t>
            </a:r>
            <a:r>
              <a:rPr lang="en-US" sz="2000" dirty="0" smtClean="0">
                <a:solidFill>
                  <a:schemeClr val="bg1"/>
                </a:solidFill>
                <a:hlinkClick r:id="rId3"/>
              </a:rPr>
              <a:t>en.wikipedia.org/wiki/United_States_Intelligence_Community</a:t>
            </a:r>
            <a:endParaRPr lang="en-US" sz="2000" dirty="0" smtClean="0">
              <a:solidFill>
                <a:schemeClr val="bg1"/>
              </a:solidFill>
            </a:endParaRPr>
          </a:p>
          <a:p>
            <a:pPr marL="457200" lvl="1" indent="0">
              <a:buNone/>
            </a:pPr>
            <a:endParaRPr lang="en-US" sz="2000" dirty="0">
              <a:solidFill>
                <a:schemeClr val="bg1"/>
              </a:solidFill>
            </a:endParaRPr>
          </a:p>
        </p:txBody>
      </p:sp>
      <p:sp>
        <p:nvSpPr>
          <p:cNvPr id="3" name="Title 2"/>
          <p:cNvSpPr>
            <a:spLocks noGrp="1"/>
          </p:cNvSpPr>
          <p:nvPr>
            <p:ph type="title"/>
          </p:nvPr>
        </p:nvSpPr>
        <p:spPr/>
        <p:txBody>
          <a:bodyPr>
            <a:normAutofit/>
          </a:bodyPr>
          <a:lstStyle/>
          <a:p>
            <a:r>
              <a:rPr lang="en-US" sz="2400" dirty="0" smtClean="0"/>
              <a:t>But how about the </a:t>
            </a:r>
            <a:r>
              <a:rPr lang="en-US" sz="2400" dirty="0" err="1" smtClean="0"/>
              <a:t>fbi</a:t>
            </a:r>
            <a:r>
              <a:rPr lang="en-US" sz="2400" dirty="0" smtClean="0"/>
              <a:t> and the </a:t>
            </a:r>
            <a:r>
              <a:rPr lang="en-US" sz="2400" dirty="0" err="1" smtClean="0"/>
              <a:t>cia</a:t>
            </a:r>
            <a:r>
              <a:rPr lang="en-US" sz="2400" dirty="0" smtClean="0"/>
              <a:t>?</a:t>
            </a:r>
            <a:endParaRPr lang="en-US" sz="2400" dirty="0"/>
          </a:p>
        </p:txBody>
      </p:sp>
    </p:spTree>
    <p:extLst>
      <p:ext uri="{BB962C8B-B14F-4D97-AF65-F5344CB8AC3E}">
        <p14:creationId xmlns:p14="http://schemas.microsoft.com/office/powerpoint/2010/main" val="12325653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886200" y="533400"/>
            <a:ext cx="4800600" cy="6019800"/>
          </a:xfrm>
        </p:spPr>
        <p:txBody>
          <a:bodyPr>
            <a:normAutofit/>
          </a:bodyPr>
          <a:lstStyle/>
          <a:p>
            <a:r>
              <a:rPr lang="en-US" sz="2400" dirty="0">
                <a:hlinkClick r:id="rId2"/>
              </a:rPr>
              <a:t>http://www.ice.gov</a:t>
            </a:r>
            <a:r>
              <a:rPr lang="en-US" sz="2400" dirty="0" smtClean="0">
                <a:hlinkClick r:id="rId2"/>
              </a:rPr>
              <a:t>/#</a:t>
            </a:r>
            <a:endParaRPr lang="en-US" sz="2400" dirty="0" smtClean="0"/>
          </a:p>
          <a:p>
            <a:r>
              <a:rPr lang="en-US" sz="2400" b="1" dirty="0" smtClean="0"/>
              <a:t>The </a:t>
            </a:r>
            <a:r>
              <a:rPr lang="en-US" sz="2400" b="1" dirty="0"/>
              <a:t>Export Enforcement Coordination </a:t>
            </a:r>
            <a:r>
              <a:rPr lang="en-US" sz="2400" b="1" dirty="0" smtClean="0"/>
              <a:t>Center  </a:t>
            </a:r>
            <a:r>
              <a:rPr lang="en-US" sz="2400" dirty="0" smtClean="0"/>
              <a:t>(see slide 15)</a:t>
            </a:r>
          </a:p>
          <a:p>
            <a:r>
              <a:rPr lang="en-US" sz="2400" b="1" dirty="0" smtClean="0"/>
              <a:t>Border </a:t>
            </a:r>
            <a:r>
              <a:rPr lang="en-US" sz="2400" b="1" dirty="0"/>
              <a:t>Enforcement Security Task Force </a:t>
            </a:r>
            <a:r>
              <a:rPr lang="en-US" sz="2400" dirty="0"/>
              <a:t>(BEST</a:t>
            </a:r>
            <a:r>
              <a:rPr lang="en-US" sz="2400" dirty="0" smtClean="0"/>
              <a:t>):</a:t>
            </a:r>
          </a:p>
          <a:p>
            <a:pPr lvl="1"/>
            <a:r>
              <a:rPr lang="en-US" sz="2400" dirty="0">
                <a:hlinkClick r:id="rId3"/>
              </a:rPr>
              <a:t>http://www.ice.gov/best</a:t>
            </a:r>
            <a:r>
              <a:rPr lang="en-US" sz="2400" dirty="0" smtClean="0">
                <a:hlinkClick r:id="rId3"/>
              </a:rPr>
              <a:t>/</a:t>
            </a:r>
            <a:endParaRPr lang="en-US" sz="2400" dirty="0" smtClean="0"/>
          </a:p>
          <a:p>
            <a:pPr lvl="1"/>
            <a:r>
              <a:rPr lang="en-US" sz="2400" dirty="0" smtClean="0"/>
              <a:t>Securing the border and combating smuggling</a:t>
            </a:r>
          </a:p>
          <a:p>
            <a:r>
              <a:rPr lang="en-US" sz="2400" b="1" dirty="0"/>
              <a:t>Homeland Security </a:t>
            </a:r>
            <a:r>
              <a:rPr lang="en-US" sz="2400" b="1" dirty="0" smtClean="0"/>
              <a:t>Investigations:</a:t>
            </a:r>
          </a:p>
          <a:p>
            <a:pPr lvl="1"/>
            <a:r>
              <a:rPr lang="en-US" sz="2400" dirty="0">
                <a:hlinkClick r:id="rId4"/>
              </a:rPr>
              <a:t>http://www.ice.gov/about/offices/homeland-security-investigations</a:t>
            </a:r>
            <a:r>
              <a:rPr lang="en-US" sz="2400" dirty="0" smtClean="0">
                <a:hlinkClick r:id="rId4"/>
              </a:rPr>
              <a:t>/</a:t>
            </a:r>
            <a:endParaRPr lang="en-US" sz="2400" dirty="0" smtClean="0"/>
          </a:p>
          <a:p>
            <a:pPr lvl="1"/>
            <a:r>
              <a:rPr lang="en-US" sz="2400" dirty="0" smtClean="0"/>
              <a:t>Short video on HSI</a:t>
            </a:r>
          </a:p>
          <a:p>
            <a:pPr lvl="1"/>
            <a:endParaRPr lang="en-US" sz="2400" dirty="0" smtClean="0"/>
          </a:p>
          <a:p>
            <a:pPr lvl="1"/>
            <a:endParaRPr lang="en-US" dirty="0"/>
          </a:p>
          <a:p>
            <a:endParaRPr lang="en-US" dirty="0"/>
          </a:p>
          <a:p>
            <a:endParaRPr lang="en-US" dirty="0" smtClean="0"/>
          </a:p>
          <a:p>
            <a:endParaRPr lang="en-US" dirty="0"/>
          </a:p>
        </p:txBody>
      </p:sp>
      <p:sp>
        <p:nvSpPr>
          <p:cNvPr id="3" name="Title 2"/>
          <p:cNvSpPr>
            <a:spLocks noGrp="1"/>
          </p:cNvSpPr>
          <p:nvPr>
            <p:ph type="title"/>
          </p:nvPr>
        </p:nvSpPr>
        <p:spPr>
          <a:xfrm>
            <a:off x="762000" y="1554480"/>
            <a:ext cx="3124200" cy="2788920"/>
          </a:xfrm>
        </p:spPr>
        <p:txBody>
          <a:bodyPr>
            <a:normAutofit/>
          </a:bodyPr>
          <a:lstStyle/>
          <a:p>
            <a:r>
              <a:rPr lang="en-US" sz="2000" dirty="0" smtClean="0"/>
              <a:t>Why </a:t>
            </a:r>
            <a:r>
              <a:rPr lang="en-US" sz="2000" u="sng" dirty="0" smtClean="0"/>
              <a:t>ice</a:t>
            </a:r>
            <a:r>
              <a:rPr lang="en-US" sz="2000" dirty="0" smtClean="0"/>
              <a:t> </a:t>
            </a:r>
            <a:br>
              <a:rPr lang="en-US" sz="2000" dirty="0" smtClean="0"/>
            </a:br>
            <a:r>
              <a:rPr lang="en-US" sz="2000" dirty="0" smtClean="0"/>
              <a:t>(immigration &amp; customs enforcement) ?</a:t>
            </a:r>
            <a:endParaRPr lang="en-US" sz="2000" dirty="0"/>
          </a:p>
        </p:txBody>
      </p:sp>
    </p:spTree>
    <p:extLst>
      <p:ext uri="{BB962C8B-B14F-4D97-AF65-F5344CB8AC3E}">
        <p14:creationId xmlns:p14="http://schemas.microsoft.com/office/powerpoint/2010/main" val="10238780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sz="2400" dirty="0" smtClean="0">
                <a:solidFill>
                  <a:schemeClr val="accent6">
                    <a:lumMod val="50000"/>
                  </a:schemeClr>
                </a:solidFill>
              </a:rPr>
              <a:t>Customs-Trade Partnership Against Terrorism  (C-TPAT)</a:t>
            </a:r>
          </a:p>
          <a:p>
            <a:r>
              <a:rPr lang="en-US" sz="2400" dirty="0" smtClean="0">
                <a:solidFill>
                  <a:schemeClr val="accent6">
                    <a:lumMod val="50000"/>
                  </a:schemeClr>
                </a:solidFill>
              </a:rPr>
              <a:t>Importer Security Filing  (ISF)</a:t>
            </a:r>
          </a:p>
          <a:p>
            <a:r>
              <a:rPr lang="en-US" sz="2400" dirty="0" smtClean="0">
                <a:solidFill>
                  <a:schemeClr val="accent6">
                    <a:lumMod val="50000"/>
                  </a:schemeClr>
                </a:solidFill>
              </a:rPr>
              <a:t>Container Security Initiative  (CSI)</a:t>
            </a:r>
          </a:p>
          <a:p>
            <a:r>
              <a:rPr lang="en-US" sz="2400" dirty="0" smtClean="0">
                <a:solidFill>
                  <a:schemeClr val="accent6">
                    <a:lumMod val="50000"/>
                  </a:schemeClr>
                </a:solidFill>
              </a:rPr>
              <a:t>Free and Secure Trade (FAST) and Pre Arrival Processing System (PAPS) </a:t>
            </a:r>
          </a:p>
          <a:p>
            <a:r>
              <a:rPr lang="en-US" sz="2400" dirty="0" smtClean="0">
                <a:solidFill>
                  <a:schemeClr val="accent6">
                    <a:lumMod val="50000"/>
                  </a:schemeClr>
                </a:solidFill>
              </a:rPr>
              <a:t>Project Shield America</a:t>
            </a:r>
          </a:p>
          <a:p>
            <a:endParaRPr lang="en-US" dirty="0"/>
          </a:p>
        </p:txBody>
      </p:sp>
      <p:sp>
        <p:nvSpPr>
          <p:cNvPr id="3" name="Title 2"/>
          <p:cNvSpPr>
            <a:spLocks noGrp="1"/>
          </p:cNvSpPr>
          <p:nvPr>
            <p:ph type="title"/>
          </p:nvPr>
        </p:nvSpPr>
        <p:spPr/>
        <p:txBody>
          <a:bodyPr/>
          <a:lstStyle/>
          <a:p>
            <a:r>
              <a:rPr lang="en-US" dirty="0" smtClean="0"/>
              <a:t>SEVERAL INITIATIVES AFFECTING IMPORTS</a:t>
            </a:r>
            <a:endParaRPr lang="en-US" dirty="0"/>
          </a:p>
        </p:txBody>
      </p:sp>
    </p:spTree>
    <p:extLst>
      <p:ext uri="{BB962C8B-B14F-4D97-AF65-F5344CB8AC3E}">
        <p14:creationId xmlns:p14="http://schemas.microsoft.com/office/powerpoint/2010/main" val="34915908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1545336"/>
            <a:ext cx="4224528" cy="4474464"/>
          </a:xfrm>
        </p:spPr>
        <p:txBody>
          <a:bodyPr>
            <a:normAutofit/>
          </a:bodyPr>
          <a:lstStyle/>
          <a:p>
            <a:r>
              <a:rPr lang="en-US" sz="2000" dirty="0" smtClean="0">
                <a:solidFill>
                  <a:srgbClr val="C00000"/>
                </a:solidFill>
              </a:rPr>
              <a:t>Extending the U.S. zone of security to the merchandise’s point of origin.</a:t>
            </a:r>
          </a:p>
          <a:p>
            <a:r>
              <a:rPr lang="en-US" sz="2000" dirty="0" smtClean="0">
                <a:solidFill>
                  <a:srgbClr val="C00000"/>
                </a:solidFill>
              </a:rPr>
              <a:t>Provides expedited customs processing for members (importers, carriers and brokers) who satisfy clear supply chain security criteria</a:t>
            </a:r>
          </a:p>
          <a:p>
            <a:r>
              <a:rPr lang="en-US" sz="2000" dirty="0" smtClean="0">
                <a:solidFill>
                  <a:srgbClr val="C00000"/>
                </a:solidFill>
              </a:rPr>
              <a:t>See separate handout (C-TPAT: Program Overview)</a:t>
            </a:r>
          </a:p>
          <a:p>
            <a:r>
              <a:rPr lang="en-US" sz="2000" dirty="0" smtClean="0">
                <a:solidFill>
                  <a:srgbClr val="C00000"/>
                </a:solidFill>
              </a:rPr>
              <a:t>Source:</a:t>
            </a:r>
          </a:p>
          <a:p>
            <a:pPr lvl="1"/>
            <a:r>
              <a:rPr lang="en-US" sz="2000" dirty="0">
                <a:solidFill>
                  <a:srgbClr val="C00000"/>
                </a:solidFill>
                <a:hlinkClick r:id="rId2"/>
              </a:rPr>
              <a:t>http://www.cbp.gov/xp/cgov/trade/cargo_security/ctpat</a:t>
            </a:r>
            <a:r>
              <a:rPr lang="en-US" sz="2000" dirty="0" smtClean="0">
                <a:solidFill>
                  <a:srgbClr val="C00000"/>
                </a:solidFill>
                <a:hlinkClick r:id="rId2"/>
              </a:rPr>
              <a:t>/</a:t>
            </a:r>
            <a:endParaRPr lang="en-US" sz="2000" dirty="0" smtClean="0">
              <a:solidFill>
                <a:srgbClr val="C00000"/>
              </a:solidFill>
            </a:endParaRPr>
          </a:p>
          <a:p>
            <a:pPr lvl="1"/>
            <a:endParaRPr lang="en-US" sz="2000" dirty="0" smtClean="0"/>
          </a:p>
          <a:p>
            <a:endParaRPr lang="en-US" dirty="0"/>
          </a:p>
        </p:txBody>
      </p:sp>
      <p:sp>
        <p:nvSpPr>
          <p:cNvPr id="3" name="Title 2"/>
          <p:cNvSpPr>
            <a:spLocks noGrp="1"/>
          </p:cNvSpPr>
          <p:nvPr>
            <p:ph type="title"/>
          </p:nvPr>
        </p:nvSpPr>
        <p:spPr/>
        <p:txBody>
          <a:bodyPr>
            <a:normAutofit/>
          </a:bodyPr>
          <a:lstStyle/>
          <a:p>
            <a:r>
              <a:rPr lang="en-US" sz="2400" dirty="0" smtClean="0"/>
              <a:t>C-</a:t>
            </a:r>
            <a:r>
              <a:rPr lang="en-US" sz="2400" dirty="0" err="1" smtClean="0"/>
              <a:t>tpat</a:t>
            </a:r>
            <a:endParaRPr lang="en-US" sz="2400" dirty="0"/>
          </a:p>
        </p:txBody>
      </p:sp>
    </p:spTree>
    <p:extLst>
      <p:ext uri="{BB962C8B-B14F-4D97-AF65-F5344CB8AC3E}">
        <p14:creationId xmlns:p14="http://schemas.microsoft.com/office/powerpoint/2010/main" val="30375964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lgn="l"/>
            <a:r>
              <a:rPr lang="en-US" smtClean="0"/>
              <a:t>	C-TPAT</a:t>
            </a:r>
          </a:p>
        </p:txBody>
      </p:sp>
      <p:sp>
        <p:nvSpPr>
          <p:cNvPr id="4099" name="Content Placeholder 2"/>
          <p:cNvSpPr>
            <a:spLocks noGrp="1"/>
          </p:cNvSpPr>
          <p:nvPr>
            <p:ph idx="1"/>
          </p:nvPr>
        </p:nvSpPr>
        <p:spPr/>
        <p:txBody>
          <a:bodyPr/>
          <a:lstStyle/>
          <a:p>
            <a:r>
              <a:rPr lang="en-US" smtClean="0"/>
              <a:t>Customs-Trade Partnership Against Terrorism</a:t>
            </a:r>
          </a:p>
          <a:p>
            <a:r>
              <a:rPr lang="en-US" smtClean="0"/>
              <a:t>A public-private partnership</a:t>
            </a:r>
          </a:p>
          <a:p>
            <a:r>
              <a:rPr lang="en-US" smtClean="0"/>
              <a:t>Launched after September 11, 2001</a:t>
            </a:r>
          </a:p>
          <a:p>
            <a:r>
              <a:rPr lang="en-US" smtClean="0"/>
              <a:t>Importers need to be aware of “foreseeable harm” and “the duty of reasonable care”</a:t>
            </a:r>
          </a:p>
          <a:p>
            <a:r>
              <a:rPr lang="en-US" smtClean="0"/>
              <a:t>Administered by Dept. of Homeland Security via its Customs &amp; Border Protection agency</a:t>
            </a:r>
          </a:p>
          <a:p>
            <a:r>
              <a:rPr lang="en-US" smtClean="0"/>
              <a:t>Importers voluntarily join C-TPAT</a:t>
            </a:r>
          </a:p>
        </p:txBody>
      </p:sp>
      <p:pic>
        <p:nvPicPr>
          <p:cNvPr id="4100" name="Picture 2" descr="http://www.tri-nat.com/Portals/0/C-TPAT%20Resized%201b.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35438" y="152400"/>
            <a:ext cx="3367087"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430185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Autofit/>
          </a:bodyPr>
          <a:lstStyle/>
          <a:p>
            <a:r>
              <a:rPr lang="en-US" sz="2400" dirty="0" smtClean="0">
                <a:solidFill>
                  <a:schemeClr val="bg1"/>
                </a:solidFill>
              </a:rPr>
              <a:t>Global trading rules</a:t>
            </a:r>
          </a:p>
          <a:p>
            <a:r>
              <a:rPr lang="en-US" sz="2400" dirty="0" smtClean="0">
                <a:solidFill>
                  <a:schemeClr val="bg1"/>
                </a:solidFill>
              </a:rPr>
              <a:t>Promote free trade</a:t>
            </a:r>
          </a:p>
          <a:p>
            <a:r>
              <a:rPr lang="en-US" sz="2400" dirty="0" smtClean="0">
                <a:solidFill>
                  <a:schemeClr val="bg1"/>
                </a:solidFill>
              </a:rPr>
              <a:t>Economic development</a:t>
            </a:r>
          </a:p>
          <a:p>
            <a:r>
              <a:rPr lang="en-US" sz="2400" dirty="0" smtClean="0">
                <a:solidFill>
                  <a:schemeClr val="bg1"/>
                </a:solidFill>
              </a:rPr>
              <a:t>Promote democracy abroad</a:t>
            </a:r>
          </a:p>
          <a:p>
            <a:r>
              <a:rPr lang="en-US" sz="2400" dirty="0" smtClean="0">
                <a:solidFill>
                  <a:schemeClr val="bg1"/>
                </a:solidFill>
              </a:rPr>
              <a:t>Public safety (consumer protection)</a:t>
            </a:r>
          </a:p>
          <a:p>
            <a:r>
              <a:rPr lang="en-US" sz="2400" dirty="0" smtClean="0">
                <a:solidFill>
                  <a:schemeClr val="bg1"/>
                </a:solidFill>
              </a:rPr>
              <a:t>Environmental protection</a:t>
            </a:r>
          </a:p>
          <a:p>
            <a:r>
              <a:rPr lang="en-US" sz="2400" dirty="0" smtClean="0">
                <a:solidFill>
                  <a:schemeClr val="bg1"/>
                </a:solidFill>
              </a:rPr>
              <a:t>Infrastructure development</a:t>
            </a:r>
          </a:p>
          <a:p>
            <a:r>
              <a:rPr lang="en-US" sz="2400" dirty="0" smtClean="0">
                <a:solidFill>
                  <a:schemeClr val="bg1"/>
                </a:solidFill>
              </a:rPr>
              <a:t>Promote tourism and travel</a:t>
            </a:r>
            <a:endParaRPr lang="en-US" sz="2400" dirty="0">
              <a:solidFill>
                <a:schemeClr val="bg1"/>
              </a:solidFill>
            </a:endParaRPr>
          </a:p>
        </p:txBody>
      </p:sp>
      <p:sp>
        <p:nvSpPr>
          <p:cNvPr id="3" name="Title 2"/>
          <p:cNvSpPr>
            <a:spLocks noGrp="1"/>
          </p:cNvSpPr>
          <p:nvPr>
            <p:ph type="title"/>
          </p:nvPr>
        </p:nvSpPr>
        <p:spPr>
          <a:xfrm>
            <a:off x="1069848" y="1554480"/>
            <a:ext cx="2282952" cy="1979466"/>
          </a:xfrm>
        </p:spPr>
        <p:txBody>
          <a:bodyPr>
            <a:normAutofit/>
          </a:bodyPr>
          <a:lstStyle/>
          <a:p>
            <a:r>
              <a:rPr lang="en-US" sz="2000" dirty="0" smtClean="0">
                <a:solidFill>
                  <a:srgbClr val="FF0000"/>
                </a:solidFill>
              </a:rPr>
              <a:t>Other priorities for the government</a:t>
            </a:r>
            <a:endParaRPr lang="en-US" sz="2000" dirty="0">
              <a:solidFill>
                <a:srgbClr val="FF0000"/>
              </a:solidFill>
            </a:endParaRPr>
          </a:p>
        </p:txBody>
      </p:sp>
    </p:spTree>
    <p:extLst>
      <p:ext uri="{BB962C8B-B14F-4D97-AF65-F5344CB8AC3E}">
        <p14:creationId xmlns:p14="http://schemas.microsoft.com/office/powerpoint/2010/main" val="28647705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mtClean="0"/>
              <a:t>Participating in C-TPAT</a:t>
            </a:r>
          </a:p>
        </p:txBody>
      </p:sp>
      <p:sp>
        <p:nvSpPr>
          <p:cNvPr id="5123" name="Content Placeholder 2"/>
          <p:cNvSpPr>
            <a:spLocks noGrp="1"/>
          </p:cNvSpPr>
          <p:nvPr>
            <p:ph idx="1"/>
          </p:nvPr>
        </p:nvSpPr>
        <p:spPr/>
        <p:txBody>
          <a:bodyPr/>
          <a:lstStyle/>
          <a:p>
            <a:r>
              <a:rPr lang="en-US" smtClean="0"/>
              <a:t>Now more than 10,000 companies and 50+% of U.S. imports </a:t>
            </a:r>
          </a:p>
          <a:p>
            <a:r>
              <a:rPr lang="en-US" smtClean="0"/>
              <a:t>Requires clear supply chain security criteria</a:t>
            </a:r>
          </a:p>
          <a:p>
            <a:r>
              <a:rPr lang="en-US" smtClean="0"/>
              <a:t>Provides incentives and benefits like expedited processing</a:t>
            </a:r>
          </a:p>
          <a:p>
            <a:r>
              <a:rPr lang="en-US" smtClean="0"/>
              <a:t>C‐TPAT members are considered low‐risk and are therefore less likely to be examined</a:t>
            </a:r>
          </a:p>
          <a:p>
            <a:r>
              <a:rPr lang="en-US" smtClean="0"/>
              <a:t>See attached 2-page flier </a:t>
            </a:r>
          </a:p>
        </p:txBody>
      </p:sp>
    </p:spTree>
    <p:extLst>
      <p:ext uri="{BB962C8B-B14F-4D97-AF65-F5344CB8AC3E}">
        <p14:creationId xmlns:p14="http://schemas.microsoft.com/office/powerpoint/2010/main" val="27744301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smtClean="0"/>
              <a:t>C-TPAT importer security criteria</a:t>
            </a:r>
          </a:p>
        </p:txBody>
      </p:sp>
      <p:sp>
        <p:nvSpPr>
          <p:cNvPr id="6147" name="Content Placeholder 2"/>
          <p:cNvSpPr>
            <a:spLocks noGrp="1"/>
          </p:cNvSpPr>
          <p:nvPr>
            <p:ph idx="1"/>
          </p:nvPr>
        </p:nvSpPr>
        <p:spPr/>
        <p:txBody>
          <a:bodyPr/>
          <a:lstStyle/>
          <a:p>
            <a:pPr marL="514350" indent="-514350">
              <a:buFont typeface="Arial" charset="0"/>
              <a:buAutoNum type="arabicPeriod"/>
            </a:pPr>
            <a:r>
              <a:rPr lang="en-US" smtClean="0"/>
              <a:t>Business partner requirement</a:t>
            </a:r>
          </a:p>
          <a:p>
            <a:pPr marL="514350" indent="-514350">
              <a:buFont typeface="Arial" charset="0"/>
              <a:buAutoNum type="arabicPeriod"/>
            </a:pPr>
            <a:r>
              <a:rPr lang="en-US" smtClean="0"/>
              <a:t>Container security</a:t>
            </a:r>
          </a:p>
          <a:p>
            <a:pPr marL="514350" indent="-514350">
              <a:buFont typeface="Arial" charset="0"/>
              <a:buAutoNum type="arabicPeriod"/>
            </a:pPr>
            <a:r>
              <a:rPr lang="en-US" smtClean="0"/>
              <a:t>Container inspection</a:t>
            </a:r>
          </a:p>
          <a:p>
            <a:pPr marL="514350" indent="-514350">
              <a:buFont typeface="Arial" charset="0"/>
              <a:buAutoNum type="arabicPeriod"/>
            </a:pPr>
            <a:r>
              <a:rPr lang="en-US" smtClean="0"/>
              <a:t>Physical access controls</a:t>
            </a:r>
          </a:p>
          <a:p>
            <a:pPr marL="514350" indent="-514350">
              <a:buFont typeface="Arial" charset="0"/>
              <a:buAutoNum type="arabicPeriod"/>
            </a:pPr>
            <a:r>
              <a:rPr lang="en-US" smtClean="0"/>
              <a:t>Personnel security</a:t>
            </a:r>
          </a:p>
          <a:p>
            <a:pPr marL="514350" indent="-514350">
              <a:buFont typeface="Arial" charset="0"/>
              <a:buAutoNum type="arabicPeriod"/>
            </a:pPr>
            <a:r>
              <a:rPr lang="en-US" smtClean="0"/>
              <a:t>Procedural security</a:t>
            </a:r>
          </a:p>
          <a:p>
            <a:pPr marL="514350" indent="-514350">
              <a:buFont typeface="Arial" charset="0"/>
              <a:buAutoNum type="arabicPeriod"/>
            </a:pPr>
            <a:r>
              <a:rPr lang="en-US" smtClean="0"/>
              <a:t>Security training and threat awareness</a:t>
            </a:r>
          </a:p>
          <a:p>
            <a:pPr marL="514350" indent="-514350">
              <a:buFont typeface="Arial" charset="0"/>
              <a:buAutoNum type="arabicPeriod"/>
            </a:pPr>
            <a:r>
              <a:rPr lang="en-US" smtClean="0"/>
              <a:t>Information technology security</a:t>
            </a:r>
          </a:p>
        </p:txBody>
      </p:sp>
    </p:spTree>
    <p:extLst>
      <p:ext uri="{BB962C8B-B14F-4D97-AF65-F5344CB8AC3E}">
        <p14:creationId xmlns:p14="http://schemas.microsoft.com/office/powerpoint/2010/main" val="7527614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1545336"/>
            <a:ext cx="4224528" cy="4398264"/>
          </a:xfrm>
        </p:spPr>
        <p:txBody>
          <a:bodyPr>
            <a:normAutofit/>
          </a:bodyPr>
          <a:lstStyle/>
          <a:p>
            <a:r>
              <a:rPr lang="en-US" sz="2400" dirty="0" smtClean="0"/>
              <a:t>Importer Security Filing</a:t>
            </a:r>
          </a:p>
          <a:p>
            <a:r>
              <a:rPr lang="en-US" sz="2400" dirty="0" smtClean="0"/>
              <a:t>Also known as the 10+2 program</a:t>
            </a:r>
          </a:p>
          <a:p>
            <a:r>
              <a:rPr lang="en-US" sz="2400" dirty="0" smtClean="0"/>
              <a:t>Information here:</a:t>
            </a:r>
          </a:p>
          <a:p>
            <a:pPr lvl="1"/>
            <a:r>
              <a:rPr lang="en-US" sz="2400" dirty="0">
                <a:hlinkClick r:id="rId2"/>
              </a:rPr>
              <a:t>http://www.cbp.gov/xp/cgov/trade/cargo_security/carriers/security_filing</a:t>
            </a:r>
            <a:r>
              <a:rPr lang="en-US" sz="2400" dirty="0" smtClean="0">
                <a:hlinkClick r:id="rId2"/>
              </a:rPr>
              <a:t>/</a:t>
            </a:r>
            <a:endParaRPr lang="en-US" sz="2400" dirty="0" smtClean="0"/>
          </a:p>
          <a:p>
            <a:r>
              <a:rPr lang="en-US" sz="2400" dirty="0" smtClean="0"/>
              <a:t>See slide from Customs (next page)</a:t>
            </a:r>
          </a:p>
          <a:p>
            <a:r>
              <a:rPr lang="en-US" sz="2400" dirty="0" smtClean="0"/>
              <a:t>Ocean freight only</a:t>
            </a:r>
            <a:endParaRPr lang="en-US" sz="2400" dirty="0"/>
          </a:p>
        </p:txBody>
      </p:sp>
      <p:sp>
        <p:nvSpPr>
          <p:cNvPr id="3" name="Title 2"/>
          <p:cNvSpPr>
            <a:spLocks noGrp="1"/>
          </p:cNvSpPr>
          <p:nvPr>
            <p:ph type="title"/>
          </p:nvPr>
        </p:nvSpPr>
        <p:spPr/>
        <p:txBody>
          <a:bodyPr>
            <a:normAutofit/>
          </a:bodyPr>
          <a:lstStyle/>
          <a:p>
            <a:r>
              <a:rPr lang="en-US" sz="2400" dirty="0" smtClean="0"/>
              <a:t>ISF</a:t>
            </a:r>
            <a:endParaRPr lang="en-US" sz="2400" dirty="0"/>
          </a:p>
        </p:txBody>
      </p:sp>
    </p:spTree>
    <p:extLst>
      <p:ext uri="{BB962C8B-B14F-4D97-AF65-F5344CB8AC3E}">
        <p14:creationId xmlns:p14="http://schemas.microsoft.com/office/powerpoint/2010/main" val="33444705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152400"/>
            <a:ext cx="8382000" cy="609600"/>
          </a:xfrm>
        </p:spPr>
        <p:txBody>
          <a:bodyPr/>
          <a:lstStyle/>
          <a:p>
            <a:pPr algn="ctr"/>
            <a:r>
              <a:rPr lang="en-US" sz="2800" b="1" smtClean="0">
                <a:solidFill>
                  <a:srgbClr val="333333"/>
                </a:solidFill>
                <a:latin typeface="Arial" charset="0"/>
              </a:rPr>
              <a:t>New Security Filing Data Requirements</a:t>
            </a:r>
          </a:p>
        </p:txBody>
      </p:sp>
      <p:sp>
        <p:nvSpPr>
          <p:cNvPr id="23555" name="Text Box 3"/>
          <p:cNvSpPr txBox="1">
            <a:spLocks noChangeArrowheads="1"/>
          </p:cNvSpPr>
          <p:nvPr/>
        </p:nvSpPr>
        <p:spPr bwMode="auto">
          <a:xfrm>
            <a:off x="6553200" y="1295400"/>
            <a:ext cx="1905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100">
                <a:solidFill>
                  <a:schemeClr val="tx1"/>
                </a:solidFill>
                <a:latin typeface="Arial" charset="0"/>
              </a:defRPr>
            </a:lvl1pPr>
            <a:lvl2pPr marL="742950" indent="-285750">
              <a:defRPr sz="1100">
                <a:solidFill>
                  <a:schemeClr val="tx1"/>
                </a:solidFill>
                <a:latin typeface="Arial" charset="0"/>
              </a:defRPr>
            </a:lvl2pPr>
            <a:lvl3pPr marL="1143000" indent="-228600">
              <a:defRPr sz="1100">
                <a:solidFill>
                  <a:schemeClr val="tx1"/>
                </a:solidFill>
                <a:latin typeface="Arial" charset="0"/>
              </a:defRPr>
            </a:lvl3pPr>
            <a:lvl4pPr marL="1600200" indent="-228600">
              <a:defRPr sz="1100">
                <a:solidFill>
                  <a:schemeClr val="tx1"/>
                </a:solidFill>
                <a:latin typeface="Arial" charset="0"/>
              </a:defRPr>
            </a:lvl4pPr>
            <a:lvl5pPr marL="2057400" indent="-228600">
              <a:defRPr sz="1100">
                <a:solidFill>
                  <a:schemeClr val="tx1"/>
                </a:solidFill>
                <a:latin typeface="Arial" charset="0"/>
              </a:defRPr>
            </a:lvl5pPr>
            <a:lvl6pPr marL="2514600" indent="-228600" algn="ctr" eaLnBrk="0" fontAlgn="base" hangingPunct="0">
              <a:spcBef>
                <a:spcPct val="0"/>
              </a:spcBef>
              <a:spcAft>
                <a:spcPct val="0"/>
              </a:spcAft>
              <a:defRPr sz="1100">
                <a:solidFill>
                  <a:schemeClr val="tx1"/>
                </a:solidFill>
                <a:latin typeface="Arial" charset="0"/>
              </a:defRPr>
            </a:lvl6pPr>
            <a:lvl7pPr marL="2971800" indent="-228600" algn="ctr" eaLnBrk="0" fontAlgn="base" hangingPunct="0">
              <a:spcBef>
                <a:spcPct val="0"/>
              </a:spcBef>
              <a:spcAft>
                <a:spcPct val="0"/>
              </a:spcAft>
              <a:defRPr sz="1100">
                <a:solidFill>
                  <a:schemeClr val="tx1"/>
                </a:solidFill>
                <a:latin typeface="Arial" charset="0"/>
              </a:defRPr>
            </a:lvl7pPr>
            <a:lvl8pPr marL="3429000" indent="-228600" algn="ctr" eaLnBrk="0" fontAlgn="base" hangingPunct="0">
              <a:spcBef>
                <a:spcPct val="0"/>
              </a:spcBef>
              <a:spcAft>
                <a:spcPct val="0"/>
              </a:spcAft>
              <a:defRPr sz="1100">
                <a:solidFill>
                  <a:schemeClr val="tx1"/>
                </a:solidFill>
                <a:latin typeface="Arial" charset="0"/>
              </a:defRPr>
            </a:lvl8pPr>
            <a:lvl9pPr marL="3886200" indent="-228600" algn="ctr" eaLnBrk="0" fontAlgn="base" hangingPunct="0">
              <a:spcBef>
                <a:spcPct val="0"/>
              </a:spcBef>
              <a:spcAft>
                <a:spcPct val="0"/>
              </a:spcAft>
              <a:defRPr sz="1100">
                <a:solidFill>
                  <a:schemeClr val="tx1"/>
                </a:solidFill>
                <a:latin typeface="Arial" charset="0"/>
              </a:defRPr>
            </a:lvl9pPr>
          </a:lstStyle>
          <a:p>
            <a:pPr fontAlgn="base">
              <a:spcBef>
                <a:spcPct val="0"/>
              </a:spcBef>
              <a:spcAft>
                <a:spcPct val="0"/>
              </a:spcAft>
            </a:pPr>
            <a:r>
              <a:rPr lang="en-US" sz="1600" b="1">
                <a:solidFill>
                  <a:srgbClr val="000000"/>
                </a:solidFill>
              </a:rPr>
              <a:t>Vessel Stow Plan</a:t>
            </a:r>
          </a:p>
        </p:txBody>
      </p:sp>
      <p:sp>
        <p:nvSpPr>
          <p:cNvPr id="23556" name="Text Box 4"/>
          <p:cNvSpPr txBox="1">
            <a:spLocks noChangeArrowheads="1"/>
          </p:cNvSpPr>
          <p:nvPr/>
        </p:nvSpPr>
        <p:spPr bwMode="auto">
          <a:xfrm>
            <a:off x="6172200" y="2743200"/>
            <a:ext cx="24384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100">
                <a:solidFill>
                  <a:schemeClr val="tx1"/>
                </a:solidFill>
                <a:latin typeface="Arial" charset="0"/>
              </a:defRPr>
            </a:lvl1pPr>
            <a:lvl2pPr marL="742950" indent="-285750">
              <a:defRPr sz="1100">
                <a:solidFill>
                  <a:schemeClr val="tx1"/>
                </a:solidFill>
                <a:latin typeface="Arial" charset="0"/>
              </a:defRPr>
            </a:lvl2pPr>
            <a:lvl3pPr marL="1143000" indent="-228600">
              <a:defRPr sz="1100">
                <a:solidFill>
                  <a:schemeClr val="tx1"/>
                </a:solidFill>
                <a:latin typeface="Arial" charset="0"/>
              </a:defRPr>
            </a:lvl3pPr>
            <a:lvl4pPr marL="1600200" indent="-228600">
              <a:defRPr sz="1100">
                <a:solidFill>
                  <a:schemeClr val="tx1"/>
                </a:solidFill>
                <a:latin typeface="Arial" charset="0"/>
              </a:defRPr>
            </a:lvl4pPr>
            <a:lvl5pPr marL="2057400" indent="-228600">
              <a:defRPr sz="1100">
                <a:solidFill>
                  <a:schemeClr val="tx1"/>
                </a:solidFill>
                <a:latin typeface="Arial" charset="0"/>
              </a:defRPr>
            </a:lvl5pPr>
            <a:lvl6pPr marL="2514600" indent="-228600" algn="ctr" eaLnBrk="0" fontAlgn="base" hangingPunct="0">
              <a:spcBef>
                <a:spcPct val="0"/>
              </a:spcBef>
              <a:spcAft>
                <a:spcPct val="0"/>
              </a:spcAft>
              <a:defRPr sz="1100">
                <a:solidFill>
                  <a:schemeClr val="tx1"/>
                </a:solidFill>
                <a:latin typeface="Arial" charset="0"/>
              </a:defRPr>
            </a:lvl6pPr>
            <a:lvl7pPr marL="2971800" indent="-228600" algn="ctr" eaLnBrk="0" fontAlgn="base" hangingPunct="0">
              <a:spcBef>
                <a:spcPct val="0"/>
              </a:spcBef>
              <a:spcAft>
                <a:spcPct val="0"/>
              </a:spcAft>
              <a:defRPr sz="1100">
                <a:solidFill>
                  <a:schemeClr val="tx1"/>
                </a:solidFill>
                <a:latin typeface="Arial" charset="0"/>
              </a:defRPr>
            </a:lvl7pPr>
            <a:lvl8pPr marL="3429000" indent="-228600" algn="ctr" eaLnBrk="0" fontAlgn="base" hangingPunct="0">
              <a:spcBef>
                <a:spcPct val="0"/>
              </a:spcBef>
              <a:spcAft>
                <a:spcPct val="0"/>
              </a:spcAft>
              <a:defRPr sz="1100">
                <a:solidFill>
                  <a:schemeClr val="tx1"/>
                </a:solidFill>
                <a:latin typeface="Arial" charset="0"/>
              </a:defRPr>
            </a:lvl8pPr>
            <a:lvl9pPr marL="3886200" indent="-228600" algn="ctr" eaLnBrk="0" fontAlgn="base" hangingPunct="0">
              <a:spcBef>
                <a:spcPct val="0"/>
              </a:spcBef>
              <a:spcAft>
                <a:spcPct val="0"/>
              </a:spcAft>
              <a:defRPr sz="1100">
                <a:solidFill>
                  <a:schemeClr val="tx1"/>
                </a:solidFill>
                <a:latin typeface="Arial" charset="0"/>
              </a:defRPr>
            </a:lvl9pPr>
          </a:lstStyle>
          <a:p>
            <a:pPr algn="ctr" fontAlgn="base">
              <a:spcBef>
                <a:spcPct val="0"/>
              </a:spcBef>
              <a:spcAft>
                <a:spcPct val="0"/>
              </a:spcAft>
            </a:pPr>
            <a:r>
              <a:rPr lang="en-US" sz="1600" b="1">
                <a:solidFill>
                  <a:srgbClr val="000000"/>
                </a:solidFill>
              </a:rPr>
              <a:t>Container Status Message (CSM) Data</a:t>
            </a:r>
          </a:p>
          <a:p>
            <a:pPr algn="ctr" fontAlgn="base">
              <a:spcBef>
                <a:spcPct val="0"/>
              </a:spcBef>
              <a:spcAft>
                <a:spcPct val="0"/>
              </a:spcAft>
            </a:pPr>
            <a:r>
              <a:rPr lang="en-US" sz="1600" b="1">
                <a:solidFill>
                  <a:srgbClr val="000000"/>
                </a:solidFill>
              </a:rPr>
              <a:t>  </a:t>
            </a:r>
          </a:p>
        </p:txBody>
      </p:sp>
      <p:sp>
        <p:nvSpPr>
          <p:cNvPr id="23557" name="Rectangle 5"/>
          <p:cNvSpPr>
            <a:spLocks noChangeArrowheads="1"/>
          </p:cNvSpPr>
          <p:nvPr/>
        </p:nvSpPr>
        <p:spPr bwMode="auto">
          <a:xfrm>
            <a:off x="3581400" y="1981200"/>
            <a:ext cx="25146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33363" indent="-233363" eaLnBrk="0" fontAlgn="t" hangingPunct="0">
              <a:lnSpc>
                <a:spcPct val="90000"/>
              </a:lnSpc>
              <a:spcBef>
                <a:spcPct val="30000"/>
              </a:spcBef>
              <a:spcAft>
                <a:spcPct val="0"/>
              </a:spcAft>
              <a:buClr>
                <a:srgbClr val="B0B1B3"/>
              </a:buClr>
              <a:buFont typeface="Wingdings" pitchFamily="2" charset="2"/>
              <a:buNone/>
            </a:pPr>
            <a:r>
              <a:rPr lang="en-US" sz="1100" b="1">
                <a:solidFill>
                  <a:srgbClr val="000000"/>
                </a:solidFill>
                <a:cs typeface="Times New Roman" pitchFamily="18" charset="0"/>
              </a:rPr>
              <a:t>1.  </a:t>
            </a:r>
            <a:r>
              <a:rPr lang="en-US" sz="1100" b="1">
                <a:solidFill>
                  <a:srgbClr val="000000"/>
                </a:solidFill>
                <a:cs typeface="Times New Roman" pitchFamily="18" charset="0"/>
                <a:hlinkClick r:id="" action="ppaction://noaction"/>
              </a:rPr>
              <a:t>Booking Party name/address </a:t>
            </a:r>
            <a:endParaRPr lang="en-US" sz="1100" b="1">
              <a:solidFill>
                <a:srgbClr val="000000"/>
              </a:solidFill>
              <a:cs typeface="Arial" charset="0"/>
            </a:endParaRPr>
          </a:p>
          <a:p>
            <a:pPr marL="233363" indent="-233363" eaLnBrk="0" fontAlgn="t" hangingPunct="0">
              <a:lnSpc>
                <a:spcPct val="90000"/>
              </a:lnSpc>
              <a:spcBef>
                <a:spcPct val="30000"/>
              </a:spcBef>
              <a:spcAft>
                <a:spcPct val="0"/>
              </a:spcAft>
              <a:buClr>
                <a:srgbClr val="B0B1B3"/>
              </a:buClr>
              <a:buFont typeface="Wingdings" pitchFamily="2" charset="2"/>
              <a:buNone/>
            </a:pPr>
            <a:r>
              <a:rPr lang="en-US" sz="1100" b="1">
                <a:solidFill>
                  <a:srgbClr val="000000"/>
                </a:solidFill>
                <a:cs typeface="Arial" charset="0"/>
              </a:rPr>
              <a:t>2.  </a:t>
            </a:r>
            <a:r>
              <a:rPr lang="en-US" sz="1100" b="1">
                <a:solidFill>
                  <a:srgbClr val="000000"/>
                </a:solidFill>
                <a:cs typeface="Arial" charset="0"/>
                <a:hlinkClick r:id="" action="ppaction://noaction"/>
              </a:rPr>
              <a:t>Ship to Party</a:t>
            </a:r>
            <a:endParaRPr lang="en-US" sz="1100" b="1">
              <a:solidFill>
                <a:srgbClr val="000000"/>
              </a:solidFill>
              <a:cs typeface="Arial" charset="0"/>
            </a:endParaRPr>
          </a:p>
          <a:p>
            <a:pPr marL="233363" indent="-233363" eaLnBrk="0" fontAlgn="t" hangingPunct="0">
              <a:lnSpc>
                <a:spcPct val="90000"/>
              </a:lnSpc>
              <a:spcBef>
                <a:spcPct val="30000"/>
              </a:spcBef>
              <a:spcAft>
                <a:spcPct val="0"/>
              </a:spcAft>
              <a:buClr>
                <a:srgbClr val="B0B1B3"/>
              </a:buClr>
              <a:buFont typeface="Wingdings" pitchFamily="2" charset="2"/>
              <a:buNone/>
            </a:pPr>
            <a:r>
              <a:rPr lang="en-US" sz="1100" b="1">
                <a:solidFill>
                  <a:srgbClr val="000000"/>
                </a:solidFill>
                <a:cs typeface="Arial" charset="0"/>
              </a:rPr>
              <a:t>3.  </a:t>
            </a:r>
            <a:r>
              <a:rPr lang="en-US" sz="1100" b="1">
                <a:solidFill>
                  <a:srgbClr val="000000"/>
                </a:solidFill>
                <a:cs typeface="Arial" charset="0"/>
                <a:hlinkClick r:id="" action="ppaction://noaction"/>
              </a:rPr>
              <a:t>Commodity HTS-6</a:t>
            </a:r>
            <a:endParaRPr lang="en-US" sz="1100" b="1">
              <a:solidFill>
                <a:srgbClr val="000000"/>
              </a:solidFill>
              <a:cs typeface="Arial" charset="0"/>
            </a:endParaRPr>
          </a:p>
          <a:p>
            <a:pPr marL="233363" indent="-233363" eaLnBrk="0" fontAlgn="t" hangingPunct="0">
              <a:lnSpc>
                <a:spcPct val="90000"/>
              </a:lnSpc>
              <a:spcBef>
                <a:spcPct val="30000"/>
              </a:spcBef>
              <a:spcAft>
                <a:spcPct val="0"/>
              </a:spcAft>
              <a:buClr>
                <a:srgbClr val="B0B1B3"/>
              </a:buClr>
              <a:buFont typeface="Wingdings" pitchFamily="2" charset="2"/>
              <a:buNone/>
            </a:pPr>
            <a:r>
              <a:rPr lang="en-US" sz="1100" b="1">
                <a:solidFill>
                  <a:srgbClr val="000000"/>
                </a:solidFill>
              </a:rPr>
              <a:t>4.  </a:t>
            </a:r>
            <a:r>
              <a:rPr lang="en-US" sz="1100" b="1">
                <a:solidFill>
                  <a:srgbClr val="000000"/>
                </a:solidFill>
                <a:hlinkClick r:id="" action="ppaction://noaction"/>
              </a:rPr>
              <a:t>Foreign Port of Unlading</a:t>
            </a:r>
            <a:r>
              <a:rPr lang="en-US" sz="1100">
                <a:solidFill>
                  <a:srgbClr val="000000"/>
                </a:solidFill>
                <a:hlinkClick r:id="" action="ppaction://noaction"/>
              </a:rPr>
              <a:t> </a:t>
            </a:r>
            <a:endParaRPr lang="en-US" sz="1100">
              <a:solidFill>
                <a:srgbClr val="000000"/>
              </a:solidFill>
            </a:endParaRPr>
          </a:p>
          <a:p>
            <a:pPr marL="233363" indent="-233363" eaLnBrk="0" fontAlgn="t" hangingPunct="0">
              <a:lnSpc>
                <a:spcPct val="90000"/>
              </a:lnSpc>
              <a:spcBef>
                <a:spcPct val="30000"/>
              </a:spcBef>
              <a:spcAft>
                <a:spcPct val="0"/>
              </a:spcAft>
              <a:buClr>
                <a:srgbClr val="B0B1B3"/>
              </a:buClr>
              <a:buFont typeface="Wingdings" pitchFamily="2" charset="2"/>
              <a:buNone/>
            </a:pPr>
            <a:r>
              <a:rPr lang="en-US" sz="1100" b="1">
                <a:solidFill>
                  <a:srgbClr val="000000"/>
                </a:solidFill>
              </a:rPr>
              <a:t>5.  </a:t>
            </a:r>
            <a:r>
              <a:rPr lang="en-US" sz="1100" b="1">
                <a:solidFill>
                  <a:srgbClr val="000000"/>
                </a:solidFill>
                <a:hlinkClick r:id="" action="ppaction://noaction"/>
              </a:rPr>
              <a:t>Place of Delivery</a:t>
            </a:r>
            <a:endParaRPr lang="en-US" sz="1100" b="1">
              <a:solidFill>
                <a:srgbClr val="000000"/>
              </a:solidFill>
            </a:endParaRPr>
          </a:p>
        </p:txBody>
      </p:sp>
      <p:sp>
        <p:nvSpPr>
          <p:cNvPr id="23558" name="Text Box 6"/>
          <p:cNvSpPr txBox="1">
            <a:spLocks noChangeArrowheads="1"/>
          </p:cNvSpPr>
          <p:nvPr/>
        </p:nvSpPr>
        <p:spPr bwMode="auto">
          <a:xfrm>
            <a:off x="3962400" y="1295400"/>
            <a:ext cx="1600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100">
                <a:solidFill>
                  <a:schemeClr val="tx1"/>
                </a:solidFill>
                <a:latin typeface="Arial" charset="0"/>
              </a:defRPr>
            </a:lvl1pPr>
            <a:lvl2pPr marL="742950" indent="-285750">
              <a:defRPr sz="1100">
                <a:solidFill>
                  <a:schemeClr val="tx1"/>
                </a:solidFill>
                <a:latin typeface="Arial" charset="0"/>
              </a:defRPr>
            </a:lvl2pPr>
            <a:lvl3pPr marL="1143000" indent="-228600">
              <a:defRPr sz="1100">
                <a:solidFill>
                  <a:schemeClr val="tx1"/>
                </a:solidFill>
                <a:latin typeface="Arial" charset="0"/>
              </a:defRPr>
            </a:lvl3pPr>
            <a:lvl4pPr marL="1600200" indent="-228600">
              <a:defRPr sz="1100">
                <a:solidFill>
                  <a:schemeClr val="tx1"/>
                </a:solidFill>
                <a:latin typeface="Arial" charset="0"/>
              </a:defRPr>
            </a:lvl4pPr>
            <a:lvl5pPr marL="2057400" indent="-228600">
              <a:defRPr sz="1100">
                <a:solidFill>
                  <a:schemeClr val="tx1"/>
                </a:solidFill>
                <a:latin typeface="Arial" charset="0"/>
              </a:defRPr>
            </a:lvl5pPr>
            <a:lvl6pPr marL="2514600" indent="-228600" algn="ctr" eaLnBrk="0" fontAlgn="base" hangingPunct="0">
              <a:spcBef>
                <a:spcPct val="0"/>
              </a:spcBef>
              <a:spcAft>
                <a:spcPct val="0"/>
              </a:spcAft>
              <a:defRPr sz="1100">
                <a:solidFill>
                  <a:schemeClr val="tx1"/>
                </a:solidFill>
                <a:latin typeface="Arial" charset="0"/>
              </a:defRPr>
            </a:lvl6pPr>
            <a:lvl7pPr marL="2971800" indent="-228600" algn="ctr" eaLnBrk="0" fontAlgn="base" hangingPunct="0">
              <a:spcBef>
                <a:spcPct val="0"/>
              </a:spcBef>
              <a:spcAft>
                <a:spcPct val="0"/>
              </a:spcAft>
              <a:defRPr sz="1100">
                <a:solidFill>
                  <a:schemeClr val="tx1"/>
                </a:solidFill>
                <a:latin typeface="Arial" charset="0"/>
              </a:defRPr>
            </a:lvl7pPr>
            <a:lvl8pPr marL="3429000" indent="-228600" algn="ctr" eaLnBrk="0" fontAlgn="base" hangingPunct="0">
              <a:spcBef>
                <a:spcPct val="0"/>
              </a:spcBef>
              <a:spcAft>
                <a:spcPct val="0"/>
              </a:spcAft>
              <a:defRPr sz="1100">
                <a:solidFill>
                  <a:schemeClr val="tx1"/>
                </a:solidFill>
                <a:latin typeface="Arial" charset="0"/>
              </a:defRPr>
            </a:lvl8pPr>
            <a:lvl9pPr marL="3886200" indent="-228600" algn="ctr" eaLnBrk="0" fontAlgn="base" hangingPunct="0">
              <a:spcBef>
                <a:spcPct val="0"/>
              </a:spcBef>
              <a:spcAft>
                <a:spcPct val="0"/>
              </a:spcAft>
              <a:defRPr sz="1100">
                <a:solidFill>
                  <a:schemeClr val="tx1"/>
                </a:solidFill>
                <a:latin typeface="Arial" charset="0"/>
              </a:defRPr>
            </a:lvl9pPr>
          </a:lstStyle>
          <a:p>
            <a:pPr eaLnBrk="0" fontAlgn="base" hangingPunct="0">
              <a:spcBef>
                <a:spcPct val="50000"/>
              </a:spcBef>
              <a:spcAft>
                <a:spcPct val="0"/>
              </a:spcAft>
            </a:pPr>
            <a:r>
              <a:rPr lang="en-US" sz="1400" b="1">
                <a:solidFill>
                  <a:srgbClr val="000000"/>
                </a:solidFill>
              </a:rPr>
              <a:t>(FROB*, IE, TE)</a:t>
            </a:r>
          </a:p>
        </p:txBody>
      </p:sp>
      <p:sp>
        <p:nvSpPr>
          <p:cNvPr id="23559" name="Text Box 7"/>
          <p:cNvSpPr txBox="1">
            <a:spLocks noChangeArrowheads="1"/>
          </p:cNvSpPr>
          <p:nvPr/>
        </p:nvSpPr>
        <p:spPr bwMode="auto">
          <a:xfrm>
            <a:off x="228600" y="762000"/>
            <a:ext cx="3048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100">
                <a:solidFill>
                  <a:schemeClr val="tx1"/>
                </a:solidFill>
                <a:latin typeface="Arial" charset="0"/>
              </a:defRPr>
            </a:lvl1pPr>
            <a:lvl2pPr marL="742950" indent="-285750">
              <a:defRPr sz="1100">
                <a:solidFill>
                  <a:schemeClr val="tx1"/>
                </a:solidFill>
                <a:latin typeface="Arial" charset="0"/>
              </a:defRPr>
            </a:lvl2pPr>
            <a:lvl3pPr marL="1143000" indent="-228600">
              <a:defRPr sz="1100">
                <a:solidFill>
                  <a:schemeClr val="tx1"/>
                </a:solidFill>
                <a:latin typeface="Arial" charset="0"/>
              </a:defRPr>
            </a:lvl3pPr>
            <a:lvl4pPr marL="1600200" indent="-228600">
              <a:defRPr sz="1100">
                <a:solidFill>
                  <a:schemeClr val="tx1"/>
                </a:solidFill>
                <a:latin typeface="Arial" charset="0"/>
              </a:defRPr>
            </a:lvl4pPr>
            <a:lvl5pPr marL="2057400" indent="-228600">
              <a:defRPr sz="1100">
                <a:solidFill>
                  <a:schemeClr val="tx1"/>
                </a:solidFill>
                <a:latin typeface="Arial" charset="0"/>
              </a:defRPr>
            </a:lvl5pPr>
            <a:lvl6pPr marL="2514600" indent="-228600" algn="ctr" eaLnBrk="0" fontAlgn="base" hangingPunct="0">
              <a:spcBef>
                <a:spcPct val="0"/>
              </a:spcBef>
              <a:spcAft>
                <a:spcPct val="0"/>
              </a:spcAft>
              <a:defRPr sz="1100">
                <a:solidFill>
                  <a:schemeClr val="tx1"/>
                </a:solidFill>
                <a:latin typeface="Arial" charset="0"/>
              </a:defRPr>
            </a:lvl6pPr>
            <a:lvl7pPr marL="2971800" indent="-228600" algn="ctr" eaLnBrk="0" fontAlgn="base" hangingPunct="0">
              <a:spcBef>
                <a:spcPct val="0"/>
              </a:spcBef>
              <a:spcAft>
                <a:spcPct val="0"/>
              </a:spcAft>
              <a:defRPr sz="1100">
                <a:solidFill>
                  <a:schemeClr val="tx1"/>
                </a:solidFill>
                <a:latin typeface="Arial" charset="0"/>
              </a:defRPr>
            </a:lvl7pPr>
            <a:lvl8pPr marL="3429000" indent="-228600" algn="ctr" eaLnBrk="0" fontAlgn="base" hangingPunct="0">
              <a:spcBef>
                <a:spcPct val="0"/>
              </a:spcBef>
              <a:spcAft>
                <a:spcPct val="0"/>
              </a:spcAft>
              <a:defRPr sz="1100">
                <a:solidFill>
                  <a:schemeClr val="tx1"/>
                </a:solidFill>
                <a:latin typeface="Arial" charset="0"/>
              </a:defRPr>
            </a:lvl8pPr>
            <a:lvl9pPr marL="3886200" indent="-228600" algn="ctr" eaLnBrk="0" fontAlgn="base" hangingPunct="0">
              <a:spcBef>
                <a:spcPct val="0"/>
              </a:spcBef>
              <a:spcAft>
                <a:spcPct val="0"/>
              </a:spcAft>
              <a:defRPr sz="1100">
                <a:solidFill>
                  <a:schemeClr val="tx1"/>
                </a:solidFill>
                <a:latin typeface="Arial" charset="0"/>
              </a:defRPr>
            </a:lvl9pPr>
          </a:lstStyle>
          <a:p>
            <a:pPr algn="ctr" eaLnBrk="0" fontAlgn="base" hangingPunct="0">
              <a:spcBef>
                <a:spcPct val="50000"/>
              </a:spcBef>
              <a:spcAft>
                <a:spcPct val="0"/>
              </a:spcAft>
            </a:pPr>
            <a:r>
              <a:rPr lang="en-US" sz="1600" b="1">
                <a:solidFill>
                  <a:srgbClr val="FF0000"/>
                </a:solidFill>
              </a:rPr>
              <a:t>ISF-10 “U.S.-bound” Cargo</a:t>
            </a:r>
          </a:p>
        </p:txBody>
      </p:sp>
      <p:sp>
        <p:nvSpPr>
          <p:cNvPr id="23560" name="Text Box 8"/>
          <p:cNvSpPr txBox="1">
            <a:spLocks noChangeArrowheads="1"/>
          </p:cNvSpPr>
          <p:nvPr/>
        </p:nvSpPr>
        <p:spPr bwMode="auto">
          <a:xfrm>
            <a:off x="304800" y="1676400"/>
            <a:ext cx="2743200" cy="260350"/>
          </a:xfrm>
          <a:prstGeom prst="rect">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100">
                <a:solidFill>
                  <a:schemeClr val="tx1"/>
                </a:solidFill>
                <a:latin typeface="Arial" charset="0"/>
              </a:defRPr>
            </a:lvl1pPr>
            <a:lvl2pPr marL="742950" indent="-285750">
              <a:defRPr sz="1100">
                <a:solidFill>
                  <a:schemeClr val="tx1"/>
                </a:solidFill>
                <a:latin typeface="Arial" charset="0"/>
              </a:defRPr>
            </a:lvl2pPr>
            <a:lvl3pPr marL="1143000" indent="-228600">
              <a:defRPr sz="1100">
                <a:solidFill>
                  <a:schemeClr val="tx1"/>
                </a:solidFill>
                <a:latin typeface="Arial" charset="0"/>
              </a:defRPr>
            </a:lvl3pPr>
            <a:lvl4pPr marL="1600200" indent="-228600">
              <a:defRPr sz="1100">
                <a:solidFill>
                  <a:schemeClr val="tx1"/>
                </a:solidFill>
                <a:latin typeface="Arial" charset="0"/>
              </a:defRPr>
            </a:lvl4pPr>
            <a:lvl5pPr marL="2057400" indent="-228600">
              <a:defRPr sz="1100">
                <a:solidFill>
                  <a:schemeClr val="tx1"/>
                </a:solidFill>
                <a:latin typeface="Arial" charset="0"/>
              </a:defRPr>
            </a:lvl5pPr>
            <a:lvl6pPr marL="2514600" indent="-228600" algn="ctr" eaLnBrk="0" fontAlgn="base" hangingPunct="0">
              <a:spcBef>
                <a:spcPct val="0"/>
              </a:spcBef>
              <a:spcAft>
                <a:spcPct val="0"/>
              </a:spcAft>
              <a:defRPr sz="1100">
                <a:solidFill>
                  <a:schemeClr val="tx1"/>
                </a:solidFill>
                <a:latin typeface="Arial" charset="0"/>
              </a:defRPr>
            </a:lvl6pPr>
            <a:lvl7pPr marL="2971800" indent="-228600" algn="ctr" eaLnBrk="0" fontAlgn="base" hangingPunct="0">
              <a:spcBef>
                <a:spcPct val="0"/>
              </a:spcBef>
              <a:spcAft>
                <a:spcPct val="0"/>
              </a:spcAft>
              <a:defRPr sz="1100">
                <a:solidFill>
                  <a:schemeClr val="tx1"/>
                </a:solidFill>
                <a:latin typeface="Arial" charset="0"/>
              </a:defRPr>
            </a:lvl7pPr>
            <a:lvl8pPr marL="3429000" indent="-228600" algn="ctr" eaLnBrk="0" fontAlgn="base" hangingPunct="0">
              <a:spcBef>
                <a:spcPct val="0"/>
              </a:spcBef>
              <a:spcAft>
                <a:spcPct val="0"/>
              </a:spcAft>
              <a:defRPr sz="1100">
                <a:solidFill>
                  <a:schemeClr val="tx1"/>
                </a:solidFill>
                <a:latin typeface="Arial" charset="0"/>
              </a:defRPr>
            </a:lvl8pPr>
            <a:lvl9pPr marL="3886200" indent="-228600" algn="ctr" eaLnBrk="0" fontAlgn="base" hangingPunct="0">
              <a:spcBef>
                <a:spcPct val="0"/>
              </a:spcBef>
              <a:spcAft>
                <a:spcPct val="0"/>
              </a:spcAft>
              <a:defRPr sz="1100">
                <a:solidFill>
                  <a:schemeClr val="tx1"/>
                </a:solidFill>
                <a:latin typeface="Arial" charset="0"/>
              </a:defRPr>
            </a:lvl9pPr>
          </a:lstStyle>
          <a:p>
            <a:pPr algn="ctr" eaLnBrk="0" fontAlgn="base" hangingPunct="0">
              <a:spcBef>
                <a:spcPct val="50000"/>
              </a:spcBef>
              <a:spcAft>
                <a:spcPct val="0"/>
              </a:spcAft>
            </a:pPr>
            <a:r>
              <a:rPr lang="en-US">
                <a:solidFill>
                  <a:srgbClr val="000000"/>
                </a:solidFill>
              </a:rPr>
              <a:t>24 Hrs Prior to Lading*</a:t>
            </a:r>
          </a:p>
        </p:txBody>
      </p:sp>
      <p:sp>
        <p:nvSpPr>
          <p:cNvPr id="23561" name="Text Box 9"/>
          <p:cNvSpPr txBox="1">
            <a:spLocks noChangeArrowheads="1"/>
          </p:cNvSpPr>
          <p:nvPr/>
        </p:nvSpPr>
        <p:spPr bwMode="auto">
          <a:xfrm>
            <a:off x="609600" y="1295400"/>
            <a:ext cx="2209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100">
                <a:solidFill>
                  <a:schemeClr val="tx1"/>
                </a:solidFill>
                <a:latin typeface="Arial" charset="0"/>
              </a:defRPr>
            </a:lvl1pPr>
            <a:lvl2pPr marL="742950" indent="-285750">
              <a:defRPr sz="1100">
                <a:solidFill>
                  <a:schemeClr val="tx1"/>
                </a:solidFill>
                <a:latin typeface="Arial" charset="0"/>
              </a:defRPr>
            </a:lvl2pPr>
            <a:lvl3pPr marL="1143000" indent="-228600">
              <a:defRPr sz="1100">
                <a:solidFill>
                  <a:schemeClr val="tx1"/>
                </a:solidFill>
                <a:latin typeface="Arial" charset="0"/>
              </a:defRPr>
            </a:lvl3pPr>
            <a:lvl4pPr marL="1600200" indent="-228600">
              <a:defRPr sz="1100">
                <a:solidFill>
                  <a:schemeClr val="tx1"/>
                </a:solidFill>
                <a:latin typeface="Arial" charset="0"/>
              </a:defRPr>
            </a:lvl4pPr>
            <a:lvl5pPr marL="2057400" indent="-228600">
              <a:defRPr sz="1100">
                <a:solidFill>
                  <a:schemeClr val="tx1"/>
                </a:solidFill>
                <a:latin typeface="Arial" charset="0"/>
              </a:defRPr>
            </a:lvl5pPr>
            <a:lvl6pPr marL="2514600" indent="-228600" algn="ctr" eaLnBrk="0" fontAlgn="base" hangingPunct="0">
              <a:spcBef>
                <a:spcPct val="0"/>
              </a:spcBef>
              <a:spcAft>
                <a:spcPct val="0"/>
              </a:spcAft>
              <a:defRPr sz="1100">
                <a:solidFill>
                  <a:schemeClr val="tx1"/>
                </a:solidFill>
                <a:latin typeface="Arial" charset="0"/>
              </a:defRPr>
            </a:lvl6pPr>
            <a:lvl7pPr marL="2971800" indent="-228600" algn="ctr" eaLnBrk="0" fontAlgn="base" hangingPunct="0">
              <a:spcBef>
                <a:spcPct val="0"/>
              </a:spcBef>
              <a:spcAft>
                <a:spcPct val="0"/>
              </a:spcAft>
              <a:defRPr sz="1100">
                <a:solidFill>
                  <a:schemeClr val="tx1"/>
                </a:solidFill>
                <a:latin typeface="Arial" charset="0"/>
              </a:defRPr>
            </a:lvl7pPr>
            <a:lvl8pPr marL="3429000" indent="-228600" algn="ctr" eaLnBrk="0" fontAlgn="base" hangingPunct="0">
              <a:spcBef>
                <a:spcPct val="0"/>
              </a:spcBef>
              <a:spcAft>
                <a:spcPct val="0"/>
              </a:spcAft>
              <a:defRPr sz="1100">
                <a:solidFill>
                  <a:schemeClr val="tx1"/>
                </a:solidFill>
                <a:latin typeface="Arial" charset="0"/>
              </a:defRPr>
            </a:lvl8pPr>
            <a:lvl9pPr marL="3886200" indent="-228600" algn="ctr" eaLnBrk="0" fontAlgn="base" hangingPunct="0">
              <a:spcBef>
                <a:spcPct val="0"/>
              </a:spcBef>
              <a:spcAft>
                <a:spcPct val="0"/>
              </a:spcAft>
              <a:defRPr sz="1100">
                <a:solidFill>
                  <a:schemeClr val="tx1"/>
                </a:solidFill>
                <a:latin typeface="Arial" charset="0"/>
              </a:defRPr>
            </a:lvl9pPr>
          </a:lstStyle>
          <a:p>
            <a:pPr eaLnBrk="0" fontAlgn="base" hangingPunct="0">
              <a:spcBef>
                <a:spcPct val="50000"/>
              </a:spcBef>
              <a:spcAft>
                <a:spcPct val="0"/>
              </a:spcAft>
            </a:pPr>
            <a:r>
              <a:rPr lang="en-US" sz="1400" b="1">
                <a:solidFill>
                  <a:srgbClr val="000000"/>
                </a:solidFill>
              </a:rPr>
              <a:t>(3461 Entries, IT, FTZ)</a:t>
            </a:r>
          </a:p>
        </p:txBody>
      </p:sp>
      <p:sp>
        <p:nvSpPr>
          <p:cNvPr id="23562" name="Text Box 10"/>
          <p:cNvSpPr txBox="1">
            <a:spLocks noChangeArrowheads="1"/>
          </p:cNvSpPr>
          <p:nvPr/>
        </p:nvSpPr>
        <p:spPr bwMode="auto">
          <a:xfrm>
            <a:off x="228600" y="1981200"/>
            <a:ext cx="3048000" cy="211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100">
                <a:solidFill>
                  <a:schemeClr val="tx1"/>
                </a:solidFill>
                <a:latin typeface="Arial" charset="0"/>
              </a:defRPr>
            </a:lvl1pPr>
            <a:lvl2pPr marL="742950" indent="-285750">
              <a:defRPr sz="1100">
                <a:solidFill>
                  <a:schemeClr val="tx1"/>
                </a:solidFill>
                <a:latin typeface="Arial" charset="0"/>
              </a:defRPr>
            </a:lvl2pPr>
            <a:lvl3pPr marL="1143000" indent="-228600">
              <a:defRPr sz="1100">
                <a:solidFill>
                  <a:schemeClr val="tx1"/>
                </a:solidFill>
                <a:latin typeface="Arial" charset="0"/>
              </a:defRPr>
            </a:lvl3pPr>
            <a:lvl4pPr marL="1600200" indent="-228600">
              <a:defRPr sz="1100">
                <a:solidFill>
                  <a:schemeClr val="tx1"/>
                </a:solidFill>
                <a:latin typeface="Arial" charset="0"/>
              </a:defRPr>
            </a:lvl4pPr>
            <a:lvl5pPr marL="2057400" indent="-228600">
              <a:defRPr sz="1100">
                <a:solidFill>
                  <a:schemeClr val="tx1"/>
                </a:solidFill>
                <a:latin typeface="Arial" charset="0"/>
              </a:defRPr>
            </a:lvl5pPr>
            <a:lvl6pPr marL="2514600" indent="-228600" algn="ctr" eaLnBrk="0" fontAlgn="base" hangingPunct="0">
              <a:spcBef>
                <a:spcPct val="0"/>
              </a:spcBef>
              <a:spcAft>
                <a:spcPct val="0"/>
              </a:spcAft>
              <a:defRPr sz="1100">
                <a:solidFill>
                  <a:schemeClr val="tx1"/>
                </a:solidFill>
                <a:latin typeface="Arial" charset="0"/>
              </a:defRPr>
            </a:lvl6pPr>
            <a:lvl7pPr marL="2971800" indent="-228600" algn="ctr" eaLnBrk="0" fontAlgn="base" hangingPunct="0">
              <a:spcBef>
                <a:spcPct val="0"/>
              </a:spcBef>
              <a:spcAft>
                <a:spcPct val="0"/>
              </a:spcAft>
              <a:defRPr sz="1100">
                <a:solidFill>
                  <a:schemeClr val="tx1"/>
                </a:solidFill>
                <a:latin typeface="Arial" charset="0"/>
              </a:defRPr>
            </a:lvl7pPr>
            <a:lvl8pPr marL="3429000" indent="-228600" algn="ctr" eaLnBrk="0" fontAlgn="base" hangingPunct="0">
              <a:spcBef>
                <a:spcPct val="0"/>
              </a:spcBef>
              <a:spcAft>
                <a:spcPct val="0"/>
              </a:spcAft>
              <a:defRPr sz="1100">
                <a:solidFill>
                  <a:schemeClr val="tx1"/>
                </a:solidFill>
                <a:latin typeface="Arial" charset="0"/>
              </a:defRPr>
            </a:lvl8pPr>
            <a:lvl9pPr marL="3886200" indent="-228600" algn="ctr" eaLnBrk="0" fontAlgn="base" hangingPunct="0">
              <a:spcBef>
                <a:spcPct val="0"/>
              </a:spcBef>
              <a:spcAft>
                <a:spcPct val="0"/>
              </a:spcAft>
              <a:defRPr sz="1100">
                <a:solidFill>
                  <a:schemeClr val="tx1"/>
                </a:solidFill>
                <a:latin typeface="Arial" charset="0"/>
              </a:defRPr>
            </a:lvl9pPr>
          </a:lstStyle>
          <a:p>
            <a:pPr eaLnBrk="0" fontAlgn="base" hangingPunct="0">
              <a:spcBef>
                <a:spcPct val="0"/>
              </a:spcBef>
              <a:spcAft>
                <a:spcPct val="0"/>
              </a:spcAft>
              <a:buClr>
                <a:srgbClr val="B2B2B2"/>
              </a:buClr>
              <a:buFont typeface="Wingdings" pitchFamily="2" charset="2"/>
              <a:buNone/>
            </a:pPr>
            <a:r>
              <a:rPr lang="en-US" b="1">
                <a:solidFill>
                  <a:srgbClr val="000000"/>
                </a:solidFill>
              </a:rPr>
              <a:t>   1.  </a:t>
            </a:r>
            <a:r>
              <a:rPr lang="en-US" b="1">
                <a:solidFill>
                  <a:srgbClr val="000000"/>
                </a:solidFill>
                <a:hlinkClick r:id="" action="ppaction://noaction"/>
              </a:rPr>
              <a:t>Importer of Record </a:t>
            </a:r>
            <a:r>
              <a:rPr lang="en-US" b="1" u="sng">
                <a:solidFill>
                  <a:srgbClr val="000000"/>
                </a:solidFill>
                <a:hlinkClick r:id="" action="ppaction://noaction"/>
              </a:rPr>
              <a:t>Number</a:t>
            </a:r>
            <a:endParaRPr lang="en-US" b="1" u="sng">
              <a:solidFill>
                <a:srgbClr val="000000"/>
              </a:solidFill>
            </a:endParaRPr>
          </a:p>
          <a:p>
            <a:pPr eaLnBrk="0" fontAlgn="base" hangingPunct="0">
              <a:spcBef>
                <a:spcPct val="0"/>
              </a:spcBef>
              <a:spcAft>
                <a:spcPct val="0"/>
              </a:spcAft>
              <a:buClr>
                <a:srgbClr val="B2B2B2"/>
              </a:buClr>
              <a:buFont typeface="Wingdings" pitchFamily="2" charset="2"/>
              <a:buNone/>
            </a:pPr>
            <a:r>
              <a:rPr lang="en-US" b="1">
                <a:solidFill>
                  <a:srgbClr val="000000"/>
                </a:solidFill>
              </a:rPr>
              <a:t>   2.  </a:t>
            </a:r>
            <a:r>
              <a:rPr lang="en-US" b="1">
                <a:solidFill>
                  <a:srgbClr val="000000"/>
                </a:solidFill>
                <a:hlinkClick r:id="" action="ppaction://noaction"/>
              </a:rPr>
              <a:t>Consignee </a:t>
            </a:r>
            <a:r>
              <a:rPr lang="en-US" b="1" u="sng">
                <a:solidFill>
                  <a:srgbClr val="000000"/>
                </a:solidFill>
                <a:hlinkClick r:id="" action="ppaction://noaction"/>
              </a:rPr>
              <a:t>Number</a:t>
            </a:r>
            <a:endParaRPr lang="en-US" b="1" u="sng">
              <a:solidFill>
                <a:srgbClr val="000000"/>
              </a:solidFill>
            </a:endParaRPr>
          </a:p>
          <a:p>
            <a:pPr eaLnBrk="0" fontAlgn="base" hangingPunct="0">
              <a:spcBef>
                <a:spcPct val="0"/>
              </a:spcBef>
              <a:spcAft>
                <a:spcPct val="0"/>
              </a:spcAft>
              <a:buClr>
                <a:srgbClr val="B2B2B2"/>
              </a:buClr>
              <a:buFont typeface="Wingdings" pitchFamily="2" charset="2"/>
              <a:buNone/>
            </a:pPr>
            <a:r>
              <a:rPr lang="en-US" b="1">
                <a:solidFill>
                  <a:srgbClr val="000000"/>
                </a:solidFill>
              </a:rPr>
              <a:t>   3.  </a:t>
            </a:r>
            <a:r>
              <a:rPr lang="en-US" b="1">
                <a:solidFill>
                  <a:srgbClr val="000000"/>
                </a:solidFill>
                <a:hlinkClick r:id="" action="ppaction://noaction"/>
              </a:rPr>
              <a:t>Seller (Owner) name/address</a:t>
            </a:r>
            <a:endParaRPr lang="en-US" b="1">
              <a:solidFill>
                <a:srgbClr val="000000"/>
              </a:solidFill>
            </a:endParaRPr>
          </a:p>
          <a:p>
            <a:pPr eaLnBrk="0" fontAlgn="base" hangingPunct="0">
              <a:spcBef>
                <a:spcPct val="0"/>
              </a:spcBef>
              <a:spcAft>
                <a:spcPct val="0"/>
              </a:spcAft>
              <a:buClr>
                <a:srgbClr val="B2B2B2"/>
              </a:buClr>
              <a:buFont typeface="Wingdings" pitchFamily="2" charset="2"/>
              <a:buNone/>
            </a:pPr>
            <a:r>
              <a:rPr lang="en-US" b="1">
                <a:solidFill>
                  <a:srgbClr val="000000"/>
                </a:solidFill>
              </a:rPr>
              <a:t>   4.  </a:t>
            </a:r>
            <a:r>
              <a:rPr lang="en-US" b="1">
                <a:solidFill>
                  <a:srgbClr val="000000"/>
                </a:solidFill>
                <a:hlinkClick r:id="" action="ppaction://noaction"/>
              </a:rPr>
              <a:t>Buyer (Owner) name/address</a:t>
            </a:r>
            <a:endParaRPr lang="en-US" b="1">
              <a:solidFill>
                <a:srgbClr val="000000"/>
              </a:solidFill>
            </a:endParaRPr>
          </a:p>
          <a:p>
            <a:pPr eaLnBrk="0" fontAlgn="base" hangingPunct="0">
              <a:spcBef>
                <a:spcPct val="0"/>
              </a:spcBef>
              <a:spcAft>
                <a:spcPct val="0"/>
              </a:spcAft>
            </a:pPr>
            <a:endParaRPr lang="en-US" b="1">
              <a:solidFill>
                <a:srgbClr val="000000"/>
              </a:solidFill>
            </a:endParaRPr>
          </a:p>
          <a:p>
            <a:pPr eaLnBrk="0" fontAlgn="base" hangingPunct="0">
              <a:spcBef>
                <a:spcPct val="0"/>
              </a:spcBef>
              <a:spcAft>
                <a:spcPct val="0"/>
              </a:spcAft>
              <a:buClr>
                <a:srgbClr val="B2B2B2"/>
              </a:buClr>
              <a:buFont typeface="Wingdings" pitchFamily="2" charset="2"/>
              <a:buNone/>
            </a:pPr>
            <a:r>
              <a:rPr lang="en-US" b="1">
                <a:solidFill>
                  <a:srgbClr val="000000"/>
                </a:solidFill>
              </a:rPr>
              <a:t>   5. </a:t>
            </a:r>
            <a:r>
              <a:rPr lang="en-US" b="1">
                <a:solidFill>
                  <a:srgbClr val="0000FF"/>
                </a:solidFill>
                <a:hlinkClick r:id="" action="ppaction://noaction"/>
              </a:rPr>
              <a:t>Ship to Party</a:t>
            </a:r>
            <a:endParaRPr lang="en-US" b="1">
              <a:solidFill>
                <a:srgbClr val="0000FF"/>
              </a:solidFill>
            </a:endParaRPr>
          </a:p>
          <a:p>
            <a:pPr eaLnBrk="0" fontAlgn="base" hangingPunct="0">
              <a:spcBef>
                <a:spcPct val="0"/>
              </a:spcBef>
              <a:spcAft>
                <a:spcPct val="0"/>
              </a:spcAft>
              <a:buClr>
                <a:srgbClr val="000066"/>
              </a:buClr>
              <a:buFont typeface="Wingdings" pitchFamily="2" charset="2"/>
              <a:buChar char="Ø"/>
            </a:pPr>
            <a:r>
              <a:rPr lang="en-US" b="1">
                <a:solidFill>
                  <a:srgbClr val="000000"/>
                </a:solidFill>
              </a:rPr>
              <a:t>6.  </a:t>
            </a:r>
            <a:r>
              <a:rPr lang="en-US" b="1">
                <a:solidFill>
                  <a:srgbClr val="0000FF"/>
                </a:solidFill>
                <a:hlinkClick r:id="" action="ppaction://noaction"/>
              </a:rPr>
              <a:t>Manufacturer (Supplier) name/address</a:t>
            </a:r>
            <a:r>
              <a:rPr lang="en-US" b="1">
                <a:solidFill>
                  <a:srgbClr val="000000"/>
                </a:solidFill>
                <a:hlinkClick r:id="" action="ppaction://noaction"/>
              </a:rPr>
              <a:t> </a:t>
            </a:r>
            <a:endParaRPr lang="en-US" b="1">
              <a:solidFill>
                <a:srgbClr val="000000"/>
              </a:solidFill>
            </a:endParaRPr>
          </a:p>
          <a:p>
            <a:pPr eaLnBrk="0" fontAlgn="base" hangingPunct="0">
              <a:spcBef>
                <a:spcPct val="0"/>
              </a:spcBef>
              <a:spcAft>
                <a:spcPct val="0"/>
              </a:spcAft>
              <a:buClr>
                <a:srgbClr val="000066"/>
              </a:buClr>
              <a:buFont typeface="Wingdings" pitchFamily="2" charset="2"/>
              <a:buChar char="Ø"/>
            </a:pPr>
            <a:r>
              <a:rPr lang="en-US" b="1">
                <a:solidFill>
                  <a:srgbClr val="000000"/>
                </a:solidFill>
              </a:rPr>
              <a:t>7.  </a:t>
            </a:r>
            <a:r>
              <a:rPr lang="en-US" b="1">
                <a:solidFill>
                  <a:srgbClr val="0000FF"/>
                </a:solidFill>
                <a:hlinkClick r:id="" action="ppaction://noaction"/>
              </a:rPr>
              <a:t>Country of Origin</a:t>
            </a:r>
            <a:endParaRPr lang="en-US" b="1">
              <a:solidFill>
                <a:srgbClr val="0000FF"/>
              </a:solidFill>
            </a:endParaRPr>
          </a:p>
          <a:p>
            <a:pPr eaLnBrk="0" fontAlgn="base" hangingPunct="0">
              <a:spcBef>
                <a:spcPct val="0"/>
              </a:spcBef>
              <a:spcAft>
                <a:spcPct val="0"/>
              </a:spcAft>
              <a:buClr>
                <a:srgbClr val="000066"/>
              </a:buClr>
              <a:buFont typeface="Wingdings" pitchFamily="2" charset="2"/>
              <a:buChar char="Ø"/>
            </a:pPr>
            <a:r>
              <a:rPr lang="en-US" b="1">
                <a:solidFill>
                  <a:srgbClr val="000000"/>
                </a:solidFill>
              </a:rPr>
              <a:t>8.  </a:t>
            </a:r>
            <a:r>
              <a:rPr lang="en-US" b="1">
                <a:solidFill>
                  <a:srgbClr val="0000FF"/>
                </a:solidFill>
                <a:hlinkClick r:id="" action="ppaction://noaction"/>
              </a:rPr>
              <a:t>Commodity HTS-6</a:t>
            </a:r>
            <a:endParaRPr lang="en-US">
              <a:solidFill>
                <a:srgbClr val="0000FF"/>
              </a:solidFill>
            </a:endParaRPr>
          </a:p>
          <a:p>
            <a:pPr eaLnBrk="0" fontAlgn="base" hangingPunct="0">
              <a:spcBef>
                <a:spcPct val="0"/>
              </a:spcBef>
              <a:spcAft>
                <a:spcPct val="0"/>
              </a:spcAft>
            </a:pPr>
            <a:endParaRPr lang="en-US" b="1">
              <a:solidFill>
                <a:srgbClr val="000000"/>
              </a:solidFill>
            </a:endParaRPr>
          </a:p>
          <a:p>
            <a:pPr eaLnBrk="0" fontAlgn="base" hangingPunct="0">
              <a:spcBef>
                <a:spcPct val="0"/>
              </a:spcBef>
              <a:spcAft>
                <a:spcPct val="0"/>
              </a:spcAft>
            </a:pPr>
            <a:endParaRPr lang="en-US" b="1">
              <a:solidFill>
                <a:srgbClr val="000000"/>
              </a:solidFill>
            </a:endParaRPr>
          </a:p>
          <a:p>
            <a:pPr eaLnBrk="0" fontAlgn="base" hangingPunct="0">
              <a:spcBef>
                <a:spcPct val="0"/>
              </a:spcBef>
              <a:spcAft>
                <a:spcPct val="0"/>
              </a:spcAft>
            </a:pPr>
            <a:endParaRPr lang="en-US" b="1" u="sng">
              <a:solidFill>
                <a:srgbClr val="000000"/>
              </a:solidFill>
            </a:endParaRPr>
          </a:p>
        </p:txBody>
      </p:sp>
      <p:sp>
        <p:nvSpPr>
          <p:cNvPr id="23563" name="Text Box 11"/>
          <p:cNvSpPr txBox="1">
            <a:spLocks noChangeArrowheads="1"/>
          </p:cNvSpPr>
          <p:nvPr/>
        </p:nvSpPr>
        <p:spPr bwMode="auto">
          <a:xfrm>
            <a:off x="228600" y="3962400"/>
            <a:ext cx="3048000"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100">
                <a:solidFill>
                  <a:schemeClr val="tx1"/>
                </a:solidFill>
                <a:latin typeface="Arial" charset="0"/>
              </a:defRPr>
            </a:lvl1pPr>
            <a:lvl2pPr marL="742950" indent="-285750">
              <a:defRPr sz="1100">
                <a:solidFill>
                  <a:schemeClr val="tx1"/>
                </a:solidFill>
                <a:latin typeface="Arial" charset="0"/>
              </a:defRPr>
            </a:lvl2pPr>
            <a:lvl3pPr marL="1143000" indent="-228600">
              <a:defRPr sz="1100">
                <a:solidFill>
                  <a:schemeClr val="tx1"/>
                </a:solidFill>
                <a:latin typeface="Arial" charset="0"/>
              </a:defRPr>
            </a:lvl3pPr>
            <a:lvl4pPr marL="1600200" indent="-228600">
              <a:defRPr sz="1100">
                <a:solidFill>
                  <a:schemeClr val="tx1"/>
                </a:solidFill>
                <a:latin typeface="Arial" charset="0"/>
              </a:defRPr>
            </a:lvl4pPr>
            <a:lvl5pPr marL="2057400" indent="-228600">
              <a:defRPr sz="1100">
                <a:solidFill>
                  <a:schemeClr val="tx1"/>
                </a:solidFill>
                <a:latin typeface="Arial" charset="0"/>
              </a:defRPr>
            </a:lvl5pPr>
            <a:lvl6pPr marL="2514600" indent="-228600" algn="ctr" eaLnBrk="0" fontAlgn="base" hangingPunct="0">
              <a:spcBef>
                <a:spcPct val="0"/>
              </a:spcBef>
              <a:spcAft>
                <a:spcPct val="0"/>
              </a:spcAft>
              <a:defRPr sz="1100">
                <a:solidFill>
                  <a:schemeClr val="tx1"/>
                </a:solidFill>
                <a:latin typeface="Arial" charset="0"/>
              </a:defRPr>
            </a:lvl6pPr>
            <a:lvl7pPr marL="2971800" indent="-228600" algn="ctr" eaLnBrk="0" fontAlgn="base" hangingPunct="0">
              <a:spcBef>
                <a:spcPct val="0"/>
              </a:spcBef>
              <a:spcAft>
                <a:spcPct val="0"/>
              </a:spcAft>
              <a:defRPr sz="1100">
                <a:solidFill>
                  <a:schemeClr val="tx1"/>
                </a:solidFill>
                <a:latin typeface="Arial" charset="0"/>
              </a:defRPr>
            </a:lvl7pPr>
            <a:lvl8pPr marL="3429000" indent="-228600" algn="ctr" eaLnBrk="0" fontAlgn="base" hangingPunct="0">
              <a:spcBef>
                <a:spcPct val="0"/>
              </a:spcBef>
              <a:spcAft>
                <a:spcPct val="0"/>
              </a:spcAft>
              <a:defRPr sz="1100">
                <a:solidFill>
                  <a:schemeClr val="tx1"/>
                </a:solidFill>
                <a:latin typeface="Arial" charset="0"/>
              </a:defRPr>
            </a:lvl8pPr>
            <a:lvl9pPr marL="3886200" indent="-228600" algn="ctr" eaLnBrk="0" fontAlgn="base" hangingPunct="0">
              <a:spcBef>
                <a:spcPct val="0"/>
              </a:spcBef>
              <a:spcAft>
                <a:spcPct val="0"/>
              </a:spcAft>
              <a:defRPr sz="1100">
                <a:solidFill>
                  <a:schemeClr val="tx1"/>
                </a:solidFill>
                <a:latin typeface="Arial" charset="0"/>
              </a:defRPr>
            </a:lvl9pPr>
          </a:lstStyle>
          <a:p>
            <a:pPr eaLnBrk="0" fontAlgn="base" hangingPunct="0">
              <a:spcBef>
                <a:spcPct val="0"/>
              </a:spcBef>
              <a:spcAft>
                <a:spcPct val="0"/>
              </a:spcAft>
              <a:buClr>
                <a:srgbClr val="B2B2B2"/>
              </a:buClr>
              <a:buFont typeface="Wingdings" pitchFamily="2" charset="2"/>
              <a:buNone/>
            </a:pPr>
            <a:r>
              <a:rPr lang="en-US" b="1">
                <a:solidFill>
                  <a:srgbClr val="000000"/>
                </a:solidFill>
              </a:rPr>
              <a:t>  9.   </a:t>
            </a:r>
            <a:r>
              <a:rPr lang="en-US" b="1">
                <a:solidFill>
                  <a:srgbClr val="006600"/>
                </a:solidFill>
                <a:hlinkClick r:id="" action="ppaction://noaction"/>
              </a:rPr>
              <a:t>Container Stuffing Location</a:t>
            </a:r>
            <a:endParaRPr lang="en-US" b="1">
              <a:solidFill>
                <a:srgbClr val="006600"/>
              </a:solidFill>
            </a:endParaRPr>
          </a:p>
          <a:p>
            <a:pPr eaLnBrk="0" fontAlgn="base" hangingPunct="0">
              <a:spcBef>
                <a:spcPct val="0"/>
              </a:spcBef>
              <a:spcAft>
                <a:spcPct val="0"/>
              </a:spcAft>
              <a:buClr>
                <a:srgbClr val="B2B2B2"/>
              </a:buClr>
              <a:buFont typeface="Wingdings" pitchFamily="2" charset="2"/>
              <a:buNone/>
            </a:pPr>
            <a:r>
              <a:rPr lang="en-US" b="1">
                <a:solidFill>
                  <a:srgbClr val="000000"/>
                </a:solidFill>
              </a:rPr>
              <a:t>10.   </a:t>
            </a:r>
            <a:r>
              <a:rPr lang="en-US" b="1">
                <a:solidFill>
                  <a:srgbClr val="006600"/>
                </a:solidFill>
                <a:hlinkClick r:id="" action="ppaction://noaction"/>
              </a:rPr>
              <a:t>Consolidator (Stuffer) name/address</a:t>
            </a:r>
            <a:endParaRPr lang="en-US" b="1">
              <a:solidFill>
                <a:srgbClr val="006600"/>
              </a:solidFill>
            </a:endParaRPr>
          </a:p>
          <a:p>
            <a:pPr eaLnBrk="0" fontAlgn="t" hangingPunct="0">
              <a:lnSpc>
                <a:spcPct val="90000"/>
              </a:lnSpc>
              <a:spcBef>
                <a:spcPct val="30000"/>
              </a:spcBef>
              <a:spcAft>
                <a:spcPct val="0"/>
              </a:spcAft>
              <a:buClr>
                <a:srgbClr val="B0B1B3"/>
              </a:buClr>
              <a:buFont typeface="Wingdings" pitchFamily="2" charset="2"/>
              <a:buChar char="§"/>
            </a:pPr>
            <a:endParaRPr lang="en-US">
              <a:solidFill>
                <a:srgbClr val="000000"/>
              </a:solidFill>
            </a:endParaRPr>
          </a:p>
        </p:txBody>
      </p:sp>
      <p:sp>
        <p:nvSpPr>
          <p:cNvPr id="23564" name="Text Box 12"/>
          <p:cNvSpPr txBox="1">
            <a:spLocks noChangeArrowheads="1"/>
          </p:cNvSpPr>
          <p:nvPr/>
        </p:nvSpPr>
        <p:spPr bwMode="auto">
          <a:xfrm>
            <a:off x="304800" y="3657600"/>
            <a:ext cx="2743200" cy="260350"/>
          </a:xfrm>
          <a:prstGeom prst="rect">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100">
                <a:solidFill>
                  <a:schemeClr val="tx1"/>
                </a:solidFill>
                <a:latin typeface="Arial" charset="0"/>
              </a:defRPr>
            </a:lvl1pPr>
            <a:lvl2pPr marL="742950" indent="-285750">
              <a:defRPr sz="1100">
                <a:solidFill>
                  <a:schemeClr val="tx1"/>
                </a:solidFill>
                <a:latin typeface="Arial" charset="0"/>
              </a:defRPr>
            </a:lvl2pPr>
            <a:lvl3pPr marL="1143000" indent="-228600">
              <a:defRPr sz="1100">
                <a:solidFill>
                  <a:schemeClr val="tx1"/>
                </a:solidFill>
                <a:latin typeface="Arial" charset="0"/>
              </a:defRPr>
            </a:lvl3pPr>
            <a:lvl4pPr marL="1600200" indent="-228600">
              <a:defRPr sz="1100">
                <a:solidFill>
                  <a:schemeClr val="tx1"/>
                </a:solidFill>
                <a:latin typeface="Arial" charset="0"/>
              </a:defRPr>
            </a:lvl4pPr>
            <a:lvl5pPr marL="2057400" indent="-228600">
              <a:defRPr sz="1100">
                <a:solidFill>
                  <a:schemeClr val="tx1"/>
                </a:solidFill>
                <a:latin typeface="Arial" charset="0"/>
              </a:defRPr>
            </a:lvl5pPr>
            <a:lvl6pPr marL="2514600" indent="-228600" algn="ctr" eaLnBrk="0" fontAlgn="base" hangingPunct="0">
              <a:spcBef>
                <a:spcPct val="0"/>
              </a:spcBef>
              <a:spcAft>
                <a:spcPct val="0"/>
              </a:spcAft>
              <a:defRPr sz="1100">
                <a:solidFill>
                  <a:schemeClr val="tx1"/>
                </a:solidFill>
                <a:latin typeface="Arial" charset="0"/>
              </a:defRPr>
            </a:lvl6pPr>
            <a:lvl7pPr marL="2971800" indent="-228600" algn="ctr" eaLnBrk="0" fontAlgn="base" hangingPunct="0">
              <a:spcBef>
                <a:spcPct val="0"/>
              </a:spcBef>
              <a:spcAft>
                <a:spcPct val="0"/>
              </a:spcAft>
              <a:defRPr sz="1100">
                <a:solidFill>
                  <a:schemeClr val="tx1"/>
                </a:solidFill>
                <a:latin typeface="Arial" charset="0"/>
              </a:defRPr>
            </a:lvl7pPr>
            <a:lvl8pPr marL="3429000" indent="-228600" algn="ctr" eaLnBrk="0" fontAlgn="base" hangingPunct="0">
              <a:spcBef>
                <a:spcPct val="0"/>
              </a:spcBef>
              <a:spcAft>
                <a:spcPct val="0"/>
              </a:spcAft>
              <a:defRPr sz="1100">
                <a:solidFill>
                  <a:schemeClr val="tx1"/>
                </a:solidFill>
                <a:latin typeface="Arial" charset="0"/>
              </a:defRPr>
            </a:lvl8pPr>
            <a:lvl9pPr marL="3886200" indent="-228600" algn="ctr" eaLnBrk="0" fontAlgn="base" hangingPunct="0">
              <a:spcBef>
                <a:spcPct val="0"/>
              </a:spcBef>
              <a:spcAft>
                <a:spcPct val="0"/>
              </a:spcAft>
              <a:defRPr sz="1100">
                <a:solidFill>
                  <a:schemeClr val="tx1"/>
                </a:solidFill>
                <a:latin typeface="Arial" charset="0"/>
              </a:defRPr>
            </a:lvl9pPr>
          </a:lstStyle>
          <a:p>
            <a:pPr algn="ctr" eaLnBrk="0" fontAlgn="base" hangingPunct="0">
              <a:spcBef>
                <a:spcPct val="50000"/>
              </a:spcBef>
              <a:spcAft>
                <a:spcPct val="0"/>
              </a:spcAft>
            </a:pPr>
            <a:r>
              <a:rPr lang="en-US">
                <a:solidFill>
                  <a:srgbClr val="000000"/>
                </a:solidFill>
              </a:rPr>
              <a:t>ASAP, But NLT 24 Hrs Prior to Arrival</a:t>
            </a:r>
          </a:p>
        </p:txBody>
      </p:sp>
      <p:sp>
        <p:nvSpPr>
          <p:cNvPr id="23565" name="Text Box 13"/>
          <p:cNvSpPr txBox="1">
            <a:spLocks noChangeArrowheads="1"/>
          </p:cNvSpPr>
          <p:nvPr/>
        </p:nvSpPr>
        <p:spPr bwMode="auto">
          <a:xfrm>
            <a:off x="3581400" y="762000"/>
            <a:ext cx="2286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100">
                <a:solidFill>
                  <a:schemeClr val="tx1"/>
                </a:solidFill>
                <a:latin typeface="Arial" charset="0"/>
              </a:defRPr>
            </a:lvl1pPr>
            <a:lvl2pPr marL="742950" indent="-285750">
              <a:defRPr sz="1100">
                <a:solidFill>
                  <a:schemeClr val="tx1"/>
                </a:solidFill>
                <a:latin typeface="Arial" charset="0"/>
              </a:defRPr>
            </a:lvl2pPr>
            <a:lvl3pPr marL="1143000" indent="-228600">
              <a:defRPr sz="1100">
                <a:solidFill>
                  <a:schemeClr val="tx1"/>
                </a:solidFill>
                <a:latin typeface="Arial" charset="0"/>
              </a:defRPr>
            </a:lvl3pPr>
            <a:lvl4pPr marL="1600200" indent="-228600">
              <a:defRPr sz="1100">
                <a:solidFill>
                  <a:schemeClr val="tx1"/>
                </a:solidFill>
                <a:latin typeface="Arial" charset="0"/>
              </a:defRPr>
            </a:lvl4pPr>
            <a:lvl5pPr marL="2057400" indent="-228600">
              <a:defRPr sz="1100">
                <a:solidFill>
                  <a:schemeClr val="tx1"/>
                </a:solidFill>
                <a:latin typeface="Arial" charset="0"/>
              </a:defRPr>
            </a:lvl5pPr>
            <a:lvl6pPr marL="2514600" indent="-228600" algn="ctr" eaLnBrk="0" fontAlgn="base" hangingPunct="0">
              <a:spcBef>
                <a:spcPct val="0"/>
              </a:spcBef>
              <a:spcAft>
                <a:spcPct val="0"/>
              </a:spcAft>
              <a:defRPr sz="1100">
                <a:solidFill>
                  <a:schemeClr val="tx1"/>
                </a:solidFill>
                <a:latin typeface="Arial" charset="0"/>
              </a:defRPr>
            </a:lvl6pPr>
            <a:lvl7pPr marL="2971800" indent="-228600" algn="ctr" eaLnBrk="0" fontAlgn="base" hangingPunct="0">
              <a:spcBef>
                <a:spcPct val="0"/>
              </a:spcBef>
              <a:spcAft>
                <a:spcPct val="0"/>
              </a:spcAft>
              <a:defRPr sz="1100">
                <a:solidFill>
                  <a:schemeClr val="tx1"/>
                </a:solidFill>
                <a:latin typeface="Arial" charset="0"/>
              </a:defRPr>
            </a:lvl7pPr>
            <a:lvl8pPr marL="3429000" indent="-228600" algn="ctr" eaLnBrk="0" fontAlgn="base" hangingPunct="0">
              <a:spcBef>
                <a:spcPct val="0"/>
              </a:spcBef>
              <a:spcAft>
                <a:spcPct val="0"/>
              </a:spcAft>
              <a:defRPr sz="1100">
                <a:solidFill>
                  <a:schemeClr val="tx1"/>
                </a:solidFill>
                <a:latin typeface="Arial" charset="0"/>
              </a:defRPr>
            </a:lvl8pPr>
            <a:lvl9pPr marL="3886200" indent="-228600" algn="ctr" eaLnBrk="0" fontAlgn="base" hangingPunct="0">
              <a:spcBef>
                <a:spcPct val="0"/>
              </a:spcBef>
              <a:spcAft>
                <a:spcPct val="0"/>
              </a:spcAft>
              <a:defRPr sz="1100">
                <a:solidFill>
                  <a:schemeClr val="tx1"/>
                </a:solidFill>
                <a:latin typeface="Arial" charset="0"/>
              </a:defRPr>
            </a:lvl9pPr>
          </a:lstStyle>
          <a:p>
            <a:pPr algn="ctr" eaLnBrk="0" fontAlgn="base" hangingPunct="0">
              <a:spcBef>
                <a:spcPct val="50000"/>
              </a:spcBef>
              <a:spcAft>
                <a:spcPct val="0"/>
              </a:spcAft>
            </a:pPr>
            <a:r>
              <a:rPr lang="en-US" sz="1600" b="1">
                <a:solidFill>
                  <a:srgbClr val="0062C8"/>
                </a:solidFill>
              </a:rPr>
              <a:t>ISF-5 “Transit” Cargo</a:t>
            </a:r>
          </a:p>
        </p:txBody>
      </p:sp>
      <p:sp>
        <p:nvSpPr>
          <p:cNvPr id="23566" name="Rectangle 14"/>
          <p:cNvSpPr>
            <a:spLocks noChangeArrowheads="1"/>
          </p:cNvSpPr>
          <p:nvPr/>
        </p:nvSpPr>
        <p:spPr bwMode="auto">
          <a:xfrm>
            <a:off x="152400" y="1219200"/>
            <a:ext cx="3124200" cy="4572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fontAlgn="base" hangingPunct="0">
              <a:spcBef>
                <a:spcPct val="0"/>
              </a:spcBef>
              <a:spcAft>
                <a:spcPct val="0"/>
              </a:spcAft>
            </a:pPr>
            <a:endParaRPr lang="en-US" sz="1100">
              <a:solidFill>
                <a:srgbClr val="000066"/>
              </a:solidFill>
            </a:endParaRPr>
          </a:p>
        </p:txBody>
      </p:sp>
      <p:sp>
        <p:nvSpPr>
          <p:cNvPr id="23567" name="Text Box 15"/>
          <p:cNvSpPr txBox="1">
            <a:spLocks noChangeArrowheads="1"/>
          </p:cNvSpPr>
          <p:nvPr/>
        </p:nvSpPr>
        <p:spPr bwMode="auto">
          <a:xfrm>
            <a:off x="3581400" y="1676400"/>
            <a:ext cx="2286000" cy="260350"/>
          </a:xfrm>
          <a:prstGeom prst="rect">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100">
                <a:solidFill>
                  <a:schemeClr val="tx1"/>
                </a:solidFill>
                <a:latin typeface="Arial" charset="0"/>
              </a:defRPr>
            </a:lvl1pPr>
            <a:lvl2pPr marL="742950" indent="-285750">
              <a:defRPr sz="1100">
                <a:solidFill>
                  <a:schemeClr val="tx1"/>
                </a:solidFill>
                <a:latin typeface="Arial" charset="0"/>
              </a:defRPr>
            </a:lvl2pPr>
            <a:lvl3pPr marL="1143000" indent="-228600">
              <a:defRPr sz="1100">
                <a:solidFill>
                  <a:schemeClr val="tx1"/>
                </a:solidFill>
                <a:latin typeface="Arial" charset="0"/>
              </a:defRPr>
            </a:lvl3pPr>
            <a:lvl4pPr marL="1600200" indent="-228600">
              <a:defRPr sz="1100">
                <a:solidFill>
                  <a:schemeClr val="tx1"/>
                </a:solidFill>
                <a:latin typeface="Arial" charset="0"/>
              </a:defRPr>
            </a:lvl4pPr>
            <a:lvl5pPr marL="2057400" indent="-228600">
              <a:defRPr sz="1100">
                <a:solidFill>
                  <a:schemeClr val="tx1"/>
                </a:solidFill>
                <a:latin typeface="Arial" charset="0"/>
              </a:defRPr>
            </a:lvl5pPr>
            <a:lvl6pPr marL="2514600" indent="-228600" algn="ctr" eaLnBrk="0" fontAlgn="base" hangingPunct="0">
              <a:spcBef>
                <a:spcPct val="0"/>
              </a:spcBef>
              <a:spcAft>
                <a:spcPct val="0"/>
              </a:spcAft>
              <a:defRPr sz="1100">
                <a:solidFill>
                  <a:schemeClr val="tx1"/>
                </a:solidFill>
                <a:latin typeface="Arial" charset="0"/>
              </a:defRPr>
            </a:lvl6pPr>
            <a:lvl7pPr marL="2971800" indent="-228600" algn="ctr" eaLnBrk="0" fontAlgn="base" hangingPunct="0">
              <a:spcBef>
                <a:spcPct val="0"/>
              </a:spcBef>
              <a:spcAft>
                <a:spcPct val="0"/>
              </a:spcAft>
              <a:defRPr sz="1100">
                <a:solidFill>
                  <a:schemeClr val="tx1"/>
                </a:solidFill>
                <a:latin typeface="Arial" charset="0"/>
              </a:defRPr>
            </a:lvl7pPr>
            <a:lvl8pPr marL="3429000" indent="-228600" algn="ctr" eaLnBrk="0" fontAlgn="base" hangingPunct="0">
              <a:spcBef>
                <a:spcPct val="0"/>
              </a:spcBef>
              <a:spcAft>
                <a:spcPct val="0"/>
              </a:spcAft>
              <a:defRPr sz="1100">
                <a:solidFill>
                  <a:schemeClr val="tx1"/>
                </a:solidFill>
                <a:latin typeface="Arial" charset="0"/>
              </a:defRPr>
            </a:lvl8pPr>
            <a:lvl9pPr marL="3886200" indent="-228600" algn="ctr" eaLnBrk="0" fontAlgn="base" hangingPunct="0">
              <a:spcBef>
                <a:spcPct val="0"/>
              </a:spcBef>
              <a:spcAft>
                <a:spcPct val="0"/>
              </a:spcAft>
              <a:defRPr sz="1100">
                <a:solidFill>
                  <a:schemeClr val="tx1"/>
                </a:solidFill>
                <a:latin typeface="Arial" charset="0"/>
              </a:defRPr>
            </a:lvl9pPr>
          </a:lstStyle>
          <a:p>
            <a:pPr algn="ctr" eaLnBrk="0" fontAlgn="base" hangingPunct="0">
              <a:spcBef>
                <a:spcPct val="50000"/>
              </a:spcBef>
              <a:spcAft>
                <a:spcPct val="0"/>
              </a:spcAft>
            </a:pPr>
            <a:r>
              <a:rPr lang="en-US">
                <a:solidFill>
                  <a:srgbClr val="000000"/>
                </a:solidFill>
              </a:rPr>
              <a:t>24 Hrs Prior to Lading*</a:t>
            </a:r>
          </a:p>
        </p:txBody>
      </p:sp>
      <p:sp>
        <p:nvSpPr>
          <p:cNvPr id="23568" name="Text Box 16"/>
          <p:cNvSpPr txBox="1">
            <a:spLocks noChangeArrowheads="1"/>
          </p:cNvSpPr>
          <p:nvPr/>
        </p:nvSpPr>
        <p:spPr bwMode="auto">
          <a:xfrm>
            <a:off x="3505200" y="3276600"/>
            <a:ext cx="243840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100">
                <a:solidFill>
                  <a:schemeClr val="tx1"/>
                </a:solidFill>
                <a:latin typeface="Arial" charset="0"/>
              </a:defRPr>
            </a:lvl1pPr>
            <a:lvl2pPr marL="742950" indent="-285750">
              <a:defRPr sz="1100">
                <a:solidFill>
                  <a:schemeClr val="tx1"/>
                </a:solidFill>
                <a:latin typeface="Arial" charset="0"/>
              </a:defRPr>
            </a:lvl2pPr>
            <a:lvl3pPr marL="1143000" indent="-228600">
              <a:defRPr sz="1100">
                <a:solidFill>
                  <a:schemeClr val="tx1"/>
                </a:solidFill>
                <a:latin typeface="Arial" charset="0"/>
              </a:defRPr>
            </a:lvl3pPr>
            <a:lvl4pPr marL="1600200" indent="-228600">
              <a:defRPr sz="1100">
                <a:solidFill>
                  <a:schemeClr val="tx1"/>
                </a:solidFill>
                <a:latin typeface="Arial" charset="0"/>
              </a:defRPr>
            </a:lvl4pPr>
            <a:lvl5pPr marL="2057400" indent="-228600">
              <a:defRPr sz="1100">
                <a:solidFill>
                  <a:schemeClr val="tx1"/>
                </a:solidFill>
                <a:latin typeface="Arial" charset="0"/>
              </a:defRPr>
            </a:lvl5pPr>
            <a:lvl6pPr marL="2514600" indent="-228600" algn="ctr" eaLnBrk="0" fontAlgn="base" hangingPunct="0">
              <a:spcBef>
                <a:spcPct val="0"/>
              </a:spcBef>
              <a:spcAft>
                <a:spcPct val="0"/>
              </a:spcAft>
              <a:defRPr sz="1100">
                <a:solidFill>
                  <a:schemeClr val="tx1"/>
                </a:solidFill>
                <a:latin typeface="Arial" charset="0"/>
              </a:defRPr>
            </a:lvl6pPr>
            <a:lvl7pPr marL="2971800" indent="-228600" algn="ctr" eaLnBrk="0" fontAlgn="base" hangingPunct="0">
              <a:spcBef>
                <a:spcPct val="0"/>
              </a:spcBef>
              <a:spcAft>
                <a:spcPct val="0"/>
              </a:spcAft>
              <a:defRPr sz="1100">
                <a:solidFill>
                  <a:schemeClr val="tx1"/>
                </a:solidFill>
                <a:latin typeface="Arial" charset="0"/>
              </a:defRPr>
            </a:lvl7pPr>
            <a:lvl8pPr marL="3429000" indent="-228600" algn="ctr" eaLnBrk="0" fontAlgn="base" hangingPunct="0">
              <a:spcBef>
                <a:spcPct val="0"/>
              </a:spcBef>
              <a:spcAft>
                <a:spcPct val="0"/>
              </a:spcAft>
              <a:defRPr sz="1100">
                <a:solidFill>
                  <a:schemeClr val="tx1"/>
                </a:solidFill>
                <a:latin typeface="Arial" charset="0"/>
              </a:defRPr>
            </a:lvl8pPr>
            <a:lvl9pPr marL="3886200" indent="-228600" algn="ctr" eaLnBrk="0" fontAlgn="base" hangingPunct="0">
              <a:spcBef>
                <a:spcPct val="0"/>
              </a:spcBef>
              <a:spcAft>
                <a:spcPct val="0"/>
              </a:spcAft>
              <a:defRPr sz="1100">
                <a:solidFill>
                  <a:schemeClr val="tx1"/>
                </a:solidFill>
                <a:latin typeface="Arial" charset="0"/>
              </a:defRPr>
            </a:lvl9pPr>
          </a:lstStyle>
          <a:p>
            <a:pPr eaLnBrk="0" fontAlgn="base" hangingPunct="0">
              <a:spcBef>
                <a:spcPct val="50000"/>
              </a:spcBef>
              <a:spcAft>
                <a:spcPct val="0"/>
              </a:spcAft>
            </a:pPr>
            <a:r>
              <a:rPr lang="en-US">
                <a:solidFill>
                  <a:srgbClr val="000000"/>
                </a:solidFill>
              </a:rPr>
              <a:t>*FROB ISF-5 is required anytime prior to lading</a:t>
            </a:r>
          </a:p>
        </p:txBody>
      </p:sp>
      <p:sp>
        <p:nvSpPr>
          <p:cNvPr id="23569" name="Rectangle 17"/>
          <p:cNvSpPr>
            <a:spLocks noChangeArrowheads="1"/>
          </p:cNvSpPr>
          <p:nvPr/>
        </p:nvSpPr>
        <p:spPr bwMode="auto">
          <a:xfrm>
            <a:off x="3429000" y="1219200"/>
            <a:ext cx="2590800" cy="2667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fontAlgn="base" hangingPunct="0">
              <a:spcBef>
                <a:spcPct val="0"/>
              </a:spcBef>
              <a:spcAft>
                <a:spcPct val="0"/>
              </a:spcAft>
            </a:pPr>
            <a:endParaRPr lang="en-US" sz="1100">
              <a:solidFill>
                <a:srgbClr val="000066"/>
              </a:solidFill>
            </a:endParaRPr>
          </a:p>
        </p:txBody>
      </p:sp>
      <p:sp>
        <p:nvSpPr>
          <p:cNvPr id="23570" name="Text Box 18"/>
          <p:cNvSpPr txBox="1">
            <a:spLocks noChangeArrowheads="1"/>
          </p:cNvSpPr>
          <p:nvPr/>
        </p:nvSpPr>
        <p:spPr bwMode="auto">
          <a:xfrm>
            <a:off x="6248400" y="609600"/>
            <a:ext cx="24384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100">
                <a:solidFill>
                  <a:schemeClr val="tx1"/>
                </a:solidFill>
                <a:latin typeface="Arial" charset="0"/>
              </a:defRPr>
            </a:lvl1pPr>
            <a:lvl2pPr marL="742950" indent="-285750">
              <a:defRPr sz="1100">
                <a:solidFill>
                  <a:schemeClr val="tx1"/>
                </a:solidFill>
                <a:latin typeface="Arial" charset="0"/>
              </a:defRPr>
            </a:lvl2pPr>
            <a:lvl3pPr marL="1143000" indent="-228600">
              <a:defRPr sz="1100">
                <a:solidFill>
                  <a:schemeClr val="tx1"/>
                </a:solidFill>
                <a:latin typeface="Arial" charset="0"/>
              </a:defRPr>
            </a:lvl3pPr>
            <a:lvl4pPr marL="1600200" indent="-228600">
              <a:defRPr sz="1100">
                <a:solidFill>
                  <a:schemeClr val="tx1"/>
                </a:solidFill>
                <a:latin typeface="Arial" charset="0"/>
              </a:defRPr>
            </a:lvl4pPr>
            <a:lvl5pPr marL="2057400" indent="-228600">
              <a:defRPr sz="1100">
                <a:solidFill>
                  <a:schemeClr val="tx1"/>
                </a:solidFill>
                <a:latin typeface="Arial" charset="0"/>
              </a:defRPr>
            </a:lvl5pPr>
            <a:lvl6pPr marL="2514600" indent="-228600" algn="ctr" eaLnBrk="0" fontAlgn="base" hangingPunct="0">
              <a:spcBef>
                <a:spcPct val="0"/>
              </a:spcBef>
              <a:spcAft>
                <a:spcPct val="0"/>
              </a:spcAft>
              <a:defRPr sz="1100">
                <a:solidFill>
                  <a:schemeClr val="tx1"/>
                </a:solidFill>
                <a:latin typeface="Arial" charset="0"/>
              </a:defRPr>
            </a:lvl6pPr>
            <a:lvl7pPr marL="2971800" indent="-228600" algn="ctr" eaLnBrk="0" fontAlgn="base" hangingPunct="0">
              <a:spcBef>
                <a:spcPct val="0"/>
              </a:spcBef>
              <a:spcAft>
                <a:spcPct val="0"/>
              </a:spcAft>
              <a:defRPr sz="1100">
                <a:solidFill>
                  <a:schemeClr val="tx1"/>
                </a:solidFill>
                <a:latin typeface="Arial" charset="0"/>
              </a:defRPr>
            </a:lvl7pPr>
            <a:lvl8pPr marL="3429000" indent="-228600" algn="ctr" eaLnBrk="0" fontAlgn="base" hangingPunct="0">
              <a:spcBef>
                <a:spcPct val="0"/>
              </a:spcBef>
              <a:spcAft>
                <a:spcPct val="0"/>
              </a:spcAft>
              <a:defRPr sz="1100">
                <a:solidFill>
                  <a:schemeClr val="tx1"/>
                </a:solidFill>
                <a:latin typeface="Arial" charset="0"/>
              </a:defRPr>
            </a:lvl8pPr>
            <a:lvl9pPr marL="3886200" indent="-228600" algn="ctr" eaLnBrk="0" fontAlgn="base" hangingPunct="0">
              <a:spcBef>
                <a:spcPct val="0"/>
              </a:spcBef>
              <a:spcAft>
                <a:spcPct val="0"/>
              </a:spcAft>
              <a:defRPr sz="1100">
                <a:solidFill>
                  <a:schemeClr val="tx1"/>
                </a:solidFill>
                <a:latin typeface="Arial" charset="0"/>
              </a:defRPr>
            </a:lvl9pPr>
          </a:lstStyle>
          <a:p>
            <a:pPr algn="ctr" eaLnBrk="0" fontAlgn="base" hangingPunct="0">
              <a:spcBef>
                <a:spcPct val="50000"/>
              </a:spcBef>
              <a:spcAft>
                <a:spcPct val="0"/>
              </a:spcAft>
            </a:pPr>
            <a:r>
              <a:rPr lang="en-US" sz="1600" b="1">
                <a:solidFill>
                  <a:srgbClr val="006600"/>
                </a:solidFill>
              </a:rPr>
              <a:t>Additional            Carrier Requirements</a:t>
            </a:r>
          </a:p>
        </p:txBody>
      </p:sp>
      <p:sp>
        <p:nvSpPr>
          <p:cNvPr id="23571" name="Rectangle 19"/>
          <p:cNvSpPr>
            <a:spLocks noChangeArrowheads="1"/>
          </p:cNvSpPr>
          <p:nvPr/>
        </p:nvSpPr>
        <p:spPr bwMode="auto">
          <a:xfrm>
            <a:off x="6172200" y="1219200"/>
            <a:ext cx="2590800" cy="2667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fontAlgn="base" hangingPunct="0">
              <a:spcBef>
                <a:spcPct val="0"/>
              </a:spcBef>
              <a:spcAft>
                <a:spcPct val="0"/>
              </a:spcAft>
            </a:pPr>
            <a:endParaRPr lang="en-US" sz="1100">
              <a:solidFill>
                <a:srgbClr val="000066"/>
              </a:solidFill>
            </a:endParaRPr>
          </a:p>
        </p:txBody>
      </p:sp>
      <p:sp>
        <p:nvSpPr>
          <p:cNvPr id="23572" name="Text Box 20"/>
          <p:cNvSpPr txBox="1">
            <a:spLocks noChangeArrowheads="1"/>
          </p:cNvSpPr>
          <p:nvPr/>
        </p:nvSpPr>
        <p:spPr bwMode="auto">
          <a:xfrm>
            <a:off x="6324600" y="1676400"/>
            <a:ext cx="2286000" cy="260350"/>
          </a:xfrm>
          <a:prstGeom prst="rect">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100">
                <a:solidFill>
                  <a:schemeClr val="tx1"/>
                </a:solidFill>
                <a:latin typeface="Arial" charset="0"/>
              </a:defRPr>
            </a:lvl1pPr>
            <a:lvl2pPr marL="742950" indent="-285750">
              <a:defRPr sz="1100">
                <a:solidFill>
                  <a:schemeClr val="tx1"/>
                </a:solidFill>
                <a:latin typeface="Arial" charset="0"/>
              </a:defRPr>
            </a:lvl2pPr>
            <a:lvl3pPr marL="1143000" indent="-228600">
              <a:defRPr sz="1100">
                <a:solidFill>
                  <a:schemeClr val="tx1"/>
                </a:solidFill>
                <a:latin typeface="Arial" charset="0"/>
              </a:defRPr>
            </a:lvl3pPr>
            <a:lvl4pPr marL="1600200" indent="-228600">
              <a:defRPr sz="1100">
                <a:solidFill>
                  <a:schemeClr val="tx1"/>
                </a:solidFill>
                <a:latin typeface="Arial" charset="0"/>
              </a:defRPr>
            </a:lvl4pPr>
            <a:lvl5pPr marL="2057400" indent="-228600">
              <a:defRPr sz="1100">
                <a:solidFill>
                  <a:schemeClr val="tx1"/>
                </a:solidFill>
                <a:latin typeface="Arial" charset="0"/>
              </a:defRPr>
            </a:lvl5pPr>
            <a:lvl6pPr marL="2514600" indent="-228600" algn="ctr" eaLnBrk="0" fontAlgn="base" hangingPunct="0">
              <a:spcBef>
                <a:spcPct val="0"/>
              </a:spcBef>
              <a:spcAft>
                <a:spcPct val="0"/>
              </a:spcAft>
              <a:defRPr sz="1100">
                <a:solidFill>
                  <a:schemeClr val="tx1"/>
                </a:solidFill>
                <a:latin typeface="Arial" charset="0"/>
              </a:defRPr>
            </a:lvl6pPr>
            <a:lvl7pPr marL="2971800" indent="-228600" algn="ctr" eaLnBrk="0" fontAlgn="base" hangingPunct="0">
              <a:spcBef>
                <a:spcPct val="0"/>
              </a:spcBef>
              <a:spcAft>
                <a:spcPct val="0"/>
              </a:spcAft>
              <a:defRPr sz="1100">
                <a:solidFill>
                  <a:schemeClr val="tx1"/>
                </a:solidFill>
                <a:latin typeface="Arial" charset="0"/>
              </a:defRPr>
            </a:lvl7pPr>
            <a:lvl8pPr marL="3429000" indent="-228600" algn="ctr" eaLnBrk="0" fontAlgn="base" hangingPunct="0">
              <a:spcBef>
                <a:spcPct val="0"/>
              </a:spcBef>
              <a:spcAft>
                <a:spcPct val="0"/>
              </a:spcAft>
              <a:defRPr sz="1100">
                <a:solidFill>
                  <a:schemeClr val="tx1"/>
                </a:solidFill>
                <a:latin typeface="Arial" charset="0"/>
              </a:defRPr>
            </a:lvl8pPr>
            <a:lvl9pPr marL="3886200" indent="-228600" algn="ctr" eaLnBrk="0" fontAlgn="base" hangingPunct="0">
              <a:spcBef>
                <a:spcPct val="0"/>
              </a:spcBef>
              <a:spcAft>
                <a:spcPct val="0"/>
              </a:spcAft>
              <a:defRPr sz="1100">
                <a:solidFill>
                  <a:schemeClr val="tx1"/>
                </a:solidFill>
                <a:latin typeface="Arial" charset="0"/>
              </a:defRPr>
            </a:lvl9pPr>
          </a:lstStyle>
          <a:p>
            <a:pPr algn="ctr" eaLnBrk="0" fontAlgn="base" hangingPunct="0">
              <a:spcBef>
                <a:spcPct val="50000"/>
              </a:spcBef>
              <a:spcAft>
                <a:spcPct val="0"/>
              </a:spcAft>
            </a:pPr>
            <a:r>
              <a:rPr lang="en-US">
                <a:solidFill>
                  <a:srgbClr val="000000"/>
                </a:solidFill>
              </a:rPr>
              <a:t>NLT 48 Hrs After Departure*</a:t>
            </a:r>
          </a:p>
        </p:txBody>
      </p:sp>
      <p:sp>
        <p:nvSpPr>
          <p:cNvPr id="23573" name="Text Box 21"/>
          <p:cNvSpPr txBox="1">
            <a:spLocks noChangeArrowheads="1"/>
          </p:cNvSpPr>
          <p:nvPr/>
        </p:nvSpPr>
        <p:spPr bwMode="auto">
          <a:xfrm>
            <a:off x="6248400" y="3429000"/>
            <a:ext cx="2438400" cy="260350"/>
          </a:xfrm>
          <a:prstGeom prst="rect">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100">
                <a:solidFill>
                  <a:schemeClr val="tx1"/>
                </a:solidFill>
                <a:latin typeface="Arial" charset="0"/>
              </a:defRPr>
            </a:lvl1pPr>
            <a:lvl2pPr marL="742950" indent="-285750">
              <a:defRPr sz="1100">
                <a:solidFill>
                  <a:schemeClr val="tx1"/>
                </a:solidFill>
                <a:latin typeface="Arial" charset="0"/>
              </a:defRPr>
            </a:lvl2pPr>
            <a:lvl3pPr marL="1143000" indent="-228600">
              <a:defRPr sz="1100">
                <a:solidFill>
                  <a:schemeClr val="tx1"/>
                </a:solidFill>
                <a:latin typeface="Arial" charset="0"/>
              </a:defRPr>
            </a:lvl3pPr>
            <a:lvl4pPr marL="1600200" indent="-228600">
              <a:defRPr sz="1100">
                <a:solidFill>
                  <a:schemeClr val="tx1"/>
                </a:solidFill>
                <a:latin typeface="Arial" charset="0"/>
              </a:defRPr>
            </a:lvl4pPr>
            <a:lvl5pPr marL="2057400" indent="-228600">
              <a:defRPr sz="1100">
                <a:solidFill>
                  <a:schemeClr val="tx1"/>
                </a:solidFill>
                <a:latin typeface="Arial" charset="0"/>
              </a:defRPr>
            </a:lvl5pPr>
            <a:lvl6pPr marL="2514600" indent="-228600" algn="ctr" eaLnBrk="0" fontAlgn="base" hangingPunct="0">
              <a:spcBef>
                <a:spcPct val="0"/>
              </a:spcBef>
              <a:spcAft>
                <a:spcPct val="0"/>
              </a:spcAft>
              <a:defRPr sz="1100">
                <a:solidFill>
                  <a:schemeClr val="tx1"/>
                </a:solidFill>
                <a:latin typeface="Arial" charset="0"/>
              </a:defRPr>
            </a:lvl6pPr>
            <a:lvl7pPr marL="2971800" indent="-228600" algn="ctr" eaLnBrk="0" fontAlgn="base" hangingPunct="0">
              <a:spcBef>
                <a:spcPct val="0"/>
              </a:spcBef>
              <a:spcAft>
                <a:spcPct val="0"/>
              </a:spcAft>
              <a:defRPr sz="1100">
                <a:solidFill>
                  <a:schemeClr val="tx1"/>
                </a:solidFill>
                <a:latin typeface="Arial" charset="0"/>
              </a:defRPr>
            </a:lvl7pPr>
            <a:lvl8pPr marL="3429000" indent="-228600" algn="ctr" eaLnBrk="0" fontAlgn="base" hangingPunct="0">
              <a:spcBef>
                <a:spcPct val="0"/>
              </a:spcBef>
              <a:spcAft>
                <a:spcPct val="0"/>
              </a:spcAft>
              <a:defRPr sz="1100">
                <a:solidFill>
                  <a:schemeClr val="tx1"/>
                </a:solidFill>
                <a:latin typeface="Arial" charset="0"/>
              </a:defRPr>
            </a:lvl8pPr>
            <a:lvl9pPr marL="3886200" indent="-228600" algn="ctr" eaLnBrk="0" fontAlgn="base" hangingPunct="0">
              <a:spcBef>
                <a:spcPct val="0"/>
              </a:spcBef>
              <a:spcAft>
                <a:spcPct val="0"/>
              </a:spcAft>
              <a:defRPr sz="1100">
                <a:solidFill>
                  <a:schemeClr val="tx1"/>
                </a:solidFill>
                <a:latin typeface="Arial" charset="0"/>
              </a:defRPr>
            </a:lvl9pPr>
          </a:lstStyle>
          <a:p>
            <a:pPr algn="ctr" eaLnBrk="0" fontAlgn="base" hangingPunct="0">
              <a:spcBef>
                <a:spcPct val="50000"/>
              </a:spcBef>
              <a:spcAft>
                <a:spcPct val="0"/>
              </a:spcAft>
            </a:pPr>
            <a:r>
              <a:rPr lang="en-US">
                <a:solidFill>
                  <a:srgbClr val="000000"/>
                </a:solidFill>
              </a:rPr>
              <a:t>Within 24 Hrs of Creation or Receipt</a:t>
            </a:r>
          </a:p>
        </p:txBody>
      </p:sp>
      <p:sp>
        <p:nvSpPr>
          <p:cNvPr id="23574" name="Text Box 22"/>
          <p:cNvSpPr txBox="1">
            <a:spLocks noChangeArrowheads="1"/>
          </p:cNvSpPr>
          <p:nvPr/>
        </p:nvSpPr>
        <p:spPr bwMode="auto">
          <a:xfrm>
            <a:off x="6248400" y="1981200"/>
            <a:ext cx="243840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100">
                <a:solidFill>
                  <a:schemeClr val="tx1"/>
                </a:solidFill>
                <a:latin typeface="Arial" charset="0"/>
              </a:defRPr>
            </a:lvl1pPr>
            <a:lvl2pPr marL="742950" indent="-285750">
              <a:defRPr sz="1100">
                <a:solidFill>
                  <a:schemeClr val="tx1"/>
                </a:solidFill>
                <a:latin typeface="Arial" charset="0"/>
              </a:defRPr>
            </a:lvl2pPr>
            <a:lvl3pPr marL="1143000" indent="-228600">
              <a:defRPr sz="1100">
                <a:solidFill>
                  <a:schemeClr val="tx1"/>
                </a:solidFill>
                <a:latin typeface="Arial" charset="0"/>
              </a:defRPr>
            </a:lvl3pPr>
            <a:lvl4pPr marL="1600200" indent="-228600">
              <a:defRPr sz="1100">
                <a:solidFill>
                  <a:schemeClr val="tx1"/>
                </a:solidFill>
                <a:latin typeface="Arial" charset="0"/>
              </a:defRPr>
            </a:lvl4pPr>
            <a:lvl5pPr marL="2057400" indent="-228600">
              <a:defRPr sz="1100">
                <a:solidFill>
                  <a:schemeClr val="tx1"/>
                </a:solidFill>
                <a:latin typeface="Arial" charset="0"/>
              </a:defRPr>
            </a:lvl5pPr>
            <a:lvl6pPr marL="2514600" indent="-228600" algn="ctr" eaLnBrk="0" fontAlgn="base" hangingPunct="0">
              <a:spcBef>
                <a:spcPct val="0"/>
              </a:spcBef>
              <a:spcAft>
                <a:spcPct val="0"/>
              </a:spcAft>
              <a:defRPr sz="1100">
                <a:solidFill>
                  <a:schemeClr val="tx1"/>
                </a:solidFill>
                <a:latin typeface="Arial" charset="0"/>
              </a:defRPr>
            </a:lvl6pPr>
            <a:lvl7pPr marL="2971800" indent="-228600" algn="ctr" eaLnBrk="0" fontAlgn="base" hangingPunct="0">
              <a:spcBef>
                <a:spcPct val="0"/>
              </a:spcBef>
              <a:spcAft>
                <a:spcPct val="0"/>
              </a:spcAft>
              <a:defRPr sz="1100">
                <a:solidFill>
                  <a:schemeClr val="tx1"/>
                </a:solidFill>
                <a:latin typeface="Arial" charset="0"/>
              </a:defRPr>
            </a:lvl7pPr>
            <a:lvl8pPr marL="3429000" indent="-228600" algn="ctr" eaLnBrk="0" fontAlgn="base" hangingPunct="0">
              <a:spcBef>
                <a:spcPct val="0"/>
              </a:spcBef>
              <a:spcAft>
                <a:spcPct val="0"/>
              </a:spcAft>
              <a:defRPr sz="1100">
                <a:solidFill>
                  <a:schemeClr val="tx1"/>
                </a:solidFill>
                <a:latin typeface="Arial" charset="0"/>
              </a:defRPr>
            </a:lvl8pPr>
            <a:lvl9pPr marL="3886200" indent="-228600" algn="ctr" eaLnBrk="0" fontAlgn="base" hangingPunct="0">
              <a:spcBef>
                <a:spcPct val="0"/>
              </a:spcBef>
              <a:spcAft>
                <a:spcPct val="0"/>
              </a:spcAft>
              <a:defRPr sz="1100">
                <a:solidFill>
                  <a:schemeClr val="tx1"/>
                </a:solidFill>
                <a:latin typeface="Arial" charset="0"/>
              </a:defRPr>
            </a:lvl9pPr>
          </a:lstStyle>
          <a:p>
            <a:pPr eaLnBrk="0" fontAlgn="base" hangingPunct="0">
              <a:spcBef>
                <a:spcPct val="50000"/>
              </a:spcBef>
              <a:spcAft>
                <a:spcPct val="0"/>
              </a:spcAft>
            </a:pPr>
            <a:r>
              <a:rPr lang="en-US">
                <a:solidFill>
                  <a:srgbClr val="000000"/>
                </a:solidFill>
              </a:rPr>
              <a:t>*Anytime prior to arrival for voyages less than 48 Hrs</a:t>
            </a:r>
          </a:p>
        </p:txBody>
      </p:sp>
      <p:sp>
        <p:nvSpPr>
          <p:cNvPr id="23575" name="Text Box 23"/>
          <p:cNvSpPr txBox="1">
            <a:spLocks noChangeArrowheads="1"/>
          </p:cNvSpPr>
          <p:nvPr/>
        </p:nvSpPr>
        <p:spPr bwMode="auto">
          <a:xfrm>
            <a:off x="228600" y="4648200"/>
            <a:ext cx="28956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100">
                <a:solidFill>
                  <a:schemeClr val="tx1"/>
                </a:solidFill>
                <a:latin typeface="Arial" charset="0"/>
              </a:defRPr>
            </a:lvl1pPr>
            <a:lvl2pPr marL="742950" indent="-285750">
              <a:defRPr sz="1100">
                <a:solidFill>
                  <a:schemeClr val="tx1"/>
                </a:solidFill>
                <a:latin typeface="Arial" charset="0"/>
              </a:defRPr>
            </a:lvl2pPr>
            <a:lvl3pPr marL="1143000" indent="-228600">
              <a:defRPr sz="1100">
                <a:solidFill>
                  <a:schemeClr val="tx1"/>
                </a:solidFill>
                <a:latin typeface="Arial" charset="0"/>
              </a:defRPr>
            </a:lvl3pPr>
            <a:lvl4pPr marL="1600200" indent="-228600">
              <a:defRPr sz="1100">
                <a:solidFill>
                  <a:schemeClr val="tx1"/>
                </a:solidFill>
                <a:latin typeface="Arial" charset="0"/>
              </a:defRPr>
            </a:lvl4pPr>
            <a:lvl5pPr marL="2057400" indent="-228600">
              <a:defRPr sz="1100">
                <a:solidFill>
                  <a:schemeClr val="tx1"/>
                </a:solidFill>
                <a:latin typeface="Arial" charset="0"/>
              </a:defRPr>
            </a:lvl5pPr>
            <a:lvl6pPr marL="2514600" indent="-228600" algn="ctr" eaLnBrk="0" fontAlgn="base" hangingPunct="0">
              <a:spcBef>
                <a:spcPct val="0"/>
              </a:spcBef>
              <a:spcAft>
                <a:spcPct val="0"/>
              </a:spcAft>
              <a:defRPr sz="1100">
                <a:solidFill>
                  <a:schemeClr val="tx1"/>
                </a:solidFill>
                <a:latin typeface="Arial" charset="0"/>
              </a:defRPr>
            </a:lvl6pPr>
            <a:lvl7pPr marL="2971800" indent="-228600" algn="ctr" eaLnBrk="0" fontAlgn="base" hangingPunct="0">
              <a:spcBef>
                <a:spcPct val="0"/>
              </a:spcBef>
              <a:spcAft>
                <a:spcPct val="0"/>
              </a:spcAft>
              <a:defRPr sz="1100">
                <a:solidFill>
                  <a:schemeClr val="tx1"/>
                </a:solidFill>
                <a:latin typeface="Arial" charset="0"/>
              </a:defRPr>
            </a:lvl7pPr>
            <a:lvl8pPr marL="3429000" indent="-228600" algn="ctr" eaLnBrk="0" fontAlgn="base" hangingPunct="0">
              <a:spcBef>
                <a:spcPct val="0"/>
              </a:spcBef>
              <a:spcAft>
                <a:spcPct val="0"/>
              </a:spcAft>
              <a:defRPr sz="1100">
                <a:solidFill>
                  <a:schemeClr val="tx1"/>
                </a:solidFill>
                <a:latin typeface="Arial" charset="0"/>
              </a:defRPr>
            </a:lvl8pPr>
            <a:lvl9pPr marL="3886200" indent="-228600" algn="ctr" eaLnBrk="0" fontAlgn="base" hangingPunct="0">
              <a:spcBef>
                <a:spcPct val="0"/>
              </a:spcBef>
              <a:spcAft>
                <a:spcPct val="0"/>
              </a:spcAft>
              <a:defRPr sz="1100">
                <a:solidFill>
                  <a:schemeClr val="tx1"/>
                </a:solidFill>
                <a:latin typeface="Arial" charset="0"/>
              </a:defRPr>
            </a:lvl9pPr>
          </a:lstStyle>
          <a:p>
            <a:pPr eaLnBrk="0" fontAlgn="base" hangingPunct="0">
              <a:spcBef>
                <a:spcPct val="50000"/>
              </a:spcBef>
              <a:spcAft>
                <a:spcPct val="0"/>
              </a:spcAft>
              <a:buFont typeface="Wingdings" pitchFamily="2" charset="2"/>
              <a:buChar char="Ø"/>
            </a:pPr>
            <a:r>
              <a:rPr lang="en-US">
                <a:solidFill>
                  <a:srgbClr val="000000"/>
                </a:solidFill>
              </a:rPr>
              <a:t> Must be linked together as a line-item at   the shipment level</a:t>
            </a:r>
          </a:p>
          <a:p>
            <a:pPr eaLnBrk="0" fontAlgn="base" hangingPunct="0">
              <a:spcBef>
                <a:spcPct val="50000"/>
              </a:spcBef>
              <a:spcAft>
                <a:spcPct val="0"/>
              </a:spcAft>
              <a:buFont typeface="Wingdings" pitchFamily="2" charset="2"/>
              <a:buNone/>
            </a:pPr>
            <a:r>
              <a:rPr lang="en-US">
                <a:solidFill>
                  <a:srgbClr val="000000"/>
                </a:solidFill>
              </a:rPr>
              <a:t>*ISFs for “exempt” break bulk shipments are required 24 Hrs prior to arrival.</a:t>
            </a:r>
          </a:p>
        </p:txBody>
      </p:sp>
      <p:sp>
        <p:nvSpPr>
          <p:cNvPr id="23576" name="Text Box 24"/>
          <p:cNvSpPr txBox="1">
            <a:spLocks noChangeArrowheads="1"/>
          </p:cNvSpPr>
          <p:nvPr/>
        </p:nvSpPr>
        <p:spPr bwMode="auto">
          <a:xfrm>
            <a:off x="3429000" y="4572000"/>
            <a:ext cx="5257800" cy="925513"/>
          </a:xfrm>
          <a:prstGeom prst="rect">
            <a:avLst/>
          </a:prstGeom>
          <a:solidFill>
            <a:srgbClr val="EAEAEA"/>
          </a:solidFill>
          <a:ln w="9525">
            <a:solidFill>
              <a:srgbClr val="000000"/>
            </a:solidFill>
            <a:miter lim="800000"/>
            <a:headEnd/>
            <a:tailEnd/>
          </a:ln>
        </p:spPr>
        <p:txBody>
          <a:bodyPr>
            <a:spAutoFit/>
          </a:bodyPr>
          <a:lstStyle>
            <a:lvl1pPr>
              <a:defRPr sz="1100">
                <a:solidFill>
                  <a:schemeClr val="tx1"/>
                </a:solidFill>
                <a:latin typeface="Arial" charset="0"/>
              </a:defRPr>
            </a:lvl1pPr>
            <a:lvl2pPr marL="742950" indent="-285750">
              <a:defRPr sz="1100">
                <a:solidFill>
                  <a:schemeClr val="tx1"/>
                </a:solidFill>
                <a:latin typeface="Arial" charset="0"/>
              </a:defRPr>
            </a:lvl2pPr>
            <a:lvl3pPr marL="1143000" indent="-228600">
              <a:defRPr sz="1100">
                <a:solidFill>
                  <a:schemeClr val="tx1"/>
                </a:solidFill>
                <a:latin typeface="Arial" charset="0"/>
              </a:defRPr>
            </a:lvl3pPr>
            <a:lvl4pPr marL="1600200" indent="-228600">
              <a:defRPr sz="1100">
                <a:solidFill>
                  <a:schemeClr val="tx1"/>
                </a:solidFill>
                <a:latin typeface="Arial" charset="0"/>
              </a:defRPr>
            </a:lvl4pPr>
            <a:lvl5pPr marL="2057400" indent="-228600">
              <a:defRPr sz="1100">
                <a:solidFill>
                  <a:schemeClr val="tx1"/>
                </a:solidFill>
                <a:latin typeface="Arial" charset="0"/>
              </a:defRPr>
            </a:lvl5pPr>
            <a:lvl6pPr marL="2514600" indent="-228600" algn="ctr" eaLnBrk="0" fontAlgn="base" hangingPunct="0">
              <a:spcBef>
                <a:spcPct val="0"/>
              </a:spcBef>
              <a:spcAft>
                <a:spcPct val="0"/>
              </a:spcAft>
              <a:defRPr sz="1100">
                <a:solidFill>
                  <a:schemeClr val="tx1"/>
                </a:solidFill>
                <a:latin typeface="Arial" charset="0"/>
              </a:defRPr>
            </a:lvl6pPr>
            <a:lvl7pPr marL="2971800" indent="-228600" algn="ctr" eaLnBrk="0" fontAlgn="base" hangingPunct="0">
              <a:spcBef>
                <a:spcPct val="0"/>
              </a:spcBef>
              <a:spcAft>
                <a:spcPct val="0"/>
              </a:spcAft>
              <a:defRPr sz="1100">
                <a:solidFill>
                  <a:schemeClr val="tx1"/>
                </a:solidFill>
                <a:latin typeface="Arial" charset="0"/>
              </a:defRPr>
            </a:lvl7pPr>
            <a:lvl8pPr marL="3429000" indent="-228600" algn="ctr" eaLnBrk="0" fontAlgn="base" hangingPunct="0">
              <a:spcBef>
                <a:spcPct val="0"/>
              </a:spcBef>
              <a:spcAft>
                <a:spcPct val="0"/>
              </a:spcAft>
              <a:defRPr sz="1100">
                <a:solidFill>
                  <a:schemeClr val="tx1"/>
                </a:solidFill>
                <a:latin typeface="Arial" charset="0"/>
              </a:defRPr>
            </a:lvl8pPr>
            <a:lvl9pPr marL="3886200" indent="-228600" algn="ctr" eaLnBrk="0" fontAlgn="base" hangingPunct="0">
              <a:spcBef>
                <a:spcPct val="0"/>
              </a:spcBef>
              <a:spcAft>
                <a:spcPct val="0"/>
              </a:spcAft>
              <a:defRPr sz="1100">
                <a:solidFill>
                  <a:schemeClr val="tx1"/>
                </a:solidFill>
                <a:latin typeface="Arial" charset="0"/>
              </a:defRPr>
            </a:lvl9pPr>
          </a:lstStyle>
          <a:p>
            <a:pPr algn="ctr" eaLnBrk="0" fontAlgn="base" hangingPunct="0">
              <a:spcBef>
                <a:spcPct val="50000"/>
              </a:spcBef>
              <a:spcAft>
                <a:spcPct val="0"/>
              </a:spcAft>
            </a:pPr>
            <a:r>
              <a:rPr lang="en-US" sz="1800">
                <a:solidFill>
                  <a:srgbClr val="000000"/>
                </a:solidFill>
              </a:rPr>
              <a:t>ISFs must also have the </a:t>
            </a:r>
            <a:r>
              <a:rPr lang="en-US" sz="1800" u="sng">
                <a:solidFill>
                  <a:srgbClr val="FF0000"/>
                </a:solidFill>
              </a:rPr>
              <a:t>lowest</a:t>
            </a:r>
            <a:r>
              <a:rPr lang="en-US" sz="1800">
                <a:solidFill>
                  <a:srgbClr val="000000"/>
                </a:solidFill>
              </a:rPr>
              <a:t> bill of lading number that is referenced in AMS on the electronic manifest.</a:t>
            </a:r>
          </a:p>
        </p:txBody>
      </p:sp>
    </p:spTree>
    <p:extLst>
      <p:ext uri="{BB962C8B-B14F-4D97-AF65-F5344CB8AC3E}">
        <p14:creationId xmlns:p14="http://schemas.microsoft.com/office/powerpoint/2010/main" val="364926634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914400"/>
            <a:ext cx="4224528" cy="5257800"/>
          </a:xfrm>
        </p:spPr>
        <p:txBody>
          <a:bodyPr>
            <a:normAutofit/>
          </a:bodyPr>
          <a:lstStyle/>
          <a:p>
            <a:r>
              <a:rPr lang="en-US" sz="2400" dirty="0" smtClean="0">
                <a:solidFill>
                  <a:srgbClr val="C00000"/>
                </a:solidFill>
              </a:rPr>
              <a:t>Container Security Initiative</a:t>
            </a:r>
          </a:p>
          <a:p>
            <a:r>
              <a:rPr lang="en-US" sz="2400" dirty="0" smtClean="0">
                <a:solidFill>
                  <a:srgbClr val="C00000"/>
                </a:solidFill>
              </a:rPr>
              <a:t>A Customs screening program for maritime containerized, incoming cargo</a:t>
            </a:r>
          </a:p>
          <a:p>
            <a:r>
              <a:rPr lang="en-US" sz="2400" dirty="0" smtClean="0">
                <a:solidFill>
                  <a:srgbClr val="C00000"/>
                </a:solidFill>
              </a:rPr>
              <a:t>Concern is that containers may contain WMD’s</a:t>
            </a:r>
          </a:p>
          <a:p>
            <a:r>
              <a:rPr lang="en-US" sz="2400" dirty="0" smtClean="0">
                <a:solidFill>
                  <a:srgbClr val="C00000"/>
                </a:solidFill>
              </a:rPr>
              <a:t>Other illegal cargoes may be detected, too</a:t>
            </a:r>
          </a:p>
          <a:p>
            <a:r>
              <a:rPr lang="en-US" sz="2400" dirty="0" smtClean="0">
                <a:solidFill>
                  <a:srgbClr val="C00000"/>
                </a:solidFill>
              </a:rPr>
              <a:t>Containers are screened at overseas ports, before loading onto ship</a:t>
            </a:r>
          </a:p>
          <a:p>
            <a:r>
              <a:rPr lang="en-US" sz="2400" dirty="0">
                <a:solidFill>
                  <a:srgbClr val="C00000"/>
                </a:solidFill>
                <a:hlinkClick r:id="rId2"/>
              </a:rPr>
              <a:t>http://cbp.gov/xp/cgov/trade/cargo_security/csi</a:t>
            </a:r>
            <a:r>
              <a:rPr lang="en-US" sz="2400" dirty="0" smtClean="0">
                <a:solidFill>
                  <a:srgbClr val="C00000"/>
                </a:solidFill>
                <a:hlinkClick r:id="rId2"/>
              </a:rPr>
              <a:t>/</a:t>
            </a:r>
            <a:endParaRPr lang="en-US" sz="2400" dirty="0" smtClean="0">
              <a:solidFill>
                <a:srgbClr val="C00000"/>
              </a:solidFill>
            </a:endParaRPr>
          </a:p>
          <a:p>
            <a:endParaRPr lang="en-US" dirty="0"/>
          </a:p>
        </p:txBody>
      </p:sp>
      <p:sp>
        <p:nvSpPr>
          <p:cNvPr id="3" name="Title 2"/>
          <p:cNvSpPr>
            <a:spLocks noGrp="1"/>
          </p:cNvSpPr>
          <p:nvPr>
            <p:ph type="title"/>
          </p:nvPr>
        </p:nvSpPr>
        <p:spPr/>
        <p:txBody>
          <a:bodyPr>
            <a:normAutofit/>
          </a:bodyPr>
          <a:lstStyle/>
          <a:p>
            <a:r>
              <a:rPr lang="en-US" sz="2400" dirty="0" smtClean="0"/>
              <a:t>CSI</a:t>
            </a:r>
            <a:endParaRPr lang="en-US" sz="2400" dirty="0"/>
          </a:p>
        </p:txBody>
      </p:sp>
    </p:spTree>
    <p:extLst>
      <p:ext uri="{BB962C8B-B14F-4D97-AF65-F5344CB8AC3E}">
        <p14:creationId xmlns:p14="http://schemas.microsoft.com/office/powerpoint/2010/main" val="34206789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274638"/>
            <a:ext cx="8229600" cy="944562"/>
          </a:xfrm>
        </p:spPr>
        <p:txBody>
          <a:bodyPr/>
          <a:lstStyle/>
          <a:p>
            <a:r>
              <a:rPr lang="en-US" smtClean="0"/>
              <a:t>Container Security Initiative (CSI)</a:t>
            </a:r>
          </a:p>
        </p:txBody>
      </p:sp>
      <p:sp>
        <p:nvSpPr>
          <p:cNvPr id="7171" name="Content Placeholder 2"/>
          <p:cNvSpPr>
            <a:spLocks noGrp="1"/>
          </p:cNvSpPr>
          <p:nvPr>
            <p:ph idx="1"/>
          </p:nvPr>
        </p:nvSpPr>
        <p:spPr>
          <a:xfrm>
            <a:off x="457200" y="1371600"/>
            <a:ext cx="8229600" cy="4724400"/>
          </a:xfrm>
        </p:spPr>
        <p:txBody>
          <a:bodyPr/>
          <a:lstStyle/>
          <a:p>
            <a:pPr marL="0" indent="0">
              <a:buFont typeface="Arial" charset="0"/>
              <a:buNone/>
            </a:pPr>
            <a:r>
              <a:rPr lang="en-US" smtClean="0"/>
              <a:t>1. Identify high-risk containers. CBP uses automated targeting tools to identify containers that pose a potential risk for terrorism, based on advance information and strategic intelligence.</a:t>
            </a:r>
          </a:p>
          <a:p>
            <a:pPr marL="0" indent="0">
              <a:buFont typeface="Arial" charset="0"/>
              <a:buNone/>
            </a:pPr>
            <a:r>
              <a:rPr lang="en-US" smtClean="0"/>
              <a:t>2. Prescreen and evaluate containers before they are shipped. Containers are screened as early in the supply chain as possible, generally at the port of departure.</a:t>
            </a:r>
          </a:p>
          <a:p>
            <a:pPr marL="0" indent="0">
              <a:buFont typeface="Arial" charset="0"/>
              <a:buNone/>
            </a:pPr>
            <a:endParaRPr lang="en-US" smtClean="0"/>
          </a:p>
          <a:p>
            <a:pPr marL="0" indent="0">
              <a:buFont typeface="Arial" charset="0"/>
              <a:buNone/>
            </a:pPr>
            <a:endParaRPr lang="en-US" smtClean="0"/>
          </a:p>
        </p:txBody>
      </p:sp>
    </p:spTree>
    <p:extLst>
      <p:ext uri="{BB962C8B-B14F-4D97-AF65-F5344CB8AC3E}">
        <p14:creationId xmlns:p14="http://schemas.microsoft.com/office/powerpoint/2010/main" val="30851454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endParaRPr lang="en-US" smtClean="0"/>
          </a:p>
        </p:txBody>
      </p:sp>
      <p:sp>
        <p:nvSpPr>
          <p:cNvPr id="8195" name="Content Placeholder 2"/>
          <p:cNvSpPr>
            <a:spLocks noGrp="1"/>
          </p:cNvSpPr>
          <p:nvPr>
            <p:ph idx="1"/>
          </p:nvPr>
        </p:nvSpPr>
        <p:spPr/>
        <p:txBody>
          <a:bodyPr/>
          <a:lstStyle/>
          <a:p>
            <a:pPr marL="0" indent="0">
              <a:buFont typeface="Arial" charset="0"/>
              <a:buNone/>
            </a:pPr>
            <a:r>
              <a:rPr lang="en-US" smtClean="0"/>
              <a:t>3. Use technology to prescreen high-risk containers to ensure that screening can be done rapidly without slowing down the movement of trade. This technology includes large-scale X-ray and gamma ray machines and radiation detection devices</a:t>
            </a:r>
          </a:p>
          <a:p>
            <a:pPr marL="0" indent="0">
              <a:buFont typeface="Arial" charset="0"/>
              <a:buNone/>
            </a:pPr>
            <a:r>
              <a:rPr lang="en-US" smtClean="0">
                <a:hlinkClick r:id="rId2"/>
              </a:rPr>
              <a:t>http://www.cbp.gov/linkhandler/cgov/trade/cargo_security/csi/csi_factsheet_2011.ctt/csi_factsheet_2011.pdf</a:t>
            </a:r>
            <a:endParaRPr lang="en-US" smtClean="0"/>
          </a:p>
          <a:p>
            <a:pPr marL="0" indent="0">
              <a:buFont typeface="Arial" charset="0"/>
              <a:buNone/>
            </a:pPr>
            <a:endParaRPr lang="en-US" smtClean="0"/>
          </a:p>
        </p:txBody>
      </p:sp>
      <p:pic>
        <p:nvPicPr>
          <p:cNvPr id="8196" name="Picture 2" descr="http://www.marineinsight.com/wp-content/uploads/2011/09/mengwen_1283118675275800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28600"/>
            <a:ext cx="2133600" cy="134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96649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t>VACIS (Vehicle and Cargo Inspection System)</a:t>
            </a:r>
          </a:p>
        </p:txBody>
      </p:sp>
      <p:sp>
        <p:nvSpPr>
          <p:cNvPr id="9219" name="Content Placeholder 2"/>
          <p:cNvSpPr>
            <a:spLocks noGrp="1"/>
          </p:cNvSpPr>
          <p:nvPr>
            <p:ph idx="1"/>
          </p:nvPr>
        </p:nvSpPr>
        <p:spPr/>
        <p:txBody>
          <a:bodyPr/>
          <a:lstStyle/>
          <a:p>
            <a:endParaRPr lang="en-US" smtClean="0"/>
          </a:p>
        </p:txBody>
      </p:sp>
      <p:pic>
        <p:nvPicPr>
          <p:cNvPr id="922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752600"/>
            <a:ext cx="67056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218247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274638"/>
            <a:ext cx="8229600" cy="944562"/>
          </a:xfrm>
        </p:spPr>
        <p:txBody>
          <a:bodyPr/>
          <a:lstStyle/>
          <a:p>
            <a:r>
              <a:rPr lang="en-US" smtClean="0"/>
              <a:t>Using gamma rays:</a:t>
            </a:r>
          </a:p>
        </p:txBody>
      </p:sp>
      <p:sp>
        <p:nvSpPr>
          <p:cNvPr id="10243" name="Content Placeholder 2"/>
          <p:cNvSpPr>
            <a:spLocks noGrp="1"/>
          </p:cNvSpPr>
          <p:nvPr>
            <p:ph idx="1"/>
          </p:nvPr>
        </p:nvSpPr>
        <p:spPr/>
        <p:txBody>
          <a:bodyPr/>
          <a:lstStyle/>
          <a:p>
            <a:endParaRPr lang="en-US" smtClean="0"/>
          </a:p>
        </p:txBody>
      </p:sp>
      <p:pic>
        <p:nvPicPr>
          <p:cNvPr id="1024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8350" y="1219200"/>
            <a:ext cx="77724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4038600"/>
            <a:ext cx="6248400" cy="260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09214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mtClean="0"/>
              <a:t>Customs Examination vs. Search</a:t>
            </a:r>
          </a:p>
        </p:txBody>
      </p:sp>
      <p:sp>
        <p:nvSpPr>
          <p:cNvPr id="11267" name="Content Placeholder 2"/>
          <p:cNvSpPr>
            <a:spLocks noGrp="1"/>
          </p:cNvSpPr>
          <p:nvPr>
            <p:ph idx="1"/>
          </p:nvPr>
        </p:nvSpPr>
        <p:spPr/>
        <p:txBody>
          <a:bodyPr/>
          <a:lstStyle/>
          <a:p>
            <a:r>
              <a:rPr lang="en-US" smtClean="0">
                <a:solidFill>
                  <a:srgbClr val="C00000"/>
                </a:solidFill>
              </a:rPr>
              <a:t>Examination</a:t>
            </a:r>
            <a:r>
              <a:rPr lang="en-US" smtClean="0"/>
              <a:t>: Non-intrusive, using imaging technology </a:t>
            </a:r>
          </a:p>
          <a:p>
            <a:endParaRPr lang="en-US" smtClean="0"/>
          </a:p>
          <a:p>
            <a:r>
              <a:rPr lang="en-US" smtClean="0">
                <a:solidFill>
                  <a:srgbClr val="C00000"/>
                </a:solidFill>
              </a:rPr>
              <a:t>Search</a:t>
            </a:r>
            <a:r>
              <a:rPr lang="en-US" smtClean="0"/>
              <a:t>: Intrusive, where container is opened and content unloaded and inspected</a:t>
            </a:r>
          </a:p>
        </p:txBody>
      </p:sp>
    </p:spTree>
    <p:extLst>
      <p:ext uri="{BB962C8B-B14F-4D97-AF65-F5344CB8AC3E}">
        <p14:creationId xmlns:p14="http://schemas.microsoft.com/office/powerpoint/2010/main" val="6332978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Autofit/>
          </a:bodyPr>
          <a:lstStyle/>
          <a:p>
            <a:pPr marL="0" indent="0">
              <a:buNone/>
            </a:pPr>
            <a:r>
              <a:rPr lang="en-US" sz="2400" dirty="0" smtClean="0">
                <a:solidFill>
                  <a:schemeClr val="bg1"/>
                </a:solidFill>
              </a:rPr>
              <a:t>Government agencies are usually left holding the bag after security incidences, especially if they are uninsured by the private sector. </a:t>
            </a:r>
          </a:p>
          <a:p>
            <a:pPr marL="0" indent="0">
              <a:buNone/>
            </a:pPr>
            <a:endParaRPr lang="en-US" sz="2400" dirty="0">
              <a:solidFill>
                <a:schemeClr val="bg1"/>
              </a:solidFill>
            </a:endParaRPr>
          </a:p>
          <a:p>
            <a:pPr marL="0" indent="0">
              <a:buNone/>
            </a:pPr>
            <a:r>
              <a:rPr lang="en-US" sz="2400" dirty="0" smtClean="0">
                <a:solidFill>
                  <a:schemeClr val="bg1"/>
                </a:solidFill>
              </a:rPr>
              <a:t>Because government is paying for the damage, they have a right and obligation to regulate and tax.  </a:t>
            </a:r>
            <a:endParaRPr lang="en-US" sz="2400" dirty="0">
              <a:solidFill>
                <a:schemeClr val="bg1"/>
              </a:solidFill>
            </a:endParaRPr>
          </a:p>
        </p:txBody>
      </p:sp>
      <p:sp>
        <p:nvSpPr>
          <p:cNvPr id="3" name="Title 2"/>
          <p:cNvSpPr>
            <a:spLocks noGrp="1"/>
          </p:cNvSpPr>
          <p:nvPr>
            <p:ph type="title"/>
          </p:nvPr>
        </p:nvSpPr>
        <p:spPr/>
        <p:txBody>
          <a:bodyPr>
            <a:normAutofit/>
          </a:bodyPr>
          <a:lstStyle/>
          <a:p>
            <a:r>
              <a:rPr lang="en-US" sz="2000" dirty="0" smtClean="0">
                <a:solidFill>
                  <a:srgbClr val="FF0000"/>
                </a:solidFill>
              </a:rPr>
              <a:t>Holding the bag</a:t>
            </a:r>
            <a:endParaRPr lang="en-US" sz="2000" dirty="0">
              <a:solidFill>
                <a:srgbClr val="FF0000"/>
              </a:solidFill>
            </a:endParaRPr>
          </a:p>
        </p:txBody>
      </p:sp>
    </p:spTree>
    <p:extLst>
      <p:ext uri="{BB962C8B-B14F-4D97-AF65-F5344CB8AC3E}">
        <p14:creationId xmlns:p14="http://schemas.microsoft.com/office/powerpoint/2010/main" val="5691571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r>
              <a:rPr lang="en-US" sz="2400" dirty="0" smtClean="0">
                <a:solidFill>
                  <a:schemeClr val="bg1"/>
                </a:solidFill>
              </a:rPr>
              <a:t>Free and Secure Trade</a:t>
            </a:r>
          </a:p>
          <a:p>
            <a:r>
              <a:rPr lang="en-US" sz="2400" dirty="0" smtClean="0">
                <a:solidFill>
                  <a:schemeClr val="bg1"/>
                </a:solidFill>
              </a:rPr>
              <a:t>For trucked cargoes entering from Canada or Mexico</a:t>
            </a:r>
          </a:p>
          <a:p>
            <a:r>
              <a:rPr lang="en-US" sz="2400" dirty="0" smtClean="0">
                <a:solidFill>
                  <a:schemeClr val="bg1"/>
                </a:solidFill>
              </a:rPr>
              <a:t>Allows </a:t>
            </a:r>
            <a:r>
              <a:rPr lang="en-US" sz="2400" dirty="0">
                <a:solidFill>
                  <a:schemeClr val="bg1"/>
                </a:solidFill>
              </a:rPr>
              <a:t>expedited processing for commercial carriers who have completed background checks and fulfill certain eligibility requirements</a:t>
            </a:r>
            <a:r>
              <a:rPr lang="en-US" sz="2400" dirty="0" smtClean="0">
                <a:solidFill>
                  <a:schemeClr val="bg1"/>
                </a:solidFill>
              </a:rPr>
              <a:t>.</a:t>
            </a:r>
          </a:p>
          <a:p>
            <a:r>
              <a:rPr lang="en-US" sz="2400" dirty="0" smtClean="0">
                <a:solidFill>
                  <a:schemeClr val="bg1"/>
                </a:solidFill>
              </a:rPr>
              <a:t>Requires C-TPAT participation</a:t>
            </a:r>
          </a:p>
          <a:p>
            <a:endParaRPr lang="en-US" sz="2400" dirty="0" smtClean="0">
              <a:solidFill>
                <a:schemeClr val="bg1"/>
              </a:solidFill>
            </a:endParaRPr>
          </a:p>
        </p:txBody>
      </p:sp>
      <p:sp>
        <p:nvSpPr>
          <p:cNvPr id="3" name="Title 2"/>
          <p:cNvSpPr>
            <a:spLocks noGrp="1"/>
          </p:cNvSpPr>
          <p:nvPr>
            <p:ph type="title"/>
          </p:nvPr>
        </p:nvSpPr>
        <p:spPr/>
        <p:txBody>
          <a:bodyPr>
            <a:normAutofit/>
          </a:bodyPr>
          <a:lstStyle/>
          <a:p>
            <a:r>
              <a:rPr lang="en-US" sz="2400" dirty="0" smtClean="0"/>
              <a:t>FAST</a:t>
            </a:r>
            <a:endParaRPr lang="en-US" sz="2400" dirty="0"/>
          </a:p>
        </p:txBody>
      </p:sp>
    </p:spTree>
    <p:extLst>
      <p:ext uri="{BB962C8B-B14F-4D97-AF65-F5344CB8AC3E}">
        <p14:creationId xmlns:p14="http://schemas.microsoft.com/office/powerpoint/2010/main" val="12955506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381000"/>
            <a:ext cx="8229600" cy="1219200"/>
          </a:xfrm>
        </p:spPr>
        <p:txBody>
          <a:bodyPr/>
          <a:lstStyle/>
          <a:p>
            <a:r>
              <a:rPr lang="en-US" smtClean="0"/>
              <a:t>FAST (Free and Secure Trade) Program</a:t>
            </a:r>
          </a:p>
        </p:txBody>
      </p:sp>
      <p:sp>
        <p:nvSpPr>
          <p:cNvPr id="12291" name="Content Placeholder 2"/>
          <p:cNvSpPr>
            <a:spLocks noGrp="1"/>
          </p:cNvSpPr>
          <p:nvPr>
            <p:ph idx="1"/>
          </p:nvPr>
        </p:nvSpPr>
        <p:spPr>
          <a:xfrm>
            <a:off x="457200" y="1828800"/>
            <a:ext cx="8229600" cy="4297363"/>
          </a:xfrm>
        </p:spPr>
        <p:txBody>
          <a:bodyPr/>
          <a:lstStyle/>
          <a:p>
            <a:r>
              <a:rPr lang="en-US" smtClean="0"/>
              <a:t>For trucks entering the USA from Canada or Mexico</a:t>
            </a:r>
          </a:p>
          <a:p>
            <a:endParaRPr lang="en-US" smtClean="0"/>
          </a:p>
          <a:p>
            <a:endParaRPr lang="en-US" smtClean="0"/>
          </a:p>
          <a:p>
            <a:r>
              <a:rPr lang="en-US" smtClean="0"/>
              <a:t>Expedited release for qualifying commercial shipments</a:t>
            </a:r>
          </a:p>
          <a:p>
            <a:r>
              <a:rPr lang="en-US" smtClean="0">
                <a:hlinkClick r:id="rId2"/>
              </a:rPr>
              <a:t>http://www.cbp.gov/xp/cgov/travel/trusted_traveler/fast/fast_fact_sheet.xml</a:t>
            </a:r>
            <a:endParaRPr lang="en-US" smtClean="0"/>
          </a:p>
          <a:p>
            <a:endParaRPr lang="en-US" smtClean="0"/>
          </a:p>
        </p:txBody>
      </p:sp>
      <p:pic>
        <p:nvPicPr>
          <p:cNvPr id="12292" name="Picture 2" descr="FAST - Free and Secure Trade">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2590800"/>
            <a:ext cx="50800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197608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200400" y="838200"/>
            <a:ext cx="5029200" cy="5715000"/>
          </a:xfrm>
        </p:spPr>
        <p:txBody>
          <a:bodyPr>
            <a:normAutofit lnSpcReduction="10000"/>
          </a:bodyPr>
          <a:lstStyle/>
          <a:p>
            <a:r>
              <a:rPr lang="en-US" sz="2400" dirty="0" smtClean="0">
                <a:solidFill>
                  <a:schemeClr val="bg1"/>
                </a:solidFill>
              </a:rPr>
              <a:t>Pre-Arrival Processing System</a:t>
            </a:r>
          </a:p>
          <a:p>
            <a:r>
              <a:rPr lang="en-US" sz="2400" dirty="0" smtClean="0">
                <a:solidFill>
                  <a:schemeClr val="bg1"/>
                </a:solidFill>
              </a:rPr>
              <a:t>Administered by CBP</a:t>
            </a:r>
          </a:p>
          <a:p>
            <a:r>
              <a:rPr lang="en-US" sz="2400" dirty="0" smtClean="0">
                <a:solidFill>
                  <a:schemeClr val="bg1"/>
                </a:solidFill>
              </a:rPr>
              <a:t>Uses preprinted barcodes to expedite cargo release at the port of entry</a:t>
            </a:r>
          </a:p>
          <a:p>
            <a:r>
              <a:rPr lang="en-US" sz="2400" dirty="0" smtClean="0">
                <a:solidFill>
                  <a:schemeClr val="bg1"/>
                </a:solidFill>
              </a:rPr>
              <a:t>Carriers must be approved by CBP</a:t>
            </a:r>
          </a:p>
          <a:p>
            <a:r>
              <a:rPr lang="en-US" sz="2400" dirty="0" smtClean="0">
                <a:solidFill>
                  <a:schemeClr val="bg1"/>
                </a:solidFill>
              </a:rPr>
              <a:t>Mandatory for truck carriers</a:t>
            </a:r>
          </a:p>
          <a:p>
            <a:r>
              <a:rPr lang="en-US" sz="2400" dirty="0" smtClean="0">
                <a:solidFill>
                  <a:schemeClr val="bg1"/>
                </a:solidFill>
              </a:rPr>
              <a:t>Documentation is forwarded to Customs in advance of arrival of the goods</a:t>
            </a:r>
          </a:p>
          <a:p>
            <a:r>
              <a:rPr lang="en-US" sz="2400" dirty="0" smtClean="0">
                <a:solidFill>
                  <a:schemeClr val="bg1"/>
                </a:solidFill>
              </a:rPr>
              <a:t>Reduces wait time and eases congestion at the border</a:t>
            </a:r>
          </a:p>
          <a:p>
            <a:r>
              <a:rPr lang="en-US" sz="2400" dirty="0">
                <a:solidFill>
                  <a:schemeClr val="bg1"/>
                </a:solidFill>
                <a:hlinkClick r:id="rId2"/>
              </a:rPr>
              <a:t>https://help.cbp.gov/app/answers/detail/a_id/719/~/pre-arrival-processing-system-%</a:t>
            </a:r>
            <a:r>
              <a:rPr lang="en-US" sz="2400" dirty="0" smtClean="0">
                <a:solidFill>
                  <a:schemeClr val="bg1"/>
                </a:solidFill>
                <a:hlinkClick r:id="rId2"/>
              </a:rPr>
              <a:t>28paps%29</a:t>
            </a:r>
            <a:endParaRPr lang="en-US" sz="2400" dirty="0" smtClean="0">
              <a:solidFill>
                <a:schemeClr val="bg1"/>
              </a:solidFill>
            </a:endParaRPr>
          </a:p>
          <a:p>
            <a:endParaRPr lang="en-US" dirty="0" smtClean="0"/>
          </a:p>
          <a:p>
            <a:endParaRPr lang="en-US" dirty="0"/>
          </a:p>
        </p:txBody>
      </p:sp>
      <p:sp>
        <p:nvSpPr>
          <p:cNvPr id="3" name="Title 2"/>
          <p:cNvSpPr>
            <a:spLocks noGrp="1"/>
          </p:cNvSpPr>
          <p:nvPr>
            <p:ph type="title"/>
          </p:nvPr>
        </p:nvSpPr>
        <p:spPr/>
        <p:txBody>
          <a:bodyPr>
            <a:normAutofit/>
          </a:bodyPr>
          <a:lstStyle/>
          <a:p>
            <a:r>
              <a:rPr lang="en-US" sz="2400" dirty="0" smtClean="0"/>
              <a:t>PAPS</a:t>
            </a:r>
            <a:endParaRPr lang="en-US" sz="2400" dirty="0"/>
          </a:p>
        </p:txBody>
      </p:sp>
    </p:spTree>
    <p:extLst>
      <p:ext uri="{BB962C8B-B14F-4D97-AF65-F5344CB8AC3E}">
        <p14:creationId xmlns:p14="http://schemas.microsoft.com/office/powerpoint/2010/main" val="286541366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3. Public safety</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9716302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200400" y="685800"/>
            <a:ext cx="4876800" cy="5638800"/>
          </a:xfrm>
        </p:spPr>
        <p:txBody>
          <a:bodyPr>
            <a:normAutofit lnSpcReduction="10000"/>
          </a:bodyPr>
          <a:lstStyle/>
          <a:p>
            <a:r>
              <a:rPr lang="en-US" sz="2400" b="1" dirty="0" smtClean="0">
                <a:solidFill>
                  <a:schemeClr val="accent6">
                    <a:lumMod val="50000"/>
                  </a:schemeClr>
                </a:solidFill>
              </a:rPr>
              <a:t>The Maritime Transportation Security Act of 2002 (MTSA)</a:t>
            </a:r>
            <a:r>
              <a:rPr lang="en-US" sz="2400" dirty="0" smtClean="0">
                <a:solidFill>
                  <a:schemeClr val="accent6">
                    <a:lumMod val="50000"/>
                  </a:schemeClr>
                </a:solidFill>
              </a:rPr>
              <a:t>, to raise port security standards</a:t>
            </a:r>
          </a:p>
          <a:p>
            <a:r>
              <a:rPr lang="en-US" sz="2400" b="1" dirty="0" smtClean="0">
                <a:solidFill>
                  <a:schemeClr val="accent6">
                    <a:lumMod val="50000"/>
                  </a:schemeClr>
                </a:solidFill>
              </a:rPr>
              <a:t>The Trade Act of 2002, </a:t>
            </a:r>
          </a:p>
          <a:p>
            <a:r>
              <a:rPr lang="en-US" sz="2400" b="1" dirty="0" smtClean="0">
                <a:solidFill>
                  <a:schemeClr val="accent6">
                    <a:lumMod val="50000"/>
                  </a:schemeClr>
                </a:solidFill>
              </a:rPr>
              <a:t>The Coast Guard and Maritime Transportation Act of 2004</a:t>
            </a:r>
            <a:r>
              <a:rPr lang="en-US" sz="2400" dirty="0" smtClean="0">
                <a:solidFill>
                  <a:schemeClr val="accent6">
                    <a:lumMod val="50000"/>
                  </a:schemeClr>
                </a:solidFill>
              </a:rPr>
              <a:t>, added more specificity to MTSA</a:t>
            </a:r>
          </a:p>
          <a:p>
            <a:r>
              <a:rPr lang="en-US" sz="2400" b="1" dirty="0" smtClean="0">
                <a:solidFill>
                  <a:schemeClr val="accent6">
                    <a:lumMod val="50000"/>
                  </a:schemeClr>
                </a:solidFill>
              </a:rPr>
              <a:t>The Intelligence Reform and Terrorism Prevention Act of 2004</a:t>
            </a:r>
            <a:r>
              <a:rPr lang="en-US" sz="2400" dirty="0" smtClean="0">
                <a:solidFill>
                  <a:schemeClr val="accent6">
                    <a:lumMod val="50000"/>
                  </a:schemeClr>
                </a:solidFill>
              </a:rPr>
              <a:t>, implementing the 911 Commission recommendations</a:t>
            </a:r>
          </a:p>
          <a:p>
            <a:endParaRPr lang="en-US" sz="2400" dirty="0">
              <a:solidFill>
                <a:schemeClr val="accent6">
                  <a:lumMod val="50000"/>
                </a:schemeClr>
              </a:solidFill>
            </a:endParaRPr>
          </a:p>
          <a:p>
            <a:r>
              <a:rPr lang="en-US" sz="2400" dirty="0" smtClean="0">
                <a:solidFill>
                  <a:schemeClr val="accent6">
                    <a:lumMod val="50000"/>
                  </a:schemeClr>
                </a:solidFill>
              </a:rPr>
              <a:t>Very useful read</a:t>
            </a:r>
            <a:r>
              <a:rPr lang="en-US" sz="2400" dirty="0">
                <a:solidFill>
                  <a:schemeClr val="accent6">
                    <a:lumMod val="50000"/>
                  </a:schemeClr>
                </a:solidFill>
              </a:rPr>
              <a:t>: </a:t>
            </a:r>
            <a:r>
              <a:rPr lang="en-US" sz="2400" dirty="0">
                <a:solidFill>
                  <a:schemeClr val="accent6">
                    <a:lumMod val="50000"/>
                  </a:schemeClr>
                </a:solidFill>
                <a:hlinkClick r:id="rId2"/>
              </a:rPr>
              <a:t>http://</a:t>
            </a:r>
            <a:r>
              <a:rPr lang="en-US" sz="2400" dirty="0" smtClean="0">
                <a:solidFill>
                  <a:schemeClr val="accent6">
                    <a:lumMod val="50000"/>
                  </a:schemeClr>
                </a:solidFill>
                <a:hlinkClick r:id="rId2"/>
              </a:rPr>
              <a:t>www.fas.org/sgp/crs/homesec/RL31733.pdf</a:t>
            </a:r>
            <a:endParaRPr lang="en-US" sz="2400" dirty="0" smtClean="0">
              <a:solidFill>
                <a:schemeClr val="accent6">
                  <a:lumMod val="50000"/>
                </a:schemeClr>
              </a:solidFill>
            </a:endParaRPr>
          </a:p>
          <a:p>
            <a:endParaRPr lang="en-US" dirty="0"/>
          </a:p>
        </p:txBody>
      </p:sp>
      <p:sp>
        <p:nvSpPr>
          <p:cNvPr id="3" name="Title 2"/>
          <p:cNvSpPr>
            <a:spLocks noGrp="1"/>
          </p:cNvSpPr>
          <p:nvPr>
            <p:ph type="title"/>
          </p:nvPr>
        </p:nvSpPr>
        <p:spPr>
          <a:xfrm>
            <a:off x="914400" y="1554480"/>
            <a:ext cx="2228796" cy="2026920"/>
          </a:xfrm>
        </p:spPr>
        <p:txBody>
          <a:bodyPr>
            <a:normAutofit/>
          </a:bodyPr>
          <a:lstStyle/>
          <a:p>
            <a:r>
              <a:rPr lang="en-US" sz="2000" dirty="0" smtClean="0"/>
              <a:t>Major legislation</a:t>
            </a:r>
            <a:endParaRPr lang="en-US" sz="2000" dirty="0"/>
          </a:p>
        </p:txBody>
      </p:sp>
    </p:spTree>
    <p:extLst>
      <p:ext uri="{BB962C8B-B14F-4D97-AF65-F5344CB8AC3E}">
        <p14:creationId xmlns:p14="http://schemas.microsoft.com/office/powerpoint/2010/main" val="267242231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352800" y="914400"/>
            <a:ext cx="4724400" cy="5105400"/>
          </a:xfrm>
        </p:spPr>
        <p:txBody>
          <a:bodyPr>
            <a:normAutofit/>
          </a:bodyPr>
          <a:lstStyle/>
          <a:p>
            <a:pPr marL="0" indent="0">
              <a:buNone/>
            </a:pPr>
            <a:r>
              <a:rPr lang="en-US" sz="2400" u="sng" dirty="0" smtClean="0">
                <a:solidFill>
                  <a:schemeClr val="accent6">
                    <a:lumMod val="50000"/>
                  </a:schemeClr>
                </a:solidFill>
              </a:rPr>
              <a:t>DHS agencies</a:t>
            </a:r>
            <a:r>
              <a:rPr lang="en-US" sz="2400" dirty="0" smtClean="0">
                <a:solidFill>
                  <a:schemeClr val="accent6">
                    <a:lumMod val="50000"/>
                  </a:schemeClr>
                </a:solidFill>
              </a:rPr>
              <a:t>:</a:t>
            </a:r>
          </a:p>
          <a:p>
            <a:r>
              <a:rPr lang="en-US" sz="2400" dirty="0" smtClean="0">
                <a:solidFill>
                  <a:schemeClr val="accent6">
                    <a:lumMod val="50000"/>
                  </a:schemeClr>
                </a:solidFill>
              </a:rPr>
              <a:t>CBP (checking cargo and people)</a:t>
            </a:r>
          </a:p>
          <a:p>
            <a:r>
              <a:rPr lang="en-US" sz="2400" dirty="0" smtClean="0">
                <a:solidFill>
                  <a:schemeClr val="accent6">
                    <a:lumMod val="50000"/>
                  </a:schemeClr>
                </a:solidFill>
              </a:rPr>
              <a:t>USCG (checking vessels)</a:t>
            </a:r>
          </a:p>
          <a:p>
            <a:r>
              <a:rPr lang="en-US" sz="2400" dirty="0" smtClean="0">
                <a:solidFill>
                  <a:schemeClr val="accent6">
                    <a:lumMod val="50000"/>
                  </a:schemeClr>
                </a:solidFill>
              </a:rPr>
              <a:t>TSA (checking people and packaging)</a:t>
            </a:r>
          </a:p>
          <a:p>
            <a:endParaRPr lang="en-US" sz="2400" dirty="0">
              <a:solidFill>
                <a:schemeClr val="accent6">
                  <a:lumMod val="50000"/>
                </a:schemeClr>
              </a:solidFill>
            </a:endParaRPr>
          </a:p>
          <a:p>
            <a:pPr marL="0" indent="0">
              <a:buNone/>
            </a:pPr>
            <a:r>
              <a:rPr lang="en-US" sz="2400" u="sng" dirty="0" smtClean="0">
                <a:solidFill>
                  <a:schemeClr val="accent6">
                    <a:lumMod val="50000"/>
                  </a:schemeClr>
                </a:solidFill>
              </a:rPr>
              <a:t>DOT agency</a:t>
            </a:r>
            <a:r>
              <a:rPr lang="en-US" sz="2400" dirty="0" smtClean="0">
                <a:solidFill>
                  <a:schemeClr val="accent6">
                    <a:lumMod val="50000"/>
                  </a:schemeClr>
                </a:solidFill>
              </a:rPr>
              <a:t>:</a:t>
            </a:r>
          </a:p>
          <a:p>
            <a:r>
              <a:rPr lang="en-US" sz="2400" dirty="0">
                <a:solidFill>
                  <a:schemeClr val="accent6">
                    <a:lumMod val="50000"/>
                  </a:schemeClr>
                </a:solidFill>
              </a:rPr>
              <a:t>MARAD: </a:t>
            </a:r>
            <a:r>
              <a:rPr lang="en-US" sz="2400" dirty="0">
                <a:solidFill>
                  <a:schemeClr val="accent6">
                    <a:lumMod val="50000"/>
                  </a:schemeClr>
                </a:solidFill>
                <a:hlinkClick r:id="rId2"/>
              </a:rPr>
              <a:t>http://</a:t>
            </a:r>
            <a:r>
              <a:rPr lang="en-US" sz="2400" dirty="0" smtClean="0">
                <a:solidFill>
                  <a:schemeClr val="accent6">
                    <a:lumMod val="50000"/>
                  </a:schemeClr>
                </a:solidFill>
                <a:hlinkClick r:id="rId2"/>
              </a:rPr>
              <a:t>www.marad.dot.gov/ports_landing_page/port_cargo_security/port_cargo_security.htm</a:t>
            </a:r>
            <a:endParaRPr lang="en-US" sz="2400" dirty="0" smtClean="0">
              <a:solidFill>
                <a:schemeClr val="accent6">
                  <a:lumMod val="50000"/>
                </a:schemeClr>
              </a:solidFill>
            </a:endParaRPr>
          </a:p>
          <a:p>
            <a:pPr marL="0" indent="0">
              <a:buNone/>
            </a:pPr>
            <a:endParaRPr lang="en-US" sz="2400" dirty="0">
              <a:solidFill>
                <a:schemeClr val="accent6">
                  <a:lumMod val="50000"/>
                </a:schemeClr>
              </a:solidFill>
            </a:endParaRPr>
          </a:p>
        </p:txBody>
      </p:sp>
      <p:sp>
        <p:nvSpPr>
          <p:cNvPr id="3" name="Title 2"/>
          <p:cNvSpPr>
            <a:spLocks noGrp="1"/>
          </p:cNvSpPr>
          <p:nvPr>
            <p:ph type="title"/>
          </p:nvPr>
        </p:nvSpPr>
        <p:spPr>
          <a:xfrm>
            <a:off x="914400" y="1554480"/>
            <a:ext cx="2228796" cy="2407920"/>
          </a:xfrm>
        </p:spPr>
        <p:txBody>
          <a:bodyPr>
            <a:normAutofit fontScale="90000"/>
          </a:bodyPr>
          <a:lstStyle/>
          <a:p>
            <a:r>
              <a:rPr lang="en-US" dirty="0" smtClean="0"/>
              <a:t>For implementing port security regulations, these four agencies primarily involved</a:t>
            </a:r>
            <a:endParaRPr lang="en-US" dirty="0"/>
          </a:p>
        </p:txBody>
      </p:sp>
    </p:spTree>
    <p:extLst>
      <p:ext uri="{BB962C8B-B14F-4D97-AF65-F5344CB8AC3E}">
        <p14:creationId xmlns:p14="http://schemas.microsoft.com/office/powerpoint/2010/main" val="276759511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276600" y="1066800"/>
            <a:ext cx="4876800" cy="5181600"/>
          </a:xfrm>
        </p:spPr>
        <p:txBody>
          <a:bodyPr>
            <a:normAutofit lnSpcReduction="10000"/>
          </a:bodyPr>
          <a:lstStyle/>
          <a:p>
            <a:r>
              <a:rPr lang="en-US" sz="2000" dirty="0" smtClean="0"/>
              <a:t>Transportation Security Administration (TSA) is especially involved in access control, identification and certification</a:t>
            </a:r>
          </a:p>
          <a:p>
            <a:r>
              <a:rPr lang="en-US" sz="2000" dirty="0" smtClean="0"/>
              <a:t>Air </a:t>
            </a:r>
            <a:r>
              <a:rPr lang="en-US" sz="2000" dirty="0"/>
              <a:t>cargo screening, employee security procedures, security checkpoints, checked baggage screening and behavior detection</a:t>
            </a:r>
            <a:endParaRPr lang="en-US" sz="2000" dirty="0" smtClean="0"/>
          </a:p>
          <a:p>
            <a:r>
              <a:rPr lang="en-US" sz="2000" i="0" dirty="0" smtClean="0"/>
              <a:t>Administers the TWIC (</a:t>
            </a:r>
            <a:r>
              <a:rPr lang="en-US" sz="2000" i="0" dirty="0"/>
              <a:t>Transportation Worker Identification </a:t>
            </a:r>
            <a:r>
              <a:rPr lang="en-US" sz="2000" i="0" dirty="0" smtClean="0"/>
              <a:t>Credential)</a:t>
            </a:r>
          </a:p>
          <a:p>
            <a:pPr lvl="1"/>
            <a:r>
              <a:rPr lang="en-US" sz="2000" dirty="0">
                <a:hlinkClick r:id="rId2"/>
              </a:rPr>
              <a:t>http://</a:t>
            </a:r>
            <a:r>
              <a:rPr lang="en-US" sz="2000" dirty="0" smtClean="0">
                <a:hlinkClick r:id="rId2"/>
              </a:rPr>
              <a:t>www.tsa.gov/stakeholders/transportation-worker-identification-credential-twic%C2%AE</a:t>
            </a:r>
            <a:endParaRPr lang="en-US" sz="2000" dirty="0" smtClean="0"/>
          </a:p>
          <a:p>
            <a:r>
              <a:rPr lang="en-US" sz="2000" i="0" dirty="0"/>
              <a:t>HAZMAT Endorsement Threat Assessment Program </a:t>
            </a:r>
            <a:r>
              <a:rPr lang="en-US" sz="2000" i="0" dirty="0" smtClean="0"/>
              <a:t> (for drivers)</a:t>
            </a:r>
          </a:p>
          <a:p>
            <a:pPr lvl="1"/>
            <a:r>
              <a:rPr lang="en-US" sz="2000" i="0" dirty="0">
                <a:hlinkClick r:id="rId3"/>
              </a:rPr>
              <a:t>http://</a:t>
            </a:r>
            <a:r>
              <a:rPr lang="en-US" sz="2000" i="0" dirty="0" smtClean="0">
                <a:hlinkClick r:id="rId3"/>
              </a:rPr>
              <a:t>www.tsa.gov/stakeholders/hazmat-endorsement-threat-assessment-program</a:t>
            </a:r>
            <a:endParaRPr lang="en-US" sz="2000" i="0" dirty="0" smtClean="0"/>
          </a:p>
          <a:p>
            <a:pPr lvl="1"/>
            <a:endParaRPr lang="en-US" i="0" dirty="0" smtClean="0"/>
          </a:p>
          <a:p>
            <a:endParaRPr lang="en-US" i="0" dirty="0" smtClean="0"/>
          </a:p>
          <a:p>
            <a:endParaRPr lang="en-US" dirty="0"/>
          </a:p>
        </p:txBody>
      </p:sp>
      <p:sp>
        <p:nvSpPr>
          <p:cNvPr id="3" name="Title 2"/>
          <p:cNvSpPr>
            <a:spLocks noGrp="1"/>
          </p:cNvSpPr>
          <p:nvPr>
            <p:ph type="title"/>
          </p:nvPr>
        </p:nvSpPr>
        <p:spPr/>
        <p:txBody>
          <a:bodyPr/>
          <a:lstStyle/>
          <a:p>
            <a:r>
              <a:rPr lang="en-US" dirty="0" err="1" smtClean="0"/>
              <a:t>T.s.a</a:t>
            </a:r>
            <a:r>
              <a:rPr lang="en-US" dirty="0" smtClean="0"/>
              <a:t>. and supply chain management</a:t>
            </a:r>
            <a:endParaRPr lang="en-US" dirty="0"/>
          </a:p>
        </p:txBody>
      </p:sp>
    </p:spTree>
    <p:extLst>
      <p:ext uri="{BB962C8B-B14F-4D97-AF65-F5344CB8AC3E}">
        <p14:creationId xmlns:p14="http://schemas.microsoft.com/office/powerpoint/2010/main" val="75789807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Autofit/>
          </a:bodyPr>
          <a:lstStyle/>
          <a:p>
            <a:r>
              <a:rPr lang="en-US" sz="2400" dirty="0" smtClean="0"/>
              <a:t>Federal Emergency Management Agency:</a:t>
            </a:r>
          </a:p>
          <a:p>
            <a:pPr lvl="1"/>
            <a:r>
              <a:rPr lang="en-US" sz="2400" dirty="0">
                <a:hlinkClick r:id="rId2"/>
              </a:rPr>
              <a:t>http://</a:t>
            </a:r>
            <a:r>
              <a:rPr lang="en-US" sz="2400" dirty="0" smtClean="0">
                <a:hlinkClick r:id="rId2"/>
              </a:rPr>
              <a:t>www.fema.gov/protecting-your-businesses</a:t>
            </a:r>
            <a:endParaRPr lang="en-US" sz="2400" dirty="0" smtClean="0"/>
          </a:p>
          <a:p>
            <a:r>
              <a:rPr lang="en-US" sz="2400" dirty="0" smtClean="0"/>
              <a:t>Plan, prepare and mitigate for natural or man-made disasters</a:t>
            </a:r>
          </a:p>
          <a:p>
            <a:r>
              <a:rPr lang="en-US" sz="2400" dirty="0" smtClean="0"/>
              <a:t>Response and recovery</a:t>
            </a:r>
          </a:p>
          <a:p>
            <a:r>
              <a:rPr lang="en-US" sz="2400" dirty="0" smtClean="0"/>
              <a:t>Insurance programs</a:t>
            </a:r>
          </a:p>
          <a:p>
            <a:r>
              <a:rPr lang="en-US" sz="2400" dirty="0" smtClean="0"/>
              <a:t>Administers several assistance programs</a:t>
            </a:r>
            <a:endParaRPr lang="en-US" sz="2400" dirty="0"/>
          </a:p>
        </p:txBody>
      </p:sp>
      <p:sp>
        <p:nvSpPr>
          <p:cNvPr id="3" name="Title 2"/>
          <p:cNvSpPr>
            <a:spLocks noGrp="1"/>
          </p:cNvSpPr>
          <p:nvPr>
            <p:ph type="title"/>
          </p:nvPr>
        </p:nvSpPr>
        <p:spPr/>
        <p:txBody>
          <a:bodyPr/>
          <a:lstStyle/>
          <a:p>
            <a:r>
              <a:rPr lang="en-US" dirty="0" smtClean="0"/>
              <a:t>FEMA and supply chain management</a:t>
            </a:r>
            <a:endParaRPr lang="en-US" dirty="0"/>
          </a:p>
        </p:txBody>
      </p:sp>
    </p:spTree>
    <p:extLst>
      <p:ext uri="{BB962C8B-B14F-4D97-AF65-F5344CB8AC3E}">
        <p14:creationId xmlns:p14="http://schemas.microsoft.com/office/powerpoint/2010/main" val="361617036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762000"/>
            <a:ext cx="4773168" cy="5410200"/>
          </a:xfrm>
        </p:spPr>
        <p:txBody>
          <a:bodyPr>
            <a:normAutofit/>
          </a:bodyPr>
          <a:lstStyle/>
          <a:p>
            <a:r>
              <a:rPr lang="en-US" sz="2000" dirty="0"/>
              <a:t>By law, </a:t>
            </a:r>
            <a:r>
              <a:rPr lang="en-US" sz="2000" dirty="0">
                <a:solidFill>
                  <a:srgbClr val="C00000"/>
                </a:solidFill>
              </a:rPr>
              <a:t>the </a:t>
            </a:r>
            <a:r>
              <a:rPr lang="en-US" sz="2000" dirty="0" smtClean="0">
                <a:solidFill>
                  <a:srgbClr val="C00000"/>
                </a:solidFill>
              </a:rPr>
              <a:t>U.S. Coast </a:t>
            </a:r>
            <a:r>
              <a:rPr lang="en-US" sz="2000" dirty="0">
                <a:solidFill>
                  <a:srgbClr val="C00000"/>
                </a:solidFill>
              </a:rPr>
              <a:t>Guard </a:t>
            </a:r>
            <a:r>
              <a:rPr lang="en-US" sz="2000" dirty="0"/>
              <a:t>has 11 missions</a:t>
            </a:r>
            <a:r>
              <a:rPr lang="en-US" sz="2000" dirty="0" smtClean="0"/>
              <a:t>:</a:t>
            </a:r>
          </a:p>
          <a:p>
            <a:r>
              <a:rPr lang="en-US" sz="2000" dirty="0" smtClean="0">
                <a:hlinkClick r:id="rId2"/>
              </a:rPr>
              <a:t>Ports</a:t>
            </a:r>
            <a:r>
              <a:rPr lang="en-US" sz="2000" dirty="0">
                <a:hlinkClick r:id="rId2"/>
              </a:rPr>
              <a:t>, waterways, and coastal security</a:t>
            </a:r>
            <a:endParaRPr lang="en-US" sz="2000" dirty="0"/>
          </a:p>
          <a:p>
            <a:r>
              <a:rPr lang="en-US" sz="2000" dirty="0">
                <a:hlinkClick r:id="rId3"/>
              </a:rPr>
              <a:t>Drug interdiction</a:t>
            </a:r>
            <a:endParaRPr lang="en-US" sz="2000" dirty="0"/>
          </a:p>
          <a:p>
            <a:r>
              <a:rPr lang="en-US" sz="2000" dirty="0">
                <a:hlinkClick r:id="rId4"/>
              </a:rPr>
              <a:t>Aids to navigation</a:t>
            </a:r>
            <a:endParaRPr lang="en-US" sz="2000" dirty="0"/>
          </a:p>
          <a:p>
            <a:r>
              <a:rPr lang="en-US" sz="2000" dirty="0">
                <a:hlinkClick r:id="rId5"/>
              </a:rPr>
              <a:t>Search and rescue</a:t>
            </a:r>
            <a:endParaRPr lang="en-US" sz="2000" dirty="0"/>
          </a:p>
          <a:p>
            <a:r>
              <a:rPr lang="en-US" sz="2000" dirty="0">
                <a:hlinkClick r:id="rId6"/>
              </a:rPr>
              <a:t>Living marine resources</a:t>
            </a:r>
            <a:endParaRPr lang="en-US" sz="2000" dirty="0"/>
          </a:p>
          <a:p>
            <a:r>
              <a:rPr lang="en-US" sz="2000" dirty="0">
                <a:hlinkClick r:id="rId7"/>
              </a:rPr>
              <a:t>Marine safety</a:t>
            </a:r>
            <a:endParaRPr lang="en-US" sz="2000" dirty="0"/>
          </a:p>
          <a:p>
            <a:r>
              <a:rPr lang="en-US" sz="2000" dirty="0">
                <a:hlinkClick r:id="rId8"/>
              </a:rPr>
              <a:t>Defense readiness</a:t>
            </a:r>
            <a:endParaRPr lang="en-US" sz="2000" dirty="0"/>
          </a:p>
          <a:p>
            <a:r>
              <a:rPr lang="en-US" sz="2000" dirty="0">
                <a:hlinkClick r:id="rId9"/>
              </a:rPr>
              <a:t>Migrant interdiction</a:t>
            </a:r>
            <a:endParaRPr lang="en-US" sz="2000" dirty="0"/>
          </a:p>
          <a:p>
            <a:r>
              <a:rPr lang="en-US" sz="2000" dirty="0">
                <a:hlinkClick r:id="rId10"/>
              </a:rPr>
              <a:t>Marine environmental protection</a:t>
            </a:r>
            <a:endParaRPr lang="en-US" sz="2000" dirty="0"/>
          </a:p>
          <a:p>
            <a:r>
              <a:rPr lang="en-US" sz="2000" dirty="0">
                <a:hlinkClick r:id="rId11"/>
              </a:rPr>
              <a:t>Ice operations</a:t>
            </a:r>
            <a:endParaRPr lang="en-US" sz="2000" dirty="0"/>
          </a:p>
          <a:p>
            <a:r>
              <a:rPr lang="en-US" sz="2000" dirty="0">
                <a:hlinkClick r:id="rId12"/>
              </a:rPr>
              <a:t>Other law </a:t>
            </a:r>
            <a:r>
              <a:rPr lang="en-US" sz="2000" dirty="0" smtClean="0">
                <a:hlinkClick r:id="rId12"/>
              </a:rPr>
              <a:t>enforcement</a:t>
            </a:r>
            <a:endParaRPr lang="en-US" sz="2000" dirty="0" smtClean="0"/>
          </a:p>
          <a:p>
            <a:r>
              <a:rPr lang="en-US" sz="2000" dirty="0">
                <a:solidFill>
                  <a:schemeClr val="bg1"/>
                </a:solidFill>
                <a:hlinkClick r:id="rId13"/>
              </a:rPr>
              <a:t>http://www.uscg.mil/top/missions</a:t>
            </a:r>
            <a:r>
              <a:rPr lang="en-US" sz="2000" dirty="0" smtClean="0">
                <a:hlinkClick r:id="rId13"/>
              </a:rPr>
              <a:t>/</a:t>
            </a:r>
            <a:endParaRPr lang="en-US" sz="2000" dirty="0" smtClean="0"/>
          </a:p>
          <a:p>
            <a:endParaRPr lang="en-US" sz="2000" dirty="0"/>
          </a:p>
          <a:p>
            <a:pPr marL="0" indent="0">
              <a:buNone/>
            </a:pPr>
            <a:endParaRPr lang="en-US" dirty="0"/>
          </a:p>
        </p:txBody>
      </p:sp>
      <p:sp>
        <p:nvSpPr>
          <p:cNvPr id="3" name="Title 2"/>
          <p:cNvSpPr>
            <a:spLocks noGrp="1"/>
          </p:cNvSpPr>
          <p:nvPr>
            <p:ph type="title"/>
          </p:nvPr>
        </p:nvSpPr>
        <p:spPr/>
        <p:txBody>
          <a:bodyPr>
            <a:normAutofit/>
          </a:bodyPr>
          <a:lstStyle/>
          <a:p>
            <a:r>
              <a:rPr lang="en-US" sz="2400" dirty="0" smtClean="0"/>
              <a:t>What about the </a:t>
            </a:r>
            <a:r>
              <a:rPr lang="en-US" sz="2400" dirty="0" err="1" smtClean="0"/>
              <a:t>u.s.</a:t>
            </a:r>
            <a:r>
              <a:rPr lang="en-US" sz="2400" dirty="0" smtClean="0"/>
              <a:t> armed forces?</a:t>
            </a:r>
            <a:endParaRPr lang="en-US" sz="2400" dirty="0"/>
          </a:p>
        </p:txBody>
      </p:sp>
      <p:pic>
        <p:nvPicPr>
          <p:cNvPr id="1026" name="Picture 2" descr="USCG Logo"/>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47255" y="3886200"/>
            <a:ext cx="2552700" cy="60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704176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http://cbsmiami.files.wordpress.com/2011/08/su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381000"/>
            <a:ext cx="5715000" cy="428625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736429" y="5160818"/>
            <a:ext cx="5578771" cy="646331"/>
          </a:xfrm>
          <a:prstGeom prst="rect">
            <a:avLst/>
          </a:prstGeom>
          <a:noFill/>
        </p:spPr>
        <p:txBody>
          <a:bodyPr wrap="none" rtlCol="0">
            <a:spAutoFit/>
          </a:bodyPr>
          <a:lstStyle/>
          <a:p>
            <a:r>
              <a:rPr lang="en-US" dirty="0" smtClean="0"/>
              <a:t>A Colombian drug sub during a Coast Guard interdiction</a:t>
            </a:r>
          </a:p>
          <a:p>
            <a:r>
              <a:rPr lang="en-US" dirty="0" smtClean="0"/>
              <a:t>Source: www.miami.cbslocal.com</a:t>
            </a:r>
            <a:endParaRPr lang="en-US" dirty="0"/>
          </a:p>
        </p:txBody>
      </p:sp>
    </p:spTree>
    <p:extLst>
      <p:ext uri="{BB962C8B-B14F-4D97-AF65-F5344CB8AC3E}">
        <p14:creationId xmlns:p14="http://schemas.microsoft.com/office/powerpoint/2010/main" val="2392454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810000" y="1545336"/>
            <a:ext cx="3870960" cy="3886200"/>
          </a:xfrm>
        </p:spPr>
        <p:txBody>
          <a:bodyPr>
            <a:normAutofit/>
          </a:bodyPr>
          <a:lstStyle/>
          <a:p>
            <a:pPr marL="342900" indent="-342900">
              <a:buAutoNum type="arabicPeriod"/>
            </a:pPr>
            <a:r>
              <a:rPr lang="en-US" sz="3200" dirty="0" smtClean="0">
                <a:solidFill>
                  <a:schemeClr val="accent6">
                    <a:lumMod val="50000"/>
                  </a:schemeClr>
                </a:solidFill>
              </a:rPr>
              <a:t>Export Controls</a:t>
            </a:r>
          </a:p>
          <a:p>
            <a:pPr marL="342900" indent="-342900">
              <a:buAutoNum type="arabicPeriod"/>
            </a:pPr>
            <a:r>
              <a:rPr lang="en-US" sz="3200" dirty="0" smtClean="0">
                <a:solidFill>
                  <a:schemeClr val="accent6">
                    <a:lumMod val="50000"/>
                  </a:schemeClr>
                </a:solidFill>
              </a:rPr>
              <a:t>Import Controls</a:t>
            </a:r>
          </a:p>
          <a:p>
            <a:pPr marL="342900" indent="-342900">
              <a:buAutoNum type="arabicPeriod"/>
            </a:pPr>
            <a:r>
              <a:rPr lang="en-US" sz="3200" dirty="0" smtClean="0">
                <a:solidFill>
                  <a:schemeClr val="accent6">
                    <a:lumMod val="50000"/>
                  </a:schemeClr>
                </a:solidFill>
              </a:rPr>
              <a:t>Public safety</a:t>
            </a:r>
            <a:endParaRPr lang="en-US" sz="3200" dirty="0">
              <a:solidFill>
                <a:schemeClr val="accent6">
                  <a:lumMod val="50000"/>
                </a:schemeClr>
              </a:solidFill>
            </a:endParaRPr>
          </a:p>
        </p:txBody>
      </p:sp>
      <p:sp>
        <p:nvSpPr>
          <p:cNvPr id="3" name="Title 2"/>
          <p:cNvSpPr>
            <a:spLocks noGrp="1"/>
          </p:cNvSpPr>
          <p:nvPr>
            <p:ph type="title"/>
          </p:nvPr>
        </p:nvSpPr>
        <p:spPr>
          <a:xfrm>
            <a:off x="914400" y="1554480"/>
            <a:ext cx="2228796" cy="2179320"/>
          </a:xfrm>
        </p:spPr>
        <p:txBody>
          <a:bodyPr>
            <a:normAutofit/>
          </a:bodyPr>
          <a:lstStyle/>
          <a:p>
            <a:r>
              <a:rPr lang="en-US" sz="2000" dirty="0" smtClean="0">
                <a:solidFill>
                  <a:srgbClr val="C00000"/>
                </a:solidFill>
              </a:rPr>
              <a:t>3 main areas of security regulations</a:t>
            </a:r>
            <a:endParaRPr lang="en-US" sz="2000" dirty="0">
              <a:solidFill>
                <a:srgbClr val="C00000"/>
              </a:solidFill>
            </a:endParaRPr>
          </a:p>
        </p:txBody>
      </p:sp>
    </p:spTree>
    <p:extLst>
      <p:ext uri="{BB962C8B-B14F-4D97-AF65-F5344CB8AC3E}">
        <p14:creationId xmlns:p14="http://schemas.microsoft.com/office/powerpoint/2010/main" val="126383414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914400"/>
            <a:ext cx="5306568" cy="4800600"/>
          </a:xfrm>
        </p:spPr>
        <p:txBody>
          <a:bodyPr>
            <a:normAutofit/>
          </a:bodyPr>
          <a:lstStyle/>
          <a:p>
            <a:r>
              <a:rPr lang="en-US" sz="2400" dirty="0" smtClean="0"/>
              <a:t>Especially civil works and emergency operations:</a:t>
            </a:r>
          </a:p>
          <a:p>
            <a:pPr lvl="1"/>
            <a:r>
              <a:rPr lang="en-US" sz="2400" dirty="0" smtClean="0"/>
              <a:t>“</a:t>
            </a:r>
            <a:r>
              <a:rPr lang="en-US" sz="2400" dirty="0"/>
              <a:t>The Civil Works programs include water resource development activities including flood risk management, navigation, recreation, and infrastructure and environmental stewardship.  Our mission also includes emergency response</a:t>
            </a:r>
            <a:r>
              <a:rPr lang="en-US" sz="2400" dirty="0" smtClean="0"/>
              <a:t>.”</a:t>
            </a:r>
          </a:p>
          <a:p>
            <a:r>
              <a:rPr lang="en-US" sz="2400" dirty="0">
                <a:hlinkClick r:id="rId2"/>
              </a:rPr>
              <a:t>http://</a:t>
            </a:r>
            <a:r>
              <a:rPr lang="en-US" sz="2400" dirty="0" smtClean="0">
                <a:hlinkClick r:id="rId2"/>
              </a:rPr>
              <a:t>www.usace.army.mil/Missions.aspx</a:t>
            </a:r>
            <a:endParaRPr lang="en-US" sz="2400" dirty="0" smtClean="0"/>
          </a:p>
          <a:p>
            <a:endParaRPr lang="en-US" dirty="0"/>
          </a:p>
          <a:p>
            <a:endParaRPr lang="en-US" dirty="0"/>
          </a:p>
        </p:txBody>
      </p:sp>
      <p:sp>
        <p:nvSpPr>
          <p:cNvPr id="3" name="Title 2"/>
          <p:cNvSpPr>
            <a:spLocks noGrp="1"/>
          </p:cNvSpPr>
          <p:nvPr>
            <p:ph type="title"/>
          </p:nvPr>
        </p:nvSpPr>
        <p:spPr/>
        <p:txBody>
          <a:bodyPr/>
          <a:lstStyle/>
          <a:p>
            <a:r>
              <a:rPr lang="en-US" dirty="0" err="1" smtClean="0"/>
              <a:t>u.s.</a:t>
            </a:r>
            <a:r>
              <a:rPr lang="en-US" dirty="0" smtClean="0"/>
              <a:t> army corps of engineers</a:t>
            </a:r>
            <a:endParaRPr lang="en-US" dirty="0"/>
          </a:p>
        </p:txBody>
      </p:sp>
      <p:pic>
        <p:nvPicPr>
          <p:cNvPr id="48130" name="Picture 2" descr="Headquarters U.S. Army Corps of Engineers">
            <a:hlinkClick r:id="rId3" tooltip="Headquarters U.S. Army Corps of Engineers"/>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5510645"/>
            <a:ext cx="4762500" cy="68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869496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http://l3.yimg.com/bt/api/res/1.2/kgXGEW5gDKYR7pvGo1y6eA--/YXBwaWQ9eW5ld3M7Zmk9aW5zZXQ7aD0xMDI0O3E9Nzk7dz0xNjA2/http:/media.zenfs.com/en_us/News/Reuters/2013-03-22T154627Z_990758840_GM1DUVRONVAA_RTRMADP_3_USA-FISCAL-CORP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228600"/>
            <a:ext cx="4899868" cy="3124200"/>
          </a:xfrm>
          <a:prstGeom prst="rect">
            <a:avLst/>
          </a:prstGeom>
          <a:noFill/>
          <a:extLst>
            <a:ext uri="{909E8E84-426E-40DD-AFC4-6F175D3DCCD1}">
              <a14:hiddenFill xmlns:a14="http://schemas.microsoft.com/office/drawing/2010/main">
                <a:solidFill>
                  <a:srgbClr val="FFFFFF"/>
                </a:solidFill>
              </a14:hiddenFill>
            </a:ext>
          </a:extLst>
        </p:spPr>
      </p:pic>
      <p:pic>
        <p:nvPicPr>
          <p:cNvPr id="51204" name="Picture 4" descr="http://www.polukaiservices.com/wp-content/gallery/u-s-army-corps-of-engineers-norfolk-district-odu/7113431805_b8aeb4cab9_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781300"/>
            <a:ext cx="5369477" cy="35814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609600" y="3886200"/>
            <a:ext cx="2792752" cy="2031325"/>
          </a:xfrm>
          <a:prstGeom prst="rect">
            <a:avLst/>
          </a:prstGeom>
          <a:noFill/>
        </p:spPr>
        <p:txBody>
          <a:bodyPr wrap="none" rtlCol="0">
            <a:spAutoFit/>
          </a:bodyPr>
          <a:lstStyle/>
          <a:p>
            <a:r>
              <a:rPr lang="en-US" dirty="0" smtClean="0"/>
              <a:t>Corps of Engineers </a:t>
            </a:r>
          </a:p>
          <a:p>
            <a:r>
              <a:rPr lang="en-US" dirty="0" smtClean="0"/>
              <a:t>Projects to improve </a:t>
            </a:r>
          </a:p>
          <a:p>
            <a:r>
              <a:rPr lang="en-US" dirty="0" smtClean="0"/>
              <a:t>the waterways</a:t>
            </a:r>
          </a:p>
          <a:p>
            <a:r>
              <a:rPr lang="en-US" dirty="0" smtClean="0"/>
              <a:t>Sources: </a:t>
            </a:r>
          </a:p>
          <a:p>
            <a:r>
              <a:rPr lang="en-US" dirty="0" smtClean="0">
                <a:hlinkClick r:id="rId4"/>
              </a:rPr>
              <a:t>www.polukaiservices.com</a:t>
            </a:r>
            <a:r>
              <a:rPr lang="en-US" dirty="0" smtClean="0"/>
              <a:t>;</a:t>
            </a:r>
          </a:p>
          <a:p>
            <a:r>
              <a:rPr lang="en-US" dirty="0" smtClean="0">
                <a:hlinkClick r:id="rId5"/>
              </a:rPr>
              <a:t>www.news.yahoo.com</a:t>
            </a:r>
            <a:endParaRPr lang="en-US" dirty="0" smtClean="0"/>
          </a:p>
          <a:p>
            <a:endParaRPr lang="en-US" dirty="0"/>
          </a:p>
        </p:txBody>
      </p:sp>
      <p:pic>
        <p:nvPicPr>
          <p:cNvPr id="51206" name="Picture 6" descr="http://www.koze950.com/wp-content/uploads/2010/04/us_army_corps_of_engineers.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71464" y="228600"/>
            <a:ext cx="2470725" cy="19369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294984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1545336"/>
            <a:ext cx="4620768" cy="4703064"/>
          </a:xfrm>
        </p:spPr>
        <p:txBody>
          <a:bodyPr>
            <a:normAutofit/>
          </a:bodyPr>
          <a:lstStyle/>
          <a:p>
            <a:r>
              <a:rPr lang="en-US" sz="2000" dirty="0" smtClean="0"/>
              <a:t>U.S. Navy is part of multi-country “Combined Task Force” to combat piracy around the Gulf of Aden</a:t>
            </a:r>
          </a:p>
          <a:p>
            <a:pPr lvl="1"/>
            <a:r>
              <a:rPr lang="en-US" sz="2000" dirty="0">
                <a:hlinkClick r:id="rId2"/>
              </a:rPr>
              <a:t>http://</a:t>
            </a:r>
            <a:r>
              <a:rPr lang="en-US" sz="2000" dirty="0" smtClean="0">
                <a:hlinkClick r:id="rId2"/>
              </a:rPr>
              <a:t>www.navy.mil/submit/display.asp?story_id=41687</a:t>
            </a:r>
            <a:endParaRPr lang="en-US" sz="2000" dirty="0" smtClean="0"/>
          </a:p>
          <a:p>
            <a:r>
              <a:rPr lang="en-US" sz="2000" dirty="0" smtClean="0"/>
              <a:t>Builds on earlier Task Force covering a larger area (Arabian Sea)</a:t>
            </a:r>
          </a:p>
          <a:p>
            <a:r>
              <a:rPr lang="en-US" sz="2000" dirty="0" smtClean="0"/>
              <a:t>Area patrolled with ships and aircraft</a:t>
            </a:r>
          </a:p>
          <a:p>
            <a:r>
              <a:rPr lang="en-US" sz="2000" dirty="0" smtClean="0"/>
              <a:t>“Deterring</a:t>
            </a:r>
            <a:r>
              <a:rPr lang="en-US" sz="2000" dirty="0"/>
              <a:t>, disrupting and </a:t>
            </a:r>
            <a:r>
              <a:rPr lang="en-US" sz="2000" dirty="0" smtClean="0"/>
              <a:t>bringing </a:t>
            </a:r>
            <a:r>
              <a:rPr lang="en-US" sz="2000" dirty="0"/>
              <a:t>to justice the maritime criminals involved in piracy events</a:t>
            </a:r>
            <a:r>
              <a:rPr lang="en-US" sz="2000" dirty="0" smtClean="0"/>
              <a:t>."</a:t>
            </a:r>
          </a:p>
          <a:p>
            <a:r>
              <a:rPr lang="en-US" sz="2000" dirty="0" smtClean="0"/>
              <a:t>Drug smuggling and weapons trafficking also targeted </a:t>
            </a:r>
          </a:p>
          <a:p>
            <a:endParaRPr lang="en-US" dirty="0"/>
          </a:p>
        </p:txBody>
      </p:sp>
      <p:sp>
        <p:nvSpPr>
          <p:cNvPr id="3" name="Title 2"/>
          <p:cNvSpPr>
            <a:spLocks noGrp="1"/>
          </p:cNvSpPr>
          <p:nvPr>
            <p:ph type="title"/>
          </p:nvPr>
        </p:nvSpPr>
        <p:spPr/>
        <p:txBody>
          <a:bodyPr/>
          <a:lstStyle/>
          <a:p>
            <a:r>
              <a:rPr lang="en-US" dirty="0" smtClean="0"/>
              <a:t>U.S. navy and counter piracy efforts</a:t>
            </a:r>
            <a:endParaRPr lang="en-US" dirty="0"/>
          </a:p>
        </p:txBody>
      </p:sp>
      <p:pic>
        <p:nvPicPr>
          <p:cNvPr id="52226" name="Picture 2" descr="http://ts2.mm.bing.net/th?id=H.5050646245736845&amp;pid=1.7&amp;w=144&amp;h=145&amp;c=7&amp;rs=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4038600"/>
            <a:ext cx="1752600" cy="1764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22560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http://gcaptain.com/wp-content/uploads/2012/03/navy-nabs-pirates_645x4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4735" y="576072"/>
            <a:ext cx="7334865" cy="454761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447800" y="5410200"/>
            <a:ext cx="2876108" cy="369332"/>
          </a:xfrm>
          <a:prstGeom prst="rect">
            <a:avLst/>
          </a:prstGeom>
          <a:noFill/>
        </p:spPr>
        <p:txBody>
          <a:bodyPr wrap="none" rtlCol="0">
            <a:spAutoFit/>
          </a:bodyPr>
          <a:lstStyle/>
          <a:p>
            <a:r>
              <a:rPr lang="en-US" dirty="0" smtClean="0"/>
              <a:t>Source: www.gcaptain.com</a:t>
            </a:r>
            <a:endParaRPr lang="en-US" dirty="0"/>
          </a:p>
        </p:txBody>
      </p:sp>
    </p:spTree>
    <p:extLst>
      <p:ext uri="{BB962C8B-B14F-4D97-AF65-F5344CB8AC3E}">
        <p14:creationId xmlns:p14="http://schemas.microsoft.com/office/powerpoint/2010/main" val="400998386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r>
              <a:rPr lang="en-US" sz="2000" dirty="0" smtClean="0">
                <a:solidFill>
                  <a:srgbClr val="C00000"/>
                </a:solidFill>
              </a:rPr>
              <a:t>Primary responder to major natural and man-made disasters:</a:t>
            </a:r>
          </a:p>
          <a:p>
            <a:pPr lvl="1"/>
            <a:r>
              <a:rPr lang="en-US" sz="2000" dirty="0" smtClean="0">
                <a:solidFill>
                  <a:srgbClr val="C00000"/>
                </a:solidFill>
              </a:rPr>
              <a:t>Emergency response</a:t>
            </a:r>
          </a:p>
          <a:p>
            <a:pPr lvl="1"/>
            <a:r>
              <a:rPr lang="en-US" sz="2000" dirty="0" smtClean="0">
                <a:solidFill>
                  <a:srgbClr val="C00000"/>
                </a:solidFill>
              </a:rPr>
              <a:t>Disaster relief</a:t>
            </a:r>
          </a:p>
          <a:p>
            <a:pPr lvl="1"/>
            <a:r>
              <a:rPr lang="en-US" sz="2000" dirty="0" smtClean="0">
                <a:solidFill>
                  <a:srgbClr val="C00000"/>
                </a:solidFill>
              </a:rPr>
              <a:t>Recovery efforts</a:t>
            </a:r>
          </a:p>
          <a:p>
            <a:r>
              <a:rPr lang="en-US" sz="2000" dirty="0" smtClean="0">
                <a:solidFill>
                  <a:srgbClr val="C00000"/>
                </a:solidFill>
              </a:rPr>
              <a:t>“Providing safety and security to communities”</a:t>
            </a:r>
          </a:p>
          <a:p>
            <a:r>
              <a:rPr lang="en-US" sz="2000" dirty="0" smtClean="0">
                <a:solidFill>
                  <a:srgbClr val="C00000"/>
                </a:solidFill>
              </a:rPr>
              <a:t>Can be called upon by state governors</a:t>
            </a:r>
          </a:p>
          <a:p>
            <a:r>
              <a:rPr lang="en-US" sz="2000" dirty="0">
                <a:hlinkClick r:id="rId2"/>
              </a:rPr>
              <a:t>http://</a:t>
            </a:r>
            <a:r>
              <a:rPr lang="en-US" sz="2000" dirty="0" smtClean="0">
                <a:hlinkClick r:id="rId2"/>
              </a:rPr>
              <a:t>www.arng.army.mil/Pages/Default.aspx</a:t>
            </a:r>
            <a:endParaRPr lang="en-US" sz="2000" dirty="0" smtClean="0"/>
          </a:p>
          <a:p>
            <a:endParaRPr lang="en-US" sz="2000" dirty="0" smtClean="0"/>
          </a:p>
          <a:p>
            <a:pPr lvl="1"/>
            <a:endParaRPr lang="en-US" sz="2000" dirty="0"/>
          </a:p>
        </p:txBody>
      </p:sp>
      <p:sp>
        <p:nvSpPr>
          <p:cNvPr id="3" name="Title 2"/>
          <p:cNvSpPr>
            <a:spLocks noGrp="1"/>
          </p:cNvSpPr>
          <p:nvPr>
            <p:ph type="title"/>
          </p:nvPr>
        </p:nvSpPr>
        <p:spPr/>
        <p:txBody>
          <a:bodyPr/>
          <a:lstStyle/>
          <a:p>
            <a:r>
              <a:rPr lang="en-US" dirty="0" smtClean="0"/>
              <a:t>Army national guard</a:t>
            </a:r>
            <a:endParaRPr lang="en-US" dirty="0"/>
          </a:p>
        </p:txBody>
      </p:sp>
      <p:pic>
        <p:nvPicPr>
          <p:cNvPr id="53250" name="Picture 2" descr="http://ts2.mm.bing.net/th?id=H.4515875643787297&amp;pid=1.7&amp;w=182&amp;h=142&amp;c=7&amp;rs=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3886200"/>
            <a:ext cx="1733550" cy="1352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371455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descr="http://www.nationalguard.mil/news/archives/2008/08/images/082208-TS_Fay-fu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457200"/>
            <a:ext cx="7634831" cy="503112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990600" y="5943600"/>
            <a:ext cx="3265638" cy="369332"/>
          </a:xfrm>
          <a:prstGeom prst="rect">
            <a:avLst/>
          </a:prstGeom>
          <a:noFill/>
        </p:spPr>
        <p:txBody>
          <a:bodyPr wrap="none" rtlCol="0">
            <a:spAutoFit/>
          </a:bodyPr>
          <a:lstStyle/>
          <a:p>
            <a:r>
              <a:rPr lang="en-US" dirty="0" smtClean="0"/>
              <a:t>Source: www.nationalguard.mil</a:t>
            </a:r>
            <a:endParaRPr lang="en-US" dirty="0"/>
          </a:p>
        </p:txBody>
      </p:sp>
    </p:spTree>
    <p:extLst>
      <p:ext uri="{BB962C8B-B14F-4D97-AF65-F5344CB8AC3E}">
        <p14:creationId xmlns:p14="http://schemas.microsoft.com/office/powerpoint/2010/main" val="19745455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685800"/>
            <a:ext cx="5001768" cy="4876800"/>
          </a:xfrm>
        </p:spPr>
        <p:txBody>
          <a:bodyPr>
            <a:noAutofit/>
          </a:bodyPr>
          <a:lstStyle/>
          <a:p>
            <a:r>
              <a:rPr lang="en-US" sz="2000" dirty="0" smtClean="0">
                <a:solidFill>
                  <a:schemeClr val="bg1"/>
                </a:solidFill>
              </a:rPr>
              <a:t>U.S. Department of Defense’s </a:t>
            </a:r>
            <a:r>
              <a:rPr lang="en-US" sz="2000" b="1" u="sng" dirty="0" smtClean="0">
                <a:solidFill>
                  <a:schemeClr val="bg1"/>
                </a:solidFill>
              </a:rPr>
              <a:t>Defense Security Service</a:t>
            </a:r>
          </a:p>
          <a:p>
            <a:r>
              <a:rPr lang="en-US" sz="2000" dirty="0" smtClean="0">
                <a:solidFill>
                  <a:schemeClr val="bg1"/>
                </a:solidFill>
              </a:rPr>
              <a:t>“Premier </a:t>
            </a:r>
            <a:r>
              <a:rPr lang="en-US" sz="2000" dirty="0">
                <a:solidFill>
                  <a:schemeClr val="bg1"/>
                </a:solidFill>
              </a:rPr>
              <a:t>provider of </a:t>
            </a:r>
            <a:r>
              <a:rPr lang="en-US" sz="2000" b="1" dirty="0">
                <a:solidFill>
                  <a:schemeClr val="bg1"/>
                </a:solidFill>
              </a:rPr>
              <a:t>industrial security and education services</a:t>
            </a:r>
            <a:r>
              <a:rPr lang="en-US" sz="2000" dirty="0">
                <a:solidFill>
                  <a:schemeClr val="bg1"/>
                </a:solidFill>
              </a:rPr>
              <a:t> for the U.S. Government and the companies in the National Industrial Security Program in support of national security</a:t>
            </a:r>
            <a:r>
              <a:rPr lang="en-US" sz="2000" dirty="0" smtClean="0">
                <a:solidFill>
                  <a:schemeClr val="bg1"/>
                </a:solidFill>
              </a:rPr>
              <a:t>.”</a:t>
            </a:r>
          </a:p>
          <a:p>
            <a:r>
              <a:rPr lang="en-US" sz="2000" dirty="0" smtClean="0">
                <a:solidFill>
                  <a:schemeClr val="bg1"/>
                </a:solidFill>
              </a:rPr>
              <a:t>“Protection </a:t>
            </a:r>
            <a:r>
              <a:rPr lang="en-US" sz="2000" dirty="0">
                <a:solidFill>
                  <a:schemeClr val="bg1"/>
                </a:solidFill>
              </a:rPr>
              <a:t>of U.S. and foreign classified information and technologies in the hands of industry under the National Industrial Security Program (NISP</a:t>
            </a:r>
            <a:r>
              <a:rPr lang="en-US" sz="2000" dirty="0" smtClean="0">
                <a:solidFill>
                  <a:schemeClr val="bg1"/>
                </a:solidFill>
              </a:rPr>
              <a:t>)”</a:t>
            </a:r>
          </a:p>
          <a:p>
            <a:r>
              <a:rPr lang="en-US" sz="2000" dirty="0" smtClean="0">
                <a:solidFill>
                  <a:schemeClr val="bg1"/>
                </a:solidFill>
              </a:rPr>
              <a:t>Grants Facility Security Clearances (13,300 facilities nationwide!)</a:t>
            </a:r>
          </a:p>
          <a:p>
            <a:r>
              <a:rPr lang="en-US" sz="2000" dirty="0" smtClean="0">
                <a:solidFill>
                  <a:schemeClr val="bg1"/>
                </a:solidFill>
              </a:rPr>
              <a:t>Mostly for military contractors</a:t>
            </a:r>
          </a:p>
          <a:p>
            <a:r>
              <a:rPr lang="en-US" sz="2000" dirty="0">
                <a:hlinkClick r:id="rId2"/>
              </a:rPr>
              <a:t>http://</a:t>
            </a:r>
            <a:r>
              <a:rPr lang="en-US" sz="2000" dirty="0" smtClean="0">
                <a:hlinkClick r:id="rId2"/>
              </a:rPr>
              <a:t>www.dss.mil/isp/index.html</a:t>
            </a:r>
            <a:r>
              <a:rPr lang="en-US" sz="2000" dirty="0" smtClean="0"/>
              <a:t> </a:t>
            </a:r>
            <a:endParaRPr lang="en-US" sz="2000" dirty="0"/>
          </a:p>
        </p:txBody>
      </p:sp>
      <p:sp>
        <p:nvSpPr>
          <p:cNvPr id="3" name="Title 2"/>
          <p:cNvSpPr>
            <a:spLocks noGrp="1"/>
          </p:cNvSpPr>
          <p:nvPr>
            <p:ph type="title"/>
          </p:nvPr>
        </p:nvSpPr>
        <p:spPr/>
        <p:txBody>
          <a:bodyPr/>
          <a:lstStyle/>
          <a:p>
            <a:r>
              <a:rPr lang="en-US" dirty="0" err="1" smtClean="0"/>
              <a:t>dss</a:t>
            </a:r>
            <a:endParaRPr lang="en-US" dirty="0"/>
          </a:p>
        </p:txBody>
      </p:sp>
      <p:pic>
        <p:nvPicPr>
          <p:cNvPr id="55298" name="Picture 2" descr="Defense Security Service, U.S. Department of Defense">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6418" y="5715000"/>
            <a:ext cx="4591050" cy="8953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269142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1545336"/>
            <a:ext cx="4224528" cy="4245864"/>
          </a:xfrm>
        </p:spPr>
        <p:txBody>
          <a:bodyPr/>
          <a:lstStyle/>
          <a:p>
            <a:r>
              <a:rPr lang="en-US" sz="2000" dirty="0"/>
              <a:t>U.S. Department of </a:t>
            </a:r>
            <a:r>
              <a:rPr lang="en-US" sz="2000" dirty="0" smtClean="0"/>
              <a:t>Defense’s </a:t>
            </a:r>
            <a:r>
              <a:rPr lang="en-US" sz="2000" b="1" i="0" u="sng" dirty="0" smtClean="0"/>
              <a:t>Defense Technology Security Administration</a:t>
            </a:r>
          </a:p>
          <a:p>
            <a:r>
              <a:rPr lang="en-US" sz="2000" i="0" dirty="0" smtClean="0"/>
              <a:t>“A</a:t>
            </a:r>
            <a:r>
              <a:rPr lang="en-US" sz="2000" dirty="0" smtClean="0"/>
              <a:t>dministers </a:t>
            </a:r>
            <a:r>
              <a:rPr lang="en-US" sz="2000" dirty="0"/>
              <a:t>the development and implementation of Department of Defense (</a:t>
            </a:r>
            <a:r>
              <a:rPr lang="en-US" sz="2000" dirty="0" err="1"/>
              <a:t>DoD</a:t>
            </a:r>
            <a:r>
              <a:rPr lang="en-US" sz="2000" dirty="0"/>
              <a:t>) technology security policies on international transfers of defense-related goods, services and </a:t>
            </a:r>
            <a:r>
              <a:rPr lang="en-US" sz="2000" dirty="0" smtClean="0"/>
              <a:t>technologies”</a:t>
            </a:r>
          </a:p>
          <a:p>
            <a:r>
              <a:rPr lang="en-US" sz="2000" i="0" dirty="0" smtClean="0"/>
              <a:t>Assists Dept. of Commerce and State Dept. on export licenses</a:t>
            </a:r>
          </a:p>
          <a:p>
            <a:r>
              <a:rPr lang="en-US" sz="2000" i="0" dirty="0">
                <a:hlinkClick r:id="rId2"/>
              </a:rPr>
              <a:t>http://www.dtsa.mil</a:t>
            </a:r>
            <a:r>
              <a:rPr lang="en-US" sz="2000" i="0" dirty="0" smtClean="0">
                <a:hlinkClick r:id="rId2"/>
              </a:rPr>
              <a:t>/</a:t>
            </a:r>
            <a:endParaRPr lang="en-US" sz="2000" i="0" dirty="0" smtClean="0"/>
          </a:p>
          <a:p>
            <a:endParaRPr lang="en-US" i="0" dirty="0"/>
          </a:p>
        </p:txBody>
      </p:sp>
      <p:sp>
        <p:nvSpPr>
          <p:cNvPr id="3" name="Title 2"/>
          <p:cNvSpPr>
            <a:spLocks noGrp="1"/>
          </p:cNvSpPr>
          <p:nvPr>
            <p:ph type="title"/>
          </p:nvPr>
        </p:nvSpPr>
        <p:spPr/>
        <p:txBody>
          <a:bodyPr/>
          <a:lstStyle/>
          <a:p>
            <a:r>
              <a:rPr lang="en-US" dirty="0" smtClean="0"/>
              <a:t>DTSA</a:t>
            </a:r>
            <a:endParaRPr lang="en-US" dirty="0"/>
          </a:p>
        </p:txBody>
      </p:sp>
      <p:pic>
        <p:nvPicPr>
          <p:cNvPr id="56322" name="Picture 2" descr="http://ts4.mm.bing.net/th?id=H.4999248375449375&amp;pid=1.7&amp;w=150&amp;h=150&amp;c=7&amp;rs=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3886200"/>
            <a:ext cx="1428750" cy="142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659702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914400"/>
            <a:ext cx="4773168" cy="5334000"/>
          </a:xfrm>
        </p:spPr>
        <p:txBody>
          <a:bodyPr>
            <a:normAutofit lnSpcReduction="10000"/>
          </a:bodyPr>
          <a:lstStyle/>
          <a:p>
            <a:pPr lvl="0">
              <a:buFont typeface="Wingdings" pitchFamily="2" charset="2"/>
              <a:buChar char="q"/>
            </a:pPr>
            <a:r>
              <a:rPr lang="en-US" sz="2400" dirty="0" smtClean="0">
                <a:solidFill>
                  <a:schemeClr val="bg1"/>
                </a:solidFill>
              </a:rPr>
              <a:t> Security </a:t>
            </a:r>
            <a:r>
              <a:rPr lang="en-US" sz="2400" dirty="0">
                <a:solidFill>
                  <a:schemeClr val="bg1"/>
                </a:solidFill>
              </a:rPr>
              <a:t>and preventative measures </a:t>
            </a:r>
            <a:r>
              <a:rPr lang="en-US" sz="2400" dirty="0" smtClean="0">
                <a:solidFill>
                  <a:schemeClr val="bg1"/>
                </a:solidFill>
              </a:rPr>
              <a:t>must </a:t>
            </a:r>
            <a:r>
              <a:rPr lang="en-US" sz="2400" dirty="0">
                <a:solidFill>
                  <a:schemeClr val="bg1"/>
                </a:solidFill>
              </a:rPr>
              <a:t>stay within prevailing law </a:t>
            </a:r>
            <a:r>
              <a:rPr lang="en-US" sz="2400" dirty="0" smtClean="0">
                <a:solidFill>
                  <a:schemeClr val="bg1"/>
                </a:solidFill>
              </a:rPr>
              <a:t>(no vigilantes!)</a:t>
            </a:r>
            <a:endParaRPr lang="en-US" sz="2400" dirty="0">
              <a:solidFill>
                <a:schemeClr val="bg1"/>
              </a:solidFill>
            </a:endParaRPr>
          </a:p>
          <a:p>
            <a:pPr lvl="0">
              <a:buFont typeface="Wingdings" pitchFamily="2" charset="2"/>
              <a:buChar char="q"/>
            </a:pPr>
            <a:r>
              <a:rPr lang="en-US" sz="2400" dirty="0" smtClean="0">
                <a:solidFill>
                  <a:schemeClr val="bg1"/>
                </a:solidFill>
              </a:rPr>
              <a:t> Cooperate </a:t>
            </a:r>
            <a:r>
              <a:rPr lang="en-US" sz="2400" dirty="0">
                <a:solidFill>
                  <a:schemeClr val="bg1"/>
                </a:solidFill>
              </a:rPr>
              <a:t>with authorities and law </a:t>
            </a:r>
            <a:r>
              <a:rPr lang="en-US" sz="2400" dirty="0" smtClean="0">
                <a:solidFill>
                  <a:schemeClr val="bg1"/>
                </a:solidFill>
              </a:rPr>
              <a:t>enforcement (think big and long term)</a:t>
            </a:r>
            <a:endParaRPr lang="en-US" sz="2400" dirty="0">
              <a:solidFill>
                <a:schemeClr val="bg1"/>
              </a:solidFill>
            </a:endParaRPr>
          </a:p>
          <a:p>
            <a:pPr lvl="0">
              <a:buFont typeface="Wingdings" pitchFamily="2" charset="2"/>
              <a:buChar char="q"/>
            </a:pPr>
            <a:r>
              <a:rPr lang="en-US" sz="2400" dirty="0" smtClean="0">
                <a:solidFill>
                  <a:schemeClr val="bg1"/>
                </a:solidFill>
              </a:rPr>
              <a:t> Stay </a:t>
            </a:r>
            <a:r>
              <a:rPr lang="en-US" sz="2400" dirty="0">
                <a:solidFill>
                  <a:schemeClr val="bg1"/>
                </a:solidFill>
              </a:rPr>
              <a:t>informed of new regulations, </a:t>
            </a:r>
            <a:r>
              <a:rPr lang="en-US" sz="2400" dirty="0" smtClean="0">
                <a:solidFill>
                  <a:schemeClr val="bg1"/>
                </a:solidFill>
              </a:rPr>
              <a:t>limitations and requirements</a:t>
            </a:r>
            <a:endParaRPr lang="en-US" sz="2400" dirty="0">
              <a:solidFill>
                <a:schemeClr val="bg1"/>
              </a:solidFill>
            </a:endParaRPr>
          </a:p>
          <a:p>
            <a:pPr lvl="0">
              <a:buFont typeface="Wingdings" pitchFamily="2" charset="2"/>
              <a:buChar char="q"/>
            </a:pPr>
            <a:r>
              <a:rPr lang="en-US" sz="2400" dirty="0" smtClean="0">
                <a:solidFill>
                  <a:schemeClr val="bg1"/>
                </a:solidFill>
              </a:rPr>
              <a:t> Be </a:t>
            </a:r>
            <a:r>
              <a:rPr lang="en-US" sz="2400" dirty="0">
                <a:solidFill>
                  <a:schemeClr val="bg1"/>
                </a:solidFill>
              </a:rPr>
              <a:t>aware of local jurisdictions and </a:t>
            </a:r>
            <a:r>
              <a:rPr lang="en-US" sz="2400" dirty="0" smtClean="0">
                <a:solidFill>
                  <a:schemeClr val="bg1"/>
                </a:solidFill>
              </a:rPr>
              <a:t>laws (here and abroad)</a:t>
            </a:r>
            <a:endParaRPr lang="en-US" sz="2400" dirty="0">
              <a:solidFill>
                <a:schemeClr val="bg1"/>
              </a:solidFill>
            </a:endParaRPr>
          </a:p>
          <a:p>
            <a:pPr lvl="0">
              <a:buFont typeface="Wingdings" pitchFamily="2" charset="2"/>
              <a:buChar char="q"/>
            </a:pPr>
            <a:r>
              <a:rPr lang="en-US" sz="2400" dirty="0" smtClean="0">
                <a:solidFill>
                  <a:schemeClr val="bg1"/>
                </a:solidFill>
              </a:rPr>
              <a:t> Design </a:t>
            </a:r>
            <a:r>
              <a:rPr lang="en-US" sz="2400" dirty="0">
                <a:solidFill>
                  <a:schemeClr val="bg1"/>
                </a:solidFill>
              </a:rPr>
              <a:t>security measures based on a cost vs. benefits </a:t>
            </a:r>
            <a:r>
              <a:rPr lang="en-US" sz="2400" dirty="0" smtClean="0">
                <a:solidFill>
                  <a:schemeClr val="bg1"/>
                </a:solidFill>
              </a:rPr>
              <a:t>analysis (don’t shoot sparrows with cannons!)</a:t>
            </a:r>
            <a:endParaRPr lang="en-US" sz="2400" dirty="0">
              <a:solidFill>
                <a:schemeClr val="bg1"/>
              </a:solidFill>
            </a:endParaRPr>
          </a:p>
          <a:p>
            <a:endParaRPr lang="en-US" dirty="0"/>
          </a:p>
        </p:txBody>
      </p:sp>
      <p:sp>
        <p:nvSpPr>
          <p:cNvPr id="3" name="Title 2"/>
          <p:cNvSpPr>
            <a:spLocks noGrp="1"/>
          </p:cNvSpPr>
          <p:nvPr>
            <p:ph type="title"/>
          </p:nvPr>
        </p:nvSpPr>
        <p:spPr>
          <a:xfrm>
            <a:off x="1069848" y="1554480"/>
            <a:ext cx="2073348" cy="2255520"/>
          </a:xfrm>
        </p:spPr>
        <p:txBody>
          <a:bodyPr>
            <a:normAutofit fontScale="90000"/>
          </a:bodyPr>
          <a:lstStyle/>
          <a:p>
            <a:r>
              <a:rPr lang="en-US" dirty="0" smtClean="0"/>
              <a:t>Given all these regulations and agencies, what should we in the private sector do?</a:t>
            </a:r>
            <a:endParaRPr lang="en-US" dirty="0"/>
          </a:p>
        </p:txBody>
      </p:sp>
    </p:spTree>
    <p:extLst>
      <p:ext uri="{BB962C8B-B14F-4D97-AF65-F5344CB8AC3E}">
        <p14:creationId xmlns:p14="http://schemas.microsoft.com/office/powerpoint/2010/main" val="355284864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276600" y="381000"/>
            <a:ext cx="4953000" cy="6096000"/>
          </a:xfrm>
        </p:spPr>
        <p:txBody>
          <a:bodyPr>
            <a:normAutofit/>
          </a:bodyPr>
          <a:lstStyle/>
          <a:p>
            <a:pPr marL="0" indent="0">
              <a:buNone/>
            </a:pPr>
            <a:r>
              <a:rPr lang="en-US" sz="2400" dirty="0" smtClean="0">
                <a:solidFill>
                  <a:schemeClr val="bg1"/>
                </a:solidFill>
              </a:rPr>
              <a:t>The Washington Post has </a:t>
            </a:r>
            <a:r>
              <a:rPr lang="en-US" sz="2400" dirty="0">
                <a:solidFill>
                  <a:schemeClr val="bg1"/>
                </a:solidFill>
              </a:rPr>
              <a:t>reported that there are 1,271 government organizations and 1,931 private companies in 10,000 locations in the United States that are working on counterterrorism, homeland security, and intelligence, and that the intelligence community as a whole includes 854,000 people who hold top-secret </a:t>
            </a:r>
            <a:r>
              <a:rPr lang="en-US" sz="2400" dirty="0" smtClean="0">
                <a:solidFill>
                  <a:schemeClr val="bg1"/>
                </a:solidFill>
              </a:rPr>
              <a:t>clearances</a:t>
            </a:r>
            <a:r>
              <a:rPr lang="en-US" sz="2400" dirty="0">
                <a:solidFill>
                  <a:schemeClr val="bg1"/>
                </a:solidFill>
              </a:rPr>
              <a:t> </a:t>
            </a:r>
            <a:r>
              <a:rPr lang="en-US" sz="2400" dirty="0" smtClean="0">
                <a:solidFill>
                  <a:schemeClr val="bg1"/>
                </a:solidFill>
              </a:rPr>
              <a:t>(Wikipedia). </a:t>
            </a:r>
          </a:p>
          <a:p>
            <a:pPr>
              <a:buFont typeface="Wingdings" pitchFamily="2" charset="2"/>
              <a:buChar char="Ø"/>
            </a:pPr>
            <a:r>
              <a:rPr lang="en-US" sz="2400" dirty="0" smtClean="0">
                <a:solidFill>
                  <a:schemeClr val="bg1"/>
                </a:solidFill>
              </a:rPr>
              <a:t>Extravagant?</a:t>
            </a:r>
          </a:p>
          <a:p>
            <a:pPr>
              <a:buFont typeface="Wingdings" pitchFamily="2" charset="2"/>
              <a:buChar char="Ø"/>
            </a:pPr>
            <a:r>
              <a:rPr lang="en-US" sz="2400" dirty="0" smtClean="0">
                <a:solidFill>
                  <a:schemeClr val="bg1"/>
                </a:solidFill>
              </a:rPr>
              <a:t>Excessive?</a:t>
            </a:r>
          </a:p>
          <a:p>
            <a:pPr>
              <a:buFont typeface="Wingdings" pitchFamily="2" charset="2"/>
              <a:buChar char="Ø"/>
            </a:pPr>
            <a:r>
              <a:rPr lang="en-US" sz="2400" dirty="0" smtClean="0">
                <a:solidFill>
                  <a:schemeClr val="bg1"/>
                </a:solidFill>
              </a:rPr>
              <a:t>Fortress America?</a:t>
            </a:r>
          </a:p>
          <a:p>
            <a:pPr>
              <a:buFont typeface="Wingdings" pitchFamily="2" charset="2"/>
              <a:buChar char="Ø"/>
            </a:pPr>
            <a:r>
              <a:rPr lang="en-US" sz="2400" dirty="0" smtClean="0">
                <a:solidFill>
                  <a:schemeClr val="bg1"/>
                </a:solidFill>
              </a:rPr>
              <a:t>Costs vs. benefits ?</a:t>
            </a:r>
          </a:p>
          <a:p>
            <a:pPr marL="0" indent="0">
              <a:buNone/>
            </a:pPr>
            <a:endParaRPr lang="en-US" dirty="0"/>
          </a:p>
        </p:txBody>
      </p:sp>
      <p:sp>
        <p:nvSpPr>
          <p:cNvPr id="3" name="Title 2"/>
          <p:cNvSpPr>
            <a:spLocks noGrp="1"/>
          </p:cNvSpPr>
          <p:nvPr>
            <p:ph type="title"/>
          </p:nvPr>
        </p:nvSpPr>
        <p:spPr/>
        <p:txBody>
          <a:bodyPr/>
          <a:lstStyle/>
          <a:p>
            <a:r>
              <a:rPr lang="en-US" dirty="0" smtClean="0"/>
              <a:t>discussion</a:t>
            </a:r>
            <a:endParaRPr lang="en-US" dirty="0"/>
          </a:p>
        </p:txBody>
      </p:sp>
    </p:spTree>
    <p:extLst>
      <p:ext uri="{BB962C8B-B14F-4D97-AF65-F5344CB8AC3E}">
        <p14:creationId xmlns:p14="http://schemas.microsoft.com/office/powerpoint/2010/main" val="8415524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Autofit/>
          </a:bodyPr>
          <a:lstStyle/>
          <a:p>
            <a:r>
              <a:rPr lang="en-US" sz="2400" dirty="0"/>
              <a:t>Uniting and Strengthening America by </a:t>
            </a:r>
            <a:r>
              <a:rPr lang="en-US" sz="2400" dirty="0">
                <a:solidFill>
                  <a:srgbClr val="C00000"/>
                </a:solidFill>
              </a:rPr>
              <a:t>P</a:t>
            </a:r>
            <a:r>
              <a:rPr lang="en-US" sz="2400" dirty="0"/>
              <a:t>roviding </a:t>
            </a:r>
            <a:r>
              <a:rPr lang="en-US" sz="2400" dirty="0">
                <a:solidFill>
                  <a:srgbClr val="C00000"/>
                </a:solidFill>
              </a:rPr>
              <a:t>A</a:t>
            </a:r>
            <a:r>
              <a:rPr lang="en-US" sz="2400" dirty="0"/>
              <a:t>ppropriate </a:t>
            </a:r>
            <a:r>
              <a:rPr lang="en-US" sz="2400" dirty="0">
                <a:solidFill>
                  <a:srgbClr val="C00000"/>
                </a:solidFill>
              </a:rPr>
              <a:t>T</a:t>
            </a:r>
            <a:r>
              <a:rPr lang="en-US" sz="2400" dirty="0"/>
              <a:t>ools </a:t>
            </a:r>
            <a:r>
              <a:rPr lang="en-US" sz="2400" dirty="0">
                <a:solidFill>
                  <a:srgbClr val="C00000"/>
                </a:solidFill>
              </a:rPr>
              <a:t>R</a:t>
            </a:r>
            <a:r>
              <a:rPr lang="en-US" sz="2400" dirty="0"/>
              <a:t>equired to </a:t>
            </a:r>
            <a:r>
              <a:rPr lang="en-US" sz="2400" dirty="0">
                <a:solidFill>
                  <a:srgbClr val="C00000"/>
                </a:solidFill>
              </a:rPr>
              <a:t>I</a:t>
            </a:r>
            <a:r>
              <a:rPr lang="en-US" sz="2400" dirty="0"/>
              <a:t>ntercept and </a:t>
            </a:r>
            <a:r>
              <a:rPr lang="en-US" sz="2400" dirty="0">
                <a:solidFill>
                  <a:srgbClr val="C00000"/>
                </a:solidFill>
              </a:rPr>
              <a:t>O</a:t>
            </a:r>
            <a:r>
              <a:rPr lang="en-US" sz="2400" dirty="0"/>
              <a:t>bstruct </a:t>
            </a:r>
            <a:r>
              <a:rPr lang="en-US" sz="2400" dirty="0">
                <a:solidFill>
                  <a:srgbClr val="C00000"/>
                </a:solidFill>
              </a:rPr>
              <a:t>T</a:t>
            </a:r>
            <a:r>
              <a:rPr lang="en-US" sz="2400" dirty="0"/>
              <a:t>errorism Act of </a:t>
            </a:r>
            <a:r>
              <a:rPr lang="en-US" sz="2400" dirty="0" smtClean="0"/>
              <a:t>2001</a:t>
            </a:r>
          </a:p>
          <a:p>
            <a:r>
              <a:rPr lang="en-US" sz="2400" dirty="0" smtClean="0"/>
              <a:t>Not directly targeting cargo transportation or distribution </a:t>
            </a:r>
          </a:p>
          <a:p>
            <a:r>
              <a:rPr lang="en-US" sz="2400" dirty="0" smtClean="0"/>
              <a:t>A framework that set the stage for transportation and trade regulations</a:t>
            </a:r>
          </a:p>
        </p:txBody>
      </p:sp>
      <p:sp>
        <p:nvSpPr>
          <p:cNvPr id="3" name="Title 2"/>
          <p:cNvSpPr>
            <a:spLocks noGrp="1"/>
          </p:cNvSpPr>
          <p:nvPr>
            <p:ph type="title"/>
          </p:nvPr>
        </p:nvSpPr>
        <p:spPr>
          <a:xfrm>
            <a:off x="838200" y="1554480"/>
            <a:ext cx="2304996" cy="2407920"/>
          </a:xfrm>
        </p:spPr>
        <p:txBody>
          <a:bodyPr/>
          <a:lstStyle/>
          <a:p>
            <a:r>
              <a:rPr lang="en-US" dirty="0" smtClean="0"/>
              <a:t>How does the patriot act affect logistics management?</a:t>
            </a:r>
            <a:endParaRPr lang="en-US" dirty="0"/>
          </a:p>
        </p:txBody>
      </p:sp>
    </p:spTree>
    <p:extLst>
      <p:ext uri="{BB962C8B-B14F-4D97-AF65-F5344CB8AC3E}">
        <p14:creationId xmlns:p14="http://schemas.microsoft.com/office/powerpoint/2010/main" val="274873077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29000" y="457200"/>
            <a:ext cx="5334000" cy="6019800"/>
          </a:xfrm>
        </p:spPr>
        <p:txBody>
          <a:bodyPr>
            <a:normAutofit/>
          </a:bodyPr>
          <a:lstStyle/>
          <a:p>
            <a:pPr marL="0" indent="0">
              <a:buNone/>
            </a:pPr>
            <a:r>
              <a:rPr lang="en-US" sz="2000" dirty="0" smtClean="0">
                <a:solidFill>
                  <a:srgbClr val="C00000"/>
                </a:solidFill>
              </a:rPr>
              <a:t>These may influence security rules and practices, directly or indirectly:</a:t>
            </a:r>
          </a:p>
          <a:p>
            <a:pPr>
              <a:buFont typeface="Wingdings" pitchFamily="2" charset="2"/>
              <a:buChar char="§"/>
            </a:pPr>
            <a:r>
              <a:rPr lang="en-US" sz="2000" dirty="0" smtClean="0">
                <a:solidFill>
                  <a:srgbClr val="C00000"/>
                </a:solidFill>
              </a:rPr>
              <a:t>United Nations and its Security Council</a:t>
            </a:r>
          </a:p>
          <a:p>
            <a:pPr>
              <a:buFont typeface="Wingdings" pitchFamily="2" charset="2"/>
              <a:buChar char="§"/>
            </a:pPr>
            <a:r>
              <a:rPr lang="en-US" sz="2000" dirty="0" smtClean="0">
                <a:solidFill>
                  <a:srgbClr val="C00000"/>
                </a:solidFill>
              </a:rPr>
              <a:t>World Customs Organization</a:t>
            </a:r>
          </a:p>
          <a:p>
            <a:pPr>
              <a:buFont typeface="Wingdings" pitchFamily="2" charset="2"/>
              <a:buChar char="§"/>
            </a:pPr>
            <a:r>
              <a:rPr lang="en-US" sz="2000" dirty="0" smtClean="0">
                <a:solidFill>
                  <a:srgbClr val="C00000"/>
                </a:solidFill>
              </a:rPr>
              <a:t>World Health Organization</a:t>
            </a:r>
          </a:p>
          <a:p>
            <a:pPr>
              <a:buFont typeface="Wingdings" pitchFamily="2" charset="2"/>
              <a:buChar char="§"/>
            </a:pPr>
            <a:r>
              <a:rPr lang="en-US" sz="2000" dirty="0" smtClean="0">
                <a:solidFill>
                  <a:srgbClr val="C00000"/>
                </a:solidFill>
              </a:rPr>
              <a:t>World Trade Organization</a:t>
            </a:r>
          </a:p>
          <a:p>
            <a:pPr>
              <a:buFont typeface="Wingdings" pitchFamily="2" charset="2"/>
              <a:buChar char="§"/>
            </a:pPr>
            <a:r>
              <a:rPr lang="en-US" sz="2000" dirty="0" smtClean="0">
                <a:solidFill>
                  <a:srgbClr val="C00000"/>
                </a:solidFill>
              </a:rPr>
              <a:t>International Air Transport Association (IATA)</a:t>
            </a:r>
          </a:p>
          <a:p>
            <a:pPr>
              <a:buFont typeface="Wingdings" pitchFamily="2" charset="2"/>
              <a:buChar char="§"/>
            </a:pPr>
            <a:r>
              <a:rPr lang="en-US" sz="2000" dirty="0" smtClean="0">
                <a:solidFill>
                  <a:srgbClr val="C00000"/>
                </a:solidFill>
              </a:rPr>
              <a:t>International Maritime Organization (IMO)</a:t>
            </a:r>
          </a:p>
          <a:p>
            <a:pPr>
              <a:buFont typeface="Wingdings" pitchFamily="2" charset="2"/>
              <a:buChar char="§"/>
            </a:pPr>
            <a:r>
              <a:rPr lang="en-US" sz="2000" dirty="0">
                <a:solidFill>
                  <a:srgbClr val="C00000"/>
                </a:solidFill>
              </a:rPr>
              <a:t>International Convention for the Safety of Life at </a:t>
            </a:r>
            <a:r>
              <a:rPr lang="en-US" sz="2000" dirty="0" smtClean="0">
                <a:solidFill>
                  <a:srgbClr val="C00000"/>
                </a:solidFill>
              </a:rPr>
              <a:t>Sea (SOLAS</a:t>
            </a:r>
            <a:r>
              <a:rPr lang="en-US" sz="2000" dirty="0" smtClean="0">
                <a:solidFill>
                  <a:srgbClr val="C00000"/>
                </a:solidFill>
              </a:rPr>
              <a:t>): </a:t>
            </a:r>
            <a:r>
              <a:rPr lang="en-US" sz="2000" dirty="0" smtClean="0">
                <a:solidFill>
                  <a:schemeClr val="accent6">
                    <a:lumMod val="50000"/>
                  </a:schemeClr>
                </a:solidFill>
              </a:rPr>
              <a:t>International Ship &amp; Port Facility Security Code (ISPS)</a:t>
            </a:r>
            <a:endParaRPr lang="en-US" sz="2000" dirty="0" smtClean="0">
              <a:solidFill>
                <a:schemeClr val="accent6">
                  <a:lumMod val="50000"/>
                </a:schemeClr>
              </a:solidFill>
            </a:endParaRPr>
          </a:p>
          <a:p>
            <a:pPr>
              <a:buFont typeface="Wingdings" pitchFamily="2" charset="2"/>
              <a:buChar char="§"/>
            </a:pPr>
            <a:r>
              <a:rPr lang="en-US" sz="2000" dirty="0" smtClean="0">
                <a:solidFill>
                  <a:srgbClr val="C00000"/>
                </a:solidFill>
              </a:rPr>
              <a:t>Interpol</a:t>
            </a:r>
          </a:p>
          <a:p>
            <a:pPr>
              <a:buFont typeface="Wingdings" pitchFamily="2" charset="2"/>
              <a:buChar char="§"/>
            </a:pPr>
            <a:r>
              <a:rPr lang="en-US" sz="2000" dirty="0" smtClean="0">
                <a:solidFill>
                  <a:srgbClr val="C00000"/>
                </a:solidFill>
              </a:rPr>
              <a:t>Free trade agreements, such as NAFTA, EU</a:t>
            </a:r>
          </a:p>
          <a:p>
            <a:pPr>
              <a:buFont typeface="Wingdings" pitchFamily="2" charset="2"/>
              <a:buChar char="§"/>
            </a:pPr>
            <a:r>
              <a:rPr lang="en-US" sz="2000" dirty="0" smtClean="0">
                <a:solidFill>
                  <a:srgbClr val="C00000"/>
                </a:solidFill>
              </a:rPr>
              <a:t>International Atomic Energy Agency</a:t>
            </a:r>
          </a:p>
          <a:p>
            <a:pPr>
              <a:buFont typeface="Wingdings" pitchFamily="2" charset="2"/>
              <a:buChar char="§"/>
            </a:pPr>
            <a:r>
              <a:rPr lang="en-US" sz="2000" dirty="0" smtClean="0">
                <a:solidFill>
                  <a:srgbClr val="C00000"/>
                </a:solidFill>
              </a:rPr>
              <a:t>International Standards Organization (ISO; see next slide)</a:t>
            </a:r>
          </a:p>
          <a:p>
            <a:pPr marL="0" indent="0">
              <a:buNone/>
            </a:pPr>
            <a:endParaRPr lang="en-US" dirty="0" smtClean="0"/>
          </a:p>
          <a:p>
            <a:pPr marL="0" indent="0">
              <a:buNone/>
            </a:pPr>
            <a:endParaRPr lang="en-US" dirty="0" smtClean="0"/>
          </a:p>
          <a:p>
            <a:endParaRPr lang="en-US" dirty="0"/>
          </a:p>
        </p:txBody>
      </p:sp>
      <p:sp>
        <p:nvSpPr>
          <p:cNvPr id="3" name="Title 2"/>
          <p:cNvSpPr>
            <a:spLocks noGrp="1"/>
          </p:cNvSpPr>
          <p:nvPr>
            <p:ph type="title"/>
          </p:nvPr>
        </p:nvSpPr>
        <p:spPr>
          <a:xfrm>
            <a:off x="762000" y="1554480"/>
            <a:ext cx="2438400" cy="1979466"/>
          </a:xfrm>
        </p:spPr>
        <p:txBody>
          <a:bodyPr/>
          <a:lstStyle/>
          <a:p>
            <a:r>
              <a:rPr lang="en-US" dirty="0" smtClean="0"/>
              <a:t>International organizations and cooperation</a:t>
            </a:r>
            <a:endParaRPr lang="en-US" dirty="0"/>
          </a:p>
        </p:txBody>
      </p:sp>
    </p:spTree>
    <p:extLst>
      <p:ext uri="{BB962C8B-B14F-4D97-AF65-F5344CB8AC3E}">
        <p14:creationId xmlns:p14="http://schemas.microsoft.com/office/powerpoint/2010/main" val="12186328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200400" y="609600"/>
            <a:ext cx="5257800" cy="5943600"/>
          </a:xfrm>
        </p:spPr>
        <p:txBody>
          <a:bodyPr>
            <a:normAutofit/>
          </a:bodyPr>
          <a:lstStyle/>
          <a:p>
            <a:r>
              <a:rPr lang="en-US" sz="2000" b="1" u="sng" dirty="0" smtClean="0">
                <a:solidFill>
                  <a:schemeClr val="bg1"/>
                </a:solidFill>
              </a:rPr>
              <a:t>Security </a:t>
            </a:r>
            <a:r>
              <a:rPr lang="en-US" sz="2000" b="1" u="sng" dirty="0">
                <a:solidFill>
                  <a:schemeClr val="bg1"/>
                </a:solidFill>
              </a:rPr>
              <a:t>management systems </a:t>
            </a:r>
            <a:r>
              <a:rPr lang="en-US" sz="2000" b="1" dirty="0">
                <a:solidFill>
                  <a:schemeClr val="bg1"/>
                </a:solidFill>
              </a:rPr>
              <a:t>for </a:t>
            </a:r>
            <a:r>
              <a:rPr lang="en-US" sz="2000" b="1" dirty="0" smtClean="0">
                <a:solidFill>
                  <a:schemeClr val="bg1"/>
                </a:solidFill>
              </a:rPr>
              <a:t>companies in the </a:t>
            </a:r>
            <a:r>
              <a:rPr lang="en-US" sz="2000" b="1" dirty="0">
                <a:solidFill>
                  <a:schemeClr val="bg1"/>
                </a:solidFill>
              </a:rPr>
              <a:t>supply </a:t>
            </a:r>
            <a:r>
              <a:rPr lang="en-US" sz="2000" b="1" dirty="0" smtClean="0">
                <a:solidFill>
                  <a:schemeClr val="bg1"/>
                </a:solidFill>
              </a:rPr>
              <a:t>chain</a:t>
            </a:r>
          </a:p>
          <a:p>
            <a:r>
              <a:rPr lang="en-US" sz="2000" b="1" dirty="0" smtClean="0">
                <a:solidFill>
                  <a:schemeClr val="bg1"/>
                </a:solidFill>
              </a:rPr>
              <a:t>Certain guidelines and standards  meant to:</a:t>
            </a:r>
          </a:p>
          <a:p>
            <a:pPr marL="0" indent="0">
              <a:buNone/>
            </a:pPr>
            <a:r>
              <a:rPr lang="en-US" sz="2000" dirty="0">
                <a:solidFill>
                  <a:schemeClr val="bg1"/>
                </a:solidFill>
              </a:rPr>
              <a:t>a) establish, implement, maintain and improve a security management system; </a:t>
            </a:r>
          </a:p>
          <a:p>
            <a:pPr marL="0" indent="0">
              <a:buNone/>
            </a:pPr>
            <a:r>
              <a:rPr lang="en-US" sz="2000" dirty="0">
                <a:solidFill>
                  <a:schemeClr val="bg1"/>
                </a:solidFill>
              </a:rPr>
              <a:t>b) assure conformance with stated security management policy; </a:t>
            </a:r>
          </a:p>
          <a:p>
            <a:pPr marL="0" indent="0">
              <a:buNone/>
            </a:pPr>
            <a:r>
              <a:rPr lang="en-US" sz="2000" dirty="0">
                <a:solidFill>
                  <a:schemeClr val="bg1"/>
                </a:solidFill>
              </a:rPr>
              <a:t>c) demonstrate such conformance to others; </a:t>
            </a:r>
          </a:p>
          <a:p>
            <a:pPr marL="0" indent="0">
              <a:buNone/>
            </a:pPr>
            <a:r>
              <a:rPr lang="en-US" sz="2000" dirty="0">
                <a:solidFill>
                  <a:schemeClr val="bg1"/>
                </a:solidFill>
              </a:rPr>
              <a:t>d) seek certification/registration of its security management system by an Accredited third party Certification Body; or</a:t>
            </a:r>
          </a:p>
          <a:p>
            <a:pPr marL="0" indent="0">
              <a:buNone/>
            </a:pPr>
            <a:r>
              <a:rPr lang="en-US" sz="2000" dirty="0">
                <a:solidFill>
                  <a:schemeClr val="bg1"/>
                </a:solidFill>
              </a:rPr>
              <a:t>e) make a self-determination and self-declaration of conformance with ISO 28000:2007.</a:t>
            </a:r>
          </a:p>
          <a:p>
            <a:r>
              <a:rPr lang="en-US" sz="2000" dirty="0" smtClean="0">
                <a:solidFill>
                  <a:schemeClr val="bg1"/>
                </a:solidFill>
              </a:rPr>
              <a:t>ISO 28002:2011 deals with </a:t>
            </a:r>
            <a:r>
              <a:rPr lang="en-US" sz="2000" u="sng" dirty="0" smtClean="0">
                <a:solidFill>
                  <a:schemeClr val="bg1"/>
                </a:solidFill>
              </a:rPr>
              <a:t>resilience</a:t>
            </a:r>
            <a:r>
              <a:rPr lang="en-US" sz="2000" dirty="0" smtClean="0">
                <a:solidFill>
                  <a:schemeClr val="bg1"/>
                </a:solidFill>
              </a:rPr>
              <a:t> in the supply chain</a:t>
            </a:r>
            <a:endParaRPr lang="en-US" sz="2000" dirty="0">
              <a:solidFill>
                <a:schemeClr val="bg1"/>
              </a:solidFill>
            </a:endParaRPr>
          </a:p>
        </p:txBody>
      </p:sp>
      <p:sp>
        <p:nvSpPr>
          <p:cNvPr id="3" name="Title 2"/>
          <p:cNvSpPr>
            <a:spLocks noGrp="1"/>
          </p:cNvSpPr>
          <p:nvPr>
            <p:ph type="title"/>
          </p:nvPr>
        </p:nvSpPr>
        <p:spPr>
          <a:xfrm>
            <a:off x="685800" y="1371600"/>
            <a:ext cx="2073348" cy="1979466"/>
          </a:xfrm>
        </p:spPr>
        <p:txBody>
          <a:bodyPr>
            <a:normAutofit/>
          </a:bodyPr>
          <a:lstStyle/>
          <a:p>
            <a:r>
              <a:rPr lang="en-US" sz="2400" dirty="0" smtClean="0">
                <a:solidFill>
                  <a:srgbClr val="C00000"/>
                </a:solidFill>
              </a:rPr>
              <a:t>Lastly, a look at </a:t>
            </a:r>
            <a:r>
              <a:rPr lang="en-US" sz="2400" dirty="0" err="1" smtClean="0">
                <a:solidFill>
                  <a:srgbClr val="C00000"/>
                </a:solidFill>
              </a:rPr>
              <a:t>iso</a:t>
            </a:r>
            <a:r>
              <a:rPr lang="en-US" sz="2400" dirty="0" smtClean="0">
                <a:solidFill>
                  <a:srgbClr val="C00000"/>
                </a:solidFill>
              </a:rPr>
              <a:t> 28000</a:t>
            </a:r>
            <a:endParaRPr lang="en-US" sz="2400" dirty="0">
              <a:solidFill>
                <a:srgbClr val="C00000"/>
              </a:solidFill>
            </a:endParaRPr>
          </a:p>
        </p:txBody>
      </p:sp>
    </p:spTree>
    <p:extLst>
      <p:ext uri="{BB962C8B-B14F-4D97-AF65-F5344CB8AC3E}">
        <p14:creationId xmlns:p14="http://schemas.microsoft.com/office/powerpoint/2010/main" val="246395684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r>
              <a:rPr lang="en-US" sz="2400" dirty="0" smtClean="0">
                <a:solidFill>
                  <a:srgbClr val="7030A0"/>
                </a:solidFill>
              </a:rPr>
              <a:t>Discusses the Dept. of Homeland Security</a:t>
            </a:r>
          </a:p>
          <a:p>
            <a:r>
              <a:rPr lang="en-US" sz="2400" dirty="0" smtClean="0">
                <a:solidFill>
                  <a:srgbClr val="7030A0"/>
                </a:solidFill>
              </a:rPr>
              <a:t>“Federal Preemption”: State and local requirements and liabilities may also apply. </a:t>
            </a:r>
          </a:p>
          <a:p>
            <a:r>
              <a:rPr lang="en-US" sz="2400" dirty="0" smtClean="0">
                <a:solidFill>
                  <a:srgbClr val="7030A0"/>
                </a:solidFill>
              </a:rPr>
              <a:t>Numerous legislative acts since 2001</a:t>
            </a:r>
            <a:endParaRPr lang="en-US" sz="2400" dirty="0">
              <a:solidFill>
                <a:srgbClr val="7030A0"/>
              </a:solidFill>
            </a:endParaRPr>
          </a:p>
        </p:txBody>
      </p:sp>
      <p:sp>
        <p:nvSpPr>
          <p:cNvPr id="3" name="Title 2"/>
          <p:cNvSpPr>
            <a:spLocks noGrp="1"/>
          </p:cNvSpPr>
          <p:nvPr>
            <p:ph type="title"/>
          </p:nvPr>
        </p:nvSpPr>
        <p:spPr/>
        <p:txBody>
          <a:bodyPr/>
          <a:lstStyle/>
          <a:p>
            <a:r>
              <a:rPr lang="en-US" dirty="0" smtClean="0"/>
              <a:t>Chapter highlights, </a:t>
            </a:r>
            <a:r>
              <a:rPr lang="en-US" dirty="0" err="1" smtClean="0"/>
              <a:t>thomas</a:t>
            </a:r>
            <a:r>
              <a:rPr lang="en-US" dirty="0" smtClean="0"/>
              <a:t> v.1, </a:t>
            </a:r>
            <a:r>
              <a:rPr lang="en-US" dirty="0" err="1" smtClean="0"/>
              <a:t>ch.</a:t>
            </a:r>
            <a:r>
              <a:rPr lang="en-US" dirty="0" smtClean="0"/>
              <a:t> 3 (legal environ-</a:t>
            </a:r>
            <a:r>
              <a:rPr lang="en-US" dirty="0" err="1" smtClean="0"/>
              <a:t>ment</a:t>
            </a:r>
            <a:r>
              <a:rPr lang="en-US" dirty="0" smtClean="0"/>
              <a:t>)</a:t>
            </a:r>
            <a:endParaRPr lang="en-US" dirty="0"/>
          </a:p>
        </p:txBody>
      </p:sp>
    </p:spTree>
    <p:extLst>
      <p:ext uri="{BB962C8B-B14F-4D97-AF65-F5344CB8AC3E}">
        <p14:creationId xmlns:p14="http://schemas.microsoft.com/office/powerpoint/2010/main" val="214983387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r>
              <a:rPr lang="en-US" sz="2800" dirty="0" smtClean="0">
                <a:solidFill>
                  <a:srgbClr val="0070C0"/>
                </a:solidFill>
              </a:rPr>
              <a:t>Useful chapter to summarize the Customs-Trade Partnership Against Terrorism</a:t>
            </a:r>
            <a:endParaRPr lang="en-US" sz="2800" dirty="0">
              <a:solidFill>
                <a:srgbClr val="0070C0"/>
              </a:solidFill>
            </a:endParaRPr>
          </a:p>
        </p:txBody>
      </p:sp>
      <p:sp>
        <p:nvSpPr>
          <p:cNvPr id="3" name="Title 2"/>
          <p:cNvSpPr>
            <a:spLocks noGrp="1"/>
          </p:cNvSpPr>
          <p:nvPr>
            <p:ph type="title"/>
          </p:nvPr>
        </p:nvSpPr>
        <p:spPr/>
        <p:txBody>
          <a:bodyPr/>
          <a:lstStyle/>
          <a:p>
            <a:r>
              <a:rPr lang="en-US" dirty="0" smtClean="0"/>
              <a:t>Chapter highlights, </a:t>
            </a:r>
            <a:r>
              <a:rPr lang="en-US" dirty="0" err="1" smtClean="0"/>
              <a:t>thomas</a:t>
            </a:r>
            <a:r>
              <a:rPr lang="en-US" dirty="0" smtClean="0"/>
              <a:t> v.1, </a:t>
            </a:r>
            <a:r>
              <a:rPr lang="en-US" dirty="0" err="1" smtClean="0"/>
              <a:t>ch.</a:t>
            </a:r>
            <a:r>
              <a:rPr lang="en-US" dirty="0" smtClean="0"/>
              <a:t> 11 (c-</a:t>
            </a:r>
            <a:r>
              <a:rPr lang="en-US" dirty="0" err="1" smtClean="0"/>
              <a:t>tpat</a:t>
            </a:r>
            <a:r>
              <a:rPr lang="en-US" dirty="0" smtClean="0"/>
              <a:t>)</a:t>
            </a:r>
            <a:endParaRPr lang="en-US" dirty="0"/>
          </a:p>
        </p:txBody>
      </p:sp>
    </p:spTree>
    <p:extLst>
      <p:ext uri="{BB962C8B-B14F-4D97-AF65-F5344CB8AC3E}">
        <p14:creationId xmlns:p14="http://schemas.microsoft.com/office/powerpoint/2010/main" val="39903744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1. Export controls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40432117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Autofit/>
          </a:bodyPr>
          <a:lstStyle/>
          <a:p>
            <a:pPr marL="0" indent="0">
              <a:buNone/>
            </a:pPr>
            <a:r>
              <a:rPr lang="en-US" sz="2800" dirty="0" smtClean="0"/>
              <a:t>Why do we need them?</a:t>
            </a:r>
          </a:p>
          <a:p>
            <a:r>
              <a:rPr lang="en-US" sz="2800" dirty="0"/>
              <a:t>national </a:t>
            </a:r>
            <a:r>
              <a:rPr lang="en-US" sz="2800" dirty="0" smtClean="0"/>
              <a:t>security</a:t>
            </a:r>
          </a:p>
          <a:p>
            <a:r>
              <a:rPr lang="en-US" sz="2800" dirty="0" smtClean="0"/>
              <a:t>economic security</a:t>
            </a:r>
          </a:p>
          <a:p>
            <a:r>
              <a:rPr lang="en-US" sz="2800" dirty="0" smtClean="0"/>
              <a:t>cyber security</a:t>
            </a:r>
          </a:p>
          <a:p>
            <a:r>
              <a:rPr lang="en-US" sz="2800" dirty="0" smtClean="0"/>
              <a:t>homeland security</a:t>
            </a:r>
          </a:p>
          <a:p>
            <a:endParaRPr lang="en-US" sz="2800" dirty="0"/>
          </a:p>
          <a:p>
            <a:pPr marL="0" indent="0">
              <a:buNone/>
            </a:pPr>
            <a:r>
              <a:rPr lang="en-US" sz="2800" dirty="0">
                <a:hlinkClick r:id="rId2"/>
              </a:rPr>
              <a:t>http://</a:t>
            </a:r>
            <a:r>
              <a:rPr lang="en-US" sz="2800" dirty="0" smtClean="0">
                <a:hlinkClick r:id="rId2"/>
              </a:rPr>
              <a:t>beta-www.bis.doc.gov/index.php/about-bis/mission-statement</a:t>
            </a:r>
            <a:endParaRPr lang="en-US" sz="2800" dirty="0" smtClean="0"/>
          </a:p>
          <a:p>
            <a:pPr marL="0" indent="0">
              <a:buNone/>
            </a:pPr>
            <a:endParaRPr lang="en-US" sz="2800" dirty="0"/>
          </a:p>
        </p:txBody>
      </p:sp>
      <p:sp>
        <p:nvSpPr>
          <p:cNvPr id="3" name="Title 2"/>
          <p:cNvSpPr>
            <a:spLocks noGrp="1"/>
          </p:cNvSpPr>
          <p:nvPr>
            <p:ph type="title"/>
          </p:nvPr>
        </p:nvSpPr>
        <p:spPr/>
        <p:txBody>
          <a:bodyPr>
            <a:normAutofit/>
          </a:bodyPr>
          <a:lstStyle/>
          <a:p>
            <a:r>
              <a:rPr lang="en-US" sz="2400" dirty="0" smtClean="0"/>
              <a:t>1. EXPORT CONTROLS</a:t>
            </a:r>
            <a:endParaRPr lang="en-US" sz="2400" dirty="0"/>
          </a:p>
        </p:txBody>
      </p:sp>
    </p:spTree>
    <p:extLst>
      <p:ext uri="{BB962C8B-B14F-4D97-AF65-F5344CB8AC3E}">
        <p14:creationId xmlns:p14="http://schemas.microsoft.com/office/powerpoint/2010/main" val="34300492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29000" y="1066800"/>
            <a:ext cx="4953000" cy="5334000"/>
          </a:xfrm>
        </p:spPr>
        <p:txBody>
          <a:bodyPr>
            <a:normAutofit/>
          </a:bodyPr>
          <a:lstStyle/>
          <a:p>
            <a:r>
              <a:rPr lang="en-US" sz="2000" dirty="0" smtClean="0">
                <a:solidFill>
                  <a:schemeClr val="bg1"/>
                </a:solidFill>
              </a:rPr>
              <a:t>They govern dual-use merchandise and services</a:t>
            </a:r>
          </a:p>
          <a:p>
            <a:r>
              <a:rPr lang="en-US" sz="2000" dirty="0" smtClean="0">
                <a:solidFill>
                  <a:schemeClr val="bg1"/>
                </a:solidFill>
              </a:rPr>
              <a:t>Main worry is that technologies or weapons will end up in the wrong hands and be used against us</a:t>
            </a:r>
          </a:p>
          <a:p>
            <a:r>
              <a:rPr lang="en-US" sz="2000" dirty="0" smtClean="0">
                <a:solidFill>
                  <a:schemeClr val="bg1"/>
                </a:solidFill>
              </a:rPr>
              <a:t>Require U.S. exporters to follow certain procedures to ensure compliance</a:t>
            </a:r>
          </a:p>
          <a:p>
            <a:r>
              <a:rPr lang="en-US" sz="2000" dirty="0" smtClean="0">
                <a:solidFill>
                  <a:schemeClr val="bg1"/>
                </a:solidFill>
              </a:rPr>
              <a:t>Certain articles and/or countries of destination are scrutinized</a:t>
            </a:r>
          </a:p>
          <a:p>
            <a:r>
              <a:rPr lang="en-US" sz="2000" dirty="0" smtClean="0">
                <a:solidFill>
                  <a:schemeClr val="bg1"/>
                </a:solidFill>
              </a:rPr>
              <a:t>Export licenses may be needed for certain products and certain countries</a:t>
            </a:r>
          </a:p>
          <a:p>
            <a:r>
              <a:rPr lang="en-US" sz="2000" dirty="0" smtClean="0">
                <a:solidFill>
                  <a:schemeClr val="bg1"/>
                </a:solidFill>
              </a:rPr>
              <a:t>Stiff penalties </a:t>
            </a:r>
            <a:r>
              <a:rPr lang="en-US" sz="2000" dirty="0">
                <a:solidFill>
                  <a:schemeClr val="bg1"/>
                </a:solidFill>
              </a:rPr>
              <a:t>for violations</a:t>
            </a:r>
            <a:r>
              <a:rPr lang="en-US" sz="2000" dirty="0" smtClean="0">
                <a:solidFill>
                  <a:schemeClr val="bg1"/>
                </a:solidFill>
              </a:rPr>
              <a:t>: </a:t>
            </a:r>
          </a:p>
          <a:p>
            <a:pPr marL="0" indent="0">
              <a:buNone/>
            </a:pPr>
            <a:r>
              <a:rPr lang="en-US" sz="2000" dirty="0" smtClean="0"/>
              <a:t> </a:t>
            </a:r>
            <a:r>
              <a:rPr lang="en-US" sz="1500" dirty="0" smtClean="0">
                <a:hlinkClick r:id="rId2"/>
              </a:rPr>
              <a:t>http</a:t>
            </a:r>
            <a:r>
              <a:rPr lang="en-US" sz="1500" dirty="0">
                <a:hlinkClick r:id="rId2"/>
              </a:rPr>
              <a:t>://</a:t>
            </a:r>
            <a:r>
              <a:rPr lang="en-US" sz="1500" dirty="0" smtClean="0">
                <a:hlinkClick r:id="rId2"/>
              </a:rPr>
              <a:t>beta-www.bis.doc.gov/index.php/about-bis/newsroom/press-releases/102-about-bis/newsroom/press-releases/press-releases-2013/497-pennsylvania-man-sentenced-to-42-months-in-prison-for-export-violations</a:t>
            </a:r>
            <a:endParaRPr lang="en-US" sz="1500" dirty="0" smtClean="0"/>
          </a:p>
          <a:p>
            <a:endParaRPr lang="en-US" sz="1500" dirty="0" smtClean="0"/>
          </a:p>
          <a:p>
            <a:endParaRPr lang="en-US" sz="1500" dirty="0" smtClean="0"/>
          </a:p>
          <a:p>
            <a:endParaRPr lang="en-US" sz="1500" dirty="0"/>
          </a:p>
        </p:txBody>
      </p:sp>
      <p:sp>
        <p:nvSpPr>
          <p:cNvPr id="3" name="Title 2"/>
          <p:cNvSpPr>
            <a:spLocks noGrp="1"/>
          </p:cNvSpPr>
          <p:nvPr>
            <p:ph type="title"/>
          </p:nvPr>
        </p:nvSpPr>
        <p:spPr>
          <a:xfrm>
            <a:off x="1069848" y="1554480"/>
            <a:ext cx="2130552" cy="2484120"/>
          </a:xfrm>
        </p:spPr>
        <p:txBody>
          <a:bodyPr>
            <a:noAutofit/>
          </a:bodyPr>
          <a:lstStyle/>
          <a:p>
            <a:r>
              <a:rPr lang="en-US" sz="2400" dirty="0" smtClean="0"/>
              <a:t>EAR (Export </a:t>
            </a:r>
            <a:r>
              <a:rPr lang="en-US" sz="2400" dirty="0" err="1" smtClean="0"/>
              <a:t>admini-stration</a:t>
            </a:r>
            <a:r>
              <a:rPr lang="en-US" sz="2400" dirty="0" smtClean="0"/>
              <a:t> </a:t>
            </a:r>
            <a:r>
              <a:rPr lang="en-US" sz="2400" dirty="0" err="1" smtClean="0"/>
              <a:t>regu-lations</a:t>
            </a:r>
            <a:endParaRPr lang="en-US" sz="2400" dirty="0"/>
          </a:p>
        </p:txBody>
      </p:sp>
    </p:spTree>
    <p:extLst>
      <p:ext uri="{BB962C8B-B14F-4D97-AF65-F5344CB8AC3E}">
        <p14:creationId xmlns:p14="http://schemas.microsoft.com/office/powerpoint/2010/main" val="1370877222"/>
      </p:ext>
    </p:extLst>
  </p:cSld>
  <p:clrMapOvr>
    <a:masterClrMapping/>
  </p:clrMapOvr>
</p:sld>
</file>

<file path=ppt/theme/theme1.xml><?xml version="1.0" encoding="utf-8"?>
<a:theme xmlns:a="http://schemas.openxmlformats.org/drawingml/2006/main" name="Tradeshow">
  <a:themeElements>
    <a:clrScheme name="Tradeshow">
      <a:dk1>
        <a:srgbClr val="3F3F3F"/>
      </a:dk1>
      <a:lt1>
        <a:srgbClr val="FFFFFF"/>
      </a:lt1>
      <a:dk2>
        <a:srgbClr val="7DAFC3"/>
      </a:dk2>
      <a:lt2>
        <a:srgbClr val="E5E4DF"/>
      </a:lt2>
      <a:accent1>
        <a:srgbClr val="7C959A"/>
      </a:accent1>
      <a:accent2>
        <a:srgbClr val="DB8631"/>
      </a:accent2>
      <a:accent3>
        <a:srgbClr val="E3CC5A"/>
      </a:accent3>
      <a:accent4>
        <a:srgbClr val="ACADA8"/>
      </a:accent4>
      <a:accent5>
        <a:srgbClr val="927C61"/>
      </a:accent5>
      <a:accent6>
        <a:srgbClr val="B3B435"/>
      </a:accent6>
      <a:hlink>
        <a:srgbClr val="0079A4"/>
      </a:hlink>
      <a:folHlink>
        <a:srgbClr val="595959"/>
      </a:folHlink>
    </a:clrScheme>
    <a:fontScheme name="Tradeshow">
      <a:majorFont>
        <a:latin typeface="Arial Black"/>
        <a:ea typeface=""/>
        <a:cs typeface=""/>
        <a:font script="Jpan" typeface="ＭＳ Ｐゴシック"/>
        <a:font script="Hang" typeface="HY견고딕"/>
        <a:font script="Hans" typeface="宋体"/>
        <a:font script="Hant" typeface="新細明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adeshow">
      <a:fillStyleLst>
        <a:solidFill>
          <a:schemeClr val="phClr"/>
        </a:solidFill>
        <a:gradFill rotWithShape="1">
          <a:gsLst>
            <a:gs pos="0">
              <a:schemeClr val="phClr">
                <a:tint val="45000"/>
                <a:satMod val="300000"/>
              </a:schemeClr>
            </a:gs>
            <a:gs pos="35000">
              <a:schemeClr val="phClr">
                <a:tint val="45000"/>
                <a:satMod val="300000"/>
              </a:schemeClr>
            </a:gs>
            <a:gs pos="69000">
              <a:schemeClr val="phClr">
                <a:tint val="45000"/>
                <a:satMod val="350000"/>
              </a:schemeClr>
            </a:gs>
            <a:gs pos="100000">
              <a:schemeClr val="phClr">
                <a:tint val="60000"/>
                <a:satMod val="350000"/>
              </a:schemeClr>
            </a:gs>
          </a:gsLst>
          <a:path path="circle">
            <a:fillToRect l="50000" t="50000" r="100000" b="100000"/>
          </a:path>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9525" cap="rnd" cmpd="sng" algn="ctr">
          <a:solidFill>
            <a:schemeClr val="phClr"/>
          </a:solidFill>
          <a:prstDash val="solid"/>
        </a:ln>
        <a:ln w="38475" cap="flat" cmpd="sng" algn="ctr">
          <a:solidFill>
            <a:schemeClr val="phClr"/>
          </a:solidFill>
          <a:prstDash val="solid"/>
        </a:ln>
        <a:ln w="54850" cap="flat" cmpd="sng" algn="ctr">
          <a:solidFill>
            <a:schemeClr val="phClr"/>
          </a:solidFill>
          <a:prstDash val="solid"/>
        </a:ln>
      </a:lnStyleLst>
      <a:effectStyleLst>
        <a:effectStyle>
          <a:effectLst>
            <a:outerShdw blurRad="50800" dist="25400" dir="5400000" rotWithShape="0">
              <a:srgbClr val="000000">
                <a:alpha val="55000"/>
              </a:srgbClr>
            </a:outerShdw>
          </a:effectLst>
        </a:effectStyle>
        <a:effectStyle>
          <a:effectLst>
            <a:outerShdw blurRad="50800" dist="25400" dir="5400000" rotWithShape="0">
              <a:srgbClr val="000000">
                <a:alpha val="44000"/>
              </a:srgbClr>
            </a:outerShdw>
          </a:effectLst>
        </a:effectStyle>
        <a:effectStyle>
          <a:effectLst>
            <a:outerShdw blurRad="50800" dist="25400" dir="5400000" rotWithShape="0">
              <a:srgbClr val="000000">
                <a:alpha val="55000"/>
              </a:srgbClr>
            </a:outerShdw>
          </a:effectLst>
          <a:scene3d>
            <a:camera prst="orthographicFront">
              <a:rot lat="0" lon="0" rev="0"/>
            </a:camera>
            <a:lightRig rig="brightRoom" dir="tl">
              <a:rot lat="0" lon="0" rev="3600000"/>
            </a:lightRig>
          </a:scene3d>
          <a:sp3d contourW="31750" prstMaterial="flat">
            <a:bevelT w="127000" h="254000" prst="angle"/>
            <a:contourClr>
              <a:schemeClr val="phClr">
                <a:shade val="20000"/>
              </a:schemeClr>
            </a:contourClr>
          </a:sp3d>
        </a:effectStyle>
      </a:effectStyleLst>
      <a:bgFillStyleLst>
        <a:solidFill>
          <a:schemeClr val="phClr"/>
        </a:solidFill>
        <a:gradFill rotWithShape="1">
          <a:gsLst>
            <a:gs pos="20000">
              <a:schemeClr val="phClr">
                <a:tint val="80000"/>
                <a:lumMod val="100000"/>
              </a:schemeClr>
            </a:gs>
            <a:gs pos="100000">
              <a:schemeClr val="phClr">
                <a:tint val="100000"/>
                <a:lumMod val="80000"/>
              </a:schemeClr>
            </a:gs>
          </a:gsLst>
          <a:path path="circle">
            <a:fillToRect l="50000" t="20000" r="100000" b="100000"/>
          </a:path>
        </a:gradFill>
        <a:gradFill rotWithShape="1">
          <a:gsLst>
            <a:gs pos="0">
              <a:schemeClr val="phClr">
                <a:tint val="100000"/>
                <a:lumMod val="100000"/>
              </a:schemeClr>
            </a:gs>
            <a:gs pos="100000">
              <a:schemeClr val="phClr">
                <a:shade val="100000"/>
                <a:lumMod val="60000"/>
              </a:schemeClr>
            </a:gs>
          </a:gsLst>
          <a:path path="circle">
            <a:fillToRect l="50000" t="20000" r="100000" b="100000"/>
          </a:path>
        </a:gradFill>
      </a:bgFillStyleLst>
    </a:fmtScheme>
  </a:themeElements>
  <a:objectDefaults/>
  <a:extraClrSchemeLst/>
</a:theme>
</file>

<file path=ppt/theme/theme2.xml><?xml version="1.0" encoding="utf-8"?>
<a:theme xmlns:a="http://schemas.openxmlformats.org/drawingml/2006/main" name="DHS_Template">
  <a:themeElements>
    <a:clrScheme name="">
      <a:dk1>
        <a:srgbClr val="000066"/>
      </a:dk1>
      <a:lt1>
        <a:srgbClr val="FFFFFF"/>
      </a:lt1>
      <a:dk2>
        <a:srgbClr val="FF0000"/>
      </a:dk2>
      <a:lt2>
        <a:srgbClr val="70BC1F"/>
      </a:lt2>
      <a:accent1>
        <a:srgbClr val="FFDB00"/>
      </a:accent1>
      <a:accent2>
        <a:srgbClr val="0062C8"/>
      </a:accent2>
      <a:accent3>
        <a:srgbClr val="FFFFFF"/>
      </a:accent3>
      <a:accent4>
        <a:srgbClr val="000056"/>
      </a:accent4>
      <a:accent5>
        <a:srgbClr val="FFEAAA"/>
      </a:accent5>
      <a:accent6>
        <a:srgbClr val="0058B5"/>
      </a:accent6>
      <a:hlink>
        <a:srgbClr val="CC6600"/>
      </a:hlink>
      <a:folHlink>
        <a:srgbClr val="990099"/>
      </a:folHlink>
    </a:clrScheme>
    <a:fontScheme name="DHS_Template">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1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100" b="0" i="0" u="none" strike="noStrike" cap="none" normalizeH="0" baseline="0" smtClean="0">
            <a:ln>
              <a:noFill/>
            </a:ln>
            <a:solidFill>
              <a:schemeClr val="tx1"/>
            </a:solidFill>
            <a:effectLst/>
            <a:latin typeface="Arial" charset="0"/>
          </a:defRPr>
        </a:defPPr>
      </a:lstStyle>
    </a:lnDef>
  </a:objectDefaults>
  <a:extraClrSchemeLst>
    <a:extraClrScheme>
      <a:clrScheme name="DHS_Template 1">
        <a:dk1>
          <a:srgbClr val="595959"/>
        </a:dk1>
        <a:lt1>
          <a:srgbClr val="F8D167"/>
        </a:lt1>
        <a:dk2>
          <a:srgbClr val="BF5FA7"/>
        </a:dk2>
        <a:lt2>
          <a:srgbClr val="92C9DD"/>
        </a:lt2>
        <a:accent1>
          <a:srgbClr val="9ED47C"/>
        </a:accent1>
        <a:accent2>
          <a:srgbClr val="F3728D"/>
        </a:accent2>
        <a:accent3>
          <a:srgbClr val="FBE5B8"/>
        </a:accent3>
        <a:accent4>
          <a:srgbClr val="4B4B4B"/>
        </a:accent4>
        <a:accent5>
          <a:srgbClr val="CCE6BF"/>
        </a:accent5>
        <a:accent6>
          <a:srgbClr val="DC677F"/>
        </a:accent6>
        <a:hlink>
          <a:srgbClr val="6E91BA"/>
        </a:hlink>
        <a:folHlink>
          <a:srgbClr val="BDBFD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TC101859861[[fn=Tradeshow]]</Template>
  <TotalTime>3401</TotalTime>
  <Words>2816</Words>
  <Application>Microsoft Office PowerPoint</Application>
  <PresentationFormat>On-screen Show (4:3)</PresentationFormat>
  <Paragraphs>414</Paragraphs>
  <Slides>63</Slides>
  <Notes>1</Notes>
  <HiddenSlides>0</HiddenSlides>
  <MMClips>0</MMClips>
  <ScaleCrop>false</ScaleCrop>
  <HeadingPairs>
    <vt:vector size="4" baseType="variant">
      <vt:variant>
        <vt:lpstr>Theme</vt:lpstr>
      </vt:variant>
      <vt:variant>
        <vt:i4>5</vt:i4>
      </vt:variant>
      <vt:variant>
        <vt:lpstr>Slide Titles</vt:lpstr>
      </vt:variant>
      <vt:variant>
        <vt:i4>63</vt:i4>
      </vt:variant>
    </vt:vector>
  </HeadingPairs>
  <TitlesOfParts>
    <vt:vector size="68" baseType="lpstr">
      <vt:lpstr>Tradeshow</vt:lpstr>
      <vt:lpstr>DHS_Template</vt:lpstr>
      <vt:lpstr>Office Theme</vt:lpstr>
      <vt:lpstr>1_Office Theme</vt:lpstr>
      <vt:lpstr>2_Office Theme</vt:lpstr>
      <vt:lpstr>Supply chain security</vt:lpstr>
      <vt:lpstr>Why is the government involved?</vt:lpstr>
      <vt:lpstr>Other priorities for the government</vt:lpstr>
      <vt:lpstr>Holding the bag</vt:lpstr>
      <vt:lpstr>3 main areas of security regulations</vt:lpstr>
      <vt:lpstr>How does the patriot act affect logistics management?</vt:lpstr>
      <vt:lpstr>1. Export controls</vt:lpstr>
      <vt:lpstr>1. EXPORT CONTROLS</vt:lpstr>
      <vt:lpstr>EAR (Export admini-stration regu-lations</vt:lpstr>
      <vt:lpstr>PowerPoint Presentation</vt:lpstr>
      <vt:lpstr>ITAR (inter-national traffic in arms regu-lations)</vt:lpstr>
      <vt:lpstr>PowerPoint Presentation</vt:lpstr>
      <vt:lpstr>United states munitions list categories</vt:lpstr>
      <vt:lpstr>ITAR</vt:lpstr>
      <vt:lpstr>OFAC (the office of foreign asset control)</vt:lpstr>
      <vt:lpstr>Export management system (ems) suggestions from ice</vt:lpstr>
      <vt:lpstr>From the website of i.c.e.  (on The Export Enforcement Coordination Center): </vt:lpstr>
      <vt:lpstr>Project shield america</vt:lpstr>
      <vt:lpstr>2. Import controls</vt:lpstr>
      <vt:lpstr>2. Import controls</vt:lpstr>
      <vt:lpstr>The bureAU-CRACY BEHIND IT</vt:lpstr>
      <vt:lpstr>A day In the life of homeland security</vt:lpstr>
      <vt:lpstr>Seven operative agencies of the dhs</vt:lpstr>
      <vt:lpstr>Defense articles: IMPORT JURISDICTION</vt:lpstr>
      <vt:lpstr>But how about the fbi and the cia?</vt:lpstr>
      <vt:lpstr>Why ice  (immigration &amp; customs enforcement) ?</vt:lpstr>
      <vt:lpstr>SEVERAL INITIATIVES AFFECTING IMPORTS</vt:lpstr>
      <vt:lpstr>C-tpat</vt:lpstr>
      <vt:lpstr> C-TPAT</vt:lpstr>
      <vt:lpstr>Participating in C-TPAT</vt:lpstr>
      <vt:lpstr>C-TPAT importer security criteria</vt:lpstr>
      <vt:lpstr>ISF</vt:lpstr>
      <vt:lpstr>New Security Filing Data Requirements</vt:lpstr>
      <vt:lpstr>CSI</vt:lpstr>
      <vt:lpstr>Container Security Initiative (CSI)</vt:lpstr>
      <vt:lpstr>PowerPoint Presentation</vt:lpstr>
      <vt:lpstr>VACIS (Vehicle and Cargo Inspection System)</vt:lpstr>
      <vt:lpstr>Using gamma rays:</vt:lpstr>
      <vt:lpstr>Customs Examination vs. Search</vt:lpstr>
      <vt:lpstr>FAST</vt:lpstr>
      <vt:lpstr>FAST (Free and Secure Trade) Program</vt:lpstr>
      <vt:lpstr>PAPS</vt:lpstr>
      <vt:lpstr>3. Public safety</vt:lpstr>
      <vt:lpstr>Major legislation</vt:lpstr>
      <vt:lpstr>For implementing port security regulations, these four agencies primarily involved</vt:lpstr>
      <vt:lpstr>T.s.a. and supply chain management</vt:lpstr>
      <vt:lpstr>FEMA and supply chain management</vt:lpstr>
      <vt:lpstr>What about the u.s. armed forces?</vt:lpstr>
      <vt:lpstr>PowerPoint Presentation</vt:lpstr>
      <vt:lpstr>u.s. army corps of engineers</vt:lpstr>
      <vt:lpstr>PowerPoint Presentation</vt:lpstr>
      <vt:lpstr>U.S. navy and counter piracy efforts</vt:lpstr>
      <vt:lpstr>PowerPoint Presentation</vt:lpstr>
      <vt:lpstr>Army national guard</vt:lpstr>
      <vt:lpstr>PowerPoint Presentation</vt:lpstr>
      <vt:lpstr>dss</vt:lpstr>
      <vt:lpstr>DTSA</vt:lpstr>
      <vt:lpstr>Given all these regulations and agencies, what should we in the private sector do?</vt:lpstr>
      <vt:lpstr>discussion</vt:lpstr>
      <vt:lpstr>International organizations and cooperation</vt:lpstr>
      <vt:lpstr>Lastly, a look at iso 28000</vt:lpstr>
      <vt:lpstr>Chapter highlights, thomas v.1, ch. 3 (legal environ-ment)</vt:lpstr>
      <vt:lpstr>Chapter highlights, thomas v.1, ch. 11 (c-tpat)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Supply chain security</dc:title>
  <dc:creator>Andreas Udbye</dc:creator>
  <cp:lastModifiedBy>Andreas Udbye</cp:lastModifiedBy>
  <cp:revision>98</cp:revision>
  <cp:lastPrinted>2013-02-06T20:28:05Z</cp:lastPrinted>
  <dcterms:created xsi:type="dcterms:W3CDTF">2013-01-18T23:42:47Z</dcterms:created>
  <dcterms:modified xsi:type="dcterms:W3CDTF">2013-04-16T19:20:43Z</dcterms:modified>
</cp:coreProperties>
</file>