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8" r:id="rId2"/>
    <p:sldId id="278" r:id="rId3"/>
    <p:sldId id="269" r:id="rId4"/>
    <p:sldId id="259" r:id="rId5"/>
    <p:sldId id="260" r:id="rId6"/>
    <p:sldId id="262" r:id="rId7"/>
    <p:sldId id="264" r:id="rId8"/>
    <p:sldId id="265" r:id="rId9"/>
    <p:sldId id="263" r:id="rId10"/>
    <p:sldId id="267" r:id="rId11"/>
    <p:sldId id="268" r:id="rId12"/>
    <p:sldId id="266" r:id="rId13"/>
    <p:sldId id="270" r:id="rId14"/>
    <p:sldId id="279" r:id="rId15"/>
    <p:sldId id="271" r:id="rId16"/>
    <p:sldId id="261" r:id="rId17"/>
    <p:sldId id="272" r:id="rId18"/>
    <p:sldId id="273" r:id="rId19"/>
    <p:sldId id="274" r:id="rId20"/>
    <p:sldId id="275" r:id="rId21"/>
    <p:sldId id="277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70" d="100"/>
          <a:sy n="70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80E45-26E5-4E9D-A08C-85C42FC49F0E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5D8FA1-A990-45A1-A71B-AAA7A2CE4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32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D8FA1-A990-45A1-A71B-AAA7A2CE4E0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549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267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00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078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45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334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853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386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189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255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758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688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2806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ightwatchintl.com/" TargetMode="External"/><Relationship Id="rId2" Type="http://schemas.openxmlformats.org/officeDocument/2006/relationships/hyperlink" Target="http://old.freightwatchintl.com/webfm_send/7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ogisticsviewpoints.com/2012/01/25/3-simple-tips-to-prevent-cargo-theft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batchgeo.com/map/c6c1b4bd5b40f95c26c4b02fb11b8b14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uckinginfo.com/news/story/2013/04/two-mexican-carriers-fail-getting-in-long-haul-cross-border-program.aspx" TargetMode="External"/><Relationship Id="rId2" Type="http://schemas.openxmlformats.org/officeDocument/2006/relationships/hyperlink" Target="http://www.truckinginfo.com/channel/fleet-management/news/story/2013/04/cargo-thefts-decrease-in-u-s-mexico-announces-plan-to-combat-highway-crime.asp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ceU3OR5i6y6ykM&amp;tbnid=lVU4QEaGovpIaM:&amp;ved=0CAUQjRw&amp;url=http://www.energyburrito.com/from-theft-to-piracy-to-flaring-to-hope/&amp;ei=sBJfUfOiKq3qiQLwjIDwAg&amp;bvm=bv.44770516,d.cGE&amp;psig=AFQjCNHj2U9AM18Ddb4Cfmtg3D64rfw6Fg&amp;ust=1365271566011677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www.google.com/url?sa=i&amp;rct=j&amp;q=&amp;esrc=s&amp;frm=1&amp;source=images&amp;cd=&amp;cad=rja&amp;docid=u2EXZ5CPgQ-8hM&amp;tbnid=_OVUaKTZevB3pM:&amp;ved=0CAUQjRw&amp;url=http://www.solarstorms.org/Spipeline.html&amp;ei=EBNfUfyqGIn-iQKx84Bw&amp;bvm=bv.44770516,d.cGE&amp;psig=AFQjCNGNQz998QwUq5rAj0SrRT4UqCrJHQ&amp;ust=1365271662090978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sa.gov/sites/default/files/assets/pdf/Intermodal/tsa_pipeline_sec_guideline_april2011.pdf" TargetMode="External"/><Relationship Id="rId2" Type="http://schemas.openxmlformats.org/officeDocument/2006/relationships/hyperlink" Target="http://www.tsa.gov/stakeholders/pipeline-security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url?sa=i&amp;rct=j&amp;q=&amp;esrc=s&amp;frm=1&amp;source=images&amp;cd=&amp;cad=rja&amp;docid=ktjpOWDJjS6XBM&amp;tbnid=GEftZrJWvfb7gM:&amp;ved=0CAUQjRw&amp;url=http://seattletimes.com/html/localnews/2004291558_portmerger19m.html&amp;ei=bBhfUeuCDMH6iwLmq4CwDQ&amp;bvm=bv.44770516,d.cGE&amp;psig=AFQjCNEWa_bKZOpFLc63DfoyqH1bcl4Abw&amp;ust=1365273025403013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sa.gov/sites/default/files/assets/pdf/i-step_flyer.pdf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Visible_Intermodal_Prevention_and_Response_team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&amp;esrc=s&amp;frm=1&amp;source=images&amp;cd=&amp;cad=rja&amp;docid=vI9rowG5MT7mqM&amp;tbnid=u1gOAP1I10yeXM:&amp;ved=0CAUQjRw&amp;url=http://www.huffingtonpost.com/2010/02/01/truck-cargo-theft-increas_n_444023.html&amp;ei=RgpfUZ0xiJeIAvv2gIgN&amp;bvm=bv.44770516,d.cGE&amp;psig=AFQjCNGTv-3v-nLK94hr5YrkYaRvGKrvag&amp;ust=136526940912809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ai.fmcsa.dot.gov/SMS/Data/carrier.aspx?enc=isPNJrI7Do0rJdiMoT/9h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sa.gov/stakeholders/trucking-security-program" TargetMode="External"/><Relationship Id="rId2" Type="http://schemas.openxmlformats.org/officeDocument/2006/relationships/hyperlink" Target="http://www.tsa.gov/stakeholders/trucking-hazma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ruckline.com/AdvIssues/Security/Pages/TransportationWorkerIdentificationCredential.aspx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ruckline.com/AdvIssues/security/Pages/default.asp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tatrucking.com/" TargetMode="External"/><Relationship Id="rId2" Type="http://schemas.openxmlformats.org/officeDocument/2006/relationships/hyperlink" Target="http://www.wsp.wa.gov/traveler/cvd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chemeClr val="bg1"/>
                </a:solidFill>
              </a:rPr>
              <a:t>Supply chain security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50433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Session 7: ROAD, PIPELINE AND INTERMODAL SECURITY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Spring 2013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09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Cargo theft incidents increased 8.4 percent in 2011 compared to 2010, according to the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2011 US Cargo Theft Report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published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in January 2012 by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hlinkClick r:id="rId3"/>
              </a:rPr>
              <a:t>FreightWatch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 International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he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974 cargo thefts recorded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in 2011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was the highest on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record.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Guess what was the most targeted product to steal?:</a:t>
            </a:r>
          </a:p>
          <a:p>
            <a:pPr lvl="1"/>
            <a:r>
              <a:rPr lang="en-US" sz="2000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http://logisticsviewpoints.com/2012/01/25/3-simple-tips-to-prevent-cargo-theft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/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Cargo theft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029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352800" y="990600"/>
            <a:ext cx="5334000" cy="5334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!  About </a:t>
            </a:r>
            <a:r>
              <a:rPr lang="en-US" sz="2400" b="1" dirty="0">
                <a:solidFill>
                  <a:srgbClr val="FF0000"/>
                </a:solidFill>
              </a:rPr>
              <a:t>85 percent </a:t>
            </a:r>
            <a:r>
              <a:rPr lang="en-US" sz="2400" dirty="0">
                <a:solidFill>
                  <a:srgbClr val="FF0000"/>
                </a:solidFill>
              </a:rPr>
              <a:t>of all recorded thefts targeted loaded trailers and containers that were </a:t>
            </a:r>
            <a:r>
              <a:rPr lang="en-US" sz="2400" b="1" dirty="0">
                <a:solidFill>
                  <a:srgbClr val="FF0000"/>
                </a:solidFill>
              </a:rPr>
              <a:t>stationary and left unattended in unsecured parking areas</a:t>
            </a:r>
            <a:r>
              <a:rPr lang="en-US" sz="2400" dirty="0">
                <a:solidFill>
                  <a:srgbClr val="FF0000"/>
                </a:solidFill>
              </a:rPr>
              <a:t>, such as truck stops, public parking, drop lots, and facility </a:t>
            </a:r>
            <a:r>
              <a:rPr lang="en-US" sz="2400" dirty="0" smtClean="0">
                <a:solidFill>
                  <a:srgbClr val="FF0000"/>
                </a:solidFill>
              </a:rPr>
              <a:t>lots  !</a:t>
            </a:r>
          </a:p>
          <a:p>
            <a:pPr marL="0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So: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Keep the cargo moving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Focus on the hot spots and hot times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Know who you are working with</a:t>
            </a:r>
          </a:p>
          <a:p>
            <a:pPr marL="0" indent="0">
              <a:buNone/>
            </a:pP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http://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batchgeo.com/map/c6c1b4bd5b40f95c26c4b02fb11b8b14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According to 2011 Us cargo theft report: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851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925568" cy="4855464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Screen employees (background checks)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Train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all employees (educate truck drivers in hijack awareness and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prevention)</a:t>
            </a:r>
          </a:p>
          <a:p>
            <a:pPr marL="342900" indent="-342900">
              <a:buAutoNum type="arabicPeriod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Be Smart in Selecting Transportation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Partners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Implement in-transit security (when and where to stop, etc.)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Do counter-surveillance (observe)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Take advantage of technology (access, monitoring, lighting, seals, etc.)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Conduct audits (track and compare)</a:t>
            </a:r>
          </a:p>
          <a:p>
            <a:pPr marL="342900" indent="-342900">
              <a:buAutoNum type="arabicPeriod"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554480"/>
            <a:ext cx="2304996" cy="23317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Various steps for preventing cargo theft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(source: www.transportsecurity.com)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78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620768" cy="4779264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“Cargo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Thefts Decrease In U.S., Mexico Announces Plan To Combat Highway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Crime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”: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hlinkClick r:id="rId2"/>
              </a:rPr>
              <a:t>://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www.truckinginfo.com/channel/fleet-management/news/story/2013/04/cargo-thefts-decrease-in-u-s-mexico-announces-plan-to-combat-highway-crime.aspx</a:t>
            </a: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“Two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Mexican Carriers Fail Getting into Cross-Border Pilot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Program”:</a:t>
            </a:r>
          </a:p>
          <a:p>
            <a:pPr lvl="1"/>
            <a:r>
              <a:rPr lang="en-US" sz="2000" dirty="0">
                <a:solidFill>
                  <a:schemeClr val="accent6">
                    <a:lumMod val="50000"/>
                  </a:schemeClr>
                </a:solidFill>
                <a:hlinkClick r:id="rId3"/>
              </a:rPr>
              <a:t>http://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hlinkClick r:id="rId3"/>
              </a:rPr>
              <a:t>www.truckinginfo.com/news/story/2013/04/two-mexican-carriers-fail-getting-in-long-haul-cross-border-program.aspx</a:t>
            </a: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endParaRPr lang="en-US" sz="20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April 2013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406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Pipeline risks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56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energyburrito.com/wp-content/uploads/2013/02/pipeline-vandalism-Nigeri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352800"/>
            <a:ext cx="542925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solarstorms.org/Pictures/AlaskanPipeline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7090"/>
            <a:ext cx="48006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941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400" i="0" dirty="0">
                <a:solidFill>
                  <a:schemeClr val="accent6">
                    <a:lumMod val="50000"/>
                  </a:schemeClr>
                </a:solidFill>
              </a:rPr>
              <a:t>Bomb(s) detonated at pipeline compressor </a:t>
            </a:r>
            <a:r>
              <a:rPr lang="en-US" sz="2400" i="0" dirty="0" smtClean="0">
                <a:solidFill>
                  <a:schemeClr val="accent6">
                    <a:lumMod val="50000"/>
                  </a:schemeClr>
                </a:solidFill>
              </a:rPr>
              <a:t>stations</a:t>
            </a:r>
          </a:p>
          <a:p>
            <a:r>
              <a:rPr lang="en-US" sz="2400" i="0" dirty="0" smtClean="0">
                <a:solidFill>
                  <a:schemeClr val="accent6">
                    <a:lumMod val="50000"/>
                  </a:schemeClr>
                </a:solidFill>
              </a:rPr>
              <a:t>Bomb </a:t>
            </a:r>
            <a:r>
              <a:rPr lang="en-US" sz="2400" i="0" dirty="0">
                <a:solidFill>
                  <a:schemeClr val="accent6">
                    <a:lumMod val="50000"/>
                  </a:schemeClr>
                </a:solidFill>
              </a:rPr>
              <a:t>detonated at pipeline storage </a:t>
            </a:r>
            <a:r>
              <a:rPr lang="en-US" sz="2400" i="0" dirty="0" smtClean="0">
                <a:solidFill>
                  <a:schemeClr val="accent6">
                    <a:lumMod val="50000"/>
                  </a:schemeClr>
                </a:solidFill>
              </a:rPr>
              <a:t>facility</a:t>
            </a:r>
          </a:p>
          <a:p>
            <a:r>
              <a:rPr lang="en-US" sz="2400" i="0" dirty="0" smtClean="0">
                <a:solidFill>
                  <a:schemeClr val="accent6">
                    <a:lumMod val="50000"/>
                  </a:schemeClr>
                </a:solidFill>
              </a:rPr>
              <a:t>Bomb </a:t>
            </a:r>
            <a:r>
              <a:rPr lang="en-US" sz="2400" i="0" dirty="0">
                <a:solidFill>
                  <a:schemeClr val="accent6">
                    <a:lumMod val="50000"/>
                  </a:schemeClr>
                </a:solidFill>
              </a:rPr>
              <a:t>detonated on pipeline </a:t>
            </a:r>
            <a:r>
              <a:rPr lang="en-US" sz="2400" i="0" dirty="0" smtClean="0">
                <a:solidFill>
                  <a:schemeClr val="accent6">
                    <a:lumMod val="50000"/>
                  </a:schemeClr>
                </a:solidFill>
              </a:rPr>
              <a:t>segment</a:t>
            </a:r>
          </a:p>
          <a:p>
            <a:r>
              <a:rPr lang="en-US" sz="2400" i="0" dirty="0">
                <a:solidFill>
                  <a:schemeClr val="accent6">
                    <a:lumMod val="50000"/>
                  </a:schemeClr>
                </a:solidFill>
              </a:rPr>
              <a:t>Cyber attack on pipeline control system 	</a:t>
            </a:r>
          </a:p>
          <a:p>
            <a:endParaRPr lang="en-US" sz="2400" i="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Pipelines: </a:t>
            </a:r>
            <a:r>
              <a:rPr lang="en-US" dirty="0"/>
              <a:t>Scenarios Considered in the U.S. DOT Vulnerability Assessment 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9728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4398264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Pipeline Security:</a:t>
            </a:r>
          </a:p>
          <a:p>
            <a:pPr lvl="1"/>
            <a:r>
              <a:rPr lang="en-US" sz="2000" dirty="0">
                <a:solidFill>
                  <a:schemeClr val="bg2">
                    <a:lumMod val="50000"/>
                  </a:schemeClr>
                </a:solidFill>
                <a:hlinkClick r:id="rId2"/>
              </a:rPr>
              <a:t>http://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hlinkClick r:id="rId2"/>
              </a:rPr>
              <a:t>www.tsa.gov/stakeholders/pipeline-security</a:t>
            </a:r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TSA pipeline security guidelines:</a:t>
            </a:r>
          </a:p>
          <a:p>
            <a:pPr lvl="1"/>
            <a:r>
              <a:rPr lang="en-US" sz="2000" dirty="0">
                <a:solidFill>
                  <a:schemeClr val="bg2">
                    <a:lumMod val="50000"/>
                  </a:schemeClr>
                </a:solidFill>
                <a:hlinkClick r:id="rId3"/>
              </a:rPr>
              <a:t>http://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hlinkClick r:id="rId3"/>
              </a:rPr>
              <a:t>www.tsa.gov/sites/default/files/assets/pdf/Intermodal/tsa_pipeline_sec_guideline_april2011.pdf</a:t>
            </a:r>
            <a:endParaRPr lang="en-US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Encourage corporate security programs and plans</a:t>
            </a:r>
          </a:p>
          <a:p>
            <a:pPr lvl="1"/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Define “critical facility”</a:t>
            </a:r>
          </a:p>
          <a:p>
            <a:pPr lvl="1"/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Tsa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9087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914400"/>
            <a:ext cx="4544568" cy="5334000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</a:rPr>
              <a:t>Criticality</a:t>
            </a:r>
            <a:r>
              <a:rPr lang="en-US" sz="2000" dirty="0" smtClean="0">
                <a:solidFill>
                  <a:srgbClr val="C00000"/>
                </a:solidFill>
              </a:rPr>
              <a:t> assessments (determine facility criticality)</a:t>
            </a:r>
          </a:p>
          <a:p>
            <a:pPr marL="342900" indent="-342900"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</a:rPr>
              <a:t>Threat</a:t>
            </a:r>
            <a:r>
              <a:rPr lang="en-US" sz="2000" dirty="0" smtClean="0">
                <a:solidFill>
                  <a:srgbClr val="C00000"/>
                </a:solidFill>
              </a:rPr>
              <a:t> assessments (identify known or potential adversaries)</a:t>
            </a:r>
          </a:p>
          <a:p>
            <a:pPr marL="342900" indent="-342900"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</a:rPr>
              <a:t>Vulnerability</a:t>
            </a:r>
            <a:r>
              <a:rPr lang="en-US" sz="2000" dirty="0" smtClean="0">
                <a:solidFill>
                  <a:srgbClr val="C00000"/>
                </a:solidFill>
              </a:rPr>
              <a:t> assessments (identify security weaknesses)</a:t>
            </a:r>
          </a:p>
          <a:p>
            <a:pPr marL="342900" indent="-342900"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</a:rPr>
              <a:t>Risk</a:t>
            </a:r>
            <a:r>
              <a:rPr lang="en-US" sz="2000" dirty="0" smtClean="0">
                <a:solidFill>
                  <a:srgbClr val="C00000"/>
                </a:solidFill>
              </a:rPr>
              <a:t> assessments (based on threat, vulnerability, and criticality assessment findings)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rgbClr val="C00000"/>
                </a:solidFill>
              </a:rPr>
              <a:t>Risk mitigation (determine and implement appropriate risk reduction  countermeasures)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rgbClr val="C00000"/>
                </a:solidFill>
              </a:rPr>
              <a:t>Ongoing risk management (monitor, reassess, and modify the program)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1554480"/>
            <a:ext cx="2228796" cy="2179320"/>
          </a:xfrm>
        </p:spPr>
        <p:txBody>
          <a:bodyPr/>
          <a:lstStyle/>
          <a:p>
            <a:r>
              <a:rPr lang="en-US" dirty="0" smtClean="0"/>
              <a:t>Again, the classic risk analysis methodology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765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eattletimes.com/ABPub/2008/03/18/200429044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971800"/>
            <a:ext cx="4343400" cy="290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47800" y="1143000"/>
            <a:ext cx="66817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Intermodal considerations: </a:t>
            </a:r>
          </a:p>
          <a:p>
            <a:r>
              <a:rPr lang="en-US" sz="2800" dirty="0" smtClean="0">
                <a:solidFill>
                  <a:schemeClr val="tx2">
                    <a:lumMod val="10000"/>
                  </a:schemeClr>
                </a:solidFill>
              </a:rPr>
              <a:t>Aviation</a:t>
            </a:r>
            <a:r>
              <a:rPr lang="en-US" sz="2800" dirty="0">
                <a:solidFill>
                  <a:schemeClr val="tx2">
                    <a:lumMod val="10000"/>
                  </a:schemeClr>
                </a:solidFill>
              </a:rPr>
              <a:t>, Maritime, Mass Transit, Highway, </a:t>
            </a:r>
            <a:endParaRPr lang="en-US" sz="2800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10000"/>
                  </a:schemeClr>
                </a:solidFill>
              </a:rPr>
              <a:t>Freight </a:t>
            </a:r>
            <a:r>
              <a:rPr lang="en-US" sz="2800" dirty="0">
                <a:solidFill>
                  <a:schemeClr val="tx2">
                    <a:lumMod val="10000"/>
                  </a:schemeClr>
                </a:solidFill>
              </a:rPr>
              <a:t>Rail, and Pipeline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14325" y="5911334"/>
            <a:ext cx="1669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Port of Tacoma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249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Trucking risks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6724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4626864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Transfers of cargoes and containers between operators and modes of transportation</a:t>
            </a:r>
          </a:p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Dealing with 3PL’s</a:t>
            </a:r>
          </a:p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Terminal security</a:t>
            </a:r>
          </a:p>
          <a:p>
            <a:endParaRPr lang="en-US" sz="2400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TSA’s “</a:t>
            </a:r>
            <a:r>
              <a:rPr lang="en-US" sz="2400" b="1" dirty="0" smtClean="0">
                <a:solidFill>
                  <a:schemeClr val="tx2">
                    <a:lumMod val="10000"/>
                  </a:schemeClr>
                </a:solidFill>
              </a:rPr>
              <a:t>Intermodal </a:t>
            </a:r>
            <a:r>
              <a:rPr lang="en-US" sz="2400" b="1" dirty="0">
                <a:solidFill>
                  <a:schemeClr val="tx2">
                    <a:lumMod val="10000"/>
                  </a:schemeClr>
                </a:solidFill>
              </a:rPr>
              <a:t>Security Exercise Training Program (I-Step</a:t>
            </a:r>
            <a:r>
              <a:rPr lang="en-US" sz="2400" b="1" dirty="0" smtClean="0">
                <a:solidFill>
                  <a:schemeClr val="tx2">
                    <a:lumMod val="10000"/>
                  </a:schemeClr>
                </a:solidFill>
              </a:rPr>
              <a:t>)”</a:t>
            </a:r>
          </a:p>
          <a:p>
            <a:pPr lvl="1"/>
            <a:r>
              <a:rPr lang="en-US" sz="2400" dirty="0">
                <a:solidFill>
                  <a:schemeClr val="tx2">
                    <a:lumMod val="10000"/>
                  </a:schemeClr>
                </a:solidFill>
                <a:hlinkClick r:id="rId2"/>
              </a:rPr>
              <a:t>http://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www.tsa.gov/sites/default/files/assets/pdf/i-step_flyer.pdf</a:t>
            </a:r>
            <a:endParaRPr lang="en-US" sz="2400" dirty="0" smtClean="0">
              <a:solidFill>
                <a:schemeClr val="tx2">
                  <a:lumMod val="10000"/>
                </a:schemeClr>
              </a:solidFill>
            </a:endParaRPr>
          </a:p>
          <a:p>
            <a:pPr lvl="1"/>
            <a:endParaRPr lang="en-US" sz="2400" dirty="0" smtClean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4117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971800" y="1545336"/>
            <a:ext cx="5105400" cy="4779264"/>
          </a:xfrm>
        </p:spPr>
        <p:txBody>
          <a:bodyPr/>
          <a:lstStyle/>
          <a:p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Visible Intermodal Prevention Response (VIPR) has been a mixed success</a:t>
            </a:r>
          </a:p>
          <a:p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A TSA program</a:t>
            </a:r>
          </a:p>
          <a:p>
            <a:r>
              <a:rPr lang="en-US" sz="2000" dirty="0">
                <a:solidFill>
                  <a:schemeClr val="tx2">
                    <a:lumMod val="10000"/>
                  </a:schemeClr>
                </a:solidFill>
              </a:rPr>
              <a:t>VIPR teams detain and search travelers at railroad stations, bus stations, ferries, car tunnels, 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ports, subways</a:t>
            </a:r>
            <a:r>
              <a:rPr lang="en-US" sz="2000" dirty="0">
                <a:solidFill>
                  <a:schemeClr val="tx2">
                    <a:lumMod val="10000"/>
                  </a:schemeClr>
                </a:solidFill>
              </a:rPr>
              <a:t>, truck weigh stations, rest areas, and special 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events</a:t>
            </a:r>
          </a:p>
          <a:p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Wikipedia description and critique:</a:t>
            </a:r>
          </a:p>
          <a:p>
            <a:pPr lvl="1"/>
            <a:r>
              <a:rPr lang="en-US" sz="2000" dirty="0">
                <a:solidFill>
                  <a:schemeClr val="tx2">
                    <a:lumMod val="10000"/>
                  </a:schemeClr>
                </a:solidFill>
                <a:hlinkClick r:id="rId2"/>
              </a:rPr>
              <a:t>http://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  <a:hlinkClick r:id="rId2"/>
              </a:rPr>
              <a:t>en.wikipedia.org/wiki/Visible_Intermodal_Prevention_and_Response_team</a:t>
            </a:r>
            <a:endParaRPr lang="en-US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VIPR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1602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7030A0"/>
                </a:solidFill>
              </a:rPr>
              <a:t>Hubs of intermodal activities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Complex and complicated 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Many stakeholders </a:t>
            </a:r>
            <a:endParaRPr lang="en-US" sz="2400" dirty="0" smtClean="0">
              <a:solidFill>
                <a:srgbClr val="7030A0"/>
              </a:solidFill>
            </a:endParaRPr>
          </a:p>
          <a:p>
            <a:r>
              <a:rPr lang="en-US" sz="2400" dirty="0" smtClean="0">
                <a:solidFill>
                  <a:srgbClr val="7030A0"/>
                </a:solidFill>
              </a:rPr>
              <a:t>Huge values </a:t>
            </a:r>
            <a:r>
              <a:rPr lang="en-US" sz="2400" smtClean="0">
                <a:solidFill>
                  <a:srgbClr val="7030A0"/>
                </a:solidFill>
              </a:rPr>
              <a:t>at stake</a:t>
            </a:r>
            <a:endParaRPr lang="en-US" sz="2400" dirty="0" smtClean="0">
              <a:solidFill>
                <a:srgbClr val="7030A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MODERN, LARGE PORTS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21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huffpost.com/gen/137359/thumbs/s-TRUCK-CARGO-THEFT-larg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533400"/>
            <a:ext cx="3753851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argo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048000"/>
            <a:ext cx="5267325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469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4169664"/>
          </a:xfrm>
        </p:spPr>
        <p:txBody>
          <a:bodyPr/>
          <a:lstStyle/>
          <a:p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Car bomb at bridge </a:t>
            </a:r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approach</a:t>
            </a:r>
          </a:p>
          <a:p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Series </a:t>
            </a:r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of small explosives on highway </a:t>
            </a:r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bridge</a:t>
            </a:r>
          </a:p>
          <a:p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Single </a:t>
            </a:r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small explosive on highway </a:t>
            </a:r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bridge</a:t>
            </a:r>
          </a:p>
          <a:p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Single </a:t>
            </a:r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small explosive in highway tunnel </a:t>
            </a:r>
            <a:endParaRPr lang="en-US" sz="2000" i="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Car </a:t>
            </a:r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bomb in highway </a:t>
            </a:r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tunnel</a:t>
            </a:r>
          </a:p>
          <a:p>
            <a:r>
              <a:rPr lang="en-US" sz="2000" i="0" dirty="0" smtClean="0">
                <a:solidFill>
                  <a:schemeClr val="accent1">
                    <a:lumMod val="50000"/>
                  </a:schemeClr>
                </a:solidFill>
              </a:rPr>
              <a:t>Series </a:t>
            </a:r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of car bombs on adjacent bridges or tunnels </a:t>
            </a:r>
            <a:endParaRPr lang="en-US" sz="2000" i="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000" i="0" dirty="0">
                <a:solidFill>
                  <a:schemeClr val="accent1">
                    <a:lumMod val="50000"/>
                  </a:schemeClr>
                </a:solidFill>
              </a:rPr>
              <a:t>Cyber attack on highway traffic control system 	</a:t>
            </a:r>
          </a:p>
          <a:p>
            <a:endParaRPr lang="en-US" i="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Road: Scenarios </a:t>
            </a:r>
            <a:r>
              <a:rPr lang="en-US" dirty="0"/>
              <a:t>Considered in the U.S. DOT Vulnerability Assessment </a:t>
            </a:r>
          </a:p>
        </p:txBody>
      </p:sp>
    </p:spTree>
    <p:extLst>
      <p:ext uri="{BB962C8B-B14F-4D97-AF65-F5344CB8AC3E}">
        <p14:creationId xmlns:p14="http://schemas.microsoft.com/office/powerpoint/2010/main" val="957615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066800"/>
            <a:ext cx="4224528" cy="4724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Cargo theft</a:t>
            </a:r>
          </a:p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Robbery (loss of cargo and/or trailer and/or tractor)</a:t>
            </a:r>
          </a:p>
          <a:p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In fact, most risks are related to SAFETY incidents, such as accidents, spills, and cargo damage. </a:t>
            </a: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HOWEVER, DAY-TO-DAY security RISKs for truckers are more “pedestrian”: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278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191000" y="1143000"/>
            <a:ext cx="45720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http://ai.fmcsa.dot.gov/SMS/Data/carrier.aspx?enc=isPNJrI7Do0rJdiMoT/9hA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==</a:t>
            </a:r>
          </a:p>
          <a:p>
            <a:pPr marL="0" indent="0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Gordon Trucking as an example</a:t>
            </a:r>
          </a:p>
          <a:p>
            <a:pPr marL="0" indent="0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Measuring seven basics: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Unsafe driving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Hour of service (HOS) compliance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Driver fitness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Controlled substances and alcohol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Vehicle maintenance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Hazardous materials (HM) compliance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Crash indicator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1295400"/>
            <a:ext cx="2971800" cy="2817666"/>
          </a:xfrm>
        </p:spPr>
        <p:txBody>
          <a:bodyPr>
            <a:normAutofit/>
          </a:bodyPr>
          <a:lstStyle/>
          <a:p>
            <a:r>
              <a:rPr lang="en-US" dirty="0"/>
              <a:t>The Federal Motor Carrier Safety Administration's (FMCSA)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Measurement System (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SMS)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7544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773168" cy="4855464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Hazmat:</a:t>
            </a:r>
          </a:p>
          <a:p>
            <a:pPr lvl="1"/>
            <a:r>
              <a:rPr lang="en-US" sz="2000" dirty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http://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www.tsa.gov/stakeholders/trucking-hazmat</a:t>
            </a: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Trucking security program:</a:t>
            </a:r>
          </a:p>
          <a:p>
            <a:pPr lvl="1"/>
            <a:r>
              <a:rPr lang="en-US" sz="2000" dirty="0">
                <a:solidFill>
                  <a:schemeClr val="accent6">
                    <a:lumMod val="50000"/>
                  </a:schemeClr>
                </a:solidFill>
                <a:hlinkClick r:id="rId3"/>
              </a:rPr>
              <a:t>http://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hlinkClick r:id="rId3"/>
              </a:rPr>
              <a:t>www.tsa.gov/stakeholders/trucking-security-program</a:t>
            </a: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The TWIC:</a:t>
            </a:r>
          </a:p>
          <a:p>
            <a:pPr lvl="1"/>
            <a:r>
              <a:rPr lang="en-US" sz="2000" dirty="0">
                <a:solidFill>
                  <a:schemeClr val="accent6">
                    <a:lumMod val="50000"/>
                  </a:schemeClr>
                </a:solidFill>
                <a:hlinkClick r:id="rId4"/>
              </a:rPr>
              <a:t>http://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hlinkClick r:id="rId4"/>
              </a:rPr>
              <a:t>www.truckline.com/AdvIssues/Security/Pages/TransportationWorkerIdentificationCredential.aspx</a:t>
            </a: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Trucking and TSA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592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696968" cy="3886200"/>
          </a:xfrm>
        </p:spPr>
        <p:txBody>
          <a:bodyPr/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Certification:</a:t>
            </a:r>
          </a:p>
          <a:p>
            <a:pPr lvl="1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ATA Certified Cargo Security Professional (CCSP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The certification teaches security personnel how to secure supply chains from various concerns such as terrorism, cargo theft, and man-made or natural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disasters.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Security:</a:t>
            </a:r>
          </a:p>
          <a:p>
            <a:pPr lvl="1"/>
            <a:r>
              <a:rPr lang="en-US" sz="2000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www.truckline.com/AdvIssues/security/Pages/default.aspx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American trucking association (</a:t>
            </a:r>
            <a:r>
              <a:rPr lang="en-US" dirty="0" err="1" smtClean="0"/>
              <a:t>ata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400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Washington State Patrol:</a:t>
            </a:r>
          </a:p>
          <a:p>
            <a:pPr lvl="1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http://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www.wsp.wa.gov/traveler/cvd.htm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Washington Trucking Associations:</a:t>
            </a:r>
          </a:p>
          <a:p>
            <a:pPr lvl="1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hlinkClick r:id="rId3"/>
              </a:rPr>
              <a:t>http://www.wtatrucking.com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hlinkClick r:id="rId3"/>
              </a:rPr>
              <a:t>/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24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regulations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656143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743</Words>
  <Application>Microsoft Office PowerPoint</Application>
  <PresentationFormat>On-screen Show (4:3)</PresentationFormat>
  <Paragraphs>125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Arial Black</vt:lpstr>
      <vt:lpstr>Calibri</vt:lpstr>
      <vt:lpstr>Candara</vt:lpstr>
      <vt:lpstr>Tradeshow</vt:lpstr>
      <vt:lpstr>Supply chain security</vt:lpstr>
      <vt:lpstr>Trucking risks</vt:lpstr>
      <vt:lpstr>PowerPoint Presentation</vt:lpstr>
      <vt:lpstr>Road: Scenarios Considered in the U.S. DOT Vulnerability Assessment </vt:lpstr>
      <vt:lpstr>HOWEVER, DAY-TO-DAY security RISKs for truckers are more “pedestrian”:</vt:lpstr>
      <vt:lpstr>The Federal Motor Carrier Safety Administration's (FMCSA) Safety Measurement System (SMS)</vt:lpstr>
      <vt:lpstr>Trucking and TSA</vt:lpstr>
      <vt:lpstr>American trucking association (ata)</vt:lpstr>
      <vt:lpstr>State regulations</vt:lpstr>
      <vt:lpstr>Cargo theft</vt:lpstr>
      <vt:lpstr>According to 2011 Us cargo theft report:</vt:lpstr>
      <vt:lpstr>Various steps for preventing cargo theft   (source: www.transportsecurity.com) </vt:lpstr>
      <vt:lpstr>April 2013 update</vt:lpstr>
      <vt:lpstr>Pipeline risks</vt:lpstr>
      <vt:lpstr>PowerPoint Presentation</vt:lpstr>
      <vt:lpstr>Pipelines: Scenarios Considered in the U.S. DOT Vulnerability Assessment  </vt:lpstr>
      <vt:lpstr>Tsa </vt:lpstr>
      <vt:lpstr>Again, the classic risk analysis methodology</vt:lpstr>
      <vt:lpstr>PowerPoint Presentation</vt:lpstr>
      <vt:lpstr>Critical points</vt:lpstr>
      <vt:lpstr>VIPR</vt:lpstr>
      <vt:lpstr>MODERN, LARGE PORTS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chain security</dc:title>
  <dc:creator>Andreas Udbye</dc:creator>
  <cp:lastModifiedBy>Andreas Udbye</cp:lastModifiedBy>
  <cp:revision>17</cp:revision>
  <dcterms:created xsi:type="dcterms:W3CDTF">2013-04-05T15:43:49Z</dcterms:created>
  <dcterms:modified xsi:type="dcterms:W3CDTF">2013-05-14T19:01:53Z</dcterms:modified>
</cp:coreProperties>
</file>