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72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874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065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21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50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0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1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70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46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20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58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7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5/28/2013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670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lychainsox.com/page2210.htm" TargetMode="External"/><Relationship Id="rId2" Type="http://schemas.openxmlformats.org/officeDocument/2006/relationships/hyperlink" Target="http://www.dhs.gov/topic/cybersecur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mputerweekly.com/news/2240184235/Supply-chain-key-to-comprehensive-security-says-Cisco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VI7M_MnIosnycM&amp;tbnid=vD-gAlaLOLFzBM:&amp;ved=0CAUQjRw&amp;url=http://rationallibertariancorner.com/current-affairs/can-anna-hajare-remove-corruption.html&amp;ei=q59fUa2qOKfJiQLJroGoDQ&amp;bvm=bv.44770516,d.cGE&amp;psig=AFQjCNH0laK9TZfehJWcS4F1bYMSH31keg&amp;ust=1365307663634705" TargetMode="External"/><Relationship Id="rId2" Type="http://schemas.openxmlformats.org/officeDocument/2006/relationships/hyperlink" Target="http://www.ism.ws/SR/content.cfm?ItemNumber=476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oPLtpYe-dU--pM&amp;tbnid=XSCFvd3tojSmRM:&amp;ved=0CAUQjRw&amp;url=http://www.zdnet.com/online-shopping-unease-with-foreign-currencies-7000012812/&amp;ei=YZ9fUbzyMMqniAL9yIGQDg&amp;bvm=bv.44770516,d.cGE&amp;psig=AFQjCNFQcbmWG52Enyafks63VxreaCt8XA&amp;ust=136530760253117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tdsupplychain.com/mag/sarbanes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com/url?sa=i&amp;rct=j&amp;q=&amp;esrc=s&amp;frm=1&amp;source=images&amp;cd=&amp;cad=rja&amp;docid=3Arss9A5ijxrvM&amp;tbnid=Ms3BJDIcjzpPzM:&amp;ved=0CAUQjRw&amp;url=http://www.clermiston.com.au/Supply%20Chain.htm&amp;ei=6lFfUZ2cDdGVjAKX54CIDQ&amp;bvm=bv.44770516,d.cGE&amp;psig=AFQjCNGgVs-Ux8f-fAdVoj0dVSorFECsQQ&amp;ust=136528778196375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eme-labs.com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54.sap.com/solution/lob/scm/software/overview/highlights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50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9: SECURING THE INFORMATION AND MONETARY FLOWS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219200"/>
            <a:ext cx="4696968" cy="4724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Cyber-security: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Protecting against electronic intrusions such as viruses, hacking, spam, phishing, spyware, malware, “denial-of-service” attacks to the website, Trojan horses and other malicious  attacks. 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Installing the necessary firewalls, filters, virus control programs, monitoring and procedures. 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The integration of supply chain management and I.T.  (both an offensive and defensive necessity!)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was written in 2003. something crucial is missing: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47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Dept. of Homeland Security: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www.dhs.gov/topic/cybersecurity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Supply Chain </a:t>
            </a:r>
            <a:r>
              <a:rPr lang="en-US" b="1" dirty="0" smtClean="0"/>
              <a:t>Sarbanes-Oxley: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www.supplychainsox.com/page2210.htm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ComputerWeekly.com: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www.computerweekly.com/news/2240184235/Supply-chain-key-to-comprehensive-security-says-Cisco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22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295400"/>
            <a:ext cx="4544568" cy="413613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International patent laws and protections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Using overseas lawyers for local help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Scrutinizing overseas partners (suppliers and providers) before sharing sensitive information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Only share “need to know” information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Maintain internal expertise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Seek help from U.S. consulates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7889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Intellectual property rights protection (copyrights, trademarks, patents) is always a potential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4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90600"/>
            <a:ext cx="4773168" cy="4876800"/>
          </a:xfrm>
        </p:spPr>
        <p:txBody>
          <a:bodyPr/>
          <a:lstStyle/>
          <a:p>
            <a:r>
              <a:rPr lang="en-US" sz="2000" dirty="0" smtClean="0">
                <a:solidFill>
                  <a:srgbClr val="C00000"/>
                </a:solidFill>
              </a:rPr>
              <a:t>U.S. Foreign Corrupt Practices Act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Corruption scandals are very damaging and expensive for the company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Corruption (paying bribes) tends to be a symptom of and a catalyst for internal rot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Ensure proper training, motivation and compensation of purchasing personnel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Don’t be swayed by extravagant hosting activities of overseas vendors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Adhere to the ethics rules of ISM (Institute for Supply Management):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rgbClr val="C00000"/>
                </a:solidFill>
                <a:hlinkClick r:id="rId2"/>
              </a:rPr>
              <a:t>www.ism.ws/SR/content.cfm?ItemNumber=4762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Anti-corruption and anti-bribery</a:t>
            </a:r>
            <a:endParaRPr lang="en-US" dirty="0"/>
          </a:p>
        </p:txBody>
      </p:sp>
      <p:pic>
        <p:nvPicPr>
          <p:cNvPr id="4098" name="Picture 2" descr="http://rationallibertariancorner.com/wp-content/uploads/2011/08/Say-No-To-Bribery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1"/>
          <a:stretch/>
        </p:blipFill>
        <p:spPr bwMode="auto">
          <a:xfrm>
            <a:off x="685800" y="3276600"/>
            <a:ext cx="2590800" cy="222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637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86200" y="685800"/>
            <a:ext cx="4648200" cy="54864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Buying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insurance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is a classic form of risk transfer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Can also play with contract and delivery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terms (e.g. Incoterms)</a:t>
            </a:r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Hedging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is a broad term, and can mean: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Buying futures, forward or options contracts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Holding opposing (offsetting) positions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Having ready alternatives (“plan B’s”)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Taking less of a risk (exposure) than possible; being conservative</a:t>
            </a:r>
          </a:p>
          <a:p>
            <a:pPr lvl="1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Generally being cautious and alert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359152" cy="2103120"/>
          </a:xfrm>
        </p:spPr>
        <p:txBody>
          <a:bodyPr/>
          <a:lstStyle/>
          <a:p>
            <a:r>
              <a:rPr lang="en-US" dirty="0" smtClean="0"/>
              <a:t>Transferring the 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928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86200" y="1219200"/>
            <a:ext cx="4343400" cy="4800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No need to assume undue payment risks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Choose appropriate terms and get credit insurance if necessary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Deal with major international banks and/or banks with international departments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Never accept or transfer (travel with) large amounts of cash (currency)</a:t>
            </a:r>
          </a:p>
          <a:p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Get good tax advice, especially with respect to financial and tax reporting, fiduciary responsibilities and regulations like the Sarbanes-Oxley Act.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54480"/>
            <a:ext cx="2514600" cy="2636520"/>
          </a:xfrm>
        </p:spPr>
        <p:txBody>
          <a:bodyPr/>
          <a:lstStyle/>
          <a:p>
            <a:r>
              <a:rPr lang="en-US" dirty="0" smtClean="0"/>
              <a:t>International payments issues</a:t>
            </a:r>
            <a:endParaRPr lang="en-US" dirty="0"/>
          </a:p>
        </p:txBody>
      </p:sp>
      <p:pic>
        <p:nvPicPr>
          <p:cNvPr id="3074" name="Picture 2" descr="http://cdn-static.zdnet.com/i/r/story/70/00/012812/foreign-currency-stock-620x400-620x400.jpg?hash=MGyyA2D2MG&amp;upscale=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657600"/>
            <a:ext cx="3048000" cy="196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22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05200" y="533400"/>
            <a:ext cx="4800600" cy="6172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Goal: To protect investors by improving the accuracy and reliability of corporate disclosures</a:t>
            </a: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accent6">
                    <a:lumMod val="50000"/>
                  </a:schemeClr>
                </a:solidFill>
              </a:rPr>
              <a:t>Main concerns for SCM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Reporting off-balance sheet transactions, arrangements, obligations and other material relationships.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Examples of reportable obligations: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Operating leases 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Guarantee contracts, such as minimum volume or purchase amounts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VMI (Vendor Managed Inventory)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Purchase orders issued</a:t>
            </a:r>
          </a:p>
          <a:p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Also need to report serious disruptions. 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Source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www.ltdsupplychain.com/mag/sarbanes.htm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Sarbanes-</a:t>
            </a:r>
            <a:r>
              <a:rPr lang="en-US" dirty="0" err="1" smtClean="0"/>
              <a:t>oxley</a:t>
            </a:r>
            <a:r>
              <a:rPr lang="en-US" dirty="0" smtClean="0"/>
              <a:t> (“sox”) and supply chain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7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lermiston.com.au/Supply2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39" y="705651"/>
            <a:ext cx="8100761" cy="500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05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143000"/>
            <a:ext cx="4620768" cy="45720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Enterprise Resource Planning (</a:t>
            </a:r>
            <a:r>
              <a:rPr lang="en-US" sz="2000" dirty="0" smtClean="0">
                <a:solidFill>
                  <a:srgbClr val="002060"/>
                </a:solidFill>
              </a:rPr>
              <a:t>ERP)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Transportation </a:t>
            </a:r>
            <a:r>
              <a:rPr lang="en-US" sz="2000" dirty="0">
                <a:solidFill>
                  <a:srgbClr val="002060"/>
                </a:solidFill>
              </a:rPr>
              <a:t>Management Systems (TMS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Warehouse </a:t>
            </a:r>
            <a:r>
              <a:rPr lang="en-US" sz="2000" dirty="0">
                <a:solidFill>
                  <a:srgbClr val="002060"/>
                </a:solidFill>
              </a:rPr>
              <a:t>Management Systems (WMS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Supplier </a:t>
            </a:r>
            <a:r>
              <a:rPr lang="en-US" sz="2000" dirty="0">
                <a:solidFill>
                  <a:srgbClr val="002060"/>
                </a:solidFill>
              </a:rPr>
              <a:t>web </a:t>
            </a:r>
            <a:r>
              <a:rPr lang="en-US" sz="2000" dirty="0" smtClean="0">
                <a:solidFill>
                  <a:srgbClr val="002060"/>
                </a:solidFill>
              </a:rPr>
              <a:t>portals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Customer </a:t>
            </a:r>
            <a:r>
              <a:rPr lang="en-US" sz="2000" dirty="0">
                <a:solidFill>
                  <a:srgbClr val="002060"/>
                </a:solidFill>
              </a:rPr>
              <a:t>web </a:t>
            </a:r>
            <a:r>
              <a:rPr lang="en-US" sz="2000" dirty="0" smtClean="0">
                <a:solidFill>
                  <a:srgbClr val="002060"/>
                </a:solidFill>
              </a:rPr>
              <a:t>portals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Electronic </a:t>
            </a:r>
            <a:r>
              <a:rPr lang="en-US" sz="2000" dirty="0">
                <a:solidFill>
                  <a:srgbClr val="002060"/>
                </a:solidFill>
              </a:rPr>
              <a:t>Data Interchange (EDI / eB2B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Financial systems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Manufacturing </a:t>
            </a:r>
            <a:r>
              <a:rPr lang="en-US" sz="2000" dirty="0">
                <a:solidFill>
                  <a:srgbClr val="002060"/>
                </a:solidFill>
              </a:rPr>
              <a:t>Execution Systems (MES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Quality </a:t>
            </a:r>
            <a:r>
              <a:rPr lang="en-US" sz="2000" dirty="0">
                <a:solidFill>
                  <a:srgbClr val="002060"/>
                </a:solidFill>
              </a:rPr>
              <a:t>Management Systems (QMS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Trade compliance systems (e.g. AES, C-TPAT)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 chain info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59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82" y="573978"/>
            <a:ext cx="4893918" cy="529342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54480"/>
            <a:ext cx="2533596" cy="3550920"/>
          </a:xfrm>
        </p:spPr>
        <p:txBody>
          <a:bodyPr>
            <a:normAutofit/>
          </a:bodyPr>
          <a:lstStyle/>
          <a:p>
            <a:r>
              <a:rPr lang="en-US" dirty="0" smtClean="0"/>
              <a:t>Source: </a:t>
            </a:r>
            <a:r>
              <a:rPr lang="en-US" dirty="0" smtClean="0">
                <a:hlinkClick r:id="rId3"/>
              </a:rPr>
              <a:t>www.supreme-labs.com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SAP video:</a:t>
            </a:r>
            <a:br>
              <a:rPr lang="en-US" dirty="0"/>
            </a:b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www54.sap.com/solution/lob/scm/software/overview/highlights.html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26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038600" y="1066800"/>
            <a:ext cx="4648200" cy="5029200"/>
          </a:xfrm>
        </p:spPr>
        <p:txBody>
          <a:bodyPr>
            <a:noAutofit/>
          </a:bodyPr>
          <a:lstStyle/>
          <a:p>
            <a:r>
              <a:rPr lang="en-US" sz="2000" b="1" i="0" dirty="0">
                <a:solidFill>
                  <a:schemeClr val="accent4">
                    <a:lumMod val="50000"/>
                  </a:schemeClr>
                </a:solidFill>
              </a:rPr>
              <a:t>Documentation processing security assures that information is legible and protected against the exchange, loss, or introduction of erroneous information</a:t>
            </a:r>
            <a:r>
              <a:rPr lang="en-US" sz="2000" b="1" i="0" dirty="0" smtClean="0">
                <a:solidFill>
                  <a:schemeClr val="accent4">
                    <a:lumMod val="50000"/>
                  </a:schemeClr>
                </a:solidFill>
              </a:rPr>
              <a:t>. (Source: The IBM report)</a:t>
            </a:r>
          </a:p>
          <a:p>
            <a:r>
              <a:rPr lang="en-US" sz="2000" b="1" i="0" dirty="0" smtClean="0">
                <a:solidFill>
                  <a:schemeClr val="accent4">
                    <a:lumMod val="50000"/>
                  </a:schemeClr>
                </a:solidFill>
              </a:rPr>
              <a:t>In this age of “Big Data”, much easier and cheaper to harvest, store ,process and summarize large amounts of information</a:t>
            </a:r>
          </a:p>
          <a:p>
            <a:r>
              <a:rPr lang="en-US" sz="2000" b="1" i="0" dirty="0" smtClean="0">
                <a:solidFill>
                  <a:schemeClr val="accent4">
                    <a:lumMod val="50000"/>
                  </a:schemeClr>
                </a:solidFill>
              </a:rPr>
              <a:t>This information needs to be protected</a:t>
            </a:r>
          </a:p>
          <a:p>
            <a:r>
              <a:rPr lang="en-US" sz="2000" b="1" i="0" dirty="0" smtClean="0">
                <a:solidFill>
                  <a:schemeClr val="accent4">
                    <a:lumMod val="50000"/>
                  </a:schemeClr>
                </a:solidFill>
              </a:rPr>
              <a:t>Government regulations have made importing and exporting procedures more documentation and time intensive</a:t>
            </a:r>
          </a:p>
          <a:p>
            <a:pPr marL="0" indent="0">
              <a:buNone/>
            </a:pP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587752" cy="2103120"/>
          </a:xfrm>
        </p:spPr>
        <p:txBody>
          <a:bodyPr/>
          <a:lstStyle/>
          <a:p>
            <a:r>
              <a:rPr lang="en-US" dirty="0" smtClean="0"/>
              <a:t>Establish Good administrative, documentation and i.t. routines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45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733800" y="1447800"/>
            <a:ext cx="4724400" cy="4724400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Importing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Exporting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Transportation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Hazardous materials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Privacy laws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Safety regulations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Security regulations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Human resource regulations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Licenses, certifications and permits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Taxation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Pollution, </a:t>
            </a:r>
            <a:r>
              <a:rPr lang="en-US" sz="2000" dirty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aste and disposal regulations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282952" cy="2103120"/>
          </a:xfrm>
        </p:spPr>
        <p:txBody>
          <a:bodyPr/>
          <a:lstStyle/>
          <a:p>
            <a:r>
              <a:rPr lang="en-US" dirty="0" smtClean="0"/>
              <a:t>Compliance requirements “everywhere”: doing business is complex!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22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 </a:t>
            </a:r>
            <a:r>
              <a:rPr lang="en-US" sz="2400" dirty="0" smtClean="0">
                <a:solidFill>
                  <a:srgbClr val="FF0000"/>
                </a:solidFill>
              </a:rPr>
              <a:t>has the best handle on the various supply chain risks, 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nd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… is best set up to process all the paperwork!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maybe the one who wins is the one who…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849368" cy="4703064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800" i="0" dirty="0"/>
              <a:t>Network security orbits around the three key principles of confidentiality, integrity, and availability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2446020"/>
          </a:xfrm>
        </p:spPr>
        <p:txBody>
          <a:bodyPr>
            <a:normAutofit/>
          </a:bodyPr>
          <a:lstStyle/>
          <a:p>
            <a:r>
              <a:rPr lang="en-US" dirty="0" smtClean="0"/>
              <a:t>The security trinity and three key principles of network security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19200"/>
            <a:ext cx="2590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239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838200"/>
            <a:ext cx="5077968" cy="5334000"/>
          </a:xfrm>
        </p:spPr>
        <p:txBody>
          <a:bodyPr>
            <a:normAutofit lnSpcReduction="10000"/>
          </a:bodyPr>
          <a:lstStyle/>
          <a:p>
            <a:r>
              <a:rPr lang="en-US" sz="2400" i="0" dirty="0" smtClean="0">
                <a:solidFill>
                  <a:srgbClr val="002060"/>
                </a:solidFill>
              </a:rPr>
              <a:t>Limit </a:t>
            </a:r>
            <a:r>
              <a:rPr lang="en-US" sz="2400" i="0" dirty="0">
                <a:solidFill>
                  <a:srgbClr val="002060"/>
                </a:solidFill>
              </a:rPr>
              <a:t>access to supply chain information to those with a “need to know”. </a:t>
            </a:r>
            <a:endParaRPr lang="en-US" sz="2400" i="0" dirty="0" smtClean="0">
              <a:solidFill>
                <a:srgbClr val="002060"/>
              </a:solidFill>
            </a:endParaRPr>
          </a:p>
          <a:p>
            <a:r>
              <a:rPr lang="en-US" sz="2400" i="0" dirty="0" smtClean="0">
                <a:solidFill>
                  <a:srgbClr val="002060"/>
                </a:solidFill>
              </a:rPr>
              <a:t>Safeguard </a:t>
            </a:r>
            <a:r>
              <a:rPr lang="en-US" sz="2400" i="0" dirty="0">
                <a:solidFill>
                  <a:srgbClr val="002060"/>
                </a:solidFill>
              </a:rPr>
              <a:t>computer access and information. </a:t>
            </a:r>
          </a:p>
          <a:p>
            <a:r>
              <a:rPr lang="en-US" sz="2400" i="0" dirty="0" smtClean="0">
                <a:solidFill>
                  <a:srgbClr val="002060"/>
                </a:solidFill>
              </a:rPr>
              <a:t>Control </a:t>
            </a:r>
            <a:r>
              <a:rPr lang="en-US" sz="2400" i="0" dirty="0">
                <a:solidFill>
                  <a:srgbClr val="002060"/>
                </a:solidFill>
              </a:rPr>
              <a:t>access to information systems. </a:t>
            </a:r>
            <a:endParaRPr lang="en-US" sz="2400" i="0" dirty="0" smtClean="0">
              <a:solidFill>
                <a:srgbClr val="002060"/>
              </a:solidFill>
            </a:endParaRPr>
          </a:p>
          <a:p>
            <a:r>
              <a:rPr lang="en-US" sz="2400" i="0" dirty="0" smtClean="0">
                <a:solidFill>
                  <a:srgbClr val="002060"/>
                </a:solidFill>
              </a:rPr>
              <a:t>Physical </a:t>
            </a:r>
            <a:r>
              <a:rPr lang="en-US" sz="2400" i="0" dirty="0">
                <a:solidFill>
                  <a:srgbClr val="002060"/>
                </a:solidFill>
              </a:rPr>
              <a:t>security in computer areas. </a:t>
            </a:r>
            <a:endParaRPr lang="en-US" sz="2400" i="0" dirty="0" smtClean="0">
              <a:solidFill>
                <a:srgbClr val="002060"/>
              </a:solidFill>
            </a:endParaRPr>
          </a:p>
          <a:p>
            <a:r>
              <a:rPr lang="en-US" sz="2400" i="0" dirty="0" smtClean="0">
                <a:solidFill>
                  <a:srgbClr val="002060"/>
                </a:solidFill>
              </a:rPr>
              <a:t>Processes </a:t>
            </a:r>
            <a:r>
              <a:rPr lang="en-US" sz="2400" i="0" dirty="0">
                <a:solidFill>
                  <a:srgbClr val="002060"/>
                </a:solidFill>
              </a:rPr>
              <a:t>to backup computer system data. </a:t>
            </a:r>
          </a:p>
          <a:p>
            <a:r>
              <a:rPr lang="en-US" sz="2400" i="0" dirty="0">
                <a:solidFill>
                  <a:srgbClr val="002060"/>
                </a:solidFill>
              </a:rPr>
              <a:t>Software system should register the transactions or support operations and make a follow up of the activities that it handles </a:t>
            </a:r>
            <a:endParaRPr lang="en-US" sz="2400" i="0" dirty="0" smtClean="0">
              <a:solidFill>
                <a:srgbClr val="002060"/>
              </a:solidFill>
            </a:endParaRPr>
          </a:p>
          <a:p>
            <a:endParaRPr lang="en-US" sz="2000" i="0" dirty="0">
              <a:solidFill>
                <a:srgbClr val="002060"/>
              </a:solidFill>
            </a:endParaRPr>
          </a:p>
          <a:p>
            <a:endParaRPr lang="en-US" i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security suggestions from </a:t>
            </a:r>
            <a:r>
              <a:rPr lang="en-US" dirty="0" err="1" smtClean="0"/>
              <a:t>ibm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76523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766</Words>
  <Application>Microsoft Office PowerPoint</Application>
  <PresentationFormat>On-screen Show (4:3)</PresentationFormat>
  <Paragraphs>115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Candara</vt:lpstr>
      <vt:lpstr>Tradeshow</vt:lpstr>
      <vt:lpstr>Supply chain security</vt:lpstr>
      <vt:lpstr>PowerPoint Presentation</vt:lpstr>
      <vt:lpstr>Supply chain info systems</vt:lpstr>
      <vt:lpstr>Source: www.supreme-labs.com   SAP video: http://www54.sap.com/solution/lob/scm/software/overview/highlights.html </vt:lpstr>
      <vt:lpstr>Establish Good administrative, documentation and i.t. routines</vt:lpstr>
      <vt:lpstr>Compliance requirements “everywhere”: doing business is complex!</vt:lpstr>
      <vt:lpstr>So maybe the one who wins is the one who…</vt:lpstr>
      <vt:lpstr>The security trinity and three key principles of network security</vt:lpstr>
      <vt:lpstr>Information security suggestions from ibm</vt:lpstr>
      <vt:lpstr>That was written in 2003. something crucial is missing:</vt:lpstr>
      <vt:lpstr>Useful sources</vt:lpstr>
      <vt:lpstr>Intellectual property rights protection (copyrights, trademarks, patents) is always a potential problem</vt:lpstr>
      <vt:lpstr>Anti-corruption and anti-bribery</vt:lpstr>
      <vt:lpstr>Transferring the risk</vt:lpstr>
      <vt:lpstr>International payments issues</vt:lpstr>
      <vt:lpstr>Sarbanes-oxley (“sox”) and supply chain management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cp:lastModifiedBy>Andreas Udbye</cp:lastModifiedBy>
  <cp:revision>13</cp:revision>
  <dcterms:created xsi:type="dcterms:W3CDTF">2013-04-05T22:11:32Z</dcterms:created>
  <dcterms:modified xsi:type="dcterms:W3CDTF">2013-05-28T18:03:33Z</dcterms:modified>
</cp:coreProperties>
</file>