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3" r:id="rId3"/>
    <p:sldId id="257" r:id="rId4"/>
    <p:sldId id="274" r:id="rId5"/>
    <p:sldId id="275" r:id="rId6"/>
    <p:sldId id="258" r:id="rId7"/>
    <p:sldId id="276" r:id="rId8"/>
    <p:sldId id="272" r:id="rId9"/>
    <p:sldId id="262" r:id="rId10"/>
    <p:sldId id="259" r:id="rId11"/>
    <p:sldId id="260" r:id="rId12"/>
    <p:sldId id="263" r:id="rId13"/>
    <p:sldId id="264" r:id="rId14"/>
    <p:sldId id="261" r:id="rId15"/>
    <p:sldId id="265" r:id="rId16"/>
    <p:sldId id="266" r:id="rId17"/>
    <p:sldId id="267" r:id="rId18"/>
    <p:sldId id="268" r:id="rId19"/>
    <p:sldId id="269" r:id="rId20"/>
    <p:sldId id="277"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63369E3-35E1-476C-9AC9-F24D99352643}" type="datetimeFigureOut">
              <a:rPr lang="en-US"/>
              <a:pPr>
                <a:defRPr/>
              </a:pPr>
              <a:t>1/24/2013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84E79EF-3A60-4607-9551-D81BA3BD57B2}" type="slidenum">
              <a:rPr lang="en-US"/>
              <a:pPr>
                <a:defRPr/>
              </a:pPr>
              <a:t>‹#›</a:t>
            </a:fld>
            <a:endParaRPr lang="en-US"/>
          </a:p>
        </p:txBody>
      </p:sp>
    </p:spTree>
    <p:extLst>
      <p:ext uri="{BB962C8B-B14F-4D97-AF65-F5344CB8AC3E}">
        <p14:creationId xmlns:p14="http://schemas.microsoft.com/office/powerpoint/2010/main" val="22457326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292E2E-11B2-4556-8C68-D421988A576E}"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5607D3-68C6-4FA7-B9A1-786D885E9FE5}"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745D41-DDAC-4601-B86F-197866AB64F1}"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5A4197-8AC3-4F3D-AE3E-F0C2D7660157}"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B6FBAD-C95B-47A2-8F5C-DC82FAAB36C6}"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15AED7-A6AC-4D84-8511-64FB01348983}"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438CE9-D9C2-47ED-AEE1-92C0DCACA638}"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AE81FE-6555-4E62-A0E8-532D520B473B}"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BFF4D9-F525-4415-A650-19C3DE0EB0D6}"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1B93DE-6AEC-460B-B8AF-98AE6F0A943F}"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71823D-0085-45CC-A180-F9D6A13AC3BB}"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C80BFA-42EC-42D3-8FCE-AEEAFD2F411E}"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6F8798E-155A-4BFF-B7D5-CFA0BA38D933}" type="slidenum">
              <a:rPr lang="en-US" smtClean="0"/>
              <a:pPr>
                <a:defRPr/>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AC6C7B-EDC3-4E7C-9630-89F4011F58FE}"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29DC73-D320-4075-A466-5D3416BB4EE8}"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EAE8AC2-B1B1-4AD1-8BD3-F9EBBE7FDF6B}"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7D5295-CFE4-445A-9C18-A1D85776217F}"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EA5D01D3-1D40-441E-8A2C-0602707536EE}"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132C20-4EB8-4F1E-96E1-25A5BE8860F9}"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9AE38A-EE31-4762-9769-F16B98BF3C73}"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50C0372-AC33-4647-9C4A-24815DE5325F}" type="datetimeFigureOut">
              <a:rPr lang="en-US"/>
              <a:pPr>
                <a:defRPr/>
              </a:pPr>
              <a:t>1/24/2013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BAFC51-672F-4997-958E-3FC4428E3BE3}" type="slidenum">
              <a:rPr lang="en-US"/>
              <a:pPr>
                <a:defRPr/>
              </a:pPr>
              <a:t>‹#›</a:t>
            </a:fld>
            <a:endParaRPr lang="en-US"/>
          </a:p>
        </p:txBody>
      </p:sp>
    </p:spTree>
    <p:extLst>
      <p:ext uri="{BB962C8B-B14F-4D97-AF65-F5344CB8AC3E}">
        <p14:creationId xmlns:p14="http://schemas.microsoft.com/office/powerpoint/2010/main" val="3857305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2B43F32-E42F-46D1-9A8A-76E5D7BC5EEE}" type="datetimeFigureOut">
              <a:rPr lang="en-US"/>
              <a:pPr>
                <a:defRPr/>
              </a:pPr>
              <a:t>1/24/2013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1862C2-0754-4751-AC82-98867B3B672A}" type="slidenum">
              <a:rPr lang="en-US"/>
              <a:pPr>
                <a:defRPr/>
              </a:pPr>
              <a:t>‹#›</a:t>
            </a:fld>
            <a:endParaRPr lang="en-US"/>
          </a:p>
        </p:txBody>
      </p:sp>
    </p:spTree>
    <p:extLst>
      <p:ext uri="{BB962C8B-B14F-4D97-AF65-F5344CB8AC3E}">
        <p14:creationId xmlns:p14="http://schemas.microsoft.com/office/powerpoint/2010/main" val="3316903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4B57500-681E-4C58-81E9-10BAA72D6905}" type="datetimeFigureOut">
              <a:rPr lang="en-US"/>
              <a:pPr>
                <a:defRPr/>
              </a:pPr>
              <a:t>1/24/2013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E6285F-DDF0-433D-B1D8-DFFBAF218A53}" type="slidenum">
              <a:rPr lang="en-US"/>
              <a:pPr>
                <a:defRPr/>
              </a:pPr>
              <a:t>‹#›</a:t>
            </a:fld>
            <a:endParaRPr lang="en-US"/>
          </a:p>
        </p:txBody>
      </p:sp>
    </p:spTree>
    <p:extLst>
      <p:ext uri="{BB962C8B-B14F-4D97-AF65-F5344CB8AC3E}">
        <p14:creationId xmlns:p14="http://schemas.microsoft.com/office/powerpoint/2010/main" val="2146587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DFEF8A-59DA-409A-8892-516177D18C88}" type="datetimeFigureOut">
              <a:rPr lang="en-US"/>
              <a:pPr>
                <a:defRPr/>
              </a:pPr>
              <a:t>1/24/2013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A73D6D4-4015-4033-82AD-43D7815AF62D}" type="slidenum">
              <a:rPr lang="en-US"/>
              <a:pPr>
                <a:defRPr/>
              </a:pPr>
              <a:t>‹#›</a:t>
            </a:fld>
            <a:endParaRPr lang="en-US"/>
          </a:p>
        </p:txBody>
      </p:sp>
    </p:spTree>
    <p:extLst>
      <p:ext uri="{BB962C8B-B14F-4D97-AF65-F5344CB8AC3E}">
        <p14:creationId xmlns:p14="http://schemas.microsoft.com/office/powerpoint/2010/main" val="480842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0AE9FA0-492F-4607-880A-3607C8DAF836}" type="datetimeFigureOut">
              <a:rPr lang="en-US"/>
              <a:pPr>
                <a:defRPr/>
              </a:pPr>
              <a:t>1/24/2013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10315B-A09F-457B-9416-8EDFDABE8B23}" type="slidenum">
              <a:rPr lang="en-US"/>
              <a:pPr>
                <a:defRPr/>
              </a:pPr>
              <a:t>‹#›</a:t>
            </a:fld>
            <a:endParaRPr lang="en-US"/>
          </a:p>
        </p:txBody>
      </p:sp>
    </p:spTree>
    <p:extLst>
      <p:ext uri="{BB962C8B-B14F-4D97-AF65-F5344CB8AC3E}">
        <p14:creationId xmlns:p14="http://schemas.microsoft.com/office/powerpoint/2010/main" val="3165363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77874EE-DCC8-4991-82E1-48675831C1BD}" type="datetimeFigureOut">
              <a:rPr lang="en-US"/>
              <a:pPr>
                <a:defRPr/>
              </a:pPr>
              <a:t>1/24/2013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CA9218A-955E-4151-94FF-91D8C72FB88C}" type="slidenum">
              <a:rPr lang="en-US"/>
              <a:pPr>
                <a:defRPr/>
              </a:pPr>
              <a:t>‹#›</a:t>
            </a:fld>
            <a:endParaRPr lang="en-US"/>
          </a:p>
        </p:txBody>
      </p:sp>
    </p:spTree>
    <p:extLst>
      <p:ext uri="{BB962C8B-B14F-4D97-AF65-F5344CB8AC3E}">
        <p14:creationId xmlns:p14="http://schemas.microsoft.com/office/powerpoint/2010/main" val="715318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00A5DFF-088A-42FC-84D0-C4EED4E83112}" type="datetimeFigureOut">
              <a:rPr lang="en-US"/>
              <a:pPr>
                <a:defRPr/>
              </a:pPr>
              <a:t>1/24/2013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5771D6-AE92-4A34-8C5E-95A35208B9FF}" type="slidenum">
              <a:rPr lang="en-US"/>
              <a:pPr>
                <a:defRPr/>
              </a:pPr>
              <a:t>‹#›</a:t>
            </a:fld>
            <a:endParaRPr lang="en-US"/>
          </a:p>
        </p:txBody>
      </p:sp>
    </p:spTree>
    <p:extLst>
      <p:ext uri="{BB962C8B-B14F-4D97-AF65-F5344CB8AC3E}">
        <p14:creationId xmlns:p14="http://schemas.microsoft.com/office/powerpoint/2010/main" val="2532387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95027D5-4C40-400C-8B30-58157FB343F8}" type="datetimeFigureOut">
              <a:rPr lang="en-US"/>
              <a:pPr>
                <a:defRPr/>
              </a:pPr>
              <a:t>1/24/2013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DD74AEB-B1E1-4597-B3AC-755C315DCCFA}" type="slidenum">
              <a:rPr lang="en-US"/>
              <a:pPr>
                <a:defRPr/>
              </a:pPr>
              <a:t>‹#›</a:t>
            </a:fld>
            <a:endParaRPr lang="en-US"/>
          </a:p>
        </p:txBody>
      </p:sp>
    </p:spTree>
    <p:extLst>
      <p:ext uri="{BB962C8B-B14F-4D97-AF65-F5344CB8AC3E}">
        <p14:creationId xmlns:p14="http://schemas.microsoft.com/office/powerpoint/2010/main" val="1938638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BC85796-8C82-4F3F-BAA7-8D07109BA56E}" type="datetimeFigureOut">
              <a:rPr lang="en-US"/>
              <a:pPr>
                <a:defRPr/>
              </a:pPr>
              <a:t>1/24/2013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2D91BF7-9A43-4999-AE6F-0AE7D52AB206}" type="slidenum">
              <a:rPr lang="en-US"/>
              <a:pPr>
                <a:defRPr/>
              </a:pPr>
              <a:t>‹#›</a:t>
            </a:fld>
            <a:endParaRPr lang="en-US"/>
          </a:p>
        </p:txBody>
      </p:sp>
    </p:spTree>
    <p:extLst>
      <p:ext uri="{BB962C8B-B14F-4D97-AF65-F5344CB8AC3E}">
        <p14:creationId xmlns:p14="http://schemas.microsoft.com/office/powerpoint/2010/main" val="94248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795BB3-52A7-4735-A46F-F18AC8A79034}" type="datetimeFigureOut">
              <a:rPr lang="en-US"/>
              <a:pPr>
                <a:defRPr/>
              </a:pPr>
              <a:t>1/24/2013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3C3DBEB-54B9-4AD1-AF5C-75A617674613}" type="slidenum">
              <a:rPr lang="en-US"/>
              <a:pPr>
                <a:defRPr/>
              </a:pPr>
              <a:t>‹#›</a:t>
            </a:fld>
            <a:endParaRPr lang="en-US"/>
          </a:p>
        </p:txBody>
      </p:sp>
    </p:spTree>
    <p:extLst>
      <p:ext uri="{BB962C8B-B14F-4D97-AF65-F5344CB8AC3E}">
        <p14:creationId xmlns:p14="http://schemas.microsoft.com/office/powerpoint/2010/main" val="2621260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F186AE1-42DB-4278-8A41-39F9ADCDD7AE}" type="datetimeFigureOut">
              <a:rPr lang="en-US"/>
              <a:pPr>
                <a:defRPr/>
              </a:pPr>
              <a:t>1/24/2013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8C62FE-9509-4037-A35D-5CA1910A2449}" type="slidenum">
              <a:rPr lang="en-US"/>
              <a:pPr>
                <a:defRPr/>
              </a:pPr>
              <a:t>‹#›</a:t>
            </a:fld>
            <a:endParaRPr lang="en-US"/>
          </a:p>
        </p:txBody>
      </p:sp>
    </p:spTree>
    <p:extLst>
      <p:ext uri="{BB962C8B-B14F-4D97-AF65-F5344CB8AC3E}">
        <p14:creationId xmlns:p14="http://schemas.microsoft.com/office/powerpoint/2010/main" val="1977135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CA3FE07-9B6A-47D9-9E70-686A14B995D8}" type="datetimeFigureOut">
              <a:rPr lang="en-US"/>
              <a:pPr>
                <a:defRPr/>
              </a:pPr>
              <a:t>1/24/2013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CFACE14-B9BA-436E-B1E0-458BBBE9604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isg.c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rogercohen.com/training/distributor_agreement.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ali.org/index.cfm?fuseaction=publications.fpage&amp;node_id=86&amp;product_code=1UCCOTC07"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uncitral.org/uncitral/en/uncitral_texts/sale_goods/1980CISG.html"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Promissory_note" TargetMode="External"/><Relationship Id="rId13" Type="http://schemas.openxmlformats.org/officeDocument/2006/relationships/hyperlink" Target="http://en.wikipedia.org/wiki/Letter_of_credit" TargetMode="External"/><Relationship Id="rId18" Type="http://schemas.openxmlformats.org/officeDocument/2006/relationships/hyperlink" Target="http://en.wikipedia.org/wiki/Bill_of_Lading" TargetMode="External"/><Relationship Id="rId3" Type="http://schemas.openxmlformats.org/officeDocument/2006/relationships/hyperlink" Target="http://en.wikipedia.org/wiki/Statutory_interpretation" TargetMode="External"/><Relationship Id="rId21" Type="http://schemas.openxmlformats.org/officeDocument/2006/relationships/hyperlink" Target="http://en.wikipedia.org/wiki/Investment_Securities" TargetMode="External"/><Relationship Id="rId7" Type="http://schemas.openxmlformats.org/officeDocument/2006/relationships/hyperlink" Target="http://en.wikipedia.org/wiki/Negotiable_Instrument" TargetMode="External"/><Relationship Id="rId12" Type="http://schemas.openxmlformats.org/officeDocument/2006/relationships/hyperlink" Target="http://en.wikipedia.org/wiki/Bank" TargetMode="External"/><Relationship Id="rId17" Type="http://schemas.openxmlformats.org/officeDocument/2006/relationships/hyperlink" Target="http://en.wikipedia.org/wiki/Warehouse" TargetMode="External"/><Relationship Id="rId2" Type="http://schemas.openxmlformats.org/officeDocument/2006/relationships/notesSlide" Target="../notesSlides/notesSlide8.xml"/><Relationship Id="rId16" Type="http://schemas.openxmlformats.org/officeDocument/2006/relationships/hyperlink" Target="http://en.wikipedia.org/wiki/Liquidation" TargetMode="External"/><Relationship Id="rId20" Type="http://schemas.openxmlformats.org/officeDocument/2006/relationships/hyperlink" Target="http://en.wikipedia.org/wiki/Bailment" TargetMode="External"/><Relationship Id="rId1" Type="http://schemas.openxmlformats.org/officeDocument/2006/relationships/slideLayout" Target="../slideLayouts/slideLayout2.xml"/><Relationship Id="rId6" Type="http://schemas.openxmlformats.org/officeDocument/2006/relationships/hyperlink" Target="http://en.wikipedia.org/wiki/Lease" TargetMode="External"/><Relationship Id="rId11" Type="http://schemas.openxmlformats.org/officeDocument/2006/relationships/hyperlink" Target="http://en.wikipedia.org/wiki/Deposit_account" TargetMode="External"/><Relationship Id="rId24" Type="http://schemas.openxmlformats.org/officeDocument/2006/relationships/hyperlink" Target="http://en.wikipedia.org/wiki/Security_interest" TargetMode="External"/><Relationship Id="rId5" Type="http://schemas.openxmlformats.org/officeDocument/2006/relationships/hyperlink" Target="http://en.wikipedia.org/wiki/Good_(economics)" TargetMode="External"/><Relationship Id="rId15" Type="http://schemas.openxmlformats.org/officeDocument/2006/relationships/hyperlink" Target="http://en.wikipedia.org/wiki/Auction" TargetMode="External"/><Relationship Id="rId23" Type="http://schemas.openxmlformats.org/officeDocument/2006/relationships/hyperlink" Target="http://en.wikipedia.org/wiki/Secured_transactions_in_the_United_States" TargetMode="External"/><Relationship Id="rId10" Type="http://schemas.openxmlformats.org/officeDocument/2006/relationships/hyperlink" Target="http://en.wikipedia.org/wiki/Commercial_paper" TargetMode="External"/><Relationship Id="rId19" Type="http://schemas.openxmlformats.org/officeDocument/2006/relationships/hyperlink" Target="http://en.wikipedia.org/wiki/Title_(property)" TargetMode="External"/><Relationship Id="rId4" Type="http://schemas.openxmlformats.org/officeDocument/2006/relationships/hyperlink" Target="http://en.wikipedia.org/wiki/Sales" TargetMode="External"/><Relationship Id="rId9" Type="http://schemas.openxmlformats.org/officeDocument/2006/relationships/hyperlink" Target="http://en.wikipedia.org/wiki/Cheque" TargetMode="External"/><Relationship Id="rId14" Type="http://schemas.openxmlformats.org/officeDocument/2006/relationships/hyperlink" Target="http://en.wikipedia.org/wiki/Bulk_Sales" TargetMode="External"/><Relationship Id="rId22" Type="http://schemas.openxmlformats.org/officeDocument/2006/relationships/hyperlink" Target="http://en.wikipedia.org/wiki/Security_(finance)"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LOG 112: Session 4 Lecture Notes</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International Marketing Channel Management</a:t>
            </a:r>
          </a:p>
          <a:p>
            <a:pPr eaLnBrk="1" fontAlgn="auto" hangingPunct="1">
              <a:spcAft>
                <a:spcPts val="0"/>
              </a:spcAft>
              <a:buFont typeface="Arial" pitchFamily="34" charset="0"/>
              <a:buNone/>
              <a:defRPr/>
            </a:pPr>
            <a:r>
              <a:rPr lang="en-US" dirty="0" smtClean="0"/>
              <a:t>Contracts Administration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Irrevocability of offers</a:t>
            </a:r>
          </a:p>
        </p:txBody>
      </p:sp>
      <p:sp>
        <p:nvSpPr>
          <p:cNvPr id="11267" name="Content Placeholder 2"/>
          <p:cNvSpPr>
            <a:spLocks noGrp="1"/>
          </p:cNvSpPr>
          <p:nvPr>
            <p:ph idx="1"/>
          </p:nvPr>
        </p:nvSpPr>
        <p:spPr/>
        <p:txBody>
          <a:bodyPr/>
          <a:lstStyle/>
          <a:p>
            <a:pPr lvl="1" eaLnBrk="1" hangingPunct="1"/>
            <a:r>
              <a:rPr lang="en-US" dirty="0" smtClean="0"/>
              <a:t>Good phrase to include: "This offer is firm and will remain open for ___ months.“ (“or until May 15, </a:t>
            </a:r>
            <a:r>
              <a:rPr lang="en-US" dirty="0" smtClean="0"/>
              <a:t>2013”, </a:t>
            </a:r>
            <a:r>
              <a:rPr lang="en-US" dirty="0" smtClean="0"/>
              <a:t>etc.)   (“firm” = irrevocable)</a:t>
            </a:r>
          </a:p>
          <a:p>
            <a:pPr lvl="1" eaLnBrk="1" hangingPunct="1"/>
            <a:r>
              <a:rPr lang="en-US" dirty="0" smtClean="0"/>
              <a:t>The CISG does not normally apply to goods bought by a consumer; excluded are also goods </a:t>
            </a:r>
            <a:r>
              <a:rPr lang="en-US" dirty="0" smtClean="0"/>
              <a:t>bought </a:t>
            </a:r>
            <a:r>
              <a:rPr lang="en-US" dirty="0" smtClean="0"/>
              <a:t>at an auction, securities, aircraft, ships, electricity, and service contracts. </a:t>
            </a:r>
          </a:p>
          <a:p>
            <a:pPr lvl="1" eaLnBrk="1" hangingPunct="1"/>
            <a:r>
              <a:rPr lang="en-US" dirty="0" smtClean="0"/>
              <a:t>Conclusion:  Spell out validity and expiration dates of any offer (incl. counter offers)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i="1" dirty="0" smtClean="0"/>
              <a:t/>
            </a:r>
            <a:br>
              <a:rPr lang="en-US" b="1" i="1" dirty="0" smtClean="0"/>
            </a:br>
            <a:r>
              <a:rPr lang="en-US" b="1" i="1" dirty="0" smtClean="0"/>
              <a:t>Making the offer revocable:</a:t>
            </a:r>
            <a:r>
              <a:rPr lang="en-US" dirty="0" smtClean="0"/>
              <a:t/>
            </a:r>
            <a:br>
              <a:rPr lang="en-US" dirty="0" smtClean="0"/>
            </a:br>
            <a:endParaRPr lang="en-US" dirty="0"/>
          </a:p>
        </p:txBody>
      </p:sp>
      <p:sp>
        <p:nvSpPr>
          <p:cNvPr id="12291" name="Content Placeholder 2"/>
          <p:cNvSpPr>
            <a:spLocks noGrp="1"/>
          </p:cNvSpPr>
          <p:nvPr>
            <p:ph idx="1"/>
          </p:nvPr>
        </p:nvSpPr>
        <p:spPr/>
        <p:txBody>
          <a:bodyPr/>
          <a:lstStyle/>
          <a:p>
            <a:pPr eaLnBrk="1" hangingPunct="1"/>
            <a:r>
              <a:rPr lang="en-US" smtClean="0"/>
              <a:t>If a Seattle offeror wants his offer to be revocable, he should use a standard term similar to the following: </a:t>
            </a:r>
          </a:p>
          <a:p>
            <a:pPr lvl="1" eaLnBrk="1" hangingPunct="1"/>
            <a:r>
              <a:rPr lang="en-US" smtClean="0"/>
              <a:t>"This offer will expire at 5:00 p.m. Pacific Standard Time on __________, 20__ and cannot be accepted after that time. This is not a firm offer, and we reserve the right to revoke it at any time. Therefore, you should not rely on this offer until we have formed a contract."</a:t>
            </a:r>
          </a:p>
          <a:p>
            <a:pPr eaLnBrk="1" hangingPunct="1"/>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Counter offers/”The Battle of the Forms”:</a:t>
            </a:r>
            <a:endParaRPr lang="en-US" dirty="0"/>
          </a:p>
        </p:txBody>
      </p:sp>
      <p:sp>
        <p:nvSpPr>
          <p:cNvPr id="13315" name="Content Placeholder 2"/>
          <p:cNvSpPr>
            <a:spLocks noGrp="1"/>
          </p:cNvSpPr>
          <p:nvPr>
            <p:ph idx="1"/>
          </p:nvPr>
        </p:nvSpPr>
        <p:spPr/>
        <p:txBody>
          <a:bodyPr/>
          <a:lstStyle/>
          <a:p>
            <a:pPr eaLnBrk="1" hangingPunct="1"/>
            <a:r>
              <a:rPr lang="en-US" smtClean="0"/>
              <a:t>Under the CISG, an acceptance that contains modifications operates as a </a:t>
            </a:r>
            <a:r>
              <a:rPr lang="en-US" u="sng" smtClean="0"/>
              <a:t>rejection</a:t>
            </a:r>
            <a:r>
              <a:rPr lang="en-US" smtClean="0"/>
              <a:t> of the offer, and constitutes a counter-offer, </a:t>
            </a:r>
            <a:r>
              <a:rPr lang="en-US" u="sng" smtClean="0"/>
              <a:t>unless</a:t>
            </a:r>
            <a:r>
              <a:rPr lang="en-US" smtClean="0"/>
              <a:t> the modifications do not </a:t>
            </a:r>
            <a:r>
              <a:rPr lang="en-US" smtClean="0">
                <a:solidFill>
                  <a:srgbClr val="FF0000"/>
                </a:solidFill>
              </a:rPr>
              <a:t>materially*</a:t>
            </a:r>
            <a:r>
              <a:rPr lang="en-US" smtClean="0"/>
              <a:t> alter the terms of the offer and are not objectionable to the offeror. If the offeror does not object verbally without undue delay, then the contract terms become those of the offer, as modified by the acceptance.</a:t>
            </a:r>
          </a:p>
          <a:p>
            <a:pPr eaLnBrk="1" hangingPunct="1"/>
            <a:r>
              <a:rPr lang="en-US" sz="1800" smtClean="0">
                <a:solidFill>
                  <a:srgbClr val="FF0000"/>
                </a:solidFill>
              </a:rPr>
              <a:t>* I.e. description, price, quantity, delivery date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Breach of Contract: CISG is more forgiving:</a:t>
            </a:r>
            <a:endParaRPr lang="en-US" dirty="0"/>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en-US" dirty="0" smtClean="0"/>
              <a:t>In general, the CISG allows the seller who fails to perform on time, or who delivers nonconforming goods, to correct the performance as long as it does not cause the buyer an unreasonable delay or inconvenience.</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dirty="0" smtClean="0"/>
              <a:t>The buyer can also avoid the contract if, after notifying the seller to perform the contract within a reasonable time, the seller refuses to do so.</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Suggested reading</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en-US" b="1" dirty="0" smtClean="0"/>
              <a:t>A Comparison between the </a:t>
            </a:r>
            <a:r>
              <a:rPr lang="en-US" b="1" i="1" dirty="0" smtClean="0"/>
              <a:t>United Nations Convention on Contracts for the International Sale of Goods </a:t>
            </a:r>
            <a:r>
              <a:rPr lang="en-US" b="1" dirty="0" smtClean="0"/>
              <a:t>and the </a:t>
            </a:r>
            <a:r>
              <a:rPr lang="en-US" b="1" i="1" dirty="0" smtClean="0"/>
              <a:t>Uniform Commercial Code:</a:t>
            </a:r>
          </a:p>
          <a:p>
            <a:pPr lvl="1" eaLnBrk="1" fontAlgn="auto" hangingPunct="1">
              <a:spcAft>
                <a:spcPts val="0"/>
              </a:spcAft>
              <a:buFont typeface="Arial" pitchFamily="34" charset="0"/>
              <a:buNone/>
              <a:defRPr/>
            </a:pPr>
            <a:r>
              <a:rPr lang="en-US" dirty="0">
                <a:hlinkClick r:id="rId3"/>
              </a:rPr>
              <a:t>http://www.cisg.ca</a:t>
            </a:r>
            <a:r>
              <a:rPr lang="en-US" dirty="0" smtClean="0">
                <a:hlinkClick r:id="rId3"/>
              </a:rPr>
              <a:t>/</a:t>
            </a:r>
            <a:endParaRPr lang="en-US" dirty="0" smtClean="0"/>
          </a:p>
          <a:p>
            <a:pPr lvl="1"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dirty="0" smtClean="0"/>
              <a:t>Conclusion: Many CISG provisions encourage, or even require, communication and reasonable conduct between the parties to resolve problems before a total contractual breakdown.</a:t>
            </a:r>
          </a:p>
          <a:p>
            <a:pPr lvl="1"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Elements of a sales contract</a:t>
            </a:r>
          </a:p>
        </p:txBody>
      </p:sp>
      <p:sp>
        <p:nvSpPr>
          <p:cNvPr id="3" name="Content Placeholder 2"/>
          <p:cNvSpPr>
            <a:spLocks noGrp="1"/>
          </p:cNvSpPr>
          <p:nvPr>
            <p:ph idx="1"/>
          </p:nvPr>
        </p:nvSpPr>
        <p:spPr>
          <a:xfrm>
            <a:off x="457200" y="1600200"/>
            <a:ext cx="8229600" cy="4724400"/>
          </a:xfrm>
        </p:spPr>
        <p:txBody>
          <a:bodyPr rtlCol="0">
            <a:normAutofit fontScale="85000" lnSpcReduction="10000"/>
          </a:bodyPr>
          <a:lstStyle/>
          <a:p>
            <a:pPr eaLnBrk="1" fontAlgn="auto" hangingPunct="1">
              <a:spcAft>
                <a:spcPts val="0"/>
              </a:spcAft>
              <a:buFont typeface="Arial" pitchFamily="34" charset="0"/>
              <a:buChar char="•"/>
              <a:defRPr/>
            </a:pPr>
            <a:r>
              <a:rPr lang="en-US" dirty="0" smtClean="0"/>
              <a:t>Too much detail is better than too little detail</a:t>
            </a:r>
          </a:p>
          <a:p>
            <a:pPr eaLnBrk="1" fontAlgn="auto" hangingPunct="1">
              <a:spcAft>
                <a:spcPts val="0"/>
              </a:spcAft>
              <a:buFont typeface="Arial" pitchFamily="34" charset="0"/>
              <a:buChar char="•"/>
              <a:defRPr/>
            </a:pPr>
            <a:r>
              <a:rPr lang="en-US" dirty="0" smtClean="0"/>
              <a:t>Spell out:</a:t>
            </a:r>
          </a:p>
          <a:p>
            <a:pPr lvl="1" eaLnBrk="1" fontAlgn="auto" hangingPunct="1">
              <a:spcAft>
                <a:spcPts val="0"/>
              </a:spcAft>
              <a:buFont typeface="Arial" pitchFamily="34" charset="0"/>
              <a:buChar char="–"/>
              <a:defRPr/>
            </a:pPr>
            <a:r>
              <a:rPr lang="en-US" dirty="0" smtClean="0"/>
              <a:t>Parties to the transaction, with addresses</a:t>
            </a:r>
          </a:p>
          <a:p>
            <a:pPr lvl="1" eaLnBrk="1" fontAlgn="auto" hangingPunct="1">
              <a:spcAft>
                <a:spcPts val="0"/>
              </a:spcAft>
              <a:buFont typeface="Arial" pitchFamily="34" charset="0"/>
              <a:buChar char="–"/>
              <a:defRPr/>
            </a:pPr>
            <a:r>
              <a:rPr lang="en-US" dirty="0" smtClean="0"/>
              <a:t>Product details, incl. description, quantities, weights and/or volume, units of measure, qualities, colors, sizes, packaging, marking, origin</a:t>
            </a:r>
          </a:p>
          <a:p>
            <a:pPr lvl="1" eaLnBrk="1" fontAlgn="auto" hangingPunct="1">
              <a:spcAft>
                <a:spcPts val="0"/>
              </a:spcAft>
              <a:buFont typeface="Arial" pitchFamily="34" charset="0"/>
              <a:buChar char="–"/>
              <a:defRPr/>
            </a:pPr>
            <a:r>
              <a:rPr lang="en-US" dirty="0" smtClean="0"/>
              <a:t>Price and currency</a:t>
            </a:r>
          </a:p>
          <a:p>
            <a:pPr lvl="1" eaLnBrk="1" fontAlgn="auto" hangingPunct="1">
              <a:spcAft>
                <a:spcPts val="0"/>
              </a:spcAft>
              <a:buFont typeface="Arial" pitchFamily="34" charset="0"/>
              <a:buChar char="–"/>
              <a:defRPr/>
            </a:pPr>
            <a:r>
              <a:rPr lang="en-US" dirty="0" smtClean="0"/>
              <a:t>Terms of trade (transportation and delivery; “</a:t>
            </a:r>
            <a:r>
              <a:rPr lang="en-US" dirty="0" err="1" smtClean="0"/>
              <a:t>Incoterms</a:t>
            </a:r>
            <a:r>
              <a:rPr lang="en-US" dirty="0" smtClean="0"/>
              <a:t>”)</a:t>
            </a:r>
          </a:p>
          <a:p>
            <a:pPr lvl="1" eaLnBrk="1" fontAlgn="auto" hangingPunct="1">
              <a:spcAft>
                <a:spcPts val="0"/>
              </a:spcAft>
              <a:buFont typeface="Arial" pitchFamily="34" charset="0"/>
              <a:buChar char="–"/>
              <a:defRPr/>
            </a:pPr>
            <a:r>
              <a:rPr lang="en-US" dirty="0" smtClean="0"/>
              <a:t>Payment terms </a:t>
            </a:r>
          </a:p>
          <a:p>
            <a:pPr lvl="1" eaLnBrk="1" fontAlgn="auto" hangingPunct="1">
              <a:spcAft>
                <a:spcPts val="0"/>
              </a:spcAft>
              <a:buFont typeface="Arial" pitchFamily="34" charset="0"/>
              <a:buChar char="–"/>
              <a:defRPr/>
            </a:pPr>
            <a:r>
              <a:rPr lang="en-US" dirty="0" smtClean="0"/>
              <a:t>Documents required</a:t>
            </a:r>
          </a:p>
          <a:p>
            <a:pPr lvl="1" eaLnBrk="1" fontAlgn="auto" hangingPunct="1">
              <a:spcAft>
                <a:spcPts val="0"/>
              </a:spcAft>
              <a:buFont typeface="Arial" pitchFamily="34" charset="0"/>
              <a:buChar char="–"/>
              <a:defRPr/>
            </a:pPr>
            <a:r>
              <a:rPr lang="en-US" dirty="0" smtClean="0"/>
              <a:t>Boilerplate (warranties, damages, notification, governing law, dispute settlement, etc.)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Document progression</a:t>
            </a:r>
          </a:p>
        </p:txBody>
      </p:sp>
      <p:sp>
        <p:nvSpPr>
          <p:cNvPr id="17411" name="Content Placeholder 2"/>
          <p:cNvSpPr>
            <a:spLocks noGrp="1"/>
          </p:cNvSpPr>
          <p:nvPr>
            <p:ph idx="1"/>
          </p:nvPr>
        </p:nvSpPr>
        <p:spPr/>
        <p:txBody>
          <a:bodyPr/>
          <a:lstStyle/>
          <a:p>
            <a:pPr eaLnBrk="1" hangingPunct="1"/>
            <a:r>
              <a:rPr lang="en-US" smtClean="0"/>
              <a:t>Ideally, quotations, purchase orders, order confirmations and pro forma invoices should have a logical and congruent progression of terms and conditions, and should contain the information needed to produce the payment, shipping and regulatory compliance documents (e.g. Letters of Credit, Bills of Lading, Shipper’s Export Declaration)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2. Distributor and Agency Agreements</a:t>
            </a:r>
            <a:endParaRPr lang="en-US" dirty="0"/>
          </a:p>
        </p:txBody>
      </p:sp>
      <p:sp>
        <p:nvSpPr>
          <p:cNvPr id="18435" name="Content Placeholder 2"/>
          <p:cNvSpPr>
            <a:spLocks noGrp="1"/>
          </p:cNvSpPr>
          <p:nvPr>
            <p:ph idx="1"/>
          </p:nvPr>
        </p:nvSpPr>
        <p:spPr>
          <a:xfrm>
            <a:off x="457200" y="1219200"/>
            <a:ext cx="8229600" cy="5486400"/>
          </a:xfrm>
        </p:spPr>
        <p:txBody>
          <a:bodyPr/>
          <a:lstStyle/>
          <a:p>
            <a:pPr eaLnBrk="1" hangingPunct="1"/>
            <a:r>
              <a:rPr lang="en-US" sz="2800" dirty="0" smtClean="0"/>
              <a:t>Long term agreements governing a close relationship and a stream of transactions.</a:t>
            </a:r>
          </a:p>
          <a:p>
            <a:pPr eaLnBrk="1" hangingPunct="1"/>
            <a:r>
              <a:rPr lang="en-US" sz="2800" dirty="0" smtClean="0"/>
              <a:t>Distributors take title to the goods, while agents are commission based.</a:t>
            </a:r>
          </a:p>
          <a:p>
            <a:pPr eaLnBrk="1" hangingPunct="1"/>
            <a:r>
              <a:rPr lang="en-US" sz="2800" dirty="0" smtClean="0"/>
              <a:t>Figures 3-13 and 3-14 in Johnson’s book have good listings of elements of distributor and agency contracts.  </a:t>
            </a:r>
          </a:p>
          <a:p>
            <a:pPr eaLnBrk="1" hangingPunct="1"/>
            <a:r>
              <a:rPr lang="en-US" sz="2800" dirty="0" smtClean="0"/>
              <a:t>Use a template or get help from </a:t>
            </a:r>
            <a:r>
              <a:rPr lang="en-US" sz="2800" dirty="0" smtClean="0"/>
              <a:t>attorney </a:t>
            </a:r>
          </a:p>
          <a:p>
            <a:pPr eaLnBrk="1" hangingPunct="1"/>
            <a:r>
              <a:rPr lang="en-US" sz="2800" dirty="0" smtClean="0"/>
              <a:t>Sample: </a:t>
            </a:r>
            <a:r>
              <a:rPr lang="en-US" sz="2800" dirty="0" smtClean="0">
                <a:hlinkClick r:id="rId3"/>
              </a:rPr>
              <a:t>http://www.rogercohen.com/training/distributor_agreement.shtml</a:t>
            </a:r>
            <a:endParaRPr lang="en-US" sz="2800" dirty="0" smtClean="0"/>
          </a:p>
          <a:p>
            <a:pPr eaLnBrk="1" hangingPunct="1"/>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Checklist for International Distributor Agreements (adopted from Jim Foley)</a:t>
            </a:r>
            <a:endParaRPr lang="en-US" dirty="0"/>
          </a:p>
        </p:txBody>
      </p:sp>
      <p:sp>
        <p:nvSpPr>
          <p:cNvPr id="3" name="Content Placeholder 2"/>
          <p:cNvSpPr>
            <a:spLocks noGrp="1"/>
          </p:cNvSpPr>
          <p:nvPr>
            <p:ph idx="1"/>
          </p:nvPr>
        </p:nvSpPr>
        <p:spPr/>
        <p:txBody>
          <a:bodyPr rtlCol="0">
            <a:normAutofit fontScale="85000" lnSpcReduction="20000"/>
          </a:bodyPr>
          <a:lstStyle/>
          <a:p>
            <a:pPr marL="514350" indent="-514350" eaLnBrk="1" fontAlgn="auto" hangingPunct="1">
              <a:spcAft>
                <a:spcPts val="0"/>
              </a:spcAft>
              <a:buFont typeface="+mj-lt"/>
              <a:buAutoNum type="arabicPeriod"/>
              <a:defRPr/>
            </a:pPr>
            <a:r>
              <a:rPr lang="en-US" dirty="0" smtClean="0"/>
              <a:t>Definitions (with references to appendices)</a:t>
            </a:r>
          </a:p>
          <a:p>
            <a:pPr marL="514350" indent="-514350" eaLnBrk="1" fontAlgn="auto" hangingPunct="1">
              <a:spcAft>
                <a:spcPts val="0"/>
              </a:spcAft>
              <a:buFont typeface="+mj-lt"/>
              <a:buAutoNum type="arabicPeriod"/>
              <a:defRPr/>
            </a:pPr>
            <a:r>
              <a:rPr lang="en-US" dirty="0" smtClean="0"/>
              <a:t>Appointment and Scope (exclusivity, territory, non-competition)</a:t>
            </a:r>
          </a:p>
          <a:p>
            <a:pPr marL="514350" indent="-514350" eaLnBrk="1" fontAlgn="auto" hangingPunct="1">
              <a:spcAft>
                <a:spcPts val="0"/>
              </a:spcAft>
              <a:buFont typeface="+mj-lt"/>
              <a:buAutoNum type="arabicPeriod"/>
              <a:defRPr/>
            </a:pPr>
            <a:r>
              <a:rPr lang="en-US" dirty="0" smtClean="0"/>
              <a:t>Terms and Conditions of Sale (ordering procedures, prices, payment, delivery, warranties, claims procedures)</a:t>
            </a:r>
          </a:p>
          <a:p>
            <a:pPr marL="514350" indent="-514350" eaLnBrk="1" fontAlgn="auto" hangingPunct="1">
              <a:spcAft>
                <a:spcPts val="0"/>
              </a:spcAft>
              <a:buFont typeface="+mj-lt"/>
              <a:buAutoNum type="arabicPeriod"/>
              <a:defRPr/>
            </a:pPr>
            <a:r>
              <a:rPr lang="en-US" dirty="0" smtClean="0"/>
              <a:t>Distributor’s Covenants and Representations (sales promotion and materials, inventory levels, facilities/personnel, performance targets, sales policies, aftermarket support, service, regulatory compliance, local laws, safety standards, indemnifications)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95400"/>
          </a:xfrm>
        </p:spPr>
        <p:txBody>
          <a:bodyPr rtlCol="0">
            <a:normAutofit fontScale="90000"/>
          </a:bodyPr>
          <a:lstStyle/>
          <a:p>
            <a:pPr eaLnBrk="1" fontAlgn="auto" hangingPunct="1">
              <a:spcAft>
                <a:spcPts val="0"/>
              </a:spcAft>
              <a:defRPr/>
            </a:pPr>
            <a:r>
              <a:rPr lang="en-US" dirty="0" smtClean="0"/>
              <a:t>Sample Intl. Distribution Agreement, cont’d:</a:t>
            </a:r>
            <a:endParaRPr lang="en-US" dirty="0"/>
          </a:p>
        </p:txBody>
      </p:sp>
      <p:sp>
        <p:nvSpPr>
          <p:cNvPr id="3" name="Content Placeholder 2"/>
          <p:cNvSpPr>
            <a:spLocks noGrp="1"/>
          </p:cNvSpPr>
          <p:nvPr>
            <p:ph idx="1"/>
          </p:nvPr>
        </p:nvSpPr>
        <p:spPr>
          <a:xfrm>
            <a:off x="457200" y="1371600"/>
            <a:ext cx="8229600" cy="4754563"/>
          </a:xfrm>
        </p:spPr>
        <p:txBody>
          <a:bodyPr rtlCol="0">
            <a:normAutofit fontScale="92500"/>
          </a:bodyPr>
          <a:lstStyle/>
          <a:p>
            <a:pPr marL="514350" indent="-514350" eaLnBrk="1" fontAlgn="auto" hangingPunct="1">
              <a:spcAft>
                <a:spcPts val="0"/>
              </a:spcAft>
              <a:buFont typeface="Arial" pitchFamily="34" charset="0"/>
              <a:buAutoNum type="arabicPeriod" startAt="5"/>
              <a:defRPr/>
            </a:pPr>
            <a:r>
              <a:rPr lang="en-US" dirty="0" smtClean="0"/>
              <a:t>Company’s Covenants and Representations (sales support, notifications, assistance, training)</a:t>
            </a:r>
          </a:p>
          <a:p>
            <a:pPr marL="514350" indent="-514350" eaLnBrk="1" fontAlgn="auto" hangingPunct="1">
              <a:spcAft>
                <a:spcPts val="0"/>
              </a:spcAft>
              <a:buFont typeface="Arial" pitchFamily="34" charset="0"/>
              <a:buAutoNum type="arabicPeriod" startAt="5"/>
              <a:defRPr/>
            </a:pPr>
            <a:r>
              <a:rPr lang="en-US" dirty="0" smtClean="0"/>
              <a:t>Confidentiality and Proprietary Rights (technical info., trademarks, trade names, patents, copyrights)</a:t>
            </a:r>
          </a:p>
          <a:p>
            <a:pPr marL="514350" indent="-514350" eaLnBrk="1" fontAlgn="auto" hangingPunct="1">
              <a:spcAft>
                <a:spcPts val="0"/>
              </a:spcAft>
              <a:buFont typeface="Arial" pitchFamily="34" charset="0"/>
              <a:buAutoNum type="arabicPeriod" startAt="5"/>
              <a:defRPr/>
            </a:pPr>
            <a:r>
              <a:rPr lang="en-US" dirty="0" smtClean="0"/>
              <a:t>Term and Termination </a:t>
            </a:r>
          </a:p>
          <a:p>
            <a:pPr marL="514350" indent="-514350" eaLnBrk="1" fontAlgn="auto" hangingPunct="1">
              <a:spcAft>
                <a:spcPts val="0"/>
              </a:spcAft>
              <a:buFont typeface="Arial" pitchFamily="34" charset="0"/>
              <a:buAutoNum type="arabicPeriod" startAt="5"/>
              <a:defRPr/>
            </a:pPr>
            <a:r>
              <a:rPr lang="en-US" dirty="0" smtClean="0"/>
              <a:t>Conciliation and Dispute Resolution (choice of forum and applicable law)</a:t>
            </a:r>
          </a:p>
          <a:p>
            <a:pPr marL="514350" indent="-514350" eaLnBrk="1" fontAlgn="auto" hangingPunct="1">
              <a:spcAft>
                <a:spcPts val="0"/>
              </a:spcAft>
              <a:buFont typeface="Arial" pitchFamily="34" charset="0"/>
              <a:buAutoNum type="arabicPeriod" startAt="5"/>
              <a:defRPr/>
            </a:pPr>
            <a:r>
              <a:rPr lang="en-US" dirty="0" smtClean="0"/>
              <a:t>General Provisions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mtClean="0"/>
              <a:t>Today</a:t>
            </a:r>
          </a:p>
        </p:txBody>
      </p:sp>
      <p:sp>
        <p:nvSpPr>
          <p:cNvPr id="3075" name="Content Placeholder 2"/>
          <p:cNvSpPr>
            <a:spLocks noGrp="1"/>
          </p:cNvSpPr>
          <p:nvPr>
            <p:ph idx="1"/>
          </p:nvPr>
        </p:nvSpPr>
        <p:spPr/>
        <p:txBody>
          <a:bodyPr/>
          <a:lstStyle/>
          <a:p>
            <a:pPr eaLnBrk="1" hangingPunct="1"/>
            <a:r>
              <a:rPr lang="en-US" smtClean="0"/>
              <a:t>Review Quiz 1</a:t>
            </a:r>
          </a:p>
          <a:p>
            <a:pPr eaLnBrk="1" hangingPunct="1"/>
            <a:r>
              <a:rPr lang="en-US" smtClean="0"/>
              <a:t>Comments on Discussion Posts; hints on Forum No. 4</a:t>
            </a:r>
          </a:p>
          <a:p>
            <a:pPr eaLnBrk="1" hangingPunct="1"/>
            <a:r>
              <a:rPr lang="en-US" smtClean="0"/>
              <a:t>Lecture on Channel management, sales contracts and distributor agreements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t>Enforceability</a:t>
            </a:r>
          </a:p>
        </p:txBody>
      </p:sp>
      <p:sp>
        <p:nvSpPr>
          <p:cNvPr id="21507" name="Content Placeholder 2"/>
          <p:cNvSpPr>
            <a:spLocks noGrp="1"/>
          </p:cNvSpPr>
          <p:nvPr>
            <p:ph idx="1"/>
          </p:nvPr>
        </p:nvSpPr>
        <p:spPr/>
        <p:txBody>
          <a:bodyPr/>
          <a:lstStyle/>
          <a:p>
            <a:pPr eaLnBrk="1" hangingPunct="1"/>
            <a:r>
              <a:rPr lang="en-US" smtClean="0"/>
              <a:t>Distributor agreements have to be tailored to and enforceable in the countries of the parties.  </a:t>
            </a:r>
          </a:p>
          <a:p>
            <a:pPr eaLnBrk="1" hangingPunct="1"/>
            <a:r>
              <a:rPr lang="en-US" smtClean="0"/>
              <a:t>For example, labor laws and tax issues come into play, as well as product liability issues. </a:t>
            </a:r>
          </a:p>
          <a:p>
            <a:pPr eaLnBrk="1" hangingPunct="1"/>
            <a:r>
              <a:rPr lang="en-US" smtClean="0"/>
              <a:t>May need help from lawyer in the buying country, and/or input from the U.S. Foreign Commercial Service (consulate)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Marketing Channels</a:t>
            </a:r>
          </a:p>
        </p:txBody>
      </p:sp>
      <p:sp>
        <p:nvSpPr>
          <p:cNvPr id="3" name="Content Placeholder 2"/>
          <p:cNvSpPr>
            <a:spLocks noGrp="1"/>
          </p:cNvSpPr>
          <p:nvPr>
            <p:ph idx="1"/>
          </p:nvPr>
        </p:nvSpPr>
        <p:spPr>
          <a:xfrm>
            <a:off x="457200" y="1371600"/>
            <a:ext cx="8229600" cy="4754563"/>
          </a:xfrm>
        </p:spPr>
        <p:txBody>
          <a:bodyPr rtlCol="0">
            <a:normAutofit fontScale="92500" lnSpcReduction="20000"/>
          </a:bodyPr>
          <a:lstStyle/>
          <a:p>
            <a:pPr eaLnBrk="1" fontAlgn="auto" hangingPunct="1">
              <a:spcAft>
                <a:spcPts val="0"/>
              </a:spcAft>
              <a:buFont typeface="Arial" pitchFamily="34" charset="0"/>
              <a:buChar char="•"/>
              <a:defRPr/>
            </a:pPr>
            <a:r>
              <a:rPr lang="en-US" dirty="0" smtClean="0"/>
              <a:t>Indirect Marketing:</a:t>
            </a:r>
          </a:p>
          <a:p>
            <a:pPr lvl="1" eaLnBrk="1" fontAlgn="auto" hangingPunct="1">
              <a:spcAft>
                <a:spcPts val="0"/>
              </a:spcAft>
              <a:buFont typeface="Arial" pitchFamily="34" charset="0"/>
              <a:buChar char="–"/>
              <a:defRPr/>
            </a:pPr>
            <a:r>
              <a:rPr lang="en-US" dirty="0" smtClean="0"/>
              <a:t>Using intermediaries (Export Management Companies or Export Trading Companies)</a:t>
            </a:r>
          </a:p>
          <a:p>
            <a:pPr lvl="1" eaLnBrk="1" fontAlgn="auto" hangingPunct="1">
              <a:spcAft>
                <a:spcPts val="0"/>
              </a:spcAft>
              <a:buFont typeface="Arial" pitchFamily="34" charset="0"/>
              <a:buChar char="–"/>
              <a:defRPr/>
            </a:pPr>
            <a:r>
              <a:rPr lang="en-US" dirty="0" smtClean="0"/>
              <a:t>Piggybacking w/another exporter</a:t>
            </a:r>
            <a:endParaRPr lang="en-US" dirty="0"/>
          </a:p>
          <a:p>
            <a:pPr eaLnBrk="1" fontAlgn="auto" hangingPunct="1">
              <a:spcAft>
                <a:spcPts val="0"/>
              </a:spcAft>
              <a:buFont typeface="Arial" pitchFamily="34" charset="0"/>
              <a:buChar char="•"/>
              <a:defRPr/>
            </a:pPr>
            <a:r>
              <a:rPr lang="en-US" dirty="0" smtClean="0"/>
              <a:t>Direct Marketing:</a:t>
            </a:r>
          </a:p>
          <a:p>
            <a:pPr lvl="1" eaLnBrk="1" fontAlgn="auto" hangingPunct="1">
              <a:spcAft>
                <a:spcPts val="0"/>
              </a:spcAft>
              <a:buFont typeface="Arial" pitchFamily="34" charset="0"/>
              <a:buChar char="–"/>
              <a:defRPr/>
            </a:pPr>
            <a:r>
              <a:rPr lang="en-US" dirty="0" smtClean="0"/>
              <a:t>Mail-order/internet/sporadic sales</a:t>
            </a:r>
          </a:p>
          <a:p>
            <a:pPr lvl="1" eaLnBrk="1" fontAlgn="auto" hangingPunct="1">
              <a:spcAft>
                <a:spcPts val="0"/>
              </a:spcAft>
              <a:buFont typeface="Arial" pitchFamily="34" charset="0"/>
              <a:buChar char="–"/>
              <a:defRPr/>
            </a:pPr>
            <a:r>
              <a:rPr lang="en-US" dirty="0" smtClean="0"/>
              <a:t>B2B (directly to select foreign retailers or end-users)</a:t>
            </a:r>
          </a:p>
          <a:p>
            <a:pPr lvl="1" eaLnBrk="1" fontAlgn="auto" hangingPunct="1">
              <a:spcAft>
                <a:spcPts val="0"/>
              </a:spcAft>
              <a:buFont typeface="Arial" pitchFamily="34" charset="0"/>
              <a:buChar char="–"/>
              <a:defRPr/>
            </a:pPr>
            <a:r>
              <a:rPr lang="en-US" dirty="0" smtClean="0"/>
              <a:t>Using foreign agents or distributors</a:t>
            </a:r>
          </a:p>
          <a:p>
            <a:pPr lvl="1" eaLnBrk="1" fontAlgn="auto" hangingPunct="1">
              <a:spcAft>
                <a:spcPts val="0"/>
              </a:spcAft>
              <a:buFont typeface="Arial" pitchFamily="34" charset="0"/>
              <a:buChar char="–"/>
              <a:defRPr/>
            </a:pPr>
            <a:r>
              <a:rPr lang="en-US" dirty="0" smtClean="0"/>
              <a:t>Licensing production with overseas factories</a:t>
            </a:r>
          </a:p>
          <a:p>
            <a:pPr lvl="1" eaLnBrk="1" fontAlgn="auto" hangingPunct="1">
              <a:spcAft>
                <a:spcPts val="0"/>
              </a:spcAft>
              <a:buFont typeface="Arial" pitchFamily="34" charset="0"/>
              <a:buChar char="–"/>
              <a:defRPr/>
            </a:pPr>
            <a:r>
              <a:rPr lang="en-US" dirty="0" smtClean="0"/>
              <a:t>Franchising</a:t>
            </a:r>
          </a:p>
          <a:p>
            <a:pPr lvl="1" eaLnBrk="1" fontAlgn="auto" hangingPunct="1">
              <a:spcAft>
                <a:spcPts val="0"/>
              </a:spcAft>
              <a:buFont typeface="Arial" pitchFamily="34" charset="0"/>
              <a:buChar char="–"/>
              <a:defRPr/>
            </a:pPr>
            <a:r>
              <a:rPr lang="en-US" dirty="0" smtClean="0"/>
              <a:t>Setting up own sales offices and subsidiaries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Foundations for Contracts</a:t>
            </a:r>
          </a:p>
        </p:txBody>
      </p:sp>
      <p:sp>
        <p:nvSpPr>
          <p:cNvPr id="5123" name="Content Placeholder 2"/>
          <p:cNvSpPr>
            <a:spLocks noGrp="1"/>
          </p:cNvSpPr>
          <p:nvPr>
            <p:ph idx="1"/>
          </p:nvPr>
        </p:nvSpPr>
        <p:spPr/>
        <p:txBody>
          <a:bodyPr/>
          <a:lstStyle/>
          <a:p>
            <a:pPr eaLnBrk="1" hangingPunct="1"/>
            <a:r>
              <a:rPr lang="en-US" smtClean="0"/>
              <a:t>Competent and Willing Parties</a:t>
            </a:r>
          </a:p>
          <a:p>
            <a:pPr eaLnBrk="1" hangingPunct="1"/>
            <a:r>
              <a:rPr lang="en-US" smtClean="0"/>
              <a:t>Offer</a:t>
            </a:r>
          </a:p>
          <a:p>
            <a:pPr eaLnBrk="1" hangingPunct="1"/>
            <a:r>
              <a:rPr lang="en-US" smtClean="0"/>
              <a:t>Acceptance</a:t>
            </a:r>
          </a:p>
          <a:p>
            <a:pPr eaLnBrk="1" hangingPunct="1"/>
            <a:r>
              <a:rPr lang="en-US" smtClean="0"/>
              <a:t>Consideration</a:t>
            </a:r>
          </a:p>
          <a:p>
            <a:pPr eaLnBrk="1" hangingPunct="1"/>
            <a:r>
              <a:rPr lang="en-US" smtClean="0"/>
              <a:t>For legal purpose</a:t>
            </a:r>
          </a:p>
          <a:p>
            <a:pPr lvl="1" eaLnBrk="1" hangingPunct="1">
              <a:buFont typeface="Arial" charset="0"/>
              <a:buNone/>
            </a:pPr>
            <a:endParaRPr lang="en-US" smtClean="0"/>
          </a:p>
          <a:p>
            <a:pPr eaLnBrk="1" hangingPunct="1"/>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Warranties (what seller warrants)</a:t>
            </a:r>
          </a:p>
        </p:txBody>
      </p:sp>
      <p:sp>
        <p:nvSpPr>
          <p:cNvPr id="6147" name="Content Placeholder 2"/>
          <p:cNvSpPr>
            <a:spLocks noGrp="1"/>
          </p:cNvSpPr>
          <p:nvPr>
            <p:ph idx="1"/>
          </p:nvPr>
        </p:nvSpPr>
        <p:spPr/>
        <p:txBody>
          <a:bodyPr/>
          <a:lstStyle/>
          <a:p>
            <a:pPr eaLnBrk="1" hangingPunct="1"/>
            <a:r>
              <a:rPr lang="en-US" smtClean="0"/>
              <a:t>Can be modified (excluded) in contract, and remedies can be limited (by contract)</a:t>
            </a:r>
          </a:p>
          <a:p>
            <a:pPr eaLnBrk="1" hangingPunct="1"/>
            <a:r>
              <a:rPr lang="en-US" smtClean="0"/>
              <a:t>Express warranties (UCC 2-313)</a:t>
            </a:r>
          </a:p>
          <a:p>
            <a:pPr eaLnBrk="1" hangingPunct="1"/>
            <a:r>
              <a:rPr lang="en-US" smtClean="0"/>
              <a:t>Implied warranties (UCC 2-312, 314, 315)</a:t>
            </a:r>
          </a:p>
          <a:p>
            <a:pPr lvl="1" eaLnBrk="1" hangingPunct="1"/>
            <a:r>
              <a:rPr lang="en-US" smtClean="0"/>
              <a:t>Title (incl. non-infringement)</a:t>
            </a:r>
          </a:p>
          <a:p>
            <a:pPr lvl="1" eaLnBrk="1" hangingPunct="1"/>
            <a:r>
              <a:rPr lang="en-US" smtClean="0"/>
              <a:t>Merchantability (quality)</a:t>
            </a:r>
          </a:p>
          <a:p>
            <a:pPr lvl="1" eaLnBrk="1" hangingPunct="1"/>
            <a:r>
              <a:rPr lang="en-US" smtClean="0"/>
              <a:t>Fitness for particular purpose</a:t>
            </a:r>
          </a:p>
          <a:p>
            <a:pPr lvl="1" eaLnBrk="1" hangingPunct="1"/>
            <a:endParaRPr lang="en-US" smtClean="0"/>
          </a:p>
          <a:p>
            <a:pPr lvl="1" eaLnBrk="1" hangingPunct="1"/>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792162"/>
          </a:xfrm>
        </p:spPr>
        <p:txBody>
          <a:bodyPr/>
          <a:lstStyle/>
          <a:p>
            <a:pPr eaLnBrk="1" hangingPunct="1"/>
            <a:r>
              <a:rPr lang="en-US" smtClean="0"/>
              <a:t>1. Sales Contracts </a:t>
            </a:r>
          </a:p>
        </p:txBody>
      </p:sp>
      <p:sp>
        <p:nvSpPr>
          <p:cNvPr id="3" name="Content Placeholder 2"/>
          <p:cNvSpPr>
            <a:spLocks noGrp="1"/>
          </p:cNvSpPr>
          <p:nvPr>
            <p:ph idx="1"/>
          </p:nvPr>
        </p:nvSpPr>
        <p:spPr>
          <a:xfrm>
            <a:off x="457200" y="1219200"/>
            <a:ext cx="8229600" cy="5334000"/>
          </a:xfrm>
        </p:spPr>
        <p:txBody>
          <a:bodyPr rtlCol="0">
            <a:normAutofit fontScale="62500" lnSpcReduction="20000"/>
          </a:bodyPr>
          <a:lstStyle/>
          <a:p>
            <a:pPr eaLnBrk="1" fontAlgn="auto" hangingPunct="1">
              <a:spcAft>
                <a:spcPts val="0"/>
              </a:spcAft>
              <a:buFont typeface="Arial" pitchFamily="34" charset="0"/>
              <a:buChar char="•"/>
              <a:defRPr/>
            </a:pPr>
            <a:r>
              <a:rPr lang="en-US" sz="4000" dirty="0" smtClean="0"/>
              <a:t>Used for individual/isolated (single or multiple) sales transactions</a:t>
            </a:r>
          </a:p>
          <a:p>
            <a:pPr eaLnBrk="1" fontAlgn="auto" hangingPunct="1">
              <a:spcAft>
                <a:spcPts val="0"/>
              </a:spcAft>
              <a:buFont typeface="Arial" pitchFamily="34" charset="0"/>
              <a:buChar char="•"/>
              <a:defRPr/>
            </a:pPr>
            <a:endParaRPr lang="en-US" sz="4000" dirty="0" smtClean="0"/>
          </a:p>
          <a:p>
            <a:pPr eaLnBrk="1" fontAlgn="auto" hangingPunct="1">
              <a:spcAft>
                <a:spcPts val="0"/>
              </a:spcAft>
              <a:buFont typeface="Arial" pitchFamily="34" charset="0"/>
              <a:buChar char="•"/>
              <a:defRPr/>
            </a:pPr>
            <a:r>
              <a:rPr lang="en-US" sz="4000" b="1" dirty="0" smtClean="0">
                <a:solidFill>
                  <a:srgbClr val="FF0000"/>
                </a:solidFill>
              </a:rPr>
              <a:t>Uniform Commercial Code </a:t>
            </a:r>
            <a:r>
              <a:rPr lang="en-US" sz="4000" dirty="0" smtClean="0"/>
              <a:t>(UCC): mostly for U.S. domestic sales, although useful as a reference</a:t>
            </a:r>
          </a:p>
          <a:p>
            <a:pPr eaLnBrk="1" fontAlgn="auto" hangingPunct="1">
              <a:spcAft>
                <a:spcPts val="0"/>
              </a:spcAft>
              <a:buFont typeface="Arial" pitchFamily="34" charset="0"/>
              <a:buChar char="•"/>
              <a:defRPr/>
            </a:pPr>
            <a:r>
              <a:rPr lang="en-US" sz="4000" b="1" dirty="0" smtClean="0">
                <a:solidFill>
                  <a:srgbClr val="FF0000"/>
                </a:solidFill>
              </a:rPr>
              <a:t>Convention on Contracts for the International Sale of Goods </a:t>
            </a:r>
            <a:r>
              <a:rPr lang="en-US" sz="4000" dirty="0" smtClean="0"/>
              <a:t>(CISG):  developed by U.N. </a:t>
            </a:r>
            <a:r>
              <a:rPr lang="en-US" sz="4000" dirty="0" smtClean="0"/>
              <a:t>and recognized by </a:t>
            </a:r>
            <a:r>
              <a:rPr lang="en-US" sz="4000" dirty="0" smtClean="0"/>
              <a:t>78 </a:t>
            </a:r>
            <a:r>
              <a:rPr lang="en-US" sz="4000" dirty="0" smtClean="0"/>
              <a:t>nations   (Significant exceptions include Brazil, Indonesia, India, Ireland, Malaysia, and the United Kingdom)</a:t>
            </a:r>
          </a:p>
          <a:p>
            <a:pPr eaLnBrk="1" fontAlgn="auto" hangingPunct="1">
              <a:spcAft>
                <a:spcPts val="0"/>
              </a:spcAft>
              <a:buFont typeface="Arial" pitchFamily="34" charset="0"/>
              <a:buChar char="•"/>
              <a:defRPr/>
            </a:pPr>
            <a:r>
              <a:rPr lang="en-US" sz="4000" dirty="0" smtClean="0"/>
              <a:t>Unless the parties specifically indicate that it does not apply, the CISG will be the governing law pertaining to all commercial contracts for the sale of goods between parties having their places of business in different countries which have adopted the </a:t>
            </a:r>
            <a:r>
              <a:rPr lang="en-US" sz="3800" dirty="0" smtClean="0"/>
              <a:t>CISG  (if both parties' principal places of business are in CISG countries, the CISG is the default choice)</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None/>
              <a:defRPr/>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Where do you find UCC and CISG?</a:t>
            </a:r>
          </a:p>
        </p:txBody>
      </p:sp>
      <p:sp>
        <p:nvSpPr>
          <p:cNvPr id="8195" name="Content Placeholder 2"/>
          <p:cNvSpPr>
            <a:spLocks noGrp="1"/>
          </p:cNvSpPr>
          <p:nvPr>
            <p:ph idx="1"/>
          </p:nvPr>
        </p:nvSpPr>
        <p:spPr/>
        <p:txBody>
          <a:bodyPr/>
          <a:lstStyle/>
          <a:p>
            <a:pPr eaLnBrk="1" hangingPunct="1"/>
            <a:r>
              <a:rPr lang="en-US" dirty="0" smtClean="0"/>
              <a:t>UCC – The American Law Institute:</a:t>
            </a:r>
          </a:p>
          <a:p>
            <a:pPr eaLnBrk="1" hangingPunct="1">
              <a:buFont typeface="Arial" charset="0"/>
              <a:buNone/>
            </a:pPr>
            <a:r>
              <a:rPr lang="en-US" dirty="0" smtClean="0"/>
              <a:t>	</a:t>
            </a:r>
            <a:r>
              <a:rPr lang="en-US" dirty="0" smtClean="0">
                <a:hlinkClick r:id="rId3"/>
              </a:rPr>
              <a:t>http://www.ali.org/index.cfm?fuseaction=publications.fpage&amp;node_id=86&amp;product_code=1UCCOTC07</a:t>
            </a:r>
            <a:endParaRPr lang="en-US" dirty="0" smtClean="0"/>
          </a:p>
          <a:p>
            <a:pPr eaLnBrk="1" hangingPunct="1">
              <a:buFont typeface="Arial" charset="0"/>
              <a:buNone/>
            </a:pPr>
            <a:endParaRPr lang="en-US" dirty="0" smtClean="0"/>
          </a:p>
          <a:p>
            <a:pPr eaLnBrk="1" hangingPunct="1"/>
            <a:r>
              <a:rPr lang="en-US" dirty="0" smtClean="0"/>
              <a:t>CISG – U.N. Commission on Intl. Trade Law: </a:t>
            </a:r>
            <a:r>
              <a:rPr lang="en-US" dirty="0" smtClean="0">
                <a:hlinkClick r:id="rId4"/>
              </a:rPr>
              <a:t>http://www.uncitral.org/uncitral/en/uncitral_texts/sale_goods/1980CISG.html</a:t>
            </a:r>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Uniform Commercial Code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2150314"/>
              </p:ext>
            </p:extLst>
          </p:nvPr>
        </p:nvGraphicFramePr>
        <p:xfrm>
          <a:off x="990600" y="1371600"/>
          <a:ext cx="7010400" cy="4875280"/>
        </p:xfrm>
        <a:graphic>
          <a:graphicData uri="http://schemas.openxmlformats.org/drawingml/2006/table">
            <a:tbl>
              <a:tblPr/>
              <a:tblGrid>
                <a:gridCol w="459332"/>
                <a:gridCol w="3275534"/>
                <a:gridCol w="3275534"/>
              </a:tblGrid>
              <a:tr h="197922">
                <a:tc>
                  <a:txBody>
                    <a:bodyPr/>
                    <a:lstStyle/>
                    <a:p>
                      <a:r>
                        <a:rPr lang="en-US" sz="900" b="1" dirty="0"/>
                        <a:t>ART.</a:t>
                      </a:r>
                      <a:endParaRPr lang="en-US" sz="900" dirty="0"/>
                    </a:p>
                  </a:txBody>
                  <a:tcPr marL="47145" marR="47145" marT="23571" marB="23571" anchor="ctr">
                    <a:lnL>
                      <a:noFill/>
                    </a:lnL>
                    <a:lnR>
                      <a:noFill/>
                    </a:lnR>
                    <a:lnT>
                      <a:noFill/>
                    </a:lnT>
                    <a:lnB>
                      <a:noFill/>
                    </a:lnB>
                  </a:tcPr>
                </a:tc>
                <a:tc>
                  <a:txBody>
                    <a:bodyPr/>
                    <a:lstStyle/>
                    <a:p>
                      <a:r>
                        <a:rPr lang="en-US" sz="900" b="1"/>
                        <a:t>TITLE</a:t>
                      </a:r>
                      <a:endParaRPr lang="en-US" sz="900"/>
                    </a:p>
                  </a:txBody>
                  <a:tcPr marL="47145" marR="47145" marT="23571" marB="23571" anchor="ctr">
                    <a:lnL>
                      <a:noFill/>
                    </a:lnL>
                    <a:lnR>
                      <a:noFill/>
                    </a:lnR>
                    <a:lnT>
                      <a:noFill/>
                    </a:lnT>
                    <a:lnB>
                      <a:noFill/>
                    </a:lnB>
                  </a:tcPr>
                </a:tc>
                <a:tc>
                  <a:txBody>
                    <a:bodyPr/>
                    <a:lstStyle/>
                    <a:p>
                      <a:r>
                        <a:rPr lang="en-US" sz="900" b="1"/>
                        <a:t>CONTENTS</a:t>
                      </a:r>
                      <a:endParaRPr lang="en-US" sz="900"/>
                    </a:p>
                  </a:txBody>
                  <a:tcPr marL="47145" marR="47145" marT="23571" marB="23571" anchor="ctr">
                    <a:lnL>
                      <a:noFill/>
                    </a:lnL>
                    <a:lnR>
                      <a:noFill/>
                    </a:lnR>
                    <a:lnT>
                      <a:noFill/>
                    </a:lnT>
                    <a:lnB>
                      <a:noFill/>
                    </a:lnB>
                  </a:tcPr>
                </a:tc>
              </a:tr>
              <a:tr h="346363">
                <a:tc>
                  <a:txBody>
                    <a:bodyPr/>
                    <a:lstStyle/>
                    <a:p>
                      <a:r>
                        <a:rPr lang="en-US" sz="1400" baseline="0" dirty="0"/>
                        <a:t>1</a:t>
                      </a:r>
                    </a:p>
                  </a:txBody>
                  <a:tcPr marL="47145" marR="47145" marT="23571" marB="23571" anchor="ctr">
                    <a:lnL>
                      <a:noFill/>
                    </a:lnL>
                    <a:lnR>
                      <a:noFill/>
                    </a:lnR>
                    <a:lnT>
                      <a:noFill/>
                    </a:lnT>
                    <a:lnB>
                      <a:noFill/>
                    </a:lnB>
                  </a:tcPr>
                </a:tc>
                <a:tc>
                  <a:txBody>
                    <a:bodyPr/>
                    <a:lstStyle/>
                    <a:p>
                      <a:r>
                        <a:rPr lang="en-US" sz="1400" b="1" baseline="0"/>
                        <a:t>General Provisions</a:t>
                      </a:r>
                      <a:endParaRPr lang="en-US" sz="1400" baseline="0"/>
                    </a:p>
                  </a:txBody>
                  <a:tcPr marL="47145" marR="47145" marT="23571" marB="23571" anchor="ctr">
                    <a:lnL>
                      <a:noFill/>
                    </a:lnL>
                    <a:lnR>
                      <a:noFill/>
                    </a:lnR>
                    <a:lnT>
                      <a:noFill/>
                    </a:lnT>
                    <a:lnB>
                      <a:noFill/>
                    </a:lnB>
                  </a:tcPr>
                </a:tc>
                <a:tc>
                  <a:txBody>
                    <a:bodyPr/>
                    <a:lstStyle/>
                    <a:p>
                      <a:r>
                        <a:rPr lang="en-US" sz="1400" baseline="0" dirty="0"/>
                        <a:t>Definitions, rules of </a:t>
                      </a:r>
                      <a:r>
                        <a:rPr lang="en-US" sz="1400" baseline="0" dirty="0">
                          <a:hlinkClick r:id="rId3" action="ppaction://hlinkfile" tooltip="Statutory interpretation"/>
                        </a:rPr>
                        <a:t>interpretation</a:t>
                      </a:r>
                      <a:endParaRPr lang="en-US" sz="1400" baseline="0" dirty="0"/>
                    </a:p>
                  </a:txBody>
                  <a:tcPr marL="47145" marR="47145" marT="23571" marB="23571" anchor="ctr">
                    <a:lnL>
                      <a:noFill/>
                    </a:lnL>
                    <a:lnR>
                      <a:noFill/>
                    </a:lnR>
                    <a:lnT>
                      <a:noFill/>
                    </a:lnT>
                    <a:lnB>
                      <a:noFill/>
                    </a:lnB>
                  </a:tcPr>
                </a:tc>
              </a:tr>
              <a:tr h="241432">
                <a:tc>
                  <a:txBody>
                    <a:bodyPr/>
                    <a:lstStyle/>
                    <a:p>
                      <a:r>
                        <a:rPr lang="en-US" sz="1400" baseline="0"/>
                        <a:t>2</a:t>
                      </a:r>
                    </a:p>
                  </a:txBody>
                  <a:tcPr marL="47145" marR="47145" marT="23571" marB="23571" anchor="ctr">
                    <a:lnL>
                      <a:noFill/>
                    </a:lnL>
                    <a:lnR>
                      <a:noFill/>
                    </a:lnR>
                    <a:lnT>
                      <a:noFill/>
                    </a:lnT>
                    <a:lnB>
                      <a:noFill/>
                    </a:lnB>
                  </a:tcPr>
                </a:tc>
                <a:tc>
                  <a:txBody>
                    <a:bodyPr/>
                    <a:lstStyle/>
                    <a:p>
                      <a:r>
                        <a:rPr lang="en-US" sz="1400" b="1" baseline="0" dirty="0">
                          <a:hlinkClick r:id="rId4" action="ppaction://hlinkfile" tooltip="Sales"/>
                        </a:rPr>
                        <a:t>Sales</a:t>
                      </a:r>
                      <a:endParaRPr lang="en-US" sz="1400" baseline="0" dirty="0"/>
                    </a:p>
                  </a:txBody>
                  <a:tcPr marL="47145" marR="47145" marT="23571" marB="23571" anchor="ctr">
                    <a:lnL>
                      <a:noFill/>
                    </a:lnL>
                    <a:lnR>
                      <a:noFill/>
                    </a:lnR>
                    <a:lnT>
                      <a:noFill/>
                    </a:lnT>
                    <a:lnB>
                      <a:noFill/>
                    </a:lnB>
                  </a:tcPr>
                </a:tc>
                <a:tc>
                  <a:txBody>
                    <a:bodyPr/>
                    <a:lstStyle/>
                    <a:p>
                      <a:r>
                        <a:rPr lang="en-US" sz="1400" baseline="0" dirty="0">
                          <a:hlinkClick r:id="rId4" action="ppaction://hlinkfile" tooltip="Sales"/>
                        </a:rPr>
                        <a:t>Sales</a:t>
                      </a:r>
                      <a:r>
                        <a:rPr lang="en-US" sz="1400" baseline="0" dirty="0"/>
                        <a:t> of </a:t>
                      </a:r>
                      <a:r>
                        <a:rPr lang="en-US" sz="1400" baseline="0" dirty="0">
                          <a:hlinkClick r:id="rId5" action="ppaction://hlinkfile" tooltip="Good (economics)"/>
                        </a:rPr>
                        <a:t>goods</a:t>
                      </a:r>
                      <a:endParaRPr lang="en-US" sz="1400" baseline="0" dirty="0"/>
                    </a:p>
                  </a:txBody>
                  <a:tcPr marL="47145" marR="47145" marT="23571" marB="23571" anchor="ctr">
                    <a:lnL>
                      <a:noFill/>
                    </a:lnL>
                    <a:lnR>
                      <a:noFill/>
                    </a:lnR>
                    <a:lnT>
                      <a:noFill/>
                    </a:lnT>
                    <a:lnB>
                      <a:noFill/>
                    </a:lnB>
                  </a:tcPr>
                </a:tc>
              </a:tr>
              <a:tr h="241432">
                <a:tc>
                  <a:txBody>
                    <a:bodyPr/>
                    <a:lstStyle/>
                    <a:p>
                      <a:r>
                        <a:rPr lang="en-US" sz="1400" baseline="0"/>
                        <a:t>2A</a:t>
                      </a:r>
                    </a:p>
                  </a:txBody>
                  <a:tcPr marL="47145" marR="47145" marT="23571" marB="23571" anchor="ctr">
                    <a:lnL>
                      <a:noFill/>
                    </a:lnL>
                    <a:lnR>
                      <a:noFill/>
                    </a:lnR>
                    <a:lnT>
                      <a:noFill/>
                    </a:lnT>
                    <a:lnB>
                      <a:noFill/>
                    </a:lnB>
                  </a:tcPr>
                </a:tc>
                <a:tc>
                  <a:txBody>
                    <a:bodyPr/>
                    <a:lstStyle/>
                    <a:p>
                      <a:r>
                        <a:rPr lang="en-US" sz="1400" b="1" baseline="0" dirty="0">
                          <a:hlinkClick r:id="rId6" action="ppaction://hlinkfile" tooltip="Lease"/>
                        </a:rPr>
                        <a:t>Leases</a:t>
                      </a:r>
                      <a:endParaRPr lang="en-US" sz="1400" baseline="0" dirty="0"/>
                    </a:p>
                  </a:txBody>
                  <a:tcPr marL="47145" marR="47145" marT="23571" marB="23571" anchor="ctr">
                    <a:lnL>
                      <a:noFill/>
                    </a:lnL>
                    <a:lnR>
                      <a:noFill/>
                    </a:lnR>
                    <a:lnT>
                      <a:noFill/>
                    </a:lnT>
                    <a:lnB>
                      <a:noFill/>
                    </a:lnB>
                  </a:tcPr>
                </a:tc>
                <a:tc>
                  <a:txBody>
                    <a:bodyPr/>
                    <a:lstStyle/>
                    <a:p>
                      <a:r>
                        <a:rPr lang="en-US" sz="1400" baseline="0" dirty="0">
                          <a:hlinkClick r:id="rId6" action="ppaction://hlinkfile" tooltip="Lease"/>
                        </a:rPr>
                        <a:t>Leases</a:t>
                      </a:r>
                      <a:r>
                        <a:rPr lang="en-US" sz="1400" baseline="0" dirty="0"/>
                        <a:t> of </a:t>
                      </a:r>
                      <a:r>
                        <a:rPr lang="en-US" sz="1400" baseline="0" dirty="0">
                          <a:hlinkClick r:id="rId5" action="ppaction://hlinkfile" tooltip="Good (economics)"/>
                        </a:rPr>
                        <a:t>goods</a:t>
                      </a:r>
                      <a:endParaRPr lang="en-US" sz="1400" baseline="0" dirty="0"/>
                    </a:p>
                  </a:txBody>
                  <a:tcPr marL="47145" marR="47145" marT="23571" marB="23571" anchor="ctr">
                    <a:lnL>
                      <a:noFill/>
                    </a:lnL>
                    <a:lnR>
                      <a:noFill/>
                    </a:lnR>
                    <a:lnT>
                      <a:noFill/>
                    </a:lnT>
                    <a:lnB>
                      <a:noFill/>
                    </a:lnB>
                  </a:tcPr>
                </a:tc>
              </a:tr>
              <a:tr h="494804">
                <a:tc>
                  <a:txBody>
                    <a:bodyPr/>
                    <a:lstStyle/>
                    <a:p>
                      <a:r>
                        <a:rPr lang="en-US" sz="1400" baseline="0" dirty="0"/>
                        <a:t>3</a:t>
                      </a:r>
                    </a:p>
                  </a:txBody>
                  <a:tcPr marL="47145" marR="47145" marT="23571" marB="23571" anchor="ctr">
                    <a:lnL>
                      <a:noFill/>
                    </a:lnL>
                    <a:lnR>
                      <a:noFill/>
                    </a:lnR>
                    <a:lnT>
                      <a:noFill/>
                    </a:lnT>
                    <a:lnB>
                      <a:noFill/>
                    </a:lnB>
                  </a:tcPr>
                </a:tc>
                <a:tc>
                  <a:txBody>
                    <a:bodyPr/>
                    <a:lstStyle/>
                    <a:p>
                      <a:r>
                        <a:rPr lang="en-US" sz="1400" b="1" baseline="0" dirty="0">
                          <a:hlinkClick r:id="rId7" action="ppaction://hlinkfile" tooltip="Negotiable Instrument"/>
                        </a:rPr>
                        <a:t>Negotiable Instruments</a:t>
                      </a:r>
                      <a:endParaRPr lang="en-US" sz="1400" baseline="0" dirty="0"/>
                    </a:p>
                  </a:txBody>
                  <a:tcPr marL="47145" marR="47145" marT="23571" marB="23571" anchor="ctr">
                    <a:lnL>
                      <a:noFill/>
                    </a:lnL>
                    <a:lnR>
                      <a:noFill/>
                    </a:lnR>
                    <a:lnT>
                      <a:noFill/>
                    </a:lnT>
                    <a:lnB>
                      <a:noFill/>
                    </a:lnB>
                  </a:tcPr>
                </a:tc>
                <a:tc>
                  <a:txBody>
                    <a:bodyPr/>
                    <a:lstStyle/>
                    <a:p>
                      <a:r>
                        <a:rPr lang="en-US" sz="1400" baseline="0" dirty="0">
                          <a:hlinkClick r:id="rId8" action="ppaction://hlinkfile" tooltip="Promissory note"/>
                        </a:rPr>
                        <a:t>Promissory notes</a:t>
                      </a:r>
                      <a:r>
                        <a:rPr lang="en-US" sz="1400" baseline="0" dirty="0"/>
                        <a:t> and </a:t>
                      </a:r>
                      <a:r>
                        <a:rPr lang="en-US" sz="1400" baseline="0" dirty="0">
                          <a:hlinkClick r:id="rId9" action="ppaction://hlinkfile" tooltip="Cheque"/>
                        </a:rPr>
                        <a:t>drafts</a:t>
                      </a:r>
                      <a:r>
                        <a:rPr lang="en-US" sz="1400" baseline="0" dirty="0"/>
                        <a:t> (</a:t>
                      </a:r>
                      <a:r>
                        <a:rPr lang="en-US" sz="1400" baseline="0" dirty="0">
                          <a:hlinkClick r:id="rId10" action="ppaction://hlinkfile" tooltip="Commercial paper"/>
                        </a:rPr>
                        <a:t>commercial paper</a:t>
                      </a:r>
                      <a:r>
                        <a:rPr lang="en-US" sz="1400" baseline="0" dirty="0"/>
                        <a:t>)</a:t>
                      </a:r>
                    </a:p>
                  </a:txBody>
                  <a:tcPr marL="47145" marR="47145" marT="23571" marB="23571" anchor="ctr">
                    <a:lnL>
                      <a:noFill/>
                    </a:lnL>
                    <a:lnR>
                      <a:noFill/>
                    </a:lnR>
                    <a:lnT>
                      <a:noFill/>
                    </a:lnT>
                    <a:lnB>
                      <a:noFill/>
                    </a:lnB>
                  </a:tcPr>
                </a:tc>
              </a:tr>
              <a:tr h="494804">
                <a:tc>
                  <a:txBody>
                    <a:bodyPr/>
                    <a:lstStyle/>
                    <a:p>
                      <a:r>
                        <a:rPr lang="en-US" sz="1400" baseline="0"/>
                        <a:t>4</a:t>
                      </a:r>
                    </a:p>
                  </a:txBody>
                  <a:tcPr marL="47145" marR="47145" marT="23571" marB="23571" anchor="ctr">
                    <a:lnL>
                      <a:noFill/>
                    </a:lnL>
                    <a:lnR>
                      <a:noFill/>
                    </a:lnR>
                    <a:lnT>
                      <a:noFill/>
                    </a:lnT>
                    <a:lnB>
                      <a:noFill/>
                    </a:lnB>
                  </a:tcPr>
                </a:tc>
                <a:tc>
                  <a:txBody>
                    <a:bodyPr/>
                    <a:lstStyle/>
                    <a:p>
                      <a:r>
                        <a:rPr lang="en-US" sz="1400" b="1" baseline="0" dirty="0">
                          <a:hlinkClick r:id="rId11" action="ppaction://hlinkfile" tooltip="Deposit account"/>
                        </a:rPr>
                        <a:t>Bank Deposits</a:t>
                      </a:r>
                      <a:endParaRPr lang="en-US" sz="1400" baseline="0" dirty="0"/>
                    </a:p>
                  </a:txBody>
                  <a:tcPr marL="47145" marR="47145" marT="23571" marB="23571" anchor="ctr">
                    <a:lnL>
                      <a:noFill/>
                    </a:lnL>
                    <a:lnR>
                      <a:noFill/>
                    </a:lnR>
                    <a:lnT>
                      <a:noFill/>
                    </a:lnT>
                    <a:lnB>
                      <a:noFill/>
                    </a:lnB>
                  </a:tcPr>
                </a:tc>
                <a:tc>
                  <a:txBody>
                    <a:bodyPr/>
                    <a:lstStyle/>
                    <a:p>
                      <a:r>
                        <a:rPr lang="en-US" sz="1400" baseline="0" dirty="0">
                          <a:hlinkClick r:id="rId12" action="ppaction://hlinkfile" tooltip="Bank"/>
                        </a:rPr>
                        <a:t>Banks</a:t>
                      </a:r>
                      <a:r>
                        <a:rPr lang="en-US" sz="1400" baseline="0" dirty="0"/>
                        <a:t> and banking, check collection process</a:t>
                      </a:r>
                    </a:p>
                  </a:txBody>
                  <a:tcPr marL="47145" marR="47145" marT="23571" marB="23571" anchor="ctr">
                    <a:lnL>
                      <a:noFill/>
                    </a:lnL>
                    <a:lnR>
                      <a:noFill/>
                    </a:lnR>
                    <a:lnT>
                      <a:noFill/>
                    </a:lnT>
                    <a:lnB>
                      <a:noFill/>
                    </a:lnB>
                  </a:tcPr>
                </a:tc>
              </a:tr>
              <a:tr h="346363">
                <a:tc>
                  <a:txBody>
                    <a:bodyPr/>
                    <a:lstStyle/>
                    <a:p>
                      <a:r>
                        <a:rPr lang="en-US" sz="1400" baseline="0"/>
                        <a:t>4A</a:t>
                      </a:r>
                    </a:p>
                  </a:txBody>
                  <a:tcPr marL="47145" marR="47145" marT="23571" marB="23571" anchor="ctr">
                    <a:lnL>
                      <a:noFill/>
                    </a:lnL>
                    <a:lnR>
                      <a:noFill/>
                    </a:lnR>
                    <a:lnT>
                      <a:noFill/>
                    </a:lnT>
                    <a:lnB>
                      <a:noFill/>
                    </a:lnB>
                  </a:tcPr>
                </a:tc>
                <a:tc>
                  <a:txBody>
                    <a:bodyPr/>
                    <a:lstStyle/>
                    <a:p>
                      <a:r>
                        <a:rPr lang="en-US" sz="1400" b="1" baseline="0" dirty="0"/>
                        <a:t>Funds Transfers</a:t>
                      </a:r>
                      <a:endParaRPr lang="en-US" sz="1400" baseline="0" dirty="0"/>
                    </a:p>
                  </a:txBody>
                  <a:tcPr marL="47145" marR="47145" marT="23571" marB="23571" anchor="ctr">
                    <a:lnL>
                      <a:noFill/>
                    </a:lnL>
                    <a:lnR>
                      <a:noFill/>
                    </a:lnR>
                    <a:lnT>
                      <a:noFill/>
                    </a:lnT>
                    <a:lnB>
                      <a:noFill/>
                    </a:lnB>
                  </a:tcPr>
                </a:tc>
                <a:tc>
                  <a:txBody>
                    <a:bodyPr/>
                    <a:lstStyle/>
                    <a:p>
                      <a:r>
                        <a:rPr lang="en-US" sz="1400" baseline="0" dirty="0"/>
                        <a:t>Transfers of money between banks</a:t>
                      </a:r>
                    </a:p>
                  </a:txBody>
                  <a:tcPr marL="47145" marR="47145" marT="23571" marB="23571" anchor="ctr">
                    <a:lnL>
                      <a:noFill/>
                    </a:lnL>
                    <a:lnR>
                      <a:noFill/>
                    </a:lnR>
                    <a:lnT>
                      <a:noFill/>
                    </a:lnT>
                    <a:lnB>
                      <a:noFill/>
                    </a:lnB>
                  </a:tcPr>
                </a:tc>
              </a:tr>
              <a:tr h="494804">
                <a:tc>
                  <a:txBody>
                    <a:bodyPr/>
                    <a:lstStyle/>
                    <a:p>
                      <a:r>
                        <a:rPr lang="en-US" sz="1400" baseline="0"/>
                        <a:t>5</a:t>
                      </a:r>
                    </a:p>
                  </a:txBody>
                  <a:tcPr marL="47145" marR="47145" marT="23571" marB="23571" anchor="ctr">
                    <a:lnL>
                      <a:noFill/>
                    </a:lnL>
                    <a:lnR>
                      <a:noFill/>
                    </a:lnR>
                    <a:lnT>
                      <a:noFill/>
                    </a:lnT>
                    <a:lnB>
                      <a:noFill/>
                    </a:lnB>
                  </a:tcPr>
                </a:tc>
                <a:tc>
                  <a:txBody>
                    <a:bodyPr/>
                    <a:lstStyle/>
                    <a:p>
                      <a:r>
                        <a:rPr lang="en-US" sz="1400" b="1" baseline="0" dirty="0">
                          <a:hlinkClick r:id="rId13" action="ppaction://hlinkfile" tooltip="Letter of credit"/>
                        </a:rPr>
                        <a:t>Letters of Credit</a:t>
                      </a:r>
                      <a:endParaRPr lang="en-US" sz="1400" baseline="0" dirty="0"/>
                    </a:p>
                  </a:txBody>
                  <a:tcPr marL="47145" marR="47145" marT="23571" marB="23571" anchor="ctr">
                    <a:lnL>
                      <a:noFill/>
                    </a:lnL>
                    <a:lnR>
                      <a:noFill/>
                    </a:lnR>
                    <a:lnT>
                      <a:noFill/>
                    </a:lnT>
                    <a:lnB>
                      <a:noFill/>
                    </a:lnB>
                  </a:tcPr>
                </a:tc>
                <a:tc>
                  <a:txBody>
                    <a:bodyPr/>
                    <a:lstStyle/>
                    <a:p>
                      <a:r>
                        <a:rPr lang="en-US" sz="1400" baseline="0" dirty="0"/>
                        <a:t>Transactions involving letters of credit</a:t>
                      </a:r>
                    </a:p>
                  </a:txBody>
                  <a:tcPr marL="47145" marR="47145" marT="23571" marB="23571" anchor="ctr">
                    <a:lnL>
                      <a:noFill/>
                    </a:lnL>
                    <a:lnR>
                      <a:noFill/>
                    </a:lnR>
                    <a:lnT>
                      <a:noFill/>
                    </a:lnT>
                    <a:lnB>
                      <a:noFill/>
                    </a:lnB>
                  </a:tcPr>
                </a:tc>
              </a:tr>
              <a:tr h="494804">
                <a:tc>
                  <a:txBody>
                    <a:bodyPr/>
                    <a:lstStyle/>
                    <a:p>
                      <a:r>
                        <a:rPr lang="en-US" sz="1400" baseline="0"/>
                        <a:t>6</a:t>
                      </a:r>
                    </a:p>
                  </a:txBody>
                  <a:tcPr marL="47145" marR="47145" marT="23571" marB="23571" anchor="ctr">
                    <a:lnL>
                      <a:noFill/>
                    </a:lnL>
                    <a:lnR>
                      <a:noFill/>
                    </a:lnR>
                    <a:lnT>
                      <a:noFill/>
                    </a:lnT>
                    <a:lnB>
                      <a:noFill/>
                    </a:lnB>
                  </a:tcPr>
                </a:tc>
                <a:tc>
                  <a:txBody>
                    <a:bodyPr/>
                    <a:lstStyle/>
                    <a:p>
                      <a:r>
                        <a:rPr lang="en-US" sz="1400" b="1" baseline="0"/>
                        <a:t>Bulk Transfers and </a:t>
                      </a:r>
                      <a:r>
                        <a:rPr lang="en-US" sz="1400" b="1" baseline="0">
                          <a:hlinkClick r:id="rId14" action="ppaction://hlinkfile" tooltip="Bulk Sales"/>
                        </a:rPr>
                        <a:t>Bulk Sales</a:t>
                      </a:r>
                      <a:endParaRPr lang="en-US" sz="1400" baseline="0"/>
                    </a:p>
                  </a:txBody>
                  <a:tcPr marL="47145" marR="47145" marT="23571" marB="23571" anchor="ctr">
                    <a:lnL>
                      <a:noFill/>
                    </a:lnL>
                    <a:lnR>
                      <a:noFill/>
                    </a:lnR>
                    <a:lnT>
                      <a:noFill/>
                    </a:lnT>
                    <a:lnB>
                      <a:noFill/>
                    </a:lnB>
                  </a:tcPr>
                </a:tc>
                <a:tc>
                  <a:txBody>
                    <a:bodyPr/>
                    <a:lstStyle/>
                    <a:p>
                      <a:r>
                        <a:rPr lang="en-US" sz="1400" baseline="0" dirty="0">
                          <a:hlinkClick r:id="rId15" action="ppaction://hlinkfile" tooltip="Auction"/>
                        </a:rPr>
                        <a:t>Auctions</a:t>
                      </a:r>
                      <a:r>
                        <a:rPr lang="en-US" sz="1400" baseline="0" dirty="0"/>
                        <a:t> and </a:t>
                      </a:r>
                      <a:r>
                        <a:rPr lang="en-US" sz="1400" baseline="0" dirty="0">
                          <a:hlinkClick r:id="rId16" action="ppaction://hlinkfile" tooltip="Liquidation"/>
                        </a:rPr>
                        <a:t>liquidations</a:t>
                      </a:r>
                      <a:r>
                        <a:rPr lang="en-US" sz="1400" baseline="0" dirty="0"/>
                        <a:t> of assets</a:t>
                      </a:r>
                    </a:p>
                  </a:txBody>
                  <a:tcPr marL="47145" marR="47145" marT="23571" marB="23571" anchor="ctr">
                    <a:lnL>
                      <a:noFill/>
                    </a:lnL>
                    <a:lnR>
                      <a:noFill/>
                    </a:lnR>
                    <a:lnT>
                      <a:noFill/>
                    </a:lnT>
                    <a:lnB>
                      <a:noFill/>
                    </a:lnB>
                  </a:tcPr>
                </a:tc>
              </a:tr>
              <a:tr h="643245">
                <a:tc>
                  <a:txBody>
                    <a:bodyPr/>
                    <a:lstStyle/>
                    <a:p>
                      <a:r>
                        <a:rPr lang="en-US" sz="1400" baseline="0"/>
                        <a:t>7</a:t>
                      </a:r>
                    </a:p>
                  </a:txBody>
                  <a:tcPr marL="47145" marR="47145" marT="23571" marB="23571" anchor="ctr">
                    <a:lnL>
                      <a:noFill/>
                    </a:lnL>
                    <a:lnR>
                      <a:noFill/>
                    </a:lnR>
                    <a:lnT>
                      <a:noFill/>
                    </a:lnT>
                    <a:lnB>
                      <a:noFill/>
                    </a:lnB>
                  </a:tcPr>
                </a:tc>
                <a:tc>
                  <a:txBody>
                    <a:bodyPr/>
                    <a:lstStyle/>
                    <a:p>
                      <a:r>
                        <a:rPr lang="en-US" sz="1400" b="1" baseline="0">
                          <a:hlinkClick r:id="rId17" action="ppaction://hlinkfile" tooltip="Warehouse"/>
                        </a:rPr>
                        <a:t>Warehouse</a:t>
                      </a:r>
                      <a:r>
                        <a:rPr lang="en-US" sz="1400" b="1" baseline="0"/>
                        <a:t> Receipts, </a:t>
                      </a:r>
                      <a:r>
                        <a:rPr lang="en-US" sz="1400" b="1" baseline="0">
                          <a:hlinkClick r:id="rId18" action="ppaction://hlinkfile" tooltip="Bill of Lading"/>
                        </a:rPr>
                        <a:t>Bills of Lading</a:t>
                      </a:r>
                      <a:r>
                        <a:rPr lang="en-US" sz="1400" b="1" baseline="0"/>
                        <a:t> and Other Documents of </a:t>
                      </a:r>
                      <a:r>
                        <a:rPr lang="en-US" sz="1400" b="1" baseline="0">
                          <a:hlinkClick r:id="rId19" action="ppaction://hlinkfile" tooltip="Title (property)"/>
                        </a:rPr>
                        <a:t>Title</a:t>
                      </a:r>
                      <a:endParaRPr lang="en-US" sz="1400" baseline="0"/>
                    </a:p>
                  </a:txBody>
                  <a:tcPr marL="47145" marR="47145" marT="23571" marB="23571" anchor="ctr">
                    <a:lnL>
                      <a:noFill/>
                    </a:lnL>
                    <a:lnR>
                      <a:noFill/>
                    </a:lnR>
                    <a:lnT>
                      <a:noFill/>
                    </a:lnT>
                    <a:lnB>
                      <a:noFill/>
                    </a:lnB>
                  </a:tcPr>
                </a:tc>
                <a:tc>
                  <a:txBody>
                    <a:bodyPr/>
                    <a:lstStyle/>
                    <a:p>
                      <a:r>
                        <a:rPr lang="en-US" sz="1400" baseline="0" dirty="0"/>
                        <a:t>Storage and </a:t>
                      </a:r>
                      <a:r>
                        <a:rPr lang="en-US" sz="1400" baseline="0" dirty="0">
                          <a:hlinkClick r:id="rId20" action="ppaction://hlinkfile" tooltip="Bailment"/>
                        </a:rPr>
                        <a:t>bailment</a:t>
                      </a:r>
                      <a:r>
                        <a:rPr lang="en-US" sz="1400" baseline="0" dirty="0"/>
                        <a:t> of </a:t>
                      </a:r>
                      <a:r>
                        <a:rPr lang="en-US" sz="1400" baseline="0" dirty="0">
                          <a:hlinkClick r:id="rId5" action="ppaction://hlinkfile" tooltip="Good (economics)"/>
                        </a:rPr>
                        <a:t>goods</a:t>
                      </a:r>
                      <a:endParaRPr lang="en-US" sz="1400" baseline="0" dirty="0"/>
                    </a:p>
                  </a:txBody>
                  <a:tcPr marL="47145" marR="47145" marT="23571" marB="23571" anchor="ctr">
                    <a:lnL>
                      <a:noFill/>
                    </a:lnL>
                    <a:lnR>
                      <a:noFill/>
                    </a:lnR>
                    <a:lnT>
                      <a:noFill/>
                    </a:lnT>
                    <a:lnB>
                      <a:noFill/>
                    </a:lnB>
                  </a:tcPr>
                </a:tc>
              </a:tr>
              <a:tr h="346363">
                <a:tc>
                  <a:txBody>
                    <a:bodyPr/>
                    <a:lstStyle/>
                    <a:p>
                      <a:r>
                        <a:rPr lang="en-US" sz="1400" baseline="0"/>
                        <a:t>8</a:t>
                      </a:r>
                    </a:p>
                  </a:txBody>
                  <a:tcPr marL="47145" marR="47145" marT="23571" marB="23571" anchor="ctr">
                    <a:lnL>
                      <a:noFill/>
                    </a:lnL>
                    <a:lnR>
                      <a:noFill/>
                    </a:lnR>
                    <a:lnT>
                      <a:noFill/>
                    </a:lnT>
                    <a:lnB>
                      <a:noFill/>
                    </a:lnB>
                  </a:tcPr>
                </a:tc>
                <a:tc>
                  <a:txBody>
                    <a:bodyPr/>
                    <a:lstStyle/>
                    <a:p>
                      <a:r>
                        <a:rPr lang="en-US" sz="1400" b="1" baseline="0">
                          <a:hlinkClick r:id="rId21" action="ppaction://hlinkfile" tooltip="Investment Securities"/>
                        </a:rPr>
                        <a:t>Investment Securities</a:t>
                      </a:r>
                      <a:endParaRPr lang="en-US" sz="1400" baseline="0"/>
                    </a:p>
                  </a:txBody>
                  <a:tcPr marL="47145" marR="47145" marT="23571" marB="23571" anchor="ctr">
                    <a:lnL>
                      <a:noFill/>
                    </a:lnL>
                    <a:lnR>
                      <a:noFill/>
                    </a:lnR>
                    <a:lnT>
                      <a:noFill/>
                    </a:lnT>
                    <a:lnB>
                      <a:noFill/>
                    </a:lnB>
                  </a:tcPr>
                </a:tc>
                <a:tc>
                  <a:txBody>
                    <a:bodyPr/>
                    <a:lstStyle/>
                    <a:p>
                      <a:r>
                        <a:rPr lang="en-US" sz="1400" baseline="0" dirty="0">
                          <a:hlinkClick r:id="rId22" action="ppaction://hlinkfile" tooltip="Security (finance)"/>
                        </a:rPr>
                        <a:t>Securities</a:t>
                      </a:r>
                      <a:r>
                        <a:rPr lang="en-US" sz="1400" baseline="0" dirty="0"/>
                        <a:t> and financial assets</a:t>
                      </a:r>
                    </a:p>
                  </a:txBody>
                  <a:tcPr marL="47145" marR="47145" marT="23571" marB="23571" anchor="ctr">
                    <a:lnL>
                      <a:noFill/>
                    </a:lnL>
                    <a:lnR>
                      <a:noFill/>
                    </a:lnR>
                    <a:lnT>
                      <a:noFill/>
                    </a:lnT>
                    <a:lnB>
                      <a:noFill/>
                    </a:lnB>
                  </a:tcPr>
                </a:tc>
              </a:tr>
              <a:tr h="494804">
                <a:tc>
                  <a:txBody>
                    <a:bodyPr/>
                    <a:lstStyle/>
                    <a:p>
                      <a:r>
                        <a:rPr lang="en-US" sz="1400" baseline="0"/>
                        <a:t>9</a:t>
                      </a:r>
                    </a:p>
                  </a:txBody>
                  <a:tcPr marL="47145" marR="47145" marT="23571" marB="23571" anchor="ctr">
                    <a:lnL>
                      <a:noFill/>
                    </a:lnL>
                    <a:lnR>
                      <a:noFill/>
                    </a:lnR>
                    <a:lnT>
                      <a:noFill/>
                    </a:lnT>
                    <a:lnB>
                      <a:noFill/>
                    </a:lnB>
                  </a:tcPr>
                </a:tc>
                <a:tc>
                  <a:txBody>
                    <a:bodyPr/>
                    <a:lstStyle/>
                    <a:p>
                      <a:r>
                        <a:rPr lang="en-US" sz="1400" b="1" baseline="0">
                          <a:hlinkClick r:id="rId23" action="ppaction://hlinkfile" tooltip="Secured transactions in the United States"/>
                        </a:rPr>
                        <a:t>Secured Transactions</a:t>
                      </a:r>
                      <a:endParaRPr lang="en-US" sz="1400" baseline="0"/>
                    </a:p>
                  </a:txBody>
                  <a:tcPr marL="47145" marR="47145" marT="23571" marB="23571" anchor="ctr">
                    <a:lnL>
                      <a:noFill/>
                    </a:lnL>
                    <a:lnR>
                      <a:noFill/>
                    </a:lnR>
                    <a:lnT>
                      <a:noFill/>
                    </a:lnT>
                    <a:lnB>
                      <a:noFill/>
                    </a:lnB>
                  </a:tcPr>
                </a:tc>
                <a:tc>
                  <a:txBody>
                    <a:bodyPr/>
                    <a:lstStyle/>
                    <a:p>
                      <a:r>
                        <a:rPr lang="en-US" sz="1400" baseline="0" dirty="0"/>
                        <a:t>Transactions secured by </a:t>
                      </a:r>
                      <a:r>
                        <a:rPr lang="en-US" sz="1400" baseline="0" dirty="0">
                          <a:hlinkClick r:id="rId24" action="ppaction://hlinkfile" tooltip="Security interest"/>
                        </a:rPr>
                        <a:t>security interests</a:t>
                      </a:r>
                      <a:endParaRPr lang="en-US" sz="1400" baseline="0" dirty="0"/>
                    </a:p>
                  </a:txBody>
                  <a:tcPr marL="47145" marR="47145" marT="23571" marB="23571" anchor="ctr">
                    <a:lnL>
                      <a:noFill/>
                    </a:lnL>
                    <a:lnR>
                      <a:noFill/>
                    </a:lnR>
                    <a:lnT>
                      <a:noFill/>
                    </a:lnT>
                    <a:lnB>
                      <a:noFill/>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Comparison</a:t>
            </a:r>
          </a:p>
        </p:txBody>
      </p:sp>
      <p:sp>
        <p:nvSpPr>
          <p:cNvPr id="10243" name="Content Placeholder 2"/>
          <p:cNvSpPr>
            <a:spLocks noGrp="1"/>
          </p:cNvSpPr>
          <p:nvPr>
            <p:ph idx="1"/>
          </p:nvPr>
        </p:nvSpPr>
        <p:spPr>
          <a:xfrm>
            <a:off x="457200" y="1600200"/>
            <a:ext cx="8229600" cy="4876800"/>
          </a:xfrm>
        </p:spPr>
        <p:txBody>
          <a:bodyPr/>
          <a:lstStyle/>
          <a:p>
            <a:pPr lvl="1" eaLnBrk="1" hangingPunct="1"/>
            <a:r>
              <a:rPr lang="en-US" smtClean="0"/>
              <a:t>In general, written offers under UCC are irrevocable at least three months (unless other expiration specified)</a:t>
            </a:r>
          </a:p>
          <a:p>
            <a:pPr lvl="1" eaLnBrk="1" hangingPunct="1"/>
            <a:endParaRPr lang="en-US" smtClean="0"/>
          </a:p>
          <a:p>
            <a:pPr lvl="1" eaLnBrk="1" hangingPunct="1"/>
            <a:r>
              <a:rPr lang="en-US" smtClean="0"/>
              <a:t>However, written offers under CISG are revocable if a written notice is sent to the buyer before he accepts the offer.  </a:t>
            </a:r>
          </a:p>
          <a:p>
            <a:pPr lvl="1" eaLnBrk="1" hangingPunct="1"/>
            <a:endParaRPr lang="en-US" smtClean="0"/>
          </a:p>
          <a:p>
            <a:pPr lvl="1" eaLnBrk="1" hangingPunct="1"/>
            <a:r>
              <a:rPr lang="en-US" smtClean="0"/>
              <a:t> Several other differences:  Take a look at the link provided under Session 4</a:t>
            </a:r>
          </a:p>
          <a:p>
            <a:pPr eaLnBrk="1" hangingPunct="1"/>
            <a:endParaRPr lang="en-US"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TotalTime>
  <Words>1289</Words>
  <Application>Microsoft Office PowerPoint</Application>
  <PresentationFormat>On-screen Show (4:3)</PresentationFormat>
  <Paragraphs>158</Paragraphs>
  <Slides>20</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LOG 112: Session 4 Lecture Notes</vt:lpstr>
      <vt:lpstr>Today</vt:lpstr>
      <vt:lpstr>Marketing Channels</vt:lpstr>
      <vt:lpstr>Foundations for Contracts</vt:lpstr>
      <vt:lpstr>Warranties (what seller warrants)</vt:lpstr>
      <vt:lpstr>1. Sales Contracts </vt:lpstr>
      <vt:lpstr>Where do you find UCC and CISG?</vt:lpstr>
      <vt:lpstr>Uniform Commercial Code</vt:lpstr>
      <vt:lpstr>Comparison</vt:lpstr>
      <vt:lpstr>Irrevocability of offers</vt:lpstr>
      <vt:lpstr> Making the offer revocable: </vt:lpstr>
      <vt:lpstr>Counter offers/”The Battle of the Forms”:</vt:lpstr>
      <vt:lpstr>Breach of Contract: CISG is more forgiving:</vt:lpstr>
      <vt:lpstr>Suggested reading</vt:lpstr>
      <vt:lpstr>Elements of a sales contract</vt:lpstr>
      <vt:lpstr>Document progression</vt:lpstr>
      <vt:lpstr>2. Distributor and Agency Agreements</vt:lpstr>
      <vt:lpstr>Checklist for International Distributor Agreements (adopted from Jim Foley)</vt:lpstr>
      <vt:lpstr>Sample Intl. Distribution Agreement, cont’d:</vt:lpstr>
      <vt:lpstr>Enforceability</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 112: Session 4 Lecture Notes</dc:title>
  <dc:creator>Andreas</dc:creator>
  <cp:lastModifiedBy>Andreas Udbye</cp:lastModifiedBy>
  <cp:revision>65</cp:revision>
  <dcterms:created xsi:type="dcterms:W3CDTF">2008-04-23T19:05:24Z</dcterms:created>
  <dcterms:modified xsi:type="dcterms:W3CDTF">2013-01-24T17:39:46Z</dcterms:modified>
</cp:coreProperties>
</file>