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3"/>
  </p:notesMasterIdLst>
  <p:handoutMasterIdLst>
    <p:handoutMasterId r:id="rId34"/>
  </p:handoutMasterIdLst>
  <p:sldIdLst>
    <p:sldId id="256" r:id="rId2"/>
    <p:sldId id="285" r:id="rId3"/>
    <p:sldId id="286" r:id="rId4"/>
    <p:sldId id="287" r:id="rId5"/>
    <p:sldId id="289" r:id="rId6"/>
    <p:sldId id="290" r:id="rId7"/>
    <p:sldId id="291" r:id="rId8"/>
    <p:sldId id="280" r:id="rId9"/>
    <p:sldId id="261" r:id="rId10"/>
    <p:sldId id="257" r:id="rId11"/>
    <p:sldId id="262" r:id="rId12"/>
    <p:sldId id="258" r:id="rId13"/>
    <p:sldId id="259" r:id="rId14"/>
    <p:sldId id="260" r:id="rId15"/>
    <p:sldId id="292" r:id="rId16"/>
    <p:sldId id="264" r:id="rId17"/>
    <p:sldId id="265" r:id="rId18"/>
    <p:sldId id="266" r:id="rId19"/>
    <p:sldId id="268" r:id="rId20"/>
    <p:sldId id="293" r:id="rId21"/>
    <p:sldId id="270" r:id="rId22"/>
    <p:sldId id="271" r:id="rId23"/>
    <p:sldId id="294" r:id="rId24"/>
    <p:sldId id="274" r:id="rId25"/>
    <p:sldId id="281" r:id="rId26"/>
    <p:sldId id="275" r:id="rId27"/>
    <p:sldId id="276" r:id="rId28"/>
    <p:sldId id="283" r:id="rId29"/>
    <p:sldId id="278" r:id="rId30"/>
    <p:sldId id="279" r:id="rId31"/>
    <p:sldId id="282" r:id="rId32"/>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857" autoAdjust="0"/>
  </p:normalViewPr>
  <p:slideViewPr>
    <p:cSldViewPr>
      <p:cViewPr varScale="1">
        <p:scale>
          <a:sx n="70" d="100"/>
          <a:sy n="70" d="100"/>
        </p:scale>
        <p:origin x="-1386" y="-90"/>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cs typeface="+mn-cs"/>
              </a:defRPr>
            </a:lvl1pPr>
          </a:lstStyle>
          <a:p>
            <a:pPr>
              <a:defRPr/>
            </a:pPr>
            <a:fld id="{67281EF3-5ADB-47A2-A063-83C7DB81CDF3}" type="datetimeFigureOut">
              <a:rPr lang="en-US"/>
              <a:pPr>
                <a:defRPr/>
              </a:pPr>
              <a:t>1/31/2013</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cs typeface="+mn-cs"/>
              </a:defRPr>
            </a:lvl1pPr>
          </a:lstStyle>
          <a:p>
            <a:pPr>
              <a:defRPr/>
            </a:pPr>
            <a:fld id="{5C3DD142-71B1-4E63-8DB5-530F920B1333}" type="slidenum">
              <a:rPr lang="en-US"/>
              <a:pPr>
                <a:defRPr/>
              </a:pPr>
              <a:t>‹#›</a:t>
            </a:fld>
            <a:endParaRPr lang="en-US"/>
          </a:p>
        </p:txBody>
      </p:sp>
    </p:spTree>
    <p:extLst>
      <p:ext uri="{BB962C8B-B14F-4D97-AF65-F5344CB8AC3E}">
        <p14:creationId xmlns:p14="http://schemas.microsoft.com/office/powerpoint/2010/main" val="356375584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cs typeface="+mn-cs"/>
              </a:defRPr>
            </a:lvl1pPr>
          </a:lstStyle>
          <a:p>
            <a:pPr>
              <a:defRPr/>
            </a:pPr>
            <a:fld id="{D25E05D3-CBFB-4954-8EE6-B4880FC3AD5F}" type="datetimeFigureOut">
              <a:rPr lang="en-US"/>
              <a:pPr>
                <a:defRPr/>
              </a:pPr>
              <a:t>1/31/2013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cs typeface="+mn-cs"/>
              </a:defRPr>
            </a:lvl1pPr>
          </a:lstStyle>
          <a:p>
            <a:pPr>
              <a:defRPr/>
            </a:pPr>
            <a:fld id="{C16270EB-AC16-4602-BA9E-B80D6CE3C8C4}" type="slidenum">
              <a:rPr lang="en-US"/>
              <a:pPr>
                <a:defRPr/>
              </a:pPr>
              <a:t>‹#›</a:t>
            </a:fld>
            <a:endParaRPr lang="en-US"/>
          </a:p>
        </p:txBody>
      </p:sp>
    </p:spTree>
    <p:extLst>
      <p:ext uri="{BB962C8B-B14F-4D97-AF65-F5344CB8AC3E}">
        <p14:creationId xmlns:p14="http://schemas.microsoft.com/office/powerpoint/2010/main" val="95779939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584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smtClean="0"/>
          </a:p>
        </p:txBody>
      </p:sp>
      <p:sp>
        <p:nvSpPr>
          <p:cNvPr id="29700"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DA62F0FD-BF77-41C5-A962-16B5DD4D8F37}" type="slidenum">
              <a:rPr lang="en-US" smtClean="0"/>
              <a:pPr fontAlgn="base">
                <a:spcBef>
                  <a:spcPct val="0"/>
                </a:spcBef>
                <a:spcAft>
                  <a:spcPct val="0"/>
                </a:spcAft>
                <a:defRPr/>
              </a:pPr>
              <a:t>1</a:t>
            </a:fld>
            <a:endParaRPr lang="en-US"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505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smtClean="0"/>
          </a:p>
        </p:txBody>
      </p:sp>
      <p:sp>
        <p:nvSpPr>
          <p:cNvPr id="32772"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9CD701BD-5386-4DE3-AC1C-E9CB4916F44B}" type="slidenum">
              <a:rPr lang="en-US" smtClean="0"/>
              <a:pPr fontAlgn="base">
                <a:spcBef>
                  <a:spcPct val="0"/>
                </a:spcBef>
                <a:spcAft>
                  <a:spcPct val="0"/>
                </a:spcAft>
                <a:defRPr/>
              </a:pPr>
              <a:t>10</a:t>
            </a:fld>
            <a:endParaRPr lang="en-US"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608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smtClean="0"/>
          </a:p>
        </p:txBody>
      </p:sp>
      <p:sp>
        <p:nvSpPr>
          <p:cNvPr id="33796"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B0566420-A352-4D44-BC60-1BBAD502C97B}" type="slidenum">
              <a:rPr lang="en-US" smtClean="0"/>
              <a:pPr fontAlgn="base">
                <a:spcBef>
                  <a:spcPct val="0"/>
                </a:spcBef>
                <a:spcAft>
                  <a:spcPct val="0"/>
                </a:spcAft>
                <a:defRPr/>
              </a:pPr>
              <a:t>11</a:t>
            </a:fld>
            <a:endParaRPr lang="en-US"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710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smtClean="0"/>
          </a:p>
        </p:txBody>
      </p:sp>
      <p:sp>
        <p:nvSpPr>
          <p:cNvPr id="34820"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0D7C7917-9B22-4922-8C83-59E6B4DC9E09}" type="slidenum">
              <a:rPr lang="en-US" smtClean="0"/>
              <a:pPr fontAlgn="base">
                <a:spcBef>
                  <a:spcPct val="0"/>
                </a:spcBef>
                <a:spcAft>
                  <a:spcPct val="0"/>
                </a:spcAft>
                <a:defRPr/>
              </a:pPr>
              <a:t>12</a:t>
            </a:fld>
            <a:endParaRPr lang="en-US"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813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smtClean="0"/>
          </a:p>
        </p:txBody>
      </p:sp>
      <p:sp>
        <p:nvSpPr>
          <p:cNvPr id="35844"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5676153C-9BF3-416A-B803-3A9623F2C4EC}" type="slidenum">
              <a:rPr lang="en-US" smtClean="0"/>
              <a:pPr fontAlgn="base">
                <a:spcBef>
                  <a:spcPct val="0"/>
                </a:spcBef>
                <a:spcAft>
                  <a:spcPct val="0"/>
                </a:spcAft>
                <a:defRPr/>
              </a:pPr>
              <a:t>13</a:t>
            </a:fld>
            <a:endParaRPr lang="en-US"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915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smtClean="0"/>
          </a:p>
        </p:txBody>
      </p:sp>
      <p:sp>
        <p:nvSpPr>
          <p:cNvPr id="36868"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D9F60C77-0B44-4025-B133-CDAC16EBFC86}" type="slidenum">
              <a:rPr lang="en-US" smtClean="0"/>
              <a:pPr fontAlgn="base">
                <a:spcBef>
                  <a:spcPct val="0"/>
                </a:spcBef>
                <a:spcAft>
                  <a:spcPct val="0"/>
                </a:spcAft>
                <a:defRPr/>
              </a:pPr>
              <a:t>14</a:t>
            </a:fld>
            <a:endParaRPr lang="en-US"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017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p>
        </p:txBody>
      </p:sp>
      <p:sp>
        <p:nvSpPr>
          <p:cNvPr id="4" name="Slide Number Placeholder 3"/>
          <p:cNvSpPr>
            <a:spLocks noGrp="1"/>
          </p:cNvSpPr>
          <p:nvPr>
            <p:ph type="sldNum" sz="quarter" idx="5"/>
          </p:nvPr>
        </p:nvSpPr>
        <p:spPr/>
        <p:txBody>
          <a:bodyPr/>
          <a:lstStyle/>
          <a:p>
            <a:pPr>
              <a:defRPr/>
            </a:pPr>
            <a:fld id="{042D70EE-B63C-4BFE-A83A-21E94205E5A8}" type="slidenum">
              <a:rPr lang="en-US" smtClean="0"/>
              <a:pPr>
                <a:defRPr/>
              </a:pPr>
              <a:t>15</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120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smtClean="0"/>
          </a:p>
        </p:txBody>
      </p:sp>
      <p:sp>
        <p:nvSpPr>
          <p:cNvPr id="38916"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A39807AC-038B-451F-836D-C34E9FB638AB}" type="slidenum">
              <a:rPr lang="en-US" smtClean="0"/>
              <a:pPr fontAlgn="base">
                <a:spcBef>
                  <a:spcPct val="0"/>
                </a:spcBef>
                <a:spcAft>
                  <a:spcPct val="0"/>
                </a:spcAft>
                <a:defRPr/>
              </a:pPr>
              <a:t>16</a:t>
            </a:fld>
            <a:endParaRPr lang="en-US"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222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smtClean="0"/>
          </a:p>
        </p:txBody>
      </p:sp>
      <p:sp>
        <p:nvSpPr>
          <p:cNvPr id="39940"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4C2A506B-F03C-43F8-9D8E-44852638D43A}" type="slidenum">
              <a:rPr lang="en-US" smtClean="0"/>
              <a:pPr fontAlgn="base">
                <a:spcBef>
                  <a:spcPct val="0"/>
                </a:spcBef>
                <a:spcAft>
                  <a:spcPct val="0"/>
                </a:spcAft>
                <a:defRPr/>
              </a:pPr>
              <a:t>17</a:t>
            </a:fld>
            <a:endParaRPr lang="en-US"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325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smtClean="0"/>
          </a:p>
        </p:txBody>
      </p:sp>
      <p:sp>
        <p:nvSpPr>
          <p:cNvPr id="40964"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7EE5F447-8277-4480-8D2F-C022A81005B2}" type="slidenum">
              <a:rPr lang="en-US" smtClean="0"/>
              <a:pPr fontAlgn="base">
                <a:spcBef>
                  <a:spcPct val="0"/>
                </a:spcBef>
                <a:spcAft>
                  <a:spcPct val="0"/>
                </a:spcAft>
                <a:defRPr/>
              </a:pPr>
              <a:t>18</a:t>
            </a:fld>
            <a:endParaRPr lang="en-US"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529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smtClean="0"/>
          </a:p>
        </p:txBody>
      </p:sp>
      <p:sp>
        <p:nvSpPr>
          <p:cNvPr id="43012"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8C2A54B0-5E64-48A1-8850-921068456348}" type="slidenum">
              <a:rPr lang="en-US" smtClean="0"/>
              <a:pPr fontAlgn="base">
                <a:spcBef>
                  <a:spcPct val="0"/>
                </a:spcBef>
                <a:spcAft>
                  <a:spcPct val="0"/>
                </a:spcAft>
                <a:defRPr/>
              </a:pPr>
              <a:t>19</a:t>
            </a:fld>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686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p>
        </p:txBody>
      </p:sp>
      <p:sp>
        <p:nvSpPr>
          <p:cNvPr id="4" name="Slide Number Placeholder 3"/>
          <p:cNvSpPr>
            <a:spLocks noGrp="1"/>
          </p:cNvSpPr>
          <p:nvPr>
            <p:ph type="sldNum" sz="quarter" idx="5"/>
          </p:nvPr>
        </p:nvSpPr>
        <p:spPr/>
        <p:txBody>
          <a:bodyPr/>
          <a:lstStyle/>
          <a:p>
            <a:pPr>
              <a:defRPr/>
            </a:pPr>
            <a:fld id="{6755AC4D-0ED3-423F-B338-27A7FABE58FE}" type="slidenum">
              <a:rPr lang="en-US" smtClean="0"/>
              <a:pPr>
                <a:defRPr/>
              </a:pPr>
              <a:t>2</a:t>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63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p>
        </p:txBody>
      </p:sp>
      <p:sp>
        <p:nvSpPr>
          <p:cNvPr id="4" name="Slide Number Placeholder 3"/>
          <p:cNvSpPr>
            <a:spLocks noGrp="1"/>
          </p:cNvSpPr>
          <p:nvPr>
            <p:ph type="sldNum" sz="quarter" idx="5"/>
          </p:nvPr>
        </p:nvSpPr>
        <p:spPr/>
        <p:txBody>
          <a:bodyPr/>
          <a:lstStyle/>
          <a:p>
            <a:pPr>
              <a:defRPr/>
            </a:pPr>
            <a:fld id="{93F4E9EA-5991-443A-848A-CFDE5ADC91B3}" type="slidenum">
              <a:rPr lang="en-US" smtClean="0"/>
              <a:pPr>
                <a:defRPr/>
              </a:pPr>
              <a:t>20</a:t>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734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smtClean="0"/>
          </a:p>
        </p:txBody>
      </p:sp>
      <p:sp>
        <p:nvSpPr>
          <p:cNvPr id="45060"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163975E8-1E3D-4D20-8929-0CCEB6D97964}" type="slidenum">
              <a:rPr lang="en-US" smtClean="0"/>
              <a:pPr fontAlgn="base">
                <a:spcBef>
                  <a:spcPct val="0"/>
                </a:spcBef>
                <a:spcAft>
                  <a:spcPct val="0"/>
                </a:spcAft>
                <a:defRPr/>
              </a:pPr>
              <a:t>21</a:t>
            </a:fld>
            <a:endParaRPr lang="en-US" smtClean="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837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smtClean="0"/>
          </a:p>
        </p:txBody>
      </p:sp>
      <p:sp>
        <p:nvSpPr>
          <p:cNvPr id="46084"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C295DF39-8384-4A40-9933-94CEE9BA0BB6}" type="slidenum">
              <a:rPr lang="en-US" smtClean="0"/>
              <a:pPr fontAlgn="base">
                <a:spcBef>
                  <a:spcPct val="0"/>
                </a:spcBef>
                <a:spcAft>
                  <a:spcPct val="0"/>
                </a:spcAft>
                <a:defRPr/>
              </a:pPr>
              <a:t>22</a:t>
            </a:fld>
            <a:endParaRPr lang="en-US" smtClean="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939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p>
        </p:txBody>
      </p:sp>
      <p:sp>
        <p:nvSpPr>
          <p:cNvPr id="4" name="Slide Number Placeholder 3"/>
          <p:cNvSpPr>
            <a:spLocks noGrp="1"/>
          </p:cNvSpPr>
          <p:nvPr>
            <p:ph type="sldNum" sz="quarter" idx="5"/>
          </p:nvPr>
        </p:nvSpPr>
        <p:spPr/>
        <p:txBody>
          <a:bodyPr/>
          <a:lstStyle/>
          <a:p>
            <a:pPr>
              <a:defRPr/>
            </a:pPr>
            <a:fld id="{C1D73F64-285F-4A4E-8C39-9C3E59CFC3DE}" type="slidenum">
              <a:rPr lang="en-US" smtClean="0"/>
              <a:pPr>
                <a:defRPr/>
              </a:pPr>
              <a:t>23</a:t>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041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smtClean="0"/>
          </a:p>
        </p:txBody>
      </p:sp>
      <p:sp>
        <p:nvSpPr>
          <p:cNvPr id="48132"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9DC7215E-6EB0-4A2F-963D-9EBF66909E75}" type="slidenum">
              <a:rPr lang="en-US" smtClean="0"/>
              <a:pPr fontAlgn="base">
                <a:spcBef>
                  <a:spcPct val="0"/>
                </a:spcBef>
                <a:spcAft>
                  <a:spcPct val="0"/>
                </a:spcAft>
                <a:defRPr/>
              </a:pPr>
              <a:t>24</a:t>
            </a:fld>
            <a:endParaRPr lang="en-US" smtClean="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4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smtClean="0"/>
          </a:p>
        </p:txBody>
      </p:sp>
      <p:sp>
        <p:nvSpPr>
          <p:cNvPr id="49156"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D69D3FCD-8BFA-407F-B2D7-95E790ED27E0}" type="slidenum">
              <a:rPr lang="en-US" smtClean="0"/>
              <a:pPr fontAlgn="base">
                <a:spcBef>
                  <a:spcPct val="0"/>
                </a:spcBef>
                <a:spcAft>
                  <a:spcPct val="0"/>
                </a:spcAft>
                <a:defRPr/>
              </a:pPr>
              <a:t>25</a:t>
            </a:fld>
            <a:endParaRPr lang="en-US" smtClean="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246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smtClean="0"/>
          </a:p>
        </p:txBody>
      </p:sp>
      <p:sp>
        <p:nvSpPr>
          <p:cNvPr id="51204"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047E8FE5-E73D-419B-897E-2B4C5BAA0069}" type="slidenum">
              <a:rPr lang="en-US" smtClean="0"/>
              <a:pPr fontAlgn="base">
                <a:spcBef>
                  <a:spcPct val="0"/>
                </a:spcBef>
                <a:spcAft>
                  <a:spcPct val="0"/>
                </a:spcAft>
                <a:defRPr/>
              </a:pPr>
              <a:t>26</a:t>
            </a:fld>
            <a:endParaRPr lang="en-US" smtClean="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349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smtClean="0"/>
          </a:p>
        </p:txBody>
      </p:sp>
      <p:sp>
        <p:nvSpPr>
          <p:cNvPr id="52228"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3221232C-6C0A-4998-A6F8-669A3BEE8B30}" type="slidenum">
              <a:rPr lang="en-US" smtClean="0"/>
              <a:pPr fontAlgn="base">
                <a:spcBef>
                  <a:spcPct val="0"/>
                </a:spcBef>
                <a:spcAft>
                  <a:spcPct val="0"/>
                </a:spcAft>
                <a:defRPr/>
              </a:pPr>
              <a:t>27</a:t>
            </a:fld>
            <a:endParaRPr lang="en-US" smtClean="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451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p>
        </p:txBody>
      </p:sp>
      <p:sp>
        <p:nvSpPr>
          <p:cNvPr id="4" name="Slide Number Placeholder 3"/>
          <p:cNvSpPr>
            <a:spLocks noGrp="1"/>
          </p:cNvSpPr>
          <p:nvPr>
            <p:ph type="sldNum" sz="quarter" idx="5"/>
          </p:nvPr>
        </p:nvSpPr>
        <p:spPr/>
        <p:txBody>
          <a:bodyPr/>
          <a:lstStyle/>
          <a:p>
            <a:pPr>
              <a:defRPr/>
            </a:pPr>
            <a:fld id="{DA69265F-E4A9-4FE1-980F-48E5C90CF6A4}" type="slidenum">
              <a:rPr lang="en-US" smtClean="0"/>
              <a:pPr>
                <a:defRPr/>
              </a:pPr>
              <a:t>28</a:t>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553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smtClean="0"/>
          </a:p>
        </p:txBody>
      </p:sp>
      <p:sp>
        <p:nvSpPr>
          <p:cNvPr id="54276"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FF817579-6C76-4AAA-B848-F9E09A7CDFFC}" type="slidenum">
              <a:rPr lang="en-US" smtClean="0"/>
              <a:pPr fontAlgn="base">
                <a:spcBef>
                  <a:spcPct val="0"/>
                </a:spcBef>
                <a:spcAft>
                  <a:spcPct val="0"/>
                </a:spcAft>
                <a:defRPr/>
              </a:pPr>
              <a:t>29</a:t>
            </a:fld>
            <a:endParaRPr 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789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p>
        </p:txBody>
      </p:sp>
      <p:sp>
        <p:nvSpPr>
          <p:cNvPr id="4" name="Slide Number Placeholder 3"/>
          <p:cNvSpPr>
            <a:spLocks noGrp="1"/>
          </p:cNvSpPr>
          <p:nvPr>
            <p:ph type="sldNum" sz="quarter" idx="5"/>
          </p:nvPr>
        </p:nvSpPr>
        <p:spPr/>
        <p:txBody>
          <a:bodyPr/>
          <a:lstStyle/>
          <a:p>
            <a:pPr>
              <a:defRPr/>
            </a:pPr>
            <a:fld id="{CD3AC75C-22A9-485B-8949-ACB0BE39E361}" type="slidenum">
              <a:rPr lang="en-US" smtClean="0"/>
              <a:pPr>
                <a:defRPr/>
              </a:pPr>
              <a:t>3</a:t>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656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smtClean="0"/>
          </a:p>
        </p:txBody>
      </p:sp>
      <p:sp>
        <p:nvSpPr>
          <p:cNvPr id="55300"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9B238EB0-87BD-4695-AA56-93E55173A4C2}" type="slidenum">
              <a:rPr lang="en-US" smtClean="0"/>
              <a:pPr fontAlgn="base">
                <a:spcBef>
                  <a:spcPct val="0"/>
                </a:spcBef>
                <a:spcAft>
                  <a:spcPct val="0"/>
                </a:spcAft>
                <a:defRPr/>
              </a:pPr>
              <a:t>30</a:t>
            </a:fld>
            <a:endParaRPr lang="en-US" smtClean="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758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p>
        </p:txBody>
      </p:sp>
      <p:sp>
        <p:nvSpPr>
          <p:cNvPr id="4" name="Slide Number Placeholder 3"/>
          <p:cNvSpPr>
            <a:spLocks noGrp="1"/>
          </p:cNvSpPr>
          <p:nvPr>
            <p:ph type="sldNum" sz="quarter" idx="5"/>
          </p:nvPr>
        </p:nvSpPr>
        <p:spPr/>
        <p:txBody>
          <a:bodyPr/>
          <a:lstStyle/>
          <a:p>
            <a:pPr>
              <a:defRPr/>
            </a:pPr>
            <a:fld id="{0D48D8E3-2FBC-454C-B83D-197FFA3C4A9A}" type="slidenum">
              <a:rPr lang="en-US" smtClean="0"/>
              <a:pPr>
                <a:defRPr/>
              </a:pPr>
              <a:t>31</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891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p>
        </p:txBody>
      </p:sp>
      <p:sp>
        <p:nvSpPr>
          <p:cNvPr id="4" name="Slide Number Placeholder 3"/>
          <p:cNvSpPr>
            <a:spLocks noGrp="1"/>
          </p:cNvSpPr>
          <p:nvPr>
            <p:ph type="sldNum" sz="quarter" idx="5"/>
          </p:nvPr>
        </p:nvSpPr>
        <p:spPr/>
        <p:txBody>
          <a:bodyPr/>
          <a:lstStyle/>
          <a:p>
            <a:pPr>
              <a:defRPr/>
            </a:pPr>
            <a:fld id="{6CBD98CF-469E-4099-B281-39E57C170449}" type="slidenum">
              <a:rPr lang="en-US" smtClean="0"/>
              <a:pPr>
                <a:defRPr/>
              </a:pPr>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993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p>
        </p:txBody>
      </p:sp>
      <p:sp>
        <p:nvSpPr>
          <p:cNvPr id="4" name="Slide Number Placeholder 3"/>
          <p:cNvSpPr>
            <a:spLocks noGrp="1"/>
          </p:cNvSpPr>
          <p:nvPr>
            <p:ph type="sldNum" sz="quarter" idx="5"/>
          </p:nvPr>
        </p:nvSpPr>
        <p:spPr/>
        <p:txBody>
          <a:bodyPr/>
          <a:lstStyle/>
          <a:p>
            <a:pPr>
              <a:defRPr/>
            </a:pPr>
            <a:fld id="{E661DD9D-587A-4A2E-B1AD-B1A9F3BECCC1}" type="slidenum">
              <a:rPr lang="en-US" smtClean="0"/>
              <a:pPr>
                <a:defRPr/>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6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p>
        </p:txBody>
      </p:sp>
      <p:sp>
        <p:nvSpPr>
          <p:cNvPr id="4" name="Slide Number Placeholder 3"/>
          <p:cNvSpPr>
            <a:spLocks noGrp="1"/>
          </p:cNvSpPr>
          <p:nvPr>
            <p:ph type="sldNum" sz="quarter" idx="5"/>
          </p:nvPr>
        </p:nvSpPr>
        <p:spPr/>
        <p:txBody>
          <a:bodyPr/>
          <a:lstStyle/>
          <a:p>
            <a:pPr>
              <a:defRPr/>
            </a:pPr>
            <a:fld id="{FAB54F58-2B93-43A6-B921-CA5E21DA9896}" type="slidenum">
              <a:rPr lang="en-US" smtClean="0"/>
              <a:pPr>
                <a:defRPr/>
              </a:pPr>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198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p>
        </p:txBody>
      </p:sp>
      <p:sp>
        <p:nvSpPr>
          <p:cNvPr id="4" name="Slide Number Placeholder 3"/>
          <p:cNvSpPr>
            <a:spLocks noGrp="1"/>
          </p:cNvSpPr>
          <p:nvPr>
            <p:ph type="sldNum" sz="quarter" idx="5"/>
          </p:nvPr>
        </p:nvSpPr>
        <p:spPr/>
        <p:txBody>
          <a:bodyPr/>
          <a:lstStyle/>
          <a:p>
            <a:pPr>
              <a:defRPr/>
            </a:pPr>
            <a:fld id="{9033AF6B-7345-407C-8BFA-73D34A656AE6}" type="slidenum">
              <a:rPr lang="en-US" smtClean="0"/>
              <a:pPr>
                <a:defRPr/>
              </a:pPr>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301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smtClean="0"/>
          </a:p>
        </p:txBody>
      </p:sp>
      <p:sp>
        <p:nvSpPr>
          <p:cNvPr id="30724"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E72F75C9-4946-46EB-AD0D-1DAC82365C3F}" type="slidenum">
              <a:rPr lang="en-US" smtClean="0"/>
              <a:pPr fontAlgn="base">
                <a:spcBef>
                  <a:spcPct val="0"/>
                </a:spcBef>
                <a:spcAft>
                  <a:spcPct val="0"/>
                </a:spcAft>
                <a:defRPr/>
              </a:pPr>
              <a:t>8</a:t>
            </a:fld>
            <a:endParaRPr lang="en-US"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403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smtClean="0"/>
          </a:p>
        </p:txBody>
      </p:sp>
      <p:sp>
        <p:nvSpPr>
          <p:cNvPr id="31748"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983E8C87-7521-4F7A-815E-CA0FBD199292}" type="slidenum">
              <a:rPr lang="en-US" smtClean="0"/>
              <a:pPr fontAlgn="base">
                <a:spcBef>
                  <a:spcPct val="0"/>
                </a:spcBef>
                <a:spcAft>
                  <a:spcPct val="0"/>
                </a:spcAft>
                <a:defRPr/>
              </a:pPr>
              <a:t>9</a:t>
            </a:fld>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BDA92C48-47A4-431F-9D2D-138913987EAE}" type="datetimeFigureOut">
              <a:rPr lang="en-US"/>
              <a:pPr>
                <a:defRPr/>
              </a:pPr>
              <a:t>1/31/2013</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5E097560-3072-4F9E-AADF-306E1FF3ABC0}" type="slidenum">
              <a:rPr lang="en-US"/>
              <a:pPr>
                <a:defRPr/>
              </a:pPr>
              <a:t>‹#›</a:t>
            </a:fld>
            <a:endParaRPr lang="en-US"/>
          </a:p>
        </p:txBody>
      </p:sp>
    </p:spTree>
    <p:extLst>
      <p:ext uri="{BB962C8B-B14F-4D97-AF65-F5344CB8AC3E}">
        <p14:creationId xmlns:p14="http://schemas.microsoft.com/office/powerpoint/2010/main" val="162507154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4A79DB6D-50FF-435D-9DAB-E08D41A0B765}" type="datetimeFigureOut">
              <a:rPr lang="en-US"/>
              <a:pPr>
                <a:defRPr/>
              </a:pPr>
              <a:t>1/31/2013</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CBAC2FB5-2D42-4015-A58A-06E8C4305967}" type="slidenum">
              <a:rPr lang="en-US"/>
              <a:pPr>
                <a:defRPr/>
              </a:pPr>
              <a:t>‹#›</a:t>
            </a:fld>
            <a:endParaRPr lang="en-US"/>
          </a:p>
        </p:txBody>
      </p:sp>
    </p:spTree>
    <p:extLst>
      <p:ext uri="{BB962C8B-B14F-4D97-AF65-F5344CB8AC3E}">
        <p14:creationId xmlns:p14="http://schemas.microsoft.com/office/powerpoint/2010/main" val="209192462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E56F12AA-C6CF-459C-B223-49B185672EAD}" type="datetimeFigureOut">
              <a:rPr lang="en-US"/>
              <a:pPr>
                <a:defRPr/>
              </a:pPr>
              <a:t>1/31/2013</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7B800DAE-D48A-4305-8457-670E5A755F06}" type="slidenum">
              <a:rPr lang="en-US"/>
              <a:pPr>
                <a:defRPr/>
              </a:pPr>
              <a:t>‹#›</a:t>
            </a:fld>
            <a:endParaRPr lang="en-US"/>
          </a:p>
        </p:txBody>
      </p:sp>
    </p:spTree>
    <p:extLst>
      <p:ext uri="{BB962C8B-B14F-4D97-AF65-F5344CB8AC3E}">
        <p14:creationId xmlns:p14="http://schemas.microsoft.com/office/powerpoint/2010/main" val="382084121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1F5ECB94-AF20-4959-9D82-8E79E0E1EFEA}" type="datetimeFigureOut">
              <a:rPr lang="en-US"/>
              <a:pPr>
                <a:defRPr/>
              </a:pPr>
              <a:t>1/31/2013</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C5C122D6-ABEF-4B82-977C-DFEADA61D451}" type="slidenum">
              <a:rPr lang="en-US"/>
              <a:pPr>
                <a:defRPr/>
              </a:pPr>
              <a:t>‹#›</a:t>
            </a:fld>
            <a:endParaRPr lang="en-US"/>
          </a:p>
        </p:txBody>
      </p:sp>
    </p:spTree>
    <p:extLst>
      <p:ext uri="{BB962C8B-B14F-4D97-AF65-F5344CB8AC3E}">
        <p14:creationId xmlns:p14="http://schemas.microsoft.com/office/powerpoint/2010/main" val="146157032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6635EA81-8CE4-49C3-917E-6D15DCEE3DE1}" type="datetimeFigureOut">
              <a:rPr lang="en-US"/>
              <a:pPr>
                <a:defRPr/>
              </a:pPr>
              <a:t>1/31/2013</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930D8251-F6D6-42A9-BB7F-8EA7A4090728}" type="slidenum">
              <a:rPr lang="en-US"/>
              <a:pPr>
                <a:defRPr/>
              </a:pPr>
              <a:t>‹#›</a:t>
            </a:fld>
            <a:endParaRPr lang="en-US"/>
          </a:p>
        </p:txBody>
      </p:sp>
    </p:spTree>
    <p:extLst>
      <p:ext uri="{BB962C8B-B14F-4D97-AF65-F5344CB8AC3E}">
        <p14:creationId xmlns:p14="http://schemas.microsoft.com/office/powerpoint/2010/main" val="258767276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E8730907-DA2E-4D67-BF77-A8ECD1A802C8}" type="datetimeFigureOut">
              <a:rPr lang="en-US"/>
              <a:pPr>
                <a:defRPr/>
              </a:pPr>
              <a:t>1/31/2013</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F1AD0B3A-F412-4A8D-B183-AB9AF4EDECBE}" type="slidenum">
              <a:rPr lang="en-US"/>
              <a:pPr>
                <a:defRPr/>
              </a:pPr>
              <a:t>‹#›</a:t>
            </a:fld>
            <a:endParaRPr lang="en-US"/>
          </a:p>
        </p:txBody>
      </p:sp>
    </p:spTree>
    <p:extLst>
      <p:ext uri="{BB962C8B-B14F-4D97-AF65-F5344CB8AC3E}">
        <p14:creationId xmlns:p14="http://schemas.microsoft.com/office/powerpoint/2010/main" val="5773717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2AF38C79-B853-4D7F-B840-6D929C0B595D}" type="datetimeFigureOut">
              <a:rPr lang="en-US"/>
              <a:pPr>
                <a:defRPr/>
              </a:pPr>
              <a:t>1/31/2013</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9805B7A9-0CE0-44A2-A3E9-89BDA7A0F929}" type="slidenum">
              <a:rPr lang="en-US"/>
              <a:pPr>
                <a:defRPr/>
              </a:pPr>
              <a:t>‹#›</a:t>
            </a:fld>
            <a:endParaRPr lang="en-US"/>
          </a:p>
        </p:txBody>
      </p:sp>
    </p:spTree>
    <p:extLst>
      <p:ext uri="{BB962C8B-B14F-4D97-AF65-F5344CB8AC3E}">
        <p14:creationId xmlns:p14="http://schemas.microsoft.com/office/powerpoint/2010/main" val="76254581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CBF460BC-C011-419F-B875-825C3F6783B3}" type="datetimeFigureOut">
              <a:rPr lang="en-US"/>
              <a:pPr>
                <a:defRPr/>
              </a:pPr>
              <a:t>1/31/2013</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09EC5F4B-4045-494C-AFB7-2917D1274946}" type="slidenum">
              <a:rPr lang="en-US"/>
              <a:pPr>
                <a:defRPr/>
              </a:pPr>
              <a:t>‹#›</a:t>
            </a:fld>
            <a:endParaRPr lang="en-US"/>
          </a:p>
        </p:txBody>
      </p:sp>
    </p:spTree>
    <p:extLst>
      <p:ext uri="{BB962C8B-B14F-4D97-AF65-F5344CB8AC3E}">
        <p14:creationId xmlns:p14="http://schemas.microsoft.com/office/powerpoint/2010/main" val="123148800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0C7B15EE-94BD-4F21-9ACA-4F2FC50842C8}" type="datetimeFigureOut">
              <a:rPr lang="en-US"/>
              <a:pPr>
                <a:defRPr/>
              </a:pPr>
              <a:t>1/31/2013</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2C59F4CE-6491-424A-87B9-ADB27DC75205}" type="slidenum">
              <a:rPr lang="en-US"/>
              <a:pPr>
                <a:defRPr/>
              </a:pPr>
              <a:t>‹#›</a:t>
            </a:fld>
            <a:endParaRPr lang="en-US"/>
          </a:p>
        </p:txBody>
      </p:sp>
    </p:spTree>
    <p:extLst>
      <p:ext uri="{BB962C8B-B14F-4D97-AF65-F5344CB8AC3E}">
        <p14:creationId xmlns:p14="http://schemas.microsoft.com/office/powerpoint/2010/main" val="392370240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855740FD-0387-4D5D-9D7F-DDA38FE03C7A}" type="datetimeFigureOut">
              <a:rPr lang="en-US"/>
              <a:pPr>
                <a:defRPr/>
              </a:pPr>
              <a:t>1/31/2013</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064262C4-E857-4107-87DB-74989422BDDA}" type="slidenum">
              <a:rPr lang="en-US"/>
              <a:pPr>
                <a:defRPr/>
              </a:pPr>
              <a:t>‹#›</a:t>
            </a:fld>
            <a:endParaRPr lang="en-US"/>
          </a:p>
        </p:txBody>
      </p:sp>
    </p:spTree>
    <p:extLst>
      <p:ext uri="{BB962C8B-B14F-4D97-AF65-F5344CB8AC3E}">
        <p14:creationId xmlns:p14="http://schemas.microsoft.com/office/powerpoint/2010/main" val="243982882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69051C91-D98A-4270-A7E0-F9EF047F5563}" type="datetimeFigureOut">
              <a:rPr lang="en-US"/>
              <a:pPr>
                <a:defRPr/>
              </a:pPr>
              <a:t>1/31/2013</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782BC775-C1C1-44EB-AB51-BBB9C6F777EF}" type="slidenum">
              <a:rPr lang="en-US"/>
              <a:pPr>
                <a:defRPr/>
              </a:pPr>
              <a:t>‹#›</a:t>
            </a:fld>
            <a:endParaRPr lang="en-US"/>
          </a:p>
        </p:txBody>
      </p:sp>
    </p:spTree>
    <p:extLst>
      <p:ext uri="{BB962C8B-B14F-4D97-AF65-F5344CB8AC3E}">
        <p14:creationId xmlns:p14="http://schemas.microsoft.com/office/powerpoint/2010/main" val="168189437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cs typeface="+mn-cs"/>
              </a:defRPr>
            </a:lvl1pPr>
          </a:lstStyle>
          <a:p>
            <a:pPr>
              <a:defRPr/>
            </a:pPr>
            <a:fld id="{DBD06972-A18F-4C66-9E38-B82B9AA15847}" type="datetimeFigureOut">
              <a:rPr lang="en-US"/>
              <a:pPr>
                <a:defRPr/>
              </a:pPr>
              <a:t>1/31/2013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cs typeface="+mn-cs"/>
              </a:defRPr>
            </a:lvl1pPr>
          </a:lstStyle>
          <a:p>
            <a:pPr>
              <a:defRPr/>
            </a:pPr>
            <a:fld id="{253FB028-BBBA-4BD7-9B4D-E4A3EB14727B}"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hyperlink" Target="http://www.census.gov/foreign-trade/schedules/b/index.html" TargetMode="External"/><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hyperlink" Target="http://www.aesdirect.gov/" TargetMode="External"/><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hyperlink" Target="http://www.census.gov/foreign-trade/regulations/forms/7525v.pdf" TargetMode="External"/><Relationship Id="rId2" Type="http://schemas.openxmlformats.org/officeDocument/2006/relationships/notesSlide" Target="../notesSlides/notesSlide20.xml"/><Relationship Id="rId1" Type="http://schemas.openxmlformats.org/officeDocument/2006/relationships/slideLayout" Target="../slideLayouts/slideLayout2.xml"/><Relationship Id="rId4" Type="http://schemas.openxmlformats.org/officeDocument/2006/relationships/hyperlink" Target="http://download.aesdirect.gov/userguide/AESComplianceBestPracticemanual-201208.pdf" TargetMode="Externa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hyperlink" Target="http://hts.usitc.gov/" TargetMode="External"/><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hyperlink" Target="http://forms.cbp.gov/pdf/CBP_Form_434.pdf" TargetMode="External"/><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http://www.exportwashington.com/Pages/default.aspx" TargetMode="External"/><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hyperlink" Target="http://www.washingtonwine.org/" TargetMode="External"/><Relationship Id="rId4" Type="http://schemas.openxmlformats.org/officeDocument/2006/relationships/hyperlink" Target="http://agr.wa.gov/Marketing/International/Staff.aspx" TargetMode="External"/></Relationships>
</file>

<file path=ppt/slides/_rels/slide30.xml.rels><?xml version="1.0" encoding="UTF-8" standalone="yes"?>
<Relationships xmlns="http://schemas.openxmlformats.org/package/2006/relationships"><Relationship Id="rId3" Type="http://schemas.openxmlformats.org/officeDocument/2006/relationships/hyperlink" Target="http://www.youtube.com/watch?v=Dmk4S6nsAM0" TargetMode="External"/><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hyperlink" Target="http://www.encyclopedia.com/doc/1O46-TanakaKakuei.html" TargetMode="External"/><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hyperlink" Target="http://www.portoftacoma.com/Page.aspx?nid=272" TargetMode="External"/><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hyperlink" Target="http://fita.org/" TargetMode="External"/><Relationship Id="rId4" Type="http://schemas.openxmlformats.org/officeDocument/2006/relationships/hyperlink" Target="http://www.integrationpoint.com/foreigntradezonenews/" TargetMode="External"/></Relationships>
</file>

<file path=ppt/slides/_rels/slide8.xml.rels><?xml version="1.0" encoding="UTF-8" standalone="yes"?>
<Relationships xmlns="http://schemas.openxmlformats.org/package/2006/relationships"><Relationship Id="rId3" Type="http://schemas.openxmlformats.org/officeDocument/2006/relationships/hyperlink" Target="http://www.shipsolutions.com/document_list.asp" TargetMode="External"/><Relationship Id="rId2" Type="http://schemas.openxmlformats.org/officeDocument/2006/relationships/notesSlide" Target="../notesSlides/notesSlide8.xml"/><Relationship Id="rId1" Type="http://schemas.openxmlformats.org/officeDocument/2006/relationships/slideLayout" Target="../slideLayouts/slideLayout2.xml"/><Relationship Id="rId5" Type="http://schemas.openxmlformats.org/officeDocument/2006/relationships/hyperlink" Target="http://www.census.gov/foreign-trade/regulations/forms/new-7525v.pdf" TargetMode="External"/><Relationship Id="rId4" Type="http://schemas.openxmlformats.org/officeDocument/2006/relationships/hyperlink" Target="http://export.gov/logistics/eg_main_018121.asp" TargetMode="Externa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Title 1"/>
          <p:cNvSpPr>
            <a:spLocks noGrp="1"/>
          </p:cNvSpPr>
          <p:nvPr>
            <p:ph type="ctrTitle"/>
          </p:nvPr>
        </p:nvSpPr>
        <p:spPr>
          <a:xfrm>
            <a:off x="685800" y="2187575"/>
            <a:ext cx="7772400" cy="1470025"/>
          </a:xfrm>
        </p:spPr>
        <p:txBody>
          <a:bodyPr/>
          <a:lstStyle/>
          <a:p>
            <a:pPr eaLnBrk="1" hangingPunct="1"/>
            <a:r>
              <a:rPr lang="en-US" smtClean="0"/>
              <a:t>LOG 112 Importing &amp; Exporting</a:t>
            </a:r>
          </a:p>
        </p:txBody>
      </p:sp>
      <p:sp>
        <p:nvSpPr>
          <p:cNvPr id="3" name="Subtitle 2"/>
          <p:cNvSpPr>
            <a:spLocks noGrp="1"/>
          </p:cNvSpPr>
          <p:nvPr>
            <p:ph type="subTitle" idx="1"/>
          </p:nvPr>
        </p:nvSpPr>
        <p:spPr/>
        <p:txBody>
          <a:bodyPr rtlCol="0">
            <a:normAutofit/>
          </a:bodyPr>
          <a:lstStyle/>
          <a:p>
            <a:pPr eaLnBrk="1" fontAlgn="auto" hangingPunct="1">
              <a:spcAft>
                <a:spcPts val="0"/>
              </a:spcAft>
              <a:buFont typeface="Arial" pitchFamily="34" charset="0"/>
              <a:buNone/>
              <a:defRPr/>
            </a:pPr>
            <a:r>
              <a:rPr lang="en-US" dirty="0" smtClean="0"/>
              <a:t>Lecture Notes for Session 5</a:t>
            </a: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p:txBody>
          <a:bodyPr/>
          <a:lstStyle/>
          <a:p>
            <a:pPr eaLnBrk="1" hangingPunct="1"/>
            <a:r>
              <a:rPr lang="en-US" smtClean="0"/>
              <a:t>The basic 9 export documents</a:t>
            </a:r>
          </a:p>
        </p:txBody>
      </p:sp>
      <p:sp>
        <p:nvSpPr>
          <p:cNvPr id="3" name="Content Placeholder 2"/>
          <p:cNvSpPr>
            <a:spLocks noGrp="1"/>
          </p:cNvSpPr>
          <p:nvPr>
            <p:ph idx="1"/>
          </p:nvPr>
        </p:nvSpPr>
        <p:spPr/>
        <p:txBody>
          <a:bodyPr rtlCol="0">
            <a:noAutofit/>
          </a:bodyPr>
          <a:lstStyle/>
          <a:p>
            <a:pPr eaLnBrk="1" fontAlgn="auto" hangingPunct="1">
              <a:spcAft>
                <a:spcPts val="0"/>
              </a:spcAft>
              <a:buFont typeface="Arial" pitchFamily="34" charset="0"/>
              <a:buChar char="•"/>
              <a:defRPr/>
            </a:pPr>
            <a:r>
              <a:rPr lang="en-US" sz="2800" dirty="0" smtClean="0"/>
              <a:t>Quotation					</a:t>
            </a:r>
            <a:r>
              <a:rPr lang="en-US" sz="2800" dirty="0" smtClean="0"/>
              <a:t>Commercial</a:t>
            </a:r>
            <a:endParaRPr lang="en-US" sz="2800" dirty="0" smtClean="0"/>
          </a:p>
          <a:p>
            <a:pPr eaLnBrk="1" fontAlgn="auto" hangingPunct="1">
              <a:spcAft>
                <a:spcPts val="0"/>
              </a:spcAft>
              <a:buFont typeface="Arial" pitchFamily="34" charset="0"/>
              <a:buChar char="•"/>
              <a:defRPr/>
            </a:pPr>
            <a:r>
              <a:rPr lang="en-US" sz="2800" dirty="0" smtClean="0"/>
              <a:t>Pro forma invoice			</a:t>
            </a:r>
            <a:r>
              <a:rPr lang="en-US" sz="2800" dirty="0" smtClean="0"/>
              <a:t>Commercial</a:t>
            </a:r>
            <a:endParaRPr lang="en-US" sz="2800" dirty="0" smtClean="0"/>
          </a:p>
          <a:p>
            <a:pPr eaLnBrk="1" fontAlgn="auto" hangingPunct="1">
              <a:spcAft>
                <a:spcPts val="0"/>
              </a:spcAft>
              <a:buFont typeface="Arial" pitchFamily="34" charset="0"/>
              <a:buChar char="•"/>
              <a:defRPr/>
            </a:pPr>
            <a:r>
              <a:rPr lang="en-US" sz="2800" dirty="0" smtClean="0"/>
              <a:t>Commercial invoice			</a:t>
            </a:r>
            <a:r>
              <a:rPr lang="en-US" sz="2800" dirty="0" smtClean="0"/>
              <a:t>Commercial</a:t>
            </a:r>
            <a:endParaRPr lang="en-US" sz="2800" dirty="0" smtClean="0"/>
          </a:p>
          <a:p>
            <a:pPr eaLnBrk="1" fontAlgn="auto" hangingPunct="1">
              <a:spcAft>
                <a:spcPts val="0"/>
              </a:spcAft>
              <a:buFont typeface="Arial" pitchFamily="34" charset="0"/>
              <a:buChar char="•"/>
              <a:defRPr/>
            </a:pPr>
            <a:r>
              <a:rPr lang="en-US" sz="2800" dirty="0" smtClean="0"/>
              <a:t>Packing list				</a:t>
            </a:r>
            <a:r>
              <a:rPr lang="en-US" sz="2800" dirty="0" smtClean="0"/>
              <a:t>Transportation</a:t>
            </a:r>
            <a:endParaRPr lang="en-US" sz="2800" dirty="0" smtClean="0"/>
          </a:p>
          <a:p>
            <a:pPr eaLnBrk="1" fontAlgn="auto" hangingPunct="1">
              <a:spcAft>
                <a:spcPts val="0"/>
              </a:spcAft>
              <a:buFont typeface="Arial" pitchFamily="34" charset="0"/>
              <a:buChar char="•"/>
              <a:defRPr/>
            </a:pPr>
            <a:r>
              <a:rPr lang="en-US" sz="2800" dirty="0" smtClean="0"/>
              <a:t>Shipper’s Export Declaration (SED)	</a:t>
            </a:r>
            <a:r>
              <a:rPr lang="en-US" sz="2800" dirty="0" smtClean="0"/>
              <a:t>Government</a:t>
            </a:r>
            <a:endParaRPr lang="en-US" sz="2800" dirty="0" smtClean="0"/>
          </a:p>
          <a:p>
            <a:pPr eaLnBrk="1" fontAlgn="auto" hangingPunct="1">
              <a:spcAft>
                <a:spcPts val="0"/>
              </a:spcAft>
              <a:buFont typeface="Arial" pitchFamily="34" charset="0"/>
              <a:buChar char="•"/>
              <a:defRPr/>
            </a:pPr>
            <a:r>
              <a:rPr lang="en-US" sz="2800" dirty="0" smtClean="0"/>
              <a:t>Bill of Lading (or Air waybill)		</a:t>
            </a:r>
            <a:r>
              <a:rPr lang="en-US" sz="2800" dirty="0" smtClean="0"/>
              <a:t>Transportation</a:t>
            </a:r>
            <a:endParaRPr lang="en-US" sz="2800" dirty="0" smtClean="0"/>
          </a:p>
          <a:p>
            <a:pPr eaLnBrk="1" fontAlgn="auto" hangingPunct="1">
              <a:spcAft>
                <a:spcPts val="0"/>
              </a:spcAft>
              <a:buFont typeface="Arial" pitchFamily="34" charset="0"/>
              <a:buChar char="•"/>
              <a:defRPr/>
            </a:pPr>
            <a:r>
              <a:rPr lang="en-US" sz="2800" dirty="0" smtClean="0"/>
              <a:t>Certificate of Origin			</a:t>
            </a:r>
            <a:r>
              <a:rPr lang="en-US" sz="2800" dirty="0" smtClean="0"/>
              <a:t>Government</a:t>
            </a:r>
            <a:endParaRPr lang="en-US" sz="2800" dirty="0" smtClean="0"/>
          </a:p>
          <a:p>
            <a:pPr eaLnBrk="1" fontAlgn="auto" hangingPunct="1">
              <a:spcAft>
                <a:spcPts val="0"/>
              </a:spcAft>
              <a:buFont typeface="Arial" pitchFamily="34" charset="0"/>
              <a:buChar char="•"/>
              <a:defRPr/>
            </a:pPr>
            <a:r>
              <a:rPr lang="en-US" sz="2800" dirty="0" smtClean="0"/>
              <a:t>Insurance certificate			</a:t>
            </a:r>
            <a:r>
              <a:rPr lang="en-US" sz="2800" dirty="0" smtClean="0"/>
              <a:t>Transportation</a:t>
            </a:r>
            <a:endParaRPr lang="en-US" sz="2800" dirty="0" smtClean="0"/>
          </a:p>
          <a:p>
            <a:pPr eaLnBrk="1" fontAlgn="auto" hangingPunct="1">
              <a:spcAft>
                <a:spcPts val="0"/>
              </a:spcAft>
              <a:buFont typeface="Arial" pitchFamily="34" charset="0"/>
              <a:buChar char="•"/>
              <a:defRPr/>
            </a:pPr>
            <a:r>
              <a:rPr lang="en-US" sz="2800" dirty="0" smtClean="0"/>
              <a:t>Letters of Credit or Drafts		</a:t>
            </a:r>
            <a:r>
              <a:rPr lang="en-US" sz="2800" dirty="0" smtClean="0"/>
              <a:t>Banking</a:t>
            </a:r>
            <a:endParaRPr lang="en-US" sz="2800"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p:txBody>
          <a:bodyPr/>
          <a:lstStyle/>
          <a:p>
            <a:pPr eaLnBrk="1" hangingPunct="1"/>
            <a:r>
              <a:rPr lang="en-US" smtClean="0"/>
              <a:t>Other common documents</a:t>
            </a:r>
          </a:p>
        </p:txBody>
      </p:sp>
      <p:sp>
        <p:nvSpPr>
          <p:cNvPr id="3" name="Content Placeholder 2"/>
          <p:cNvSpPr>
            <a:spLocks noGrp="1"/>
          </p:cNvSpPr>
          <p:nvPr>
            <p:ph idx="1"/>
          </p:nvPr>
        </p:nvSpPr>
        <p:spPr/>
        <p:txBody>
          <a:bodyPr rtlCol="0">
            <a:normAutofit fontScale="92500" lnSpcReduction="20000"/>
          </a:bodyPr>
          <a:lstStyle/>
          <a:p>
            <a:pPr eaLnBrk="1" fontAlgn="auto" hangingPunct="1">
              <a:spcAft>
                <a:spcPts val="0"/>
              </a:spcAft>
              <a:buFont typeface="Arial" pitchFamily="34" charset="0"/>
              <a:buChar char="•"/>
              <a:defRPr/>
            </a:pPr>
            <a:r>
              <a:rPr lang="en-US" dirty="0" smtClean="0"/>
              <a:t>Sales contract (or terms &amp; conditions of sale)</a:t>
            </a:r>
          </a:p>
          <a:p>
            <a:pPr eaLnBrk="1" fontAlgn="auto" hangingPunct="1">
              <a:spcAft>
                <a:spcPts val="0"/>
              </a:spcAft>
              <a:buFont typeface="Arial" pitchFamily="34" charset="0"/>
              <a:buChar char="•"/>
              <a:defRPr/>
            </a:pPr>
            <a:r>
              <a:rPr lang="en-US" dirty="0" smtClean="0"/>
              <a:t>Dock receipts</a:t>
            </a:r>
          </a:p>
          <a:p>
            <a:pPr eaLnBrk="1" fontAlgn="auto" hangingPunct="1">
              <a:spcAft>
                <a:spcPts val="0"/>
              </a:spcAft>
              <a:buFont typeface="Arial" pitchFamily="34" charset="0"/>
              <a:buChar char="•"/>
              <a:defRPr/>
            </a:pPr>
            <a:r>
              <a:rPr lang="en-US" dirty="0" smtClean="0"/>
              <a:t>Shipper’s letter of </a:t>
            </a:r>
            <a:r>
              <a:rPr lang="en-US" dirty="0" smtClean="0"/>
              <a:t>instructions </a:t>
            </a:r>
            <a:endParaRPr lang="en-US" dirty="0" smtClean="0"/>
          </a:p>
          <a:p>
            <a:pPr eaLnBrk="1" fontAlgn="auto" hangingPunct="1">
              <a:spcAft>
                <a:spcPts val="0"/>
              </a:spcAft>
              <a:buFont typeface="Arial" pitchFamily="34" charset="0"/>
              <a:buChar char="•"/>
              <a:defRPr/>
            </a:pPr>
            <a:r>
              <a:rPr lang="en-US" dirty="0" smtClean="0"/>
              <a:t>Arrival notices</a:t>
            </a:r>
          </a:p>
          <a:p>
            <a:pPr eaLnBrk="1" fontAlgn="auto" hangingPunct="1">
              <a:spcAft>
                <a:spcPts val="0"/>
              </a:spcAft>
              <a:buFont typeface="Arial" pitchFamily="34" charset="0"/>
              <a:buChar char="•"/>
              <a:defRPr/>
            </a:pPr>
            <a:r>
              <a:rPr lang="en-US" dirty="0" smtClean="0"/>
              <a:t>Carrier’s certificate and release orders</a:t>
            </a:r>
          </a:p>
          <a:p>
            <a:pPr eaLnBrk="1" fontAlgn="auto" hangingPunct="1">
              <a:spcAft>
                <a:spcPts val="0"/>
              </a:spcAft>
              <a:buFont typeface="Arial" pitchFamily="34" charset="0"/>
              <a:buChar char="•"/>
              <a:defRPr/>
            </a:pPr>
            <a:r>
              <a:rPr lang="en-US" dirty="0" smtClean="0"/>
              <a:t>Export licenses</a:t>
            </a:r>
          </a:p>
          <a:p>
            <a:pPr eaLnBrk="1" fontAlgn="auto" hangingPunct="1">
              <a:spcAft>
                <a:spcPts val="0"/>
              </a:spcAft>
              <a:buFont typeface="Arial" pitchFamily="34" charset="0"/>
              <a:buChar char="•"/>
              <a:defRPr/>
            </a:pPr>
            <a:r>
              <a:rPr lang="en-US" dirty="0" smtClean="0"/>
              <a:t>Inspection certificates (</a:t>
            </a:r>
            <a:r>
              <a:rPr lang="en-US" dirty="0" err="1" smtClean="0"/>
              <a:t>Phyto</a:t>
            </a:r>
            <a:r>
              <a:rPr lang="en-US" dirty="0" smtClean="0"/>
              <a:t>-sanitary, health, quality, etc.)</a:t>
            </a:r>
          </a:p>
          <a:p>
            <a:pPr eaLnBrk="1" fontAlgn="auto" hangingPunct="1">
              <a:spcAft>
                <a:spcPts val="0"/>
              </a:spcAft>
              <a:buFont typeface="Arial" pitchFamily="34" charset="0"/>
              <a:buChar char="•"/>
              <a:defRPr/>
            </a:pPr>
            <a:r>
              <a:rPr lang="en-US" dirty="0" smtClean="0"/>
              <a:t>Dangerous Goods Certificates (for hazardous materials)</a:t>
            </a:r>
          </a:p>
          <a:p>
            <a:pPr eaLnBrk="1" fontAlgn="auto" hangingPunct="1">
              <a:spcAft>
                <a:spcPts val="0"/>
              </a:spcAft>
              <a:buFont typeface="Arial" pitchFamily="34" charset="0"/>
              <a:buChar char="•"/>
              <a:defRPr/>
            </a:pPr>
            <a:endParaRPr 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457200" y="274638"/>
            <a:ext cx="8229600" cy="944562"/>
          </a:xfrm>
        </p:spPr>
        <p:txBody>
          <a:bodyPr/>
          <a:lstStyle/>
          <a:p>
            <a:pPr eaLnBrk="1" hangingPunct="1"/>
            <a:r>
              <a:rPr lang="en-US" smtClean="0"/>
              <a:t>1. Quotations</a:t>
            </a:r>
          </a:p>
        </p:txBody>
      </p:sp>
      <p:sp>
        <p:nvSpPr>
          <p:cNvPr id="3" name="Content Placeholder 2"/>
          <p:cNvSpPr>
            <a:spLocks noGrp="1"/>
          </p:cNvSpPr>
          <p:nvPr>
            <p:ph idx="1"/>
          </p:nvPr>
        </p:nvSpPr>
        <p:spPr>
          <a:xfrm>
            <a:off x="457200" y="1219200"/>
            <a:ext cx="8229600" cy="4906963"/>
          </a:xfrm>
        </p:spPr>
        <p:txBody>
          <a:bodyPr rtlCol="0">
            <a:normAutofit fontScale="92500" lnSpcReduction="10000"/>
          </a:bodyPr>
          <a:lstStyle/>
          <a:p>
            <a:pPr eaLnBrk="1" fontAlgn="auto" hangingPunct="1">
              <a:spcAft>
                <a:spcPts val="0"/>
              </a:spcAft>
              <a:buFont typeface="Arial" pitchFamily="34" charset="0"/>
              <a:buChar char="•"/>
              <a:defRPr/>
            </a:pPr>
            <a:r>
              <a:rPr lang="en-US" dirty="0" smtClean="0"/>
              <a:t>Issued before the sale is made</a:t>
            </a:r>
          </a:p>
          <a:p>
            <a:pPr eaLnBrk="1" fontAlgn="auto" hangingPunct="1">
              <a:spcAft>
                <a:spcPts val="0"/>
              </a:spcAft>
              <a:buFont typeface="Arial" pitchFamily="34" charset="0"/>
              <a:buChar char="•"/>
              <a:defRPr/>
            </a:pPr>
            <a:r>
              <a:rPr lang="en-US" dirty="0" smtClean="0"/>
              <a:t>Form the foundation for later documents</a:t>
            </a:r>
          </a:p>
          <a:p>
            <a:pPr eaLnBrk="1" fontAlgn="auto" hangingPunct="1">
              <a:spcAft>
                <a:spcPts val="0"/>
              </a:spcAft>
              <a:buFont typeface="Arial" pitchFamily="34" charset="0"/>
              <a:buChar char="•"/>
              <a:defRPr/>
            </a:pPr>
            <a:r>
              <a:rPr lang="en-US" dirty="0" smtClean="0"/>
              <a:t>The foundation for the Pro forma invoice</a:t>
            </a:r>
          </a:p>
          <a:p>
            <a:pPr eaLnBrk="1" fontAlgn="auto" hangingPunct="1">
              <a:spcAft>
                <a:spcPts val="0"/>
              </a:spcAft>
              <a:buFont typeface="Arial" pitchFamily="34" charset="0"/>
              <a:buChar char="•"/>
              <a:defRPr/>
            </a:pPr>
            <a:r>
              <a:rPr lang="en-US" dirty="0" smtClean="0"/>
              <a:t>Lay out the details of the transaction</a:t>
            </a:r>
          </a:p>
          <a:p>
            <a:pPr eaLnBrk="1" fontAlgn="auto" hangingPunct="1">
              <a:spcAft>
                <a:spcPts val="0"/>
              </a:spcAft>
              <a:buFont typeface="Arial" pitchFamily="34" charset="0"/>
              <a:buChar char="•"/>
              <a:defRPr/>
            </a:pPr>
            <a:r>
              <a:rPr lang="en-US" dirty="0" smtClean="0"/>
              <a:t>Emphasis on units, measurements and prices or costs</a:t>
            </a:r>
          </a:p>
          <a:p>
            <a:pPr eaLnBrk="1" fontAlgn="auto" hangingPunct="1">
              <a:spcAft>
                <a:spcPts val="0"/>
              </a:spcAft>
              <a:buFont typeface="Arial" pitchFamily="34" charset="0"/>
              <a:buChar char="•"/>
              <a:defRPr/>
            </a:pPr>
            <a:r>
              <a:rPr lang="en-US" dirty="0" smtClean="0"/>
              <a:t>Limitations must be listed (expirations, revocability, warranties, taxes/customs, etc)</a:t>
            </a:r>
          </a:p>
          <a:p>
            <a:pPr eaLnBrk="1" fontAlgn="auto" hangingPunct="1">
              <a:spcAft>
                <a:spcPts val="0"/>
              </a:spcAft>
              <a:buFont typeface="Arial" pitchFamily="34" charset="0"/>
              <a:buChar char="•"/>
              <a:defRPr/>
            </a:pPr>
            <a:r>
              <a:rPr lang="en-US" dirty="0" smtClean="0"/>
              <a:t>If approved by buyer (e.g. with a Purchase Order), a Pro forma invoice can be issued</a:t>
            </a:r>
            <a:endParaRPr lang="en-U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a:xfrm>
            <a:off x="457200" y="274638"/>
            <a:ext cx="8229600" cy="944562"/>
          </a:xfrm>
        </p:spPr>
        <p:txBody>
          <a:bodyPr/>
          <a:lstStyle/>
          <a:p>
            <a:pPr eaLnBrk="1" hangingPunct="1"/>
            <a:r>
              <a:rPr lang="en-US" smtClean="0"/>
              <a:t>2. Pro forma Invoices</a:t>
            </a:r>
          </a:p>
        </p:txBody>
      </p:sp>
      <p:sp>
        <p:nvSpPr>
          <p:cNvPr id="14339" name="Content Placeholder 2"/>
          <p:cNvSpPr>
            <a:spLocks noGrp="1"/>
          </p:cNvSpPr>
          <p:nvPr>
            <p:ph idx="1"/>
          </p:nvPr>
        </p:nvSpPr>
        <p:spPr>
          <a:xfrm>
            <a:off x="457200" y="1295400"/>
            <a:ext cx="8229600" cy="4830763"/>
          </a:xfrm>
        </p:spPr>
        <p:txBody>
          <a:bodyPr/>
          <a:lstStyle/>
          <a:p>
            <a:pPr eaLnBrk="1" hangingPunct="1"/>
            <a:r>
              <a:rPr lang="en-US" smtClean="0"/>
              <a:t>A formal document</a:t>
            </a:r>
          </a:p>
          <a:p>
            <a:pPr eaLnBrk="1" hangingPunct="1"/>
            <a:r>
              <a:rPr lang="en-US" smtClean="0"/>
              <a:t>A “sales confirmation”</a:t>
            </a:r>
          </a:p>
          <a:p>
            <a:pPr eaLnBrk="1" hangingPunct="1"/>
            <a:r>
              <a:rPr lang="en-US" smtClean="0"/>
              <a:t>Sometimes in lieu of a quotation</a:t>
            </a:r>
          </a:p>
          <a:p>
            <a:pPr eaLnBrk="1" hangingPunct="1"/>
            <a:r>
              <a:rPr lang="en-US" smtClean="0"/>
              <a:t>A transactional recap</a:t>
            </a:r>
          </a:p>
          <a:p>
            <a:pPr eaLnBrk="1" hangingPunct="1"/>
            <a:r>
              <a:rPr lang="en-US" smtClean="0"/>
              <a:t>The basis for Letters of Credit and Import Licenses</a:t>
            </a:r>
          </a:p>
          <a:p>
            <a:pPr eaLnBrk="1" hangingPunct="1"/>
            <a:r>
              <a:rPr lang="en-US" smtClean="0"/>
              <a:t>Almost identical to the Commercial Invoice</a:t>
            </a:r>
          </a:p>
          <a:p>
            <a:pPr eaLnBrk="1" hangingPunct="1"/>
            <a:r>
              <a:rPr lang="en-US" smtClean="0"/>
              <a:t>Accuracy and comprehensiveness</a:t>
            </a:r>
          </a:p>
          <a:p>
            <a:pPr eaLnBrk="1" hangingPunct="1"/>
            <a:endParaRPr lang="en-US" smtClean="0"/>
          </a:p>
          <a:p>
            <a:pPr eaLnBrk="1" hangingPunct="1"/>
            <a:endParaRPr lang="en-US" smtClean="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p:txBody>
          <a:bodyPr/>
          <a:lstStyle/>
          <a:p>
            <a:pPr eaLnBrk="1" hangingPunct="1"/>
            <a:r>
              <a:rPr lang="en-US" smtClean="0"/>
              <a:t>Elements of a pro forma invoice</a:t>
            </a:r>
          </a:p>
        </p:txBody>
      </p:sp>
      <p:sp>
        <p:nvSpPr>
          <p:cNvPr id="15363" name="Content Placeholder 2"/>
          <p:cNvSpPr>
            <a:spLocks noGrp="1"/>
          </p:cNvSpPr>
          <p:nvPr>
            <p:ph idx="1"/>
          </p:nvPr>
        </p:nvSpPr>
        <p:spPr>
          <a:xfrm>
            <a:off x="457200" y="1219200"/>
            <a:ext cx="8229600" cy="4906963"/>
          </a:xfrm>
        </p:spPr>
        <p:txBody>
          <a:bodyPr/>
          <a:lstStyle/>
          <a:p>
            <a:pPr eaLnBrk="1" hangingPunct="1"/>
            <a:r>
              <a:rPr lang="en-US" sz="2400" smtClean="0"/>
              <a:t>Names and addresses of the parties</a:t>
            </a:r>
          </a:p>
          <a:p>
            <a:pPr eaLnBrk="1" hangingPunct="1"/>
            <a:r>
              <a:rPr lang="en-US" sz="2400" smtClean="0"/>
              <a:t>The goods (description, quantity, price)</a:t>
            </a:r>
          </a:p>
          <a:p>
            <a:pPr eaLnBrk="1" hangingPunct="1"/>
            <a:r>
              <a:rPr lang="en-US" sz="2400" smtClean="0"/>
              <a:t>Terms of sale (i.e. Incoterms, like FOB or CIF)</a:t>
            </a:r>
          </a:p>
          <a:p>
            <a:pPr eaLnBrk="1" hangingPunct="1"/>
            <a:r>
              <a:rPr lang="en-US" sz="2400" smtClean="0"/>
              <a:t>Terms of payment (e.g. Letter of Credit)</a:t>
            </a:r>
          </a:p>
          <a:p>
            <a:pPr eaLnBrk="1" hangingPunct="1"/>
            <a:r>
              <a:rPr lang="en-US" sz="2400" smtClean="0"/>
              <a:t>Validity date</a:t>
            </a:r>
          </a:p>
          <a:p>
            <a:pPr eaLnBrk="1" hangingPunct="1"/>
            <a:r>
              <a:rPr lang="en-US" sz="2400" smtClean="0"/>
              <a:t>Shipment date</a:t>
            </a:r>
          </a:p>
          <a:p>
            <a:pPr eaLnBrk="1" hangingPunct="1"/>
            <a:r>
              <a:rPr lang="en-US" sz="2400" smtClean="0"/>
              <a:t>Required documentation</a:t>
            </a:r>
          </a:p>
          <a:p>
            <a:pPr eaLnBrk="1" hangingPunct="1"/>
            <a:r>
              <a:rPr lang="en-US" sz="2400" smtClean="0"/>
              <a:t>Charges included (e.g. freight, insurance)</a:t>
            </a:r>
          </a:p>
          <a:p>
            <a:pPr eaLnBrk="1" hangingPunct="1"/>
            <a:r>
              <a:rPr lang="en-US" sz="2400" smtClean="0"/>
              <a:t>Mode of transportation</a:t>
            </a:r>
          </a:p>
          <a:p>
            <a:pPr eaLnBrk="1" hangingPunct="1"/>
            <a:r>
              <a:rPr lang="en-US" sz="2400" smtClean="0"/>
              <a:t>Banking charges</a:t>
            </a:r>
          </a:p>
          <a:p>
            <a:pPr eaLnBrk="1" hangingPunct="1"/>
            <a:r>
              <a:rPr lang="en-US" sz="2400" smtClean="0"/>
              <a:t>Country of Origin</a:t>
            </a:r>
          </a:p>
          <a:p>
            <a:pPr eaLnBrk="1" hangingPunct="1"/>
            <a:r>
              <a:rPr lang="en-US" sz="2400" smtClean="0"/>
              <a:t>Packaging</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6" name="Picture 7"/>
          <p:cNvPicPr>
            <a:picLocks noChangeAspect="1" noChangeArrowheads="1"/>
          </p:cNvPicPr>
          <p:nvPr/>
        </p:nvPicPr>
        <p:blipFill>
          <a:blip r:embed="rId3">
            <a:extLst>
              <a:ext uri="{28A0092B-C50C-407E-A947-70E740481C1C}">
                <a14:useLocalDpi xmlns:a14="http://schemas.microsoft.com/office/drawing/2010/main" val="0"/>
              </a:ext>
            </a:extLst>
          </a:blip>
          <a:srcRect l="9332" t="21333" r="52667" b="7468"/>
          <a:stretch>
            <a:fillRect/>
          </a:stretch>
        </p:blipFill>
        <p:spPr bwMode="auto">
          <a:xfrm>
            <a:off x="1639888" y="152400"/>
            <a:ext cx="5530850" cy="6477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title"/>
          </p:nvPr>
        </p:nvSpPr>
        <p:spPr/>
        <p:txBody>
          <a:bodyPr/>
          <a:lstStyle/>
          <a:p>
            <a:pPr eaLnBrk="1" hangingPunct="1"/>
            <a:r>
              <a:rPr lang="en-US" smtClean="0"/>
              <a:t>3. Commercial Invoices</a:t>
            </a:r>
          </a:p>
        </p:txBody>
      </p:sp>
      <p:sp>
        <p:nvSpPr>
          <p:cNvPr id="17411" name="Content Placeholder 2"/>
          <p:cNvSpPr>
            <a:spLocks noGrp="1"/>
          </p:cNvSpPr>
          <p:nvPr>
            <p:ph idx="1"/>
          </p:nvPr>
        </p:nvSpPr>
        <p:spPr/>
        <p:txBody>
          <a:bodyPr/>
          <a:lstStyle/>
          <a:p>
            <a:pPr eaLnBrk="1" hangingPunct="1"/>
            <a:r>
              <a:rPr lang="en-US" smtClean="0"/>
              <a:t>Usually issued upon shipment of the goods</a:t>
            </a:r>
          </a:p>
          <a:p>
            <a:pPr eaLnBrk="1" hangingPunct="1"/>
            <a:r>
              <a:rPr lang="en-US" smtClean="0"/>
              <a:t>Contain information from other documents (B/L)</a:t>
            </a:r>
          </a:p>
          <a:p>
            <a:pPr eaLnBrk="1" hangingPunct="1"/>
            <a:r>
              <a:rPr lang="en-US" smtClean="0"/>
              <a:t>Must conform to Letter of Credit instructions</a:t>
            </a:r>
          </a:p>
          <a:p>
            <a:pPr eaLnBrk="1" hangingPunct="1"/>
            <a:r>
              <a:rPr lang="en-US" smtClean="0"/>
              <a:t>Do they need to be legalized/consularized?</a:t>
            </a:r>
          </a:p>
          <a:p>
            <a:pPr eaLnBrk="1" hangingPunct="1"/>
            <a:r>
              <a:rPr lang="en-US" smtClean="0"/>
              <a:t>Need Export Control statement </a:t>
            </a:r>
          </a:p>
          <a:p>
            <a:pPr eaLnBrk="1" hangingPunct="1"/>
            <a:r>
              <a:rPr lang="en-US" smtClean="0"/>
              <a:t>Marks may have to be included</a:t>
            </a:r>
          </a:p>
          <a:p>
            <a:pPr eaLnBrk="1" hangingPunct="1"/>
            <a:endParaRPr lang="en-US" smtClean="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p:txBody>
          <a:bodyPr/>
          <a:lstStyle/>
          <a:p>
            <a:pPr eaLnBrk="1" hangingPunct="1"/>
            <a:r>
              <a:rPr lang="en-US" smtClean="0"/>
              <a:t>Exercise:</a:t>
            </a:r>
          </a:p>
        </p:txBody>
      </p:sp>
      <p:sp>
        <p:nvSpPr>
          <p:cNvPr id="18435" name="Content Placeholder 2"/>
          <p:cNvSpPr>
            <a:spLocks noGrp="1"/>
          </p:cNvSpPr>
          <p:nvPr>
            <p:ph idx="1"/>
          </p:nvPr>
        </p:nvSpPr>
        <p:spPr>
          <a:xfrm>
            <a:off x="381000" y="1600200"/>
            <a:ext cx="8229600" cy="4525963"/>
          </a:xfrm>
        </p:spPr>
        <p:txBody>
          <a:bodyPr/>
          <a:lstStyle/>
          <a:p>
            <a:pPr eaLnBrk="1" hangingPunct="1"/>
            <a:r>
              <a:rPr lang="en-US" dirty="0" smtClean="0"/>
              <a:t>Fill in Commercial Invoice (Word document)</a:t>
            </a:r>
          </a:p>
          <a:p>
            <a:pPr eaLnBrk="1" hangingPunct="1"/>
            <a:endParaRPr lang="en-US" dirty="0" smtClean="0"/>
          </a:p>
          <a:p>
            <a:pPr eaLnBrk="1" hangingPunct="1"/>
            <a:endParaRPr lang="en-US" dirty="0" smtClean="0"/>
          </a:p>
          <a:p>
            <a:pPr eaLnBrk="1" hangingPunct="1"/>
            <a:endParaRPr lang="en-US" dirty="0" smtClean="0"/>
          </a:p>
          <a:p>
            <a:pPr eaLnBrk="1" hangingPunct="1"/>
            <a:r>
              <a:rPr lang="en-US" dirty="0" smtClean="0"/>
              <a:t>Finding Schedule B number:</a:t>
            </a:r>
          </a:p>
          <a:p>
            <a:pPr eaLnBrk="1" hangingPunct="1"/>
            <a:r>
              <a:rPr lang="en-US" dirty="0" smtClean="0">
                <a:hlinkClick r:id="rId3"/>
              </a:rPr>
              <a:t>http://www.census.gov/foreign-trade/schedules/b/index.html</a:t>
            </a:r>
            <a:endParaRPr lang="en-US" dirty="0" smtClean="0"/>
          </a:p>
          <a:p>
            <a:pPr eaLnBrk="1" hangingPunct="1"/>
            <a:endParaRPr lang="en-US" dirty="0" smtClean="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p:txBody>
          <a:bodyPr/>
          <a:lstStyle/>
          <a:p>
            <a:pPr eaLnBrk="1" hangingPunct="1"/>
            <a:r>
              <a:rPr lang="en-US" smtClean="0"/>
              <a:t>4. Packing Lists</a:t>
            </a:r>
          </a:p>
        </p:txBody>
      </p:sp>
      <p:sp>
        <p:nvSpPr>
          <p:cNvPr id="19459" name="Content Placeholder 2"/>
          <p:cNvSpPr>
            <a:spLocks noGrp="1"/>
          </p:cNvSpPr>
          <p:nvPr>
            <p:ph idx="1"/>
          </p:nvPr>
        </p:nvSpPr>
        <p:spPr/>
        <p:txBody>
          <a:bodyPr/>
          <a:lstStyle/>
          <a:p>
            <a:pPr eaLnBrk="1" hangingPunct="1"/>
            <a:r>
              <a:rPr lang="en-US" dirty="0" smtClean="0"/>
              <a:t>Included with the shipment</a:t>
            </a:r>
          </a:p>
          <a:p>
            <a:pPr eaLnBrk="1" hangingPunct="1"/>
            <a:r>
              <a:rPr lang="en-US" dirty="0" smtClean="0"/>
              <a:t>Often used by Customs in the importing country</a:t>
            </a:r>
          </a:p>
          <a:p>
            <a:pPr eaLnBrk="1" hangingPunct="1"/>
            <a:r>
              <a:rPr lang="en-US" dirty="0" smtClean="0"/>
              <a:t>Used by the buyer for inventory control when receiving the goods</a:t>
            </a:r>
          </a:p>
          <a:p>
            <a:pPr eaLnBrk="1" hangingPunct="1"/>
            <a:r>
              <a:rPr lang="en-US" dirty="0" smtClean="0"/>
              <a:t>May be used by carriers to prepare load </a:t>
            </a:r>
            <a:r>
              <a:rPr lang="en-US" dirty="0" smtClean="0"/>
              <a:t>manifests</a:t>
            </a:r>
          </a:p>
          <a:p>
            <a:pPr eaLnBrk="1" hangingPunct="1"/>
            <a:r>
              <a:rPr lang="en-US" dirty="0" smtClean="0"/>
              <a:t>Google: “international packing list template”</a:t>
            </a:r>
            <a:endParaRPr lang="en-US" dirty="0" smtClean="0"/>
          </a:p>
          <a:p>
            <a:pPr eaLnBrk="1" hangingPunct="1"/>
            <a:endParaRPr lang="en-US" dirty="0" smtClean="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p:cNvSpPr>
            <a:spLocks noGrp="1"/>
          </p:cNvSpPr>
          <p:nvPr>
            <p:ph type="title"/>
          </p:nvPr>
        </p:nvSpPr>
        <p:spPr/>
        <p:txBody>
          <a:bodyPr/>
          <a:lstStyle/>
          <a:p>
            <a:pPr eaLnBrk="1" hangingPunct="1"/>
            <a:r>
              <a:rPr lang="en-US" smtClean="0"/>
              <a:t>5. Shipper’s Export Declaration (page 153 in A Basic Guide)</a:t>
            </a:r>
          </a:p>
        </p:txBody>
      </p:sp>
      <p:sp>
        <p:nvSpPr>
          <p:cNvPr id="3" name="Content Placeholder 2"/>
          <p:cNvSpPr>
            <a:spLocks noGrp="1"/>
          </p:cNvSpPr>
          <p:nvPr>
            <p:ph idx="1"/>
          </p:nvPr>
        </p:nvSpPr>
        <p:spPr>
          <a:xfrm>
            <a:off x="457200" y="1905000"/>
            <a:ext cx="8229600" cy="4648200"/>
          </a:xfrm>
        </p:spPr>
        <p:txBody>
          <a:bodyPr rtlCol="0">
            <a:normAutofit fontScale="85000" lnSpcReduction="20000"/>
          </a:bodyPr>
          <a:lstStyle/>
          <a:p>
            <a:pPr eaLnBrk="1" fontAlgn="auto" hangingPunct="1">
              <a:spcAft>
                <a:spcPts val="0"/>
              </a:spcAft>
              <a:buFont typeface="Arial" pitchFamily="34" charset="0"/>
              <a:buChar char="•"/>
              <a:defRPr/>
            </a:pPr>
            <a:r>
              <a:rPr lang="en-US" dirty="0" smtClean="0"/>
              <a:t>Must be filed with Census Bureau if more than $2,500 per Schedule B number, requires an export license, or goes to a controlled country.</a:t>
            </a:r>
          </a:p>
          <a:p>
            <a:pPr eaLnBrk="1" fontAlgn="auto" hangingPunct="1">
              <a:spcAft>
                <a:spcPts val="0"/>
              </a:spcAft>
              <a:buFont typeface="Arial" pitchFamily="34" charset="0"/>
              <a:buChar char="•"/>
              <a:defRPr/>
            </a:pPr>
            <a:r>
              <a:rPr lang="en-US" dirty="0" smtClean="0"/>
              <a:t>For statistical and export control purposes.</a:t>
            </a:r>
          </a:p>
          <a:p>
            <a:pPr eaLnBrk="1" fontAlgn="auto" hangingPunct="1">
              <a:spcAft>
                <a:spcPts val="0"/>
              </a:spcAft>
              <a:buFont typeface="Arial" pitchFamily="34" charset="0"/>
              <a:buChar char="•"/>
              <a:defRPr/>
            </a:pPr>
            <a:r>
              <a:rPr lang="en-US" dirty="0" smtClean="0"/>
              <a:t>Most forms are now filed electronically (AES)</a:t>
            </a:r>
          </a:p>
          <a:p>
            <a:pPr eaLnBrk="1" fontAlgn="auto" hangingPunct="1">
              <a:spcAft>
                <a:spcPts val="0"/>
              </a:spcAft>
              <a:buFont typeface="Arial" pitchFamily="34" charset="0"/>
              <a:buChar char="•"/>
              <a:defRPr/>
            </a:pPr>
            <a:r>
              <a:rPr lang="en-US" dirty="0" smtClean="0"/>
              <a:t>Opt. 1: Paper SED’s to be given to carrier before exportation</a:t>
            </a:r>
            <a:endParaRPr lang="en-US" i="1" dirty="0" smtClean="0"/>
          </a:p>
          <a:p>
            <a:pPr eaLnBrk="1" fontAlgn="auto" hangingPunct="1">
              <a:spcAft>
                <a:spcPts val="0"/>
              </a:spcAft>
              <a:buFont typeface="Arial" pitchFamily="34" charset="0"/>
              <a:buChar char="•"/>
              <a:defRPr/>
            </a:pPr>
            <a:r>
              <a:rPr lang="en-US" i="1" dirty="0" smtClean="0"/>
              <a:t>Opt. 2: File electronically prio</a:t>
            </a:r>
            <a:r>
              <a:rPr lang="en-US" dirty="0" smtClean="0"/>
              <a:t>r to exportation</a:t>
            </a:r>
          </a:p>
          <a:p>
            <a:pPr eaLnBrk="1" fontAlgn="auto" hangingPunct="1">
              <a:spcAft>
                <a:spcPts val="0"/>
              </a:spcAft>
              <a:buFont typeface="Arial" pitchFamily="34" charset="0"/>
              <a:buChar char="•"/>
              <a:defRPr/>
            </a:pPr>
            <a:r>
              <a:rPr lang="en-US" dirty="0" smtClean="0"/>
              <a:t>Opt. 4: Preapproved exporters can file within 10 days</a:t>
            </a:r>
          </a:p>
          <a:p>
            <a:pPr eaLnBrk="1" fontAlgn="auto" hangingPunct="1">
              <a:spcAft>
                <a:spcPts val="0"/>
              </a:spcAft>
              <a:buFont typeface="Arial" pitchFamily="34" charset="0"/>
              <a:buChar char="•"/>
              <a:defRPr/>
            </a:pPr>
            <a:endParaRPr lang="en-US" dirty="0" smtClean="0"/>
          </a:p>
          <a:p>
            <a:pPr eaLnBrk="1" fontAlgn="auto" hangingPunct="1">
              <a:spcAft>
                <a:spcPts val="0"/>
              </a:spcAft>
              <a:buFont typeface="Arial" pitchFamily="34" charset="0"/>
              <a:buChar char="•"/>
              <a:defRPr/>
            </a:pPr>
            <a:r>
              <a:rPr lang="en-US" dirty="0" smtClean="0"/>
              <a:t>Check </a:t>
            </a:r>
            <a:r>
              <a:rPr lang="en-US" dirty="0" smtClean="0">
                <a:hlinkClick r:id="rId3"/>
              </a:rPr>
              <a:t>www.aesdirect.gov</a:t>
            </a:r>
            <a:r>
              <a:rPr lang="en-US" dirty="0" smtClean="0"/>
              <a:t> (electronic filing)</a:t>
            </a:r>
          </a:p>
          <a:p>
            <a:pPr eaLnBrk="1" fontAlgn="auto" hangingPunct="1">
              <a:spcAft>
                <a:spcPts val="0"/>
              </a:spcAft>
              <a:buFont typeface="Arial" pitchFamily="34" charset="0"/>
              <a:buChar char="•"/>
              <a:defRPr/>
            </a:pPr>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p:txBody>
          <a:bodyPr/>
          <a:lstStyle/>
          <a:p>
            <a:r>
              <a:rPr lang="en-US" smtClean="0"/>
              <a:t>Reminder: Start looking at term project</a:t>
            </a:r>
          </a:p>
        </p:txBody>
      </p:sp>
      <p:sp>
        <p:nvSpPr>
          <p:cNvPr id="3075" name="Content Placeholder 2"/>
          <p:cNvSpPr>
            <a:spLocks noGrp="1"/>
          </p:cNvSpPr>
          <p:nvPr>
            <p:ph idx="1"/>
          </p:nvPr>
        </p:nvSpPr>
        <p:spPr>
          <a:xfrm>
            <a:off x="457200" y="1828800"/>
            <a:ext cx="8229600" cy="4297363"/>
          </a:xfrm>
        </p:spPr>
        <p:txBody>
          <a:bodyPr/>
          <a:lstStyle/>
          <a:p>
            <a:r>
              <a:rPr lang="en-US" smtClean="0"/>
              <a:t>Think about your imaginary product or service</a:t>
            </a:r>
          </a:p>
          <a:p>
            <a:r>
              <a:rPr lang="en-US" smtClean="0"/>
              <a:t>Export it?</a:t>
            </a:r>
          </a:p>
          <a:p>
            <a:r>
              <a:rPr lang="en-US" smtClean="0"/>
              <a:t>Import it?</a:t>
            </a:r>
          </a:p>
          <a:p>
            <a:r>
              <a:rPr lang="en-US" smtClean="0"/>
              <a:t>To or from where?</a:t>
            </a:r>
          </a:p>
          <a:p>
            <a:r>
              <a:rPr lang="en-US" smtClean="0"/>
              <a:t>Focus on the sales, marketing, contractual and documentation aspects (incl. shipping and payment terms) -  a “Business Plan”!</a:t>
            </a:r>
          </a:p>
          <a:p>
            <a:pPr>
              <a:buFont typeface="Arial" charset="0"/>
              <a:buNone/>
            </a:pPr>
            <a:r>
              <a:rPr lang="en-US" smtClean="0"/>
              <a:t> </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title"/>
          </p:nvPr>
        </p:nvSpPr>
        <p:spPr/>
        <p:txBody>
          <a:bodyPr/>
          <a:lstStyle/>
          <a:p>
            <a:r>
              <a:rPr lang="en-US" smtClean="0"/>
              <a:t>SED Link</a:t>
            </a:r>
          </a:p>
        </p:txBody>
      </p:sp>
      <p:sp>
        <p:nvSpPr>
          <p:cNvPr id="22531" name="Content Placeholder 2"/>
          <p:cNvSpPr>
            <a:spLocks noGrp="1"/>
          </p:cNvSpPr>
          <p:nvPr>
            <p:ph idx="1"/>
          </p:nvPr>
        </p:nvSpPr>
        <p:spPr/>
        <p:txBody>
          <a:bodyPr/>
          <a:lstStyle/>
          <a:p>
            <a:r>
              <a:rPr lang="en-US" dirty="0" smtClean="0">
                <a:hlinkClick r:id="rId3"/>
              </a:rPr>
              <a:t>http://www.census.gov/foreign-trade/regulations/forms/7525v.pdf</a:t>
            </a:r>
            <a:endParaRPr lang="en-US" dirty="0" smtClean="0"/>
          </a:p>
          <a:p>
            <a:endParaRPr lang="en-US" dirty="0" smtClean="0"/>
          </a:p>
          <a:p>
            <a:r>
              <a:rPr lang="en-US" dirty="0" smtClean="0"/>
              <a:t>A useful manual:</a:t>
            </a:r>
          </a:p>
          <a:p>
            <a:r>
              <a:rPr lang="en-US" dirty="0" smtClean="0">
                <a:hlinkClick r:id="rId4"/>
              </a:rPr>
              <a:t>http://download.aesdirect.gov/userguide/AESComplianceBestPracticemanual-201208.pdf</a:t>
            </a:r>
            <a:endParaRPr lang="en-US" dirty="0" smtClean="0"/>
          </a:p>
          <a:p>
            <a:endParaRPr lang="en-US" dirty="0" smtClean="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1"/>
          <p:cNvSpPr>
            <a:spLocks noGrp="1"/>
          </p:cNvSpPr>
          <p:nvPr>
            <p:ph type="title"/>
          </p:nvPr>
        </p:nvSpPr>
        <p:spPr/>
        <p:txBody>
          <a:bodyPr/>
          <a:lstStyle/>
          <a:p>
            <a:pPr eaLnBrk="1" hangingPunct="1"/>
            <a:r>
              <a:rPr lang="en-US" smtClean="0"/>
              <a:t>6.  Bills of Lading (or Air waybill) </a:t>
            </a:r>
          </a:p>
        </p:txBody>
      </p:sp>
      <p:sp>
        <p:nvSpPr>
          <p:cNvPr id="23555" name="Content Placeholder 2"/>
          <p:cNvSpPr>
            <a:spLocks noGrp="1"/>
          </p:cNvSpPr>
          <p:nvPr>
            <p:ph idx="1"/>
          </p:nvPr>
        </p:nvSpPr>
        <p:spPr>
          <a:xfrm>
            <a:off x="457200" y="1295400"/>
            <a:ext cx="8229600" cy="5257800"/>
          </a:xfrm>
        </p:spPr>
        <p:txBody>
          <a:bodyPr/>
          <a:lstStyle/>
          <a:p>
            <a:pPr eaLnBrk="1" hangingPunct="1"/>
            <a:r>
              <a:rPr lang="en-US" dirty="0" smtClean="0"/>
              <a:t>Issued by the carrier (steamship line, trucker, airline, railroad, NVOCC, etc.)</a:t>
            </a:r>
          </a:p>
          <a:p>
            <a:pPr eaLnBrk="1" hangingPunct="1"/>
            <a:r>
              <a:rPr lang="en-US" dirty="0" smtClean="0"/>
              <a:t>Both a cargo </a:t>
            </a:r>
            <a:r>
              <a:rPr lang="en-US" b="1" dirty="0" smtClean="0"/>
              <a:t>receipt</a:t>
            </a:r>
            <a:r>
              <a:rPr lang="en-US" dirty="0" smtClean="0"/>
              <a:t>, a transportation </a:t>
            </a:r>
            <a:r>
              <a:rPr lang="en-US" b="1" dirty="0" smtClean="0"/>
              <a:t>contract</a:t>
            </a:r>
            <a:r>
              <a:rPr lang="en-US" dirty="0" smtClean="0"/>
              <a:t> and serves as a </a:t>
            </a:r>
            <a:r>
              <a:rPr lang="en-US" b="1" dirty="0" smtClean="0"/>
              <a:t>title</a:t>
            </a:r>
            <a:r>
              <a:rPr lang="en-US" dirty="0" smtClean="0"/>
              <a:t> document while in transit</a:t>
            </a:r>
          </a:p>
          <a:p>
            <a:pPr eaLnBrk="1" hangingPunct="1"/>
            <a:r>
              <a:rPr lang="en-US" dirty="0" smtClean="0"/>
              <a:t>Bills of Lading can </a:t>
            </a:r>
            <a:r>
              <a:rPr lang="en-US" dirty="0" smtClean="0"/>
              <a:t>be negotiable or nonnegotiable (“straight</a:t>
            </a:r>
            <a:r>
              <a:rPr lang="en-US" dirty="0" smtClean="0"/>
              <a:t>”); air waybills can only be straight.</a:t>
            </a:r>
            <a:endParaRPr lang="en-US" dirty="0" smtClean="0"/>
          </a:p>
          <a:p>
            <a:pPr eaLnBrk="1" hangingPunct="1"/>
            <a:r>
              <a:rPr lang="en-US" dirty="0" smtClean="0"/>
              <a:t>“Clean” B/L when no cargo damage</a:t>
            </a:r>
          </a:p>
          <a:p>
            <a:pPr eaLnBrk="1" hangingPunct="1"/>
            <a:r>
              <a:rPr lang="en-US" dirty="0" smtClean="0"/>
              <a:t>“On board” B/L verifies that cargo is onboard a certain vessel</a:t>
            </a:r>
          </a:p>
          <a:p>
            <a:pPr eaLnBrk="1" hangingPunct="1"/>
            <a:endParaRPr lang="en-US" dirty="0" smtClean="0"/>
          </a:p>
          <a:p>
            <a:pPr eaLnBrk="1" hangingPunct="1"/>
            <a:endParaRPr lang="en-US" dirty="0" smtClean="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1"/>
          <p:cNvSpPr>
            <a:spLocks noGrp="1"/>
          </p:cNvSpPr>
          <p:nvPr>
            <p:ph type="title"/>
          </p:nvPr>
        </p:nvSpPr>
        <p:spPr/>
        <p:txBody>
          <a:bodyPr/>
          <a:lstStyle/>
          <a:p>
            <a:pPr eaLnBrk="1" hangingPunct="1"/>
            <a:r>
              <a:rPr lang="en-US" smtClean="0"/>
              <a:t>7. Certificate of Origin</a:t>
            </a:r>
          </a:p>
        </p:txBody>
      </p:sp>
      <p:sp>
        <p:nvSpPr>
          <p:cNvPr id="24579" name="Content Placeholder 2"/>
          <p:cNvSpPr>
            <a:spLocks noGrp="1"/>
          </p:cNvSpPr>
          <p:nvPr>
            <p:ph idx="1"/>
          </p:nvPr>
        </p:nvSpPr>
        <p:spPr/>
        <p:txBody>
          <a:bodyPr/>
          <a:lstStyle/>
          <a:p>
            <a:pPr eaLnBrk="1" hangingPunct="1"/>
            <a:r>
              <a:rPr lang="en-US" smtClean="0"/>
              <a:t>Used to determine country of origin</a:t>
            </a:r>
          </a:p>
          <a:p>
            <a:pPr eaLnBrk="1" hangingPunct="1"/>
            <a:r>
              <a:rPr lang="en-US" smtClean="0"/>
              <a:t>Used to determine import tariff treatment</a:t>
            </a:r>
          </a:p>
          <a:p>
            <a:pPr eaLnBrk="1" hangingPunct="1"/>
            <a:r>
              <a:rPr lang="en-US" smtClean="0"/>
              <a:t>Sometimes a statement on the Commercial Invoice is sufficient</a:t>
            </a:r>
          </a:p>
          <a:p>
            <a:pPr eaLnBrk="1" hangingPunct="1"/>
            <a:r>
              <a:rPr lang="en-US" smtClean="0"/>
              <a:t>May require Chamber of Commerce certification</a:t>
            </a:r>
          </a:p>
          <a:p>
            <a:pPr eaLnBrk="1" hangingPunct="1"/>
            <a:r>
              <a:rPr lang="en-US" smtClean="0"/>
              <a:t>NAFTA Certificate of Origin fairly complex (transformation and regional value content)</a:t>
            </a:r>
          </a:p>
          <a:p>
            <a:pPr eaLnBrk="1" hangingPunct="1"/>
            <a:endParaRPr lang="en-US" smtClean="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tle 1"/>
          <p:cNvSpPr>
            <a:spLocks noGrp="1"/>
          </p:cNvSpPr>
          <p:nvPr>
            <p:ph type="title"/>
          </p:nvPr>
        </p:nvSpPr>
        <p:spPr/>
        <p:txBody>
          <a:bodyPr/>
          <a:lstStyle/>
          <a:p>
            <a:endParaRPr lang="en-US" smtClean="0"/>
          </a:p>
        </p:txBody>
      </p:sp>
      <p:sp>
        <p:nvSpPr>
          <p:cNvPr id="25603" name="Content Placeholder 2"/>
          <p:cNvSpPr>
            <a:spLocks noGrp="1"/>
          </p:cNvSpPr>
          <p:nvPr>
            <p:ph idx="1"/>
          </p:nvPr>
        </p:nvSpPr>
        <p:spPr/>
        <p:txBody>
          <a:bodyPr/>
          <a:lstStyle/>
          <a:p>
            <a:endParaRPr lang="en-US" smtClean="0"/>
          </a:p>
        </p:txBody>
      </p:sp>
      <p:pic>
        <p:nvPicPr>
          <p:cNvPr id="25604" name="Picture 2"/>
          <p:cNvPicPr>
            <a:picLocks noChangeAspect="1" noChangeArrowheads="1"/>
          </p:cNvPicPr>
          <p:nvPr/>
        </p:nvPicPr>
        <p:blipFill>
          <a:blip r:embed="rId3">
            <a:extLst>
              <a:ext uri="{28A0092B-C50C-407E-A947-70E740481C1C}">
                <a14:useLocalDpi xmlns:a14="http://schemas.microsoft.com/office/drawing/2010/main" val="0"/>
              </a:ext>
            </a:extLst>
          </a:blip>
          <a:srcRect l="33333" t="22400" r="32668" b="10667"/>
          <a:stretch>
            <a:fillRect/>
          </a:stretch>
        </p:blipFill>
        <p:spPr bwMode="auto">
          <a:xfrm>
            <a:off x="1295400" y="65088"/>
            <a:ext cx="5638800" cy="6937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1"/>
          <p:cNvSpPr>
            <a:spLocks noGrp="1"/>
          </p:cNvSpPr>
          <p:nvPr>
            <p:ph type="title"/>
          </p:nvPr>
        </p:nvSpPr>
        <p:spPr/>
        <p:txBody>
          <a:bodyPr/>
          <a:lstStyle/>
          <a:p>
            <a:pPr eaLnBrk="1" hangingPunct="1"/>
            <a:r>
              <a:rPr lang="en-US" smtClean="0"/>
              <a:t>The NAFTA Certificate of Origin</a:t>
            </a:r>
          </a:p>
        </p:txBody>
      </p:sp>
      <p:sp>
        <p:nvSpPr>
          <p:cNvPr id="26627" name="Content Placeholder 2"/>
          <p:cNvSpPr>
            <a:spLocks noGrp="1"/>
          </p:cNvSpPr>
          <p:nvPr>
            <p:ph idx="1"/>
          </p:nvPr>
        </p:nvSpPr>
        <p:spPr>
          <a:xfrm>
            <a:off x="457200" y="1600200"/>
            <a:ext cx="8229600" cy="4953000"/>
          </a:xfrm>
        </p:spPr>
        <p:txBody>
          <a:bodyPr/>
          <a:lstStyle/>
          <a:p>
            <a:pPr eaLnBrk="1" hangingPunct="1"/>
            <a:r>
              <a:rPr lang="en-US" smtClean="0"/>
              <a:t>The Preference Criterion:</a:t>
            </a:r>
          </a:p>
          <a:p>
            <a:pPr lvl="1" eaLnBrk="1" hangingPunct="1"/>
            <a:r>
              <a:rPr lang="en-US" smtClean="0"/>
              <a:t>A.  Agricultural, mined, fished, hunted, extracted within the NAFTA territory</a:t>
            </a:r>
          </a:p>
          <a:p>
            <a:pPr lvl="1" eaLnBrk="1" hangingPunct="1"/>
            <a:r>
              <a:rPr lang="en-US" smtClean="0"/>
              <a:t>B.  Manufactured goods:</a:t>
            </a:r>
          </a:p>
          <a:p>
            <a:pPr lvl="2" eaLnBrk="1" hangingPunct="1"/>
            <a:r>
              <a:rPr lang="en-US" b="1" smtClean="0"/>
              <a:t>Transformation</a:t>
            </a:r>
            <a:r>
              <a:rPr lang="en-US" smtClean="0"/>
              <a:t> = significant manufacturing (change in tariff classification at 2-digit level (HTS/Schedule B)) </a:t>
            </a:r>
            <a:r>
              <a:rPr lang="en-US" smtClean="0">
                <a:hlinkClick r:id="rId3"/>
              </a:rPr>
              <a:t>http://hts.usitc.gov/</a:t>
            </a:r>
            <a:endParaRPr lang="en-US" smtClean="0"/>
          </a:p>
          <a:p>
            <a:pPr lvl="2" eaLnBrk="1" hangingPunct="1"/>
            <a:r>
              <a:rPr lang="en-US" smtClean="0"/>
              <a:t>If not transformation, may still meet minimum </a:t>
            </a:r>
            <a:r>
              <a:rPr lang="en-US" b="1" smtClean="0"/>
              <a:t>Regional Value Content</a:t>
            </a:r>
            <a:r>
              <a:rPr lang="en-US" smtClean="0"/>
              <a:t> percentages under </a:t>
            </a:r>
          </a:p>
          <a:p>
            <a:pPr lvl="3" eaLnBrk="1" hangingPunct="1"/>
            <a:r>
              <a:rPr lang="en-US" smtClean="0"/>
              <a:t>Transaction value method (includes gross profit); or</a:t>
            </a:r>
          </a:p>
          <a:p>
            <a:pPr lvl="3" eaLnBrk="1" hangingPunct="1"/>
            <a:r>
              <a:rPr lang="en-US" smtClean="0"/>
              <a:t>Net cost method</a:t>
            </a: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le 1"/>
          <p:cNvSpPr>
            <a:spLocks noGrp="1"/>
          </p:cNvSpPr>
          <p:nvPr>
            <p:ph type="title"/>
          </p:nvPr>
        </p:nvSpPr>
        <p:spPr/>
        <p:txBody>
          <a:bodyPr/>
          <a:lstStyle/>
          <a:p>
            <a:pPr eaLnBrk="1" hangingPunct="1"/>
            <a:r>
              <a:rPr lang="en-US" smtClean="0"/>
              <a:t>NAFTA Certificate, cont’d:</a:t>
            </a:r>
          </a:p>
        </p:txBody>
      </p:sp>
      <p:sp>
        <p:nvSpPr>
          <p:cNvPr id="3" name="Content Placeholder 2"/>
          <p:cNvSpPr>
            <a:spLocks noGrp="1"/>
          </p:cNvSpPr>
          <p:nvPr>
            <p:ph idx="1"/>
          </p:nvPr>
        </p:nvSpPr>
        <p:spPr>
          <a:xfrm>
            <a:off x="457200" y="1600200"/>
            <a:ext cx="8229600" cy="4876800"/>
          </a:xfrm>
        </p:spPr>
        <p:txBody>
          <a:bodyPr rtlCol="0">
            <a:normAutofit fontScale="85000" lnSpcReduction="20000"/>
          </a:bodyPr>
          <a:lstStyle/>
          <a:p>
            <a:pPr eaLnBrk="1" fontAlgn="auto" hangingPunct="1">
              <a:spcAft>
                <a:spcPts val="0"/>
              </a:spcAft>
              <a:buFont typeface="Arial" pitchFamily="34" charset="0"/>
              <a:buChar char="•"/>
              <a:defRPr/>
            </a:pPr>
            <a:r>
              <a:rPr lang="en-US" dirty="0" smtClean="0"/>
              <a:t>Preference Criterion, cont’d:</a:t>
            </a:r>
          </a:p>
          <a:p>
            <a:pPr lvl="1" eaLnBrk="1" fontAlgn="auto" hangingPunct="1">
              <a:spcAft>
                <a:spcPts val="0"/>
              </a:spcAft>
              <a:buFont typeface="Arial" pitchFamily="34" charset="0"/>
              <a:buChar char="–"/>
              <a:defRPr/>
            </a:pPr>
            <a:r>
              <a:rPr lang="en-US" dirty="0" smtClean="0"/>
              <a:t>C.  All components are of NAFTA origin (requires written evidence from suppliers)</a:t>
            </a:r>
          </a:p>
          <a:p>
            <a:pPr lvl="1" eaLnBrk="1" fontAlgn="auto" hangingPunct="1">
              <a:spcAft>
                <a:spcPts val="0"/>
              </a:spcAft>
              <a:buFont typeface="Arial" pitchFamily="34" charset="0"/>
              <a:buChar char="–"/>
              <a:defRPr/>
            </a:pPr>
            <a:endParaRPr lang="en-US" dirty="0" smtClean="0"/>
          </a:p>
          <a:p>
            <a:pPr eaLnBrk="1" fontAlgn="auto" hangingPunct="1">
              <a:spcAft>
                <a:spcPts val="0"/>
              </a:spcAft>
              <a:buFont typeface="Arial" pitchFamily="34" charset="0"/>
              <a:buChar char="•"/>
              <a:defRPr/>
            </a:pPr>
            <a:r>
              <a:rPr lang="en-US" dirty="0" smtClean="0"/>
              <a:t>Completing the document:</a:t>
            </a:r>
          </a:p>
          <a:p>
            <a:pPr lvl="1" eaLnBrk="1" fontAlgn="auto" hangingPunct="1">
              <a:spcAft>
                <a:spcPts val="0"/>
              </a:spcAft>
              <a:buFont typeface="Arial" pitchFamily="34" charset="0"/>
              <a:buChar char="–"/>
              <a:defRPr/>
            </a:pPr>
            <a:r>
              <a:rPr lang="en-US" dirty="0" smtClean="0"/>
              <a:t>Can only use the NAFTA Certificate of Origin if the product qualifies.  </a:t>
            </a:r>
          </a:p>
          <a:p>
            <a:pPr lvl="2" eaLnBrk="1" fontAlgn="auto" hangingPunct="1">
              <a:spcAft>
                <a:spcPts val="0"/>
              </a:spcAft>
              <a:buFont typeface="Arial" pitchFamily="34" charset="0"/>
              <a:buChar char="•"/>
              <a:defRPr/>
            </a:pPr>
            <a:r>
              <a:rPr lang="en-US" dirty="0" smtClean="0"/>
              <a:t>Box 7 (Preference criterion):  	A, B or C  (see above)</a:t>
            </a:r>
          </a:p>
          <a:p>
            <a:pPr lvl="2" eaLnBrk="1" fontAlgn="auto" hangingPunct="1">
              <a:spcAft>
                <a:spcPts val="0"/>
              </a:spcAft>
              <a:buFont typeface="Arial" pitchFamily="34" charset="0"/>
              <a:buChar char="•"/>
              <a:defRPr/>
            </a:pPr>
            <a:r>
              <a:rPr lang="en-US" dirty="0" smtClean="0"/>
              <a:t>Box 8 (Producer): 		Yes or No-1, No-2, or No-3</a:t>
            </a:r>
          </a:p>
          <a:p>
            <a:pPr lvl="2" eaLnBrk="1" fontAlgn="auto" hangingPunct="1">
              <a:spcAft>
                <a:spcPts val="0"/>
              </a:spcAft>
              <a:buFont typeface="Arial" pitchFamily="34" charset="0"/>
              <a:buChar char="•"/>
              <a:defRPr/>
            </a:pPr>
            <a:r>
              <a:rPr lang="en-US" dirty="0" smtClean="0"/>
              <a:t>Box 9  (Net cost):		NO or NC	</a:t>
            </a:r>
          </a:p>
          <a:p>
            <a:pPr lvl="2" eaLnBrk="1" fontAlgn="auto" hangingPunct="1">
              <a:spcAft>
                <a:spcPts val="0"/>
              </a:spcAft>
              <a:buFont typeface="Arial" pitchFamily="34" charset="0"/>
              <a:buChar char="•"/>
              <a:defRPr/>
            </a:pPr>
            <a:r>
              <a:rPr lang="en-US" dirty="0" smtClean="0"/>
              <a:t>Box 10 (Country of Origin):	US, CA, MX or JNT</a:t>
            </a:r>
          </a:p>
          <a:p>
            <a:pPr lvl="1" eaLnBrk="1" fontAlgn="auto" hangingPunct="1">
              <a:spcAft>
                <a:spcPts val="0"/>
              </a:spcAft>
              <a:buFont typeface="Arial" pitchFamily="34" charset="0"/>
              <a:buChar char="•"/>
              <a:defRPr/>
            </a:pPr>
            <a:r>
              <a:rPr lang="en-US" dirty="0" smtClean="0"/>
              <a:t>(Check page 160 in Johnson)</a:t>
            </a:r>
          </a:p>
          <a:p>
            <a:pPr lvl="1" eaLnBrk="1" fontAlgn="auto" hangingPunct="1">
              <a:spcAft>
                <a:spcPts val="0"/>
              </a:spcAft>
              <a:buFont typeface="Arial" pitchFamily="34" charset="0"/>
              <a:buChar char="•"/>
              <a:defRPr/>
            </a:pPr>
            <a:r>
              <a:rPr lang="en-US" dirty="0" smtClean="0"/>
              <a:t>Interactive:</a:t>
            </a:r>
          </a:p>
          <a:p>
            <a:pPr lvl="2" eaLnBrk="1" fontAlgn="auto" hangingPunct="1">
              <a:spcAft>
                <a:spcPts val="0"/>
              </a:spcAft>
              <a:buFont typeface="Arial" pitchFamily="34" charset="0"/>
              <a:buChar char="•"/>
              <a:defRPr/>
            </a:pPr>
            <a:r>
              <a:rPr lang="en-US" dirty="0">
                <a:hlinkClick r:id="rId3"/>
              </a:rPr>
              <a:t>http://</a:t>
            </a:r>
            <a:r>
              <a:rPr lang="en-US" dirty="0" smtClean="0">
                <a:hlinkClick r:id="rId3"/>
              </a:rPr>
              <a:t>forms.cbp.gov/pdf/CBP_Form_434.pdf</a:t>
            </a:r>
            <a:endParaRPr lang="en-US" dirty="0" smtClean="0"/>
          </a:p>
          <a:p>
            <a:pPr lvl="2" eaLnBrk="1" fontAlgn="auto" hangingPunct="1">
              <a:spcAft>
                <a:spcPts val="0"/>
              </a:spcAft>
              <a:buFont typeface="Arial" pitchFamily="34" charset="0"/>
              <a:buChar char="•"/>
              <a:defRPr/>
            </a:pPr>
            <a:endParaRPr lang="en-US" dirty="0" smtClean="0"/>
          </a:p>
          <a:p>
            <a:pPr lvl="1" eaLnBrk="1" fontAlgn="auto" hangingPunct="1">
              <a:spcAft>
                <a:spcPts val="0"/>
              </a:spcAft>
              <a:buFont typeface="Arial" charset="0"/>
              <a:buNone/>
              <a:defRPr/>
            </a:pPr>
            <a:endParaRPr lang="en-US" dirty="0" smtClean="0"/>
          </a:p>
          <a:p>
            <a:pPr lvl="1" eaLnBrk="1" fontAlgn="auto" hangingPunct="1">
              <a:spcAft>
                <a:spcPts val="0"/>
              </a:spcAft>
              <a:buFont typeface="Arial" pitchFamily="34" charset="0"/>
              <a:buNone/>
              <a:defRPr/>
            </a:pPr>
            <a:endParaRPr lang="en-US" dirty="0" smtClean="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le 1"/>
          <p:cNvSpPr>
            <a:spLocks noGrp="1"/>
          </p:cNvSpPr>
          <p:nvPr>
            <p:ph type="title"/>
          </p:nvPr>
        </p:nvSpPr>
        <p:spPr/>
        <p:txBody>
          <a:bodyPr/>
          <a:lstStyle/>
          <a:p>
            <a:pPr eaLnBrk="1" hangingPunct="1"/>
            <a:r>
              <a:rPr lang="en-US" smtClean="0"/>
              <a:t>8.  Insurance Certificates</a:t>
            </a:r>
          </a:p>
        </p:txBody>
      </p:sp>
      <p:sp>
        <p:nvSpPr>
          <p:cNvPr id="28675" name="Content Placeholder 2"/>
          <p:cNvSpPr>
            <a:spLocks noGrp="1"/>
          </p:cNvSpPr>
          <p:nvPr>
            <p:ph idx="1"/>
          </p:nvPr>
        </p:nvSpPr>
        <p:spPr/>
        <p:txBody>
          <a:bodyPr/>
          <a:lstStyle/>
          <a:p>
            <a:pPr eaLnBrk="1" hangingPunct="1"/>
            <a:r>
              <a:rPr lang="en-US" smtClean="0"/>
              <a:t>Issued by insurance company (or freight forwarder) to verify cargo insurance coverage</a:t>
            </a:r>
          </a:p>
          <a:p>
            <a:pPr eaLnBrk="1" hangingPunct="1"/>
            <a:r>
              <a:rPr lang="en-US" smtClean="0"/>
              <a:t>Seller should ensure that insurance has been arranged</a:t>
            </a:r>
          </a:p>
          <a:p>
            <a:pPr eaLnBrk="1" hangingPunct="1"/>
            <a:r>
              <a:rPr lang="en-US" smtClean="0"/>
              <a:t>Insured amount is typically the CIF (invoiced amount + freight + insurance) value plus 10%</a:t>
            </a:r>
          </a:p>
          <a:p>
            <a:pPr eaLnBrk="1" hangingPunct="1"/>
            <a:endParaRPr lang="en-US" smtClean="0"/>
          </a:p>
          <a:p>
            <a:pPr eaLnBrk="1" hangingPunct="1"/>
            <a:endParaRPr lang="en-US" smtClean="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itle 1"/>
          <p:cNvSpPr>
            <a:spLocks noGrp="1"/>
          </p:cNvSpPr>
          <p:nvPr>
            <p:ph type="title"/>
          </p:nvPr>
        </p:nvSpPr>
        <p:spPr/>
        <p:txBody>
          <a:bodyPr/>
          <a:lstStyle/>
          <a:p>
            <a:pPr eaLnBrk="1" hangingPunct="1"/>
            <a:r>
              <a:rPr lang="en-US" smtClean="0"/>
              <a:t>9. Drafts</a:t>
            </a:r>
          </a:p>
        </p:txBody>
      </p:sp>
      <p:sp>
        <p:nvSpPr>
          <p:cNvPr id="29699" name="Content Placeholder 2"/>
          <p:cNvSpPr>
            <a:spLocks noGrp="1"/>
          </p:cNvSpPr>
          <p:nvPr>
            <p:ph idx="1"/>
          </p:nvPr>
        </p:nvSpPr>
        <p:spPr/>
        <p:txBody>
          <a:bodyPr/>
          <a:lstStyle/>
          <a:p>
            <a:pPr eaLnBrk="1" hangingPunct="1"/>
            <a:r>
              <a:rPr lang="en-US" smtClean="0"/>
              <a:t>An instrument to effect payment, especially Letter of Credit or Documentary collections.</a:t>
            </a:r>
          </a:p>
          <a:p>
            <a:pPr eaLnBrk="1" hangingPunct="1"/>
            <a:r>
              <a:rPr lang="en-US" smtClean="0"/>
              <a:t>Directs the drawee to pay a specified amount to the drawer at a specified time</a:t>
            </a:r>
          </a:p>
          <a:p>
            <a:pPr eaLnBrk="1" hangingPunct="1"/>
            <a:endParaRPr lang="en-US" smtClean="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itle 1"/>
          <p:cNvSpPr>
            <a:spLocks noGrp="1"/>
          </p:cNvSpPr>
          <p:nvPr>
            <p:ph type="title"/>
          </p:nvPr>
        </p:nvSpPr>
        <p:spPr/>
        <p:txBody>
          <a:bodyPr/>
          <a:lstStyle/>
          <a:p>
            <a:r>
              <a:rPr lang="en-US" smtClean="0"/>
              <a:t>The Shipper’s Letter of Instructions</a:t>
            </a:r>
          </a:p>
        </p:txBody>
      </p:sp>
      <p:sp>
        <p:nvSpPr>
          <p:cNvPr id="30723" name="Content Placeholder 2"/>
          <p:cNvSpPr>
            <a:spLocks noGrp="1"/>
          </p:cNvSpPr>
          <p:nvPr>
            <p:ph idx="1"/>
          </p:nvPr>
        </p:nvSpPr>
        <p:spPr>
          <a:xfrm>
            <a:off x="457200" y="1219200"/>
            <a:ext cx="8229600" cy="4906963"/>
          </a:xfrm>
        </p:spPr>
        <p:txBody>
          <a:bodyPr/>
          <a:lstStyle/>
          <a:p>
            <a:pPr>
              <a:buFontTx/>
              <a:buChar char="•"/>
            </a:pPr>
            <a:r>
              <a:rPr lang="en-US" sz="2800" smtClean="0"/>
              <a:t>Shipper and Consignee Vital Statistics</a:t>
            </a:r>
          </a:p>
          <a:p>
            <a:pPr>
              <a:buFontTx/>
              <a:buChar char="•"/>
            </a:pPr>
            <a:r>
              <a:rPr lang="en-US" sz="2800" smtClean="0"/>
              <a:t>Forwarder/Carrier</a:t>
            </a:r>
          </a:p>
          <a:p>
            <a:pPr>
              <a:buFontTx/>
              <a:buChar char="•"/>
            </a:pPr>
            <a:r>
              <a:rPr lang="en-US" sz="2800" smtClean="0"/>
              <a:t>Quantities and Weights</a:t>
            </a:r>
          </a:p>
          <a:p>
            <a:pPr>
              <a:buFontTx/>
              <a:buChar char="•"/>
            </a:pPr>
            <a:r>
              <a:rPr lang="en-US" sz="2800" smtClean="0"/>
              <a:t>Values</a:t>
            </a:r>
          </a:p>
          <a:p>
            <a:pPr>
              <a:buFontTx/>
              <a:buChar char="•"/>
            </a:pPr>
            <a:r>
              <a:rPr lang="en-US" sz="2800" smtClean="0"/>
              <a:t>Schedule B Number</a:t>
            </a:r>
          </a:p>
          <a:p>
            <a:pPr>
              <a:buFontTx/>
              <a:buChar char="•"/>
            </a:pPr>
            <a:r>
              <a:rPr lang="en-US" sz="2800" smtClean="0"/>
              <a:t>License Information: Exception, NLR (“No License Required”) Waiver or License #</a:t>
            </a:r>
          </a:p>
          <a:p>
            <a:pPr>
              <a:buFontTx/>
              <a:buChar char="•"/>
            </a:pPr>
            <a:r>
              <a:rPr lang="en-US" sz="2800" smtClean="0"/>
              <a:t>ECCN (Export Control Classification Number)</a:t>
            </a:r>
          </a:p>
          <a:p>
            <a:pPr>
              <a:buFontTx/>
              <a:buChar char="•"/>
            </a:pPr>
            <a:r>
              <a:rPr lang="en-US" sz="2800" smtClean="0"/>
              <a:t>General Instructions for Forwarder</a:t>
            </a:r>
          </a:p>
          <a:p>
            <a:pPr>
              <a:buFontTx/>
              <a:buChar char="•"/>
            </a:pPr>
            <a:r>
              <a:rPr lang="en-US" sz="2800" smtClean="0"/>
              <a:t>Completes Most of What is Required on the SED</a:t>
            </a:r>
          </a:p>
          <a:p>
            <a:pPr>
              <a:buFontTx/>
              <a:buChar char="•"/>
            </a:pPr>
            <a:r>
              <a:rPr lang="en-US" sz="2800" smtClean="0"/>
              <a:t>Page 154 of A Basic Guide</a:t>
            </a: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itle 1"/>
          <p:cNvSpPr>
            <a:spLocks noGrp="1"/>
          </p:cNvSpPr>
          <p:nvPr>
            <p:ph type="title"/>
          </p:nvPr>
        </p:nvSpPr>
        <p:spPr>
          <a:xfrm>
            <a:off x="457200" y="274638"/>
            <a:ext cx="8229600" cy="868362"/>
          </a:xfrm>
        </p:spPr>
        <p:txBody>
          <a:bodyPr/>
          <a:lstStyle/>
          <a:p>
            <a:pPr eaLnBrk="1" hangingPunct="1"/>
            <a:r>
              <a:rPr lang="en-US" smtClean="0"/>
              <a:t>Payment Methods </a:t>
            </a:r>
          </a:p>
        </p:txBody>
      </p:sp>
      <p:sp>
        <p:nvSpPr>
          <p:cNvPr id="31747" name="Content Placeholder 2"/>
          <p:cNvSpPr>
            <a:spLocks noGrp="1"/>
          </p:cNvSpPr>
          <p:nvPr>
            <p:ph idx="1"/>
          </p:nvPr>
        </p:nvSpPr>
        <p:spPr/>
        <p:txBody>
          <a:bodyPr/>
          <a:lstStyle/>
          <a:p>
            <a:pPr eaLnBrk="1" hangingPunct="1"/>
            <a:r>
              <a:rPr lang="en-US" smtClean="0"/>
              <a:t>Open Account</a:t>
            </a:r>
          </a:p>
          <a:p>
            <a:pPr eaLnBrk="1" hangingPunct="1"/>
            <a:r>
              <a:rPr lang="en-US" smtClean="0"/>
              <a:t>Documentary collection:</a:t>
            </a:r>
          </a:p>
          <a:p>
            <a:pPr lvl="1" eaLnBrk="1" hangingPunct="1"/>
            <a:r>
              <a:rPr lang="en-US" smtClean="0"/>
              <a:t>Documents against acceptance (time draft)</a:t>
            </a:r>
          </a:p>
          <a:p>
            <a:pPr lvl="1" eaLnBrk="1" hangingPunct="1"/>
            <a:r>
              <a:rPr lang="en-US" smtClean="0"/>
              <a:t>Documents against payment (sight draft)</a:t>
            </a:r>
          </a:p>
          <a:p>
            <a:pPr eaLnBrk="1" hangingPunct="1"/>
            <a:r>
              <a:rPr lang="en-US" smtClean="0"/>
              <a:t>Letter of Credit</a:t>
            </a:r>
          </a:p>
          <a:p>
            <a:pPr eaLnBrk="1" hangingPunct="1"/>
            <a:r>
              <a:rPr lang="en-US" smtClean="0"/>
              <a:t>Payment in Advance (full or partial)</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p:txBody>
          <a:bodyPr/>
          <a:lstStyle/>
          <a:p>
            <a:r>
              <a:rPr lang="en-US" smtClean="0"/>
              <a:t>Not just federal export assistance</a:t>
            </a:r>
          </a:p>
        </p:txBody>
      </p:sp>
      <p:sp>
        <p:nvSpPr>
          <p:cNvPr id="4099" name="Content Placeholder 2"/>
          <p:cNvSpPr>
            <a:spLocks noGrp="1"/>
          </p:cNvSpPr>
          <p:nvPr>
            <p:ph idx="1"/>
          </p:nvPr>
        </p:nvSpPr>
        <p:spPr/>
        <p:txBody>
          <a:bodyPr/>
          <a:lstStyle/>
          <a:p>
            <a:r>
              <a:rPr lang="en-US" dirty="0" smtClean="0"/>
              <a:t>Washington State Dept. of Commerce:</a:t>
            </a:r>
          </a:p>
          <a:p>
            <a:pPr lvl="1"/>
            <a:r>
              <a:rPr lang="en-US" dirty="0" smtClean="0">
                <a:hlinkClick r:id="rId3"/>
              </a:rPr>
              <a:t>http://www.exportwashington.com/Pages/default.aspx</a:t>
            </a:r>
            <a:endParaRPr lang="en-US" dirty="0" smtClean="0"/>
          </a:p>
          <a:p>
            <a:r>
              <a:rPr lang="en-US" dirty="0" smtClean="0"/>
              <a:t>Washington State Dept. of Agriculture:</a:t>
            </a:r>
          </a:p>
          <a:p>
            <a:pPr lvl="1"/>
            <a:r>
              <a:rPr lang="en-US" dirty="0" smtClean="0">
                <a:hlinkClick r:id="rId4"/>
              </a:rPr>
              <a:t>http://agr.wa.gov/Marketing/International/Staff.aspx</a:t>
            </a:r>
            <a:endParaRPr lang="en-US" dirty="0" smtClean="0"/>
          </a:p>
          <a:p>
            <a:r>
              <a:rPr lang="en-US" dirty="0" smtClean="0"/>
              <a:t>Trade Associations:</a:t>
            </a:r>
          </a:p>
          <a:p>
            <a:pPr lvl="1"/>
            <a:r>
              <a:rPr lang="en-US" dirty="0" smtClean="0">
                <a:hlinkClick r:id="rId5"/>
              </a:rPr>
              <a:t>http://www.washingtonwine.org/</a:t>
            </a:r>
            <a:endParaRPr lang="en-US" dirty="0" smtClean="0"/>
          </a:p>
          <a:p>
            <a:pPr lvl="1"/>
            <a:endParaRPr lang="en-US" dirty="0" smtClean="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Title 1"/>
          <p:cNvSpPr>
            <a:spLocks noGrp="1"/>
          </p:cNvSpPr>
          <p:nvPr>
            <p:ph type="title"/>
          </p:nvPr>
        </p:nvSpPr>
        <p:spPr/>
        <p:txBody>
          <a:bodyPr/>
          <a:lstStyle/>
          <a:p>
            <a:pPr eaLnBrk="1" hangingPunct="1"/>
            <a:r>
              <a:rPr lang="en-US" smtClean="0"/>
              <a:t>Letters of Credit</a:t>
            </a:r>
          </a:p>
        </p:txBody>
      </p:sp>
      <p:sp>
        <p:nvSpPr>
          <p:cNvPr id="32771" name="Content Placeholder 2"/>
          <p:cNvSpPr>
            <a:spLocks noGrp="1"/>
          </p:cNvSpPr>
          <p:nvPr>
            <p:ph idx="1"/>
          </p:nvPr>
        </p:nvSpPr>
        <p:spPr/>
        <p:txBody>
          <a:bodyPr/>
          <a:lstStyle/>
          <a:p>
            <a:pPr eaLnBrk="1" hangingPunct="1"/>
            <a:r>
              <a:rPr lang="en-US" smtClean="0"/>
              <a:t>More on L/C’s in session 8</a:t>
            </a:r>
          </a:p>
          <a:p>
            <a:pPr eaLnBrk="1" hangingPunct="1"/>
            <a:r>
              <a:rPr lang="en-US" smtClean="0"/>
              <a:t>Meanwhile, take a look at this (grainy and Kiwi accented) YouTube clip:</a:t>
            </a:r>
          </a:p>
          <a:p>
            <a:pPr eaLnBrk="1" hangingPunct="1"/>
            <a:r>
              <a:rPr lang="en-US" smtClean="0">
                <a:hlinkClick r:id="rId3"/>
              </a:rPr>
              <a:t>http://www.youtube.com/watch?v=Dmk4S6nsAM0</a:t>
            </a:r>
            <a:endParaRPr lang="en-US" smtClean="0"/>
          </a:p>
          <a:p>
            <a:pPr eaLnBrk="1" hangingPunct="1"/>
            <a:endParaRPr lang="en-US" smtClean="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Title 1"/>
          <p:cNvSpPr>
            <a:spLocks noGrp="1"/>
          </p:cNvSpPr>
          <p:nvPr>
            <p:ph type="title"/>
          </p:nvPr>
        </p:nvSpPr>
        <p:spPr/>
        <p:txBody>
          <a:bodyPr/>
          <a:lstStyle/>
          <a:p>
            <a:r>
              <a:rPr lang="en-US" smtClean="0"/>
              <a:t>Five Important Questions Govern Every Export Transaction</a:t>
            </a:r>
          </a:p>
        </p:txBody>
      </p:sp>
      <p:sp>
        <p:nvSpPr>
          <p:cNvPr id="3" name="Content Placeholder 2"/>
          <p:cNvSpPr>
            <a:spLocks noGrp="1"/>
          </p:cNvSpPr>
          <p:nvPr>
            <p:ph idx="1"/>
          </p:nvPr>
        </p:nvSpPr>
        <p:spPr>
          <a:xfrm>
            <a:off x="457200" y="1828800"/>
            <a:ext cx="8229600" cy="4297363"/>
          </a:xfrm>
        </p:spPr>
        <p:txBody>
          <a:bodyPr/>
          <a:lstStyle/>
          <a:p>
            <a:pPr marL="457200" indent="-457200">
              <a:buFont typeface="Arial" charset="0"/>
              <a:buNone/>
              <a:defRPr/>
            </a:pPr>
            <a:r>
              <a:rPr lang="en-US" sz="2800" dirty="0" smtClean="0"/>
              <a:t>1. What is the item being exported (</a:t>
            </a:r>
            <a:r>
              <a:rPr lang="en-US" sz="2800" i="1" dirty="0" smtClean="0"/>
              <a:t>Classification</a:t>
            </a:r>
            <a:r>
              <a:rPr lang="en-US" sz="2800" dirty="0" smtClean="0"/>
              <a:t>)?</a:t>
            </a:r>
          </a:p>
          <a:p>
            <a:pPr marL="457200" indent="-457200">
              <a:buFont typeface="Arial" charset="0"/>
              <a:buNone/>
              <a:defRPr/>
            </a:pPr>
            <a:r>
              <a:rPr lang="en-US" sz="2800" dirty="0" smtClean="0"/>
              <a:t>2.  Where is the item going (</a:t>
            </a:r>
            <a:r>
              <a:rPr lang="en-US" sz="2800" i="1" dirty="0" smtClean="0"/>
              <a:t>Ultimate Destination</a:t>
            </a:r>
            <a:r>
              <a:rPr lang="en-US" sz="2800" dirty="0" smtClean="0"/>
              <a:t> - </a:t>
            </a:r>
            <a:r>
              <a:rPr lang="en-US" sz="2800" i="1" dirty="0" smtClean="0"/>
              <a:t>Country</a:t>
            </a:r>
            <a:r>
              <a:rPr lang="en-US" sz="2800" dirty="0" smtClean="0"/>
              <a:t>)?</a:t>
            </a:r>
          </a:p>
          <a:p>
            <a:pPr marL="457200" indent="-457200">
              <a:buFont typeface="Arial" charset="0"/>
              <a:buNone/>
              <a:defRPr/>
            </a:pPr>
            <a:r>
              <a:rPr lang="en-US" sz="2800" dirty="0" smtClean="0"/>
              <a:t>3.  Who will use the item (</a:t>
            </a:r>
            <a:r>
              <a:rPr lang="en-US" sz="2800" i="1" dirty="0" smtClean="0"/>
              <a:t>Ultimate End-User</a:t>
            </a:r>
            <a:r>
              <a:rPr lang="en-US" sz="2800" dirty="0" smtClean="0"/>
              <a:t>)?</a:t>
            </a:r>
          </a:p>
          <a:p>
            <a:pPr marL="457200" indent="-457200">
              <a:buFont typeface="Arial" charset="0"/>
              <a:buNone/>
              <a:defRPr/>
            </a:pPr>
            <a:r>
              <a:rPr lang="en-US" sz="2800" dirty="0" smtClean="0"/>
              <a:t>4.  What will they do with the item (</a:t>
            </a:r>
            <a:r>
              <a:rPr lang="en-US" sz="2800" i="1" dirty="0" smtClean="0"/>
              <a:t>Ultimate End-Use</a:t>
            </a:r>
            <a:r>
              <a:rPr lang="en-US" sz="2800" dirty="0" smtClean="0"/>
              <a:t>)?</a:t>
            </a:r>
          </a:p>
          <a:p>
            <a:pPr marL="457200" indent="-457200">
              <a:buFont typeface="Arial" charset="0"/>
              <a:buNone/>
              <a:defRPr/>
            </a:pPr>
            <a:r>
              <a:rPr lang="en-US" sz="2800" dirty="0" smtClean="0"/>
              <a:t>5.  What other functions/activities do they perform (imperative that you know your customers)?</a:t>
            </a:r>
          </a:p>
          <a:p>
            <a:pPr>
              <a:buFont typeface="Arial" charset="0"/>
              <a:buNone/>
              <a:defRPr/>
            </a:pPr>
            <a:r>
              <a:rPr lang="en-US" sz="1600" dirty="0" smtClean="0"/>
              <a:t>(Adopted from Expeditors </a:t>
            </a:r>
            <a:r>
              <a:rPr lang="en-US" sz="1600" dirty="0" err="1" smtClean="0"/>
              <a:t>Tradewin</a:t>
            </a:r>
            <a:r>
              <a:rPr lang="en-US" sz="1600" dirty="0" smtClean="0"/>
              <a:t> LLC, 2008)</a:t>
            </a:r>
          </a:p>
          <a:p>
            <a:pPr>
              <a:buFont typeface="Arial" charset="0"/>
              <a:buNone/>
              <a:defRPr/>
            </a:pPr>
            <a:endParaRPr lang="en-US" sz="1600" dirty="0" smtClean="0"/>
          </a:p>
          <a:p>
            <a:pPr>
              <a:buFont typeface="Arial" charset="0"/>
              <a:buNone/>
              <a:defRPr/>
            </a:pPr>
            <a:r>
              <a:rPr lang="en-US" sz="1600" dirty="0" smtClean="0"/>
              <a:t>Much more on export compliance in Session 6</a:t>
            </a:r>
            <a:endParaRPr lang="en-US" sz="1600"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p:txBody>
          <a:bodyPr/>
          <a:lstStyle/>
          <a:p>
            <a:r>
              <a:rPr lang="en-US" smtClean="0"/>
              <a:t>Highlights from Guide to Exporting, Chapters 6 - 14</a:t>
            </a:r>
          </a:p>
        </p:txBody>
      </p:sp>
      <p:sp>
        <p:nvSpPr>
          <p:cNvPr id="5123" name="Content Placeholder 2"/>
          <p:cNvSpPr>
            <a:spLocks noGrp="1"/>
          </p:cNvSpPr>
          <p:nvPr>
            <p:ph idx="1"/>
          </p:nvPr>
        </p:nvSpPr>
        <p:spPr/>
        <p:txBody>
          <a:bodyPr/>
          <a:lstStyle/>
          <a:p>
            <a:r>
              <a:rPr lang="en-US" smtClean="0"/>
              <a:t>Alternative marketing channels: </a:t>
            </a:r>
          </a:p>
          <a:p>
            <a:pPr lvl="1"/>
            <a:r>
              <a:rPr lang="en-US" smtClean="0"/>
              <a:t>Licensing, Franchising and Joint Ventures</a:t>
            </a:r>
          </a:p>
          <a:p>
            <a:r>
              <a:rPr lang="en-US" smtClean="0"/>
              <a:t>Service exporters:</a:t>
            </a:r>
          </a:p>
          <a:p>
            <a:pPr lvl="1"/>
            <a:r>
              <a:rPr lang="en-US" smtClean="0"/>
              <a:t>Also subject to export controls</a:t>
            </a:r>
          </a:p>
          <a:p>
            <a:r>
              <a:rPr lang="en-US" smtClean="0"/>
              <a:t>Registering patents, trademarks</a:t>
            </a:r>
          </a:p>
          <a:p>
            <a:r>
              <a:rPr lang="en-US" smtClean="0"/>
              <a:t>EAR (export controls) will be covered next week </a:t>
            </a:r>
          </a:p>
          <a:p>
            <a:r>
              <a:rPr lang="en-US" smtClean="0"/>
              <a:t>Anti-boycott regulations,   Foreign Corrupt Practices Act</a:t>
            </a:r>
          </a:p>
          <a:p>
            <a:endParaRPr lang="en-US" smtClean="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1"/>
          <p:cNvSpPr>
            <a:spLocks noChangeArrowheads="1"/>
          </p:cNvSpPr>
          <p:nvPr/>
        </p:nvSpPr>
        <p:spPr bwMode="auto">
          <a:xfrm>
            <a:off x="914400" y="533400"/>
            <a:ext cx="7239000" cy="5970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2000" b="1"/>
              <a:t>Lockheed Scandal</a:t>
            </a:r>
            <a:r>
              <a:rPr lang="en-US" sz="2000"/>
              <a:t>:  By 1971 the US Lockheed Aircraft Corporation was in severe financial trouble and it embarked on a policy of allocating $24 million as </a:t>
            </a:r>
            <a:r>
              <a:rPr lang="en-US" sz="2000">
                <a:solidFill>
                  <a:srgbClr val="FF0000"/>
                </a:solidFill>
              </a:rPr>
              <a:t>bribe money </a:t>
            </a:r>
            <a:r>
              <a:rPr lang="en-US" sz="2000"/>
              <a:t>to win foreign orders. In February 1976 revelations to a US Senate subcommittee led to official action in Japan, the Netherlands, and Italy. In Japan payments had allegedly been made to ex-Prime Minister </a:t>
            </a:r>
            <a:r>
              <a:rPr lang="en-US" sz="2000">
                <a:hlinkClick r:id="rId3" action="ppaction://hlinkfile"/>
              </a:rPr>
              <a:t>Tanaka Kakuei</a:t>
            </a:r>
            <a:r>
              <a:rPr lang="en-US" sz="2000"/>
              <a:t> who received 500 million yen to ensure that All Nippon Airways bought Lockheed aircraft. Tanaka was eventually sentenced to four years' imprisonment in 1983, but remained an influential figure in Japanese politics. More importantly, the scandal highlighted a general occurrence of </a:t>
            </a:r>
            <a:r>
              <a:rPr lang="en-US" sz="2000">
                <a:solidFill>
                  <a:srgbClr val="FF0000"/>
                </a:solidFill>
              </a:rPr>
              <a:t>corruption</a:t>
            </a:r>
            <a:r>
              <a:rPr lang="en-US" sz="2000"/>
              <a:t> in Japanese political circles. In the Netherlands the husband of Queen Juliana, Prince Bernhard, Inspector-General of the Armed Forces, was discredited for having received $1.1 million, while in Italy two former defense ministers were named as having purchased Lockheed aircraft for the Italian air force against the taking of bribes.</a:t>
            </a:r>
          </a:p>
          <a:p>
            <a:endParaRPr lang="en-US"/>
          </a:p>
          <a:p>
            <a:r>
              <a:rPr lang="en-US" sz="1200"/>
              <a:t>SOURCE: WWW.ENCYCLOPEDIA.COM</a:t>
            </a:r>
            <a:br>
              <a:rPr lang="en-US" sz="1200"/>
            </a:br>
            <a:endParaRPr lang="en-US" sz="120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1"/>
          <p:cNvSpPr>
            <a:spLocks noChangeArrowheads="1"/>
          </p:cNvSpPr>
          <p:nvPr/>
        </p:nvSpPr>
        <p:spPr bwMode="auto">
          <a:xfrm>
            <a:off x="609600" y="228600"/>
            <a:ext cx="8153400" cy="6370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b="1"/>
              <a:t>Siemens Scandal</a:t>
            </a:r>
            <a:r>
              <a:rPr lang="en-US"/>
              <a:t>:  MUNICH, Germany — A former Siemens AG manager on trial over alleged corruption and bribery testified Monday that "</a:t>
            </a:r>
            <a:r>
              <a:rPr lang="en-US">
                <a:solidFill>
                  <a:srgbClr val="FF0000"/>
                </a:solidFill>
              </a:rPr>
              <a:t>commissions</a:t>
            </a:r>
            <a:r>
              <a:rPr lang="en-US"/>
              <a:t>" were paid to secure orders.</a:t>
            </a:r>
          </a:p>
          <a:p>
            <a:r>
              <a:rPr lang="en-US"/>
              <a:t>Reinhard Siekaczek, a former manager at the ICN fixed-line telephone network division, is the first to go on trial over the company's corruption scandal that came to light last year.</a:t>
            </a:r>
          </a:p>
          <a:p>
            <a:r>
              <a:rPr lang="en-US"/>
              <a:t>Siekaczek, 57, is charged with 58 counts of breach of trust. Prosecutors allege that he set up a complex network of shell corporations that he used to siphon off company money over several years. The money allegedly was used as bribes to help secure contracts abroad by paying off would-be suppliers, government officials, potential customers.</a:t>
            </a:r>
          </a:p>
          <a:p>
            <a:r>
              <a:rPr lang="en-US"/>
              <a:t>Testifying as the trial opened, Siekaczek acknowledged having set up </a:t>
            </a:r>
            <a:r>
              <a:rPr lang="en-US">
                <a:solidFill>
                  <a:srgbClr val="FF0000"/>
                </a:solidFill>
              </a:rPr>
              <a:t>slush funds</a:t>
            </a:r>
            <a:r>
              <a:rPr lang="en-US"/>
              <a:t>.  "The whole sectoral management was naturally informed that this function was carried out by me," he told the Munich state court.</a:t>
            </a:r>
          </a:p>
          <a:p>
            <a:r>
              <a:rPr lang="en-US"/>
              <a:t>"Naturally it was known to me and everyone that we pay commissions to secure orders," he said, adding that they had been handled "very discreetly" with only a very small circle of people in the know.</a:t>
            </a:r>
          </a:p>
          <a:p>
            <a:r>
              <a:rPr lang="en-US"/>
              <a:t>Siekaczek testified that his superiors had told him to create a new payment system after paying bribes abroad became a criminal offense in Germany in the late 1990s. He said judicial authorities had been on the trail of a previously established system of accounts in Austria.</a:t>
            </a:r>
          </a:p>
          <a:p>
            <a:endParaRPr lang="en-US"/>
          </a:p>
          <a:p>
            <a:r>
              <a:rPr lang="en-US" sz="1200"/>
              <a:t>SOURCE:  WWW.USATODAY.COM</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a:xfrm>
            <a:off x="457200" y="274638"/>
            <a:ext cx="8229600" cy="868362"/>
          </a:xfrm>
        </p:spPr>
        <p:txBody>
          <a:bodyPr/>
          <a:lstStyle/>
          <a:p>
            <a:r>
              <a:rPr lang="en-US" smtClean="0"/>
              <a:t>Highlights, cont’d:</a:t>
            </a:r>
          </a:p>
        </p:txBody>
      </p:sp>
      <p:sp>
        <p:nvSpPr>
          <p:cNvPr id="8195" name="Content Placeholder 2"/>
          <p:cNvSpPr>
            <a:spLocks noGrp="1"/>
          </p:cNvSpPr>
          <p:nvPr>
            <p:ph idx="1"/>
          </p:nvPr>
        </p:nvSpPr>
        <p:spPr>
          <a:xfrm>
            <a:off x="457200" y="1295400"/>
            <a:ext cx="8229600" cy="4830763"/>
          </a:xfrm>
        </p:spPr>
        <p:txBody>
          <a:bodyPr/>
          <a:lstStyle/>
          <a:p>
            <a:r>
              <a:rPr lang="en-US" dirty="0" smtClean="0"/>
              <a:t>Foreign Trade Zones</a:t>
            </a:r>
          </a:p>
          <a:p>
            <a:pPr lvl="1"/>
            <a:r>
              <a:rPr lang="en-US" dirty="0" smtClean="0">
                <a:hlinkClick r:id="rId3"/>
              </a:rPr>
              <a:t>http://www.portoftacoma.com/Page.aspx?nid=272</a:t>
            </a:r>
            <a:endParaRPr lang="en-US" dirty="0" smtClean="0"/>
          </a:p>
          <a:p>
            <a:pPr lvl="1"/>
            <a:r>
              <a:rPr lang="en-US" dirty="0" smtClean="0">
                <a:hlinkClick r:id="rId4"/>
              </a:rPr>
              <a:t>http://www.integrationpoint.com/foreigntradezonenews/</a:t>
            </a:r>
            <a:endParaRPr lang="en-US" dirty="0" smtClean="0"/>
          </a:p>
          <a:p>
            <a:endParaRPr lang="en-US" dirty="0" smtClean="0"/>
          </a:p>
          <a:p>
            <a:r>
              <a:rPr lang="en-US" dirty="0" smtClean="0"/>
              <a:t>FITA.org global trade portal:</a:t>
            </a:r>
          </a:p>
          <a:p>
            <a:pPr lvl="1"/>
            <a:r>
              <a:rPr lang="en-US" dirty="0" smtClean="0">
                <a:hlinkClick r:id="rId5"/>
              </a:rPr>
              <a:t>http://fita.org/</a:t>
            </a:r>
            <a:endParaRPr lang="en-US" dirty="0" smtClean="0"/>
          </a:p>
          <a:p>
            <a:pPr marL="457200" lvl="1" indent="0">
              <a:buNone/>
            </a:pPr>
            <a:endParaRPr lang="en-US" dirty="0" smtClean="0"/>
          </a:p>
          <a:p>
            <a:pPr lvl="1"/>
            <a:endParaRPr lang="en-US" dirty="0" smtClean="0"/>
          </a:p>
          <a:p>
            <a:pPr lvl="1"/>
            <a:endParaRPr lang="en-US" dirty="0" smtClean="0"/>
          </a:p>
          <a:p>
            <a:pPr lvl="1"/>
            <a:endParaRPr lang="en-US" dirty="0" smtClean="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p:nvPr>
        </p:nvSpPr>
        <p:spPr/>
        <p:txBody>
          <a:bodyPr/>
          <a:lstStyle/>
          <a:p>
            <a:pPr eaLnBrk="1" hangingPunct="1"/>
            <a:r>
              <a:rPr lang="en-US" smtClean="0"/>
              <a:t>Sample forms</a:t>
            </a:r>
          </a:p>
        </p:txBody>
      </p:sp>
      <p:sp>
        <p:nvSpPr>
          <p:cNvPr id="9219" name="Content Placeholder 2"/>
          <p:cNvSpPr>
            <a:spLocks noGrp="1"/>
          </p:cNvSpPr>
          <p:nvPr>
            <p:ph idx="1"/>
          </p:nvPr>
        </p:nvSpPr>
        <p:spPr>
          <a:xfrm>
            <a:off x="457200" y="1600200"/>
            <a:ext cx="8229600" cy="4953000"/>
          </a:xfrm>
        </p:spPr>
        <p:txBody>
          <a:bodyPr/>
          <a:lstStyle/>
          <a:p>
            <a:pPr eaLnBrk="1" hangingPunct="1"/>
            <a:r>
              <a:rPr lang="en-US" dirty="0" smtClean="0"/>
              <a:t>List of various export forms:</a:t>
            </a:r>
            <a:endParaRPr lang="en-US" dirty="0" smtClean="0"/>
          </a:p>
          <a:p>
            <a:pPr lvl="1" eaLnBrk="1" hangingPunct="1"/>
            <a:r>
              <a:rPr lang="en-US" dirty="0" smtClean="0">
                <a:hlinkClick r:id="rId3"/>
              </a:rPr>
              <a:t>www.shipsolutions.com/document_list.asp</a:t>
            </a:r>
            <a:endParaRPr lang="en-US" dirty="0" smtClean="0"/>
          </a:p>
          <a:p>
            <a:pPr lvl="1" eaLnBrk="1" hangingPunct="1"/>
            <a:endParaRPr lang="en-US" dirty="0"/>
          </a:p>
          <a:p>
            <a:pPr eaLnBrk="1" hangingPunct="1"/>
            <a:r>
              <a:rPr lang="en-US" dirty="0" smtClean="0"/>
              <a:t>Forms you can print out:</a:t>
            </a:r>
          </a:p>
          <a:p>
            <a:pPr lvl="1" eaLnBrk="1" hangingPunct="1"/>
            <a:r>
              <a:rPr lang="en-US" dirty="0" smtClean="0">
                <a:hlinkClick r:id="rId4"/>
              </a:rPr>
              <a:t>http://export.gov/logistics/eg_main_018121.asp</a:t>
            </a:r>
            <a:endParaRPr lang="en-US" dirty="0" smtClean="0"/>
          </a:p>
          <a:p>
            <a:pPr lvl="1" eaLnBrk="1" hangingPunct="1"/>
            <a:endParaRPr lang="en-US" dirty="0" smtClean="0"/>
          </a:p>
          <a:p>
            <a:pPr eaLnBrk="1" hangingPunct="1"/>
            <a:r>
              <a:rPr lang="en-US" dirty="0" smtClean="0"/>
              <a:t>Downloadable Shipper’s Export Declaration:</a:t>
            </a:r>
          </a:p>
          <a:p>
            <a:pPr lvl="1" eaLnBrk="1" hangingPunct="1"/>
            <a:r>
              <a:rPr lang="en-US" dirty="0" smtClean="0">
                <a:hlinkClick r:id="rId5"/>
              </a:rPr>
              <a:t>http://www.census.gov/foreign-trade/regulations/forms/new-7525v.pdf</a:t>
            </a:r>
            <a:endParaRPr lang="en-US" dirty="0" smtClean="0"/>
          </a:p>
          <a:p>
            <a:pPr lvl="1" eaLnBrk="1" hangingPunct="1"/>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a:xfrm>
            <a:off x="609600" y="228600"/>
            <a:ext cx="8229600" cy="1143000"/>
          </a:xfrm>
        </p:spPr>
        <p:txBody>
          <a:bodyPr/>
          <a:lstStyle/>
          <a:p>
            <a:pPr eaLnBrk="1" hangingPunct="1"/>
            <a:r>
              <a:rPr lang="en-US" smtClean="0"/>
              <a:t>4 categories of documents</a:t>
            </a:r>
          </a:p>
        </p:txBody>
      </p:sp>
      <p:sp>
        <p:nvSpPr>
          <p:cNvPr id="10243" name="Content Placeholder 2"/>
          <p:cNvSpPr>
            <a:spLocks noGrp="1"/>
          </p:cNvSpPr>
          <p:nvPr>
            <p:ph idx="1"/>
          </p:nvPr>
        </p:nvSpPr>
        <p:spPr/>
        <p:txBody>
          <a:bodyPr/>
          <a:lstStyle/>
          <a:p>
            <a:pPr eaLnBrk="1" hangingPunct="1"/>
            <a:r>
              <a:rPr lang="en-US" smtClean="0"/>
              <a:t>Commercial documents</a:t>
            </a:r>
          </a:p>
          <a:p>
            <a:pPr eaLnBrk="1" hangingPunct="1"/>
            <a:r>
              <a:rPr lang="en-US" smtClean="0"/>
              <a:t>Banking documents</a:t>
            </a:r>
          </a:p>
          <a:p>
            <a:pPr eaLnBrk="1" hangingPunct="1"/>
            <a:r>
              <a:rPr lang="en-US" smtClean="0"/>
              <a:t>Transportation/Insurance documents</a:t>
            </a:r>
          </a:p>
          <a:p>
            <a:pPr eaLnBrk="1" hangingPunct="1"/>
            <a:r>
              <a:rPr lang="en-US" smtClean="0"/>
              <a:t>Government compliance documents</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897</TotalTime>
  <Words>1647</Words>
  <Application>Microsoft Office PowerPoint</Application>
  <PresentationFormat>On-screen Show (4:3)</PresentationFormat>
  <Paragraphs>243</Paragraphs>
  <Slides>31</Slides>
  <Notes>31</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31</vt:i4>
      </vt:variant>
    </vt:vector>
  </HeadingPairs>
  <TitlesOfParts>
    <vt:vector size="34" baseType="lpstr">
      <vt:lpstr>Arial</vt:lpstr>
      <vt:lpstr>Calibri</vt:lpstr>
      <vt:lpstr>Office Theme</vt:lpstr>
      <vt:lpstr>LOG 112 Importing &amp; Exporting</vt:lpstr>
      <vt:lpstr>Reminder: Start looking at term project</vt:lpstr>
      <vt:lpstr>Not just federal export assistance</vt:lpstr>
      <vt:lpstr>Highlights from Guide to Exporting, Chapters 6 - 14</vt:lpstr>
      <vt:lpstr>PowerPoint Presentation</vt:lpstr>
      <vt:lpstr>PowerPoint Presentation</vt:lpstr>
      <vt:lpstr>Highlights, cont’d:</vt:lpstr>
      <vt:lpstr>Sample forms</vt:lpstr>
      <vt:lpstr>4 categories of documents</vt:lpstr>
      <vt:lpstr>The basic 9 export documents</vt:lpstr>
      <vt:lpstr>Other common documents</vt:lpstr>
      <vt:lpstr>1. Quotations</vt:lpstr>
      <vt:lpstr>2. Pro forma Invoices</vt:lpstr>
      <vt:lpstr>Elements of a pro forma invoice</vt:lpstr>
      <vt:lpstr>PowerPoint Presentation</vt:lpstr>
      <vt:lpstr>3. Commercial Invoices</vt:lpstr>
      <vt:lpstr>Exercise:</vt:lpstr>
      <vt:lpstr>4. Packing Lists</vt:lpstr>
      <vt:lpstr>5. Shipper’s Export Declaration (page 153 in A Basic Guide)</vt:lpstr>
      <vt:lpstr>SED Link</vt:lpstr>
      <vt:lpstr>6.  Bills of Lading (or Air waybill) </vt:lpstr>
      <vt:lpstr>7. Certificate of Origin</vt:lpstr>
      <vt:lpstr>PowerPoint Presentation</vt:lpstr>
      <vt:lpstr>The NAFTA Certificate of Origin</vt:lpstr>
      <vt:lpstr>NAFTA Certificate, cont’d:</vt:lpstr>
      <vt:lpstr>8.  Insurance Certificates</vt:lpstr>
      <vt:lpstr>9. Drafts</vt:lpstr>
      <vt:lpstr>The Shipper’s Letter of Instructions</vt:lpstr>
      <vt:lpstr>Payment Methods </vt:lpstr>
      <vt:lpstr>Letters of Credit</vt:lpstr>
      <vt:lpstr>Five Important Questions Govern Every Export Transaction</vt:lpstr>
    </vt:vector>
  </TitlesOfParts>
  <Company>Hewlett-Packard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LOG 112 Importing &amp; Exporting</dc:title>
  <dc:creator>Andreas</dc:creator>
  <cp:lastModifiedBy>Andreas Udbye</cp:lastModifiedBy>
  <cp:revision>52</cp:revision>
  <dcterms:created xsi:type="dcterms:W3CDTF">2008-04-29T19:29:19Z</dcterms:created>
  <dcterms:modified xsi:type="dcterms:W3CDTF">2013-01-31T23:04:26Z</dcterms:modified>
</cp:coreProperties>
</file>