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261d017445_0_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261d017445_0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2d236e1f6c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2d236e1f6c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2d236e1f6c_0_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2d236e1f6c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2d236e1f6c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2d236e1f6c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2d236e1f6c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2d236e1f6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2d236e1f6c_0_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2d236e1f6c_0_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2d236e1f6c_0_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2d236e1f6c_0_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2d236e1f6c_0_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2d236e1f6c_0_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5.png"/><Relationship Id="rId5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5.png"/><Relationship Id="rId5" Type="http://schemas.openxmlformats.org/officeDocument/2006/relationships/image" Target="../media/image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-1408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Examine On/Off and Studio 5000</a:t>
            </a:r>
            <a:endParaRPr sz="36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1297600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Learning Objectives</a:t>
            </a:r>
            <a:endParaRPr b="1"/>
          </a:p>
        </p:txBody>
      </p:sp>
      <p:sp>
        <p:nvSpPr>
          <p:cNvPr id="56" name="Google Shape;56;p13"/>
          <p:cNvSpPr txBox="1"/>
          <p:nvPr/>
        </p:nvSpPr>
        <p:spPr>
          <a:xfrm>
            <a:off x="340050" y="1911725"/>
            <a:ext cx="8463900" cy="301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Examine On instruction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Examine Off instruction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Studio 5000 software</a:t>
            </a:r>
            <a:endParaRPr sz="2000"/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 sz="2000"/>
              <a:t>Opening</a:t>
            </a:r>
            <a:endParaRPr sz="2000"/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 sz="2000"/>
              <a:t>Communication</a:t>
            </a:r>
            <a:endParaRPr sz="2000"/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 sz="2000"/>
              <a:t>Upload/Download</a:t>
            </a:r>
            <a:endParaRPr sz="2000"/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 sz="2000"/>
              <a:t>Controller Organizer</a:t>
            </a:r>
            <a:endParaRPr sz="2000"/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 sz="2000"/>
              <a:t>Simple program</a:t>
            </a:r>
            <a:endParaRPr sz="2000"/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 sz="2000"/>
              <a:t>Data Types</a:t>
            </a:r>
            <a:endParaRPr sz="20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Examine On Instruction</a:t>
            </a:r>
            <a:endParaRPr/>
          </a:p>
        </p:txBody>
      </p:sp>
      <p:sp>
        <p:nvSpPr>
          <p:cNvPr id="62" name="Google Shape;62;p14"/>
          <p:cNvSpPr txBox="1"/>
          <p:nvPr>
            <p:ph idx="1" type="body"/>
          </p:nvPr>
        </p:nvSpPr>
        <p:spPr>
          <a:xfrm>
            <a:off x="311700" y="101772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●"/>
            </a:pPr>
            <a:r>
              <a:rPr lang="en" sz="2400"/>
              <a:t>Looks like</a:t>
            </a:r>
            <a:endParaRPr sz="2400"/>
          </a:p>
          <a:p>
            <a:pPr indent="-3810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●"/>
            </a:pPr>
            <a:r>
              <a:rPr lang="en" sz="2400"/>
              <a:t>2 parts </a:t>
            </a:r>
            <a:endParaRPr sz="2400"/>
          </a:p>
          <a:p>
            <a:pPr indent="-3810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en" sz="2400"/>
              <a:t>Address </a:t>
            </a:r>
            <a:endParaRPr sz="2400"/>
          </a:p>
          <a:p>
            <a:pPr indent="-3810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■"/>
            </a:pPr>
            <a:r>
              <a:rPr lang="en" sz="2400"/>
              <a:t>Example: Local:1:I.data.1</a:t>
            </a:r>
            <a:endParaRPr sz="2400"/>
          </a:p>
          <a:p>
            <a:pPr indent="-3810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en" sz="2400"/>
              <a:t>Instruction</a:t>
            </a:r>
            <a:endParaRPr sz="2400"/>
          </a:p>
          <a:p>
            <a:pPr indent="-3810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■"/>
            </a:pPr>
            <a:r>
              <a:rPr lang="en" sz="2400"/>
              <a:t>Asking the question</a:t>
            </a:r>
            <a:endParaRPr sz="2400"/>
          </a:p>
          <a:p>
            <a:pPr indent="-3810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Is Local:1:I.Data.1 ON? True or False</a:t>
            </a:r>
            <a:endParaRPr sz="2400"/>
          </a:p>
          <a:p>
            <a:pPr indent="-3810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Path of TRUE’s to the output!!! </a:t>
            </a:r>
            <a:endParaRPr sz="2400"/>
          </a:p>
          <a:p>
            <a:pPr indent="0" lvl="0" marL="9144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2400"/>
          </a:p>
        </p:txBody>
      </p:sp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05250" y="966050"/>
            <a:ext cx="1360375" cy="719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Examine On Instruction</a:t>
            </a:r>
            <a:endParaRPr/>
          </a:p>
        </p:txBody>
      </p:sp>
      <p:pic>
        <p:nvPicPr>
          <p:cNvPr id="69" name="Google Shape;69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850" y="1017725"/>
            <a:ext cx="3208734" cy="3820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Google Shape;70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83734" y="1017725"/>
            <a:ext cx="3248572" cy="3820974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185198" y="1126350"/>
            <a:ext cx="2464902" cy="3820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Examine Off Instruction</a:t>
            </a:r>
            <a:endParaRPr/>
          </a:p>
        </p:txBody>
      </p:sp>
      <p:sp>
        <p:nvSpPr>
          <p:cNvPr id="77" name="Google Shape;77;p16"/>
          <p:cNvSpPr txBox="1"/>
          <p:nvPr>
            <p:ph idx="1" type="body"/>
          </p:nvPr>
        </p:nvSpPr>
        <p:spPr>
          <a:xfrm>
            <a:off x="311700" y="101772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●"/>
            </a:pPr>
            <a:r>
              <a:rPr lang="en" sz="2400"/>
              <a:t>Looks like</a:t>
            </a:r>
            <a:endParaRPr/>
          </a:p>
          <a:p>
            <a:pPr indent="-3810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●"/>
            </a:pPr>
            <a:r>
              <a:rPr lang="en" sz="2400"/>
              <a:t>2 parts </a:t>
            </a:r>
            <a:endParaRPr sz="2400"/>
          </a:p>
          <a:p>
            <a:pPr indent="-3810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en" sz="2400"/>
              <a:t>Address </a:t>
            </a:r>
            <a:endParaRPr sz="2400"/>
          </a:p>
          <a:p>
            <a:pPr indent="-3810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■"/>
            </a:pPr>
            <a:r>
              <a:rPr lang="en" sz="2400"/>
              <a:t>Example: Local:1:I.data.0</a:t>
            </a:r>
            <a:endParaRPr sz="2400"/>
          </a:p>
          <a:p>
            <a:pPr indent="-3810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en" sz="2400"/>
              <a:t>Instruction</a:t>
            </a:r>
            <a:endParaRPr sz="2400"/>
          </a:p>
          <a:p>
            <a:pPr indent="-3810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■"/>
            </a:pPr>
            <a:r>
              <a:rPr lang="en" sz="2400"/>
              <a:t>Asking the question</a:t>
            </a:r>
            <a:endParaRPr sz="2400"/>
          </a:p>
          <a:p>
            <a:pPr indent="-3810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Is Local:1:I.Data.0 OFF? True or False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Path of TRUE’s to the output!!! </a:t>
            </a:r>
            <a:endParaRPr sz="2400"/>
          </a:p>
        </p:txBody>
      </p:sp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61500" y="887575"/>
            <a:ext cx="1451400" cy="753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Examine Off Instruction</a:t>
            </a:r>
            <a:endParaRPr/>
          </a:p>
        </p:txBody>
      </p:sp>
      <p:pic>
        <p:nvPicPr>
          <p:cNvPr id="84" name="Google Shape;84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850" y="1017725"/>
            <a:ext cx="3208734" cy="3820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5" name="Google Shape;85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83734" y="1017725"/>
            <a:ext cx="3248572" cy="3820974"/>
          </a:xfrm>
          <a:prstGeom prst="rect">
            <a:avLst/>
          </a:prstGeom>
          <a:noFill/>
          <a:ln>
            <a:noFill/>
          </a:ln>
        </p:spPr>
      </p:pic>
      <p:pic>
        <p:nvPicPr>
          <p:cNvPr id="86" name="Google Shape;86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214375" y="1093851"/>
            <a:ext cx="2369350" cy="37448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Studio 5000</a:t>
            </a:r>
            <a:endParaRPr/>
          </a:p>
        </p:txBody>
      </p:sp>
      <p:sp>
        <p:nvSpPr>
          <p:cNvPr id="92" name="Google Shape;92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●"/>
            </a:pPr>
            <a:r>
              <a:rPr lang="en" sz="2400"/>
              <a:t>Allen Bradley’s/Rockwell’s Software to program the Control Logix and Compact Logix PLC’s.</a:t>
            </a:r>
            <a:endParaRPr sz="2400"/>
          </a:p>
          <a:p>
            <a:pPr indent="-3810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en" sz="2400"/>
              <a:t>Open it</a:t>
            </a:r>
            <a:endParaRPr sz="2400"/>
          </a:p>
          <a:p>
            <a:pPr indent="-3810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en" sz="2400"/>
              <a:t>Choose processor</a:t>
            </a:r>
            <a:endParaRPr sz="2400"/>
          </a:p>
          <a:p>
            <a:pPr indent="-3810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en" sz="2400"/>
              <a:t>Upload/download</a:t>
            </a:r>
            <a:endParaRPr sz="2400"/>
          </a:p>
          <a:p>
            <a:pPr indent="-3810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en" sz="2400"/>
              <a:t>Create a program</a:t>
            </a:r>
            <a:endParaRPr sz="2400"/>
          </a:p>
          <a:p>
            <a:pPr indent="0" lvl="0" marL="9144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24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Studio 5000</a:t>
            </a:r>
            <a:endParaRPr/>
          </a:p>
        </p:txBody>
      </p:sp>
      <p:sp>
        <p:nvSpPr>
          <p:cNvPr id="98" name="Google Shape;98;p19"/>
          <p:cNvSpPr txBox="1"/>
          <p:nvPr>
            <p:ph idx="1" type="body"/>
          </p:nvPr>
        </p:nvSpPr>
        <p:spPr>
          <a:xfrm>
            <a:off x="311700" y="1152475"/>
            <a:ext cx="8520600" cy="385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●"/>
            </a:pPr>
            <a:r>
              <a:rPr lang="en" sz="2000"/>
              <a:t>Ladder Diagram location</a:t>
            </a:r>
            <a:endParaRPr sz="2000"/>
          </a:p>
          <a:p>
            <a:pPr indent="-3556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Inputs used as many times as you want (limited by memory of the processor)</a:t>
            </a:r>
            <a:endParaRPr sz="2000"/>
          </a:p>
          <a:p>
            <a:pPr indent="-3556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Outputs can be used ONCE as an output unless it is a latch/unlatch bits</a:t>
            </a:r>
            <a:endParaRPr sz="2000"/>
          </a:p>
          <a:p>
            <a:pPr indent="-3556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Output can be used as an input as many times as you want</a:t>
            </a:r>
            <a:endParaRPr sz="2000"/>
          </a:p>
          <a:p>
            <a:pPr indent="-3556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Tags</a:t>
            </a:r>
            <a:endParaRPr sz="2000"/>
          </a:p>
          <a:p>
            <a:pPr indent="-3556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 sz="2000"/>
              <a:t>Create a tag in controller</a:t>
            </a:r>
            <a:endParaRPr sz="2000"/>
          </a:p>
          <a:p>
            <a:pPr indent="-3556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 sz="2000"/>
              <a:t>Alias a tag to a local address</a:t>
            </a:r>
            <a:endParaRPr sz="2000"/>
          </a:p>
          <a:p>
            <a:pPr indent="-3556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 sz="2000"/>
              <a:t>Create an internal bit</a:t>
            </a:r>
            <a:endParaRPr sz="2000"/>
          </a:p>
          <a:p>
            <a:pPr indent="-3810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en" sz="2400"/>
              <a:t>Explain data types</a:t>
            </a:r>
            <a:endParaRPr sz="2400"/>
          </a:p>
          <a:p>
            <a:pPr indent="0" lvl="0" marL="9144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24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Studio 5000</a:t>
            </a:r>
            <a:endParaRPr/>
          </a:p>
        </p:txBody>
      </p:sp>
      <p:sp>
        <p:nvSpPr>
          <p:cNvPr id="104" name="Google Shape;104;p2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●"/>
            </a:pPr>
            <a:r>
              <a:rPr lang="en" sz="2400"/>
              <a:t>Tags</a:t>
            </a:r>
            <a:endParaRPr sz="2400"/>
          </a:p>
          <a:p>
            <a:pPr indent="-3810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en" sz="2400"/>
              <a:t>Create a tag in controller</a:t>
            </a:r>
            <a:endParaRPr sz="2400"/>
          </a:p>
          <a:p>
            <a:pPr indent="-3810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en" sz="2400"/>
              <a:t>Alias a tag to a local address</a:t>
            </a:r>
            <a:endParaRPr sz="2400"/>
          </a:p>
          <a:p>
            <a:pPr indent="-3810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en" sz="2400"/>
              <a:t>Create an internal bit</a:t>
            </a:r>
            <a:endParaRPr sz="2400"/>
          </a:p>
          <a:p>
            <a:pPr indent="-3810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en" sz="2400"/>
              <a:t>Explain data types</a:t>
            </a:r>
            <a:endParaRPr sz="2400"/>
          </a:p>
          <a:p>
            <a:pPr indent="0" lvl="0" marL="9144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24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Studio 5000</a:t>
            </a:r>
            <a:endParaRPr/>
          </a:p>
        </p:txBody>
      </p:sp>
      <p:sp>
        <p:nvSpPr>
          <p:cNvPr id="110" name="Google Shape;110;p2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●"/>
            </a:pPr>
            <a:r>
              <a:rPr lang="en" sz="2400"/>
              <a:t>Data Types</a:t>
            </a:r>
            <a:endParaRPr sz="2400"/>
          </a:p>
          <a:p>
            <a:pPr indent="-3810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en" sz="2400"/>
              <a:t>Bit = on (1) or off (0) = 2 states</a:t>
            </a:r>
            <a:endParaRPr sz="2400"/>
          </a:p>
          <a:p>
            <a:pPr indent="-3810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en" sz="2400"/>
              <a:t>Byte = SINT = Single Integer = 8 bits = 256 states</a:t>
            </a:r>
            <a:endParaRPr sz="2400"/>
          </a:p>
          <a:p>
            <a:pPr indent="-3810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en" sz="2400"/>
              <a:t>Word = INT = Integer = 16 bits = 65,536 states</a:t>
            </a:r>
            <a:endParaRPr sz="2400"/>
          </a:p>
          <a:p>
            <a:pPr indent="-3810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en" sz="2400"/>
              <a:t>Double word = DINT = 32 bits = a lot of states</a:t>
            </a:r>
            <a:endParaRPr sz="24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