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9" Type="http://schemas.openxmlformats.org/officeDocument/2006/relationships/slide" Target="slides/slide5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2d2362d8d5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g2d2362d8d5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d2362d8d5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d2362d8d5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2d2362d8d5_0_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2d2362d8d5_0_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2d2362d8d5_0_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2d2362d8d5_0_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2d2362d8d5_0_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2d2362d8d5_0_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2d2362d8d5_0_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2d2362d8d5_0_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-1408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Timers and Counters</a:t>
            </a:r>
            <a:endParaRPr sz="3600"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1297600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Learning Objectives</a:t>
            </a:r>
            <a:endParaRPr b="1"/>
          </a:p>
        </p:txBody>
      </p:sp>
      <p:sp>
        <p:nvSpPr>
          <p:cNvPr id="56" name="Google Shape;56;p13"/>
          <p:cNvSpPr txBox="1"/>
          <p:nvPr/>
        </p:nvSpPr>
        <p:spPr>
          <a:xfrm>
            <a:off x="340050" y="1911725"/>
            <a:ext cx="8463900" cy="301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Timers</a:t>
            </a:r>
            <a:endParaRPr sz="2000"/>
          </a:p>
          <a:p>
            <a:pPr indent="-355600" lvl="1" marL="914400" rtl="0" algn="l"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Types</a:t>
            </a:r>
            <a:endParaRPr sz="2000"/>
          </a:p>
          <a:p>
            <a:pPr indent="-355600" lvl="1" marL="914400" rtl="0" algn="l"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Data associated with them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Counters</a:t>
            </a:r>
            <a:endParaRPr sz="2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 txBox="1"/>
          <p:nvPr>
            <p:ph type="ctrTitle"/>
          </p:nvPr>
        </p:nvSpPr>
        <p:spPr>
          <a:xfrm>
            <a:off x="311700" y="196700"/>
            <a:ext cx="8520600" cy="171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Timers</a:t>
            </a:r>
            <a:endParaRPr/>
          </a:p>
        </p:txBody>
      </p:sp>
      <p:sp>
        <p:nvSpPr>
          <p:cNvPr id="62" name="Google Shape;62;p14"/>
          <p:cNvSpPr txBox="1"/>
          <p:nvPr/>
        </p:nvSpPr>
        <p:spPr>
          <a:xfrm>
            <a:off x="340050" y="874525"/>
            <a:ext cx="8463900" cy="405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Types</a:t>
            </a:r>
            <a:endParaRPr sz="2000"/>
          </a:p>
          <a:p>
            <a:pPr indent="-355600" lvl="1" marL="914400" rtl="0" algn="l"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On Delay</a:t>
            </a:r>
            <a:endParaRPr sz="2000"/>
          </a:p>
          <a:p>
            <a:pPr indent="-355600" lvl="2" marL="1371600" rtl="0" algn="l"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Non-retentive - resets when path of true is lost</a:t>
            </a:r>
            <a:endParaRPr sz="2000"/>
          </a:p>
          <a:p>
            <a:pPr indent="-355600" lvl="2" marL="1371600" rtl="0" algn="l"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Retentive - remembers the accumulated value. Resets with a separate instruction.</a:t>
            </a:r>
            <a:endParaRPr sz="2000"/>
          </a:p>
          <a:p>
            <a:pPr indent="-355600" lvl="2" marL="1371600" rtl="0" algn="l"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Off Delay</a:t>
            </a:r>
            <a:endParaRPr sz="20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/>
          <p:nvPr>
            <p:ph type="ctrTitle"/>
          </p:nvPr>
        </p:nvSpPr>
        <p:spPr>
          <a:xfrm>
            <a:off x="311700" y="196700"/>
            <a:ext cx="8520600" cy="171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Timers</a:t>
            </a:r>
            <a:endParaRPr/>
          </a:p>
        </p:txBody>
      </p:sp>
      <p:sp>
        <p:nvSpPr>
          <p:cNvPr id="68" name="Google Shape;68;p15"/>
          <p:cNvSpPr txBox="1"/>
          <p:nvPr/>
        </p:nvSpPr>
        <p:spPr>
          <a:xfrm>
            <a:off x="340050" y="874525"/>
            <a:ext cx="8463900" cy="405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Data Types</a:t>
            </a:r>
            <a:endParaRPr sz="2000"/>
          </a:p>
          <a:p>
            <a:pPr indent="-355600" lvl="1" marL="914400" rtl="0" algn="l"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Bits = On or Off</a:t>
            </a:r>
            <a:endParaRPr sz="2000"/>
          </a:p>
          <a:p>
            <a:pPr indent="-355600" lvl="2" marL="1371600" rtl="0" algn="l"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Enable bit - EN - NO timing function!  Simply means the rung in front of the timer is TRUE.</a:t>
            </a:r>
            <a:endParaRPr sz="2000"/>
          </a:p>
          <a:p>
            <a:pPr indent="-355600" lvl="2" marL="1371600" rtl="0" algn="l"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Done bit - DN - Goes on when the Accumulated is equal to the Preset. </a:t>
            </a:r>
            <a:endParaRPr sz="2000"/>
          </a:p>
          <a:p>
            <a:pPr indent="-355600" lvl="3" marL="18288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Math formula ACC = PRE</a:t>
            </a:r>
            <a:endParaRPr sz="2000"/>
          </a:p>
          <a:p>
            <a:pPr indent="-355600" lvl="2" marL="1371600" rtl="0" algn="l"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Timer Timing bit - TT - Goes on when the timer is enabled and the Accumulated is less than the Preset.  </a:t>
            </a:r>
            <a:endParaRPr sz="2000"/>
          </a:p>
          <a:p>
            <a:pPr indent="-355600" lvl="3" marL="18288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Math formula ACC &lt; PRE </a:t>
            </a:r>
            <a:endParaRPr sz="20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6"/>
          <p:cNvSpPr txBox="1"/>
          <p:nvPr>
            <p:ph type="ctrTitle"/>
          </p:nvPr>
        </p:nvSpPr>
        <p:spPr>
          <a:xfrm>
            <a:off x="311700" y="196700"/>
            <a:ext cx="8520600" cy="171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Timers</a:t>
            </a:r>
            <a:endParaRPr/>
          </a:p>
        </p:txBody>
      </p:sp>
      <p:sp>
        <p:nvSpPr>
          <p:cNvPr id="74" name="Google Shape;74;p16"/>
          <p:cNvSpPr txBox="1"/>
          <p:nvPr/>
        </p:nvSpPr>
        <p:spPr>
          <a:xfrm>
            <a:off x="340050" y="874525"/>
            <a:ext cx="8463900" cy="405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Data Types</a:t>
            </a:r>
            <a:endParaRPr sz="2000"/>
          </a:p>
          <a:p>
            <a:pPr indent="-355600" lvl="1" marL="914400" rtl="0" algn="l"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DINT = Double Integer 32 bits Lots of possibilities</a:t>
            </a:r>
            <a:endParaRPr sz="2000"/>
          </a:p>
          <a:p>
            <a:pPr indent="-3556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Char char="■"/>
            </a:pPr>
            <a:r>
              <a:rPr lang="en" sz="2000"/>
              <a:t>Preset - PRE - This is the value in which the timer will turn on the done bit.</a:t>
            </a:r>
            <a:endParaRPr sz="2000"/>
          </a:p>
          <a:p>
            <a:pPr indent="-3556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Accumulated</a:t>
            </a:r>
            <a:r>
              <a:rPr lang="en" sz="2000"/>
              <a:t> - ACC - This is the current value of the timer.  </a:t>
            </a:r>
            <a:endParaRPr sz="2000"/>
          </a:p>
          <a:p>
            <a:pPr indent="-3556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Both PRE and ACC can be written </a:t>
            </a:r>
            <a:r>
              <a:rPr lang="en" sz="2000"/>
              <a:t>to</a:t>
            </a:r>
            <a:r>
              <a:rPr lang="en" sz="2000"/>
              <a:t> and read from by other instructions in the program. </a:t>
            </a:r>
            <a:endParaRPr sz="2000"/>
          </a:p>
          <a:p>
            <a:pPr indent="-3556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When creating the tag choose TIMER data type.  </a:t>
            </a:r>
            <a:endParaRPr sz="20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7"/>
          <p:cNvSpPr txBox="1"/>
          <p:nvPr>
            <p:ph type="ctrTitle"/>
          </p:nvPr>
        </p:nvSpPr>
        <p:spPr>
          <a:xfrm>
            <a:off x="311700" y="196700"/>
            <a:ext cx="8520600" cy="171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Counters</a:t>
            </a:r>
            <a:endParaRPr/>
          </a:p>
        </p:txBody>
      </p:sp>
      <p:sp>
        <p:nvSpPr>
          <p:cNvPr id="80" name="Google Shape;80;p17"/>
          <p:cNvSpPr txBox="1"/>
          <p:nvPr/>
        </p:nvSpPr>
        <p:spPr>
          <a:xfrm>
            <a:off x="340050" y="874525"/>
            <a:ext cx="8463900" cy="405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Data Types</a:t>
            </a:r>
            <a:endParaRPr sz="2000"/>
          </a:p>
          <a:p>
            <a:pPr indent="-355600" lvl="1" marL="914400" rtl="0" algn="l"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Bits = On or Off</a:t>
            </a:r>
            <a:endParaRPr sz="2000"/>
          </a:p>
          <a:p>
            <a:pPr indent="-355600" lvl="2" marL="1371600" rtl="0" algn="l"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Count UP bit - CU - The counter is counting up.</a:t>
            </a:r>
            <a:endParaRPr sz="2000"/>
          </a:p>
          <a:p>
            <a:pPr indent="-355600" lvl="2" marL="1371600" rtl="0" algn="l"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Count Down bit - CD - The counter is counting down.</a:t>
            </a:r>
            <a:endParaRPr sz="2000"/>
          </a:p>
          <a:p>
            <a:pPr indent="-355600" lvl="2" marL="1371600" rtl="0" algn="l"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Done bit - DN - Goes on when the Accumulated is equal to or greater than the Preset. </a:t>
            </a:r>
            <a:endParaRPr sz="2000"/>
          </a:p>
          <a:p>
            <a:pPr indent="-355600" lvl="3" marL="18288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Math formula ACC =&gt; PRE</a:t>
            </a:r>
            <a:endParaRPr sz="2000"/>
          </a:p>
          <a:p>
            <a:pPr indent="-355600" lvl="2" marL="1371600" rtl="0" algn="l"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Overflow - OV - The counter has been asked to count higher than it is capable.</a:t>
            </a:r>
            <a:endParaRPr sz="2000"/>
          </a:p>
          <a:p>
            <a:pPr indent="-355600" lvl="2" marL="1371600" rtl="0" algn="l"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Underflow - UN - The counter has been asked to count lower than it is capable. </a:t>
            </a:r>
            <a:endParaRPr sz="20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8"/>
          <p:cNvSpPr txBox="1"/>
          <p:nvPr>
            <p:ph type="ctrTitle"/>
          </p:nvPr>
        </p:nvSpPr>
        <p:spPr>
          <a:xfrm>
            <a:off x="311700" y="196700"/>
            <a:ext cx="8520600" cy="171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Counters</a:t>
            </a:r>
            <a:endParaRPr/>
          </a:p>
        </p:txBody>
      </p:sp>
      <p:sp>
        <p:nvSpPr>
          <p:cNvPr id="86" name="Google Shape;86;p18"/>
          <p:cNvSpPr txBox="1"/>
          <p:nvPr/>
        </p:nvSpPr>
        <p:spPr>
          <a:xfrm>
            <a:off x="340050" y="874525"/>
            <a:ext cx="8463900" cy="4053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Data Types</a:t>
            </a:r>
            <a:endParaRPr sz="2000"/>
          </a:p>
          <a:p>
            <a:pPr indent="-355600" lvl="1" marL="914400" rtl="0" algn="l"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DINT = Double Integer 32 bits Lots of possibilities</a:t>
            </a:r>
            <a:endParaRPr sz="2000"/>
          </a:p>
          <a:p>
            <a:pPr indent="-3556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Char char="■"/>
            </a:pPr>
            <a:r>
              <a:rPr lang="en" sz="2000"/>
              <a:t>Preset - PRE - This is the value in which the counter will turn on the done bit.</a:t>
            </a:r>
            <a:endParaRPr sz="2000"/>
          </a:p>
          <a:p>
            <a:pPr indent="-3556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Accumulated - ACC - This is the current value of the counter.  </a:t>
            </a:r>
            <a:endParaRPr sz="2000"/>
          </a:p>
          <a:p>
            <a:pPr indent="-3556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Both PRE and ACC can be written to and read from by other instructions in the program. </a:t>
            </a:r>
            <a:endParaRPr sz="2000"/>
          </a:p>
          <a:p>
            <a:pPr indent="-3556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When creating the tag choose COUNTER data type.  </a:t>
            </a:r>
            <a:endParaRPr sz="2000"/>
          </a:p>
          <a:p>
            <a:pPr indent="-3556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It is acceptable to use the same address for an up and down counter output!</a:t>
            </a:r>
            <a:endParaRPr sz="20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9"/>
          <p:cNvSpPr txBox="1"/>
          <p:nvPr>
            <p:ph type="ctrTitle"/>
          </p:nvPr>
        </p:nvSpPr>
        <p:spPr>
          <a:xfrm>
            <a:off x="311700" y="196700"/>
            <a:ext cx="8520600" cy="171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Present to the students how to enter a timer and counter in the program.  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