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2" Type="http://schemas.openxmlformats.org/officeDocument/2006/relationships/slide" Target="slides/slide8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" name="Google Shape;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de446a3fc_0_45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" name="Google Shape;38;gde446a3fc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de446a3fc_0_121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Google Shape;44;gde446a3fc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e446a3fc_0_136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e446a3fc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de446a3fc_0_141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de446a3fc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de446a3fc_0_158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de446a3fc_0_1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de446a3fc_0_163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de446a3fc_0_1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de446a3fc_0_168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de446a3fc_0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685800" y="3786738"/>
            <a:ext cx="7772400" cy="104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556791" y="633313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556791" y="633313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2" type="body"/>
          </p:nvPr>
        </p:nvSpPr>
        <p:spPr>
          <a:xfrm>
            <a:off x="4692274" y="1600200"/>
            <a:ext cx="39945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556791" y="633313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556791" y="633313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idx="1" type="body"/>
          </p:nvPr>
        </p:nvSpPr>
        <p:spPr>
          <a:xfrm>
            <a:off x="457200" y="5875079"/>
            <a:ext cx="8229600" cy="69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556791" y="633313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idx="12" type="sldNum"/>
          </p:nvPr>
        </p:nvSpPr>
        <p:spPr>
          <a:xfrm>
            <a:off x="8556791" y="633313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dark-gradient"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000"/>
              <a:buChar char="●"/>
              <a:defRPr sz="3000">
                <a:solidFill>
                  <a:schemeClr val="lt1"/>
                </a:solidFill>
              </a:defRPr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○"/>
              <a:defRPr sz="2400">
                <a:solidFill>
                  <a:schemeClr val="lt1"/>
                </a:solidFill>
              </a:defRPr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■"/>
              <a:defRPr sz="2400">
                <a:solidFill>
                  <a:schemeClr val="lt1"/>
                </a:solidFill>
              </a:defRPr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 sz="1800">
                <a:solidFill>
                  <a:schemeClr val="lt1"/>
                </a:solidFill>
              </a:defRPr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○"/>
              <a:defRPr sz="1800">
                <a:solidFill>
                  <a:schemeClr val="lt1"/>
                </a:solidFill>
              </a:defRPr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■"/>
              <a:defRPr sz="1800">
                <a:solidFill>
                  <a:schemeClr val="lt1"/>
                </a:solidFill>
              </a:defRPr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 sz="1800">
                <a:solidFill>
                  <a:schemeClr val="lt1"/>
                </a:solidFill>
              </a:defRPr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○"/>
              <a:defRPr sz="1800">
                <a:solidFill>
                  <a:schemeClr val="lt1"/>
                </a:solidFill>
              </a:defRPr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■"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56791" y="6333134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lt1"/>
                </a:solidFill>
              </a:defRPr>
            </a:lvl1pPr>
            <a:lvl2pPr lvl="1" algn="r">
              <a:buNone/>
              <a:defRPr sz="1300">
                <a:solidFill>
                  <a:schemeClr val="lt1"/>
                </a:solidFill>
              </a:defRPr>
            </a:lvl2pPr>
            <a:lvl3pPr lvl="2" algn="r">
              <a:buNone/>
              <a:defRPr sz="1300">
                <a:solidFill>
                  <a:schemeClr val="lt1"/>
                </a:solidFill>
              </a:defRPr>
            </a:lvl3pPr>
            <a:lvl4pPr lvl="3" algn="r">
              <a:buNone/>
              <a:defRPr sz="1300">
                <a:solidFill>
                  <a:schemeClr val="lt1"/>
                </a:solidFill>
              </a:defRPr>
            </a:lvl4pPr>
            <a:lvl5pPr lvl="4" algn="r">
              <a:buNone/>
              <a:defRPr sz="1300">
                <a:solidFill>
                  <a:schemeClr val="lt1"/>
                </a:solidFill>
              </a:defRPr>
            </a:lvl5pPr>
            <a:lvl6pPr lvl="5" algn="r">
              <a:buNone/>
              <a:defRPr sz="1300">
                <a:solidFill>
                  <a:schemeClr val="lt1"/>
                </a:solidFill>
              </a:defRPr>
            </a:lvl6pPr>
            <a:lvl7pPr lvl="6" algn="r">
              <a:buNone/>
              <a:defRPr sz="1300">
                <a:solidFill>
                  <a:schemeClr val="lt1"/>
                </a:solidFill>
              </a:defRPr>
            </a:lvl7pPr>
            <a:lvl8pPr lvl="7" algn="r">
              <a:buNone/>
              <a:defRPr sz="1300">
                <a:solidFill>
                  <a:schemeClr val="lt1"/>
                </a:solidFill>
              </a:defRPr>
            </a:lvl8pPr>
            <a:lvl9pPr lvl="8" algn="r">
              <a:buNone/>
              <a:defRPr sz="1300"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ctrTitle"/>
          </p:nvPr>
        </p:nvSpPr>
        <p:spPr>
          <a:xfrm>
            <a:off x="1046540" y="440555"/>
            <a:ext cx="7050900" cy="1470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AD696"/>
                </a:solidFill>
                <a:latin typeface="Arial"/>
                <a:ea typeface="Arial"/>
                <a:cs typeface="Arial"/>
                <a:sym typeface="Arial"/>
              </a:rPr>
              <a:t>Welcome to Gateway</a:t>
            </a:r>
            <a:endParaRPr>
              <a:solidFill>
                <a:srgbClr val="EAD696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EAD696"/>
              </a:solidFill>
            </a:endParaRPr>
          </a:p>
        </p:txBody>
      </p:sp>
      <p:pic>
        <p:nvPicPr>
          <p:cNvPr id="35" name="Google Shape;35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9138" y="1286675"/>
            <a:ext cx="8025723" cy="5350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SzPts val="3000"/>
              <a:buFont typeface="Arial"/>
              <a:buChar char="●"/>
            </a:pPr>
            <a:r>
              <a:rPr lang="en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Please call me JD</a:t>
            </a:r>
            <a:endParaRPr sz="2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ial"/>
              <a:buChar char="●"/>
            </a:pPr>
            <a:r>
              <a:rPr lang="en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en" sz="2800">
                <a:solidFill>
                  <a:srgbClr val="FFFFFF"/>
                </a:solidFill>
              </a:rPr>
              <a:t>2</a:t>
            </a:r>
            <a:r>
              <a:rPr lang="en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years of manufacturing experience</a:t>
            </a:r>
            <a:endParaRPr sz="2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ial"/>
              <a:buChar char="●"/>
            </a:pPr>
            <a:r>
              <a:rPr lang="en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Automotive and consumer product industries</a:t>
            </a:r>
            <a:endParaRPr sz="2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ial"/>
              <a:buChar char="●"/>
            </a:pPr>
            <a:r>
              <a:rPr lang="en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Positions held</a:t>
            </a:r>
            <a:endParaRPr sz="2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○"/>
            </a:pPr>
            <a:r>
              <a:rPr lang="en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Maintenance Supervisor</a:t>
            </a:r>
            <a:endParaRPr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○"/>
            </a:pPr>
            <a:r>
              <a:rPr lang="en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Manufacturing Engineer</a:t>
            </a:r>
            <a:endParaRPr sz="19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○"/>
            </a:pPr>
            <a:r>
              <a:rPr lang="en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Service Engineer</a:t>
            </a:r>
            <a:endParaRPr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○"/>
            </a:pPr>
            <a:r>
              <a:rPr lang="en">
                <a:solidFill>
                  <a:srgbClr val="FFFFFF"/>
                </a:solidFill>
              </a:rPr>
              <a:t>Machine Builder</a:t>
            </a:r>
            <a:endParaRPr>
              <a:solidFill>
                <a:srgbClr val="FFFFFF"/>
              </a:solidFill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●"/>
            </a:pPr>
            <a:r>
              <a:rPr lang="en">
                <a:solidFill>
                  <a:srgbClr val="FFFFFF"/>
                </a:solidFill>
              </a:rPr>
              <a:t>Teaching for since 2009.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p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EAD696"/>
                </a:solidFill>
                <a:latin typeface="Arial"/>
                <a:ea typeface="Arial"/>
                <a:cs typeface="Arial"/>
                <a:sym typeface="Arial"/>
              </a:rPr>
              <a:t>JD Jones</a:t>
            </a:r>
            <a:endParaRPr sz="4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>
                <a:solidFill>
                  <a:srgbClr val="EAD696"/>
                </a:solidFill>
              </a:rPr>
              <a:t>General Info</a:t>
            </a:r>
            <a:endParaRPr/>
          </a:p>
        </p:txBody>
      </p:sp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735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500"/>
              <a:buChar char="●"/>
            </a:pPr>
            <a:r>
              <a:rPr lang="en" sz="2500"/>
              <a:t>Music in the lab</a:t>
            </a:r>
            <a:endParaRPr sz="2500">
              <a:solidFill>
                <a:srgbClr val="F9F9F9"/>
              </a:solidFill>
            </a:endParaRPr>
          </a:p>
          <a:p>
            <a:pPr indent="-3873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Char char="●"/>
            </a:pPr>
            <a:r>
              <a:rPr lang="en" sz="2500"/>
              <a:t>Cell Phones you may be asked to be removed from the lab at instructors request.</a:t>
            </a:r>
            <a:endParaRPr sz="2500"/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2800">
                <a:solidFill>
                  <a:srgbClr val="FFFFFF"/>
                </a:solidFill>
              </a:rPr>
              <a:t>Emergency exits</a:t>
            </a:r>
            <a:endParaRPr sz="2800">
              <a:solidFill>
                <a:srgbClr val="FFFFFF"/>
              </a:solidFill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2800">
                <a:solidFill>
                  <a:srgbClr val="FFFFFF"/>
                </a:solidFill>
              </a:rPr>
              <a:t>Restrooms</a:t>
            </a:r>
            <a:endParaRPr sz="2800">
              <a:solidFill>
                <a:srgbClr val="FFFFFF"/>
              </a:solidFill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2800">
                <a:solidFill>
                  <a:srgbClr val="FFFFFF"/>
                </a:solidFill>
              </a:rPr>
              <a:t>Job postings</a:t>
            </a:r>
            <a:endParaRPr sz="2800">
              <a:solidFill>
                <a:srgbClr val="FFFFFF"/>
              </a:solidFill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2800">
                <a:solidFill>
                  <a:srgbClr val="FFFFFF"/>
                </a:solidFill>
              </a:rPr>
              <a:t>Printing</a:t>
            </a:r>
            <a:endParaRPr sz="28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 txBox="1"/>
          <p:nvPr>
            <p:ph type="title"/>
          </p:nvPr>
        </p:nvSpPr>
        <p:spPr>
          <a:xfrm>
            <a:off x="457200" y="274675"/>
            <a:ext cx="8229600" cy="124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rgbClr val="EAD696"/>
                </a:solidFill>
              </a:rPr>
              <a:t>Tell me about YOU!!!</a:t>
            </a:r>
            <a:endParaRPr sz="6000"/>
          </a:p>
        </p:txBody>
      </p:sp>
      <p:sp>
        <p:nvSpPr>
          <p:cNvPr id="53" name="Google Shape;53;p11"/>
          <p:cNvSpPr txBox="1"/>
          <p:nvPr>
            <p:ph idx="1" type="body"/>
          </p:nvPr>
        </p:nvSpPr>
        <p:spPr>
          <a:xfrm>
            <a:off x="457200" y="1830450"/>
            <a:ext cx="8229600" cy="473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31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Char char="●"/>
            </a:pPr>
            <a:r>
              <a:rPr lang="en" sz="3200">
                <a:solidFill>
                  <a:srgbClr val="FFFFFF"/>
                </a:solidFill>
              </a:rPr>
              <a:t>Name (Tell me what you want to be called!)</a:t>
            </a:r>
            <a:endParaRPr sz="3200">
              <a:solidFill>
                <a:srgbClr val="FFFFFF"/>
              </a:solidFill>
            </a:endParaRPr>
          </a:p>
          <a:p>
            <a:pPr indent="-431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Char char="●"/>
            </a:pPr>
            <a:r>
              <a:rPr lang="en" sz="3200">
                <a:solidFill>
                  <a:srgbClr val="FFFFFF"/>
                </a:solidFill>
              </a:rPr>
              <a:t>Why are you here?</a:t>
            </a:r>
            <a:endParaRPr sz="3200">
              <a:solidFill>
                <a:srgbClr val="FFFFFF"/>
              </a:solidFill>
            </a:endParaRPr>
          </a:p>
          <a:p>
            <a:pPr indent="-431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Char char="●"/>
            </a:pPr>
            <a:r>
              <a:rPr lang="en" sz="3200">
                <a:solidFill>
                  <a:srgbClr val="FFFFFF"/>
                </a:solidFill>
              </a:rPr>
              <a:t>What is your biggest concern/worry?</a:t>
            </a:r>
            <a:endParaRPr sz="3200">
              <a:solidFill>
                <a:srgbClr val="FFFFFF"/>
              </a:solidFill>
            </a:endParaRPr>
          </a:p>
          <a:p>
            <a:pPr indent="-431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Char char="●"/>
            </a:pPr>
            <a:r>
              <a:rPr lang="en" sz="3200">
                <a:solidFill>
                  <a:srgbClr val="FFFFFF"/>
                </a:solidFill>
              </a:rPr>
              <a:t>Years of experience?</a:t>
            </a:r>
            <a:endParaRPr sz="3200">
              <a:solidFill>
                <a:srgbClr val="FFFFFF"/>
              </a:solidFill>
            </a:endParaRPr>
          </a:p>
          <a:p>
            <a:pPr indent="-431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Char char="●"/>
            </a:pPr>
            <a:r>
              <a:rPr lang="en" sz="3200">
                <a:solidFill>
                  <a:srgbClr val="FFFFFF"/>
                </a:solidFill>
              </a:rPr>
              <a:t>Something interesting about you.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>
                <a:solidFill>
                  <a:srgbClr val="EAD696"/>
                </a:solidFill>
              </a:rPr>
              <a:t>Homework and Class work</a:t>
            </a:r>
            <a:endParaRPr/>
          </a:p>
        </p:txBody>
      </p:sp>
      <p:sp>
        <p:nvSpPr>
          <p:cNvPr id="59" name="Google Shape;59;p12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3000"/>
              <a:buChar char="●"/>
            </a:pPr>
            <a:r>
              <a:rPr lang="en" sz="2400">
                <a:solidFill>
                  <a:srgbClr val="FFFFFF"/>
                </a:solidFill>
              </a:rPr>
              <a:t>Labs will be printed and turned in by hand.</a:t>
            </a:r>
            <a:endParaRPr sz="2400">
              <a:solidFill>
                <a:srgbClr val="FFFFFF"/>
              </a:solidFill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○"/>
            </a:pPr>
            <a:r>
              <a:rPr lang="en" sz="2200">
                <a:solidFill>
                  <a:srgbClr val="FFFFFF"/>
                </a:solidFill>
              </a:rPr>
              <a:t>Papers to grade</a:t>
            </a:r>
            <a:endParaRPr sz="2200">
              <a:solidFill>
                <a:srgbClr val="FFFFFF"/>
              </a:solidFill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●"/>
            </a:pPr>
            <a:r>
              <a:rPr lang="en" sz="2100">
                <a:solidFill>
                  <a:srgbClr val="FFFFFF"/>
                </a:solidFill>
              </a:rPr>
              <a:t>I </a:t>
            </a:r>
            <a:r>
              <a:rPr lang="en" sz="2200">
                <a:solidFill>
                  <a:srgbClr val="FFFFFF"/>
                </a:solidFill>
              </a:rPr>
              <a:t>will hand back to you personally</a:t>
            </a:r>
            <a:endParaRPr sz="22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>
                <a:solidFill>
                  <a:srgbClr val="EAD696"/>
                </a:solidFill>
              </a:rPr>
              <a:t>Blackboard</a:t>
            </a:r>
            <a:endParaRPr/>
          </a:p>
        </p:txBody>
      </p:sp>
      <p:sp>
        <p:nvSpPr>
          <p:cNvPr id="65" name="Google Shape;65;p13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SzPts val="3000"/>
              <a:buChar char="●"/>
            </a:pPr>
            <a:r>
              <a:rPr lang="en" sz="2800">
                <a:solidFill>
                  <a:srgbClr val="FFFFFF"/>
                </a:solidFill>
              </a:rPr>
              <a:t>Log onto blackboard</a:t>
            </a:r>
            <a:endParaRPr sz="2800">
              <a:solidFill>
                <a:srgbClr val="FFFFFF"/>
              </a:solidFill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2800">
                <a:solidFill>
                  <a:srgbClr val="FFFFFF"/>
                </a:solidFill>
              </a:rPr>
              <a:t>Student Support tab</a:t>
            </a:r>
            <a:endParaRPr sz="2800">
              <a:solidFill>
                <a:srgbClr val="FFFFFF"/>
              </a:solidFill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2800">
                <a:solidFill>
                  <a:srgbClr val="FFFFFF"/>
                </a:solidFill>
              </a:rPr>
              <a:t>Menu buttons</a:t>
            </a:r>
            <a:endParaRPr sz="2800">
              <a:solidFill>
                <a:srgbClr val="FFFFFF"/>
              </a:solidFill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2800">
                <a:solidFill>
                  <a:srgbClr val="FFFFFF"/>
                </a:solidFill>
              </a:rPr>
              <a:t>Syllabus</a:t>
            </a:r>
            <a:endParaRPr sz="2800">
              <a:solidFill>
                <a:srgbClr val="FFFFFF"/>
              </a:solidFill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2800">
                <a:solidFill>
                  <a:srgbClr val="FFFFFF"/>
                </a:solidFill>
              </a:rPr>
              <a:t>Labs</a:t>
            </a:r>
            <a:endParaRPr sz="2800">
              <a:solidFill>
                <a:srgbClr val="FFFFFF"/>
              </a:solidFill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2800">
                <a:solidFill>
                  <a:srgbClr val="FFFFFF"/>
                </a:solidFill>
              </a:rPr>
              <a:t>On-line Work</a:t>
            </a:r>
            <a:endParaRPr sz="2800">
              <a:solidFill>
                <a:srgbClr val="FFFFFF"/>
              </a:solidFill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2800">
                <a:solidFill>
                  <a:srgbClr val="FFFFFF"/>
                </a:solidFill>
              </a:rPr>
              <a:t>Assignments</a:t>
            </a:r>
            <a:endParaRPr sz="2800">
              <a:solidFill>
                <a:srgbClr val="FFFFFF"/>
              </a:solidFill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○"/>
            </a:pPr>
            <a:r>
              <a:rPr lang="en" sz="2200">
                <a:solidFill>
                  <a:srgbClr val="FFFFFF"/>
                </a:solidFill>
              </a:rPr>
              <a:t>How to turn in assignments</a:t>
            </a:r>
            <a:endParaRPr/>
          </a:p>
        </p:txBody>
      </p:sp>
      <p:pic>
        <p:nvPicPr>
          <p:cNvPr id="66" name="Google Shape;6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67400" y="1600200"/>
            <a:ext cx="2819400" cy="422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100">
                <a:solidFill>
                  <a:srgbClr val="EAD696"/>
                </a:solidFill>
              </a:rPr>
              <a:t>Blackboard</a:t>
            </a:r>
            <a:endParaRPr/>
          </a:p>
        </p:txBody>
      </p:sp>
      <p:sp>
        <p:nvSpPr>
          <p:cNvPr id="72" name="Google Shape;72;p14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SzPts val="3000"/>
              <a:buChar char="●"/>
            </a:pPr>
            <a:r>
              <a:rPr lang="en" sz="2800">
                <a:solidFill>
                  <a:srgbClr val="FFFFFF"/>
                </a:solidFill>
              </a:rPr>
              <a:t>Grades</a:t>
            </a:r>
            <a:endParaRPr sz="2800">
              <a:solidFill>
                <a:srgbClr val="FFFFFF"/>
              </a:solidFill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2800">
                <a:solidFill>
                  <a:srgbClr val="FFFFFF"/>
                </a:solidFill>
              </a:rPr>
              <a:t>Email</a:t>
            </a:r>
            <a:endParaRPr sz="2800">
              <a:solidFill>
                <a:srgbClr val="FFFFFF"/>
              </a:solidFill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2800">
                <a:solidFill>
                  <a:srgbClr val="FFFFFF"/>
                </a:solidFill>
              </a:rPr>
              <a:t>Announcements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9600">
                <a:solidFill>
                  <a:srgbClr val="EAD696"/>
                </a:solidFill>
              </a:rPr>
              <a:t>Let's</a:t>
            </a:r>
            <a:r>
              <a:rPr b="1" lang="en" sz="9600">
                <a:solidFill>
                  <a:srgbClr val="EAD696"/>
                </a:solidFill>
              </a:rPr>
              <a:t> go see the LAB!!!</a:t>
            </a:r>
            <a:endParaRPr sz="9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ark Gradient">
  <a:themeElements>
    <a:clrScheme name="Custom 346">
      <a:dk1>
        <a:srgbClr val="000000"/>
      </a:dk1>
      <a:lt1>
        <a:srgbClr val="FFFFFF"/>
      </a:lt1>
      <a:dk2>
        <a:srgbClr val="4C4C4C"/>
      </a:dk2>
      <a:lt2>
        <a:srgbClr val="CCCCCC"/>
      </a:lt2>
      <a:accent1>
        <a:srgbClr val="89B4B8"/>
      </a:accent1>
      <a:accent2>
        <a:srgbClr val="AFA6CA"/>
      </a:accent2>
      <a:accent3>
        <a:srgbClr val="A5B492"/>
      </a:accent3>
      <a:accent4>
        <a:srgbClr val="E8CD6D"/>
      </a:accent4>
      <a:accent5>
        <a:srgbClr val="F4A447"/>
      </a:accent5>
      <a:accent6>
        <a:srgbClr val="D09D94"/>
      </a:accent6>
      <a:hlink>
        <a:srgbClr val="5EA7AA"/>
      </a:hlink>
      <a:folHlink>
        <a:srgbClr val="A295B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