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284" r:id="rId2"/>
    <p:sldId id="256" r:id="rId3"/>
    <p:sldId id="257" r:id="rId4"/>
    <p:sldId id="258" r:id="rId5"/>
    <p:sldId id="259" r:id="rId6"/>
    <p:sldId id="260" r:id="rId7"/>
    <p:sldId id="266" r:id="rId8"/>
    <p:sldId id="261" r:id="rId9"/>
    <p:sldId id="267" r:id="rId10"/>
    <p:sldId id="262" r:id="rId11"/>
    <p:sldId id="263" r:id="rId12"/>
    <p:sldId id="264" r:id="rId13"/>
    <p:sldId id="265" r:id="rId14"/>
    <p:sldId id="278" r:id="rId15"/>
    <p:sldId id="268" r:id="rId16"/>
    <p:sldId id="269" r:id="rId17"/>
    <p:sldId id="277" r:id="rId18"/>
    <p:sldId id="270" r:id="rId19"/>
    <p:sldId id="279" r:id="rId20"/>
    <p:sldId id="271" r:id="rId21"/>
    <p:sldId id="273" r:id="rId22"/>
    <p:sldId id="274" r:id="rId23"/>
    <p:sldId id="275" r:id="rId24"/>
    <p:sldId id="283" r:id="rId25"/>
    <p:sldId id="276" r:id="rId26"/>
    <p:sldId id="280" r:id="rId27"/>
    <p:sldId id="272" r:id="rId28"/>
    <p:sldId id="28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096" autoAdjust="0"/>
  </p:normalViewPr>
  <p:slideViewPr>
    <p:cSldViewPr>
      <p:cViewPr varScale="1">
        <p:scale>
          <a:sx n="50" d="100"/>
          <a:sy n="50" d="100"/>
        </p:scale>
        <p:origin x="-91"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D8336E-7B06-452E-BA96-9A1919C04ED3}" type="datetimeFigureOut">
              <a:rPr lang="en-US" smtClean="0"/>
              <a:pPr/>
              <a:t>2/12/2013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50DA5-C631-4841-A232-E29CFE191C21}" type="slidenum">
              <a:rPr lang="en-US" smtClean="0"/>
              <a:pPr/>
              <a:t>‹#›</a:t>
            </a:fld>
            <a:endParaRPr lang="en-US"/>
          </a:p>
        </p:txBody>
      </p:sp>
    </p:spTree>
    <p:extLst>
      <p:ext uri="{BB962C8B-B14F-4D97-AF65-F5344CB8AC3E}">
        <p14:creationId xmlns:p14="http://schemas.microsoft.com/office/powerpoint/2010/main" val="3430019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standard deviation is used to designate the variation of the set of numbers. The SD will let the user know if the numbers are tightly grouped around the average or if there is a wider distribution of numbers</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08177C-FD16-4DFE-9905-7C52F00E9D67}"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standard deviation </a:t>
            </a:r>
            <a:r>
              <a:rPr lang="en-US" i="1" smtClean="0"/>
              <a:t>σ</a:t>
            </a:r>
            <a:r>
              <a:rPr lang="en-US" smtClean="0"/>
              <a:t> (sigma) is the square root of the average value of (</a:t>
            </a:r>
            <a:r>
              <a:rPr lang="en-US" i="1" smtClean="0"/>
              <a:t>X</a:t>
            </a:r>
            <a:r>
              <a:rPr lang="en-US" smtClean="0"/>
              <a:t> – </a:t>
            </a:r>
            <a:r>
              <a:rPr lang="en-US" i="1" smtClean="0"/>
              <a:t>μ</a:t>
            </a:r>
            <a:r>
              <a:rPr lang="en-US" smtClean="0"/>
              <a:t>)</a:t>
            </a:r>
            <a:r>
              <a:rPr lang="en-US" baseline="30000" smtClean="0"/>
              <a:t>2</a:t>
            </a:r>
            <a:r>
              <a:rPr lang="en-US" smtClean="0"/>
              <a:t>. that is the average value of the differences between all the numbers and the average number of the set.</a:t>
            </a:r>
          </a:p>
          <a:p>
            <a:pPr eaLnBrk="1" hangingPunct="1"/>
            <a:r>
              <a:rPr lang="en-US" smtClean="0"/>
              <a:t>The Gaussian distribution is named for Carl Friedrich Gauss, who used it to analyze astronomical data, and defined the formula for its probability density function. </a:t>
            </a:r>
          </a:p>
          <a:p>
            <a:pPr eaLnBrk="1" hangingPunct="1"/>
            <a:r>
              <a:rPr lang="en-US" smtClean="0"/>
              <a:t>For more information please read  en.wikipedia.org/wiki/standard_deviation</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CF7DD0AD-8BC3-4A3C-9495-430015362612}" type="slidenum">
              <a:rPr lang="en-US" smtClean="0"/>
              <a:pPr>
                <a:defRPr/>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number of SDs is used to designate the precision of a measurement. If one can say that their </a:t>
            </a:r>
            <a:r>
              <a:rPr lang="en-US" dirty="0" err="1" smtClean="0"/>
              <a:t>measurments</a:t>
            </a:r>
            <a:r>
              <a:rPr lang="en-US" dirty="0" smtClean="0"/>
              <a:t> are good to within 2 SDs they are saying that 95% of the time their reading will be correct.</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E6336B-F43B-4D5A-BD4F-A54BF4965A4F}" type="slidenum">
              <a:rPr lang="en-US" smtClean="0"/>
              <a:pPr fontAlgn="base">
                <a:spcBef>
                  <a:spcPct val="0"/>
                </a:spcBef>
                <a:spcAft>
                  <a:spcPct val="0"/>
                </a:spcAft>
                <a:defRPr/>
              </a:pPr>
              <a:t>23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E7F2EF-B1B9-466A-BE8B-D01622E6C091}"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7F2EF-B1B9-466A-BE8B-D01622E6C091}"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7F2EF-B1B9-466A-BE8B-D01622E6C091}"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7F2EF-B1B9-466A-BE8B-D01622E6C091}"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E7F2EF-B1B9-466A-BE8B-D01622E6C091}" type="datetimeFigureOut">
              <a:rPr lang="en-US" smtClean="0"/>
              <a:pPr/>
              <a:t>2/12/2013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E7F2EF-B1B9-466A-BE8B-D01622E6C091}" type="datetimeFigureOut">
              <a:rPr lang="en-US" smtClean="0"/>
              <a:pPr/>
              <a:t>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E7F2EF-B1B9-466A-BE8B-D01622E6C091}" type="datetimeFigureOut">
              <a:rPr lang="en-US" smtClean="0"/>
              <a:pPr/>
              <a:t>2/12/2013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E7F2EF-B1B9-466A-BE8B-D01622E6C091}" type="datetimeFigureOut">
              <a:rPr lang="en-US" smtClean="0"/>
              <a:pPr/>
              <a:t>2/12/2013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E7F2EF-B1B9-466A-BE8B-D01622E6C091}" type="datetimeFigureOut">
              <a:rPr lang="en-US" smtClean="0"/>
              <a:pPr/>
              <a:t>2/12/2013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DFB461-74D0-45EA-9A1D-7E4BCB46A7B9}" type="slidenum">
              <a:rPr lang="en-US" smtClean="0"/>
              <a:pPr/>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E7F2EF-B1B9-466A-BE8B-D01622E6C091}" type="datetimeFigureOut">
              <a:rPr lang="en-US" smtClean="0"/>
              <a:pPr/>
              <a:t>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E7F2EF-B1B9-466A-BE8B-D01622E6C091}" type="datetimeFigureOut">
              <a:rPr lang="en-US" smtClean="0"/>
              <a:pPr/>
              <a:t>2/12/2013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DFB461-74D0-45EA-9A1D-7E4BCB46A7B9}" type="slidenum">
              <a:rPr lang="en-US" smtClean="0"/>
              <a:pPr/>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E7F2EF-B1B9-466A-BE8B-D01622E6C091}" type="datetimeFigureOut">
              <a:rPr lang="en-US" smtClean="0"/>
              <a:pPr/>
              <a:t>2/12/2013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DFB461-74D0-45EA-9A1D-7E4BCB46A7B9}" type="slidenum">
              <a:rPr lang="en-US" smtClean="0"/>
              <a:pPr/>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p>
          <a:p>
            <a:pPr fontAlgn="base">
              <a:spcBef>
                <a:spcPct val="0"/>
              </a:spcBef>
              <a:spcAft>
                <a:spcPct val="0"/>
              </a:spcAft>
            </a:pPr>
            <a:r>
              <a:rPr lang="en-US" dirty="0" smtClean="0">
                <a:solidFill>
                  <a:srgbClr val="000000"/>
                </a:solidFill>
                <a:latin typeface="+mn-lt"/>
              </a:rPr>
              <a:t>Efficiency, LLD, CPM, DPM, relative efficiency, absolute efficiency,  standard deviation, confidence, count time.</a:t>
            </a: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Detector Efficiency</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828113359"/>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1.1.1.2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3.2.3.20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3.2.3.21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3.2.3.22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mtClean="0">
                          <a:solidFill>
                            <a:schemeClr val="tx1"/>
                          </a:solidFill>
                        </a:rPr>
                        <a:t>4.13.3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80392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Geometry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 is the sample oriented to the detector</a:t>
            </a:r>
          </a:p>
          <a:p>
            <a:pPr lvl="1"/>
            <a:r>
              <a:rPr lang="en-US" dirty="0" smtClean="0"/>
              <a:t>Straight in front</a:t>
            </a:r>
          </a:p>
          <a:p>
            <a:pPr lvl="1"/>
            <a:r>
              <a:rPr lang="en-US" dirty="0" smtClean="0"/>
              <a:t>Off to side</a:t>
            </a:r>
          </a:p>
          <a:p>
            <a:pPr lvl="1"/>
            <a:r>
              <a:rPr lang="en-US" dirty="0" smtClean="0"/>
              <a:t>How far away</a:t>
            </a:r>
          </a:p>
          <a:p>
            <a:r>
              <a:rPr lang="en-US" dirty="0" smtClean="0"/>
              <a:t>What is the make up of the sample</a:t>
            </a:r>
          </a:p>
          <a:p>
            <a:pPr lvl="1"/>
            <a:r>
              <a:rPr lang="en-US" dirty="0" smtClean="0"/>
              <a:t>Solid</a:t>
            </a:r>
          </a:p>
          <a:p>
            <a:pPr lvl="2"/>
            <a:r>
              <a:rPr lang="en-US" dirty="0" smtClean="0"/>
              <a:t>Density</a:t>
            </a:r>
          </a:p>
          <a:p>
            <a:pPr lvl="2"/>
            <a:r>
              <a:rPr lang="en-US" dirty="0"/>
              <a:t>L</a:t>
            </a:r>
            <a:r>
              <a:rPr lang="en-US" dirty="0" smtClean="0"/>
              <a:t>ayers</a:t>
            </a:r>
          </a:p>
          <a:p>
            <a:pPr lvl="1"/>
            <a:r>
              <a:rPr lang="en-US" dirty="0" smtClean="0"/>
              <a:t>Liquid </a:t>
            </a:r>
          </a:p>
          <a:p>
            <a:pPr lvl="2"/>
            <a:r>
              <a:rPr lang="en-US" dirty="0" smtClean="0"/>
              <a:t>Layers</a:t>
            </a:r>
          </a:p>
          <a:p>
            <a:pPr lvl="2"/>
            <a:r>
              <a:rPr lang="en-US" dirty="0"/>
              <a:t>S</a:t>
            </a:r>
            <a:r>
              <a:rPr lang="en-US" dirty="0" smtClean="0"/>
              <a:t>ettling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geometry</a:t>
            </a:r>
            <a:endParaRPr lang="en-US" dirty="0"/>
          </a:p>
        </p:txBody>
      </p:sp>
      <p:sp>
        <p:nvSpPr>
          <p:cNvPr id="3" name="Content Placeholder 2"/>
          <p:cNvSpPr>
            <a:spLocks noGrp="1"/>
          </p:cNvSpPr>
          <p:nvPr>
            <p:ph idx="1"/>
          </p:nvPr>
        </p:nvSpPr>
        <p:spPr/>
        <p:txBody>
          <a:bodyPr>
            <a:normAutofit lnSpcReduction="10000"/>
          </a:bodyPr>
          <a:lstStyle/>
          <a:p>
            <a:r>
              <a:rPr lang="en-US" dirty="0" smtClean="0"/>
              <a:t>Density of sample will determine </a:t>
            </a:r>
            <a:r>
              <a:rPr lang="en-US" dirty="0" err="1" smtClean="0"/>
              <a:t>eff</a:t>
            </a:r>
            <a:r>
              <a:rPr lang="en-US" dirty="0" smtClean="0"/>
              <a:t> of detector</a:t>
            </a:r>
          </a:p>
          <a:p>
            <a:pPr lvl="1"/>
            <a:r>
              <a:rPr lang="en-US" dirty="0" smtClean="0"/>
              <a:t>Lower density higher </a:t>
            </a:r>
            <a:r>
              <a:rPr lang="en-US" dirty="0" err="1" smtClean="0"/>
              <a:t>eff</a:t>
            </a:r>
            <a:endParaRPr lang="en-US" dirty="0" smtClean="0"/>
          </a:p>
          <a:p>
            <a:pPr lvl="1"/>
            <a:r>
              <a:rPr lang="en-US" dirty="0" smtClean="0"/>
              <a:t>Higher density lower </a:t>
            </a:r>
            <a:r>
              <a:rPr lang="en-US" dirty="0" err="1" smtClean="0"/>
              <a:t>eff</a:t>
            </a:r>
            <a:endParaRPr lang="en-US" dirty="0" smtClean="0"/>
          </a:p>
          <a:p>
            <a:r>
              <a:rPr lang="en-US" dirty="0" smtClean="0"/>
              <a:t>Location</a:t>
            </a:r>
          </a:p>
          <a:p>
            <a:pPr lvl="1"/>
            <a:r>
              <a:rPr lang="en-US" dirty="0" smtClean="0"/>
              <a:t>Directly in front of detectors is best</a:t>
            </a:r>
          </a:p>
          <a:p>
            <a:pPr lvl="1"/>
            <a:r>
              <a:rPr lang="en-US" dirty="0" smtClean="0"/>
              <a:t>Off to the side decreases </a:t>
            </a:r>
            <a:r>
              <a:rPr lang="en-US" dirty="0" err="1" smtClean="0"/>
              <a:t>eff</a:t>
            </a:r>
            <a:r>
              <a:rPr lang="en-US" dirty="0" smtClean="0"/>
              <a:t> (not bad if you know how much)</a:t>
            </a:r>
          </a:p>
          <a:p>
            <a:pPr lvl="1"/>
            <a:r>
              <a:rPr lang="en-US" dirty="0" smtClean="0"/>
              <a:t>If sample is farther from detector will decrease </a:t>
            </a:r>
            <a:r>
              <a:rPr lang="en-US" dirty="0" err="1" smtClean="0"/>
              <a:t>eff</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make up</a:t>
            </a:r>
            <a:endParaRPr lang="en-US" dirty="0"/>
          </a:p>
        </p:txBody>
      </p:sp>
      <p:sp>
        <p:nvSpPr>
          <p:cNvPr id="3" name="Content Placeholder 2"/>
          <p:cNvSpPr>
            <a:spLocks noGrp="1"/>
          </p:cNvSpPr>
          <p:nvPr>
            <p:ph idx="1"/>
          </p:nvPr>
        </p:nvSpPr>
        <p:spPr/>
        <p:txBody>
          <a:bodyPr/>
          <a:lstStyle/>
          <a:p>
            <a:r>
              <a:rPr lang="en-US" dirty="0" smtClean="0"/>
              <a:t>Soil</a:t>
            </a:r>
          </a:p>
          <a:p>
            <a:r>
              <a:rPr lang="en-US" dirty="0" smtClean="0"/>
              <a:t>Water</a:t>
            </a:r>
          </a:p>
          <a:p>
            <a:r>
              <a:rPr lang="en-US" dirty="0" smtClean="0"/>
              <a:t>Homogeneous</a:t>
            </a:r>
          </a:p>
          <a:p>
            <a:r>
              <a:rPr lang="en-US" dirty="0" smtClean="0"/>
              <a:t>Heterogeneous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a:t>
            </a:r>
            <a:r>
              <a:rPr lang="en-US" dirty="0" err="1" smtClean="0"/>
              <a:t>vs</a:t>
            </a:r>
            <a:r>
              <a:rPr lang="en-US" smtClean="0"/>
              <a:t> Sample</a:t>
            </a:r>
            <a:endParaRPr lang="en-US"/>
          </a:p>
        </p:txBody>
      </p:sp>
      <p:sp>
        <p:nvSpPr>
          <p:cNvPr id="3" name="Content Placeholder 2"/>
          <p:cNvSpPr>
            <a:spLocks noGrp="1"/>
          </p:cNvSpPr>
          <p:nvPr>
            <p:ph idx="1"/>
          </p:nvPr>
        </p:nvSpPr>
        <p:spPr/>
        <p:txBody>
          <a:bodyPr>
            <a:normAutofit lnSpcReduction="10000"/>
          </a:bodyPr>
          <a:lstStyle/>
          <a:p>
            <a:r>
              <a:rPr lang="en-US" dirty="0" smtClean="0"/>
              <a:t>Standard you use to calibrate detector must be as close to the radionuclide that you are searching for</a:t>
            </a:r>
          </a:p>
          <a:p>
            <a:r>
              <a:rPr lang="en-US" dirty="0" smtClean="0"/>
              <a:t>Standard must simulate the sample</a:t>
            </a:r>
          </a:p>
          <a:p>
            <a:pPr lvl="1"/>
            <a:r>
              <a:rPr lang="en-US" dirty="0" smtClean="0"/>
              <a:t>Density, etc</a:t>
            </a:r>
          </a:p>
          <a:p>
            <a:r>
              <a:rPr lang="en-US" dirty="0" smtClean="0"/>
              <a:t>Static </a:t>
            </a:r>
            <a:r>
              <a:rPr lang="en-US" dirty="0" err="1" smtClean="0"/>
              <a:t>vs</a:t>
            </a:r>
            <a:r>
              <a:rPr lang="en-US" dirty="0" smtClean="0"/>
              <a:t> Scan efficiencies</a:t>
            </a:r>
          </a:p>
          <a:p>
            <a:pPr lvl="1"/>
            <a:r>
              <a:rPr lang="en-US" dirty="0" smtClean="0"/>
              <a:t>Static -detector is in single point for entire count time</a:t>
            </a:r>
          </a:p>
          <a:p>
            <a:pPr lvl="1"/>
            <a:r>
              <a:rPr lang="en-US" dirty="0" smtClean="0"/>
              <a:t>Scan -detector is moving across the surface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Release limits</a:t>
            </a:r>
            <a:endParaRPr lang="en-US" dirty="0"/>
          </a:p>
        </p:txBody>
      </p:sp>
      <p:sp>
        <p:nvSpPr>
          <p:cNvPr id="2" name="Content Placeholder 1"/>
          <p:cNvSpPr>
            <a:spLocks noGrp="1"/>
          </p:cNvSpPr>
          <p:nvPr>
            <p:ph idx="1"/>
          </p:nvPr>
        </p:nvSpPr>
        <p:spPr/>
        <p:txBody>
          <a:bodyPr>
            <a:normAutofit lnSpcReduction="10000"/>
          </a:bodyPr>
          <a:lstStyle/>
          <a:p>
            <a:r>
              <a:rPr lang="en-US" dirty="0" smtClean="0"/>
              <a:t>Most release limits are stated in activity per area</a:t>
            </a:r>
          </a:p>
          <a:p>
            <a:pPr lvl="1"/>
            <a:r>
              <a:rPr lang="en-US" dirty="0" err="1" smtClean="0"/>
              <a:t>dpm</a:t>
            </a:r>
            <a:r>
              <a:rPr lang="en-US" dirty="0" smtClean="0"/>
              <a:t>/ 100 cm </a:t>
            </a:r>
            <a:r>
              <a:rPr lang="en-US" baseline="30000" dirty="0" smtClean="0"/>
              <a:t>2</a:t>
            </a:r>
          </a:p>
          <a:p>
            <a:r>
              <a:rPr lang="en-US" dirty="0" smtClean="0"/>
              <a:t>Need to find out if your instrument can detect down to this level</a:t>
            </a:r>
          </a:p>
          <a:p>
            <a:endParaRPr lang="en-US" dirty="0" smtClean="0"/>
          </a:p>
          <a:p>
            <a:r>
              <a:rPr lang="en-US" dirty="0" smtClean="0"/>
              <a:t>If your instrument can not detect to at least 10% below the release limit you can not use it for that purpose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Counting Statistics</a:t>
            </a:r>
            <a:endParaRPr lang="en-US" b="0" dirty="0">
              <a:effectLst/>
            </a:endParaRPr>
          </a:p>
        </p:txBody>
      </p:sp>
      <p:sp>
        <p:nvSpPr>
          <p:cNvPr id="3" name="Content Placeholder 2"/>
          <p:cNvSpPr>
            <a:spLocks noGrp="1"/>
          </p:cNvSpPr>
          <p:nvPr>
            <p:ph idx="1"/>
          </p:nvPr>
        </p:nvSpPr>
        <p:spPr/>
        <p:txBody>
          <a:bodyPr/>
          <a:lstStyle/>
          <a:p>
            <a:r>
              <a:rPr lang="en-US" dirty="0" smtClean="0"/>
              <a:t>MDA</a:t>
            </a:r>
          </a:p>
          <a:p>
            <a:r>
              <a:rPr lang="en-US" dirty="0" smtClean="0"/>
              <a:t>LLD</a:t>
            </a:r>
          </a:p>
          <a:p>
            <a:r>
              <a:rPr lang="en-US" dirty="0" smtClean="0"/>
              <a:t>SD</a:t>
            </a:r>
          </a:p>
          <a:p>
            <a:r>
              <a:rPr lang="en-US" dirty="0" smtClean="0"/>
              <a:t>Count times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MDA</a:t>
            </a:r>
            <a:endParaRPr lang="en-US" b="0" dirty="0">
              <a:effectLst/>
            </a:endParaRPr>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r>
              <a:rPr lang="en-US" dirty="0" smtClean="0"/>
              <a:t>Minimum Detectable Activity- smallest activity that can be quantified</a:t>
            </a:r>
          </a:p>
          <a:p>
            <a:endParaRPr lang="en-US" dirty="0" smtClean="0"/>
          </a:p>
          <a:p>
            <a:r>
              <a:rPr lang="en-US" dirty="0" smtClean="0"/>
              <a:t>MDA= (2.71) + 4.64(</a:t>
            </a:r>
            <a:r>
              <a:rPr lang="en-US" dirty="0" err="1" smtClean="0"/>
              <a:t>R</a:t>
            </a:r>
            <a:r>
              <a:rPr lang="en-US" baseline="-25000" dirty="0" err="1" smtClean="0"/>
              <a:t>b</a:t>
            </a:r>
            <a:r>
              <a:rPr lang="en-US" dirty="0" smtClean="0"/>
              <a:t>/T)</a:t>
            </a:r>
            <a:r>
              <a:rPr lang="en-US" baseline="30000" dirty="0" smtClean="0"/>
              <a:t>1/2</a:t>
            </a:r>
          </a:p>
          <a:p>
            <a:pPr>
              <a:buNone/>
            </a:pPr>
            <a:r>
              <a:rPr lang="en-US" baseline="30000" dirty="0" smtClean="0"/>
              <a:t>                  ---------------------------------------------</a:t>
            </a:r>
          </a:p>
          <a:p>
            <a:pPr>
              <a:buNone/>
            </a:pPr>
            <a:r>
              <a:rPr lang="en-US" baseline="30000" dirty="0" smtClean="0"/>
              <a:t> </a:t>
            </a:r>
            <a:r>
              <a:rPr lang="en-US" dirty="0" smtClean="0"/>
              <a:t>    </a:t>
            </a:r>
            <a:r>
              <a:rPr lang="en-US" baseline="30000" dirty="0" smtClean="0"/>
              <a:t>                        </a:t>
            </a:r>
            <a:r>
              <a:rPr lang="en-US" dirty="0" smtClean="0"/>
              <a:t>E (A/100 cm</a:t>
            </a:r>
            <a:r>
              <a:rPr lang="en-US" baseline="30000" dirty="0" smtClean="0"/>
              <a:t>2</a:t>
            </a:r>
            <a:r>
              <a:rPr lang="en-US" dirty="0" smtClean="0"/>
              <a:t>)</a:t>
            </a:r>
          </a:p>
          <a:p>
            <a:pPr>
              <a:buNone/>
            </a:pPr>
            <a:endParaRPr lang="en-US" baseline="30000" dirty="0" smtClean="0"/>
          </a:p>
          <a:p>
            <a:pPr>
              <a:buNone/>
            </a:pPr>
            <a:r>
              <a:rPr lang="en-US" dirty="0" smtClean="0"/>
              <a:t>T= time of background and sample</a:t>
            </a:r>
          </a:p>
          <a:p>
            <a:pPr>
              <a:buNone/>
            </a:pPr>
            <a:r>
              <a:rPr lang="en-US" dirty="0" err="1" smtClean="0"/>
              <a:t>Rb</a:t>
            </a:r>
            <a:r>
              <a:rPr lang="en-US" dirty="0" smtClean="0"/>
              <a:t>=background count rate</a:t>
            </a:r>
          </a:p>
          <a:p>
            <a:pPr>
              <a:buNone/>
            </a:pPr>
            <a:r>
              <a:rPr lang="en-US" dirty="0" smtClean="0"/>
              <a:t>E= efficiency of detector</a:t>
            </a:r>
          </a:p>
          <a:p>
            <a:pPr>
              <a:buNone/>
            </a:pPr>
            <a:r>
              <a:rPr lang="en-US" dirty="0" smtClean="0"/>
              <a:t>A=effective area of detector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MDA</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Background rate  =50 </a:t>
            </a:r>
            <a:r>
              <a:rPr lang="en-US" dirty="0" err="1" smtClean="0"/>
              <a:t>cpm</a:t>
            </a:r>
            <a:endParaRPr lang="en-US" dirty="0" smtClean="0"/>
          </a:p>
          <a:p>
            <a:r>
              <a:rPr lang="en-US" dirty="0" smtClean="0"/>
              <a:t>Time =1 minute</a:t>
            </a:r>
          </a:p>
          <a:p>
            <a:endParaRPr lang="en-US" dirty="0" smtClean="0"/>
          </a:p>
          <a:p>
            <a:r>
              <a:rPr lang="en-US" dirty="0" err="1" smtClean="0"/>
              <a:t>Eff</a:t>
            </a:r>
            <a:r>
              <a:rPr lang="en-US" dirty="0" smtClean="0"/>
              <a:t>= 15 %</a:t>
            </a:r>
          </a:p>
          <a:p>
            <a:endParaRPr lang="en-US" dirty="0" smtClean="0"/>
          </a:p>
          <a:p>
            <a:r>
              <a:rPr lang="en-US" dirty="0" smtClean="0"/>
              <a:t>Area of probe= 25 square cm</a:t>
            </a:r>
          </a:p>
          <a:p>
            <a:endParaRPr lang="en-US" dirty="0" smtClean="0"/>
          </a:p>
          <a:p>
            <a:r>
              <a:rPr lang="en-US" dirty="0" smtClean="0"/>
              <a:t>MDA=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LLD</a:t>
            </a:r>
            <a:endParaRPr lang="en-US" b="0" dirty="0">
              <a:effectLst/>
            </a:endParaRPr>
          </a:p>
        </p:txBody>
      </p:sp>
      <p:sp>
        <p:nvSpPr>
          <p:cNvPr id="3" name="Content Placeholder 2"/>
          <p:cNvSpPr>
            <a:spLocks noGrp="1"/>
          </p:cNvSpPr>
          <p:nvPr>
            <p:ph idx="1"/>
          </p:nvPr>
        </p:nvSpPr>
        <p:spPr>
          <a:xfrm>
            <a:off x="457200" y="1143000"/>
            <a:ext cx="8229600" cy="4843272"/>
          </a:xfrm>
        </p:spPr>
        <p:txBody>
          <a:bodyPr>
            <a:normAutofit fontScale="92500" lnSpcReduction="20000"/>
          </a:bodyPr>
          <a:lstStyle/>
          <a:p>
            <a:r>
              <a:rPr lang="en-US" dirty="0" smtClean="0"/>
              <a:t>Lower Limit of Detection- smallest activity that can be detected </a:t>
            </a:r>
          </a:p>
          <a:p>
            <a:endParaRPr lang="en-US" dirty="0" smtClean="0"/>
          </a:p>
          <a:p>
            <a:r>
              <a:rPr lang="en-US" dirty="0" smtClean="0"/>
              <a:t>LLD= 1.64 (</a:t>
            </a:r>
            <a:r>
              <a:rPr lang="en-US" dirty="0" err="1" smtClean="0"/>
              <a:t>R</a:t>
            </a:r>
            <a:r>
              <a:rPr lang="en-US" baseline="-25000" dirty="0" err="1" smtClean="0"/>
              <a:t>b</a:t>
            </a:r>
            <a:r>
              <a:rPr lang="en-US" dirty="0" smtClean="0"/>
              <a:t>/T</a:t>
            </a:r>
            <a:r>
              <a:rPr lang="en-US" baseline="-25000" dirty="0" smtClean="0"/>
              <a:t>b</a:t>
            </a:r>
            <a:r>
              <a:rPr lang="en-US" dirty="0" smtClean="0"/>
              <a:t>)</a:t>
            </a:r>
            <a:r>
              <a:rPr lang="en-US" baseline="30000" dirty="0" smtClean="0"/>
              <a:t>1/2</a:t>
            </a:r>
          </a:p>
          <a:p>
            <a:r>
              <a:rPr lang="en-US" sz="1050" dirty="0" smtClean="0"/>
              <a:t>          -------------------------------------------------------------------------------------------</a:t>
            </a:r>
          </a:p>
          <a:p>
            <a:r>
              <a:rPr lang="en-US" dirty="0" smtClean="0"/>
              <a:t>          E (A/100cm</a:t>
            </a:r>
            <a:r>
              <a:rPr lang="en-US" baseline="30000" dirty="0" smtClean="0"/>
              <a:t>2</a:t>
            </a:r>
            <a:r>
              <a:rPr lang="en-US" dirty="0" smtClean="0"/>
              <a:t>)</a:t>
            </a:r>
          </a:p>
          <a:p>
            <a:endParaRPr lang="en-US" dirty="0" smtClean="0"/>
          </a:p>
          <a:p>
            <a:r>
              <a:rPr lang="en-US" dirty="0" err="1" smtClean="0"/>
              <a:t>R</a:t>
            </a:r>
            <a:r>
              <a:rPr lang="en-US" baseline="-25000" dirty="0" err="1" smtClean="0"/>
              <a:t>b</a:t>
            </a:r>
            <a:r>
              <a:rPr lang="en-US" dirty="0" smtClean="0"/>
              <a:t> = background count rate</a:t>
            </a:r>
          </a:p>
          <a:p>
            <a:r>
              <a:rPr lang="en-US" dirty="0" smtClean="0"/>
              <a:t>T</a:t>
            </a:r>
            <a:r>
              <a:rPr lang="en-US" baseline="-25000" dirty="0" smtClean="0"/>
              <a:t>b </a:t>
            </a:r>
            <a:r>
              <a:rPr lang="en-US" dirty="0" smtClean="0"/>
              <a:t> = background time</a:t>
            </a:r>
          </a:p>
          <a:p>
            <a:r>
              <a:rPr lang="en-US" dirty="0" smtClean="0"/>
              <a:t>E= efficiency of detector</a:t>
            </a:r>
          </a:p>
          <a:p>
            <a:r>
              <a:rPr lang="en-US" dirty="0" smtClean="0"/>
              <a:t>A= effective area of detector</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LLD</a:t>
            </a:r>
            <a:endParaRPr lang="en-US" b="0" dirty="0">
              <a:effectLst/>
            </a:endParaRPr>
          </a:p>
        </p:txBody>
      </p:sp>
      <p:sp>
        <p:nvSpPr>
          <p:cNvPr id="2" name="Content Placeholder 1"/>
          <p:cNvSpPr>
            <a:spLocks noGrp="1"/>
          </p:cNvSpPr>
          <p:nvPr>
            <p:ph idx="1"/>
          </p:nvPr>
        </p:nvSpPr>
        <p:spPr/>
        <p:txBody>
          <a:bodyPr>
            <a:normAutofit lnSpcReduction="10000"/>
          </a:bodyPr>
          <a:lstStyle/>
          <a:p>
            <a:r>
              <a:rPr lang="en-US" dirty="0" smtClean="0"/>
              <a:t>Background rate = 50 </a:t>
            </a:r>
            <a:r>
              <a:rPr lang="en-US" dirty="0" err="1" smtClean="0"/>
              <a:t>cpm</a:t>
            </a:r>
            <a:endParaRPr lang="en-US" dirty="0" smtClean="0"/>
          </a:p>
          <a:p>
            <a:r>
              <a:rPr lang="en-US" dirty="0" smtClean="0"/>
              <a:t>Time =1 minute</a:t>
            </a:r>
          </a:p>
          <a:p>
            <a:endParaRPr lang="en-US" dirty="0" smtClean="0"/>
          </a:p>
          <a:p>
            <a:r>
              <a:rPr lang="en-US" dirty="0" err="1" smtClean="0"/>
              <a:t>Eff</a:t>
            </a:r>
            <a:r>
              <a:rPr lang="en-US" dirty="0" smtClean="0"/>
              <a:t>= 15 %</a:t>
            </a:r>
          </a:p>
          <a:p>
            <a:endParaRPr lang="en-US" dirty="0" smtClean="0"/>
          </a:p>
          <a:p>
            <a:r>
              <a:rPr lang="en-US" dirty="0" smtClean="0"/>
              <a:t>Area of probe= 25 square cm</a:t>
            </a:r>
          </a:p>
          <a:p>
            <a:endParaRPr lang="en-US" dirty="0" smtClean="0"/>
          </a:p>
          <a:p>
            <a:r>
              <a:rPr lang="en-US" dirty="0" smtClean="0"/>
              <a:t>LLD=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Detector Efficiency</a:t>
            </a:r>
            <a:endParaRPr lang="en-US" dirty="0"/>
          </a:p>
        </p:txBody>
      </p:sp>
      <p:sp>
        <p:nvSpPr>
          <p:cNvPr id="3" name="Subtitle 2"/>
          <p:cNvSpPr>
            <a:spLocks noGrp="1"/>
          </p:cNvSpPr>
          <p:nvPr>
            <p:ph type="subTitle" idx="1"/>
          </p:nvPr>
        </p:nvSpPr>
        <p:spPr/>
        <p:txBody>
          <a:bodyPr/>
          <a:lstStyle/>
          <a:p>
            <a:r>
              <a:rPr lang="en-US" dirty="0" smtClean="0"/>
              <a:t>IRAD 2371</a:t>
            </a:r>
          </a:p>
          <a:p>
            <a:r>
              <a:rPr lang="en-US" dirty="0" smtClean="0"/>
              <a:t>Week 3</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Standard Deviation</a:t>
            </a:r>
            <a:endParaRPr lang="en-US" b="0" dirty="0">
              <a:effectLst/>
            </a:endParaRPr>
          </a:p>
        </p:txBody>
      </p:sp>
      <p:sp>
        <p:nvSpPr>
          <p:cNvPr id="3" name="Content Placeholder 2"/>
          <p:cNvSpPr>
            <a:spLocks noGrp="1"/>
          </p:cNvSpPr>
          <p:nvPr>
            <p:ph idx="1"/>
          </p:nvPr>
        </p:nvSpPr>
        <p:spPr/>
        <p:txBody>
          <a:bodyPr/>
          <a:lstStyle/>
          <a:p>
            <a:r>
              <a:rPr lang="en-US" dirty="0" smtClean="0"/>
              <a:t>Standard Deviation- measures the average difference from all number from the average of those numbers</a:t>
            </a:r>
          </a:p>
          <a:p>
            <a:endParaRPr lang="en-US" dirty="0" smtClean="0"/>
          </a:p>
          <a:p>
            <a:r>
              <a:rPr lang="en-US" dirty="0" smtClean="0"/>
              <a:t>SD=   √(</a:t>
            </a:r>
            <a:r>
              <a:rPr lang="el-GR" dirty="0" smtClean="0"/>
              <a:t>Σ</a:t>
            </a:r>
            <a:r>
              <a:rPr lang="en-US" dirty="0" smtClean="0"/>
              <a:t>(</a:t>
            </a:r>
            <a:r>
              <a:rPr lang="en-US" dirty="0" err="1" smtClean="0"/>
              <a:t>n</a:t>
            </a:r>
            <a:r>
              <a:rPr lang="en-US" baseline="-25000" dirty="0" err="1" smtClean="0"/>
              <a:t>i</a:t>
            </a:r>
            <a:r>
              <a:rPr lang="en-US" dirty="0" smtClean="0"/>
              <a:t>-n</a:t>
            </a:r>
            <a:r>
              <a:rPr lang="en-US" baseline="-25000" dirty="0" smtClean="0"/>
              <a:t>ave</a:t>
            </a:r>
            <a:r>
              <a:rPr lang="en-US" dirty="0" smtClean="0"/>
              <a:t>)</a:t>
            </a:r>
            <a:r>
              <a:rPr lang="en-US" baseline="30000" dirty="0" smtClean="0"/>
              <a:t>2</a:t>
            </a:r>
            <a:r>
              <a:rPr lang="en-US" dirty="0" smtClean="0"/>
              <a:t>/(N-1))</a:t>
            </a:r>
          </a:p>
          <a:p>
            <a:r>
              <a:rPr lang="en-US" dirty="0" err="1" smtClean="0"/>
              <a:t>n</a:t>
            </a:r>
            <a:r>
              <a:rPr lang="en-US" baseline="-25000" dirty="0" err="1" smtClean="0"/>
              <a:t>i</a:t>
            </a:r>
            <a:r>
              <a:rPr lang="en-US" baseline="-25000" dirty="0" smtClean="0"/>
              <a:t> </a:t>
            </a:r>
            <a:r>
              <a:rPr lang="en-US" dirty="0" smtClean="0"/>
              <a:t> = number in list</a:t>
            </a:r>
          </a:p>
          <a:p>
            <a:r>
              <a:rPr lang="en-US" dirty="0" smtClean="0"/>
              <a:t>n</a:t>
            </a:r>
            <a:r>
              <a:rPr lang="en-US" baseline="-25000" dirty="0" smtClean="0"/>
              <a:t>ave</a:t>
            </a:r>
            <a:r>
              <a:rPr lang="en-US" dirty="0" smtClean="0"/>
              <a:t>= average of number</a:t>
            </a:r>
          </a:p>
          <a:p>
            <a:r>
              <a:rPr lang="en-US" dirty="0" smtClean="0"/>
              <a:t>N = number of numbers in list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b="0" dirty="0" smtClean="0">
                <a:solidFill>
                  <a:srgbClr val="7B9899"/>
                </a:solidFill>
                <a:effectLst/>
              </a:rPr>
              <a:t>Standard Deviation</a:t>
            </a:r>
          </a:p>
        </p:txBody>
      </p:sp>
      <p:sp>
        <p:nvSpPr>
          <p:cNvPr id="34819" name="Content Placeholder 2"/>
          <p:cNvSpPr>
            <a:spLocks noGrp="1"/>
          </p:cNvSpPr>
          <p:nvPr>
            <p:ph idx="1"/>
          </p:nvPr>
        </p:nvSpPr>
        <p:spPr>
          <a:xfrm>
            <a:off x="301625" y="1527175"/>
            <a:ext cx="8504238" cy="4572000"/>
          </a:xfrm>
        </p:spPr>
        <p:txBody>
          <a:bodyPr/>
          <a:lstStyle/>
          <a:p>
            <a:pPr eaLnBrk="1" hangingPunct="1">
              <a:buFont typeface="Arial" charset="0"/>
              <a:buChar char="•"/>
            </a:pPr>
            <a:r>
              <a:rPr lang="en-US" smtClean="0"/>
              <a:t>Standard Deviation measures the dispersion of information.  If the SD is low, the data points are close to the mean.  If the SD is high, the data is spread out.   </a:t>
            </a:r>
          </a:p>
          <a:p>
            <a:pPr eaLnBrk="1" hangingPunct="1">
              <a:buFont typeface="Arial" charset="0"/>
              <a:buChar char="•"/>
            </a:pPr>
            <a:r>
              <a:rPr lang="en-US" sz="2400" smtClean="0"/>
              <a:t>Normal distribution is when </a:t>
            </a:r>
          </a:p>
          <a:p>
            <a:pPr eaLnBrk="1" hangingPunct="1">
              <a:buFont typeface="Arial" charset="0"/>
              <a:buChar char="•"/>
            </a:pPr>
            <a:r>
              <a:rPr lang="en-US" sz="2400" smtClean="0"/>
              <a:t>there is an even distribution </a:t>
            </a:r>
          </a:p>
          <a:p>
            <a:pPr eaLnBrk="1" hangingPunct="1">
              <a:buFont typeface="Arial" charset="0"/>
              <a:buChar char="•"/>
            </a:pPr>
            <a:r>
              <a:rPr lang="en-US" sz="2400" smtClean="0"/>
              <a:t>around the mean. </a:t>
            </a:r>
          </a:p>
          <a:p>
            <a:pPr eaLnBrk="1" hangingPunct="1">
              <a:buFont typeface="Arial" charset="0"/>
              <a:buChar char="•"/>
            </a:pPr>
            <a:r>
              <a:rPr lang="en-US" sz="2400" smtClean="0"/>
              <a:t> Like here:</a:t>
            </a:r>
          </a:p>
          <a:p>
            <a:pPr eaLnBrk="1" hangingPunct="1">
              <a:buFont typeface="Arial" charset="0"/>
              <a:buChar char="•"/>
            </a:pPr>
            <a:endParaRPr lang="en-US" sz="2400" smtClean="0"/>
          </a:p>
        </p:txBody>
      </p:sp>
      <p:pic>
        <p:nvPicPr>
          <p:cNvPr id="34820" name="Picture 4" descr="normal distribution graph.png"/>
          <p:cNvPicPr>
            <a:picLocks noChangeAspect="1"/>
          </p:cNvPicPr>
          <p:nvPr/>
        </p:nvPicPr>
        <p:blipFill>
          <a:blip r:embed="rId3" cstate="print"/>
          <a:srcRect/>
          <a:stretch>
            <a:fillRect/>
          </a:stretch>
        </p:blipFill>
        <p:spPr bwMode="auto">
          <a:xfrm>
            <a:off x="4648200" y="3429000"/>
            <a:ext cx="4038600" cy="2743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b="0" dirty="0" smtClean="0">
                <a:solidFill>
                  <a:srgbClr val="7B9899"/>
                </a:solidFill>
                <a:effectLst/>
              </a:rPr>
              <a:t>Standard Deviation</a:t>
            </a:r>
          </a:p>
        </p:txBody>
      </p:sp>
      <p:sp>
        <p:nvSpPr>
          <p:cNvPr id="35843" name="Content Placeholder 2"/>
          <p:cNvSpPr>
            <a:spLocks noGrp="1"/>
          </p:cNvSpPr>
          <p:nvPr>
            <p:ph idx="1"/>
          </p:nvPr>
        </p:nvSpPr>
        <p:spPr>
          <a:xfrm>
            <a:off x="301625" y="1600200"/>
            <a:ext cx="8308975" cy="4498975"/>
          </a:xfrm>
        </p:spPr>
        <p:txBody>
          <a:bodyPr/>
          <a:lstStyle/>
          <a:p>
            <a:pPr eaLnBrk="1" hangingPunct="1"/>
            <a:r>
              <a:rPr lang="en-US" smtClean="0"/>
              <a:t>With a normal distribution (gaussian distribution)</a:t>
            </a:r>
          </a:p>
          <a:p>
            <a:pPr eaLnBrk="1" hangingPunct="1"/>
            <a:r>
              <a:rPr lang="en-US" smtClean="0"/>
              <a:t>When the SD is low the variation is low and the curve is tall and peaky (all the data is close to the average)</a:t>
            </a:r>
          </a:p>
          <a:p>
            <a:pPr eaLnBrk="1" hangingPunct="1"/>
            <a:r>
              <a:rPr lang="en-US" smtClean="0"/>
              <a:t>When the SD is high the variation is high and the curve is low and flat (all the data is spread out and can be very different than the average)</a:t>
            </a:r>
          </a:p>
          <a:p>
            <a:pPr eaLnBrk="1" hangingPunct="1"/>
            <a:endParaRPr 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868362"/>
          </a:xfrm>
        </p:spPr>
        <p:txBody>
          <a:bodyPr/>
          <a:lstStyle/>
          <a:p>
            <a:pPr eaLnBrk="1" hangingPunct="1"/>
            <a:r>
              <a:rPr lang="en-US" b="0" dirty="0" smtClean="0">
                <a:solidFill>
                  <a:srgbClr val="7B9899"/>
                </a:solidFill>
                <a:effectLst/>
              </a:rPr>
              <a:t>Standard Deviation</a:t>
            </a:r>
          </a:p>
        </p:txBody>
      </p:sp>
      <p:sp>
        <p:nvSpPr>
          <p:cNvPr id="36867" name="Content Placeholder 2"/>
          <p:cNvSpPr>
            <a:spLocks noGrp="1"/>
          </p:cNvSpPr>
          <p:nvPr>
            <p:ph idx="1"/>
          </p:nvPr>
        </p:nvSpPr>
        <p:spPr>
          <a:xfrm>
            <a:off x="381000" y="914400"/>
            <a:ext cx="8424863" cy="4953000"/>
          </a:xfrm>
        </p:spPr>
        <p:txBody>
          <a:bodyPr/>
          <a:lstStyle/>
          <a:p>
            <a:pPr eaLnBrk="1" hangingPunct="1"/>
            <a:r>
              <a:rPr lang="en-US" dirty="0" smtClean="0"/>
              <a:t>Number of SDs</a:t>
            </a:r>
          </a:p>
          <a:p>
            <a:pPr lvl="1" eaLnBrk="1" hangingPunct="1"/>
            <a:r>
              <a:rPr lang="en-US" dirty="0" smtClean="0"/>
              <a:t>One SD on either side of the mean encompasses 34% of the graph</a:t>
            </a:r>
          </a:p>
          <a:p>
            <a:pPr lvl="1" eaLnBrk="1" hangingPunct="1"/>
            <a:r>
              <a:rPr lang="en-US" dirty="0" smtClean="0"/>
              <a:t>One SD on both sides of the graph encompasses 68% of the graph</a:t>
            </a:r>
          </a:p>
          <a:p>
            <a:pPr lvl="1" eaLnBrk="1" hangingPunct="1"/>
            <a:r>
              <a:rPr lang="en-US" dirty="0" smtClean="0"/>
              <a:t>2 SD on both sides of the graph encompasses 95 % of the </a:t>
            </a:r>
            <a:r>
              <a:rPr lang="en-US" dirty="0" err="1" smtClean="0"/>
              <a:t>groph</a:t>
            </a:r>
            <a:endParaRPr lang="en-US" dirty="0" smtClean="0"/>
          </a:p>
          <a:p>
            <a:pPr lvl="1" eaLnBrk="1" hangingPunct="1"/>
            <a:r>
              <a:rPr lang="en-US" dirty="0" smtClean="0"/>
              <a:t>3 SD on both sides of the graph encompasses 99.8% of the graph</a:t>
            </a:r>
          </a:p>
          <a:p>
            <a:pPr lvl="1" eaLnBrk="1" hangingPunct="1"/>
            <a:endParaRPr lang="en-US" dirty="0" smtClean="0"/>
          </a:p>
        </p:txBody>
      </p:sp>
      <p:pic>
        <p:nvPicPr>
          <p:cNvPr id="36868" name="Picture 4" descr="normal distribution graph.png"/>
          <p:cNvPicPr>
            <a:picLocks noChangeAspect="1"/>
          </p:cNvPicPr>
          <p:nvPr/>
        </p:nvPicPr>
        <p:blipFill>
          <a:blip r:embed="rId3" cstate="print"/>
          <a:srcRect/>
          <a:stretch>
            <a:fillRect/>
          </a:stretch>
        </p:blipFill>
        <p:spPr bwMode="auto">
          <a:xfrm>
            <a:off x="2819400" y="4425400"/>
            <a:ext cx="5535613" cy="24326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Detector Confidence</a:t>
            </a:r>
            <a:endParaRPr lang="en-US" b="0" dirty="0">
              <a:effectLst/>
            </a:endParaRPr>
          </a:p>
        </p:txBody>
      </p:sp>
      <p:sp>
        <p:nvSpPr>
          <p:cNvPr id="2" name="Content Placeholder 1"/>
          <p:cNvSpPr>
            <a:spLocks noGrp="1"/>
          </p:cNvSpPr>
          <p:nvPr>
            <p:ph idx="1"/>
          </p:nvPr>
        </p:nvSpPr>
        <p:spPr>
          <a:xfrm>
            <a:off x="457200" y="1481328"/>
            <a:ext cx="8001000" cy="4525963"/>
          </a:xfrm>
        </p:spPr>
        <p:txBody>
          <a:bodyPr/>
          <a:lstStyle/>
          <a:p>
            <a:r>
              <a:rPr lang="en-US" dirty="0" smtClean="0"/>
              <a:t>The number of SDs is used to designate the precision of a measurement</a:t>
            </a:r>
          </a:p>
          <a:p>
            <a:r>
              <a:rPr lang="en-US" dirty="0" smtClean="0"/>
              <a:t>If one can say that their measurements are good to within 2 SDs they are saying that 95% of the time their reading will be correct</a:t>
            </a:r>
          </a:p>
          <a:p>
            <a:r>
              <a:rPr lang="en-US" dirty="0" smtClean="0"/>
              <a:t>The higher the SD used the more precise your numbers will be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SD</a:t>
            </a:r>
            <a:endParaRPr lang="en-US" b="0" dirty="0">
              <a:effectLst/>
            </a:endParaRPr>
          </a:p>
        </p:txBody>
      </p:sp>
      <p:sp>
        <p:nvSpPr>
          <p:cNvPr id="3" name="Content Placeholder 2"/>
          <p:cNvSpPr>
            <a:spLocks noGrp="1"/>
          </p:cNvSpPr>
          <p:nvPr>
            <p:ph idx="1"/>
          </p:nvPr>
        </p:nvSpPr>
        <p:spPr/>
        <p:txBody>
          <a:bodyPr/>
          <a:lstStyle/>
          <a:p>
            <a:r>
              <a:rPr lang="en-US" dirty="0" smtClean="0"/>
              <a:t>SD of net count rate</a:t>
            </a:r>
          </a:p>
          <a:p>
            <a:endParaRPr lang="en-US" dirty="0" smtClean="0"/>
          </a:p>
          <a:p>
            <a:pPr>
              <a:buNone/>
            </a:pPr>
            <a:r>
              <a:rPr lang="en-US" dirty="0" smtClean="0"/>
              <a:t> =√ </a:t>
            </a:r>
            <a:r>
              <a:rPr lang="en-US" dirty="0" err="1" smtClean="0"/>
              <a:t>R</a:t>
            </a:r>
            <a:r>
              <a:rPr lang="en-US" baseline="-25000" dirty="0" err="1" smtClean="0"/>
              <a:t>t</a:t>
            </a:r>
            <a:r>
              <a:rPr lang="en-US" dirty="0" smtClean="0"/>
              <a:t>/</a:t>
            </a:r>
            <a:r>
              <a:rPr lang="en-US" dirty="0" err="1" smtClean="0"/>
              <a:t>T</a:t>
            </a:r>
            <a:r>
              <a:rPr lang="en-US" baseline="-25000" dirty="0" err="1" smtClean="0"/>
              <a:t>t</a:t>
            </a:r>
            <a:r>
              <a:rPr lang="en-US" dirty="0" smtClean="0"/>
              <a:t>+ </a:t>
            </a:r>
            <a:r>
              <a:rPr lang="en-US" dirty="0" err="1" smtClean="0"/>
              <a:t>R</a:t>
            </a:r>
            <a:r>
              <a:rPr lang="en-US" baseline="-25000" dirty="0" err="1" smtClean="0"/>
              <a:t>b</a:t>
            </a:r>
            <a:r>
              <a:rPr lang="en-US" dirty="0" smtClean="0"/>
              <a:t>/T</a:t>
            </a:r>
            <a:r>
              <a:rPr lang="en-US" baseline="-25000" dirty="0" smtClean="0"/>
              <a:t>b</a:t>
            </a:r>
          </a:p>
          <a:p>
            <a:pPr>
              <a:buNone/>
            </a:pPr>
            <a:endParaRPr lang="en-US" baseline="-25000" dirty="0" smtClean="0"/>
          </a:p>
          <a:p>
            <a:pPr>
              <a:buNone/>
            </a:pPr>
            <a:r>
              <a:rPr lang="en-US" dirty="0" smtClean="0"/>
              <a:t>SD of background count</a:t>
            </a:r>
          </a:p>
          <a:p>
            <a:pPr>
              <a:buNone/>
            </a:pPr>
            <a:endParaRPr lang="en-US" dirty="0" smtClean="0"/>
          </a:p>
          <a:p>
            <a:pPr>
              <a:buNone/>
            </a:pPr>
            <a:r>
              <a:rPr lang="en-US" dirty="0" smtClean="0"/>
              <a:t>= √ </a:t>
            </a:r>
            <a:r>
              <a:rPr lang="en-US" dirty="0" err="1" smtClean="0"/>
              <a:t>R</a:t>
            </a:r>
            <a:r>
              <a:rPr lang="en-US" baseline="-25000" dirty="0" err="1" smtClean="0"/>
              <a:t>b</a:t>
            </a:r>
            <a:r>
              <a:rPr lang="en-US" dirty="0" smtClean="0"/>
              <a:t>/T</a:t>
            </a:r>
            <a:r>
              <a:rPr lang="en-US" baseline="-25000" dirty="0" smtClean="0"/>
              <a:t>b</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smtClean="0">
                <a:effectLst/>
              </a:rPr>
              <a:t>SD</a:t>
            </a:r>
            <a:endParaRPr lang="en-US" b="0" dirty="0">
              <a:effectLst/>
            </a:endParaRPr>
          </a:p>
        </p:txBody>
      </p:sp>
      <p:sp>
        <p:nvSpPr>
          <p:cNvPr id="2" name="Content Placeholder 1"/>
          <p:cNvSpPr>
            <a:spLocks noGrp="1"/>
          </p:cNvSpPr>
          <p:nvPr>
            <p:ph idx="1"/>
          </p:nvPr>
        </p:nvSpPr>
        <p:spPr/>
        <p:txBody>
          <a:bodyPr/>
          <a:lstStyle/>
          <a:p>
            <a:r>
              <a:rPr lang="en-US" dirty="0" smtClean="0"/>
              <a:t>Background = 50 </a:t>
            </a:r>
            <a:r>
              <a:rPr lang="en-US" dirty="0" err="1" smtClean="0"/>
              <a:t>cpm</a:t>
            </a:r>
            <a:endParaRPr lang="en-US" dirty="0" smtClean="0"/>
          </a:p>
          <a:p>
            <a:r>
              <a:rPr lang="en-US" dirty="0" smtClean="0"/>
              <a:t>Background time= 10 minutes</a:t>
            </a:r>
          </a:p>
          <a:p>
            <a:endParaRPr lang="en-US" dirty="0" smtClean="0"/>
          </a:p>
          <a:p>
            <a:r>
              <a:rPr lang="en-US" dirty="0" smtClean="0"/>
              <a:t>Sample count rate = 500 </a:t>
            </a:r>
            <a:r>
              <a:rPr lang="en-US" dirty="0" err="1" smtClean="0"/>
              <a:t>cpm</a:t>
            </a:r>
            <a:endParaRPr lang="en-US" dirty="0" smtClean="0"/>
          </a:p>
          <a:p>
            <a:r>
              <a:rPr lang="en-US" dirty="0" smtClean="0"/>
              <a:t>Sample time = 5 minutes</a:t>
            </a:r>
          </a:p>
          <a:p>
            <a:endParaRPr lang="en-US" dirty="0" smtClean="0"/>
          </a:p>
          <a:p>
            <a:r>
              <a:rPr lang="en-US" dirty="0" smtClean="0"/>
              <a:t>SD =</a:t>
            </a:r>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effectLst/>
              </a:rPr>
              <a:t>Count times</a:t>
            </a:r>
            <a:endParaRPr lang="en-US" b="0" dirty="0">
              <a:effectLst/>
            </a:endParaRPr>
          </a:p>
        </p:txBody>
      </p:sp>
      <p:sp>
        <p:nvSpPr>
          <p:cNvPr id="3" name="Content Placeholder 2"/>
          <p:cNvSpPr>
            <a:spLocks noGrp="1"/>
          </p:cNvSpPr>
          <p:nvPr>
            <p:ph idx="1"/>
          </p:nvPr>
        </p:nvSpPr>
        <p:spPr/>
        <p:txBody>
          <a:bodyPr/>
          <a:lstStyle/>
          <a:p>
            <a:r>
              <a:rPr lang="en-US" dirty="0" smtClean="0"/>
              <a:t>Maximization of  count times</a:t>
            </a:r>
          </a:p>
          <a:p>
            <a:endParaRPr lang="en-US" dirty="0" smtClean="0"/>
          </a:p>
          <a:p>
            <a:r>
              <a:rPr lang="en-US" dirty="0" smtClean="0"/>
              <a:t>T</a:t>
            </a:r>
            <a:r>
              <a:rPr lang="en-US" baseline="-25000" dirty="0" smtClean="0"/>
              <a:t>s</a:t>
            </a:r>
            <a:r>
              <a:rPr lang="en-US" dirty="0" smtClean="0"/>
              <a:t>/</a:t>
            </a:r>
            <a:r>
              <a:rPr lang="en-US" dirty="0" err="1" smtClean="0"/>
              <a:t>T</a:t>
            </a:r>
            <a:r>
              <a:rPr lang="en-US" baseline="-25000" dirty="0" err="1" smtClean="0"/>
              <a:t>t</a:t>
            </a:r>
            <a:r>
              <a:rPr lang="en-US" baseline="-25000" dirty="0" smtClean="0"/>
              <a:t>-s</a:t>
            </a:r>
            <a:r>
              <a:rPr lang="en-US" dirty="0" smtClean="0"/>
              <a:t> = √R</a:t>
            </a:r>
            <a:r>
              <a:rPr lang="en-US" baseline="-25000" dirty="0" smtClean="0"/>
              <a:t>s</a:t>
            </a:r>
            <a:r>
              <a:rPr lang="en-US" dirty="0" smtClean="0"/>
              <a:t>/</a:t>
            </a:r>
            <a:r>
              <a:rPr lang="en-US" dirty="0" err="1" smtClean="0"/>
              <a:t>R</a:t>
            </a:r>
            <a:r>
              <a:rPr lang="en-US" baseline="-25000" dirty="0" err="1" smtClean="0"/>
              <a:t>b</a:t>
            </a:r>
            <a:endParaRPr lang="en-US" baseline="-25000" dirty="0" smtClean="0"/>
          </a:p>
          <a:p>
            <a:endParaRPr lang="en-US" baseline="-25000" dirty="0" smtClean="0"/>
          </a:p>
          <a:p>
            <a:r>
              <a:rPr lang="en-US" dirty="0" smtClean="0"/>
              <a:t>Or</a:t>
            </a:r>
          </a:p>
          <a:p>
            <a:endParaRPr lang="en-US" dirty="0" smtClean="0"/>
          </a:p>
          <a:p>
            <a:r>
              <a:rPr lang="en-US" dirty="0" smtClean="0"/>
              <a:t>T</a:t>
            </a:r>
            <a:r>
              <a:rPr lang="en-US" baseline="-25000" dirty="0" smtClean="0"/>
              <a:t>s</a:t>
            </a:r>
            <a:r>
              <a:rPr lang="en-US" dirty="0" smtClean="0"/>
              <a:t>/T</a:t>
            </a:r>
            <a:r>
              <a:rPr lang="en-US" baseline="-25000" dirty="0" smtClean="0"/>
              <a:t>b</a:t>
            </a:r>
            <a:r>
              <a:rPr lang="en-US" dirty="0" smtClean="0"/>
              <a:t> = √R</a:t>
            </a:r>
            <a:r>
              <a:rPr lang="en-US" baseline="-25000" dirty="0" smtClean="0"/>
              <a:t>s</a:t>
            </a:r>
            <a:r>
              <a:rPr lang="en-US" dirty="0" smtClean="0"/>
              <a:t>/</a:t>
            </a:r>
            <a:r>
              <a:rPr lang="en-US" dirty="0" err="1" smtClean="0"/>
              <a:t>R</a:t>
            </a:r>
            <a:r>
              <a:rPr lang="en-US" baseline="-25000" dirty="0" err="1" smtClean="0"/>
              <a:t>b</a:t>
            </a:r>
            <a:endParaRPr lang="en-US" baseline="-25000"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b="0" dirty="0" smtClean="0">
                <a:effectLst/>
              </a:rPr>
              <a:t>Max count times</a:t>
            </a:r>
            <a:endParaRPr lang="en-US" sz="4000" b="0" dirty="0">
              <a:effectLst/>
            </a:endParaRPr>
          </a:p>
        </p:txBody>
      </p:sp>
      <p:sp>
        <p:nvSpPr>
          <p:cNvPr id="2" name="Content Placeholder 1"/>
          <p:cNvSpPr>
            <a:spLocks noGrp="1"/>
          </p:cNvSpPr>
          <p:nvPr>
            <p:ph idx="1"/>
          </p:nvPr>
        </p:nvSpPr>
        <p:spPr/>
        <p:txBody>
          <a:bodyPr/>
          <a:lstStyle/>
          <a:p>
            <a:r>
              <a:rPr lang="en-US" dirty="0" smtClean="0"/>
              <a:t>Sample count rate = 800 </a:t>
            </a:r>
            <a:r>
              <a:rPr lang="en-US" dirty="0" err="1" smtClean="0"/>
              <a:t>cpm</a:t>
            </a:r>
            <a:endParaRPr lang="en-US" dirty="0" smtClean="0"/>
          </a:p>
          <a:p>
            <a:r>
              <a:rPr lang="en-US" dirty="0" smtClean="0"/>
              <a:t>Background count rate= 50 </a:t>
            </a:r>
            <a:r>
              <a:rPr lang="en-US" dirty="0" err="1" smtClean="0"/>
              <a:t>cpm</a:t>
            </a:r>
            <a:endParaRPr lang="en-US" dirty="0" smtClean="0"/>
          </a:p>
          <a:p>
            <a:r>
              <a:rPr lang="en-US" dirty="0" smtClean="0"/>
              <a:t>Sample count time= 5 min</a:t>
            </a:r>
          </a:p>
          <a:p>
            <a:r>
              <a:rPr lang="en-US" dirty="0" smtClean="0"/>
              <a:t>Background count time= 10 min</a:t>
            </a:r>
          </a:p>
          <a:p>
            <a:endParaRPr lang="en-US" dirty="0" smtClean="0"/>
          </a:p>
          <a:p>
            <a:r>
              <a:rPr lang="en-US" dirty="0" smtClean="0"/>
              <a:t>If you had an hour to count both BG and sample, how long would you count the sample for?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Questions?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438400" y="1905000"/>
            <a:ext cx="4191000" cy="4191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p:txBody>
          <a:bodyPr/>
          <a:lstStyle/>
          <a:p>
            <a:pPr eaLnBrk="1" hangingPunct="1"/>
            <a:r>
              <a:rPr lang="en-US" smtClean="0"/>
              <a:t>Efficiency</a:t>
            </a:r>
          </a:p>
        </p:txBody>
      </p:sp>
      <p:sp>
        <p:nvSpPr>
          <p:cNvPr id="49155" name="Rectangle 1027"/>
          <p:cNvSpPr>
            <a:spLocks noGrp="1" noChangeArrowheads="1"/>
          </p:cNvSpPr>
          <p:nvPr>
            <p:ph idx="1"/>
          </p:nvPr>
        </p:nvSpPr>
        <p:spPr>
          <a:xfrm>
            <a:off x="990600" y="2133600"/>
            <a:ext cx="7143750" cy="3657600"/>
          </a:xfrm>
        </p:spPr>
        <p:txBody>
          <a:bodyPr>
            <a:normAutofit lnSpcReduction="10000"/>
          </a:bodyPr>
          <a:lstStyle/>
          <a:p>
            <a:pPr eaLnBrk="1" hangingPunct="1">
              <a:lnSpc>
                <a:spcPct val="90000"/>
              </a:lnSpc>
            </a:pPr>
            <a:r>
              <a:rPr lang="en-US" sz="2800" dirty="0" smtClean="0"/>
              <a:t>Very few detectors will count every interaction</a:t>
            </a:r>
          </a:p>
          <a:p>
            <a:pPr eaLnBrk="1" hangingPunct="1">
              <a:lnSpc>
                <a:spcPct val="90000"/>
              </a:lnSpc>
            </a:pPr>
            <a:r>
              <a:rPr lang="en-US" sz="2800" dirty="0" smtClean="0"/>
              <a:t>Each detector will have its own counting efficiency</a:t>
            </a:r>
          </a:p>
          <a:p>
            <a:pPr eaLnBrk="1" hangingPunct="1">
              <a:lnSpc>
                <a:spcPct val="90000"/>
              </a:lnSpc>
            </a:pPr>
            <a:r>
              <a:rPr lang="en-US" sz="2800" dirty="0" err="1" smtClean="0"/>
              <a:t>Eff</a:t>
            </a:r>
            <a:r>
              <a:rPr lang="en-US" sz="2800" dirty="0" smtClean="0"/>
              <a:t>=CPM/DPM</a:t>
            </a:r>
          </a:p>
          <a:p>
            <a:pPr eaLnBrk="1" hangingPunct="1">
              <a:lnSpc>
                <a:spcPct val="90000"/>
              </a:lnSpc>
            </a:pPr>
            <a:r>
              <a:rPr lang="en-US" sz="2800" dirty="0" smtClean="0"/>
              <a:t>Can use efficiency and count rate to determine amount of material present</a:t>
            </a:r>
          </a:p>
          <a:p>
            <a:pPr eaLnBrk="1" hangingPunct="1">
              <a:lnSpc>
                <a:spcPct val="90000"/>
              </a:lnSpc>
            </a:pPr>
            <a:r>
              <a:rPr lang="en-US" sz="2800" dirty="0" smtClean="0"/>
              <a:t>Amount of light produced per energy deposited in crystal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dirty="0" smtClean="0"/>
              <a:t>Efficiency</a:t>
            </a:r>
          </a:p>
        </p:txBody>
      </p:sp>
      <p:sp>
        <p:nvSpPr>
          <p:cNvPr id="50179" name="Rectangle 3"/>
          <p:cNvSpPr>
            <a:spLocks noGrp="1" noChangeArrowheads="1"/>
          </p:cNvSpPr>
          <p:nvPr>
            <p:ph idx="1"/>
          </p:nvPr>
        </p:nvSpPr>
        <p:spPr/>
        <p:txBody>
          <a:bodyPr>
            <a:normAutofit/>
          </a:bodyPr>
          <a:lstStyle/>
          <a:p>
            <a:pPr eaLnBrk="1" hangingPunct="1"/>
            <a:r>
              <a:rPr lang="en-US" sz="3600" smtClean="0"/>
              <a:t>Relative efficiency- amount of response from the detector from radiation that has entered the detector volume</a:t>
            </a:r>
          </a:p>
          <a:p>
            <a:pPr eaLnBrk="1" hangingPunct="1"/>
            <a:r>
              <a:rPr lang="en-US" sz="3600" smtClean="0"/>
              <a:t>Absolute Efficiency- amount of response of the detector from the radiation that is emitted from the source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Efficiency</a:t>
            </a:r>
            <a:endParaRPr lang="en-US" dirty="0"/>
          </a:p>
        </p:txBody>
      </p:sp>
      <p:sp>
        <p:nvSpPr>
          <p:cNvPr id="3" name="Content Placeholder 2"/>
          <p:cNvSpPr>
            <a:spLocks noGrp="1"/>
          </p:cNvSpPr>
          <p:nvPr>
            <p:ph idx="1"/>
          </p:nvPr>
        </p:nvSpPr>
        <p:spPr/>
        <p:txBody>
          <a:bodyPr/>
          <a:lstStyle/>
          <a:p>
            <a:r>
              <a:rPr lang="en-US" dirty="0" smtClean="0"/>
              <a:t>What the instrument reads divided by the how much radiation is being emitted</a:t>
            </a:r>
          </a:p>
          <a:p>
            <a:r>
              <a:rPr lang="en-US" dirty="0" smtClean="0"/>
              <a:t>Will be affected by</a:t>
            </a:r>
          </a:p>
          <a:p>
            <a:pPr lvl="1"/>
            <a:r>
              <a:rPr lang="en-US" dirty="0" smtClean="0"/>
              <a:t>Type of radiation</a:t>
            </a:r>
          </a:p>
          <a:p>
            <a:pPr lvl="1"/>
            <a:r>
              <a:rPr lang="en-US" dirty="0" smtClean="0"/>
              <a:t>Energy of radiation</a:t>
            </a:r>
          </a:p>
          <a:p>
            <a:pPr lvl="1"/>
            <a:r>
              <a:rPr lang="en-US" dirty="0" smtClean="0"/>
              <a:t>Geometry of source-detector</a:t>
            </a:r>
          </a:p>
          <a:p>
            <a:pPr lvl="1"/>
            <a:r>
              <a:rPr lang="en-US" dirty="0" smtClean="0"/>
              <a:t>Shape of detector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a:t>
            </a:r>
            <a:endParaRPr lang="en-US" dirty="0"/>
          </a:p>
        </p:txBody>
      </p:sp>
      <p:sp>
        <p:nvSpPr>
          <p:cNvPr id="3" name="Content Placeholder 2"/>
          <p:cNvSpPr>
            <a:spLocks noGrp="1"/>
          </p:cNvSpPr>
          <p:nvPr>
            <p:ph idx="1"/>
          </p:nvPr>
        </p:nvSpPr>
        <p:spPr/>
        <p:txBody>
          <a:bodyPr>
            <a:normAutofit/>
          </a:bodyPr>
          <a:lstStyle/>
          <a:p>
            <a:r>
              <a:rPr lang="en-US" dirty="0" smtClean="0"/>
              <a:t>Alpha- any detector that has a barrier between the sample and active volume alphas may not have enough energy to penetrate</a:t>
            </a:r>
          </a:p>
          <a:p>
            <a:r>
              <a:rPr lang="en-US" dirty="0" smtClean="0"/>
              <a:t>Beta- see above, energy of beta will determine the probability to penetrate barrier, will change </a:t>
            </a:r>
            <a:r>
              <a:rPr lang="en-US" dirty="0" err="1" smtClean="0"/>
              <a:t>eff</a:t>
            </a:r>
            <a:r>
              <a:rPr lang="en-US" dirty="0" smtClean="0"/>
              <a:t> from low to high as energy increases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a:t>
            </a:r>
            <a:endParaRPr lang="en-US" dirty="0"/>
          </a:p>
        </p:txBody>
      </p:sp>
      <p:sp>
        <p:nvSpPr>
          <p:cNvPr id="3" name="Content Placeholder 2"/>
          <p:cNvSpPr>
            <a:spLocks noGrp="1"/>
          </p:cNvSpPr>
          <p:nvPr>
            <p:ph idx="1"/>
          </p:nvPr>
        </p:nvSpPr>
        <p:spPr/>
        <p:txBody>
          <a:bodyPr/>
          <a:lstStyle/>
          <a:p>
            <a:r>
              <a:rPr lang="en-US" dirty="0" smtClean="0"/>
              <a:t>Gamma- </a:t>
            </a:r>
          </a:p>
          <a:p>
            <a:pPr lvl="1"/>
            <a:r>
              <a:rPr lang="en-US" dirty="0" smtClean="0"/>
              <a:t>thin barrier no problem for gammas, lower energies may be better to interact with detector better than high energy gammas</a:t>
            </a:r>
          </a:p>
          <a:p>
            <a:pPr lvl="1"/>
            <a:r>
              <a:rPr lang="en-US" dirty="0" smtClean="0"/>
              <a:t>Al/metal/plastic protective coverings on some </a:t>
            </a:r>
            <a:r>
              <a:rPr lang="en-US" dirty="0" err="1" smtClean="0"/>
              <a:t>scintillators</a:t>
            </a:r>
            <a:r>
              <a:rPr lang="en-US" dirty="0" smtClean="0"/>
              <a:t> will block low energy gammas and their </a:t>
            </a:r>
            <a:r>
              <a:rPr lang="en-US" dirty="0" err="1" smtClean="0"/>
              <a:t>eff</a:t>
            </a:r>
            <a:r>
              <a:rPr lang="en-US" dirty="0" smtClean="0"/>
              <a:t> will be very low</a:t>
            </a:r>
          </a:p>
          <a:p>
            <a:pPr lvl="1"/>
            <a:r>
              <a:rPr lang="en-US" dirty="0" smtClean="0"/>
              <a:t>High energy gammas have low probability of interacting so </a:t>
            </a:r>
            <a:r>
              <a:rPr lang="en-US" dirty="0" err="1" smtClean="0"/>
              <a:t>eff</a:t>
            </a:r>
            <a:r>
              <a:rPr lang="en-US" dirty="0" smtClean="0"/>
              <a:t> will be low</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a:t>
            </a:r>
            <a:endParaRPr lang="en-US" dirty="0"/>
          </a:p>
        </p:txBody>
      </p:sp>
      <p:sp>
        <p:nvSpPr>
          <p:cNvPr id="3" name="Content Placeholder 2"/>
          <p:cNvSpPr>
            <a:spLocks noGrp="1"/>
          </p:cNvSpPr>
          <p:nvPr>
            <p:ph idx="1"/>
          </p:nvPr>
        </p:nvSpPr>
        <p:spPr/>
        <p:txBody>
          <a:bodyPr/>
          <a:lstStyle/>
          <a:p>
            <a:r>
              <a:rPr lang="en-US" dirty="0" smtClean="0"/>
              <a:t>Low energies- hard time penetrating into detector</a:t>
            </a:r>
          </a:p>
          <a:p>
            <a:r>
              <a:rPr lang="en-US" dirty="0" smtClean="0"/>
              <a:t>High energies- easier to penetrate into detector</a:t>
            </a:r>
          </a:p>
          <a:p>
            <a:pPr lvl="1"/>
            <a:r>
              <a:rPr lang="en-US" dirty="0" smtClean="0"/>
              <a:t>but have lower probability to interact for gammas</a:t>
            </a:r>
          </a:p>
          <a:p>
            <a:pPr lvl="1"/>
            <a:r>
              <a:rPr lang="en-US" dirty="0" smtClean="0"/>
              <a:t>Once charged particle get into detector they have high </a:t>
            </a:r>
            <a:r>
              <a:rPr lang="en-US" dirty="0" err="1" smtClean="0"/>
              <a:t>intrinstic</a:t>
            </a:r>
            <a:r>
              <a:rPr lang="en-US" dirty="0" smtClean="0"/>
              <a:t> (relative) </a:t>
            </a:r>
            <a:r>
              <a:rPr lang="en-US" dirty="0" err="1" smtClean="0"/>
              <a:t>eff</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a:t>
            </a:r>
            <a:endParaRPr lang="en-US" dirty="0"/>
          </a:p>
        </p:txBody>
      </p:sp>
      <p:sp>
        <p:nvSpPr>
          <p:cNvPr id="3" name="Content Placeholder 2"/>
          <p:cNvSpPr>
            <a:spLocks noGrp="1"/>
          </p:cNvSpPr>
          <p:nvPr>
            <p:ph idx="1"/>
          </p:nvPr>
        </p:nvSpPr>
        <p:spPr/>
        <p:txBody>
          <a:bodyPr/>
          <a:lstStyle/>
          <a:p>
            <a:r>
              <a:rPr lang="en-US" dirty="0" smtClean="0"/>
              <a:t>Right circular cylinder- </a:t>
            </a:r>
          </a:p>
          <a:p>
            <a:pPr lvl="1"/>
            <a:r>
              <a:rPr lang="en-US" dirty="0" smtClean="0"/>
              <a:t>most popular shape</a:t>
            </a:r>
          </a:p>
          <a:p>
            <a:pPr lvl="2"/>
            <a:r>
              <a:rPr lang="en-US" dirty="0" smtClean="0"/>
              <a:t>Easy to manufacture</a:t>
            </a:r>
          </a:p>
          <a:p>
            <a:pPr lvl="2"/>
            <a:r>
              <a:rPr lang="en-US" dirty="0" smtClean="0"/>
              <a:t>Easy to couple to PMT</a:t>
            </a:r>
          </a:p>
          <a:p>
            <a:r>
              <a:rPr lang="en-US" dirty="0" smtClean="0"/>
              <a:t>Well counters-</a:t>
            </a:r>
          </a:p>
          <a:p>
            <a:pPr lvl="1"/>
            <a:r>
              <a:rPr lang="en-US" dirty="0" smtClean="0"/>
              <a:t>Increased efficiency</a:t>
            </a:r>
          </a:p>
          <a:p>
            <a:r>
              <a:rPr lang="en-US" dirty="0" smtClean="0"/>
              <a:t>Flat thin</a:t>
            </a:r>
          </a:p>
          <a:p>
            <a:pPr lvl="1"/>
            <a:r>
              <a:rPr lang="en-US" dirty="0" smtClean="0"/>
              <a:t>Used to changed particle detection</a:t>
            </a:r>
            <a:endParaRPr lang="en-US" dirty="0"/>
          </a:p>
        </p:txBody>
      </p:sp>
    </p:spTree>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517</TotalTime>
  <Words>1136</Words>
  <Application>Microsoft Office PowerPoint</Application>
  <PresentationFormat>On-screen Show (4:3)</PresentationFormat>
  <Paragraphs>214</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RCNET</vt:lpstr>
      <vt:lpstr>PowerPoint Presentation</vt:lpstr>
      <vt:lpstr>Detector Efficiency</vt:lpstr>
      <vt:lpstr>Efficiency</vt:lpstr>
      <vt:lpstr>Efficiency</vt:lpstr>
      <vt:lpstr>Efficiency</vt:lpstr>
      <vt:lpstr>Type</vt:lpstr>
      <vt:lpstr>Types</vt:lpstr>
      <vt:lpstr>Energy</vt:lpstr>
      <vt:lpstr>Shape</vt:lpstr>
      <vt:lpstr>Geometry</vt:lpstr>
      <vt:lpstr>Sample geometry</vt:lpstr>
      <vt:lpstr>Sample make up</vt:lpstr>
      <vt:lpstr>Standard vs Sample</vt:lpstr>
      <vt:lpstr>Release limits</vt:lpstr>
      <vt:lpstr>Counting Statistics</vt:lpstr>
      <vt:lpstr>MDA</vt:lpstr>
      <vt:lpstr>MDA</vt:lpstr>
      <vt:lpstr>LLD</vt:lpstr>
      <vt:lpstr>LLD</vt:lpstr>
      <vt:lpstr>Standard Deviation</vt:lpstr>
      <vt:lpstr>Standard Deviation</vt:lpstr>
      <vt:lpstr>Standard Deviation</vt:lpstr>
      <vt:lpstr>Standard Deviation</vt:lpstr>
      <vt:lpstr>Detector Confidence</vt:lpstr>
      <vt:lpstr>SD</vt:lpstr>
      <vt:lpstr>SD</vt:lpstr>
      <vt:lpstr>Count times</vt:lpstr>
      <vt:lpstr>Max count times</vt:lpstr>
      <vt:lpstr>Questions?</vt:lpstr>
    </vt:vector>
  </TitlesOfParts>
  <Company>TSTC Waco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Detectors</dc:title>
  <dc:creator>kkrieger</dc:creator>
  <cp:lastModifiedBy>Peggy Hines IRSC</cp:lastModifiedBy>
  <cp:revision>36</cp:revision>
  <dcterms:created xsi:type="dcterms:W3CDTF">2010-05-20T16:26:06Z</dcterms:created>
  <dcterms:modified xsi:type="dcterms:W3CDTF">2013-02-12T20:53:46Z</dcterms:modified>
</cp:coreProperties>
</file>