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63" r:id="rId4"/>
    <p:sldId id="292" r:id="rId5"/>
    <p:sldId id="269" r:id="rId6"/>
    <p:sldId id="262" r:id="rId7"/>
    <p:sldId id="290" r:id="rId8"/>
    <p:sldId id="273" r:id="rId9"/>
    <p:sldId id="274" r:id="rId10"/>
    <p:sldId id="270" r:id="rId11"/>
    <p:sldId id="268" r:id="rId12"/>
    <p:sldId id="271" r:id="rId13"/>
    <p:sldId id="275" r:id="rId14"/>
    <p:sldId id="276" r:id="rId15"/>
    <p:sldId id="277" r:id="rId16"/>
    <p:sldId id="278" r:id="rId17"/>
    <p:sldId id="289" r:id="rId18"/>
    <p:sldId id="281" r:id="rId19"/>
    <p:sldId id="280" r:id="rId20"/>
    <p:sldId id="282" r:id="rId21"/>
    <p:sldId id="286" r:id="rId22"/>
    <p:sldId id="287" r:id="rId23"/>
    <p:sldId id="283" r:id="rId24"/>
    <p:sldId id="291" r:id="rId25"/>
    <p:sldId id="293" r:id="rId26"/>
    <p:sldId id="294" r:id="rId27"/>
    <p:sldId id="295" r:id="rId28"/>
    <p:sldId id="296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2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1pPr>
    <a:lvl2pPr marL="4572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2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2pPr>
    <a:lvl3pPr marL="9144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2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3pPr>
    <a:lvl4pPr marL="1371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2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4pPr>
    <a:lvl5pPr marL="18288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2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3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1758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79250" cy="1247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62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5763" cy="4094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955770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82425" cy="12476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4000" y="-11796713"/>
            <a:ext cx="16632238" cy="1247457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67350" cy="4006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4000" y="-11796713"/>
            <a:ext cx="16632238" cy="1247457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67350" cy="4006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0362" cy="1248410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0362" cy="1248410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88775" cy="124825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85600" cy="124793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4000" y="-11796713"/>
            <a:ext cx="16632238" cy="1247457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67350" cy="4006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4000" y="-11796713"/>
            <a:ext cx="16632238" cy="1247457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67350" cy="4006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82425" cy="12476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735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F81AF-6D0B-4BF2-8A32-016C53D11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54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1CBA7-75C8-4BE9-AF81-43975727C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95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274638"/>
            <a:ext cx="2051050" cy="5830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05513" cy="5830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274D6-3DDE-4AE9-9E54-3EDD95802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8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1A84E-B6EE-4A5C-81BD-E41805B09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5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EA7C3-947B-4499-99F9-3F411A122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70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7488" cy="4505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600200"/>
            <a:ext cx="4029075" cy="4505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47D26-D221-42AC-A1C1-95835A474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12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38EC1-6C0D-4906-9A27-D95FA6A95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1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2BEC4-3A95-476E-AB42-ECA427958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53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D30A5-4B9E-49BE-8434-0C83B0D44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64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24883-72E7-4FE4-86FD-3292CC0AB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9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9D311-76DB-4387-B81E-5551AE2D8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59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08963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8963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4"/>
            <a:r>
              <a:rPr lang="en-US" smtClean="0"/>
              <a:t>Sixth Outline Level</a:t>
            </a:r>
          </a:p>
          <a:p>
            <a:pPr lvl="4"/>
            <a:r>
              <a:rPr lang="en-US" smtClean="0"/>
              <a:t>Seventh Outline Level</a:t>
            </a:r>
          </a:p>
          <a:p>
            <a:pPr lvl="4"/>
            <a:r>
              <a:rPr lang="en-US" smtClean="0"/>
              <a:t>Eighth Outline Level</a:t>
            </a:r>
          </a:p>
          <a:p>
            <a:pPr lvl="4"/>
            <a:r>
              <a:rPr lang="en-US" smtClean="0"/>
              <a:t>Ninth Outline Level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305550"/>
            <a:ext cx="212566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08725"/>
            <a:ext cx="2895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12963" cy="344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buClr>
                <a:srgbClr val="89898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898989"/>
                </a:solidFill>
                <a:ea typeface="+mn-ea"/>
              </a:defRPr>
            </a:lvl1pPr>
          </a:lstStyle>
          <a:p>
            <a:pPr>
              <a:defRPr/>
            </a:pPr>
            <a:fld id="{B5701D6E-0E1D-48E1-97F4-DF26EE2A23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+mj-lt"/>
          <a:ea typeface="Lucida Sans Unicode" charset="0"/>
          <a:cs typeface="+mj-cs"/>
        </a:defRPr>
      </a:lvl1pPr>
      <a:lvl2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15367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6pPr>
      <a:lvl7pPr marL="19939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7pPr>
      <a:lvl8pPr marL="24511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8pPr>
      <a:lvl9pPr marL="29083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9pPr>
    </p:titleStyle>
    <p:bodyStyle>
      <a:lvl1pPr marL="322263" indent="-322263" algn="l" defTabSz="457200" rtl="0" eaLnBrk="1" fontAlgn="base" hangingPunct="1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Lucida Sans Unicode" charset="0"/>
          <a:cs typeface="+mn-cs"/>
        </a:defRPr>
      </a:lvl1pPr>
      <a:lvl2pPr marL="722313" indent="-265113" algn="l" defTabSz="457200" rtl="0" eaLnBrk="1" fontAlgn="base" hangingPunct="1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Lucida Sans Unicode" charset="0"/>
          <a:cs typeface="+mn-cs"/>
        </a:defRPr>
      </a:lvl2pPr>
      <a:lvl3pPr marL="1143000" indent="-228600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3pPr>
      <a:lvl4pPr marL="16002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4pPr>
      <a:lvl5pPr marL="20574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5pPr>
      <a:lvl6pPr marL="25146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nEdmk1Sqv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endParaRPr lang="en-US" sz="4400" dirty="0">
              <a:solidFill>
                <a:srgbClr val="000000"/>
              </a:solidFill>
            </a:endParaRPr>
          </a:p>
          <a:p>
            <a:pPr algn="ctr" eaLnBrk="1" hangingPunct="1"/>
            <a:r>
              <a:rPr lang="en-US" sz="4400" dirty="0" smtClean="0">
                <a:solidFill>
                  <a:srgbClr val="000000"/>
                </a:solidFill>
              </a:rPr>
              <a:t>Quality </a:t>
            </a:r>
            <a:r>
              <a:rPr lang="en-US" sz="4400" dirty="0" smtClean="0">
                <a:solidFill>
                  <a:srgbClr val="000000"/>
                </a:solidFill>
              </a:rPr>
              <a:t>Control of </a:t>
            </a:r>
            <a:r>
              <a:rPr lang="en-US" sz="4400" dirty="0">
                <a:solidFill>
                  <a:srgbClr val="000000"/>
                </a:solidFill>
              </a:rPr>
              <a:t>Product</a:t>
            </a: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spcBef>
                <a:spcPts val="800"/>
              </a:spcBef>
            </a:pPr>
            <a:endParaRPr lang="en-US" sz="3200">
              <a:solidFill>
                <a:srgbClr val="898989"/>
              </a:solidFill>
            </a:endParaRPr>
          </a:p>
          <a:p>
            <a:pPr algn="ctr" eaLnBrk="1" hangingPunct="1">
              <a:spcBef>
                <a:spcPts val="800"/>
              </a:spcBef>
            </a:pPr>
            <a:r>
              <a:rPr lang="en-US" sz="3200">
                <a:solidFill>
                  <a:srgbClr val="000000"/>
                </a:solidFill>
              </a:rPr>
              <a:t>Polyacrylamide Gel Electrophoresis</a:t>
            </a: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PAGE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22263" indent="-32226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22313" indent="-26511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Native : Protein is prepared with little disturbance to the cellular material</a:t>
            </a:r>
          </a:p>
          <a:p>
            <a:pPr lvl="1"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Char char="–"/>
            </a:pPr>
            <a:r>
              <a:rPr lang="en-US" sz="2800" dirty="0">
                <a:solidFill>
                  <a:srgbClr val="000000"/>
                </a:solidFill>
              </a:rPr>
              <a:t>Proteins are associated </a:t>
            </a:r>
          </a:p>
          <a:p>
            <a:pPr lvl="1"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Char char="–"/>
            </a:pPr>
            <a:r>
              <a:rPr lang="en-US" sz="2800" dirty="0">
                <a:solidFill>
                  <a:srgbClr val="000000"/>
                </a:solidFill>
              </a:rPr>
              <a:t>Movement of samples through the gel can be inconsistent</a:t>
            </a: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SDS : Sodium Dodecyl Sulfate Is a detergent </a:t>
            </a:r>
          </a:p>
          <a:p>
            <a:pPr lvl="1"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Char char="–"/>
            </a:pPr>
            <a:r>
              <a:rPr lang="en-US" sz="2800" dirty="0">
                <a:solidFill>
                  <a:srgbClr val="000000"/>
                </a:solidFill>
              </a:rPr>
              <a:t>Protein coated with a negative charge in proportion to its molecular weight</a:t>
            </a:r>
          </a:p>
          <a:p>
            <a:pPr lvl="1"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Char char="–"/>
            </a:pPr>
            <a:r>
              <a:rPr lang="en-US" sz="2800" dirty="0">
                <a:solidFill>
                  <a:srgbClr val="000000"/>
                </a:solidFill>
              </a:rPr>
              <a:t>Denatures and unfolds protein</a:t>
            </a:r>
          </a:p>
          <a:p>
            <a:pPr lvl="1"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Char char="–"/>
            </a:pPr>
            <a:r>
              <a:rPr lang="en-US" sz="2800" dirty="0">
                <a:solidFill>
                  <a:srgbClr val="000000"/>
                </a:solidFill>
              </a:rPr>
              <a:t>Reducing agents </a:t>
            </a:r>
            <a:r>
              <a:rPr lang="en-US" sz="2800" dirty="0" smtClean="0">
                <a:solidFill>
                  <a:srgbClr val="000000"/>
                </a:solidFill>
              </a:rPr>
              <a:t>(DTT)break </a:t>
            </a:r>
            <a:r>
              <a:rPr lang="en-US" sz="2800" dirty="0">
                <a:solidFill>
                  <a:srgbClr val="000000"/>
                </a:solidFill>
              </a:rPr>
              <a:t>amino acid cross-links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50" y="1628775"/>
            <a:ext cx="519112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981200" y="838200"/>
            <a:ext cx="533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 sz="2000"/>
              <a:t>P</a:t>
            </a:r>
          </a:p>
        </p:txBody>
      </p:sp>
      <p:sp>
        <p:nvSpPr>
          <p:cNvPr id="819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Polyacrylamide Gel </a:t>
            </a:r>
            <a:br>
              <a:rPr lang="en-US" smtClean="0"/>
            </a:br>
            <a:r>
              <a:rPr lang="en-US" sz="2800" smtClean="0"/>
              <a:t>Creates tunnels in gel for molecules to move through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0" y="1809750"/>
            <a:ext cx="435292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10550" cy="103505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Uses for PAGE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0550" cy="4416425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Separates proteins from each other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Proteins separated by size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Isoelectric point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Determines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 Molecular size of protein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 Quantifies the amount present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 Displays Impurities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 Used in western blot assays by antigen interactions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10550" cy="103505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Determine   Molecular Weight 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0550" cy="4416425"/>
          </a:xfrm>
        </p:spPr>
        <p:txBody>
          <a:bodyPr/>
          <a:lstStyle/>
          <a:p>
            <a:pP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1. Run standard molecular weight markers  </a:t>
            </a:r>
          </a:p>
          <a:p>
            <a:pP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    on gel</a:t>
            </a:r>
          </a:p>
          <a:p>
            <a:pP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2. Run unknown protein on the same gel</a:t>
            </a:r>
          </a:p>
          <a:p>
            <a:pP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3. Create a graph of the mol wt versus </a:t>
            </a:r>
          </a:p>
          <a:p>
            <a:pP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    distance molecule has moved</a:t>
            </a:r>
          </a:p>
          <a:p>
            <a:pP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4. Using the distance the unknown has    moved determine the molecular weight from graph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00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Molecular Weight Markers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24288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00200"/>
            <a:ext cx="45243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4572000" y="5486400"/>
            <a:ext cx="3200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Migration of molecular</a:t>
            </a:r>
            <a:r>
              <a:rPr lang="en-US">
                <a:solidFill>
                  <a:srgbClr val="FFFFFF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weight of standards are compared to unknown sample</a:t>
            </a:r>
            <a:r>
              <a:rPr lang="en-US">
                <a:solidFill>
                  <a:srgbClr val="FFFFFF"/>
                </a:solidFill>
              </a:rPr>
              <a:t>wt std vs unknown</a:t>
            </a: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457200" y="1600200"/>
            <a:ext cx="822007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00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Molecular Weight vs Distance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315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Western Blot Analysis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Identifies protein through antibody interaction</a:t>
            </a:r>
          </a:p>
          <a:p>
            <a:r>
              <a:rPr lang="en-US" smtClean="0"/>
              <a:t>Run proteins on denatured gel (SDS-PAGE)</a:t>
            </a:r>
          </a:p>
          <a:p>
            <a:r>
              <a:rPr lang="en-US" smtClean="0"/>
              <a:t>Transfer (blot) proteins onto membrane</a:t>
            </a:r>
          </a:p>
          <a:p>
            <a:r>
              <a:rPr lang="en-US" smtClean="0"/>
              <a:t>Probe the membrane with primary antibody</a:t>
            </a:r>
          </a:p>
          <a:p>
            <a:r>
              <a:rPr lang="en-US" smtClean="0"/>
              <a:t>Add secondary antibody (this antibody is linked to an enzyme)</a:t>
            </a:r>
          </a:p>
          <a:p>
            <a:r>
              <a:rPr lang="en-US" smtClean="0"/>
              <a:t>Substrate is added and color appears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57200" y="174625"/>
            <a:ext cx="8226425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SDS Polyacrylamide Electrophoresis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6410325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457200" y="319088"/>
            <a:ext cx="8226425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SDS Effect on Protein Movement</a:t>
            </a: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6425" cy="631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22263" indent="-32226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22313" indent="-26511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3200">
                <a:solidFill>
                  <a:srgbClr val="000000"/>
                </a:solidFill>
              </a:rPr>
              <a:t>Sodium Dodecyl Sulfate denatures protein and covers it with negative charges : moves to + end</a:t>
            </a:r>
          </a:p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3200">
                <a:solidFill>
                  <a:srgbClr val="000000"/>
                </a:solidFill>
              </a:rPr>
              <a:t>Vertical gels are designed so the top of the gel box is attached to the negative power outlet</a:t>
            </a:r>
          </a:p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3200">
                <a:solidFill>
                  <a:srgbClr val="000000"/>
                </a:solidFill>
              </a:rPr>
              <a:t>The bottom of the gel box is attached to the positive power outlet</a:t>
            </a:r>
          </a:p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3200">
                <a:solidFill>
                  <a:srgbClr val="000000"/>
                </a:solidFill>
              </a:rPr>
              <a:t>Movement through the PAGE gel is proportional to mass not to charge</a:t>
            </a:r>
          </a:p>
          <a:p>
            <a:pPr eaLnBrk="1" hangingPunct="1">
              <a:spcBef>
                <a:spcPts val="800"/>
              </a:spcBef>
              <a:buFont typeface="Arial" charset="0"/>
              <a:buNone/>
            </a:pPr>
            <a:endParaRPr lang="en-US" sz="3200">
              <a:solidFill>
                <a:srgbClr val="000000"/>
              </a:solidFill>
            </a:endParaRPr>
          </a:p>
          <a:p>
            <a:pPr lvl="1" eaLnBrk="1" hangingPunct="1">
              <a:spcBef>
                <a:spcPts val="700"/>
              </a:spcBef>
              <a:buFont typeface="Arial" charset="0"/>
              <a:buNone/>
            </a:pPr>
            <a:endParaRPr lang="en-US" sz="2800">
              <a:solidFill>
                <a:srgbClr val="000000"/>
              </a:solidFill>
            </a:endParaRPr>
          </a:p>
          <a:p>
            <a:pPr lvl="1" eaLnBrk="1" hangingPunct="1">
              <a:spcBef>
                <a:spcPts val="700"/>
              </a:spcBef>
              <a:buFont typeface="Arial" charset="0"/>
              <a:buNone/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23556" name="Line 24"/>
          <p:cNvSpPr>
            <a:spLocks noChangeShapeType="1"/>
          </p:cNvSpPr>
          <p:nvPr/>
        </p:nvSpPr>
        <p:spPr bwMode="auto">
          <a:xfrm>
            <a:off x="2514600" y="3429000"/>
            <a:ext cx="228600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457200" y="82324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Analysis of Product</a:t>
            </a: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457200" y="1225325"/>
            <a:ext cx="8229600" cy="563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22263" indent="-32226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79463" indent="-32226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marL="457200" indent="-457200" eaLnBrk="1" hangingPunct="1">
              <a:spcBef>
                <a:spcPts val="8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Quality Control involves the entire process of </a:t>
            </a:r>
          </a:p>
          <a:p>
            <a:pPr marL="0" indent="0" eaLnBrk="1" hangingPunct="1">
              <a:spcBef>
                <a:spcPts val="8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      obtaining a product  that meets defined </a:t>
            </a:r>
          </a:p>
          <a:p>
            <a:pPr marL="0" indent="0" eaLnBrk="1" hangingPunct="1">
              <a:spcBef>
                <a:spcPts val="800"/>
              </a:spcBef>
            </a:pP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smtClean="0">
                <a:solidFill>
                  <a:srgbClr val="000000"/>
                </a:solidFill>
              </a:rPr>
              <a:t>     specifications</a:t>
            </a:r>
            <a:r>
              <a:rPr lang="en-US" sz="3200" b="1" dirty="0">
                <a:solidFill>
                  <a:srgbClr val="000000"/>
                </a:solidFill>
              </a:rPr>
              <a:t> </a:t>
            </a:r>
            <a:r>
              <a:rPr lang="en-US" sz="3200" dirty="0" smtClean="0">
                <a:solidFill>
                  <a:srgbClr val="000000"/>
                </a:solidFill>
              </a:rPr>
              <a:t>expressing both its purity and </a:t>
            </a:r>
          </a:p>
          <a:p>
            <a:pPr marL="0" indent="0" eaLnBrk="1" hangingPunct="1">
              <a:spcBef>
                <a:spcPts val="800"/>
              </a:spcBef>
            </a:pP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smtClean="0">
                <a:solidFill>
                  <a:srgbClr val="000000"/>
                </a:solidFill>
              </a:rPr>
              <a:t>     potency</a:t>
            </a:r>
          </a:p>
          <a:p>
            <a:pPr marL="457200" indent="-457200" eaLnBrk="1" hangingPunct="1">
              <a:spcBef>
                <a:spcPts val="8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Testing methods include cell biology, virology,</a:t>
            </a:r>
          </a:p>
          <a:p>
            <a:pPr marL="0" indent="0" eaLnBrk="1" hangingPunct="1">
              <a:spcBef>
                <a:spcPts val="8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     chemistry, analytical chemistry, molecular </a:t>
            </a:r>
          </a:p>
          <a:p>
            <a:pPr marL="0" indent="0" eaLnBrk="1" hangingPunct="1">
              <a:spcBef>
                <a:spcPts val="8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     biology &amp; the potency of the product</a:t>
            </a:r>
          </a:p>
          <a:p>
            <a:pPr marL="457200" indent="-457200" eaLnBrk="1" hangingPunct="1">
              <a:spcBef>
                <a:spcPts val="8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Different methods have different levels of detection </a:t>
            </a:r>
            <a:r>
              <a:rPr lang="en-US" sz="3200" dirty="0" err="1" smtClean="0">
                <a:solidFill>
                  <a:srgbClr val="000000"/>
                </a:solidFill>
              </a:rPr>
              <a:t>ie</a:t>
            </a:r>
            <a:r>
              <a:rPr lang="en-US" sz="3200" dirty="0" smtClean="0">
                <a:solidFill>
                  <a:srgbClr val="000000"/>
                </a:solidFill>
              </a:rPr>
              <a:t>, values can go from grams to </a:t>
            </a:r>
            <a:r>
              <a:rPr lang="en-US" sz="3200" dirty="0" err="1" smtClean="0">
                <a:solidFill>
                  <a:srgbClr val="000000"/>
                </a:solidFill>
              </a:rPr>
              <a:t>nanograms</a:t>
            </a:r>
            <a:endParaRPr lang="en-US" sz="3200" dirty="0">
              <a:solidFill>
                <a:srgbClr val="000000"/>
              </a:solidFill>
            </a:endParaRPr>
          </a:p>
          <a:p>
            <a:pPr marL="457200" indent="-457200" eaLnBrk="1" hangingPunct="1">
              <a:spcBef>
                <a:spcPts val="800"/>
              </a:spcBef>
              <a:buFont typeface="Arial" pitchFamily="34" charset="0"/>
              <a:buChar char="•"/>
            </a:pPr>
            <a:endParaRPr lang="en-US" sz="3200" dirty="0" smtClean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ts val="800"/>
              </a:spcBef>
            </a:pPr>
            <a:endParaRPr lang="en-US" sz="3200" dirty="0" smtClean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ts val="800"/>
              </a:spcBef>
            </a:pP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457200" y="174625"/>
            <a:ext cx="8226425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Movement of Proteins on an SDS Gel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171825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604" name="Line 3"/>
          <p:cNvSpPr>
            <a:spLocks noChangeShapeType="1"/>
          </p:cNvSpPr>
          <p:nvPr/>
        </p:nvSpPr>
        <p:spPr bwMode="auto">
          <a:xfrm>
            <a:off x="2057400" y="2743200"/>
            <a:ext cx="6858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5" name="Freeform 4"/>
          <p:cNvSpPr>
            <a:spLocks/>
          </p:cNvSpPr>
          <p:nvPr/>
        </p:nvSpPr>
        <p:spPr bwMode="auto">
          <a:xfrm>
            <a:off x="6858000" y="5943600"/>
            <a:ext cx="1588" cy="1588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0 60000 65536"/>
              <a:gd name="T5" fmla="*/ 0 60000 65536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Line 5"/>
          <p:cNvSpPr>
            <a:spLocks noChangeShapeType="1"/>
          </p:cNvSpPr>
          <p:nvPr/>
        </p:nvSpPr>
        <p:spPr bwMode="auto">
          <a:xfrm flipH="1">
            <a:off x="5697538" y="5943600"/>
            <a:ext cx="72072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7" name="Text Box 6"/>
          <p:cNvSpPr txBox="1">
            <a:spLocks noChangeArrowheads="1"/>
          </p:cNvSpPr>
          <p:nvPr/>
        </p:nvSpPr>
        <p:spPr bwMode="auto">
          <a:xfrm>
            <a:off x="457200" y="2514600"/>
            <a:ext cx="1828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Stacking of proteins at top of gel at start</a:t>
            </a:r>
          </a:p>
        </p:txBody>
      </p:sp>
      <p:sp>
        <p:nvSpPr>
          <p:cNvPr id="25608" name="Text Box 7"/>
          <p:cNvSpPr txBox="1">
            <a:spLocks noChangeArrowheads="1"/>
          </p:cNvSpPr>
          <p:nvPr/>
        </p:nvSpPr>
        <p:spPr bwMode="auto">
          <a:xfrm>
            <a:off x="6400800" y="5715000"/>
            <a:ext cx="16002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Low weight molecular dye</a:t>
            </a:r>
          </a:p>
        </p:txBody>
      </p:sp>
      <p:sp>
        <p:nvSpPr>
          <p:cNvPr id="25609" name="Text Box 8"/>
          <p:cNvSpPr txBox="1">
            <a:spLocks noChangeArrowheads="1"/>
          </p:cNvSpPr>
          <p:nvPr/>
        </p:nvSpPr>
        <p:spPr bwMode="auto">
          <a:xfrm>
            <a:off x="6400800" y="2057400"/>
            <a:ext cx="53022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000000"/>
                </a:solidFill>
              </a:rPr>
              <a:t>-  </a:t>
            </a:r>
          </a:p>
        </p:txBody>
      </p:sp>
      <p:sp>
        <p:nvSpPr>
          <p:cNvPr id="25610" name="Text Box 9"/>
          <p:cNvSpPr txBox="1">
            <a:spLocks noChangeArrowheads="1"/>
          </p:cNvSpPr>
          <p:nvPr/>
        </p:nvSpPr>
        <p:spPr bwMode="auto">
          <a:xfrm>
            <a:off x="6400800" y="5259388"/>
            <a:ext cx="45720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25611" name="Text Box 10"/>
          <p:cNvSpPr txBox="1">
            <a:spLocks noChangeArrowheads="1"/>
          </p:cNvSpPr>
          <p:nvPr/>
        </p:nvSpPr>
        <p:spPr bwMode="auto">
          <a:xfrm>
            <a:off x="5943600" y="3657600"/>
            <a:ext cx="18288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Distribution of proteins in a   charged  field </a:t>
            </a:r>
          </a:p>
        </p:txBody>
      </p:sp>
      <p:sp>
        <p:nvSpPr>
          <p:cNvPr id="25612" name="Line 11"/>
          <p:cNvSpPr>
            <a:spLocks noChangeShapeType="1"/>
          </p:cNvSpPr>
          <p:nvPr/>
        </p:nvSpPr>
        <p:spPr bwMode="auto">
          <a:xfrm>
            <a:off x="8001000" y="2057400"/>
            <a:ext cx="1588" cy="4114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3" name="Text Box 12"/>
          <p:cNvSpPr txBox="1">
            <a:spLocks noChangeArrowheads="1"/>
          </p:cNvSpPr>
          <p:nvPr/>
        </p:nvSpPr>
        <p:spPr bwMode="auto">
          <a:xfrm>
            <a:off x="6629400" y="137160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Protein Migration</a:t>
            </a:r>
          </a:p>
        </p:txBody>
      </p:sp>
      <p:sp>
        <p:nvSpPr>
          <p:cNvPr id="25614" name="Line 13"/>
          <p:cNvSpPr>
            <a:spLocks noChangeShapeType="1"/>
          </p:cNvSpPr>
          <p:nvPr/>
        </p:nvSpPr>
        <p:spPr bwMode="auto">
          <a:xfrm flipV="1">
            <a:off x="5486400" y="3413125"/>
            <a:ext cx="457200" cy="2603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5" name="Text Box 14"/>
          <p:cNvSpPr txBox="1">
            <a:spLocks noChangeArrowheads="1"/>
          </p:cNvSpPr>
          <p:nvPr/>
        </p:nvSpPr>
        <p:spPr bwMode="auto">
          <a:xfrm>
            <a:off x="6172200" y="2743200"/>
            <a:ext cx="1371600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Highest Molecular Wt. protein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% Polyacrylamide in Gel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6425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22263" indent="-32226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3200">
                <a:solidFill>
                  <a:srgbClr val="000000"/>
                </a:solidFill>
              </a:rPr>
              <a:t>Gels can be made at different concentrations of polyacrylamide                       </a:t>
            </a:r>
          </a:p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3200">
                <a:solidFill>
                  <a:srgbClr val="000000"/>
                </a:solidFill>
              </a:rPr>
              <a:t>Example: gels made at 3%,6%,9% and 12% will produce different openings through which the molecule will migrate         </a:t>
            </a:r>
          </a:p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3200">
                <a:solidFill>
                  <a:srgbClr val="000000"/>
                </a:solidFill>
              </a:rPr>
              <a:t>The larger the opening allows large molecules to move through the gel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457200" y="174625"/>
            <a:ext cx="8226425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Vertical Polyacrylamide Gel Electrophoresis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7400"/>
            <a:ext cx="762000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1663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Equipment for Electrophoresis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43000"/>
            <a:ext cx="6980238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-1676400"/>
            <a:ext cx="8077200" cy="1021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4" descr="https://docs.google.com/?pid=bl&amp;srcid=ADGEESi1POV80KwH6IK05a9G2Xf8gIXKtZncrePyPZZF_vAjnqtUyBeF75aH_FN-IiEm93txzPezezcCK236q_2cHM_9HEnpbohxZohOHxD6m5Fz_M9YFaEtgu_OsHHPT1gJEZaCbLb3&amp;q=cache%3ATqn0ncegi9QJ%3Awww.bio-rad.com%2Fwebroot%2Fweb%2Fpdf%2Flsr%2Fliterature%2F10007296.PDF%20powerpoint%20for%20page%20electrophorsis%20bio-rad&amp;docid=71a6ea258713de4f9132ab12d218e371&amp;a=bi&amp;pagenumber=4&amp;w=800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48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Gel Electrophoresis Equipment</a:t>
            </a:r>
            <a:br>
              <a:rPr lang="en-US" dirty="0" smtClean="0"/>
            </a:br>
            <a:r>
              <a:rPr lang="en-US" dirty="0" smtClean="0"/>
              <a:t>Mini-PROTEAN Tetra Cell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71" y="1509486"/>
            <a:ext cx="70485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Mini Gel holder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066800"/>
            <a:ext cx="7236143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4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Gel Holder:</a:t>
            </a:r>
            <a:br>
              <a:rPr lang="en-US" dirty="0" smtClean="0"/>
            </a:br>
            <a:r>
              <a:rPr lang="en-US" dirty="0" smtClean="0"/>
              <a:t>Allows New Gel to be Inserted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524000"/>
            <a:ext cx="668382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98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Gel Holders</a:t>
            </a:r>
            <a:br>
              <a:rPr lang="en-US" dirty="0" smtClean="0"/>
            </a:br>
            <a:r>
              <a:rPr lang="en-US" dirty="0" smtClean="0"/>
              <a:t>Placed in Mini-Protean Tetra Cell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71" y="1371600"/>
            <a:ext cx="81534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66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1663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16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8686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457199" y="274637"/>
            <a:ext cx="82200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Procedure in Short</a:t>
            </a:r>
          </a:p>
        </p:txBody>
      </p:sp>
      <p:sp>
        <p:nvSpPr>
          <p:cNvPr id="29702" name="Text Box 5"/>
          <p:cNvSpPr txBox="1">
            <a:spLocks noChangeArrowheads="1"/>
          </p:cNvSpPr>
          <p:nvPr/>
        </p:nvSpPr>
        <p:spPr bwMode="auto">
          <a:xfrm>
            <a:off x="228600" y="5029200"/>
            <a:ext cx="8915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FFFFFF"/>
                </a:solidFill>
              </a:rPr>
              <a:t>LoadGe          Place Buffer </a:t>
            </a:r>
          </a:p>
        </p:txBody>
      </p:sp>
      <p:sp>
        <p:nvSpPr>
          <p:cNvPr id="29703" name="Text Box 6"/>
          <p:cNvSpPr txBox="1">
            <a:spLocks noChangeArrowheads="1"/>
          </p:cNvSpPr>
          <p:nvPr/>
        </p:nvSpPr>
        <p:spPr bwMode="auto">
          <a:xfrm>
            <a:off x="2971800" y="5715000"/>
            <a:ext cx="228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914400" y="5943600"/>
            <a:ext cx="228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228600" y="5715000"/>
            <a:ext cx="8270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FFFFFF"/>
                </a:solidFill>
              </a:rPr>
              <a:t> Equip</a:t>
            </a:r>
          </a:p>
        </p:txBody>
      </p:sp>
      <p:sp>
        <p:nvSpPr>
          <p:cNvPr id="29706" name="Text Box 9"/>
          <p:cNvSpPr txBox="1">
            <a:spLocks noChangeArrowheads="1"/>
          </p:cNvSpPr>
          <p:nvPr/>
        </p:nvSpPr>
        <p:spPr bwMode="auto">
          <a:xfrm>
            <a:off x="4572000" y="6172200"/>
            <a:ext cx="228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707" name="Text Box 10"/>
          <p:cNvSpPr txBox="1">
            <a:spLocks noChangeArrowheads="1"/>
          </p:cNvSpPr>
          <p:nvPr/>
        </p:nvSpPr>
        <p:spPr bwMode="auto">
          <a:xfrm>
            <a:off x="1143000" y="5943600"/>
            <a:ext cx="228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708" name="Text Box 11"/>
          <p:cNvSpPr txBox="1">
            <a:spLocks noChangeArrowheads="1"/>
          </p:cNvSpPr>
          <p:nvPr/>
        </p:nvSpPr>
        <p:spPr bwMode="auto">
          <a:xfrm>
            <a:off x="5486400" y="2971800"/>
            <a:ext cx="1809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709" name="Text Box 12"/>
          <p:cNvSpPr txBox="1">
            <a:spLocks noChangeArrowheads="1"/>
          </p:cNvSpPr>
          <p:nvPr/>
        </p:nvSpPr>
        <p:spPr bwMode="auto">
          <a:xfrm>
            <a:off x="268514" y="1408113"/>
            <a:ext cx="8915400" cy="531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342900" indent="-342900" eaLnBrk="0" hangingPunct="0">
              <a:tabLst>
                <a:tab pos="722313" algn="l"/>
                <a:tab pos="1179513" algn="l"/>
                <a:tab pos="1636713" algn="l"/>
                <a:tab pos="2093913" algn="l"/>
                <a:tab pos="2551113" algn="l"/>
                <a:tab pos="3008313" algn="l"/>
                <a:tab pos="3465513" algn="l"/>
                <a:tab pos="3922713" algn="l"/>
                <a:tab pos="4379913" algn="l"/>
                <a:tab pos="4837113" algn="l"/>
                <a:tab pos="5294313" algn="l"/>
                <a:tab pos="5751513" algn="l"/>
                <a:tab pos="6208713" algn="l"/>
                <a:tab pos="6665913" algn="l"/>
                <a:tab pos="7123113" algn="l"/>
                <a:tab pos="7580313" algn="l"/>
                <a:tab pos="8037513" algn="l"/>
                <a:tab pos="8494713" algn="l"/>
                <a:tab pos="8951913" algn="l"/>
                <a:tab pos="9409113" algn="l"/>
                <a:tab pos="986631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22313" indent="-265113" eaLnBrk="0" hangingPunct="0">
              <a:tabLst>
                <a:tab pos="722313" algn="l"/>
                <a:tab pos="1179513" algn="l"/>
                <a:tab pos="1636713" algn="l"/>
                <a:tab pos="2093913" algn="l"/>
                <a:tab pos="2551113" algn="l"/>
                <a:tab pos="3008313" algn="l"/>
                <a:tab pos="3465513" algn="l"/>
                <a:tab pos="3922713" algn="l"/>
                <a:tab pos="4379913" algn="l"/>
                <a:tab pos="4837113" algn="l"/>
                <a:tab pos="5294313" algn="l"/>
                <a:tab pos="5751513" algn="l"/>
                <a:tab pos="6208713" algn="l"/>
                <a:tab pos="6665913" algn="l"/>
                <a:tab pos="7123113" algn="l"/>
                <a:tab pos="7580313" algn="l"/>
                <a:tab pos="8037513" algn="l"/>
                <a:tab pos="8494713" algn="l"/>
                <a:tab pos="8951913" algn="l"/>
                <a:tab pos="9409113" algn="l"/>
                <a:tab pos="986631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722313" algn="l"/>
                <a:tab pos="1179513" algn="l"/>
                <a:tab pos="1636713" algn="l"/>
                <a:tab pos="2093913" algn="l"/>
                <a:tab pos="2551113" algn="l"/>
                <a:tab pos="3008313" algn="l"/>
                <a:tab pos="3465513" algn="l"/>
                <a:tab pos="3922713" algn="l"/>
                <a:tab pos="4379913" algn="l"/>
                <a:tab pos="4837113" algn="l"/>
                <a:tab pos="5294313" algn="l"/>
                <a:tab pos="5751513" algn="l"/>
                <a:tab pos="6208713" algn="l"/>
                <a:tab pos="6665913" algn="l"/>
                <a:tab pos="7123113" algn="l"/>
                <a:tab pos="7580313" algn="l"/>
                <a:tab pos="8037513" algn="l"/>
                <a:tab pos="8494713" algn="l"/>
                <a:tab pos="8951913" algn="l"/>
                <a:tab pos="9409113" algn="l"/>
                <a:tab pos="986631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722313" algn="l"/>
                <a:tab pos="1179513" algn="l"/>
                <a:tab pos="1636713" algn="l"/>
                <a:tab pos="2093913" algn="l"/>
                <a:tab pos="2551113" algn="l"/>
                <a:tab pos="3008313" algn="l"/>
                <a:tab pos="3465513" algn="l"/>
                <a:tab pos="3922713" algn="l"/>
                <a:tab pos="4379913" algn="l"/>
                <a:tab pos="4837113" algn="l"/>
                <a:tab pos="5294313" algn="l"/>
                <a:tab pos="5751513" algn="l"/>
                <a:tab pos="6208713" algn="l"/>
                <a:tab pos="6665913" algn="l"/>
                <a:tab pos="7123113" algn="l"/>
                <a:tab pos="7580313" algn="l"/>
                <a:tab pos="8037513" algn="l"/>
                <a:tab pos="8494713" algn="l"/>
                <a:tab pos="8951913" algn="l"/>
                <a:tab pos="9409113" algn="l"/>
                <a:tab pos="986631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722313" algn="l"/>
                <a:tab pos="1179513" algn="l"/>
                <a:tab pos="1636713" algn="l"/>
                <a:tab pos="2093913" algn="l"/>
                <a:tab pos="2551113" algn="l"/>
                <a:tab pos="3008313" algn="l"/>
                <a:tab pos="3465513" algn="l"/>
                <a:tab pos="3922713" algn="l"/>
                <a:tab pos="4379913" algn="l"/>
                <a:tab pos="4837113" algn="l"/>
                <a:tab pos="5294313" algn="l"/>
                <a:tab pos="5751513" algn="l"/>
                <a:tab pos="6208713" algn="l"/>
                <a:tab pos="6665913" algn="l"/>
                <a:tab pos="7123113" algn="l"/>
                <a:tab pos="7580313" algn="l"/>
                <a:tab pos="8037513" algn="l"/>
                <a:tab pos="8494713" algn="l"/>
                <a:tab pos="8951913" algn="l"/>
                <a:tab pos="9409113" algn="l"/>
                <a:tab pos="986631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722313" algn="l"/>
                <a:tab pos="1179513" algn="l"/>
                <a:tab pos="1636713" algn="l"/>
                <a:tab pos="2093913" algn="l"/>
                <a:tab pos="2551113" algn="l"/>
                <a:tab pos="3008313" algn="l"/>
                <a:tab pos="3465513" algn="l"/>
                <a:tab pos="3922713" algn="l"/>
                <a:tab pos="4379913" algn="l"/>
                <a:tab pos="4837113" algn="l"/>
                <a:tab pos="5294313" algn="l"/>
                <a:tab pos="5751513" algn="l"/>
                <a:tab pos="6208713" algn="l"/>
                <a:tab pos="6665913" algn="l"/>
                <a:tab pos="7123113" algn="l"/>
                <a:tab pos="7580313" algn="l"/>
                <a:tab pos="8037513" algn="l"/>
                <a:tab pos="8494713" algn="l"/>
                <a:tab pos="8951913" algn="l"/>
                <a:tab pos="9409113" algn="l"/>
                <a:tab pos="986631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722313" algn="l"/>
                <a:tab pos="1179513" algn="l"/>
                <a:tab pos="1636713" algn="l"/>
                <a:tab pos="2093913" algn="l"/>
                <a:tab pos="2551113" algn="l"/>
                <a:tab pos="3008313" algn="l"/>
                <a:tab pos="3465513" algn="l"/>
                <a:tab pos="3922713" algn="l"/>
                <a:tab pos="4379913" algn="l"/>
                <a:tab pos="4837113" algn="l"/>
                <a:tab pos="5294313" algn="l"/>
                <a:tab pos="5751513" algn="l"/>
                <a:tab pos="6208713" algn="l"/>
                <a:tab pos="6665913" algn="l"/>
                <a:tab pos="7123113" algn="l"/>
                <a:tab pos="7580313" algn="l"/>
                <a:tab pos="8037513" algn="l"/>
                <a:tab pos="8494713" algn="l"/>
                <a:tab pos="8951913" algn="l"/>
                <a:tab pos="9409113" algn="l"/>
                <a:tab pos="986631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722313" algn="l"/>
                <a:tab pos="1179513" algn="l"/>
                <a:tab pos="1636713" algn="l"/>
                <a:tab pos="2093913" algn="l"/>
                <a:tab pos="2551113" algn="l"/>
                <a:tab pos="3008313" algn="l"/>
                <a:tab pos="3465513" algn="l"/>
                <a:tab pos="3922713" algn="l"/>
                <a:tab pos="4379913" algn="l"/>
                <a:tab pos="4837113" algn="l"/>
                <a:tab pos="5294313" algn="l"/>
                <a:tab pos="5751513" algn="l"/>
                <a:tab pos="6208713" algn="l"/>
                <a:tab pos="6665913" algn="l"/>
                <a:tab pos="7123113" algn="l"/>
                <a:tab pos="7580313" algn="l"/>
                <a:tab pos="8037513" algn="l"/>
                <a:tab pos="8494713" algn="l"/>
                <a:tab pos="8951913" algn="l"/>
                <a:tab pos="9409113" algn="l"/>
                <a:tab pos="986631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722313" algn="l"/>
                <a:tab pos="1179513" algn="l"/>
                <a:tab pos="1636713" algn="l"/>
                <a:tab pos="2093913" algn="l"/>
                <a:tab pos="2551113" algn="l"/>
                <a:tab pos="3008313" algn="l"/>
                <a:tab pos="3465513" algn="l"/>
                <a:tab pos="3922713" algn="l"/>
                <a:tab pos="4379913" algn="l"/>
                <a:tab pos="4837113" algn="l"/>
                <a:tab pos="5294313" algn="l"/>
                <a:tab pos="5751513" algn="l"/>
                <a:tab pos="6208713" algn="l"/>
                <a:tab pos="6665913" algn="l"/>
                <a:tab pos="7123113" algn="l"/>
                <a:tab pos="7580313" algn="l"/>
                <a:tab pos="8037513" algn="l"/>
                <a:tab pos="8494713" algn="l"/>
                <a:tab pos="8951913" algn="l"/>
                <a:tab pos="9409113" algn="l"/>
                <a:tab pos="986631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lvl="1" algn="ctr">
              <a:spcBef>
                <a:spcPts val="800"/>
              </a:spcBef>
              <a:buFont typeface="Arial" charset="0"/>
              <a:buNone/>
            </a:pPr>
            <a:endParaRPr lang="en-US" sz="3200">
              <a:solidFill>
                <a:srgbClr val="000000"/>
              </a:solidFill>
            </a:endParaRPr>
          </a:p>
          <a:p>
            <a:pPr lvl="1" algn="ctr">
              <a:spcBef>
                <a:spcPts val="800"/>
              </a:spcBef>
              <a:buFont typeface="Arial" charset="0"/>
              <a:buNone/>
            </a:pPr>
            <a:endParaRPr lang="en-US" sz="3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457200" y="169863"/>
            <a:ext cx="821848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Electrophoresis and </a:t>
            </a:r>
            <a:br>
              <a:rPr lang="en-US" sz="4400">
                <a:solidFill>
                  <a:srgbClr val="000000"/>
                </a:solidFill>
              </a:rPr>
            </a:br>
            <a:r>
              <a:rPr lang="en-US" sz="4400">
                <a:solidFill>
                  <a:srgbClr val="000000"/>
                </a:solidFill>
              </a:rPr>
              <a:t>Movement of Molecules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1848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22263" indent="-32226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22313" indent="-26511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spcBef>
                <a:spcPts val="800"/>
              </a:spcBef>
              <a:buFont typeface="Arial" charset="0"/>
              <a:buNone/>
            </a:pPr>
            <a:endParaRPr lang="en-US" sz="3200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3200">
                <a:solidFill>
                  <a:srgbClr val="000000"/>
                </a:solidFill>
              </a:rPr>
              <a:t>Molecules can have distinct charges</a:t>
            </a:r>
          </a:p>
          <a:p>
            <a:pPr lvl="1" eaLnBrk="1" hangingPunct="1">
              <a:spcBef>
                <a:spcPts val="700"/>
              </a:spcBef>
              <a:buFont typeface="Arial" charset="0"/>
              <a:buChar char="–"/>
            </a:pPr>
            <a:r>
              <a:rPr lang="en-US" sz="2800">
                <a:solidFill>
                  <a:srgbClr val="000000"/>
                </a:solidFill>
              </a:rPr>
              <a:t>Positive or Negative   </a:t>
            </a:r>
          </a:p>
          <a:p>
            <a:pPr lvl="1" eaLnBrk="1" hangingPunct="1">
              <a:spcBef>
                <a:spcPts val="700"/>
              </a:spcBef>
              <a:buFont typeface="Arial" charset="0"/>
              <a:buChar char="–"/>
            </a:pPr>
            <a:r>
              <a:rPr lang="en-US" sz="2800">
                <a:solidFill>
                  <a:srgbClr val="000000"/>
                </a:solidFill>
              </a:rPr>
              <a:t>Net charge will cause different movement through gel                                          </a:t>
            </a:r>
          </a:p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3200">
                <a:solidFill>
                  <a:srgbClr val="000000"/>
                </a:solidFill>
              </a:rPr>
              <a:t>Molecules can have different shapes</a:t>
            </a:r>
          </a:p>
          <a:p>
            <a:pPr lvl="1" eaLnBrk="1" hangingPunct="1">
              <a:spcBef>
                <a:spcPts val="700"/>
              </a:spcBef>
              <a:buFont typeface="Arial" charset="0"/>
              <a:buChar char="–"/>
            </a:pPr>
            <a:r>
              <a:rPr lang="en-US" sz="2800">
                <a:solidFill>
                  <a:srgbClr val="000000"/>
                </a:solidFill>
              </a:rPr>
              <a:t>Linear</a:t>
            </a:r>
          </a:p>
          <a:p>
            <a:pPr lvl="1" eaLnBrk="1" hangingPunct="1">
              <a:spcBef>
                <a:spcPts val="700"/>
              </a:spcBef>
              <a:buFont typeface="Arial" charset="0"/>
              <a:buChar char="–"/>
            </a:pPr>
            <a:r>
              <a:rPr lang="en-US" sz="2800">
                <a:solidFill>
                  <a:srgbClr val="000000"/>
                </a:solidFill>
              </a:rPr>
              <a:t>globular</a:t>
            </a:r>
          </a:p>
          <a:p>
            <a:pPr lvl="1" eaLnBrk="1" hangingPunct="1">
              <a:spcBef>
                <a:spcPts val="700"/>
              </a:spcBef>
              <a:buFont typeface="Arial" charset="0"/>
              <a:buChar char="–"/>
            </a:pPr>
            <a:r>
              <a:rPr lang="en-US" sz="2800">
                <a:solidFill>
                  <a:srgbClr val="000000"/>
                </a:solidFill>
              </a:rPr>
              <a:t>Alpha helix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200400" y="3749675"/>
            <a:ext cx="228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FFFFFF"/>
                </a:solidFill>
              </a:rPr>
              <a:t>+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1663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457200" y="407988"/>
            <a:ext cx="82200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4011613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4668838" y="1600200"/>
            <a:ext cx="4011612" cy="442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22263" indent="-32226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marL="0" indent="0" eaLnBrk="1" hangingPunct="1">
              <a:spcBef>
                <a:spcPts val="800"/>
              </a:spcBef>
            </a:pP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3072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Electrophoresis of Samples</a:t>
            </a:r>
          </a:p>
        </p:txBody>
      </p:sp>
      <p:sp>
        <p:nvSpPr>
          <p:cNvPr id="3072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  <a:hlinkClick r:id="rId3"/>
              </a:rPr>
              <a:t>Setting</a:t>
            </a:r>
            <a:r>
              <a:rPr lang="en-US" dirty="0">
                <a:hlinkClick r:id="rId3"/>
              </a:rPr>
              <a:t> Up and Running Mini-PROTEAN TGX Precast Gels </a:t>
            </a:r>
            <a:r>
              <a:rPr lang="en-US" dirty="0" smtClean="0">
                <a:hlinkClick r:id="rId3"/>
              </a:rPr>
              <a:t>– </a:t>
            </a:r>
          </a:p>
          <a:p>
            <a:pPr marL="0" indent="0">
              <a:buNone/>
            </a:pPr>
            <a:endParaRPr lang="en-US" dirty="0" smtClean="0">
              <a:hlinkClick r:id="rId3"/>
            </a:endParaRP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Youhttp</a:t>
            </a:r>
            <a:r>
              <a:rPr lang="en-US" dirty="0">
                <a:hlinkClick r:id="rId3"/>
              </a:rPr>
              <a:t>://www.youtube.com/watch?v=XnEdmk1SqvgTube</a:t>
            </a:r>
            <a:endParaRPr lang="en-US" dirty="0" smtClean="0"/>
          </a:p>
        </p:txBody>
      </p:sp>
      <p:sp>
        <p:nvSpPr>
          <p:cNvPr id="30729" name="Content Placeholder 8"/>
          <p:cNvSpPr>
            <a:spLocks noGrp="1"/>
          </p:cNvSpPr>
          <p:nvPr>
            <p:ph sz="half" idx="2"/>
          </p:nvPr>
        </p:nvSpPr>
        <p:spPr>
          <a:xfrm>
            <a:off x="4676614" y="1600200"/>
            <a:ext cx="4029075" cy="45053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Samples: boiled 3’ with loading dye (2x </a:t>
            </a:r>
            <a:r>
              <a:rPr lang="en-US" dirty="0" err="1" smtClean="0"/>
              <a:t>Laemmli</a:t>
            </a:r>
            <a:r>
              <a:rPr lang="en-US" dirty="0" smtClean="0"/>
              <a:t> buffer + running dye)     </a:t>
            </a:r>
          </a:p>
          <a:p>
            <a:pPr marL="0" indent="0">
              <a:buNone/>
            </a:pPr>
            <a:r>
              <a:rPr lang="en-US" dirty="0" smtClean="0"/>
              <a:t>Mini-PROTEAN tetra cell: Set up according to SOP given in workbook</a:t>
            </a:r>
          </a:p>
          <a:p>
            <a:pPr marL="0" indent="0">
              <a:buNone/>
            </a:pPr>
            <a:r>
              <a:rPr lang="en-US" dirty="0" smtClean="0"/>
              <a:t>Power settings: 75 volts for 45 – 60 minutes</a:t>
            </a:r>
          </a:p>
          <a:p>
            <a:pPr marL="0" indent="0">
              <a:buNone/>
            </a:pPr>
            <a:r>
              <a:rPr lang="en-US" dirty="0" smtClean="0"/>
              <a:t>Running dye should not</a:t>
            </a:r>
          </a:p>
          <a:p>
            <a:pPr marL="0" indent="0">
              <a:buNone/>
            </a:pPr>
            <a:r>
              <a:rPr lang="en-US" dirty="0"/>
              <a:t>r</a:t>
            </a:r>
            <a:r>
              <a:rPr lang="en-US" dirty="0" smtClean="0"/>
              <a:t>un off the bottom of gel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                                                     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538163"/>
            <a:ext cx="7705725" cy="578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96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Macromolecular charge</a:t>
            </a: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22263" indent="-322263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2400">
                <a:solidFill>
                  <a:srgbClr val="000000"/>
                </a:solidFill>
              </a:rPr>
              <a:t>Macromolecules have a variable net charge that depends on pH</a:t>
            </a:r>
          </a:p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2400">
                <a:solidFill>
                  <a:srgbClr val="000000"/>
                </a:solidFill>
              </a:rPr>
              <a:t>pH at which net charge is zero = pI</a:t>
            </a:r>
          </a:p>
          <a:p>
            <a:pPr eaLnBrk="1" hangingPunct="1">
              <a:spcBef>
                <a:spcPts val="800"/>
              </a:spcBef>
              <a:buFont typeface="Arial" charset="0"/>
              <a:buChar char="•"/>
            </a:pPr>
            <a:r>
              <a:rPr lang="en-US" sz="2400">
                <a:solidFill>
                  <a:srgbClr val="000000"/>
                </a:solidFill>
              </a:rPr>
              <a:t>Electrical shielding of charge occurs when counterions are solvated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5486400" y="2971800"/>
            <a:ext cx="914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6629400" y="5257800"/>
            <a:ext cx="2286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FFFFFF"/>
                </a:solidFill>
              </a:rPr>
              <a:t>V= </a:t>
            </a:r>
          </a:p>
        </p:txBody>
      </p:sp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6400800" y="2286000"/>
            <a:ext cx="914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5486400" y="3200400"/>
            <a:ext cx="15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5" name="Text Box 10"/>
          <p:cNvSpPr txBox="1">
            <a:spLocks noChangeArrowheads="1"/>
          </p:cNvSpPr>
          <p:nvPr/>
        </p:nvSpPr>
        <p:spPr bwMode="auto">
          <a:xfrm>
            <a:off x="5486400" y="3200400"/>
            <a:ext cx="15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6" name="Text Box 11"/>
          <p:cNvSpPr txBox="1">
            <a:spLocks noChangeArrowheads="1"/>
          </p:cNvSpPr>
          <p:nvPr/>
        </p:nvSpPr>
        <p:spPr bwMode="auto">
          <a:xfrm>
            <a:off x="4800600" y="2971800"/>
            <a:ext cx="228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7" name="Text Box 12"/>
          <p:cNvSpPr txBox="1">
            <a:spLocks noChangeArrowheads="1"/>
          </p:cNvSpPr>
          <p:nvPr/>
        </p:nvSpPr>
        <p:spPr bwMode="auto">
          <a:xfrm>
            <a:off x="9372600" y="4343400"/>
            <a:ext cx="15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8" name="Text Box 13"/>
          <p:cNvSpPr txBox="1">
            <a:spLocks noChangeArrowheads="1"/>
          </p:cNvSpPr>
          <p:nvPr/>
        </p:nvSpPr>
        <p:spPr bwMode="auto">
          <a:xfrm>
            <a:off x="5943600" y="2514600"/>
            <a:ext cx="1143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9" name="Text Box 14"/>
          <p:cNvSpPr txBox="1">
            <a:spLocks noChangeArrowheads="1"/>
          </p:cNvSpPr>
          <p:nvPr/>
        </p:nvSpPr>
        <p:spPr bwMode="auto">
          <a:xfrm>
            <a:off x="5029200" y="2743200"/>
            <a:ext cx="4800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80" name="Text Box 15"/>
          <p:cNvSpPr txBox="1">
            <a:spLocks noChangeArrowheads="1"/>
          </p:cNvSpPr>
          <p:nvPr/>
        </p:nvSpPr>
        <p:spPr bwMode="auto">
          <a:xfrm>
            <a:off x="5715000" y="32004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81" name="Text Box 16"/>
          <p:cNvSpPr txBox="1">
            <a:spLocks noChangeArrowheads="1"/>
          </p:cNvSpPr>
          <p:nvPr/>
        </p:nvSpPr>
        <p:spPr bwMode="auto">
          <a:xfrm>
            <a:off x="5029200" y="2743200"/>
            <a:ext cx="4800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82" name="Text Box 17"/>
          <p:cNvSpPr txBox="1">
            <a:spLocks noChangeArrowheads="1"/>
          </p:cNvSpPr>
          <p:nvPr/>
        </p:nvSpPr>
        <p:spPr bwMode="auto">
          <a:xfrm>
            <a:off x="5029200" y="251460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83" name="Text Box 18"/>
          <p:cNvSpPr txBox="1">
            <a:spLocks noChangeArrowheads="1"/>
          </p:cNvSpPr>
          <p:nvPr/>
        </p:nvSpPr>
        <p:spPr bwMode="auto">
          <a:xfrm>
            <a:off x="5943600" y="3886200"/>
            <a:ext cx="595313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V = </a:t>
            </a:r>
          </a:p>
          <a:p>
            <a:pPr eaLnBrk="1" hangingPunct="1"/>
            <a:endParaRPr lang="en-US" u="sng">
              <a:solidFill>
                <a:srgbClr val="000000"/>
              </a:solidFill>
            </a:endParaRPr>
          </a:p>
          <a:p>
            <a:pPr eaLnBrk="1" hangingPunct="1"/>
            <a:endParaRPr lang="en-US" u="sng">
              <a:solidFill>
                <a:srgbClr val="000000"/>
              </a:solidFill>
            </a:endParaRPr>
          </a:p>
        </p:txBody>
      </p:sp>
      <p:sp>
        <p:nvSpPr>
          <p:cNvPr id="11284" name="Text Box 19"/>
          <p:cNvSpPr txBox="1">
            <a:spLocks noChangeArrowheads="1"/>
          </p:cNvSpPr>
          <p:nvPr/>
        </p:nvSpPr>
        <p:spPr bwMode="auto">
          <a:xfrm>
            <a:off x="5943600" y="3886200"/>
            <a:ext cx="1371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85" name="Text Box 20"/>
          <p:cNvSpPr txBox="1">
            <a:spLocks noChangeArrowheads="1"/>
          </p:cNvSpPr>
          <p:nvPr/>
        </p:nvSpPr>
        <p:spPr bwMode="auto">
          <a:xfrm>
            <a:off x="5943600" y="3886200"/>
            <a:ext cx="1143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86" name="Text Box 21"/>
          <p:cNvSpPr txBox="1">
            <a:spLocks noChangeArrowheads="1"/>
          </p:cNvSpPr>
          <p:nvPr/>
        </p:nvSpPr>
        <p:spPr bwMode="auto">
          <a:xfrm>
            <a:off x="5486400" y="2286000"/>
            <a:ext cx="16002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87" name="Text Box 22"/>
          <p:cNvSpPr txBox="1">
            <a:spLocks noChangeArrowheads="1"/>
          </p:cNvSpPr>
          <p:nvPr/>
        </p:nvSpPr>
        <p:spPr bwMode="auto">
          <a:xfrm>
            <a:off x="6629400" y="3886200"/>
            <a:ext cx="228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11288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00"/>
            <a:ext cx="37496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Electrophoresis 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6425" cy="502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322263" indent="-322263">
              <a:spcBef>
                <a:spcPts val="800"/>
              </a:spcBef>
              <a:buFont typeface="Arial" charset="0"/>
              <a:buChar char="•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/>
            </a:pPr>
            <a:r>
              <a:rPr lang="en-US" sz="3200" dirty="0">
                <a:solidFill>
                  <a:srgbClr val="000000"/>
                </a:solidFill>
                <a:ea typeface="+mn-ea"/>
              </a:rPr>
              <a:t>Horizontal </a:t>
            </a:r>
            <a:r>
              <a:rPr lang="en-US" sz="3200" dirty="0" err="1">
                <a:solidFill>
                  <a:srgbClr val="000000"/>
                </a:solidFill>
                <a:ea typeface="+mn-ea"/>
              </a:rPr>
              <a:t>Agarose</a:t>
            </a:r>
            <a:r>
              <a:rPr lang="en-US" sz="3200" dirty="0">
                <a:solidFill>
                  <a:srgbClr val="000000"/>
                </a:solidFill>
                <a:ea typeface="+mn-ea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ea typeface="+mn-ea"/>
              </a:rPr>
              <a:t>Gels</a:t>
            </a:r>
          </a:p>
          <a:p>
            <a:pPr marL="779463" lvl="1" indent="-322263">
              <a:spcBef>
                <a:spcPts val="800"/>
              </a:spcBef>
              <a:buFont typeface="Arial" charset="0"/>
              <a:buChar char="•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/>
            </a:pPr>
            <a:r>
              <a:rPr lang="en-US" sz="3200" dirty="0">
                <a:solidFill>
                  <a:srgbClr val="000000"/>
                </a:solidFill>
                <a:ea typeface="+mn-ea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ea typeface="+mn-ea"/>
              </a:rPr>
              <a:t>Agarose</a:t>
            </a:r>
            <a:r>
              <a:rPr lang="en-US" sz="3200" dirty="0" smtClean="0">
                <a:solidFill>
                  <a:srgbClr val="000000"/>
                </a:solidFill>
                <a:ea typeface="+mn-ea"/>
              </a:rPr>
              <a:t> forms a gel or molecular sieve      that supports the movement of small materials in solution used for DNA </a:t>
            </a:r>
            <a:endParaRPr lang="en-US" sz="3200" dirty="0">
              <a:solidFill>
                <a:srgbClr val="000000"/>
              </a:solidFill>
              <a:ea typeface="+mn-ea"/>
            </a:endParaRPr>
          </a:p>
          <a:p>
            <a:pPr marL="322263" indent="-322263">
              <a:spcBef>
                <a:spcPts val="700"/>
              </a:spcBef>
              <a:buFont typeface="Calibri" pitchFamily="32" charset="0"/>
              <a:buChar char="•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/>
            </a:pPr>
            <a:r>
              <a:rPr lang="en-US" sz="3200" dirty="0" smtClean="0">
                <a:solidFill>
                  <a:srgbClr val="000000"/>
                </a:solidFill>
                <a:ea typeface="+mn-ea"/>
              </a:rPr>
              <a:t>Vertical </a:t>
            </a:r>
            <a:r>
              <a:rPr lang="en-US" sz="3200" dirty="0">
                <a:solidFill>
                  <a:srgbClr val="000000"/>
                </a:solidFill>
                <a:ea typeface="+mn-ea"/>
              </a:rPr>
              <a:t>Polyacrylamide Gels                	 	</a:t>
            </a:r>
          </a:p>
          <a:p>
            <a:pPr marL="914400" lvl="1" indent="-457200">
              <a:spcBef>
                <a:spcPts val="700"/>
              </a:spcBef>
              <a:buFont typeface="Arial" pitchFamily="34" charset="0"/>
              <a:buChar char="•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/>
            </a:pPr>
            <a:r>
              <a:rPr lang="en-US" sz="2800" dirty="0" smtClean="0">
                <a:solidFill>
                  <a:srgbClr val="000000"/>
                </a:solidFill>
                <a:ea typeface="+mn-ea"/>
              </a:rPr>
              <a:t>Made of Polyacrylamide </a:t>
            </a:r>
          </a:p>
          <a:p>
            <a:pPr marL="914400" lvl="1" indent="-457200">
              <a:spcBef>
                <a:spcPts val="700"/>
              </a:spcBef>
              <a:buFont typeface="Arial" pitchFamily="34" charset="0"/>
              <a:buChar char="•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/>
            </a:pPr>
            <a:r>
              <a:rPr lang="en-US" sz="2800" dirty="0" smtClean="0">
                <a:solidFill>
                  <a:srgbClr val="000000"/>
                </a:solidFill>
                <a:ea typeface="+mn-ea"/>
              </a:rPr>
              <a:t>Used </a:t>
            </a:r>
            <a:r>
              <a:rPr lang="en-US" sz="2800" dirty="0">
                <a:solidFill>
                  <a:srgbClr val="000000"/>
                </a:solidFill>
                <a:ea typeface="+mn-ea"/>
              </a:rPr>
              <a:t>for Protein </a:t>
            </a:r>
            <a:r>
              <a:rPr lang="en-US" sz="2800" dirty="0" smtClean="0">
                <a:solidFill>
                  <a:srgbClr val="000000"/>
                </a:solidFill>
                <a:ea typeface="+mn-ea"/>
              </a:rPr>
              <a:t>molecular size, shape, charge </a:t>
            </a:r>
          </a:p>
          <a:p>
            <a:pPr marL="914400" lvl="1" indent="-457200">
              <a:spcBef>
                <a:spcPts val="700"/>
              </a:spcBef>
              <a:buFont typeface="Arial" pitchFamily="34" charset="0"/>
              <a:buChar char="•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/>
            </a:pPr>
            <a:r>
              <a:rPr lang="en-US" sz="2800" dirty="0" smtClean="0">
                <a:solidFill>
                  <a:srgbClr val="000000"/>
                </a:solidFill>
                <a:ea typeface="+mn-ea"/>
              </a:rPr>
              <a:t>IEF </a:t>
            </a:r>
            <a:r>
              <a:rPr lang="en-US" sz="2800" dirty="0">
                <a:solidFill>
                  <a:srgbClr val="000000"/>
                </a:solidFill>
                <a:ea typeface="+mn-ea"/>
              </a:rPr>
              <a:t>electrophoresis</a:t>
            </a:r>
          </a:p>
          <a:p>
            <a:pPr marL="914400" lvl="1" indent="-457200">
              <a:spcBef>
                <a:spcPts val="700"/>
              </a:spcBef>
              <a:buFont typeface="Arial" pitchFamily="34" charset="0"/>
              <a:buChar char="•"/>
              <a:tabLst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466263" algn="l"/>
              </a:tabLst>
              <a:defRPr/>
            </a:pPr>
            <a:r>
              <a:rPr lang="en-US" sz="2800" dirty="0">
                <a:solidFill>
                  <a:srgbClr val="000000"/>
                </a:solidFill>
                <a:ea typeface="+mn-ea"/>
              </a:rPr>
              <a:t>Western Blot technique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Horizontal Gels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Gel Box set up frequently used in DNA analysis</a:t>
            </a:r>
          </a:p>
        </p:txBody>
      </p:sp>
      <p:pic>
        <p:nvPicPr>
          <p:cNvPr id="16388" name="Picture 2" descr="C:\Documents and Settings\mjkurtz\Desktop\DNAG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09800"/>
            <a:ext cx="5834063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10550" cy="103505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Agarose gels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0550" cy="4416425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Usually used in DNA analysis                               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Made up of linear polysaccharide mol wt of 12,000                                                               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Basic repeating unit is agarobiose                       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Gels are prepared at 1% to 3% providing tunnels for molecules to move through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DNA can be much larger then most proteins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476250" y="247650"/>
            <a:ext cx="8210550" cy="112395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Agarose Gel with DNA Bands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1576388"/>
            <a:ext cx="336232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06850" cy="4416425"/>
          </a:xfrm>
        </p:spPr>
        <p:txBody>
          <a:bodyPr/>
          <a:lstStyle/>
          <a:p>
            <a:endParaRPr lang="en-US" sz="3200" smtClean="0"/>
          </a:p>
        </p:txBody>
      </p:sp>
      <p:sp>
        <p:nvSpPr>
          <p:cNvPr id="17413" name="Rectangle 4"/>
          <p:cNvSpPr>
            <a:spLocks noGrp="1" noChangeArrowheads="1"/>
          </p:cNvSpPr>
          <p:nvPr>
            <p:ph type="body" idx="2"/>
          </p:nvPr>
        </p:nvSpPr>
        <p:spPr>
          <a:xfrm>
            <a:off x="4664075" y="1600200"/>
            <a:ext cx="4006850" cy="4416425"/>
          </a:xfrm>
        </p:spPr>
        <p:txBody>
          <a:bodyPr/>
          <a:lstStyle/>
          <a:p>
            <a:r>
              <a:rPr lang="en-US" sz="3200" smtClean="0"/>
              <a:t>DNA is negatively charged</a:t>
            </a:r>
          </a:p>
          <a:p>
            <a:r>
              <a:rPr lang="en-US" sz="3200" smtClean="0"/>
              <a:t>Smaller sized DNA moves faster than Larger DNA</a:t>
            </a:r>
          </a:p>
          <a:p>
            <a:r>
              <a:rPr lang="en-US" sz="3200" smtClean="0"/>
              <a:t>Markers are used to determine relative sizes of DNA pieces</a:t>
            </a:r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2946400" y="1143000"/>
            <a:ext cx="1168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markers</a:t>
            </a:r>
          </a:p>
        </p:txBody>
      </p:sp>
      <p:sp>
        <p:nvSpPr>
          <p:cNvPr id="17415" name="Line 6"/>
          <p:cNvSpPr>
            <a:spLocks noChangeShapeType="1"/>
          </p:cNvSpPr>
          <p:nvPr/>
        </p:nvSpPr>
        <p:spPr bwMode="auto">
          <a:xfrm>
            <a:off x="3200400" y="1371600"/>
            <a:ext cx="1588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Quantitative Analysis of Product[2]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"/>
        <a:cs typeface="Lucida Sans Unicode"/>
      </a:majorFont>
      <a:minorFont>
        <a:latin typeface="Calibri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Calibri" pitchFamily="32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Calibri" pitchFamily="32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Lucida Sans Unicode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Quantitative Analysis of Product[2]</Template>
  <TotalTime>2096</TotalTime>
  <Words>704</Words>
  <Application>Microsoft Office PowerPoint</Application>
  <PresentationFormat>On-screen Show (4:3)</PresentationFormat>
  <Paragraphs>125</Paragraphs>
  <Slides>30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Quantitative Analysis of Product[2]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Horizontal Gels</vt:lpstr>
      <vt:lpstr>Agarose gels</vt:lpstr>
      <vt:lpstr>Agarose Gel with DNA Bands</vt:lpstr>
      <vt:lpstr>PowerPoint Presentation</vt:lpstr>
      <vt:lpstr>Polyacrylamide Gel  Creates tunnels in gel for molecules to move through </vt:lpstr>
      <vt:lpstr>PowerPoint Presentation</vt:lpstr>
      <vt:lpstr>Uses for PAGE</vt:lpstr>
      <vt:lpstr>Determine   Molecular Weight </vt:lpstr>
      <vt:lpstr>PowerPoint Presentation</vt:lpstr>
      <vt:lpstr>PowerPoint Presentation</vt:lpstr>
      <vt:lpstr>Western Blot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Gel Electrophoresis Equipment Mini-PROTEAN Tetra Cell</vt:lpstr>
      <vt:lpstr>Closed Mini Gel holder</vt:lpstr>
      <vt:lpstr>Open Gel Holder: Allows New Gel to be Inserted</vt:lpstr>
      <vt:lpstr>Gel Holders Placed in Mini-Protean Tetra Cell</vt:lpstr>
      <vt:lpstr>PowerPoint Presentation</vt:lpstr>
      <vt:lpstr>Electrophoresis of Samples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Kurtz</dc:creator>
  <cp:lastModifiedBy>Mary Kurtz</cp:lastModifiedBy>
  <cp:revision>26</cp:revision>
  <dcterms:created xsi:type="dcterms:W3CDTF">2012-06-02T16:36:19Z</dcterms:created>
  <dcterms:modified xsi:type="dcterms:W3CDTF">2012-08-08T20:42:24Z</dcterms:modified>
</cp:coreProperties>
</file>