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3"/>
  </p:notesMasterIdLst>
  <p:sldIdLst>
    <p:sldId id="268" r:id="rId3"/>
    <p:sldId id="256" r:id="rId4"/>
    <p:sldId id="257" r:id="rId5"/>
    <p:sldId id="258" r:id="rId6"/>
    <p:sldId id="259" r:id="rId7"/>
    <p:sldId id="260" r:id="rId8"/>
    <p:sldId id="263" r:id="rId9"/>
    <p:sldId id="264"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662" autoAdjust="0"/>
  </p:normalViewPr>
  <p:slideViewPr>
    <p:cSldViewPr>
      <p:cViewPr varScale="1">
        <p:scale>
          <a:sx n="59" d="100"/>
          <a:sy n="59" d="100"/>
        </p:scale>
        <p:origin x="-96" y="-6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027E56-E0B8-4284-A884-C8242475F67F}" type="datetimeFigureOut">
              <a:rPr lang="en-US" smtClean="0"/>
              <a:t>3/13/2013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524AAD-C05B-4C45-A2B5-BBF12F800BED}" type="slidenum">
              <a:rPr lang="en-US" smtClean="0"/>
              <a:t>‹#›</a:t>
            </a:fld>
            <a:endParaRPr lang="en-US"/>
          </a:p>
        </p:txBody>
      </p:sp>
    </p:spTree>
    <p:extLst>
      <p:ext uri="{BB962C8B-B14F-4D97-AF65-F5344CB8AC3E}">
        <p14:creationId xmlns:p14="http://schemas.microsoft.com/office/powerpoint/2010/main" val="9505072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iaea.org/About/statute.html"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www.iaea.org/Publications/Documents/Infcircs/Others/infcirc11.pdf"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nrc.gov/materials.html"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www.nrc.gov/waste.html" TargetMode="External"/><Relationship Id="rId5" Type="http://schemas.openxmlformats.org/officeDocument/2006/relationships/hyperlink" Target="http://www.nrc.gov/security.html" TargetMode="External"/><Relationship Id="rId4" Type="http://schemas.openxmlformats.org/officeDocument/2006/relationships/hyperlink" Target="http://www.nrc.gov/reactors.html"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nrc.gov/about-nrc/governing-laws.html"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8E6E0DF-24E3-4AE2-9EC9-07FEF6D7A5D8}" type="slidenum">
              <a:rPr lang="en-US" smtClean="0">
                <a:solidFill>
                  <a:prstClr val="black"/>
                </a:solidFill>
              </a:rPr>
              <a:pPr>
                <a:defRPr/>
              </a:pPr>
              <a:t>1</a:t>
            </a:fld>
            <a:endParaRPr lang="en-US">
              <a:solidFill>
                <a:prstClr val="black"/>
              </a:solidFill>
            </a:endParaRPr>
          </a:p>
        </p:txBody>
      </p:sp>
    </p:spTree>
    <p:extLst>
      <p:ext uri="{BB962C8B-B14F-4D97-AF65-F5344CB8AC3E}">
        <p14:creationId xmlns:p14="http://schemas.microsoft.com/office/powerpoint/2010/main" val="2873816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work of the International Commission on Radiological Protection (ICRP) helps to prevent cancer and other diseases and effects associated with exposure to </a:t>
            </a:r>
            <a:r>
              <a:rPr lang="en-US" dirty="0" err="1" smtClean="0"/>
              <a:t>ionising</a:t>
            </a:r>
            <a:r>
              <a:rPr lang="en-US" dirty="0" smtClean="0"/>
              <a:t> radiation, and to protect the environment. </a:t>
            </a:r>
            <a:br>
              <a:rPr lang="en-US" dirty="0" smtClean="0"/>
            </a:br>
            <a:r>
              <a:rPr lang="en-US" dirty="0" smtClean="0"/>
              <a:t/>
            </a:r>
            <a:br>
              <a:rPr lang="en-US" dirty="0" smtClean="0"/>
            </a:br>
            <a:r>
              <a:rPr lang="en-US" dirty="0" smtClean="0"/>
              <a:t>Since 1928, ICRP has developed, maintained, and elaborated the </a:t>
            </a:r>
            <a:r>
              <a:rPr lang="en-US" b="1" dirty="0" smtClean="0"/>
              <a:t>International System of Radiological Protection</a:t>
            </a:r>
            <a:r>
              <a:rPr lang="en-US" dirty="0" smtClean="0"/>
              <a:t> used world-wide as the common basis for radiological protection standards, legislation, guidelines, </a:t>
            </a:r>
            <a:r>
              <a:rPr lang="en-US" dirty="0" err="1" smtClean="0"/>
              <a:t>programmes</a:t>
            </a:r>
            <a:r>
              <a:rPr lang="en-US" dirty="0" smtClean="0"/>
              <a:t>, and practice.</a:t>
            </a:r>
            <a:br>
              <a:rPr lang="en-US" dirty="0" smtClean="0"/>
            </a:br>
            <a:r>
              <a:rPr lang="en-US" dirty="0" smtClean="0"/>
              <a:t/>
            </a:r>
            <a:br>
              <a:rPr lang="en-US" dirty="0" smtClean="0"/>
            </a:br>
            <a:r>
              <a:rPr lang="en-US" dirty="0" smtClean="0"/>
              <a:t>ICRP has published more than one hundred reports on all aspects of radiological protection. Most address a particular area within radiological protection, but a handful of publications, the so-called fundamental recommendations, each describe the overall system of radiological protection. The </a:t>
            </a:r>
            <a:r>
              <a:rPr lang="en-US" b="1" dirty="0" smtClean="0"/>
              <a:t>International System of Radiological Protection</a:t>
            </a:r>
            <a:r>
              <a:rPr lang="en-US" dirty="0" smtClean="0"/>
              <a:t> has been developed by ICRP based on (</a:t>
            </a:r>
            <a:r>
              <a:rPr lang="en-US" dirty="0" err="1" smtClean="0"/>
              <a:t>i</a:t>
            </a:r>
            <a:r>
              <a:rPr lang="en-US" dirty="0" smtClean="0"/>
              <a:t>) the current understanding of the science of radiation exposures and effects and (ii) value </a:t>
            </a:r>
            <a:r>
              <a:rPr lang="en-US" dirty="0" err="1" smtClean="0"/>
              <a:t>judgements</a:t>
            </a:r>
            <a:r>
              <a:rPr lang="en-US" dirty="0" smtClean="0"/>
              <a:t>. These value </a:t>
            </a:r>
            <a:r>
              <a:rPr lang="en-US" dirty="0" err="1" smtClean="0"/>
              <a:t>judgements</a:t>
            </a:r>
            <a:r>
              <a:rPr lang="en-US" dirty="0" smtClean="0"/>
              <a:t> take into account societal expectations, ethics, and experience gained in application of the system. </a:t>
            </a:r>
            <a:br>
              <a:rPr lang="en-US" dirty="0" smtClean="0"/>
            </a:br>
            <a:r>
              <a:rPr lang="en-US" dirty="0" smtClean="0"/>
              <a:t/>
            </a:r>
            <a:br>
              <a:rPr lang="en-US" dirty="0" smtClean="0"/>
            </a:br>
            <a:r>
              <a:rPr lang="en-US" dirty="0" smtClean="0"/>
              <a:t>ICRP is an independent, international organization with more than two hundred volunteer members from approximately thirty countries across six continents. These members represent the leading scientists and policy makers in the field of radiological protection. </a:t>
            </a:r>
            <a:br>
              <a:rPr lang="en-US" dirty="0" smtClean="0"/>
            </a:br>
            <a:r>
              <a:rPr lang="en-US" dirty="0" smtClean="0"/>
              <a:t/>
            </a:r>
            <a:br>
              <a:rPr lang="en-US" dirty="0" smtClean="0"/>
            </a:br>
            <a:r>
              <a:rPr lang="en-US" dirty="0" smtClean="0"/>
              <a:t>ICRP is funded through a number of ongoing contributions from </a:t>
            </a:r>
            <a:r>
              <a:rPr lang="en-US" dirty="0" err="1" smtClean="0"/>
              <a:t>organisations</a:t>
            </a:r>
            <a:r>
              <a:rPr lang="en-US" dirty="0" smtClean="0"/>
              <a:t> with an interest in radiological protection. </a:t>
            </a:r>
          </a:p>
          <a:p>
            <a:endParaRPr lang="en-US" dirty="0" smtClean="0"/>
          </a:p>
          <a:p>
            <a:r>
              <a:rPr lang="en-US" dirty="0" smtClean="0"/>
              <a:t>http://www.icrp.org/  retrieved</a:t>
            </a:r>
            <a:r>
              <a:rPr lang="en-US" baseline="0" dirty="0" smtClean="0"/>
              <a:t> March 8, 2013 </a:t>
            </a:r>
            <a:endParaRPr lang="en-US" dirty="0"/>
          </a:p>
        </p:txBody>
      </p:sp>
      <p:sp>
        <p:nvSpPr>
          <p:cNvPr id="4" name="Slide Number Placeholder 3"/>
          <p:cNvSpPr>
            <a:spLocks noGrp="1"/>
          </p:cNvSpPr>
          <p:nvPr>
            <p:ph type="sldNum" sz="quarter" idx="10"/>
          </p:nvPr>
        </p:nvSpPr>
        <p:spPr/>
        <p:txBody>
          <a:bodyPr/>
          <a:lstStyle/>
          <a:p>
            <a:fld id="{C9524AAD-C05B-4C45-A2B5-BBF12F800BED}" type="slidenum">
              <a:rPr lang="en-US" smtClean="0"/>
              <a:t>3</a:t>
            </a:fld>
            <a:endParaRPr lang="en-US"/>
          </a:p>
        </p:txBody>
      </p:sp>
    </p:spTree>
    <p:extLst>
      <p:ext uri="{BB962C8B-B14F-4D97-AF65-F5344CB8AC3E}">
        <p14:creationId xmlns:p14="http://schemas.microsoft.com/office/powerpoint/2010/main" val="16865864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smtClean="0">
                <a:solidFill>
                  <a:schemeClr val="tx1"/>
                </a:solidFill>
                <a:effectLst/>
                <a:latin typeface="+mn-lt"/>
                <a:ea typeface="+mn-ea"/>
                <a:cs typeface="+mn-cs"/>
              </a:rPr>
              <a:t>NCRP was chartered by the U.S. Congress in 1964 as the National Council on Radiation Protection and Measurements.</a:t>
            </a:r>
          </a:p>
          <a:p>
            <a:r>
              <a:rPr lang="en-US" sz="1200" b="0" kern="1200" dirty="0" smtClean="0">
                <a:solidFill>
                  <a:schemeClr val="tx1"/>
                </a:solidFill>
                <a:effectLst/>
                <a:latin typeface="+mn-lt"/>
                <a:ea typeface="+mn-ea"/>
                <a:cs typeface="+mn-cs"/>
              </a:rPr>
              <a:t>The Charter of the Council (Public Law 88-376) states its objectives as follows:</a:t>
            </a:r>
          </a:p>
          <a:p>
            <a:r>
              <a:rPr lang="en-US" sz="1200" b="0" kern="1200" dirty="0" smtClean="0">
                <a:solidFill>
                  <a:schemeClr val="tx1"/>
                </a:solidFill>
                <a:effectLst/>
                <a:latin typeface="+mn-lt"/>
                <a:ea typeface="+mn-ea"/>
                <a:cs typeface="+mn-cs"/>
              </a:rPr>
              <a:t>“To: </a:t>
            </a:r>
          </a:p>
          <a:p>
            <a:r>
              <a:rPr lang="en-US" sz="1200" b="0" kern="1200" dirty="0" smtClean="0">
                <a:solidFill>
                  <a:schemeClr val="tx1"/>
                </a:solidFill>
                <a:effectLst/>
                <a:latin typeface="+mn-lt"/>
                <a:ea typeface="+mn-ea"/>
                <a:cs typeface="+mn-cs"/>
              </a:rPr>
              <a:t>collect, analyze, develop and disseminate in the public interest information and recommendations about (a) protection against radiation (referred to herein as radiation protection) and (b) radiation measurements, quantities and units, particularly those concerned with radiation protection; </a:t>
            </a:r>
          </a:p>
          <a:p>
            <a:r>
              <a:rPr lang="en-US" sz="1200" b="0" kern="1200" dirty="0" smtClean="0">
                <a:solidFill>
                  <a:schemeClr val="tx1"/>
                </a:solidFill>
                <a:effectLst/>
                <a:latin typeface="+mn-lt"/>
                <a:ea typeface="+mn-ea"/>
                <a:cs typeface="+mn-cs"/>
              </a:rPr>
              <a:t>provide a means by which organizations concerned with the scientific and related aspects of radiation protection and of radiation quantities, units and measurements may cooperate for effective utilization of their combined resources, and to stimulate the work of such organizations; </a:t>
            </a:r>
          </a:p>
          <a:p>
            <a:r>
              <a:rPr lang="en-US" sz="1200" b="0" kern="1200" dirty="0" smtClean="0">
                <a:solidFill>
                  <a:schemeClr val="tx1"/>
                </a:solidFill>
                <a:effectLst/>
                <a:latin typeface="+mn-lt"/>
                <a:ea typeface="+mn-ea"/>
                <a:cs typeface="+mn-cs"/>
              </a:rPr>
              <a:t>develop basic concepts about radiation quantities, units and measurements, about the application of these concepts, and about radiation protection; </a:t>
            </a:r>
          </a:p>
          <a:p>
            <a:r>
              <a:rPr lang="en-US" sz="1200" b="0" kern="1200" dirty="0" smtClean="0">
                <a:solidFill>
                  <a:schemeClr val="tx1"/>
                </a:solidFill>
                <a:effectLst/>
                <a:latin typeface="+mn-lt"/>
                <a:ea typeface="+mn-ea"/>
                <a:cs typeface="+mn-cs"/>
              </a:rPr>
              <a:t>cooperate with the International Commission on Radiological Protection, the Federal Radiation Council, the International Commission on Radiation Units and Measurements, and other national and international organizations, governmental and private, concerned with radiation quantities, units and measurements and with radiation protection.“ *</a:t>
            </a:r>
          </a:p>
          <a:p>
            <a:endParaRPr lang="en-US" sz="1200" b="0" kern="1200" dirty="0" smtClean="0">
              <a:solidFill>
                <a:schemeClr val="tx1"/>
              </a:solidFill>
              <a:effectLst/>
              <a:latin typeface="+mn-lt"/>
              <a:ea typeface="+mn-ea"/>
              <a:cs typeface="+mn-cs"/>
            </a:endParaRPr>
          </a:p>
          <a:p>
            <a:r>
              <a:rPr lang="en-US" sz="1200" b="0" kern="1200" dirty="0" smtClean="0">
                <a:solidFill>
                  <a:schemeClr val="tx1"/>
                </a:solidFill>
                <a:effectLst/>
                <a:latin typeface="+mn-lt"/>
                <a:ea typeface="+mn-ea"/>
                <a:cs typeface="+mn-cs"/>
              </a:rPr>
              <a:t>http://www.ncrponline.org/ retrieved March</a:t>
            </a:r>
            <a:r>
              <a:rPr lang="en-US" sz="1200" b="0" kern="1200" baseline="0" dirty="0" smtClean="0">
                <a:solidFill>
                  <a:schemeClr val="tx1"/>
                </a:solidFill>
                <a:effectLst/>
                <a:latin typeface="+mn-lt"/>
                <a:ea typeface="+mn-ea"/>
                <a:cs typeface="+mn-cs"/>
              </a:rPr>
              <a:t> 8, 2013 </a:t>
            </a:r>
            <a:endParaRPr lang="en-US" sz="1200" b="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9524AAD-C05B-4C45-A2B5-BBF12F800BED}" type="slidenum">
              <a:rPr lang="en-US" smtClean="0"/>
              <a:t>4</a:t>
            </a:fld>
            <a:endParaRPr lang="en-US"/>
          </a:p>
        </p:txBody>
      </p:sp>
    </p:spTree>
    <p:extLst>
      <p:ext uri="{BB962C8B-B14F-4D97-AF65-F5344CB8AC3E}">
        <p14:creationId xmlns:p14="http://schemas.microsoft.com/office/powerpoint/2010/main" val="37194054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 The ICRU (originally known as the International X-Ray Unit Committee and later as the International Committee on Radiological Units) was conceived at the First International Congress of Radiology (ICR) in London in 1925 and officially came into being at ICR-2 in Stockholm in 1928. The primary objective was to propose an </a:t>
            </a:r>
            <a:r>
              <a:rPr lang="en-US" sz="1200" b="0" i="0" u="none" strike="noStrike" kern="1200" baseline="0" dirty="0" err="1" smtClean="0">
                <a:solidFill>
                  <a:schemeClr val="tx1"/>
                </a:solidFill>
                <a:latin typeface="+mn-lt"/>
                <a:ea typeface="+mn-ea"/>
                <a:cs typeface="+mn-cs"/>
              </a:rPr>
              <a:t>internationall</a:t>
            </a: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y agreed-upon unit for measurement of radiation as applied to medicine. From 1950 the ICRU expanded its role significantly to embrace a wider field. </a:t>
            </a:r>
          </a:p>
          <a:p>
            <a:r>
              <a:rPr lang="en-US" sz="1200" b="0" i="0" u="none" strike="noStrike" kern="1200" baseline="0" dirty="0" smtClean="0">
                <a:solidFill>
                  <a:schemeClr val="tx1"/>
                </a:solidFill>
                <a:latin typeface="+mn-lt"/>
                <a:ea typeface="+mn-ea"/>
                <a:cs typeface="+mn-cs"/>
              </a:rPr>
              <a:t>The ICRU has as its principal objective the development of internationally accepted recommendations regarding: </a:t>
            </a:r>
          </a:p>
          <a:p>
            <a:r>
              <a:rPr lang="en-US" sz="1200" b="0" i="0" u="none" strike="noStrike" kern="1200" baseline="0" dirty="0" smtClean="0">
                <a:solidFill>
                  <a:schemeClr val="tx1"/>
                </a:solidFill>
                <a:latin typeface="+mn-lt"/>
                <a:ea typeface="+mn-ea"/>
                <a:cs typeface="+mn-cs"/>
              </a:rPr>
              <a:t>(1) quantities and units of radiation and radioactivity; </a:t>
            </a:r>
          </a:p>
          <a:p>
            <a:r>
              <a:rPr lang="en-US" sz="1200" b="0" i="0" u="none" strike="noStrike" kern="1200" baseline="0" dirty="0" smtClean="0">
                <a:solidFill>
                  <a:schemeClr val="tx1"/>
                </a:solidFill>
                <a:latin typeface="+mn-lt"/>
                <a:ea typeface="+mn-ea"/>
                <a:cs typeface="+mn-cs"/>
              </a:rPr>
              <a:t>(2) procedures suitable for the measurement and application of these quantities in diagnostic radiology, radiation therapy, radiation biology, nuclear medicine, radiation protection, and industrial and environmental activities; </a:t>
            </a:r>
          </a:p>
          <a:p>
            <a:r>
              <a:rPr lang="en-US" sz="1200" b="0" i="0" u="none" strike="noStrike" kern="1200" baseline="0" dirty="0" smtClean="0">
                <a:solidFill>
                  <a:schemeClr val="tx1"/>
                </a:solidFill>
                <a:latin typeface="+mn-lt"/>
                <a:ea typeface="+mn-ea"/>
                <a:cs typeface="+mn-cs"/>
              </a:rPr>
              <a:t>(3) physical data needed in the application of these procedures, the use of which assures uniformity in reporting. </a:t>
            </a:r>
          </a:p>
          <a:p>
            <a:r>
              <a:rPr lang="en-US" sz="1200" b="0" i="0" u="none" strike="noStrike" kern="1200" baseline="0" dirty="0" smtClean="0">
                <a:solidFill>
                  <a:schemeClr val="tx1"/>
                </a:solidFill>
                <a:latin typeface="+mn-lt"/>
                <a:ea typeface="+mn-ea"/>
                <a:cs typeface="+mn-cs"/>
              </a:rPr>
              <a:t>The ICRU </a:t>
            </a:r>
            <a:r>
              <a:rPr lang="en-US" sz="1200" b="0" i="0" u="none" strike="noStrike" kern="1200" baseline="0" dirty="0" err="1" smtClean="0">
                <a:solidFill>
                  <a:schemeClr val="tx1"/>
                </a:solidFill>
                <a:latin typeface="+mn-lt"/>
                <a:ea typeface="+mn-ea"/>
                <a:cs typeface="+mn-cs"/>
              </a:rPr>
              <a:t>endeavours</a:t>
            </a:r>
            <a:r>
              <a:rPr lang="en-US" sz="1200" b="0" i="0" u="none" strike="noStrike" kern="1200" baseline="0" dirty="0" smtClean="0">
                <a:solidFill>
                  <a:schemeClr val="tx1"/>
                </a:solidFill>
                <a:latin typeface="+mn-lt"/>
                <a:ea typeface="+mn-ea"/>
                <a:cs typeface="+mn-cs"/>
              </a:rPr>
              <a:t> to collect and evaluate the latest data and information pertinent to the problems of radiation measurement, and to recommend in its publications the most appropriate values of radiation quantities and the most appropriate and safest techniques for current use. </a:t>
            </a:r>
            <a:endParaRPr lang="en-US" dirty="0" smtClean="0"/>
          </a:p>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r>
              <a:rPr lang="en-US" dirty="0" smtClean="0"/>
              <a:t>http://www.icru.org/ retrieved March 8, 2013 </a:t>
            </a:r>
            <a:endParaRPr lang="en-US" dirty="0"/>
          </a:p>
        </p:txBody>
      </p:sp>
      <p:sp>
        <p:nvSpPr>
          <p:cNvPr id="4" name="Slide Number Placeholder 3"/>
          <p:cNvSpPr>
            <a:spLocks noGrp="1"/>
          </p:cNvSpPr>
          <p:nvPr>
            <p:ph type="sldNum" sz="quarter" idx="10"/>
          </p:nvPr>
        </p:nvSpPr>
        <p:spPr/>
        <p:txBody>
          <a:bodyPr/>
          <a:lstStyle/>
          <a:p>
            <a:fld id="{C9524AAD-C05B-4C45-A2B5-BBF12F800BED}" type="slidenum">
              <a:rPr lang="en-US" smtClean="0"/>
              <a:t>5</a:t>
            </a:fld>
            <a:endParaRPr lang="en-US"/>
          </a:p>
        </p:txBody>
      </p:sp>
    </p:spTree>
    <p:extLst>
      <p:ext uri="{BB962C8B-B14F-4D97-AF65-F5344CB8AC3E}">
        <p14:creationId xmlns:p14="http://schemas.microsoft.com/office/powerpoint/2010/main" val="28389513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 </a:t>
            </a:r>
            <a:r>
              <a:rPr lang="en-US" b="1" dirty="0" smtClean="0">
                <a:effectLst/>
              </a:rPr>
              <a:t>Organizational Profile</a:t>
            </a:r>
          </a:p>
          <a:p>
            <a:r>
              <a:rPr lang="en-US" dirty="0" smtClean="0">
                <a:effectLst/>
              </a:rPr>
              <a:t/>
            </a:r>
            <a:br>
              <a:rPr lang="en-US" dirty="0" smtClean="0">
                <a:effectLst/>
              </a:rPr>
            </a:br>
            <a:r>
              <a:rPr lang="en-US" dirty="0" smtClean="0">
                <a:effectLst/>
              </a:rPr>
              <a:t>The IAEA Secretariat is headquartered at the Vienna International Centre in Vienna, Austria. Operational liaison and regional offices are located in Geneva, Switzerland; New York, USA; Toronto, Canada; and Tokyo, Japan. The IAEA runs or supports research centers and scientific laboratories in Vienna and </a:t>
            </a:r>
            <a:r>
              <a:rPr lang="en-US" dirty="0" err="1" smtClean="0">
                <a:effectLst/>
              </a:rPr>
              <a:t>Seibersdorf</a:t>
            </a:r>
            <a:r>
              <a:rPr lang="en-US" dirty="0" smtClean="0">
                <a:effectLst/>
              </a:rPr>
              <a:t>, Austria; Monaco; and Trieste, Italy. </a:t>
            </a:r>
          </a:p>
          <a:p>
            <a:endParaRPr lang="en-US" dirty="0" smtClean="0">
              <a:effectLst/>
            </a:endParaRPr>
          </a:p>
          <a:p>
            <a:r>
              <a:rPr lang="en-US" dirty="0" smtClean="0">
                <a:effectLst/>
              </a:rPr>
              <a:t>The IAEA Secretariat is a team of 2300 multi-disciplinary professional and support staff from more than 100 countries. The Agency is led by Director General </a:t>
            </a:r>
            <a:r>
              <a:rPr lang="en-US" dirty="0" err="1" smtClean="0">
                <a:effectLst/>
              </a:rPr>
              <a:t>Yukiya</a:t>
            </a:r>
            <a:r>
              <a:rPr lang="en-US" dirty="0" smtClean="0">
                <a:effectLst/>
              </a:rPr>
              <a:t> Amano and six Deputy Directors General who head the major departments. </a:t>
            </a:r>
          </a:p>
          <a:p>
            <a:endParaRPr lang="en-US" dirty="0" smtClean="0">
              <a:effectLst/>
            </a:endParaRPr>
          </a:p>
          <a:p>
            <a:r>
              <a:rPr lang="en-US" dirty="0" smtClean="0">
                <a:effectLst/>
              </a:rPr>
              <a:t>IAEA </a:t>
            </a:r>
            <a:r>
              <a:rPr lang="en-US" dirty="0" err="1" smtClean="0">
                <a:effectLst/>
              </a:rPr>
              <a:t>programmes</a:t>
            </a:r>
            <a:r>
              <a:rPr lang="en-US" dirty="0" smtClean="0">
                <a:effectLst/>
              </a:rPr>
              <a:t> and budgets are set through decisions of its policymaking bodies - the 35-member Board of Governors and the General Conference of all Member States. Reports on IAEA activities are submitted periodically or as cases warrant to the UN Security Council and UN General Assembly. </a:t>
            </a:r>
          </a:p>
          <a:p>
            <a:endParaRPr lang="en-US" dirty="0" smtClean="0">
              <a:effectLst/>
            </a:endParaRPr>
          </a:p>
          <a:p>
            <a:r>
              <a:rPr lang="en-US" dirty="0" smtClean="0">
                <a:effectLst/>
              </a:rPr>
              <a:t>IAEA financial resources include the regular budget and voluntary contributions. The annual regular budget is set by the General Conference, as well as </a:t>
            </a:r>
            <a:r>
              <a:rPr lang="en-US" dirty="0" err="1" smtClean="0">
                <a:effectLst/>
              </a:rPr>
              <a:t>extradbudgetary</a:t>
            </a:r>
            <a:r>
              <a:rPr lang="en-US" dirty="0" smtClean="0">
                <a:effectLst/>
              </a:rPr>
              <a:t> funds and voluntary contributions to the Technical Co-operation Fund. </a:t>
            </a:r>
          </a:p>
          <a:p>
            <a:r>
              <a:rPr lang="en-US" b="1" dirty="0" smtClean="0">
                <a:effectLst/>
              </a:rPr>
              <a:t>IAEA Mission &amp; </a:t>
            </a:r>
            <a:r>
              <a:rPr lang="en-US" b="1" dirty="0" err="1" smtClean="0">
                <a:effectLst/>
              </a:rPr>
              <a:t>Programmes</a:t>
            </a:r>
            <a:endParaRPr lang="en-US" b="1" dirty="0" smtClean="0">
              <a:effectLst/>
            </a:endParaRPr>
          </a:p>
          <a:p>
            <a:r>
              <a:rPr lang="en-US" dirty="0" smtClean="0">
                <a:effectLst/>
              </a:rPr>
              <a:t/>
            </a:r>
            <a:br>
              <a:rPr lang="en-US" dirty="0" smtClean="0">
                <a:effectLst/>
              </a:rPr>
            </a:br>
            <a:r>
              <a:rPr lang="en-US" dirty="0" smtClean="0">
                <a:effectLst/>
              </a:rPr>
              <a:t>The IAEA's mission is guided by the interests and needs of Member States, strategic plans and the vision embodied in the </a:t>
            </a:r>
            <a:r>
              <a:rPr lang="en-US" dirty="0" smtClean="0">
                <a:effectLst/>
                <a:hlinkClick r:id="rId3"/>
              </a:rPr>
              <a:t>IAEA Statute</a:t>
            </a:r>
            <a:r>
              <a:rPr lang="en-US" dirty="0" smtClean="0">
                <a:effectLst/>
              </a:rPr>
              <a:t>. Three main pillars - or areas of work - underpin the IAEA's mission: Safety and Security; Science and Technology; and Safeguards and Verification.</a:t>
            </a:r>
          </a:p>
          <a:p>
            <a:r>
              <a:rPr lang="en-US" b="1" dirty="0" smtClean="0">
                <a:effectLst/>
              </a:rPr>
              <a:t>Relationship with United Nations</a:t>
            </a:r>
          </a:p>
          <a:p>
            <a:r>
              <a:rPr lang="en-US" dirty="0" smtClean="0">
                <a:effectLst/>
              </a:rPr>
              <a:t/>
            </a:r>
            <a:br>
              <a:rPr lang="en-US" dirty="0" smtClean="0">
                <a:effectLst/>
              </a:rPr>
            </a:br>
            <a:r>
              <a:rPr lang="en-US" dirty="0" smtClean="0">
                <a:effectLst/>
              </a:rPr>
              <a:t>As an independent international organization related to the United Nations system, the IAEA´s relationship with the UN is regulated by </a:t>
            </a:r>
            <a:r>
              <a:rPr lang="en-US" dirty="0" smtClean="0">
                <a:effectLst/>
                <a:hlinkClick r:id="rId4"/>
              </a:rPr>
              <a:t>special agreement</a:t>
            </a:r>
            <a:r>
              <a:rPr lang="en-US" dirty="0" smtClean="0">
                <a:effectLst/>
              </a:rPr>
              <a:t> [</a:t>
            </a:r>
            <a:r>
              <a:rPr lang="en-US" dirty="0" err="1" smtClean="0">
                <a:effectLst/>
              </a:rPr>
              <a:t>pdf</a:t>
            </a:r>
            <a:r>
              <a:rPr lang="en-US" dirty="0" smtClean="0">
                <a:effectLst/>
              </a:rPr>
              <a:t>]. In terms of </a:t>
            </a:r>
            <a:r>
              <a:rPr lang="en-US" dirty="0" smtClean="0">
                <a:effectLst/>
                <a:hlinkClick r:id="rId3"/>
              </a:rPr>
              <a:t>its Statute</a:t>
            </a:r>
            <a:r>
              <a:rPr lang="en-US" dirty="0" smtClean="0">
                <a:effectLst/>
              </a:rPr>
              <a:t>, the IAEA reports annually to the UN General Assembly and, when appropriate, to the Security Council regarding non-compliance by States with their safeguards obligations as well as on matters relating to international peace and security.</a:t>
            </a:r>
          </a:p>
          <a:p>
            <a:endParaRPr lang="en-US" dirty="0" smtClean="0">
              <a:effectLst/>
            </a:endParaRPr>
          </a:p>
          <a:p>
            <a:r>
              <a:rPr lang="en-US" dirty="0" smtClean="0">
                <a:effectLst/>
              </a:rPr>
              <a:t>http://www.iaea.org/About/ retrieved</a:t>
            </a:r>
            <a:r>
              <a:rPr lang="en-US" baseline="0" dirty="0" smtClean="0">
                <a:effectLst/>
              </a:rPr>
              <a:t> March 8, 2013 </a:t>
            </a:r>
            <a:endParaRPr lang="en-US" dirty="0" smtClean="0">
              <a:effectLst/>
            </a:endParaRP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C9524AAD-C05B-4C45-A2B5-BBF12F800BED}" type="slidenum">
              <a:rPr lang="en-US" smtClean="0"/>
              <a:t>6</a:t>
            </a:fld>
            <a:endParaRPr lang="en-US"/>
          </a:p>
        </p:txBody>
      </p:sp>
    </p:spTree>
    <p:extLst>
      <p:ext uri="{BB962C8B-B14F-4D97-AF65-F5344CB8AC3E}">
        <p14:creationId xmlns:p14="http://schemas.microsoft.com/office/powerpoint/2010/main" val="2690847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As the voice of the U.S. standards and conformity assessment system, the American National Standards Institute (ANSI) empowers its members and constituents to strengthen the U.S. marketplace position in the global economy while helping c. The Institute oversees the creation, promulgation and use of thousands of norms and guidelines that directly impact businesses in nearly every sector: from acoustical devices to construction equipment, from dairy and livestock production to energy distribution, and many more. ANSI is also actively engaged in accrediting programs that assess conformance to standards – including globally-recognized cross-sector programs such as the ISO 9000 (quality) and ISO 14000 (environmental) management systems.</a:t>
            </a:r>
          </a:p>
          <a:p>
            <a:r>
              <a:rPr lang="en-US" b="1" dirty="0" smtClean="0">
                <a:effectLst/>
              </a:rPr>
              <a:t>Mission</a:t>
            </a:r>
            <a:r>
              <a:rPr lang="en-US" dirty="0" smtClean="0">
                <a:effectLst/>
              </a:rPr>
              <a:t/>
            </a:r>
            <a:br>
              <a:rPr lang="en-US" dirty="0" smtClean="0">
                <a:effectLst/>
              </a:rPr>
            </a:br>
            <a:r>
              <a:rPr lang="en-US" dirty="0" smtClean="0">
                <a:effectLst/>
              </a:rPr>
              <a:t>To enhance both the global competitiveness of U.S. business and the U.S. quality of life by promoting and facilitating voluntary consensus standards and conformity assessment systems, and safeguarding their integrity. </a:t>
            </a:r>
          </a:p>
          <a:p>
            <a:r>
              <a:rPr lang="en-US" dirty="0" smtClean="0">
                <a:effectLst/>
              </a:rPr>
              <a:t/>
            </a:r>
            <a:br>
              <a:rPr lang="en-US" dirty="0" smtClean="0">
                <a:effectLst/>
              </a:rPr>
            </a:br>
            <a:r>
              <a:rPr lang="en-US" b="1" dirty="0" smtClean="0">
                <a:effectLst/>
              </a:rPr>
              <a:t>Founded</a:t>
            </a:r>
            <a:r>
              <a:rPr lang="en-US" dirty="0" smtClean="0">
                <a:effectLst/>
              </a:rPr>
              <a:t/>
            </a:r>
            <a:br>
              <a:rPr lang="en-US" dirty="0" smtClean="0">
                <a:effectLst/>
              </a:rPr>
            </a:br>
            <a:r>
              <a:rPr lang="en-US" dirty="0" smtClean="0">
                <a:effectLst/>
              </a:rPr>
              <a:t>October 19, 1918</a:t>
            </a:r>
          </a:p>
          <a:p>
            <a:r>
              <a:rPr lang="en-US" dirty="0" smtClean="0">
                <a:effectLst/>
              </a:rPr>
              <a:t/>
            </a:r>
            <a:br>
              <a:rPr lang="en-US" dirty="0" smtClean="0">
                <a:effectLst/>
              </a:rPr>
            </a:br>
            <a:r>
              <a:rPr lang="en-US" b="1" dirty="0" smtClean="0">
                <a:effectLst/>
              </a:rPr>
              <a:t>Legal Status</a:t>
            </a:r>
            <a:r>
              <a:rPr lang="en-US" dirty="0" smtClean="0">
                <a:effectLst/>
              </a:rPr>
              <a:t/>
            </a:r>
            <a:br>
              <a:rPr lang="en-US" dirty="0" smtClean="0">
                <a:effectLst/>
              </a:rPr>
            </a:br>
            <a:r>
              <a:rPr lang="en-US" dirty="0" smtClean="0">
                <a:effectLst/>
              </a:rPr>
              <a:t>A 501(c)3 private, not-for-profit organization </a:t>
            </a:r>
          </a:p>
          <a:p>
            <a:r>
              <a:rPr lang="en-US" dirty="0" smtClean="0">
                <a:effectLst/>
              </a:rPr>
              <a:t>http://www.ansi.org/ retrieved March 8 2013 </a:t>
            </a:r>
          </a:p>
          <a:p>
            <a:endParaRPr lang="en-US" dirty="0"/>
          </a:p>
        </p:txBody>
      </p:sp>
      <p:sp>
        <p:nvSpPr>
          <p:cNvPr id="4" name="Slide Number Placeholder 3"/>
          <p:cNvSpPr>
            <a:spLocks noGrp="1"/>
          </p:cNvSpPr>
          <p:nvPr>
            <p:ph type="sldNum" sz="quarter" idx="10"/>
          </p:nvPr>
        </p:nvSpPr>
        <p:spPr/>
        <p:txBody>
          <a:bodyPr/>
          <a:lstStyle/>
          <a:p>
            <a:fld id="{C9524AAD-C05B-4C45-A2B5-BBF12F800BED}" type="slidenum">
              <a:rPr lang="en-US" smtClean="0"/>
              <a:t>7</a:t>
            </a:fld>
            <a:endParaRPr lang="en-US"/>
          </a:p>
        </p:txBody>
      </p:sp>
    </p:spTree>
    <p:extLst>
      <p:ext uri="{BB962C8B-B14F-4D97-AF65-F5344CB8AC3E}">
        <p14:creationId xmlns:p14="http://schemas.microsoft.com/office/powerpoint/2010/main" val="6536248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U.S. Nuclear Regulatory Commission (NRC) was created as an independent agency by Congress in 1974 to ensure the safe use of radioactive materials for beneficial civilian purposes while protecting people and the environment. The NRC regulates commercial nuclear power plants and other uses of nuclear materials, such as in nuclear medicine, through licensing, inspection and enforcement of its requirements.</a:t>
            </a:r>
          </a:p>
          <a:p>
            <a:endParaRPr lang="en-US" dirty="0" smtClean="0"/>
          </a:p>
          <a:p>
            <a:r>
              <a:rPr lang="en-US" dirty="0" smtClean="0"/>
              <a:t>Today, the NRC's regulatory activities are focused on reactor safety oversight and reactor license renewal of existing plants, materials safety oversight and materials licensing for a variety of purposes, and waste management of both high-level waste and low-level waste. In addition, the NRC is preparing to evaluate new applications for nuclear plants. Several utilities have submitted applications for licenses to build new power reactors. See our </a:t>
            </a:r>
            <a:r>
              <a:rPr lang="en-US" dirty="0" smtClean="0">
                <a:hlinkClick r:id="rId3"/>
              </a:rPr>
              <a:t>nuclear materials</a:t>
            </a:r>
            <a:r>
              <a:rPr lang="en-US" dirty="0" smtClean="0"/>
              <a:t>, </a:t>
            </a:r>
            <a:r>
              <a:rPr lang="en-US" dirty="0" smtClean="0">
                <a:hlinkClick r:id="rId4"/>
              </a:rPr>
              <a:t>nuclear reactors</a:t>
            </a:r>
            <a:r>
              <a:rPr lang="en-US" dirty="0" smtClean="0"/>
              <a:t>, </a:t>
            </a:r>
            <a:r>
              <a:rPr lang="en-US" dirty="0" smtClean="0">
                <a:hlinkClick r:id="rId5"/>
              </a:rPr>
              <a:t>nuclear security</a:t>
            </a:r>
            <a:r>
              <a:rPr lang="en-US" dirty="0" smtClean="0"/>
              <a:t>, and </a:t>
            </a:r>
            <a:r>
              <a:rPr lang="en-US" dirty="0" smtClean="0">
                <a:hlinkClick r:id="rId6"/>
              </a:rPr>
              <a:t>radioactive waste</a:t>
            </a:r>
            <a:r>
              <a:rPr lang="en-US" dirty="0" smtClean="0"/>
              <a:t> pages for more information on NRC's current regulatory activities.</a:t>
            </a:r>
          </a:p>
          <a:p>
            <a:r>
              <a:rPr lang="en-US" dirty="0" smtClean="0"/>
              <a:t>By 1974, the AEC's regulatory programs had come under such strong attack that Congress decided to abolish the agency. Supporters and critics of nuclear power agreed that the promotional and regulatory duties of the AEC should be assigned to different agencies. The Energy Reorganization Act of 1974 created the Nuclear Regulatory Commission; it began operations on January 19, 1975.</a:t>
            </a:r>
          </a:p>
          <a:p>
            <a:endParaRPr lang="en-US" dirty="0" smtClean="0"/>
          </a:p>
          <a:p>
            <a:endParaRPr lang="en-US" dirty="0" smtClean="0"/>
          </a:p>
          <a:p>
            <a:r>
              <a:rPr lang="en-US" dirty="0" smtClean="0"/>
              <a:t>http://www.nrc.gov/ retrieved March 8,</a:t>
            </a:r>
            <a:r>
              <a:rPr lang="en-US" baseline="0" dirty="0" smtClean="0"/>
              <a:t> 2013 </a:t>
            </a:r>
            <a:endParaRPr lang="en-US" dirty="0"/>
          </a:p>
        </p:txBody>
      </p:sp>
      <p:sp>
        <p:nvSpPr>
          <p:cNvPr id="4" name="Slide Number Placeholder 3"/>
          <p:cNvSpPr>
            <a:spLocks noGrp="1"/>
          </p:cNvSpPr>
          <p:nvPr>
            <p:ph type="sldNum" sz="quarter" idx="10"/>
          </p:nvPr>
        </p:nvSpPr>
        <p:spPr/>
        <p:txBody>
          <a:bodyPr/>
          <a:lstStyle/>
          <a:p>
            <a:fld id="{C9524AAD-C05B-4C45-A2B5-BBF12F800BED}" type="slidenum">
              <a:rPr lang="en-US" smtClean="0"/>
              <a:t>8</a:t>
            </a:fld>
            <a:endParaRPr lang="en-US"/>
          </a:p>
        </p:txBody>
      </p:sp>
    </p:spTree>
    <p:extLst>
      <p:ext uri="{BB962C8B-B14F-4D97-AF65-F5344CB8AC3E}">
        <p14:creationId xmlns:p14="http://schemas.microsoft.com/office/powerpoint/2010/main" val="14336664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mission of the Department is to:</a:t>
            </a:r>
          </a:p>
          <a:p>
            <a:r>
              <a:rPr lang="en-US" i="1" dirty="0" smtClean="0"/>
              <a:t>Serve the United States by ensuring a fast, safe, efficient, accessible and convenient transportation system that meets our vital national interests and enhances the quality of life of the American people, today and into the future.</a:t>
            </a:r>
            <a:endParaRPr lang="en-US" dirty="0" smtClean="0"/>
          </a:p>
          <a:p>
            <a:r>
              <a:rPr lang="en-US" sz="1200" b="1" kern="1200" dirty="0" smtClean="0">
                <a:solidFill>
                  <a:schemeClr val="tx1"/>
                </a:solidFill>
                <a:effectLst/>
                <a:latin typeface="+mn-lt"/>
                <a:ea typeface="+mn-ea"/>
                <a:cs typeface="+mn-cs"/>
              </a:rPr>
              <a:t>Statutory Authority</a:t>
            </a:r>
          </a:p>
          <a:p>
            <a:r>
              <a:rPr lang="en-US" dirty="0" smtClean="0"/>
              <a:t>The Department of Transportation was established by an act of Congress on October 15, 1966. The Department’s first official day of operation was April 1, 1967.</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Office of the Secretary and eleven individual Operating Administrations: the Federal Aviation Administration, the Federal Highway Administration, the Federal Motor Carrier Safety Administration, the Federal Railroad Administration, the National Highway Traffic Safety Administration, the Federal Transit Administration, the Maritime Administration, the Saint Lawrence Seaway Development Corporation, the Research and Innovative Technologies Administration, the Pipeline and Hazardous Materials Safety Administration, and the Surface Transportation Board.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http://www.dot.gov/about retrieved March 8, 2013</a:t>
            </a:r>
          </a:p>
          <a:p>
            <a:endParaRPr lang="en-US" dirty="0"/>
          </a:p>
        </p:txBody>
      </p:sp>
      <p:sp>
        <p:nvSpPr>
          <p:cNvPr id="4" name="Slide Number Placeholder 3"/>
          <p:cNvSpPr>
            <a:spLocks noGrp="1"/>
          </p:cNvSpPr>
          <p:nvPr>
            <p:ph type="sldNum" sz="quarter" idx="10"/>
          </p:nvPr>
        </p:nvSpPr>
        <p:spPr/>
        <p:txBody>
          <a:bodyPr/>
          <a:lstStyle/>
          <a:p>
            <a:fld id="{C9524AAD-C05B-4C45-A2B5-BBF12F800BED}" type="slidenum">
              <a:rPr lang="en-US" smtClean="0"/>
              <a:t>9</a:t>
            </a:fld>
            <a:endParaRPr lang="en-US"/>
          </a:p>
        </p:txBody>
      </p:sp>
    </p:spTree>
    <p:extLst>
      <p:ext uri="{BB962C8B-B14F-4D97-AF65-F5344CB8AC3E}">
        <p14:creationId xmlns:p14="http://schemas.microsoft.com/office/powerpoint/2010/main" val="32449599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Agreement State Program</a:t>
            </a:r>
          </a:p>
          <a:p>
            <a:endParaRPr lang="en-US" dirty="0" smtClean="0"/>
          </a:p>
          <a:p>
            <a:r>
              <a:rPr lang="en-US" dirty="0" smtClean="0"/>
              <a:t>NRC provides assistance to States expressing interest in establishing programs to assume NRC regulatory authority under the </a:t>
            </a:r>
            <a:r>
              <a:rPr lang="en-US" dirty="0" smtClean="0">
                <a:hlinkClick r:id="rId3"/>
              </a:rPr>
              <a:t>Atomic Energy Act of 1954</a:t>
            </a:r>
            <a:r>
              <a:rPr lang="en-US" dirty="0" smtClean="0"/>
              <a:t>, as amended. Section 274 of the Act provides a statutory basis under which NRC relinquishes to the States portions of its regulatory authority to license and regulate byproduct materials (radioisotopes); source materials (uranium and thorium); and certain quantities of special nuclear materials. The mechanism for the transfer of NRC’s authority to a State is an agreement signed by the Governor of the State and the Chairman of the Commission, in accordance with section 274b of the Act. </a:t>
            </a:r>
          </a:p>
          <a:p>
            <a:r>
              <a:rPr lang="en-US" dirty="0" smtClean="0"/>
              <a:t>NRC assistance to States entering into Agreements includes review of requests from States for 274b Agreements, or amendments to existing agreements, meetings with States to discuss and resolve NRC review comments, and recommendations for Commission approval of proposed 274b agreements. Additionally, NRC conducts training courses and workshops; evaluates technical licensing and inspection issues from Agreement States; evaluates State rule changes; participates in activities conducted by the Conference of Radiation Control Program Directors, Inc.; and provides early and substantive involvement of the States in NRC rulemaking and other regulatory efforts. The NRC also coordinates with Agreement States the reporting of event information and responses to allegations reported to NRC involving Agreement States.</a:t>
            </a:r>
          </a:p>
          <a:p>
            <a:r>
              <a:rPr lang="en-US" dirty="0" smtClean="0"/>
              <a:t>On March 26, 1962, the Commonwealth of Kentucky became the first Agreement State. In December 1964, the U.S. Atomic Energy Commission hosted the first annual joint meeting with a group of these States. Today, 37 States have entered into Agreements with NRC, and others are being evaluated.</a:t>
            </a:r>
          </a:p>
          <a:p>
            <a:r>
              <a:rPr lang="en-US" dirty="0" smtClean="0"/>
              <a:t>http://www.nrc.gov/about-nrc/state-tribal/agreement-states.html retrieved March</a:t>
            </a:r>
            <a:r>
              <a:rPr lang="en-US" baseline="0" dirty="0" smtClean="0"/>
              <a:t> 8 2013 </a:t>
            </a:r>
            <a:endParaRPr lang="en-US" dirty="0" smtClean="0"/>
          </a:p>
        </p:txBody>
      </p:sp>
      <p:sp>
        <p:nvSpPr>
          <p:cNvPr id="4" name="Slide Number Placeholder 3"/>
          <p:cNvSpPr>
            <a:spLocks noGrp="1"/>
          </p:cNvSpPr>
          <p:nvPr>
            <p:ph type="sldNum" sz="quarter" idx="10"/>
          </p:nvPr>
        </p:nvSpPr>
        <p:spPr/>
        <p:txBody>
          <a:bodyPr/>
          <a:lstStyle/>
          <a:p>
            <a:fld id="{C9524AAD-C05B-4C45-A2B5-BBF12F800BED}" type="slidenum">
              <a:rPr lang="en-US" smtClean="0"/>
              <a:t>10</a:t>
            </a:fld>
            <a:endParaRPr lang="en-US"/>
          </a:p>
        </p:txBody>
      </p:sp>
    </p:spTree>
    <p:extLst>
      <p:ext uri="{BB962C8B-B14F-4D97-AF65-F5344CB8AC3E}">
        <p14:creationId xmlns:p14="http://schemas.microsoft.com/office/powerpoint/2010/main" val="42327421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5DC0B5E-470D-48A3-B3B2-0D70EC46425E}" type="datetimeFigureOut">
              <a:rPr lang="en-US" smtClean="0"/>
              <a:t>3/13/2013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5A392A-9B7F-42BD-B48B-8C11BCAB11BD}" type="slidenum">
              <a:rPr lang="en-US" smtClean="0"/>
              <a:t>‹#›</a:t>
            </a:fld>
            <a:endParaRPr lang="en-US"/>
          </a:p>
        </p:txBody>
      </p:sp>
    </p:spTree>
    <p:extLst>
      <p:ext uri="{BB962C8B-B14F-4D97-AF65-F5344CB8AC3E}">
        <p14:creationId xmlns:p14="http://schemas.microsoft.com/office/powerpoint/2010/main" val="1760543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DC0B5E-470D-48A3-B3B2-0D70EC46425E}" type="datetimeFigureOut">
              <a:rPr lang="en-US" smtClean="0"/>
              <a:t>3/13/2013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5A392A-9B7F-42BD-B48B-8C11BCAB11BD}" type="slidenum">
              <a:rPr lang="en-US" smtClean="0"/>
              <a:t>‹#›</a:t>
            </a:fld>
            <a:endParaRPr lang="en-US"/>
          </a:p>
        </p:txBody>
      </p:sp>
    </p:spTree>
    <p:extLst>
      <p:ext uri="{BB962C8B-B14F-4D97-AF65-F5344CB8AC3E}">
        <p14:creationId xmlns:p14="http://schemas.microsoft.com/office/powerpoint/2010/main" val="35106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DC0B5E-470D-48A3-B3B2-0D70EC46425E}" type="datetimeFigureOut">
              <a:rPr lang="en-US" smtClean="0"/>
              <a:t>3/13/2013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5A392A-9B7F-42BD-B48B-8C11BCAB11BD}" type="slidenum">
              <a:rPr lang="en-US" smtClean="0"/>
              <a:t>‹#›</a:t>
            </a:fld>
            <a:endParaRPr lang="en-US"/>
          </a:p>
        </p:txBody>
      </p:sp>
    </p:spTree>
    <p:extLst>
      <p:ext uri="{BB962C8B-B14F-4D97-AF65-F5344CB8AC3E}">
        <p14:creationId xmlns:p14="http://schemas.microsoft.com/office/powerpoint/2010/main" val="3826991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3/13/2013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383545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3/13/2013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377033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3/13/2013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774647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BB3B81-8409-41A1-A868-C52B8C5F5AC3}" type="datetimeFigureOut">
              <a:rPr lang="en-US" smtClean="0">
                <a:solidFill>
                  <a:prstClr val="black">
                    <a:tint val="75000"/>
                  </a:prstClr>
                </a:solidFill>
              </a:rPr>
              <a:pPr/>
              <a:t>3/13/2013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140743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BB3B81-8409-41A1-A868-C52B8C5F5AC3}" type="datetimeFigureOut">
              <a:rPr lang="en-US" smtClean="0">
                <a:solidFill>
                  <a:prstClr val="black">
                    <a:tint val="75000"/>
                  </a:prstClr>
                </a:solidFill>
              </a:rPr>
              <a:pPr/>
              <a:t>3/13/2013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365660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BB3B81-8409-41A1-A868-C52B8C5F5AC3}" type="datetimeFigureOut">
              <a:rPr lang="en-US" smtClean="0">
                <a:solidFill>
                  <a:prstClr val="black">
                    <a:tint val="75000"/>
                  </a:prstClr>
                </a:solidFill>
              </a:rPr>
              <a:pPr/>
              <a:t>3/13/2013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775810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BB3B81-8409-41A1-A868-C52B8C5F5AC3}" type="datetimeFigureOut">
              <a:rPr lang="en-US" smtClean="0">
                <a:solidFill>
                  <a:prstClr val="black">
                    <a:tint val="75000"/>
                  </a:prstClr>
                </a:solidFill>
              </a:rPr>
              <a:pPr/>
              <a:t>3/13/2013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pic>
        <p:nvPicPr>
          <p:cNvPr id="5" name="Picture 4" descr="RCNET.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21650" y="5961063"/>
            <a:ext cx="1044575" cy="966787"/>
          </a:xfrm>
          <a:prstGeom prst="rect">
            <a:avLst/>
          </a:prstGeom>
          <a:noFill/>
          <a:ln w="9525">
            <a:noFill/>
            <a:miter lim="800000"/>
            <a:headEnd/>
            <a:tailEnd/>
          </a:ln>
        </p:spPr>
      </p:pic>
      <p:pic>
        <p:nvPicPr>
          <p:cNvPr id="6" name="Picture 5" descr="IRSC_NSFPoster.jpg"/>
          <p:cNvPicPr>
            <a:picLocks noChangeAspect="1"/>
          </p:cNvPicPr>
          <p:nvPr/>
        </p:nvPicPr>
        <p:blipFill>
          <a:blip r:embed="rId3" cstate="print">
            <a:clrChange>
              <a:clrFrom>
                <a:srgbClr val="1A174E"/>
              </a:clrFrom>
              <a:clrTo>
                <a:srgbClr val="1A174E">
                  <a:alpha val="0"/>
                </a:srgbClr>
              </a:clrTo>
            </a:clrChange>
            <a:extLst>
              <a:ext uri="{28A0092B-C50C-407E-A947-70E740481C1C}">
                <a14:useLocalDpi xmlns:a14="http://schemas.microsoft.com/office/drawing/2010/main" val="0"/>
              </a:ext>
            </a:extLst>
          </a:blip>
          <a:srcRect/>
          <a:stretch>
            <a:fillRect/>
          </a:stretch>
        </p:blipFill>
        <p:spPr bwMode="auto">
          <a:xfrm>
            <a:off x="0" y="6443663"/>
            <a:ext cx="457200" cy="358775"/>
          </a:xfrm>
          <a:prstGeom prst="rect">
            <a:avLst/>
          </a:prstGeom>
          <a:noFill/>
          <a:ln w="9525">
            <a:noFill/>
            <a:miter lim="800000"/>
            <a:headEnd/>
            <a:tailEnd/>
          </a:ln>
        </p:spPr>
      </p:pic>
    </p:spTree>
    <p:extLst>
      <p:ext uri="{BB962C8B-B14F-4D97-AF65-F5344CB8AC3E}">
        <p14:creationId xmlns:p14="http://schemas.microsoft.com/office/powerpoint/2010/main" val="2202530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B3B81-8409-41A1-A868-C52B8C5F5AC3}" type="datetimeFigureOut">
              <a:rPr lang="en-US" smtClean="0">
                <a:solidFill>
                  <a:prstClr val="black">
                    <a:tint val="75000"/>
                  </a:prstClr>
                </a:solidFill>
              </a:rPr>
              <a:pPr/>
              <a:t>3/13/2013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41024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DC0B5E-470D-48A3-B3B2-0D70EC46425E}" type="datetimeFigureOut">
              <a:rPr lang="en-US" smtClean="0"/>
              <a:t>3/13/2013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5A392A-9B7F-42BD-B48B-8C11BCAB11BD}" type="slidenum">
              <a:rPr lang="en-US" smtClean="0"/>
              <a:t>‹#›</a:t>
            </a:fld>
            <a:endParaRPr lang="en-US"/>
          </a:p>
        </p:txBody>
      </p:sp>
    </p:spTree>
    <p:extLst>
      <p:ext uri="{BB962C8B-B14F-4D97-AF65-F5344CB8AC3E}">
        <p14:creationId xmlns:p14="http://schemas.microsoft.com/office/powerpoint/2010/main" val="25571761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B3B81-8409-41A1-A868-C52B8C5F5AC3}" type="datetimeFigureOut">
              <a:rPr lang="en-US" smtClean="0">
                <a:solidFill>
                  <a:prstClr val="black">
                    <a:tint val="75000"/>
                  </a:prstClr>
                </a:solidFill>
              </a:rPr>
              <a:pPr/>
              <a:t>3/13/2013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064586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3/13/2013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045077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3/13/2013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69695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DC0B5E-470D-48A3-B3B2-0D70EC46425E}" type="datetimeFigureOut">
              <a:rPr lang="en-US" smtClean="0"/>
              <a:t>3/13/2013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5A392A-9B7F-42BD-B48B-8C11BCAB11BD}" type="slidenum">
              <a:rPr lang="en-US" smtClean="0"/>
              <a:t>‹#›</a:t>
            </a:fld>
            <a:endParaRPr lang="en-US"/>
          </a:p>
        </p:txBody>
      </p:sp>
    </p:spTree>
    <p:extLst>
      <p:ext uri="{BB962C8B-B14F-4D97-AF65-F5344CB8AC3E}">
        <p14:creationId xmlns:p14="http://schemas.microsoft.com/office/powerpoint/2010/main" val="3865393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5DC0B5E-470D-48A3-B3B2-0D70EC46425E}" type="datetimeFigureOut">
              <a:rPr lang="en-US" smtClean="0"/>
              <a:t>3/13/2013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5A392A-9B7F-42BD-B48B-8C11BCAB11BD}" type="slidenum">
              <a:rPr lang="en-US" smtClean="0"/>
              <a:t>‹#›</a:t>
            </a:fld>
            <a:endParaRPr lang="en-US"/>
          </a:p>
        </p:txBody>
      </p:sp>
    </p:spTree>
    <p:extLst>
      <p:ext uri="{BB962C8B-B14F-4D97-AF65-F5344CB8AC3E}">
        <p14:creationId xmlns:p14="http://schemas.microsoft.com/office/powerpoint/2010/main" val="2261112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5DC0B5E-470D-48A3-B3B2-0D70EC46425E}" type="datetimeFigureOut">
              <a:rPr lang="en-US" smtClean="0"/>
              <a:t>3/13/2013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5A392A-9B7F-42BD-B48B-8C11BCAB11BD}" type="slidenum">
              <a:rPr lang="en-US" smtClean="0"/>
              <a:t>‹#›</a:t>
            </a:fld>
            <a:endParaRPr lang="en-US"/>
          </a:p>
        </p:txBody>
      </p:sp>
    </p:spTree>
    <p:extLst>
      <p:ext uri="{BB962C8B-B14F-4D97-AF65-F5344CB8AC3E}">
        <p14:creationId xmlns:p14="http://schemas.microsoft.com/office/powerpoint/2010/main" val="3298101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5DC0B5E-470D-48A3-B3B2-0D70EC46425E}" type="datetimeFigureOut">
              <a:rPr lang="en-US" smtClean="0"/>
              <a:t>3/13/2013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5A392A-9B7F-42BD-B48B-8C11BCAB11BD}" type="slidenum">
              <a:rPr lang="en-US" smtClean="0"/>
              <a:t>‹#›</a:t>
            </a:fld>
            <a:endParaRPr lang="en-US"/>
          </a:p>
        </p:txBody>
      </p:sp>
    </p:spTree>
    <p:extLst>
      <p:ext uri="{BB962C8B-B14F-4D97-AF65-F5344CB8AC3E}">
        <p14:creationId xmlns:p14="http://schemas.microsoft.com/office/powerpoint/2010/main" val="2764184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DC0B5E-470D-48A3-B3B2-0D70EC46425E}" type="datetimeFigureOut">
              <a:rPr lang="en-US" smtClean="0"/>
              <a:t>3/13/2013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5A392A-9B7F-42BD-B48B-8C11BCAB11BD}" type="slidenum">
              <a:rPr lang="en-US" smtClean="0"/>
              <a:t>‹#›</a:t>
            </a:fld>
            <a:endParaRPr lang="en-US"/>
          </a:p>
        </p:txBody>
      </p:sp>
      <p:pic>
        <p:nvPicPr>
          <p:cNvPr id="5" name="Picture 4" descr="RCNET.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21650" y="5961063"/>
            <a:ext cx="1044575" cy="966787"/>
          </a:xfrm>
          <a:prstGeom prst="rect">
            <a:avLst/>
          </a:prstGeom>
          <a:noFill/>
          <a:ln w="9525">
            <a:noFill/>
            <a:miter lim="800000"/>
            <a:headEnd/>
            <a:tailEnd/>
          </a:ln>
        </p:spPr>
      </p:pic>
      <p:pic>
        <p:nvPicPr>
          <p:cNvPr id="6" name="Picture 5" descr="IRSC_NSFPoster.jpg"/>
          <p:cNvPicPr>
            <a:picLocks noChangeAspect="1"/>
          </p:cNvPicPr>
          <p:nvPr/>
        </p:nvPicPr>
        <p:blipFill>
          <a:blip r:embed="rId3" cstate="print">
            <a:clrChange>
              <a:clrFrom>
                <a:srgbClr val="1A174E"/>
              </a:clrFrom>
              <a:clrTo>
                <a:srgbClr val="1A174E">
                  <a:alpha val="0"/>
                </a:srgbClr>
              </a:clrTo>
            </a:clrChange>
            <a:extLst>
              <a:ext uri="{28A0092B-C50C-407E-A947-70E740481C1C}">
                <a14:useLocalDpi xmlns:a14="http://schemas.microsoft.com/office/drawing/2010/main" val="0"/>
              </a:ext>
            </a:extLst>
          </a:blip>
          <a:srcRect/>
          <a:stretch>
            <a:fillRect/>
          </a:stretch>
        </p:blipFill>
        <p:spPr bwMode="auto">
          <a:xfrm>
            <a:off x="0" y="6443663"/>
            <a:ext cx="457200" cy="358775"/>
          </a:xfrm>
          <a:prstGeom prst="rect">
            <a:avLst/>
          </a:prstGeom>
          <a:noFill/>
          <a:ln w="9525">
            <a:noFill/>
            <a:miter lim="800000"/>
            <a:headEnd/>
            <a:tailEnd/>
          </a:ln>
        </p:spPr>
      </p:pic>
    </p:spTree>
    <p:extLst>
      <p:ext uri="{BB962C8B-B14F-4D97-AF65-F5344CB8AC3E}">
        <p14:creationId xmlns:p14="http://schemas.microsoft.com/office/powerpoint/2010/main" val="1974933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DC0B5E-470D-48A3-B3B2-0D70EC46425E}" type="datetimeFigureOut">
              <a:rPr lang="en-US" smtClean="0"/>
              <a:t>3/13/2013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5A392A-9B7F-42BD-B48B-8C11BCAB11BD}" type="slidenum">
              <a:rPr lang="en-US" smtClean="0"/>
              <a:t>‹#›</a:t>
            </a:fld>
            <a:endParaRPr lang="en-US"/>
          </a:p>
        </p:txBody>
      </p:sp>
    </p:spTree>
    <p:extLst>
      <p:ext uri="{BB962C8B-B14F-4D97-AF65-F5344CB8AC3E}">
        <p14:creationId xmlns:p14="http://schemas.microsoft.com/office/powerpoint/2010/main" val="3878319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DC0B5E-470D-48A3-B3B2-0D70EC46425E}" type="datetimeFigureOut">
              <a:rPr lang="en-US" smtClean="0"/>
              <a:t>3/13/2013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5A392A-9B7F-42BD-B48B-8C11BCAB11BD}" type="slidenum">
              <a:rPr lang="en-US" smtClean="0"/>
              <a:t>‹#›</a:t>
            </a:fld>
            <a:endParaRPr lang="en-US"/>
          </a:p>
        </p:txBody>
      </p:sp>
    </p:spTree>
    <p:extLst>
      <p:ext uri="{BB962C8B-B14F-4D97-AF65-F5344CB8AC3E}">
        <p14:creationId xmlns:p14="http://schemas.microsoft.com/office/powerpoint/2010/main" val="3973087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5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DC0B5E-470D-48A3-B3B2-0D70EC46425E}" type="datetimeFigureOut">
              <a:rPr lang="en-US" smtClean="0"/>
              <a:t>3/13/2013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5A392A-9B7F-42BD-B48B-8C11BCAB11BD}" type="slidenum">
              <a:rPr lang="en-US" smtClean="0"/>
              <a:t>‹#›</a:t>
            </a:fld>
            <a:endParaRPr lang="en-US"/>
          </a:p>
        </p:txBody>
      </p:sp>
    </p:spTree>
    <p:extLst>
      <p:ext uri="{BB962C8B-B14F-4D97-AF65-F5344CB8AC3E}">
        <p14:creationId xmlns:p14="http://schemas.microsoft.com/office/powerpoint/2010/main" val="12916895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5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BB3B81-8409-41A1-A868-C52B8C5F5AC3}" type="datetimeFigureOut">
              <a:rPr lang="en-US" smtClean="0">
                <a:solidFill>
                  <a:prstClr val="black">
                    <a:tint val="75000"/>
                  </a:prstClr>
                </a:solidFill>
              </a:rPr>
              <a:pPr/>
              <a:t>3/13/2013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4411906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398" y="1023516"/>
            <a:ext cx="8839199" cy="4896544"/>
          </a:xfrm>
          <a:prstGeom prst="rect">
            <a:avLst/>
          </a:prstGeom>
          <a:noFill/>
        </p:spPr>
        <p:txBody>
          <a:bodyPr wrap="square" rtlCol="0">
            <a:noAutofit/>
          </a:bodyPr>
          <a:lstStyle/>
          <a:p>
            <a:pPr fontAlgn="base">
              <a:spcBef>
                <a:spcPct val="0"/>
              </a:spcBef>
              <a:spcAft>
                <a:spcPct val="0"/>
              </a:spcAft>
            </a:pPr>
            <a:r>
              <a:rPr lang="en-US" b="1" u="sng" dirty="0">
                <a:solidFill>
                  <a:srgbClr val="000000"/>
                </a:solidFill>
              </a:rPr>
              <a:t>ACADs (08-006)  Covered</a:t>
            </a:r>
          </a:p>
          <a:p>
            <a:pPr fontAlgn="base">
              <a:spcBef>
                <a:spcPct val="0"/>
              </a:spcBef>
              <a:spcAft>
                <a:spcPct val="0"/>
              </a:spcAft>
            </a:pPr>
            <a:endParaRPr lang="en-US" b="1" u="sng" dirty="0">
              <a:solidFill>
                <a:srgbClr val="000000"/>
              </a:solidFill>
            </a:endParaRPr>
          </a:p>
          <a:p>
            <a:pPr fontAlgn="base">
              <a:spcBef>
                <a:spcPct val="0"/>
              </a:spcBef>
              <a:spcAft>
                <a:spcPct val="0"/>
              </a:spcAft>
            </a:pPr>
            <a:endParaRPr lang="en-US" b="1" u="sng" dirty="0">
              <a:solidFill>
                <a:srgbClr val="000000"/>
              </a:solidFill>
            </a:endParaRPr>
          </a:p>
          <a:p>
            <a:pPr fontAlgn="base">
              <a:spcBef>
                <a:spcPct val="0"/>
              </a:spcBef>
              <a:spcAft>
                <a:spcPct val="0"/>
              </a:spcAft>
            </a:pPr>
            <a:endParaRPr lang="en-US" b="1" u="sng" dirty="0" smtClean="0">
              <a:solidFill>
                <a:srgbClr val="000000"/>
              </a:solidFill>
            </a:endParaRPr>
          </a:p>
          <a:p>
            <a:pPr fontAlgn="base">
              <a:spcBef>
                <a:spcPct val="0"/>
              </a:spcBef>
              <a:spcAft>
                <a:spcPct val="0"/>
              </a:spcAft>
            </a:pPr>
            <a:endParaRPr lang="en-US" b="1" u="sng" dirty="0" smtClean="0">
              <a:solidFill>
                <a:srgbClr val="000000"/>
              </a:solidFill>
            </a:endParaRPr>
          </a:p>
          <a:p>
            <a:pPr fontAlgn="base">
              <a:spcBef>
                <a:spcPct val="0"/>
              </a:spcBef>
              <a:spcAft>
                <a:spcPct val="0"/>
              </a:spcAft>
            </a:pPr>
            <a:endParaRPr lang="en-US" b="1" u="sng" dirty="0">
              <a:solidFill>
                <a:srgbClr val="000000"/>
              </a:solidFill>
            </a:endParaRPr>
          </a:p>
          <a:p>
            <a:pPr fontAlgn="base">
              <a:spcBef>
                <a:spcPct val="0"/>
              </a:spcBef>
              <a:spcAft>
                <a:spcPct val="0"/>
              </a:spcAft>
            </a:pPr>
            <a:endParaRPr lang="en-US" b="1" u="sng" dirty="0" smtClean="0">
              <a:solidFill>
                <a:srgbClr val="000000"/>
              </a:solidFill>
            </a:endParaRPr>
          </a:p>
          <a:p>
            <a:pPr fontAlgn="base">
              <a:spcBef>
                <a:spcPct val="0"/>
              </a:spcBef>
              <a:spcAft>
                <a:spcPct val="0"/>
              </a:spcAft>
            </a:pPr>
            <a:endParaRPr lang="en-US" b="1" u="sng" dirty="0">
              <a:solidFill>
                <a:srgbClr val="000000"/>
              </a:solidFill>
            </a:endParaRPr>
          </a:p>
          <a:p>
            <a:pPr fontAlgn="base">
              <a:spcBef>
                <a:spcPct val="0"/>
              </a:spcBef>
              <a:spcAft>
                <a:spcPct val="0"/>
              </a:spcAft>
            </a:pPr>
            <a:endParaRPr lang="en-US" b="1" u="sng" dirty="0" smtClean="0">
              <a:solidFill>
                <a:srgbClr val="000000"/>
              </a:solidFill>
            </a:endParaRPr>
          </a:p>
          <a:p>
            <a:pPr fontAlgn="base">
              <a:spcBef>
                <a:spcPct val="0"/>
              </a:spcBef>
              <a:spcAft>
                <a:spcPct val="0"/>
              </a:spcAft>
            </a:pPr>
            <a:r>
              <a:rPr lang="en-US" b="1" u="sng" dirty="0" smtClean="0">
                <a:solidFill>
                  <a:srgbClr val="000000"/>
                </a:solidFill>
              </a:rPr>
              <a:t>Keywords</a:t>
            </a:r>
          </a:p>
          <a:p>
            <a:pPr fontAlgn="base">
              <a:spcBef>
                <a:spcPct val="0"/>
              </a:spcBef>
              <a:spcAft>
                <a:spcPct val="0"/>
              </a:spcAft>
            </a:pPr>
            <a:r>
              <a:rPr lang="en-US" dirty="0" smtClean="0">
                <a:solidFill>
                  <a:srgbClr val="000000"/>
                </a:solidFill>
              </a:rPr>
              <a:t>Commission, regulation, advisory, standards.</a:t>
            </a:r>
            <a:endParaRPr lang="en-US" dirty="0" smtClean="0">
              <a:solidFill>
                <a:srgbClr val="000000"/>
              </a:solidFill>
            </a:endParaRPr>
          </a:p>
          <a:p>
            <a:pPr fontAlgn="base">
              <a:spcBef>
                <a:spcPct val="0"/>
              </a:spcBef>
              <a:spcAft>
                <a:spcPct val="0"/>
              </a:spcAft>
            </a:pPr>
            <a:endParaRPr lang="en-US" b="1" u="sng" dirty="0">
              <a:solidFill>
                <a:srgbClr val="000000"/>
              </a:solidFill>
            </a:endParaRPr>
          </a:p>
          <a:p>
            <a:pPr fontAlgn="base">
              <a:spcBef>
                <a:spcPct val="0"/>
              </a:spcBef>
              <a:spcAft>
                <a:spcPct val="0"/>
              </a:spcAft>
            </a:pPr>
            <a:r>
              <a:rPr lang="en-US" b="1" u="sng" dirty="0" smtClean="0">
                <a:solidFill>
                  <a:srgbClr val="000000"/>
                </a:solidFill>
              </a:rPr>
              <a:t>Description</a:t>
            </a:r>
          </a:p>
          <a:p>
            <a:pPr fontAlgn="base">
              <a:spcBef>
                <a:spcPct val="0"/>
              </a:spcBef>
              <a:spcAft>
                <a:spcPct val="0"/>
              </a:spcAft>
            </a:pPr>
            <a:r>
              <a:rPr lang="en-US" dirty="0" smtClean="0">
                <a:solidFill>
                  <a:srgbClr val="000000"/>
                </a:solidFill>
              </a:rPr>
              <a:t>This presentation provides general information about each of the regulatory agencies which oversee nuclear operations. </a:t>
            </a:r>
            <a:endParaRPr lang="en-US" dirty="0" smtClean="0">
              <a:solidFill>
                <a:srgbClr val="000000"/>
              </a:solidFill>
            </a:endParaRPr>
          </a:p>
          <a:p>
            <a:pPr fontAlgn="base">
              <a:spcBef>
                <a:spcPct val="0"/>
              </a:spcBef>
              <a:spcAft>
                <a:spcPct val="0"/>
              </a:spcAft>
            </a:pPr>
            <a:endParaRPr lang="en-US" b="1" u="sng" dirty="0">
              <a:solidFill>
                <a:srgbClr val="000000"/>
              </a:solidFill>
            </a:endParaRPr>
          </a:p>
          <a:p>
            <a:pPr fontAlgn="base">
              <a:spcBef>
                <a:spcPct val="0"/>
              </a:spcBef>
              <a:spcAft>
                <a:spcPct val="0"/>
              </a:spcAft>
            </a:pPr>
            <a:r>
              <a:rPr lang="en-US" b="1" u="sng" dirty="0" smtClean="0">
                <a:solidFill>
                  <a:srgbClr val="000000"/>
                </a:solidFill>
              </a:rPr>
              <a:t>Supporting Material</a:t>
            </a:r>
          </a:p>
          <a:p>
            <a:pPr fontAlgn="base">
              <a:spcBef>
                <a:spcPct val="0"/>
              </a:spcBef>
              <a:spcAft>
                <a:spcPct val="0"/>
              </a:spcAft>
            </a:pPr>
            <a:endParaRPr lang="en-US" dirty="0">
              <a:solidFill>
                <a:srgbClr val="000000"/>
              </a:solidFill>
            </a:endParaRPr>
          </a:p>
          <a:p>
            <a:pPr fontAlgn="base">
              <a:spcBef>
                <a:spcPct val="0"/>
              </a:spcBef>
              <a:spcAft>
                <a:spcPct val="0"/>
              </a:spcAft>
            </a:pPr>
            <a:endParaRPr lang="en-US" dirty="0">
              <a:solidFill>
                <a:srgbClr val="000000"/>
              </a:solidFill>
            </a:endParaRPr>
          </a:p>
        </p:txBody>
      </p:sp>
      <p:sp>
        <p:nvSpPr>
          <p:cNvPr id="8" name="Title 1"/>
          <p:cNvSpPr txBox="1">
            <a:spLocks/>
          </p:cNvSpPr>
          <p:nvPr/>
        </p:nvSpPr>
        <p:spPr>
          <a:xfrm>
            <a:off x="0" y="0"/>
            <a:ext cx="9144000" cy="990600"/>
          </a:xfrm>
          <a:prstGeom prst="rect">
            <a:avLst/>
          </a:prstGeom>
        </p:spPr>
        <p:txBody>
          <a:bodyPr anchor="b" anchorCtr="0"/>
          <a:lstStyle/>
          <a:p>
            <a:pPr fontAlgn="base">
              <a:spcBef>
                <a:spcPct val="0"/>
              </a:spcBef>
              <a:spcAft>
                <a:spcPct val="0"/>
              </a:spcAft>
              <a:defRPr/>
            </a:pPr>
            <a:r>
              <a:rPr lang="en-US" sz="3600" b="1" kern="0" dirty="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rPr>
              <a:t>The </a:t>
            </a:r>
            <a:r>
              <a:rPr lang="en-US" sz="3600" b="1" kern="0" dirty="0" smtClean="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rPr>
              <a:t>Regulatory </a:t>
            </a:r>
            <a:r>
              <a:rPr lang="en-US" sz="3600" b="1" kern="0" dirty="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rPr>
              <a:t>and </a:t>
            </a:r>
            <a:r>
              <a:rPr lang="en-US" sz="3600" b="1" kern="0" dirty="0" smtClean="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rPr>
              <a:t>Advisory Organizations</a:t>
            </a:r>
            <a:endParaRPr lang="en-US" sz="3600" b="1" kern="0" dirty="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530137394"/>
              </p:ext>
            </p:extLst>
          </p:nvPr>
        </p:nvGraphicFramePr>
        <p:xfrm>
          <a:off x="237964" y="1524000"/>
          <a:ext cx="8668072" cy="1463040"/>
        </p:xfrm>
        <a:graphic>
          <a:graphicData uri="http://schemas.openxmlformats.org/drawingml/2006/table">
            <a:tbl>
              <a:tblPr>
                <a:effectLst/>
                <a:tableStyleId>{5C22544A-7EE6-4342-B048-85BDC9FD1C3A}</a:tableStyleId>
              </a:tblPr>
              <a:tblGrid>
                <a:gridCol w="1083509"/>
                <a:gridCol w="1083509"/>
                <a:gridCol w="1083509"/>
                <a:gridCol w="1083509"/>
                <a:gridCol w="1083509"/>
                <a:gridCol w="1083509"/>
                <a:gridCol w="1083509"/>
                <a:gridCol w="1083509"/>
              </a:tblGrid>
              <a:tr h="216024">
                <a:tc>
                  <a:txBody>
                    <a:bodyPr/>
                    <a:lstStyle/>
                    <a:p>
                      <a:r>
                        <a:rPr lang="en-US" dirty="0" smtClean="0">
                          <a:solidFill>
                            <a:schemeClr val="tx1"/>
                          </a:solidFill>
                        </a:rPr>
                        <a:t>3.3.5.1</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3.3.5.2</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3.3.5.3.1</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3.3.5.3.2</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3.3.5.3.3</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3.3.5.3.4</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3.3.5.3.5</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3.3.5.3.6</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r>
                        <a:rPr lang="en-US" dirty="0" smtClean="0">
                          <a:solidFill>
                            <a:schemeClr val="tx1"/>
                          </a:solidFill>
                        </a:rPr>
                        <a:t>3.3.5.3.7</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3.3.5.3.8</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4.14.1</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4.14.2</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4.14.3.1</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4.14.3.2</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4.14.3.3</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4.14.3.4</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4.14.3.5</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4.14.3.6</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4.14.3.7</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4.14.3.8</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8270951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3600" dirty="0" smtClean="0"/>
              <a:t/>
            </a:r>
            <a:br>
              <a:rPr lang="en-US" sz="3600" dirty="0" smtClean="0"/>
            </a:br>
            <a:r>
              <a:rPr lang="en-US" sz="3600" dirty="0" smtClean="0"/>
              <a:t>Agreement </a:t>
            </a:r>
            <a:r>
              <a:rPr lang="en-US" sz="3600" dirty="0"/>
              <a:t>State </a:t>
            </a:r>
            <a:br>
              <a:rPr lang="en-US" sz="3600" dirty="0"/>
            </a:br>
            <a:r>
              <a:rPr lang="en-US" sz="3600" dirty="0"/>
              <a:t>Program</a:t>
            </a:r>
            <a:r>
              <a:rPr lang="en-US" b="1" dirty="0"/>
              <a:t/>
            </a:r>
            <a:br>
              <a:rPr lang="en-US" b="1" dirty="0"/>
            </a:br>
            <a:endParaRPr lang="en-US" dirty="0"/>
          </a:p>
        </p:txBody>
      </p:sp>
      <p:sp>
        <p:nvSpPr>
          <p:cNvPr id="3" name="Content Placeholder 2"/>
          <p:cNvSpPr>
            <a:spLocks noGrp="1"/>
          </p:cNvSpPr>
          <p:nvPr>
            <p:ph idx="1"/>
          </p:nvPr>
        </p:nvSpPr>
        <p:spPr>
          <a:xfrm>
            <a:off x="533400" y="1600200"/>
            <a:ext cx="8229600" cy="4525963"/>
          </a:xfrm>
        </p:spPr>
        <p:txBody>
          <a:bodyPr>
            <a:noAutofit/>
          </a:bodyPr>
          <a:lstStyle/>
          <a:p>
            <a:r>
              <a:rPr lang="en-US" sz="2000" dirty="0" smtClean="0"/>
              <a:t>Transfer </a:t>
            </a:r>
            <a:r>
              <a:rPr lang="en-US" sz="2000" dirty="0"/>
              <a:t>of NRC’s authority to a </a:t>
            </a:r>
            <a:r>
              <a:rPr lang="en-US" sz="2000" dirty="0" smtClean="0"/>
              <a:t>State</a:t>
            </a:r>
          </a:p>
          <a:p>
            <a:pPr lvl="1"/>
            <a:r>
              <a:rPr lang="en-US" sz="1800" dirty="0" smtClean="0"/>
              <a:t>an </a:t>
            </a:r>
            <a:r>
              <a:rPr lang="en-US" sz="1800" dirty="0"/>
              <a:t>agreement signed by the Governor of the State and the Chairman of the Commission, in accordance with section 274b of the Act. </a:t>
            </a:r>
            <a:endParaRPr lang="en-US" sz="1800" dirty="0" smtClean="0"/>
          </a:p>
          <a:p>
            <a:r>
              <a:rPr lang="en-US" sz="2000" dirty="0" smtClean="0"/>
              <a:t>NRC </a:t>
            </a:r>
            <a:r>
              <a:rPr lang="en-US" sz="2000" dirty="0"/>
              <a:t>assistance to States entering into Agreements </a:t>
            </a:r>
            <a:r>
              <a:rPr lang="en-US" sz="2000" dirty="0" smtClean="0"/>
              <a:t>includes:</a:t>
            </a:r>
          </a:p>
          <a:p>
            <a:pPr lvl="1"/>
            <a:r>
              <a:rPr lang="en-US" sz="1800" dirty="0" smtClean="0"/>
              <a:t>Review </a:t>
            </a:r>
            <a:r>
              <a:rPr lang="en-US" sz="1800" dirty="0"/>
              <a:t>of requests from </a:t>
            </a:r>
            <a:r>
              <a:rPr lang="en-US" sz="1800" dirty="0" smtClean="0"/>
              <a:t>States, </a:t>
            </a:r>
          </a:p>
          <a:p>
            <a:pPr lvl="1"/>
            <a:r>
              <a:rPr lang="en-US" sz="1800" dirty="0" smtClean="0"/>
              <a:t>Meetings with </a:t>
            </a:r>
            <a:r>
              <a:rPr lang="en-US" sz="1800" dirty="0"/>
              <a:t>States to discuss and resolve NRC review comments, and </a:t>
            </a:r>
            <a:r>
              <a:rPr lang="en-US" sz="1800" dirty="0" smtClean="0"/>
              <a:t>recommendations</a:t>
            </a:r>
          </a:p>
          <a:p>
            <a:pPr lvl="1"/>
            <a:r>
              <a:rPr lang="en-US" sz="1800" dirty="0" smtClean="0"/>
              <a:t>conducting </a:t>
            </a:r>
            <a:r>
              <a:rPr lang="en-US" sz="1800" dirty="0"/>
              <a:t>training courses and workshops; </a:t>
            </a:r>
            <a:endParaRPr lang="en-US" sz="1800" dirty="0" smtClean="0"/>
          </a:p>
          <a:p>
            <a:pPr lvl="1"/>
            <a:r>
              <a:rPr lang="en-US" sz="1800" dirty="0" smtClean="0"/>
              <a:t>Evaluating  </a:t>
            </a:r>
            <a:r>
              <a:rPr lang="en-US" sz="1800" dirty="0"/>
              <a:t>technical licensing and inspection issues from Agreement States; </a:t>
            </a:r>
            <a:endParaRPr lang="en-US" sz="1800" dirty="0" smtClean="0"/>
          </a:p>
          <a:p>
            <a:pPr lvl="1"/>
            <a:r>
              <a:rPr lang="en-US" sz="1800" dirty="0" smtClean="0"/>
              <a:t>Evaluating State </a:t>
            </a:r>
            <a:r>
              <a:rPr lang="en-US" sz="1800" dirty="0"/>
              <a:t>rule changes</a:t>
            </a:r>
            <a:r>
              <a:rPr lang="en-US" sz="1800" dirty="0" smtClean="0"/>
              <a:t>;</a:t>
            </a:r>
          </a:p>
          <a:p>
            <a:r>
              <a:rPr lang="en-US" sz="2000" dirty="0" smtClean="0"/>
              <a:t>The </a:t>
            </a:r>
            <a:r>
              <a:rPr lang="en-US" sz="2000" dirty="0"/>
              <a:t>first Agreement </a:t>
            </a:r>
            <a:r>
              <a:rPr lang="en-US" sz="2000" dirty="0" smtClean="0"/>
              <a:t>State:</a:t>
            </a:r>
          </a:p>
          <a:p>
            <a:pPr lvl="2"/>
            <a:r>
              <a:rPr lang="en-US" sz="2000" dirty="0" smtClean="0"/>
              <a:t>Commonwealth </a:t>
            </a:r>
            <a:r>
              <a:rPr lang="en-US" sz="2000" dirty="0"/>
              <a:t>of </a:t>
            </a:r>
            <a:r>
              <a:rPr lang="en-US" sz="2000" dirty="0" smtClean="0"/>
              <a:t>Kentucky, March </a:t>
            </a:r>
            <a:r>
              <a:rPr lang="en-US" sz="2000" dirty="0"/>
              <a:t>26, </a:t>
            </a:r>
            <a:r>
              <a:rPr lang="en-US" sz="2000" dirty="0" smtClean="0"/>
              <a:t>1962</a:t>
            </a:r>
          </a:p>
          <a:p>
            <a:r>
              <a:rPr lang="en-US" sz="2000" dirty="0" smtClean="0"/>
              <a:t>Today: 37 States,  others </a:t>
            </a:r>
            <a:r>
              <a:rPr lang="en-US" sz="2000" dirty="0"/>
              <a:t>are being evaluated</a:t>
            </a:r>
            <a:r>
              <a:rPr lang="en-US" sz="2000" dirty="0" smtClean="0"/>
              <a:t>.</a:t>
            </a:r>
            <a:endParaRPr lang="en-US" sz="2000"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6925" y="228600"/>
            <a:ext cx="2609850" cy="1036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46311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362200"/>
            <a:ext cx="7772400" cy="1470025"/>
          </a:xfrm>
        </p:spPr>
        <p:txBody>
          <a:bodyPr/>
          <a:lstStyle/>
          <a:p>
            <a:r>
              <a:rPr lang="en-US" b="1" dirty="0" smtClean="0"/>
              <a:t>The </a:t>
            </a:r>
            <a:r>
              <a:rPr lang="en-US" b="1" dirty="0"/>
              <a:t>regulatory and advisory organizations</a:t>
            </a:r>
            <a:endParaRPr lang="en-US" dirty="0"/>
          </a:p>
        </p:txBody>
      </p:sp>
    </p:spTree>
    <p:extLst>
      <p:ext uri="{BB962C8B-B14F-4D97-AF65-F5344CB8AC3E}">
        <p14:creationId xmlns:p14="http://schemas.microsoft.com/office/powerpoint/2010/main" val="3157487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dirty="0" smtClean="0"/>
              <a:t>International Commission on </a:t>
            </a:r>
            <a:br>
              <a:rPr lang="en-US" sz="2800" dirty="0" smtClean="0"/>
            </a:br>
            <a:r>
              <a:rPr lang="en-US" sz="2800" dirty="0" smtClean="0"/>
              <a:t>Radiological Protection (ICRP)</a:t>
            </a:r>
            <a:endParaRPr lang="en-US" sz="2800" dirty="0"/>
          </a:p>
        </p:txBody>
      </p:sp>
      <p:sp>
        <p:nvSpPr>
          <p:cNvPr id="3" name="Content Placeholder 2"/>
          <p:cNvSpPr>
            <a:spLocks noGrp="1"/>
          </p:cNvSpPr>
          <p:nvPr>
            <p:ph idx="1"/>
          </p:nvPr>
        </p:nvSpPr>
        <p:spPr/>
        <p:txBody>
          <a:bodyPr>
            <a:noAutofit/>
          </a:bodyPr>
          <a:lstStyle/>
          <a:p>
            <a:r>
              <a:rPr lang="en-US" sz="2000" dirty="0" smtClean="0"/>
              <a:t>ICRP work helps prevent </a:t>
            </a:r>
            <a:r>
              <a:rPr lang="en-US" sz="2000" dirty="0"/>
              <a:t>cancer and other diseases and effects associated with exposure to </a:t>
            </a:r>
            <a:r>
              <a:rPr lang="en-US" sz="2000" dirty="0" smtClean="0"/>
              <a:t>ionizing </a:t>
            </a:r>
            <a:r>
              <a:rPr lang="en-US" sz="2000" dirty="0"/>
              <a:t>radiation, and to protect the environment. </a:t>
            </a:r>
          </a:p>
          <a:p>
            <a:r>
              <a:rPr lang="en-US" sz="2000" dirty="0" smtClean="0"/>
              <a:t>Founded in 1928</a:t>
            </a:r>
          </a:p>
          <a:p>
            <a:endParaRPr lang="en-US" sz="2000" dirty="0" smtClean="0"/>
          </a:p>
          <a:p>
            <a:r>
              <a:rPr lang="en-US" sz="2000" dirty="0"/>
              <a:t>D</a:t>
            </a:r>
            <a:r>
              <a:rPr lang="en-US" sz="2000" dirty="0" smtClean="0"/>
              <a:t>eveloped</a:t>
            </a:r>
            <a:r>
              <a:rPr lang="en-US" sz="2000" dirty="0"/>
              <a:t>, maintained, and elaborated the </a:t>
            </a:r>
            <a:r>
              <a:rPr lang="en-US" sz="2000" b="1" dirty="0"/>
              <a:t>International System of Radiological </a:t>
            </a:r>
            <a:r>
              <a:rPr lang="en-US" sz="2000" b="1" dirty="0" smtClean="0"/>
              <a:t>Protection</a:t>
            </a:r>
          </a:p>
          <a:p>
            <a:pPr lvl="1"/>
            <a:r>
              <a:rPr lang="en-US" sz="2000" dirty="0" smtClean="0"/>
              <a:t> </a:t>
            </a:r>
            <a:r>
              <a:rPr lang="en-US" sz="2000" dirty="0"/>
              <a:t>used world-wide </a:t>
            </a:r>
            <a:endParaRPr lang="en-US" sz="2000" dirty="0" smtClean="0"/>
          </a:p>
          <a:p>
            <a:pPr lvl="1"/>
            <a:r>
              <a:rPr lang="en-US" sz="2000" dirty="0" smtClean="0"/>
              <a:t>as </a:t>
            </a:r>
            <a:r>
              <a:rPr lang="en-US" sz="2000" dirty="0"/>
              <a:t>the common basis for radiological protection standards, legislation, guidelines, </a:t>
            </a:r>
            <a:r>
              <a:rPr lang="en-US" sz="2000" dirty="0" smtClean="0"/>
              <a:t>programs, </a:t>
            </a:r>
            <a:r>
              <a:rPr lang="en-US" sz="2000" dirty="0"/>
              <a:t>and practice</a:t>
            </a:r>
            <a:r>
              <a:rPr lang="en-US" sz="2000" dirty="0" smtClean="0"/>
              <a:t>.</a:t>
            </a:r>
          </a:p>
          <a:p>
            <a:pPr lvl="1"/>
            <a:endParaRPr lang="en-US" sz="2000" dirty="0" smtClean="0"/>
          </a:p>
          <a:p>
            <a:r>
              <a:rPr lang="en-US" sz="2000" dirty="0"/>
              <a:t>independent, international </a:t>
            </a:r>
            <a:r>
              <a:rPr lang="en-US" sz="2000" dirty="0" smtClean="0"/>
              <a:t>organization</a:t>
            </a:r>
          </a:p>
          <a:p>
            <a:r>
              <a:rPr lang="en-US" sz="2000" dirty="0" smtClean="0"/>
              <a:t>30 countries </a:t>
            </a:r>
            <a:r>
              <a:rPr lang="en-US" sz="2000" dirty="0"/>
              <a:t>across </a:t>
            </a:r>
            <a:r>
              <a:rPr lang="en-US" sz="2000" dirty="0" smtClean="0"/>
              <a:t>6 continents</a:t>
            </a:r>
          </a:p>
          <a:p>
            <a:r>
              <a:rPr lang="en-US" sz="2000" dirty="0" smtClean="0"/>
              <a:t>Funded through contributions </a:t>
            </a:r>
            <a:endParaRPr lang="en-US" sz="2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400" y="443645"/>
            <a:ext cx="2276475" cy="7497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733219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smtClean="0"/>
              <a:t>National Council on Radiation </a:t>
            </a:r>
            <a:br>
              <a:rPr lang="en-US" sz="3200" dirty="0" smtClean="0"/>
            </a:br>
            <a:r>
              <a:rPr lang="en-US" sz="3200" dirty="0" smtClean="0"/>
              <a:t>Protection and Measurements</a:t>
            </a:r>
            <a:endParaRPr lang="en-US" sz="3200" dirty="0"/>
          </a:p>
        </p:txBody>
      </p:sp>
      <p:sp>
        <p:nvSpPr>
          <p:cNvPr id="3" name="Content Placeholder 2"/>
          <p:cNvSpPr>
            <a:spLocks noGrp="1"/>
          </p:cNvSpPr>
          <p:nvPr>
            <p:ph idx="1"/>
          </p:nvPr>
        </p:nvSpPr>
        <p:spPr>
          <a:xfrm>
            <a:off x="457200" y="1295400"/>
            <a:ext cx="8229600" cy="4953000"/>
          </a:xfrm>
        </p:spPr>
        <p:txBody>
          <a:bodyPr>
            <a:noAutofit/>
          </a:bodyPr>
          <a:lstStyle/>
          <a:p>
            <a:r>
              <a:rPr lang="en-US" sz="2000" dirty="0" smtClean="0"/>
              <a:t>Chartered </a:t>
            </a:r>
            <a:r>
              <a:rPr lang="en-US" sz="2000" dirty="0"/>
              <a:t>by the U.S. Congress in </a:t>
            </a:r>
            <a:r>
              <a:rPr lang="en-US" sz="2000" dirty="0" smtClean="0"/>
              <a:t>1964 to: </a:t>
            </a:r>
          </a:p>
          <a:p>
            <a:r>
              <a:rPr lang="en-US" sz="2000" dirty="0" smtClean="0"/>
              <a:t>collect</a:t>
            </a:r>
            <a:r>
              <a:rPr lang="en-US" sz="2000" dirty="0"/>
              <a:t>, analyze, develop and disseminate </a:t>
            </a:r>
            <a:r>
              <a:rPr lang="en-US" sz="2000" dirty="0" smtClean="0"/>
              <a:t>information </a:t>
            </a:r>
            <a:r>
              <a:rPr lang="en-US" sz="2000" dirty="0"/>
              <a:t>and recommendations about </a:t>
            </a:r>
            <a:endParaRPr lang="en-US" sz="2000" dirty="0" smtClean="0"/>
          </a:p>
          <a:p>
            <a:pPr marL="800100" lvl="2" indent="0">
              <a:buNone/>
            </a:pPr>
            <a:r>
              <a:rPr lang="en-US" sz="2000" dirty="0" smtClean="0"/>
              <a:t>(</a:t>
            </a:r>
            <a:r>
              <a:rPr lang="en-US" sz="2000" dirty="0"/>
              <a:t>a) protection against radiation </a:t>
            </a:r>
            <a:endParaRPr lang="en-US" sz="2000" dirty="0" smtClean="0"/>
          </a:p>
          <a:p>
            <a:pPr marL="800100" lvl="2" indent="0">
              <a:buNone/>
            </a:pPr>
            <a:r>
              <a:rPr lang="en-US" sz="2000" dirty="0" smtClean="0"/>
              <a:t>(</a:t>
            </a:r>
            <a:r>
              <a:rPr lang="en-US" sz="2000" dirty="0"/>
              <a:t>b) radiation measurements, quantities and </a:t>
            </a:r>
            <a:r>
              <a:rPr lang="en-US" sz="2000" dirty="0" smtClean="0"/>
              <a:t>units</a:t>
            </a:r>
          </a:p>
          <a:p>
            <a:r>
              <a:rPr lang="en-US" sz="2000" dirty="0" smtClean="0"/>
              <a:t>provide </a:t>
            </a:r>
            <a:r>
              <a:rPr lang="en-US" sz="2000" dirty="0"/>
              <a:t>a means by which organizations concerned with the scientific and related aspects of radiation protection and of radiation quantities, units and measurements </a:t>
            </a:r>
            <a:endParaRPr lang="en-US" sz="2000" dirty="0" smtClean="0"/>
          </a:p>
          <a:p>
            <a:endParaRPr lang="en-US" sz="2000" dirty="0" smtClean="0"/>
          </a:p>
          <a:p>
            <a:r>
              <a:rPr lang="en-US" sz="2000" dirty="0" smtClean="0"/>
              <a:t>develop </a:t>
            </a:r>
            <a:r>
              <a:rPr lang="en-US" sz="2000" dirty="0"/>
              <a:t>basic concepts about radiation quantities, units and measurements, </a:t>
            </a:r>
            <a:endParaRPr lang="en-US" sz="2000" dirty="0" smtClean="0"/>
          </a:p>
          <a:p>
            <a:endParaRPr lang="en-US" sz="2000" dirty="0"/>
          </a:p>
          <a:p>
            <a:r>
              <a:rPr lang="en-US" sz="2000" dirty="0"/>
              <a:t>cooperate with </a:t>
            </a:r>
            <a:r>
              <a:rPr lang="en-US" sz="2000" dirty="0" smtClean="0"/>
              <a:t>national </a:t>
            </a:r>
            <a:r>
              <a:rPr lang="en-US" sz="2000" dirty="0"/>
              <a:t>and international organizations, governmental and private, concerned with radiation quantities, units and measurements and with radiation protection</a:t>
            </a:r>
            <a:r>
              <a:rPr lang="en-US" sz="2000" dirty="0" smtClean="0"/>
              <a:t>.</a:t>
            </a:r>
            <a:endParaRPr lang="en-US" sz="20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600" y="480848"/>
            <a:ext cx="2573694" cy="76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5063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smtClean="0"/>
              <a:t>International Commission on </a:t>
            </a:r>
            <a:br>
              <a:rPr lang="en-US" sz="3200" dirty="0" smtClean="0"/>
            </a:br>
            <a:r>
              <a:rPr lang="en-US" sz="3200" dirty="0" smtClean="0"/>
              <a:t>Radiation Units and Measurements</a:t>
            </a:r>
            <a:endParaRPr lang="en-US" sz="3200" dirty="0"/>
          </a:p>
        </p:txBody>
      </p:sp>
      <p:sp>
        <p:nvSpPr>
          <p:cNvPr id="3" name="Content Placeholder 2"/>
          <p:cNvSpPr>
            <a:spLocks noGrp="1"/>
          </p:cNvSpPr>
          <p:nvPr>
            <p:ph idx="1"/>
          </p:nvPr>
        </p:nvSpPr>
        <p:spPr>
          <a:xfrm>
            <a:off x="523875" y="1600200"/>
            <a:ext cx="8229600" cy="4754563"/>
          </a:xfrm>
        </p:spPr>
        <p:txBody>
          <a:bodyPr>
            <a:normAutofit fontScale="92500" lnSpcReduction="10000"/>
          </a:bodyPr>
          <a:lstStyle/>
          <a:p>
            <a:r>
              <a:rPr lang="en-US" sz="2600" dirty="0" smtClean="0"/>
              <a:t>Originally </a:t>
            </a:r>
            <a:r>
              <a:rPr lang="en-US" sz="2600" dirty="0"/>
              <a:t>known as the International X-Ray Unit </a:t>
            </a:r>
            <a:r>
              <a:rPr lang="en-US" sz="2600" dirty="0" smtClean="0"/>
              <a:t>Committee</a:t>
            </a:r>
          </a:p>
          <a:p>
            <a:r>
              <a:rPr lang="en-US" sz="2600" dirty="0" smtClean="0"/>
              <a:t>the </a:t>
            </a:r>
            <a:r>
              <a:rPr lang="en-US" sz="2600" dirty="0"/>
              <a:t>International Committee on Radiological </a:t>
            </a:r>
            <a:r>
              <a:rPr lang="en-US" sz="2600" dirty="0" smtClean="0"/>
              <a:t>Units </a:t>
            </a:r>
          </a:p>
          <a:p>
            <a:r>
              <a:rPr lang="en-US" sz="2600" dirty="0" smtClean="0"/>
              <a:t>Founded at </a:t>
            </a:r>
          </a:p>
          <a:p>
            <a:pPr lvl="1"/>
            <a:r>
              <a:rPr lang="en-US" sz="2200" dirty="0" smtClean="0"/>
              <a:t>the </a:t>
            </a:r>
            <a:r>
              <a:rPr lang="en-US" sz="2200" dirty="0"/>
              <a:t>First International Congress of Radiology (ICR) </a:t>
            </a:r>
            <a:endParaRPr lang="en-US" sz="2200" dirty="0" smtClean="0"/>
          </a:p>
          <a:p>
            <a:pPr lvl="1"/>
            <a:r>
              <a:rPr lang="en-US" sz="2200" dirty="0" smtClean="0"/>
              <a:t>London </a:t>
            </a:r>
          </a:p>
          <a:p>
            <a:pPr lvl="1"/>
            <a:r>
              <a:rPr lang="en-US" sz="2200" dirty="0" smtClean="0"/>
              <a:t>1925 </a:t>
            </a:r>
          </a:p>
          <a:p>
            <a:r>
              <a:rPr lang="en-US" sz="2600" dirty="0"/>
              <a:t>O</a:t>
            </a:r>
            <a:r>
              <a:rPr lang="en-US" sz="2600" dirty="0" smtClean="0"/>
              <a:t>fficially </a:t>
            </a:r>
            <a:r>
              <a:rPr lang="en-US" sz="2600" dirty="0"/>
              <a:t>came into being at ICR-2 in Stockholm in 1928</a:t>
            </a:r>
            <a:r>
              <a:rPr lang="en-US" sz="2600" dirty="0" smtClean="0"/>
              <a:t>.</a:t>
            </a:r>
          </a:p>
          <a:p>
            <a:r>
              <a:rPr lang="en-US" sz="2600" dirty="0" smtClean="0"/>
              <a:t>The </a:t>
            </a:r>
            <a:r>
              <a:rPr lang="en-US" sz="2600" dirty="0"/>
              <a:t>primary </a:t>
            </a:r>
            <a:r>
              <a:rPr lang="en-US" sz="2600" dirty="0" smtClean="0"/>
              <a:t>objective was: </a:t>
            </a:r>
          </a:p>
          <a:p>
            <a:pPr lvl="1"/>
            <a:r>
              <a:rPr lang="en-US" sz="2200" dirty="0" smtClean="0"/>
              <a:t>To propose </a:t>
            </a:r>
            <a:r>
              <a:rPr lang="en-US" sz="2200" dirty="0"/>
              <a:t>an internationally agreed-upon unit for measurement of radiation as applied to medicine. </a:t>
            </a:r>
            <a:endParaRPr lang="en-US" sz="2200" dirty="0" smtClean="0"/>
          </a:p>
          <a:p>
            <a:r>
              <a:rPr lang="en-US" sz="2600" dirty="0" smtClean="0"/>
              <a:t>From </a:t>
            </a:r>
            <a:r>
              <a:rPr lang="en-US" sz="2600" dirty="0"/>
              <a:t>1950 </a:t>
            </a:r>
            <a:r>
              <a:rPr lang="en-US" sz="2600" dirty="0" smtClean="0"/>
              <a:t>the role expanded significantly </a:t>
            </a:r>
            <a:r>
              <a:rPr lang="en-US" sz="2600" dirty="0"/>
              <a:t>to embrace a wider field. </a:t>
            </a:r>
          </a:p>
          <a:p>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457200"/>
            <a:ext cx="26574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198077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smtClean="0"/>
              <a:t>International Atomic</a:t>
            </a:r>
            <a:br>
              <a:rPr lang="en-US" sz="3200" dirty="0" smtClean="0"/>
            </a:br>
            <a:r>
              <a:rPr lang="en-US" sz="3200" dirty="0" smtClean="0"/>
              <a:t>Energy Agency </a:t>
            </a:r>
            <a:endParaRPr lang="en-US" sz="3200" dirty="0"/>
          </a:p>
        </p:txBody>
      </p:sp>
      <p:sp>
        <p:nvSpPr>
          <p:cNvPr id="3" name="Content Placeholder 2"/>
          <p:cNvSpPr>
            <a:spLocks noGrp="1"/>
          </p:cNvSpPr>
          <p:nvPr>
            <p:ph idx="1"/>
          </p:nvPr>
        </p:nvSpPr>
        <p:spPr/>
        <p:txBody>
          <a:bodyPr>
            <a:normAutofit/>
          </a:bodyPr>
          <a:lstStyle/>
          <a:p>
            <a:r>
              <a:rPr lang="en-US" sz="2000" dirty="0" smtClean="0"/>
              <a:t>The </a:t>
            </a:r>
            <a:r>
              <a:rPr lang="en-US" sz="2000" dirty="0"/>
              <a:t>world's center of cooperation in the nuclear field. </a:t>
            </a:r>
            <a:endParaRPr lang="en-US" sz="2000" dirty="0" smtClean="0"/>
          </a:p>
          <a:p>
            <a:endParaRPr lang="en-US" sz="2000" dirty="0" smtClean="0"/>
          </a:p>
          <a:p>
            <a:r>
              <a:rPr lang="en-US" sz="2000" dirty="0" smtClean="0"/>
              <a:t>It </a:t>
            </a:r>
            <a:r>
              <a:rPr lang="en-US" sz="2000" dirty="0"/>
              <a:t>was set up as the world´s "Atoms for Peace" organization in 1957 within the United Nations family. </a:t>
            </a:r>
            <a:endParaRPr lang="en-US" sz="2000" dirty="0" smtClean="0"/>
          </a:p>
          <a:p>
            <a:endParaRPr lang="en-US" sz="2000" dirty="0" smtClean="0"/>
          </a:p>
          <a:p>
            <a:r>
              <a:rPr lang="en-US" sz="2000" dirty="0" smtClean="0"/>
              <a:t>The </a:t>
            </a:r>
            <a:r>
              <a:rPr lang="en-US" sz="2000" dirty="0"/>
              <a:t>Agency works with its Member States and multiple partners worldwide to promote safe, secure and peaceful nuclear technologies</a:t>
            </a:r>
            <a:r>
              <a:rPr lang="en-US" sz="2000" dirty="0" smtClean="0"/>
              <a:t>.</a:t>
            </a:r>
          </a:p>
          <a:p>
            <a:endParaRPr lang="en-US" sz="2000" dirty="0" smtClean="0"/>
          </a:p>
          <a:p>
            <a:r>
              <a:rPr lang="en-US" sz="2000" dirty="0" smtClean="0"/>
              <a:t>Headquartered </a:t>
            </a:r>
            <a:r>
              <a:rPr lang="en-US" sz="2000" dirty="0"/>
              <a:t>at the Vienna International Centre in Vienna, </a:t>
            </a:r>
            <a:r>
              <a:rPr lang="en-US" sz="2000" dirty="0" smtClean="0"/>
              <a:t>Austria</a:t>
            </a:r>
          </a:p>
          <a:p>
            <a:endParaRPr lang="en-US" sz="2000" dirty="0" smtClean="0"/>
          </a:p>
          <a:p>
            <a:r>
              <a:rPr lang="en-US" sz="2000" dirty="0"/>
              <a:t>2300 multi-disciplinary professional and support staff from more than 100 countries. </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533400"/>
            <a:ext cx="2981325" cy="803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14216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a:t>American National </a:t>
            </a:r>
            <a:r>
              <a:rPr lang="en-US" sz="3200" dirty="0" smtClean="0"/>
              <a:t> </a:t>
            </a:r>
            <a:br>
              <a:rPr lang="en-US" sz="3200" dirty="0" smtClean="0"/>
            </a:br>
            <a:r>
              <a:rPr lang="en-US" sz="3200" dirty="0" smtClean="0"/>
              <a:t>Standards </a:t>
            </a:r>
            <a:r>
              <a:rPr lang="en-US" sz="3200" dirty="0"/>
              <a:t>Institute </a:t>
            </a:r>
          </a:p>
        </p:txBody>
      </p:sp>
      <p:sp>
        <p:nvSpPr>
          <p:cNvPr id="3" name="Content Placeholder 2"/>
          <p:cNvSpPr>
            <a:spLocks noGrp="1"/>
          </p:cNvSpPr>
          <p:nvPr>
            <p:ph idx="1"/>
          </p:nvPr>
        </p:nvSpPr>
        <p:spPr/>
        <p:txBody>
          <a:bodyPr>
            <a:normAutofit lnSpcReduction="10000"/>
          </a:bodyPr>
          <a:lstStyle/>
          <a:p>
            <a:r>
              <a:rPr lang="en-US" sz="2000" dirty="0" smtClean="0"/>
              <a:t>Founded October </a:t>
            </a:r>
            <a:r>
              <a:rPr lang="en-US" sz="2000" dirty="0"/>
              <a:t>19, </a:t>
            </a:r>
            <a:r>
              <a:rPr lang="en-US" sz="2000" dirty="0" smtClean="0"/>
              <a:t>1918</a:t>
            </a:r>
          </a:p>
          <a:p>
            <a:r>
              <a:rPr lang="en-US" sz="2000" dirty="0" smtClean="0"/>
              <a:t>Private</a:t>
            </a:r>
            <a:r>
              <a:rPr lang="en-US" sz="2000" dirty="0"/>
              <a:t>, not-for-profit organization </a:t>
            </a:r>
          </a:p>
          <a:p>
            <a:r>
              <a:rPr lang="en-US" sz="2000" dirty="0" smtClean="0"/>
              <a:t>Standards </a:t>
            </a:r>
            <a:r>
              <a:rPr lang="en-US" sz="2000" dirty="0"/>
              <a:t>and conformity assessment </a:t>
            </a:r>
            <a:r>
              <a:rPr lang="en-US" sz="2000" dirty="0" smtClean="0"/>
              <a:t>system</a:t>
            </a:r>
          </a:p>
          <a:p>
            <a:r>
              <a:rPr lang="en-US" sz="2000" dirty="0" smtClean="0"/>
              <a:t>Strengthen </a:t>
            </a:r>
            <a:r>
              <a:rPr lang="en-US" sz="2000" dirty="0"/>
              <a:t>the U.S. marketplace position in the global </a:t>
            </a:r>
            <a:r>
              <a:rPr lang="en-US" sz="2000" dirty="0" smtClean="0"/>
              <a:t>economy </a:t>
            </a:r>
          </a:p>
          <a:p>
            <a:r>
              <a:rPr lang="en-US" sz="2000" dirty="0" smtClean="0"/>
              <a:t>Assure </a:t>
            </a:r>
            <a:r>
              <a:rPr lang="en-US" sz="2000" dirty="0"/>
              <a:t>the safety and health of consumers and the protection of the </a:t>
            </a:r>
            <a:r>
              <a:rPr lang="en-US" sz="2000" dirty="0" smtClean="0"/>
              <a:t>environment</a:t>
            </a:r>
          </a:p>
          <a:p>
            <a:r>
              <a:rPr lang="en-US" sz="2000" dirty="0" smtClean="0"/>
              <a:t>Oversees </a:t>
            </a:r>
            <a:r>
              <a:rPr lang="en-US" sz="2000" dirty="0"/>
              <a:t>the creation, promulgation and use of </a:t>
            </a:r>
            <a:r>
              <a:rPr lang="en-US" sz="2000" dirty="0" smtClean="0"/>
              <a:t>norms </a:t>
            </a:r>
            <a:r>
              <a:rPr lang="en-US" sz="2000" dirty="0"/>
              <a:t>and guidelines that directly impact businesses in nearly every </a:t>
            </a:r>
            <a:r>
              <a:rPr lang="en-US" sz="2000" dirty="0" smtClean="0"/>
              <a:t>sector</a:t>
            </a:r>
          </a:p>
          <a:p>
            <a:r>
              <a:rPr lang="en-US" sz="2000" dirty="0" smtClean="0"/>
              <a:t>Accredits </a:t>
            </a:r>
            <a:r>
              <a:rPr lang="en-US" sz="2000" dirty="0"/>
              <a:t>programs that assess conformance to </a:t>
            </a:r>
            <a:r>
              <a:rPr lang="en-US" sz="2000" dirty="0" smtClean="0"/>
              <a:t>standards</a:t>
            </a:r>
          </a:p>
          <a:p>
            <a:r>
              <a:rPr lang="en-US" sz="2000" b="1" dirty="0" smtClean="0"/>
              <a:t>Mission</a:t>
            </a:r>
          </a:p>
          <a:p>
            <a:pPr marL="400050" lvl="1" indent="0">
              <a:buNone/>
            </a:pPr>
            <a:r>
              <a:rPr lang="en-US" sz="1800" i="1" dirty="0"/>
              <a:t/>
            </a:r>
            <a:br>
              <a:rPr lang="en-US" sz="1800" i="1" dirty="0"/>
            </a:br>
            <a:r>
              <a:rPr lang="en-US" sz="1800" i="1" dirty="0" smtClean="0"/>
              <a:t>“To </a:t>
            </a:r>
            <a:r>
              <a:rPr lang="en-US" sz="1800" i="1" dirty="0"/>
              <a:t>enhance both the global competitiveness of U.S. business and the U.S. quality of life by promoting and facilitating voluntary consensus standards and conformity assessment systems, and safeguarding their </a:t>
            </a:r>
            <a:r>
              <a:rPr lang="en-US" sz="1800" i="1" dirty="0" smtClean="0"/>
              <a:t>integrity”. </a:t>
            </a:r>
            <a:endParaRPr lang="en-US" sz="1800" i="1" dirty="0"/>
          </a:p>
          <a:p>
            <a:endParaRPr lang="en-US" sz="2000" dirty="0" smtClean="0"/>
          </a:p>
          <a:p>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521017"/>
            <a:ext cx="2667000" cy="67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4627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a:t>The U.S. Nuclear </a:t>
            </a:r>
            <a:r>
              <a:rPr lang="en-US" sz="3200" dirty="0" smtClean="0"/>
              <a:t/>
            </a:r>
            <a:br>
              <a:rPr lang="en-US" sz="3200" dirty="0" smtClean="0"/>
            </a:br>
            <a:r>
              <a:rPr lang="en-US" sz="3200" dirty="0" smtClean="0"/>
              <a:t>Regulatory Commission</a:t>
            </a:r>
            <a:endParaRPr lang="en-US" sz="3200" dirty="0"/>
          </a:p>
        </p:txBody>
      </p:sp>
      <p:sp>
        <p:nvSpPr>
          <p:cNvPr id="3" name="Content Placeholder 2"/>
          <p:cNvSpPr>
            <a:spLocks noGrp="1"/>
          </p:cNvSpPr>
          <p:nvPr>
            <p:ph idx="1"/>
          </p:nvPr>
        </p:nvSpPr>
        <p:spPr>
          <a:xfrm>
            <a:off x="457200" y="1312545"/>
            <a:ext cx="8229600" cy="4525963"/>
          </a:xfrm>
        </p:spPr>
        <p:txBody>
          <a:bodyPr>
            <a:noAutofit/>
          </a:bodyPr>
          <a:lstStyle/>
          <a:p>
            <a:r>
              <a:rPr lang="en-US" sz="2000" dirty="0" smtClean="0"/>
              <a:t>Independent agency</a:t>
            </a:r>
          </a:p>
          <a:p>
            <a:r>
              <a:rPr lang="en-US" sz="2000" dirty="0"/>
              <a:t>C</a:t>
            </a:r>
            <a:r>
              <a:rPr lang="en-US" sz="2000" dirty="0" smtClean="0"/>
              <a:t>reated by Congress </a:t>
            </a:r>
            <a:r>
              <a:rPr lang="en-US" sz="2000" dirty="0"/>
              <a:t>in 1974 </a:t>
            </a:r>
            <a:endParaRPr lang="en-US" sz="2000" dirty="0" smtClean="0"/>
          </a:p>
          <a:p>
            <a:r>
              <a:rPr lang="en-US" sz="2000" dirty="0" smtClean="0"/>
              <a:t>Ensures </a:t>
            </a:r>
            <a:r>
              <a:rPr lang="en-US" sz="2000" dirty="0"/>
              <a:t>the safe use of radioactive materials for beneficial civilian purposes while protecting people and the environment. </a:t>
            </a:r>
            <a:endParaRPr lang="en-US" sz="2000" dirty="0" smtClean="0"/>
          </a:p>
          <a:p>
            <a:r>
              <a:rPr lang="en-US" sz="2000" dirty="0"/>
              <a:t>The NRC regulates commercial nuclear power plants and other uses of nuclear </a:t>
            </a:r>
            <a:r>
              <a:rPr lang="en-US" sz="2000" dirty="0" smtClean="0"/>
              <a:t>materials</a:t>
            </a:r>
          </a:p>
          <a:p>
            <a:pPr marL="857250" lvl="1" indent="-457200"/>
            <a:r>
              <a:rPr lang="en-US" sz="1800" dirty="0" smtClean="0"/>
              <a:t>in </a:t>
            </a:r>
            <a:r>
              <a:rPr lang="en-US" sz="1800" dirty="0"/>
              <a:t>nuclear </a:t>
            </a:r>
            <a:r>
              <a:rPr lang="en-US" sz="1800" dirty="0" smtClean="0"/>
              <a:t>medicine</a:t>
            </a:r>
          </a:p>
          <a:p>
            <a:pPr marL="857250" lvl="1" indent="-457200"/>
            <a:r>
              <a:rPr lang="en-US" sz="1800" dirty="0" smtClean="0"/>
              <a:t>through licensing</a:t>
            </a:r>
          </a:p>
          <a:p>
            <a:pPr marL="857250" lvl="1" indent="-457200"/>
            <a:r>
              <a:rPr lang="en-US" sz="1800" dirty="0" smtClean="0"/>
              <a:t>Inspection</a:t>
            </a:r>
          </a:p>
          <a:p>
            <a:pPr marL="857250" lvl="1" indent="-457200"/>
            <a:r>
              <a:rPr lang="en-US" sz="1800" dirty="0" smtClean="0"/>
              <a:t>enforcement </a:t>
            </a:r>
            <a:r>
              <a:rPr lang="en-US" sz="1800" dirty="0"/>
              <a:t>of its requirements.</a:t>
            </a:r>
          </a:p>
          <a:p>
            <a:r>
              <a:rPr lang="en-US" sz="2000" dirty="0" smtClean="0"/>
              <a:t>reactor </a:t>
            </a:r>
            <a:r>
              <a:rPr lang="en-US" sz="2000" dirty="0"/>
              <a:t>safety </a:t>
            </a:r>
            <a:r>
              <a:rPr lang="en-US" sz="2000" dirty="0" smtClean="0"/>
              <a:t>oversight</a:t>
            </a:r>
          </a:p>
          <a:p>
            <a:r>
              <a:rPr lang="en-US" sz="2000" dirty="0" smtClean="0"/>
              <a:t>reactor </a:t>
            </a:r>
            <a:r>
              <a:rPr lang="en-US" sz="2000" dirty="0"/>
              <a:t>license renewal of existing plants, materials safety oversight and </a:t>
            </a:r>
            <a:endParaRPr lang="en-US" sz="2000" dirty="0" smtClean="0"/>
          </a:p>
          <a:p>
            <a:r>
              <a:rPr lang="en-US" sz="2000" dirty="0" smtClean="0"/>
              <a:t>materials licensing</a:t>
            </a:r>
          </a:p>
          <a:p>
            <a:r>
              <a:rPr lang="en-US" sz="2000" dirty="0" smtClean="0"/>
              <a:t>waste </a:t>
            </a:r>
            <a:r>
              <a:rPr lang="en-US" sz="2000" dirty="0"/>
              <a:t>management </a:t>
            </a:r>
            <a:endParaRPr lang="en-US" sz="2000" dirty="0" smtClean="0"/>
          </a:p>
          <a:p>
            <a:pPr lvl="1"/>
            <a:r>
              <a:rPr lang="en-US" sz="1600" dirty="0" smtClean="0"/>
              <a:t>high-level </a:t>
            </a:r>
            <a:r>
              <a:rPr lang="en-US" sz="1600" dirty="0"/>
              <a:t>waste </a:t>
            </a:r>
            <a:endParaRPr lang="en-US" sz="1600" dirty="0" smtClean="0"/>
          </a:p>
          <a:p>
            <a:pPr lvl="1"/>
            <a:r>
              <a:rPr lang="en-US" sz="1600" dirty="0" smtClean="0"/>
              <a:t>low-level </a:t>
            </a:r>
            <a:r>
              <a:rPr lang="en-US" sz="1600" dirty="0"/>
              <a:t>waste. </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1685" y="304800"/>
            <a:ext cx="2609850" cy="1038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604020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smtClean="0"/>
              <a:t>Department of  </a:t>
            </a:r>
            <a:br>
              <a:rPr lang="en-US" sz="3200" dirty="0" smtClean="0"/>
            </a:br>
            <a:r>
              <a:rPr lang="en-US" sz="3200" dirty="0" smtClean="0"/>
              <a:t>Transportation </a:t>
            </a:r>
            <a:endParaRPr lang="en-US" sz="3200" dirty="0"/>
          </a:p>
        </p:txBody>
      </p:sp>
      <p:sp>
        <p:nvSpPr>
          <p:cNvPr id="3" name="Content Placeholder 2"/>
          <p:cNvSpPr>
            <a:spLocks noGrp="1"/>
          </p:cNvSpPr>
          <p:nvPr>
            <p:ph idx="1"/>
          </p:nvPr>
        </p:nvSpPr>
        <p:spPr/>
        <p:txBody>
          <a:bodyPr>
            <a:normAutofit/>
          </a:bodyPr>
          <a:lstStyle/>
          <a:p>
            <a:r>
              <a:rPr lang="en-US" sz="2400" dirty="0"/>
              <a:t>The mission of the Department is to:</a:t>
            </a:r>
          </a:p>
          <a:p>
            <a:pPr marL="857250" lvl="2" indent="0">
              <a:buNone/>
            </a:pPr>
            <a:r>
              <a:rPr lang="en-US" sz="1900" i="1" dirty="0"/>
              <a:t>Serve the United States by ensuring a fast, safe, efficient, accessible and convenient transportation system that meets our vital national interests and enhances the quality of life of the American people, today and into the future.</a:t>
            </a:r>
            <a:endParaRPr lang="en-US" sz="1900" dirty="0"/>
          </a:p>
          <a:p>
            <a:r>
              <a:rPr lang="en-US" sz="2400" dirty="0" smtClean="0"/>
              <a:t>Established </a:t>
            </a:r>
            <a:r>
              <a:rPr lang="en-US" sz="2400" dirty="0"/>
              <a:t>by an act of Congress on October 15, 1966. </a:t>
            </a:r>
            <a:endParaRPr lang="en-US" sz="2400" dirty="0" smtClean="0"/>
          </a:p>
          <a:p>
            <a:r>
              <a:rPr lang="en-US" sz="2400" dirty="0" smtClean="0"/>
              <a:t>First </a:t>
            </a:r>
            <a:r>
              <a:rPr lang="en-US" sz="2400" dirty="0"/>
              <a:t>official day of operation was April 1, 1967</a:t>
            </a:r>
            <a:r>
              <a:rPr lang="en-US" sz="2400" dirty="0" smtClean="0"/>
              <a:t>.</a:t>
            </a:r>
          </a:p>
          <a:p>
            <a:r>
              <a:rPr lang="en-US" sz="2400" dirty="0"/>
              <a:t>The Department of Transportation consists of </a:t>
            </a:r>
            <a:endParaRPr lang="en-US" sz="2400" dirty="0" smtClean="0"/>
          </a:p>
          <a:p>
            <a:pPr lvl="1"/>
            <a:r>
              <a:rPr lang="en-US" sz="2000" dirty="0" smtClean="0"/>
              <a:t>the </a:t>
            </a:r>
            <a:r>
              <a:rPr lang="en-US" sz="2000" dirty="0"/>
              <a:t>Office of the Secretary </a:t>
            </a:r>
            <a:endParaRPr lang="en-US" sz="2000" dirty="0" smtClean="0"/>
          </a:p>
          <a:p>
            <a:pPr lvl="1"/>
            <a:r>
              <a:rPr lang="en-US" sz="2000" dirty="0" smtClean="0"/>
              <a:t>eleven </a:t>
            </a:r>
            <a:r>
              <a:rPr lang="en-US" sz="2000" dirty="0"/>
              <a:t>individual Operating </a:t>
            </a:r>
            <a:r>
              <a:rPr lang="en-US" sz="2000" dirty="0" smtClean="0"/>
              <a:t>Administrations</a:t>
            </a: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533400"/>
            <a:ext cx="3705225" cy="781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98986383"/>
      </p:ext>
    </p:extLst>
  </p:cSld>
  <p:clrMapOvr>
    <a:masterClrMapping/>
  </p:clrMapOvr>
</p:sld>
</file>

<file path=ppt/theme/theme1.xml><?xml version="1.0" encoding="utf-8"?>
<a:theme xmlns:a="http://schemas.openxmlformats.org/drawingml/2006/main" name="RCNE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N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RCNET template</Template>
  <TotalTime>283</TotalTime>
  <Words>2016</Words>
  <Application>Microsoft Office PowerPoint</Application>
  <PresentationFormat>On-screen Show (4:3)</PresentationFormat>
  <Paragraphs>198</Paragraphs>
  <Slides>10</Slides>
  <Notes>9</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RCNET template</vt:lpstr>
      <vt:lpstr>RCNET</vt:lpstr>
      <vt:lpstr>PowerPoint Presentation</vt:lpstr>
      <vt:lpstr>The regulatory and advisory organizations</vt:lpstr>
      <vt:lpstr>International Commission on  Radiological Protection (ICRP)</vt:lpstr>
      <vt:lpstr>National Council on Radiation  Protection and Measurements</vt:lpstr>
      <vt:lpstr>International Commission on  Radiation Units and Measurements</vt:lpstr>
      <vt:lpstr>International Atomic Energy Agency </vt:lpstr>
      <vt:lpstr>American National   Standards Institute </vt:lpstr>
      <vt:lpstr>The U.S. Nuclear  Regulatory Commission</vt:lpstr>
      <vt:lpstr>Department of   Transportation </vt:lpstr>
      <vt:lpstr> Agreement State  Program </vt:lpstr>
    </vt:vector>
  </TitlesOfParts>
  <Company>Indian River State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Peggy Hines IRSC</cp:lastModifiedBy>
  <cp:revision>21</cp:revision>
  <dcterms:created xsi:type="dcterms:W3CDTF">2013-03-07T22:24:08Z</dcterms:created>
  <dcterms:modified xsi:type="dcterms:W3CDTF">2013-03-13T18:43:23Z</dcterms:modified>
</cp:coreProperties>
</file>