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8"/>
  </p:notesMasterIdLst>
  <p:sldIdLst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2" y="-8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7E96C-F8FB-4ACA-8AC0-3FD6678ED3DF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17533-7EA3-4B39-8A8F-EB338717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6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9099D-F69E-47E7-AD93-6369C69C04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16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A8B2-5E7E-49E1-A36D-AD56A794AB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75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5E802-25BC-46B4-B13A-D2BA42202E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27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4C93FD-7BC3-4A81-A38D-E08D02BC1A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36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776B2-86E7-41F7-9325-5743A8D128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50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ECE6E-C3E2-4F5D-8222-572B507473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63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615D17-DEE0-488F-AF2A-FB5669A82D9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5354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FB4D2-6F9C-4CB4-8DBB-20ED4015A5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3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1AA2A-9954-4B40-AD78-91404D508B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97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5E9DBB-9220-40F1-99A4-7D9C42EF880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4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4B648-B555-49B1-A0E7-3A78CEBC4D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115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59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32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068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213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98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1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440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40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9835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5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0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tva.gov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51E9-BABA-4509-A4DF-A3FCE2CAE8D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6DD9-04CC-48DB-9DDA-AF55F6144B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781800" y="0"/>
            <a:ext cx="23622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/>
              <a:t>HPT001.020</a:t>
            </a:r>
          </a:p>
          <a:p>
            <a:r>
              <a:rPr lang="en-US" sz="1400"/>
              <a:t>Rev. 2</a:t>
            </a:r>
          </a:p>
          <a:p>
            <a:r>
              <a:rPr lang="en-US" sz="1400"/>
              <a:t>Page </a:t>
            </a:r>
            <a:fld id="{3B0DD1F3-0F10-47EF-851C-5224529711FF}" type="slidenum">
              <a:rPr lang="en-US" sz="1400"/>
              <a:pPr/>
              <a:t>‹#›</a:t>
            </a:fld>
            <a:r>
              <a:rPr lang="en-US" sz="1400"/>
              <a:t> of 17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33400" y="62992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TP-</a:t>
            </a:r>
            <a:fld id="{664FE8A8-2C6C-429C-A5B6-A6911933E961}" type="slidenum">
              <a:rPr lang="en-US" sz="1400"/>
              <a:pPr/>
              <a:t>‹#›</a:t>
            </a:fld>
            <a:endParaRPr lang="en-US" sz="1400"/>
          </a:p>
        </p:txBody>
      </p:sp>
      <p:pic>
        <p:nvPicPr>
          <p:cNvPr id="9" name="Picture 9" descr="www.tva.gov - TVA logo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87D459-FDDC-423F-AD45-1A05ABB0AA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7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5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>
                <a:solidFill>
                  <a:srgbClr val="000000"/>
                </a:solidFill>
              </a:rPr>
              <a:t>ACADs (08-006)  Covered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0000"/>
                </a:solidFill>
              </a:rPr>
              <a:t>Keywords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Plastic scintillator,  flow-through ionization</a:t>
            </a:r>
            <a:r>
              <a:rPr lang="en-US" smtClean="0">
                <a:solidFill>
                  <a:srgbClr val="000000"/>
                </a:solidFill>
              </a:rPr>
              <a:t>, </a:t>
            </a:r>
            <a:r>
              <a:rPr lang="en-US" smtClean="0"/>
              <a:t>end-window </a:t>
            </a:r>
            <a:r>
              <a:rPr lang="en-US"/>
              <a:t>G-M </a:t>
            </a:r>
            <a:r>
              <a:rPr lang="en-US" smtClean="0"/>
              <a:t>tube.</a:t>
            </a:r>
            <a:endParaRPr lang="en-US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0000"/>
                </a:solidFill>
              </a:rPr>
              <a:t>Description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0000"/>
                </a:solidFill>
              </a:rPr>
              <a:t>Supporting Material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Continuous Air Monitors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917101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286036"/>
                <a:gridCol w="1219200"/>
                <a:gridCol w="745291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3.2.3.28.3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3.2.4.5.1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59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Continuous air monitors </a:t>
            </a:r>
            <a:r>
              <a:rPr lang="en-US" dirty="0"/>
              <a:t>are used to maintain a watch on </a:t>
            </a:r>
            <a:r>
              <a:rPr lang="en-US" dirty="0" smtClean="0"/>
              <a:t>the level </a:t>
            </a:r>
            <a:r>
              <a:rPr lang="en-US" dirty="0"/>
              <a:t>air activity in an area such as the inside of a reactor </a:t>
            </a:r>
            <a:r>
              <a:rPr lang="en-US" dirty="0" smtClean="0"/>
              <a:t>containment shell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Many </a:t>
            </a:r>
            <a:r>
              <a:rPr lang="en-US" dirty="0"/>
              <a:t>varieties.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collecting devices and </a:t>
            </a:r>
            <a:r>
              <a:rPr lang="en-US" dirty="0" smtClean="0"/>
              <a:t>detectors use </a:t>
            </a:r>
            <a:r>
              <a:rPr lang="en-US" dirty="0"/>
              <a:t>depend on 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the nuclides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levels </a:t>
            </a:r>
            <a:r>
              <a:rPr lang="en-US" dirty="0"/>
              <a:t>of interest. 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everal </a:t>
            </a:r>
            <a:r>
              <a:rPr lang="en-US" dirty="0"/>
              <a:t>systems </a:t>
            </a:r>
            <a:r>
              <a:rPr lang="en-US" dirty="0" smtClean="0"/>
              <a:t>can be  incorporated in parallel: </a:t>
            </a:r>
            <a:endParaRPr lang="en-US" dirty="0"/>
          </a:p>
          <a:p>
            <a:pPr marL="857250" lvl="1" indent="-457200">
              <a:buFont typeface="Wingdings" pitchFamily="2" charset="2"/>
              <a:buChar char="§"/>
            </a:pPr>
            <a:r>
              <a:rPr lang="en-US" dirty="0" smtClean="0"/>
              <a:t>flow-through </a:t>
            </a:r>
            <a:r>
              <a:rPr lang="en-US" dirty="0"/>
              <a:t>ionization chamber may be </a:t>
            </a:r>
            <a:r>
              <a:rPr lang="en-US" dirty="0" smtClean="0"/>
              <a:t>used to monitor gases</a:t>
            </a:r>
            <a:r>
              <a:rPr lang="en-US" dirty="0"/>
              <a:t>, </a:t>
            </a:r>
            <a:endParaRPr lang="en-US" dirty="0" smtClean="0"/>
          </a:p>
          <a:p>
            <a:pPr marL="857250" lvl="1" indent="-457200">
              <a:buFont typeface="Wingdings" pitchFamily="2" charset="2"/>
              <a:buChar char="§"/>
            </a:pPr>
            <a:r>
              <a:rPr lang="en-US" dirty="0" smtClean="0"/>
              <a:t>while </a:t>
            </a:r>
            <a:r>
              <a:rPr lang="en-US" dirty="0"/>
              <a:t>an end-window G-M tube looks at the </a:t>
            </a:r>
            <a:r>
              <a:rPr lang="en-US" dirty="0" smtClean="0"/>
              <a:t>particulates collected </a:t>
            </a:r>
            <a:r>
              <a:rPr lang="en-US" dirty="0"/>
              <a:t>on a filter. </a:t>
            </a:r>
            <a:endParaRPr lang="en-US" dirty="0" smtClean="0"/>
          </a:p>
          <a:p>
            <a:pPr marL="857250" lvl="1" indent="-457200">
              <a:buFont typeface="Wingdings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b="1" i="1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A8B2-5E7E-49E1-A36D-AD56A794AB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2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designs </a:t>
            </a:r>
            <a:r>
              <a:rPr lang="en-US" dirty="0" smtClean="0"/>
              <a:t>use: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surface </a:t>
            </a:r>
            <a:r>
              <a:rPr lang="en-US" dirty="0"/>
              <a:t>barrier detectors </a:t>
            </a:r>
            <a:r>
              <a:rPr lang="en-US" dirty="0" smtClean="0"/>
              <a:t>for ɑ </a:t>
            </a:r>
            <a:r>
              <a:rPr lang="en-US" dirty="0"/>
              <a:t>, 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plastic </a:t>
            </a:r>
            <a:r>
              <a:rPr lang="en-US" dirty="0"/>
              <a:t>scintillators for </a:t>
            </a:r>
            <a:r>
              <a:rPr lang="el-GR" dirty="0" smtClean="0"/>
              <a:t>β</a:t>
            </a:r>
            <a:r>
              <a:rPr lang="en-US" dirty="0" smtClean="0"/>
              <a:t>,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NaI</a:t>
            </a:r>
            <a:r>
              <a:rPr lang="en-US" dirty="0" smtClean="0"/>
              <a:t> </a:t>
            </a:r>
            <a:r>
              <a:rPr lang="en-US" dirty="0"/>
              <a:t>crystals for </a:t>
            </a:r>
            <a:r>
              <a:rPr lang="el-GR" dirty="0" smtClean="0"/>
              <a:t>γ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A8B2-5E7E-49E1-A36D-AD56A794AB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57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CAM-5 was originally designed at </a:t>
            </a:r>
            <a:r>
              <a:rPr lang="en-US" dirty="0" smtClean="0"/>
              <a:t>ANL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device uses the equilibrium counting ratio </a:t>
            </a:r>
            <a:r>
              <a:rPr lang="en-US" dirty="0" smtClean="0"/>
              <a:t>of radon </a:t>
            </a:r>
            <a:r>
              <a:rPr lang="en-US" dirty="0"/>
              <a:t>daughters by simultaneously counting the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l-GR" dirty="0"/>
              <a:t>α</a:t>
            </a:r>
            <a:r>
              <a:rPr lang="en-US" b="1" i="1" dirty="0" smtClean="0"/>
              <a:t> </a:t>
            </a:r>
            <a:r>
              <a:rPr lang="en-US" dirty="0" smtClean="0"/>
              <a:t>activity built </a:t>
            </a:r>
            <a:r>
              <a:rPr lang="en-US" dirty="0"/>
              <a:t>up on a fixed filter.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activities are each counted separately </a:t>
            </a:r>
            <a:r>
              <a:rPr lang="en-US" dirty="0" smtClean="0"/>
              <a:t>in two </a:t>
            </a:r>
            <a:r>
              <a:rPr lang="en-US" dirty="0"/>
              <a:t>stacked gas proportional counters (piggyback probe) and read out </a:t>
            </a:r>
            <a:r>
              <a:rPr lang="en-US" dirty="0" smtClean="0"/>
              <a:t>on charts.</a:t>
            </a:r>
          </a:p>
          <a:p>
            <a:endParaRPr lang="en-US" dirty="0" smtClean="0"/>
          </a:p>
          <a:p>
            <a:r>
              <a:rPr lang="en-US" dirty="0"/>
              <a:t>The unique feature is a third channel, which reads out </a:t>
            </a:r>
            <a:r>
              <a:rPr lang="en-US" dirty="0" smtClean="0"/>
              <a:t>the difference </a:t>
            </a:r>
            <a:r>
              <a:rPr lang="en-US" dirty="0"/>
              <a:t>between the alpha counting rate and an arbitrarily </a:t>
            </a:r>
            <a:r>
              <a:rPr lang="en-US" dirty="0" smtClean="0"/>
              <a:t>selected fraction </a:t>
            </a:r>
            <a:r>
              <a:rPr lang="en-US" dirty="0"/>
              <a:t>of the </a:t>
            </a:r>
            <a:r>
              <a:rPr lang="en-US" dirty="0" err="1" smtClean="0"/>
              <a:t>betta</a:t>
            </a:r>
            <a:r>
              <a:rPr lang="en-US" dirty="0" smtClean="0"/>
              <a:t> counting </a:t>
            </a:r>
            <a:r>
              <a:rPr lang="en-US" dirty="0"/>
              <a:t>rate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A8B2-5E7E-49E1-A36D-AD56A794AB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587803"/>
      </p:ext>
    </p:extLst>
  </p:cSld>
  <p:clrMapOvr>
    <a:masterClrMapping/>
  </p:clrMapOvr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20</TotalTime>
  <Words>207</Words>
  <Application>Microsoft Office PowerPoint</Application>
  <PresentationFormat>On-screen Show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RCNET</vt:lpstr>
      <vt:lpstr>1_RCNET</vt:lpstr>
      <vt:lpstr>2_RCNET</vt:lpstr>
      <vt:lpstr>PowerPoint Presentation</vt:lpstr>
      <vt:lpstr>CAMs</vt:lpstr>
      <vt:lpstr>CAMs</vt:lpstr>
      <vt:lpstr>CAMs</vt:lpstr>
    </vt:vector>
  </TitlesOfParts>
  <Company>Indian River State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 Air Monitors</dc:title>
  <dc:creator>Administrator</dc:creator>
  <cp:lastModifiedBy>Peggy Hines IRSC</cp:lastModifiedBy>
  <cp:revision>3</cp:revision>
  <dcterms:created xsi:type="dcterms:W3CDTF">2013-02-28T17:01:39Z</dcterms:created>
  <dcterms:modified xsi:type="dcterms:W3CDTF">2013-03-06T19:29:32Z</dcterms:modified>
</cp:coreProperties>
</file>