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51"/>
  </p:notesMasterIdLst>
  <p:sldIdLst>
    <p:sldId id="412" r:id="rId2"/>
    <p:sldId id="351" r:id="rId3"/>
    <p:sldId id="368" r:id="rId4"/>
    <p:sldId id="369" r:id="rId5"/>
    <p:sldId id="370" r:id="rId6"/>
    <p:sldId id="372" r:id="rId7"/>
    <p:sldId id="376" r:id="rId8"/>
    <p:sldId id="373" r:id="rId9"/>
    <p:sldId id="374" r:id="rId10"/>
    <p:sldId id="375" r:id="rId11"/>
    <p:sldId id="377" r:id="rId12"/>
    <p:sldId id="371" r:id="rId13"/>
    <p:sldId id="378" r:id="rId14"/>
    <p:sldId id="379" r:id="rId15"/>
    <p:sldId id="380" r:id="rId16"/>
    <p:sldId id="386" r:id="rId17"/>
    <p:sldId id="367" r:id="rId18"/>
    <p:sldId id="382" r:id="rId19"/>
    <p:sldId id="381" r:id="rId20"/>
    <p:sldId id="384" r:id="rId21"/>
    <p:sldId id="385" r:id="rId22"/>
    <p:sldId id="387" r:id="rId23"/>
    <p:sldId id="388" r:id="rId24"/>
    <p:sldId id="389" r:id="rId25"/>
    <p:sldId id="390" r:id="rId26"/>
    <p:sldId id="391" r:id="rId27"/>
    <p:sldId id="392" r:id="rId28"/>
    <p:sldId id="393" r:id="rId29"/>
    <p:sldId id="383" r:id="rId30"/>
    <p:sldId id="352" r:id="rId31"/>
    <p:sldId id="394" r:id="rId32"/>
    <p:sldId id="366" r:id="rId33"/>
    <p:sldId id="397" r:id="rId34"/>
    <p:sldId id="398" r:id="rId35"/>
    <p:sldId id="399" r:id="rId36"/>
    <p:sldId id="400" r:id="rId37"/>
    <p:sldId id="401" r:id="rId38"/>
    <p:sldId id="406" r:id="rId39"/>
    <p:sldId id="405" r:id="rId40"/>
    <p:sldId id="402" r:id="rId41"/>
    <p:sldId id="403" r:id="rId42"/>
    <p:sldId id="404" r:id="rId43"/>
    <p:sldId id="407" r:id="rId44"/>
    <p:sldId id="395" r:id="rId45"/>
    <p:sldId id="396" r:id="rId46"/>
    <p:sldId id="408" r:id="rId47"/>
    <p:sldId id="409" r:id="rId48"/>
    <p:sldId id="410" r:id="rId49"/>
    <p:sldId id="411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92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9" autoAdjust="0"/>
    <p:restoredTop sz="79157" autoAdjust="0"/>
  </p:normalViewPr>
  <p:slideViewPr>
    <p:cSldViewPr>
      <p:cViewPr varScale="1">
        <p:scale>
          <a:sx n="65" d="100"/>
          <a:sy n="65" d="100"/>
        </p:scale>
        <p:origin x="-16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34B8481-B772-40E5-8063-1F9F982D95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6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0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4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6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49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7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5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6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940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45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8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External Exposure Control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2/21/2013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842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7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8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eaLnBrk="1" hangingPunct="1"/>
            <a:r>
              <a:rPr lang="en-US" b="1" u="sng" dirty="0">
                <a:solidFill>
                  <a:srgbClr val="000000"/>
                </a:solidFill>
                <a:latin typeface="Calibri"/>
              </a:rPr>
              <a:t>ACADs (08-006)  Covered</a:t>
            </a: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Keywords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/>
              </a:rPr>
              <a:t>Dose, line, point, deep, eye, shallow, effective, committed, total, total organ, rad</a:t>
            </a:r>
            <a:r>
              <a:rPr lang="en-US" smtClean="0">
                <a:solidFill>
                  <a:srgbClr val="000000"/>
                </a:solidFill>
                <a:latin typeface="Calibri"/>
              </a:rPr>
              <a:t>, gray.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Description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Supporting Material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eaLnBrk="1" hangingPunct="1"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External Exposure Control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52608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24018"/>
                <a:gridCol w="1219200"/>
                <a:gridCol w="1066800"/>
                <a:gridCol w="1066800"/>
                <a:gridCol w="1040727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1.1.8.3.1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1.1.8.3.2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1.1.8.3.3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3.3.1.9.6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3.3.1.10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3.3.3.4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3.3.3.13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3.3.3.14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3.3.4.11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3.3.7.6.2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3.3.7.6.3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3.3.1113.3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4.4.9.4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4.121.3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4.12.2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97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ym typeface="Symbol" pitchFamily="18" charset="2"/>
              </a:rPr>
              <a:t>Committed Dose Equivalent</a:t>
            </a:r>
          </a:p>
          <a:p>
            <a:pPr lvl="1"/>
            <a:r>
              <a:rPr lang="en-US" dirty="0" smtClean="0">
                <a:sym typeface="Symbol" pitchFamily="18" charset="2"/>
              </a:rPr>
              <a:t>Applies to radioactivity deposited internally</a:t>
            </a:r>
          </a:p>
          <a:p>
            <a:pPr lvl="1"/>
            <a:r>
              <a:rPr lang="en-US" dirty="0" smtClean="0">
                <a:sym typeface="Symbol" pitchFamily="18" charset="2"/>
              </a:rPr>
              <a:t>Given symbol H</a:t>
            </a:r>
            <a:r>
              <a:rPr lang="en-US" baseline="-25000" dirty="0" smtClean="0">
                <a:sym typeface="Symbol" pitchFamily="18" charset="2"/>
              </a:rPr>
              <a:t>T,50</a:t>
            </a:r>
          </a:p>
          <a:p>
            <a:pPr lvl="1"/>
            <a:r>
              <a:rPr lang="en-US" dirty="0" smtClean="0"/>
              <a:t>Represents total cumulative dose to organ or tissue for a 50-yr period beginning the instant uptake occurs</a:t>
            </a:r>
          </a:p>
          <a:p>
            <a:r>
              <a:rPr lang="en-US" dirty="0" smtClean="0"/>
              <a:t>Committed Effective Dose Equivalent</a:t>
            </a:r>
          </a:p>
          <a:p>
            <a:pPr lvl="1"/>
            <a:r>
              <a:rPr lang="en-US" dirty="0" smtClean="0"/>
              <a:t>Given symbol </a:t>
            </a:r>
            <a:r>
              <a:rPr lang="en-US" dirty="0" smtClean="0">
                <a:sym typeface="Symbol" pitchFamily="18" charset="2"/>
              </a:rPr>
              <a:t>H</a:t>
            </a:r>
            <a:r>
              <a:rPr lang="en-US" baseline="-25000" dirty="0" smtClean="0">
                <a:sym typeface="Symbol" pitchFamily="18" charset="2"/>
              </a:rPr>
              <a:t>E,50</a:t>
            </a:r>
            <a:endParaRPr lang="en-US" dirty="0" smtClean="0"/>
          </a:p>
          <a:p>
            <a:pPr lvl="1"/>
            <a:r>
              <a:rPr lang="en-US" dirty="0" smtClean="0"/>
              <a:t>Represents radiation risk from internal radioactivity equivalent to risk from uniform whole body external exposure of same size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86" y="1524000"/>
            <a:ext cx="8107214" cy="4338413"/>
          </a:xfrm>
          <a:prstGeom prst="rect">
            <a:avLst/>
          </a:prstGeom>
          <a:noFill/>
          <a:ln w="25400" cap="rnd">
            <a:solidFill>
              <a:srgbClr val="001926"/>
            </a:solidFill>
            <a:round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Symbol" pitchFamily="18" charset="2"/>
              </a:rPr>
              <a:t>Exposure Rate Determination</a:t>
            </a:r>
          </a:p>
          <a:p>
            <a:pPr lvl="1"/>
            <a:r>
              <a:rPr lang="en-US" dirty="0" smtClean="0">
                <a:sym typeface="Symbol" pitchFamily="18" charset="2"/>
              </a:rPr>
              <a:t>To control exposure must know what it is</a:t>
            </a:r>
          </a:p>
          <a:p>
            <a:pPr lvl="1"/>
            <a:r>
              <a:rPr lang="en-US" dirty="0" smtClean="0">
                <a:sym typeface="Symbol" pitchFamily="18" charset="2"/>
              </a:rPr>
              <a:t>Can estimate </a:t>
            </a:r>
            <a:r>
              <a:rPr lang="el-GR" dirty="0" smtClean="0">
                <a:sym typeface="Symbol" pitchFamily="18" charset="2"/>
              </a:rPr>
              <a:t>γ</a:t>
            </a:r>
            <a:r>
              <a:rPr lang="en-US" dirty="0" smtClean="0">
                <a:sym typeface="Symbol" pitchFamily="18" charset="2"/>
              </a:rPr>
              <a:t> dose from known activity</a:t>
            </a:r>
          </a:p>
          <a:p>
            <a:pPr lvl="1"/>
            <a:r>
              <a:rPr lang="en-US" dirty="0" smtClean="0"/>
              <a:t>To determine field intensity (I) in R/hr at 1 ft. from a point source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Accurate to within </a:t>
            </a:r>
            <a:r>
              <a:rPr lang="en-US" u="sng" dirty="0" smtClean="0"/>
              <a:t>+</a:t>
            </a:r>
            <a:r>
              <a:rPr lang="en-US" dirty="0" smtClean="0"/>
              <a:t> 20% for energies 50 </a:t>
            </a:r>
            <a:r>
              <a:rPr lang="en-US" dirty="0" err="1" smtClean="0"/>
              <a:t>keV</a:t>
            </a:r>
            <a:r>
              <a:rPr lang="en-US" dirty="0" smtClean="0"/>
              <a:t> and 3 </a:t>
            </a:r>
            <a:r>
              <a:rPr lang="en-US" dirty="0" err="1" smtClean="0"/>
              <a:t>MeV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48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24275" y="3505200"/>
            <a:ext cx="1700784" cy="4572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057400" y="40386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1926"/>
                </a:solidFill>
              </a:rPr>
              <a:t>where:  	</a:t>
            </a:r>
            <a:r>
              <a:rPr lang="en-US" b="1" dirty="0" smtClean="0">
                <a:solidFill>
                  <a:srgbClr val="001926"/>
                </a:solidFill>
              </a:rPr>
              <a:t>I</a:t>
            </a:r>
            <a:r>
              <a:rPr lang="en-US" dirty="0" smtClean="0">
                <a:solidFill>
                  <a:srgbClr val="001926"/>
                </a:solidFill>
              </a:rPr>
              <a:t> = dose rate in </a:t>
            </a:r>
            <a:r>
              <a:rPr lang="en-US" dirty="0" err="1" smtClean="0">
                <a:solidFill>
                  <a:srgbClr val="001926"/>
                </a:solidFill>
              </a:rPr>
              <a:t>Rem</a:t>
            </a:r>
            <a:r>
              <a:rPr lang="en-US" dirty="0" smtClean="0">
                <a:solidFill>
                  <a:srgbClr val="001926"/>
                </a:solidFill>
              </a:rPr>
              <a:t>/hr @ 1 ft.</a:t>
            </a:r>
          </a:p>
          <a:p>
            <a:r>
              <a:rPr lang="en-US" b="1" dirty="0" smtClean="0">
                <a:solidFill>
                  <a:srgbClr val="001926"/>
                </a:solidFill>
              </a:rPr>
              <a:t>	C</a:t>
            </a:r>
            <a:r>
              <a:rPr lang="en-US" dirty="0" smtClean="0">
                <a:solidFill>
                  <a:srgbClr val="001926"/>
                </a:solidFill>
              </a:rPr>
              <a:t> = source activity </a:t>
            </a:r>
            <a:r>
              <a:rPr lang="en-US" i="1" dirty="0" smtClean="0">
                <a:solidFill>
                  <a:srgbClr val="001926"/>
                </a:solidFill>
              </a:rPr>
              <a:t>in Curies</a:t>
            </a:r>
            <a:r>
              <a:rPr lang="en-US" dirty="0" smtClean="0">
                <a:solidFill>
                  <a:srgbClr val="001926"/>
                </a:solidFill>
              </a:rPr>
              <a:t> (</a:t>
            </a:r>
            <a:r>
              <a:rPr lang="en-US" dirty="0" err="1" smtClean="0">
                <a:solidFill>
                  <a:srgbClr val="001926"/>
                </a:solidFill>
              </a:rPr>
              <a:t>Ci</a:t>
            </a:r>
            <a:r>
              <a:rPr lang="en-US" dirty="0" smtClean="0">
                <a:solidFill>
                  <a:srgbClr val="001926"/>
                </a:solidFill>
              </a:rPr>
              <a:t>)</a:t>
            </a:r>
          </a:p>
          <a:p>
            <a:r>
              <a:rPr lang="en-US" dirty="0" smtClean="0">
                <a:solidFill>
                  <a:srgbClr val="001926"/>
                </a:solidFill>
              </a:rPr>
              <a:t>	</a:t>
            </a:r>
            <a:r>
              <a:rPr lang="en-US" b="1" dirty="0" smtClean="0">
                <a:solidFill>
                  <a:srgbClr val="001926"/>
                </a:solidFill>
              </a:rPr>
              <a:t>E</a:t>
            </a:r>
            <a:r>
              <a:rPr lang="en-US" dirty="0" smtClean="0">
                <a:solidFill>
                  <a:srgbClr val="001926"/>
                </a:solidFill>
              </a:rPr>
              <a:t> = gamma energy </a:t>
            </a:r>
            <a:r>
              <a:rPr lang="en-US" i="1" dirty="0" smtClean="0">
                <a:solidFill>
                  <a:srgbClr val="001926"/>
                </a:solidFill>
              </a:rPr>
              <a:t>in </a:t>
            </a:r>
            <a:r>
              <a:rPr lang="en-US" i="1" dirty="0" err="1" smtClean="0">
                <a:solidFill>
                  <a:srgbClr val="001926"/>
                </a:solidFill>
              </a:rPr>
              <a:t>MeV</a:t>
            </a:r>
            <a:endParaRPr lang="en-US" dirty="0" smtClean="0">
              <a:solidFill>
                <a:srgbClr val="001926"/>
              </a:solidFill>
            </a:endParaRPr>
          </a:p>
          <a:p>
            <a:r>
              <a:rPr lang="en-US" dirty="0" smtClean="0">
                <a:solidFill>
                  <a:srgbClr val="001926"/>
                </a:solidFill>
              </a:rPr>
              <a:t>	</a:t>
            </a:r>
            <a:r>
              <a:rPr lang="en-US" b="1" dirty="0" smtClean="0">
                <a:solidFill>
                  <a:srgbClr val="001926"/>
                </a:solidFill>
              </a:rPr>
              <a:t>N</a:t>
            </a:r>
            <a:r>
              <a:rPr lang="en-US" dirty="0" smtClean="0">
                <a:solidFill>
                  <a:srgbClr val="001926"/>
                </a:solidFill>
              </a:rPr>
              <a:t> = % photon yield in decimal form</a:t>
            </a:r>
          </a:p>
          <a:p>
            <a:endParaRPr lang="en-US" dirty="0">
              <a:solidFill>
                <a:srgbClr val="0019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pPr lvl="1"/>
            <a:r>
              <a:rPr lang="en-US" dirty="0" smtClean="0">
                <a:sym typeface="Symbol" pitchFamily="18" charset="2"/>
              </a:rPr>
              <a:t>If </a:t>
            </a:r>
            <a:r>
              <a:rPr lang="en-US" b="1" i="1" dirty="0" smtClean="0"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 not given, assume 100%</a:t>
            </a:r>
          </a:p>
          <a:p>
            <a:pPr lvl="1"/>
            <a:r>
              <a:rPr lang="en-US" dirty="0" smtClean="0">
                <a:sym typeface="Symbol" pitchFamily="18" charset="2"/>
              </a:rPr>
              <a:t>If &gt; 1 photon energy given, each one taken into consideration</a:t>
            </a: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endParaRPr lang="en-US" dirty="0" smtClean="0">
              <a:sym typeface="Symbol" pitchFamily="18" charset="2"/>
            </a:endParaRPr>
          </a:p>
          <a:p>
            <a:pPr lvl="1"/>
            <a:r>
              <a:rPr lang="en-US" dirty="0" smtClean="0">
                <a:sym typeface="Symbol" pitchFamily="18" charset="2"/>
              </a:rPr>
              <a:t>For distances given in meters, use</a:t>
            </a:r>
          </a:p>
          <a:p>
            <a:pPr lvl="1"/>
            <a:endParaRPr lang="en-US" dirty="0" smtClean="0">
              <a:sym typeface="Symbol" pitchFamily="18" charset="2"/>
            </a:endParaRP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25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2125" y="2743200"/>
            <a:ext cx="5612524" cy="457200"/>
          </a:xfrm>
          <a:prstGeom prst="rect">
            <a:avLst/>
          </a:prstGeom>
          <a:noFill/>
        </p:spPr>
      </p:pic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25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4250" y="4038600"/>
            <a:ext cx="2084831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0668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Sample problem</a:t>
            </a:r>
          </a:p>
          <a:p>
            <a:pPr lvl="1"/>
            <a:r>
              <a:rPr lang="en-US" dirty="0" smtClean="0"/>
              <a:t>Calculate the dose rate at 1 ft. for a 2.5 </a:t>
            </a:r>
            <a:r>
              <a:rPr lang="en-US" dirty="0" err="1" smtClean="0"/>
              <a:t>Ci</a:t>
            </a:r>
            <a:r>
              <a:rPr lang="en-US" dirty="0" smtClean="0"/>
              <a:t> point source of </a:t>
            </a:r>
            <a:r>
              <a:rPr lang="en-US" baseline="30000" dirty="0" smtClean="0"/>
              <a:t>99</a:t>
            </a:r>
            <a:r>
              <a:rPr lang="en-US" dirty="0" smtClean="0"/>
              <a:t>Mo, which emits the following gammas:  442.8 </a:t>
            </a:r>
            <a:r>
              <a:rPr lang="en-US" dirty="0" err="1" smtClean="0"/>
              <a:t>keV</a:t>
            </a:r>
            <a:r>
              <a:rPr lang="en-US" dirty="0" smtClean="0"/>
              <a:t> (82.4%), 133.1 </a:t>
            </a:r>
            <a:r>
              <a:rPr lang="en-US" dirty="0" err="1" smtClean="0"/>
              <a:t>keV</a:t>
            </a:r>
            <a:r>
              <a:rPr lang="en-US" dirty="0" smtClean="0"/>
              <a:t> (16.4%), and 289.7 </a:t>
            </a:r>
            <a:r>
              <a:rPr lang="en-US" dirty="0" err="1" smtClean="0"/>
              <a:t>keV</a:t>
            </a:r>
            <a:r>
              <a:rPr lang="en-US" dirty="0" smtClean="0"/>
              <a:t> (1.14%)</a:t>
            </a:r>
            <a:endParaRPr lang="en-US" dirty="0"/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6" name="Titl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81000" y="1219200"/>
                <a:ext cx="7467600" cy="4054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m:t>𝟔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m:t>𝑪𝑬𝑵</m:t>
                      </m:r>
                    </m:oMath>
                  </m:oMathPara>
                </a14:m>
                <a:endParaRPr lang="en-US" sz="2400" b="1" i="1" dirty="0" smtClean="0">
                  <a:solidFill>
                    <a:srgbClr val="001926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𝑪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00192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400" b="1" i="1">
                                  <a:solidFill>
                                    <a:srgbClr val="00192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400" b="1" i="1">
                                  <a:solidFill>
                                    <a:srgbClr val="001926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1926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b="1" dirty="0" smtClean="0">
                  <a:solidFill>
                    <a:srgbClr val="001926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𝟔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[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𝟒𝟒𝟐𝟖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𝟖𝟐𝟒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𝟏𝟑𝟑𝟏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𝟏𝟔𝟒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𝟐𝟖𝟗𝟕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𝟎𝟏𝟏𝟒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US" sz="2400" b="1" dirty="0" smtClean="0">
                  <a:solidFill>
                    <a:srgbClr val="001926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𝟔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𝟑𝟔𝟓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𝟎𝟐𝟐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𝟎𝟎𝟑𝟑</m:t>
                          </m:r>
                        </m:e>
                      </m:d>
                    </m:oMath>
                  </m:oMathPara>
                </a14:m>
                <a:endParaRPr lang="en-US" sz="2400" b="1" dirty="0" smtClean="0">
                  <a:solidFill>
                    <a:srgbClr val="001926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𝟔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𝟓</m:t>
                          </m:r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𝟑𝟗𝟎𝟑</m:t>
                          </m:r>
                        </m:e>
                      </m:d>
                    </m:oMath>
                  </m:oMathPara>
                </a14:m>
                <a:endParaRPr lang="en-US" sz="2400" b="1" dirty="0" smtClean="0">
                  <a:solidFill>
                    <a:srgbClr val="001926"/>
                  </a:solidFill>
                </a:endParaRPr>
              </a:p>
              <a:p>
                <a:pPr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𝑰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𝟓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𝟖𝟓𝟓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type m:val="lin"/>
                          <m:ctrlP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𝑹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1926"/>
                              </a:solidFill>
                              <a:latin typeface="Cambria Math"/>
                            </a:rPr>
                            <m:t>𝒉𝒓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@ 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𝒇𝒕</m:t>
                      </m:r>
                      <m:r>
                        <a:rPr lang="en-US" sz="2400" b="1" i="1" smtClean="0">
                          <a:solidFill>
                            <a:srgbClr val="001926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400" b="1" dirty="0">
                  <a:solidFill>
                    <a:srgbClr val="001926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219200"/>
                <a:ext cx="7467600" cy="4054636"/>
              </a:xfrm>
              <a:prstGeom prst="rect">
                <a:avLst/>
              </a:prstGeom>
              <a:blipFill rotWithShape="1">
                <a:blip r:embed="rId2"/>
                <a:stretch>
                  <a:fillRect l="-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0668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Sample problem</a:t>
            </a:r>
          </a:p>
          <a:p>
            <a:pPr lvl="1"/>
            <a:r>
              <a:rPr lang="en-US" dirty="0" smtClean="0"/>
              <a:t>Calculate the dose rate at 1 ft. for a 5 </a:t>
            </a:r>
            <a:r>
              <a:rPr lang="en-US" dirty="0" err="1" smtClean="0"/>
              <a:t>Ci</a:t>
            </a:r>
            <a:r>
              <a:rPr lang="en-US" dirty="0" smtClean="0"/>
              <a:t> point source of </a:t>
            </a:r>
            <a:r>
              <a:rPr lang="en-US" baseline="30000" dirty="0" smtClean="0"/>
              <a:t>140</a:t>
            </a:r>
            <a:r>
              <a:rPr lang="en-US" dirty="0" smtClean="0"/>
              <a:t>Ba, which emits the following gammas:  537.3 </a:t>
            </a:r>
            <a:r>
              <a:rPr lang="en-US" dirty="0" err="1" smtClean="0"/>
              <a:t>keV</a:t>
            </a:r>
            <a:r>
              <a:rPr lang="en-US" dirty="0" smtClean="0"/>
              <a:t> (24.4%), 162.7 </a:t>
            </a:r>
            <a:r>
              <a:rPr lang="en-US" dirty="0" err="1" smtClean="0"/>
              <a:t>keV</a:t>
            </a:r>
            <a:r>
              <a:rPr lang="en-US" dirty="0" smtClean="0"/>
              <a:t> (6.2%), 304.9 </a:t>
            </a:r>
            <a:r>
              <a:rPr lang="en-US" dirty="0" err="1" smtClean="0"/>
              <a:t>keV</a:t>
            </a:r>
            <a:r>
              <a:rPr lang="en-US" dirty="0" smtClean="0"/>
              <a:t> (4.3%), and 423.7 </a:t>
            </a:r>
            <a:r>
              <a:rPr lang="en-US" dirty="0" err="1" smtClean="0"/>
              <a:t>keV</a:t>
            </a:r>
            <a:r>
              <a:rPr lang="en-US" dirty="0" smtClean="0"/>
              <a:t> (3.2%)</a:t>
            </a:r>
            <a:endParaRPr lang="en-US" dirty="0"/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35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Time</a:t>
            </a:r>
            <a:endParaRPr lang="en-US" dirty="0"/>
          </a:p>
          <a:p>
            <a:pPr lvl="1"/>
            <a:r>
              <a:rPr lang="en-US" dirty="0" smtClean="0"/>
              <a:t>Since Dose = DR X t, minimizing time in radiation field reduces dose</a:t>
            </a:r>
            <a:endParaRPr lang="en-US" dirty="0"/>
          </a:p>
          <a:p>
            <a:pPr lvl="1"/>
            <a:r>
              <a:rPr lang="en-US" dirty="0" smtClean="0"/>
              <a:t>Stay time is the maximum time allowed in a radiation field to preclude exceeding an allowable dose. Calculated as follows: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90725" y="4526280"/>
            <a:ext cx="5151120" cy="7315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Broadway" pitchFamily="82" charset="0"/>
              </a:rPr>
              <a:t>External Exposure Control</a:t>
            </a:r>
            <a:endParaRPr lang="en-US" sz="4000" dirty="0">
              <a:latin typeface="Broadway" pitchFamily="82" charset="0"/>
            </a:endParaRPr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 problem</a:t>
            </a:r>
            <a:endParaRPr lang="en-US" dirty="0"/>
          </a:p>
          <a:p>
            <a:pPr lvl="1"/>
            <a:r>
              <a:rPr lang="en-US" dirty="0" smtClean="0"/>
              <a:t>A worker must enter a 1.7 R/hr </a:t>
            </a:r>
            <a:r>
              <a:rPr lang="el-GR" dirty="0" smtClean="0"/>
              <a:t>γ</a:t>
            </a:r>
            <a:r>
              <a:rPr lang="en-US" dirty="0" smtClean="0"/>
              <a:t> radiation field to perform assigned work.  Her accumulated dose equivalent for the month is 133 </a:t>
            </a:r>
            <a:r>
              <a:rPr lang="en-US" dirty="0" err="1" smtClean="0"/>
              <a:t>mrem</a:t>
            </a:r>
            <a:r>
              <a:rPr lang="en-US" dirty="0" smtClean="0"/>
              <a:t>.  If the monthly ALARA guideline is 750 </a:t>
            </a:r>
            <a:r>
              <a:rPr lang="en-US" dirty="0" err="1" smtClean="0"/>
              <a:t>mrem</a:t>
            </a:r>
            <a:r>
              <a:rPr lang="en-US" dirty="0" smtClean="0"/>
              <a:t>, what is her stay time in the area?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191000"/>
            <a:ext cx="3219450" cy="457200"/>
          </a:xfrm>
          <a:prstGeom prst="rect">
            <a:avLst/>
          </a:prstGeom>
          <a:noFill/>
        </p:spPr>
      </p:pic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55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876" y="4876800"/>
            <a:ext cx="3053443" cy="457200"/>
          </a:xfrm>
          <a:prstGeom prst="rect">
            <a:avLst/>
          </a:prstGeom>
          <a:noFill/>
        </p:spPr>
      </p:pic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558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876" y="5486400"/>
            <a:ext cx="2460567" cy="457200"/>
          </a:xfrm>
          <a:prstGeom prst="rect">
            <a:avLst/>
          </a:prstGeom>
          <a:noFill/>
        </p:spPr>
      </p:pic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559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6095999"/>
            <a:ext cx="3563008" cy="457200"/>
          </a:xfrm>
          <a:prstGeom prst="rect">
            <a:avLst/>
          </a:prstGeom>
          <a:noFill/>
        </p:spPr>
      </p:pic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Distance</a:t>
            </a:r>
            <a:endParaRPr lang="en-US" dirty="0"/>
          </a:p>
          <a:p>
            <a:pPr lvl="1"/>
            <a:r>
              <a:rPr lang="en-US" dirty="0" smtClean="0"/>
              <a:t>Intensity of radiation field decreases as distance from the source increases</a:t>
            </a:r>
            <a:endParaRPr lang="en-US" dirty="0"/>
          </a:p>
          <a:p>
            <a:pPr lvl="1"/>
            <a:r>
              <a:rPr lang="en-US" dirty="0" smtClean="0"/>
              <a:t>Point source</a:t>
            </a:r>
            <a:r>
              <a:rPr lang="en-US" dirty="0" smtClean="0">
                <a:latin typeface="Arial"/>
                <a:cs typeface="Arial"/>
              </a:rPr>
              <a:t>—</a:t>
            </a:r>
            <a:r>
              <a:rPr lang="en-US" dirty="0" smtClean="0"/>
              <a:t>an imaginary point in space from which all radiation is assumed to be emanating</a:t>
            </a:r>
          </a:p>
          <a:p>
            <a:pPr lvl="1"/>
            <a:r>
              <a:rPr lang="en-US" dirty="0" smtClean="0"/>
              <a:t>Radiation intensity point source </a:t>
            </a:r>
            <a:r>
              <a:rPr lang="en-US" dirty="0" smtClean="0">
                <a:sym typeface="Wingdings 3"/>
              </a:rPr>
              <a:t></a:t>
            </a:r>
            <a:r>
              <a:rPr lang="en-US" dirty="0" smtClean="0"/>
              <a:t> according to Inverse Square Law</a:t>
            </a:r>
          </a:p>
          <a:p>
            <a:pPr lvl="2"/>
            <a:r>
              <a:rPr lang="en-US" sz="2400" dirty="0" smtClean="0"/>
              <a:t>As distance from point source changes, dose rate </a:t>
            </a:r>
            <a:r>
              <a:rPr lang="en-US" sz="2400" dirty="0" smtClean="0">
                <a:sym typeface="Wingdings 3"/>
              </a:rPr>
              <a:t></a:t>
            </a:r>
            <a:r>
              <a:rPr lang="en-US" sz="2400" dirty="0" smtClean="0"/>
              <a:t> or </a:t>
            </a:r>
            <a:r>
              <a:rPr lang="en-US" sz="2400" dirty="0" smtClean="0">
                <a:sym typeface="Wingdings 3"/>
              </a:rPr>
              <a:t></a:t>
            </a:r>
            <a:r>
              <a:rPr lang="en-US" sz="2400" dirty="0" smtClean="0"/>
              <a:t> by square of ratio of distances from the source</a:t>
            </a:r>
          </a:p>
          <a:p>
            <a:pPr lvl="2"/>
            <a:r>
              <a:rPr lang="en-US" sz="2400" dirty="0" smtClean="0"/>
              <a:t>Becomes inaccurate close to source (i.e., about 10 times the diameter of the source)</a:t>
            </a:r>
            <a:endParaRPr lang="en-US" sz="2400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4411" y="5862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Absorbed Dose</a:t>
            </a:r>
            <a:endParaRPr lang="en-US" dirty="0"/>
          </a:p>
          <a:p>
            <a:pPr lvl="1"/>
            <a:r>
              <a:rPr lang="en-US" i="1" dirty="0" smtClean="0"/>
              <a:t>Measures energy deposited in some given mass</a:t>
            </a:r>
            <a:endParaRPr lang="en-US" dirty="0"/>
          </a:p>
          <a:p>
            <a:pPr lvl="1"/>
            <a:r>
              <a:rPr lang="en-US" dirty="0" smtClean="0"/>
              <a:t>Originally defined as “</a:t>
            </a:r>
            <a:r>
              <a:rPr lang="en-US" dirty="0" err="1" smtClean="0"/>
              <a:t>rad</a:t>
            </a:r>
            <a:r>
              <a:rPr lang="en-US" dirty="0" smtClean="0"/>
              <a:t>” (Roentgen Absorbed Dose)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044" y="3733800"/>
            <a:ext cx="8512631" cy="1554480"/>
          </a:xfrm>
          <a:prstGeom prst="rect">
            <a:avLst/>
          </a:prstGeom>
          <a:noFill/>
          <a:ln w="25400">
            <a:solidFill>
              <a:srgbClr val="001926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pPr lvl="1"/>
            <a:r>
              <a:rPr lang="en-US" dirty="0" smtClean="0"/>
              <a:t>Inverse Square Law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7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3625" y="2057399"/>
            <a:ext cx="1930400" cy="457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90600" y="27432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1926"/>
                </a:solidFill>
              </a:rPr>
              <a:t>Where:	I</a:t>
            </a:r>
            <a:r>
              <a:rPr lang="en-US" sz="2400" baseline="-25000" dirty="0" smtClean="0">
                <a:solidFill>
                  <a:srgbClr val="001926"/>
                </a:solidFill>
              </a:rPr>
              <a:t>1</a:t>
            </a:r>
            <a:r>
              <a:rPr lang="en-US" sz="2400" dirty="0" smtClean="0">
                <a:solidFill>
                  <a:srgbClr val="001926"/>
                </a:solidFill>
              </a:rPr>
              <a:t> = Exposure rate at distance 1 (d</a:t>
            </a:r>
            <a:r>
              <a:rPr lang="en-US" sz="2400" baseline="-25000" dirty="0" smtClean="0">
                <a:solidFill>
                  <a:srgbClr val="001926"/>
                </a:solidFill>
              </a:rPr>
              <a:t>1</a:t>
            </a:r>
            <a:r>
              <a:rPr lang="en-US" sz="2400" dirty="0" smtClean="0">
                <a:solidFill>
                  <a:srgbClr val="001926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001926"/>
                </a:solidFill>
              </a:rPr>
              <a:t>		I</a:t>
            </a:r>
            <a:r>
              <a:rPr lang="en-US" sz="2400" baseline="-25000" dirty="0" smtClean="0">
                <a:solidFill>
                  <a:srgbClr val="001926"/>
                </a:solidFill>
              </a:rPr>
              <a:t>2</a:t>
            </a:r>
            <a:r>
              <a:rPr lang="en-US" sz="2400" dirty="0" smtClean="0">
                <a:solidFill>
                  <a:srgbClr val="001926"/>
                </a:solidFill>
              </a:rPr>
              <a:t> = Exposure rate at distance 2 (d</a:t>
            </a:r>
            <a:r>
              <a:rPr lang="en-US" sz="2400" baseline="-25000" dirty="0" smtClean="0">
                <a:solidFill>
                  <a:srgbClr val="001926"/>
                </a:solidFill>
              </a:rPr>
              <a:t>2</a:t>
            </a:r>
            <a:r>
              <a:rPr lang="en-US" sz="2400" dirty="0" smtClean="0">
                <a:solidFill>
                  <a:srgbClr val="001926"/>
                </a:solidFill>
              </a:rPr>
              <a:t>)</a:t>
            </a:r>
          </a:p>
          <a:p>
            <a:r>
              <a:rPr lang="en-US" sz="2400" dirty="0" smtClean="0">
                <a:solidFill>
                  <a:srgbClr val="001926"/>
                </a:solidFill>
              </a:rPr>
              <a:t>		d</a:t>
            </a:r>
            <a:r>
              <a:rPr lang="en-US" sz="2400" baseline="-25000" dirty="0" smtClean="0">
                <a:solidFill>
                  <a:srgbClr val="001926"/>
                </a:solidFill>
              </a:rPr>
              <a:t>1</a:t>
            </a:r>
            <a:r>
              <a:rPr lang="en-US" sz="2400" dirty="0" smtClean="0">
                <a:solidFill>
                  <a:srgbClr val="001926"/>
                </a:solidFill>
              </a:rPr>
              <a:t> = Distance 1</a:t>
            </a:r>
          </a:p>
          <a:p>
            <a:r>
              <a:rPr lang="en-US" sz="2400" dirty="0" smtClean="0">
                <a:solidFill>
                  <a:srgbClr val="001926"/>
                </a:solidFill>
              </a:rPr>
              <a:t>		d</a:t>
            </a:r>
            <a:r>
              <a:rPr lang="en-US" sz="2400" baseline="-25000" dirty="0" smtClean="0">
                <a:solidFill>
                  <a:srgbClr val="001926"/>
                </a:solidFill>
              </a:rPr>
              <a:t>2</a:t>
            </a:r>
            <a:r>
              <a:rPr lang="en-US" sz="2400" dirty="0" smtClean="0">
                <a:solidFill>
                  <a:srgbClr val="001926"/>
                </a:solidFill>
              </a:rPr>
              <a:t> = Distance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 problem</a:t>
            </a:r>
            <a:endParaRPr lang="en-US" dirty="0"/>
          </a:p>
          <a:p>
            <a:pPr lvl="1"/>
            <a:r>
              <a:rPr lang="en-US" dirty="0" smtClean="0"/>
              <a:t>A point source of </a:t>
            </a:r>
            <a:r>
              <a:rPr lang="en-US" baseline="30000" dirty="0" smtClean="0"/>
              <a:t>60</a:t>
            </a:r>
            <a:r>
              <a:rPr lang="en-US" dirty="0" smtClean="0"/>
              <a:t>Co has a </a:t>
            </a:r>
            <a:r>
              <a:rPr lang="el-GR" dirty="0" smtClean="0"/>
              <a:t>γ</a:t>
            </a:r>
            <a:r>
              <a:rPr lang="en-US" dirty="0" smtClean="0"/>
              <a:t> exposure rate of 6.2 R/hr at 5 ft.  What would the exposure rate be at 2 ft?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429000"/>
            <a:ext cx="1930400" cy="457200"/>
          </a:xfrm>
          <a:prstGeom prst="rect">
            <a:avLst/>
          </a:prstGeom>
          <a:noFill/>
        </p:spPr>
      </p:pic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865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399" y="4067175"/>
            <a:ext cx="4434840" cy="457200"/>
          </a:xfrm>
          <a:prstGeom prst="rect">
            <a:avLst/>
          </a:prstGeom>
          <a:noFill/>
        </p:spPr>
      </p:pic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866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399" y="4724400"/>
            <a:ext cx="4617720" cy="457200"/>
          </a:xfrm>
          <a:prstGeom prst="rect">
            <a:avLst/>
          </a:prstGeom>
          <a:noFill/>
        </p:spPr>
      </p:pic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866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874" y="5334000"/>
            <a:ext cx="1195753" cy="731520"/>
          </a:xfrm>
          <a:prstGeom prst="rect">
            <a:avLst/>
          </a:prstGeom>
          <a:noFill/>
        </p:spPr>
      </p:pic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8667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24500"/>
            <a:ext cx="3389586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 problem</a:t>
            </a:r>
            <a:endParaRPr lang="en-US" dirty="0"/>
          </a:p>
          <a:p>
            <a:pPr lvl="1"/>
            <a:r>
              <a:rPr lang="en-US" dirty="0" smtClean="0"/>
              <a:t>A 5 </a:t>
            </a:r>
            <a:r>
              <a:rPr lang="en-US" dirty="0" err="1" smtClean="0"/>
              <a:t>Ci</a:t>
            </a:r>
            <a:r>
              <a:rPr lang="en-US" dirty="0" smtClean="0"/>
              <a:t> point source of </a:t>
            </a:r>
            <a:r>
              <a:rPr lang="en-US" baseline="30000" dirty="0" smtClean="0"/>
              <a:t>60</a:t>
            </a:r>
            <a:r>
              <a:rPr lang="en-US" dirty="0" smtClean="0"/>
              <a:t>Co has a </a:t>
            </a:r>
            <a:r>
              <a:rPr lang="el-GR" dirty="0" smtClean="0"/>
              <a:t>γ</a:t>
            </a:r>
            <a:r>
              <a:rPr lang="en-US" dirty="0" smtClean="0"/>
              <a:t> exposure rate of 5.0 R/hr at 1 m.  At what distance would the dose rate be 100 </a:t>
            </a:r>
            <a:r>
              <a:rPr lang="en-US" dirty="0" err="1" smtClean="0"/>
              <a:t>mr</a:t>
            </a:r>
            <a:r>
              <a:rPr lang="en-US" dirty="0" smtClean="0"/>
              <a:t>/hr?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pPr lvl="1"/>
            <a:r>
              <a:rPr lang="en-US" dirty="0" smtClean="0">
                <a:sym typeface="Symbol" pitchFamily="18" charset="2"/>
              </a:rPr>
              <a:t>Line Source</a:t>
            </a:r>
            <a:endParaRPr lang="en-US" dirty="0"/>
          </a:p>
          <a:p>
            <a:pPr lvl="2"/>
            <a:r>
              <a:rPr lang="en-US" dirty="0" smtClean="0"/>
              <a:t>Line source treated as a series of point sources side by side along length of source</a:t>
            </a:r>
          </a:p>
          <a:p>
            <a:pPr lvl="2"/>
            <a:r>
              <a:rPr lang="en-US" dirty="0" smtClean="0"/>
              <a:t>Relationship between distance and exposure rate can be written mathematically as: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Valid to point 1/2 of longest dimension of the line source (L/2), beyond which the point source formula should be used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44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0925" y="3962400"/>
            <a:ext cx="1954924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 problem</a:t>
            </a:r>
            <a:endParaRPr lang="en-US" dirty="0"/>
          </a:p>
          <a:p>
            <a:pPr lvl="1"/>
            <a:r>
              <a:rPr lang="en-US" dirty="0" smtClean="0"/>
              <a:t>A small diameter tank containing radioactive sludge is 12 ft. long.  The exposure rate at 1 foot is 22.4 R/hr.  What is the exposure rate at 5 ft?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886200"/>
            <a:ext cx="1954924" cy="457200"/>
          </a:xfrm>
          <a:prstGeom prst="rect">
            <a:avLst/>
          </a:prstGeom>
          <a:noFill/>
        </p:spPr>
      </p:pic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571999"/>
            <a:ext cx="2711669" cy="457200"/>
          </a:xfrm>
          <a:prstGeom prst="rect">
            <a:avLst/>
          </a:prstGeom>
          <a:noFill/>
        </p:spPr>
      </p:pic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2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6304" y="5105400"/>
            <a:ext cx="1308296" cy="731520"/>
          </a:xfrm>
          <a:prstGeom prst="rect">
            <a:avLst/>
          </a:prstGeom>
          <a:noFill/>
        </p:spPr>
      </p:pic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2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5267324"/>
            <a:ext cx="1939159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Example problem</a:t>
            </a:r>
            <a:endParaRPr lang="en-US" dirty="0"/>
          </a:p>
          <a:p>
            <a:pPr lvl="1"/>
            <a:r>
              <a:rPr lang="en-US" dirty="0" smtClean="0"/>
              <a:t>A small pipe tank containing radioactive effluent is 18 ft. long.  Exposure rate at 22 ft. is 1.5 R/hr.  What is the exposure rate at 3 ft?</a:t>
            </a:r>
            <a:endParaRPr lang="en-US" dirty="0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pPr lvl="1"/>
            <a:r>
              <a:rPr lang="en-US" dirty="0" smtClean="0">
                <a:sym typeface="Symbol" pitchFamily="18" charset="2"/>
              </a:rPr>
              <a:t>Plane Source</a:t>
            </a:r>
            <a:endParaRPr lang="en-US" dirty="0"/>
          </a:p>
          <a:p>
            <a:pPr lvl="2"/>
            <a:r>
              <a:rPr lang="en-US" dirty="0" smtClean="0"/>
              <a:t>Plane or surface sources can be floor, wall,  large cylindrical or rectangular tank, or any other geometry where width or diameter is not small compared to length</a:t>
            </a:r>
          </a:p>
          <a:p>
            <a:pPr lvl="2"/>
            <a:r>
              <a:rPr lang="en-US" dirty="0" smtClean="0"/>
              <a:t>Requires calculus to calculate accurate dose rates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pPr lvl="2"/>
            <a:r>
              <a:rPr lang="en-US" dirty="0" smtClean="0"/>
              <a:t>Relationship can be described for how exposure rate varies with distance from the source</a:t>
            </a:r>
          </a:p>
          <a:p>
            <a:pPr lvl="3"/>
            <a:r>
              <a:rPr lang="en-US" dirty="0" smtClean="0"/>
              <a:t>When distance to plane source is small compared to longest dimension, exposure rate falls off a little slower than 1/d (i.e. not as quickly as a line source)</a:t>
            </a:r>
          </a:p>
          <a:p>
            <a:pPr lvl="3"/>
            <a:r>
              <a:rPr lang="en-US" dirty="0" smtClean="0"/>
              <a:t>As distance from plane source increases, exposure rate drops off at a rate approaching 1/d</a:t>
            </a:r>
            <a:r>
              <a:rPr lang="en-US" baseline="30000" dirty="0" smtClean="0"/>
              <a:t>2</a:t>
            </a:r>
          </a:p>
          <a:p>
            <a:pPr lvl="3"/>
            <a:endParaRPr lang="en-US" dirty="0"/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55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Oval 25"/>
          <p:cNvSpPr/>
          <p:nvPr/>
        </p:nvSpPr>
        <p:spPr bwMode="auto">
          <a:xfrm>
            <a:off x="1819275" y="2514600"/>
            <a:ext cx="1828800" cy="273367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/>
          <p:cNvCxnSpPr>
            <a:endCxn id="26" idx="0"/>
          </p:cNvCxnSpPr>
          <p:nvPr/>
        </p:nvCxnSpPr>
        <p:spPr bwMode="auto">
          <a:xfrm>
            <a:off x="914400" y="2514600"/>
            <a:ext cx="1819275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dash"/>
            <a:round/>
            <a:headEnd type="none" w="med" len="med"/>
            <a:tailEnd type="non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914400" y="5256212"/>
            <a:ext cx="1819275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dash"/>
            <a:round/>
            <a:headEnd type="none" w="med" len="med"/>
            <a:tailEnd type="non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914400" y="3657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1926"/>
                </a:solidFill>
              </a:rPr>
              <a:t>10 ft.</a:t>
            </a:r>
            <a:endParaRPr lang="en-US" dirty="0">
              <a:solidFill>
                <a:srgbClr val="001926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rot="5400000" flipH="1" flipV="1">
            <a:off x="838200" y="3048000"/>
            <a:ext cx="9144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rot="5400000">
            <a:off x="723900" y="4610100"/>
            <a:ext cx="11430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Connector 36"/>
          <p:cNvCxnSpPr>
            <a:stCxn id="26" idx="6"/>
          </p:cNvCxnSpPr>
          <p:nvPr/>
        </p:nvCxnSpPr>
        <p:spPr bwMode="auto">
          <a:xfrm>
            <a:off x="3648075" y="3881438"/>
            <a:ext cx="1838325" cy="476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5400000">
            <a:off x="5181600" y="3886200"/>
            <a:ext cx="6096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4191000" y="3962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1926"/>
                </a:solidFill>
              </a:rPr>
              <a:t>10 ft.</a:t>
            </a:r>
            <a:endParaRPr lang="en-US" dirty="0">
              <a:solidFill>
                <a:srgbClr val="00192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52850" y="33528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056DE"/>
                </a:solidFill>
                <a:effectLst>
                  <a:outerShdw blurRad="50800" dist="50800" dir="5400000" algn="ctr" rotWithShape="0">
                    <a:srgbClr val="001926"/>
                  </a:outerShdw>
                </a:effectLst>
                <a:sym typeface="Wingdings 3"/>
              </a:rPr>
              <a:t> @ &lt; 1/d</a:t>
            </a:r>
            <a:endParaRPr lang="en-US" sz="2400" b="1" dirty="0">
              <a:solidFill>
                <a:srgbClr val="F056DE"/>
              </a:solidFill>
              <a:effectLst>
                <a:outerShdw blurRad="50800" dist="50800" dir="5400000" algn="ctr" rotWithShape="0">
                  <a:srgbClr val="001926"/>
                </a:outerShdw>
              </a:effectLst>
            </a:endParaRPr>
          </a:p>
        </p:txBody>
      </p:sp>
      <p:pic>
        <p:nvPicPr>
          <p:cNvPr id="202754" name="Picture 2" descr="http://safety.nmsu.edu/images/signs/symbol_radiation_l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6432" y="3429000"/>
            <a:ext cx="980168" cy="914400"/>
          </a:xfrm>
          <a:prstGeom prst="rect">
            <a:avLst/>
          </a:prstGeom>
          <a:noFill/>
        </p:spPr>
      </p:pic>
      <p:cxnSp>
        <p:nvCxnSpPr>
          <p:cNvPr id="43" name="Straight Connector 42"/>
          <p:cNvCxnSpPr/>
          <p:nvPr/>
        </p:nvCxnSpPr>
        <p:spPr bwMode="auto">
          <a:xfrm>
            <a:off x="5495925" y="3886200"/>
            <a:ext cx="2733675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6553200" y="3962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1926"/>
                </a:solidFill>
              </a:rPr>
              <a:t>&gt;10 ft.</a:t>
            </a:r>
            <a:endParaRPr lang="en-US" dirty="0">
              <a:solidFill>
                <a:srgbClr val="00192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72200" y="3352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056DE"/>
                </a:solidFill>
                <a:effectLst>
                  <a:outerShdw blurRad="50800" dist="50800" dir="5400000" algn="ctr" rotWithShape="0">
                    <a:srgbClr val="001926"/>
                  </a:outerShdw>
                </a:effectLst>
                <a:sym typeface="Wingdings 3"/>
              </a:rPr>
              <a:t> @ &lt; 1/d</a:t>
            </a:r>
            <a:r>
              <a:rPr lang="en-US" sz="2400" b="1" baseline="30000" dirty="0" smtClean="0">
                <a:solidFill>
                  <a:srgbClr val="F056DE"/>
                </a:solidFill>
                <a:effectLst>
                  <a:outerShdw blurRad="50800" dist="50800" dir="5400000" algn="ctr" rotWithShape="0">
                    <a:srgbClr val="001926"/>
                  </a:outerShdw>
                </a:effectLst>
                <a:sym typeface="Wingdings 3"/>
              </a:rPr>
              <a:t>2</a:t>
            </a:r>
            <a:endParaRPr lang="en-US" sz="2400" b="1" baseline="30000" dirty="0">
              <a:solidFill>
                <a:srgbClr val="F056DE"/>
              </a:solidFill>
              <a:effectLst>
                <a:outerShdw blurRad="50800" dist="50800" dir="5400000" algn="ctr" rotWithShape="0">
                  <a:srgbClr val="001926"/>
                </a:outerShdw>
              </a:effectLst>
            </a:endParaRPr>
          </a:p>
        </p:txBody>
      </p:sp>
      <p:sp>
        <p:nvSpPr>
          <p:cNvPr id="47" name="Title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r>
              <a:rPr lang="en-US" dirty="0">
                <a:sym typeface="Symbol" pitchFamily="18" charset="2"/>
              </a:rPr>
              <a:t>Shielding Calculations</a:t>
            </a:r>
            <a:endParaRPr lang="en-US" dirty="0"/>
          </a:p>
          <a:p>
            <a:pPr lvl="1"/>
            <a:r>
              <a:rPr lang="en-US" i="1" dirty="0"/>
              <a:t>Half-value </a:t>
            </a:r>
            <a:r>
              <a:rPr lang="en-US" i="1" dirty="0" smtClean="0"/>
              <a:t>layer</a:t>
            </a:r>
            <a:r>
              <a:rPr lang="en-US" dirty="0" smtClean="0"/>
              <a:t> </a:t>
            </a:r>
            <a:r>
              <a:rPr lang="en-US" dirty="0"/>
              <a:t>—amount of shielding material required to reduce radiation intensity to 1/2 the unshielded value</a:t>
            </a:r>
          </a:p>
          <a:p>
            <a:pPr lvl="1"/>
            <a:r>
              <a:rPr lang="en-US" dirty="0"/>
              <a:t>Calculated by the formula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5418" name="Object 10"/>
          <p:cNvGraphicFramePr>
            <a:graphicFrameLocks noChangeAspect="1"/>
          </p:cNvGraphicFramePr>
          <p:nvPr/>
        </p:nvGraphicFramePr>
        <p:xfrm>
          <a:off x="1828800" y="3810000"/>
          <a:ext cx="2760662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7" name="Equation" r:id="rId3" imgW="1270000" imgH="419100" progId="Equation.3">
                  <p:embed/>
                </p:oleObj>
              </mc:Choice>
              <mc:Fallback>
                <p:oleObj name="Equation" r:id="rId3" imgW="12700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810000"/>
                        <a:ext cx="2760662" cy="912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Dose Equivalent (and equivalent dose)</a:t>
            </a:r>
          </a:p>
          <a:p>
            <a:pPr lvl="1"/>
            <a:r>
              <a:rPr lang="en-US" dirty="0" smtClean="0">
                <a:sym typeface="Symbol" pitchFamily="18" charset="2"/>
              </a:rPr>
              <a:t>Modifying absorbed dose by quality factor produces dose equivalent</a:t>
            </a:r>
          </a:p>
          <a:p>
            <a:pPr lvl="1"/>
            <a:r>
              <a:rPr lang="en-US" dirty="0" smtClean="0">
                <a:sym typeface="Symbol" pitchFamily="18" charset="2"/>
              </a:rPr>
              <a:t>Dose equivalent (H</a:t>
            </a:r>
            <a:r>
              <a:rPr lang="en-US" baseline="-25000" dirty="0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) = </a:t>
            </a:r>
            <a:r>
              <a:rPr lang="en-US" dirty="0" err="1" smtClean="0">
                <a:sym typeface="Symbol" pitchFamily="18" charset="2"/>
              </a:rPr>
              <a:t>rad</a:t>
            </a:r>
            <a:r>
              <a:rPr lang="en-US" dirty="0" smtClean="0">
                <a:sym typeface="Symbol" pitchFamily="18" charset="2"/>
              </a:rPr>
              <a:t> X quality factor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3287914"/>
            <a:ext cx="7038975" cy="3189086"/>
          </a:xfrm>
          <a:prstGeom prst="rect">
            <a:avLst/>
          </a:prstGeom>
          <a:noFill/>
          <a:ln w="25400" cap="rnd">
            <a:solidFill>
              <a:srgbClr val="001926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371600"/>
            <a:ext cx="8540750" cy="5029200"/>
          </a:xfrm>
        </p:spPr>
        <p:txBody>
          <a:bodyPr/>
          <a:lstStyle/>
          <a:p>
            <a:pPr lvl="1"/>
            <a:r>
              <a:rPr lang="en-US" i="1" dirty="0"/>
              <a:t>Tenth-value </a:t>
            </a:r>
            <a:r>
              <a:rPr lang="en-US" i="1" dirty="0" smtClean="0"/>
              <a:t>layer</a:t>
            </a:r>
            <a:r>
              <a:rPr lang="en-US" dirty="0" smtClean="0"/>
              <a:t> </a:t>
            </a:r>
            <a:r>
              <a:rPr lang="en-US" dirty="0"/>
              <a:t>— amount of shielding material required to reduce radiation intensity to 1/10 the unshielded value</a:t>
            </a:r>
          </a:p>
          <a:p>
            <a:pPr lvl="1"/>
            <a:r>
              <a:rPr lang="en-US" dirty="0"/>
              <a:t>Calculated by the formula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Both HVL and TVL depend on photon energy</a:t>
            </a:r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0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2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6444" name="Object 12"/>
          <p:cNvGraphicFramePr>
            <a:graphicFrameLocks noChangeAspect="1"/>
          </p:cNvGraphicFramePr>
          <p:nvPr/>
        </p:nvGraphicFramePr>
        <p:xfrm>
          <a:off x="1828800" y="3448050"/>
          <a:ext cx="2989263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1" name="Equation" r:id="rId3" imgW="1371600" imgH="419100" progId="Equation.3">
                  <p:embed/>
                </p:oleObj>
              </mc:Choice>
              <mc:Fallback>
                <p:oleObj name="Equation" r:id="rId3" imgW="1371600" imgH="4191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448050"/>
                        <a:ext cx="2989263" cy="912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0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2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142999" y="1981199"/>
          <a:ext cx="7010400" cy="3057284"/>
        </p:xfrm>
        <a:graphic>
          <a:graphicData uri="http://schemas.openxmlformats.org/drawingml/2006/table">
            <a:tbl>
              <a:tblPr/>
              <a:tblGrid>
                <a:gridCol w="1385892"/>
                <a:gridCol w="1385892"/>
                <a:gridCol w="1382588"/>
                <a:gridCol w="1428014"/>
                <a:gridCol w="1428014"/>
              </a:tblGrid>
              <a:tr h="58112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Photon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Energy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9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b="1" dirty="0" err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keV</a:t>
                      </a: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ts val="100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001926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9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HVL (cm)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12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Lead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(11.35 g/cm</a:t>
                      </a:r>
                      <a:r>
                        <a:rPr lang="en-US" sz="1800" b="1" baseline="300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Iron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(7.86 g/cm</a:t>
                      </a:r>
                      <a:r>
                        <a:rPr lang="en-US" sz="1800" b="1" baseline="300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b="1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Concrete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(2.4 g/cm</a:t>
                      </a:r>
                      <a:r>
                        <a:rPr lang="en-US" sz="1800" b="1" baseline="300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Water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(1.0 g/cm</a:t>
                      </a:r>
                      <a:r>
                        <a:rPr lang="en-US" sz="1800" b="1" baseline="300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800" b="1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500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0.38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3.3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7.2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0.86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9.8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1500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5.6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12.0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2000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6.4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14.0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0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17500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3000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7515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36245" algn="ctr"/>
                        </a:tabLst>
                      </a:pPr>
                      <a:r>
                        <a:rPr lang="en-US" sz="180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2.4</a:t>
                      </a:r>
                      <a:endParaRPr lang="en-US" sz="180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390525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7.9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720"/>
                        </a:spcAft>
                        <a:tabLst>
                          <a:tab pos="457200" algn="ctr"/>
                        </a:tabLst>
                      </a:pPr>
                      <a:r>
                        <a:rPr lang="en-US" sz="1800" dirty="0">
                          <a:solidFill>
                            <a:srgbClr val="001926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17.5</a:t>
                      </a:r>
                      <a:endParaRPr lang="en-US" sz="1800" dirty="0">
                        <a:solidFill>
                          <a:srgbClr val="001926"/>
                        </a:solidFill>
                        <a:latin typeface="Lucida Console"/>
                        <a:ea typeface="Times New Roman"/>
                        <a:cs typeface="Times New Roman"/>
                      </a:endParaRPr>
                    </a:p>
                  </a:txBody>
                  <a:tcPr marL="95250" marR="95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286000" y="144405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1926"/>
                </a:solidFill>
              </a:rPr>
              <a:t>Half-Value Layers</a:t>
            </a:r>
            <a:endParaRPr lang="en-US" sz="3200" b="1" dirty="0">
              <a:solidFill>
                <a:srgbClr val="0019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4267200"/>
          </a:xfrm>
        </p:spPr>
        <p:txBody>
          <a:bodyPr/>
          <a:lstStyle/>
          <a:p>
            <a:pPr lvl="2"/>
            <a:r>
              <a:rPr lang="en-US" dirty="0"/>
              <a:t>Attenuation can also be calculated based on HVL or TVL if HVL or TVL values are known, along with shielding thickness, using one of the following formulas</a:t>
            </a:r>
          </a:p>
          <a:p>
            <a:pPr lvl="2">
              <a:lnSpc>
                <a:spcPct val="50000"/>
              </a:lnSpc>
              <a:buFont typeface="Wingdings" pitchFamily="2" charset="2"/>
              <a:buNone/>
            </a:pPr>
            <a:endParaRPr lang="en-US" dirty="0"/>
          </a:p>
          <a:p>
            <a:pPr lvl="2">
              <a:buFont typeface="Wingdings" pitchFamily="2" charset="2"/>
              <a:buNone/>
            </a:pPr>
            <a:r>
              <a:rPr lang="en-US" dirty="0"/>
              <a:t>				or</a:t>
            </a:r>
          </a:p>
          <a:p>
            <a:pPr lvl="2">
              <a:buFont typeface="Wingdings" pitchFamily="2" charset="2"/>
              <a:buNone/>
            </a:pPr>
            <a:r>
              <a:rPr lang="en-US" dirty="0"/>
              <a:t>	</a:t>
            </a:r>
            <a:r>
              <a:rPr lang="en-US" sz="2800" dirty="0"/>
              <a:t>where:</a:t>
            </a:r>
          </a:p>
          <a:p>
            <a:pPr lvl="2"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1800" dirty="0"/>
              <a:t>I = Shielded dose rate</a:t>
            </a:r>
          </a:p>
          <a:p>
            <a:pPr lvl="2">
              <a:buFont typeface="Wingdings" pitchFamily="2" charset="2"/>
              <a:buNone/>
            </a:pPr>
            <a:r>
              <a:rPr lang="en-US" sz="1800" dirty="0"/>
              <a:t>	I</a:t>
            </a:r>
            <a:r>
              <a:rPr lang="en-US" sz="1800" baseline="-25000" dirty="0"/>
              <a:t>0</a:t>
            </a:r>
            <a:r>
              <a:rPr lang="en-US" sz="1800" dirty="0"/>
              <a:t> = Unshielded dose rate</a:t>
            </a:r>
          </a:p>
          <a:p>
            <a:pPr lvl="2">
              <a:buFont typeface="Wingdings" pitchFamily="2" charset="2"/>
              <a:buNone/>
            </a:pPr>
            <a:r>
              <a:rPr lang="en-US" sz="1800" dirty="0"/>
              <a:t>	x = </a:t>
            </a:r>
            <a:r>
              <a:rPr lang="en-US" sz="1800" dirty="0" smtClean="0"/>
              <a:t>No. </a:t>
            </a:r>
            <a:r>
              <a:rPr lang="en-US" sz="1800" dirty="0"/>
              <a:t>of HVLs or TVLs (</a:t>
            </a:r>
            <a:r>
              <a:rPr lang="en-US" sz="1800" dirty="0" smtClean="0"/>
              <a:t>shield </a:t>
            </a:r>
            <a:r>
              <a:rPr lang="en-US" sz="1800" dirty="0"/>
              <a:t>thickness divided by </a:t>
            </a:r>
            <a:r>
              <a:rPr lang="en-US" sz="1800" dirty="0" smtClean="0"/>
              <a:t>HVL </a:t>
            </a:r>
            <a:r>
              <a:rPr lang="en-US" sz="1800" dirty="0"/>
              <a:t>or TVL) 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60781" name="Object 13"/>
          <p:cNvGraphicFramePr>
            <a:graphicFrameLocks noChangeAspect="1"/>
          </p:cNvGraphicFramePr>
          <p:nvPr/>
        </p:nvGraphicFramePr>
        <p:xfrm>
          <a:off x="1600200" y="3009900"/>
          <a:ext cx="222091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6" name="Equation" r:id="rId3" imgW="774360" imgH="241200" progId="Equation.3">
                  <p:embed/>
                </p:oleObj>
              </mc:Choice>
              <mc:Fallback>
                <p:oleObj name="Equation" r:id="rId3" imgW="774360" imgH="2412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009900"/>
                        <a:ext cx="2220912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83" name="Object 15"/>
          <p:cNvGraphicFramePr>
            <a:graphicFrameLocks noChangeAspect="1"/>
          </p:cNvGraphicFramePr>
          <p:nvPr/>
        </p:nvGraphicFramePr>
        <p:xfrm>
          <a:off x="4724400" y="3009900"/>
          <a:ext cx="24209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7" name="Equation" r:id="rId5" imgW="838080" imgH="241200" progId="Equation.3">
                  <p:embed/>
                </p:oleObj>
              </mc:Choice>
              <mc:Fallback>
                <p:oleObj name="Equation" r:id="rId5" imgW="838080" imgH="2412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009900"/>
                        <a:ext cx="2420937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4267200"/>
          </a:xfrm>
        </p:spPr>
        <p:txBody>
          <a:bodyPr/>
          <a:lstStyle/>
          <a:p>
            <a:r>
              <a:rPr lang="en-US" dirty="0" smtClean="0"/>
              <a:t>Buildup</a:t>
            </a:r>
          </a:p>
          <a:p>
            <a:pPr lvl="1"/>
            <a:r>
              <a:rPr lang="en-US" dirty="0" smtClean="0"/>
              <a:t>HVL and </a:t>
            </a:r>
            <a:r>
              <a:rPr lang="en-US" dirty="0"/>
              <a:t>TVL </a:t>
            </a:r>
            <a:r>
              <a:rPr lang="en-US" dirty="0" smtClean="0"/>
              <a:t>approach works well for routine operational questions.</a:t>
            </a:r>
          </a:p>
          <a:p>
            <a:pPr lvl="1"/>
            <a:r>
              <a:rPr lang="en-US" dirty="0" smtClean="0"/>
              <a:t>If a high activity source and thick shielding are involved, problems arise </a:t>
            </a:r>
          </a:p>
          <a:p>
            <a:pPr lvl="1"/>
            <a:r>
              <a:rPr lang="en-US" dirty="0" smtClean="0"/>
              <a:t>Compton Scattering and Pair Production do not remove all photon energy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4267200"/>
          </a:xfrm>
        </p:spPr>
        <p:txBody>
          <a:bodyPr/>
          <a:lstStyle/>
          <a:p>
            <a:pPr lvl="1"/>
            <a:r>
              <a:rPr lang="en-US" dirty="0" smtClean="0"/>
              <a:t>Residual, lower-energy Compton photons and annihilation gammas still transporting energy through the shield</a:t>
            </a:r>
          </a:p>
          <a:p>
            <a:pPr lvl="1"/>
            <a:r>
              <a:rPr lang="en-US" dirty="0" smtClean="0"/>
              <a:t>If shield is thick, stray photons can interact 2</a:t>
            </a:r>
            <a:r>
              <a:rPr lang="en-US" baseline="30000" dirty="0" smtClean="0"/>
              <a:t>nd</a:t>
            </a:r>
            <a:r>
              <a:rPr lang="en-US" dirty="0" smtClean="0"/>
              <a:t> time and scatter in different direction producing exposure rate outside the shield &gt; primary transmitting beam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2" cstate="print"/>
          <a:srcRect r="1181"/>
          <a:stretch>
            <a:fillRect/>
          </a:stretch>
        </p:blipFill>
        <p:spPr bwMode="auto">
          <a:xfrm>
            <a:off x="257175" y="2133600"/>
            <a:ext cx="8610600" cy="307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The thicker and taller the shield, the greater the buildup</a:t>
            </a:r>
          </a:p>
          <a:p>
            <a:pPr lvl="1"/>
            <a:r>
              <a:rPr lang="en-US" dirty="0" smtClean="0"/>
              <a:t>Since Compton scatter and Pair Production are likely only for medium and high energy photons, respectively, photon energy will affect scatter contribution to dose rate</a:t>
            </a:r>
          </a:p>
          <a:p>
            <a:pPr lvl="1"/>
            <a:r>
              <a:rPr lang="en-US" dirty="0" smtClean="0"/>
              <a:t>Shield material (i.e., Z) also affects buildup</a:t>
            </a:r>
          </a:p>
          <a:p>
            <a:pPr lvl="1"/>
            <a:r>
              <a:rPr lang="en-US" dirty="0" smtClean="0"/>
              <a:t>Problem solved by introducing “buildup factor” into the gamma attenuation equation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			    becomes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65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71" y="5486400"/>
            <a:ext cx="2062129" cy="548640"/>
          </a:xfrm>
          <a:prstGeom prst="rect">
            <a:avLst/>
          </a:prstGeom>
          <a:noFill/>
        </p:spPr>
      </p:pic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65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4091" y="5486400"/>
            <a:ext cx="2345909" cy="548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Buildup factor depends on shield </a:t>
            </a:r>
            <a:r>
              <a:rPr lang="en-US" b="1" i="1" dirty="0" smtClean="0"/>
              <a:t>Z</a:t>
            </a:r>
            <a:r>
              <a:rPr lang="en-US" dirty="0" smtClean="0"/>
              <a:t>, gamma energy, and the size and shape of the shield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8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770" y="2514600"/>
            <a:ext cx="54006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Buildup factor depends on shield </a:t>
            </a:r>
            <a:r>
              <a:rPr lang="en-US" b="1" i="1" dirty="0" smtClean="0"/>
              <a:t>Z</a:t>
            </a:r>
            <a:r>
              <a:rPr lang="en-US" dirty="0" smtClean="0"/>
              <a:t>, gamma energy, and the size and shape of the shield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524001" y="3183314"/>
          <a:ext cx="6095998" cy="2379286"/>
        </p:xfrm>
        <a:graphic>
          <a:graphicData uri="http://schemas.openxmlformats.org/drawingml/2006/table">
            <a:tbl>
              <a:tblPr/>
              <a:tblGrid>
                <a:gridCol w="842356"/>
                <a:gridCol w="842356"/>
                <a:gridCol w="1041862"/>
                <a:gridCol w="842356"/>
                <a:gridCol w="842356"/>
                <a:gridCol w="842356"/>
                <a:gridCol w="842356"/>
              </a:tblGrid>
              <a:tr h="679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1900" b="1" i="1" baseline="-25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/X</a:t>
                      </a:r>
                      <a:r>
                        <a:rPr lang="en-US" sz="1900" b="1" i="1" baseline="-25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= Be</a:t>
                      </a:r>
                      <a:r>
                        <a:rPr lang="en-US" sz="1900" b="1" i="1" baseline="30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-µL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(cm)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US" sz="1900" b="1" i="1" baseline="30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’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(cm</a:t>
                      </a:r>
                      <a:r>
                        <a:rPr lang="en-US" sz="1900" b="1" i="1" baseline="30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US" sz="1900" b="1" i="1" baseline="30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/μ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US" sz="1900" b="1" i="1" baseline="300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en-US" sz="1900" b="1" i="1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900" b="1" i="1" dirty="0" err="1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n-US" sz="1900" b="1" i="1" baseline="-25000" dirty="0" err="1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en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0.548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0.025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0.35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0.81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4.0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0.110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0.039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0.55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1.26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6.3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1.84E-2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89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0.045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0.64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1.46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10.9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3.69E-4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154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0.051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0.72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1.65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14.6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1.34E-5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207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0.054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0.76</a:t>
                      </a:r>
                      <a:endParaRPr lang="en-US" sz="110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rgbClr val="00192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1.75</a:t>
                      </a:r>
                      <a:endParaRPr lang="en-US" sz="1100" dirty="0">
                        <a:solidFill>
                          <a:srgbClr val="00192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02" marR="6650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r>
              <a:rPr lang="en-US" dirty="0" smtClean="0"/>
              <a:t>Sky Shine</a:t>
            </a:r>
          </a:p>
          <a:p>
            <a:pPr lvl="1"/>
            <a:r>
              <a:rPr lang="en-US" dirty="0" smtClean="0"/>
              <a:t>Room air not normally thought of as providing significant shielding for gammas, but air provides atoms with which gammas can Compton scatter</a:t>
            </a:r>
          </a:p>
          <a:p>
            <a:pPr lvl="1"/>
            <a:r>
              <a:rPr lang="en-US" dirty="0" smtClean="0"/>
              <a:t>Thus, gammas appear to turn corners</a:t>
            </a:r>
          </a:p>
          <a:p>
            <a:pPr lvl="1"/>
            <a:r>
              <a:rPr lang="en-US" dirty="0" smtClean="0"/>
              <a:t>Phenomena called “sky shine”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457" y="1600200"/>
            <a:ext cx="8529743" cy="3348038"/>
          </a:xfrm>
          <a:prstGeom prst="rect">
            <a:avLst/>
          </a:prstGeom>
          <a:noFill/>
          <a:ln w="25400" cap="rnd">
            <a:solidFill>
              <a:srgbClr val="001926"/>
            </a:solidFill>
            <a:round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Name coined to reflect (no pun intended) fact that gammas appear to shine down from the sky if there is inadequate shielding above the source</a:t>
            </a:r>
          </a:p>
          <a:p>
            <a:pPr lvl="1"/>
            <a:r>
              <a:rPr lang="en-US" dirty="0" smtClean="0"/>
              <a:t>If an open-topped cell is used to contain high activity source, can produce significant radiation field outside cell wall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7810" name="Picture 2"/>
          <p:cNvPicPr>
            <a:picLocks noChangeAspect="1" noChangeArrowheads="1"/>
          </p:cNvPicPr>
          <p:nvPr/>
        </p:nvPicPr>
        <p:blipFill>
          <a:blip r:embed="rId2" cstate="print"/>
          <a:srcRect l="2247" t="1282"/>
          <a:stretch>
            <a:fillRect/>
          </a:stretch>
        </p:blipFill>
        <p:spPr bwMode="auto">
          <a:xfrm>
            <a:off x="381000" y="1304925"/>
            <a:ext cx="8382000" cy="494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Dose Compliance Reporting</a:t>
            </a:r>
          </a:p>
          <a:p>
            <a:pPr lvl="1"/>
            <a:r>
              <a:rPr lang="en-US" dirty="0" smtClean="0"/>
              <a:t>Designed to protect occupational workers</a:t>
            </a:r>
          </a:p>
          <a:p>
            <a:pPr lvl="1"/>
            <a:r>
              <a:rPr lang="en-US" dirty="0" smtClean="0"/>
              <a:t>Requires reporting annual dose and total lifetime dose to</a:t>
            </a:r>
          </a:p>
          <a:p>
            <a:pPr lvl="2"/>
            <a:r>
              <a:rPr lang="en-US" dirty="0" smtClean="0"/>
              <a:t>Worker</a:t>
            </a:r>
          </a:p>
          <a:p>
            <a:pPr lvl="2"/>
            <a:r>
              <a:rPr lang="en-US" dirty="0" smtClean="0"/>
              <a:t>NRC (in specific cases)</a:t>
            </a:r>
          </a:p>
          <a:p>
            <a:pPr lvl="1"/>
            <a:r>
              <a:rPr lang="en-US" dirty="0" smtClean="0"/>
              <a:t>Uses two forms – NRC Forms 4 and 5</a:t>
            </a:r>
          </a:p>
          <a:p>
            <a:pPr lvl="1"/>
            <a:r>
              <a:rPr lang="en-US" dirty="0" smtClean="0"/>
              <a:t>NRC Form 4</a:t>
            </a:r>
          </a:p>
          <a:p>
            <a:pPr lvl="2"/>
            <a:r>
              <a:rPr lang="en-US" dirty="0" smtClean="0"/>
              <a:t>Summary of lifetime dose history, year by year, by employer</a:t>
            </a:r>
          </a:p>
          <a:p>
            <a:pPr lvl="2"/>
            <a:r>
              <a:rPr lang="en-US" dirty="0" smtClean="0"/>
              <a:t>Includes internal and external doses for current year and TEDE for past years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2"/>
            <a:r>
              <a:rPr lang="en-US" dirty="0" smtClean="0"/>
              <a:t>Captures routine doses and those received as “Planned Special Exposures”</a:t>
            </a:r>
          </a:p>
          <a:p>
            <a:pPr lvl="1"/>
            <a:r>
              <a:rPr lang="en-US" dirty="0" smtClean="0"/>
              <a:t>NRC Form 5</a:t>
            </a:r>
          </a:p>
          <a:p>
            <a:pPr lvl="2"/>
            <a:r>
              <a:rPr lang="en-US" dirty="0" smtClean="0"/>
              <a:t>Detailed report of all doses of regulatory interest for the current year</a:t>
            </a:r>
          </a:p>
          <a:p>
            <a:pPr lvl="2"/>
            <a:r>
              <a:rPr lang="en-US" dirty="0" smtClean="0"/>
              <a:t>Together, Forms 4 and 5 constitute complete up-to-date worker dose history</a:t>
            </a:r>
          </a:p>
          <a:p>
            <a:pPr lvl="1"/>
            <a:r>
              <a:rPr lang="en-US" dirty="0" smtClean="0"/>
              <a:t>Not eligible for PSEs until Forms 4 and 5, or equivalent, are presented to employer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" y="72183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2" y="1215183"/>
            <a:ext cx="7305675" cy="564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 bwMode="auto">
          <a:xfrm>
            <a:off x="33337" y="3585416"/>
            <a:ext cx="1447800" cy="685800"/>
          </a:xfrm>
          <a:prstGeom prst="wedgeRectCallout">
            <a:avLst>
              <a:gd name="adj1" fmla="val 20906"/>
              <a:gd name="adj2" fmla="val -11535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Deep Dose Equivalent</a:t>
            </a:r>
          </a:p>
        </p:txBody>
      </p:sp>
      <p:sp>
        <p:nvSpPr>
          <p:cNvPr id="5" name="Rectangular Callout 4"/>
          <p:cNvSpPr/>
          <p:nvPr/>
        </p:nvSpPr>
        <p:spPr bwMode="auto">
          <a:xfrm>
            <a:off x="1176337" y="3585416"/>
            <a:ext cx="1447800" cy="685800"/>
          </a:xfrm>
          <a:prstGeom prst="wedgeRectCallout">
            <a:avLst>
              <a:gd name="adj1" fmla="val 20906"/>
              <a:gd name="adj2" fmla="val -11535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Eye Dose Equivalent</a:t>
            </a:r>
          </a:p>
        </p:txBody>
      </p:sp>
      <p:sp>
        <p:nvSpPr>
          <p:cNvPr id="6" name="Rectangular Callout 5"/>
          <p:cNvSpPr/>
          <p:nvPr/>
        </p:nvSpPr>
        <p:spPr bwMode="auto">
          <a:xfrm>
            <a:off x="2319337" y="3737816"/>
            <a:ext cx="1600200" cy="914400"/>
          </a:xfrm>
          <a:prstGeom prst="wedgeRectCallout">
            <a:avLst>
              <a:gd name="adj1" fmla="val -3520"/>
              <a:gd name="adj2" fmla="val -11448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Shallow Dose Equivalent – Whole Body</a:t>
            </a:r>
          </a:p>
        </p:txBody>
      </p:sp>
      <p:sp>
        <p:nvSpPr>
          <p:cNvPr id="7" name="Rectangular Callout 6"/>
          <p:cNvSpPr/>
          <p:nvPr/>
        </p:nvSpPr>
        <p:spPr bwMode="auto">
          <a:xfrm>
            <a:off x="3157537" y="3737816"/>
            <a:ext cx="2057400" cy="914400"/>
          </a:xfrm>
          <a:prstGeom prst="wedgeRectCallout">
            <a:avLst>
              <a:gd name="adj1" fmla="val -11359"/>
              <a:gd name="adj2" fmla="val -11448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Shallow Dose Equivalent – Skin of Extremity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4071937" y="3737816"/>
            <a:ext cx="1905000" cy="914400"/>
          </a:xfrm>
          <a:prstGeom prst="wedgeRectCallout">
            <a:avLst>
              <a:gd name="adj1" fmla="val -10616"/>
              <a:gd name="adj2" fmla="val -11448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Committed Effective Dose Equivalent</a:t>
            </a:r>
          </a:p>
        </p:txBody>
      </p:sp>
      <p:sp>
        <p:nvSpPr>
          <p:cNvPr id="9" name="Rectangular Callout 8"/>
          <p:cNvSpPr/>
          <p:nvPr/>
        </p:nvSpPr>
        <p:spPr bwMode="auto">
          <a:xfrm>
            <a:off x="4986337" y="3593367"/>
            <a:ext cx="1905000" cy="609600"/>
          </a:xfrm>
          <a:prstGeom prst="wedgeRectCallout">
            <a:avLst>
              <a:gd name="adj1" fmla="val -10616"/>
              <a:gd name="adj2" fmla="val -11448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Committed Dose Equivalent</a:t>
            </a:r>
          </a:p>
        </p:txBody>
      </p:sp>
      <p:sp>
        <p:nvSpPr>
          <p:cNvPr id="10" name="Rectangular Callout 9"/>
          <p:cNvSpPr/>
          <p:nvPr/>
        </p:nvSpPr>
        <p:spPr bwMode="auto">
          <a:xfrm>
            <a:off x="5976937" y="3737816"/>
            <a:ext cx="1905000" cy="609600"/>
          </a:xfrm>
          <a:prstGeom prst="wedgeRectCallout">
            <a:avLst>
              <a:gd name="adj1" fmla="val -15207"/>
              <a:gd name="adj2" fmla="val -147094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Total Effective Dose Equivalent</a:t>
            </a: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6738937" y="3737816"/>
            <a:ext cx="1905000" cy="609600"/>
          </a:xfrm>
          <a:prstGeom prst="wedgeRectCallout">
            <a:avLst>
              <a:gd name="adj1" fmla="val -15207"/>
              <a:gd name="adj2" fmla="val -147094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Total Organ Dose Equivalent</a:t>
            </a: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3005137" y="1375616"/>
            <a:ext cx="3352800" cy="1066800"/>
          </a:xfrm>
          <a:prstGeom prst="wedgeRectCallout">
            <a:avLst>
              <a:gd name="adj1" fmla="val 49674"/>
              <a:gd name="adj2" fmla="val 95856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Record – No PSE!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Allowable dose </a:t>
            </a:r>
            <a:r>
              <a:rPr lang="en-US" dirty="0" smtClean="0"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 1.25 </a:t>
            </a:r>
            <a:r>
              <a:rPr lang="en-US" dirty="0" err="1" smtClean="0"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Rem</a:t>
            </a:r>
            <a:r>
              <a:rPr lang="en-US" dirty="0" smtClean="0"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for each quarter of no records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19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5" grpId="0" animBg="1"/>
      <p:bldP spid="15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6538"/>
            <a:ext cx="82296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 cstate="print"/>
          <a:srcRect l="980" t="2635" r="980" b="1184"/>
          <a:stretch>
            <a:fillRect/>
          </a:stretch>
        </p:blipFill>
        <p:spPr bwMode="auto">
          <a:xfrm>
            <a:off x="609600" y="1307123"/>
            <a:ext cx="7620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 bwMode="auto">
          <a:xfrm>
            <a:off x="-152400" y="4105980"/>
            <a:ext cx="2819400" cy="870004"/>
          </a:xfrm>
          <a:prstGeom prst="wedgeRectCallout">
            <a:avLst>
              <a:gd name="adj1" fmla="val 1117"/>
              <a:gd name="adj2" fmla="val -105523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Symbol for nuclide resulting in internal exposure in format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Xx-###x (Cs-137 or Tc-99m)</a:t>
            </a:r>
          </a:p>
        </p:txBody>
      </p:sp>
      <p:sp>
        <p:nvSpPr>
          <p:cNvPr id="5" name="Rectangular Callout 4"/>
          <p:cNvSpPr/>
          <p:nvPr/>
        </p:nvSpPr>
        <p:spPr bwMode="auto">
          <a:xfrm>
            <a:off x="914400" y="4094719"/>
            <a:ext cx="2514600" cy="1098604"/>
          </a:xfrm>
          <a:prstGeom prst="wedgeRectCallout">
            <a:avLst>
              <a:gd name="adj1" fmla="val 7885"/>
              <a:gd name="adj2" fmla="val -93642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Clearance class (10CFR20.1001-2401, App. B)</a:t>
            </a:r>
          </a:p>
        </p:txBody>
      </p:sp>
      <p:sp>
        <p:nvSpPr>
          <p:cNvPr id="6" name="Rectangular Callout 5"/>
          <p:cNvSpPr/>
          <p:nvPr/>
        </p:nvSpPr>
        <p:spPr bwMode="auto">
          <a:xfrm>
            <a:off x="1981200" y="4102670"/>
            <a:ext cx="2514600" cy="1098604"/>
          </a:xfrm>
          <a:prstGeom prst="wedgeRectCallout">
            <a:avLst>
              <a:gd name="adj1" fmla="val 7885"/>
              <a:gd name="adj2" fmla="val -93642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Mode of intake:  H=inhalation;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B=skin absorption; G=ingestion; J=injection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19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3048000" y="4118572"/>
            <a:ext cx="2514600" cy="617551"/>
          </a:xfrm>
          <a:prstGeom prst="wedgeRectCallout">
            <a:avLst>
              <a:gd name="adj1" fmla="val 10415"/>
              <a:gd name="adj2" fmla="val -123256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Intake of each nuclide in µ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/ml</a:t>
            </a:r>
          </a:p>
        </p:txBody>
      </p:sp>
      <p:sp>
        <p:nvSpPr>
          <p:cNvPr id="8" name="Rectangular Callout 7"/>
          <p:cNvSpPr/>
          <p:nvPr/>
        </p:nvSpPr>
        <p:spPr bwMode="auto">
          <a:xfrm>
            <a:off x="5638800" y="2526323"/>
            <a:ext cx="1447800" cy="685800"/>
          </a:xfrm>
          <a:prstGeom prst="wedgeRectCallout">
            <a:avLst>
              <a:gd name="adj1" fmla="val 93950"/>
              <a:gd name="adj2" fmla="val 122326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Deep Dose Equivalent</a:t>
            </a:r>
          </a:p>
        </p:txBody>
      </p:sp>
      <p:sp>
        <p:nvSpPr>
          <p:cNvPr id="9" name="Rectangular Callout 8"/>
          <p:cNvSpPr/>
          <p:nvPr/>
        </p:nvSpPr>
        <p:spPr bwMode="auto">
          <a:xfrm>
            <a:off x="5638800" y="2907323"/>
            <a:ext cx="1447800" cy="685800"/>
          </a:xfrm>
          <a:prstGeom prst="wedgeRectCallout">
            <a:avLst>
              <a:gd name="adj1" fmla="val 97794"/>
              <a:gd name="adj2" fmla="val 103776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Eye Dose Equivalent</a:t>
            </a:r>
          </a:p>
        </p:txBody>
      </p:sp>
      <p:sp>
        <p:nvSpPr>
          <p:cNvPr id="10" name="Rectangular Callout 9"/>
          <p:cNvSpPr/>
          <p:nvPr/>
        </p:nvSpPr>
        <p:spPr bwMode="auto">
          <a:xfrm>
            <a:off x="5638800" y="3135923"/>
            <a:ext cx="1600200" cy="914400"/>
          </a:xfrm>
          <a:prstGeom prst="wedgeRectCallout">
            <a:avLst>
              <a:gd name="adj1" fmla="val 85424"/>
              <a:gd name="adj2" fmla="val 64645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Shallow Dose Equivalent – Whole Body</a:t>
            </a: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5638800" y="3288323"/>
            <a:ext cx="2057400" cy="914400"/>
          </a:xfrm>
          <a:prstGeom prst="wedgeRectCallout">
            <a:avLst>
              <a:gd name="adj1" fmla="val 53955"/>
              <a:gd name="adj2" fmla="val 74211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Shallow Dose Equivalent – Skin of Extremity</a:t>
            </a: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5638800" y="3516923"/>
            <a:ext cx="1905000" cy="914400"/>
          </a:xfrm>
          <a:prstGeom prst="wedgeRectCallout">
            <a:avLst>
              <a:gd name="adj1" fmla="val 56167"/>
              <a:gd name="adj2" fmla="val 71602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Committed Effective Dose Equivalent</a:t>
            </a: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5638800" y="3745523"/>
            <a:ext cx="1905000" cy="609600"/>
          </a:xfrm>
          <a:prstGeom prst="wedgeRectCallout">
            <a:avLst>
              <a:gd name="adj1" fmla="val 61175"/>
              <a:gd name="adj2" fmla="val 132037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Committed Dose Equivalent</a:t>
            </a: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5638800" y="4050323"/>
            <a:ext cx="1905000" cy="609600"/>
          </a:xfrm>
          <a:prstGeom prst="wedgeRectCallout">
            <a:avLst>
              <a:gd name="adj1" fmla="val 57419"/>
              <a:gd name="adj2" fmla="val 126819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Total Effective Dose Equivalent</a:t>
            </a: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5638800" y="4278923"/>
            <a:ext cx="1905000" cy="609600"/>
          </a:xfrm>
          <a:prstGeom prst="wedgeRectCallout">
            <a:avLst>
              <a:gd name="adj1" fmla="val 56584"/>
              <a:gd name="adj2" fmla="val 122906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Total Organ Dose Equivalent</a:t>
            </a: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2133600" y="5269523"/>
            <a:ext cx="2514600" cy="1447800"/>
          </a:xfrm>
          <a:prstGeom prst="wedgeRectCallout">
            <a:avLst>
              <a:gd name="adj1" fmla="val 112233"/>
              <a:gd name="adj2" fmla="val -2223"/>
            </a:avLst>
          </a:prstGeom>
          <a:solidFill>
            <a:srgbClr val="FFFF00"/>
          </a:solidFill>
          <a:ln w="25400" cap="flat" cmpd="sng" algn="ctr">
            <a:solidFill>
              <a:srgbClr val="001926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19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Additional info needed to determine compliance with limits (e.g., SDE,ME result of exposure from a discrete hot particle)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r>
              <a:rPr lang="en-US" dirty="0" smtClean="0"/>
              <a:t>Planned Special Exposures</a:t>
            </a:r>
          </a:p>
          <a:p>
            <a:pPr lvl="1"/>
            <a:r>
              <a:rPr lang="en-US" dirty="0" smtClean="0"/>
              <a:t>Cannot be used just to reduce collective dose</a:t>
            </a:r>
          </a:p>
          <a:p>
            <a:pPr lvl="1"/>
            <a:r>
              <a:rPr lang="en-US" dirty="0" smtClean="0"/>
              <a:t>One clear use – emergency lifesaving actions</a:t>
            </a:r>
          </a:p>
          <a:p>
            <a:pPr lvl="1"/>
            <a:r>
              <a:rPr lang="en-US" dirty="0" smtClean="0"/>
              <a:t>Dose limits</a:t>
            </a:r>
          </a:p>
          <a:p>
            <a:pPr lvl="2"/>
            <a:r>
              <a:rPr lang="en-US" dirty="0" smtClean="0"/>
              <a:t>0.05 </a:t>
            </a:r>
            <a:r>
              <a:rPr lang="en-US" dirty="0" err="1" smtClean="0"/>
              <a:t>Sv</a:t>
            </a:r>
            <a:r>
              <a:rPr lang="en-US" dirty="0" smtClean="0"/>
              <a:t> (5 </a:t>
            </a:r>
            <a:r>
              <a:rPr lang="en-US" dirty="0" err="1" smtClean="0"/>
              <a:t>rem</a:t>
            </a:r>
            <a:r>
              <a:rPr lang="en-US" dirty="0" smtClean="0"/>
              <a:t>) per year</a:t>
            </a:r>
          </a:p>
          <a:p>
            <a:pPr lvl="2"/>
            <a:r>
              <a:rPr lang="en-US" dirty="0" smtClean="0"/>
              <a:t>0.25 </a:t>
            </a:r>
            <a:r>
              <a:rPr lang="en-US" dirty="0" err="1" smtClean="0"/>
              <a:t>Sv</a:t>
            </a:r>
            <a:r>
              <a:rPr lang="en-US" dirty="0" smtClean="0"/>
              <a:t> (25 </a:t>
            </a:r>
            <a:r>
              <a:rPr lang="en-US" dirty="0" err="1" smtClean="0"/>
              <a:t>rem</a:t>
            </a:r>
            <a:r>
              <a:rPr lang="en-US" dirty="0" smtClean="0"/>
              <a:t>) per lifetime</a:t>
            </a:r>
          </a:p>
          <a:p>
            <a:pPr lvl="1"/>
            <a:r>
              <a:rPr lang="en-US" dirty="0" smtClean="0"/>
              <a:t>Must follow specific guidelines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9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412" y="1409700"/>
            <a:ext cx="70199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Before worker can participate in PSE</a:t>
            </a:r>
          </a:p>
          <a:p>
            <a:pPr lvl="2"/>
            <a:r>
              <a:rPr lang="en-US" dirty="0" smtClean="0"/>
              <a:t>Lifetime dose history must be available</a:t>
            </a:r>
          </a:p>
          <a:p>
            <a:pPr lvl="2"/>
            <a:r>
              <a:rPr lang="en-US" dirty="0" smtClean="0"/>
              <a:t>Includes </a:t>
            </a:r>
            <a:r>
              <a:rPr lang="en-US" b="1" u="sng" dirty="0" smtClean="0"/>
              <a:t>all doses</a:t>
            </a:r>
            <a:r>
              <a:rPr lang="en-US" dirty="0" smtClean="0"/>
              <a:t> for which annual limits exist</a:t>
            </a:r>
          </a:p>
          <a:p>
            <a:pPr lvl="1"/>
            <a:r>
              <a:rPr lang="en-US" dirty="0" smtClean="0"/>
              <a:t>Licensee must “attempt to obtain” this info</a:t>
            </a:r>
          </a:p>
          <a:p>
            <a:pPr lvl="1"/>
            <a:r>
              <a:rPr lang="en-US" dirty="0" smtClean="0"/>
              <a:t>Worker must provide signed statement or can request info from most recent radiation employer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334000"/>
          </a:xfrm>
        </p:spPr>
        <p:txBody>
          <a:bodyPr/>
          <a:lstStyle/>
          <a:p>
            <a:pPr lvl="1"/>
            <a:r>
              <a:rPr lang="en-US" dirty="0" smtClean="0"/>
              <a:t>PSE requires</a:t>
            </a:r>
          </a:p>
          <a:p>
            <a:pPr lvl="2"/>
            <a:r>
              <a:rPr lang="en-US" dirty="0" smtClean="0"/>
              <a:t>Exceptional circumstances</a:t>
            </a:r>
          </a:p>
          <a:p>
            <a:pPr lvl="2"/>
            <a:r>
              <a:rPr lang="en-US" dirty="0" smtClean="0"/>
              <a:t>Manager that approved</a:t>
            </a:r>
          </a:p>
          <a:p>
            <a:pPr lvl="2"/>
            <a:r>
              <a:rPr lang="en-US" dirty="0" smtClean="0"/>
              <a:t>Actions as part of PSE</a:t>
            </a:r>
          </a:p>
          <a:p>
            <a:pPr lvl="2"/>
            <a:r>
              <a:rPr lang="en-US" dirty="0" smtClean="0"/>
              <a:t>Why PSE was necessary</a:t>
            </a:r>
          </a:p>
          <a:p>
            <a:pPr lvl="2"/>
            <a:r>
              <a:rPr lang="en-US" dirty="0" smtClean="0"/>
              <a:t>ALARA steps taken to mitigate exposure</a:t>
            </a:r>
          </a:p>
          <a:p>
            <a:pPr lvl="2"/>
            <a:r>
              <a:rPr lang="en-US" dirty="0" smtClean="0"/>
              <a:t>Projected doses</a:t>
            </a:r>
          </a:p>
          <a:p>
            <a:pPr lvl="2"/>
            <a:r>
              <a:rPr lang="en-US" dirty="0" smtClean="0"/>
              <a:t>Actual doses received</a:t>
            </a:r>
          </a:p>
          <a:p>
            <a:pPr lvl="1"/>
            <a:r>
              <a:rPr lang="en-US" dirty="0" smtClean="0"/>
              <a:t>NRC must receive </a:t>
            </a:r>
            <a:r>
              <a:rPr lang="en-US" smtClean="0"/>
              <a:t>report within 30 days of any PSE</a:t>
            </a:r>
            <a:endParaRPr lang="en-US" dirty="0" smtClean="0"/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>
            <a:off x="0" y="2433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Sample problem</a:t>
            </a:r>
          </a:p>
          <a:p>
            <a:pPr lvl="1"/>
            <a:r>
              <a:rPr lang="en-US" dirty="0" smtClean="0">
                <a:sym typeface="Symbol" pitchFamily="18" charset="2"/>
              </a:rPr>
              <a:t>While covering a job, a technologist receives    5 </a:t>
            </a:r>
            <a:r>
              <a:rPr lang="en-US" dirty="0" err="1" smtClean="0">
                <a:sym typeface="Symbol" pitchFamily="18" charset="2"/>
              </a:rPr>
              <a:t>rad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l-GR" dirty="0" smtClean="0">
                <a:sym typeface="Symbol" pitchFamily="18" charset="2"/>
              </a:rPr>
              <a:t>γ</a:t>
            </a:r>
            <a:r>
              <a:rPr lang="en-US" dirty="0" smtClean="0">
                <a:sym typeface="Symbol" pitchFamily="18" charset="2"/>
              </a:rPr>
              <a:t>, 0.015 </a:t>
            </a:r>
            <a:r>
              <a:rPr lang="en-US" dirty="0" err="1" smtClean="0">
                <a:sym typeface="Symbol" pitchFamily="18" charset="2"/>
              </a:rPr>
              <a:t>Gy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l-GR" dirty="0" smtClean="0">
                <a:sym typeface="Symbol" pitchFamily="18" charset="2"/>
              </a:rPr>
              <a:t>β</a:t>
            </a:r>
            <a:r>
              <a:rPr lang="en-US" baseline="30000" dirty="0" smtClean="0">
                <a:sym typeface="Symbol" pitchFamily="18" charset="2"/>
              </a:rPr>
              <a:t>-</a:t>
            </a:r>
            <a:r>
              <a:rPr lang="en-US" dirty="0" smtClean="0">
                <a:sym typeface="Symbol" pitchFamily="18" charset="2"/>
              </a:rPr>
              <a:t>, and .004 </a:t>
            </a:r>
            <a:r>
              <a:rPr lang="en-US" dirty="0" err="1" smtClean="0">
                <a:sym typeface="Symbol" pitchFamily="18" charset="2"/>
              </a:rPr>
              <a:t>Gy</a:t>
            </a:r>
            <a:r>
              <a:rPr lang="en-US" dirty="0" smtClean="0">
                <a:sym typeface="Symbol" pitchFamily="18" charset="2"/>
              </a:rPr>
              <a:t> n</a:t>
            </a:r>
            <a:r>
              <a:rPr lang="en-US" baseline="-25000" dirty="0" smtClean="0">
                <a:sym typeface="Symbol" pitchFamily="18" charset="2"/>
              </a:rPr>
              <a:t>th</a:t>
            </a:r>
            <a:r>
              <a:rPr lang="en-US" dirty="0" smtClean="0">
                <a:sym typeface="Symbol" pitchFamily="18" charset="2"/>
              </a:rPr>
              <a:t>. What was the equivalent dose for the job?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6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352800"/>
            <a:ext cx="4429125" cy="457200"/>
          </a:xfrm>
          <a:prstGeom prst="rect">
            <a:avLst/>
          </a:prstGeom>
          <a:noFill/>
        </p:spPr>
      </p:pic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692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399" y="3886200"/>
            <a:ext cx="8040414" cy="457200"/>
          </a:xfrm>
          <a:prstGeom prst="rect">
            <a:avLst/>
          </a:prstGeom>
          <a:noFill/>
        </p:spPr>
      </p:pic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6927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419600"/>
            <a:ext cx="5659821" cy="457200"/>
          </a:xfrm>
          <a:prstGeom prst="rect">
            <a:avLst/>
          </a:prstGeom>
          <a:noFill/>
        </p:spPr>
      </p:pic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9985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399" y="4953000"/>
            <a:ext cx="3988676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Effective Dose Equivalent (and effective dose)</a:t>
            </a:r>
          </a:p>
          <a:p>
            <a:pPr lvl="1"/>
            <a:r>
              <a:rPr lang="en-US" dirty="0" smtClean="0">
                <a:sym typeface="Symbol" pitchFamily="18" charset="2"/>
              </a:rPr>
              <a:t>Quantity used to assess risk from </a:t>
            </a:r>
            <a:r>
              <a:rPr lang="en-US" b="1" dirty="0" smtClean="0">
                <a:sym typeface="Symbol" pitchFamily="18" charset="2"/>
              </a:rPr>
              <a:t>BOTH</a:t>
            </a:r>
            <a:r>
              <a:rPr lang="en-US" dirty="0" smtClean="0">
                <a:sym typeface="Symbol" pitchFamily="18" charset="2"/>
              </a:rPr>
              <a:t> uniform whole-body and non-uniform partial body exposures</a:t>
            </a:r>
          </a:p>
          <a:p>
            <a:pPr lvl="1"/>
            <a:r>
              <a:rPr lang="en-US" dirty="0" smtClean="0">
                <a:sym typeface="Symbol" pitchFamily="18" charset="2"/>
              </a:rPr>
              <a:t>Uses weighting factors, </a:t>
            </a:r>
            <a:r>
              <a:rPr lang="en-US" dirty="0" err="1" smtClean="0">
                <a:sym typeface="Symbol" pitchFamily="18" charset="2"/>
              </a:rPr>
              <a:t>w</a:t>
            </a:r>
            <a:r>
              <a:rPr lang="en-US" baseline="-25000" dirty="0" err="1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, to take into account reduced risk of cancer mortality and genetic effects when only some body organs receive a dose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857875" y="3133725"/>
            <a:ext cx="16764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56" y="2005012"/>
            <a:ext cx="7894194" cy="3405188"/>
          </a:xfrm>
          <a:prstGeom prst="rect">
            <a:avLst/>
          </a:prstGeom>
          <a:noFill/>
          <a:ln w="25400" cap="rnd">
            <a:solidFill>
              <a:srgbClr val="001926"/>
            </a:solidFill>
            <a:round/>
            <a:headEnd/>
            <a:tailEnd/>
          </a:ln>
        </p:spPr>
      </p:pic>
      <p:sp>
        <p:nvSpPr>
          <p:cNvPr id="13" name="Rectangle 12"/>
          <p:cNvSpPr/>
          <p:nvPr/>
        </p:nvSpPr>
        <p:spPr bwMode="auto">
          <a:xfrm>
            <a:off x="5857875" y="3133725"/>
            <a:ext cx="16764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857875" y="3133725"/>
            <a:ext cx="16764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1893" y="1295400"/>
            <a:ext cx="6712907" cy="3629942"/>
          </a:xfrm>
          <a:prstGeom prst="rect">
            <a:avLst/>
          </a:prstGeom>
          <a:noFill/>
          <a:ln w="25400" cap="rnd">
            <a:solidFill>
              <a:srgbClr val="001926"/>
            </a:solidFill>
            <a:round/>
            <a:headEnd/>
            <a:tailEnd/>
          </a:ln>
        </p:spPr>
      </p:pic>
      <p:sp>
        <p:nvSpPr>
          <p:cNvPr id="14" name="Rectangle 3"/>
          <p:cNvSpPr txBox="1">
            <a:spLocks noRot="1" noChangeArrowheads="1"/>
          </p:cNvSpPr>
          <p:nvPr/>
        </p:nvSpPr>
        <p:spPr bwMode="auto">
          <a:xfrm>
            <a:off x="1400175" y="5181600"/>
            <a:ext cx="632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What is </a:t>
            </a:r>
            <a:r>
              <a:rPr kumimoji="0" lang="en-US" sz="32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w</a:t>
            </a:r>
            <a:r>
              <a:rPr kumimoji="0" lang="en-US" sz="3200" b="1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T</a:t>
            </a: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for the whole body?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3"/>
          <p:cNvSpPr txBox="1">
            <a:spLocks noRot="1" noChangeArrowheads="1"/>
          </p:cNvSpPr>
          <p:nvPr/>
        </p:nvSpPr>
        <p:spPr bwMode="auto">
          <a:xfrm>
            <a:off x="1400175" y="5867400"/>
            <a:ext cx="632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Why?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219200"/>
            <a:ext cx="8540750" cy="5181600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>Sample problem</a:t>
            </a:r>
          </a:p>
          <a:p>
            <a:pPr lvl="1"/>
            <a:r>
              <a:rPr lang="en-US" dirty="0" smtClean="0"/>
              <a:t>An average diagnostic x-ray study of the thoracic spine delivers 0.115 </a:t>
            </a:r>
            <a:r>
              <a:rPr lang="en-US" dirty="0" err="1" smtClean="0"/>
              <a:t>Gy</a:t>
            </a:r>
            <a:r>
              <a:rPr lang="en-US" dirty="0" smtClean="0"/>
              <a:t> to patient’s thyroid and 0.040 </a:t>
            </a:r>
            <a:r>
              <a:rPr lang="en-US" dirty="0" err="1" smtClean="0"/>
              <a:t>Gy</a:t>
            </a:r>
            <a:r>
              <a:rPr lang="en-US" dirty="0" smtClean="0"/>
              <a:t> to the red marrow. What is the effective dose equivalent?</a:t>
            </a:r>
            <a:endParaRPr lang="en-US" dirty="0"/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0" y="36147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0" y="36147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0" y="36147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36147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0" y="361950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0" y="361473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5419" name="Rectangle 11"/>
          <p:cNvSpPr>
            <a:spLocks noChangeArrowheads="1"/>
          </p:cNvSpPr>
          <p:nvPr/>
        </p:nvSpPr>
        <p:spPr bwMode="auto">
          <a:xfrm>
            <a:off x="0" y="352425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6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10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657599"/>
            <a:ext cx="1923393" cy="457200"/>
          </a:xfrm>
          <a:prstGeom prst="rect">
            <a:avLst/>
          </a:prstGeom>
          <a:noFill/>
        </p:spPr>
      </p:pic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10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191000"/>
            <a:ext cx="4600575" cy="457200"/>
          </a:xfrm>
          <a:prstGeom prst="rect">
            <a:avLst/>
          </a:prstGeom>
          <a:noFill/>
        </p:spPr>
      </p:pic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101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667250"/>
            <a:ext cx="5682115" cy="640080"/>
          </a:xfrm>
          <a:prstGeom prst="rect">
            <a:avLst/>
          </a:prstGeom>
          <a:noFill/>
        </p:spPr>
      </p:pic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101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333999"/>
            <a:ext cx="3733275" cy="365760"/>
          </a:xfrm>
          <a:prstGeom prst="rect">
            <a:avLst/>
          </a:prstGeom>
          <a:noFill/>
        </p:spPr>
      </p:pic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101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867399"/>
            <a:ext cx="5524237" cy="365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5590</TotalTime>
  <Words>1834</Words>
  <Application>Microsoft Office PowerPoint</Application>
  <PresentationFormat>On-screen Show (4:3)</PresentationFormat>
  <Paragraphs>323</Paragraphs>
  <Slides>49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1_RCNET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External Exposure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HANFORD (CMW 4.0)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revieW</dc:title>
  <dc:creator>Bobby A. McDaniel</dc:creator>
  <cp:lastModifiedBy>Peggy Hines IRSC</cp:lastModifiedBy>
  <cp:revision>70</cp:revision>
  <dcterms:created xsi:type="dcterms:W3CDTF">2007-08-31T16:43:14Z</dcterms:created>
  <dcterms:modified xsi:type="dcterms:W3CDTF">2013-02-22T21:43:04Z</dcterms:modified>
</cp:coreProperties>
</file>