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1" r:id="rId2"/>
  </p:sldMasterIdLst>
  <p:notesMasterIdLst>
    <p:notesMasterId r:id="rId62"/>
  </p:notesMasterIdLst>
  <p:sldIdLst>
    <p:sldId id="423" r:id="rId3"/>
    <p:sldId id="328" r:id="rId4"/>
    <p:sldId id="335" r:id="rId5"/>
    <p:sldId id="384" r:id="rId6"/>
    <p:sldId id="382" r:id="rId7"/>
    <p:sldId id="388" r:id="rId8"/>
    <p:sldId id="387" r:id="rId9"/>
    <p:sldId id="385" r:id="rId10"/>
    <p:sldId id="386" r:id="rId11"/>
    <p:sldId id="392" r:id="rId12"/>
    <p:sldId id="389" r:id="rId13"/>
    <p:sldId id="390" r:id="rId14"/>
    <p:sldId id="391" r:id="rId15"/>
    <p:sldId id="383" r:id="rId16"/>
    <p:sldId id="356" r:id="rId17"/>
    <p:sldId id="357" r:id="rId18"/>
    <p:sldId id="358" r:id="rId19"/>
    <p:sldId id="393" r:id="rId20"/>
    <p:sldId id="395" r:id="rId21"/>
    <p:sldId id="396" r:id="rId22"/>
    <p:sldId id="394" r:id="rId23"/>
    <p:sldId id="397" r:id="rId24"/>
    <p:sldId id="380" r:id="rId25"/>
    <p:sldId id="398" r:id="rId26"/>
    <p:sldId id="399" r:id="rId27"/>
    <p:sldId id="409" r:id="rId28"/>
    <p:sldId id="402" r:id="rId29"/>
    <p:sldId id="403" r:id="rId30"/>
    <p:sldId id="404" r:id="rId31"/>
    <p:sldId id="401" r:id="rId32"/>
    <p:sldId id="410" r:id="rId33"/>
    <p:sldId id="411" r:id="rId34"/>
    <p:sldId id="412" r:id="rId35"/>
    <p:sldId id="413" r:id="rId36"/>
    <p:sldId id="414" r:id="rId37"/>
    <p:sldId id="415" r:id="rId38"/>
    <p:sldId id="416" r:id="rId39"/>
    <p:sldId id="417" r:id="rId40"/>
    <p:sldId id="419" r:id="rId41"/>
    <p:sldId id="420" r:id="rId42"/>
    <p:sldId id="360" r:id="rId43"/>
    <p:sldId id="421" r:id="rId44"/>
    <p:sldId id="422" r:id="rId45"/>
    <p:sldId id="362" r:id="rId46"/>
    <p:sldId id="371" r:id="rId47"/>
    <p:sldId id="379" r:id="rId48"/>
    <p:sldId id="370" r:id="rId49"/>
    <p:sldId id="405" r:id="rId50"/>
    <p:sldId id="406" r:id="rId51"/>
    <p:sldId id="407" r:id="rId52"/>
    <p:sldId id="408" r:id="rId53"/>
    <p:sldId id="363" r:id="rId54"/>
    <p:sldId id="372" r:id="rId55"/>
    <p:sldId id="373" r:id="rId56"/>
    <p:sldId id="374" r:id="rId57"/>
    <p:sldId id="375" r:id="rId58"/>
    <p:sldId id="376" r:id="rId59"/>
    <p:sldId id="377" r:id="rId60"/>
    <p:sldId id="378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6600"/>
    <a:srgbClr val="FF9900"/>
    <a:srgbClr val="FF0000"/>
    <a:srgbClr val="FFCC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69" autoAdjust="0"/>
  </p:normalViewPr>
  <p:slideViewPr>
    <p:cSldViewPr>
      <p:cViewPr>
        <p:scale>
          <a:sx n="75" d="100"/>
          <a:sy n="75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162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5800" y="457200"/>
            <a:ext cx="5486400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C3398695-018D-4DB5-8044-041F971FF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51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0" y="457200"/>
            <a:ext cx="5080000" cy="3810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E0DF-24E3-4AE2-9EC9-07FEF6D7A5D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1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0" y="457200"/>
            <a:ext cx="5080000" cy="3810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398695-018D-4DB5-8044-041F971FFAA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C64B03-7AF4-4A43-B978-EFA2353A36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432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1B8096-5ED3-418D-B43E-28F3F5B5C1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9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F5BCC-FA21-414F-A45F-FFDAF62A8F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910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3742F-2524-4137-87C1-DB22BA827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FB023-6E73-4983-B0AD-BED809A8A2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671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444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10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964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032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003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806F07-A213-4CB1-AB3E-0E31567FC4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761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9726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5016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378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1293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2/14/2013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198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26BBCD-EC2D-41B4-810C-F1C3D4AE37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937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57FD4E-ECBB-4428-9E2F-A360F39177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124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A1C88-70AF-460D-8C2C-E7F85E48E0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014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282D57-E957-4110-8E2E-5D8623E574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4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9F379D-C444-4CFA-9C88-9D585098EF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9334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9365A-31D5-477D-89DC-B43FA285EA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197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66856-633B-46C8-AB73-0278276E92B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874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733B91-2CA8-4689-9745-5924410331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>
            <a:off x="1066800" y="12954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0" descr="HumanBody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" y="9144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168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ransition spd="med">
    <p:fade/>
  </p:transition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2/14/2013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379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5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9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0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6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9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33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41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43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44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7.jpeg"/><Relationship Id="rId5" Type="http://schemas.openxmlformats.org/officeDocument/2006/relationships/image" Target="../media/image46.wmf"/><Relationship Id="rId4" Type="http://schemas.openxmlformats.org/officeDocument/2006/relationships/image" Target="../media/image48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398" y="1023516"/>
            <a:ext cx="8839199" cy="48965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eaLnBrk="1" hangingPunct="1"/>
            <a:r>
              <a:rPr lang="en-US" b="1" u="sng" dirty="0">
                <a:solidFill>
                  <a:srgbClr val="000000"/>
                </a:solidFill>
                <a:latin typeface="Calibri"/>
              </a:rPr>
              <a:t>ACADs (08-006)  Covered</a:t>
            </a: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  <a:latin typeface="Calibri"/>
              </a:rPr>
              <a:t>Keywords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Calibri"/>
              </a:rPr>
              <a:t>ALI, DAC, total effective dose, whole body, internal organ, ingestion</a:t>
            </a:r>
            <a:r>
              <a:rPr lang="en-US" smtClean="0">
                <a:solidFill>
                  <a:srgbClr val="000000"/>
                </a:solidFill>
                <a:latin typeface="Calibri"/>
              </a:rPr>
              <a:t>, inhalation.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  <a:latin typeface="Calibri"/>
              </a:rPr>
              <a:t>Description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  <a:latin typeface="Calibri"/>
              </a:rPr>
              <a:t>Supporting Material</a:t>
            </a:r>
          </a:p>
          <a:p>
            <a:pPr eaLnBrk="1" hangingPunct="1"/>
            <a:endParaRPr lang="en-US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anchor="b" anchorCtr="0"/>
          <a:lstStyle/>
          <a:p>
            <a:pPr eaLnBrk="1" hangingPunct="1">
              <a:defRPr/>
            </a:pPr>
            <a:r>
              <a:rPr lang="en-US" sz="3600" b="1" kern="0" dirty="0" smtClean="0">
                <a:ln>
                  <a:solidFill>
                    <a:srgbClr val="000000">
                      <a:alpha val="50000"/>
                    </a:srgbClr>
                  </a:solidFill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Internal Exposure Control</a:t>
            </a:r>
            <a:endParaRPr lang="en-US" sz="3600" b="1" kern="0" dirty="0">
              <a:ln>
                <a:solidFill>
                  <a:srgbClr val="000000">
                    <a:alpha val="50000"/>
                  </a:srgbClr>
                </a:solidFill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783228"/>
              </p:ext>
            </p:extLst>
          </p:nvPr>
        </p:nvGraphicFramePr>
        <p:xfrm>
          <a:off x="237964" y="1524000"/>
          <a:ext cx="8668072" cy="146304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</a:tblGrid>
              <a:tr h="21602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3.3.7.1.1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3.3.7.1.2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3.3.7.1.3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3.3.7.1.4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3.3.7.6.2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3.3.7.6.3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3.3.7.8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3.3.10.5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4.9.9.8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4.9.10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298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r>
              <a:rPr lang="en-US" dirty="0" smtClean="0"/>
              <a:t>Derived Air Concentration-hour (DAC-hr)</a:t>
            </a:r>
          </a:p>
          <a:p>
            <a:pPr lvl="1"/>
            <a:r>
              <a:rPr lang="en-US" dirty="0" smtClean="0"/>
              <a:t>Product of</a:t>
            </a:r>
          </a:p>
          <a:p>
            <a:pPr lvl="2"/>
            <a:r>
              <a:rPr lang="en-US" dirty="0" smtClean="0"/>
              <a:t>Concentration of radioactive material in the air </a:t>
            </a:r>
          </a:p>
          <a:p>
            <a:pPr lvl="2"/>
            <a:r>
              <a:rPr lang="en-US" dirty="0" smtClean="0"/>
              <a:t>Length of exposure to that nuclide, in hours</a:t>
            </a:r>
          </a:p>
          <a:p>
            <a:pPr lvl="1"/>
            <a:r>
              <a:rPr lang="en-US" dirty="0" smtClean="0"/>
              <a:t>Licensee allowed to use 2000 hrs to represent 1 ALI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39837" y="4889500"/>
          <a:ext cx="660876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5" name="Equation" r:id="rId3" imgW="3124080" imgH="431640" progId="Equation.3">
                  <p:embed/>
                </p:oleObj>
              </mc:Choice>
              <mc:Fallback>
                <p:oleObj name="Equation" r:id="rId3" imgW="312408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9837" y="4889500"/>
                        <a:ext cx="6608763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r>
              <a:rPr lang="en-US" dirty="0" smtClean="0"/>
              <a:t>Problem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800" dirty="0" smtClean="0"/>
              <a:t>A DOE weapons facility worker is exposed for 8 hours to an air concentration of 6E-11 </a:t>
            </a:r>
            <a:r>
              <a:rPr lang="el-GR" sz="2800" dirty="0" smtClean="0"/>
              <a:t>μ</a:t>
            </a:r>
            <a:r>
              <a:rPr lang="en-US" sz="2800" dirty="0" err="1" smtClean="0"/>
              <a:t>Ci</a:t>
            </a:r>
            <a:r>
              <a:rPr lang="en-US" sz="2800" dirty="0" smtClean="0"/>
              <a:t>/ml of PuO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.  What is the dose (CED) from this exposure?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Solution</a:t>
            </a:r>
          </a:p>
          <a:p>
            <a:pPr>
              <a:buNone/>
            </a:pPr>
            <a:r>
              <a:rPr lang="en-US" sz="2800" dirty="0" smtClean="0"/>
              <a:t>ALI = 0.02 </a:t>
            </a:r>
            <a:r>
              <a:rPr lang="el-GR" sz="2800" dirty="0" smtClean="0"/>
              <a:t>μ</a:t>
            </a:r>
            <a:r>
              <a:rPr lang="en-US" sz="2800" dirty="0" err="1" smtClean="0"/>
              <a:t>Ci</a:t>
            </a:r>
            <a:r>
              <a:rPr lang="en-US" sz="2800" dirty="0" smtClean="0"/>
              <a:t> = 2E-2 </a:t>
            </a:r>
            <a:r>
              <a:rPr lang="el-GR" sz="2800" dirty="0" smtClean="0"/>
              <a:t>μ</a:t>
            </a:r>
            <a:r>
              <a:rPr lang="en-US" sz="2800" dirty="0" err="1" smtClean="0"/>
              <a:t>Ci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b="1" dirty="0" smtClean="0"/>
              <a:t>Air Concentration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066800" y="2979738"/>
          <a:ext cx="253206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7" name="Equation" r:id="rId3" imgW="1193760" imgH="431640" progId="Equation.3">
                  <p:embed/>
                </p:oleObj>
              </mc:Choice>
              <mc:Fallback>
                <p:oleObj name="Equation" r:id="rId3" imgW="119376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979738"/>
                        <a:ext cx="2532063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3790951" y="3162300"/>
          <a:ext cx="2838449" cy="52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8" name="Equation" r:id="rId5" imgW="1104840" imgH="203040" progId="Equation.3">
                  <p:embed/>
                </p:oleObj>
              </mc:Choice>
              <mc:Fallback>
                <p:oleObj name="Equation" r:id="rId5" imgW="110484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0951" y="3162300"/>
                        <a:ext cx="2838449" cy="52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914400" y="5181600"/>
          <a:ext cx="3894138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9" name="Equation" r:id="rId7" imgW="1841400" imgH="431640" progId="Equation.3">
                  <p:embed/>
                </p:oleObj>
              </mc:Choice>
              <mc:Fallback>
                <p:oleObj name="Equation" r:id="rId7" imgW="184140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181600"/>
                        <a:ext cx="3894138" cy="912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876800" y="5384800"/>
          <a:ext cx="1594452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0" name="Equation" r:id="rId9" imgW="672840" imgH="203040" progId="Equation.3">
                  <p:embed/>
                </p:oleObj>
              </mc:Choice>
              <mc:Fallback>
                <p:oleObj name="Equation" r:id="rId9" imgW="67284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384800"/>
                        <a:ext cx="1594452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Cumulative Exposure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(7.5 DAC)(8 hrs) = 60 DAC-hrs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b="1" dirty="0" smtClean="0"/>
              <a:t>Resulting Dose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09600" y="3962400"/>
          <a:ext cx="44608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Equation" r:id="rId3" imgW="2108160" imgH="431640" progId="Equation.3">
                  <p:embed/>
                </p:oleObj>
              </mc:Choice>
              <mc:Fallback>
                <p:oleObj name="Equation" r:id="rId3" imgW="210816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962400"/>
                        <a:ext cx="4460875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209823" y="4102100"/>
          <a:ext cx="1918052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4" name="Equation" r:id="rId5" imgW="672840" imgH="203040" progId="Equation.3">
                  <p:embed/>
                </p:oleObj>
              </mc:Choice>
              <mc:Fallback>
                <p:oleObj name="Equation" r:id="rId5" imgW="67284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9823" y="4102100"/>
                        <a:ext cx="1918052" cy="579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r>
              <a:rPr lang="en-US" dirty="0" smtClean="0"/>
              <a:t>Solubility Class</a:t>
            </a:r>
          </a:p>
          <a:p>
            <a:pPr lvl="1"/>
            <a:r>
              <a:rPr lang="en-US" dirty="0" smtClean="0"/>
              <a:t>Deals with biological clearance half-life</a:t>
            </a:r>
          </a:p>
          <a:p>
            <a:pPr lvl="2"/>
            <a:r>
              <a:rPr lang="en-US" dirty="0" smtClean="0"/>
              <a:t>Class D </a:t>
            </a:r>
            <a:r>
              <a:rPr lang="en-US" dirty="0" smtClean="0">
                <a:latin typeface="Arial"/>
                <a:cs typeface="Arial"/>
              </a:rPr>
              <a:t>—</a:t>
            </a:r>
            <a:r>
              <a:rPr lang="en-US" dirty="0" smtClean="0"/>
              <a:t> &lt; 10 days</a:t>
            </a:r>
          </a:p>
          <a:p>
            <a:pPr lvl="2"/>
            <a:r>
              <a:rPr lang="en-US" dirty="0" smtClean="0"/>
              <a:t>Class W </a:t>
            </a:r>
            <a:r>
              <a:rPr lang="en-US" dirty="0" smtClean="0">
                <a:latin typeface="Arial"/>
                <a:cs typeface="Arial"/>
              </a:rPr>
              <a:t>—</a:t>
            </a:r>
            <a:r>
              <a:rPr lang="en-US" dirty="0" smtClean="0"/>
              <a:t> 10 – 100 days</a:t>
            </a:r>
          </a:p>
          <a:p>
            <a:pPr lvl="2"/>
            <a:r>
              <a:rPr lang="en-US" dirty="0" smtClean="0"/>
              <a:t>Class Y </a:t>
            </a:r>
            <a:r>
              <a:rPr lang="en-US" dirty="0" smtClean="0">
                <a:latin typeface="Arial"/>
                <a:cs typeface="Arial"/>
              </a:rPr>
              <a:t>— &gt; 100 days</a:t>
            </a:r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Ingestion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FCF3A-16C0-4392-897E-B9E7D0261BF4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5410200" y="3378200"/>
            <a:ext cx="2057400" cy="9906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Blood</a:t>
            </a:r>
          </a:p>
          <a:p>
            <a:pPr algn="ctr"/>
            <a:r>
              <a:rPr lang="en-US" sz="1600"/>
              <a:t>(Body Fluids)</a:t>
            </a:r>
          </a:p>
        </p:txBody>
      </p: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228600" y="2271713"/>
            <a:ext cx="1371600" cy="3367087"/>
            <a:chOff x="144" y="1575"/>
            <a:chExt cx="864" cy="2121"/>
          </a:xfrm>
        </p:grpSpPr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144" y="1632"/>
              <a:ext cx="864" cy="1872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600"/>
                <a:t>GI</a:t>
              </a:r>
            </a:p>
            <a:p>
              <a:pPr algn="ctr"/>
              <a:r>
                <a:rPr lang="en-US" sz="1600"/>
                <a:t>Tract</a:t>
              </a:r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>
              <a:off x="1008" y="1575"/>
              <a:ext cx="0" cy="21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 sz="1600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144" y="1584"/>
              <a:ext cx="0" cy="21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 sz="1600"/>
            </a:p>
          </p:txBody>
        </p:sp>
      </p:grpSp>
      <p:sp>
        <p:nvSpPr>
          <p:cNvPr id="16" name="AutoShape 19"/>
          <p:cNvSpPr>
            <a:spLocks noChangeArrowheads="1"/>
          </p:cNvSpPr>
          <p:nvPr/>
        </p:nvSpPr>
        <p:spPr bwMode="auto">
          <a:xfrm>
            <a:off x="609600" y="1905000"/>
            <a:ext cx="609600" cy="914400"/>
          </a:xfrm>
          <a:prstGeom prst="downArrow">
            <a:avLst>
              <a:gd name="adj1" fmla="val 50000"/>
              <a:gd name="adj2" fmla="val 375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utoShape 23"/>
          <p:cNvSpPr>
            <a:spLocks noChangeArrowheads="1"/>
          </p:cNvSpPr>
          <p:nvPr/>
        </p:nvSpPr>
        <p:spPr bwMode="auto">
          <a:xfrm>
            <a:off x="304800" y="5791200"/>
            <a:ext cx="11430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/>
              <a:t>Feces</a:t>
            </a: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6781800" y="5172075"/>
            <a:ext cx="9144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/>
              <a:t>Other</a:t>
            </a:r>
          </a:p>
          <a:p>
            <a:r>
              <a:rPr lang="en-US" sz="1600"/>
              <a:t>Organs</a:t>
            </a: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5767388" y="5172075"/>
            <a:ext cx="7620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/>
              <a:t>Skin</a:t>
            </a:r>
          </a:p>
        </p:txBody>
      </p:sp>
      <p:sp>
        <p:nvSpPr>
          <p:cNvPr id="20" name="Rectangle 26"/>
          <p:cNvSpPr>
            <a:spLocks noChangeArrowheads="1"/>
          </p:cNvSpPr>
          <p:nvPr/>
        </p:nvSpPr>
        <p:spPr bwMode="auto">
          <a:xfrm>
            <a:off x="4572000" y="5172075"/>
            <a:ext cx="900113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Kidneys</a:t>
            </a:r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3648075" y="5172075"/>
            <a:ext cx="7620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/>
              <a:t>Liver</a:t>
            </a: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2590800" y="5172075"/>
            <a:ext cx="7620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/>
              <a:t>Bile</a:t>
            </a:r>
          </a:p>
        </p:txBody>
      </p:sp>
      <p:sp>
        <p:nvSpPr>
          <p:cNvPr id="23" name="AutoShape 29"/>
          <p:cNvSpPr>
            <a:spLocks noChangeArrowheads="1"/>
          </p:cNvSpPr>
          <p:nvPr/>
        </p:nvSpPr>
        <p:spPr bwMode="auto">
          <a:xfrm>
            <a:off x="6324600" y="6096000"/>
            <a:ext cx="9144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/>
              <a:t>Hair</a:t>
            </a:r>
          </a:p>
        </p:txBody>
      </p:sp>
      <p:sp>
        <p:nvSpPr>
          <p:cNvPr id="24" name="AutoShape 31"/>
          <p:cNvSpPr>
            <a:spLocks noChangeArrowheads="1"/>
          </p:cNvSpPr>
          <p:nvPr/>
        </p:nvSpPr>
        <p:spPr bwMode="auto">
          <a:xfrm>
            <a:off x="5334000" y="6096000"/>
            <a:ext cx="9144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/>
              <a:t>Sweat</a:t>
            </a:r>
          </a:p>
        </p:txBody>
      </p:sp>
      <p:sp>
        <p:nvSpPr>
          <p:cNvPr id="25" name="AutoShape 32"/>
          <p:cNvSpPr>
            <a:spLocks noChangeArrowheads="1"/>
          </p:cNvSpPr>
          <p:nvPr/>
        </p:nvSpPr>
        <p:spPr bwMode="auto">
          <a:xfrm>
            <a:off x="4191000" y="6096000"/>
            <a:ext cx="9144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dirty="0"/>
              <a:t>Urine</a:t>
            </a:r>
          </a:p>
        </p:txBody>
      </p:sp>
      <p:sp>
        <p:nvSpPr>
          <p:cNvPr id="33" name="Line 43"/>
          <p:cNvSpPr>
            <a:spLocks noChangeShapeType="1"/>
          </p:cNvSpPr>
          <p:nvPr/>
        </p:nvSpPr>
        <p:spPr bwMode="auto">
          <a:xfrm>
            <a:off x="1600200" y="3886200"/>
            <a:ext cx="3962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6" name="Group 52"/>
          <p:cNvGrpSpPr>
            <a:grpSpLocks/>
          </p:cNvGrpSpPr>
          <p:nvPr/>
        </p:nvGrpSpPr>
        <p:grpSpPr bwMode="auto">
          <a:xfrm>
            <a:off x="3810000" y="4343400"/>
            <a:ext cx="3581400" cy="838200"/>
            <a:chOff x="2400" y="2736"/>
            <a:chExt cx="2256" cy="528"/>
          </a:xfrm>
        </p:grpSpPr>
        <p:sp>
          <p:nvSpPr>
            <p:cNvPr id="37" name="Line 46"/>
            <p:cNvSpPr>
              <a:spLocks noChangeShapeType="1"/>
            </p:cNvSpPr>
            <p:nvPr/>
          </p:nvSpPr>
          <p:spPr bwMode="auto">
            <a:xfrm>
              <a:off x="2400" y="3120"/>
              <a:ext cx="2256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47"/>
            <p:cNvSpPr>
              <a:spLocks noChangeShapeType="1"/>
            </p:cNvSpPr>
            <p:nvPr/>
          </p:nvSpPr>
          <p:spPr bwMode="auto">
            <a:xfrm flipH="1">
              <a:off x="3888" y="2736"/>
              <a:ext cx="29" cy="38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48"/>
            <p:cNvSpPr>
              <a:spLocks noChangeShapeType="1"/>
            </p:cNvSpPr>
            <p:nvPr/>
          </p:nvSpPr>
          <p:spPr bwMode="auto">
            <a:xfrm>
              <a:off x="2400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9"/>
            <p:cNvSpPr>
              <a:spLocks noChangeShapeType="1"/>
            </p:cNvSpPr>
            <p:nvPr/>
          </p:nvSpPr>
          <p:spPr bwMode="auto">
            <a:xfrm>
              <a:off x="3072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50"/>
            <p:cNvSpPr>
              <a:spLocks noChangeShapeType="1"/>
            </p:cNvSpPr>
            <p:nvPr/>
          </p:nvSpPr>
          <p:spPr bwMode="auto">
            <a:xfrm>
              <a:off x="3696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51"/>
            <p:cNvSpPr>
              <a:spLocks noChangeShapeType="1"/>
            </p:cNvSpPr>
            <p:nvPr/>
          </p:nvSpPr>
          <p:spPr bwMode="auto">
            <a:xfrm>
              <a:off x="4656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" name="Line 53"/>
          <p:cNvSpPr>
            <a:spLocks noChangeShapeType="1"/>
          </p:cNvSpPr>
          <p:nvPr/>
        </p:nvSpPr>
        <p:spPr bwMode="auto">
          <a:xfrm>
            <a:off x="4800600" y="5715000"/>
            <a:ext cx="0" cy="381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4" name="Group 56"/>
          <p:cNvGrpSpPr>
            <a:grpSpLocks/>
          </p:cNvGrpSpPr>
          <p:nvPr/>
        </p:nvGrpSpPr>
        <p:grpSpPr bwMode="auto">
          <a:xfrm>
            <a:off x="5867400" y="5715000"/>
            <a:ext cx="838200" cy="381000"/>
            <a:chOff x="3696" y="3600"/>
            <a:chExt cx="528" cy="240"/>
          </a:xfrm>
        </p:grpSpPr>
        <p:sp>
          <p:nvSpPr>
            <p:cNvPr id="45" name="Line 54"/>
            <p:cNvSpPr>
              <a:spLocks noChangeShapeType="1"/>
            </p:cNvSpPr>
            <p:nvPr/>
          </p:nvSpPr>
          <p:spPr bwMode="auto">
            <a:xfrm flipH="1">
              <a:off x="3696" y="3600"/>
              <a:ext cx="192" cy="24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55"/>
            <p:cNvSpPr>
              <a:spLocks noChangeShapeType="1"/>
            </p:cNvSpPr>
            <p:nvPr/>
          </p:nvSpPr>
          <p:spPr bwMode="auto">
            <a:xfrm>
              <a:off x="3888" y="3600"/>
              <a:ext cx="336" cy="24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" name="Line 58"/>
          <p:cNvSpPr>
            <a:spLocks noChangeShapeType="1"/>
          </p:cNvSpPr>
          <p:nvPr/>
        </p:nvSpPr>
        <p:spPr bwMode="auto">
          <a:xfrm>
            <a:off x="914400" y="5181600"/>
            <a:ext cx="0" cy="6096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59"/>
          <p:cNvSpPr>
            <a:spLocks noChangeShapeType="1"/>
          </p:cNvSpPr>
          <p:nvPr/>
        </p:nvSpPr>
        <p:spPr bwMode="auto">
          <a:xfrm flipH="1">
            <a:off x="3352800" y="5410200"/>
            <a:ext cx="30480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60"/>
          <p:cNvSpPr>
            <a:spLocks noChangeShapeType="1"/>
          </p:cNvSpPr>
          <p:nvPr/>
        </p:nvSpPr>
        <p:spPr bwMode="auto">
          <a:xfrm flipH="1" flipV="1">
            <a:off x="1600200" y="4800600"/>
            <a:ext cx="990600" cy="5334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3" grpId="0" animBg="1"/>
      <p:bldP spid="43" grpId="0" animBg="1"/>
      <p:bldP spid="47" grpId="0" animBg="1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Inhalation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C93D5F-148E-4A80-A302-2752F4395274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1524000" y="1524000"/>
            <a:ext cx="1524000" cy="6096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Exhalation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5410200" y="3810000"/>
            <a:ext cx="2057400" cy="9906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Blood</a:t>
            </a:r>
          </a:p>
          <a:p>
            <a:pPr algn="ctr"/>
            <a:r>
              <a:rPr lang="en-US" sz="1600"/>
              <a:t>(Body Fluids)</a:t>
            </a:r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2514600" y="4114800"/>
            <a:ext cx="2057400" cy="533400"/>
          </a:xfrm>
          <a:prstGeom prst="ellipse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Lymph Nodes</a:t>
            </a:r>
          </a:p>
        </p:txBody>
      </p:sp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228600" y="2271713"/>
            <a:ext cx="1371600" cy="3367087"/>
            <a:chOff x="144" y="1575"/>
            <a:chExt cx="864" cy="2121"/>
          </a:xfrm>
        </p:grpSpPr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144" y="1632"/>
              <a:ext cx="864" cy="1872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600"/>
                <a:t>GI</a:t>
              </a:r>
            </a:p>
            <a:p>
              <a:pPr algn="ctr"/>
              <a:r>
                <a:rPr lang="en-US" sz="1600"/>
                <a:t>Tract</a:t>
              </a: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1008" y="1575"/>
              <a:ext cx="0" cy="21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 sz="1600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144" y="1584"/>
              <a:ext cx="0" cy="21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 sz="160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200400" y="1327150"/>
            <a:ext cx="2438400" cy="1949450"/>
            <a:chOff x="3200400" y="1327150"/>
            <a:chExt cx="2438400" cy="1949450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200400" y="2362200"/>
              <a:ext cx="2438400" cy="91440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600"/>
                <a:t>Respiratory </a:t>
              </a:r>
            </a:p>
            <a:p>
              <a:pPr algn="ctr"/>
              <a:r>
                <a:rPr lang="en-US" sz="1600"/>
                <a:t>Tract</a:t>
              </a:r>
            </a:p>
          </p:txBody>
        </p:sp>
        <p:sp>
          <p:nvSpPr>
            <p:cNvPr id="17" name="AutoShape 19"/>
            <p:cNvSpPr>
              <a:spLocks noChangeArrowheads="1"/>
            </p:cNvSpPr>
            <p:nvPr/>
          </p:nvSpPr>
          <p:spPr bwMode="auto">
            <a:xfrm>
              <a:off x="4114800" y="1327150"/>
              <a:ext cx="609600" cy="914400"/>
            </a:xfrm>
            <a:prstGeom prst="downArrow">
              <a:avLst>
                <a:gd name="adj1" fmla="val 50000"/>
                <a:gd name="adj2" fmla="val 37500"/>
              </a:avLst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600"/>
            </a:p>
          </p:txBody>
        </p:sp>
      </p:grpSp>
      <p:sp>
        <p:nvSpPr>
          <p:cNvPr id="19" name="AutoShape 23"/>
          <p:cNvSpPr>
            <a:spLocks noChangeArrowheads="1"/>
          </p:cNvSpPr>
          <p:nvPr/>
        </p:nvSpPr>
        <p:spPr bwMode="auto">
          <a:xfrm>
            <a:off x="304800" y="5791200"/>
            <a:ext cx="11430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Feces</a:t>
            </a: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6781800" y="5172075"/>
            <a:ext cx="9144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Other</a:t>
            </a:r>
          </a:p>
          <a:p>
            <a:pPr algn="ctr"/>
            <a:r>
              <a:rPr lang="en-US" sz="1600"/>
              <a:t>Organs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5767388" y="5172075"/>
            <a:ext cx="7620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Skin</a:t>
            </a:r>
          </a:p>
        </p:txBody>
      </p:sp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4572000" y="5172075"/>
            <a:ext cx="900113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Kidneys</a:t>
            </a:r>
          </a:p>
        </p:txBody>
      </p:sp>
      <p:sp>
        <p:nvSpPr>
          <p:cNvPr id="23" name="Rectangle 27"/>
          <p:cNvSpPr>
            <a:spLocks noChangeArrowheads="1"/>
          </p:cNvSpPr>
          <p:nvPr/>
        </p:nvSpPr>
        <p:spPr bwMode="auto">
          <a:xfrm>
            <a:off x="3648075" y="5172075"/>
            <a:ext cx="7620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Liver</a:t>
            </a:r>
          </a:p>
        </p:txBody>
      </p:sp>
      <p:sp>
        <p:nvSpPr>
          <p:cNvPr id="24" name="Rectangle 28"/>
          <p:cNvSpPr>
            <a:spLocks noChangeArrowheads="1"/>
          </p:cNvSpPr>
          <p:nvPr/>
        </p:nvSpPr>
        <p:spPr bwMode="auto">
          <a:xfrm>
            <a:off x="2590800" y="5172075"/>
            <a:ext cx="7620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Bile</a:t>
            </a:r>
          </a:p>
        </p:txBody>
      </p:sp>
      <p:sp>
        <p:nvSpPr>
          <p:cNvPr id="25" name="AutoShape 29"/>
          <p:cNvSpPr>
            <a:spLocks noChangeArrowheads="1"/>
          </p:cNvSpPr>
          <p:nvPr/>
        </p:nvSpPr>
        <p:spPr bwMode="auto">
          <a:xfrm>
            <a:off x="6324600" y="6096000"/>
            <a:ext cx="9144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Hair</a:t>
            </a:r>
          </a:p>
        </p:txBody>
      </p:sp>
      <p:sp>
        <p:nvSpPr>
          <p:cNvPr id="26" name="AutoShape 31"/>
          <p:cNvSpPr>
            <a:spLocks noChangeArrowheads="1"/>
          </p:cNvSpPr>
          <p:nvPr/>
        </p:nvSpPr>
        <p:spPr bwMode="auto">
          <a:xfrm>
            <a:off x="5334000" y="6096000"/>
            <a:ext cx="9144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Sweat</a:t>
            </a:r>
          </a:p>
        </p:txBody>
      </p:sp>
      <p:sp>
        <p:nvSpPr>
          <p:cNvPr id="27" name="AutoShape 32"/>
          <p:cNvSpPr>
            <a:spLocks noChangeArrowheads="1"/>
          </p:cNvSpPr>
          <p:nvPr/>
        </p:nvSpPr>
        <p:spPr bwMode="auto">
          <a:xfrm>
            <a:off x="4191000" y="6096000"/>
            <a:ext cx="9144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Urine</a:t>
            </a:r>
          </a:p>
        </p:txBody>
      </p:sp>
      <p:grpSp>
        <p:nvGrpSpPr>
          <p:cNvPr id="28" name="Group 38"/>
          <p:cNvGrpSpPr>
            <a:grpSpLocks/>
          </p:cNvGrpSpPr>
          <p:nvPr/>
        </p:nvGrpSpPr>
        <p:grpSpPr bwMode="auto">
          <a:xfrm rot="5400000" flipV="1">
            <a:off x="3107531" y="1735932"/>
            <a:ext cx="566737" cy="685800"/>
            <a:chOff x="1440" y="1488"/>
            <a:chExt cx="576" cy="432"/>
          </a:xfrm>
        </p:grpSpPr>
        <p:sp>
          <p:nvSpPr>
            <p:cNvPr id="29" name="Line 36"/>
            <p:cNvSpPr>
              <a:spLocks noChangeShapeType="1"/>
            </p:cNvSpPr>
            <p:nvPr/>
          </p:nvSpPr>
          <p:spPr bwMode="auto">
            <a:xfrm flipH="1" flipV="1">
              <a:off x="1440" y="1920"/>
              <a:ext cx="5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37"/>
            <p:cNvSpPr>
              <a:spLocks noChangeShapeType="1"/>
            </p:cNvSpPr>
            <p:nvPr/>
          </p:nvSpPr>
          <p:spPr bwMode="auto">
            <a:xfrm flipV="1">
              <a:off x="1440" y="1488"/>
              <a:ext cx="0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Line 39"/>
          <p:cNvSpPr>
            <a:spLocks noChangeShapeType="1"/>
          </p:cNvSpPr>
          <p:nvPr/>
        </p:nvSpPr>
        <p:spPr bwMode="auto">
          <a:xfrm flipH="1">
            <a:off x="1600200" y="2743200"/>
            <a:ext cx="16002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2" name="Group 40"/>
          <p:cNvGrpSpPr>
            <a:grpSpLocks/>
          </p:cNvGrpSpPr>
          <p:nvPr/>
        </p:nvGrpSpPr>
        <p:grpSpPr bwMode="auto">
          <a:xfrm flipH="1" flipV="1">
            <a:off x="5648325" y="2819400"/>
            <a:ext cx="566738" cy="990600"/>
            <a:chOff x="1440" y="1488"/>
            <a:chExt cx="576" cy="432"/>
          </a:xfrm>
        </p:grpSpPr>
        <p:sp>
          <p:nvSpPr>
            <p:cNvPr id="33" name="Line 41"/>
            <p:cNvSpPr>
              <a:spLocks noChangeShapeType="1"/>
            </p:cNvSpPr>
            <p:nvPr/>
          </p:nvSpPr>
          <p:spPr bwMode="auto">
            <a:xfrm flipH="1" flipV="1">
              <a:off x="1440" y="1920"/>
              <a:ext cx="57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42"/>
            <p:cNvSpPr>
              <a:spLocks noChangeShapeType="1"/>
            </p:cNvSpPr>
            <p:nvPr/>
          </p:nvSpPr>
          <p:spPr bwMode="auto">
            <a:xfrm flipV="1">
              <a:off x="1440" y="1488"/>
              <a:ext cx="0" cy="4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" name="Line 43"/>
          <p:cNvSpPr>
            <a:spLocks noChangeShapeType="1"/>
          </p:cNvSpPr>
          <p:nvPr/>
        </p:nvSpPr>
        <p:spPr bwMode="auto">
          <a:xfrm>
            <a:off x="1600200" y="3886200"/>
            <a:ext cx="3962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Line 44"/>
          <p:cNvSpPr>
            <a:spLocks noChangeShapeType="1"/>
          </p:cNvSpPr>
          <p:nvPr/>
        </p:nvSpPr>
        <p:spPr bwMode="auto">
          <a:xfrm>
            <a:off x="3429000" y="3276600"/>
            <a:ext cx="0" cy="83820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" name="Line 45"/>
          <p:cNvSpPr>
            <a:spLocks noChangeShapeType="1"/>
          </p:cNvSpPr>
          <p:nvPr/>
        </p:nvSpPr>
        <p:spPr bwMode="auto">
          <a:xfrm>
            <a:off x="4572000" y="4343400"/>
            <a:ext cx="838200" cy="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8" name="Group 52"/>
          <p:cNvGrpSpPr>
            <a:grpSpLocks/>
          </p:cNvGrpSpPr>
          <p:nvPr/>
        </p:nvGrpSpPr>
        <p:grpSpPr bwMode="auto">
          <a:xfrm>
            <a:off x="3810000" y="4800600"/>
            <a:ext cx="3581400" cy="381000"/>
            <a:chOff x="2400" y="3024"/>
            <a:chExt cx="2256" cy="240"/>
          </a:xfrm>
        </p:grpSpPr>
        <p:sp>
          <p:nvSpPr>
            <p:cNvPr id="39" name="Line 46"/>
            <p:cNvSpPr>
              <a:spLocks noChangeShapeType="1"/>
            </p:cNvSpPr>
            <p:nvPr/>
          </p:nvSpPr>
          <p:spPr bwMode="auto">
            <a:xfrm>
              <a:off x="2400" y="3120"/>
              <a:ext cx="2256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7"/>
            <p:cNvSpPr>
              <a:spLocks noChangeShapeType="1"/>
            </p:cNvSpPr>
            <p:nvPr/>
          </p:nvSpPr>
          <p:spPr bwMode="auto">
            <a:xfrm>
              <a:off x="3888" y="3024"/>
              <a:ext cx="0" cy="96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48"/>
            <p:cNvSpPr>
              <a:spLocks noChangeShapeType="1"/>
            </p:cNvSpPr>
            <p:nvPr/>
          </p:nvSpPr>
          <p:spPr bwMode="auto">
            <a:xfrm>
              <a:off x="2400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9"/>
            <p:cNvSpPr>
              <a:spLocks noChangeShapeType="1"/>
            </p:cNvSpPr>
            <p:nvPr/>
          </p:nvSpPr>
          <p:spPr bwMode="auto">
            <a:xfrm>
              <a:off x="3072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50"/>
            <p:cNvSpPr>
              <a:spLocks noChangeShapeType="1"/>
            </p:cNvSpPr>
            <p:nvPr/>
          </p:nvSpPr>
          <p:spPr bwMode="auto">
            <a:xfrm>
              <a:off x="3696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51"/>
            <p:cNvSpPr>
              <a:spLocks noChangeShapeType="1"/>
            </p:cNvSpPr>
            <p:nvPr/>
          </p:nvSpPr>
          <p:spPr bwMode="auto">
            <a:xfrm>
              <a:off x="4656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" name="Line 53"/>
          <p:cNvSpPr>
            <a:spLocks noChangeShapeType="1"/>
          </p:cNvSpPr>
          <p:nvPr/>
        </p:nvSpPr>
        <p:spPr bwMode="auto">
          <a:xfrm>
            <a:off x="4800600" y="5715000"/>
            <a:ext cx="0" cy="381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6" name="Group 56"/>
          <p:cNvGrpSpPr>
            <a:grpSpLocks/>
          </p:cNvGrpSpPr>
          <p:nvPr/>
        </p:nvGrpSpPr>
        <p:grpSpPr bwMode="auto">
          <a:xfrm>
            <a:off x="5867400" y="5715000"/>
            <a:ext cx="838200" cy="381000"/>
            <a:chOff x="3696" y="3600"/>
            <a:chExt cx="528" cy="240"/>
          </a:xfrm>
        </p:grpSpPr>
        <p:sp>
          <p:nvSpPr>
            <p:cNvPr id="47" name="Line 54"/>
            <p:cNvSpPr>
              <a:spLocks noChangeShapeType="1"/>
            </p:cNvSpPr>
            <p:nvPr/>
          </p:nvSpPr>
          <p:spPr bwMode="auto">
            <a:xfrm flipH="1">
              <a:off x="3696" y="3600"/>
              <a:ext cx="192" cy="24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55"/>
            <p:cNvSpPr>
              <a:spLocks noChangeShapeType="1"/>
            </p:cNvSpPr>
            <p:nvPr/>
          </p:nvSpPr>
          <p:spPr bwMode="auto">
            <a:xfrm>
              <a:off x="3888" y="3600"/>
              <a:ext cx="336" cy="24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" name="Line 58"/>
          <p:cNvSpPr>
            <a:spLocks noChangeShapeType="1"/>
          </p:cNvSpPr>
          <p:nvPr/>
        </p:nvSpPr>
        <p:spPr bwMode="auto">
          <a:xfrm>
            <a:off x="914400" y="5181600"/>
            <a:ext cx="0" cy="6096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Line 59"/>
          <p:cNvSpPr>
            <a:spLocks noChangeShapeType="1"/>
          </p:cNvSpPr>
          <p:nvPr/>
        </p:nvSpPr>
        <p:spPr bwMode="auto">
          <a:xfrm flipH="1">
            <a:off x="3352800" y="5410200"/>
            <a:ext cx="30480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" name="Line 60"/>
          <p:cNvSpPr>
            <a:spLocks noChangeShapeType="1"/>
          </p:cNvSpPr>
          <p:nvPr/>
        </p:nvSpPr>
        <p:spPr bwMode="auto">
          <a:xfrm flipH="1" flipV="1">
            <a:off x="1600200" y="4800600"/>
            <a:ext cx="990600" cy="5334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5" grpId="0" animBg="1"/>
      <p:bldP spid="36" grpId="0" animBg="1"/>
      <p:bldP spid="37" grpId="0" animBg="1"/>
      <p:bldP spid="45" grpId="0" animBg="1"/>
      <p:bldP spid="49" grpId="0" animBg="1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Injection and Absorption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4EED8A-B56F-49C8-9457-8C2C610FFFEC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6C93D5F-148E-4A80-A302-2752F439527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5410200" y="3810000"/>
            <a:ext cx="2057400" cy="9906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Blood</a:t>
            </a:r>
          </a:p>
          <a:p>
            <a:pPr algn="ctr"/>
            <a:r>
              <a:rPr lang="en-US" sz="1600"/>
              <a:t>(Body Fluids)</a:t>
            </a:r>
          </a:p>
        </p:txBody>
      </p:sp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228600" y="2271713"/>
            <a:ext cx="1371600" cy="3367087"/>
            <a:chOff x="144" y="1575"/>
            <a:chExt cx="864" cy="2121"/>
          </a:xfrm>
        </p:grpSpPr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144" y="1632"/>
              <a:ext cx="864" cy="1872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600"/>
                <a:t>GI</a:t>
              </a:r>
            </a:p>
            <a:p>
              <a:pPr algn="ctr"/>
              <a:r>
                <a:rPr lang="en-US" sz="1600"/>
                <a:t>Tract</a:t>
              </a: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1008" y="1575"/>
              <a:ext cx="0" cy="21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 sz="1600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144" y="1584"/>
              <a:ext cx="0" cy="21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 sz="1600"/>
            </a:p>
          </p:txBody>
        </p:sp>
      </p:grp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200400" y="2362200"/>
            <a:ext cx="2438400" cy="914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 smtClean="0"/>
              <a:t>Wound Site</a:t>
            </a:r>
            <a:endParaRPr lang="en-US" sz="1600" dirty="0"/>
          </a:p>
        </p:txBody>
      </p:sp>
      <p:sp>
        <p:nvSpPr>
          <p:cNvPr id="18" name="AutoShape 19"/>
          <p:cNvSpPr>
            <a:spLocks noChangeArrowheads="1"/>
          </p:cNvSpPr>
          <p:nvPr/>
        </p:nvSpPr>
        <p:spPr bwMode="auto">
          <a:xfrm>
            <a:off x="4114800" y="1327150"/>
            <a:ext cx="609600" cy="914400"/>
          </a:xfrm>
          <a:prstGeom prst="downArrow">
            <a:avLst>
              <a:gd name="adj1" fmla="val 50000"/>
              <a:gd name="adj2" fmla="val 375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9" name="AutoShape 23"/>
          <p:cNvSpPr>
            <a:spLocks noChangeArrowheads="1"/>
          </p:cNvSpPr>
          <p:nvPr/>
        </p:nvSpPr>
        <p:spPr bwMode="auto">
          <a:xfrm>
            <a:off x="304800" y="5791200"/>
            <a:ext cx="11430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Feces</a:t>
            </a: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6781800" y="5172075"/>
            <a:ext cx="9144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Other</a:t>
            </a:r>
          </a:p>
          <a:p>
            <a:pPr algn="ctr"/>
            <a:r>
              <a:rPr lang="en-US" sz="1600"/>
              <a:t>Organs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5767388" y="5172075"/>
            <a:ext cx="7620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Skin</a:t>
            </a:r>
          </a:p>
        </p:txBody>
      </p:sp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4572000" y="5172075"/>
            <a:ext cx="900113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/>
              <a:t>Kidneys</a:t>
            </a:r>
          </a:p>
        </p:txBody>
      </p:sp>
      <p:sp>
        <p:nvSpPr>
          <p:cNvPr id="23" name="Rectangle 27"/>
          <p:cNvSpPr>
            <a:spLocks noChangeArrowheads="1"/>
          </p:cNvSpPr>
          <p:nvPr/>
        </p:nvSpPr>
        <p:spPr bwMode="auto">
          <a:xfrm>
            <a:off x="3648075" y="5172075"/>
            <a:ext cx="7620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Liver</a:t>
            </a:r>
          </a:p>
        </p:txBody>
      </p:sp>
      <p:sp>
        <p:nvSpPr>
          <p:cNvPr id="24" name="Rectangle 28"/>
          <p:cNvSpPr>
            <a:spLocks noChangeArrowheads="1"/>
          </p:cNvSpPr>
          <p:nvPr/>
        </p:nvSpPr>
        <p:spPr bwMode="auto">
          <a:xfrm>
            <a:off x="2590800" y="5172075"/>
            <a:ext cx="762000" cy="533400"/>
          </a:xfrm>
          <a:prstGeom prst="rect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Bile</a:t>
            </a:r>
          </a:p>
        </p:txBody>
      </p:sp>
      <p:sp>
        <p:nvSpPr>
          <p:cNvPr id="25" name="AutoShape 29"/>
          <p:cNvSpPr>
            <a:spLocks noChangeArrowheads="1"/>
          </p:cNvSpPr>
          <p:nvPr/>
        </p:nvSpPr>
        <p:spPr bwMode="auto">
          <a:xfrm>
            <a:off x="6324600" y="6096000"/>
            <a:ext cx="9144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Hair</a:t>
            </a:r>
          </a:p>
        </p:txBody>
      </p:sp>
      <p:sp>
        <p:nvSpPr>
          <p:cNvPr id="26" name="AutoShape 31"/>
          <p:cNvSpPr>
            <a:spLocks noChangeArrowheads="1"/>
          </p:cNvSpPr>
          <p:nvPr/>
        </p:nvSpPr>
        <p:spPr bwMode="auto">
          <a:xfrm>
            <a:off x="5334000" y="6096000"/>
            <a:ext cx="9144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Sweat</a:t>
            </a:r>
          </a:p>
        </p:txBody>
      </p:sp>
      <p:sp>
        <p:nvSpPr>
          <p:cNvPr id="27" name="AutoShape 32"/>
          <p:cNvSpPr>
            <a:spLocks noChangeArrowheads="1"/>
          </p:cNvSpPr>
          <p:nvPr/>
        </p:nvSpPr>
        <p:spPr bwMode="auto">
          <a:xfrm>
            <a:off x="4191000" y="6096000"/>
            <a:ext cx="914400" cy="381000"/>
          </a:xfrm>
          <a:prstGeom prst="flowChartTerminator">
            <a:avLst/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Urine</a:t>
            </a:r>
          </a:p>
        </p:txBody>
      </p:sp>
      <p:grpSp>
        <p:nvGrpSpPr>
          <p:cNvPr id="32" name="Group 40"/>
          <p:cNvGrpSpPr>
            <a:grpSpLocks/>
          </p:cNvGrpSpPr>
          <p:nvPr/>
        </p:nvGrpSpPr>
        <p:grpSpPr bwMode="auto">
          <a:xfrm flipH="1" flipV="1">
            <a:off x="5648325" y="2819400"/>
            <a:ext cx="566738" cy="990600"/>
            <a:chOff x="1440" y="1488"/>
            <a:chExt cx="576" cy="432"/>
          </a:xfrm>
        </p:grpSpPr>
        <p:sp>
          <p:nvSpPr>
            <p:cNvPr id="33" name="Line 41"/>
            <p:cNvSpPr>
              <a:spLocks noChangeShapeType="1"/>
            </p:cNvSpPr>
            <p:nvPr/>
          </p:nvSpPr>
          <p:spPr bwMode="auto">
            <a:xfrm flipH="1" flipV="1">
              <a:off x="1440" y="1920"/>
              <a:ext cx="57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42"/>
            <p:cNvSpPr>
              <a:spLocks noChangeShapeType="1"/>
            </p:cNvSpPr>
            <p:nvPr/>
          </p:nvSpPr>
          <p:spPr bwMode="auto">
            <a:xfrm flipV="1">
              <a:off x="1440" y="1488"/>
              <a:ext cx="0" cy="4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" name="Group 52"/>
          <p:cNvGrpSpPr>
            <a:grpSpLocks/>
          </p:cNvGrpSpPr>
          <p:nvPr/>
        </p:nvGrpSpPr>
        <p:grpSpPr bwMode="auto">
          <a:xfrm>
            <a:off x="3810000" y="4800600"/>
            <a:ext cx="3581400" cy="381000"/>
            <a:chOff x="2400" y="3024"/>
            <a:chExt cx="2256" cy="240"/>
          </a:xfrm>
        </p:grpSpPr>
        <p:sp>
          <p:nvSpPr>
            <p:cNvPr id="39" name="Line 46"/>
            <p:cNvSpPr>
              <a:spLocks noChangeShapeType="1"/>
            </p:cNvSpPr>
            <p:nvPr/>
          </p:nvSpPr>
          <p:spPr bwMode="auto">
            <a:xfrm>
              <a:off x="2400" y="3120"/>
              <a:ext cx="2256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7"/>
            <p:cNvSpPr>
              <a:spLocks noChangeShapeType="1"/>
            </p:cNvSpPr>
            <p:nvPr/>
          </p:nvSpPr>
          <p:spPr bwMode="auto">
            <a:xfrm>
              <a:off x="3888" y="3024"/>
              <a:ext cx="0" cy="96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48"/>
            <p:cNvSpPr>
              <a:spLocks noChangeShapeType="1"/>
            </p:cNvSpPr>
            <p:nvPr/>
          </p:nvSpPr>
          <p:spPr bwMode="auto">
            <a:xfrm>
              <a:off x="2400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9"/>
            <p:cNvSpPr>
              <a:spLocks noChangeShapeType="1"/>
            </p:cNvSpPr>
            <p:nvPr/>
          </p:nvSpPr>
          <p:spPr bwMode="auto">
            <a:xfrm>
              <a:off x="3072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50"/>
            <p:cNvSpPr>
              <a:spLocks noChangeShapeType="1"/>
            </p:cNvSpPr>
            <p:nvPr/>
          </p:nvSpPr>
          <p:spPr bwMode="auto">
            <a:xfrm>
              <a:off x="3696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51"/>
            <p:cNvSpPr>
              <a:spLocks noChangeShapeType="1"/>
            </p:cNvSpPr>
            <p:nvPr/>
          </p:nvSpPr>
          <p:spPr bwMode="auto">
            <a:xfrm>
              <a:off x="4656" y="3120"/>
              <a:ext cx="0" cy="14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" name="Line 53"/>
          <p:cNvSpPr>
            <a:spLocks noChangeShapeType="1"/>
          </p:cNvSpPr>
          <p:nvPr/>
        </p:nvSpPr>
        <p:spPr bwMode="auto">
          <a:xfrm>
            <a:off x="4800600" y="5715000"/>
            <a:ext cx="0" cy="381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6" name="Group 56"/>
          <p:cNvGrpSpPr>
            <a:grpSpLocks/>
          </p:cNvGrpSpPr>
          <p:nvPr/>
        </p:nvGrpSpPr>
        <p:grpSpPr bwMode="auto">
          <a:xfrm>
            <a:off x="5867400" y="5715000"/>
            <a:ext cx="838200" cy="381000"/>
            <a:chOff x="3696" y="3600"/>
            <a:chExt cx="528" cy="240"/>
          </a:xfrm>
        </p:grpSpPr>
        <p:sp>
          <p:nvSpPr>
            <p:cNvPr id="47" name="Line 54"/>
            <p:cNvSpPr>
              <a:spLocks noChangeShapeType="1"/>
            </p:cNvSpPr>
            <p:nvPr/>
          </p:nvSpPr>
          <p:spPr bwMode="auto">
            <a:xfrm flipH="1">
              <a:off x="3696" y="3600"/>
              <a:ext cx="192" cy="24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55"/>
            <p:cNvSpPr>
              <a:spLocks noChangeShapeType="1"/>
            </p:cNvSpPr>
            <p:nvPr/>
          </p:nvSpPr>
          <p:spPr bwMode="auto">
            <a:xfrm>
              <a:off x="3888" y="3600"/>
              <a:ext cx="336" cy="24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" name="Line 58"/>
          <p:cNvSpPr>
            <a:spLocks noChangeShapeType="1"/>
          </p:cNvSpPr>
          <p:nvPr/>
        </p:nvSpPr>
        <p:spPr bwMode="auto">
          <a:xfrm>
            <a:off x="914400" y="5181600"/>
            <a:ext cx="0" cy="6096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Line 59"/>
          <p:cNvSpPr>
            <a:spLocks noChangeShapeType="1"/>
          </p:cNvSpPr>
          <p:nvPr/>
        </p:nvSpPr>
        <p:spPr bwMode="auto">
          <a:xfrm flipH="1">
            <a:off x="3352800" y="5410200"/>
            <a:ext cx="30480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" name="Line 60"/>
          <p:cNvSpPr>
            <a:spLocks noChangeShapeType="1"/>
          </p:cNvSpPr>
          <p:nvPr/>
        </p:nvSpPr>
        <p:spPr bwMode="auto">
          <a:xfrm flipH="1" flipV="1">
            <a:off x="1600200" y="4800600"/>
            <a:ext cx="990600" cy="5334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45" grpId="0" animBg="1"/>
      <p:bldP spid="49" grpId="0" animBg="1"/>
      <p:bldP spid="50" grpId="0" animBg="1"/>
      <p:bldP spid="5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Internal Dose Assessment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Determine body or organ burden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Bioassay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Whole or partial body count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Compute initial intake at t=0 or intake history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Choose dose model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Calculate internal CEDE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Bioassay – </a:t>
            </a:r>
            <a:r>
              <a:rPr lang="en-US" i="1" dirty="0" smtClean="0"/>
              <a:t>In Vitro</a:t>
            </a:r>
            <a:r>
              <a:rPr lang="en-US" dirty="0" smtClean="0"/>
              <a:t> Techniques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Basic Principles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Refers to analysis for determining nature and activity of internal contamination by taking measurements of body excretion product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Assumes concentration of activity in elimination products is proportional to activity in body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143000"/>
            <a:ext cx="6400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Internal Exposure Control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C0947-273C-43A4-A9A9-48180682FC31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6149" name="Picture 14" descr="HumanBod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4290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Sample activity concentration measured by conventional techniques.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“Guess” made regarding proportionality constant based on previously measured behavior of the isotopes under similar conditions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This is called “Body Burden”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Bioassay measurements give burden at time of measurement, not intake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Number of elimination products have been used 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Urinalysis most commonly used – ease of collection and aesthetics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Nasal swabs and exhaled air samples also commonly used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21</a:t>
            </a:fld>
            <a:endParaRPr lang="en-US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8624" y="2514600"/>
            <a:ext cx="567377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2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2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Contaminants loosely classified as soluble and insoluble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Route of intake must also be specified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Material Behavior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Human body is essentially a chemical processing plant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dirty="0" smtClean="0"/>
              <a:t>Food broken down chemically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dirty="0" smtClean="0"/>
              <a:t>Identified chemically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dirty="0" smtClean="0"/>
              <a:t>Utilized based on body’s needs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2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2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Behavior based on three factors: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Chemical form / solubility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Intake location / metabolic pathway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Metabolic need / uptake </a:t>
            </a:r>
            <a:r>
              <a:rPr lang="en-US" dirty="0" err="1" smtClean="0"/>
              <a:t>vs</a:t>
            </a:r>
            <a:r>
              <a:rPr lang="en-US" dirty="0" smtClean="0"/>
              <a:t> elimination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Routes of Entry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23</a:t>
            </a:fld>
            <a:endParaRPr lang="en-US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703" y="4343400"/>
            <a:ext cx="583659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Inhalation and Ingestion most common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err="1" smtClean="0"/>
              <a:t>Percutaneous</a:t>
            </a:r>
            <a:r>
              <a:rPr lang="en-US" dirty="0" smtClean="0"/>
              <a:t> refers to absorption directly through skin (common for </a:t>
            </a:r>
            <a:r>
              <a:rPr lang="en-US" baseline="30000" dirty="0" smtClean="0"/>
              <a:t>3</a:t>
            </a:r>
            <a:r>
              <a:rPr lang="en-US" dirty="0" smtClean="0"/>
              <a:t>H)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Insoluble more difficult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With ingestion, can pass through GI tract relatively unscathed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If nuclide emits radiation that can’t be detected outside body, must use fecal analysis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For inhaling insoluble nuclides, clearance rates depend on pulmonary rates and size of particles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Soluble contaminants further subdivided into three cases: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Dissolve uniformly into body water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Seeks a target organ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Seeks bone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25</a:t>
            </a:fld>
            <a:endParaRPr lang="en-US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 l="2486" t="3791" r="1381" b="3791"/>
          <a:stretch>
            <a:fillRect/>
          </a:stretch>
        </p:blipFill>
        <p:spPr bwMode="auto">
          <a:xfrm>
            <a:off x="2159000" y="4939862"/>
            <a:ext cx="4800600" cy="17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Urine considered body fluid, so [</a:t>
            </a:r>
            <a:r>
              <a:rPr lang="en-US" dirty="0" err="1" smtClean="0"/>
              <a:t>nuclide</a:t>
            </a:r>
            <a:r>
              <a:rPr lang="en-US" baseline="-25000" dirty="0" err="1" smtClean="0"/>
              <a:t>urine</a:t>
            </a:r>
            <a:r>
              <a:rPr lang="en-US" dirty="0" smtClean="0"/>
              <a:t>] considered equal to [</a:t>
            </a:r>
            <a:r>
              <a:rPr lang="en-US" dirty="0" err="1" smtClean="0"/>
              <a:t>nuclide</a:t>
            </a:r>
            <a:r>
              <a:rPr lang="en-US" baseline="-25000" dirty="0" err="1" smtClean="0"/>
              <a:t>body</a:t>
            </a:r>
            <a:r>
              <a:rPr lang="en-US" baseline="-25000" dirty="0" smtClean="0"/>
              <a:t> water</a:t>
            </a:r>
            <a:r>
              <a:rPr lang="en-US" dirty="0" smtClean="0"/>
              <a:t>]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Use Reference Man and Reference Woman to calculate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Physiological makeup of average man and woman in terms of metabolic processes and mass and size of organs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Total body water reference man = 42 kg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Total body water reference woman = 29 kg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Body burden found by: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Based on water having density of 1 kg/l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95400" y="2628900"/>
          <a:ext cx="5942013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3" imgW="2120760" imgH="228600" progId="Equation.3">
                  <p:embed/>
                </p:oleObj>
              </mc:Choice>
              <mc:Fallback>
                <p:oleObj name="Equation" r:id="rId3" imgW="2120760" imgH="2286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628900"/>
                        <a:ext cx="5942013" cy="63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Sample Problem</a:t>
            </a:r>
          </a:p>
          <a:p>
            <a:pPr marL="793750" lvl="1" indent="6350"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A female worker submits a urine sample with 0.01 </a:t>
            </a:r>
            <a:r>
              <a:rPr lang="el-GR" dirty="0" smtClean="0"/>
              <a:t>μ</a:t>
            </a:r>
            <a:r>
              <a:rPr lang="en-US" dirty="0" err="1" smtClean="0"/>
              <a:t>Ci</a:t>
            </a:r>
            <a:r>
              <a:rPr lang="en-US" dirty="0" smtClean="0"/>
              <a:t> of </a:t>
            </a:r>
            <a:r>
              <a:rPr lang="en-US" baseline="30000" dirty="0" smtClean="0"/>
              <a:t>3</a:t>
            </a:r>
            <a:r>
              <a:rPr lang="en-US" dirty="0" smtClean="0"/>
              <a:t>H. Calculate her body burden, in </a:t>
            </a:r>
            <a:r>
              <a:rPr lang="en-US" dirty="0" err="1" smtClean="0"/>
              <a:t>Bq</a:t>
            </a:r>
            <a:r>
              <a:rPr lang="en-US" dirty="0" smtClean="0"/>
              <a:t>, at the time of sampling.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700620"/>
              </p:ext>
            </p:extLst>
          </p:nvPr>
        </p:nvGraphicFramePr>
        <p:xfrm>
          <a:off x="665163" y="3898900"/>
          <a:ext cx="5980112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3" name="Equation" r:id="rId3" imgW="2260440" imgH="431640" progId="Equation.3">
                  <p:embed/>
                </p:oleObj>
              </mc:Choice>
              <mc:Fallback>
                <p:oleObj name="Equation" r:id="rId3" imgW="226044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163" y="3898900"/>
                        <a:ext cx="5980112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311316"/>
              </p:ext>
            </p:extLst>
          </p:nvPr>
        </p:nvGraphicFramePr>
        <p:xfrm>
          <a:off x="6602413" y="4203700"/>
          <a:ext cx="1627187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4" name="Equation" r:id="rId5" imgW="634680" imgH="203040" progId="Equation.3">
                  <p:embed/>
                </p:oleObj>
              </mc:Choice>
              <mc:Fallback>
                <p:oleObj name="Equation" r:id="rId5" imgW="6346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2413" y="4203700"/>
                        <a:ext cx="1627187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3096210"/>
              </p:ext>
            </p:extLst>
          </p:nvPr>
        </p:nvGraphicFramePr>
        <p:xfrm>
          <a:off x="2392363" y="5180013"/>
          <a:ext cx="3549650" cy="94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5" name="Equation" r:id="rId7" imgW="1625400" imgH="431640" progId="Equation.3">
                  <p:embed/>
                </p:oleObj>
              </mc:Choice>
              <mc:Fallback>
                <p:oleObj name="Equation" r:id="rId7" imgW="162540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2363" y="5180013"/>
                        <a:ext cx="3549650" cy="94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8873777"/>
              </p:ext>
            </p:extLst>
          </p:nvPr>
        </p:nvGraphicFramePr>
        <p:xfrm>
          <a:off x="5880101" y="5410200"/>
          <a:ext cx="1981200" cy="46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6" name="Equation" r:id="rId9" imgW="863280" imgH="203040" progId="Equation.3">
                  <p:embed/>
                </p:oleObj>
              </mc:Choice>
              <mc:Fallback>
                <p:oleObj name="Equation" r:id="rId9" imgW="86328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1" y="5410200"/>
                        <a:ext cx="1981200" cy="46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Sample Problem</a:t>
            </a:r>
          </a:p>
          <a:p>
            <a:pPr marL="793750" lvl="1" indent="6350"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What would be the results if the sample were from a male instead of a female?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710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083481"/>
              </p:ext>
            </p:extLst>
          </p:nvPr>
        </p:nvGraphicFramePr>
        <p:xfrm>
          <a:off x="665163" y="3898900"/>
          <a:ext cx="5980112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45" name="Equation" r:id="rId3" imgW="2260440" imgH="431640" progId="Equation.3">
                  <p:embed/>
                </p:oleObj>
              </mc:Choice>
              <mc:Fallback>
                <p:oleObj name="Equation" r:id="rId3" imgW="226044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163" y="3898900"/>
                        <a:ext cx="5980112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466617"/>
              </p:ext>
            </p:extLst>
          </p:nvPr>
        </p:nvGraphicFramePr>
        <p:xfrm>
          <a:off x="6629400" y="4203700"/>
          <a:ext cx="162718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46" name="Equation" r:id="rId5" imgW="634680" imgH="203040" progId="Equation.3">
                  <p:embed/>
                </p:oleObj>
              </mc:Choice>
              <mc:Fallback>
                <p:oleObj name="Equation" r:id="rId5" imgW="6346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4203700"/>
                        <a:ext cx="162718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377566"/>
              </p:ext>
            </p:extLst>
          </p:nvPr>
        </p:nvGraphicFramePr>
        <p:xfrm>
          <a:off x="2392363" y="5180013"/>
          <a:ext cx="3549650" cy="94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47" name="Equation" r:id="rId7" imgW="1625400" imgH="431640" progId="Equation.3">
                  <p:embed/>
                </p:oleObj>
              </mc:Choice>
              <mc:Fallback>
                <p:oleObj name="Equation" r:id="rId7" imgW="162540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2363" y="5180013"/>
                        <a:ext cx="3549650" cy="94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327385"/>
              </p:ext>
            </p:extLst>
          </p:nvPr>
        </p:nvGraphicFramePr>
        <p:xfrm>
          <a:off x="5943600" y="5410200"/>
          <a:ext cx="19812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48" name="Equation" r:id="rId9" imgW="863280" imgH="203040" progId="Equation.3">
                  <p:embed/>
                </p:oleObj>
              </mc:Choice>
              <mc:Fallback>
                <p:oleObj name="Equation" r:id="rId9" imgW="86328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410200"/>
                        <a:ext cx="1981200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12290" name="Picture 2" descr="http://image.guardian.co.uk/sys-images/Arts/Arts_/Pictures/2006/11/29/wizardofoz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760" y="2209799"/>
            <a:ext cx="6314440" cy="4118113"/>
          </a:xfrm>
          <a:prstGeom prst="rect">
            <a:avLst/>
          </a:prstGeom>
          <a:noFill/>
        </p:spPr>
      </p:pic>
      <p:sp>
        <p:nvSpPr>
          <p:cNvPr id="8" name="Oval Callout 7"/>
          <p:cNvSpPr/>
          <p:nvPr/>
        </p:nvSpPr>
        <p:spPr bwMode="auto">
          <a:xfrm>
            <a:off x="685800" y="1295400"/>
            <a:ext cx="3733800" cy="1600200"/>
          </a:xfrm>
          <a:prstGeom prst="wedgeEllipseCallout">
            <a:avLst>
              <a:gd name="adj1" fmla="val 44201"/>
              <a:gd name="adj2" fmla="val 95570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ALIs, and DACs, and CEDs, OH My!!!!!!!!!!!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Organ-Deposited Contaminants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Chemical elements or compounds concentrated into certain body organs (target organs) based on metabolic activity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Bone Seekers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Extremely long retention times after incorporation into bone tissue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Intake Calculations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Single Uptake Event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Easiest </a:t>
            </a:r>
            <a:r>
              <a:rPr lang="en-US" dirty="0" err="1" smtClean="0"/>
              <a:t>calculational</a:t>
            </a:r>
            <a:r>
              <a:rPr lang="en-US" dirty="0" smtClean="0"/>
              <a:t> method uses </a:t>
            </a:r>
            <a:r>
              <a:rPr lang="en-US" i="1" dirty="0" smtClean="0"/>
              <a:t>Intake Retention Factors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i="1" dirty="0" smtClean="0"/>
              <a:t>IRF</a:t>
            </a:r>
            <a:r>
              <a:rPr lang="en-US" dirty="0" smtClean="0"/>
              <a:t> gives fraction of initial intake activity present in whole body, organ, or excreta at various times after intake.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i="1" dirty="0" smtClean="0"/>
              <a:t>Example:  IRF</a:t>
            </a:r>
            <a:r>
              <a:rPr lang="en-US" dirty="0" smtClean="0"/>
              <a:t> for 24-hr urine sample is 10% on day 6. If collected and assayed on day 6, intake activity is 10 times total urine sample activity.</a:t>
            </a:r>
            <a:endParaRPr lang="en-US" i="1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i="1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90000"/>
              </a:lnSpc>
              <a:defRPr/>
            </a:pPr>
            <a:r>
              <a:rPr lang="en-US" i="1" dirty="0" smtClean="0"/>
              <a:t>Formula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n-US" i="1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i="1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i="1" dirty="0" smtClean="0"/>
          </a:p>
          <a:p>
            <a:pPr lvl="2" indent="0" eaLnBrk="1" hangingPunct="1">
              <a:lnSpc>
                <a:spcPct val="90000"/>
              </a:lnSpc>
              <a:buNone/>
              <a:defRPr/>
            </a:pPr>
            <a:r>
              <a:rPr lang="en-US" i="1" dirty="0" smtClean="0"/>
              <a:t>Where:</a:t>
            </a:r>
          </a:p>
          <a:p>
            <a:pPr marL="1371600" lvl="2" indent="0" eaLnBrk="1" hangingPunct="1">
              <a:lnSpc>
                <a:spcPct val="90000"/>
              </a:lnSpc>
              <a:buNone/>
              <a:defRPr/>
            </a:pPr>
            <a:r>
              <a:rPr lang="en-US" i="1" dirty="0" smtClean="0"/>
              <a:t>A</a:t>
            </a:r>
            <a:r>
              <a:rPr lang="en-US" i="1" baseline="-25000" dirty="0" smtClean="0"/>
              <a:t>t </a:t>
            </a:r>
            <a:r>
              <a:rPr lang="en-US" i="1" dirty="0" smtClean="0"/>
              <a:t>= Measured activity in body or organ</a:t>
            </a:r>
          </a:p>
          <a:p>
            <a:pPr marL="1371600" lvl="2" indent="0" eaLnBrk="1" hangingPunct="1">
              <a:lnSpc>
                <a:spcPct val="90000"/>
              </a:lnSpc>
              <a:buNone/>
              <a:defRPr/>
            </a:pPr>
            <a:r>
              <a:rPr lang="en-US" i="1" dirty="0" err="1" smtClean="0"/>
              <a:t>IRF</a:t>
            </a:r>
            <a:r>
              <a:rPr lang="en-US" i="1" baseline="-25000" dirty="0" err="1" smtClean="0"/>
              <a:t>t</a:t>
            </a:r>
            <a:r>
              <a:rPr lang="en-US" i="1" dirty="0" smtClean="0"/>
              <a:t> = IRF at corresponding time t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n-US" i="1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32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904997" y="2590800"/>
          <a:ext cx="4981076" cy="822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8" name="Equation" r:id="rId3" imgW="1460160" imgH="241200" progId="Equation.3">
                  <p:embed/>
                </p:oleObj>
              </mc:Choice>
              <mc:Fallback>
                <p:oleObj name="Equation" r:id="rId3" imgW="146016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4997" y="2590800"/>
                        <a:ext cx="4981076" cy="8229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2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i="1" dirty="0" smtClean="0"/>
              <a:t>Sample Problem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A worker has an annual whole body count that shows 0.014 </a:t>
            </a:r>
            <a:r>
              <a:rPr lang="el-GR" dirty="0" smtClean="0"/>
              <a:t>μ</a:t>
            </a:r>
            <a:r>
              <a:rPr lang="en-US" dirty="0" err="1" smtClean="0"/>
              <a:t>Ci</a:t>
            </a:r>
            <a:r>
              <a:rPr lang="en-US" dirty="0" smtClean="0"/>
              <a:t> of </a:t>
            </a:r>
            <a:r>
              <a:rPr lang="en-US" baseline="30000" dirty="0" smtClean="0"/>
              <a:t>137</a:t>
            </a:r>
            <a:r>
              <a:rPr lang="en-US" dirty="0" smtClean="0"/>
              <a:t>Cs and 0.052 </a:t>
            </a:r>
            <a:r>
              <a:rPr lang="el-GR" dirty="0" smtClean="0"/>
              <a:t>μ</a:t>
            </a:r>
            <a:r>
              <a:rPr lang="en-US" dirty="0" err="1" smtClean="0"/>
              <a:t>Ci</a:t>
            </a:r>
            <a:r>
              <a:rPr lang="en-US" dirty="0" smtClean="0"/>
              <a:t> of </a:t>
            </a:r>
            <a:r>
              <a:rPr lang="en-US" baseline="30000" dirty="0" smtClean="0"/>
              <a:t>60</a:t>
            </a:r>
            <a:r>
              <a:rPr lang="en-US" dirty="0" smtClean="0"/>
              <a:t>Co.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What is the estimated intake for this worker.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610600" cy="4419600"/>
          </a:xfrm>
        </p:spPr>
        <p:txBody>
          <a:bodyPr/>
          <a:lstStyle/>
          <a:p>
            <a:pPr marL="0" lvl="1" indent="0"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Because intake date is unknown, NUREG 8.9 suggests using mid-point of time span (i.e., 6 months ago)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marL="0" lvl="1" indent="0"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Linear interpolation of between day 300 and 400 listings for </a:t>
            </a:r>
            <a:r>
              <a:rPr lang="en-US" dirty="0" err="1" smtClean="0"/>
              <a:t>radionuclides</a:t>
            </a:r>
            <a:r>
              <a:rPr lang="en-US" dirty="0" smtClean="0"/>
              <a:t> listed in NUREG/CR-4884 gives following IRFs: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marL="0" lvl="1" indent="0" eaLnBrk="1" hangingPunct="1">
              <a:lnSpc>
                <a:spcPct val="90000"/>
              </a:lnSpc>
              <a:buNone/>
              <a:defRPr/>
            </a:pPr>
            <a:r>
              <a:rPr lang="en-US" baseline="30000" dirty="0" smtClean="0"/>
              <a:t>137</a:t>
            </a:r>
            <a:r>
              <a:rPr lang="en-US" dirty="0" smtClean="0"/>
              <a:t>Cs – 5.93E-2</a:t>
            </a:r>
          </a:p>
          <a:p>
            <a:pPr marL="0" lvl="1" indent="0" eaLnBrk="1" hangingPunct="1">
              <a:lnSpc>
                <a:spcPct val="90000"/>
              </a:lnSpc>
              <a:buNone/>
              <a:defRPr/>
            </a:pPr>
            <a:r>
              <a:rPr lang="en-US" baseline="30000" dirty="0" smtClean="0"/>
              <a:t>60</a:t>
            </a:r>
            <a:r>
              <a:rPr lang="en-US" dirty="0" smtClean="0"/>
              <a:t>Co – 9.37E-2 or 1.16E-2 (depending on </a:t>
            </a:r>
            <a:r>
              <a:rPr lang="en-US" dirty="0" err="1" smtClean="0"/>
              <a:t>chem</a:t>
            </a:r>
            <a:r>
              <a:rPr lang="en-US" dirty="0" smtClean="0"/>
              <a:t> form)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35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38202" y="1828800"/>
          <a:ext cx="3320717" cy="54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14" name="Equation" r:id="rId3" imgW="1460160" imgH="241200" progId="Equation.3">
                  <p:embed/>
                </p:oleObj>
              </mc:Choice>
              <mc:Fallback>
                <p:oleObj name="Equation" r:id="rId3" imgW="146016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2" y="1828800"/>
                        <a:ext cx="3320717" cy="5486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15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6" name="Object 2"/>
          <p:cNvGraphicFramePr>
            <a:graphicFrameLocks noChangeAspect="1"/>
          </p:cNvGraphicFramePr>
          <p:nvPr/>
        </p:nvGraphicFramePr>
        <p:xfrm>
          <a:off x="838200" y="2773680"/>
          <a:ext cx="2598844" cy="731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16" name="Equation" r:id="rId7" imgW="1396800" imgH="393480" progId="Equation.3">
                  <p:embed/>
                </p:oleObj>
              </mc:Choice>
              <mc:Fallback>
                <p:oleObj name="Equation" r:id="rId7" imgW="13968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773680"/>
                        <a:ext cx="2598844" cy="7315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7" name="Object 2"/>
          <p:cNvGraphicFramePr>
            <a:graphicFrameLocks noChangeAspect="1"/>
          </p:cNvGraphicFramePr>
          <p:nvPr/>
        </p:nvGraphicFramePr>
        <p:xfrm>
          <a:off x="922338" y="3829050"/>
          <a:ext cx="212566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17" name="Equation" r:id="rId9" imgW="1143000" imgH="241200" progId="Equation.3">
                  <p:embed/>
                </p:oleObj>
              </mc:Choice>
              <mc:Fallback>
                <p:oleObj name="Equation" r:id="rId9" imgW="11430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338" y="3829050"/>
                        <a:ext cx="2125662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8" name="Object 2"/>
          <p:cNvGraphicFramePr>
            <a:graphicFrameLocks noChangeAspect="1"/>
          </p:cNvGraphicFramePr>
          <p:nvPr/>
        </p:nvGraphicFramePr>
        <p:xfrm>
          <a:off x="5048250" y="1828800"/>
          <a:ext cx="332105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18" name="Equation" r:id="rId11" imgW="1460160" imgH="241200" progId="Equation.3">
                  <p:embed/>
                </p:oleObj>
              </mc:Choice>
              <mc:Fallback>
                <p:oleObj name="Equation" r:id="rId11" imgW="1460160" imgH="241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250" y="1828800"/>
                        <a:ext cx="3321050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9" name="Object 7"/>
          <p:cNvGraphicFramePr>
            <a:graphicFrameLocks noChangeAspect="1"/>
          </p:cNvGraphicFramePr>
          <p:nvPr/>
        </p:nvGraphicFramePr>
        <p:xfrm>
          <a:off x="872490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19" name="Equation" r:id="rId12" imgW="114120" imgH="215640" progId="Equation.3">
                  <p:embed/>
                </p:oleObj>
              </mc:Choice>
              <mc:Fallback>
                <p:oleObj name="Equation" r:id="rId12" imgW="11412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2490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40" name="Object 2"/>
          <p:cNvGraphicFramePr>
            <a:graphicFrameLocks noChangeAspect="1"/>
          </p:cNvGraphicFramePr>
          <p:nvPr/>
        </p:nvGraphicFramePr>
        <p:xfrm>
          <a:off x="5072063" y="2773363"/>
          <a:ext cx="2551112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20" name="Equation" r:id="rId13" imgW="1371600" imgH="393480" progId="Equation.3">
                  <p:embed/>
                </p:oleObj>
              </mc:Choice>
              <mc:Fallback>
                <p:oleObj name="Equation" r:id="rId13" imgW="137160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3" y="2773363"/>
                        <a:ext cx="2551112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41" name="Object 2"/>
          <p:cNvGraphicFramePr>
            <a:graphicFrameLocks noChangeAspect="1"/>
          </p:cNvGraphicFramePr>
          <p:nvPr/>
        </p:nvGraphicFramePr>
        <p:xfrm>
          <a:off x="5238750" y="3829050"/>
          <a:ext cx="191293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21" name="Equation" r:id="rId15" imgW="1028520" imgH="241200" progId="Equation.3">
                  <p:embed/>
                </p:oleObj>
              </mc:Choice>
              <mc:Fallback>
                <p:oleObj name="Equation" r:id="rId15" imgW="1028520" imgH="241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0" y="3829050"/>
                        <a:ext cx="1912938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Better accuracy can be obtained from several successive</a:t>
            </a:r>
            <a:r>
              <a:rPr lang="en-US" i="1" dirty="0" smtClean="0"/>
              <a:t> in vitro </a:t>
            </a:r>
            <a:r>
              <a:rPr lang="en-US" dirty="0" smtClean="0"/>
              <a:t>counts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Particularly true if date of intake is known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NRC recommends using “minimum chi-squared statistic” formula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Formula becomes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“</a:t>
            </a:r>
            <a:r>
              <a:rPr lang="en-US" dirty="0" err="1" smtClean="0"/>
              <a:t>i</a:t>
            </a:r>
            <a:r>
              <a:rPr lang="en-US" dirty="0" smtClean="0"/>
              <a:t>” subscript represents the sequential measurement at some time “I”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36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9864822"/>
              </p:ext>
            </p:extLst>
          </p:nvPr>
        </p:nvGraphicFramePr>
        <p:xfrm>
          <a:off x="2590800" y="3962400"/>
          <a:ext cx="185166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9" name="Equation" r:id="rId3" imgW="1028520" imgH="507960" progId="Equation.3">
                  <p:embed/>
                </p:oleObj>
              </mc:Choice>
              <mc:Fallback>
                <p:oleObj name="Equation" r:id="rId3" imgW="1028520" imgH="507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962400"/>
                        <a:ext cx="185166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2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en-US" i="1" dirty="0" smtClean="0"/>
              <a:t>Sample Problem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A research worker inhales a </a:t>
            </a:r>
            <a:r>
              <a:rPr lang="en-US" baseline="30000" dirty="0" smtClean="0"/>
              <a:t>32</a:t>
            </a:r>
            <a:r>
              <a:rPr lang="en-US" dirty="0" smtClean="0"/>
              <a:t>P labeled compound following a broken flask accident. A series of 24-hr urine samples, corrected for decay since sampling, showed the following concentrations, in </a:t>
            </a:r>
            <a:r>
              <a:rPr lang="el-GR" dirty="0" smtClean="0"/>
              <a:t>μ</a:t>
            </a:r>
            <a:r>
              <a:rPr lang="en-US" dirty="0" err="1" smtClean="0"/>
              <a:t>Ci</a:t>
            </a:r>
            <a:r>
              <a:rPr lang="en-US" dirty="0" smtClean="0"/>
              <a:t>/ml:  Day 2=1.5; Day 10= 0.13; and Day 20=0.06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What was the </a:t>
            </a:r>
            <a:r>
              <a:rPr lang="en-US" baseline="30000" dirty="0" smtClean="0"/>
              <a:t>32</a:t>
            </a:r>
            <a:r>
              <a:rPr lang="en-US" dirty="0" smtClean="0"/>
              <a:t>P intake activity?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610600" cy="4419600"/>
          </a:xfrm>
        </p:spPr>
        <p:txBody>
          <a:bodyPr/>
          <a:lstStyle/>
          <a:p>
            <a:pPr marL="0" lvl="1" indent="0" eaLnBrk="1" hangingPunct="1">
              <a:lnSpc>
                <a:spcPct val="90000"/>
              </a:lnSpc>
              <a:buNone/>
              <a:defRPr/>
            </a:pPr>
            <a:r>
              <a:rPr lang="en-US" dirty="0" smtClean="0"/>
              <a:t>IRF values are 0.0417, 0.00434, and 0.00155 for days 2, 10 and 20, respectively.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38</a:t>
            </a:fld>
            <a:endParaRPr lang="en-US"/>
          </a:p>
        </p:txBody>
      </p:sp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914400" y="3048000"/>
          <a:ext cx="18510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6" name="Equation" r:id="rId3" imgW="1028520" imgH="507960" progId="Equation.3">
                  <p:embed/>
                </p:oleObj>
              </mc:Choice>
              <mc:Fallback>
                <p:oleObj name="Equation" r:id="rId3" imgW="1028520" imgH="507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048000"/>
                        <a:ext cx="1851025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923925" y="4114800"/>
          <a:ext cx="6467475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7" name="Equation" r:id="rId5" imgW="3593880" imgH="419040" progId="Equation.3">
                  <p:embed/>
                </p:oleObj>
              </mc:Choice>
              <mc:Fallback>
                <p:oleObj name="Equation" r:id="rId5" imgW="359388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3925" y="4114800"/>
                        <a:ext cx="6467475" cy="754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08" name="Object 4"/>
          <p:cNvGraphicFramePr>
            <a:graphicFrameLocks noChangeAspect="1"/>
          </p:cNvGraphicFramePr>
          <p:nvPr/>
        </p:nvGraphicFramePr>
        <p:xfrm>
          <a:off x="914400" y="5059363"/>
          <a:ext cx="546100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8" name="Equation" r:id="rId7" imgW="3035160" imgH="393480" progId="Equation.3">
                  <p:embed/>
                </p:oleObj>
              </mc:Choice>
              <mc:Fallback>
                <p:oleObj name="Equation" r:id="rId7" imgW="30351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059363"/>
                        <a:ext cx="5461000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09" name="Object 5"/>
          <p:cNvGraphicFramePr>
            <a:graphicFrameLocks noChangeAspect="1"/>
          </p:cNvGraphicFramePr>
          <p:nvPr/>
        </p:nvGraphicFramePr>
        <p:xfrm>
          <a:off x="914400" y="5921375"/>
          <a:ext cx="20796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9" name="Equation" r:id="rId9" imgW="1155600" imgH="393480" progId="Equation.3">
                  <p:embed/>
                </p:oleObj>
              </mc:Choice>
              <mc:Fallback>
                <p:oleObj name="Equation" r:id="rId9" imgW="11556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921375"/>
                        <a:ext cx="2079625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10" name="Object 6"/>
          <p:cNvGraphicFramePr>
            <a:graphicFrameLocks noChangeAspect="1"/>
          </p:cNvGraphicFramePr>
          <p:nvPr/>
        </p:nvGraphicFramePr>
        <p:xfrm>
          <a:off x="3276600" y="6092825"/>
          <a:ext cx="13716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60" name="Equation" r:id="rId11" imgW="761760" imgH="203040" progId="Equation.3">
                  <p:embed/>
                </p:oleObj>
              </mc:Choice>
              <mc:Fallback>
                <p:oleObj name="Equation" r:id="rId11" imgW="76176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6092825"/>
                        <a:ext cx="1371600" cy="365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Multiple or Continuous Uptakes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Single intake usually the result of an accident</a:t>
            </a:r>
            <a:endParaRPr lang="en-US" i="1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More common is regular intake of small amounts or continuous exposure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If multiple intakes are separated by &gt;4 </a:t>
            </a:r>
            <a:r>
              <a:rPr lang="el-GR" dirty="0" smtClean="0"/>
              <a:t>Τ</a:t>
            </a:r>
            <a:r>
              <a:rPr lang="en-US" baseline="-25000" dirty="0" err="1" smtClean="0"/>
              <a:t>eff</a:t>
            </a:r>
            <a:r>
              <a:rPr lang="en-US" dirty="0" smtClean="0"/>
              <a:t> each intake can be treated as “single intake” and results added together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Multiple intakes closer together than &lt;4 </a:t>
            </a:r>
            <a:r>
              <a:rPr lang="el-GR" dirty="0" smtClean="0"/>
              <a:t>Τ</a:t>
            </a:r>
            <a:r>
              <a:rPr lang="en-US" baseline="-25000" dirty="0" err="1" smtClean="0"/>
              <a:t>eff</a:t>
            </a:r>
            <a:r>
              <a:rPr lang="en-US" dirty="0" smtClean="0"/>
              <a:t> treated as continuous by NRC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n-US" i="1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Annual Limit on Intake (ALI)</a:t>
            </a:r>
          </a:p>
          <a:p>
            <a:pPr lvl="1"/>
            <a:r>
              <a:rPr lang="en-US" dirty="0" smtClean="0"/>
              <a:t>50-yr CEDE found by comparing intake activity with the annual limit on intake</a:t>
            </a:r>
          </a:p>
          <a:p>
            <a:pPr lvl="1" eaLnBrk="1" hangingPunct="1">
              <a:defRPr/>
            </a:pPr>
            <a:r>
              <a:rPr lang="en-US" dirty="0" smtClean="0"/>
              <a:t>1 ALI = amount of activity necessary to produce exactly:</a:t>
            </a:r>
          </a:p>
          <a:p>
            <a:pPr lvl="2" eaLnBrk="1" hangingPunct="1">
              <a:defRPr/>
            </a:pPr>
            <a:r>
              <a:rPr lang="en-US" dirty="0" smtClean="0"/>
              <a:t>CED –  50 </a:t>
            </a:r>
            <a:r>
              <a:rPr lang="en-US" dirty="0" err="1" smtClean="0"/>
              <a:t>mSv</a:t>
            </a:r>
            <a:r>
              <a:rPr lang="en-US" dirty="0" smtClean="0"/>
              <a:t> (5 rem) – Body</a:t>
            </a:r>
          </a:p>
          <a:p>
            <a:pPr lvl="2" eaLnBrk="1" hangingPunct="1">
              <a:defRPr/>
            </a:pPr>
            <a:r>
              <a:rPr lang="en-US" dirty="0" smtClean="0"/>
              <a:t>CD –  500 </a:t>
            </a:r>
            <a:r>
              <a:rPr lang="en-US" dirty="0" err="1" smtClean="0"/>
              <a:t>mSv</a:t>
            </a:r>
            <a:r>
              <a:rPr lang="en-US" dirty="0" smtClean="0"/>
              <a:t> (50 rem) – Organ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Mathematics of Clearance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Involves two independent and separate processes</a:t>
            </a:r>
            <a:endParaRPr lang="en-US" i="1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Radiological decay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Biological removal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Both biological and radiological clearance are assumed to follow exponential laws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n-US" i="1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Removal Mechanisms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0386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Radiological clearance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687388" y="2590800"/>
          <a:ext cx="3273425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3" imgW="787320" imgH="241200" progId="Equation.3">
                  <p:embed/>
                </p:oleObj>
              </mc:Choice>
              <mc:Fallback>
                <p:oleObj name="Equation" r:id="rId3" imgW="78732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388" y="2590800"/>
                        <a:ext cx="3273425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939794-E6D0-4392-8A11-129DE7549EAA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838200" y="3810000"/>
            <a:ext cx="3657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A</a:t>
            </a:r>
            <a:r>
              <a:rPr lang="en-US" sz="1400" baseline="-25000" dirty="0"/>
              <a:t>t</a:t>
            </a:r>
            <a:r>
              <a:rPr lang="en-US" sz="1400" dirty="0"/>
              <a:t> = activity at some time (t)</a:t>
            </a:r>
          </a:p>
          <a:p>
            <a:r>
              <a:rPr lang="en-US" sz="1400" dirty="0"/>
              <a:t>A</a:t>
            </a:r>
            <a:r>
              <a:rPr lang="en-US" sz="1400" baseline="-25000" dirty="0"/>
              <a:t>0</a:t>
            </a:r>
            <a:r>
              <a:rPr lang="en-US" sz="1400" dirty="0"/>
              <a:t> = activity original</a:t>
            </a:r>
          </a:p>
          <a:p>
            <a:r>
              <a:rPr lang="en-US" sz="1400" dirty="0"/>
              <a:t>e = Euler’s constant 2.71828…</a:t>
            </a:r>
          </a:p>
          <a:p>
            <a:r>
              <a:rPr lang="el-GR" sz="1400" dirty="0" smtClean="0">
                <a:cs typeface="Tahoma" charset="0"/>
              </a:rPr>
              <a:t>λ</a:t>
            </a:r>
            <a:r>
              <a:rPr lang="en-US" sz="1400" baseline="-25000" dirty="0" smtClean="0">
                <a:cs typeface="Tahoma" charset="0"/>
              </a:rPr>
              <a:t>R</a:t>
            </a:r>
            <a:r>
              <a:rPr lang="en-US" sz="1400" dirty="0" smtClean="0">
                <a:cs typeface="Tahoma" charset="0"/>
              </a:rPr>
              <a:t> </a:t>
            </a:r>
            <a:r>
              <a:rPr lang="en-US" sz="1400" dirty="0">
                <a:cs typeface="Tahoma" charset="0"/>
              </a:rPr>
              <a:t>= </a:t>
            </a:r>
            <a:r>
              <a:rPr lang="en-US" sz="1400" dirty="0" smtClean="0">
                <a:cs typeface="Tahoma" charset="0"/>
              </a:rPr>
              <a:t>Radiological decay </a:t>
            </a:r>
            <a:r>
              <a:rPr lang="en-US" sz="1400" dirty="0">
                <a:cs typeface="Tahoma" charset="0"/>
              </a:rPr>
              <a:t>constant (</a:t>
            </a:r>
            <a:r>
              <a:rPr lang="en-US" sz="1400" dirty="0" err="1">
                <a:cs typeface="Tahoma" charset="0"/>
              </a:rPr>
              <a:t>ln</a:t>
            </a:r>
            <a:r>
              <a:rPr lang="en-US" sz="1400" dirty="0">
                <a:cs typeface="Tahoma" charset="0"/>
              </a:rPr>
              <a:t> 2/T</a:t>
            </a:r>
            <a:r>
              <a:rPr lang="en-US" sz="1400" baseline="-25000" dirty="0">
                <a:cs typeface="Tahoma" charset="0"/>
              </a:rPr>
              <a:t>1/2</a:t>
            </a:r>
            <a:r>
              <a:rPr lang="en-US" sz="1400" dirty="0">
                <a:cs typeface="Tahoma" charset="0"/>
              </a:rPr>
              <a:t>)</a:t>
            </a:r>
          </a:p>
          <a:p>
            <a:r>
              <a:rPr lang="en-US" sz="1400" dirty="0">
                <a:cs typeface="Tahoma" charset="0"/>
              </a:rPr>
              <a:t>t = time allowed for decay</a:t>
            </a:r>
            <a:endParaRPr lang="el-GR" sz="1400" dirty="0">
              <a:cs typeface="Tahoma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419600" y="1981200"/>
            <a:ext cx="4038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Biological clearance</a:t>
            </a: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4800600" y="2590800"/>
          <a:ext cx="32766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5" imgW="787320" imgH="241200" progId="Equation.3">
                  <p:embed/>
                </p:oleObj>
              </mc:Choice>
              <mc:Fallback>
                <p:oleObj name="Equation" r:id="rId5" imgW="78732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590800"/>
                        <a:ext cx="3276600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876800" y="3810000"/>
            <a:ext cx="3810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A</a:t>
            </a:r>
            <a:r>
              <a:rPr lang="en-US" sz="1400" baseline="-25000" dirty="0"/>
              <a:t>t</a:t>
            </a:r>
            <a:r>
              <a:rPr lang="en-US" sz="1400" dirty="0"/>
              <a:t> = activity at some time (t)</a:t>
            </a:r>
          </a:p>
          <a:p>
            <a:r>
              <a:rPr lang="en-US" sz="1400" dirty="0"/>
              <a:t>A</a:t>
            </a:r>
            <a:r>
              <a:rPr lang="en-US" sz="1400" baseline="-25000" dirty="0"/>
              <a:t>0</a:t>
            </a:r>
            <a:r>
              <a:rPr lang="en-US" sz="1400" dirty="0"/>
              <a:t> = activity original</a:t>
            </a:r>
          </a:p>
          <a:p>
            <a:r>
              <a:rPr lang="en-US" sz="1400" dirty="0"/>
              <a:t>e = Euler’s constant 2.71828…</a:t>
            </a:r>
          </a:p>
          <a:p>
            <a:r>
              <a:rPr lang="el-GR" sz="1400" dirty="0" smtClean="0">
                <a:cs typeface="Tahoma" charset="0"/>
              </a:rPr>
              <a:t>λ</a:t>
            </a:r>
            <a:r>
              <a:rPr lang="en-US" sz="1400" baseline="-25000" dirty="0" smtClean="0">
                <a:cs typeface="Tahoma" charset="0"/>
              </a:rPr>
              <a:t>B</a:t>
            </a:r>
            <a:r>
              <a:rPr lang="en-US" sz="1400" dirty="0" smtClean="0">
                <a:cs typeface="Tahoma" charset="0"/>
              </a:rPr>
              <a:t> </a:t>
            </a:r>
            <a:r>
              <a:rPr lang="en-US" sz="1400" dirty="0">
                <a:cs typeface="Tahoma" charset="0"/>
              </a:rPr>
              <a:t>= </a:t>
            </a:r>
            <a:r>
              <a:rPr lang="en-US" sz="1400" dirty="0" smtClean="0">
                <a:cs typeface="Tahoma" charset="0"/>
              </a:rPr>
              <a:t>Biological decay </a:t>
            </a:r>
            <a:r>
              <a:rPr lang="en-US" sz="1400" dirty="0">
                <a:cs typeface="Tahoma" charset="0"/>
              </a:rPr>
              <a:t>constant (</a:t>
            </a:r>
            <a:r>
              <a:rPr lang="en-US" sz="1400" dirty="0" err="1">
                <a:cs typeface="Tahoma" charset="0"/>
              </a:rPr>
              <a:t>ln</a:t>
            </a:r>
            <a:r>
              <a:rPr lang="en-US" sz="1400" dirty="0">
                <a:cs typeface="Tahoma" charset="0"/>
              </a:rPr>
              <a:t> 2/T</a:t>
            </a:r>
            <a:r>
              <a:rPr lang="en-US" sz="1400" baseline="-25000" dirty="0">
                <a:cs typeface="Tahoma" charset="0"/>
              </a:rPr>
              <a:t>1/2</a:t>
            </a:r>
            <a:r>
              <a:rPr lang="en-US" sz="1400" dirty="0">
                <a:cs typeface="Tahoma" charset="0"/>
              </a:rPr>
              <a:t>)</a:t>
            </a:r>
          </a:p>
          <a:p>
            <a:r>
              <a:rPr lang="en-US" sz="1400" dirty="0">
                <a:cs typeface="Tahoma" charset="0"/>
              </a:rPr>
              <a:t>t = time allowed for decay</a:t>
            </a:r>
            <a:endParaRPr lang="el-GR" sz="1400" dirty="0">
              <a:cs typeface="Tahoma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/>
      <p:bldP spid="8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Can write equation for equation for body burden vs. time, A</a:t>
            </a:r>
            <a:r>
              <a:rPr lang="en-US" baseline="-25000" dirty="0" smtClean="0"/>
              <a:t>t</a:t>
            </a:r>
            <a:r>
              <a:rPr lang="en-US" dirty="0" smtClean="0"/>
              <a:t>, due to combined effects of both biological and radiological clearance as follows: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n-US" i="1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42</a:t>
            </a:fld>
            <a:endParaRPr lang="en-US"/>
          </a:p>
        </p:txBody>
      </p:sp>
      <p:graphicFrame>
        <p:nvGraphicFramePr>
          <p:cNvPr id="73730" name="Object 4"/>
          <p:cNvGraphicFramePr>
            <a:graphicFrameLocks noChangeAspect="1"/>
          </p:cNvGraphicFramePr>
          <p:nvPr/>
        </p:nvGraphicFramePr>
        <p:xfrm>
          <a:off x="1435100" y="3721100"/>
          <a:ext cx="42799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0" name="Equation" r:id="rId3" imgW="1028520" imgH="241200" progId="Equation.3">
                  <p:embed/>
                </p:oleObj>
              </mc:Choice>
              <mc:Fallback>
                <p:oleObj name="Equation" r:id="rId3" imgW="102852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3721100"/>
                        <a:ext cx="4279900" cy="1003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Can write equation for equation for body burden vs. time, A</a:t>
            </a:r>
            <a:r>
              <a:rPr lang="en-US" baseline="-25000" dirty="0" smtClean="0"/>
              <a:t>t</a:t>
            </a:r>
            <a:r>
              <a:rPr lang="en-US" dirty="0" smtClean="0"/>
              <a:t>, due to combined effects of both biological and radiological clearance as follows: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n-US" i="1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Effective Half-Life</a:t>
            </a: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4800600" y="1752600"/>
          <a:ext cx="3505200" cy="199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Equation" r:id="rId3" imgW="825480" imgH="469800" progId="Equation.3">
                  <p:embed/>
                </p:oleObj>
              </mc:Choice>
              <mc:Fallback>
                <p:oleObj name="Equation" r:id="rId3" imgW="825480" imgH="46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752600"/>
                        <a:ext cx="3505200" cy="1995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6261100" y="3741738"/>
          <a:ext cx="8128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5" imgW="812520" imgH="241200" progId="Equation.3">
                  <p:embed/>
                </p:oleObj>
              </mc:Choice>
              <mc:Fallback>
                <p:oleObj name="Equation" r:id="rId5" imgW="81252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1100" y="3741738"/>
                        <a:ext cx="8128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8C7855-3D70-4CF9-861B-FCD19EDAA100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533400" y="2133600"/>
            <a:ext cx="4572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T</a:t>
            </a:r>
            <a:r>
              <a:rPr lang="en-US" baseline="-25000" dirty="0" err="1"/>
              <a:t>e</a:t>
            </a:r>
            <a:r>
              <a:rPr lang="en-US" dirty="0"/>
              <a:t> = Effective half-life</a:t>
            </a:r>
          </a:p>
          <a:p>
            <a:r>
              <a:rPr lang="en-US" dirty="0"/>
              <a:t>T</a:t>
            </a:r>
            <a:r>
              <a:rPr lang="en-US" baseline="-25000" dirty="0"/>
              <a:t>b</a:t>
            </a:r>
            <a:r>
              <a:rPr lang="en-US" dirty="0"/>
              <a:t> = Biological half-life</a:t>
            </a:r>
          </a:p>
          <a:p>
            <a:r>
              <a:rPr lang="en-US" dirty="0" err="1"/>
              <a:t>T</a:t>
            </a:r>
            <a:r>
              <a:rPr lang="en-US" baseline="-25000" dirty="0" err="1"/>
              <a:t>p</a:t>
            </a:r>
            <a:r>
              <a:rPr lang="en-US" dirty="0"/>
              <a:t> = Physical (radiological) half-life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l-GR" dirty="0">
                <a:cs typeface="Tahoma" charset="0"/>
              </a:rPr>
              <a:t>λ</a:t>
            </a:r>
            <a:r>
              <a:rPr lang="en-US" baseline="-25000" dirty="0">
                <a:cs typeface="Tahoma" charset="0"/>
              </a:rPr>
              <a:t>e</a:t>
            </a:r>
            <a:r>
              <a:rPr lang="en-US" dirty="0">
                <a:cs typeface="Tahoma" charset="0"/>
              </a:rPr>
              <a:t> = Effective removal constant</a:t>
            </a:r>
          </a:p>
          <a:p>
            <a:r>
              <a:rPr lang="el-GR" dirty="0">
                <a:cs typeface="Tahoma" charset="0"/>
              </a:rPr>
              <a:t>λ</a:t>
            </a:r>
            <a:r>
              <a:rPr lang="en-US" baseline="-25000" dirty="0">
                <a:cs typeface="Tahoma" charset="0"/>
              </a:rPr>
              <a:t>b</a:t>
            </a:r>
            <a:r>
              <a:rPr lang="en-US" dirty="0">
                <a:cs typeface="Tahoma" charset="0"/>
              </a:rPr>
              <a:t> = Biological elimination constant</a:t>
            </a:r>
          </a:p>
          <a:p>
            <a:r>
              <a:rPr lang="el-GR" dirty="0">
                <a:cs typeface="Tahoma" charset="0"/>
              </a:rPr>
              <a:t>λ</a:t>
            </a:r>
            <a:r>
              <a:rPr lang="en-US" baseline="-25000" dirty="0">
                <a:cs typeface="Tahoma" charset="0"/>
              </a:rPr>
              <a:t>p</a:t>
            </a:r>
            <a:r>
              <a:rPr lang="en-US" dirty="0">
                <a:cs typeface="Tahoma" charset="0"/>
              </a:rPr>
              <a:t> = Physical (radiological) decay constant</a:t>
            </a:r>
            <a:endParaRPr lang="el-GR" dirty="0">
              <a:cs typeface="Tahoma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Effective Half-Life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6EC3A-D9E1-4AA6-89C4-601F5429C701}" type="slidenum">
              <a:rPr lang="en-US"/>
              <a:pPr>
                <a:defRPr/>
              </a:pPr>
              <a:t>45</a:t>
            </a:fld>
            <a:endParaRPr lang="en-US"/>
          </a:p>
        </p:txBody>
      </p:sp>
      <p:pic>
        <p:nvPicPr>
          <p:cNvPr id="19460" name="Picture 10" descr="j025223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562600" y="4143375"/>
            <a:ext cx="1066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9" descr="j0252233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143375"/>
            <a:ext cx="1066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AutoShape 4"/>
          <p:cNvSpPr>
            <a:spLocks noChangeArrowheads="1"/>
          </p:cNvSpPr>
          <p:nvPr/>
        </p:nvSpPr>
        <p:spPr bwMode="auto">
          <a:xfrm>
            <a:off x="3505200" y="1676400"/>
            <a:ext cx="2209800" cy="3429000"/>
          </a:xfrm>
          <a:prstGeom prst="can">
            <a:avLst>
              <a:gd name="adj" fmla="val 18103"/>
            </a:avLst>
          </a:prstGeom>
          <a:gradFill rotWithShape="1"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Oval 11" descr="Water droplets"/>
          <p:cNvSpPr>
            <a:spLocks noChangeArrowheads="1"/>
          </p:cNvSpPr>
          <p:nvPr/>
        </p:nvSpPr>
        <p:spPr bwMode="auto">
          <a:xfrm>
            <a:off x="3581400" y="1752600"/>
            <a:ext cx="2057400" cy="304800"/>
          </a:xfrm>
          <a:prstGeom prst="ellipse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Text Box 12"/>
          <p:cNvSpPr txBox="1">
            <a:spLocks noChangeArrowheads="1"/>
          </p:cNvSpPr>
          <p:nvPr/>
        </p:nvSpPr>
        <p:spPr bwMode="auto">
          <a:xfrm>
            <a:off x="609600" y="26670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This valve will drain half the tank in 4 hrs.</a:t>
            </a:r>
          </a:p>
        </p:txBody>
      </p:sp>
      <p:sp>
        <p:nvSpPr>
          <p:cNvPr id="19466" name="Text Box 13"/>
          <p:cNvSpPr txBox="1">
            <a:spLocks noChangeArrowheads="1"/>
          </p:cNvSpPr>
          <p:nvPr/>
        </p:nvSpPr>
        <p:spPr bwMode="auto">
          <a:xfrm>
            <a:off x="6172200" y="26670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This valve will drain half the tank in 2 hrs.</a:t>
            </a:r>
          </a:p>
        </p:txBody>
      </p:sp>
      <p:sp>
        <p:nvSpPr>
          <p:cNvPr id="19467" name="Text Box 14"/>
          <p:cNvSpPr txBox="1">
            <a:spLocks noChangeArrowheads="1"/>
          </p:cNvSpPr>
          <p:nvPr/>
        </p:nvSpPr>
        <p:spPr bwMode="auto">
          <a:xfrm>
            <a:off x="2895600" y="5334000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How long will it take to drain half the tank if both valve are open?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Effective Half-Life</a:t>
            </a:r>
          </a:p>
        </p:txBody>
      </p:sp>
      <p:graphicFrame>
        <p:nvGraphicFramePr>
          <p:cNvPr id="3074" name="Object 10"/>
          <p:cNvGraphicFramePr>
            <a:graphicFrameLocks noGrp="1" noChangeAspect="1"/>
          </p:cNvGraphicFramePr>
          <p:nvPr>
            <p:ph idx="1"/>
          </p:nvPr>
        </p:nvGraphicFramePr>
        <p:xfrm>
          <a:off x="3536950" y="3652838"/>
          <a:ext cx="20701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3" imgW="2070000" imgH="419040" progId="Equation.3">
                  <p:embed/>
                </p:oleObj>
              </mc:Choice>
              <mc:Fallback>
                <p:oleObj name="Equation" r:id="rId3" imgW="2070000" imgH="419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6950" y="3652838"/>
                        <a:ext cx="20701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5FC8CD-D14E-484F-9140-EB854EEAE522}" type="slidenum">
              <a:rPr lang="en-US"/>
              <a:pPr>
                <a:defRPr/>
              </a:pPr>
              <a:t>46</a:t>
            </a:fld>
            <a:endParaRPr lang="en-US"/>
          </a:p>
        </p:txBody>
      </p:sp>
      <p:pic>
        <p:nvPicPr>
          <p:cNvPr id="3077" name="Picture 2" descr="j025223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562600" y="4143375"/>
            <a:ext cx="1066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4" descr="j025223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4143375"/>
            <a:ext cx="1066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AutoShape 5"/>
          <p:cNvSpPr>
            <a:spLocks noChangeArrowheads="1"/>
          </p:cNvSpPr>
          <p:nvPr/>
        </p:nvSpPr>
        <p:spPr bwMode="auto">
          <a:xfrm>
            <a:off x="3505200" y="1676400"/>
            <a:ext cx="2209800" cy="3429000"/>
          </a:xfrm>
          <a:prstGeom prst="can">
            <a:avLst>
              <a:gd name="adj" fmla="val 18103"/>
            </a:avLst>
          </a:prstGeom>
          <a:gradFill rotWithShape="1"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Oval 6" descr="Water droplets"/>
          <p:cNvSpPr>
            <a:spLocks noChangeArrowheads="1"/>
          </p:cNvSpPr>
          <p:nvPr/>
        </p:nvSpPr>
        <p:spPr bwMode="auto">
          <a:xfrm>
            <a:off x="3581400" y="1752600"/>
            <a:ext cx="2057400" cy="304800"/>
          </a:xfrm>
          <a:prstGeom prst="ellipse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Effective Half-Life</a:t>
            </a:r>
          </a:p>
        </p:txBody>
      </p:sp>
      <p:graphicFrame>
        <p:nvGraphicFramePr>
          <p:cNvPr id="234575" name="Group 79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3429002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Nuclide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r>
                        <a:rPr kumimoji="0" 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r>
                        <a:rPr kumimoji="0" 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  <a:r>
                        <a:rPr kumimoji="0" 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Am-241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432.7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204.8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139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Co-60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5.27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Cs-137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 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 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Ir-192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74 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very long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74 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Ra-226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1600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Sr-90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 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 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 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A4A3B-385D-4C88-BE3C-4011D07CB0D3}" type="slidenum">
              <a:rPr lang="en-US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Bioassay – </a:t>
            </a:r>
            <a:r>
              <a:rPr lang="en-US" i="1" dirty="0" smtClean="0"/>
              <a:t>In Vivo</a:t>
            </a:r>
            <a:r>
              <a:rPr lang="en-US" dirty="0" smtClean="0"/>
              <a:t> Techniques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Involves placing external radiation detector near body to measure radiation from internally deposited nuclides.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Works only for nuclides that can be detected externally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Like </a:t>
            </a:r>
            <a:r>
              <a:rPr lang="en-US" i="1" dirty="0" smtClean="0"/>
              <a:t>in vitro</a:t>
            </a:r>
            <a:r>
              <a:rPr lang="en-US" dirty="0" smtClean="0"/>
              <a:t>, also gives burden at time of measurement, not at intake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4" descr="Dec222005Download 029"/>
          <p:cNvPicPr>
            <a:picLocks noChangeAspect="1" noChangeArrowheads="1"/>
          </p:cNvPicPr>
          <p:nvPr/>
        </p:nvPicPr>
        <p:blipFill>
          <a:blip r:embed="rId2" cstate="print"/>
          <a:srcRect r="21428"/>
          <a:stretch>
            <a:fillRect/>
          </a:stretch>
        </p:blipFill>
        <p:spPr bwMode="auto">
          <a:xfrm>
            <a:off x="1832401" y="1600200"/>
            <a:ext cx="3018999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97030006-6"/>
          <p:cNvPicPr>
            <a:picLocks noChangeAspect="1" noChangeArrowheads="1"/>
          </p:cNvPicPr>
          <p:nvPr/>
        </p:nvPicPr>
        <p:blipFill>
          <a:blip r:embed="rId3" cstate="print"/>
          <a:srcRect b="12222"/>
          <a:stretch>
            <a:fillRect/>
          </a:stretch>
        </p:blipFill>
        <p:spPr bwMode="auto">
          <a:xfrm>
            <a:off x="5880100" y="1587500"/>
            <a:ext cx="2333282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Picture 020"/>
          <p:cNvPicPr>
            <a:picLocks noChangeAspect="1" noChangeArrowheads="1"/>
          </p:cNvPicPr>
          <p:nvPr/>
        </p:nvPicPr>
        <p:blipFill>
          <a:blip r:embed="rId4" cstate="print"/>
          <a:srcRect b="11617"/>
          <a:stretch>
            <a:fillRect/>
          </a:stretch>
        </p:blipFill>
        <p:spPr bwMode="auto">
          <a:xfrm>
            <a:off x="2361362" y="4305300"/>
            <a:ext cx="4395038" cy="246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pPr lvl="1"/>
            <a:r>
              <a:rPr lang="en-US" dirty="0" smtClean="0"/>
              <a:t>If &gt; 1 nuclide taken in, various activities divided by respective ALI values cannot add to fraction &gt;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Intake Calculations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Single Uptake Events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Number of methods used over the years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Some use commercially available computer programs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Others allow hand calculations and employ complicated models that allow many variables to be specified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Easiest method uses intake retention factors or IRFs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IRF gives fraction of initial intake activity present in whole body, organ, or in excreta at various times after intake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For example, if IRF for 24-hr urine sample is 10% on day 6, collecting and assaying urine on day 6 and multiplying by 10 will result in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7E4A93-81CA-42AC-9CD5-B8F9C842FCE3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Elimination Mechanisms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7467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Blocking agent</a:t>
            </a:r>
          </a:p>
          <a:p>
            <a:pPr eaLnBrk="1" hangingPunct="1">
              <a:defRPr/>
            </a:pPr>
            <a:r>
              <a:rPr lang="en-US" smtClean="0"/>
              <a:t>Diluting agent</a:t>
            </a:r>
          </a:p>
          <a:p>
            <a:pPr eaLnBrk="1" hangingPunct="1">
              <a:defRPr/>
            </a:pPr>
            <a:r>
              <a:rPr lang="en-US" smtClean="0"/>
              <a:t>Mobilizing agent</a:t>
            </a:r>
          </a:p>
          <a:p>
            <a:pPr eaLnBrk="1" hangingPunct="1">
              <a:defRPr/>
            </a:pPr>
            <a:r>
              <a:rPr lang="en-US" smtClean="0"/>
              <a:t>Chelating agent</a:t>
            </a:r>
          </a:p>
          <a:p>
            <a:pPr eaLnBrk="1" hangingPunct="1">
              <a:defRPr/>
            </a:pPr>
            <a:r>
              <a:rPr lang="en-US" smtClean="0"/>
              <a:t>Diuretics</a:t>
            </a:r>
          </a:p>
          <a:p>
            <a:pPr eaLnBrk="1" hangingPunct="1">
              <a:defRPr/>
            </a:pPr>
            <a:r>
              <a:rPr lang="en-US" smtClean="0"/>
              <a:t>Expectorants / Inhalants</a:t>
            </a:r>
          </a:p>
          <a:p>
            <a:pPr eaLnBrk="1" hangingPunct="1">
              <a:defRPr/>
            </a:pPr>
            <a:r>
              <a:rPr lang="en-US" smtClean="0"/>
              <a:t>Lung Lavage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B3A59F-5D87-4B8E-83E1-C0B3743258B3}" type="slidenum">
              <a:rPr lang="en-US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Elimination Mechanisms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7467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Blocking agent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Saturates a specific tissue with a stable element to minimize uptake of the radioactive element.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Must be administered before, or immediately after the intake for maximum effectiveness.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4A43FB-72D9-4EC4-BF42-46C6348131CA}" type="slidenum">
              <a:rPr lang="en-US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Elimination Mechanisms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7467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Diluting agent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smtClean="0"/>
              <a:t>Also known as displacement therapy.  The body is given a large inventory of the stable element to choose from, thereby decreasing the chance of incorporating the radioactive element.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E75C0-5E8F-4FC1-AEA4-45E5D8477C24}" type="slidenum">
              <a:rPr lang="en-US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Elimination Mechanisms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7467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Mobilizing agent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smtClean="0"/>
              <a:t>Increases the natural turnover process of the radioactive element.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C64BD-BAE6-4CF9-9897-22D84D285523}" type="slidenum">
              <a:rPr lang="en-US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Elimination Mechanisms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7467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Chelating agent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smtClean="0"/>
              <a:t>Causes insoluble particles to remain in circulation until removed by the urinary system.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3301C-79A7-44F4-BDBC-56697B749D47}" type="slidenum">
              <a:rPr lang="en-US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Elimination Mechanisms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7467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Diuretics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smtClean="0"/>
              <a:t>Increase urinary excretion.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95AFE-4226-463B-AC36-882906F7D68A}" type="slidenum">
              <a:rPr lang="en-US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Elimination Mechanisms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7467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Expectorants / Inhalants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smtClean="0"/>
              <a:t>Increase respiratory excretion.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886BF2-1D5C-4779-B929-80EA52DA78A5}" type="slidenum">
              <a:rPr lang="en-US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Elimination Mechanisms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7467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Lung Lavage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smtClean="0"/>
              <a:t>A ventilator tube is inserted into one lung while the other lung is repeatedly filled and drained with saline to remove material.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smtClean="0"/>
              <a:t>Normally used only when acute effects of radiation threaten the patient’s life.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D5BF4-8AFD-48D1-A473-0678ED45F561}" type="slidenum">
              <a:rPr lang="en-US"/>
              <a:pPr>
                <a:defRPr/>
              </a:pPr>
              <a:t>59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 t="1840" r="3100"/>
          <a:stretch>
            <a:fillRect/>
          </a:stretch>
        </p:blipFill>
        <p:spPr bwMode="auto">
          <a:xfrm>
            <a:off x="461963" y="1752600"/>
            <a:ext cx="81867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r>
              <a:rPr lang="en-US" dirty="0" smtClean="0"/>
              <a:t>Derived Air Concentration (DAC)</a:t>
            </a:r>
          </a:p>
          <a:p>
            <a:pPr lvl="1"/>
            <a:r>
              <a:rPr lang="en-US" dirty="0" smtClean="0"/>
              <a:t>Concept introduced by ICRP to assist in determining hazard with air concentration</a:t>
            </a:r>
          </a:p>
          <a:p>
            <a:pPr lvl="1"/>
            <a:r>
              <a:rPr lang="en-US" dirty="0" smtClean="0"/>
              <a:t>Expressed in </a:t>
            </a:r>
            <a:r>
              <a:rPr lang="el-GR" dirty="0" smtClean="0"/>
              <a:t>μ</a:t>
            </a:r>
            <a:r>
              <a:rPr lang="en-US" dirty="0" err="1" smtClean="0"/>
              <a:t>Ci</a:t>
            </a:r>
            <a:r>
              <a:rPr lang="en-US" dirty="0" smtClean="0"/>
              <a:t>/ml (USA) or </a:t>
            </a:r>
            <a:r>
              <a:rPr lang="en-US" dirty="0" err="1" smtClean="0"/>
              <a:t>Bq</a:t>
            </a:r>
            <a:r>
              <a:rPr lang="en-US" dirty="0" smtClean="0"/>
              <a:t>/m</a:t>
            </a:r>
            <a:r>
              <a:rPr lang="en-US" baseline="30000" dirty="0" smtClean="0"/>
              <a:t>3</a:t>
            </a:r>
            <a:r>
              <a:rPr lang="en-US" dirty="0" smtClean="0"/>
              <a:t> (elsewhere)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pPr lvl="1"/>
            <a:r>
              <a:rPr lang="en-US" dirty="0" smtClean="0"/>
              <a:t>Derived by referring back to reference man</a:t>
            </a:r>
          </a:p>
          <a:p>
            <a:pPr lvl="2"/>
            <a:r>
              <a:rPr lang="en-US" dirty="0" smtClean="0"/>
              <a:t>Reference Man breathes 2.4E9 ml or 2400 m</a:t>
            </a:r>
            <a:r>
              <a:rPr lang="en-US" baseline="30000" dirty="0" smtClean="0"/>
              <a:t>3</a:t>
            </a:r>
            <a:r>
              <a:rPr lang="en-US" dirty="0" smtClean="0"/>
              <a:t> during 2000-hr work year</a:t>
            </a:r>
          </a:p>
          <a:p>
            <a:pPr lvl="2"/>
            <a:r>
              <a:rPr lang="en-US" dirty="0" smtClean="0"/>
              <a:t>Based on not exceeding ALI in a year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692400" y="4038600"/>
          <a:ext cx="3711575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3" name="Equation" r:id="rId3" imgW="1168200" imgH="431640" progId="Equation.3">
                  <p:embed/>
                </p:oleObj>
              </mc:Choice>
              <mc:Fallback>
                <p:oleObj name="Equation" r:id="rId3" imgW="116820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2400" y="4038600"/>
                        <a:ext cx="3711575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Internal Exposure 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r>
              <a:rPr lang="en-US" dirty="0" smtClean="0"/>
              <a:t>Sample Problem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 laboratory technician is exposed to airborne </a:t>
            </a:r>
            <a:r>
              <a:rPr lang="en-US" baseline="30000" dirty="0" smtClean="0"/>
              <a:t>40</a:t>
            </a:r>
            <a:r>
              <a:rPr lang="en-US" dirty="0" smtClean="0"/>
              <a:t>K. What is the calculated DAC for this case?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9D946-BB27-45A7-8F06-9ED520431CFA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914400" y="4598987"/>
          <a:ext cx="3748088" cy="1370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9" name="Equation" r:id="rId3" imgW="1180800" imgH="431640" progId="Equation.3">
                  <p:embed/>
                </p:oleObj>
              </mc:Choice>
              <mc:Fallback>
                <p:oleObj name="Equation" r:id="rId3" imgW="1180800" imgH="431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598987"/>
                        <a:ext cx="3748088" cy="1370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606925" y="4940300"/>
          <a:ext cx="3317875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0" name="Equation" r:id="rId5" imgW="1054080" imgH="203040" progId="Equation.3">
                  <p:embed/>
                </p:oleObj>
              </mc:Choice>
              <mc:Fallback>
                <p:oleObj name="Equation" r:id="rId5" imgW="105408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6925" y="4940300"/>
                        <a:ext cx="3317875" cy="639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RCNET</Template>
  <TotalTime>4681</TotalTime>
  <Words>1892</Words>
  <Application>Microsoft Office PowerPoint</Application>
  <PresentationFormat>On-screen Show (4:3)</PresentationFormat>
  <Paragraphs>440</Paragraphs>
  <Slides>59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2" baseType="lpstr">
      <vt:lpstr>RCNET</vt:lpstr>
      <vt:lpstr>1_RCNET</vt:lpstr>
      <vt:lpstr>Equation</vt:lpstr>
      <vt:lpstr>PowerPoint Presentation</vt:lpstr>
      <vt:lpstr>PowerPoint Presentation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Ingestion</vt:lpstr>
      <vt:lpstr>Inhalation</vt:lpstr>
      <vt:lpstr>Injection and Absorption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Internal Exposure Control</vt:lpstr>
      <vt:lpstr>Removal Mechanisms</vt:lpstr>
      <vt:lpstr>Internal Exposure Control</vt:lpstr>
      <vt:lpstr>Internal Exposure Control</vt:lpstr>
      <vt:lpstr>Effective Half-Life</vt:lpstr>
      <vt:lpstr>Effective Half-Life</vt:lpstr>
      <vt:lpstr>Effective Half-Life</vt:lpstr>
      <vt:lpstr>Effective Half-Life</vt:lpstr>
      <vt:lpstr>Internal Exposure Control</vt:lpstr>
      <vt:lpstr>Internal Exposure Control</vt:lpstr>
      <vt:lpstr>Internal Exposure Control</vt:lpstr>
      <vt:lpstr>Internal Exposure Control</vt:lpstr>
      <vt:lpstr>Elimination Mechanisms</vt:lpstr>
      <vt:lpstr>Elimination Mechanisms</vt:lpstr>
      <vt:lpstr>Elimination Mechanisms</vt:lpstr>
      <vt:lpstr>Elimination Mechanisms</vt:lpstr>
      <vt:lpstr>Elimination Mechanisms</vt:lpstr>
      <vt:lpstr>Elimination Mechanisms</vt:lpstr>
      <vt:lpstr>Elimination Mechanisms</vt:lpstr>
      <vt:lpstr>Elimination Mechanisms</vt:lpstr>
    </vt:vector>
  </TitlesOfParts>
  <Company>HANFORD (CMW 4.0)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h0073608</dc:creator>
  <cp:lastModifiedBy>Peggy Hines IRSC</cp:lastModifiedBy>
  <cp:revision>192</cp:revision>
  <dcterms:created xsi:type="dcterms:W3CDTF">2007-06-28T22:40:25Z</dcterms:created>
  <dcterms:modified xsi:type="dcterms:W3CDTF">2013-02-14T20:07:23Z</dcterms:modified>
</cp:coreProperties>
</file>