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9.xml" ContentType="application/vnd.openxmlformats-officedocument.presentationml.notesSlide+xml"/>
  <Override PartName="/ppt/tags/tag22.xml" ContentType="application/vnd.openxmlformats-officedocument.presentationml.tags+xml"/>
  <Override PartName="/ppt/notesSlides/notesSlide10.xml" ContentType="application/vnd.openxmlformats-officedocument.presentationml.notesSlide+xml"/>
  <Override PartName="/ppt/tags/tag23.xml" ContentType="application/vnd.openxmlformats-officedocument.presentationml.tags+xml"/>
  <Override PartName="/ppt/notesSlides/notesSlide11.xml" ContentType="application/vnd.openxmlformats-officedocument.presentationml.notesSlide+xml"/>
  <Override PartName="/ppt/tags/tag24.xml" ContentType="application/vnd.openxmlformats-officedocument.presentationml.tags+xml"/>
  <Override PartName="/ppt/notesSlides/notesSlide12.xml" ContentType="application/vnd.openxmlformats-officedocument.presentationml.notesSlide+xml"/>
  <Override PartName="/ppt/tags/tag25.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notesSlides/notesSlide14.xml" ContentType="application/vnd.openxmlformats-officedocument.presentationml.notesSlide+xml"/>
  <Override PartName="/ppt/tags/tag27.xml" ContentType="application/vnd.openxmlformats-officedocument.presentationml.tags+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notesSlides/notesSlide18.xml" ContentType="application/vnd.openxmlformats-officedocument.presentationml.notesSlide+xml"/>
  <Override PartName="/ppt/tags/tag31.xml" ContentType="application/vnd.openxmlformats-officedocument.presentationml.tags+xml"/>
  <Override PartName="/ppt/notesSlides/notesSlide19.xml" ContentType="application/vnd.openxmlformats-officedocument.presentationml.notesSlide+xml"/>
  <Override PartName="/ppt/tags/tag32.xml" ContentType="application/vnd.openxmlformats-officedocument.presentationml.tags+xml"/>
  <Override PartName="/ppt/notesSlides/notesSlide20.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21.xml" ContentType="application/vnd.openxmlformats-officedocument.presentationml.notesSlide+xml"/>
  <Override PartName="/ppt/tags/tag58.xml" ContentType="application/vnd.openxmlformats-officedocument.presentationml.tags+xml"/>
  <Override PartName="/ppt/notesSlides/notesSlide22.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3.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notesSlides/notesSlide24.xml" ContentType="application/vnd.openxmlformats-officedocument.presentationml.notesSlide+xml"/>
  <Override PartName="/ppt/tags/tag66.xml" ContentType="application/vnd.openxmlformats-officedocument.presentationml.tags+xml"/>
  <Override PartName="/ppt/notesSlides/notesSlide25.xml" ContentType="application/vnd.openxmlformats-officedocument.presentationml.notesSlide+xml"/>
  <Override PartName="/ppt/tags/tag67.xml" ContentType="application/vnd.openxmlformats-officedocument.presentationml.tags+xml"/>
  <Override PartName="/ppt/notesSlides/notesSlide26.xml" ContentType="application/vnd.openxmlformats-officedocument.presentationml.notesSlide+xml"/>
  <Override PartName="/ppt/tags/tag68.xml" ContentType="application/vnd.openxmlformats-officedocument.presentationml.tags+xml"/>
  <Override PartName="/ppt/notesSlides/notesSlide27.xml" ContentType="application/vnd.openxmlformats-officedocument.presentationml.notesSlide+xml"/>
  <Override PartName="/ppt/tags/tag69.xml" ContentType="application/vnd.openxmlformats-officedocument.presentationml.tags+xml"/>
  <Override PartName="/ppt/notesSlides/notesSlide28.xml" ContentType="application/vnd.openxmlformats-officedocument.presentationml.notesSlide+xml"/>
  <Override PartName="/ppt/tags/tag70.xml" ContentType="application/vnd.openxmlformats-officedocument.presentationml.tags+xml"/>
  <Override PartName="/ppt/notesSlides/notesSlide29.xml" ContentType="application/vnd.openxmlformats-officedocument.presentationml.notesSlide+xml"/>
  <Override PartName="/ppt/tags/tag71.xml" ContentType="application/vnd.openxmlformats-officedocument.presentationml.tags+xml"/>
  <Override PartName="/ppt/notesSlides/notesSlide30.xml" ContentType="application/vnd.openxmlformats-officedocument.presentationml.notesSlide+xml"/>
  <Override PartName="/ppt/tags/tag72.xml" ContentType="application/vnd.openxmlformats-officedocument.presentationml.tags+xml"/>
  <Override PartName="/ppt/notesSlides/notesSlide31.xml" ContentType="application/vnd.openxmlformats-officedocument.presentationml.notesSlide+xml"/>
  <Override PartName="/ppt/tags/tag73.xml" ContentType="application/vnd.openxmlformats-officedocument.presentationml.tags+xml"/>
  <Override PartName="/ppt/notesSlides/notesSlide32.xml" ContentType="application/vnd.openxmlformats-officedocument.presentationml.notesSlide+xml"/>
  <Override PartName="/ppt/tags/tag74.xml" ContentType="application/vnd.openxmlformats-officedocument.presentationml.tags+xml"/>
  <Override PartName="/ppt/notesSlides/notesSlide33.xml" ContentType="application/vnd.openxmlformats-officedocument.presentationml.notesSlide+xml"/>
  <Override PartName="/ppt/tags/tag75.xml" ContentType="application/vnd.openxmlformats-officedocument.presentationml.tags+xml"/>
  <Override PartName="/ppt/notesSlides/notesSlide34.xml" ContentType="application/vnd.openxmlformats-officedocument.presentationml.notesSlide+xml"/>
  <Override PartName="/ppt/tags/tag76.xml" ContentType="application/vnd.openxmlformats-officedocument.presentationml.tags+xml"/>
  <Override PartName="/ppt/notesSlides/notesSlide35.xml" ContentType="application/vnd.openxmlformats-officedocument.presentationml.notesSlide+xml"/>
  <Override PartName="/ppt/tags/tag77.xml" ContentType="application/vnd.openxmlformats-officedocument.presentationml.tags+xml"/>
  <Override PartName="/ppt/notesSlides/notesSlide36.xml" ContentType="application/vnd.openxmlformats-officedocument.presentationml.notesSlide+xml"/>
  <Override PartName="/ppt/tags/tag78.xml" ContentType="application/vnd.openxmlformats-officedocument.presentationml.tags+xml"/>
  <Override PartName="/ppt/notesSlides/notesSlide37.xml" ContentType="application/vnd.openxmlformats-officedocument.presentationml.notesSlide+xml"/>
  <Override PartName="/ppt/tags/tag79.xml" ContentType="application/vnd.openxmlformats-officedocument.presentationml.tags+xml"/>
  <Override PartName="/ppt/notesSlides/notesSlide38.xml" ContentType="application/vnd.openxmlformats-officedocument.presentationml.notesSlide+xml"/>
  <Override PartName="/ppt/tags/tag80.xml" ContentType="application/vnd.openxmlformats-officedocument.presentationml.tags+xml"/>
  <Override PartName="/ppt/notesSlides/notesSlide39.xml" ContentType="application/vnd.openxmlformats-officedocument.presentationml.notesSlide+xml"/>
  <Override PartName="/ppt/tags/tag81.xml" ContentType="application/vnd.openxmlformats-officedocument.presentationml.tags+xml"/>
  <Override PartName="/ppt/notesSlides/notesSlide40.xml" ContentType="application/vnd.openxmlformats-officedocument.presentationml.notesSlide+xml"/>
  <Override PartName="/ppt/tags/tag82.xml" ContentType="application/vnd.openxmlformats-officedocument.presentationml.tags+xml"/>
  <Override PartName="/ppt/notesSlides/notesSlide41.xml" ContentType="application/vnd.openxmlformats-officedocument.presentationml.notesSlide+xml"/>
  <Override PartName="/ppt/tags/tag83.xml" ContentType="application/vnd.openxmlformats-officedocument.presentationml.tags+xml"/>
  <Override PartName="/ppt/notesSlides/notesSlide42.xml" ContentType="application/vnd.openxmlformats-officedocument.presentationml.notesSlide+xml"/>
  <Override PartName="/ppt/tags/tag84.xml" ContentType="application/vnd.openxmlformats-officedocument.presentationml.tags+xml"/>
  <Override PartName="/ppt/notesSlides/notesSlide43.xml" ContentType="application/vnd.openxmlformats-officedocument.presentationml.notesSlide+xml"/>
  <Override PartName="/ppt/tags/tag85.xml" ContentType="application/vnd.openxmlformats-officedocument.presentationml.tags+xml"/>
  <Override PartName="/ppt/notesSlides/notesSlide44.xml" ContentType="application/vnd.openxmlformats-officedocument.presentationml.notesSlide+xml"/>
  <Override PartName="/ppt/tags/tag86.xml" ContentType="application/vnd.openxmlformats-officedocument.presentationml.tags+xml"/>
  <Override PartName="/ppt/notesSlides/notesSlide45.xml" ContentType="application/vnd.openxmlformats-officedocument.presentationml.notesSlide+xml"/>
  <Override PartName="/ppt/tags/tag87.xml" ContentType="application/vnd.openxmlformats-officedocument.presentationml.tags+xml"/>
  <Override PartName="/ppt/notesSlides/notesSlide46.xml" ContentType="application/vnd.openxmlformats-officedocument.presentationml.notesSlide+xml"/>
  <Override PartName="/ppt/tags/tag88.xml" ContentType="application/vnd.openxmlformats-officedocument.presentationml.tags+xml"/>
  <Override PartName="/ppt/notesSlides/notesSlide47.xml" ContentType="application/vnd.openxmlformats-officedocument.presentationml.notesSlide+xml"/>
  <Override PartName="/ppt/tags/tag89.xml" ContentType="application/vnd.openxmlformats-officedocument.presentationml.tags+xml"/>
  <Override PartName="/ppt/notesSlides/notesSlide48.xml" ContentType="application/vnd.openxmlformats-officedocument.presentationml.notesSlide+xml"/>
  <Override PartName="/ppt/tags/tag90.xml" ContentType="application/vnd.openxmlformats-officedocument.presentationml.tags+xml"/>
  <Override PartName="/ppt/notesSlides/notesSlide49.xml" ContentType="application/vnd.openxmlformats-officedocument.presentationml.notesSlide+xml"/>
  <Override PartName="/ppt/tags/tag91.xml" ContentType="application/vnd.openxmlformats-officedocument.presentationml.tags+xml"/>
  <Override PartName="/ppt/notesSlides/notesSlide50.xml" ContentType="application/vnd.openxmlformats-officedocument.presentationml.notesSlide+xml"/>
  <Override PartName="/ppt/tags/tag92.xml" ContentType="application/vnd.openxmlformats-officedocument.presentationml.tags+xml"/>
  <Override PartName="/ppt/notesSlides/notesSlide51.xml" ContentType="application/vnd.openxmlformats-officedocument.presentationml.notesSlide+xml"/>
  <Override PartName="/ppt/tags/tag93.xml" ContentType="application/vnd.openxmlformats-officedocument.presentationml.tags+xml"/>
  <Override PartName="/ppt/notesSlides/notesSlide52.xml" ContentType="application/vnd.openxmlformats-officedocument.presentationml.notesSlide+xml"/>
  <Override PartName="/ppt/tags/tag94.xml" ContentType="application/vnd.openxmlformats-officedocument.presentationml.tags+xml"/>
  <Override PartName="/ppt/notesSlides/notesSlide53.xml" ContentType="application/vnd.openxmlformats-officedocument.presentationml.notesSlide+xml"/>
  <Override PartName="/ppt/tags/tag95.xml" ContentType="application/vnd.openxmlformats-officedocument.presentationml.tags+xml"/>
  <Override PartName="/ppt/notesSlides/notesSlide54.xml" ContentType="application/vnd.openxmlformats-officedocument.presentationml.notesSlide+xml"/>
  <Override PartName="/ppt/tags/tag96.xml" ContentType="application/vnd.openxmlformats-officedocument.presentationml.tags+xml"/>
  <Override PartName="/ppt/notesSlides/notesSlide55.xml" ContentType="application/vnd.openxmlformats-officedocument.presentationml.notesSlide+xml"/>
  <Override PartName="/ppt/tags/tag97.xml" ContentType="application/vnd.openxmlformats-officedocument.presentationml.tags+xml"/>
  <Override PartName="/ppt/notesSlides/notesSlide56.xml" ContentType="application/vnd.openxmlformats-officedocument.presentationml.notesSlide+xml"/>
  <Override PartName="/ppt/tags/tag98.xml" ContentType="application/vnd.openxmlformats-officedocument.presentationml.tags+xml"/>
  <Override PartName="/ppt/notesSlides/notesSlide57.xml" ContentType="application/vnd.openxmlformats-officedocument.presentationml.notesSlide+xml"/>
  <Override PartName="/ppt/tags/tag99.xml" ContentType="application/vnd.openxmlformats-officedocument.presentationml.tags+xml"/>
  <Override PartName="/ppt/notesSlides/notesSlide58.xml" ContentType="application/vnd.openxmlformats-officedocument.presentationml.notesSlide+xml"/>
  <Override PartName="/ppt/tags/tag10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 id="2147483673" r:id="rId2"/>
  </p:sldMasterIdLst>
  <p:notesMasterIdLst>
    <p:notesMasterId r:id="rId104"/>
  </p:notesMasterIdLst>
  <p:handoutMasterIdLst>
    <p:handoutMasterId r:id="rId105"/>
  </p:handoutMasterIdLst>
  <p:sldIdLst>
    <p:sldId id="587" r:id="rId3"/>
    <p:sldId id="513" r:id="rId4"/>
    <p:sldId id="514" r:id="rId5"/>
    <p:sldId id="516" r:id="rId6"/>
    <p:sldId id="507" r:id="rId7"/>
    <p:sldId id="510" r:id="rId8"/>
    <p:sldId id="511" r:id="rId9"/>
    <p:sldId id="508" r:id="rId10"/>
    <p:sldId id="518" r:id="rId11"/>
    <p:sldId id="517" r:id="rId12"/>
    <p:sldId id="519" r:id="rId13"/>
    <p:sldId id="512" r:id="rId14"/>
    <p:sldId id="502" r:id="rId15"/>
    <p:sldId id="529" r:id="rId16"/>
    <p:sldId id="503" r:id="rId17"/>
    <p:sldId id="500" r:id="rId18"/>
    <p:sldId id="504" r:id="rId19"/>
    <p:sldId id="515" r:id="rId20"/>
    <p:sldId id="498" r:id="rId21"/>
    <p:sldId id="499" r:id="rId22"/>
    <p:sldId id="501" r:id="rId23"/>
    <p:sldId id="482" r:id="rId24"/>
    <p:sldId id="481" r:id="rId25"/>
    <p:sldId id="484" r:id="rId26"/>
    <p:sldId id="521" r:id="rId27"/>
    <p:sldId id="523" r:id="rId28"/>
    <p:sldId id="524" r:id="rId29"/>
    <p:sldId id="520" r:id="rId30"/>
    <p:sldId id="522" r:id="rId31"/>
    <p:sldId id="450" r:id="rId32"/>
    <p:sldId id="525" r:id="rId33"/>
    <p:sldId id="526" r:id="rId34"/>
    <p:sldId id="486" r:id="rId35"/>
    <p:sldId id="527" r:id="rId36"/>
    <p:sldId id="528" r:id="rId37"/>
    <p:sldId id="530" r:id="rId38"/>
    <p:sldId id="531" r:id="rId39"/>
    <p:sldId id="532" r:id="rId40"/>
    <p:sldId id="534" r:id="rId41"/>
    <p:sldId id="541" r:id="rId42"/>
    <p:sldId id="533" r:id="rId43"/>
    <p:sldId id="535" r:id="rId44"/>
    <p:sldId id="536" r:id="rId45"/>
    <p:sldId id="537" r:id="rId46"/>
    <p:sldId id="538" r:id="rId47"/>
    <p:sldId id="539" r:id="rId48"/>
    <p:sldId id="540" r:id="rId49"/>
    <p:sldId id="542" r:id="rId50"/>
    <p:sldId id="543" r:id="rId51"/>
    <p:sldId id="544" r:id="rId52"/>
    <p:sldId id="545" r:id="rId53"/>
    <p:sldId id="546" r:id="rId54"/>
    <p:sldId id="547" r:id="rId55"/>
    <p:sldId id="548" r:id="rId56"/>
    <p:sldId id="549" r:id="rId57"/>
    <p:sldId id="550" r:id="rId58"/>
    <p:sldId id="551" r:id="rId59"/>
    <p:sldId id="552" r:id="rId60"/>
    <p:sldId id="554" r:id="rId61"/>
    <p:sldId id="553" r:id="rId62"/>
    <p:sldId id="555" r:id="rId63"/>
    <p:sldId id="556" r:id="rId64"/>
    <p:sldId id="561" r:id="rId65"/>
    <p:sldId id="478" r:id="rId66"/>
    <p:sldId id="559" r:id="rId67"/>
    <p:sldId id="483" r:id="rId68"/>
    <p:sldId id="557" r:id="rId69"/>
    <p:sldId id="558" r:id="rId70"/>
    <p:sldId id="487" r:id="rId71"/>
    <p:sldId id="488" r:id="rId72"/>
    <p:sldId id="563" r:id="rId73"/>
    <p:sldId id="562" r:id="rId74"/>
    <p:sldId id="564" r:id="rId75"/>
    <p:sldId id="489" r:id="rId76"/>
    <p:sldId id="490" r:id="rId77"/>
    <p:sldId id="566" r:id="rId78"/>
    <p:sldId id="568" r:id="rId79"/>
    <p:sldId id="565" r:id="rId80"/>
    <p:sldId id="567" r:id="rId81"/>
    <p:sldId id="491" r:id="rId82"/>
    <p:sldId id="492" r:id="rId83"/>
    <p:sldId id="569" r:id="rId84"/>
    <p:sldId id="570" r:id="rId85"/>
    <p:sldId id="571" r:id="rId86"/>
    <p:sldId id="572" r:id="rId87"/>
    <p:sldId id="573" r:id="rId88"/>
    <p:sldId id="574" r:id="rId89"/>
    <p:sldId id="575" r:id="rId90"/>
    <p:sldId id="494" r:id="rId91"/>
    <p:sldId id="576" r:id="rId92"/>
    <p:sldId id="577" r:id="rId93"/>
    <p:sldId id="578" r:id="rId94"/>
    <p:sldId id="579" r:id="rId95"/>
    <p:sldId id="580" r:id="rId96"/>
    <p:sldId id="581" r:id="rId97"/>
    <p:sldId id="582" r:id="rId98"/>
    <p:sldId id="583" r:id="rId99"/>
    <p:sldId id="495" r:id="rId100"/>
    <p:sldId id="584" r:id="rId101"/>
    <p:sldId id="585" r:id="rId102"/>
    <p:sldId id="586" r:id="rId103"/>
  </p:sldIdLst>
  <p:sldSz cx="9144000" cy="6858000" type="screen4x3"/>
  <p:notesSz cx="6858000" cy="9236075"/>
  <p:defaultTextStyle>
    <a:defPPr>
      <a:defRPr lang="en-US"/>
    </a:defPPr>
    <a:lvl1pPr algn="ctr"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8F8F8"/>
    <a:srgbClr val="FF3300"/>
    <a:srgbClr val="00FF00"/>
    <a:srgbClr val="66FF33"/>
    <a:srgbClr val="CCFFCC"/>
    <a:srgbClr val="99FFCC"/>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81" autoAdjust="0"/>
    <p:restoredTop sz="56377" autoAdjust="0"/>
  </p:normalViewPr>
  <p:slideViewPr>
    <p:cSldViewPr>
      <p:cViewPr varScale="1">
        <p:scale>
          <a:sx n="44" d="100"/>
          <a:sy n="44" d="100"/>
        </p:scale>
        <p:origin x="-14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7618"/>
    </p:cViewPr>
  </p:sorterViewPr>
  <p:notesViewPr>
    <p:cSldViewPr>
      <p:cViewPr>
        <p:scale>
          <a:sx n="75" d="100"/>
          <a:sy n="75" d="100"/>
        </p:scale>
        <p:origin x="-2136" y="-222"/>
      </p:cViewPr>
      <p:guideLst>
        <p:guide orient="horz" pos="291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viewProps" Target="viewProps.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tableStyles" Target="tableStyles.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hdr" sz="quarter"/>
          </p:nvPr>
        </p:nvSpPr>
        <p:spPr bwMode="auto">
          <a:xfrm>
            <a:off x="1" y="1"/>
            <a:ext cx="2972421" cy="458965"/>
          </a:xfrm>
          <a:prstGeom prst="rect">
            <a:avLst/>
          </a:prstGeom>
          <a:noFill/>
          <a:ln w="9525">
            <a:noFill/>
            <a:miter lim="800000"/>
            <a:headEnd/>
            <a:tailEnd/>
          </a:ln>
        </p:spPr>
        <p:txBody>
          <a:bodyPr vert="horz" wrap="square" lIns="90214" tIns="45109" rIns="90214" bIns="45109" numCol="1" anchor="t" anchorCtr="0" compatLnSpc="1">
            <a:prstTxWarp prst="textNoShape">
              <a:avLst/>
            </a:prstTxWarp>
          </a:bodyPr>
          <a:lstStyle>
            <a:lvl1pPr algn="l" defTabSz="902076">
              <a:defRPr sz="1400"/>
            </a:lvl1pPr>
          </a:lstStyle>
          <a:p>
            <a:pPr>
              <a:defRPr/>
            </a:pPr>
            <a:r>
              <a:rPr lang="en-US"/>
              <a:t>RPT-243</a:t>
            </a:r>
          </a:p>
          <a:p>
            <a:pPr>
              <a:defRPr/>
            </a:pPr>
            <a:r>
              <a:rPr lang="en-US"/>
              <a:t>Radiological Safety and Response</a:t>
            </a:r>
          </a:p>
        </p:txBody>
      </p:sp>
      <p:sp>
        <p:nvSpPr>
          <p:cNvPr id="83971" name="Rectangle 3"/>
          <p:cNvSpPr>
            <a:spLocks noGrp="1" noChangeArrowheads="1"/>
          </p:cNvSpPr>
          <p:nvPr>
            <p:ph type="dt" sz="quarter" idx="1"/>
          </p:nvPr>
        </p:nvSpPr>
        <p:spPr bwMode="auto">
          <a:xfrm>
            <a:off x="3885579" y="1"/>
            <a:ext cx="2972421" cy="458965"/>
          </a:xfrm>
          <a:prstGeom prst="rect">
            <a:avLst/>
          </a:prstGeom>
          <a:noFill/>
          <a:ln w="9525">
            <a:noFill/>
            <a:miter lim="800000"/>
            <a:headEnd/>
            <a:tailEnd/>
          </a:ln>
        </p:spPr>
        <p:txBody>
          <a:bodyPr vert="horz" wrap="square" lIns="90214" tIns="45109" rIns="90214" bIns="45109" numCol="1" anchor="t" anchorCtr="0" compatLnSpc="1">
            <a:prstTxWarp prst="textNoShape">
              <a:avLst/>
            </a:prstTxWarp>
          </a:bodyPr>
          <a:lstStyle>
            <a:lvl1pPr algn="r" defTabSz="902076">
              <a:defRPr sz="1200"/>
            </a:lvl1pPr>
          </a:lstStyle>
          <a:p>
            <a:pPr>
              <a:defRPr/>
            </a:pPr>
            <a:fld id="{A3197C08-0E15-4016-AE53-C076903981F6}" type="datetime1">
              <a:rPr lang="en-US"/>
              <a:pPr>
                <a:defRPr/>
              </a:pPr>
              <a:t>2/13/2013</a:t>
            </a:fld>
            <a:endParaRPr lang="en-US"/>
          </a:p>
        </p:txBody>
      </p:sp>
      <p:sp>
        <p:nvSpPr>
          <p:cNvPr id="83972" name="Rectangle 4"/>
          <p:cNvSpPr>
            <a:spLocks noGrp="1" noChangeArrowheads="1"/>
          </p:cNvSpPr>
          <p:nvPr>
            <p:ph type="ftr" sz="quarter" idx="2"/>
          </p:nvPr>
        </p:nvSpPr>
        <p:spPr bwMode="auto">
          <a:xfrm>
            <a:off x="1" y="8797614"/>
            <a:ext cx="2972421" cy="458965"/>
          </a:xfrm>
          <a:prstGeom prst="rect">
            <a:avLst/>
          </a:prstGeom>
          <a:noFill/>
          <a:ln w="9525">
            <a:noFill/>
            <a:miter lim="800000"/>
            <a:headEnd/>
            <a:tailEnd/>
          </a:ln>
        </p:spPr>
        <p:txBody>
          <a:bodyPr vert="horz" wrap="square" lIns="90214" tIns="45109" rIns="90214" bIns="45109" numCol="1" anchor="b" anchorCtr="0" compatLnSpc="1">
            <a:prstTxWarp prst="textNoShape">
              <a:avLst/>
            </a:prstTxWarp>
          </a:bodyPr>
          <a:lstStyle>
            <a:lvl1pPr algn="l" defTabSz="902076">
              <a:defRPr sz="1200"/>
            </a:lvl1pPr>
          </a:lstStyle>
          <a:p>
            <a:pPr>
              <a:defRPr/>
            </a:pPr>
            <a:endParaRPr lang="en-US"/>
          </a:p>
        </p:txBody>
      </p:sp>
      <p:sp>
        <p:nvSpPr>
          <p:cNvPr id="83973" name="Rectangle 5"/>
          <p:cNvSpPr>
            <a:spLocks noGrp="1" noChangeArrowheads="1"/>
          </p:cNvSpPr>
          <p:nvPr>
            <p:ph type="sldNum" sz="quarter" idx="3"/>
          </p:nvPr>
        </p:nvSpPr>
        <p:spPr bwMode="auto">
          <a:xfrm>
            <a:off x="3885579" y="8797614"/>
            <a:ext cx="2972421" cy="458965"/>
          </a:xfrm>
          <a:prstGeom prst="rect">
            <a:avLst/>
          </a:prstGeom>
          <a:noFill/>
          <a:ln w="9525">
            <a:noFill/>
            <a:miter lim="800000"/>
            <a:headEnd/>
            <a:tailEnd/>
          </a:ln>
        </p:spPr>
        <p:txBody>
          <a:bodyPr vert="horz" wrap="square" lIns="90214" tIns="45109" rIns="90214" bIns="45109" numCol="1" anchor="b" anchorCtr="0" compatLnSpc="1">
            <a:prstTxWarp prst="textNoShape">
              <a:avLst/>
            </a:prstTxWarp>
          </a:bodyPr>
          <a:lstStyle>
            <a:lvl1pPr algn="r" defTabSz="902076">
              <a:defRPr sz="1200"/>
            </a:lvl1pPr>
          </a:lstStyle>
          <a:p>
            <a:pPr>
              <a:defRPr/>
            </a:pPr>
            <a:fld id="{D91842E9-1DBB-4C25-8D64-7D159D1BBB95}" type="slidenum">
              <a:rPr lang="en-US"/>
              <a:pPr>
                <a:defRPr/>
              </a:pPr>
              <a:t>‹#›</a:t>
            </a:fld>
            <a:endParaRPr lang="en-US"/>
          </a:p>
        </p:txBody>
      </p:sp>
    </p:spTree>
    <p:extLst>
      <p:ext uri="{BB962C8B-B14F-4D97-AF65-F5344CB8AC3E}">
        <p14:creationId xmlns:p14="http://schemas.microsoft.com/office/powerpoint/2010/main" val="768822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050"/>
          <p:cNvSpPr>
            <a:spLocks noGrp="1" noChangeArrowheads="1"/>
          </p:cNvSpPr>
          <p:nvPr>
            <p:ph type="hdr" sz="quarter"/>
          </p:nvPr>
        </p:nvSpPr>
        <p:spPr bwMode="auto">
          <a:xfrm>
            <a:off x="0" y="1"/>
            <a:ext cx="2994163" cy="458965"/>
          </a:xfrm>
          <a:prstGeom prst="rect">
            <a:avLst/>
          </a:prstGeom>
          <a:noFill/>
          <a:ln w="9525">
            <a:noFill/>
            <a:miter lim="800000"/>
            <a:headEnd/>
            <a:tailEnd/>
          </a:ln>
        </p:spPr>
        <p:txBody>
          <a:bodyPr vert="horz" wrap="square" lIns="89359" tIns="44679" rIns="89359" bIns="44679" numCol="1" anchor="t" anchorCtr="0" compatLnSpc="1">
            <a:prstTxWarp prst="textNoShape">
              <a:avLst/>
            </a:prstTxWarp>
          </a:bodyPr>
          <a:lstStyle>
            <a:lvl1pPr algn="l" defTabSz="894218">
              <a:defRPr sz="1200"/>
            </a:lvl1pPr>
          </a:lstStyle>
          <a:p>
            <a:pPr>
              <a:defRPr/>
            </a:pPr>
            <a:endParaRPr lang="en-US"/>
          </a:p>
        </p:txBody>
      </p:sp>
      <p:sp>
        <p:nvSpPr>
          <p:cNvPr id="31747" name="Rectangle 2051"/>
          <p:cNvSpPr>
            <a:spLocks noGrp="1" noChangeArrowheads="1"/>
          </p:cNvSpPr>
          <p:nvPr>
            <p:ph type="dt" idx="1"/>
          </p:nvPr>
        </p:nvSpPr>
        <p:spPr bwMode="auto">
          <a:xfrm>
            <a:off x="3891791" y="1"/>
            <a:ext cx="2995717" cy="458965"/>
          </a:xfrm>
          <a:prstGeom prst="rect">
            <a:avLst/>
          </a:prstGeom>
          <a:noFill/>
          <a:ln w="9525">
            <a:noFill/>
            <a:miter lim="800000"/>
            <a:headEnd/>
            <a:tailEnd/>
          </a:ln>
        </p:spPr>
        <p:txBody>
          <a:bodyPr vert="horz" wrap="square" lIns="89359" tIns="44679" rIns="89359" bIns="44679" numCol="1" anchor="t" anchorCtr="0" compatLnSpc="1">
            <a:prstTxWarp prst="textNoShape">
              <a:avLst/>
            </a:prstTxWarp>
          </a:bodyPr>
          <a:lstStyle>
            <a:lvl1pPr algn="r" defTabSz="894218">
              <a:defRPr sz="1200"/>
            </a:lvl1pPr>
          </a:lstStyle>
          <a:p>
            <a:pPr>
              <a:defRPr/>
            </a:pPr>
            <a:fld id="{81E78FEE-0CB5-4F3B-9018-B6CF93452CFB}" type="datetime1">
              <a:rPr lang="en-US"/>
              <a:pPr>
                <a:defRPr/>
              </a:pPr>
              <a:t>2/13/2013</a:t>
            </a:fld>
            <a:endParaRPr lang="en-US"/>
          </a:p>
        </p:txBody>
      </p:sp>
      <p:sp>
        <p:nvSpPr>
          <p:cNvPr id="22532" name="Rectangle 2052"/>
          <p:cNvSpPr>
            <a:spLocks noGrp="1" noRot="1" noChangeAspect="1" noChangeArrowheads="1" noTextEdit="1"/>
          </p:cNvSpPr>
          <p:nvPr>
            <p:ph type="sldImg" idx="2"/>
          </p:nvPr>
        </p:nvSpPr>
        <p:spPr bwMode="auto">
          <a:xfrm>
            <a:off x="1119188" y="688975"/>
            <a:ext cx="4581525" cy="3436938"/>
          </a:xfrm>
          <a:prstGeom prst="rect">
            <a:avLst/>
          </a:prstGeom>
          <a:noFill/>
          <a:ln w="9525">
            <a:solidFill>
              <a:srgbClr val="000000"/>
            </a:solidFill>
            <a:miter lim="800000"/>
            <a:headEnd/>
            <a:tailEnd/>
          </a:ln>
        </p:spPr>
      </p:sp>
      <p:sp>
        <p:nvSpPr>
          <p:cNvPr id="31749" name="Rectangle 2053"/>
          <p:cNvSpPr>
            <a:spLocks noGrp="1" noChangeArrowheads="1"/>
          </p:cNvSpPr>
          <p:nvPr>
            <p:ph type="body" sz="quarter" idx="3"/>
          </p:nvPr>
        </p:nvSpPr>
        <p:spPr bwMode="auto">
          <a:xfrm>
            <a:off x="228600" y="4237037"/>
            <a:ext cx="6477000" cy="4419600"/>
          </a:xfrm>
          <a:prstGeom prst="rect">
            <a:avLst/>
          </a:prstGeom>
          <a:noFill/>
          <a:ln w="9525">
            <a:noFill/>
            <a:miter lim="800000"/>
            <a:headEnd/>
            <a:tailEnd/>
          </a:ln>
        </p:spPr>
        <p:txBody>
          <a:bodyPr vert="horz" wrap="square" lIns="89359" tIns="44679" rIns="89359" bIns="44679" numCol="1" anchor="t" anchorCtr="0" compatLnSpc="1">
            <a:prstTxWarp prst="textNoShape">
              <a:avLst/>
            </a:prstTxWarp>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31750" name="Rectangle 2054"/>
          <p:cNvSpPr>
            <a:spLocks noGrp="1" noChangeArrowheads="1"/>
          </p:cNvSpPr>
          <p:nvPr>
            <p:ph type="ftr" sz="quarter" idx="4"/>
          </p:nvPr>
        </p:nvSpPr>
        <p:spPr bwMode="auto">
          <a:xfrm>
            <a:off x="0" y="8786574"/>
            <a:ext cx="2994163" cy="458964"/>
          </a:xfrm>
          <a:prstGeom prst="rect">
            <a:avLst/>
          </a:prstGeom>
          <a:noFill/>
          <a:ln w="9525">
            <a:noFill/>
            <a:miter lim="800000"/>
            <a:headEnd/>
            <a:tailEnd/>
          </a:ln>
        </p:spPr>
        <p:txBody>
          <a:bodyPr vert="horz" wrap="square" lIns="89359" tIns="44679" rIns="89359" bIns="44679" numCol="1" anchor="b" anchorCtr="0" compatLnSpc="1">
            <a:prstTxWarp prst="textNoShape">
              <a:avLst/>
            </a:prstTxWarp>
          </a:bodyPr>
          <a:lstStyle>
            <a:lvl1pPr algn="l" defTabSz="894218">
              <a:defRPr sz="1200"/>
            </a:lvl1pPr>
          </a:lstStyle>
          <a:p>
            <a:pPr>
              <a:defRPr/>
            </a:pPr>
            <a:endParaRPr lang="en-US"/>
          </a:p>
        </p:txBody>
      </p:sp>
      <p:sp>
        <p:nvSpPr>
          <p:cNvPr id="31751" name="Rectangle 2055"/>
          <p:cNvSpPr>
            <a:spLocks noGrp="1" noChangeArrowheads="1"/>
          </p:cNvSpPr>
          <p:nvPr>
            <p:ph type="sldNum" sz="quarter" idx="5"/>
          </p:nvPr>
        </p:nvSpPr>
        <p:spPr bwMode="auto">
          <a:xfrm>
            <a:off x="3891791" y="8786574"/>
            <a:ext cx="2995717" cy="458964"/>
          </a:xfrm>
          <a:prstGeom prst="rect">
            <a:avLst/>
          </a:prstGeom>
          <a:noFill/>
          <a:ln w="9525">
            <a:noFill/>
            <a:miter lim="800000"/>
            <a:headEnd/>
            <a:tailEnd/>
          </a:ln>
        </p:spPr>
        <p:txBody>
          <a:bodyPr vert="horz" wrap="square" lIns="89359" tIns="44679" rIns="89359" bIns="44679" numCol="1" anchor="b" anchorCtr="0" compatLnSpc="1">
            <a:prstTxWarp prst="textNoShape">
              <a:avLst/>
            </a:prstTxWarp>
          </a:bodyPr>
          <a:lstStyle>
            <a:lvl1pPr algn="r" defTabSz="894218">
              <a:defRPr sz="1200"/>
            </a:lvl1pPr>
          </a:lstStyle>
          <a:p>
            <a:pPr>
              <a:defRPr/>
            </a:pPr>
            <a:fld id="{64F653AF-C73B-4503-9469-404FE124A470}" type="slidenum">
              <a:rPr lang="en-US"/>
              <a:pPr>
                <a:defRPr/>
              </a:pPr>
              <a:t>‹#›</a:t>
            </a:fld>
            <a:endParaRPr lang="en-US"/>
          </a:p>
        </p:txBody>
      </p:sp>
    </p:spTree>
    <p:extLst>
      <p:ext uri="{BB962C8B-B14F-4D97-AF65-F5344CB8AC3E}">
        <p14:creationId xmlns:p14="http://schemas.microsoft.com/office/powerpoint/2010/main" val="4281570969"/>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100" kern="1200">
        <a:solidFill>
          <a:schemeClr val="tx1"/>
        </a:solidFill>
        <a:latin typeface="Arial" pitchFamily="34" charset="0"/>
        <a:ea typeface="+mn-ea"/>
        <a:cs typeface="Arial"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2421" eaLnBrk="1" hangingPunct="1">
              <a:spcBef>
                <a:spcPct val="0"/>
              </a:spcBef>
              <a:defRPr/>
            </a:pPr>
            <a:r>
              <a:rPr lang="en-US" b="1" dirty="0" smtClean="0">
                <a:latin typeface="Arial" pitchFamily="34" charset="0"/>
                <a:cs typeface="Arial" charset="0"/>
              </a:rPr>
              <a:t>RPT-243-6</a:t>
            </a:r>
          </a:p>
          <a:p>
            <a:pPr eaLnBrk="1" hangingPunct="1">
              <a:spcBef>
                <a:spcPct val="0"/>
              </a:spcBef>
            </a:pPr>
            <a:r>
              <a:rPr lang="en-US" dirty="0" smtClean="0">
                <a:latin typeface="Arial" pitchFamily="34" charset="0"/>
                <a:cs typeface="Arial" charset="0"/>
              </a:rPr>
              <a:t>Off-Normal and Emergency Response</a:t>
            </a:r>
          </a:p>
          <a:p>
            <a:pPr eaLnBrk="1" hangingPunct="1">
              <a:spcBef>
                <a:spcPct val="0"/>
              </a:spcBef>
            </a:pPr>
            <a:r>
              <a:rPr lang="en-US" b="1" dirty="0" smtClean="0">
                <a:latin typeface="Arial" pitchFamily="34" charset="0"/>
                <a:cs typeface="Arial" charset="0"/>
              </a:rPr>
              <a:t>ACAD-08-006:</a:t>
            </a:r>
            <a:r>
              <a:rPr lang="en-US" dirty="0" smtClean="0">
                <a:latin typeface="Arial" pitchFamily="34" charset="0"/>
                <a:cs typeface="Arial" charset="0"/>
              </a:rPr>
              <a:t> </a:t>
            </a:r>
            <a:r>
              <a:rPr lang="en-US" dirty="0" smtClean="0"/>
              <a:t>3.3.2.3; 3.3.12.1; 3.3.12.3; 3.3.12.6; 3.3.12.8; 3.3.12.9; 3.3.12.10; 3.3.12.11; 3.3.12.12; 3.3.12.13; 3.3.12.14; 3.3.12.16; 3.3.12.18; 3.3.12.19; 3.3.12.22; 3.3.13.6; 3.3.13.8; 3.3.13.11; 3.3.13.12; 3.3.13.13; 3.3.13.15; 3.3.13.19 </a:t>
            </a:r>
            <a:endParaRPr lang="en-US" b="1" dirty="0" smtClean="0">
              <a:latin typeface="Arial" pitchFamily="34" charset="0"/>
              <a:cs typeface="Arial" charset="0"/>
            </a:endParaRPr>
          </a:p>
          <a:p>
            <a:pPr eaLnBrk="1" hangingPunct="1">
              <a:spcBef>
                <a:spcPct val="0"/>
              </a:spcBef>
            </a:pPr>
            <a:r>
              <a:rPr lang="en-US" b="1" dirty="0" smtClean="0">
                <a:latin typeface="Arial" pitchFamily="34" charset="0"/>
                <a:cs typeface="Arial" charset="0"/>
              </a:rPr>
              <a:t>DOE:</a:t>
            </a:r>
            <a:r>
              <a:rPr lang="en-US" dirty="0" smtClean="0">
                <a:latin typeface="Arial" pitchFamily="34" charset="0"/>
                <a:cs typeface="Arial" charset="0"/>
              </a:rPr>
              <a:t> </a:t>
            </a:r>
            <a:r>
              <a:rPr lang="en-US" dirty="0" smtClean="0"/>
              <a:t>2.13.01; 2.13.03; 2.13.04; 2.13.05; 2.13.06; 2.13.07; 2.13.08 ;2.13.10; 2.13.13; 2.13.14; 2.14.01; 2.14.02; 2.14.03; 2.14.04; 2.14.05; 2.15.01; 2.15.02; 2.15.03; 2.15.04 </a:t>
            </a:r>
            <a:endParaRPr lang="en-US" dirty="0" smtClean="0">
              <a:latin typeface="Arial" pitchFamily="34" charset="0"/>
              <a:cs typeface="Arial" charset="0"/>
            </a:endParaRPr>
          </a:p>
          <a:p>
            <a:pPr eaLnBrk="1" hangingPunct="1">
              <a:spcBef>
                <a:spcPct val="0"/>
              </a:spcBef>
            </a:pPr>
            <a:r>
              <a:rPr lang="en-US" b="1" dirty="0" smtClean="0">
                <a:latin typeface="Arial" pitchFamily="34" charset="0"/>
                <a:cs typeface="Arial" charset="0"/>
              </a:rPr>
              <a:t>Duration:</a:t>
            </a:r>
            <a:r>
              <a:rPr lang="en-US" dirty="0" smtClean="0">
                <a:latin typeface="Arial" pitchFamily="34" charset="0"/>
                <a:cs typeface="Arial" charset="0"/>
              </a:rPr>
              <a:t> 3 hours</a:t>
            </a:r>
          </a:p>
          <a:p>
            <a:pPr eaLnBrk="1" hangingPunct="1">
              <a:spcBef>
                <a:spcPct val="0"/>
              </a:spcBef>
            </a:pPr>
            <a:r>
              <a:rPr lang="en-US" b="1" dirty="0" smtClean="0">
                <a:latin typeface="Arial" pitchFamily="34" charset="0"/>
                <a:cs typeface="Arial" charset="0"/>
              </a:rPr>
              <a:t>Material Resources Needed: </a:t>
            </a:r>
            <a:r>
              <a:rPr lang="en-US" dirty="0" smtClean="0">
                <a:latin typeface="Arial" pitchFamily="34" charset="0"/>
                <a:cs typeface="Arial" charset="0"/>
              </a:rPr>
              <a:t>none</a:t>
            </a:r>
          </a:p>
          <a:p>
            <a:pPr eaLnBrk="1" hangingPunct="1">
              <a:spcBef>
                <a:spcPct val="0"/>
              </a:spcBef>
            </a:pPr>
            <a:r>
              <a:rPr lang="en-US" b="1" dirty="0" smtClean="0">
                <a:latin typeface="Arial" pitchFamily="34" charset="0"/>
                <a:cs typeface="Arial" charset="0"/>
              </a:rPr>
              <a:t>Equipment/Supplies:</a:t>
            </a:r>
            <a:r>
              <a:rPr lang="en-US" dirty="0" smtClean="0">
                <a:latin typeface="Arial" pitchFamily="34" charset="0"/>
                <a:cs typeface="Arial" charset="0"/>
              </a:rPr>
              <a:t> Overhead display for PowerPoint</a:t>
            </a:r>
          </a:p>
          <a:p>
            <a:pPr eaLnBrk="1" hangingPunct="1">
              <a:spcBef>
                <a:spcPct val="0"/>
              </a:spcBef>
            </a:pPr>
            <a:r>
              <a:rPr lang="en-US" b="1" dirty="0" smtClean="0">
                <a:latin typeface="Arial" pitchFamily="34" charset="0"/>
                <a:cs typeface="Arial" charset="0"/>
              </a:rPr>
              <a:t>Assessment/Evaluation:</a:t>
            </a:r>
            <a:r>
              <a:rPr lang="en-US" dirty="0" smtClean="0">
                <a:latin typeface="Arial" pitchFamily="34" charset="0"/>
                <a:cs typeface="Arial" charset="0"/>
              </a:rPr>
              <a:t>  The learning outcomes should be reviewed at the beginning of the class and should be reviewed periodically and at the conclusion.  Examination number 3 (Final) will provide a formal assessment of these learning outcomes.   </a:t>
            </a:r>
          </a:p>
          <a:p>
            <a:r>
              <a:rPr lang="en-US" b="1" dirty="0" smtClean="0">
                <a:latin typeface="Arial" charset="0"/>
                <a:cs typeface="Arial" charset="0"/>
              </a:rPr>
              <a:t>References Used in Development:</a:t>
            </a:r>
            <a:r>
              <a:rPr lang="en-US" dirty="0" smtClean="0">
                <a:latin typeface="Arial" charset="0"/>
                <a:cs typeface="Arial" charset="0"/>
              </a:rPr>
              <a:t> </a:t>
            </a:r>
          </a:p>
          <a:p>
            <a:r>
              <a:rPr lang="en-US" u="sng" dirty="0" smtClean="0">
                <a:latin typeface="Arial" pitchFamily="34" charset="0"/>
              </a:rPr>
              <a:t>Basic Radiation Protection Technology</a:t>
            </a:r>
            <a:r>
              <a:rPr lang="en-US" dirty="0" smtClean="0">
                <a:latin typeface="Arial" pitchFamily="34" charset="0"/>
              </a:rPr>
              <a:t>, 5</a:t>
            </a:r>
            <a:r>
              <a:rPr lang="en-US" baseline="30000" dirty="0" smtClean="0">
                <a:latin typeface="Arial" pitchFamily="34" charset="0"/>
              </a:rPr>
              <a:t>th</a:t>
            </a:r>
            <a:r>
              <a:rPr lang="en-US" dirty="0" smtClean="0">
                <a:latin typeface="Arial" pitchFamily="34" charset="0"/>
              </a:rPr>
              <a:t> and 6</a:t>
            </a:r>
            <a:r>
              <a:rPr lang="en-US" baseline="30000" dirty="0" smtClean="0">
                <a:latin typeface="Arial" pitchFamily="34" charset="0"/>
              </a:rPr>
              <a:t>th</a:t>
            </a:r>
            <a:r>
              <a:rPr lang="en-US" dirty="0" smtClean="0">
                <a:latin typeface="Arial" pitchFamily="34" charset="0"/>
              </a:rPr>
              <a:t> edition, </a:t>
            </a:r>
            <a:r>
              <a:rPr lang="en-US" dirty="0" err="1" smtClean="0">
                <a:latin typeface="Arial" pitchFamily="34" charset="0"/>
              </a:rPr>
              <a:t>Gollnick</a:t>
            </a:r>
            <a:r>
              <a:rPr lang="en-US" dirty="0" smtClean="0">
                <a:latin typeface="Arial" pitchFamily="34" charset="0"/>
              </a:rPr>
              <a:t>; ISBN 0-916339-11-4</a:t>
            </a:r>
          </a:p>
          <a:p>
            <a:r>
              <a:rPr lang="en-US" u="sng" dirty="0" smtClean="0">
                <a:latin typeface="Arial" pitchFamily="34" charset="0"/>
              </a:rPr>
              <a:t>Nuclides and Isotopes/Chart of the Nuclides</a:t>
            </a:r>
            <a:r>
              <a:rPr lang="en-US" dirty="0" smtClean="0">
                <a:latin typeface="Arial" pitchFamily="34" charset="0"/>
              </a:rPr>
              <a:t>, 16</a:t>
            </a:r>
            <a:r>
              <a:rPr lang="en-US" baseline="30000" dirty="0" smtClean="0">
                <a:latin typeface="Arial" pitchFamily="34" charset="0"/>
              </a:rPr>
              <a:t>th</a:t>
            </a:r>
            <a:r>
              <a:rPr lang="en-US" dirty="0" smtClean="0">
                <a:latin typeface="Arial" pitchFamily="34" charset="0"/>
              </a:rPr>
              <a:t> edition, Baum, Knox, Miller; ASIN: B000BUNFS8</a:t>
            </a:r>
          </a:p>
          <a:p>
            <a:r>
              <a:rPr lang="en-US" u="sng" dirty="0" smtClean="0">
                <a:latin typeface="Arial" pitchFamily="34" charset="0"/>
              </a:rPr>
              <a:t>Operational Health Physics Training</a:t>
            </a:r>
            <a:r>
              <a:rPr lang="en-US" dirty="0" smtClean="0">
                <a:latin typeface="Arial" pitchFamily="34" charset="0"/>
              </a:rPr>
              <a:t>, Moe; ANL-88-26 (1988)</a:t>
            </a:r>
          </a:p>
          <a:p>
            <a:r>
              <a:rPr lang="en-US" u="sng" dirty="0" smtClean="0">
                <a:latin typeface="Arial" pitchFamily="34" charset="0"/>
              </a:rPr>
              <a:t>DOE Health Physics Training</a:t>
            </a:r>
            <a:r>
              <a:rPr lang="en-US" dirty="0" smtClean="0">
                <a:latin typeface="Arial" pitchFamily="34" charset="0"/>
              </a:rPr>
              <a:t>, DOE-HDBK-1122-99 &amp; DOE-HDBK-1122-2009</a:t>
            </a:r>
          </a:p>
          <a:p>
            <a:r>
              <a:rPr lang="en-US" dirty="0" smtClean="0">
                <a:latin typeface="Arial" pitchFamily="34" charset="0"/>
              </a:rPr>
              <a:t>10CFR20 &amp; 10CFR835 – current revisions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88E6E0DF-24E3-4AE2-9EC9-07FEF6D7A5D8}" type="slidenum">
              <a:rPr lang="en-US" smtClean="0">
                <a:solidFill>
                  <a:prstClr val="black"/>
                </a:solidFill>
              </a:rPr>
              <a:pPr>
                <a:defRPr/>
              </a:pPr>
              <a:t>1</a:t>
            </a:fld>
            <a:endParaRPr lang="en-US">
              <a:solidFill>
                <a:prstClr val="black"/>
              </a:solidFill>
            </a:endParaRPr>
          </a:p>
        </p:txBody>
      </p:sp>
    </p:spTree>
    <p:extLst>
      <p:ext uri="{BB962C8B-B14F-4D97-AF65-F5344CB8AC3E}">
        <p14:creationId xmlns:p14="http://schemas.microsoft.com/office/powerpoint/2010/main" val="28738167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a:ln/>
        </p:spPr>
      </p:sp>
      <p:sp>
        <p:nvSpPr>
          <p:cNvPr id="25603" name="Notes Placeholder 2"/>
          <p:cNvSpPr>
            <a:spLocks noGrp="1"/>
          </p:cNvSpPr>
          <p:nvPr>
            <p:ph type="body" idx="1"/>
          </p:nvPr>
        </p:nvSpPr>
        <p:spPr>
          <a:xfrm>
            <a:off x="899182" y="4356223"/>
            <a:ext cx="5016155" cy="4285249"/>
          </a:xfrm>
          <a:noFill/>
          <a:ln/>
        </p:spPr>
        <p:txBody>
          <a:bodyPr/>
          <a:lstStyle/>
          <a:p>
            <a:pPr>
              <a:lnSpc>
                <a:spcPct val="90000"/>
              </a:lnSpc>
            </a:pPr>
            <a:endParaRPr lang="en-US" dirty="0" smtClean="0"/>
          </a:p>
        </p:txBody>
      </p:sp>
      <p:sp>
        <p:nvSpPr>
          <p:cNvPr id="25604"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15C342C2-4878-4DC3-BF31-E7E048670C1B}" type="datetime1">
              <a:rPr lang="en-US" sz="1200"/>
              <a:pPr algn="r" defTabSz="893021"/>
              <a:t>2/13/2013</a:t>
            </a:fld>
            <a:endParaRPr lang="en-US" sz="1200" dirty="0"/>
          </a:p>
        </p:txBody>
      </p:sp>
      <p:sp>
        <p:nvSpPr>
          <p:cNvPr id="25605"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E4E3F057-00F3-4FE5-AD83-CD6CCDE6B13D}" type="slidenum">
              <a:rPr lang="en-US" sz="1200"/>
              <a:pPr algn="r" defTabSz="893021"/>
              <a:t>23</a:t>
            </a:fld>
            <a:endParaRPr lang="en-US"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lstStyle/>
          <a:p>
            <a:endParaRPr lang="en-US" smtClean="0"/>
          </a:p>
        </p:txBody>
      </p:sp>
      <p:sp>
        <p:nvSpPr>
          <p:cNvPr id="26628" name="Date Placeholder 3"/>
          <p:cNvSpPr>
            <a:spLocks noGrp="1"/>
          </p:cNvSpPr>
          <p:nvPr>
            <p:ph type="dt" sz="quarter" idx="1"/>
          </p:nvPr>
        </p:nvSpPr>
        <p:spPr>
          <a:noFill/>
        </p:spPr>
        <p:txBody>
          <a:bodyPr/>
          <a:lstStyle/>
          <a:p>
            <a:pPr defTabSz="893021"/>
            <a:fld id="{76DBAF44-A78E-4320-AB13-6249B3937434}" type="datetime1">
              <a:rPr lang="en-US" smtClean="0"/>
              <a:pPr defTabSz="893021"/>
              <a:t>2/13/2013</a:t>
            </a:fld>
            <a:endParaRPr lang="en-US" dirty="0" smtClean="0"/>
          </a:p>
        </p:txBody>
      </p:sp>
      <p:sp>
        <p:nvSpPr>
          <p:cNvPr id="26629" name="Slide Number Placeholder 4"/>
          <p:cNvSpPr>
            <a:spLocks noGrp="1"/>
          </p:cNvSpPr>
          <p:nvPr>
            <p:ph type="sldNum" sz="quarter" idx="5"/>
          </p:nvPr>
        </p:nvSpPr>
        <p:spPr>
          <a:noFill/>
        </p:spPr>
        <p:txBody>
          <a:bodyPr/>
          <a:lstStyle/>
          <a:p>
            <a:pPr defTabSz="893021"/>
            <a:fld id="{9187B52F-9D6B-4F0A-93F6-E27CDB00BC92}" type="slidenum">
              <a:rPr lang="en-US" smtClean="0"/>
              <a:pPr defTabSz="893021"/>
              <a:t>24</a:t>
            </a:fld>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25</a:t>
            </a:fld>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26</a:t>
            </a:fld>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27</a:t>
            </a:fld>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28</a:t>
            </a:fld>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29</a:t>
            </a:fld>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dirty="0"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30</a:t>
            </a:fld>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dirty="0"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31</a:t>
            </a:fld>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dirty="0"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32</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187">
              <a:defRPr/>
            </a:pPr>
            <a:r>
              <a:rPr lang="en-US" dirty="0" smtClean="0"/>
              <a:t>These learning outcomes have been addressed at least one other time.  They are here to help ensure the student  has achieved them by the end of the course.  They are related</a:t>
            </a:r>
            <a:r>
              <a:rPr lang="en-US" baseline="0" dirty="0" smtClean="0"/>
              <a:t> to the topic of this lecture and thus review of them will help set the stage.  The technical content pertaining to the outcomes is not repeated here.</a:t>
            </a:r>
          </a:p>
          <a:p>
            <a:pPr defTabSz="914187">
              <a:defRPr/>
            </a:pPr>
            <a:endParaRPr lang="en-US" baseline="0" dirty="0" smtClean="0"/>
          </a:p>
          <a:p>
            <a:pPr defTabSz="914187">
              <a:defRPr/>
            </a:pPr>
            <a:r>
              <a:rPr lang="en-US" baseline="0" dirty="0" smtClean="0"/>
              <a:t>The instructor should use some form of interactive activity to engage the class in covering the outcomes before starting new material.</a:t>
            </a:r>
            <a:endParaRPr lang="en-US" dirty="0" smtClean="0"/>
          </a:p>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2/13/2013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endParaRPr lang="en-US" smtClean="0"/>
          </a:p>
        </p:txBody>
      </p:sp>
      <p:sp>
        <p:nvSpPr>
          <p:cNvPr id="28676" name="Date Placeholder 3"/>
          <p:cNvSpPr>
            <a:spLocks noGrp="1"/>
          </p:cNvSpPr>
          <p:nvPr>
            <p:ph type="dt" sz="quarter" idx="1"/>
          </p:nvPr>
        </p:nvSpPr>
        <p:spPr>
          <a:noFill/>
        </p:spPr>
        <p:txBody>
          <a:bodyPr/>
          <a:lstStyle/>
          <a:p>
            <a:pPr defTabSz="893021"/>
            <a:fld id="{FA9B647F-1924-4DBB-A02F-AADE8B89140E}" type="datetime1">
              <a:rPr lang="en-US" smtClean="0"/>
              <a:pPr defTabSz="893021"/>
              <a:t>2/13/2013</a:t>
            </a:fld>
            <a:endParaRPr lang="en-US" dirty="0" smtClean="0"/>
          </a:p>
        </p:txBody>
      </p:sp>
      <p:sp>
        <p:nvSpPr>
          <p:cNvPr id="28677" name="Slide Number Placeholder 4"/>
          <p:cNvSpPr>
            <a:spLocks noGrp="1"/>
          </p:cNvSpPr>
          <p:nvPr>
            <p:ph type="sldNum" sz="quarter" idx="5"/>
          </p:nvPr>
        </p:nvSpPr>
        <p:spPr>
          <a:noFill/>
        </p:spPr>
        <p:txBody>
          <a:bodyPr/>
          <a:lstStyle/>
          <a:p>
            <a:pPr defTabSz="893021"/>
            <a:fld id="{B45545B8-9458-40BA-96B0-AE1DD0811F92}" type="slidenum">
              <a:rPr lang="en-US" smtClean="0"/>
              <a:pPr defTabSz="893021"/>
              <a:t>33</a:t>
            </a:fld>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81E78FEE-0CB5-4F3B-9018-B6CF93452CFB}" type="datetime1">
              <a:rPr lang="en-US" smtClean="0"/>
              <a:pPr>
                <a:defRPr/>
              </a:pPr>
              <a:t>2/13/2013</a:t>
            </a:fld>
            <a:endParaRPr lang="en-US"/>
          </a:p>
        </p:txBody>
      </p:sp>
      <p:sp>
        <p:nvSpPr>
          <p:cNvPr id="5" name="Slide Number Placeholder 4"/>
          <p:cNvSpPr>
            <a:spLocks noGrp="1"/>
          </p:cNvSpPr>
          <p:nvPr>
            <p:ph type="sldNum" sz="quarter" idx="11"/>
          </p:nvPr>
        </p:nvSpPr>
        <p:spPr/>
        <p:txBody>
          <a:bodyPr/>
          <a:lstStyle/>
          <a:p>
            <a:pPr>
              <a:defRPr/>
            </a:pPr>
            <a:fld id="{64F653AF-C73B-4503-9469-404FE124A470}" type="slidenum">
              <a:rPr lang="en-US" smtClean="0"/>
              <a:pPr>
                <a:defRPr/>
              </a:pPr>
              <a:t>58</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81E78FEE-0CB5-4F3B-9018-B6CF93452CFB}" type="datetime1">
              <a:rPr lang="en-US" smtClean="0"/>
              <a:pPr>
                <a:defRPr/>
              </a:pPr>
              <a:t>2/13/2013</a:t>
            </a:fld>
            <a:endParaRPr lang="en-US"/>
          </a:p>
        </p:txBody>
      </p:sp>
      <p:sp>
        <p:nvSpPr>
          <p:cNvPr id="5" name="Slide Number Placeholder 4"/>
          <p:cNvSpPr>
            <a:spLocks noGrp="1"/>
          </p:cNvSpPr>
          <p:nvPr>
            <p:ph type="sldNum" sz="quarter" idx="11"/>
          </p:nvPr>
        </p:nvSpPr>
        <p:spPr/>
        <p:txBody>
          <a:bodyPr/>
          <a:lstStyle/>
          <a:p>
            <a:pPr>
              <a:defRPr/>
            </a:pPr>
            <a:fld id="{64F653AF-C73B-4503-9469-404FE124A470}" type="slidenum">
              <a:rPr lang="en-US" smtClean="0"/>
              <a:pPr>
                <a:defRPr/>
              </a:pPr>
              <a:t>59</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p:spPr>
        <p:txBody>
          <a:bodyPr/>
          <a:lstStyle/>
          <a:p>
            <a:endParaRPr lang="en-US" smtClean="0"/>
          </a:p>
        </p:txBody>
      </p:sp>
      <p:sp>
        <p:nvSpPr>
          <p:cNvPr id="29700" name="Date Placeholder 3"/>
          <p:cNvSpPr>
            <a:spLocks noGrp="1"/>
          </p:cNvSpPr>
          <p:nvPr>
            <p:ph type="dt" sz="quarter" idx="1"/>
          </p:nvPr>
        </p:nvSpPr>
        <p:spPr>
          <a:noFill/>
        </p:spPr>
        <p:txBody>
          <a:bodyPr/>
          <a:lstStyle/>
          <a:p>
            <a:pPr defTabSz="893021"/>
            <a:fld id="{1D26790A-1EB3-4102-94AE-5F9814528587}" type="datetime1">
              <a:rPr lang="en-US" smtClean="0"/>
              <a:pPr defTabSz="893021"/>
              <a:t>2/13/2013</a:t>
            </a:fld>
            <a:endParaRPr lang="en-US" dirty="0" smtClean="0"/>
          </a:p>
        </p:txBody>
      </p:sp>
      <p:sp>
        <p:nvSpPr>
          <p:cNvPr id="29701" name="Slide Number Placeholder 4"/>
          <p:cNvSpPr>
            <a:spLocks noGrp="1"/>
          </p:cNvSpPr>
          <p:nvPr>
            <p:ph type="sldNum" sz="quarter" idx="5"/>
          </p:nvPr>
        </p:nvSpPr>
        <p:spPr>
          <a:noFill/>
        </p:spPr>
        <p:txBody>
          <a:bodyPr/>
          <a:lstStyle/>
          <a:p>
            <a:pPr defTabSz="893021"/>
            <a:fld id="{FC7F271D-50CD-4713-A1D2-539C44324DC7}" type="slidenum">
              <a:rPr lang="en-US" smtClean="0"/>
              <a:pPr defTabSz="893021"/>
              <a:t>64</a:t>
            </a:fld>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Date Placeholder 3"/>
          <p:cNvSpPr>
            <a:spLocks noGrp="1"/>
          </p:cNvSpPr>
          <p:nvPr>
            <p:ph type="dt" sz="quarter" idx="1"/>
          </p:nvPr>
        </p:nvSpPr>
        <p:spPr>
          <a:noFill/>
        </p:spPr>
        <p:txBody>
          <a:bodyPr/>
          <a:lstStyle/>
          <a:p>
            <a:pPr defTabSz="893021"/>
            <a:fld id="{DE47EF96-F92E-4550-AC91-71CD569AA10F}" type="datetime1">
              <a:rPr lang="en-US" smtClean="0"/>
              <a:pPr defTabSz="893021"/>
              <a:t>2/13/2013</a:t>
            </a:fld>
            <a:endParaRPr lang="en-US" dirty="0" smtClean="0"/>
          </a:p>
        </p:txBody>
      </p:sp>
      <p:sp>
        <p:nvSpPr>
          <p:cNvPr id="30725" name="Slide Number Placeholder 4"/>
          <p:cNvSpPr>
            <a:spLocks noGrp="1"/>
          </p:cNvSpPr>
          <p:nvPr>
            <p:ph type="sldNum" sz="quarter" idx="5"/>
          </p:nvPr>
        </p:nvSpPr>
        <p:spPr>
          <a:noFill/>
        </p:spPr>
        <p:txBody>
          <a:bodyPr/>
          <a:lstStyle/>
          <a:p>
            <a:pPr defTabSz="893021"/>
            <a:fld id="{CB1E641D-CF71-4270-8D17-38D3E727B6DD}" type="slidenum">
              <a:rPr lang="en-US" smtClean="0"/>
              <a:pPr defTabSz="893021"/>
              <a:t>66</a:t>
            </a:fld>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Date Placeholder 3"/>
          <p:cNvSpPr>
            <a:spLocks noGrp="1"/>
          </p:cNvSpPr>
          <p:nvPr>
            <p:ph type="dt" sz="quarter" idx="1"/>
          </p:nvPr>
        </p:nvSpPr>
        <p:spPr>
          <a:noFill/>
        </p:spPr>
        <p:txBody>
          <a:bodyPr/>
          <a:lstStyle/>
          <a:p>
            <a:pPr defTabSz="893021"/>
            <a:fld id="{DE47EF96-F92E-4550-AC91-71CD569AA10F}" type="datetime1">
              <a:rPr lang="en-US" smtClean="0"/>
              <a:pPr defTabSz="893021"/>
              <a:t>2/13/2013</a:t>
            </a:fld>
            <a:endParaRPr lang="en-US" dirty="0" smtClean="0"/>
          </a:p>
        </p:txBody>
      </p:sp>
      <p:sp>
        <p:nvSpPr>
          <p:cNvPr id="30725" name="Slide Number Placeholder 4"/>
          <p:cNvSpPr>
            <a:spLocks noGrp="1"/>
          </p:cNvSpPr>
          <p:nvPr>
            <p:ph type="sldNum" sz="quarter" idx="5"/>
          </p:nvPr>
        </p:nvSpPr>
        <p:spPr>
          <a:noFill/>
        </p:spPr>
        <p:txBody>
          <a:bodyPr/>
          <a:lstStyle/>
          <a:p>
            <a:pPr defTabSz="893021"/>
            <a:fld id="{CB1E641D-CF71-4270-8D17-38D3E727B6DD}" type="slidenum">
              <a:rPr lang="en-US" smtClean="0"/>
              <a:pPr defTabSz="893021"/>
              <a:t>67</a:t>
            </a:fld>
            <a:endParaRPr lang="en-US"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p:spPr>
        <p:txBody>
          <a:bodyPr/>
          <a:lstStyle/>
          <a:p>
            <a:endParaRPr lang="en-US" smtClean="0"/>
          </a:p>
        </p:txBody>
      </p:sp>
      <p:sp>
        <p:nvSpPr>
          <p:cNvPr id="30724" name="Date Placeholder 3"/>
          <p:cNvSpPr>
            <a:spLocks noGrp="1"/>
          </p:cNvSpPr>
          <p:nvPr>
            <p:ph type="dt" sz="quarter" idx="1"/>
          </p:nvPr>
        </p:nvSpPr>
        <p:spPr>
          <a:noFill/>
        </p:spPr>
        <p:txBody>
          <a:bodyPr/>
          <a:lstStyle/>
          <a:p>
            <a:pPr defTabSz="893021"/>
            <a:fld id="{DE47EF96-F92E-4550-AC91-71CD569AA10F}" type="datetime1">
              <a:rPr lang="en-US" smtClean="0"/>
              <a:pPr defTabSz="893021"/>
              <a:t>2/13/2013</a:t>
            </a:fld>
            <a:endParaRPr lang="en-US" dirty="0" smtClean="0"/>
          </a:p>
        </p:txBody>
      </p:sp>
      <p:sp>
        <p:nvSpPr>
          <p:cNvPr id="30725" name="Slide Number Placeholder 4"/>
          <p:cNvSpPr>
            <a:spLocks noGrp="1"/>
          </p:cNvSpPr>
          <p:nvPr>
            <p:ph type="sldNum" sz="quarter" idx="5"/>
          </p:nvPr>
        </p:nvSpPr>
        <p:spPr>
          <a:noFill/>
        </p:spPr>
        <p:txBody>
          <a:bodyPr/>
          <a:lstStyle/>
          <a:p>
            <a:pPr defTabSz="893021"/>
            <a:fld id="{CB1E641D-CF71-4270-8D17-38D3E727B6DD}" type="slidenum">
              <a:rPr lang="en-US" smtClean="0"/>
              <a:pPr defTabSz="893021"/>
              <a:t>68</a:t>
            </a:fld>
            <a:endParaRPr lang="en-US"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endParaRPr lang="en-US" smtClean="0"/>
          </a:p>
        </p:txBody>
      </p:sp>
      <p:sp>
        <p:nvSpPr>
          <p:cNvPr id="31748" name="Date Placeholder 3"/>
          <p:cNvSpPr>
            <a:spLocks noGrp="1"/>
          </p:cNvSpPr>
          <p:nvPr>
            <p:ph type="dt" sz="quarter" idx="1"/>
          </p:nvPr>
        </p:nvSpPr>
        <p:spPr>
          <a:noFill/>
        </p:spPr>
        <p:txBody>
          <a:bodyPr/>
          <a:lstStyle/>
          <a:p>
            <a:pPr defTabSz="893021"/>
            <a:fld id="{6D95B6D0-4067-4B12-AD84-DA93743ABF28}" type="datetime1">
              <a:rPr lang="en-US" smtClean="0"/>
              <a:pPr defTabSz="893021"/>
              <a:t>2/13/2013</a:t>
            </a:fld>
            <a:endParaRPr lang="en-US" dirty="0" smtClean="0"/>
          </a:p>
        </p:txBody>
      </p:sp>
      <p:sp>
        <p:nvSpPr>
          <p:cNvPr id="31749" name="Slide Number Placeholder 4"/>
          <p:cNvSpPr>
            <a:spLocks noGrp="1"/>
          </p:cNvSpPr>
          <p:nvPr>
            <p:ph type="sldNum" sz="quarter" idx="5"/>
          </p:nvPr>
        </p:nvSpPr>
        <p:spPr>
          <a:noFill/>
        </p:spPr>
        <p:txBody>
          <a:bodyPr/>
          <a:lstStyle/>
          <a:p>
            <a:pPr defTabSz="893021"/>
            <a:fld id="{FC2484E1-C3FA-4E9F-8B57-E4F6EB8AD5B2}" type="slidenum">
              <a:rPr lang="en-US" smtClean="0"/>
              <a:pPr defTabSz="893021"/>
              <a:t>69</a:t>
            </a:fld>
            <a:endParaRPr lang="en-US"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smtClean="0"/>
          </a:p>
        </p:txBody>
      </p:sp>
      <p:sp>
        <p:nvSpPr>
          <p:cNvPr id="32772" name="Date Placeholder 3"/>
          <p:cNvSpPr>
            <a:spLocks noGrp="1"/>
          </p:cNvSpPr>
          <p:nvPr>
            <p:ph type="dt" sz="quarter" idx="1"/>
          </p:nvPr>
        </p:nvSpPr>
        <p:spPr>
          <a:noFill/>
        </p:spPr>
        <p:txBody>
          <a:bodyPr/>
          <a:lstStyle/>
          <a:p>
            <a:pPr defTabSz="893021"/>
            <a:fld id="{A65E100D-4650-4880-85DC-05AE77058157}" type="datetime1">
              <a:rPr lang="en-US" smtClean="0"/>
              <a:pPr defTabSz="893021"/>
              <a:t>2/13/2013</a:t>
            </a:fld>
            <a:endParaRPr lang="en-US" dirty="0" smtClean="0"/>
          </a:p>
        </p:txBody>
      </p:sp>
      <p:sp>
        <p:nvSpPr>
          <p:cNvPr id="32773" name="Slide Number Placeholder 4"/>
          <p:cNvSpPr>
            <a:spLocks noGrp="1"/>
          </p:cNvSpPr>
          <p:nvPr>
            <p:ph type="sldNum" sz="quarter" idx="5"/>
          </p:nvPr>
        </p:nvSpPr>
        <p:spPr>
          <a:noFill/>
        </p:spPr>
        <p:txBody>
          <a:bodyPr/>
          <a:lstStyle/>
          <a:p>
            <a:pPr defTabSz="893021"/>
            <a:fld id="{5E6EADFA-D3FA-48A0-9B89-A2DE9E461B3E}" type="slidenum">
              <a:rPr lang="en-US" smtClean="0"/>
              <a:pPr defTabSz="893021"/>
              <a:t>70</a:t>
            </a:fld>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smtClean="0"/>
          </a:p>
        </p:txBody>
      </p:sp>
      <p:sp>
        <p:nvSpPr>
          <p:cNvPr id="32772" name="Date Placeholder 3"/>
          <p:cNvSpPr>
            <a:spLocks noGrp="1"/>
          </p:cNvSpPr>
          <p:nvPr>
            <p:ph type="dt" sz="quarter" idx="1"/>
          </p:nvPr>
        </p:nvSpPr>
        <p:spPr>
          <a:noFill/>
        </p:spPr>
        <p:txBody>
          <a:bodyPr/>
          <a:lstStyle/>
          <a:p>
            <a:pPr defTabSz="893021"/>
            <a:fld id="{A65E100D-4650-4880-85DC-05AE77058157}" type="datetime1">
              <a:rPr lang="en-US" smtClean="0"/>
              <a:pPr defTabSz="893021"/>
              <a:t>2/13/2013</a:t>
            </a:fld>
            <a:endParaRPr lang="en-US" dirty="0" smtClean="0"/>
          </a:p>
        </p:txBody>
      </p:sp>
      <p:sp>
        <p:nvSpPr>
          <p:cNvPr id="32773" name="Slide Number Placeholder 4"/>
          <p:cNvSpPr>
            <a:spLocks noGrp="1"/>
          </p:cNvSpPr>
          <p:nvPr>
            <p:ph type="sldNum" sz="quarter" idx="5"/>
          </p:nvPr>
        </p:nvSpPr>
        <p:spPr>
          <a:noFill/>
        </p:spPr>
        <p:txBody>
          <a:bodyPr/>
          <a:lstStyle/>
          <a:p>
            <a:pPr defTabSz="893021"/>
            <a:fld id="{5E6EADFA-D3FA-48A0-9B89-A2DE9E461B3E}" type="slidenum">
              <a:rPr lang="en-US" smtClean="0"/>
              <a:pPr defTabSz="893021"/>
              <a:t>71</a:t>
            </a:fld>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2/13/2013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smtClean="0"/>
          </a:p>
        </p:txBody>
      </p:sp>
      <p:sp>
        <p:nvSpPr>
          <p:cNvPr id="32772" name="Date Placeholder 3"/>
          <p:cNvSpPr>
            <a:spLocks noGrp="1"/>
          </p:cNvSpPr>
          <p:nvPr>
            <p:ph type="dt" sz="quarter" idx="1"/>
          </p:nvPr>
        </p:nvSpPr>
        <p:spPr>
          <a:noFill/>
        </p:spPr>
        <p:txBody>
          <a:bodyPr/>
          <a:lstStyle/>
          <a:p>
            <a:pPr defTabSz="893021"/>
            <a:fld id="{A65E100D-4650-4880-85DC-05AE77058157}" type="datetime1">
              <a:rPr lang="en-US" smtClean="0"/>
              <a:pPr defTabSz="893021"/>
              <a:t>2/13/2013</a:t>
            </a:fld>
            <a:endParaRPr lang="en-US" dirty="0" smtClean="0"/>
          </a:p>
        </p:txBody>
      </p:sp>
      <p:sp>
        <p:nvSpPr>
          <p:cNvPr id="32773" name="Slide Number Placeholder 4"/>
          <p:cNvSpPr>
            <a:spLocks noGrp="1"/>
          </p:cNvSpPr>
          <p:nvPr>
            <p:ph type="sldNum" sz="quarter" idx="5"/>
          </p:nvPr>
        </p:nvSpPr>
        <p:spPr>
          <a:noFill/>
        </p:spPr>
        <p:txBody>
          <a:bodyPr/>
          <a:lstStyle/>
          <a:p>
            <a:pPr defTabSz="893021"/>
            <a:fld id="{5E6EADFA-D3FA-48A0-9B89-A2DE9E461B3E}" type="slidenum">
              <a:rPr lang="en-US" smtClean="0"/>
              <a:pPr defTabSz="893021"/>
              <a:t>72</a:t>
            </a:fld>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ln/>
        </p:spPr>
      </p:sp>
      <p:sp>
        <p:nvSpPr>
          <p:cNvPr id="32771" name="Notes Placeholder 2"/>
          <p:cNvSpPr>
            <a:spLocks noGrp="1"/>
          </p:cNvSpPr>
          <p:nvPr>
            <p:ph type="body" idx="1"/>
          </p:nvPr>
        </p:nvSpPr>
        <p:spPr>
          <a:noFill/>
          <a:ln/>
        </p:spPr>
        <p:txBody>
          <a:bodyPr/>
          <a:lstStyle/>
          <a:p>
            <a:endParaRPr lang="en-US" smtClean="0"/>
          </a:p>
        </p:txBody>
      </p:sp>
      <p:sp>
        <p:nvSpPr>
          <p:cNvPr id="32772" name="Date Placeholder 3"/>
          <p:cNvSpPr>
            <a:spLocks noGrp="1"/>
          </p:cNvSpPr>
          <p:nvPr>
            <p:ph type="dt" sz="quarter" idx="1"/>
          </p:nvPr>
        </p:nvSpPr>
        <p:spPr>
          <a:noFill/>
        </p:spPr>
        <p:txBody>
          <a:bodyPr/>
          <a:lstStyle/>
          <a:p>
            <a:pPr defTabSz="893021"/>
            <a:fld id="{A65E100D-4650-4880-85DC-05AE77058157}" type="datetime1">
              <a:rPr lang="en-US" smtClean="0"/>
              <a:pPr defTabSz="893021"/>
              <a:t>2/13/2013</a:t>
            </a:fld>
            <a:endParaRPr lang="en-US" dirty="0" smtClean="0"/>
          </a:p>
        </p:txBody>
      </p:sp>
      <p:sp>
        <p:nvSpPr>
          <p:cNvPr id="32773" name="Slide Number Placeholder 4"/>
          <p:cNvSpPr>
            <a:spLocks noGrp="1"/>
          </p:cNvSpPr>
          <p:nvPr>
            <p:ph type="sldNum" sz="quarter" idx="5"/>
          </p:nvPr>
        </p:nvSpPr>
        <p:spPr>
          <a:noFill/>
        </p:spPr>
        <p:txBody>
          <a:bodyPr/>
          <a:lstStyle/>
          <a:p>
            <a:pPr defTabSz="893021"/>
            <a:fld id="{5E6EADFA-D3FA-48A0-9B89-A2DE9E461B3E}" type="slidenum">
              <a:rPr lang="en-US" smtClean="0"/>
              <a:pPr defTabSz="893021"/>
              <a:t>73</a:t>
            </a:fld>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p:spPr>
        <p:txBody>
          <a:bodyPr/>
          <a:lstStyle/>
          <a:p>
            <a:endParaRPr lang="en-US" smtClean="0"/>
          </a:p>
        </p:txBody>
      </p:sp>
      <p:sp>
        <p:nvSpPr>
          <p:cNvPr id="33796" name="Date Placeholder 3"/>
          <p:cNvSpPr>
            <a:spLocks noGrp="1"/>
          </p:cNvSpPr>
          <p:nvPr>
            <p:ph type="dt" sz="quarter" idx="1"/>
          </p:nvPr>
        </p:nvSpPr>
        <p:spPr>
          <a:noFill/>
        </p:spPr>
        <p:txBody>
          <a:bodyPr/>
          <a:lstStyle/>
          <a:p>
            <a:pPr defTabSz="893021"/>
            <a:fld id="{B2B13863-EC69-440D-A502-685863551A17}" type="datetime1">
              <a:rPr lang="en-US" smtClean="0"/>
              <a:pPr defTabSz="893021"/>
              <a:t>2/13/2013</a:t>
            </a:fld>
            <a:endParaRPr lang="en-US" dirty="0" smtClean="0"/>
          </a:p>
        </p:txBody>
      </p:sp>
      <p:sp>
        <p:nvSpPr>
          <p:cNvPr id="33797" name="Slide Number Placeholder 4"/>
          <p:cNvSpPr>
            <a:spLocks noGrp="1"/>
          </p:cNvSpPr>
          <p:nvPr>
            <p:ph type="sldNum" sz="quarter" idx="5"/>
          </p:nvPr>
        </p:nvSpPr>
        <p:spPr>
          <a:noFill/>
        </p:spPr>
        <p:txBody>
          <a:bodyPr/>
          <a:lstStyle/>
          <a:p>
            <a:pPr defTabSz="893021"/>
            <a:fld id="{73FA7F0D-993C-4417-A44B-453258AC8766}" type="slidenum">
              <a:rPr lang="en-US" smtClean="0"/>
              <a:pPr defTabSz="893021"/>
              <a:t>74</a:t>
            </a:fld>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pp 610-612, fig. 6)</a:t>
            </a:r>
          </a:p>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Any given accident can be expected to display and progress through the four phases shown here.  Some are very short in duration -</a:t>
            </a:r>
            <a:r>
              <a:rPr lang="en-US" u="none" baseline="0" dirty="0" smtClean="0"/>
              <a:t> others are protracted and dependent upon the specific accident, location, etc.</a:t>
            </a:r>
            <a:endParaRPr lang="en-US" u="none" dirty="0" smtClean="0"/>
          </a:p>
          <a:p>
            <a:endParaRPr lang="en-US" u="none" dirty="0" smtClean="0"/>
          </a:p>
        </p:txBody>
      </p:sp>
      <p:sp>
        <p:nvSpPr>
          <p:cNvPr id="34820" name="Date Placeholder 3"/>
          <p:cNvSpPr>
            <a:spLocks noGrp="1"/>
          </p:cNvSpPr>
          <p:nvPr>
            <p:ph type="dt" sz="quarter" idx="1"/>
          </p:nvPr>
        </p:nvSpPr>
        <p:spPr>
          <a:noFill/>
        </p:spPr>
        <p:txBody>
          <a:bodyPr/>
          <a:lstStyle/>
          <a:p>
            <a:pPr defTabSz="893021"/>
            <a:fld id="{7FAF2E3F-2FCA-4A8A-BB36-1A4DA1254FE6}" type="datetime1">
              <a:rPr lang="en-US" smtClean="0"/>
              <a:pPr defTabSz="893021"/>
              <a:t>2/13/2013</a:t>
            </a:fld>
            <a:endParaRPr lang="en-US" dirty="0" smtClean="0"/>
          </a:p>
        </p:txBody>
      </p:sp>
      <p:sp>
        <p:nvSpPr>
          <p:cNvPr id="34821" name="Slide Number Placeholder 4"/>
          <p:cNvSpPr>
            <a:spLocks noGrp="1"/>
          </p:cNvSpPr>
          <p:nvPr>
            <p:ph type="sldNum" sz="quarter" idx="5"/>
          </p:nvPr>
        </p:nvSpPr>
        <p:spPr>
          <a:noFill/>
        </p:spPr>
        <p:txBody>
          <a:bodyPr/>
          <a:lstStyle/>
          <a:p>
            <a:pPr defTabSz="893021"/>
            <a:fld id="{63670603-3E7D-4A71-A25A-C49F0192C9BB}" type="slidenum">
              <a:rPr lang="en-US" smtClean="0"/>
              <a:pPr defTabSz="893021"/>
              <a:t>75</a:t>
            </a:fld>
            <a:endParaRPr lang="en-US" dirty="0"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pp 610-612, fig. 6)</a:t>
            </a:r>
          </a:p>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Any given accident can be expected to display and progress through the four phases shown here.  Some are very short in duration -</a:t>
            </a:r>
            <a:r>
              <a:rPr lang="en-US" u="none" baseline="0" dirty="0" smtClean="0"/>
              <a:t> others are protracted and dependent upon the specific accident, location, etc.</a:t>
            </a:r>
            <a:endParaRPr lang="en-US" u="none" dirty="0" smtClean="0"/>
          </a:p>
          <a:p>
            <a:endParaRPr lang="en-US" u="none" dirty="0" smtClean="0"/>
          </a:p>
        </p:txBody>
      </p:sp>
      <p:sp>
        <p:nvSpPr>
          <p:cNvPr id="34820" name="Date Placeholder 3"/>
          <p:cNvSpPr>
            <a:spLocks noGrp="1"/>
          </p:cNvSpPr>
          <p:nvPr>
            <p:ph type="dt" sz="quarter" idx="1"/>
          </p:nvPr>
        </p:nvSpPr>
        <p:spPr>
          <a:noFill/>
        </p:spPr>
        <p:txBody>
          <a:bodyPr/>
          <a:lstStyle/>
          <a:p>
            <a:pPr defTabSz="893021"/>
            <a:fld id="{7FAF2E3F-2FCA-4A8A-BB36-1A4DA1254FE6}" type="datetime1">
              <a:rPr lang="en-US" smtClean="0"/>
              <a:pPr defTabSz="893021"/>
              <a:t>2/13/2013</a:t>
            </a:fld>
            <a:endParaRPr lang="en-US" dirty="0" smtClean="0"/>
          </a:p>
        </p:txBody>
      </p:sp>
      <p:sp>
        <p:nvSpPr>
          <p:cNvPr id="34821" name="Slide Number Placeholder 4"/>
          <p:cNvSpPr>
            <a:spLocks noGrp="1"/>
          </p:cNvSpPr>
          <p:nvPr>
            <p:ph type="sldNum" sz="quarter" idx="5"/>
          </p:nvPr>
        </p:nvSpPr>
        <p:spPr>
          <a:noFill/>
        </p:spPr>
        <p:txBody>
          <a:bodyPr/>
          <a:lstStyle/>
          <a:p>
            <a:pPr defTabSz="893021"/>
            <a:fld id="{63670603-3E7D-4A71-A25A-C49F0192C9BB}" type="slidenum">
              <a:rPr lang="en-US" smtClean="0"/>
              <a:pPr defTabSz="893021"/>
              <a:t>76</a:t>
            </a:fld>
            <a:endParaRPr lang="en-US" dirty="0"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pp 610-612, fig. 6)</a:t>
            </a:r>
          </a:p>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Any given accident can be expected to display and progress through the four phases shown here.  Some are very short in duration -</a:t>
            </a:r>
            <a:r>
              <a:rPr lang="en-US" u="none" baseline="0" dirty="0" smtClean="0"/>
              <a:t> others are protracted and dependent upon the specific accident, location, etc.</a:t>
            </a:r>
            <a:endParaRPr lang="en-US" u="none" dirty="0" smtClean="0"/>
          </a:p>
          <a:p>
            <a:endParaRPr lang="en-US" u="none" dirty="0" smtClean="0"/>
          </a:p>
        </p:txBody>
      </p:sp>
      <p:sp>
        <p:nvSpPr>
          <p:cNvPr id="34820" name="Date Placeholder 3"/>
          <p:cNvSpPr>
            <a:spLocks noGrp="1"/>
          </p:cNvSpPr>
          <p:nvPr>
            <p:ph type="dt" sz="quarter" idx="1"/>
          </p:nvPr>
        </p:nvSpPr>
        <p:spPr>
          <a:noFill/>
        </p:spPr>
        <p:txBody>
          <a:bodyPr/>
          <a:lstStyle/>
          <a:p>
            <a:pPr defTabSz="893021"/>
            <a:fld id="{7FAF2E3F-2FCA-4A8A-BB36-1A4DA1254FE6}" type="datetime1">
              <a:rPr lang="en-US" smtClean="0"/>
              <a:pPr defTabSz="893021"/>
              <a:t>2/13/2013</a:t>
            </a:fld>
            <a:endParaRPr lang="en-US" dirty="0" smtClean="0"/>
          </a:p>
        </p:txBody>
      </p:sp>
      <p:sp>
        <p:nvSpPr>
          <p:cNvPr id="34821" name="Slide Number Placeholder 4"/>
          <p:cNvSpPr>
            <a:spLocks noGrp="1"/>
          </p:cNvSpPr>
          <p:nvPr>
            <p:ph type="sldNum" sz="quarter" idx="5"/>
          </p:nvPr>
        </p:nvSpPr>
        <p:spPr>
          <a:noFill/>
        </p:spPr>
        <p:txBody>
          <a:bodyPr/>
          <a:lstStyle/>
          <a:p>
            <a:pPr defTabSz="893021"/>
            <a:fld id="{63670603-3E7D-4A71-A25A-C49F0192C9BB}" type="slidenum">
              <a:rPr lang="en-US" smtClean="0"/>
              <a:pPr defTabSz="893021"/>
              <a:t>77</a:t>
            </a:fld>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pp 610-612, fig. 6)</a:t>
            </a:r>
          </a:p>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Any given accident can be expected to display and progress through the four phases shown here.  Some are very short </a:t>
            </a:r>
            <a:r>
              <a:rPr lang="en-US" u="none" smtClean="0"/>
              <a:t>in duration -</a:t>
            </a:r>
            <a:r>
              <a:rPr lang="en-US" u="none" baseline="0" smtClean="0"/>
              <a:t> </a:t>
            </a:r>
            <a:r>
              <a:rPr lang="en-US" u="none" baseline="0" dirty="0" smtClean="0"/>
              <a:t>others are protracted and dependent upon the specific accident</a:t>
            </a:r>
            <a:r>
              <a:rPr lang="en-US" u="none" baseline="0" smtClean="0"/>
              <a:t>, location, etc.</a:t>
            </a:r>
            <a:endParaRPr lang="en-US" u="none" dirty="0" smtClean="0"/>
          </a:p>
          <a:p>
            <a:endParaRPr lang="en-US" u="none" dirty="0" smtClean="0"/>
          </a:p>
        </p:txBody>
      </p:sp>
      <p:sp>
        <p:nvSpPr>
          <p:cNvPr id="34820" name="Date Placeholder 3"/>
          <p:cNvSpPr>
            <a:spLocks noGrp="1"/>
          </p:cNvSpPr>
          <p:nvPr>
            <p:ph type="dt" sz="quarter" idx="1"/>
          </p:nvPr>
        </p:nvSpPr>
        <p:spPr>
          <a:noFill/>
        </p:spPr>
        <p:txBody>
          <a:bodyPr/>
          <a:lstStyle/>
          <a:p>
            <a:pPr defTabSz="893021"/>
            <a:fld id="{7FAF2E3F-2FCA-4A8A-BB36-1A4DA1254FE6}" type="datetime1">
              <a:rPr lang="en-US" smtClean="0"/>
              <a:pPr defTabSz="893021"/>
              <a:t>2/13/2013</a:t>
            </a:fld>
            <a:endParaRPr lang="en-US" dirty="0" smtClean="0"/>
          </a:p>
        </p:txBody>
      </p:sp>
      <p:sp>
        <p:nvSpPr>
          <p:cNvPr id="34821" name="Slide Number Placeholder 4"/>
          <p:cNvSpPr>
            <a:spLocks noGrp="1"/>
          </p:cNvSpPr>
          <p:nvPr>
            <p:ph type="sldNum" sz="quarter" idx="5"/>
          </p:nvPr>
        </p:nvSpPr>
        <p:spPr>
          <a:noFill/>
        </p:spPr>
        <p:txBody>
          <a:bodyPr/>
          <a:lstStyle/>
          <a:p>
            <a:pPr defTabSz="893021"/>
            <a:fld id="{63670603-3E7D-4A71-A25A-C49F0192C9BB}" type="slidenum">
              <a:rPr lang="en-US" smtClean="0"/>
              <a:pPr defTabSz="893021"/>
              <a:t>78</a:t>
            </a:fld>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pp 610-612, fig. 6)</a:t>
            </a:r>
          </a:p>
          <a:p>
            <a:pPr marL="0" marR="0" indent="0" algn="l" defTabSz="914400" rtl="0" eaLnBrk="0" fontAlgn="base" latinLnBrk="0" hangingPunct="0">
              <a:lnSpc>
                <a:spcPct val="100000"/>
              </a:lnSpc>
              <a:spcBef>
                <a:spcPct val="30000"/>
              </a:spcBef>
              <a:spcAft>
                <a:spcPct val="0"/>
              </a:spcAft>
              <a:buClrTx/>
              <a:buSzTx/>
              <a:buFontTx/>
              <a:buNone/>
              <a:tabLst/>
              <a:defRPr/>
            </a:pPr>
            <a:r>
              <a:rPr lang="en-US" u="none" dirty="0" smtClean="0"/>
              <a:t>Any given accident can be expected to display and progress through the four phases shown here.  Some are very short </a:t>
            </a:r>
            <a:r>
              <a:rPr lang="en-US" u="none" smtClean="0"/>
              <a:t>in duration -</a:t>
            </a:r>
            <a:r>
              <a:rPr lang="en-US" u="none" baseline="0" smtClean="0"/>
              <a:t> </a:t>
            </a:r>
            <a:r>
              <a:rPr lang="en-US" u="none" baseline="0" dirty="0" smtClean="0"/>
              <a:t>others are protracted and dependent upon the specific accident</a:t>
            </a:r>
            <a:r>
              <a:rPr lang="en-US" u="none" baseline="0" smtClean="0"/>
              <a:t>, location, etc.</a:t>
            </a:r>
            <a:endParaRPr lang="en-US" u="none" dirty="0" smtClean="0"/>
          </a:p>
          <a:p>
            <a:endParaRPr lang="en-US" u="none" dirty="0" smtClean="0"/>
          </a:p>
        </p:txBody>
      </p:sp>
      <p:sp>
        <p:nvSpPr>
          <p:cNvPr id="34820" name="Date Placeholder 3"/>
          <p:cNvSpPr>
            <a:spLocks noGrp="1"/>
          </p:cNvSpPr>
          <p:nvPr>
            <p:ph type="dt" sz="quarter" idx="1"/>
          </p:nvPr>
        </p:nvSpPr>
        <p:spPr>
          <a:noFill/>
        </p:spPr>
        <p:txBody>
          <a:bodyPr/>
          <a:lstStyle/>
          <a:p>
            <a:pPr defTabSz="893021"/>
            <a:fld id="{7FAF2E3F-2FCA-4A8A-BB36-1A4DA1254FE6}" type="datetime1">
              <a:rPr lang="en-US" smtClean="0"/>
              <a:pPr defTabSz="893021"/>
              <a:t>2/13/2013</a:t>
            </a:fld>
            <a:endParaRPr lang="en-US" dirty="0" smtClean="0"/>
          </a:p>
        </p:txBody>
      </p:sp>
      <p:sp>
        <p:nvSpPr>
          <p:cNvPr id="34821" name="Slide Number Placeholder 4"/>
          <p:cNvSpPr>
            <a:spLocks noGrp="1"/>
          </p:cNvSpPr>
          <p:nvPr>
            <p:ph type="sldNum" sz="quarter" idx="5"/>
          </p:nvPr>
        </p:nvSpPr>
        <p:spPr>
          <a:noFill/>
        </p:spPr>
        <p:txBody>
          <a:bodyPr/>
          <a:lstStyle/>
          <a:p>
            <a:pPr defTabSz="893021"/>
            <a:fld id="{63670603-3E7D-4A71-A25A-C49F0192C9BB}" type="slidenum">
              <a:rPr lang="en-US" smtClean="0"/>
              <a:pPr defTabSz="893021"/>
              <a:t>79</a:t>
            </a:fld>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p:spPr>
        <p:txBody>
          <a:bodyPr/>
          <a:lstStyle/>
          <a:p>
            <a:endParaRPr lang="en-US" smtClean="0"/>
          </a:p>
        </p:txBody>
      </p:sp>
      <p:sp>
        <p:nvSpPr>
          <p:cNvPr id="35844" name="Date Placeholder 3"/>
          <p:cNvSpPr>
            <a:spLocks noGrp="1"/>
          </p:cNvSpPr>
          <p:nvPr>
            <p:ph type="dt" sz="quarter" idx="1"/>
          </p:nvPr>
        </p:nvSpPr>
        <p:spPr>
          <a:noFill/>
        </p:spPr>
        <p:txBody>
          <a:bodyPr/>
          <a:lstStyle/>
          <a:p>
            <a:pPr defTabSz="893021"/>
            <a:fld id="{1E1A06C0-F1DE-48DC-B001-9B18386E252D}" type="datetime1">
              <a:rPr lang="en-US" smtClean="0"/>
              <a:pPr defTabSz="893021"/>
              <a:t>2/13/2013</a:t>
            </a:fld>
            <a:endParaRPr lang="en-US" dirty="0" smtClean="0"/>
          </a:p>
        </p:txBody>
      </p:sp>
      <p:sp>
        <p:nvSpPr>
          <p:cNvPr id="35845" name="Slide Number Placeholder 4"/>
          <p:cNvSpPr>
            <a:spLocks noGrp="1"/>
          </p:cNvSpPr>
          <p:nvPr>
            <p:ph type="sldNum" sz="quarter" idx="5"/>
          </p:nvPr>
        </p:nvSpPr>
        <p:spPr>
          <a:noFill/>
        </p:spPr>
        <p:txBody>
          <a:bodyPr/>
          <a:lstStyle/>
          <a:p>
            <a:pPr defTabSz="893021"/>
            <a:fld id="{454D56F0-2E62-4D4E-932D-906BD9C4D6EE}" type="slidenum">
              <a:rPr lang="en-US" smtClean="0"/>
              <a:pPr defTabSz="893021"/>
              <a:t>80</a:t>
            </a:fld>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Page 612, fig. 7</a:t>
            </a:r>
          </a:p>
          <a:p>
            <a:endParaRPr lang="en-US" dirty="0" smtClean="0"/>
          </a:p>
        </p:txBody>
      </p:sp>
      <p:sp>
        <p:nvSpPr>
          <p:cNvPr id="36868" name="Date Placeholder 3"/>
          <p:cNvSpPr>
            <a:spLocks noGrp="1"/>
          </p:cNvSpPr>
          <p:nvPr>
            <p:ph type="dt" sz="quarter" idx="1"/>
          </p:nvPr>
        </p:nvSpPr>
        <p:spPr>
          <a:noFill/>
        </p:spPr>
        <p:txBody>
          <a:bodyPr/>
          <a:lstStyle/>
          <a:p>
            <a:pPr defTabSz="893021"/>
            <a:fld id="{2010BA0C-9B41-43FB-B3CE-2514AD7A65DF}" type="datetime1">
              <a:rPr lang="en-US" smtClean="0"/>
              <a:pPr defTabSz="893021"/>
              <a:t>2/13/2013</a:t>
            </a:fld>
            <a:endParaRPr lang="en-US" dirty="0" smtClean="0"/>
          </a:p>
        </p:txBody>
      </p:sp>
      <p:sp>
        <p:nvSpPr>
          <p:cNvPr id="36869" name="Slide Number Placeholder 4"/>
          <p:cNvSpPr>
            <a:spLocks noGrp="1"/>
          </p:cNvSpPr>
          <p:nvPr>
            <p:ph type="sldNum" sz="quarter" idx="5"/>
          </p:nvPr>
        </p:nvSpPr>
        <p:spPr>
          <a:noFill/>
        </p:spPr>
        <p:txBody>
          <a:bodyPr/>
          <a:lstStyle/>
          <a:p>
            <a:pPr defTabSz="893021"/>
            <a:fld id="{84CC0933-2295-41AC-8277-144999EB87E3}" type="slidenum">
              <a:rPr lang="en-US" smtClean="0"/>
              <a:pPr defTabSz="893021"/>
              <a:t>81</a:t>
            </a:fld>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2/13/2013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Page 612-615, fig. 7</a:t>
            </a:r>
          </a:p>
          <a:p>
            <a:r>
              <a:rPr lang="en-US" sz="1200" b="1" kern="1200" baseline="0" dirty="0" smtClean="0">
                <a:solidFill>
                  <a:schemeClr val="tx1"/>
                </a:solidFill>
                <a:latin typeface="Times New Roman" pitchFamily="18" charset="0"/>
                <a:ea typeface="+mn-ea"/>
                <a:cs typeface="+mn-cs"/>
              </a:rPr>
              <a:t>On-Site Authority </a:t>
            </a:r>
            <a:r>
              <a:rPr lang="en-US" sz="1200" kern="1200" baseline="0" dirty="0" smtClean="0">
                <a:solidFill>
                  <a:schemeClr val="tx1"/>
                </a:solidFill>
                <a:latin typeface="Times New Roman" pitchFamily="18" charset="0"/>
                <a:ea typeface="+mn-ea"/>
                <a:cs typeface="+mn-cs"/>
              </a:rPr>
              <a:t>- A list of persons that have the authority to call in outside</a:t>
            </a:r>
          </a:p>
          <a:p>
            <a:r>
              <a:rPr lang="en-US" sz="1200" kern="1200" baseline="0" dirty="0" smtClean="0">
                <a:solidFill>
                  <a:schemeClr val="tx1"/>
                </a:solidFill>
                <a:latin typeface="Times New Roman" pitchFamily="18" charset="0"/>
                <a:ea typeface="+mn-ea"/>
                <a:cs typeface="+mn-cs"/>
              </a:rPr>
              <a:t>help, evacuate the site, initiate entry into a contamination zone and take other emergency</a:t>
            </a:r>
          </a:p>
          <a:p>
            <a:r>
              <a:rPr lang="en-US" sz="1200" kern="1200" baseline="0" dirty="0" smtClean="0">
                <a:solidFill>
                  <a:schemeClr val="tx1"/>
                </a:solidFill>
                <a:latin typeface="Times New Roman" pitchFamily="18" charset="0"/>
                <a:ea typeface="+mn-ea"/>
                <a:cs typeface="+mn-cs"/>
              </a:rPr>
              <a:t>related actions should be prepared and maintained up to date. </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2500" b="1" dirty="0" smtClean="0"/>
              <a:t>Off-site Agency Contacts </a:t>
            </a:r>
            <a:r>
              <a:rPr lang="en-US" sz="2500" dirty="0" smtClean="0"/>
              <a:t>– State</a:t>
            </a:r>
            <a:r>
              <a:rPr lang="en-US" sz="2500" baseline="0" dirty="0" smtClean="0"/>
              <a:t> and federal agencies needed as well as qualified expert vendors for assistance</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2500" b="1" baseline="0" dirty="0" smtClean="0"/>
              <a:t>Credible Emergencies </a:t>
            </a:r>
            <a:r>
              <a:rPr lang="en-US" sz="2500" baseline="0" dirty="0" smtClean="0"/>
              <a:t>– those events which have a reasonable chance of occurring at the station – earthquakes, tsunamis, fire, flooding, etc.</a:t>
            </a:r>
            <a:endParaRPr lang="en-US" sz="2500" dirty="0" smtClean="0"/>
          </a:p>
          <a:p>
            <a:r>
              <a:rPr lang="en-US" b="1" dirty="0" smtClean="0"/>
              <a:t>Warning Monitor Specifications </a:t>
            </a:r>
            <a:r>
              <a:rPr lang="en-US" dirty="0" smtClean="0"/>
              <a:t>– based on the credible accident analysis able to detect the isotopes and the quantity expected</a:t>
            </a:r>
          </a:p>
          <a:p>
            <a:r>
              <a:rPr lang="en-US" b="1" dirty="0" smtClean="0"/>
              <a:t>Emergency Action Levels</a:t>
            </a:r>
            <a:r>
              <a:rPr lang="en-US" b="1" baseline="0" dirty="0" smtClean="0"/>
              <a:t> </a:t>
            </a:r>
            <a:r>
              <a:rPr lang="en-US" baseline="0" dirty="0" smtClean="0"/>
              <a:t>(next slides)</a:t>
            </a:r>
          </a:p>
          <a:p>
            <a:r>
              <a:rPr lang="en-US" b="1" baseline="0" dirty="0" smtClean="0"/>
              <a:t>Facilities and Equipment </a:t>
            </a:r>
            <a:r>
              <a:rPr lang="en-US" baseline="0" dirty="0" smtClean="0"/>
              <a:t>– needed to handle the needs of the response crews</a:t>
            </a:r>
          </a:p>
          <a:p>
            <a:r>
              <a:rPr lang="en-US" b="1" baseline="0" dirty="0" smtClean="0"/>
              <a:t>Train and Retraining </a:t>
            </a:r>
            <a:r>
              <a:rPr lang="en-US" baseline="0" dirty="0" smtClean="0"/>
              <a:t>(10CFR19.12 requires all employees be trained to a minimum level to properly respond to warnings and alarms. Also detailed implementation training for all responders</a:t>
            </a:r>
          </a:p>
          <a:p>
            <a:r>
              <a:rPr lang="en-US" b="1" dirty="0" smtClean="0"/>
              <a:t>Public Relations and Legal</a:t>
            </a:r>
            <a:r>
              <a:rPr lang="en-US" b="0" dirty="0" smtClean="0"/>
              <a:t> – </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2500" b="1" dirty="0" smtClean="0"/>
              <a:t>Other Hazards Related to Radiological</a:t>
            </a:r>
            <a:r>
              <a:rPr lang="en-US" sz="2500" b="0" dirty="0" smtClean="0"/>
              <a:t> – other concerns to consider such</a:t>
            </a:r>
            <a:r>
              <a:rPr lang="en-US" sz="2500" b="0" baseline="0" dirty="0" smtClean="0"/>
              <a:t> as a biohazard as well as radioactivity</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sz="2500" b="1" dirty="0" smtClean="0"/>
              <a:t>Provision for Updating and Exercising the Plan – </a:t>
            </a:r>
            <a:r>
              <a:rPr lang="en-US" sz="2500" b="0" dirty="0" smtClean="0"/>
              <a:t>practice, review, critique, change,</a:t>
            </a:r>
            <a:r>
              <a:rPr lang="en-US" sz="2500" b="0" baseline="0" dirty="0" smtClean="0"/>
              <a:t> train, practice and review.  An on-going and continuous cycle of reflection and improvement.</a:t>
            </a:r>
            <a:endParaRPr lang="en-US" sz="2500" b="0" dirty="0" smtClean="0"/>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sz="2500" b="1" dirty="0" smtClean="0"/>
          </a:p>
          <a:p>
            <a:endParaRPr lang="en-US" b="1" dirty="0" smtClean="0"/>
          </a:p>
        </p:txBody>
      </p:sp>
      <p:sp>
        <p:nvSpPr>
          <p:cNvPr id="36868" name="Date Placeholder 3"/>
          <p:cNvSpPr>
            <a:spLocks noGrp="1"/>
          </p:cNvSpPr>
          <p:nvPr>
            <p:ph type="dt" sz="quarter" idx="1"/>
          </p:nvPr>
        </p:nvSpPr>
        <p:spPr>
          <a:noFill/>
        </p:spPr>
        <p:txBody>
          <a:bodyPr/>
          <a:lstStyle/>
          <a:p>
            <a:pPr defTabSz="893021"/>
            <a:fld id="{2010BA0C-9B41-43FB-B3CE-2514AD7A65DF}" type="datetime1">
              <a:rPr lang="en-US" smtClean="0"/>
              <a:pPr defTabSz="893021"/>
              <a:t>2/13/2013</a:t>
            </a:fld>
            <a:endParaRPr lang="en-US" dirty="0" smtClean="0"/>
          </a:p>
        </p:txBody>
      </p:sp>
      <p:sp>
        <p:nvSpPr>
          <p:cNvPr id="36869" name="Slide Number Placeholder 4"/>
          <p:cNvSpPr>
            <a:spLocks noGrp="1"/>
          </p:cNvSpPr>
          <p:nvPr>
            <p:ph type="sldNum" sz="quarter" idx="5"/>
          </p:nvPr>
        </p:nvSpPr>
        <p:spPr>
          <a:noFill/>
        </p:spPr>
        <p:txBody>
          <a:bodyPr/>
          <a:lstStyle/>
          <a:p>
            <a:pPr defTabSz="893021"/>
            <a:fld id="{84CC0933-2295-41AC-8277-144999EB87E3}" type="slidenum">
              <a:rPr lang="en-US" smtClean="0"/>
              <a:pPr defTabSz="893021"/>
              <a:t>82</a:t>
            </a:fld>
            <a:endParaRPr lang="en-US" dirty="0"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Page 612-615, </a:t>
            </a:r>
            <a:endParaRPr lang="en-US" sz="2500" b="1" dirty="0" smtClean="0"/>
          </a:p>
          <a:p>
            <a:endParaRPr lang="en-US" b="1" dirty="0" smtClean="0"/>
          </a:p>
        </p:txBody>
      </p:sp>
      <p:sp>
        <p:nvSpPr>
          <p:cNvPr id="36868" name="Date Placeholder 3"/>
          <p:cNvSpPr>
            <a:spLocks noGrp="1"/>
          </p:cNvSpPr>
          <p:nvPr>
            <p:ph type="dt" sz="quarter" idx="1"/>
          </p:nvPr>
        </p:nvSpPr>
        <p:spPr>
          <a:noFill/>
        </p:spPr>
        <p:txBody>
          <a:bodyPr/>
          <a:lstStyle/>
          <a:p>
            <a:pPr defTabSz="893021"/>
            <a:fld id="{2010BA0C-9B41-43FB-B3CE-2514AD7A65DF}" type="datetime1">
              <a:rPr lang="en-US" smtClean="0"/>
              <a:pPr defTabSz="893021"/>
              <a:t>2/13/2013</a:t>
            </a:fld>
            <a:endParaRPr lang="en-US" dirty="0" smtClean="0"/>
          </a:p>
        </p:txBody>
      </p:sp>
      <p:sp>
        <p:nvSpPr>
          <p:cNvPr id="36869" name="Slide Number Placeholder 4"/>
          <p:cNvSpPr>
            <a:spLocks noGrp="1"/>
          </p:cNvSpPr>
          <p:nvPr>
            <p:ph type="sldNum" sz="quarter" idx="5"/>
          </p:nvPr>
        </p:nvSpPr>
        <p:spPr>
          <a:noFill/>
        </p:spPr>
        <p:txBody>
          <a:bodyPr/>
          <a:lstStyle/>
          <a:p>
            <a:pPr defTabSz="893021"/>
            <a:fld id="{84CC0933-2295-41AC-8277-144999EB87E3}" type="slidenum">
              <a:rPr lang="en-US" smtClean="0"/>
              <a:pPr defTabSz="893021"/>
              <a:t>83</a:t>
            </a:fld>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Page 612-615, </a:t>
            </a:r>
          </a:p>
          <a:p>
            <a:endParaRPr lang="en-US" b="1" dirty="0" smtClean="0"/>
          </a:p>
        </p:txBody>
      </p:sp>
      <p:sp>
        <p:nvSpPr>
          <p:cNvPr id="36868" name="Date Placeholder 3"/>
          <p:cNvSpPr>
            <a:spLocks noGrp="1"/>
          </p:cNvSpPr>
          <p:nvPr>
            <p:ph type="dt" sz="quarter" idx="1"/>
          </p:nvPr>
        </p:nvSpPr>
        <p:spPr>
          <a:noFill/>
        </p:spPr>
        <p:txBody>
          <a:bodyPr/>
          <a:lstStyle/>
          <a:p>
            <a:pPr defTabSz="893021"/>
            <a:fld id="{2010BA0C-9B41-43FB-B3CE-2514AD7A65DF}" type="datetime1">
              <a:rPr lang="en-US" smtClean="0"/>
              <a:pPr defTabSz="893021"/>
              <a:t>2/13/2013</a:t>
            </a:fld>
            <a:endParaRPr lang="en-US" dirty="0" smtClean="0"/>
          </a:p>
        </p:txBody>
      </p:sp>
      <p:sp>
        <p:nvSpPr>
          <p:cNvPr id="36869" name="Slide Number Placeholder 4"/>
          <p:cNvSpPr>
            <a:spLocks noGrp="1"/>
          </p:cNvSpPr>
          <p:nvPr>
            <p:ph type="sldNum" sz="quarter" idx="5"/>
          </p:nvPr>
        </p:nvSpPr>
        <p:spPr>
          <a:noFill/>
        </p:spPr>
        <p:txBody>
          <a:bodyPr/>
          <a:lstStyle/>
          <a:p>
            <a:pPr defTabSz="893021"/>
            <a:fld id="{84CC0933-2295-41AC-8277-144999EB87E3}" type="slidenum">
              <a:rPr lang="en-US" smtClean="0"/>
              <a:pPr defTabSz="893021"/>
              <a:t>84</a:t>
            </a:fld>
            <a:endParaRPr lang="en-US" dirty="0"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Page 612-615</a:t>
            </a:r>
          </a:p>
        </p:txBody>
      </p:sp>
      <p:sp>
        <p:nvSpPr>
          <p:cNvPr id="36868" name="Date Placeholder 3"/>
          <p:cNvSpPr>
            <a:spLocks noGrp="1"/>
          </p:cNvSpPr>
          <p:nvPr>
            <p:ph type="dt" sz="quarter" idx="1"/>
          </p:nvPr>
        </p:nvSpPr>
        <p:spPr>
          <a:noFill/>
        </p:spPr>
        <p:txBody>
          <a:bodyPr/>
          <a:lstStyle/>
          <a:p>
            <a:pPr defTabSz="893021"/>
            <a:fld id="{2010BA0C-9B41-43FB-B3CE-2514AD7A65DF}" type="datetime1">
              <a:rPr lang="en-US" smtClean="0"/>
              <a:pPr defTabSz="893021"/>
              <a:t>2/13/2013</a:t>
            </a:fld>
            <a:endParaRPr lang="en-US" dirty="0" smtClean="0"/>
          </a:p>
        </p:txBody>
      </p:sp>
      <p:sp>
        <p:nvSpPr>
          <p:cNvPr id="36869" name="Slide Number Placeholder 4"/>
          <p:cNvSpPr>
            <a:spLocks noGrp="1"/>
          </p:cNvSpPr>
          <p:nvPr>
            <p:ph type="sldNum" sz="quarter" idx="5"/>
          </p:nvPr>
        </p:nvSpPr>
        <p:spPr>
          <a:noFill/>
        </p:spPr>
        <p:txBody>
          <a:bodyPr/>
          <a:lstStyle/>
          <a:p>
            <a:pPr defTabSz="893021"/>
            <a:fld id="{84CC0933-2295-41AC-8277-144999EB87E3}" type="slidenum">
              <a:rPr lang="en-US" smtClean="0"/>
              <a:pPr defTabSz="893021"/>
              <a:t>85</a:t>
            </a:fld>
            <a:endParaRPr lang="en-US" dirty="0"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Page 612-615</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http://www.iaea.org/ns/tutorials/regcontrol/intro/glossarye.htm  accessed 9/28/2011</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u="none" dirty="0" smtClean="0"/>
          </a:p>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The incident results in actual or potential reduction of plant safety, e.g., an accident involving handling of spent fuel. Off-site response is</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called for. Local agencies would activate their emergency operations centers to operational status. They would then await further developments. No public action would be necessary.</a:t>
            </a:r>
          </a:p>
        </p:txBody>
      </p:sp>
      <p:sp>
        <p:nvSpPr>
          <p:cNvPr id="36868" name="Date Placeholder 3"/>
          <p:cNvSpPr>
            <a:spLocks noGrp="1"/>
          </p:cNvSpPr>
          <p:nvPr>
            <p:ph type="dt" sz="quarter" idx="1"/>
          </p:nvPr>
        </p:nvSpPr>
        <p:spPr>
          <a:noFill/>
        </p:spPr>
        <p:txBody>
          <a:bodyPr/>
          <a:lstStyle/>
          <a:p>
            <a:pPr defTabSz="893021"/>
            <a:fld id="{2010BA0C-9B41-43FB-B3CE-2514AD7A65DF}" type="datetime1">
              <a:rPr lang="en-US" smtClean="0"/>
              <a:pPr defTabSz="893021"/>
              <a:t>2/13/2013</a:t>
            </a:fld>
            <a:endParaRPr lang="en-US" dirty="0" smtClean="0"/>
          </a:p>
        </p:txBody>
      </p:sp>
      <p:sp>
        <p:nvSpPr>
          <p:cNvPr id="36869" name="Slide Number Placeholder 4"/>
          <p:cNvSpPr>
            <a:spLocks noGrp="1"/>
          </p:cNvSpPr>
          <p:nvPr>
            <p:ph type="sldNum" sz="quarter" idx="5"/>
          </p:nvPr>
        </p:nvSpPr>
        <p:spPr>
          <a:noFill/>
        </p:spPr>
        <p:txBody>
          <a:bodyPr/>
          <a:lstStyle/>
          <a:p>
            <a:pPr defTabSz="893021"/>
            <a:fld id="{84CC0933-2295-41AC-8277-144999EB87E3}" type="slidenum">
              <a:rPr lang="en-US" smtClean="0"/>
              <a:pPr defTabSz="893021"/>
              <a:t>86</a:t>
            </a:fld>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Page 612-615</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http://www.iaea.org/ns/tutorials/regcontrol/intro/glossarye.htm  accessed 9/28/2011</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u="none" dirty="0" smtClean="0"/>
          </a:p>
          <a:p>
            <a:r>
              <a:rPr lang="en-US" sz="1200" b="0" kern="1200" baseline="0" dirty="0" smtClean="0">
                <a:solidFill>
                  <a:schemeClr val="tx1"/>
                </a:solidFill>
                <a:latin typeface="Times New Roman" pitchFamily="18" charset="0"/>
                <a:ea typeface="+mn-ea"/>
                <a:cs typeface="+mn-cs"/>
              </a:rPr>
              <a:t>The event would not, however, require protective actions beyond the plant boundary. A leak in the primary coolant system greater than the capacity to replace the water would be an example of this level of emergency.</a:t>
            </a:r>
            <a:endParaRPr lang="en-US" b="0" u="none" dirty="0" smtClean="0"/>
          </a:p>
        </p:txBody>
      </p:sp>
      <p:sp>
        <p:nvSpPr>
          <p:cNvPr id="36868" name="Date Placeholder 3"/>
          <p:cNvSpPr>
            <a:spLocks noGrp="1"/>
          </p:cNvSpPr>
          <p:nvPr>
            <p:ph type="dt" sz="quarter" idx="1"/>
          </p:nvPr>
        </p:nvSpPr>
        <p:spPr>
          <a:noFill/>
        </p:spPr>
        <p:txBody>
          <a:bodyPr/>
          <a:lstStyle/>
          <a:p>
            <a:pPr defTabSz="893021"/>
            <a:fld id="{2010BA0C-9B41-43FB-B3CE-2514AD7A65DF}" type="datetime1">
              <a:rPr lang="en-US" smtClean="0"/>
              <a:pPr defTabSz="893021"/>
              <a:t>2/13/2013</a:t>
            </a:fld>
            <a:endParaRPr lang="en-US" dirty="0" smtClean="0"/>
          </a:p>
        </p:txBody>
      </p:sp>
      <p:sp>
        <p:nvSpPr>
          <p:cNvPr id="36869" name="Slide Number Placeholder 4"/>
          <p:cNvSpPr>
            <a:spLocks noGrp="1"/>
          </p:cNvSpPr>
          <p:nvPr>
            <p:ph type="sldNum" sz="quarter" idx="5"/>
          </p:nvPr>
        </p:nvSpPr>
        <p:spPr>
          <a:noFill/>
        </p:spPr>
        <p:txBody>
          <a:bodyPr/>
          <a:lstStyle/>
          <a:p>
            <a:pPr defTabSz="893021"/>
            <a:fld id="{84CC0933-2295-41AC-8277-144999EB87E3}" type="slidenum">
              <a:rPr lang="en-US" smtClean="0"/>
              <a:pPr defTabSz="893021"/>
              <a:t>87</a:t>
            </a:fld>
            <a:endParaRPr lang="en-US"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Gollnick Page 612-615</a:t>
            </a:r>
          </a:p>
          <a:p>
            <a:pPr marL="0" marR="0" lvl="1" indent="0" algn="l" defTabSz="914400" rtl="0" eaLnBrk="0" fontAlgn="base" latinLnBrk="0" hangingPunct="0">
              <a:lnSpc>
                <a:spcPct val="100000"/>
              </a:lnSpc>
              <a:spcBef>
                <a:spcPct val="30000"/>
              </a:spcBef>
              <a:spcAft>
                <a:spcPct val="0"/>
              </a:spcAft>
              <a:buClrTx/>
              <a:buSzTx/>
              <a:buFontTx/>
              <a:buNone/>
              <a:tabLst/>
              <a:defRPr/>
            </a:pPr>
            <a:r>
              <a:rPr lang="en-US" u="none" dirty="0" smtClean="0"/>
              <a:t>http://www.iaea.org/ns/tutorials/regcontrol/intro/glossarye.htm  accessed 9/28/2011</a:t>
            </a: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US" b="0" u="none" dirty="0" smtClean="0"/>
          </a:p>
          <a:p>
            <a:r>
              <a:rPr lang="en-US" sz="1200" b="0" kern="1200" baseline="0" dirty="0" smtClean="0">
                <a:solidFill>
                  <a:schemeClr val="tx1"/>
                </a:solidFill>
                <a:latin typeface="Times New Roman" pitchFamily="18" charset="0"/>
                <a:ea typeface="+mn-ea"/>
                <a:cs typeface="+mn-cs"/>
              </a:rPr>
              <a:t>This requires complete mobilization of the off-site emergency organizations and probable alert of the general public within the 10 mile EPZ. The loss of integrity of 2 out of three of the barriers to fission product release – fuel cladding, pressure vessel, and containment building – along with potential loss of the third would constitute a General Emergency.</a:t>
            </a:r>
            <a:endParaRPr lang="en-US" b="0" u="none" dirty="0" smtClean="0"/>
          </a:p>
        </p:txBody>
      </p:sp>
      <p:sp>
        <p:nvSpPr>
          <p:cNvPr id="36868" name="Date Placeholder 3"/>
          <p:cNvSpPr>
            <a:spLocks noGrp="1"/>
          </p:cNvSpPr>
          <p:nvPr>
            <p:ph type="dt" sz="quarter" idx="1"/>
          </p:nvPr>
        </p:nvSpPr>
        <p:spPr>
          <a:noFill/>
        </p:spPr>
        <p:txBody>
          <a:bodyPr/>
          <a:lstStyle/>
          <a:p>
            <a:pPr defTabSz="893021"/>
            <a:fld id="{2010BA0C-9B41-43FB-B3CE-2514AD7A65DF}" type="datetime1">
              <a:rPr lang="en-US" smtClean="0"/>
              <a:pPr defTabSz="893021"/>
              <a:t>2/13/2013</a:t>
            </a:fld>
            <a:endParaRPr lang="en-US" dirty="0" smtClean="0"/>
          </a:p>
        </p:txBody>
      </p:sp>
      <p:sp>
        <p:nvSpPr>
          <p:cNvPr id="36869" name="Slide Number Placeholder 4"/>
          <p:cNvSpPr>
            <a:spLocks noGrp="1"/>
          </p:cNvSpPr>
          <p:nvPr>
            <p:ph type="sldNum" sz="quarter" idx="5"/>
          </p:nvPr>
        </p:nvSpPr>
        <p:spPr>
          <a:noFill/>
        </p:spPr>
        <p:txBody>
          <a:bodyPr/>
          <a:lstStyle/>
          <a:p>
            <a:pPr defTabSz="893021"/>
            <a:fld id="{84CC0933-2295-41AC-8277-144999EB87E3}" type="slidenum">
              <a:rPr lang="en-US" smtClean="0"/>
              <a:pPr defTabSz="893021"/>
              <a:t>88</a:t>
            </a:fld>
            <a:endParaRPr lang="en-US" dirty="0"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r>
              <a:rPr lang="en-US" dirty="0" smtClean="0"/>
              <a:t>Gollnick 617, Fig 9</a:t>
            </a:r>
          </a:p>
        </p:txBody>
      </p:sp>
      <p:sp>
        <p:nvSpPr>
          <p:cNvPr id="38916" name="Date Placeholder 3"/>
          <p:cNvSpPr>
            <a:spLocks noGrp="1"/>
          </p:cNvSpPr>
          <p:nvPr>
            <p:ph type="dt" sz="quarter" idx="1"/>
          </p:nvPr>
        </p:nvSpPr>
        <p:spPr>
          <a:noFill/>
        </p:spPr>
        <p:txBody>
          <a:bodyPr/>
          <a:lstStyle/>
          <a:p>
            <a:pPr defTabSz="893021"/>
            <a:fld id="{37B4B8D7-8F36-4740-B2F5-C74EF72CBD17}" type="datetime1">
              <a:rPr lang="en-US" smtClean="0"/>
              <a:pPr defTabSz="893021"/>
              <a:t>2/13/2013</a:t>
            </a:fld>
            <a:endParaRPr lang="en-US" dirty="0" smtClean="0"/>
          </a:p>
        </p:txBody>
      </p:sp>
      <p:sp>
        <p:nvSpPr>
          <p:cNvPr id="38917" name="Slide Number Placeholder 4"/>
          <p:cNvSpPr>
            <a:spLocks noGrp="1"/>
          </p:cNvSpPr>
          <p:nvPr>
            <p:ph type="sldNum" sz="quarter" idx="5"/>
          </p:nvPr>
        </p:nvSpPr>
        <p:spPr>
          <a:noFill/>
        </p:spPr>
        <p:txBody>
          <a:bodyPr/>
          <a:lstStyle/>
          <a:p>
            <a:pPr defTabSz="893021"/>
            <a:fld id="{EF7ED8A4-E870-447D-BF34-C30B36774248}" type="slidenum">
              <a:rPr lang="en-US" smtClean="0"/>
              <a:pPr defTabSz="893021"/>
              <a:t>89</a:t>
            </a:fld>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r>
              <a:rPr lang="en-US" dirty="0" smtClean="0"/>
              <a:t>Gollnick 619-626, Fig 9</a:t>
            </a:r>
          </a:p>
        </p:txBody>
      </p:sp>
      <p:sp>
        <p:nvSpPr>
          <p:cNvPr id="38916" name="Date Placeholder 3"/>
          <p:cNvSpPr>
            <a:spLocks noGrp="1"/>
          </p:cNvSpPr>
          <p:nvPr>
            <p:ph type="dt" sz="quarter" idx="1"/>
          </p:nvPr>
        </p:nvSpPr>
        <p:spPr>
          <a:noFill/>
        </p:spPr>
        <p:txBody>
          <a:bodyPr/>
          <a:lstStyle/>
          <a:p>
            <a:pPr defTabSz="893021"/>
            <a:fld id="{37B4B8D7-8F36-4740-B2F5-C74EF72CBD17}" type="datetime1">
              <a:rPr lang="en-US" smtClean="0"/>
              <a:pPr defTabSz="893021"/>
              <a:t>2/13/2013</a:t>
            </a:fld>
            <a:endParaRPr lang="en-US" dirty="0" smtClean="0"/>
          </a:p>
        </p:txBody>
      </p:sp>
      <p:sp>
        <p:nvSpPr>
          <p:cNvPr id="38917" name="Slide Number Placeholder 4"/>
          <p:cNvSpPr>
            <a:spLocks noGrp="1"/>
          </p:cNvSpPr>
          <p:nvPr>
            <p:ph type="sldNum" sz="quarter" idx="5"/>
          </p:nvPr>
        </p:nvSpPr>
        <p:spPr>
          <a:noFill/>
        </p:spPr>
        <p:txBody>
          <a:bodyPr/>
          <a:lstStyle/>
          <a:p>
            <a:pPr defTabSz="893021"/>
            <a:fld id="{EF7ED8A4-E870-447D-BF34-C30B36774248}" type="slidenum">
              <a:rPr lang="en-US" smtClean="0"/>
              <a:pPr defTabSz="893021"/>
              <a:t>90</a:t>
            </a:fld>
            <a:endParaRPr lang="en-US" dirty="0"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r>
              <a:rPr lang="en-US" dirty="0" smtClean="0"/>
              <a:t>Gollnick 617, Fig 9</a:t>
            </a:r>
          </a:p>
        </p:txBody>
      </p:sp>
      <p:sp>
        <p:nvSpPr>
          <p:cNvPr id="38916" name="Date Placeholder 3"/>
          <p:cNvSpPr>
            <a:spLocks noGrp="1"/>
          </p:cNvSpPr>
          <p:nvPr>
            <p:ph type="dt" sz="quarter" idx="1"/>
          </p:nvPr>
        </p:nvSpPr>
        <p:spPr>
          <a:noFill/>
        </p:spPr>
        <p:txBody>
          <a:bodyPr/>
          <a:lstStyle/>
          <a:p>
            <a:pPr defTabSz="893021"/>
            <a:fld id="{37B4B8D7-8F36-4740-B2F5-C74EF72CBD17}" type="datetime1">
              <a:rPr lang="en-US" smtClean="0"/>
              <a:pPr defTabSz="893021"/>
              <a:t>2/13/2013</a:t>
            </a:fld>
            <a:endParaRPr lang="en-US" dirty="0" smtClean="0"/>
          </a:p>
        </p:txBody>
      </p:sp>
      <p:sp>
        <p:nvSpPr>
          <p:cNvPr id="38917" name="Slide Number Placeholder 4"/>
          <p:cNvSpPr>
            <a:spLocks noGrp="1"/>
          </p:cNvSpPr>
          <p:nvPr>
            <p:ph type="sldNum" sz="quarter" idx="5"/>
          </p:nvPr>
        </p:nvSpPr>
        <p:spPr>
          <a:noFill/>
        </p:spPr>
        <p:txBody>
          <a:bodyPr/>
          <a:lstStyle/>
          <a:p>
            <a:pPr defTabSz="893021"/>
            <a:fld id="{EF7ED8A4-E870-447D-BF34-C30B36774248}" type="slidenum">
              <a:rPr lang="en-US" smtClean="0"/>
              <a:pPr defTabSz="893021"/>
              <a:t>91</a:t>
            </a:fld>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2/13/2013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6</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r>
              <a:rPr lang="en-US" dirty="0" smtClean="0"/>
              <a:t>Gollnick 617, Fig 9</a:t>
            </a:r>
          </a:p>
        </p:txBody>
      </p:sp>
      <p:sp>
        <p:nvSpPr>
          <p:cNvPr id="38916" name="Date Placeholder 3"/>
          <p:cNvSpPr>
            <a:spLocks noGrp="1"/>
          </p:cNvSpPr>
          <p:nvPr>
            <p:ph type="dt" sz="quarter" idx="1"/>
          </p:nvPr>
        </p:nvSpPr>
        <p:spPr>
          <a:noFill/>
        </p:spPr>
        <p:txBody>
          <a:bodyPr/>
          <a:lstStyle/>
          <a:p>
            <a:pPr defTabSz="893021"/>
            <a:fld id="{37B4B8D7-8F36-4740-B2F5-C74EF72CBD17}" type="datetime1">
              <a:rPr lang="en-US" smtClean="0"/>
              <a:pPr defTabSz="893021"/>
              <a:t>2/13/2013</a:t>
            </a:fld>
            <a:endParaRPr lang="en-US" dirty="0" smtClean="0"/>
          </a:p>
        </p:txBody>
      </p:sp>
      <p:sp>
        <p:nvSpPr>
          <p:cNvPr id="38917" name="Slide Number Placeholder 4"/>
          <p:cNvSpPr>
            <a:spLocks noGrp="1"/>
          </p:cNvSpPr>
          <p:nvPr>
            <p:ph type="sldNum" sz="quarter" idx="5"/>
          </p:nvPr>
        </p:nvSpPr>
        <p:spPr>
          <a:noFill/>
        </p:spPr>
        <p:txBody>
          <a:bodyPr/>
          <a:lstStyle/>
          <a:p>
            <a:pPr defTabSz="893021"/>
            <a:fld id="{EF7ED8A4-E870-447D-BF34-C30B36774248}" type="slidenum">
              <a:rPr lang="en-US" smtClean="0"/>
              <a:pPr defTabSz="893021"/>
              <a:t>92</a:t>
            </a:fld>
            <a:endParaRPr lang="en-US" dirty="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r>
              <a:rPr lang="en-US" dirty="0" smtClean="0"/>
              <a:t>Gollnick 617, Fig 9</a:t>
            </a:r>
          </a:p>
        </p:txBody>
      </p:sp>
      <p:sp>
        <p:nvSpPr>
          <p:cNvPr id="38916" name="Date Placeholder 3"/>
          <p:cNvSpPr>
            <a:spLocks noGrp="1"/>
          </p:cNvSpPr>
          <p:nvPr>
            <p:ph type="dt" sz="quarter" idx="1"/>
          </p:nvPr>
        </p:nvSpPr>
        <p:spPr>
          <a:noFill/>
        </p:spPr>
        <p:txBody>
          <a:bodyPr/>
          <a:lstStyle/>
          <a:p>
            <a:pPr defTabSz="893021"/>
            <a:fld id="{37B4B8D7-8F36-4740-B2F5-C74EF72CBD17}" type="datetime1">
              <a:rPr lang="en-US" smtClean="0"/>
              <a:pPr defTabSz="893021"/>
              <a:t>2/13/2013</a:t>
            </a:fld>
            <a:endParaRPr lang="en-US" dirty="0" smtClean="0"/>
          </a:p>
        </p:txBody>
      </p:sp>
      <p:sp>
        <p:nvSpPr>
          <p:cNvPr id="38917" name="Slide Number Placeholder 4"/>
          <p:cNvSpPr>
            <a:spLocks noGrp="1"/>
          </p:cNvSpPr>
          <p:nvPr>
            <p:ph type="sldNum" sz="quarter" idx="5"/>
          </p:nvPr>
        </p:nvSpPr>
        <p:spPr>
          <a:noFill/>
        </p:spPr>
        <p:txBody>
          <a:bodyPr/>
          <a:lstStyle/>
          <a:p>
            <a:pPr defTabSz="893021"/>
            <a:fld id="{EF7ED8A4-E870-447D-BF34-C30B36774248}" type="slidenum">
              <a:rPr lang="en-US" smtClean="0"/>
              <a:pPr defTabSz="893021"/>
              <a:t>93</a:t>
            </a:fld>
            <a:endParaRPr lang="en-US" dirty="0" smtClean="0"/>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dirty="0"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94</a:t>
            </a:fld>
            <a:endParaRPr lang="en-US" dirty="0" smtClean="0"/>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dirty="0"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95</a:t>
            </a:fld>
            <a:endParaRPr lang="en-US" dirty="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endParaRPr lang="en-US" dirty="0" smtClean="0"/>
          </a:p>
        </p:txBody>
      </p:sp>
      <p:sp>
        <p:nvSpPr>
          <p:cNvPr id="27652" name="Date Placeholder 3"/>
          <p:cNvSpPr>
            <a:spLocks noGrp="1"/>
          </p:cNvSpPr>
          <p:nvPr>
            <p:ph type="dt" sz="quarter" idx="1"/>
          </p:nvPr>
        </p:nvSpPr>
        <p:spPr>
          <a:noFill/>
        </p:spPr>
        <p:txBody>
          <a:bodyPr/>
          <a:lstStyle/>
          <a:p>
            <a:pPr defTabSz="893021"/>
            <a:fld id="{5DBAB504-1FD1-4CB4-96CA-381A3FEF5179}" type="datetime1">
              <a:rPr lang="en-US" smtClean="0"/>
              <a:pPr defTabSz="893021"/>
              <a:t>2/13/2013</a:t>
            </a:fld>
            <a:endParaRPr lang="en-US" dirty="0" smtClean="0"/>
          </a:p>
        </p:txBody>
      </p:sp>
      <p:sp>
        <p:nvSpPr>
          <p:cNvPr id="27653" name="Slide Number Placeholder 4"/>
          <p:cNvSpPr>
            <a:spLocks noGrp="1"/>
          </p:cNvSpPr>
          <p:nvPr>
            <p:ph type="sldNum" sz="quarter" idx="5"/>
          </p:nvPr>
        </p:nvSpPr>
        <p:spPr>
          <a:noFill/>
        </p:spPr>
        <p:txBody>
          <a:bodyPr/>
          <a:lstStyle/>
          <a:p>
            <a:pPr defTabSz="893021"/>
            <a:fld id="{AE4DBF6D-7EBB-4D17-844F-BD108E08B4F4}" type="slidenum">
              <a:rPr lang="en-US" smtClean="0"/>
              <a:pPr defTabSz="893021"/>
              <a:t>96</a:t>
            </a:fld>
            <a:endParaRPr lang="en-US" dirty="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p:spPr>
        <p:txBody>
          <a:bodyPr/>
          <a:lstStyle/>
          <a:p>
            <a:endParaRPr lang="en-US" smtClean="0"/>
          </a:p>
        </p:txBody>
      </p:sp>
      <p:sp>
        <p:nvSpPr>
          <p:cNvPr id="28676" name="Date Placeholder 3"/>
          <p:cNvSpPr>
            <a:spLocks noGrp="1"/>
          </p:cNvSpPr>
          <p:nvPr>
            <p:ph type="dt" sz="quarter" idx="1"/>
          </p:nvPr>
        </p:nvSpPr>
        <p:spPr>
          <a:noFill/>
        </p:spPr>
        <p:txBody>
          <a:bodyPr/>
          <a:lstStyle/>
          <a:p>
            <a:pPr defTabSz="893021"/>
            <a:fld id="{FA9B647F-1924-4DBB-A02F-AADE8B89140E}" type="datetime1">
              <a:rPr lang="en-US" smtClean="0"/>
              <a:pPr defTabSz="893021"/>
              <a:t>2/13/2013</a:t>
            </a:fld>
            <a:endParaRPr lang="en-US" dirty="0" smtClean="0"/>
          </a:p>
        </p:txBody>
      </p:sp>
      <p:sp>
        <p:nvSpPr>
          <p:cNvPr id="28677" name="Slide Number Placeholder 4"/>
          <p:cNvSpPr>
            <a:spLocks noGrp="1"/>
          </p:cNvSpPr>
          <p:nvPr>
            <p:ph type="sldNum" sz="quarter" idx="5"/>
          </p:nvPr>
        </p:nvSpPr>
        <p:spPr>
          <a:noFill/>
        </p:spPr>
        <p:txBody>
          <a:bodyPr/>
          <a:lstStyle/>
          <a:p>
            <a:pPr defTabSz="893021"/>
            <a:fld id="{B45545B8-9458-40BA-96B0-AE1DD0811F92}" type="slidenum">
              <a:rPr lang="en-US" smtClean="0"/>
              <a:pPr defTabSz="893021"/>
              <a:t>97</a:t>
            </a:fld>
            <a:endParaRPr lang="en-US" dirty="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r>
              <a:rPr lang="en-US" dirty="0" smtClean="0"/>
              <a:t>Gollnick</a:t>
            </a:r>
            <a:r>
              <a:rPr lang="en-US" baseline="0" dirty="0" smtClean="0"/>
              <a:t> Ed 6, pp 637-641</a:t>
            </a:r>
            <a:endParaRPr lang="en-US" dirty="0" smtClean="0"/>
          </a:p>
        </p:txBody>
      </p:sp>
      <p:sp>
        <p:nvSpPr>
          <p:cNvPr id="39940" name="Date Placeholder 3"/>
          <p:cNvSpPr>
            <a:spLocks noGrp="1"/>
          </p:cNvSpPr>
          <p:nvPr>
            <p:ph type="dt" sz="quarter" idx="1"/>
          </p:nvPr>
        </p:nvSpPr>
        <p:spPr>
          <a:noFill/>
        </p:spPr>
        <p:txBody>
          <a:bodyPr/>
          <a:lstStyle/>
          <a:p>
            <a:pPr defTabSz="893021"/>
            <a:fld id="{77FD9CB6-0BCC-40AC-912C-F7AD00CD4082}" type="datetime1">
              <a:rPr lang="en-US" smtClean="0"/>
              <a:pPr defTabSz="893021"/>
              <a:t>2/13/2013</a:t>
            </a:fld>
            <a:endParaRPr lang="en-US" dirty="0" smtClean="0"/>
          </a:p>
        </p:txBody>
      </p:sp>
      <p:sp>
        <p:nvSpPr>
          <p:cNvPr id="39941" name="Slide Number Placeholder 4"/>
          <p:cNvSpPr>
            <a:spLocks noGrp="1"/>
          </p:cNvSpPr>
          <p:nvPr>
            <p:ph type="sldNum" sz="quarter" idx="5"/>
          </p:nvPr>
        </p:nvSpPr>
        <p:spPr>
          <a:noFill/>
        </p:spPr>
        <p:txBody>
          <a:bodyPr/>
          <a:lstStyle/>
          <a:p>
            <a:pPr defTabSz="893021"/>
            <a:fld id="{132D6AEF-C0A1-49C8-94A5-45816DCA1008}" type="slidenum">
              <a:rPr lang="en-US" smtClean="0"/>
              <a:pPr defTabSz="893021"/>
              <a:t>98</a:t>
            </a:fld>
            <a:endParaRPr lang="en-US" dirty="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r>
              <a:rPr lang="en-US" dirty="0" smtClean="0"/>
              <a:t>Gollnick</a:t>
            </a:r>
            <a:r>
              <a:rPr lang="en-US" baseline="0" dirty="0" smtClean="0"/>
              <a:t> Ed 6, pp 637-641</a:t>
            </a:r>
          </a:p>
          <a:p>
            <a:endParaRPr lang="en-US" baseline="0" dirty="0" smtClean="0"/>
          </a:p>
          <a:p>
            <a:r>
              <a:rPr lang="en-US" sz="1200" kern="1200" baseline="0" dirty="0" smtClean="0">
                <a:solidFill>
                  <a:schemeClr val="tx1"/>
                </a:solidFill>
                <a:latin typeface="Times New Roman" pitchFamily="18" charset="0"/>
                <a:ea typeface="+mn-ea"/>
                <a:cs typeface="+mn-cs"/>
              </a:rPr>
              <a:t>The </a:t>
            </a:r>
            <a:r>
              <a:rPr lang="en-US" sz="1200" b="1" kern="1200" baseline="0" dirty="0" smtClean="0">
                <a:solidFill>
                  <a:schemeClr val="tx1"/>
                </a:solidFill>
                <a:latin typeface="Times New Roman" pitchFamily="18" charset="0"/>
                <a:ea typeface="+mn-ea"/>
                <a:cs typeface="+mn-cs"/>
              </a:rPr>
              <a:t>RAP team </a:t>
            </a:r>
            <a:r>
              <a:rPr lang="en-US" sz="1200" kern="1200" baseline="0" dirty="0" smtClean="0">
                <a:solidFill>
                  <a:schemeClr val="tx1"/>
                </a:solidFill>
                <a:latin typeface="Times New Roman" pitchFamily="18" charset="0"/>
                <a:ea typeface="+mn-ea"/>
                <a:cs typeface="+mn-cs"/>
              </a:rPr>
              <a:t>acts as the Advance Party following FRMAC activation. Based on it’s on-scene assessment, a FRMAC Phase I response can be in place on-scene in 8 hours if appropriate. A FRMAC Phase II response can follow in 11 hours and a Full-Field FRMAC can be setup in 24 to 36 hours.</a:t>
            </a:r>
          </a:p>
          <a:p>
            <a:endParaRPr lang="en-US" sz="1200" kern="1200" baseline="0" dirty="0" smtClean="0">
              <a:solidFill>
                <a:schemeClr val="tx1"/>
              </a:solidFill>
              <a:latin typeface="Times New Roman" pitchFamily="18" charset="0"/>
              <a:ea typeface="+mn-ea"/>
              <a:cs typeface="+mn-cs"/>
            </a:endParaRPr>
          </a:p>
          <a:p>
            <a:r>
              <a:rPr lang="en-US" sz="1200" b="1" kern="1200" baseline="0" dirty="0" smtClean="0">
                <a:solidFill>
                  <a:schemeClr val="tx1"/>
                </a:solidFill>
                <a:latin typeface="Times New Roman" pitchFamily="18" charset="0"/>
                <a:ea typeface="+mn-ea"/>
                <a:cs typeface="+mn-cs"/>
              </a:rPr>
              <a:t>NEST </a:t>
            </a:r>
            <a:r>
              <a:rPr lang="en-US" sz="1200" kern="1200" baseline="0" dirty="0" smtClean="0">
                <a:solidFill>
                  <a:schemeClr val="tx1"/>
                </a:solidFill>
                <a:latin typeface="Times New Roman" pitchFamily="18" charset="0"/>
                <a:ea typeface="+mn-ea"/>
                <a:cs typeface="+mn-cs"/>
              </a:rPr>
              <a:t>consists of a group of volunteer scientists and technicians from the nuclear weapons development program who are on call in the event of an incident. The NEST response includes the search, detection, and identification of lost or stolen nuclear weapons or special nuclear materials or sources involved in radiation threats. They can be deployed within 2 hours. Their equipment includes briefcase gamma-neutron monitors, airplane mounted detectors, and roadblock monitors that scan traffic in and out of an incident area. They can provide on-site support in disarming or disabling nuclear devices. The team was used for three months in 1978 in the Canadian Northwest Territory to locate and recover hundreds of parts from the fallen Soviet Cosmos 954 satellite containing a nuclear reactor.</a:t>
            </a:r>
          </a:p>
          <a:p>
            <a:endParaRPr lang="en-US" dirty="0" smtClean="0"/>
          </a:p>
          <a:p>
            <a:r>
              <a:rPr lang="en-US" sz="1200" b="1" kern="1200" baseline="0" dirty="0" smtClean="0">
                <a:solidFill>
                  <a:schemeClr val="tx1"/>
                </a:solidFill>
                <a:latin typeface="Times New Roman" pitchFamily="18" charset="0"/>
                <a:ea typeface="+mn-ea"/>
                <a:cs typeface="+mn-cs"/>
              </a:rPr>
              <a:t>RERTs</a:t>
            </a:r>
            <a:r>
              <a:rPr lang="en-US" sz="1200" kern="1200" baseline="0" dirty="0" smtClean="0">
                <a:solidFill>
                  <a:schemeClr val="tx1"/>
                </a:solidFill>
                <a:latin typeface="Times New Roman" pitchFamily="18" charset="0"/>
                <a:ea typeface="+mn-ea"/>
                <a:cs typeface="+mn-cs"/>
              </a:rPr>
              <a:t> - The Environmental Protection Agency staffs two Radiological Emergency Response Teams, RERTs, one of which is on continuous standby alert at all times.  They can reach any point in the U.S. within 24 hours. They are supported by three</a:t>
            </a:r>
          </a:p>
          <a:p>
            <a:r>
              <a:rPr lang="en-US" sz="1200" kern="1200" baseline="0" dirty="0" smtClean="0">
                <a:solidFill>
                  <a:schemeClr val="tx1"/>
                </a:solidFill>
                <a:latin typeface="Times New Roman" pitchFamily="18" charset="0"/>
                <a:ea typeface="+mn-ea"/>
                <a:cs typeface="+mn-cs"/>
              </a:rPr>
              <a:t>EPA radiological labs and a fleet of mobile counting laboratories that can provide complete </a:t>
            </a:r>
            <a:r>
              <a:rPr lang="en-US" sz="1200" kern="1200" baseline="0" dirty="0" err="1" smtClean="0">
                <a:solidFill>
                  <a:schemeClr val="tx1"/>
                </a:solidFill>
                <a:latin typeface="Times New Roman" pitchFamily="18" charset="0"/>
                <a:ea typeface="+mn-ea"/>
                <a:cs typeface="+mn-cs"/>
              </a:rPr>
              <a:t>radioanalytical</a:t>
            </a:r>
            <a:r>
              <a:rPr lang="en-US" sz="1200" kern="1200" baseline="0" dirty="0" smtClean="0">
                <a:solidFill>
                  <a:schemeClr val="tx1"/>
                </a:solidFill>
                <a:latin typeface="Times New Roman" pitchFamily="18" charset="0"/>
                <a:ea typeface="+mn-ea"/>
                <a:cs typeface="+mn-cs"/>
              </a:rPr>
              <a:t> services and communications support. The EPA is the lead agency in accidents involving unregulated rad material, e.g., lost sources, sources of unknown origin or NORM material.</a:t>
            </a:r>
            <a:endParaRPr lang="en-US" dirty="0" smtClean="0"/>
          </a:p>
        </p:txBody>
      </p:sp>
      <p:sp>
        <p:nvSpPr>
          <p:cNvPr id="39940" name="Date Placeholder 3"/>
          <p:cNvSpPr>
            <a:spLocks noGrp="1"/>
          </p:cNvSpPr>
          <p:nvPr>
            <p:ph type="dt" sz="quarter" idx="1"/>
          </p:nvPr>
        </p:nvSpPr>
        <p:spPr>
          <a:noFill/>
        </p:spPr>
        <p:txBody>
          <a:bodyPr/>
          <a:lstStyle/>
          <a:p>
            <a:pPr defTabSz="893021"/>
            <a:fld id="{77FD9CB6-0BCC-40AC-912C-F7AD00CD4082}" type="datetime1">
              <a:rPr lang="en-US" smtClean="0"/>
              <a:pPr defTabSz="893021"/>
              <a:t>2/13/2013</a:t>
            </a:fld>
            <a:endParaRPr lang="en-US" dirty="0" smtClean="0"/>
          </a:p>
        </p:txBody>
      </p:sp>
      <p:sp>
        <p:nvSpPr>
          <p:cNvPr id="39941" name="Slide Number Placeholder 4"/>
          <p:cNvSpPr>
            <a:spLocks noGrp="1"/>
          </p:cNvSpPr>
          <p:nvPr>
            <p:ph type="sldNum" sz="quarter" idx="5"/>
          </p:nvPr>
        </p:nvSpPr>
        <p:spPr>
          <a:noFill/>
        </p:spPr>
        <p:txBody>
          <a:bodyPr/>
          <a:lstStyle/>
          <a:p>
            <a:pPr defTabSz="893021"/>
            <a:fld id="{132D6AEF-C0A1-49C8-94A5-45816DCA1008}" type="slidenum">
              <a:rPr lang="en-US" smtClean="0"/>
              <a:pPr defTabSz="893021"/>
              <a:t>99</a:t>
            </a:fld>
            <a:endParaRPr lang="en-US" dirty="0" smtClean="0"/>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r>
              <a:rPr lang="en-US" dirty="0" smtClean="0"/>
              <a:t>Gollnick</a:t>
            </a:r>
            <a:r>
              <a:rPr lang="en-US" baseline="0" dirty="0" smtClean="0"/>
              <a:t> Ed 6, pp 637-641</a:t>
            </a:r>
          </a:p>
          <a:p>
            <a:endParaRPr lang="en-US" sz="1200" kern="1200" baseline="0" dirty="0" smtClean="0">
              <a:solidFill>
                <a:schemeClr val="tx1"/>
              </a:solidFill>
              <a:latin typeface="Times New Roman" pitchFamily="18" charset="0"/>
              <a:ea typeface="+mn-ea"/>
              <a:cs typeface="+mn-cs"/>
            </a:endParaRPr>
          </a:p>
          <a:p>
            <a:r>
              <a:rPr lang="en-US" sz="1200" b="1" kern="1200" baseline="0" dirty="0" smtClean="0">
                <a:solidFill>
                  <a:schemeClr val="tx1"/>
                </a:solidFill>
                <a:latin typeface="Times New Roman" pitchFamily="18" charset="0"/>
                <a:ea typeface="+mn-ea"/>
                <a:cs typeface="+mn-cs"/>
              </a:rPr>
              <a:t>REAC/TS </a:t>
            </a:r>
            <a:r>
              <a:rPr lang="en-US" sz="1200" kern="1200" baseline="0" dirty="0" smtClean="0">
                <a:solidFill>
                  <a:schemeClr val="tx1"/>
                </a:solidFill>
                <a:latin typeface="Times New Roman" pitchFamily="18" charset="0"/>
                <a:ea typeface="+mn-ea"/>
                <a:cs typeface="+mn-cs"/>
              </a:rPr>
              <a:t>- If the nuclear accident involves human exposures, competent medical assistance must be made available to the victims immediately. One of the best sources is the Radiation Emergency Assistance Center Training Site or REAC/TS, operated by the Oak Ridge Institute for Science and Education in Oak Ridge, TN. REAC/TS has physicians available, around the clock, who are experienced in handling</a:t>
            </a:r>
          </a:p>
          <a:p>
            <a:r>
              <a:rPr lang="en-US" sz="1200" kern="1200" baseline="0" dirty="0" smtClean="0">
                <a:solidFill>
                  <a:schemeClr val="tx1"/>
                </a:solidFill>
                <a:latin typeface="Times New Roman" pitchFamily="18" charset="0"/>
                <a:ea typeface="+mn-ea"/>
                <a:cs typeface="+mn-cs"/>
              </a:rPr>
              <a:t>radiation accident victims. They can consult by phone with local doctors who are treating accident victims and provide them with a wealth of information. REAC/TS also maintains a registry of world-wide accidents involving radiation exposure or intake of radioactive materials. Details of treatments used in previous accidents can be very useful in planning for current victim treatment.</a:t>
            </a:r>
            <a:endParaRPr lang="en-US" baseline="0" dirty="0" smtClean="0"/>
          </a:p>
        </p:txBody>
      </p:sp>
      <p:sp>
        <p:nvSpPr>
          <p:cNvPr id="39940" name="Date Placeholder 3"/>
          <p:cNvSpPr>
            <a:spLocks noGrp="1"/>
          </p:cNvSpPr>
          <p:nvPr>
            <p:ph type="dt" sz="quarter" idx="1"/>
          </p:nvPr>
        </p:nvSpPr>
        <p:spPr>
          <a:noFill/>
        </p:spPr>
        <p:txBody>
          <a:bodyPr/>
          <a:lstStyle/>
          <a:p>
            <a:pPr defTabSz="893021"/>
            <a:fld id="{77FD9CB6-0BCC-40AC-912C-F7AD00CD4082}" type="datetime1">
              <a:rPr lang="en-US" smtClean="0"/>
              <a:pPr defTabSz="893021"/>
              <a:t>2/13/2013</a:t>
            </a:fld>
            <a:endParaRPr lang="en-US" dirty="0" smtClean="0"/>
          </a:p>
        </p:txBody>
      </p:sp>
      <p:sp>
        <p:nvSpPr>
          <p:cNvPr id="39941" name="Slide Number Placeholder 4"/>
          <p:cNvSpPr>
            <a:spLocks noGrp="1"/>
          </p:cNvSpPr>
          <p:nvPr>
            <p:ph type="sldNum" sz="quarter" idx="5"/>
          </p:nvPr>
        </p:nvSpPr>
        <p:spPr>
          <a:noFill/>
        </p:spPr>
        <p:txBody>
          <a:bodyPr/>
          <a:lstStyle/>
          <a:p>
            <a:pPr defTabSz="893021"/>
            <a:fld id="{132D6AEF-C0A1-49C8-94A5-45816DCA1008}" type="slidenum">
              <a:rPr lang="en-US" smtClean="0"/>
              <a:pPr defTabSz="893021"/>
              <a:t>100</a:t>
            </a:fld>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D540DEE2-A913-4AB4-8627-58DDCDF688E1}" type="datetime1">
              <a:rPr lang="en-US" smtClean="0"/>
              <a:pPr>
                <a:defRPr/>
              </a:pPr>
              <a:t>2/13/2013</a:t>
            </a:fld>
            <a:endParaRPr lang="en-US"/>
          </a:p>
        </p:txBody>
      </p:sp>
      <p:sp>
        <p:nvSpPr>
          <p:cNvPr id="5" name="Slide Number Placeholder 4"/>
          <p:cNvSpPr>
            <a:spLocks noGrp="1"/>
          </p:cNvSpPr>
          <p:nvPr>
            <p:ph type="sldNum" sz="quarter" idx="11"/>
          </p:nvPr>
        </p:nvSpPr>
        <p:spPr/>
        <p:txBody>
          <a:bodyPr/>
          <a:lstStyle/>
          <a:p>
            <a:pPr>
              <a:defRPr/>
            </a:pPr>
            <a:fld id="{94063332-87B5-4C2D-84A5-32A59C8E51E6}"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81E78FEE-0CB5-4F3B-9018-B6CF93452CFB}" type="datetime1">
              <a:rPr lang="en-US" smtClean="0"/>
              <a:pPr>
                <a:defRPr/>
              </a:pPr>
              <a:t>2/13/2013</a:t>
            </a:fld>
            <a:endParaRPr lang="en-US"/>
          </a:p>
        </p:txBody>
      </p:sp>
      <p:sp>
        <p:nvSpPr>
          <p:cNvPr id="5" name="Slide Number Placeholder 4"/>
          <p:cNvSpPr>
            <a:spLocks noGrp="1"/>
          </p:cNvSpPr>
          <p:nvPr>
            <p:ph type="sldNum" sz="quarter" idx="11"/>
          </p:nvPr>
        </p:nvSpPr>
        <p:spPr/>
        <p:txBody>
          <a:bodyPr/>
          <a:lstStyle/>
          <a:p>
            <a:pPr>
              <a:defRPr/>
            </a:pPr>
            <a:fld id="{64F653AF-C73B-4503-9469-404FE124A470}" type="slidenum">
              <a:rPr lang="en-US" smtClean="0"/>
              <a:pPr>
                <a:defRPr/>
              </a:pPr>
              <a:t>8</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10C5F88D-3922-4498-BBED-E39137020541}" type="datetime1">
              <a:rPr lang="en-US" smtClean="0"/>
              <a:pPr>
                <a:defRPr/>
              </a:pPr>
              <a:t>2/13/2013</a:t>
            </a:fld>
            <a:endParaRPr lang="en-US"/>
          </a:p>
        </p:txBody>
      </p:sp>
      <p:sp>
        <p:nvSpPr>
          <p:cNvPr id="5" name="Slide Number Placeholder 4"/>
          <p:cNvSpPr>
            <a:spLocks noGrp="1"/>
          </p:cNvSpPr>
          <p:nvPr>
            <p:ph type="sldNum" sz="quarter" idx="11"/>
          </p:nvPr>
        </p:nvSpPr>
        <p:spPr/>
        <p:txBody>
          <a:bodyPr/>
          <a:lstStyle/>
          <a:p>
            <a:pPr>
              <a:defRPr/>
            </a:pPr>
            <a:fld id="{C824705D-3568-4160-91DF-3D1529B74608}" type="slidenum">
              <a:rPr lang="en-US" smtClean="0"/>
              <a:pPr>
                <a:defRPr/>
              </a:pPr>
              <a:t>19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xfrm>
            <a:off x="899182" y="4356223"/>
            <a:ext cx="5016155" cy="4285249"/>
          </a:xfrm>
          <a:noFill/>
          <a:ln/>
        </p:spPr>
        <p:txBody>
          <a:bodyPr/>
          <a:lstStyle/>
          <a:p>
            <a:pPr>
              <a:lnSpc>
                <a:spcPct val="90000"/>
              </a:lnSpc>
            </a:pPr>
            <a:endParaRPr lang="en-US" dirty="0" smtClean="0"/>
          </a:p>
        </p:txBody>
      </p:sp>
      <p:sp>
        <p:nvSpPr>
          <p:cNvPr id="24580" name="Date Placeholder 3"/>
          <p:cNvSpPr txBox="1">
            <a:spLocks noGrp="1"/>
          </p:cNvSpPr>
          <p:nvPr/>
        </p:nvSpPr>
        <p:spPr bwMode="auto">
          <a:xfrm>
            <a:off x="3891791" y="1"/>
            <a:ext cx="2995717" cy="458965"/>
          </a:xfrm>
          <a:prstGeom prst="rect">
            <a:avLst/>
          </a:prstGeom>
          <a:noFill/>
          <a:ln w="9525">
            <a:noFill/>
            <a:miter lim="800000"/>
            <a:headEnd/>
            <a:tailEnd/>
          </a:ln>
        </p:spPr>
        <p:txBody>
          <a:bodyPr lIns="89359" tIns="44679" rIns="89359" bIns="44679"/>
          <a:lstStyle/>
          <a:p>
            <a:pPr algn="r" defTabSz="893021"/>
            <a:fld id="{2A52FA8A-76E1-455E-BAA2-BFF75953D5A8}" type="datetime1">
              <a:rPr lang="en-US" sz="1200"/>
              <a:pPr algn="r" defTabSz="893021"/>
              <a:t>2/13/2013</a:t>
            </a:fld>
            <a:endParaRPr lang="en-US" sz="1200" dirty="0"/>
          </a:p>
        </p:txBody>
      </p:sp>
      <p:sp>
        <p:nvSpPr>
          <p:cNvPr id="24581" name="Slide Number Placeholder 4"/>
          <p:cNvSpPr txBox="1">
            <a:spLocks noGrp="1"/>
          </p:cNvSpPr>
          <p:nvPr/>
        </p:nvSpPr>
        <p:spPr bwMode="auto">
          <a:xfrm>
            <a:off x="3891791" y="8786574"/>
            <a:ext cx="2995717" cy="458964"/>
          </a:xfrm>
          <a:prstGeom prst="rect">
            <a:avLst/>
          </a:prstGeom>
          <a:noFill/>
          <a:ln w="9525">
            <a:noFill/>
            <a:miter lim="800000"/>
            <a:headEnd/>
            <a:tailEnd/>
          </a:ln>
        </p:spPr>
        <p:txBody>
          <a:bodyPr lIns="89359" tIns="44679" rIns="89359" bIns="44679" anchor="b"/>
          <a:lstStyle/>
          <a:p>
            <a:pPr algn="r" defTabSz="893021"/>
            <a:fld id="{91C019AD-FF74-4308-803B-207827BE33E7}" type="slidenum">
              <a:rPr lang="en-US" sz="1200"/>
              <a:pPr algn="r" defTabSz="893021"/>
              <a:t>22</a:t>
            </a:fld>
            <a:endParaRPr lang="en-US"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6F3D4CD5-2DB4-43CB-88D9-F2BFE178D5B1}" type="slidenum">
              <a:rPr lang="en-US" smtClean="0"/>
              <a:pPr>
                <a:defRPr/>
              </a:pPr>
              <a:t>‹#›</a:t>
            </a:fld>
            <a:endParaRPr lang="en-US" dirty="0"/>
          </a:p>
        </p:txBody>
      </p:sp>
    </p:spTree>
    <p:extLst>
      <p:ext uri="{BB962C8B-B14F-4D97-AF65-F5344CB8AC3E}">
        <p14:creationId xmlns:p14="http://schemas.microsoft.com/office/powerpoint/2010/main" val="17605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F0C67E4-388C-495B-907A-88F561F8D59C}" type="slidenum">
              <a:rPr lang="en-US" smtClean="0"/>
              <a:pPr>
                <a:defRPr/>
              </a:pPr>
              <a:t>‹#›</a:t>
            </a:fld>
            <a:endParaRPr lang="en-US" dirty="0"/>
          </a:p>
        </p:txBody>
      </p:sp>
    </p:spTree>
    <p:extLst>
      <p:ext uri="{BB962C8B-B14F-4D97-AF65-F5344CB8AC3E}">
        <p14:creationId xmlns:p14="http://schemas.microsoft.com/office/powerpoint/2010/main" val="35106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334839E-2EF3-4C5E-A3EC-438D0E4ADF84}" type="slidenum">
              <a:rPr lang="en-US" smtClean="0"/>
              <a:pPr>
                <a:defRPr/>
              </a:pPr>
              <a:t>‹#›</a:t>
            </a:fld>
            <a:endParaRPr lang="en-US" dirty="0"/>
          </a:p>
        </p:txBody>
      </p:sp>
    </p:spTree>
    <p:extLst>
      <p:ext uri="{BB962C8B-B14F-4D97-AF65-F5344CB8AC3E}">
        <p14:creationId xmlns:p14="http://schemas.microsoft.com/office/powerpoint/2010/main" val="3826991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14646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645627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81248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414341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202759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789524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840546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FD3DF4D-62BB-4636-950D-9C38A51F1105}" type="slidenum">
              <a:rPr lang="en-US" smtClean="0"/>
              <a:pPr>
                <a:defRPr/>
              </a:pPr>
              <a:t>‹#›</a:t>
            </a:fld>
            <a:endParaRPr lang="en-US" dirty="0"/>
          </a:p>
        </p:txBody>
      </p:sp>
    </p:spTree>
    <p:extLst>
      <p:ext uri="{BB962C8B-B14F-4D97-AF65-F5344CB8AC3E}">
        <p14:creationId xmlns:p14="http://schemas.microsoft.com/office/powerpoint/2010/main" val="25571761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26663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019452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184617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BB3B81-8409-41A1-A868-C52B8C5F5AC3}" type="datetimeFigureOut">
              <a:rPr lang="en-US" smtClean="0">
                <a:solidFill>
                  <a:prstClr val="black">
                    <a:tint val="75000"/>
                  </a:prstClr>
                </a:solidFill>
              </a:rPr>
              <a:pPr/>
              <a:t>2/13/2013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56A1EB-A153-4B6F-8537-B505D48940F6}"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06783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626F454-4C46-4F97-87F9-2CAF7A923533}" type="slidenum">
              <a:rPr lang="en-US" smtClean="0"/>
              <a:pPr>
                <a:defRPr/>
              </a:pPr>
              <a:t>‹#›</a:t>
            </a:fld>
            <a:endParaRPr lang="en-US" dirty="0"/>
          </a:p>
        </p:txBody>
      </p:sp>
    </p:spTree>
    <p:extLst>
      <p:ext uri="{BB962C8B-B14F-4D97-AF65-F5344CB8AC3E}">
        <p14:creationId xmlns:p14="http://schemas.microsoft.com/office/powerpoint/2010/main" val="386539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BDCB388-47FB-4DD6-854F-8F690691A0D7}" type="slidenum">
              <a:rPr lang="en-US" smtClean="0"/>
              <a:pPr>
                <a:defRPr/>
              </a:pPr>
              <a:t>‹#›</a:t>
            </a:fld>
            <a:endParaRPr lang="en-US" dirty="0"/>
          </a:p>
        </p:txBody>
      </p:sp>
    </p:spTree>
    <p:extLst>
      <p:ext uri="{BB962C8B-B14F-4D97-AF65-F5344CB8AC3E}">
        <p14:creationId xmlns:p14="http://schemas.microsoft.com/office/powerpoint/2010/main" val="22611124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24079CE6-B0B1-49A0-B588-E5411F15DCF0}" type="slidenum">
              <a:rPr lang="en-US" smtClean="0"/>
              <a:pPr>
                <a:defRPr/>
              </a:pPr>
              <a:t>‹#›</a:t>
            </a:fld>
            <a:endParaRPr lang="en-US" dirty="0"/>
          </a:p>
        </p:txBody>
      </p:sp>
    </p:spTree>
    <p:extLst>
      <p:ext uri="{BB962C8B-B14F-4D97-AF65-F5344CB8AC3E}">
        <p14:creationId xmlns:p14="http://schemas.microsoft.com/office/powerpoint/2010/main" val="3298101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A3AE238-82C9-416A-B1CD-37F27599455B}" type="slidenum">
              <a:rPr lang="en-US" smtClean="0"/>
              <a:pPr>
                <a:defRPr/>
              </a:pPr>
              <a:t>‹#›</a:t>
            </a:fld>
            <a:endParaRPr lang="en-US" dirty="0"/>
          </a:p>
        </p:txBody>
      </p:sp>
    </p:spTree>
    <p:extLst>
      <p:ext uri="{BB962C8B-B14F-4D97-AF65-F5344CB8AC3E}">
        <p14:creationId xmlns:p14="http://schemas.microsoft.com/office/powerpoint/2010/main" val="276418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C27C832-C3C1-4FA6-AD15-682F1C83F064}" type="datetimeFigureOut">
              <a:rPr lang="en-US" smtClean="0"/>
              <a:t>2/13/2013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76B8D0-7708-4DD8-A8D5-54D465646690}" type="slidenum">
              <a:rPr lang="en-US" smtClean="0"/>
              <a:t>‹#›</a:t>
            </a:fld>
            <a:endParaRPr lang="en-US"/>
          </a:p>
        </p:txBody>
      </p:sp>
      <p:pic>
        <p:nvPicPr>
          <p:cNvPr id="5" name="Picture 4" descr="RCNET.jp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121650" y="5961063"/>
            <a:ext cx="1044575" cy="966787"/>
          </a:xfrm>
          <a:prstGeom prst="rect">
            <a:avLst/>
          </a:prstGeom>
          <a:noFill/>
          <a:ln w="9525">
            <a:noFill/>
            <a:miter lim="800000"/>
            <a:headEnd/>
            <a:tailEnd/>
          </a:ln>
        </p:spPr>
      </p:pic>
      <p:pic>
        <p:nvPicPr>
          <p:cNvPr id="6" name="Picture 5" descr="IRSC_NSFPoster.jpg"/>
          <p:cNvPicPr>
            <a:picLocks noChangeAspect="1"/>
          </p:cNvPicPr>
          <p:nvPr/>
        </p:nvPicPr>
        <p:blipFill>
          <a:blip r:embed="rId3" cstate="print">
            <a:clrChange>
              <a:clrFrom>
                <a:srgbClr val="1A174E"/>
              </a:clrFrom>
              <a:clrTo>
                <a:srgbClr val="1A174E">
                  <a:alpha val="0"/>
                </a:srgbClr>
              </a:clrTo>
            </a:clrChange>
            <a:extLst>
              <a:ext uri="{28A0092B-C50C-407E-A947-70E740481C1C}">
                <a14:useLocalDpi xmlns:a14="http://schemas.microsoft.com/office/drawing/2010/main" val="0"/>
              </a:ext>
            </a:extLst>
          </a:blip>
          <a:srcRect/>
          <a:stretch>
            <a:fillRect/>
          </a:stretch>
        </p:blipFill>
        <p:spPr bwMode="auto">
          <a:xfrm>
            <a:off x="0" y="6443663"/>
            <a:ext cx="457200" cy="358775"/>
          </a:xfrm>
          <a:prstGeom prst="rect">
            <a:avLst/>
          </a:prstGeom>
          <a:noFill/>
          <a:ln w="9525">
            <a:noFill/>
            <a:miter lim="800000"/>
            <a:headEnd/>
            <a:tailEnd/>
          </a:ln>
        </p:spPr>
      </p:pic>
    </p:spTree>
    <p:extLst>
      <p:ext uri="{BB962C8B-B14F-4D97-AF65-F5344CB8AC3E}">
        <p14:creationId xmlns:p14="http://schemas.microsoft.com/office/powerpoint/2010/main" val="1974933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4677B26-778F-4810-AED3-593B22BB396F}" type="slidenum">
              <a:rPr lang="en-US" smtClean="0"/>
              <a:pPr>
                <a:defRPr/>
              </a:pPr>
              <a:t>‹#›</a:t>
            </a:fld>
            <a:endParaRPr lang="en-US" dirty="0"/>
          </a:p>
        </p:txBody>
      </p:sp>
    </p:spTree>
    <p:extLst>
      <p:ext uri="{BB962C8B-B14F-4D97-AF65-F5344CB8AC3E}">
        <p14:creationId xmlns:p14="http://schemas.microsoft.com/office/powerpoint/2010/main" val="3878319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618AF848-CA9F-4B4C-9EBD-30987797F90C}" type="slidenum">
              <a:rPr lang="en-US" smtClean="0"/>
              <a:pPr>
                <a:defRPr/>
              </a:pPr>
              <a:t>‹#›</a:t>
            </a:fld>
            <a:endParaRPr lang="en-US" dirty="0"/>
          </a:p>
        </p:txBody>
      </p:sp>
    </p:spTree>
    <p:extLst>
      <p:ext uri="{BB962C8B-B14F-4D97-AF65-F5344CB8AC3E}">
        <p14:creationId xmlns:p14="http://schemas.microsoft.com/office/powerpoint/2010/main" val="3973087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gi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base">
              <a:spcBef>
                <a:spcPct val="0"/>
              </a:spcBef>
              <a:spcAft>
                <a:spcPct val="0"/>
              </a:spcAft>
              <a:defRPr/>
            </a:pPr>
            <a:fld id="{C2E37B15-AF69-42BA-BD66-3F3B654FC088}" type="slidenum">
              <a:rPr lang="en-US" smtClean="0"/>
              <a:pPr fontAlgn="base">
                <a:spcBef>
                  <a:spcPct val="0"/>
                </a:spcBef>
                <a:spcAft>
                  <a:spcPct val="0"/>
                </a:spcAft>
                <a:defRPr/>
              </a:pPr>
              <a:t>‹#›</a:t>
            </a:fld>
            <a:endParaRPr lang="en-US" dirty="0"/>
          </a:p>
        </p:txBody>
      </p:sp>
      <p:pic>
        <p:nvPicPr>
          <p:cNvPr id="7" name="Picture 6" descr="animated atom.gif"/>
          <p:cNvPicPr>
            <a:picLocks noChangeAspect="1"/>
          </p:cNvPicPr>
          <p:nvPr userDrawn="1"/>
        </p:nvPicPr>
        <p:blipFill>
          <a:blip r:embed="rId15" cstate="print"/>
          <a:stretch>
            <a:fillRect/>
          </a:stretch>
        </p:blipFill>
        <p:spPr>
          <a:xfrm>
            <a:off x="8061820" y="5715000"/>
            <a:ext cx="634505" cy="504825"/>
          </a:xfrm>
          <a:prstGeom prst="rect">
            <a:avLst/>
          </a:prstGeom>
        </p:spPr>
      </p:pic>
    </p:spTree>
    <p:extLst>
      <p:ext uri="{BB962C8B-B14F-4D97-AF65-F5344CB8AC3E}">
        <p14:creationId xmlns:p14="http://schemas.microsoft.com/office/powerpoint/2010/main" val="129168953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5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5000"/>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3CBB3B81-8409-41A1-A868-C52B8C5F5AC3}" type="datetimeFigureOut">
              <a:rPr lang="en-US" smtClean="0">
                <a:solidFill>
                  <a:prstClr val="black">
                    <a:tint val="75000"/>
                  </a:prstClr>
                </a:solidFill>
                <a:latin typeface="Calibri"/>
              </a:rPr>
              <a:pPr eaLnBrk="1" fontAlgn="auto" hangingPunct="1">
                <a:spcBef>
                  <a:spcPts val="0"/>
                </a:spcBef>
                <a:spcAft>
                  <a:spcPts val="0"/>
                </a:spcAft>
              </a:pPr>
              <a:t>2/13/2013</a:t>
            </a:fld>
            <a:endParaRPr lang="en-US">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en-US">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1656A1EB-A153-4B6F-8537-B505D48940F6}" type="slidenum">
              <a:rPr lang="en-US" smtClean="0">
                <a:solidFill>
                  <a:prstClr val="black">
                    <a:tint val="75000"/>
                  </a:prstClr>
                </a:solidFill>
                <a:latin typeface="Calibri"/>
              </a:rPr>
              <a:pPr eaLnBrk="1" fontAlgn="auto" hangingPunct="1">
                <a:spcBef>
                  <a:spcPts val="0"/>
                </a:spcBef>
                <a:spcAft>
                  <a:spcPts val="0"/>
                </a:spcAft>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2225702979"/>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tags" Target="../tags/tag99.xml"/></Relationships>
</file>

<file path=ppt/slides/_rels/slide10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6.xml"/><Relationship Id="rId1" Type="http://schemas.openxmlformats.org/officeDocument/2006/relationships/tags" Target="../tags/tag10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21.xml"/><Relationship Id="rId4" Type="http://schemas.openxmlformats.org/officeDocument/2006/relationships/image" Target="../media/image5.gif"/></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22.xml"/><Relationship Id="rId4" Type="http://schemas.openxmlformats.org/officeDocument/2006/relationships/image" Target="../media/image5.gi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25.xml"/><Relationship Id="rId6" Type="http://schemas.openxmlformats.org/officeDocument/2006/relationships/hyperlink" Target="http://www.nrc.gov/reading-rm/doc-collections/event-status/event/" TargetMode="External"/><Relationship Id="rId5" Type="http://schemas.openxmlformats.org/officeDocument/2006/relationships/hyperlink" Target="http://www.nrc.gov/reading-rm/doc-collections/cfr/part020/part020-2202.html" TargetMode="External"/><Relationship Id="rId4" Type="http://schemas.openxmlformats.org/officeDocument/2006/relationships/hyperlink" Target="http://www.nrc.gov/reading-rm/doc-collections/nuregs/staff/sr1022/r2/sr1022r2.pdf" TargetMode="Externa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hyperlink" Target="http://www.hss.doe.gov/sesa/analysis/" TargetMode="Externa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9.xml"/><Relationship Id="rId4" Type="http://schemas.openxmlformats.org/officeDocument/2006/relationships/hyperlink" Target="http://www.fas.org/nuke/guide/usa/doctrine/national/frerp.htm" TargetMode="Externa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3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3.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4.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5.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6.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7.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9.xml"/></Relationships>
</file>

<file path=ppt/slides/_rels/slide4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0.xml"/></Relationships>
</file>

<file path=ppt/slides/_rels/slide4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1.xml"/></Relationships>
</file>

<file path=ppt/slides/_rels/slide4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2.xml"/></Relationships>
</file>

<file path=ppt/slides/_rels/slide4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4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9.xml"/></Relationships>
</file>

<file path=ppt/slides/_rels/slide5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5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5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9.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0.xml"/></Relationships>
</file>

<file path=ppt/slides/_rels/slide6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1.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2.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6.xml"/><Relationship Id="rId1" Type="http://schemas.openxmlformats.org/officeDocument/2006/relationships/tags" Target="../tags/tag63.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4.xml"/></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2.xml"/><Relationship Id="rId1" Type="http://schemas.openxmlformats.org/officeDocument/2006/relationships/tags" Target="../tags/tag72.xml"/></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6.xml"/><Relationship Id="rId1" Type="http://schemas.openxmlformats.org/officeDocument/2006/relationships/tags" Target="../tags/tag73.xml"/></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2.xml"/><Relationship Id="rId1" Type="http://schemas.openxmlformats.org/officeDocument/2006/relationships/tags" Target="../tags/tag74.xml"/></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75.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2.xml"/><Relationship Id="rId1" Type="http://schemas.openxmlformats.org/officeDocument/2006/relationships/tags" Target="../tags/tag76.xml"/></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77.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tags" Target="../tags/tag7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6.xml"/><Relationship Id="rId1" Type="http://schemas.openxmlformats.org/officeDocument/2006/relationships/tags" Target="../tags/tag79.xm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2.xml"/><Relationship Id="rId1" Type="http://schemas.openxmlformats.org/officeDocument/2006/relationships/tags" Target="../tags/tag80.xml"/><Relationship Id="rId4" Type="http://schemas.openxmlformats.org/officeDocument/2006/relationships/hyperlink" Target="http://www.nrc.gov/reading-rm/doc-collections/cfr/part050/part050-0047.html" TargetMode="External"/></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tags" Target="../tags/tag82.xml"/><Relationship Id="rId5" Type="http://schemas.openxmlformats.org/officeDocument/2006/relationships/hyperlink" Target="http://www.epa.gov/radiation/docs/er/400-r-92-001.pdf" TargetMode="External"/><Relationship Id="rId4" Type="http://schemas.openxmlformats.org/officeDocument/2006/relationships/hyperlink" Target="http://www.nrc.gov/reading-rm/doc-collections/cfr/part050/part050-0047.html" TargetMode="External"/></Relationships>
</file>

<file path=ppt/slides/_rels/slide8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tags" Target="../tags/tag83.xml"/></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84.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tags" Target="../tags/tag85.xml"/></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2.xml"/><Relationship Id="rId1" Type="http://schemas.openxmlformats.org/officeDocument/2006/relationships/tags" Target="../tags/tag86.xml"/></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tags" Target="../tags/tag87.xml"/></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tags" Target="../tags/tag8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2.xml"/><Relationship Id="rId1" Type="http://schemas.openxmlformats.org/officeDocument/2006/relationships/tags" Target="../tags/tag89.xml"/></Relationships>
</file>

<file path=ppt/slides/_rels/slide9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tags" Target="../tags/tag90.xml"/></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2.xml"/><Relationship Id="rId1" Type="http://schemas.openxmlformats.org/officeDocument/2006/relationships/tags" Target="../tags/tag91.xml"/></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52.xml"/><Relationship Id="rId2" Type="http://schemas.openxmlformats.org/officeDocument/2006/relationships/slideLayout" Target="../slideLayouts/slideLayout2.xml"/><Relationship Id="rId1" Type="http://schemas.openxmlformats.org/officeDocument/2006/relationships/tags" Target="../tags/tag93.xml"/><Relationship Id="rId4" Type="http://schemas.openxmlformats.org/officeDocument/2006/relationships/hyperlink" Target="http://www.fas.org/nuke/guide/usa/doctrine/national/frerp.htm" TargetMode="External"/></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53.xml"/><Relationship Id="rId2" Type="http://schemas.openxmlformats.org/officeDocument/2006/relationships/slideLayout" Target="../slideLayouts/slideLayout2.xml"/><Relationship Id="rId1" Type="http://schemas.openxmlformats.org/officeDocument/2006/relationships/tags" Target="../tags/tag94.xml"/></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54.xml"/><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9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tags" Target="../tags/tag97.xml"/></Relationships>
</file>

<file path=ppt/slides/_rels/slide99.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tags" Target="../tags/tag9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398" y="1023516"/>
            <a:ext cx="8839199" cy="4896544"/>
          </a:xfrm>
          <a:prstGeom prst="rect">
            <a:avLst/>
          </a:prstGeom>
          <a:noFill/>
        </p:spPr>
        <p:txBody>
          <a:bodyPr wrap="square" rtlCol="0">
            <a:noAutofit/>
          </a:bodyPr>
          <a:lstStyle/>
          <a:p>
            <a:pPr algn="l" eaLnBrk="1" hangingPunct="1"/>
            <a:r>
              <a:rPr lang="en-US" sz="1800" b="1" u="sng" dirty="0">
                <a:solidFill>
                  <a:srgbClr val="000000"/>
                </a:solidFill>
                <a:latin typeface="Calibri"/>
              </a:rPr>
              <a:t>ACADs (08-006)  Covered</a:t>
            </a:r>
          </a:p>
          <a:p>
            <a:pPr algn="l" eaLnBrk="1" hangingPunct="1"/>
            <a:endParaRPr lang="en-US" sz="1800" b="1" u="sng" dirty="0">
              <a:solidFill>
                <a:srgbClr val="000000"/>
              </a:solidFill>
              <a:latin typeface="Calibri"/>
            </a:endParaRPr>
          </a:p>
          <a:p>
            <a:pPr algn="l" eaLnBrk="1" hangingPunct="1"/>
            <a:endParaRPr lang="en-US" sz="1800" b="1" u="sng" dirty="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endParaRPr lang="en-US" sz="1800" b="1" u="sng" dirty="0">
              <a:solidFill>
                <a:srgbClr val="000000"/>
              </a:solidFill>
              <a:latin typeface="Calibri"/>
            </a:endParaRPr>
          </a:p>
          <a:p>
            <a:pPr algn="l" eaLnBrk="1" hangingPunct="1"/>
            <a:endParaRPr lang="en-US" sz="1800" b="1" u="sng" dirty="0" smtClean="0">
              <a:solidFill>
                <a:srgbClr val="000000"/>
              </a:solidFill>
              <a:latin typeface="Calibri"/>
            </a:endParaRPr>
          </a:p>
          <a:p>
            <a:pPr algn="l" eaLnBrk="1" hangingPunct="1"/>
            <a:r>
              <a:rPr lang="en-US" sz="1800" b="1" u="sng" dirty="0" smtClean="0">
                <a:solidFill>
                  <a:srgbClr val="000000"/>
                </a:solidFill>
                <a:latin typeface="Calibri"/>
              </a:rPr>
              <a:t>Keywords</a:t>
            </a:r>
          </a:p>
          <a:p>
            <a:pPr algn="l" eaLnBrk="1" hangingPunct="1"/>
            <a:r>
              <a:rPr lang="en-US" sz="1800" dirty="0" smtClean="0">
                <a:solidFill>
                  <a:srgbClr val="000000"/>
                </a:solidFill>
                <a:latin typeface="Calibri"/>
              </a:rPr>
              <a:t>Trending, incident,  incident response, off-scale dosimeter, exposure to public, plume.</a:t>
            </a:r>
            <a:endParaRPr lang="en-US" sz="1800" dirty="0" smtClean="0">
              <a:solidFill>
                <a:srgbClr val="000000"/>
              </a:solidFill>
              <a:latin typeface="Calibri"/>
            </a:endParaRPr>
          </a:p>
          <a:p>
            <a:pPr algn="l" eaLnBrk="1" hangingPunct="1"/>
            <a:endParaRPr lang="en-US" sz="1800" b="1" u="sng" dirty="0">
              <a:solidFill>
                <a:srgbClr val="000000"/>
              </a:solidFill>
              <a:latin typeface="Calibri"/>
            </a:endParaRPr>
          </a:p>
          <a:p>
            <a:pPr algn="l" eaLnBrk="1" hangingPunct="1"/>
            <a:r>
              <a:rPr lang="en-US" sz="1800" b="1" u="sng" dirty="0" smtClean="0">
                <a:solidFill>
                  <a:srgbClr val="000000"/>
                </a:solidFill>
                <a:latin typeface="Calibri"/>
              </a:rPr>
              <a:t>Description</a:t>
            </a:r>
          </a:p>
          <a:p>
            <a:pPr algn="l" eaLnBrk="1" hangingPunct="1"/>
            <a:endParaRPr lang="en-US" sz="1800" dirty="0" smtClean="0">
              <a:solidFill>
                <a:srgbClr val="000000"/>
              </a:solidFill>
              <a:latin typeface="Calibri"/>
            </a:endParaRPr>
          </a:p>
          <a:p>
            <a:pPr algn="l" eaLnBrk="1" hangingPunct="1"/>
            <a:endParaRPr lang="en-US" sz="1800" b="1" u="sng" dirty="0">
              <a:solidFill>
                <a:srgbClr val="000000"/>
              </a:solidFill>
              <a:latin typeface="Calibri"/>
            </a:endParaRPr>
          </a:p>
          <a:p>
            <a:pPr algn="l" eaLnBrk="1" hangingPunct="1"/>
            <a:r>
              <a:rPr lang="en-US" sz="1800" b="1" u="sng" dirty="0" smtClean="0">
                <a:solidFill>
                  <a:srgbClr val="000000"/>
                </a:solidFill>
                <a:latin typeface="Calibri"/>
              </a:rPr>
              <a:t>Supporting Material</a:t>
            </a:r>
          </a:p>
          <a:p>
            <a:pPr algn="l" eaLnBrk="1" hangingPunct="1"/>
            <a:endParaRPr lang="en-US" sz="1800" dirty="0">
              <a:solidFill>
                <a:srgbClr val="000000"/>
              </a:solidFill>
              <a:latin typeface="Calibri"/>
            </a:endParaRPr>
          </a:p>
          <a:p>
            <a:pPr algn="l" eaLnBrk="1" hangingPunct="1"/>
            <a:endParaRPr lang="en-US" sz="1800" dirty="0">
              <a:solidFill>
                <a:srgbClr val="000000"/>
              </a:solidFill>
              <a:latin typeface="Calibri"/>
            </a:endParaRPr>
          </a:p>
        </p:txBody>
      </p:sp>
      <p:sp>
        <p:nvSpPr>
          <p:cNvPr id="8" name="Title 1"/>
          <p:cNvSpPr txBox="1">
            <a:spLocks/>
          </p:cNvSpPr>
          <p:nvPr/>
        </p:nvSpPr>
        <p:spPr>
          <a:xfrm>
            <a:off x="0" y="0"/>
            <a:ext cx="9144000" cy="990600"/>
          </a:xfrm>
          <a:prstGeom prst="rect">
            <a:avLst/>
          </a:prstGeom>
        </p:spPr>
        <p:txBody>
          <a:bodyPr anchor="b" anchorCtr="0"/>
          <a:lstStyle/>
          <a:p>
            <a:pPr algn="l" eaLnBrk="1" hangingPunct="1">
              <a:defRPr/>
            </a:pPr>
            <a:r>
              <a:rPr lang="en-US" sz="3600" b="1" kern="0" dirty="0" smtClean="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rPr>
              <a:t>Off-Normal and Emergency Response</a:t>
            </a:r>
            <a:endParaRPr lang="en-US" sz="3600" b="1" kern="0" dirty="0">
              <a:ln>
                <a:solidFill>
                  <a:srgbClr val="000000">
                    <a:alpha val="50000"/>
                  </a:srgbClr>
                </a:solidFill>
              </a:ln>
              <a:solidFill>
                <a:srgbClr val="000000"/>
              </a:solidFill>
              <a:effectLst>
                <a:outerShdw blurRad="38100" dist="38100" dir="2700000" algn="tl">
                  <a:srgbClr val="000000">
                    <a:alpha val="43137"/>
                  </a:srgbClr>
                </a:outerShdw>
              </a:effectLst>
              <a:latin typeface="Garamond" pitchFamily="18"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319562810"/>
              </p:ext>
            </p:extLst>
          </p:nvPr>
        </p:nvGraphicFramePr>
        <p:xfrm>
          <a:off x="237964" y="1524000"/>
          <a:ext cx="8668072" cy="1463040"/>
        </p:xfrm>
        <a:graphic>
          <a:graphicData uri="http://schemas.openxmlformats.org/drawingml/2006/table">
            <a:tbl>
              <a:tblPr>
                <a:effectLst/>
                <a:tableStyleId>{5C22544A-7EE6-4342-B048-85BDC9FD1C3A}</a:tableStyleId>
              </a:tblPr>
              <a:tblGrid>
                <a:gridCol w="1083509"/>
                <a:gridCol w="1083509"/>
                <a:gridCol w="1083509"/>
                <a:gridCol w="1083509"/>
                <a:gridCol w="1083509"/>
                <a:gridCol w="1083509"/>
                <a:gridCol w="1083509"/>
                <a:gridCol w="1083509"/>
              </a:tblGrid>
              <a:tr h="216024">
                <a:tc>
                  <a:txBody>
                    <a:bodyPr/>
                    <a:lstStyle/>
                    <a:p>
                      <a:r>
                        <a:rPr lang="en-US" dirty="0" smtClean="0">
                          <a:solidFill>
                            <a:schemeClr val="tx1"/>
                          </a:solidFill>
                        </a:rPr>
                        <a:t>3.3.2.3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3.3.12.1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3.3.12.3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3.3.12.6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3.3.12.8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3.3.12.9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3.3.12.10</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3.3.12.11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r>
                        <a:rPr lang="en-US" dirty="0" smtClean="0">
                          <a:solidFill>
                            <a:schemeClr val="tx1"/>
                          </a:solidFill>
                        </a:rPr>
                        <a:t>3.3.12.12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3.3.12.13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3.3.12.14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3.3.12.14</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3.3.12.16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3.3.12.18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3.3.12.19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3.3.12.22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3.3.13.6</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tx1"/>
                          </a:solidFill>
                        </a:rPr>
                        <a:t>3.3.13.8</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3.3.13.11</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3.3.13.12</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3.3.13.13</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smtClean="0">
                          <a:solidFill>
                            <a:schemeClr val="tx1"/>
                          </a:solidFill>
                        </a:rPr>
                        <a:t>3.3.13.15</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solidFill>
                            <a:schemeClr val="tx1"/>
                          </a:solidFill>
                        </a:rPr>
                        <a:t>3.3.13.19</a:t>
                      </a: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solidFill>
                          <a:schemeClr val="tx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3509159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t>Describe why some areas of the plant are not to be decontaminated, such as:</a:t>
            </a:r>
          </a:p>
          <a:p>
            <a:pPr lvl="1">
              <a:spcBef>
                <a:spcPts val="0"/>
              </a:spcBef>
            </a:pPr>
            <a:r>
              <a:rPr lang="en-US" dirty="0" smtClean="0"/>
              <a:t>filter galleries, </a:t>
            </a:r>
          </a:p>
          <a:p>
            <a:pPr lvl="1">
              <a:spcBef>
                <a:spcPts val="0"/>
              </a:spcBef>
            </a:pPr>
            <a:r>
              <a:rPr lang="en-US" dirty="0" smtClean="0"/>
              <a:t>high radiation areas, and </a:t>
            </a:r>
          </a:p>
          <a:p>
            <a:pPr lvl="1">
              <a:spcBef>
                <a:spcPts val="0"/>
              </a:spcBef>
            </a:pPr>
            <a:r>
              <a:rPr lang="en-US" dirty="0" smtClean="0"/>
              <a:t>hallways between contaminated areas frequently traveled by operations personnel. </a:t>
            </a:r>
          </a:p>
          <a:p>
            <a:pPr>
              <a:spcBef>
                <a:spcPts val="0"/>
              </a:spcBef>
            </a:pPr>
            <a:endParaRPr lang="en-US"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endParaRPr lang="en-US" sz="3600" b="1" dirty="0">
              <a:solidFill>
                <a:schemeClr val="tx2"/>
              </a:solidFill>
              <a:latin typeface="Arial" pitchFamily="34" charset="0"/>
            </a:endParaRPr>
          </a:p>
        </p:txBody>
      </p:sp>
      <p:sp>
        <p:nvSpPr>
          <p:cNvPr id="4" name="Title 1"/>
          <p:cNvSpPr txBox="1">
            <a:spLocks/>
          </p:cNvSpPr>
          <p:nvPr/>
        </p:nvSpPr>
        <p:spPr bwMode="auto">
          <a:xfrm>
            <a:off x="457200" y="274638"/>
            <a:ext cx="8229600" cy="1143000"/>
          </a:xfrm>
          <a:prstGeom prst="rect">
            <a:avLst/>
          </a:prstGeom>
          <a:noFill/>
          <a:ln w="9525">
            <a:noFill/>
            <a:miter lim="800000"/>
            <a:headEnd/>
            <a:tailEnd/>
          </a:ln>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smtClean="0">
                <a:solidFill>
                  <a:schemeClr val="tx2"/>
                </a:solidFill>
                <a:latin typeface="Arial" pitchFamily="34" charset="0"/>
              </a:rPr>
              <a:t>Review Prior Learning Outcomes </a:t>
            </a:r>
            <a:br>
              <a:rPr lang="en-US" sz="3600" b="1" smtClean="0">
                <a:solidFill>
                  <a:schemeClr val="tx2"/>
                </a:solidFill>
                <a:latin typeface="Arial" pitchFamily="34" charset="0"/>
              </a:rPr>
            </a:br>
            <a:r>
              <a:rPr lang="en-US" sz="1600" b="1" smtClean="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Beyond the Facilities’ Organization</a:t>
            </a:r>
            <a:endParaRPr lang="en-US" dirty="0"/>
          </a:p>
        </p:txBody>
      </p:sp>
      <p:sp>
        <p:nvSpPr>
          <p:cNvPr id="18434" name="Rectangle 3"/>
          <p:cNvSpPr>
            <a:spLocks noGrp="1" noChangeArrowheads="1"/>
          </p:cNvSpPr>
          <p:nvPr>
            <p:ph idx="1"/>
          </p:nvPr>
        </p:nvSpPr>
        <p:spPr>
          <a:xfrm>
            <a:off x="304800" y="1524000"/>
            <a:ext cx="8382000" cy="4724400"/>
          </a:xfrm>
        </p:spPr>
        <p:txBody>
          <a:bodyPr/>
          <a:lstStyle/>
          <a:p>
            <a:pPr marL="406400" indent="-338138">
              <a:lnSpc>
                <a:spcPct val="90000"/>
              </a:lnSpc>
            </a:pPr>
            <a:r>
              <a:rPr lang="en-US" dirty="0" smtClean="0"/>
              <a:t>Some of the available Federal Assets (partial listing) that may be activated based on the incident (cont’d):</a:t>
            </a:r>
          </a:p>
          <a:p>
            <a:pPr lvl="1">
              <a:lnSpc>
                <a:spcPct val="90000"/>
              </a:lnSpc>
            </a:pPr>
            <a:r>
              <a:rPr lang="en-US" b="1" dirty="0" smtClean="0"/>
              <a:t>NRC/DOT</a:t>
            </a:r>
            <a:r>
              <a:rPr lang="en-US" dirty="0" smtClean="0"/>
              <a:t> – both maintain emergency response centers available 24/7 for assistance requests</a:t>
            </a:r>
          </a:p>
          <a:p>
            <a:pPr lvl="1">
              <a:lnSpc>
                <a:spcPct val="90000"/>
              </a:lnSpc>
            </a:pPr>
            <a:r>
              <a:rPr lang="en-US" b="1" dirty="0" smtClean="0"/>
              <a:t>REACT/TS</a:t>
            </a:r>
            <a:r>
              <a:rPr lang="en-US" dirty="0" smtClean="0"/>
              <a:t> – Radiation Emergency Assistance Center/Training Site – operated by Oak Ridge Institute for Science and Education – assistance where human exposures are involved</a:t>
            </a:r>
          </a:p>
          <a:p>
            <a:pPr lvl="1">
              <a:lnSpc>
                <a:spcPct val="90000"/>
              </a:lnSpc>
            </a:pPr>
            <a:endParaRPr lang="en-US" dirty="0" smtClean="0"/>
          </a:p>
          <a:p>
            <a:pPr lvl="1">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381000"/>
            <a:ext cx="7086600" cy="1143000"/>
          </a:xfrm>
        </p:spPr>
        <p:txBody>
          <a:bodyPr/>
          <a:lstStyle/>
          <a:p>
            <a:r>
              <a:rPr lang="en-US" dirty="0" smtClean="0"/>
              <a:t>What Are Your Questions?</a:t>
            </a:r>
            <a:endParaRPr lang="en-US" dirty="0"/>
          </a:p>
        </p:txBody>
      </p:sp>
      <p:pic>
        <p:nvPicPr>
          <p:cNvPr id="3" name="Picture 3" descr="C:\Documents and Settings\Dave Deal\Local Settings\Temporary Internet Files\Content.IE5\XXS7G9PM\MCj04414280000[1].png"/>
          <p:cNvPicPr>
            <a:picLocks noChangeAspect="1" noChangeArrowheads="1"/>
          </p:cNvPicPr>
          <p:nvPr/>
        </p:nvPicPr>
        <p:blipFill>
          <a:blip r:embed="rId3" cstate="print"/>
          <a:srcRect/>
          <a:stretch>
            <a:fillRect/>
          </a:stretch>
        </p:blipFill>
        <p:spPr bwMode="auto">
          <a:xfrm>
            <a:off x="2743200" y="2286000"/>
            <a:ext cx="3657600" cy="3657600"/>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8" presetClass="entr" presetSubtype="0" accel="10000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ppt_w*2.5"/>
                                          </p:val>
                                        </p:tav>
                                        <p:tav tm="100000">
                                          <p:val>
                                            <p:strVal val="#ppt_w"/>
                                          </p:val>
                                        </p:tav>
                                      </p:tavLst>
                                    </p:anim>
                                    <p:anim calcmode="lin" valueType="num">
                                      <p:cBhvr>
                                        <p:cTn id="8" dur="500" fill="hold"/>
                                        <p:tgtEl>
                                          <p:spTgt spid="3"/>
                                        </p:tgtEl>
                                        <p:attrNameLst>
                                          <p:attrName>ppt_h</p:attrName>
                                        </p:attrNameLst>
                                      </p:cBhvr>
                                      <p:tavLst>
                                        <p:tav tm="0">
                                          <p:val>
                                            <p:strVal val="#ppt_h*0.01"/>
                                          </p:val>
                                        </p:tav>
                                        <p:tav tm="100000">
                                          <p:val>
                                            <p:strVal val="#ppt_h"/>
                                          </p:val>
                                        </p:tav>
                                      </p:tavLst>
                                    </p:anim>
                                    <p:anim calcmode="lin" valueType="num">
                                      <p:cBhvr>
                                        <p:cTn id="9" dur="500" fill="hold"/>
                                        <p:tgtEl>
                                          <p:spTgt spid="3"/>
                                        </p:tgtEl>
                                        <p:attrNameLst>
                                          <p:attrName>ppt_x</p:attrName>
                                        </p:attrNameLst>
                                      </p:cBhvr>
                                      <p:tavLst>
                                        <p:tav tm="0">
                                          <p:val>
                                            <p:strVal val="#ppt_x"/>
                                          </p:val>
                                        </p:tav>
                                        <p:tav tm="100000">
                                          <p:val>
                                            <p:strVal val="#ppt_x"/>
                                          </p:val>
                                        </p:tav>
                                      </p:tavLst>
                                    </p:anim>
                                    <p:anim calcmode="lin" valueType="num">
                                      <p:cBhvr>
                                        <p:cTn id="10" dur="500" fill="hold"/>
                                        <p:tgtEl>
                                          <p:spTgt spid="3"/>
                                        </p:tgtEl>
                                        <p:attrNameLst>
                                          <p:attrName>ppt_y</p:attrName>
                                        </p:attrNameLst>
                                      </p:cBhvr>
                                      <p:tavLst>
                                        <p:tav tm="0">
                                          <p:val>
                                            <p:strVal val="#ppt_h+1"/>
                                          </p:val>
                                        </p:tav>
                                        <p:tav tm="100000">
                                          <p:val>
                                            <p:strVal val="#ppt_y"/>
                                          </p:val>
                                        </p:tav>
                                      </p:tavLst>
                                    </p:anim>
                                    <p:animEffect transition="in" filter="fad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New Learning Outcomes</a:t>
            </a:r>
            <a:endParaRPr lang="en-US" dirty="0"/>
          </a:p>
        </p:txBody>
      </p:sp>
      <p:sp>
        <p:nvSpPr>
          <p:cNvPr id="3" name="Subtitle 2"/>
          <p:cNvSpPr>
            <a:spLocks noGrp="1"/>
          </p:cNvSpPr>
          <p:nvPr>
            <p:ph type="subTitle" idx="1"/>
          </p:nvPr>
        </p:nvSpPr>
        <p:spPr/>
        <p:txBody>
          <a:bodyPr/>
          <a:lstStyle/>
          <a:p>
            <a:endParaRPr lang="en-US"/>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Off-Normal Response</a:t>
            </a:r>
            <a:endParaRPr lang="en-US" dirty="0"/>
          </a:p>
        </p:txBody>
      </p:sp>
      <p:sp>
        <p:nvSpPr>
          <p:cNvPr id="3" name="Subtitle 2"/>
          <p:cNvSpPr>
            <a:spLocks noGrp="1"/>
          </p:cNvSpPr>
          <p:nvPr>
            <p:ph type="subTitle" idx="1"/>
          </p:nvPr>
        </p:nvSpPr>
        <p:spPr/>
        <p:txBody>
          <a:bodyPr/>
          <a:lstStyle/>
          <a:p>
            <a:endParaRPr lang="en-US"/>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724400"/>
          </a:xfrm>
        </p:spPr>
        <p:txBody>
          <a:bodyPr/>
          <a:lstStyle/>
          <a:p>
            <a:r>
              <a:rPr lang="en-US" sz="2600" dirty="0" smtClean="0"/>
              <a:t>Explain the importance of using trending to identify the causes of individual incidents and the common causes of multiple incidents. </a:t>
            </a:r>
          </a:p>
          <a:p>
            <a:r>
              <a:rPr lang="en-US" sz="2600" dirty="0" smtClean="0"/>
              <a:t>Discuss how reports of incidents at one plant can be useful in preventing similar incidents at another plant. </a:t>
            </a:r>
          </a:p>
          <a:p>
            <a:r>
              <a:rPr lang="en-US" sz="2600" dirty="0" smtClean="0"/>
              <a:t>Identify work practices, instrument responses, and alarms that indicate the potential for a radiological incident. </a:t>
            </a:r>
          </a:p>
          <a:p>
            <a:r>
              <a:rPr lang="en-US" sz="2600" dirty="0" smtClean="0"/>
              <a:t/>
            </a:r>
            <a:br>
              <a:rPr lang="en-US" sz="2600" dirty="0" smtClean="0"/>
            </a:b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724400"/>
          </a:xfrm>
        </p:spPr>
        <p:txBody>
          <a:bodyPr/>
          <a:lstStyle/>
          <a:p>
            <a:r>
              <a:rPr lang="en-US" sz="2600" dirty="0" smtClean="0"/>
              <a:t>Identify the immediate actions to be taken to control and minimize the extent of radiological incidents such as the following:</a:t>
            </a:r>
            <a:br>
              <a:rPr lang="en-US" sz="2600" dirty="0" smtClean="0"/>
            </a:br>
            <a:r>
              <a:rPr lang="en-US" sz="2600" dirty="0" smtClean="0"/>
              <a:t>• alarm on electronic dosimeter</a:t>
            </a:r>
            <a:br>
              <a:rPr lang="en-US" sz="2600" dirty="0" smtClean="0"/>
            </a:br>
            <a:r>
              <a:rPr lang="en-US" sz="2600" dirty="0" smtClean="0"/>
              <a:t>• area radiation monitor alarm</a:t>
            </a:r>
            <a:br>
              <a:rPr lang="en-US" sz="2600" dirty="0" smtClean="0"/>
            </a:br>
            <a:r>
              <a:rPr lang="en-US" sz="2600" dirty="0" smtClean="0"/>
              <a:t>• contaminated injured personnel</a:t>
            </a:r>
            <a:br>
              <a:rPr lang="en-US" sz="2600" dirty="0" smtClean="0"/>
            </a:br>
            <a:r>
              <a:rPr lang="en-US" sz="2600" dirty="0" smtClean="0"/>
              <a:t>• contaminated personnel</a:t>
            </a:r>
            <a:br>
              <a:rPr lang="en-US" sz="2600" dirty="0" smtClean="0"/>
            </a:br>
            <a:r>
              <a:rPr lang="en-US" sz="2600" dirty="0" smtClean="0"/>
              <a:t>• continuous air monitor alarm</a:t>
            </a:r>
            <a:br>
              <a:rPr lang="en-US" sz="2600" dirty="0" smtClean="0"/>
            </a:br>
            <a:r>
              <a:rPr lang="en-US" sz="2600" dirty="0" smtClean="0"/>
              <a:t>• fire in the radiologically controlled area</a:t>
            </a:r>
            <a:br>
              <a:rPr lang="en-US" sz="2600" dirty="0" smtClean="0"/>
            </a:br>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600" dirty="0" smtClean="0"/>
              <a:t>Identify the immediate actions to be taken to control and minimize the extent of radiological incidents such as the following (cont’d):</a:t>
            </a:r>
            <a:br>
              <a:rPr lang="en-US" sz="2600" dirty="0" smtClean="0"/>
            </a:br>
            <a:r>
              <a:rPr lang="en-US" sz="2600" dirty="0" smtClean="0"/>
              <a:t>• off-scale pocket dosimeter</a:t>
            </a:r>
            <a:br>
              <a:rPr lang="en-US" sz="2600" dirty="0" smtClean="0"/>
            </a:br>
            <a:r>
              <a:rPr lang="en-US" sz="2600" dirty="0" smtClean="0"/>
              <a:t>• contaminated liquid or resin spill</a:t>
            </a:r>
            <a:br>
              <a:rPr lang="en-US" sz="2600" dirty="0" smtClean="0"/>
            </a:br>
            <a:r>
              <a:rPr lang="en-US" sz="2600" dirty="0" smtClean="0"/>
              <a:t>• dry contaminated material spill</a:t>
            </a:r>
            <a:br>
              <a:rPr lang="en-US" sz="2600" dirty="0" smtClean="0"/>
            </a:br>
            <a:r>
              <a:rPr lang="en-US" sz="2600" dirty="0" smtClean="0"/>
              <a:t>• unmonitored release of radioactivity to the environment </a:t>
            </a:r>
          </a:p>
          <a:p>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pPr>
              <a:spcBef>
                <a:spcPts val="0"/>
              </a:spcBef>
            </a:pPr>
            <a:r>
              <a:rPr lang="en-US" sz="2600" dirty="0" smtClean="0"/>
              <a:t>Identify the radiological consequence that may result from various incidents, such as: </a:t>
            </a:r>
          </a:p>
          <a:p>
            <a:pPr lvl="1">
              <a:spcBef>
                <a:spcPts val="0"/>
              </a:spcBef>
            </a:pPr>
            <a:r>
              <a:rPr lang="en-US" dirty="0" smtClean="0"/>
              <a:t>a fire in the radiologically restricted area,</a:t>
            </a:r>
          </a:p>
          <a:p>
            <a:pPr lvl="1">
              <a:spcBef>
                <a:spcPts val="0"/>
              </a:spcBef>
            </a:pPr>
            <a:r>
              <a:rPr lang="en-US" dirty="0" smtClean="0"/>
              <a:t>the loss of a high-activity radiation source, </a:t>
            </a:r>
          </a:p>
          <a:p>
            <a:pPr lvl="1">
              <a:spcBef>
                <a:spcPts val="0"/>
              </a:spcBef>
            </a:pPr>
            <a:r>
              <a:rPr lang="en-US" dirty="0" smtClean="0"/>
              <a:t>a degraded core, and </a:t>
            </a:r>
          </a:p>
          <a:p>
            <a:pPr lvl="1">
              <a:spcBef>
                <a:spcPts val="0"/>
              </a:spcBef>
            </a:pPr>
            <a:r>
              <a:rPr lang="en-US" dirty="0" smtClean="0"/>
              <a:t>uncontrolled or unsecured high radiation areas.</a:t>
            </a:r>
          </a:p>
          <a:p>
            <a:pPr>
              <a:spcBef>
                <a:spcPts val="0"/>
              </a:spcBef>
            </a:pPr>
            <a:r>
              <a:rPr lang="en-US" dirty="0" smtClean="0"/>
              <a:t>Identify radiological surveys to be taken as a result of an incident and the purpose of each. </a:t>
            </a:r>
          </a:p>
          <a:p>
            <a:pPr>
              <a:spcBef>
                <a:spcPts val="0"/>
              </a:spcBef>
            </a:pPr>
            <a:endParaRPr lang="en-US"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495800"/>
          </a:xfrm>
        </p:spPr>
        <p:txBody>
          <a:bodyPr/>
          <a:lstStyle/>
          <a:p>
            <a:r>
              <a:rPr lang="en-US" sz="2600" dirty="0" smtClean="0"/>
              <a:t>Evaluate radiological incidents to identify the scope and cause. Identify follow-up actions to correct the causes of the incidents. </a:t>
            </a:r>
          </a:p>
          <a:p>
            <a:r>
              <a:rPr lang="en-US" sz="2600" dirty="0" smtClean="0"/>
              <a:t>Describe recent significant radiological incidents at this plant or at other nuclear power plants. </a:t>
            </a:r>
          </a:p>
          <a:p>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Emergency Response</a:t>
            </a:r>
            <a:endParaRPr lang="en-US" dirty="0"/>
          </a:p>
        </p:txBody>
      </p:sp>
      <p:sp>
        <p:nvSpPr>
          <p:cNvPr id="3" name="Subtitle 2"/>
          <p:cNvSpPr>
            <a:spLocks noGrp="1"/>
          </p:cNvSpPr>
          <p:nvPr>
            <p:ph type="subTitle" idx="1"/>
          </p:nvPr>
        </p:nvSpPr>
        <p:spPr/>
        <p:txBody>
          <a:bodyPr/>
          <a:lstStyle/>
          <a:p>
            <a:endParaRPr 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a:xfrm>
            <a:off x="1219200" y="381000"/>
            <a:ext cx="7162800" cy="1143000"/>
          </a:xfrm>
        </p:spPr>
        <p:txBody>
          <a:bodyPr/>
          <a:lstStyle/>
          <a:p>
            <a:r>
              <a:rPr lang="en-US" smtClean="0"/>
              <a:t>Learning Outcomes</a:t>
            </a:r>
            <a:br>
              <a:rPr lang="en-US" smtClean="0"/>
            </a:br>
            <a:r>
              <a:rPr lang="en-US" sz="1600" smtClean="0"/>
              <a:t>Upon completion of this lesson, the student will be able to:</a:t>
            </a:r>
            <a:endParaRPr lang="en-US" smtClean="0"/>
          </a:p>
        </p:txBody>
      </p:sp>
      <p:sp>
        <p:nvSpPr>
          <p:cNvPr id="4099" name="Content Placeholder 2"/>
          <p:cNvSpPr>
            <a:spLocks noGrp="1"/>
          </p:cNvSpPr>
          <p:nvPr>
            <p:ph idx="1"/>
          </p:nvPr>
        </p:nvSpPr>
        <p:spPr>
          <a:xfrm>
            <a:off x="457200" y="1676400"/>
            <a:ext cx="8229600" cy="4495800"/>
          </a:xfrm>
        </p:spPr>
        <p:txBody>
          <a:bodyPr/>
          <a:lstStyle/>
          <a:p>
            <a:pPr>
              <a:spcBef>
                <a:spcPts val="0"/>
              </a:spcBef>
            </a:pPr>
            <a:r>
              <a:rPr lang="en-US" sz="2600" dirty="0" smtClean="0"/>
              <a:t>Describe, in general terms, the expected response to radiological incidents, including:</a:t>
            </a:r>
          </a:p>
          <a:p>
            <a:pPr lvl="1">
              <a:spcBef>
                <a:spcPts val="0"/>
              </a:spcBef>
            </a:pPr>
            <a:r>
              <a:rPr lang="en-US" dirty="0" smtClean="0"/>
              <a:t>precedence given to treating injuries, </a:t>
            </a:r>
          </a:p>
          <a:p>
            <a:pPr lvl="1">
              <a:spcBef>
                <a:spcPts val="0"/>
              </a:spcBef>
            </a:pPr>
            <a:r>
              <a:rPr lang="en-US" dirty="0" smtClean="0"/>
              <a:t>mitigation and minimization of exposure to plant personnel and the public, </a:t>
            </a:r>
          </a:p>
          <a:p>
            <a:pPr lvl="1">
              <a:spcBef>
                <a:spcPts val="0"/>
              </a:spcBef>
            </a:pPr>
            <a:r>
              <a:rPr lang="en-US" dirty="0" smtClean="0"/>
              <a:t>mitigation and minimization of damage to equipment, and </a:t>
            </a:r>
          </a:p>
          <a:p>
            <a:pPr lvl="1">
              <a:spcBef>
                <a:spcPts val="0"/>
              </a:spcBef>
            </a:pPr>
            <a:r>
              <a:rPr lang="en-US" dirty="0" smtClean="0"/>
              <a:t>notification of appropriate personnel. </a:t>
            </a:r>
          </a:p>
          <a:p>
            <a:pPr>
              <a:spcBef>
                <a:spcPts val="0"/>
              </a:spcBef>
            </a:pPr>
            <a:r>
              <a:rPr lang="en-US" sz="2600" dirty="0" smtClean="0"/>
              <a:t>Discuss emergency dose limits for life-saving and the control of plant safety.</a:t>
            </a:r>
          </a:p>
          <a:p>
            <a:pPr>
              <a:spcBef>
                <a:spcPts val="0"/>
              </a:spcBef>
            </a:pPr>
            <a:endParaRPr lang="en-US" sz="2600" dirty="0" smtClean="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Review Learning Outcomes</a:t>
            </a:r>
            <a:endParaRPr lang="en-US" dirty="0"/>
          </a:p>
        </p:txBody>
      </p:sp>
      <p:sp>
        <p:nvSpPr>
          <p:cNvPr id="3" name="Subtitle 2"/>
          <p:cNvSpPr>
            <a:spLocks noGrp="1"/>
          </p:cNvSpPr>
          <p:nvPr>
            <p:ph type="subTitle" idx="1"/>
          </p:nvPr>
        </p:nvSpPr>
        <p:spPr/>
        <p:txBody>
          <a:bodyPr/>
          <a:lstStyle/>
          <a:p>
            <a:r>
              <a:rPr lang="en-US" dirty="0" smtClean="0"/>
              <a:t>Previously Covered Outcomes</a:t>
            </a:r>
            <a:endParaRPr lang="en-US" dirty="0"/>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76400"/>
            <a:ext cx="8229600" cy="4495800"/>
          </a:xfrm>
        </p:spPr>
        <p:txBody>
          <a:bodyPr/>
          <a:lstStyle/>
          <a:p>
            <a:r>
              <a:rPr lang="en-US" sz="2600" dirty="0" smtClean="0"/>
              <a:t>Identify and quantify potential sources of exposure to the public from the plant liquid and gaseous effluent releases, transportation of radioactive materials, and major accidents. </a:t>
            </a:r>
          </a:p>
          <a:p>
            <a:r>
              <a:rPr lang="en-US" sz="2600" dirty="0" smtClean="0"/>
              <a:t>Identify isotopes expected to be present in the event of a radiological incident. </a:t>
            </a:r>
          </a:p>
          <a:p>
            <a:r>
              <a:rPr lang="en-US" sz="2600" dirty="0" smtClean="0"/>
              <a:t>Describe how to locate and track a radioactive plume. </a:t>
            </a:r>
          </a:p>
          <a:p>
            <a:endParaRPr lang="en-US" sz="2600" dirty="0" smtClean="0"/>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495800"/>
          </a:xfrm>
        </p:spPr>
        <p:txBody>
          <a:bodyPr/>
          <a:lstStyle/>
          <a:p>
            <a:pPr>
              <a:spcBef>
                <a:spcPts val="0"/>
              </a:spcBef>
            </a:pPr>
            <a:r>
              <a:rPr lang="en-US" sz="2600" dirty="0" smtClean="0"/>
              <a:t>Estimate the activity released during an incident using the following:</a:t>
            </a:r>
          </a:p>
          <a:p>
            <a:pPr lvl="1">
              <a:spcBef>
                <a:spcPts val="0"/>
              </a:spcBef>
            </a:pPr>
            <a:r>
              <a:rPr lang="en-US" dirty="0" smtClean="0"/>
              <a:t>airborne activity levels in a plume</a:t>
            </a:r>
          </a:p>
          <a:p>
            <a:pPr lvl="1">
              <a:spcBef>
                <a:spcPts val="0"/>
              </a:spcBef>
            </a:pPr>
            <a:r>
              <a:rPr lang="en-US" dirty="0" smtClean="0"/>
              <a:t>contamination levels and extent of area contaminated</a:t>
            </a:r>
          </a:p>
          <a:p>
            <a:pPr lvl="1">
              <a:spcBef>
                <a:spcPts val="0"/>
              </a:spcBef>
            </a:pPr>
            <a:r>
              <a:rPr lang="en-US" dirty="0" smtClean="0"/>
              <a:t>gaseous/particulate-specific activity and volume released </a:t>
            </a:r>
          </a:p>
          <a:p>
            <a:pPr lvl="1">
              <a:spcBef>
                <a:spcPts val="0"/>
              </a:spcBef>
            </a:pPr>
            <a:r>
              <a:rPr lang="en-US" dirty="0" smtClean="0"/>
              <a:t>liquid-specific activity and volume released</a:t>
            </a:r>
          </a:p>
          <a:p>
            <a:pPr lvl="1">
              <a:spcBef>
                <a:spcPts val="0"/>
              </a:spcBef>
            </a:pPr>
            <a:r>
              <a:rPr lang="en-US" dirty="0" smtClean="0"/>
              <a:t>prerelease and postrelease radiation surveys (for example, pipe, valves, tanks)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r>
              <a:rPr lang="en-US" sz="3600" b="1">
                <a:solidFill>
                  <a:schemeClr val="tx2"/>
                </a:solidFill>
                <a:latin typeface="Arial" pitchFamily="34" charset="0"/>
              </a:rPr>
              <a:t>Learning Outcomes </a:t>
            </a:r>
            <a:r>
              <a:rPr lang="en-US" sz="1200" b="1">
                <a:solidFill>
                  <a:schemeClr val="tx2"/>
                </a:solidFill>
                <a:latin typeface="Arial" pitchFamily="34" charset="0"/>
              </a:rPr>
              <a:t>(cont’d)</a:t>
            </a:r>
            <a:r>
              <a:rPr lang="en-US" sz="3600" b="1">
                <a:solidFill>
                  <a:schemeClr val="tx2"/>
                </a:solidFill>
                <a:latin typeface="Arial" pitchFamily="34" charset="0"/>
              </a:rPr>
              <a:t/>
            </a:r>
            <a:br>
              <a:rPr lang="en-US" sz="3600" b="1">
                <a:solidFill>
                  <a:schemeClr val="tx2"/>
                </a:solidFill>
                <a:latin typeface="Arial" pitchFamily="34" charset="0"/>
              </a:rPr>
            </a:br>
            <a:r>
              <a:rPr lang="en-US" sz="1600" b="1">
                <a:solidFill>
                  <a:schemeClr val="tx2"/>
                </a:solidFill>
                <a:latin typeface="Arial" pitchFamily="34" charset="0"/>
              </a:rPr>
              <a:t>Upon completion of this lesson, the student will be able to:</a:t>
            </a:r>
            <a:endParaRPr lang="en-US" sz="3600" b="1">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4" descr="atom1"/>
          <p:cNvPicPr>
            <a:picLocks noChangeAspect="1" noChangeArrowheads="1" noCrop="1"/>
          </p:cNvPicPr>
          <p:nvPr/>
        </p:nvPicPr>
        <p:blipFill>
          <a:blip r:embed="rId4" cstate="print"/>
          <a:srcRect/>
          <a:stretch>
            <a:fillRect/>
          </a:stretch>
        </p:blipFill>
        <p:spPr bwMode="auto">
          <a:xfrm>
            <a:off x="7239000" y="5181600"/>
            <a:ext cx="1285875" cy="1019175"/>
          </a:xfrm>
          <a:prstGeom prst="rect">
            <a:avLst/>
          </a:prstGeom>
          <a:noFill/>
          <a:ln w="9525">
            <a:noFill/>
            <a:miter lim="800000"/>
            <a:headEnd/>
            <a:tailEnd/>
          </a:ln>
        </p:spPr>
      </p:pic>
      <p:sp>
        <p:nvSpPr>
          <p:cNvPr id="4" name="Rectangle 2"/>
          <p:cNvSpPr txBox="1">
            <a:spLocks noChangeArrowheads="1"/>
          </p:cNvSpPr>
          <p:nvPr/>
        </p:nvSpPr>
        <p:spPr>
          <a:xfrm>
            <a:off x="1219200" y="609600"/>
            <a:ext cx="7391400" cy="762000"/>
          </a:xfrm>
          <a:prstGeom prst="rect">
            <a:avLst/>
          </a:prstGeom>
        </p:spPr>
        <p:txBody>
          <a:bodyPr/>
          <a:lstStyle/>
          <a:p>
            <a:pPr>
              <a:defRPr/>
            </a:pPr>
            <a:r>
              <a:rPr lang="en-US" sz="3200" b="1" kern="0" dirty="0" smtClean="0">
                <a:solidFill>
                  <a:schemeClr val="tx2"/>
                </a:solidFill>
                <a:latin typeface="+mj-lt"/>
                <a:ea typeface="+mj-ea"/>
                <a:cs typeface="+mj-cs"/>
              </a:rPr>
              <a:t>Outline</a:t>
            </a:r>
            <a:endParaRPr lang="en-US" sz="3200" b="1" kern="0" dirty="0">
              <a:solidFill>
                <a:schemeClr val="tx2"/>
              </a:solidFill>
              <a:latin typeface="+mj-lt"/>
              <a:ea typeface="+mj-ea"/>
              <a:cs typeface="+mj-cs"/>
            </a:endParaRPr>
          </a:p>
        </p:txBody>
      </p:sp>
      <p:sp>
        <p:nvSpPr>
          <p:cNvPr id="5" name="Rectangle 3"/>
          <p:cNvSpPr txBox="1">
            <a:spLocks noChangeArrowheads="1"/>
          </p:cNvSpPr>
          <p:nvPr/>
        </p:nvSpPr>
        <p:spPr>
          <a:xfrm>
            <a:off x="457200" y="1600200"/>
            <a:ext cx="8229600" cy="4648200"/>
          </a:xfrm>
          <a:prstGeom prst="rect">
            <a:avLst/>
          </a:prstGeom>
        </p:spPr>
        <p:txBody>
          <a:bodyPr/>
          <a:lstStyle/>
          <a:p>
            <a:pPr marL="342900" indent="-342900" algn="l">
              <a:lnSpc>
                <a:spcPct val="90000"/>
              </a:lnSpc>
              <a:spcBef>
                <a:spcPct val="20000"/>
              </a:spcBef>
              <a:buFontTx/>
              <a:buChar char="•"/>
              <a:defRPr/>
            </a:pPr>
            <a:r>
              <a:rPr lang="en-US" sz="2600" kern="0" dirty="0">
                <a:latin typeface="+mn-lt"/>
              </a:rPr>
              <a:t>Introduction</a:t>
            </a:r>
          </a:p>
          <a:p>
            <a:pPr marL="342900" indent="-342900" algn="l">
              <a:lnSpc>
                <a:spcPct val="90000"/>
              </a:lnSpc>
              <a:spcBef>
                <a:spcPct val="20000"/>
              </a:spcBef>
              <a:buFontTx/>
              <a:buChar char="•"/>
              <a:defRPr/>
            </a:pPr>
            <a:r>
              <a:rPr lang="en-US" sz="2600" kern="0" dirty="0" smtClean="0">
                <a:latin typeface="+mn-lt"/>
              </a:rPr>
              <a:t>Off- Normal Events and Response</a:t>
            </a:r>
            <a:endParaRPr lang="en-US" sz="2600" kern="0" dirty="0">
              <a:latin typeface="+mn-lt"/>
            </a:endParaRPr>
          </a:p>
          <a:p>
            <a:pPr marL="342900" indent="-342900" algn="l">
              <a:lnSpc>
                <a:spcPct val="90000"/>
              </a:lnSpc>
              <a:spcBef>
                <a:spcPct val="20000"/>
              </a:spcBef>
              <a:buFontTx/>
              <a:buChar char="•"/>
              <a:defRPr/>
            </a:pPr>
            <a:r>
              <a:rPr lang="en-US" sz="2600" kern="0" dirty="0" smtClean="0">
                <a:latin typeface="+mn-lt"/>
              </a:rPr>
              <a:t>Emergency </a:t>
            </a:r>
            <a:r>
              <a:rPr lang="en-US" sz="2600" kern="0" dirty="0">
                <a:latin typeface="+mn-lt"/>
              </a:rPr>
              <a:t>Planning and Response</a:t>
            </a: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p:cNvSpPr>
            <a:spLocks noGrp="1" noChangeArrowheads="1"/>
          </p:cNvSpPr>
          <p:nvPr>
            <p:ph type="ctrTitle" idx="4294967295"/>
          </p:nvPr>
        </p:nvSpPr>
        <p:spPr>
          <a:xfrm>
            <a:off x="0" y="2263775"/>
            <a:ext cx="7772400" cy="1470025"/>
          </a:xfrm>
        </p:spPr>
        <p:txBody>
          <a:bodyPr/>
          <a:lstStyle/>
          <a:p>
            <a:r>
              <a:rPr lang="en-US" smtClean="0"/>
              <a:t/>
            </a:r>
            <a:br>
              <a:rPr lang="en-US" smtClean="0"/>
            </a:br>
            <a:r>
              <a:rPr lang="en-US" smtClean="0"/>
              <a:t>Introduction</a:t>
            </a:r>
          </a:p>
        </p:txBody>
      </p:sp>
      <p:pic>
        <p:nvPicPr>
          <p:cNvPr id="4099" name="Picture 14" descr="atom1"/>
          <p:cNvPicPr>
            <a:picLocks noChangeAspect="1" noChangeArrowheads="1" noCrop="1"/>
          </p:cNvPicPr>
          <p:nvPr/>
        </p:nvPicPr>
        <p:blipFill>
          <a:blip r:embed="rId4" cstate="print"/>
          <a:srcRect/>
          <a:stretch>
            <a:fillRect/>
          </a:stretch>
        </p:blipFill>
        <p:spPr bwMode="auto">
          <a:xfrm>
            <a:off x="7239000" y="5181600"/>
            <a:ext cx="1285875" cy="1019175"/>
          </a:xfrm>
          <a:prstGeom prst="rect">
            <a:avLst/>
          </a:prstGeom>
          <a:noFill/>
          <a:ln w="9525">
            <a:noFill/>
            <a:miter lim="800000"/>
            <a:headEnd/>
            <a:tailEnd/>
          </a:ln>
        </p:spPr>
      </p:pic>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990600" y="457200"/>
            <a:ext cx="7772400" cy="1143000"/>
          </a:xfrm>
        </p:spPr>
        <p:txBody>
          <a:bodyPr/>
          <a:lstStyle/>
          <a:p>
            <a:r>
              <a:rPr lang="en-US" dirty="0" smtClean="0"/>
              <a:t>Introduction</a:t>
            </a:r>
          </a:p>
        </p:txBody>
      </p:sp>
      <p:sp>
        <p:nvSpPr>
          <p:cNvPr id="5123" name="Rectangle 3"/>
          <p:cNvSpPr>
            <a:spLocks noGrp="1" noChangeArrowheads="1"/>
          </p:cNvSpPr>
          <p:nvPr>
            <p:ph idx="1"/>
          </p:nvPr>
        </p:nvSpPr>
        <p:spPr/>
        <p:txBody>
          <a:bodyPr/>
          <a:lstStyle/>
          <a:p>
            <a:pPr>
              <a:lnSpc>
                <a:spcPct val="90000"/>
              </a:lnSpc>
            </a:pPr>
            <a:r>
              <a:rPr lang="en-US" sz="2600" dirty="0" smtClean="0"/>
              <a:t>Lessons learned from the earliest accidents can and do still apply today.</a:t>
            </a:r>
          </a:p>
          <a:p>
            <a:pPr>
              <a:lnSpc>
                <a:spcPct val="90000"/>
              </a:lnSpc>
            </a:pPr>
            <a:r>
              <a:rPr lang="en-US" sz="2600" dirty="0" smtClean="0"/>
              <a:t>The RPT plays an critical role in responding to off-normal events and all phases of any emergency.</a:t>
            </a:r>
          </a:p>
          <a:p>
            <a:pPr>
              <a:lnSpc>
                <a:spcPct val="90000"/>
              </a:lnSpc>
            </a:pPr>
            <a:r>
              <a:rPr lang="en-US" sz="2600" dirty="0" smtClean="0"/>
              <a:t>It’s important to understand when an off-normal event moves to an accident and when an accident moves from an emergency to consequence management.</a:t>
            </a:r>
          </a:p>
          <a:p>
            <a:pPr>
              <a:lnSpc>
                <a:spcPct val="90000"/>
              </a:lnSpc>
            </a:pPr>
            <a:r>
              <a:rPr lang="en-US" sz="2600" dirty="0" smtClean="0"/>
              <a:t>Off-normal events and emergency events will happen, so you must be prepared to respond.</a:t>
            </a:r>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lstStyle/>
          <a:p>
            <a:r>
              <a:rPr lang="en-US" smtClean="0"/>
              <a:t>Introduction</a:t>
            </a:r>
          </a:p>
        </p:txBody>
      </p:sp>
      <p:sp>
        <p:nvSpPr>
          <p:cNvPr id="6147" name="Rectangle 3"/>
          <p:cNvSpPr>
            <a:spLocks noGrp="1" noChangeArrowheads="1"/>
          </p:cNvSpPr>
          <p:nvPr>
            <p:ph idx="1"/>
          </p:nvPr>
        </p:nvSpPr>
        <p:spPr/>
        <p:txBody>
          <a:bodyPr/>
          <a:lstStyle/>
          <a:p>
            <a:pPr>
              <a:lnSpc>
                <a:spcPct val="90000"/>
              </a:lnSpc>
            </a:pPr>
            <a:r>
              <a:rPr lang="en-US" dirty="0" smtClean="0"/>
              <a:t>There are many instances within the daily operations of a nuclear facilitiy that may occur which might be classified as an off-normal or abnormal event.</a:t>
            </a:r>
          </a:p>
          <a:p>
            <a:pPr>
              <a:lnSpc>
                <a:spcPct val="90000"/>
              </a:lnSpc>
            </a:pPr>
            <a:r>
              <a:rPr lang="en-US" dirty="0" smtClean="0"/>
              <a:t>These are events which do not meet the criteria of an emergency necessarily; however, failure to mitigate them may result in a situation being reached which may lead to regulatory violation or an emergency event.</a:t>
            </a:r>
          </a:p>
        </p:txBody>
      </p:sp>
    </p:spTree>
    <p:custDataLst>
      <p:tags r:id="rId1"/>
    </p:custData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lstStyle/>
          <a:p>
            <a:r>
              <a:rPr lang="en-US" smtClean="0"/>
              <a:t>Introduction</a:t>
            </a:r>
          </a:p>
        </p:txBody>
      </p:sp>
      <p:sp>
        <p:nvSpPr>
          <p:cNvPr id="6147" name="Rectangle 3"/>
          <p:cNvSpPr>
            <a:spLocks noGrp="1" noChangeArrowheads="1"/>
          </p:cNvSpPr>
          <p:nvPr>
            <p:ph idx="1"/>
          </p:nvPr>
        </p:nvSpPr>
        <p:spPr/>
        <p:txBody>
          <a:bodyPr>
            <a:normAutofit lnSpcReduction="10000"/>
          </a:bodyPr>
          <a:lstStyle/>
          <a:p>
            <a:pPr>
              <a:lnSpc>
                <a:spcPct val="90000"/>
              </a:lnSpc>
            </a:pPr>
            <a:r>
              <a:rPr lang="en-US" dirty="0" smtClean="0"/>
              <a:t>NRC Licensees are also required to report events which meet certain criteria – specified in </a:t>
            </a:r>
            <a:r>
              <a:rPr lang="en-US" dirty="0" smtClean="0">
                <a:hlinkClick r:id="rId4"/>
              </a:rPr>
              <a:t>10CFR 50.72 and .73</a:t>
            </a:r>
            <a:r>
              <a:rPr lang="en-US" dirty="0" smtClean="0"/>
              <a:t> .  Specific significant criteria for reporting are specified in </a:t>
            </a:r>
            <a:r>
              <a:rPr lang="en-US" dirty="0" smtClean="0">
                <a:hlinkClick r:id="rId5"/>
              </a:rPr>
              <a:t>10CFR20.2202</a:t>
            </a:r>
            <a:endParaRPr lang="en-US" dirty="0" smtClean="0"/>
          </a:p>
          <a:p>
            <a:pPr lvl="1">
              <a:lnSpc>
                <a:spcPct val="90000"/>
              </a:lnSpc>
            </a:pPr>
            <a:r>
              <a:rPr lang="en-US" dirty="0" smtClean="0"/>
              <a:t>These start as </a:t>
            </a:r>
            <a:r>
              <a:rPr lang="en-US" dirty="0" smtClean="0">
                <a:hlinkClick r:id="rId6"/>
              </a:rPr>
              <a:t>Event Notification Reports </a:t>
            </a:r>
            <a:r>
              <a:rPr lang="en-US" dirty="0" smtClean="0"/>
              <a:t>and may elevate to more detailed reports depending on the event.</a:t>
            </a:r>
          </a:p>
          <a:p>
            <a:pPr lvl="1">
              <a:lnSpc>
                <a:spcPct val="90000"/>
              </a:lnSpc>
            </a:pPr>
            <a:r>
              <a:rPr lang="en-US" dirty="0" smtClean="0"/>
              <a:t>Licensee Event Reports (LERs) are more detailed requiring detailed investigations and corrective actions.</a:t>
            </a:r>
          </a:p>
        </p:txBody>
      </p:sp>
    </p:spTree>
    <p:custDataLst>
      <p:tags r:id="rId1"/>
    </p:custData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lstStyle/>
          <a:p>
            <a:r>
              <a:rPr lang="en-US" smtClean="0"/>
              <a:t>Introduction</a:t>
            </a:r>
          </a:p>
        </p:txBody>
      </p:sp>
      <p:sp>
        <p:nvSpPr>
          <p:cNvPr id="6147" name="Rectangle 3"/>
          <p:cNvSpPr>
            <a:spLocks noGrp="1" noChangeArrowheads="1"/>
          </p:cNvSpPr>
          <p:nvPr>
            <p:ph idx="1"/>
          </p:nvPr>
        </p:nvSpPr>
        <p:spPr/>
        <p:txBody>
          <a:bodyPr/>
          <a:lstStyle/>
          <a:p>
            <a:pPr>
              <a:lnSpc>
                <a:spcPct val="90000"/>
              </a:lnSpc>
            </a:pPr>
            <a:r>
              <a:rPr lang="en-US" dirty="0" smtClean="0"/>
              <a:t>The DOE also has a formal program conducted under the auspice of </a:t>
            </a:r>
            <a:r>
              <a:rPr lang="en-US" b="1" dirty="0" smtClean="0">
                <a:hlinkClick r:id="rId4"/>
              </a:rPr>
              <a:t>Environmental Protection, Sustainability Support &amp; Corporate Safety Analysis (SESA) – Office of Analysis</a:t>
            </a:r>
            <a:endParaRPr lang="en-US" b="1" dirty="0" smtClean="0"/>
          </a:p>
        </p:txBody>
      </p:sp>
    </p:spTree>
    <p:custDataLst>
      <p:tags r:id="rId1"/>
    </p:custData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lstStyle/>
          <a:p>
            <a:r>
              <a:rPr lang="en-US" smtClean="0"/>
              <a:t>Introduction</a:t>
            </a:r>
          </a:p>
        </p:txBody>
      </p:sp>
      <p:sp>
        <p:nvSpPr>
          <p:cNvPr id="6147" name="Rectangle 3"/>
          <p:cNvSpPr>
            <a:spLocks noGrp="1" noChangeArrowheads="1"/>
          </p:cNvSpPr>
          <p:nvPr>
            <p:ph idx="1"/>
          </p:nvPr>
        </p:nvSpPr>
        <p:spPr/>
        <p:txBody>
          <a:bodyPr>
            <a:normAutofit fontScale="92500" lnSpcReduction="10000"/>
          </a:bodyPr>
          <a:lstStyle/>
          <a:p>
            <a:pPr>
              <a:lnSpc>
                <a:spcPct val="90000"/>
              </a:lnSpc>
            </a:pPr>
            <a:r>
              <a:rPr lang="en-US" dirty="0" smtClean="0"/>
              <a:t>Most facilities have pre-established procedures to address the actions required to be taken in order to mitigate the events.</a:t>
            </a:r>
          </a:p>
          <a:p>
            <a:pPr>
              <a:lnSpc>
                <a:spcPct val="90000"/>
              </a:lnSpc>
            </a:pPr>
            <a:r>
              <a:rPr lang="en-US" dirty="0" smtClean="0"/>
              <a:t>Also, normally, the facility will have an event reporting process in which the event is documented, investigated, root cause determined and corrective actions specified to prevent recurrence.</a:t>
            </a:r>
          </a:p>
          <a:p>
            <a:pPr>
              <a:lnSpc>
                <a:spcPct val="90000"/>
              </a:lnSpc>
            </a:pPr>
            <a:r>
              <a:rPr lang="en-US" dirty="0" smtClean="0"/>
              <a:t>By evaluating and understanding why events happen, steps can be taken to prevent their recurrence.</a:t>
            </a:r>
          </a:p>
          <a:p>
            <a:pPr>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lstStyle/>
          <a:p>
            <a:r>
              <a:rPr lang="en-US" smtClean="0"/>
              <a:t>Introduction</a:t>
            </a:r>
          </a:p>
        </p:txBody>
      </p:sp>
      <p:sp>
        <p:nvSpPr>
          <p:cNvPr id="6147" name="Rectangle 3"/>
          <p:cNvSpPr>
            <a:spLocks noGrp="1" noChangeArrowheads="1"/>
          </p:cNvSpPr>
          <p:nvPr>
            <p:ph idx="1"/>
          </p:nvPr>
        </p:nvSpPr>
        <p:spPr/>
        <p:txBody>
          <a:bodyPr>
            <a:normAutofit lnSpcReduction="10000"/>
          </a:bodyPr>
          <a:lstStyle/>
          <a:p>
            <a:pPr>
              <a:lnSpc>
                <a:spcPct val="90000"/>
              </a:lnSpc>
            </a:pPr>
            <a:r>
              <a:rPr lang="en-US" dirty="0" smtClean="0"/>
              <a:t>These event reports and investigations are shared within the industry as Operating Experience Reports.</a:t>
            </a:r>
          </a:p>
          <a:p>
            <a:pPr>
              <a:lnSpc>
                <a:spcPct val="90000"/>
              </a:lnSpc>
            </a:pPr>
            <a:r>
              <a:rPr lang="en-US" dirty="0" smtClean="0"/>
              <a:t>By sharing lessons learned, facilities can take proactive measures to prevent the same type of event from occuring at their facilitiy.</a:t>
            </a:r>
          </a:p>
          <a:p>
            <a:pPr>
              <a:lnSpc>
                <a:spcPct val="90000"/>
              </a:lnSpc>
            </a:pPr>
            <a:r>
              <a:rPr lang="en-US" dirty="0" smtClean="0"/>
              <a:t>The NRC, DOE, and the Institute of Nuclear Powwer Operations (INPO) and the World Association of Nuclear Operations (WANO) all have mechanisms for sharing these reports.</a:t>
            </a:r>
          </a:p>
          <a:p>
            <a:pPr>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bwMode="auto">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a:t>
            </a:r>
            <a:r>
              <a:rPr lang="en-US" sz="3600" b="1" dirty="0" smtClean="0">
                <a:solidFill>
                  <a:schemeClr val="tx2"/>
                </a:solidFill>
                <a:latin typeface="Arial" pitchFamily="34" charset="0"/>
              </a:rPr>
              <a:t>Prior 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
        <p:nvSpPr>
          <p:cNvPr id="4099" name="Content Placeholder 2"/>
          <p:cNvSpPr>
            <a:spLocks noGrp="1"/>
          </p:cNvSpPr>
          <p:nvPr>
            <p:ph idx="1"/>
          </p:nvPr>
        </p:nvSpPr>
        <p:spPr>
          <a:xfrm>
            <a:off x="457200" y="1600200"/>
            <a:ext cx="8229600" cy="4648200"/>
          </a:xfrm>
        </p:spPr>
        <p:txBody>
          <a:bodyPr/>
          <a:lstStyle/>
          <a:p>
            <a:pPr>
              <a:spcBef>
                <a:spcPts val="0"/>
              </a:spcBef>
            </a:pPr>
            <a:r>
              <a:rPr lang="en-US" sz="2600" dirty="0" smtClean="0"/>
              <a:t>Identify the radiological consequence that may result from various incidents, such as: </a:t>
            </a:r>
          </a:p>
          <a:p>
            <a:pPr lvl="1">
              <a:spcBef>
                <a:spcPts val="0"/>
              </a:spcBef>
            </a:pPr>
            <a:r>
              <a:rPr lang="en-US" dirty="0" smtClean="0"/>
              <a:t>a sudden increase in dose rate,</a:t>
            </a:r>
          </a:p>
          <a:p>
            <a:pPr lvl="1">
              <a:spcBef>
                <a:spcPts val="0"/>
              </a:spcBef>
            </a:pPr>
            <a:r>
              <a:rPr lang="en-US" dirty="0" smtClean="0"/>
              <a:t>the uncontrolled spread of contamination, </a:t>
            </a:r>
          </a:p>
          <a:p>
            <a:pPr lvl="1">
              <a:spcBef>
                <a:spcPts val="0"/>
              </a:spcBef>
            </a:pPr>
            <a:r>
              <a:rPr lang="en-US" dirty="0" smtClean="0"/>
              <a:t>a leak or spill of contaminated liquid, </a:t>
            </a:r>
          </a:p>
          <a:p>
            <a:pPr lvl="1">
              <a:spcBef>
                <a:spcPts val="0"/>
              </a:spcBef>
            </a:pPr>
            <a:r>
              <a:rPr lang="en-US" dirty="0" smtClean="0"/>
              <a:t>an injury to an individual performing radiological work, </a:t>
            </a:r>
          </a:p>
          <a:p>
            <a:pPr>
              <a:spcBef>
                <a:spcPts val="0"/>
              </a:spcBef>
            </a:pPr>
            <a:endParaRPr lang="en-US" sz="2600" dirty="0" smtClean="0"/>
          </a:p>
        </p:txBody>
      </p:sp>
    </p:spTree>
    <p:custDataLst>
      <p:tags r:id="rId1"/>
    </p:custData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lstStyle/>
          <a:p>
            <a:r>
              <a:rPr lang="en-US" smtClean="0"/>
              <a:t>Introduction</a:t>
            </a:r>
          </a:p>
        </p:txBody>
      </p:sp>
      <p:sp>
        <p:nvSpPr>
          <p:cNvPr id="6147" name="Rectangle 3"/>
          <p:cNvSpPr>
            <a:spLocks noGrp="1" noChangeArrowheads="1"/>
          </p:cNvSpPr>
          <p:nvPr>
            <p:ph idx="1"/>
          </p:nvPr>
        </p:nvSpPr>
        <p:spPr/>
        <p:txBody>
          <a:bodyPr>
            <a:normAutofit fontScale="92500"/>
          </a:bodyPr>
          <a:lstStyle/>
          <a:p>
            <a:pPr>
              <a:lnSpc>
                <a:spcPct val="90000"/>
              </a:lnSpc>
            </a:pPr>
            <a:r>
              <a:rPr lang="en-US" dirty="0" smtClean="0"/>
              <a:t>Nuclear Emergencies, in the US, are managed according to the Federal Radiological Emergency Response Plan (FRERP) approved in 1985, revised 1991</a:t>
            </a:r>
          </a:p>
          <a:p>
            <a:pPr lvl="1">
              <a:lnSpc>
                <a:spcPct val="90000"/>
              </a:lnSpc>
              <a:buNone/>
            </a:pPr>
            <a:r>
              <a:rPr lang="en-US" sz="1800" dirty="0" smtClean="0">
                <a:hlinkClick r:id="rId4"/>
              </a:rPr>
              <a:t>Federal Radiological Emergency Response Plan</a:t>
            </a:r>
            <a:endParaRPr lang="en-US" dirty="0" smtClean="0"/>
          </a:p>
          <a:p>
            <a:r>
              <a:rPr lang="en-US" dirty="0" smtClean="0"/>
              <a:t>The objective of the Federal Radiological Emergency Response Plan (FRERP) is to establish an organized and integrated capability for timely, coordinated response by Federal agencies to peacetime radiological emergencies.</a:t>
            </a:r>
          </a:p>
        </p:txBody>
      </p:sp>
    </p:spTree>
    <p:custDataLst>
      <p:tags r:id="rId1"/>
    </p:custData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lstStyle/>
          <a:p>
            <a:r>
              <a:rPr lang="en-US" smtClean="0"/>
              <a:t>Introduction</a:t>
            </a:r>
          </a:p>
        </p:txBody>
      </p:sp>
      <p:sp>
        <p:nvSpPr>
          <p:cNvPr id="6147" name="Rectangle 3"/>
          <p:cNvSpPr>
            <a:spLocks noGrp="1" noChangeArrowheads="1"/>
          </p:cNvSpPr>
          <p:nvPr>
            <p:ph idx="1"/>
          </p:nvPr>
        </p:nvSpPr>
        <p:spPr/>
        <p:txBody>
          <a:bodyPr>
            <a:normAutofit lnSpcReduction="10000"/>
          </a:bodyPr>
          <a:lstStyle/>
          <a:p>
            <a:pPr>
              <a:spcBef>
                <a:spcPts val="0"/>
              </a:spcBef>
            </a:pPr>
            <a:r>
              <a:rPr lang="en-US" dirty="0" smtClean="0"/>
              <a:t>The FRERP:</a:t>
            </a:r>
          </a:p>
          <a:p>
            <a:pPr lvl="1">
              <a:spcBef>
                <a:spcPts val="0"/>
              </a:spcBef>
            </a:pPr>
            <a:r>
              <a:rPr lang="en-US" dirty="0" smtClean="0"/>
              <a:t>Provides the Federal Government's concept of operations based on specific authorities for responding to radiological emergencies </a:t>
            </a:r>
          </a:p>
          <a:p>
            <a:pPr lvl="1">
              <a:spcBef>
                <a:spcPts val="0"/>
              </a:spcBef>
            </a:pPr>
            <a:r>
              <a:rPr lang="en-US" dirty="0" smtClean="0"/>
              <a:t>Outlines Federal policies and planning considerations on which the concept of operations of this Plan and Federal agency specific response plans are based and </a:t>
            </a:r>
          </a:p>
          <a:p>
            <a:pPr lvl="1">
              <a:spcBef>
                <a:spcPts val="0"/>
              </a:spcBef>
            </a:pPr>
            <a:r>
              <a:rPr lang="en-US" dirty="0" smtClean="0"/>
              <a:t>Specifies authorities and responsibilities of each Federal agency that may have a significant role in such emergencies. </a:t>
            </a:r>
          </a:p>
        </p:txBody>
      </p:sp>
    </p:spTree>
    <p:custDataLst>
      <p:tags r:id="rId1"/>
    </p:custData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lstStyle/>
          <a:p>
            <a:r>
              <a:rPr lang="en-US" smtClean="0"/>
              <a:t>Introduction</a:t>
            </a:r>
          </a:p>
        </p:txBody>
      </p:sp>
      <p:sp>
        <p:nvSpPr>
          <p:cNvPr id="6147" name="Rectangle 3"/>
          <p:cNvSpPr>
            <a:spLocks noGrp="1" noChangeArrowheads="1"/>
          </p:cNvSpPr>
          <p:nvPr>
            <p:ph idx="1"/>
          </p:nvPr>
        </p:nvSpPr>
        <p:spPr/>
        <p:txBody>
          <a:bodyPr/>
          <a:lstStyle/>
          <a:p>
            <a:pPr>
              <a:spcBef>
                <a:spcPts val="0"/>
              </a:spcBef>
            </a:pPr>
            <a:r>
              <a:rPr lang="en-US" dirty="0" smtClean="0"/>
              <a:t>There are two Sections in this Plan. </a:t>
            </a:r>
          </a:p>
          <a:p>
            <a:pPr lvl="1">
              <a:spcBef>
                <a:spcPts val="0"/>
              </a:spcBef>
            </a:pPr>
            <a:r>
              <a:rPr lang="en-US" dirty="0" smtClean="0"/>
              <a:t>Section I contains background, considerations, and scope. </a:t>
            </a:r>
          </a:p>
          <a:p>
            <a:pPr lvl="1">
              <a:spcBef>
                <a:spcPts val="0"/>
              </a:spcBef>
            </a:pPr>
            <a:r>
              <a:rPr lang="en-US" dirty="0" smtClean="0"/>
              <a:t>Section II describes the concept of operations for response.</a:t>
            </a:r>
          </a:p>
          <a:p>
            <a:pPr>
              <a:lnSpc>
                <a:spcPct val="90000"/>
              </a:lnSpc>
              <a:spcBef>
                <a:spcPts val="0"/>
              </a:spcBef>
            </a:pPr>
            <a:r>
              <a:rPr lang="en-US" dirty="0" smtClean="0"/>
              <a:t>This plan designates lead federal agency</a:t>
            </a:r>
          </a:p>
        </p:txBody>
      </p:sp>
    </p:spTree>
    <p:custDataLst>
      <p:tags r:id="rId1"/>
    </p:custData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90600" y="457200"/>
            <a:ext cx="7772400" cy="1143000"/>
          </a:xfrm>
        </p:spPr>
        <p:txBody>
          <a:bodyPr/>
          <a:lstStyle/>
          <a:p>
            <a:r>
              <a:rPr lang="en-US" smtClean="0"/>
              <a:t>Introduction</a:t>
            </a:r>
          </a:p>
        </p:txBody>
      </p:sp>
      <p:sp>
        <p:nvSpPr>
          <p:cNvPr id="7171" name="Rectangle 3"/>
          <p:cNvSpPr>
            <a:spLocks noGrp="1" noChangeArrowheads="1"/>
          </p:cNvSpPr>
          <p:nvPr>
            <p:ph idx="1"/>
          </p:nvPr>
        </p:nvSpPr>
        <p:spPr/>
        <p:txBody>
          <a:bodyPr>
            <a:normAutofit lnSpcReduction="10000"/>
          </a:bodyPr>
          <a:lstStyle/>
          <a:p>
            <a:pPr>
              <a:lnSpc>
                <a:spcPct val="90000"/>
              </a:lnSpc>
            </a:pPr>
            <a:r>
              <a:rPr lang="en-US" dirty="0" smtClean="0"/>
              <a:t>Lead Federal Agency – Responsible for the protection of the public and environment at the accident site.</a:t>
            </a:r>
          </a:p>
          <a:p>
            <a:pPr lvl="1">
              <a:lnSpc>
                <a:spcPct val="90000"/>
              </a:lnSpc>
            </a:pPr>
            <a:r>
              <a:rPr lang="en-US" dirty="0" smtClean="0"/>
              <a:t>NRC for domestic licenses</a:t>
            </a:r>
          </a:p>
          <a:p>
            <a:pPr lvl="1">
              <a:lnSpc>
                <a:spcPct val="90000"/>
              </a:lnSpc>
            </a:pPr>
            <a:r>
              <a:rPr lang="en-US" dirty="0" smtClean="0"/>
              <a:t>EPA – domestic unregulated or originating in a foreign country</a:t>
            </a:r>
          </a:p>
          <a:p>
            <a:pPr lvl="1">
              <a:lnSpc>
                <a:spcPct val="90000"/>
              </a:lnSpc>
            </a:pPr>
            <a:r>
              <a:rPr lang="en-US" dirty="0" smtClean="0"/>
              <a:t>Agreement States</a:t>
            </a:r>
          </a:p>
          <a:p>
            <a:pPr>
              <a:lnSpc>
                <a:spcPct val="90000"/>
              </a:lnSpc>
            </a:pPr>
            <a:r>
              <a:rPr lang="en-US" dirty="0" smtClean="0"/>
              <a:t>Actual response is performed in accordance with individual facilities’ formal Emergency Plans.</a:t>
            </a:r>
          </a:p>
        </p:txBody>
      </p:sp>
    </p:spTree>
    <p:custDataLst>
      <p:tags r:id="rId1"/>
    </p:custData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Off-Normal Events</a:t>
            </a:r>
            <a:endParaRPr lang="en-US" dirty="0"/>
          </a:p>
        </p:txBody>
      </p:sp>
      <p:sp>
        <p:nvSpPr>
          <p:cNvPr id="3" name="Subtitle 2"/>
          <p:cNvSpPr>
            <a:spLocks noGrp="1"/>
          </p:cNvSpPr>
          <p:nvPr>
            <p:ph type="subTitle" idx="1"/>
          </p:nvPr>
        </p:nvSpPr>
        <p:spPr/>
        <p:txBody>
          <a:bodyPr/>
          <a:lstStyle/>
          <a:p>
            <a:endParaRPr lang="en-US"/>
          </a:p>
        </p:txBody>
      </p:sp>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Generic Response</a:t>
            </a:r>
            <a:endParaRPr lang="en-US" dirty="0"/>
          </a:p>
        </p:txBody>
      </p:sp>
      <p:sp>
        <p:nvSpPr>
          <p:cNvPr id="3" name="Content Placeholder 2"/>
          <p:cNvSpPr>
            <a:spLocks noGrp="1"/>
          </p:cNvSpPr>
          <p:nvPr>
            <p:ph idx="1"/>
          </p:nvPr>
        </p:nvSpPr>
        <p:spPr/>
        <p:txBody>
          <a:bodyPr/>
          <a:lstStyle/>
          <a:p>
            <a:r>
              <a:rPr lang="en-US" dirty="0" smtClean="0"/>
              <a:t>Each facility will develop station specific procedures for responding to off-normal and emergency radiological events.</a:t>
            </a:r>
          </a:p>
          <a:p>
            <a:r>
              <a:rPr lang="en-US" dirty="0" smtClean="0"/>
              <a:t>The steps presented here are generic and are used to illustrate actions taken in response to the events.</a:t>
            </a:r>
          </a:p>
          <a:p>
            <a:endParaRPr lang="en-US" dirty="0"/>
          </a:p>
        </p:txBody>
      </p:sp>
    </p:spTree>
    <p:custDataLst>
      <p:tags r:id="rId1"/>
    </p:custData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Warning</a:t>
            </a:r>
            <a:endParaRPr lang="en-US" dirty="0"/>
          </a:p>
        </p:txBody>
      </p:sp>
      <p:sp>
        <p:nvSpPr>
          <p:cNvPr id="3" name="Content Placeholder 2"/>
          <p:cNvSpPr>
            <a:spLocks noGrp="1"/>
          </p:cNvSpPr>
          <p:nvPr>
            <p:ph idx="1"/>
          </p:nvPr>
        </p:nvSpPr>
        <p:spPr/>
        <p:txBody>
          <a:bodyPr/>
          <a:lstStyle/>
          <a:p>
            <a:r>
              <a:rPr lang="en-US" dirty="0" smtClean="0"/>
              <a:t>There may often be indications detected which serve as early warning signs of a developing radiological event or one already in progress.</a:t>
            </a:r>
          </a:p>
          <a:p>
            <a:r>
              <a:rPr lang="en-US" dirty="0" smtClean="0"/>
              <a:t>An RPT with a sharp sense of situational awareness will often times be the first alert in such situations.</a:t>
            </a:r>
          </a:p>
          <a:p>
            <a:r>
              <a:rPr lang="en-US" dirty="0" smtClean="0"/>
              <a:t>In any case, RP will always be involved in identifying, confirming, quantifying, and resolving all radiological events.</a:t>
            </a:r>
            <a:endParaRPr lang="en-US" dirty="0"/>
          </a:p>
        </p:txBody>
      </p:sp>
    </p:spTree>
    <p:custDataLst>
      <p:tags r:id="rId1"/>
    </p:custData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Warning</a:t>
            </a:r>
            <a:endParaRPr lang="en-US" dirty="0"/>
          </a:p>
        </p:txBody>
      </p:sp>
      <p:sp>
        <p:nvSpPr>
          <p:cNvPr id="3" name="Content Placeholder 2"/>
          <p:cNvSpPr>
            <a:spLocks noGrp="1"/>
          </p:cNvSpPr>
          <p:nvPr>
            <p:ph idx="1"/>
          </p:nvPr>
        </p:nvSpPr>
        <p:spPr>
          <a:xfrm>
            <a:off x="533400" y="1600200"/>
            <a:ext cx="8077200" cy="4495800"/>
          </a:xfrm>
        </p:spPr>
        <p:txBody>
          <a:bodyPr/>
          <a:lstStyle/>
          <a:p>
            <a:r>
              <a:rPr lang="en-US" dirty="0" smtClean="0"/>
              <a:t>At times, work events will be the early indicators (or initiators) of the event.</a:t>
            </a:r>
          </a:p>
          <a:p>
            <a:pPr lvl="1"/>
            <a:r>
              <a:rPr lang="en-US" dirty="0" smtClean="0"/>
              <a:t>Facility processes such as waste processing, system alignments and activites such as tank filling or system flushing may result in off-normal radiological conditions such as elevated radiation levels in the facility.</a:t>
            </a:r>
          </a:p>
          <a:p>
            <a:pPr lvl="1"/>
            <a:r>
              <a:rPr lang="en-US" dirty="0" smtClean="0"/>
              <a:t>A work crew performing maintenance requiring the opening of a radioactive system may cause airborne radioactivity or the spread of radioactive contamination if performed improperly. </a:t>
            </a:r>
            <a:endParaRPr lang="en-US" dirty="0"/>
          </a:p>
        </p:txBody>
      </p:sp>
    </p:spTree>
    <p:custDataLst>
      <p:tags r:id="rId1"/>
    </p:custData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Warning</a:t>
            </a:r>
            <a:endParaRPr lang="en-US" dirty="0"/>
          </a:p>
        </p:txBody>
      </p:sp>
      <p:sp>
        <p:nvSpPr>
          <p:cNvPr id="3" name="Content Placeholder 2"/>
          <p:cNvSpPr>
            <a:spLocks noGrp="1"/>
          </p:cNvSpPr>
          <p:nvPr>
            <p:ph idx="1"/>
          </p:nvPr>
        </p:nvSpPr>
        <p:spPr>
          <a:xfrm>
            <a:off x="533400" y="1600200"/>
            <a:ext cx="8077200" cy="4495800"/>
          </a:xfrm>
        </p:spPr>
        <p:txBody>
          <a:bodyPr/>
          <a:lstStyle/>
          <a:p>
            <a:pPr>
              <a:spcBef>
                <a:spcPts val="0"/>
              </a:spcBef>
            </a:pPr>
            <a:r>
              <a:rPr lang="en-US" dirty="0" smtClean="0"/>
              <a:t>At times, elevated RP instrument readings may be the indicator alerting the station to a developing event</a:t>
            </a:r>
          </a:p>
          <a:p>
            <a:pPr>
              <a:spcBef>
                <a:spcPts val="0"/>
              </a:spcBef>
            </a:pPr>
            <a:r>
              <a:rPr lang="en-US" dirty="0" smtClean="0"/>
              <a:t>At times, the radiological conditions may reach the warning or alarm setpoints of installed area or process radiation monitors or on ventilation airborne concentration monitors.</a:t>
            </a:r>
            <a:endParaRPr lang="en-US" dirty="0"/>
          </a:p>
        </p:txBody>
      </p:sp>
    </p:spTree>
    <p:custDataLst>
      <p:tags r:id="rId1"/>
    </p:custData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endParaRPr lang="en-US" dirty="0"/>
          </a:p>
        </p:txBody>
      </p:sp>
      <p:sp>
        <p:nvSpPr>
          <p:cNvPr id="4" name="Content Placeholder 3"/>
          <p:cNvSpPr>
            <a:spLocks noGrp="1"/>
          </p:cNvSpPr>
          <p:nvPr>
            <p:ph idx="1"/>
          </p:nvPr>
        </p:nvSpPr>
        <p:spPr/>
        <p:txBody>
          <a:bodyPr/>
          <a:lstStyle/>
          <a:p>
            <a:r>
              <a:rPr lang="en-US" dirty="0" smtClean="0"/>
              <a:t>In general all radiological events can be classified into one of four categories:</a:t>
            </a:r>
          </a:p>
          <a:p>
            <a:pPr lvl="1"/>
            <a:r>
              <a:rPr lang="en-US" dirty="0" smtClean="0"/>
              <a:t>Elevated radiation levels</a:t>
            </a:r>
          </a:p>
          <a:p>
            <a:pPr lvl="1"/>
            <a:r>
              <a:rPr lang="en-US" dirty="0" smtClean="0"/>
              <a:t>Spread of contamination</a:t>
            </a:r>
          </a:p>
          <a:p>
            <a:pPr lvl="1"/>
            <a:r>
              <a:rPr lang="en-US" dirty="0" smtClean="0"/>
              <a:t>Airborne radioactivity</a:t>
            </a:r>
          </a:p>
          <a:p>
            <a:pPr lvl="1"/>
            <a:r>
              <a:rPr lang="en-US" dirty="0" smtClean="0"/>
              <a:t>Loss of control of radioactive material</a:t>
            </a:r>
          </a:p>
          <a:p>
            <a:r>
              <a:rPr lang="en-US" dirty="0" smtClean="0"/>
              <a:t>The immediate actions taken by Radiation Protection can help to quantifiy and mitigate the event from a radiological standpoint.</a:t>
            </a:r>
            <a:endParaRPr lang="en-US" dirty="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457200" y="1600200"/>
            <a:ext cx="8229600" cy="4648200"/>
          </a:xfrm>
        </p:spPr>
        <p:txBody>
          <a:bodyPr/>
          <a:lstStyle/>
          <a:p>
            <a:pPr>
              <a:spcBef>
                <a:spcPts val="0"/>
              </a:spcBef>
            </a:pPr>
            <a:r>
              <a:rPr lang="en-US" sz="2600" dirty="0" smtClean="0"/>
              <a:t>Describe methods used for decontamination of areas within the plant, such as:</a:t>
            </a:r>
          </a:p>
          <a:p>
            <a:pPr lvl="1">
              <a:spcBef>
                <a:spcPts val="0"/>
              </a:spcBef>
            </a:pPr>
            <a:r>
              <a:rPr lang="en-US" dirty="0" smtClean="0"/>
              <a:t> mopping, </a:t>
            </a:r>
          </a:p>
          <a:p>
            <a:pPr lvl="1">
              <a:spcBef>
                <a:spcPts val="0"/>
              </a:spcBef>
            </a:pPr>
            <a:r>
              <a:rPr lang="en-US" dirty="0" smtClean="0"/>
              <a:t>using oil-impregnated wipes (masslin), </a:t>
            </a:r>
          </a:p>
          <a:p>
            <a:pPr lvl="1">
              <a:spcBef>
                <a:spcPts val="0"/>
              </a:spcBef>
            </a:pPr>
            <a:r>
              <a:rPr lang="en-US" dirty="0" smtClean="0"/>
              <a:t>wiping with damp rags, </a:t>
            </a:r>
          </a:p>
          <a:p>
            <a:pPr lvl="1">
              <a:spcBef>
                <a:spcPts val="0"/>
              </a:spcBef>
            </a:pPr>
            <a:r>
              <a:rPr lang="en-US" dirty="0" smtClean="0"/>
              <a:t>vacuuming, and </a:t>
            </a:r>
          </a:p>
          <a:p>
            <a:pPr lvl="1">
              <a:spcBef>
                <a:spcPts val="0"/>
              </a:spcBef>
            </a:pPr>
            <a:r>
              <a:rPr lang="en-US" dirty="0" smtClean="0"/>
              <a:t>scrubbing with brushes. </a:t>
            </a:r>
          </a:p>
          <a:p>
            <a:pPr>
              <a:spcBef>
                <a:spcPts val="0"/>
              </a:spcBef>
            </a:pPr>
            <a:endParaRPr lang="en-US" sz="2600" dirty="0" smtClean="0"/>
          </a:p>
        </p:txBody>
      </p:sp>
      <p:sp>
        <p:nvSpPr>
          <p:cNvPr id="7" name="Title 1"/>
          <p:cNvSpPr>
            <a:spLocks noGrp="1"/>
          </p:cNvSpPr>
          <p:nvPr>
            <p:ph type="title"/>
          </p:nvPr>
        </p:nvSpPr>
        <p:spPr bwMode="auto">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a:t>
            </a:r>
            <a:r>
              <a:rPr lang="en-US" sz="3600" b="1" dirty="0" smtClean="0">
                <a:solidFill>
                  <a:schemeClr val="tx2"/>
                </a:solidFill>
                <a:latin typeface="Arial" pitchFamily="34" charset="0"/>
              </a:rPr>
              <a:t>Prior 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endParaRPr lang="en-US" dirty="0"/>
          </a:p>
        </p:txBody>
      </p:sp>
      <p:sp>
        <p:nvSpPr>
          <p:cNvPr id="4" name="Content Placeholder 3"/>
          <p:cNvSpPr>
            <a:spLocks noGrp="1"/>
          </p:cNvSpPr>
          <p:nvPr>
            <p:ph idx="1"/>
          </p:nvPr>
        </p:nvSpPr>
        <p:spPr/>
        <p:txBody>
          <a:bodyPr/>
          <a:lstStyle/>
          <a:p>
            <a:r>
              <a:rPr lang="en-US" dirty="0" smtClean="0"/>
              <a:t>Note that supervisory personnel are notified as part of the immediate actions associated with the discovery of an event.  They will provide immediate oversight and direction as the event unfolds.</a:t>
            </a:r>
          </a:p>
          <a:p>
            <a:r>
              <a:rPr lang="en-US" dirty="0" smtClean="0"/>
              <a:t>Ultimately as appropriate, the position on site who has overall command and control of the facility will be notified and will provide oversight in the facility’s response to the event.</a:t>
            </a:r>
            <a:endParaRPr lang="en-US" dirty="0"/>
          </a:p>
        </p:txBody>
      </p:sp>
    </p:spTree>
    <p:custDataLst>
      <p:tags r:id="rId1"/>
    </p:custData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Elevated Radiation Levels</a:t>
            </a:r>
            <a:endParaRPr lang="en-US" dirty="0"/>
          </a:p>
        </p:txBody>
      </p:sp>
      <p:sp>
        <p:nvSpPr>
          <p:cNvPr id="4" name="Content Placeholder 3"/>
          <p:cNvSpPr>
            <a:spLocks noGrp="1"/>
          </p:cNvSpPr>
          <p:nvPr>
            <p:ph idx="1"/>
          </p:nvPr>
        </p:nvSpPr>
        <p:spPr/>
        <p:txBody>
          <a:bodyPr/>
          <a:lstStyle/>
          <a:p>
            <a:r>
              <a:rPr lang="en-US" dirty="0" smtClean="0"/>
              <a:t>Elevated radiation levels can first be suspected by the occurrence of one or more alarms:</a:t>
            </a:r>
          </a:p>
          <a:p>
            <a:pPr lvl="1"/>
            <a:r>
              <a:rPr lang="en-US" dirty="0" smtClean="0"/>
              <a:t>Personal Alarming Dosimeter  (PAD) dose or dose rate alarm (or off-scale pocket dosimeter)</a:t>
            </a:r>
          </a:p>
          <a:p>
            <a:pPr lvl="1"/>
            <a:r>
              <a:rPr lang="en-US" dirty="0" smtClean="0"/>
              <a:t>Area Radiation Monitor (ARM) goes into alert warning (amber) or alarm (red) </a:t>
            </a:r>
          </a:p>
          <a:p>
            <a:pPr lvl="1"/>
            <a:r>
              <a:rPr lang="en-US" dirty="0" smtClean="0"/>
              <a:t>High readings on portable survey instrument</a:t>
            </a:r>
          </a:p>
          <a:p>
            <a:pPr>
              <a:buNone/>
            </a:pPr>
            <a:endParaRPr lang="en-US" dirty="0"/>
          </a:p>
        </p:txBody>
      </p:sp>
    </p:spTree>
    <p:custDataLst>
      <p:tags r:id="rId1"/>
    </p:custData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Elevated Radiation Levels</a:t>
            </a:r>
            <a:endParaRPr lang="en-US" dirty="0"/>
          </a:p>
        </p:txBody>
      </p:sp>
      <p:sp>
        <p:nvSpPr>
          <p:cNvPr id="4" name="Content Placeholder 3"/>
          <p:cNvSpPr>
            <a:spLocks noGrp="1"/>
          </p:cNvSpPr>
          <p:nvPr>
            <p:ph idx="1"/>
          </p:nvPr>
        </p:nvSpPr>
        <p:spPr>
          <a:xfrm>
            <a:off x="533400" y="1600200"/>
            <a:ext cx="8077200" cy="4648200"/>
          </a:xfrm>
        </p:spPr>
        <p:txBody>
          <a:bodyPr/>
          <a:lstStyle/>
          <a:p>
            <a:pPr>
              <a:spcBef>
                <a:spcPts val="0"/>
              </a:spcBef>
            </a:pPr>
            <a:r>
              <a:rPr lang="en-US" dirty="0" smtClean="0"/>
              <a:t>In the case of an alarming PAD:</a:t>
            </a:r>
          </a:p>
          <a:p>
            <a:pPr lvl="1">
              <a:spcBef>
                <a:spcPts val="0"/>
              </a:spcBef>
            </a:pPr>
            <a:r>
              <a:rPr lang="en-US" dirty="0" smtClean="0"/>
              <a:t>If the alarm is a dose rate alarm – the individual should back out of the area causing the alarming.  </a:t>
            </a:r>
          </a:p>
          <a:p>
            <a:pPr lvl="1">
              <a:spcBef>
                <a:spcPts val="0"/>
              </a:spcBef>
            </a:pPr>
            <a:r>
              <a:rPr lang="en-US" dirty="0" smtClean="0"/>
              <a:t>If the alarm continues or if the dose rates are excessive beyond what was expected for the area:</a:t>
            </a:r>
          </a:p>
          <a:p>
            <a:pPr lvl="2">
              <a:spcBef>
                <a:spcPts val="0"/>
              </a:spcBef>
            </a:pPr>
            <a:r>
              <a:rPr lang="en-US" dirty="0" smtClean="0"/>
              <a:t>the individual should be instructed to exit the area and </a:t>
            </a:r>
          </a:p>
          <a:p>
            <a:pPr lvl="2">
              <a:spcBef>
                <a:spcPts val="0"/>
              </a:spcBef>
            </a:pPr>
            <a:r>
              <a:rPr lang="en-US" dirty="0" smtClean="0"/>
              <a:t>an RPT should perform a general area radiation survey to identify the cause of the eleveated dose rates.</a:t>
            </a:r>
          </a:p>
          <a:p>
            <a:pPr>
              <a:spcBef>
                <a:spcPts val="0"/>
              </a:spcBef>
              <a:buNone/>
            </a:pPr>
            <a:endParaRPr lang="en-US" dirty="0"/>
          </a:p>
        </p:txBody>
      </p:sp>
    </p:spTree>
    <p:custDataLst>
      <p:tags r:id="rId1"/>
    </p:custData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Elevated Radiation Levels</a:t>
            </a:r>
            <a:endParaRPr lang="en-US" dirty="0"/>
          </a:p>
        </p:txBody>
      </p:sp>
      <p:sp>
        <p:nvSpPr>
          <p:cNvPr id="4" name="Content Placeholder 3"/>
          <p:cNvSpPr>
            <a:spLocks noGrp="1"/>
          </p:cNvSpPr>
          <p:nvPr>
            <p:ph idx="1"/>
          </p:nvPr>
        </p:nvSpPr>
        <p:spPr>
          <a:xfrm>
            <a:off x="533400" y="1600200"/>
            <a:ext cx="8077200" cy="4648200"/>
          </a:xfrm>
        </p:spPr>
        <p:txBody>
          <a:bodyPr/>
          <a:lstStyle/>
          <a:p>
            <a:pPr>
              <a:spcBef>
                <a:spcPts val="0"/>
              </a:spcBef>
            </a:pPr>
            <a:r>
              <a:rPr lang="en-US" dirty="0" smtClean="0"/>
              <a:t>In the case of an alarming PAD:</a:t>
            </a:r>
          </a:p>
          <a:p>
            <a:pPr lvl="1">
              <a:spcBef>
                <a:spcPts val="0"/>
              </a:spcBef>
            </a:pPr>
            <a:r>
              <a:rPr lang="en-US" dirty="0" smtClean="0"/>
              <a:t>If the alarm is a dose alarm (or off-scale SRD) – the individual should exit the area immediately and report to RP.</a:t>
            </a:r>
          </a:p>
          <a:p>
            <a:pPr lvl="1">
              <a:spcBef>
                <a:spcPts val="0"/>
              </a:spcBef>
            </a:pPr>
            <a:r>
              <a:rPr lang="en-US" dirty="0" smtClean="0"/>
              <a:t>RP will investigate the cause of the alarm which may include conducting a radiation survey on the area</a:t>
            </a:r>
          </a:p>
        </p:txBody>
      </p:sp>
    </p:spTree>
    <p:custDataLst>
      <p:tags r:id="rId1"/>
    </p:custData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Elevated Radiation Levels</a:t>
            </a:r>
            <a:endParaRPr lang="en-US" dirty="0"/>
          </a:p>
        </p:txBody>
      </p:sp>
      <p:sp>
        <p:nvSpPr>
          <p:cNvPr id="4" name="Content Placeholder 3"/>
          <p:cNvSpPr>
            <a:spLocks noGrp="1"/>
          </p:cNvSpPr>
          <p:nvPr>
            <p:ph idx="1"/>
          </p:nvPr>
        </p:nvSpPr>
        <p:spPr>
          <a:xfrm>
            <a:off x="533400" y="1600200"/>
            <a:ext cx="8077200" cy="4648200"/>
          </a:xfrm>
        </p:spPr>
        <p:txBody>
          <a:bodyPr/>
          <a:lstStyle/>
          <a:p>
            <a:pPr>
              <a:spcBef>
                <a:spcPts val="0"/>
              </a:spcBef>
            </a:pPr>
            <a:r>
              <a:rPr lang="en-US" dirty="0" smtClean="0"/>
              <a:t>In the case of an alarming ARM:</a:t>
            </a:r>
          </a:p>
          <a:p>
            <a:pPr lvl="1">
              <a:spcBef>
                <a:spcPts val="0"/>
              </a:spcBef>
            </a:pPr>
            <a:r>
              <a:rPr lang="en-US" dirty="0" smtClean="0"/>
              <a:t>Depending on the remote readout, RP maybe directed to conduct a survey of the area covered by the ARM.  </a:t>
            </a:r>
          </a:p>
          <a:p>
            <a:pPr lvl="1">
              <a:spcBef>
                <a:spcPts val="0"/>
              </a:spcBef>
            </a:pPr>
            <a:r>
              <a:rPr lang="en-US" dirty="0" smtClean="0"/>
              <a:t>If performed, this will confiorm the validity of the alarm and will also be used to identify the cource of the radiation causing the alarm.</a:t>
            </a:r>
          </a:p>
          <a:p>
            <a:pPr lvl="1">
              <a:spcBef>
                <a:spcPts val="0"/>
              </a:spcBef>
            </a:pPr>
            <a:r>
              <a:rPr lang="en-US" dirty="0" smtClean="0"/>
              <a:t>If the remote readout is excessive, RP may be directed to take dose rate readings in adjacent areas.</a:t>
            </a:r>
          </a:p>
          <a:p>
            <a:pPr lvl="1">
              <a:spcBef>
                <a:spcPts val="0"/>
              </a:spcBef>
            </a:pPr>
            <a:endParaRPr lang="en-US" dirty="0" smtClean="0"/>
          </a:p>
          <a:p>
            <a:pPr lvl="1">
              <a:spcBef>
                <a:spcPts val="0"/>
              </a:spcBef>
            </a:pPr>
            <a:endParaRPr lang="en-US" dirty="0" smtClean="0"/>
          </a:p>
          <a:p>
            <a:pPr>
              <a:spcBef>
                <a:spcPts val="0"/>
              </a:spcBef>
              <a:buNone/>
            </a:pPr>
            <a:endParaRPr lang="en-US" dirty="0"/>
          </a:p>
        </p:txBody>
      </p:sp>
    </p:spTree>
    <p:custDataLst>
      <p:tags r:id="rId1"/>
    </p:custData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Spread of Contamination</a:t>
            </a:r>
            <a:endParaRPr lang="en-US" dirty="0"/>
          </a:p>
        </p:txBody>
      </p:sp>
      <p:sp>
        <p:nvSpPr>
          <p:cNvPr id="4" name="Content Placeholder 3"/>
          <p:cNvSpPr>
            <a:spLocks noGrp="1"/>
          </p:cNvSpPr>
          <p:nvPr>
            <p:ph idx="1"/>
          </p:nvPr>
        </p:nvSpPr>
        <p:spPr>
          <a:xfrm>
            <a:off x="533400" y="1600200"/>
            <a:ext cx="8077200" cy="4648200"/>
          </a:xfrm>
        </p:spPr>
        <p:txBody>
          <a:bodyPr/>
          <a:lstStyle/>
          <a:p>
            <a:pPr>
              <a:spcBef>
                <a:spcPts val="0"/>
              </a:spcBef>
            </a:pPr>
            <a:r>
              <a:rPr lang="en-US" dirty="0" smtClean="0"/>
              <a:t>Spread of contamination can be detected in several different ways.</a:t>
            </a:r>
          </a:p>
          <a:p>
            <a:pPr lvl="1">
              <a:spcBef>
                <a:spcPts val="0"/>
              </a:spcBef>
            </a:pPr>
            <a:r>
              <a:rPr lang="en-US" dirty="0" smtClean="0"/>
              <a:t>Personnel alarming a personnel contamination monitor (PCM)</a:t>
            </a:r>
          </a:p>
          <a:p>
            <a:pPr lvl="1">
              <a:spcBef>
                <a:spcPts val="0"/>
              </a:spcBef>
            </a:pPr>
            <a:r>
              <a:rPr lang="en-US" dirty="0" smtClean="0"/>
              <a:t>Contamination detected on an individual during a hand frisk</a:t>
            </a:r>
          </a:p>
          <a:p>
            <a:pPr lvl="1">
              <a:spcBef>
                <a:spcPts val="0"/>
              </a:spcBef>
            </a:pPr>
            <a:r>
              <a:rPr lang="en-US" dirty="0" smtClean="0"/>
              <a:t>Contamination detected on a survey of a normally clean area</a:t>
            </a:r>
          </a:p>
          <a:p>
            <a:pPr lvl="1">
              <a:spcBef>
                <a:spcPts val="0"/>
              </a:spcBef>
            </a:pPr>
            <a:r>
              <a:rPr lang="en-US" dirty="0" smtClean="0"/>
              <a:t>Detection of uncontained leakage from a known contamination source</a:t>
            </a:r>
          </a:p>
          <a:p>
            <a:pPr lvl="1">
              <a:spcBef>
                <a:spcPts val="0"/>
              </a:spcBef>
            </a:pPr>
            <a:r>
              <a:rPr lang="en-US" dirty="0" smtClean="0"/>
              <a:t>Spillage of contaminated liquid or dry material</a:t>
            </a:r>
          </a:p>
          <a:p>
            <a:pPr lvl="1">
              <a:spcBef>
                <a:spcPts val="0"/>
              </a:spcBef>
            </a:pPr>
            <a:endParaRPr lang="en-US" dirty="0" smtClean="0"/>
          </a:p>
          <a:p>
            <a:pPr lvl="1">
              <a:spcBef>
                <a:spcPts val="0"/>
              </a:spcBef>
            </a:pPr>
            <a:endParaRPr lang="en-US" dirty="0" smtClean="0"/>
          </a:p>
          <a:p>
            <a:pPr>
              <a:spcBef>
                <a:spcPts val="0"/>
              </a:spcBef>
              <a:buNone/>
            </a:pPr>
            <a:endParaRPr lang="en-US" dirty="0"/>
          </a:p>
        </p:txBody>
      </p:sp>
    </p:spTree>
    <p:custDataLst>
      <p:tags r:id="rId1"/>
    </p:custData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Spread of Contamination</a:t>
            </a:r>
            <a:endParaRPr lang="en-US"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sz="2600" dirty="0" smtClean="0"/>
              <a:t>Specific immediate actions will be dictated by the event.</a:t>
            </a:r>
          </a:p>
          <a:p>
            <a:pPr>
              <a:spcBef>
                <a:spcPts val="0"/>
              </a:spcBef>
            </a:pPr>
            <a:r>
              <a:rPr lang="en-US" sz="2600" dirty="0" smtClean="0"/>
              <a:t>In events involving personnel:</a:t>
            </a:r>
          </a:p>
          <a:p>
            <a:pPr lvl="1">
              <a:spcBef>
                <a:spcPts val="0"/>
              </a:spcBef>
            </a:pPr>
            <a:r>
              <a:rPr lang="en-US" dirty="0" smtClean="0"/>
              <a:t>As discussed previously:</a:t>
            </a:r>
          </a:p>
          <a:p>
            <a:pPr lvl="2">
              <a:spcBef>
                <a:spcPts val="0"/>
              </a:spcBef>
            </a:pPr>
            <a:r>
              <a:rPr lang="en-US" sz="2600" dirty="0" smtClean="0"/>
              <a:t>If personnel injury is involved, treating the injury takes priority over normal contamination control.  Medical personnel will provide direction.</a:t>
            </a:r>
          </a:p>
          <a:p>
            <a:pPr lvl="2">
              <a:spcBef>
                <a:spcPts val="0"/>
              </a:spcBef>
            </a:pPr>
            <a:r>
              <a:rPr lang="en-US" sz="2600" dirty="0" smtClean="0"/>
              <a:t>If injury is not an issue,  the RPT will survey or direct the survey of the individual to identify location, quantity, and cause of the contamination</a:t>
            </a:r>
          </a:p>
          <a:p>
            <a:pPr lvl="1">
              <a:spcBef>
                <a:spcPts val="0"/>
              </a:spcBef>
            </a:pPr>
            <a:endParaRPr lang="en-US" dirty="0" smtClean="0"/>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Spread of Contamination</a:t>
            </a:r>
            <a:endParaRPr lang="en-US"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sz="2600" dirty="0" smtClean="0"/>
              <a:t>In the case of finding contamination on a survey:</a:t>
            </a:r>
          </a:p>
          <a:p>
            <a:pPr lvl="1">
              <a:spcBef>
                <a:spcPts val="0"/>
              </a:spcBef>
            </a:pPr>
            <a:r>
              <a:rPr lang="en-US" dirty="0" smtClean="0"/>
              <a:t>RPT will establish those controls necessary to contain the area and prevent the continued spread of contamination.</a:t>
            </a:r>
          </a:p>
          <a:p>
            <a:pPr lvl="1">
              <a:spcBef>
                <a:spcPts val="0"/>
              </a:spcBef>
            </a:pPr>
            <a:r>
              <a:rPr lang="en-US" dirty="0" smtClean="0"/>
              <a:t>Another survey will be conducted in an atteempt to identify the source of the contamination and the exent of the spread of the contamination.</a:t>
            </a:r>
          </a:p>
          <a:p>
            <a:pPr lvl="1">
              <a:spcBef>
                <a:spcPts val="0"/>
              </a:spcBef>
            </a:pPr>
            <a:endParaRPr lang="en-US" dirty="0" smtClean="0"/>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Spread of Contamination</a:t>
            </a:r>
            <a:endParaRPr lang="en-US"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sz="2600" dirty="0" smtClean="0"/>
              <a:t>In the case of a spill of radioactive liquid, resin or dry material the standard SWIMS accronym should be used to direct the immediate actions:</a:t>
            </a:r>
          </a:p>
          <a:p>
            <a:pPr lvl="1">
              <a:spcBef>
                <a:spcPts val="0"/>
              </a:spcBef>
            </a:pPr>
            <a:r>
              <a:rPr lang="en-US" dirty="0" smtClean="0"/>
              <a:t>S – Stop the spill if possible and cover the spill</a:t>
            </a:r>
          </a:p>
          <a:p>
            <a:pPr lvl="1">
              <a:spcBef>
                <a:spcPts val="0"/>
              </a:spcBef>
            </a:pPr>
            <a:r>
              <a:rPr lang="en-US" dirty="0" smtClean="0"/>
              <a:t>W – Warn others</a:t>
            </a:r>
          </a:p>
          <a:p>
            <a:pPr lvl="1">
              <a:spcBef>
                <a:spcPts val="0"/>
              </a:spcBef>
            </a:pPr>
            <a:r>
              <a:rPr lang="en-US" dirty="0" smtClean="0"/>
              <a:t>I – Isolate the area – barricade, posting etc.</a:t>
            </a:r>
          </a:p>
          <a:p>
            <a:pPr lvl="1">
              <a:spcBef>
                <a:spcPts val="0"/>
              </a:spcBef>
            </a:pPr>
            <a:r>
              <a:rPr lang="en-US" dirty="0" smtClean="0"/>
              <a:t>M –Minimize the spread and monitor the area</a:t>
            </a:r>
          </a:p>
          <a:p>
            <a:pPr lvl="1">
              <a:spcBef>
                <a:spcPts val="0"/>
              </a:spcBef>
            </a:pPr>
            <a:r>
              <a:rPr lang="en-US" dirty="0" smtClean="0"/>
              <a:t>S – secure or redirect local ventilation</a:t>
            </a:r>
          </a:p>
          <a:p>
            <a:pPr>
              <a:spcBef>
                <a:spcPts val="0"/>
              </a:spcBef>
            </a:pPr>
            <a:r>
              <a:rPr lang="en-US" dirty="0" smtClean="0"/>
              <a:t>If the spill involves dry material, ensure ventilation is redirected and the material is covered.</a:t>
            </a:r>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Spread of Contamination</a:t>
            </a:r>
            <a:endParaRPr lang="en-US"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dirty="0" smtClean="0"/>
              <a:t>If the spill involves highly radioactive material such as expended resin, then dose considerations must be observed and may take priority in the recovery effort.</a:t>
            </a:r>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495800"/>
          </a:xfrm>
        </p:spPr>
        <p:txBody>
          <a:bodyPr/>
          <a:lstStyle/>
          <a:p>
            <a:r>
              <a:rPr lang="en-US" sz="2600" dirty="0" smtClean="0"/>
              <a:t>Select the appropriate personnel decontamination techniques for various levels of contamination and the degree to which contamination is fixed.</a:t>
            </a:r>
          </a:p>
          <a:p>
            <a:pPr lvl="1"/>
            <a:r>
              <a:rPr lang="en-US" dirty="0" smtClean="0"/>
              <a:t>• removing particles with tape</a:t>
            </a:r>
          </a:p>
          <a:p>
            <a:pPr lvl="1"/>
            <a:r>
              <a:rPr lang="en-US" dirty="0" smtClean="0"/>
              <a:t>• scrubbing gently with soft brush</a:t>
            </a:r>
          </a:p>
          <a:p>
            <a:pPr lvl="1"/>
            <a:r>
              <a:rPr lang="en-US" dirty="0" smtClean="0"/>
              <a:t>• shaving contaminated hair</a:t>
            </a:r>
          </a:p>
          <a:p>
            <a:pPr lvl="1"/>
            <a:r>
              <a:rPr lang="en-US" dirty="0" smtClean="0"/>
              <a:t>• sweating and chemical decontamination</a:t>
            </a:r>
          </a:p>
          <a:p>
            <a:pPr lvl="1"/>
            <a:r>
              <a:rPr lang="en-US" dirty="0" smtClean="0"/>
              <a:t>• washing with lukewarm water and mild detergent</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endParaRPr lang="en-US" sz="3600" b="1" dirty="0">
              <a:solidFill>
                <a:schemeClr val="tx2"/>
              </a:solidFill>
              <a:latin typeface="Arial" pitchFamily="34" charset="0"/>
            </a:endParaRPr>
          </a:p>
        </p:txBody>
      </p:sp>
      <p:sp>
        <p:nvSpPr>
          <p:cNvPr id="5" name="Title 1"/>
          <p:cNvSpPr txBox="1">
            <a:spLocks/>
          </p:cNvSpPr>
          <p:nvPr/>
        </p:nvSpPr>
        <p:spPr bwMode="auto">
          <a:xfrm>
            <a:off x="457200" y="274638"/>
            <a:ext cx="8229600" cy="1143000"/>
          </a:xfrm>
          <a:prstGeom prst="rect">
            <a:avLst/>
          </a:prstGeom>
          <a:noFill/>
          <a:ln w="9525">
            <a:noFill/>
            <a:miter lim="800000"/>
            <a:headEnd/>
            <a:tailEnd/>
          </a:ln>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smtClean="0">
                <a:solidFill>
                  <a:schemeClr val="tx2"/>
                </a:solidFill>
                <a:latin typeface="Arial" pitchFamily="34" charset="0"/>
              </a:rPr>
              <a:t>Review Prior Learning Outcomes </a:t>
            </a:r>
            <a:br>
              <a:rPr lang="en-US" sz="3600" b="1" smtClean="0">
                <a:solidFill>
                  <a:schemeClr val="tx2"/>
                </a:solidFill>
                <a:latin typeface="Arial" pitchFamily="34" charset="0"/>
              </a:rPr>
            </a:br>
            <a:r>
              <a:rPr lang="en-US" sz="1600" b="1" smtClean="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Airborne Radioactivity</a:t>
            </a:r>
            <a:endParaRPr lang="en-US"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dirty="0" smtClean="0"/>
              <a:t>There are various potential causes for airborne radioactivity in a facility depending upon the nature of the operations that occur at the facility.</a:t>
            </a:r>
          </a:p>
          <a:p>
            <a:pPr>
              <a:spcBef>
                <a:spcPts val="0"/>
              </a:spcBef>
            </a:pPr>
            <a:r>
              <a:rPr lang="en-US" dirty="0" smtClean="0"/>
              <a:t>RP may be alerted to the presence of airborne radioactivity by:</a:t>
            </a:r>
          </a:p>
          <a:p>
            <a:pPr lvl="1">
              <a:spcBef>
                <a:spcPts val="0"/>
              </a:spcBef>
            </a:pPr>
            <a:r>
              <a:rPr lang="en-US" dirty="0" smtClean="0"/>
              <a:t>The initiation of a continuous air monitor (CAM) alert or alarm</a:t>
            </a:r>
          </a:p>
          <a:p>
            <a:pPr lvl="1">
              <a:spcBef>
                <a:spcPts val="0"/>
              </a:spcBef>
            </a:pPr>
            <a:r>
              <a:rPr lang="en-US" dirty="0" smtClean="0"/>
              <a:t>High activity detected on a job coverage, breathing zone, or routine grab sample</a:t>
            </a:r>
          </a:p>
          <a:p>
            <a:pPr lvl="1">
              <a:spcBef>
                <a:spcPts val="0"/>
              </a:spcBef>
            </a:pPr>
            <a:r>
              <a:rPr lang="en-US" dirty="0" smtClean="0"/>
              <a:t>Several personnel exiting and alarming a PCM</a:t>
            </a:r>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Airborne Radioactivity</a:t>
            </a:r>
            <a:endParaRPr lang="en-US"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sz="2600" dirty="0" smtClean="0"/>
              <a:t>Depending on the indications alerting the RP to the event, immediate actions can include:</a:t>
            </a:r>
          </a:p>
          <a:p>
            <a:pPr lvl="1">
              <a:spcBef>
                <a:spcPts val="0"/>
              </a:spcBef>
            </a:pPr>
            <a:r>
              <a:rPr lang="en-US" dirty="0" smtClean="0"/>
              <a:t>Obtaining back-up air samples</a:t>
            </a:r>
          </a:p>
          <a:p>
            <a:pPr lvl="1">
              <a:spcBef>
                <a:spcPts val="0"/>
              </a:spcBef>
            </a:pPr>
            <a:r>
              <a:rPr lang="en-US" dirty="0" smtClean="0"/>
              <a:t>Checking installed and temporary ventilation flow in process areas</a:t>
            </a:r>
          </a:p>
          <a:p>
            <a:pPr lvl="1">
              <a:spcBef>
                <a:spcPts val="0"/>
              </a:spcBef>
            </a:pPr>
            <a:r>
              <a:rPr lang="en-US" dirty="0" smtClean="0"/>
              <a:t>Inspecting the area looking for airborne causing activities sucah as:</a:t>
            </a:r>
          </a:p>
          <a:p>
            <a:pPr lvl="2">
              <a:spcBef>
                <a:spcPts val="0"/>
              </a:spcBef>
            </a:pPr>
            <a:r>
              <a:rPr lang="en-US" sz="2600" dirty="0" smtClean="0"/>
              <a:t>cutting or grinding contaminated surfaces</a:t>
            </a:r>
          </a:p>
          <a:p>
            <a:pPr lvl="2">
              <a:spcBef>
                <a:spcPts val="0"/>
              </a:spcBef>
            </a:pPr>
            <a:r>
              <a:rPr lang="en-US" sz="2600" dirty="0" smtClean="0"/>
              <a:t>opening, venting, or draining radioactive systems</a:t>
            </a:r>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Unmonitored Release</a:t>
            </a:r>
            <a:endParaRPr lang="en-US"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sz="2600" dirty="0" smtClean="0"/>
              <a:t>Any pathway to the environment that is not monitored  by calibrated instrumentation is considered an unmonitored pathway.</a:t>
            </a:r>
          </a:p>
          <a:p>
            <a:pPr>
              <a:spcBef>
                <a:spcPts val="0"/>
              </a:spcBef>
            </a:pPr>
            <a:r>
              <a:rPr lang="en-US" sz="2600" dirty="0" smtClean="0"/>
              <a:t>The spill of radioactive liquids, resin, or solid material and the occurrence of airborne radioactivity can also lead to an unmonitored release of radioactivity to the environment.</a:t>
            </a:r>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Immediate Actions</a:t>
            </a:r>
            <a:br>
              <a:rPr lang="en-US" sz="2800" dirty="0" smtClean="0"/>
            </a:br>
            <a:r>
              <a:rPr lang="en-US" sz="2800" dirty="0" smtClean="0"/>
              <a:t>Loss of Control of Radioactive Material</a:t>
            </a:r>
            <a:endParaRPr lang="en-US" sz="2800"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sz="2600" dirty="0" smtClean="0"/>
              <a:t>Anytime a licensed source is not where it is supposed to be, some amount of control has been lost.</a:t>
            </a:r>
          </a:p>
          <a:p>
            <a:pPr>
              <a:spcBef>
                <a:spcPts val="0"/>
              </a:spcBef>
            </a:pPr>
            <a:r>
              <a:rPr lang="en-US" sz="2600" dirty="0" smtClean="0"/>
              <a:t>If that licensed source leaves the confines of the normal owner controlled area without the required controls being in place, then members of the general public have been placed at risk.</a:t>
            </a:r>
          </a:p>
          <a:p>
            <a:pPr>
              <a:spcBef>
                <a:spcPts val="0"/>
              </a:spcBef>
            </a:pPr>
            <a:r>
              <a:rPr lang="en-US" sz="2600" dirty="0" smtClean="0"/>
              <a:t>In addition to making the required state and federal notifications, the licensee is tasked with taking all steps necessary to location and restore the source to their control.</a:t>
            </a:r>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Immediate Actions</a:t>
            </a:r>
            <a:br>
              <a:rPr lang="en-US" sz="2800" dirty="0" smtClean="0"/>
            </a:br>
            <a:r>
              <a:rPr lang="en-US" sz="2800" dirty="0" smtClean="0"/>
              <a:t>Loss of Control of Radioactive Material</a:t>
            </a:r>
            <a:endParaRPr lang="en-US" sz="2800" dirty="0"/>
          </a:p>
        </p:txBody>
      </p:sp>
      <p:sp>
        <p:nvSpPr>
          <p:cNvPr id="4" name="Content Placeholder 3"/>
          <p:cNvSpPr>
            <a:spLocks noGrp="1"/>
          </p:cNvSpPr>
          <p:nvPr>
            <p:ph idx="1"/>
          </p:nvPr>
        </p:nvSpPr>
        <p:spPr>
          <a:xfrm>
            <a:off x="533400" y="1676400"/>
            <a:ext cx="8077200" cy="4648200"/>
          </a:xfrm>
        </p:spPr>
        <p:txBody>
          <a:bodyPr/>
          <a:lstStyle/>
          <a:p>
            <a:pPr>
              <a:spcBef>
                <a:spcPts val="0"/>
              </a:spcBef>
            </a:pPr>
            <a:r>
              <a:rPr lang="en-US" sz="2600" dirty="0" smtClean="0"/>
              <a:t>Obviously, RP will play a central role in searching for and recovering the lost source.</a:t>
            </a:r>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Fire in an RCA</a:t>
            </a:r>
            <a:endParaRPr lang="en-US"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sz="2600" dirty="0" smtClean="0"/>
              <a:t>Any fire in an industrial setting is significant.  </a:t>
            </a:r>
          </a:p>
          <a:p>
            <a:pPr>
              <a:spcBef>
                <a:spcPts val="0"/>
              </a:spcBef>
            </a:pPr>
            <a:r>
              <a:rPr lang="en-US" sz="2600" dirty="0" smtClean="0"/>
              <a:t>A fire in a radiologically controlled area (RCA)  multiplies that significance.</a:t>
            </a:r>
          </a:p>
          <a:p>
            <a:pPr>
              <a:spcBef>
                <a:spcPts val="0"/>
              </a:spcBef>
            </a:pPr>
            <a:r>
              <a:rPr lang="en-US" sz="2600" dirty="0" smtClean="0"/>
              <a:t>Depending on the speccifics, a fire can result in:</a:t>
            </a:r>
          </a:p>
          <a:p>
            <a:pPr lvl="1">
              <a:spcBef>
                <a:spcPts val="0"/>
              </a:spcBef>
            </a:pPr>
            <a:r>
              <a:rPr lang="en-US" dirty="0" smtClean="0"/>
              <a:t>Airborne radioactivity</a:t>
            </a:r>
          </a:p>
          <a:p>
            <a:pPr lvl="1">
              <a:spcBef>
                <a:spcPts val="0"/>
              </a:spcBef>
            </a:pPr>
            <a:r>
              <a:rPr lang="en-US" dirty="0" smtClean="0"/>
              <a:t>An unmonitored release</a:t>
            </a:r>
          </a:p>
          <a:p>
            <a:pPr lvl="1">
              <a:spcBef>
                <a:spcPts val="0"/>
              </a:spcBef>
            </a:pPr>
            <a:r>
              <a:rPr lang="en-US" dirty="0" smtClean="0"/>
              <a:t>An increase in contamination</a:t>
            </a:r>
          </a:p>
          <a:p>
            <a:pPr lvl="1">
              <a:spcBef>
                <a:spcPts val="0"/>
              </a:spcBef>
            </a:pPr>
            <a:r>
              <a:rPr lang="en-US" dirty="0" smtClean="0"/>
              <a:t>An increase in local dose rates</a:t>
            </a:r>
          </a:p>
          <a:p>
            <a:pPr>
              <a:spcBef>
                <a:spcPts val="0"/>
              </a:spcBef>
              <a:buNone/>
            </a:pPr>
            <a:endParaRPr lang="en-US" sz="2600" dirty="0"/>
          </a:p>
        </p:txBody>
      </p:sp>
    </p:spTree>
    <p:custDataLst>
      <p:tags r:id="rId1"/>
    </p:custData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Actions</a:t>
            </a:r>
            <a:br>
              <a:rPr lang="en-US" dirty="0" smtClean="0"/>
            </a:br>
            <a:r>
              <a:rPr lang="en-US" dirty="0" smtClean="0"/>
              <a:t>Fire in an RCA</a:t>
            </a:r>
            <a:endParaRPr lang="en-US"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dirty="0" smtClean="0"/>
              <a:t>The RPT’s role in response to a fire focuses on providing radiological protection to the fire fighters and first responders</a:t>
            </a:r>
          </a:p>
          <a:p>
            <a:pPr lvl="1">
              <a:spcBef>
                <a:spcPts val="0"/>
              </a:spcBef>
            </a:pPr>
            <a:r>
              <a:rPr lang="en-US" dirty="0" smtClean="0"/>
              <a:t>Monitoring dose rates</a:t>
            </a:r>
          </a:p>
          <a:p>
            <a:pPr lvl="1">
              <a:spcBef>
                <a:spcPts val="0"/>
              </a:spcBef>
            </a:pPr>
            <a:r>
              <a:rPr lang="en-US" dirty="0" smtClean="0"/>
              <a:t>Obtaining and analyzing air samples</a:t>
            </a:r>
          </a:p>
          <a:p>
            <a:pPr lvl="1">
              <a:spcBef>
                <a:spcPts val="0"/>
              </a:spcBef>
            </a:pPr>
            <a:r>
              <a:rPr lang="en-US" dirty="0" smtClean="0"/>
              <a:t>Performing contamination surveys</a:t>
            </a:r>
          </a:p>
          <a:p>
            <a:pPr lvl="1">
              <a:spcBef>
                <a:spcPts val="0"/>
              </a:spcBef>
            </a:pPr>
            <a:endParaRPr lang="en-US" dirty="0" smtClean="0"/>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Immediate Actions</a:t>
            </a:r>
            <a:br>
              <a:rPr lang="en-US" sz="2800" dirty="0" smtClean="0"/>
            </a:br>
            <a:r>
              <a:rPr lang="en-US" sz="2800" dirty="0" smtClean="0"/>
              <a:t>Uncontrolled or Unsecured High Radiation Area</a:t>
            </a:r>
            <a:endParaRPr lang="en-US" sz="2800"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dirty="0" smtClean="0"/>
              <a:t>Any area identified as a High Radiation Area (greater than or equal to 100 mrem/hr at 12” (30cm)) is required to have some level of controls established.</a:t>
            </a:r>
          </a:p>
          <a:p>
            <a:pPr>
              <a:spcBef>
                <a:spcPts val="0"/>
              </a:spcBef>
            </a:pPr>
            <a:r>
              <a:rPr lang="en-US" dirty="0" smtClean="0"/>
              <a:t>As a minimum, this is normally accomplished with posting.  </a:t>
            </a:r>
          </a:p>
          <a:p>
            <a:pPr>
              <a:spcBef>
                <a:spcPts val="0"/>
              </a:spcBef>
            </a:pPr>
            <a:r>
              <a:rPr lang="en-US" dirty="0" smtClean="0"/>
              <a:t>In some applications when the dose rate reaches 1000 mrem/hr, the area must also be maintained in a locked area with administrative controls placed on access.</a:t>
            </a:r>
          </a:p>
          <a:p>
            <a:pPr lvl="1">
              <a:spcBef>
                <a:spcPts val="0"/>
              </a:spcBef>
            </a:pPr>
            <a:endParaRPr lang="en-US" dirty="0" smtClean="0"/>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Immediate Actions</a:t>
            </a:r>
            <a:br>
              <a:rPr lang="en-US" sz="2800" dirty="0" smtClean="0"/>
            </a:br>
            <a:r>
              <a:rPr lang="en-US" sz="2800" dirty="0" smtClean="0"/>
              <a:t>Uncontrolled or Unsecured High Radiation Area</a:t>
            </a:r>
            <a:endParaRPr lang="en-US" sz="2800" dirty="0"/>
          </a:p>
        </p:txBody>
      </p:sp>
      <p:sp>
        <p:nvSpPr>
          <p:cNvPr id="4" name="Content Placeholder 3"/>
          <p:cNvSpPr>
            <a:spLocks noGrp="1"/>
          </p:cNvSpPr>
          <p:nvPr>
            <p:ph idx="1"/>
          </p:nvPr>
        </p:nvSpPr>
        <p:spPr>
          <a:xfrm>
            <a:off x="533400" y="1524000"/>
            <a:ext cx="8077200" cy="4648200"/>
          </a:xfrm>
        </p:spPr>
        <p:txBody>
          <a:bodyPr/>
          <a:lstStyle/>
          <a:p>
            <a:pPr>
              <a:spcBef>
                <a:spcPts val="0"/>
              </a:spcBef>
            </a:pPr>
            <a:r>
              <a:rPr lang="en-US" dirty="0" smtClean="0"/>
              <a:t>In the event a High Radiation Area is found which is not properly controlled, the RPT must take control of the area immediately, evacuate unecessary personnel, notify supervision, and obtain a survey of the area.</a:t>
            </a:r>
          </a:p>
          <a:p>
            <a:pPr lvl="1">
              <a:spcBef>
                <a:spcPts val="0"/>
              </a:spcBef>
            </a:pPr>
            <a:endParaRPr lang="en-US" dirty="0" smtClean="0"/>
          </a:p>
          <a:p>
            <a:pPr lvl="1">
              <a:spcBef>
                <a:spcPts val="0"/>
              </a:spcBef>
            </a:pPr>
            <a:endParaRPr lang="en-US" dirty="0" smtClean="0"/>
          </a:p>
          <a:p>
            <a:pPr>
              <a:spcBef>
                <a:spcPts val="0"/>
              </a:spcBef>
              <a:buNone/>
            </a:pPr>
            <a:endParaRPr lang="en-US" sz="2600" dirty="0"/>
          </a:p>
        </p:txBody>
      </p:sp>
    </p:spTree>
    <p:custDataLst>
      <p:tags r:id="rId1"/>
    </p:custData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Operating Experiences</a:t>
            </a:r>
            <a:endParaRPr lang="en-US" dirty="0"/>
          </a:p>
        </p:txBody>
      </p:sp>
      <p:sp>
        <p:nvSpPr>
          <p:cNvPr id="3" name="Content Placeholder 2"/>
          <p:cNvSpPr>
            <a:spLocks noGrp="1"/>
          </p:cNvSpPr>
          <p:nvPr>
            <p:ph idx="1"/>
          </p:nvPr>
        </p:nvSpPr>
        <p:spPr/>
        <p:txBody>
          <a:bodyPr/>
          <a:lstStyle/>
          <a:p>
            <a:r>
              <a:rPr lang="en-US" dirty="0" smtClean="0"/>
              <a:t>NOTE TO INSTRUCTOR – Find 2-3 OE Events to review to understand how OE is published and lessons that can be learned from others experiences.</a:t>
            </a:r>
            <a:endParaRPr lang="en-US" dirty="0"/>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524000"/>
            <a:ext cx="8229600" cy="4495800"/>
          </a:xfrm>
        </p:spPr>
        <p:txBody>
          <a:bodyPr/>
          <a:lstStyle/>
          <a:p>
            <a:r>
              <a:rPr lang="en-US" sz="2600" dirty="0" smtClean="0"/>
              <a:t>Identify techniques available for the decontamination of tools and equipment, including the advantages, disadvantages, and limitations of each:</a:t>
            </a:r>
            <a:br>
              <a:rPr lang="en-US" sz="2600" dirty="0" smtClean="0"/>
            </a:br>
            <a:r>
              <a:rPr lang="en-US" sz="2600" dirty="0" smtClean="0"/>
              <a:t>• carbon-dioxide-pellet blasting</a:t>
            </a:r>
            <a:br>
              <a:rPr lang="en-US" sz="2600" dirty="0" smtClean="0"/>
            </a:br>
            <a:r>
              <a:rPr lang="en-US" sz="2600" dirty="0" smtClean="0"/>
              <a:t>• chemical decontamination</a:t>
            </a:r>
            <a:br>
              <a:rPr lang="en-US" sz="2600" dirty="0" smtClean="0"/>
            </a:br>
            <a:r>
              <a:rPr lang="en-US" sz="2600" dirty="0" smtClean="0"/>
              <a:t>• electropolishing</a:t>
            </a:r>
            <a:br>
              <a:rPr lang="en-US" sz="2600" dirty="0" smtClean="0"/>
            </a:br>
            <a:r>
              <a:rPr lang="en-US" sz="2600" dirty="0" smtClean="0"/>
              <a:t>• grit blasting</a:t>
            </a:r>
            <a:br>
              <a:rPr lang="en-US" sz="2600" dirty="0" smtClean="0"/>
            </a:br>
            <a:r>
              <a:rPr lang="en-US" sz="2600" dirty="0" smtClean="0"/>
              <a:t>• high-pressure water blasting</a:t>
            </a:r>
            <a:br>
              <a:rPr lang="en-US" sz="2600" dirty="0" smtClean="0"/>
            </a:br>
            <a:r>
              <a:rPr lang="en-US" sz="2600" dirty="0" smtClean="0"/>
              <a:t>• ice-pellet blasting</a:t>
            </a:r>
            <a:br>
              <a:rPr lang="en-US" sz="2600" dirty="0" smtClean="0"/>
            </a:br>
            <a:r>
              <a:rPr lang="en-US" sz="2600" dirty="0" smtClean="0"/>
              <a:t>• low-pressure water blasting</a:t>
            </a:r>
            <a:br>
              <a:rPr lang="en-US" sz="2600" dirty="0" smtClean="0"/>
            </a:br>
            <a:r>
              <a:rPr lang="en-US" sz="2600" dirty="0" smtClean="0"/>
              <a:t>• mechanical removal (grinding, machining, filing)</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endParaRPr lang="en-US" sz="3600" b="1" dirty="0">
              <a:solidFill>
                <a:schemeClr val="tx2"/>
              </a:solidFill>
              <a:latin typeface="Arial" pitchFamily="34" charset="0"/>
            </a:endParaRPr>
          </a:p>
        </p:txBody>
      </p:sp>
      <p:sp>
        <p:nvSpPr>
          <p:cNvPr id="4" name="Title 1"/>
          <p:cNvSpPr txBox="1">
            <a:spLocks/>
          </p:cNvSpPr>
          <p:nvPr/>
        </p:nvSpPr>
        <p:spPr bwMode="auto">
          <a:xfrm>
            <a:off x="457200" y="274638"/>
            <a:ext cx="8229600" cy="1143000"/>
          </a:xfrm>
          <a:prstGeom prst="rect">
            <a:avLst/>
          </a:prstGeom>
          <a:noFill/>
          <a:ln w="9525">
            <a:noFill/>
            <a:miter lim="800000"/>
            <a:headEnd/>
            <a:tailEnd/>
          </a:ln>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smtClean="0">
                <a:solidFill>
                  <a:schemeClr val="tx2"/>
                </a:solidFill>
                <a:latin typeface="Arial" pitchFamily="34" charset="0"/>
              </a:rPr>
              <a:t>Review Prior Learning Outcomes </a:t>
            </a:r>
            <a:br>
              <a:rPr lang="en-US" sz="3600" b="1" smtClean="0">
                <a:solidFill>
                  <a:schemeClr val="tx2"/>
                </a:solidFill>
                <a:latin typeface="Arial" pitchFamily="34" charset="0"/>
              </a:rPr>
            </a:br>
            <a:r>
              <a:rPr lang="en-US" sz="1600" b="1" smtClean="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Emergency Response</a:t>
            </a:r>
            <a:endParaRPr lang="en-US" dirty="0"/>
          </a:p>
        </p:txBody>
      </p:sp>
    </p:spTree>
    <p:custDataLst>
      <p:tags r:id="rId1"/>
    </p:custData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Many of the off-normal conditions discussed earlier may actually be indication of the on-set of a more serious condition in the facility.</a:t>
            </a:r>
          </a:p>
          <a:p>
            <a:pPr lvl="1"/>
            <a:r>
              <a:rPr lang="en-US" dirty="0" smtClean="0"/>
              <a:t>High dose rates</a:t>
            </a:r>
          </a:p>
          <a:p>
            <a:pPr lvl="1"/>
            <a:r>
              <a:rPr lang="en-US" dirty="0" smtClean="0"/>
              <a:t>Alarming dosimetry</a:t>
            </a:r>
          </a:p>
          <a:p>
            <a:pPr lvl="1"/>
            <a:r>
              <a:rPr lang="en-US" dirty="0" smtClean="0"/>
              <a:t>Alarming ARMs or CAMs</a:t>
            </a:r>
          </a:p>
          <a:p>
            <a:r>
              <a:rPr lang="en-US" dirty="0" smtClean="0"/>
              <a:t>Because of this, all off-normal conditions are promptly reported to station management and are evaluated in light of other idications in the facility.</a:t>
            </a:r>
            <a:endParaRPr lang="en-US" dirty="0"/>
          </a:p>
        </p:txBody>
      </p:sp>
    </p:spTree>
    <p:custDataLst>
      <p:tags r:id="rId1"/>
    </p:custData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Also, since these events often seem to occur in the off hours, your response to the early indicators may be some of the first and, arguably, most important at diagnosing the problem and implementing early mitigating actions.</a:t>
            </a:r>
          </a:p>
        </p:txBody>
      </p:sp>
    </p:spTree>
    <p:custDataLst>
      <p:tags r:id="rId1"/>
    </p:custData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In this section, we will look:</a:t>
            </a:r>
          </a:p>
          <a:p>
            <a:pPr lvl="1"/>
            <a:r>
              <a:rPr lang="en-US" dirty="0" smtClean="0"/>
              <a:t>first - at the reporting and classification categories</a:t>
            </a:r>
          </a:p>
          <a:p>
            <a:pPr lvl="1"/>
            <a:r>
              <a:rPr lang="en-US" dirty="0" smtClean="0"/>
              <a:t>second - at the general phases associated with emergencies</a:t>
            </a:r>
          </a:p>
          <a:p>
            <a:pPr lvl="1"/>
            <a:r>
              <a:rPr lang="en-US" dirty="0" smtClean="0"/>
              <a:t>third - at the emergency response and actions</a:t>
            </a:r>
            <a:endParaRPr lang="en-US" dirty="0"/>
          </a:p>
        </p:txBody>
      </p:sp>
    </p:spTree>
    <p:custDataLst>
      <p:tags r:id="rId1"/>
    </p:custData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2743200"/>
            <a:ext cx="7772400" cy="1143000"/>
          </a:xfrm>
        </p:spPr>
        <p:txBody>
          <a:bodyPr/>
          <a:lstStyle/>
          <a:p>
            <a:r>
              <a:rPr lang="en-US" dirty="0" smtClean="0"/>
              <a:t>Reporting and Classification</a:t>
            </a:r>
          </a:p>
        </p:txBody>
      </p:sp>
      <p:sp>
        <p:nvSpPr>
          <p:cNvPr id="8" name="Rectangle 3"/>
          <p:cNvSpPr txBox="1">
            <a:spLocks noChangeArrowheads="1"/>
          </p:cNvSpPr>
          <p:nvPr/>
        </p:nvSpPr>
        <p:spPr>
          <a:xfrm>
            <a:off x="685800" y="1981200"/>
            <a:ext cx="7772400" cy="4114800"/>
          </a:xfrm>
          <a:prstGeom prst="rect">
            <a:avLst/>
          </a:prstGeom>
        </p:spPr>
        <p:txBody>
          <a:bodyPr/>
          <a:lstStyle/>
          <a:p>
            <a:pPr marL="342900" indent="-342900" algn="l">
              <a:lnSpc>
                <a:spcPct val="90000"/>
              </a:lnSpc>
              <a:spcBef>
                <a:spcPct val="20000"/>
              </a:spcBef>
              <a:buFontTx/>
              <a:buChar char="•"/>
              <a:defRPr/>
            </a:pPr>
            <a:endParaRPr lang="en-US" sz="2800" kern="0" dirty="0">
              <a:latin typeface="+mn-lt"/>
            </a:endParaRPr>
          </a:p>
        </p:txBody>
      </p:sp>
      <p:sp>
        <p:nvSpPr>
          <p:cNvPr id="9" name="Rectangle 3"/>
          <p:cNvSpPr txBox="1">
            <a:spLocks noChangeArrowheads="1"/>
          </p:cNvSpPr>
          <p:nvPr/>
        </p:nvSpPr>
        <p:spPr>
          <a:xfrm>
            <a:off x="838200" y="2133600"/>
            <a:ext cx="7772400" cy="4114800"/>
          </a:xfrm>
          <a:prstGeom prst="rect">
            <a:avLst/>
          </a:prstGeom>
        </p:spPr>
        <p:txBody>
          <a:bodyPr/>
          <a:lstStyle/>
          <a:p>
            <a:pPr marL="342900" indent="-342900" algn="l">
              <a:lnSpc>
                <a:spcPct val="90000"/>
              </a:lnSpc>
              <a:spcBef>
                <a:spcPct val="20000"/>
              </a:spcBef>
              <a:buFontTx/>
              <a:buChar char="•"/>
              <a:defRPr/>
            </a:pPr>
            <a:endParaRPr lang="en-US" sz="2800" kern="0" dirty="0">
              <a:latin typeface="+mn-lt"/>
            </a:endParaRPr>
          </a:p>
        </p:txBody>
      </p:sp>
    </p:spTree>
    <p:custDataLst>
      <p:tags r:id="rId1"/>
    </p:custData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Reporting and Classification</a:t>
            </a:r>
            <a:endParaRPr lang="en-US" dirty="0"/>
          </a:p>
        </p:txBody>
      </p:sp>
      <p:sp>
        <p:nvSpPr>
          <p:cNvPr id="3" name="Content Placeholder 2"/>
          <p:cNvSpPr>
            <a:spLocks noGrp="1"/>
          </p:cNvSpPr>
          <p:nvPr>
            <p:ph idx="1"/>
          </p:nvPr>
        </p:nvSpPr>
        <p:spPr/>
        <p:txBody>
          <a:bodyPr/>
          <a:lstStyle/>
          <a:p>
            <a:r>
              <a:rPr lang="en-US" sz="2600" dirty="0" smtClean="0"/>
              <a:t>Emergencies can be classified by:</a:t>
            </a:r>
          </a:p>
          <a:p>
            <a:pPr lvl="1"/>
            <a:r>
              <a:rPr lang="en-US" dirty="0" smtClean="0"/>
              <a:t>Dose, Injury, and Damage</a:t>
            </a:r>
          </a:p>
          <a:p>
            <a:pPr lvl="1"/>
            <a:r>
              <a:rPr lang="en-US" dirty="0" smtClean="0"/>
              <a:t>Location Relative to the Facility</a:t>
            </a:r>
          </a:p>
          <a:p>
            <a:pPr lvl="1"/>
            <a:r>
              <a:rPr lang="en-US" dirty="0" smtClean="0"/>
              <a:t>Exposure Conditions</a:t>
            </a:r>
          </a:p>
          <a:p>
            <a:r>
              <a:rPr lang="en-US" dirty="0" smtClean="0"/>
              <a:t>As discussed earlier, incidents and events are reported under a formalized program specific to the organization and stipulated in the applicable regulatory requirements.</a:t>
            </a:r>
          </a:p>
          <a:p>
            <a:pPr lvl="1"/>
            <a:endParaRPr lang="en-US" dirty="0"/>
          </a:p>
        </p:txBody>
      </p:sp>
    </p:spTree>
    <p:custDataLst>
      <p:tags r:id="rId1"/>
    </p:custData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10CFR20.2202 Criteria</a:t>
            </a:r>
            <a:br>
              <a:rPr lang="en-US" sz="2800" dirty="0" smtClean="0"/>
            </a:br>
            <a:r>
              <a:rPr lang="en-US" sz="2800" dirty="0" smtClean="0"/>
              <a:t>Classification by Injury, Damage and Dose</a:t>
            </a:r>
            <a:endParaRPr lang="en-US" sz="2800" dirty="0"/>
          </a:p>
        </p:txBody>
      </p:sp>
      <p:sp>
        <p:nvSpPr>
          <p:cNvPr id="9218" name="Rectangle 3"/>
          <p:cNvSpPr>
            <a:spLocks noGrp="1" noChangeArrowheads="1"/>
          </p:cNvSpPr>
          <p:nvPr>
            <p:ph idx="1"/>
          </p:nvPr>
        </p:nvSpPr>
        <p:spPr/>
        <p:txBody>
          <a:bodyPr/>
          <a:lstStyle/>
          <a:p>
            <a:pPr>
              <a:spcBef>
                <a:spcPts val="0"/>
              </a:spcBef>
            </a:pPr>
            <a:r>
              <a:rPr lang="en-US" b="1" dirty="0" smtClean="0"/>
              <a:t>Immediate Notification Required (within 30 minutes):</a:t>
            </a:r>
          </a:p>
          <a:p>
            <a:pPr lvl="1">
              <a:spcBef>
                <a:spcPts val="0"/>
              </a:spcBef>
            </a:pPr>
            <a:r>
              <a:rPr lang="en-US" dirty="0" smtClean="0"/>
              <a:t>TEDE 250 mSv (25 rem) or more</a:t>
            </a:r>
          </a:p>
          <a:p>
            <a:pPr lvl="1">
              <a:spcBef>
                <a:spcPts val="0"/>
              </a:spcBef>
            </a:pPr>
            <a:r>
              <a:rPr lang="en-US" dirty="0" smtClean="0"/>
              <a:t>Eye dose of 750 mSv (75 rem) </a:t>
            </a:r>
          </a:p>
          <a:p>
            <a:pPr lvl="1">
              <a:spcBef>
                <a:spcPts val="0"/>
              </a:spcBef>
            </a:pPr>
            <a:r>
              <a:rPr lang="en-US" dirty="0" smtClean="0"/>
              <a:t>Skin/extremities dose of 2.5 Gy (250 rads) or more</a:t>
            </a:r>
          </a:p>
          <a:p>
            <a:pPr lvl="1">
              <a:spcBef>
                <a:spcPts val="0"/>
              </a:spcBef>
            </a:pPr>
            <a:r>
              <a:rPr lang="en-US" dirty="0" smtClean="0"/>
              <a:t>Release of material in a quantity of 5 ALI</a:t>
            </a:r>
          </a:p>
          <a:p>
            <a:pPr lvl="1">
              <a:spcBef>
                <a:spcPts val="0"/>
              </a:spcBef>
            </a:pPr>
            <a:r>
              <a:rPr lang="en-US" dirty="0" smtClean="0"/>
              <a:t>Loss of 1 work week of facility operations</a:t>
            </a:r>
          </a:p>
          <a:p>
            <a:pPr lvl="1">
              <a:spcBef>
                <a:spcPts val="0"/>
              </a:spcBef>
            </a:pPr>
            <a:r>
              <a:rPr lang="en-US" dirty="0" smtClean="0"/>
              <a:t>Property damage exceeding $200,000</a:t>
            </a:r>
          </a:p>
        </p:txBody>
      </p:sp>
    </p:spTree>
    <p:custDataLst>
      <p:tags r:id="rId1"/>
    </p:custData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10CFR20.2202 Criteria</a:t>
            </a:r>
            <a:br>
              <a:rPr lang="en-US" sz="2800" dirty="0" smtClean="0"/>
            </a:br>
            <a:r>
              <a:rPr lang="en-US" sz="2800" dirty="0" smtClean="0"/>
              <a:t>Classification by Injury, Damage and Dose</a:t>
            </a:r>
            <a:endParaRPr lang="en-US" sz="2800" dirty="0"/>
          </a:p>
        </p:txBody>
      </p:sp>
      <p:sp>
        <p:nvSpPr>
          <p:cNvPr id="9218" name="Rectangle 3"/>
          <p:cNvSpPr>
            <a:spLocks noGrp="1" noChangeArrowheads="1"/>
          </p:cNvSpPr>
          <p:nvPr>
            <p:ph idx="1"/>
          </p:nvPr>
        </p:nvSpPr>
        <p:spPr/>
        <p:txBody>
          <a:bodyPr/>
          <a:lstStyle/>
          <a:p>
            <a:pPr>
              <a:spcBef>
                <a:spcPts val="0"/>
              </a:spcBef>
            </a:pPr>
            <a:r>
              <a:rPr lang="en-US" b="1" dirty="0" smtClean="0"/>
              <a:t>Twenty-four Hour Notification:</a:t>
            </a:r>
          </a:p>
          <a:p>
            <a:pPr lvl="1">
              <a:spcBef>
                <a:spcPts val="0"/>
              </a:spcBef>
            </a:pPr>
            <a:r>
              <a:rPr lang="en-US" dirty="0" smtClean="0"/>
              <a:t>TEDE 50 mSv (5 rem) or more</a:t>
            </a:r>
          </a:p>
          <a:p>
            <a:pPr lvl="1">
              <a:spcBef>
                <a:spcPts val="0"/>
              </a:spcBef>
            </a:pPr>
            <a:r>
              <a:rPr lang="en-US" dirty="0" smtClean="0"/>
              <a:t>Eye dose of 150 mSv (15 rem) </a:t>
            </a:r>
          </a:p>
          <a:p>
            <a:pPr lvl="1">
              <a:spcBef>
                <a:spcPts val="0"/>
              </a:spcBef>
            </a:pPr>
            <a:r>
              <a:rPr lang="en-US" dirty="0" smtClean="0"/>
              <a:t>Skin/extremities dose of 0.5 Sv (50 rem) or more</a:t>
            </a:r>
          </a:p>
          <a:p>
            <a:pPr lvl="1">
              <a:spcBef>
                <a:spcPts val="0"/>
              </a:spcBef>
            </a:pPr>
            <a:r>
              <a:rPr lang="en-US" dirty="0" smtClean="0"/>
              <a:t>Release of material in a quantity of 1 ALI</a:t>
            </a:r>
          </a:p>
          <a:p>
            <a:pPr lvl="1">
              <a:spcBef>
                <a:spcPts val="0"/>
              </a:spcBef>
            </a:pPr>
            <a:r>
              <a:rPr lang="en-US" dirty="0" smtClean="0"/>
              <a:t>Loss of 1 work day of facility operations</a:t>
            </a:r>
          </a:p>
          <a:p>
            <a:pPr lvl="1">
              <a:spcBef>
                <a:spcPts val="0"/>
              </a:spcBef>
            </a:pPr>
            <a:r>
              <a:rPr lang="en-US" dirty="0" smtClean="0"/>
              <a:t>Property damage exceeding $2,000</a:t>
            </a:r>
          </a:p>
        </p:txBody>
      </p:sp>
    </p:spTree>
    <p:custDataLst>
      <p:tags r:id="rId1"/>
    </p:custData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2800" dirty="0" smtClean="0"/>
              <a:t>10CFR20.2202 Criteria</a:t>
            </a:r>
            <a:br>
              <a:rPr lang="en-US" sz="2800" dirty="0" smtClean="0"/>
            </a:br>
            <a:r>
              <a:rPr lang="en-US" sz="2800" dirty="0" smtClean="0"/>
              <a:t>Classification by Injury, Damage and Dose</a:t>
            </a:r>
            <a:endParaRPr lang="en-US" sz="2800" dirty="0"/>
          </a:p>
        </p:txBody>
      </p:sp>
      <p:sp>
        <p:nvSpPr>
          <p:cNvPr id="9218" name="Rectangle 3"/>
          <p:cNvSpPr>
            <a:spLocks noGrp="1" noChangeArrowheads="1"/>
          </p:cNvSpPr>
          <p:nvPr>
            <p:ph idx="1"/>
          </p:nvPr>
        </p:nvSpPr>
        <p:spPr/>
        <p:txBody>
          <a:bodyPr/>
          <a:lstStyle/>
          <a:p>
            <a:pPr>
              <a:spcBef>
                <a:spcPts val="0"/>
              </a:spcBef>
            </a:pPr>
            <a:r>
              <a:rPr lang="en-US" b="1" dirty="0" smtClean="0"/>
              <a:t>Thirty Day Written Notification</a:t>
            </a:r>
            <a:r>
              <a:rPr lang="en-US" dirty="0" smtClean="0"/>
              <a:t>:</a:t>
            </a:r>
          </a:p>
          <a:p>
            <a:pPr lvl="1">
              <a:spcBef>
                <a:spcPts val="0"/>
              </a:spcBef>
            </a:pPr>
            <a:r>
              <a:rPr lang="en-US" dirty="0" smtClean="0"/>
              <a:t>All of the above events</a:t>
            </a:r>
          </a:p>
          <a:p>
            <a:pPr lvl="1">
              <a:spcBef>
                <a:spcPts val="0"/>
              </a:spcBef>
            </a:pPr>
            <a:r>
              <a:rPr lang="en-US" dirty="0" smtClean="0"/>
              <a:t>Doses in excess of occupational limits</a:t>
            </a:r>
          </a:p>
          <a:p>
            <a:pPr lvl="1">
              <a:spcBef>
                <a:spcPts val="0"/>
              </a:spcBef>
            </a:pPr>
            <a:r>
              <a:rPr lang="en-US" dirty="0" smtClean="0"/>
              <a:t>Doses in excess of public limits</a:t>
            </a:r>
          </a:p>
          <a:p>
            <a:pPr lvl="1">
              <a:spcBef>
                <a:spcPts val="0"/>
              </a:spcBef>
            </a:pPr>
            <a:r>
              <a:rPr lang="en-US" dirty="0" smtClean="0"/>
              <a:t>Dose rates or concentrations &gt; restricted area limits</a:t>
            </a:r>
          </a:p>
          <a:p>
            <a:pPr lvl="1">
              <a:spcBef>
                <a:spcPts val="0"/>
              </a:spcBef>
            </a:pPr>
            <a:r>
              <a:rPr lang="en-US" dirty="0" smtClean="0"/>
              <a:t>Dose rates or concentrations &gt; 10 X unrestricted area limits</a:t>
            </a:r>
          </a:p>
        </p:txBody>
      </p:sp>
    </p:spTree>
    <p:custDataLst>
      <p:tags r:id="rId1"/>
    </p:custData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Classification by Location</a:t>
            </a:r>
            <a:endParaRPr lang="en-US" dirty="0"/>
          </a:p>
        </p:txBody>
      </p:sp>
      <p:sp>
        <p:nvSpPr>
          <p:cNvPr id="10242" name="Rectangle 3"/>
          <p:cNvSpPr>
            <a:spLocks noGrp="1" noChangeArrowheads="1"/>
          </p:cNvSpPr>
          <p:nvPr>
            <p:ph idx="1"/>
          </p:nvPr>
        </p:nvSpPr>
        <p:spPr/>
        <p:txBody>
          <a:bodyPr/>
          <a:lstStyle/>
          <a:p>
            <a:pPr>
              <a:lnSpc>
                <a:spcPct val="90000"/>
              </a:lnSpc>
            </a:pPr>
            <a:r>
              <a:rPr lang="en-US" b="1" dirty="0" smtClean="0"/>
              <a:t>Onsite</a:t>
            </a:r>
          </a:p>
          <a:p>
            <a:pPr lvl="1">
              <a:lnSpc>
                <a:spcPct val="90000"/>
              </a:lnSpc>
            </a:pPr>
            <a:r>
              <a:rPr lang="en-US" dirty="0" smtClean="0"/>
              <a:t>Occurs within the legal geographical boundary of a license and all the consequences are confined within that location. Members of the general public are not affected</a:t>
            </a:r>
          </a:p>
          <a:p>
            <a:pPr>
              <a:lnSpc>
                <a:spcPct val="90000"/>
              </a:lnSpc>
            </a:pPr>
            <a:r>
              <a:rPr lang="en-US" b="1" dirty="0" smtClean="0"/>
              <a:t>Offsite</a:t>
            </a:r>
          </a:p>
          <a:p>
            <a:pPr lvl="1">
              <a:lnSpc>
                <a:spcPct val="90000"/>
              </a:lnSpc>
            </a:pPr>
            <a:r>
              <a:rPr lang="en-US" dirty="0" smtClean="0"/>
              <a:t>Occurs at a location outside the facility boundary or occurs as a result of the escape of radioactive material from within the facility to public areas.  This will involve members of the general public.</a:t>
            </a:r>
          </a:p>
          <a:p>
            <a:pPr lvl="1">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495800"/>
          </a:xfrm>
        </p:spPr>
        <p:txBody>
          <a:bodyPr/>
          <a:lstStyle/>
          <a:p>
            <a:r>
              <a:rPr lang="en-US" sz="2600" dirty="0" smtClean="0"/>
              <a:t>Identify techniques available for the decontamination of tools and equipment, including the advantages, disadvantages, and limitations of each (cont’d):</a:t>
            </a:r>
            <a:br>
              <a:rPr lang="en-US" sz="2600" dirty="0" smtClean="0"/>
            </a:br>
            <a:r>
              <a:rPr lang="en-US" sz="2600" dirty="0" smtClean="0"/>
              <a:t>• spray washing</a:t>
            </a:r>
            <a:br>
              <a:rPr lang="en-US" sz="2600" dirty="0" smtClean="0"/>
            </a:br>
            <a:r>
              <a:rPr lang="en-US" sz="2600" dirty="0" smtClean="0"/>
              <a:t>• steam cleaning</a:t>
            </a:r>
            <a:br>
              <a:rPr lang="en-US" sz="2600" dirty="0" smtClean="0"/>
            </a:br>
            <a:r>
              <a:rPr lang="en-US" sz="2600" dirty="0" smtClean="0"/>
              <a:t>• ultrasonic cleaning</a:t>
            </a:r>
            <a:br>
              <a:rPr lang="en-US" sz="2600" dirty="0" smtClean="0"/>
            </a:br>
            <a:r>
              <a:rPr lang="en-US" sz="2600" dirty="0" smtClean="0"/>
              <a:t>• use of strippable coatings</a:t>
            </a:r>
            <a:br>
              <a:rPr lang="en-US" sz="2600" dirty="0" smtClean="0"/>
            </a:br>
            <a:r>
              <a:rPr lang="en-US" sz="2600" dirty="0" smtClean="0"/>
              <a:t>• washing in non-ionic detergent</a:t>
            </a:r>
            <a:br>
              <a:rPr lang="en-US" sz="2600" dirty="0" smtClean="0"/>
            </a:br>
            <a:r>
              <a:rPr lang="en-US" sz="2600" dirty="0" smtClean="0"/>
              <a:t>• wiping with lint-free cloth or oil-impregnated wipes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endParaRPr lang="en-US" sz="3600" b="1" dirty="0">
              <a:solidFill>
                <a:schemeClr val="tx2"/>
              </a:solidFill>
              <a:latin typeface="Arial" pitchFamily="34" charset="0"/>
            </a:endParaRPr>
          </a:p>
        </p:txBody>
      </p:sp>
      <p:sp>
        <p:nvSpPr>
          <p:cNvPr id="4" name="Title 1"/>
          <p:cNvSpPr txBox="1">
            <a:spLocks/>
          </p:cNvSpPr>
          <p:nvPr/>
        </p:nvSpPr>
        <p:spPr bwMode="auto">
          <a:xfrm>
            <a:off x="457200" y="274638"/>
            <a:ext cx="8229600" cy="1143000"/>
          </a:xfrm>
          <a:prstGeom prst="rect">
            <a:avLst/>
          </a:prstGeom>
          <a:noFill/>
          <a:ln w="9525">
            <a:noFill/>
            <a:miter lim="800000"/>
            <a:headEnd/>
            <a:tailEnd/>
          </a:ln>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smtClean="0">
                <a:solidFill>
                  <a:schemeClr val="tx2"/>
                </a:solidFill>
                <a:latin typeface="Arial" pitchFamily="34" charset="0"/>
              </a:rPr>
              <a:t>Review Prior Learning Outcomes </a:t>
            </a:r>
            <a:br>
              <a:rPr lang="en-US" sz="3600" b="1" smtClean="0">
                <a:solidFill>
                  <a:schemeClr val="tx2"/>
                </a:solidFill>
                <a:latin typeface="Arial" pitchFamily="34" charset="0"/>
              </a:rPr>
            </a:br>
            <a:r>
              <a:rPr lang="en-US" sz="1600" b="1" smtClean="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Classification by Exposure Conditions</a:t>
            </a:r>
            <a:endParaRPr lang="en-US" dirty="0"/>
          </a:p>
        </p:txBody>
      </p:sp>
      <p:sp>
        <p:nvSpPr>
          <p:cNvPr id="11266" name="Rectangle 3"/>
          <p:cNvSpPr>
            <a:spLocks noGrp="1" noChangeArrowheads="1"/>
          </p:cNvSpPr>
          <p:nvPr>
            <p:ph idx="1"/>
          </p:nvPr>
        </p:nvSpPr>
        <p:spPr/>
        <p:txBody>
          <a:bodyPr/>
          <a:lstStyle/>
          <a:p>
            <a:pPr>
              <a:lnSpc>
                <a:spcPct val="90000"/>
              </a:lnSpc>
            </a:pPr>
            <a:r>
              <a:rPr lang="en-US" b="1" dirty="0" smtClean="0"/>
              <a:t>Non-Contaminating/Observable</a:t>
            </a:r>
            <a:r>
              <a:rPr lang="en-US" dirty="0" smtClean="0"/>
              <a:t> – </a:t>
            </a:r>
          </a:p>
          <a:p>
            <a:pPr lvl="1">
              <a:lnSpc>
                <a:spcPct val="90000"/>
              </a:lnSpc>
            </a:pPr>
            <a:r>
              <a:rPr lang="en-US" dirty="0" smtClean="0"/>
              <a:t>no release, </a:t>
            </a:r>
          </a:p>
          <a:p>
            <a:pPr lvl="1">
              <a:lnSpc>
                <a:spcPct val="90000"/>
              </a:lnSpc>
            </a:pPr>
            <a:r>
              <a:rPr lang="en-US" dirty="0" smtClean="0"/>
              <a:t>exposure of personnel to an external radiation source for a finite period of time.  </a:t>
            </a:r>
          </a:p>
          <a:p>
            <a:pPr lvl="1">
              <a:lnSpc>
                <a:spcPct val="90000"/>
              </a:lnSpc>
            </a:pPr>
            <a:r>
              <a:rPr lang="en-US" dirty="0" smtClean="0"/>
              <a:t>priority is to securing the source of exposure and determining the dose received by involved personnel. </a:t>
            </a:r>
          </a:p>
          <a:p>
            <a:pPr>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Classification by Exposure Conditions</a:t>
            </a:r>
            <a:endParaRPr lang="en-US" dirty="0"/>
          </a:p>
        </p:txBody>
      </p:sp>
      <p:sp>
        <p:nvSpPr>
          <p:cNvPr id="11266" name="Rectangle 3"/>
          <p:cNvSpPr>
            <a:spLocks noGrp="1" noChangeArrowheads="1"/>
          </p:cNvSpPr>
          <p:nvPr>
            <p:ph idx="1"/>
          </p:nvPr>
        </p:nvSpPr>
        <p:spPr/>
        <p:txBody>
          <a:bodyPr/>
          <a:lstStyle/>
          <a:p>
            <a:pPr>
              <a:lnSpc>
                <a:spcPct val="90000"/>
              </a:lnSpc>
            </a:pPr>
            <a:r>
              <a:rPr lang="en-US" b="1" dirty="0" smtClean="0"/>
              <a:t>Non-Contaminating/Undiscovered -  </a:t>
            </a:r>
          </a:p>
          <a:p>
            <a:pPr lvl="1">
              <a:lnSpc>
                <a:spcPct val="90000"/>
              </a:lnSpc>
            </a:pPr>
            <a:r>
              <a:rPr lang="en-US" dirty="0" smtClean="0"/>
              <a:t>no release, </a:t>
            </a:r>
          </a:p>
          <a:p>
            <a:pPr lvl="1">
              <a:lnSpc>
                <a:spcPct val="90000"/>
              </a:lnSpc>
            </a:pPr>
            <a:r>
              <a:rPr lang="en-US" dirty="0" smtClean="0"/>
              <a:t>source of exposure potential for long period of time before discovery, </a:t>
            </a:r>
          </a:p>
          <a:p>
            <a:pPr lvl="1">
              <a:lnSpc>
                <a:spcPct val="90000"/>
              </a:lnSpc>
            </a:pPr>
            <a:r>
              <a:rPr lang="en-US" dirty="0" smtClean="0"/>
              <a:t>extent of number of personnel exposed not known initially,</a:t>
            </a:r>
          </a:p>
          <a:p>
            <a:pPr lvl="1">
              <a:lnSpc>
                <a:spcPct val="90000"/>
              </a:lnSpc>
            </a:pPr>
            <a:r>
              <a:rPr lang="en-US" dirty="0" smtClean="0"/>
              <a:t>priority is:</a:t>
            </a:r>
          </a:p>
          <a:p>
            <a:pPr lvl="2">
              <a:lnSpc>
                <a:spcPct val="90000"/>
              </a:lnSpc>
            </a:pPr>
            <a:r>
              <a:rPr lang="en-US" sz="2600" dirty="0" smtClean="0"/>
              <a:t>to secure the source</a:t>
            </a:r>
          </a:p>
          <a:p>
            <a:pPr lvl="2">
              <a:lnSpc>
                <a:spcPct val="90000"/>
              </a:lnSpc>
            </a:pPr>
            <a:r>
              <a:rPr lang="en-US" sz="2600" dirty="0" smtClean="0"/>
              <a:t>determine the population of workers involved</a:t>
            </a:r>
          </a:p>
          <a:p>
            <a:pPr lvl="2">
              <a:lnSpc>
                <a:spcPct val="90000"/>
              </a:lnSpc>
            </a:pPr>
            <a:r>
              <a:rPr lang="en-US" sz="2600" dirty="0" smtClean="0"/>
              <a:t>evaluate doses received</a:t>
            </a:r>
          </a:p>
          <a:p>
            <a:pPr>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Classification by Exposure Conditions</a:t>
            </a:r>
            <a:endParaRPr lang="en-US" dirty="0"/>
          </a:p>
        </p:txBody>
      </p:sp>
      <p:sp>
        <p:nvSpPr>
          <p:cNvPr id="11266" name="Rectangle 3"/>
          <p:cNvSpPr>
            <a:spLocks noGrp="1" noChangeArrowheads="1"/>
          </p:cNvSpPr>
          <p:nvPr>
            <p:ph idx="1"/>
          </p:nvPr>
        </p:nvSpPr>
        <p:spPr/>
        <p:txBody>
          <a:bodyPr/>
          <a:lstStyle/>
          <a:p>
            <a:pPr>
              <a:lnSpc>
                <a:spcPct val="90000"/>
              </a:lnSpc>
            </a:pPr>
            <a:r>
              <a:rPr lang="en-US" b="1" dirty="0" smtClean="0"/>
              <a:t>Contaminating/Observable –</a:t>
            </a:r>
            <a:r>
              <a:rPr lang="en-US" dirty="0" smtClean="0"/>
              <a:t> </a:t>
            </a:r>
          </a:p>
          <a:p>
            <a:pPr lvl="1">
              <a:lnSpc>
                <a:spcPct val="90000"/>
              </a:lnSpc>
            </a:pPr>
            <a:r>
              <a:rPr lang="en-US" dirty="0" smtClean="0"/>
              <a:t>release involved</a:t>
            </a:r>
          </a:p>
          <a:p>
            <a:pPr lvl="1">
              <a:lnSpc>
                <a:spcPct val="90000"/>
              </a:lnSpc>
            </a:pPr>
            <a:r>
              <a:rPr lang="en-US" dirty="0" smtClean="0"/>
              <a:t>momentary loss of control of radioactive material</a:t>
            </a:r>
          </a:p>
          <a:p>
            <a:pPr lvl="1">
              <a:lnSpc>
                <a:spcPct val="90000"/>
              </a:lnSpc>
            </a:pPr>
            <a:r>
              <a:rPr lang="en-US" dirty="0" smtClean="0"/>
              <a:t>spill or airborne</a:t>
            </a:r>
          </a:p>
          <a:p>
            <a:pPr lvl="1">
              <a:lnSpc>
                <a:spcPct val="90000"/>
              </a:lnSpc>
            </a:pPr>
            <a:r>
              <a:rPr lang="en-US" dirty="0" smtClean="0"/>
              <a:t>ingestion or inhalation may be involved</a:t>
            </a:r>
          </a:p>
          <a:p>
            <a:pPr lvl="1">
              <a:lnSpc>
                <a:spcPct val="90000"/>
              </a:lnSpc>
            </a:pPr>
            <a:r>
              <a:rPr lang="en-US" dirty="0" smtClean="0"/>
              <a:t>priority is:</a:t>
            </a:r>
          </a:p>
          <a:p>
            <a:pPr lvl="2">
              <a:lnSpc>
                <a:spcPct val="90000"/>
              </a:lnSpc>
            </a:pPr>
            <a:r>
              <a:rPr lang="en-US" sz="2600" dirty="0" smtClean="0"/>
              <a:t>personnel safety</a:t>
            </a:r>
          </a:p>
          <a:p>
            <a:pPr lvl="2">
              <a:lnSpc>
                <a:spcPct val="90000"/>
              </a:lnSpc>
            </a:pPr>
            <a:r>
              <a:rPr lang="en-US" sz="2600" dirty="0" smtClean="0"/>
              <a:t>control of material</a:t>
            </a:r>
          </a:p>
          <a:p>
            <a:pPr lvl="2">
              <a:lnSpc>
                <a:spcPct val="90000"/>
              </a:lnSpc>
            </a:pPr>
            <a:r>
              <a:rPr lang="en-US" sz="2600" dirty="0" smtClean="0"/>
              <a:t>evaluation</a:t>
            </a:r>
          </a:p>
          <a:p>
            <a:pPr>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Classification by Exposure Conditions</a:t>
            </a:r>
            <a:endParaRPr lang="en-US" dirty="0"/>
          </a:p>
        </p:txBody>
      </p:sp>
      <p:sp>
        <p:nvSpPr>
          <p:cNvPr id="11266" name="Rectangle 3"/>
          <p:cNvSpPr>
            <a:spLocks noGrp="1" noChangeArrowheads="1"/>
          </p:cNvSpPr>
          <p:nvPr>
            <p:ph idx="1"/>
          </p:nvPr>
        </p:nvSpPr>
        <p:spPr/>
        <p:txBody>
          <a:bodyPr/>
          <a:lstStyle/>
          <a:p>
            <a:pPr>
              <a:lnSpc>
                <a:spcPct val="90000"/>
              </a:lnSpc>
            </a:pPr>
            <a:r>
              <a:rPr lang="en-US" b="1" dirty="0" smtClean="0"/>
              <a:t>Contaminating/Undiscovered – </a:t>
            </a:r>
            <a:endParaRPr lang="en-US" dirty="0" smtClean="0"/>
          </a:p>
          <a:p>
            <a:pPr lvl="1">
              <a:lnSpc>
                <a:spcPct val="90000"/>
              </a:lnSpc>
            </a:pPr>
            <a:r>
              <a:rPr lang="en-US" dirty="0" smtClean="0"/>
              <a:t>release involved</a:t>
            </a:r>
          </a:p>
          <a:p>
            <a:pPr lvl="1">
              <a:lnSpc>
                <a:spcPct val="90000"/>
              </a:lnSpc>
            </a:pPr>
            <a:r>
              <a:rPr lang="en-US" dirty="0" smtClean="0"/>
              <a:t>initially undetected </a:t>
            </a:r>
          </a:p>
          <a:p>
            <a:pPr lvl="1">
              <a:lnSpc>
                <a:spcPct val="90000"/>
              </a:lnSpc>
            </a:pPr>
            <a:r>
              <a:rPr lang="en-US" dirty="0" smtClean="0"/>
              <a:t>initial source unknown</a:t>
            </a:r>
          </a:p>
          <a:p>
            <a:pPr lvl="1">
              <a:lnSpc>
                <a:spcPct val="90000"/>
              </a:lnSpc>
            </a:pPr>
            <a:r>
              <a:rPr lang="en-US" dirty="0" smtClean="0"/>
              <a:t>population affected unknown</a:t>
            </a:r>
          </a:p>
          <a:p>
            <a:pPr lvl="1">
              <a:lnSpc>
                <a:spcPct val="90000"/>
              </a:lnSpc>
            </a:pPr>
            <a:r>
              <a:rPr lang="en-US" dirty="0" smtClean="0"/>
              <a:t>priority is:</a:t>
            </a:r>
          </a:p>
          <a:p>
            <a:pPr lvl="2">
              <a:lnSpc>
                <a:spcPct val="90000"/>
              </a:lnSpc>
            </a:pPr>
            <a:r>
              <a:rPr lang="en-US" sz="2600" dirty="0" smtClean="0"/>
              <a:t>identify source and secure it</a:t>
            </a:r>
          </a:p>
          <a:p>
            <a:pPr lvl="2">
              <a:lnSpc>
                <a:spcPct val="90000"/>
              </a:lnSpc>
            </a:pPr>
            <a:r>
              <a:rPr lang="en-US" sz="2600" dirty="0" smtClean="0"/>
              <a:t>identify population affected</a:t>
            </a:r>
          </a:p>
          <a:p>
            <a:pPr lvl="2">
              <a:lnSpc>
                <a:spcPct val="90000"/>
              </a:lnSpc>
            </a:pPr>
            <a:r>
              <a:rPr lang="en-US" sz="2600" dirty="0" smtClean="0"/>
              <a:t>quantify and evaluate</a:t>
            </a:r>
          </a:p>
          <a:p>
            <a:pPr>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09600" y="2743200"/>
            <a:ext cx="7772400" cy="1143000"/>
          </a:xfrm>
        </p:spPr>
        <p:txBody>
          <a:bodyPr/>
          <a:lstStyle/>
          <a:p>
            <a:r>
              <a:rPr lang="en-US" smtClean="0"/>
              <a:t>Accident Phases</a:t>
            </a:r>
          </a:p>
        </p:txBody>
      </p:sp>
      <p:sp>
        <p:nvSpPr>
          <p:cNvPr id="8" name="Rectangle 3"/>
          <p:cNvSpPr txBox="1">
            <a:spLocks noChangeArrowheads="1"/>
          </p:cNvSpPr>
          <p:nvPr/>
        </p:nvSpPr>
        <p:spPr>
          <a:xfrm>
            <a:off x="685800" y="1981200"/>
            <a:ext cx="7772400" cy="4114800"/>
          </a:xfrm>
          <a:prstGeom prst="rect">
            <a:avLst/>
          </a:prstGeom>
        </p:spPr>
        <p:txBody>
          <a:bodyPr/>
          <a:lstStyle/>
          <a:p>
            <a:pPr marL="342900" indent="-342900" algn="l">
              <a:lnSpc>
                <a:spcPct val="90000"/>
              </a:lnSpc>
              <a:spcBef>
                <a:spcPct val="20000"/>
              </a:spcBef>
              <a:buFontTx/>
              <a:buChar char="•"/>
              <a:defRPr/>
            </a:pPr>
            <a:endParaRPr lang="en-US" sz="2800" kern="0" dirty="0">
              <a:latin typeface="+mn-lt"/>
            </a:endParaRPr>
          </a:p>
        </p:txBody>
      </p:sp>
      <p:sp>
        <p:nvSpPr>
          <p:cNvPr id="9" name="Rectangle 3"/>
          <p:cNvSpPr txBox="1">
            <a:spLocks noChangeArrowheads="1"/>
          </p:cNvSpPr>
          <p:nvPr/>
        </p:nvSpPr>
        <p:spPr>
          <a:xfrm>
            <a:off x="838200" y="2133600"/>
            <a:ext cx="7772400" cy="4114800"/>
          </a:xfrm>
          <a:prstGeom prst="rect">
            <a:avLst/>
          </a:prstGeom>
        </p:spPr>
        <p:txBody>
          <a:bodyPr/>
          <a:lstStyle/>
          <a:p>
            <a:pPr marL="342900" indent="-342900" algn="l">
              <a:lnSpc>
                <a:spcPct val="90000"/>
              </a:lnSpc>
              <a:spcBef>
                <a:spcPct val="20000"/>
              </a:spcBef>
              <a:buFontTx/>
              <a:buChar char="•"/>
              <a:defRPr/>
            </a:pPr>
            <a:endParaRPr lang="en-US" sz="2800" kern="0" dirty="0">
              <a:latin typeface="+mn-lt"/>
            </a:endParaRPr>
          </a:p>
        </p:txBody>
      </p:sp>
    </p:spTree>
    <p:custDataLst>
      <p:tags r:id="rId1"/>
    </p:custData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Accident Phases </a:t>
            </a:r>
            <a:endParaRPr lang="en-US" dirty="0"/>
          </a:p>
        </p:txBody>
      </p:sp>
      <p:sp>
        <p:nvSpPr>
          <p:cNvPr id="13314" name="Rectangle 3"/>
          <p:cNvSpPr>
            <a:spLocks noGrp="1" noChangeArrowheads="1"/>
          </p:cNvSpPr>
          <p:nvPr>
            <p:ph idx="1"/>
          </p:nvPr>
        </p:nvSpPr>
        <p:spPr>
          <a:xfrm>
            <a:off x="533400" y="1524000"/>
            <a:ext cx="8077200" cy="4800600"/>
          </a:xfrm>
        </p:spPr>
        <p:txBody>
          <a:bodyPr/>
          <a:lstStyle/>
          <a:p>
            <a:pPr>
              <a:lnSpc>
                <a:spcPct val="90000"/>
              </a:lnSpc>
            </a:pPr>
            <a:r>
              <a:rPr lang="en-US" sz="2600" b="1" dirty="0" smtClean="0"/>
              <a:t>Occurrence Phase</a:t>
            </a:r>
            <a:r>
              <a:rPr lang="en-US" sz="2600" dirty="0" smtClean="0"/>
              <a:t> – </a:t>
            </a:r>
          </a:p>
          <a:p>
            <a:pPr lvl="1">
              <a:lnSpc>
                <a:spcPct val="90000"/>
              </a:lnSpc>
            </a:pPr>
            <a:r>
              <a:rPr lang="en-US" dirty="0" smtClean="0"/>
              <a:t>the events immediately preceding the accident  and the physical happenings of the accident</a:t>
            </a:r>
          </a:p>
          <a:p>
            <a:pPr lvl="1">
              <a:lnSpc>
                <a:spcPct val="90000"/>
              </a:lnSpc>
            </a:pPr>
            <a:r>
              <a:rPr lang="en-US" dirty="0" smtClean="0"/>
              <a:t>usually the shortest of four phases</a:t>
            </a:r>
          </a:p>
          <a:p>
            <a:pPr lvl="1">
              <a:lnSpc>
                <a:spcPct val="90000"/>
              </a:lnSpc>
            </a:pPr>
            <a:r>
              <a:rPr lang="en-US" dirty="0" smtClean="0"/>
              <a:t>usually details are only known after the fact and are a result of the post-accident investigation.</a:t>
            </a:r>
            <a:endParaRPr lang="en-US" b="1" dirty="0" smtClean="0"/>
          </a:p>
          <a:p>
            <a:pPr lvl="1">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Accident Phases </a:t>
            </a:r>
            <a:endParaRPr lang="en-US" dirty="0"/>
          </a:p>
        </p:txBody>
      </p:sp>
      <p:sp>
        <p:nvSpPr>
          <p:cNvPr id="13314" name="Rectangle 3"/>
          <p:cNvSpPr>
            <a:spLocks noGrp="1" noChangeArrowheads="1"/>
          </p:cNvSpPr>
          <p:nvPr>
            <p:ph idx="1"/>
          </p:nvPr>
        </p:nvSpPr>
        <p:spPr>
          <a:xfrm>
            <a:off x="533400" y="1524000"/>
            <a:ext cx="8077200" cy="4800600"/>
          </a:xfrm>
        </p:spPr>
        <p:txBody>
          <a:bodyPr/>
          <a:lstStyle/>
          <a:p>
            <a:pPr>
              <a:lnSpc>
                <a:spcPct val="90000"/>
              </a:lnSpc>
            </a:pPr>
            <a:r>
              <a:rPr lang="en-US" sz="2600" b="1" dirty="0" smtClean="0"/>
              <a:t>Emergency Phase – </a:t>
            </a:r>
          </a:p>
          <a:p>
            <a:pPr lvl="1">
              <a:lnSpc>
                <a:spcPct val="90000"/>
              </a:lnSpc>
            </a:pPr>
            <a:r>
              <a:rPr lang="en-US" dirty="0" smtClean="0"/>
              <a:t>immediate life and property saving actions taken by personnel in the near vicinity</a:t>
            </a:r>
          </a:p>
          <a:p>
            <a:pPr lvl="1">
              <a:lnSpc>
                <a:spcPct val="90000"/>
              </a:lnSpc>
            </a:pPr>
            <a:r>
              <a:rPr lang="en-US" dirty="0" smtClean="0"/>
              <a:t>relatively short</a:t>
            </a:r>
          </a:p>
          <a:p>
            <a:pPr lvl="1">
              <a:lnSpc>
                <a:spcPct val="90000"/>
              </a:lnSpc>
            </a:pPr>
            <a:r>
              <a:rPr lang="en-US" dirty="0" smtClean="0"/>
              <a:t>personnel accountability</a:t>
            </a:r>
          </a:p>
          <a:p>
            <a:pPr lvl="1">
              <a:lnSpc>
                <a:spcPct val="90000"/>
              </a:lnSpc>
            </a:pPr>
            <a:r>
              <a:rPr lang="en-US" dirty="0" smtClean="0"/>
              <a:t>emergency first aid</a:t>
            </a:r>
          </a:p>
          <a:p>
            <a:pPr lvl="1">
              <a:lnSpc>
                <a:spcPct val="90000"/>
              </a:lnSpc>
            </a:pPr>
            <a:r>
              <a:rPr lang="en-US" dirty="0" smtClean="0"/>
              <a:t>implementation of formal E-Plan and activation of the emergency response organization (ERO)</a:t>
            </a:r>
          </a:p>
          <a:p>
            <a:pPr lvl="1">
              <a:lnSpc>
                <a:spcPct val="90000"/>
              </a:lnSpc>
            </a:pPr>
            <a:r>
              <a:rPr lang="en-US" dirty="0" smtClean="0"/>
              <a:t>Emergency Dose Guidelines maybe initiated</a:t>
            </a:r>
          </a:p>
          <a:p>
            <a:pPr lvl="1">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Accident Phases </a:t>
            </a:r>
            <a:endParaRPr lang="en-US" dirty="0"/>
          </a:p>
        </p:txBody>
      </p:sp>
      <p:sp>
        <p:nvSpPr>
          <p:cNvPr id="13314" name="Rectangle 3"/>
          <p:cNvSpPr>
            <a:spLocks noGrp="1" noChangeArrowheads="1"/>
          </p:cNvSpPr>
          <p:nvPr>
            <p:ph idx="1"/>
          </p:nvPr>
        </p:nvSpPr>
        <p:spPr>
          <a:xfrm>
            <a:off x="533400" y="1524000"/>
            <a:ext cx="8077200" cy="4800600"/>
          </a:xfrm>
        </p:spPr>
        <p:txBody>
          <a:bodyPr/>
          <a:lstStyle/>
          <a:p>
            <a:pPr lvl="1">
              <a:lnSpc>
                <a:spcPct val="90000"/>
              </a:lnSpc>
            </a:pPr>
            <a:r>
              <a:rPr lang="en-US" b="1" dirty="0" smtClean="0"/>
              <a:t>Emergency Dose Guidelines </a:t>
            </a:r>
            <a:r>
              <a:rPr lang="en-US" dirty="0" smtClean="0"/>
              <a:t>can be initiated in conjunction with the E-Plan on a voluntary basis as the need directs:</a:t>
            </a:r>
          </a:p>
          <a:p>
            <a:pPr lvl="2">
              <a:lnSpc>
                <a:spcPct val="90000"/>
              </a:lnSpc>
            </a:pPr>
            <a:r>
              <a:rPr lang="en-US" sz="2600" dirty="0" smtClean="0"/>
              <a:t>Up to 10 rem for major property saving actions</a:t>
            </a:r>
          </a:p>
          <a:p>
            <a:pPr lvl="2">
              <a:lnSpc>
                <a:spcPct val="90000"/>
              </a:lnSpc>
            </a:pPr>
            <a:r>
              <a:rPr lang="en-US" sz="2600" dirty="0" smtClean="0"/>
              <a:t>Up to 25 rem for life-saving actions or protection of large populations</a:t>
            </a:r>
          </a:p>
          <a:p>
            <a:pPr lvl="2">
              <a:lnSpc>
                <a:spcPct val="90000"/>
              </a:lnSpc>
            </a:pPr>
            <a:r>
              <a:rPr lang="en-US" sz="2600" dirty="0" smtClean="0"/>
              <a:t>Above 25 rem for life saving actions or protection of large populations only for specific volunteers briefed on the consequences and risks associated with this dose.</a:t>
            </a:r>
          </a:p>
          <a:p>
            <a:pPr lvl="2">
              <a:lnSpc>
                <a:spcPct val="90000"/>
              </a:lnSpc>
            </a:pPr>
            <a:endParaRPr lang="en-US" sz="2600" dirty="0" smtClean="0"/>
          </a:p>
          <a:p>
            <a:pPr lvl="1">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Accident Phases </a:t>
            </a:r>
            <a:endParaRPr lang="en-US" dirty="0"/>
          </a:p>
        </p:txBody>
      </p:sp>
      <p:sp>
        <p:nvSpPr>
          <p:cNvPr id="13314" name="Rectangle 3"/>
          <p:cNvSpPr>
            <a:spLocks noGrp="1" noChangeArrowheads="1"/>
          </p:cNvSpPr>
          <p:nvPr>
            <p:ph idx="1"/>
          </p:nvPr>
        </p:nvSpPr>
        <p:spPr/>
        <p:txBody>
          <a:bodyPr/>
          <a:lstStyle/>
          <a:p>
            <a:pPr>
              <a:lnSpc>
                <a:spcPct val="90000"/>
              </a:lnSpc>
            </a:pPr>
            <a:r>
              <a:rPr lang="en-US" sz="2600" b="1" dirty="0" smtClean="0"/>
              <a:t>Recovery Phase – </a:t>
            </a:r>
            <a:endParaRPr lang="en-US" sz="2600" dirty="0" smtClean="0"/>
          </a:p>
          <a:p>
            <a:pPr lvl="1">
              <a:lnSpc>
                <a:spcPct val="90000"/>
              </a:lnSpc>
            </a:pPr>
            <a:r>
              <a:rPr lang="en-US" dirty="0" smtClean="0"/>
              <a:t>mobilization of larger pool of personnel for assistance</a:t>
            </a:r>
          </a:p>
          <a:p>
            <a:pPr lvl="1">
              <a:lnSpc>
                <a:spcPct val="90000"/>
              </a:lnSpc>
            </a:pPr>
            <a:r>
              <a:rPr lang="en-US" dirty="0" smtClean="0"/>
              <a:t>regulators and off-site public health authorities notified and activated</a:t>
            </a:r>
          </a:p>
          <a:p>
            <a:pPr lvl="1">
              <a:lnSpc>
                <a:spcPct val="90000"/>
              </a:lnSpc>
            </a:pPr>
            <a:r>
              <a:rPr lang="en-US" dirty="0" smtClean="0"/>
              <a:t>conclusion of this phase occurs when the extent of the impact has been determined and controls are established</a:t>
            </a:r>
            <a:endParaRPr lang="en-US" sz="2400" b="1" dirty="0" smtClean="0"/>
          </a:p>
          <a:p>
            <a:pPr>
              <a:lnSpc>
                <a:spcPct val="90000"/>
              </a:lnSpc>
            </a:pPr>
            <a:endParaRPr lang="en-US" sz="2600" dirty="0" smtClean="0"/>
          </a:p>
        </p:txBody>
      </p:sp>
    </p:spTree>
    <p:custDataLst>
      <p:tags r:id="rId1"/>
    </p:custData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Accident Phases </a:t>
            </a:r>
            <a:endParaRPr lang="en-US" dirty="0"/>
          </a:p>
        </p:txBody>
      </p:sp>
      <p:sp>
        <p:nvSpPr>
          <p:cNvPr id="13314" name="Rectangle 3"/>
          <p:cNvSpPr>
            <a:spLocks noGrp="1" noChangeArrowheads="1"/>
          </p:cNvSpPr>
          <p:nvPr>
            <p:ph idx="1"/>
          </p:nvPr>
        </p:nvSpPr>
        <p:spPr/>
        <p:txBody>
          <a:bodyPr/>
          <a:lstStyle/>
          <a:p>
            <a:pPr>
              <a:lnSpc>
                <a:spcPct val="90000"/>
              </a:lnSpc>
            </a:pPr>
            <a:r>
              <a:rPr lang="en-US" sz="2600" b="1" dirty="0" smtClean="0"/>
              <a:t>Restoration Phase – </a:t>
            </a:r>
            <a:endParaRPr lang="en-US" sz="2600" dirty="0" smtClean="0"/>
          </a:p>
          <a:p>
            <a:pPr lvl="1">
              <a:lnSpc>
                <a:spcPct val="90000"/>
              </a:lnSpc>
            </a:pPr>
            <a:r>
              <a:rPr lang="en-US" dirty="0" smtClean="0"/>
              <a:t>most time intensive</a:t>
            </a:r>
          </a:p>
          <a:p>
            <a:pPr lvl="1">
              <a:lnSpc>
                <a:spcPct val="90000"/>
              </a:lnSpc>
            </a:pPr>
            <a:r>
              <a:rPr lang="en-US" dirty="0" smtClean="0"/>
              <a:t>involves </a:t>
            </a:r>
            <a:r>
              <a:rPr lang="en-US" b="1" dirty="0" smtClean="0"/>
              <a:t>all</a:t>
            </a:r>
            <a:r>
              <a:rPr lang="en-US" dirty="0" smtClean="0"/>
              <a:t> clean-up activities – restored to pre-event levels (minimum)</a:t>
            </a:r>
          </a:p>
          <a:p>
            <a:pPr lvl="1">
              <a:lnSpc>
                <a:spcPct val="90000"/>
              </a:lnSpc>
            </a:pPr>
            <a:r>
              <a:rPr lang="en-US" dirty="0" smtClean="0"/>
              <a:t>medical treatment and follow-up activities</a:t>
            </a:r>
          </a:p>
          <a:p>
            <a:pPr lvl="1">
              <a:lnSpc>
                <a:spcPct val="90000"/>
              </a:lnSpc>
            </a:pPr>
            <a:r>
              <a:rPr lang="en-US" dirty="0" smtClean="0"/>
              <a:t>all litigation has been resolved</a:t>
            </a:r>
          </a:p>
          <a:p>
            <a:pPr lvl="1">
              <a:lnSpc>
                <a:spcPct val="90000"/>
              </a:lnSpc>
            </a:pPr>
            <a:r>
              <a:rPr lang="en-US" dirty="0" smtClean="0"/>
              <a:t>decision made to either decommission and dismantle or restore to full operation</a:t>
            </a:r>
          </a:p>
          <a:p>
            <a:pPr lvl="1">
              <a:lnSpc>
                <a:spcPct val="90000"/>
              </a:lnSpc>
            </a:pPr>
            <a:endParaRPr lang="en-US" dirty="0" smtClean="0"/>
          </a:p>
          <a:p>
            <a:pPr>
              <a:lnSpc>
                <a:spcPct val="90000"/>
              </a:lnSpc>
            </a:pPr>
            <a:endParaRPr lang="en-US" sz="2600" dirty="0" smtClean="0"/>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body" idx="4294967295"/>
          </p:nvPr>
        </p:nvSpPr>
        <p:spPr>
          <a:xfrm>
            <a:off x="0" y="1600200"/>
            <a:ext cx="8229600" cy="4495800"/>
          </a:xfrm>
        </p:spPr>
        <p:txBody>
          <a:bodyPr/>
          <a:lstStyle/>
          <a:p>
            <a:r>
              <a:rPr lang="en-US" sz="2600" dirty="0" smtClean="0"/>
              <a:t>Identify situations in which personnel decontamination is to be referred to other appropriate personnel:</a:t>
            </a:r>
          </a:p>
          <a:p>
            <a:pPr lvl="1"/>
            <a:r>
              <a:rPr lang="en-US" dirty="0" smtClean="0"/>
              <a:t>contaminated wounds; </a:t>
            </a:r>
          </a:p>
          <a:p>
            <a:pPr lvl="1"/>
            <a:r>
              <a:rPr lang="en-US" dirty="0" smtClean="0"/>
              <a:t>contaminated eyes, ears, nose, or throat; and </a:t>
            </a:r>
          </a:p>
          <a:p>
            <a:pPr lvl="1"/>
            <a:r>
              <a:rPr lang="en-US" dirty="0" smtClean="0"/>
              <a:t>contamination that cannot be removed through the use of approved techniques. </a:t>
            </a:r>
          </a:p>
          <a:p>
            <a:r>
              <a:rPr lang="en-US" sz="2600" dirty="0" smtClean="0"/>
              <a:t>Describe special procedures for decontamination of radioiodines. </a:t>
            </a:r>
          </a:p>
        </p:txBody>
      </p:sp>
      <p:sp>
        <p:nvSpPr>
          <p:cNvPr id="29699" name="Title 1"/>
          <p:cNvSpPr>
            <a:spLocks/>
          </p:cNvSpPr>
          <p:nvPr/>
        </p:nvSpPr>
        <p:spPr bwMode="auto">
          <a:xfrm>
            <a:off x="1219200" y="381000"/>
            <a:ext cx="7162800" cy="1143000"/>
          </a:xfrm>
          <a:prstGeom prst="rect">
            <a:avLst/>
          </a:prstGeom>
          <a:noFill/>
          <a:ln w="9525">
            <a:noFill/>
            <a:miter lim="800000"/>
            <a:headEnd/>
            <a:tailEnd/>
          </a:ln>
        </p:spPr>
        <p:txBody>
          <a:bodyPr anchor="ctr"/>
          <a:lstStyle/>
          <a:p>
            <a:endParaRPr lang="en-US" sz="3600" b="1" dirty="0">
              <a:solidFill>
                <a:schemeClr val="tx2"/>
              </a:solidFill>
              <a:latin typeface="Arial" pitchFamily="34" charset="0"/>
            </a:endParaRPr>
          </a:p>
        </p:txBody>
      </p:sp>
      <p:sp>
        <p:nvSpPr>
          <p:cNvPr id="4" name="Title 1"/>
          <p:cNvSpPr txBox="1">
            <a:spLocks/>
          </p:cNvSpPr>
          <p:nvPr/>
        </p:nvSpPr>
        <p:spPr bwMode="auto">
          <a:xfrm>
            <a:off x="457200" y="274638"/>
            <a:ext cx="8229600" cy="1143000"/>
          </a:xfrm>
          <a:prstGeom prst="rect">
            <a:avLst/>
          </a:prstGeom>
          <a:noFill/>
          <a:ln w="9525">
            <a:noFill/>
            <a:miter lim="800000"/>
            <a:headEnd/>
            <a:tailEnd/>
          </a:ln>
        </p:spPr>
        <p:txBody>
          <a:bodyPr anchor="ct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b="1" smtClean="0">
                <a:solidFill>
                  <a:schemeClr val="tx2"/>
                </a:solidFill>
                <a:latin typeface="Arial" pitchFamily="34" charset="0"/>
              </a:rPr>
              <a:t>Review Prior Learning Outcomes </a:t>
            </a:r>
            <a:br>
              <a:rPr lang="en-US" sz="3600" b="1" smtClean="0">
                <a:solidFill>
                  <a:schemeClr val="tx2"/>
                </a:solidFill>
                <a:latin typeface="Arial" pitchFamily="34" charset="0"/>
              </a:rPr>
            </a:br>
            <a:r>
              <a:rPr lang="en-US" sz="1600" b="1" smtClean="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ustDataLst>
      <p:tags r:id="rId1"/>
    </p:custData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09600" y="2743200"/>
            <a:ext cx="7772400" cy="1143000"/>
          </a:xfrm>
        </p:spPr>
        <p:txBody>
          <a:bodyPr/>
          <a:lstStyle/>
          <a:p>
            <a:r>
              <a:rPr lang="en-US" smtClean="0"/>
              <a:t>Emergency Planning and Response</a:t>
            </a:r>
          </a:p>
        </p:txBody>
      </p:sp>
      <p:sp>
        <p:nvSpPr>
          <p:cNvPr id="8" name="Rectangle 3"/>
          <p:cNvSpPr txBox="1">
            <a:spLocks noChangeArrowheads="1"/>
          </p:cNvSpPr>
          <p:nvPr/>
        </p:nvSpPr>
        <p:spPr>
          <a:xfrm>
            <a:off x="685800" y="1981200"/>
            <a:ext cx="7772400" cy="4114800"/>
          </a:xfrm>
          <a:prstGeom prst="rect">
            <a:avLst/>
          </a:prstGeom>
        </p:spPr>
        <p:txBody>
          <a:bodyPr/>
          <a:lstStyle/>
          <a:p>
            <a:pPr marL="342900" indent="-342900" algn="l">
              <a:lnSpc>
                <a:spcPct val="90000"/>
              </a:lnSpc>
              <a:spcBef>
                <a:spcPct val="20000"/>
              </a:spcBef>
              <a:buFontTx/>
              <a:buChar char="•"/>
              <a:defRPr/>
            </a:pPr>
            <a:endParaRPr lang="en-US" sz="2800" kern="0" dirty="0">
              <a:latin typeface="+mn-lt"/>
            </a:endParaRPr>
          </a:p>
        </p:txBody>
      </p:sp>
      <p:sp>
        <p:nvSpPr>
          <p:cNvPr id="9" name="Rectangle 3"/>
          <p:cNvSpPr txBox="1">
            <a:spLocks noChangeArrowheads="1"/>
          </p:cNvSpPr>
          <p:nvPr/>
        </p:nvSpPr>
        <p:spPr>
          <a:xfrm>
            <a:off x="838200" y="2133600"/>
            <a:ext cx="7772400" cy="4114800"/>
          </a:xfrm>
          <a:prstGeom prst="rect">
            <a:avLst/>
          </a:prstGeom>
        </p:spPr>
        <p:txBody>
          <a:bodyPr/>
          <a:lstStyle/>
          <a:p>
            <a:pPr marL="342900" indent="-342900" algn="l">
              <a:lnSpc>
                <a:spcPct val="90000"/>
              </a:lnSpc>
              <a:spcBef>
                <a:spcPct val="20000"/>
              </a:spcBef>
              <a:buFontTx/>
              <a:buChar char="•"/>
              <a:defRPr/>
            </a:pPr>
            <a:endParaRPr lang="en-US" sz="2800" kern="0" dirty="0">
              <a:latin typeface="+mn-lt"/>
            </a:endParaRPr>
          </a:p>
        </p:txBody>
      </p:sp>
    </p:spTree>
    <p:custDataLst>
      <p:tags r:id="rId1"/>
    </p:custData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Emergency Plan Components</a:t>
            </a:r>
            <a:endParaRPr lang="en-US" dirty="0"/>
          </a:p>
        </p:txBody>
      </p:sp>
      <p:sp>
        <p:nvSpPr>
          <p:cNvPr id="15362" name="Rectangle 3"/>
          <p:cNvSpPr>
            <a:spLocks noGrp="1" noChangeArrowheads="1"/>
          </p:cNvSpPr>
          <p:nvPr>
            <p:ph idx="1"/>
          </p:nvPr>
        </p:nvSpPr>
        <p:spPr/>
        <p:txBody>
          <a:bodyPr/>
          <a:lstStyle/>
          <a:p>
            <a:pPr>
              <a:lnSpc>
                <a:spcPct val="90000"/>
              </a:lnSpc>
            </a:pPr>
            <a:r>
              <a:rPr lang="en-US" sz="2600" dirty="0" smtClean="0"/>
              <a:t>The different sectors of the nuclear industry have varying requirements regarding the formulation of the required emergency plan.  </a:t>
            </a:r>
          </a:p>
          <a:p>
            <a:pPr>
              <a:lnSpc>
                <a:spcPct val="90000"/>
              </a:lnSpc>
            </a:pPr>
            <a:r>
              <a:rPr lang="en-US" sz="2600" dirty="0" smtClean="0"/>
              <a:t>A nuclear power plant will have an extensive multiple volume plan which is required by </a:t>
            </a:r>
            <a:r>
              <a:rPr lang="en-US" sz="2600" dirty="0" smtClean="0">
                <a:hlinkClick r:id="rId4"/>
              </a:rPr>
              <a:t>10CFR50.47</a:t>
            </a:r>
            <a:r>
              <a:rPr lang="en-US" sz="2600" dirty="0" smtClean="0"/>
              <a:t> as a part of the licensing process and actually becomes a part of the  license. </a:t>
            </a:r>
          </a:p>
          <a:p>
            <a:pPr>
              <a:lnSpc>
                <a:spcPct val="90000"/>
              </a:lnSpc>
            </a:pPr>
            <a:r>
              <a:rPr lang="en-US" sz="2600" dirty="0" smtClean="0"/>
              <a:t>A small warehouse storing limited quantities may have a very simple four or five page document.</a:t>
            </a:r>
          </a:p>
        </p:txBody>
      </p:sp>
    </p:spTree>
    <p:custDataLst>
      <p:tags r:id="rId1"/>
    </p:custData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Emergency Plan Components</a:t>
            </a:r>
            <a:endParaRPr lang="en-US" dirty="0"/>
          </a:p>
        </p:txBody>
      </p:sp>
      <p:sp>
        <p:nvSpPr>
          <p:cNvPr id="15362" name="Rectangle 3"/>
          <p:cNvSpPr>
            <a:spLocks noGrp="1" noChangeArrowheads="1"/>
          </p:cNvSpPr>
          <p:nvPr>
            <p:ph idx="1"/>
          </p:nvPr>
        </p:nvSpPr>
        <p:spPr>
          <a:xfrm>
            <a:off x="381000" y="1600200"/>
            <a:ext cx="8305800" cy="4724400"/>
          </a:xfrm>
        </p:spPr>
        <p:txBody>
          <a:bodyPr/>
          <a:lstStyle/>
          <a:p>
            <a:pPr>
              <a:lnSpc>
                <a:spcPct val="90000"/>
              </a:lnSpc>
              <a:spcBef>
                <a:spcPts val="0"/>
              </a:spcBef>
            </a:pPr>
            <a:r>
              <a:rPr lang="en-US" sz="2600" dirty="0" smtClean="0"/>
              <a:t>Regardless, each E-Plan will contain at least a reference to the following components:</a:t>
            </a:r>
          </a:p>
          <a:p>
            <a:pPr lvl="1">
              <a:lnSpc>
                <a:spcPct val="90000"/>
              </a:lnSpc>
              <a:spcBef>
                <a:spcPts val="0"/>
              </a:spcBef>
            </a:pPr>
            <a:r>
              <a:rPr lang="en-US" sz="2500" dirty="0" smtClean="0"/>
              <a:t>On-Site Authority</a:t>
            </a:r>
          </a:p>
          <a:p>
            <a:pPr lvl="1">
              <a:spcBef>
                <a:spcPts val="0"/>
              </a:spcBef>
            </a:pPr>
            <a:r>
              <a:rPr lang="en-US" sz="2500" dirty="0" smtClean="0"/>
              <a:t>Off-site Agency Contacts</a:t>
            </a:r>
          </a:p>
          <a:p>
            <a:pPr lvl="1">
              <a:spcBef>
                <a:spcPts val="0"/>
              </a:spcBef>
            </a:pPr>
            <a:r>
              <a:rPr lang="en-US" sz="2500" dirty="0" smtClean="0"/>
              <a:t>Credible Site Emergencies</a:t>
            </a:r>
          </a:p>
          <a:p>
            <a:pPr lvl="1">
              <a:spcBef>
                <a:spcPts val="0"/>
              </a:spcBef>
            </a:pPr>
            <a:r>
              <a:rPr lang="en-US" sz="2500" dirty="0" smtClean="0"/>
              <a:t>Warning Monitor Specifications and Locations</a:t>
            </a:r>
          </a:p>
          <a:p>
            <a:pPr lvl="1">
              <a:spcBef>
                <a:spcPts val="0"/>
              </a:spcBef>
            </a:pPr>
            <a:r>
              <a:rPr lang="en-US" sz="2500" dirty="0" smtClean="0"/>
              <a:t>Emergency Action Levels</a:t>
            </a:r>
          </a:p>
          <a:p>
            <a:pPr lvl="1">
              <a:spcBef>
                <a:spcPts val="0"/>
              </a:spcBef>
            </a:pPr>
            <a:r>
              <a:rPr lang="en-US" sz="2500" dirty="0" smtClean="0"/>
              <a:t>Emergency Facilities and Equipment</a:t>
            </a:r>
          </a:p>
          <a:p>
            <a:pPr lvl="1">
              <a:spcBef>
                <a:spcPts val="0"/>
              </a:spcBef>
            </a:pPr>
            <a:r>
              <a:rPr lang="en-US" sz="2500" dirty="0" smtClean="0"/>
              <a:t>Employee Training/Retraining Programs</a:t>
            </a:r>
          </a:p>
          <a:p>
            <a:pPr lvl="1">
              <a:spcBef>
                <a:spcPts val="0"/>
              </a:spcBef>
            </a:pPr>
            <a:r>
              <a:rPr lang="en-US" sz="2500" dirty="0" smtClean="0"/>
              <a:t>Public Relations and Legal Assistance</a:t>
            </a:r>
          </a:p>
          <a:p>
            <a:pPr lvl="1">
              <a:spcBef>
                <a:spcPts val="0"/>
              </a:spcBef>
            </a:pPr>
            <a:r>
              <a:rPr lang="en-US" sz="2500" dirty="0" smtClean="0"/>
              <a:t>Other Hazards Related to Radiological</a:t>
            </a:r>
          </a:p>
          <a:p>
            <a:pPr lvl="1">
              <a:spcBef>
                <a:spcPts val="0"/>
              </a:spcBef>
            </a:pPr>
            <a:r>
              <a:rPr lang="en-US" sz="2500" dirty="0" smtClean="0"/>
              <a:t>Provision for Updating and Exercising the Plan</a:t>
            </a:r>
          </a:p>
        </p:txBody>
      </p:sp>
    </p:spTree>
    <p:custDataLst>
      <p:tags r:id="rId1"/>
    </p:custData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Emergency Plan Components</a:t>
            </a:r>
            <a:endParaRPr lang="en-US" dirty="0"/>
          </a:p>
        </p:txBody>
      </p:sp>
      <p:sp>
        <p:nvSpPr>
          <p:cNvPr id="15362" name="Rectangle 3"/>
          <p:cNvSpPr>
            <a:spLocks noGrp="1" noChangeArrowheads="1"/>
          </p:cNvSpPr>
          <p:nvPr>
            <p:ph idx="1"/>
          </p:nvPr>
        </p:nvSpPr>
        <p:spPr>
          <a:xfrm>
            <a:off x="381000" y="1676400"/>
            <a:ext cx="8305800" cy="4724400"/>
          </a:xfrm>
        </p:spPr>
        <p:txBody>
          <a:bodyPr/>
          <a:lstStyle/>
          <a:p>
            <a:pPr>
              <a:lnSpc>
                <a:spcPct val="90000"/>
              </a:lnSpc>
              <a:spcBef>
                <a:spcPts val="0"/>
              </a:spcBef>
            </a:pPr>
            <a:r>
              <a:rPr lang="en-US" sz="2600" dirty="0" smtClean="0">
                <a:hlinkClick r:id="rId4"/>
              </a:rPr>
              <a:t>10CFR50.47</a:t>
            </a:r>
            <a:r>
              <a:rPr lang="en-US" sz="2600" dirty="0" smtClean="0"/>
              <a:t>  and </a:t>
            </a:r>
            <a:r>
              <a:rPr lang="en-US" sz="2600" dirty="0" smtClean="0">
                <a:hlinkClick r:id="rId5"/>
              </a:rPr>
              <a:t>EPA Manual for Protective Action Guidelines</a:t>
            </a:r>
            <a:r>
              <a:rPr lang="en-US" sz="2600" dirty="0" smtClean="0"/>
              <a:t>  establish the requirement for designating two concentric emergency planning zones (EPZs) around each plant centered on the reactor building:</a:t>
            </a:r>
          </a:p>
          <a:p>
            <a:pPr lvl="1">
              <a:lnSpc>
                <a:spcPct val="90000"/>
              </a:lnSpc>
              <a:spcBef>
                <a:spcPts val="0"/>
              </a:spcBef>
            </a:pPr>
            <a:r>
              <a:rPr lang="en-US" b="1" dirty="0" smtClean="0"/>
              <a:t>10 mile EPZ </a:t>
            </a:r>
            <a:r>
              <a:rPr lang="en-US" dirty="0" smtClean="0"/>
              <a:t>– referred to as the </a:t>
            </a:r>
            <a:r>
              <a:rPr lang="en-US" b="1" dirty="0" smtClean="0"/>
              <a:t>plume exposure pathway.</a:t>
            </a:r>
            <a:r>
              <a:rPr lang="en-US" dirty="0" smtClean="0"/>
              <a:t>  The majority of general population exposure due to direct plume exposure and ground contamination</a:t>
            </a:r>
          </a:p>
          <a:p>
            <a:pPr lvl="1">
              <a:lnSpc>
                <a:spcPct val="90000"/>
              </a:lnSpc>
              <a:spcBef>
                <a:spcPts val="0"/>
              </a:spcBef>
            </a:pPr>
            <a:r>
              <a:rPr lang="en-US" b="1" dirty="0" smtClean="0"/>
              <a:t>50 mile EPZ </a:t>
            </a:r>
            <a:r>
              <a:rPr lang="en-US" dirty="0" smtClean="0"/>
              <a:t>– referred to as the </a:t>
            </a:r>
            <a:r>
              <a:rPr lang="en-US" b="1" dirty="0" smtClean="0"/>
              <a:t>ingestion exposure pathway.</a:t>
            </a:r>
            <a:r>
              <a:rPr lang="en-US" dirty="0" smtClean="0"/>
              <a:t>  The majority of general public dose will be received through ingestion of drinking water, vegetation, other food supplies</a:t>
            </a:r>
          </a:p>
          <a:p>
            <a:pPr lvl="2">
              <a:lnSpc>
                <a:spcPct val="90000"/>
              </a:lnSpc>
              <a:spcBef>
                <a:spcPts val="0"/>
              </a:spcBef>
            </a:pPr>
            <a:endParaRPr lang="en-US" sz="2600" dirty="0" smtClean="0"/>
          </a:p>
          <a:p>
            <a:pPr lvl="2">
              <a:lnSpc>
                <a:spcPct val="90000"/>
              </a:lnSpc>
              <a:spcBef>
                <a:spcPts val="0"/>
              </a:spcBef>
            </a:pPr>
            <a:endParaRPr lang="en-US" sz="2600" dirty="0" smtClean="0"/>
          </a:p>
        </p:txBody>
      </p:sp>
    </p:spTree>
    <p:custDataLst>
      <p:tags r:id="rId1"/>
    </p:custData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Emergency Plan Components</a:t>
            </a:r>
            <a:endParaRPr lang="en-US" dirty="0"/>
          </a:p>
        </p:txBody>
      </p:sp>
      <p:sp>
        <p:nvSpPr>
          <p:cNvPr id="15362" name="Rectangle 3"/>
          <p:cNvSpPr>
            <a:spLocks noGrp="1" noChangeArrowheads="1"/>
          </p:cNvSpPr>
          <p:nvPr>
            <p:ph idx="1"/>
          </p:nvPr>
        </p:nvSpPr>
        <p:spPr>
          <a:xfrm>
            <a:off x="381000" y="1524000"/>
            <a:ext cx="8305800" cy="4724400"/>
          </a:xfrm>
        </p:spPr>
        <p:txBody>
          <a:bodyPr/>
          <a:lstStyle/>
          <a:p>
            <a:pPr>
              <a:lnSpc>
                <a:spcPct val="90000"/>
              </a:lnSpc>
              <a:spcBef>
                <a:spcPts val="0"/>
              </a:spcBef>
            </a:pPr>
            <a:r>
              <a:rPr lang="en-US" sz="2600" dirty="0" smtClean="0"/>
              <a:t>Further, the law requires:</a:t>
            </a:r>
          </a:p>
          <a:p>
            <a:pPr lvl="1">
              <a:lnSpc>
                <a:spcPct val="90000"/>
              </a:lnSpc>
              <a:spcBef>
                <a:spcPts val="0"/>
              </a:spcBef>
            </a:pPr>
            <a:r>
              <a:rPr lang="en-US" b="1" dirty="0" smtClean="0"/>
              <a:t>The electric utility </a:t>
            </a:r>
            <a:r>
              <a:rPr lang="en-US" dirty="0" smtClean="0"/>
              <a:t>be able to: </a:t>
            </a:r>
          </a:p>
          <a:p>
            <a:pPr lvl="2">
              <a:lnSpc>
                <a:spcPct val="90000"/>
              </a:lnSpc>
              <a:spcBef>
                <a:spcPts val="0"/>
              </a:spcBef>
            </a:pPr>
            <a:r>
              <a:rPr lang="en-US" sz="2600" dirty="0" smtClean="0"/>
              <a:t>classify an emergency into one of four standardized cases, </a:t>
            </a:r>
          </a:p>
          <a:p>
            <a:pPr lvl="2">
              <a:lnSpc>
                <a:spcPct val="90000"/>
              </a:lnSpc>
              <a:spcBef>
                <a:spcPts val="0"/>
              </a:spcBef>
            </a:pPr>
            <a:r>
              <a:rPr lang="en-US" sz="2600" dirty="0" smtClean="0"/>
              <a:t>notify off-site authorities, and </a:t>
            </a:r>
          </a:p>
          <a:p>
            <a:pPr lvl="2">
              <a:lnSpc>
                <a:spcPct val="90000"/>
              </a:lnSpc>
              <a:spcBef>
                <a:spcPts val="0"/>
              </a:spcBef>
            </a:pPr>
            <a:r>
              <a:rPr lang="en-US" sz="2600" dirty="0" smtClean="0"/>
              <a:t>recommend public protective actions. </a:t>
            </a:r>
          </a:p>
          <a:p>
            <a:pPr lvl="1">
              <a:lnSpc>
                <a:spcPct val="90000"/>
              </a:lnSpc>
              <a:spcBef>
                <a:spcPts val="0"/>
              </a:spcBef>
            </a:pPr>
            <a:r>
              <a:rPr lang="en-US" b="1" dirty="0" smtClean="0"/>
              <a:t>The responsible off-site authorities </a:t>
            </a:r>
            <a:r>
              <a:rPr lang="en-US" dirty="0" smtClean="0"/>
              <a:t>must be able to:</a:t>
            </a:r>
          </a:p>
          <a:p>
            <a:pPr lvl="2">
              <a:lnSpc>
                <a:spcPct val="90000"/>
              </a:lnSpc>
              <a:spcBef>
                <a:spcPts val="0"/>
              </a:spcBef>
            </a:pPr>
            <a:r>
              <a:rPr lang="en-US" sz="2600" dirty="0" smtClean="0"/>
              <a:t>determine the proper protective actions,</a:t>
            </a:r>
          </a:p>
          <a:p>
            <a:pPr lvl="2">
              <a:lnSpc>
                <a:spcPct val="90000"/>
              </a:lnSpc>
              <a:spcBef>
                <a:spcPts val="0"/>
              </a:spcBef>
            </a:pPr>
            <a:r>
              <a:rPr lang="en-US" sz="2600" dirty="0" smtClean="0"/>
              <a:t>alert and notify the general public within 15 minutes, and </a:t>
            </a:r>
          </a:p>
          <a:p>
            <a:pPr lvl="2">
              <a:lnSpc>
                <a:spcPct val="90000"/>
              </a:lnSpc>
              <a:spcBef>
                <a:spcPts val="0"/>
              </a:spcBef>
            </a:pPr>
            <a:r>
              <a:rPr lang="en-US" sz="2600" dirty="0" smtClean="0"/>
              <a:t>assist the public in carrying out the recommended protective actions.</a:t>
            </a:r>
          </a:p>
        </p:txBody>
      </p:sp>
    </p:spTree>
    <p:custDataLst>
      <p:tags r:id="rId1"/>
    </p:custData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Emergency Plan Components</a:t>
            </a:r>
            <a:endParaRPr lang="en-US" dirty="0"/>
          </a:p>
        </p:txBody>
      </p:sp>
      <p:sp>
        <p:nvSpPr>
          <p:cNvPr id="15362" name="Rectangle 3"/>
          <p:cNvSpPr>
            <a:spLocks noGrp="1" noChangeArrowheads="1"/>
          </p:cNvSpPr>
          <p:nvPr>
            <p:ph idx="1"/>
          </p:nvPr>
        </p:nvSpPr>
        <p:spPr>
          <a:xfrm>
            <a:off x="381000" y="1524000"/>
            <a:ext cx="8305800" cy="4724400"/>
          </a:xfrm>
        </p:spPr>
        <p:txBody>
          <a:bodyPr/>
          <a:lstStyle/>
          <a:p>
            <a:r>
              <a:rPr lang="en-US" sz="2600" dirty="0" smtClean="0"/>
              <a:t>The NRC has standardized nuclear power plant emergencies into four classes or Emergency Action Levels (EAL) according to severity:</a:t>
            </a:r>
          </a:p>
          <a:p>
            <a:pPr lvl="1"/>
            <a:r>
              <a:rPr lang="en-US" b="1" dirty="0" smtClean="0"/>
              <a:t>Unusual Event </a:t>
            </a:r>
            <a:r>
              <a:rPr lang="en-US" dirty="0" smtClean="0"/>
              <a:t>– an abnormal condition in plant operation that does not pose any public health hazard. Appropriate notifications are made and the event will be addressed used standard processes and procedures.</a:t>
            </a:r>
          </a:p>
          <a:p>
            <a:pPr lvl="1"/>
            <a:endParaRPr lang="en-US" dirty="0" smtClean="0"/>
          </a:p>
          <a:p>
            <a:pPr lvl="2">
              <a:lnSpc>
                <a:spcPct val="90000"/>
              </a:lnSpc>
              <a:spcBef>
                <a:spcPts val="0"/>
              </a:spcBef>
            </a:pPr>
            <a:endParaRPr lang="en-US" sz="2600" dirty="0" smtClean="0"/>
          </a:p>
        </p:txBody>
      </p:sp>
    </p:spTree>
    <p:custDataLst>
      <p:tags r:id="rId1"/>
    </p:custData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Emergency Plan Components</a:t>
            </a:r>
            <a:endParaRPr lang="en-US" dirty="0"/>
          </a:p>
        </p:txBody>
      </p:sp>
      <p:sp>
        <p:nvSpPr>
          <p:cNvPr id="15362" name="Rectangle 3"/>
          <p:cNvSpPr>
            <a:spLocks noGrp="1" noChangeArrowheads="1"/>
          </p:cNvSpPr>
          <p:nvPr>
            <p:ph idx="1"/>
          </p:nvPr>
        </p:nvSpPr>
        <p:spPr>
          <a:xfrm>
            <a:off x="381000" y="1524000"/>
            <a:ext cx="8305800" cy="4724400"/>
          </a:xfrm>
        </p:spPr>
        <p:txBody>
          <a:bodyPr/>
          <a:lstStyle/>
          <a:p>
            <a:pPr lvl="1"/>
            <a:r>
              <a:rPr lang="en-US" b="1" dirty="0" smtClean="0"/>
              <a:t>Alert</a:t>
            </a:r>
            <a:r>
              <a:rPr lang="en-US" dirty="0" smtClean="0"/>
              <a:t> – next higher severity level. An event involving an unknown or significant decrease in the level of protection for the public or on-site personnel. When an alert is declared, the state of readiness of the on-site and off-site response organizations is increased and additional assessments are made. </a:t>
            </a:r>
            <a:endParaRPr lang="en-US" b="1" dirty="0" smtClean="0"/>
          </a:p>
          <a:p>
            <a:pPr lvl="1"/>
            <a:endParaRPr lang="en-US" dirty="0" smtClean="0"/>
          </a:p>
          <a:p>
            <a:pPr lvl="2">
              <a:lnSpc>
                <a:spcPct val="90000"/>
              </a:lnSpc>
              <a:spcBef>
                <a:spcPts val="0"/>
              </a:spcBef>
            </a:pPr>
            <a:endParaRPr lang="en-US" sz="2600" dirty="0" smtClean="0"/>
          </a:p>
        </p:txBody>
      </p:sp>
    </p:spTree>
    <p:custDataLst>
      <p:tags r:id="rId1"/>
    </p:custData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Emergency Plan Components</a:t>
            </a:r>
            <a:endParaRPr lang="en-US" dirty="0"/>
          </a:p>
        </p:txBody>
      </p:sp>
      <p:sp>
        <p:nvSpPr>
          <p:cNvPr id="15362" name="Rectangle 3"/>
          <p:cNvSpPr>
            <a:spLocks noGrp="1" noChangeArrowheads="1"/>
          </p:cNvSpPr>
          <p:nvPr>
            <p:ph idx="1"/>
          </p:nvPr>
        </p:nvSpPr>
        <p:spPr>
          <a:xfrm>
            <a:off x="381000" y="1524000"/>
            <a:ext cx="8305800" cy="4724400"/>
          </a:xfrm>
        </p:spPr>
        <p:txBody>
          <a:bodyPr/>
          <a:lstStyle/>
          <a:p>
            <a:pPr>
              <a:spcBef>
                <a:spcPts val="0"/>
              </a:spcBef>
            </a:pPr>
            <a:r>
              <a:rPr lang="en-US" sz="2500" b="1" dirty="0" smtClean="0"/>
              <a:t>Site Emergency - </a:t>
            </a:r>
            <a:r>
              <a:rPr lang="en-US" sz="2500" dirty="0" smtClean="0"/>
              <a:t>An event resulting in a major decrease in the level of protection for the public or on-site personnel.  This includes:</a:t>
            </a:r>
          </a:p>
          <a:p>
            <a:pPr lvl="1">
              <a:spcBef>
                <a:spcPts val="0"/>
              </a:spcBef>
            </a:pPr>
            <a:r>
              <a:rPr lang="en-US" sz="2500" dirty="0" smtClean="0"/>
              <a:t>a major decrease in the level of protection provided to the reactor core or large amounts of spent fuel; or </a:t>
            </a:r>
          </a:p>
          <a:p>
            <a:pPr lvl="1">
              <a:spcBef>
                <a:spcPts val="0"/>
              </a:spcBef>
            </a:pPr>
            <a:r>
              <a:rPr lang="en-US" sz="2500" dirty="0" smtClean="0"/>
              <a:t>conditions where any additional failures could result in damage to the reactor core or spent fuel; or </a:t>
            </a:r>
          </a:p>
          <a:p>
            <a:pPr lvl="1">
              <a:spcBef>
                <a:spcPts val="0"/>
              </a:spcBef>
            </a:pPr>
            <a:r>
              <a:rPr lang="en-US" sz="2500" dirty="0" smtClean="0"/>
              <a:t>high doses on-site.</a:t>
            </a:r>
          </a:p>
          <a:p>
            <a:pPr marL="514350" lvl="1" indent="0">
              <a:spcBef>
                <a:spcPts val="0"/>
              </a:spcBef>
              <a:buNone/>
            </a:pPr>
            <a:r>
              <a:rPr lang="en-US" sz="2500" dirty="0" smtClean="0"/>
              <a:t>When a site area emergency is declared, preparations should be made to take protective actions off-site and to control the doses to on-site personnel. </a:t>
            </a:r>
            <a:endParaRPr lang="en-US" sz="2500" b="1" dirty="0" smtClean="0"/>
          </a:p>
          <a:p>
            <a:pPr lvl="1">
              <a:spcBef>
                <a:spcPts val="0"/>
              </a:spcBef>
            </a:pPr>
            <a:endParaRPr lang="en-US" sz="2500" dirty="0" smtClean="0"/>
          </a:p>
          <a:p>
            <a:pPr lvl="2">
              <a:lnSpc>
                <a:spcPct val="90000"/>
              </a:lnSpc>
              <a:spcBef>
                <a:spcPts val="0"/>
              </a:spcBef>
            </a:pPr>
            <a:endParaRPr lang="en-US" sz="2500" dirty="0" smtClean="0"/>
          </a:p>
        </p:txBody>
      </p:sp>
    </p:spTree>
    <p:custDataLst>
      <p:tags r:id="rId1"/>
    </p:custData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Emergency Plan Components</a:t>
            </a:r>
            <a:endParaRPr lang="en-US" dirty="0"/>
          </a:p>
        </p:txBody>
      </p:sp>
      <p:sp>
        <p:nvSpPr>
          <p:cNvPr id="15362" name="Rectangle 3"/>
          <p:cNvSpPr>
            <a:spLocks noGrp="1" noChangeArrowheads="1"/>
          </p:cNvSpPr>
          <p:nvPr>
            <p:ph idx="1"/>
          </p:nvPr>
        </p:nvSpPr>
        <p:spPr>
          <a:xfrm>
            <a:off x="381000" y="1524000"/>
            <a:ext cx="8305800" cy="4724400"/>
          </a:xfrm>
        </p:spPr>
        <p:txBody>
          <a:bodyPr/>
          <a:lstStyle/>
          <a:p>
            <a:pPr>
              <a:spcBef>
                <a:spcPts val="0"/>
              </a:spcBef>
            </a:pPr>
            <a:r>
              <a:rPr lang="en-US" sz="2400" b="1" dirty="0" smtClean="0"/>
              <a:t>General Emergency - </a:t>
            </a:r>
            <a:r>
              <a:rPr lang="en-US" sz="2400" dirty="0" smtClean="0"/>
              <a:t>An event resulting in an actual release, or substantial probability of a release, requiring implementation of urgent protective actions off-site.</a:t>
            </a:r>
            <a:br>
              <a:rPr lang="en-US" sz="2400" dirty="0" smtClean="0"/>
            </a:br>
            <a:r>
              <a:rPr lang="en-US" sz="2400" dirty="0" smtClean="0"/>
              <a:t>This includes: </a:t>
            </a:r>
          </a:p>
          <a:p>
            <a:pPr lvl="1">
              <a:spcBef>
                <a:spcPts val="0"/>
              </a:spcBef>
            </a:pPr>
            <a:r>
              <a:rPr lang="en-US" sz="2400" dirty="0" smtClean="0"/>
              <a:t>actual or projected damage to the reactor core or large amounts of spent fuel; or </a:t>
            </a:r>
          </a:p>
          <a:p>
            <a:pPr lvl="1">
              <a:spcBef>
                <a:spcPts val="0"/>
              </a:spcBef>
            </a:pPr>
            <a:r>
              <a:rPr lang="en-US" sz="2400" dirty="0" smtClean="0"/>
              <a:t>releases off-site resulting in doses exceeding intervention levels for urgent protective actions within hours.</a:t>
            </a:r>
          </a:p>
          <a:p>
            <a:pPr marL="404813" lvl="1" indent="1588">
              <a:spcBef>
                <a:spcPts val="0"/>
              </a:spcBef>
              <a:buNone/>
            </a:pPr>
            <a:r>
              <a:rPr lang="en-US" sz="2400" dirty="0" smtClean="0"/>
              <a:t>When a general emergency is declared, urgent protective actions are recommended immediately for the public near the facility. </a:t>
            </a:r>
          </a:p>
          <a:p>
            <a:pPr lvl="2">
              <a:lnSpc>
                <a:spcPct val="90000"/>
              </a:lnSpc>
              <a:spcBef>
                <a:spcPts val="0"/>
              </a:spcBef>
            </a:pPr>
            <a:endParaRPr lang="en-US" dirty="0" smtClean="0"/>
          </a:p>
        </p:txBody>
      </p:sp>
    </p:spTree>
    <p:custDataLst>
      <p:tags r:id="rId1"/>
    </p:custData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Initial Accident Responses (RPT)</a:t>
            </a:r>
            <a:endParaRPr lang="en-US" dirty="0"/>
          </a:p>
        </p:txBody>
      </p:sp>
      <p:sp>
        <p:nvSpPr>
          <p:cNvPr id="17410" name="Rectangle 3"/>
          <p:cNvSpPr>
            <a:spLocks noGrp="1" noChangeArrowheads="1"/>
          </p:cNvSpPr>
          <p:nvPr>
            <p:ph idx="1"/>
          </p:nvPr>
        </p:nvSpPr>
        <p:spPr>
          <a:xfrm>
            <a:off x="533400" y="1600200"/>
            <a:ext cx="8077200" cy="4495800"/>
          </a:xfrm>
        </p:spPr>
        <p:txBody>
          <a:bodyPr/>
          <a:lstStyle/>
          <a:p>
            <a:pPr marL="236538" lvl="1" indent="0">
              <a:lnSpc>
                <a:spcPct val="90000"/>
              </a:lnSpc>
              <a:buNone/>
            </a:pPr>
            <a:r>
              <a:rPr lang="en-US" dirty="0" smtClean="0"/>
              <a:t>Your initial response as an RPT on-site or off-site will be directed by the actual event but in general keep the following priorities in mind:</a:t>
            </a:r>
          </a:p>
          <a:p>
            <a:pPr marL="971550" lvl="1" indent="-514350">
              <a:lnSpc>
                <a:spcPct val="90000"/>
              </a:lnSpc>
              <a:buFontTx/>
              <a:buAutoNum type="arabicPeriod"/>
            </a:pPr>
            <a:r>
              <a:rPr lang="en-US" dirty="0" smtClean="0"/>
              <a:t>Life saving first aid always has the highest priority </a:t>
            </a:r>
          </a:p>
          <a:p>
            <a:pPr marL="971550" lvl="1" indent="-514350">
              <a:lnSpc>
                <a:spcPct val="90000"/>
              </a:lnSpc>
              <a:buFontTx/>
              <a:buAutoNum type="arabicPeriod"/>
            </a:pPr>
            <a:r>
              <a:rPr lang="en-US" dirty="0" smtClean="0"/>
              <a:t>Familiarize yourself with the area – situational awareness</a:t>
            </a:r>
          </a:p>
          <a:p>
            <a:pPr marL="971550" lvl="1" indent="-514350">
              <a:lnSpc>
                <a:spcPct val="90000"/>
              </a:lnSpc>
              <a:buFontTx/>
              <a:buAutoNum type="arabicPeriod"/>
            </a:pPr>
            <a:r>
              <a:rPr lang="en-US" dirty="0" smtClean="0"/>
              <a:t>Evacuate/relocate personnel to safe area</a:t>
            </a:r>
          </a:p>
          <a:p>
            <a:pPr marL="971550" lvl="1" indent="-514350">
              <a:lnSpc>
                <a:spcPct val="90000"/>
              </a:lnSpc>
              <a:buFontTx/>
              <a:buAutoNum type="arabicPeriod"/>
            </a:pPr>
            <a:r>
              <a:rPr lang="en-US" dirty="0" smtClean="0"/>
              <a:t>Call for help</a:t>
            </a:r>
          </a:p>
          <a:p>
            <a:pPr marL="971550" lvl="1" indent="-514350">
              <a:lnSpc>
                <a:spcPct val="90000"/>
              </a:lnSpc>
              <a:buFontTx/>
              <a:buAutoNum type="arabicPeriod"/>
            </a:pPr>
            <a:r>
              <a:rPr lang="en-US" dirty="0" smtClean="0"/>
              <a:t>Minimize spread of contamination</a:t>
            </a:r>
          </a:p>
          <a:p>
            <a:pPr marL="971550" lvl="1" indent="-514350">
              <a:lnSpc>
                <a:spcPct val="90000"/>
              </a:lnSpc>
              <a:buFontTx/>
              <a:buAutoNum type="arabicPeriod"/>
            </a:pPr>
            <a:r>
              <a:rPr lang="en-US" dirty="0" smtClean="0"/>
              <a:t>Screen and segregate personnel by conditions</a:t>
            </a:r>
          </a:p>
          <a:p>
            <a:pPr marL="971550" lvl="1" indent="-514350">
              <a:lnSpc>
                <a:spcPct val="90000"/>
              </a:lnSpc>
              <a:buFontTx/>
              <a:buNone/>
            </a:pPr>
            <a:r>
              <a:rPr lang="en-US" dirty="0" smtClean="0"/>
              <a:t>			</a:t>
            </a:r>
          </a:p>
          <a:p>
            <a:pPr marL="971550" lvl="1" indent="-514350">
              <a:lnSpc>
                <a:spcPct val="90000"/>
              </a:lnSpc>
            </a:pPr>
            <a:endParaRPr lang="en-US" dirty="0" smtClean="0"/>
          </a:p>
          <a:p>
            <a:pPr marL="971550" lvl="1" indent="-514350">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2600" dirty="0" smtClean="0"/>
              <a:t>Describe the procedure to be followed when an individual is contaminated, including performing a contamination survey (whole-body) by radiological protection personnel; recording contamination levels, location, date, and time on the personnel contamination report; (plant specific) direct decontamination of areas above the plant limit; identifying when nasal smears and/or a whole-body count are required; documenting the final results of decontamination; and interviewing the individual to identify the source of contamination. </a:t>
            </a:r>
          </a:p>
        </p:txBody>
      </p:sp>
      <p:sp>
        <p:nvSpPr>
          <p:cNvPr id="5" name="Title 1"/>
          <p:cNvSpPr>
            <a:spLocks noGrp="1"/>
          </p:cNvSpPr>
          <p:nvPr>
            <p:ph type="title"/>
          </p:nvPr>
        </p:nvSpPr>
        <p:spPr bwMode="auto">
          <a:prstGeom prst="rect">
            <a:avLst/>
          </a:prstGeom>
          <a:noFill/>
          <a:ln w="9525">
            <a:noFill/>
            <a:miter lim="800000"/>
            <a:headEnd/>
            <a:tailEnd/>
          </a:ln>
        </p:spPr>
        <p:txBody>
          <a:bodyPr anchor="ctr"/>
          <a:lstStyle/>
          <a:p>
            <a:r>
              <a:rPr lang="en-US" sz="3600" b="1" dirty="0" smtClean="0">
                <a:solidFill>
                  <a:schemeClr val="tx2"/>
                </a:solidFill>
                <a:latin typeface="Arial" pitchFamily="34" charset="0"/>
              </a:rPr>
              <a:t>Review </a:t>
            </a:r>
            <a:r>
              <a:rPr lang="en-US" sz="3600" b="1" dirty="0" smtClean="0">
                <a:solidFill>
                  <a:schemeClr val="tx2"/>
                </a:solidFill>
                <a:latin typeface="Arial" pitchFamily="34" charset="0"/>
              </a:rPr>
              <a:t>Prior Learning </a:t>
            </a:r>
            <a:r>
              <a:rPr lang="en-US" sz="3600" b="1" dirty="0">
                <a:solidFill>
                  <a:schemeClr val="tx2"/>
                </a:solidFill>
                <a:latin typeface="Arial" pitchFamily="34" charset="0"/>
              </a:rPr>
              <a:t>Outcomes </a:t>
            </a:r>
            <a:br>
              <a:rPr lang="en-US" sz="3600" b="1" dirty="0">
                <a:solidFill>
                  <a:schemeClr val="tx2"/>
                </a:solidFill>
                <a:latin typeface="Arial" pitchFamily="34" charset="0"/>
              </a:rPr>
            </a:br>
            <a:r>
              <a:rPr lang="en-US" sz="1600" b="1" dirty="0">
                <a:solidFill>
                  <a:schemeClr val="tx2"/>
                </a:solidFill>
                <a:latin typeface="Arial" pitchFamily="34" charset="0"/>
              </a:rPr>
              <a:t>Upon completion of this lesson, the student will be able to:</a:t>
            </a:r>
            <a:endParaRPr lang="en-US" sz="3600" b="1" dirty="0">
              <a:solidFill>
                <a:schemeClr val="tx2"/>
              </a:solidFill>
              <a:latin typeface="Arial" pitchFamily="34" charset="0"/>
            </a:endParaRPr>
          </a:p>
        </p:txBody>
      </p:sp>
    </p:spTree>
    <p:custDataLst>
      <p:tags r:id="rId1"/>
    </p:custData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Initial Accident Responses (RPT)</a:t>
            </a:r>
            <a:endParaRPr lang="en-US" dirty="0"/>
          </a:p>
        </p:txBody>
      </p:sp>
      <p:sp>
        <p:nvSpPr>
          <p:cNvPr id="17410" name="Rectangle 3"/>
          <p:cNvSpPr>
            <a:spLocks noGrp="1" noChangeArrowheads="1"/>
          </p:cNvSpPr>
          <p:nvPr>
            <p:ph idx="1"/>
          </p:nvPr>
        </p:nvSpPr>
        <p:spPr/>
        <p:txBody>
          <a:bodyPr/>
          <a:lstStyle/>
          <a:p>
            <a:pPr>
              <a:lnSpc>
                <a:spcPct val="90000"/>
              </a:lnSpc>
            </a:pPr>
            <a:r>
              <a:rPr lang="en-US" dirty="0" smtClean="0"/>
              <a:t>Screen and Segregate</a:t>
            </a:r>
          </a:p>
          <a:p>
            <a:pPr lvl="1">
              <a:lnSpc>
                <a:spcPct val="90000"/>
              </a:lnSpc>
            </a:pPr>
            <a:r>
              <a:rPr lang="en-US" dirty="0" smtClean="0"/>
              <a:t>Contaminated/injured</a:t>
            </a:r>
          </a:p>
          <a:p>
            <a:pPr lvl="1">
              <a:lnSpc>
                <a:spcPct val="90000"/>
              </a:lnSpc>
            </a:pPr>
            <a:r>
              <a:rPr lang="en-US" dirty="0" smtClean="0"/>
              <a:t>Contaminated/not injured</a:t>
            </a:r>
          </a:p>
          <a:p>
            <a:pPr lvl="1">
              <a:lnSpc>
                <a:spcPct val="90000"/>
              </a:lnSpc>
            </a:pPr>
            <a:r>
              <a:rPr lang="en-US" dirty="0" smtClean="0"/>
              <a:t>Not contaminated</a:t>
            </a:r>
          </a:p>
          <a:p>
            <a:pPr lvl="1">
              <a:lnSpc>
                <a:spcPct val="90000"/>
              </a:lnSpc>
            </a:pPr>
            <a:r>
              <a:rPr lang="en-US" dirty="0" smtClean="0"/>
              <a:t>Activated? </a:t>
            </a:r>
          </a:p>
          <a:p>
            <a:pPr lvl="1">
              <a:lnSpc>
                <a:spcPct val="90000"/>
              </a:lnSpc>
            </a:pPr>
            <a:r>
              <a:rPr lang="en-US" dirty="0" err="1" smtClean="0"/>
              <a:t>Chelation</a:t>
            </a:r>
            <a:r>
              <a:rPr lang="en-US" dirty="0" smtClean="0"/>
              <a:t>?</a:t>
            </a:r>
          </a:p>
          <a:p>
            <a:pPr lvl="1">
              <a:lnSpc>
                <a:spcPct val="90000"/>
              </a:lnSpc>
            </a:pPr>
            <a:r>
              <a:rPr lang="en-US" dirty="0" smtClean="0"/>
              <a:t>KI?</a:t>
            </a:r>
          </a:p>
          <a:p>
            <a:pPr marL="971550" lvl="1" indent="-514350">
              <a:lnSpc>
                <a:spcPct val="90000"/>
              </a:lnSpc>
            </a:pPr>
            <a:endParaRPr lang="en-US" dirty="0" smtClean="0"/>
          </a:p>
          <a:p>
            <a:pPr marL="971550" lvl="1" indent="-514350">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Additional Accident Responses (RPT)</a:t>
            </a:r>
            <a:endParaRPr lang="en-US" dirty="0"/>
          </a:p>
        </p:txBody>
      </p:sp>
      <p:sp>
        <p:nvSpPr>
          <p:cNvPr id="17410" name="Rectangle 3"/>
          <p:cNvSpPr>
            <a:spLocks noGrp="1" noChangeArrowheads="1"/>
          </p:cNvSpPr>
          <p:nvPr>
            <p:ph idx="1"/>
          </p:nvPr>
        </p:nvSpPr>
        <p:spPr>
          <a:xfrm>
            <a:off x="533400" y="1600200"/>
            <a:ext cx="8077200" cy="4495800"/>
          </a:xfrm>
        </p:spPr>
        <p:txBody>
          <a:bodyPr/>
          <a:lstStyle/>
          <a:p>
            <a:pPr marL="571500" indent="-514350">
              <a:lnSpc>
                <a:spcPct val="90000"/>
              </a:lnSpc>
            </a:pPr>
            <a:r>
              <a:rPr lang="en-US" sz="2600" dirty="0" smtClean="0"/>
              <a:t>As the situation dictates, off-site monitoring teams may be dispatched within the 10 mi EPZ to position themselves to monitor the impact of the accident on the zone.</a:t>
            </a:r>
          </a:p>
          <a:p>
            <a:pPr marL="571500" indent="-514350">
              <a:lnSpc>
                <a:spcPct val="90000"/>
              </a:lnSpc>
            </a:pPr>
            <a:r>
              <a:rPr lang="en-US" sz="2600" dirty="0" smtClean="0"/>
              <a:t>Requires airborne sampling, dose rate monitoring, as well as vegetation sampling for further analysis</a:t>
            </a:r>
          </a:p>
          <a:p>
            <a:pPr marL="571500" indent="-514350">
              <a:lnSpc>
                <a:spcPct val="90000"/>
              </a:lnSpc>
            </a:pPr>
            <a:r>
              <a:rPr lang="en-US" sz="2600" dirty="0" smtClean="0"/>
              <a:t>The field teams will be used to track the plume and to validate the computer model being used to calculate off-site doses.</a:t>
            </a:r>
            <a:r>
              <a:rPr lang="en-US" dirty="0" smtClean="0"/>
              <a:t>			</a:t>
            </a:r>
          </a:p>
          <a:p>
            <a:pPr marL="971550" lvl="1" indent="-514350">
              <a:lnSpc>
                <a:spcPct val="90000"/>
              </a:lnSpc>
            </a:pPr>
            <a:endParaRPr lang="en-US" dirty="0" smtClean="0"/>
          </a:p>
          <a:p>
            <a:pPr marL="971550" lvl="1" indent="-514350">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Additional Accident Responses (RPT)</a:t>
            </a:r>
            <a:endParaRPr lang="en-US" dirty="0"/>
          </a:p>
        </p:txBody>
      </p:sp>
      <p:sp>
        <p:nvSpPr>
          <p:cNvPr id="17410" name="Rectangle 3"/>
          <p:cNvSpPr>
            <a:spLocks noGrp="1" noChangeArrowheads="1"/>
          </p:cNvSpPr>
          <p:nvPr>
            <p:ph idx="1"/>
          </p:nvPr>
        </p:nvSpPr>
        <p:spPr>
          <a:xfrm>
            <a:off x="533400" y="1600200"/>
            <a:ext cx="8077200" cy="4648200"/>
          </a:xfrm>
        </p:spPr>
        <p:txBody>
          <a:bodyPr/>
          <a:lstStyle/>
          <a:p>
            <a:pPr marL="571500" indent="-514350">
              <a:lnSpc>
                <a:spcPct val="90000"/>
              </a:lnSpc>
            </a:pPr>
            <a:r>
              <a:rPr lang="en-US" sz="2600" dirty="0" smtClean="0"/>
              <a:t>Plume tracking and monitoring is a coordinated effort where the command center will direct the field teams to run parallel to the plume track.</a:t>
            </a:r>
          </a:p>
          <a:p>
            <a:pPr marL="571500" indent="-514350">
              <a:lnSpc>
                <a:spcPct val="90000"/>
              </a:lnSpc>
            </a:pPr>
            <a:r>
              <a:rPr lang="en-US" sz="2600" dirty="0" smtClean="0"/>
              <a:t>At a specified location, the team will proceed to traverse the plume – stopping at centerline to obtain dose rate information and collect an air sample.</a:t>
            </a:r>
          </a:p>
          <a:p>
            <a:pPr marL="571500" indent="-514350">
              <a:lnSpc>
                <a:spcPct val="90000"/>
              </a:lnSpc>
            </a:pPr>
            <a:r>
              <a:rPr lang="en-US" sz="2600" dirty="0" smtClean="0"/>
              <a:t>The dose rate information is communicated back via radio and the air sample is field counted and then delivered to an analysis location.</a:t>
            </a:r>
          </a:p>
          <a:p>
            <a:pPr marL="571500" indent="-514350">
              <a:lnSpc>
                <a:spcPct val="90000"/>
              </a:lnSpc>
            </a:pPr>
            <a:r>
              <a:rPr lang="en-US" sz="2600" dirty="0" smtClean="0"/>
              <a:t>This field data is then correlated with the computer model to validate the information.</a:t>
            </a:r>
            <a:r>
              <a:rPr lang="en-US" dirty="0" smtClean="0"/>
              <a:t>		</a:t>
            </a:r>
          </a:p>
          <a:p>
            <a:pPr marL="971550" lvl="1" indent="-514350">
              <a:lnSpc>
                <a:spcPct val="90000"/>
              </a:lnSpc>
            </a:pPr>
            <a:endParaRPr lang="en-US" dirty="0" smtClean="0"/>
          </a:p>
          <a:p>
            <a:pPr marL="971550" lvl="1" indent="-514350">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Additional Accident Responses (RPT)</a:t>
            </a:r>
            <a:endParaRPr lang="en-US" dirty="0"/>
          </a:p>
        </p:txBody>
      </p:sp>
      <p:sp>
        <p:nvSpPr>
          <p:cNvPr id="17410" name="Rectangle 3"/>
          <p:cNvSpPr>
            <a:spLocks noGrp="1" noChangeArrowheads="1"/>
          </p:cNvSpPr>
          <p:nvPr>
            <p:ph idx="1"/>
          </p:nvPr>
        </p:nvSpPr>
        <p:spPr>
          <a:xfrm>
            <a:off x="533400" y="1600200"/>
            <a:ext cx="8077200" cy="4648200"/>
          </a:xfrm>
        </p:spPr>
        <p:txBody>
          <a:bodyPr/>
          <a:lstStyle/>
          <a:p>
            <a:pPr marL="571500" indent="-514350">
              <a:lnSpc>
                <a:spcPct val="90000"/>
              </a:lnSpc>
            </a:pPr>
            <a:r>
              <a:rPr lang="en-US" sz="2600" dirty="0" smtClean="0"/>
              <a:t>The model’s parameters are determined based on measured release rate, measured or calculated activity levels (based on postulated concentrations derived from isotopic ratios assuming a certain amount of core damage and power history)</a:t>
            </a:r>
          </a:p>
          <a:p>
            <a:pPr marL="571500" indent="-514350">
              <a:lnSpc>
                <a:spcPct val="90000"/>
              </a:lnSpc>
            </a:pPr>
            <a:r>
              <a:rPr lang="en-US" sz="2600" dirty="0" smtClean="0"/>
              <a:t>The model permits very complicated dose calculations which in turn may be used to formulate protective action recommendations to the local health officials.</a:t>
            </a:r>
            <a:r>
              <a:rPr lang="en-US" dirty="0" smtClean="0"/>
              <a:t>		</a:t>
            </a:r>
          </a:p>
          <a:p>
            <a:pPr marL="971550" lvl="1" indent="-514350">
              <a:lnSpc>
                <a:spcPct val="90000"/>
              </a:lnSpc>
            </a:pPr>
            <a:endParaRPr lang="en-US" dirty="0" smtClean="0"/>
          </a:p>
          <a:p>
            <a:pPr marL="971550" lvl="1" indent="-514350">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lstStyle/>
          <a:p>
            <a:r>
              <a:rPr lang="en-US" dirty="0" smtClean="0"/>
              <a:t>Beyond the Facilities’ Organization</a:t>
            </a:r>
          </a:p>
        </p:txBody>
      </p:sp>
      <p:sp>
        <p:nvSpPr>
          <p:cNvPr id="6147" name="Rectangle 3"/>
          <p:cNvSpPr>
            <a:spLocks noGrp="1" noChangeArrowheads="1"/>
          </p:cNvSpPr>
          <p:nvPr>
            <p:ph idx="1"/>
          </p:nvPr>
        </p:nvSpPr>
        <p:spPr/>
        <p:txBody>
          <a:bodyPr/>
          <a:lstStyle/>
          <a:p>
            <a:pPr>
              <a:lnSpc>
                <a:spcPct val="90000"/>
              </a:lnSpc>
            </a:pPr>
            <a:r>
              <a:rPr lang="en-US" sz="2600" dirty="0" smtClean="0"/>
              <a:t>As noted in the beginning of this lesson, nuclear emergencies, in the US, are managed according to the Federal Radiological Emergency Response Plan (FRERP) approved in 1985, revised 1991</a:t>
            </a:r>
          </a:p>
          <a:p>
            <a:pPr lvl="1">
              <a:lnSpc>
                <a:spcPct val="90000"/>
              </a:lnSpc>
              <a:buNone/>
            </a:pPr>
            <a:r>
              <a:rPr lang="en-US" sz="1800" dirty="0" smtClean="0">
                <a:hlinkClick r:id="rId4"/>
              </a:rPr>
              <a:t>Federal Radiological Emergency Response Plan</a:t>
            </a:r>
            <a:endParaRPr lang="en-US" dirty="0" smtClean="0"/>
          </a:p>
          <a:p>
            <a:r>
              <a:rPr lang="en-US" sz="2600" dirty="0" smtClean="0"/>
              <a:t>The objective of the Federal Radiological Emergency Response Plan (FRERP) is to establish an organized and integrated capability for timely, coordinated response by Federal agencies to peacetime radiological emergencies.</a:t>
            </a:r>
          </a:p>
        </p:txBody>
      </p:sp>
    </p:spTree>
    <p:custDataLst>
      <p:tags r:id="rId1"/>
    </p:custData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normAutofit fontScale="90000"/>
          </a:bodyPr>
          <a:lstStyle/>
          <a:p>
            <a:r>
              <a:rPr lang="en-US" dirty="0" smtClean="0"/>
              <a:t>Beyond the Facilities’ Organization</a:t>
            </a:r>
          </a:p>
        </p:txBody>
      </p:sp>
      <p:sp>
        <p:nvSpPr>
          <p:cNvPr id="6147" name="Rectangle 3"/>
          <p:cNvSpPr>
            <a:spLocks noGrp="1" noChangeArrowheads="1"/>
          </p:cNvSpPr>
          <p:nvPr>
            <p:ph idx="1"/>
          </p:nvPr>
        </p:nvSpPr>
        <p:spPr/>
        <p:txBody>
          <a:bodyPr>
            <a:normAutofit lnSpcReduction="10000"/>
          </a:bodyPr>
          <a:lstStyle/>
          <a:p>
            <a:pPr>
              <a:spcBef>
                <a:spcPts val="0"/>
              </a:spcBef>
            </a:pPr>
            <a:r>
              <a:rPr lang="en-US" dirty="0" smtClean="0"/>
              <a:t>The FRERP:</a:t>
            </a:r>
          </a:p>
          <a:p>
            <a:pPr lvl="1">
              <a:spcBef>
                <a:spcPts val="0"/>
              </a:spcBef>
            </a:pPr>
            <a:r>
              <a:rPr lang="en-US" dirty="0" smtClean="0"/>
              <a:t>Provides the Federal Government's concept of operations based on specific authorities for responding to radiological emergencies </a:t>
            </a:r>
          </a:p>
          <a:p>
            <a:pPr lvl="1">
              <a:spcBef>
                <a:spcPts val="0"/>
              </a:spcBef>
            </a:pPr>
            <a:r>
              <a:rPr lang="en-US" dirty="0" smtClean="0"/>
              <a:t>Outlines Federal policies and planning considerations on which the concept of operations of this Plan and Federal agency specific response plans are based and </a:t>
            </a:r>
          </a:p>
          <a:p>
            <a:pPr lvl="1">
              <a:spcBef>
                <a:spcPts val="0"/>
              </a:spcBef>
            </a:pPr>
            <a:r>
              <a:rPr lang="en-US" dirty="0" smtClean="0"/>
              <a:t>Specifies authorities and responsibilities of each Federal agency that may have a significant role in such emergencies. </a:t>
            </a:r>
          </a:p>
        </p:txBody>
      </p:sp>
    </p:spTree>
    <p:custDataLst>
      <p:tags r:id="rId1"/>
    </p:custData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990600" y="457200"/>
            <a:ext cx="7772400" cy="1143000"/>
          </a:xfrm>
        </p:spPr>
        <p:txBody>
          <a:bodyPr>
            <a:normAutofit fontScale="90000"/>
          </a:bodyPr>
          <a:lstStyle/>
          <a:p>
            <a:r>
              <a:rPr lang="en-US" dirty="0" smtClean="0"/>
              <a:t>Beyond the Facilities’ Organization</a:t>
            </a:r>
          </a:p>
        </p:txBody>
      </p:sp>
      <p:sp>
        <p:nvSpPr>
          <p:cNvPr id="6147" name="Rectangle 3"/>
          <p:cNvSpPr>
            <a:spLocks noGrp="1" noChangeArrowheads="1"/>
          </p:cNvSpPr>
          <p:nvPr>
            <p:ph idx="1"/>
          </p:nvPr>
        </p:nvSpPr>
        <p:spPr/>
        <p:txBody>
          <a:bodyPr/>
          <a:lstStyle/>
          <a:p>
            <a:pPr>
              <a:spcBef>
                <a:spcPts val="0"/>
              </a:spcBef>
            </a:pPr>
            <a:r>
              <a:rPr lang="en-US" dirty="0" smtClean="0"/>
              <a:t>There are two Sections in this Plan. </a:t>
            </a:r>
          </a:p>
          <a:p>
            <a:pPr lvl="1">
              <a:spcBef>
                <a:spcPts val="0"/>
              </a:spcBef>
            </a:pPr>
            <a:r>
              <a:rPr lang="en-US" dirty="0" smtClean="0"/>
              <a:t>Section I contains background, considerations, and scope. </a:t>
            </a:r>
          </a:p>
          <a:p>
            <a:pPr lvl="1">
              <a:spcBef>
                <a:spcPts val="0"/>
              </a:spcBef>
            </a:pPr>
            <a:r>
              <a:rPr lang="en-US" dirty="0" smtClean="0"/>
              <a:t>Section II describes the concept of operations for response.</a:t>
            </a:r>
          </a:p>
          <a:p>
            <a:pPr>
              <a:lnSpc>
                <a:spcPct val="90000"/>
              </a:lnSpc>
              <a:spcBef>
                <a:spcPts val="0"/>
              </a:spcBef>
            </a:pPr>
            <a:r>
              <a:rPr lang="en-US" dirty="0" smtClean="0"/>
              <a:t>This plan designates lead federal agency</a:t>
            </a:r>
          </a:p>
        </p:txBody>
      </p:sp>
    </p:spTree>
    <p:custDataLst>
      <p:tags r:id="rId1"/>
    </p:custData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990600" y="457200"/>
            <a:ext cx="7772400" cy="1143000"/>
          </a:xfrm>
        </p:spPr>
        <p:txBody>
          <a:bodyPr>
            <a:normAutofit fontScale="90000"/>
          </a:bodyPr>
          <a:lstStyle/>
          <a:p>
            <a:r>
              <a:rPr lang="en-US" dirty="0" smtClean="0"/>
              <a:t>Beyond the Facilities’ Organization</a:t>
            </a:r>
          </a:p>
        </p:txBody>
      </p:sp>
      <p:sp>
        <p:nvSpPr>
          <p:cNvPr id="7171" name="Rectangle 3"/>
          <p:cNvSpPr>
            <a:spLocks noGrp="1" noChangeArrowheads="1"/>
          </p:cNvSpPr>
          <p:nvPr>
            <p:ph idx="1"/>
          </p:nvPr>
        </p:nvSpPr>
        <p:spPr/>
        <p:txBody>
          <a:bodyPr>
            <a:normAutofit lnSpcReduction="10000"/>
          </a:bodyPr>
          <a:lstStyle/>
          <a:p>
            <a:pPr>
              <a:lnSpc>
                <a:spcPct val="90000"/>
              </a:lnSpc>
            </a:pPr>
            <a:r>
              <a:rPr lang="en-US" b="1" dirty="0" smtClean="0"/>
              <a:t>Lead Federal Agency (LFA) </a:t>
            </a:r>
            <a:r>
              <a:rPr lang="en-US" dirty="0" smtClean="0"/>
              <a:t>– Responsible for the protection of the public and environment at the accident site.</a:t>
            </a:r>
          </a:p>
          <a:p>
            <a:pPr lvl="1">
              <a:lnSpc>
                <a:spcPct val="90000"/>
              </a:lnSpc>
            </a:pPr>
            <a:r>
              <a:rPr lang="en-US" dirty="0" smtClean="0"/>
              <a:t>NRC for domestic licenses</a:t>
            </a:r>
          </a:p>
          <a:p>
            <a:pPr lvl="1">
              <a:lnSpc>
                <a:spcPct val="90000"/>
              </a:lnSpc>
            </a:pPr>
            <a:r>
              <a:rPr lang="en-US" dirty="0" smtClean="0"/>
              <a:t>EPA – domestic unregulated or originating in a foreign country</a:t>
            </a:r>
          </a:p>
          <a:p>
            <a:pPr lvl="1">
              <a:lnSpc>
                <a:spcPct val="90000"/>
              </a:lnSpc>
            </a:pPr>
            <a:r>
              <a:rPr lang="en-US" dirty="0" smtClean="0"/>
              <a:t>Agreement States</a:t>
            </a:r>
          </a:p>
          <a:p>
            <a:pPr>
              <a:lnSpc>
                <a:spcPct val="90000"/>
              </a:lnSpc>
            </a:pPr>
            <a:r>
              <a:rPr lang="en-US" dirty="0" smtClean="0"/>
              <a:t>Actual response on station is performed in accordance with individual facilities’ formal Emergency Plans.</a:t>
            </a:r>
          </a:p>
        </p:txBody>
      </p:sp>
    </p:spTree>
    <p:custDataLst>
      <p:tags r:id="rId1"/>
    </p:custData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Beyond the Facilities’ Organization</a:t>
            </a:r>
            <a:endParaRPr lang="en-US" dirty="0"/>
          </a:p>
        </p:txBody>
      </p:sp>
      <p:sp>
        <p:nvSpPr>
          <p:cNvPr id="18434" name="Rectangle 3"/>
          <p:cNvSpPr>
            <a:spLocks noGrp="1" noChangeArrowheads="1"/>
          </p:cNvSpPr>
          <p:nvPr>
            <p:ph idx="1"/>
          </p:nvPr>
        </p:nvSpPr>
        <p:spPr/>
        <p:txBody>
          <a:bodyPr/>
          <a:lstStyle/>
          <a:p>
            <a:pPr>
              <a:lnSpc>
                <a:spcPct val="90000"/>
              </a:lnSpc>
            </a:pPr>
            <a:r>
              <a:rPr lang="en-US" dirty="0" smtClean="0"/>
              <a:t>Once an emergency has occurred, either the state officials or the LFA can activate the FRMAC (Federal Radiological Monitoring and Assessment Center) – an interagency asset under auspice of the DOE.</a:t>
            </a:r>
          </a:p>
          <a:p>
            <a:pPr lvl="1">
              <a:lnSpc>
                <a:spcPct val="90000"/>
              </a:lnSpc>
            </a:pPr>
            <a:endParaRPr lang="en-US" dirty="0" smtClean="0"/>
          </a:p>
          <a:p>
            <a:pPr lvl="1">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Beyond the Facilities’ Organization</a:t>
            </a:r>
            <a:endParaRPr lang="en-US" dirty="0"/>
          </a:p>
        </p:txBody>
      </p:sp>
      <p:sp>
        <p:nvSpPr>
          <p:cNvPr id="18434" name="Rectangle 3"/>
          <p:cNvSpPr>
            <a:spLocks noGrp="1" noChangeArrowheads="1"/>
          </p:cNvSpPr>
          <p:nvPr>
            <p:ph idx="1"/>
          </p:nvPr>
        </p:nvSpPr>
        <p:spPr>
          <a:xfrm>
            <a:off x="304800" y="1524000"/>
            <a:ext cx="8382000" cy="4724400"/>
          </a:xfrm>
        </p:spPr>
        <p:txBody>
          <a:bodyPr>
            <a:normAutofit lnSpcReduction="10000"/>
          </a:bodyPr>
          <a:lstStyle/>
          <a:p>
            <a:pPr marL="411163">
              <a:lnSpc>
                <a:spcPct val="90000"/>
              </a:lnSpc>
            </a:pPr>
            <a:r>
              <a:rPr lang="en-US" dirty="0" smtClean="0"/>
              <a:t>Some of the available Federal Assets (partial listing) that may be activated based on the incident:</a:t>
            </a:r>
          </a:p>
          <a:p>
            <a:pPr marL="625475" lvl="1">
              <a:lnSpc>
                <a:spcPct val="90000"/>
              </a:lnSpc>
            </a:pPr>
            <a:r>
              <a:rPr lang="en-US" b="1" dirty="0" smtClean="0"/>
              <a:t>RAP</a:t>
            </a:r>
            <a:r>
              <a:rPr lang="en-US" dirty="0" smtClean="0"/>
              <a:t> – Radiological Assistance Program (DOE) Teams stationed at eight strategic locations around the US at DOE facilities (SRS has one)</a:t>
            </a:r>
          </a:p>
          <a:p>
            <a:pPr marL="625475" lvl="1">
              <a:lnSpc>
                <a:spcPct val="90000"/>
              </a:lnSpc>
            </a:pPr>
            <a:r>
              <a:rPr lang="en-US" b="1" dirty="0" smtClean="0"/>
              <a:t>NEST</a:t>
            </a:r>
            <a:r>
              <a:rPr lang="en-US" dirty="0" smtClean="0"/>
              <a:t> – DOE Nuclear Emergency Search Teams – Nevada Operations Office in Ls Vegas, respond to nuclear terrorism</a:t>
            </a:r>
          </a:p>
          <a:p>
            <a:pPr marL="625475" lvl="1">
              <a:lnSpc>
                <a:spcPct val="90000"/>
              </a:lnSpc>
            </a:pPr>
            <a:r>
              <a:rPr lang="en-US" b="1" dirty="0" smtClean="0"/>
              <a:t>RERT</a:t>
            </a:r>
            <a:r>
              <a:rPr lang="en-US" dirty="0" smtClean="0"/>
              <a:t> – Radiological Emergency Response Team – EPA – response to unregulated sources such as lost sources or sources of unknown origin.</a:t>
            </a:r>
          </a:p>
          <a:p>
            <a:pPr lvl="1">
              <a:lnSpc>
                <a:spcPct val="90000"/>
              </a:lnSpc>
            </a:pPr>
            <a:endParaRPr lang="en-US" dirty="0" smtClean="0"/>
          </a:p>
          <a:p>
            <a:pPr lvl="1">
              <a:lnSpc>
                <a:spcPct val="90000"/>
              </a:lnSpc>
            </a:pPr>
            <a:endParaRPr lang="en-US" dirty="0" smtClean="0"/>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0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4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RCNE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RCNET</Template>
  <TotalTime>16843</TotalTime>
  <Words>6469</Words>
  <Application>Microsoft Office PowerPoint</Application>
  <PresentationFormat>On-screen Show (4:3)</PresentationFormat>
  <Paragraphs>700</Paragraphs>
  <Slides>101</Slides>
  <Notes>58</Notes>
  <HiddenSlides>0</HiddenSlides>
  <MMClips>0</MMClips>
  <ScaleCrop>false</ScaleCrop>
  <HeadingPairs>
    <vt:vector size="4" baseType="variant">
      <vt:variant>
        <vt:lpstr>Theme</vt:lpstr>
      </vt:variant>
      <vt:variant>
        <vt:i4>2</vt:i4>
      </vt:variant>
      <vt:variant>
        <vt:lpstr>Slide Titles</vt:lpstr>
      </vt:variant>
      <vt:variant>
        <vt:i4>101</vt:i4>
      </vt:variant>
    </vt:vector>
  </HeadingPairs>
  <TitlesOfParts>
    <vt:vector size="103" baseType="lpstr">
      <vt:lpstr>RCNET</vt:lpstr>
      <vt:lpstr>1_RCNET</vt:lpstr>
      <vt:lpstr>PowerPoint Presentation</vt:lpstr>
      <vt:lpstr>Review Learning Outcomes</vt:lpstr>
      <vt:lpstr>Review Prior Learning Outcomes  Upon completion of this lesson, the student will be able to:</vt:lpstr>
      <vt:lpstr>Review Prior Learning Outcomes  Upon completion of this lesson, the student will be able to:</vt:lpstr>
      <vt:lpstr>PowerPoint Presentation</vt:lpstr>
      <vt:lpstr>PowerPoint Presentation</vt:lpstr>
      <vt:lpstr>PowerPoint Presentation</vt:lpstr>
      <vt:lpstr>PowerPoint Presentation</vt:lpstr>
      <vt:lpstr>Review Prior Learning Outcomes  Upon completion of this lesson, the student will be able to:</vt:lpstr>
      <vt:lpstr>PowerPoint Presentation</vt:lpstr>
      <vt:lpstr>New Learning Outcomes</vt:lpstr>
      <vt:lpstr>Off-Normal Response</vt:lpstr>
      <vt:lpstr>PowerPoint Presentation</vt:lpstr>
      <vt:lpstr>PowerPoint Presentation</vt:lpstr>
      <vt:lpstr>PowerPoint Presentation</vt:lpstr>
      <vt:lpstr>PowerPoint Presentation</vt:lpstr>
      <vt:lpstr>PowerPoint Presentation</vt:lpstr>
      <vt:lpstr>Emergency Response</vt:lpstr>
      <vt:lpstr>Learning Outcomes Upon completion of this lesson, the student will be able to:</vt:lpstr>
      <vt:lpstr>PowerPoint Presentation</vt:lpstr>
      <vt:lpstr>PowerPoint Presentation</vt:lpstr>
      <vt:lpstr>PowerPoint Presentation</vt:lpstr>
      <vt:lpstr> Introduction</vt:lpstr>
      <vt:lpstr>Introduction</vt:lpstr>
      <vt:lpstr>Introduction</vt:lpstr>
      <vt:lpstr>Introduction</vt:lpstr>
      <vt:lpstr>Introduction</vt:lpstr>
      <vt:lpstr>Introduction</vt:lpstr>
      <vt:lpstr>Introduction</vt:lpstr>
      <vt:lpstr>Introduction</vt:lpstr>
      <vt:lpstr>Introduction</vt:lpstr>
      <vt:lpstr>Introduction</vt:lpstr>
      <vt:lpstr>Introduction</vt:lpstr>
      <vt:lpstr>Off-Normal Events</vt:lpstr>
      <vt:lpstr>Generic Response</vt:lpstr>
      <vt:lpstr>Early Warning</vt:lpstr>
      <vt:lpstr>Early Warning</vt:lpstr>
      <vt:lpstr>Early Warning</vt:lpstr>
      <vt:lpstr>Immediate Actions</vt:lpstr>
      <vt:lpstr>Immediate Actions</vt:lpstr>
      <vt:lpstr>Immediate Actions Elevated Radiation Levels</vt:lpstr>
      <vt:lpstr>Immediate Actions Elevated Radiation Levels</vt:lpstr>
      <vt:lpstr>Immediate Actions Elevated Radiation Levels</vt:lpstr>
      <vt:lpstr>Immediate Actions Elevated Radiation Levels</vt:lpstr>
      <vt:lpstr>Immediate Actions Spread of Contamination</vt:lpstr>
      <vt:lpstr>Immediate Actions Spread of Contamination</vt:lpstr>
      <vt:lpstr>Immediate Actions Spread of Contamination</vt:lpstr>
      <vt:lpstr>Immediate Actions Spread of Contamination</vt:lpstr>
      <vt:lpstr>Immediate Actions Spread of Contamination</vt:lpstr>
      <vt:lpstr>Immediate Actions Airborne Radioactivity</vt:lpstr>
      <vt:lpstr>Immediate Actions Airborne Radioactivity</vt:lpstr>
      <vt:lpstr>Immediate Actions Unmonitored Release</vt:lpstr>
      <vt:lpstr>Immediate Actions Loss of Control of Radioactive Material</vt:lpstr>
      <vt:lpstr>Immediate Actions Loss of Control of Radioactive Material</vt:lpstr>
      <vt:lpstr>Immediate Actions Fire in an RCA</vt:lpstr>
      <vt:lpstr>Immediate Actions Fire in an RCA</vt:lpstr>
      <vt:lpstr>Immediate Actions Uncontrolled or Unsecured High Radiation Area</vt:lpstr>
      <vt:lpstr>Immediate Actions Uncontrolled or Unsecured High Radiation Area</vt:lpstr>
      <vt:lpstr>Operating Experiences</vt:lpstr>
      <vt:lpstr>Emergency Response</vt:lpstr>
      <vt:lpstr>Introduction</vt:lpstr>
      <vt:lpstr>Introduction</vt:lpstr>
      <vt:lpstr>Introduction</vt:lpstr>
      <vt:lpstr>Reporting and Classification</vt:lpstr>
      <vt:lpstr>Reporting and Classification</vt:lpstr>
      <vt:lpstr>10CFR20.2202 Criteria Classification by Injury, Damage and Dose</vt:lpstr>
      <vt:lpstr>10CFR20.2202 Criteria Classification by Injury, Damage and Dose</vt:lpstr>
      <vt:lpstr>10CFR20.2202 Criteria Classification by Injury, Damage and Dose</vt:lpstr>
      <vt:lpstr>Classification by Location</vt:lpstr>
      <vt:lpstr>Classification by Exposure Conditions</vt:lpstr>
      <vt:lpstr>Classification by Exposure Conditions</vt:lpstr>
      <vt:lpstr>Classification by Exposure Conditions</vt:lpstr>
      <vt:lpstr>Classification by Exposure Conditions</vt:lpstr>
      <vt:lpstr>Accident Phases</vt:lpstr>
      <vt:lpstr>Accident Phases </vt:lpstr>
      <vt:lpstr>Accident Phases </vt:lpstr>
      <vt:lpstr>Accident Phases </vt:lpstr>
      <vt:lpstr>Accident Phases </vt:lpstr>
      <vt:lpstr>Accident Phases </vt:lpstr>
      <vt:lpstr>Emergency Planning and Response</vt:lpstr>
      <vt:lpstr>Emergency Plan Components</vt:lpstr>
      <vt:lpstr>Emergency Plan Components</vt:lpstr>
      <vt:lpstr>Emergency Plan Components</vt:lpstr>
      <vt:lpstr>Emergency Plan Components</vt:lpstr>
      <vt:lpstr>Emergency Plan Components</vt:lpstr>
      <vt:lpstr>Emergency Plan Components</vt:lpstr>
      <vt:lpstr>Emergency Plan Components</vt:lpstr>
      <vt:lpstr>Emergency Plan Components</vt:lpstr>
      <vt:lpstr>Initial Accident Responses (RPT)</vt:lpstr>
      <vt:lpstr>Initial Accident Responses (RPT)</vt:lpstr>
      <vt:lpstr>Additional Accident Responses (RPT)</vt:lpstr>
      <vt:lpstr>Additional Accident Responses (RPT)</vt:lpstr>
      <vt:lpstr>Additional Accident Responses (RPT)</vt:lpstr>
      <vt:lpstr>Beyond the Facilities’ Organization</vt:lpstr>
      <vt:lpstr>Beyond the Facilities’ Organization</vt:lpstr>
      <vt:lpstr>Beyond the Facilities’ Organization</vt:lpstr>
      <vt:lpstr>Beyond the Facilities’ Organization</vt:lpstr>
      <vt:lpstr>Beyond the Facilities’ Organization</vt:lpstr>
      <vt:lpstr>Beyond the Facilities’ Organization</vt:lpstr>
      <vt:lpstr>Beyond the Facilities’ Organization</vt:lpstr>
      <vt:lpstr>What Are Your Questions?</vt:lpstr>
    </vt:vector>
  </TitlesOfParts>
  <Company>Fort Bragg, 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speights</dc:creator>
  <cp:lastModifiedBy>Peggy Hines IRSC</cp:lastModifiedBy>
  <cp:revision>1394</cp:revision>
  <cp:lastPrinted>2001-05-09T19:35:39Z</cp:lastPrinted>
  <dcterms:created xsi:type="dcterms:W3CDTF">1998-09-21T20:28:52Z</dcterms:created>
  <dcterms:modified xsi:type="dcterms:W3CDTF">2013-02-13T16:46:14Z</dcterms:modified>
</cp:coreProperties>
</file>