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02" r:id="rId3"/>
    <p:sldId id="311" r:id="rId4"/>
    <p:sldId id="314" r:id="rId5"/>
    <p:sldId id="304" r:id="rId6"/>
    <p:sldId id="305" r:id="rId7"/>
    <p:sldId id="309" r:id="rId8"/>
    <p:sldId id="307" r:id="rId9"/>
    <p:sldId id="308" r:id="rId10"/>
    <p:sldId id="310" r:id="rId11"/>
    <p:sldId id="312" r:id="rId12"/>
    <p:sldId id="313" r:id="rId13"/>
    <p:sldId id="29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6" userDrawn="1">
          <p15:clr>
            <a:srgbClr val="A4A3A4"/>
          </p15:clr>
        </p15:guide>
        <p15:guide id="2" pos="264" userDrawn="1">
          <p15:clr>
            <a:srgbClr val="A4A3A4"/>
          </p15:clr>
        </p15:guide>
        <p15:guide id="3" pos="1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0" autoAdjust="0"/>
    <p:restoredTop sz="95640" autoAdjust="0"/>
  </p:normalViewPr>
  <p:slideViewPr>
    <p:cSldViewPr snapToGrid="0">
      <p:cViewPr varScale="1">
        <p:scale>
          <a:sx n="85" d="100"/>
          <a:sy n="85" d="100"/>
        </p:scale>
        <p:origin x="288" y="84"/>
      </p:cViewPr>
      <p:guideLst>
        <p:guide orient="horz" pos="936"/>
        <p:guide pos="264"/>
        <p:guide pos="1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8E5AAAA-D524-4DDB-8509-FEFD138E4238}"/>
              </a:ext>
            </a:extLst>
          </p:cNvPr>
          <p:cNvSpPr/>
          <p:nvPr userDrawn="1"/>
        </p:nvSpPr>
        <p:spPr>
          <a:xfrm>
            <a:off x="0" y="0"/>
            <a:ext cx="9144000" cy="5876035"/>
          </a:xfrm>
          <a:prstGeom prst="rect">
            <a:avLst/>
          </a:prstGeom>
          <a:solidFill>
            <a:srgbClr val="0052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7096125" cy="1477962"/>
          </a:xfrm>
          <a:prstGeom prst="rect">
            <a:avLst/>
          </a:prstGeom>
        </p:spPr>
        <p:txBody>
          <a:bodyPr anchor="b"/>
          <a:lstStyle>
            <a:lvl1pPr algn="l">
              <a:defRPr sz="3800" b="1">
                <a:solidFill>
                  <a:schemeClr val="bg1">
                    <a:lumMod val="95000"/>
                  </a:schemeClr>
                </a:solidFill>
                <a:latin typeface="Helvetica" panose="020B0504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  <a:latin typeface="Georgia" panose="020405020504050203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and conference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0D9BFBF-0667-4AF7-A785-5FA7045C4E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27" y="5956485"/>
            <a:ext cx="824098" cy="824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C3D50D-0C68-4F77-A289-4157A723FA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748" y="5950039"/>
            <a:ext cx="3150102" cy="85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06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ue Bar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49" y="349249"/>
            <a:ext cx="7886701" cy="673099"/>
          </a:xfrm>
          <a:prstGeom prst="rect">
            <a:avLst/>
          </a:prstGeom>
        </p:spPr>
        <p:txBody>
          <a:bodyPr/>
          <a:lstStyle>
            <a:lvl1pPr>
              <a:defRPr sz="3500">
                <a:solidFill>
                  <a:srgbClr val="00529B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Slide Topic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28751"/>
            <a:ext cx="7886700" cy="453707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F5371D-C432-47EC-AF22-934A53496CC7}"/>
              </a:ext>
            </a:extLst>
          </p:cNvPr>
          <p:cNvSpPr/>
          <p:nvPr userDrawn="1"/>
        </p:nvSpPr>
        <p:spPr>
          <a:xfrm>
            <a:off x="0" y="6115049"/>
            <a:ext cx="9144000" cy="742951"/>
          </a:xfrm>
          <a:prstGeom prst="rect">
            <a:avLst/>
          </a:prstGeom>
          <a:solidFill>
            <a:srgbClr val="0052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80DA21-192C-4BDB-BFFA-9FEB7E4C2707}"/>
              </a:ext>
            </a:extLst>
          </p:cNvPr>
          <p:cNvCxnSpPr>
            <a:cxnSpLocks/>
          </p:cNvCxnSpPr>
          <p:nvPr userDrawn="1"/>
        </p:nvCxnSpPr>
        <p:spPr>
          <a:xfrm>
            <a:off x="628649" y="1171575"/>
            <a:ext cx="7886701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5F1F46B5-C1C0-4071-AEFD-413BD6381F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75" y="6164119"/>
            <a:ext cx="2457449" cy="67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667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ar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E084B79-1143-4E2E-AF18-1A19D96F2371}"/>
              </a:ext>
            </a:extLst>
          </p:cNvPr>
          <p:cNvSpPr/>
          <p:nvPr userDrawn="1"/>
        </p:nvSpPr>
        <p:spPr>
          <a:xfrm>
            <a:off x="0" y="0"/>
            <a:ext cx="9144000" cy="1057275"/>
          </a:xfrm>
          <a:prstGeom prst="rect">
            <a:avLst/>
          </a:prstGeom>
          <a:solidFill>
            <a:srgbClr val="0052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07B6EF1-BAA0-4097-8938-68318A35094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8650" y="1400176"/>
            <a:ext cx="7886700" cy="4457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8C89A48-EA51-4EBF-8CD7-9502266B39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19077"/>
            <a:ext cx="7886700" cy="673099"/>
          </a:xfrm>
          <a:prstGeom prst="rect">
            <a:avLst/>
          </a:prstGeom>
        </p:spPr>
        <p:txBody>
          <a:bodyPr/>
          <a:lstStyle>
            <a:lvl1pPr>
              <a:defRPr sz="3500" b="1">
                <a:solidFill>
                  <a:schemeClr val="bg1"/>
                </a:solidFill>
                <a:latin typeface="Helvetica" panose="020B0504020202030204" pitchFamily="34" charset="0"/>
              </a:defRPr>
            </a:lvl1pPr>
          </a:lstStyle>
          <a:p>
            <a:r>
              <a:rPr lang="en-US" dirty="0"/>
              <a:t>SLIDE TOPIC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53AC70-1194-4F77-99AB-6DCB314CFB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748" y="5950039"/>
            <a:ext cx="3150102" cy="85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20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8E5AAAA-D524-4DDB-8509-FEFD138E4238}"/>
              </a:ext>
            </a:extLst>
          </p:cNvPr>
          <p:cNvSpPr/>
          <p:nvPr userDrawn="1"/>
        </p:nvSpPr>
        <p:spPr>
          <a:xfrm>
            <a:off x="0" y="0"/>
            <a:ext cx="9144000" cy="5876035"/>
          </a:xfrm>
          <a:prstGeom prst="rect">
            <a:avLst/>
          </a:prstGeom>
          <a:solidFill>
            <a:srgbClr val="0052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3937" y="410465"/>
            <a:ext cx="6858001" cy="704850"/>
          </a:xfrm>
          <a:prstGeom prst="rect">
            <a:avLst/>
          </a:prstGeom>
        </p:spPr>
        <p:txBody>
          <a:bodyPr anchor="b"/>
          <a:lstStyle>
            <a:lvl1pPr algn="l">
              <a:defRPr sz="3800" b="1">
                <a:solidFill>
                  <a:schemeClr val="bg1">
                    <a:lumMod val="95000"/>
                  </a:schemeClr>
                </a:solidFill>
                <a:latin typeface="Helvetica" panose="020B0504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00125" y="1439863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  <a:latin typeface="Georgia" panose="020405020504050203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Resources and email lists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0D9BFBF-0667-4AF7-A785-5FA7045C4E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27" y="5956485"/>
            <a:ext cx="824098" cy="8240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0700EE-F908-4EF6-A1EA-354788FB90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748" y="5950039"/>
            <a:ext cx="3150102" cy="85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022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806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529B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D8D55-135B-43F5-95EC-BB45056776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2772" y="3429000"/>
            <a:ext cx="8387940" cy="1477962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br>
              <a:rPr lang="en-US" dirty="0"/>
            </a:br>
            <a:r>
              <a:rPr lang="en-US" dirty="0"/>
              <a:t>Business &amp; Industry Leadership Team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Annual KSA Meeting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3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1089-7561-4C9A-BB13-E03E1318FE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544" y="81478"/>
            <a:ext cx="8217819" cy="704850"/>
          </a:xfrm>
        </p:spPr>
        <p:txBody>
          <a:bodyPr/>
          <a:lstStyle/>
          <a:p>
            <a:r>
              <a:rPr lang="en-US" sz="3300" dirty="0">
                <a:solidFill>
                  <a:schemeClr val="bg1"/>
                </a:solidFill>
              </a:rPr>
              <a:t>ELECTRONIC VOTING LINK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B64A69-F387-4648-9B76-21953E8374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1990" y="1451153"/>
            <a:ext cx="5987623" cy="2480153"/>
          </a:xfrm>
        </p:spPr>
        <p:txBody>
          <a:bodyPr/>
          <a:lstStyle/>
          <a:p>
            <a:endParaRPr lang="en-US" sz="2000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Gill Sans MT" panose="020B0502020104020203" pitchFamily="34" charset="0"/>
              </a:rPr>
              <a:t>Insert voting link from Google Form for KSA voting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77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4" y="1365405"/>
            <a:ext cx="4752034" cy="4457700"/>
          </a:xfrm>
        </p:spPr>
        <p:txBody>
          <a:bodyPr/>
          <a:lstStyle/>
          <a:p>
            <a:r>
              <a:rPr lang="en-US" sz="2100" dirty="0"/>
              <a:t>KSA voting results form the basis for the discussion</a:t>
            </a:r>
          </a:p>
          <a:p>
            <a:r>
              <a:rPr lang="en-US" sz="2100" dirty="0"/>
              <a:t>BILT members may ask to discuss any item</a:t>
            </a:r>
          </a:p>
          <a:p>
            <a:r>
              <a:rPr lang="en-US" sz="2100" dirty="0"/>
              <a:t>Facilitator may ask to discuss any item with a wide distribution of votes and will keep discussion moving</a:t>
            </a:r>
          </a:p>
          <a:p>
            <a:r>
              <a:rPr lang="en-US" sz="2100" dirty="0"/>
              <a:t>Faculty may ask for clarification as well</a:t>
            </a:r>
          </a:p>
          <a:p>
            <a:r>
              <a:rPr lang="en-US" sz="2100" dirty="0"/>
              <a:t>Discussion also focuses on wording changes and deletion of items </a:t>
            </a:r>
          </a:p>
          <a:p>
            <a:r>
              <a:rPr lang="en-US" sz="2100" dirty="0"/>
              <a:t>Discussion will conclude by asking for additional KSAs that have been missed – these will be added to the list for consideration by faculty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4" y="238127"/>
            <a:ext cx="8382615" cy="673099"/>
          </a:xfrm>
        </p:spPr>
        <p:txBody>
          <a:bodyPr/>
          <a:lstStyle/>
          <a:p>
            <a:r>
              <a:rPr lang="en-US" sz="3300" dirty="0"/>
              <a:t>DISCUSSION GUIDELINES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34B0EC-F6B3-4389-839A-0BA98813DE6D}"/>
              </a:ext>
            </a:extLst>
          </p:cNvPr>
          <p:cNvSpPr txBox="1"/>
          <p:nvPr/>
        </p:nvSpPr>
        <p:spPr>
          <a:xfrm>
            <a:off x="6188529" y="1845129"/>
            <a:ext cx="21798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Maybe put in a small picture of a KSA voting form with avg and distribution?  May be too small to make sense, though.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BADC40-2DF9-4A40-98D3-5D96D22BBE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36" r="16436"/>
          <a:stretch/>
        </p:blipFill>
        <p:spPr>
          <a:xfrm>
            <a:off x="5290577" y="1418241"/>
            <a:ext cx="3853423" cy="430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199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4" y="1343371"/>
            <a:ext cx="4752034" cy="4457700"/>
          </a:xfrm>
        </p:spPr>
        <p:txBody>
          <a:bodyPr/>
          <a:lstStyle/>
          <a:p>
            <a:r>
              <a:rPr lang="en-US" sz="2200" dirty="0"/>
              <a:t>Faculty will meet to cross-reference prioritized KSAs to curriculum to identify coverage and gaps</a:t>
            </a:r>
          </a:p>
          <a:p>
            <a:r>
              <a:rPr lang="en-US" sz="2200" dirty="0"/>
              <a:t>Results will be presented to the BILT at the next meeting – the feedback meeting</a:t>
            </a:r>
          </a:p>
          <a:p>
            <a:pPr marL="0" indent="0">
              <a:buNone/>
            </a:pPr>
            <a:endParaRPr lang="en-US" sz="2200" dirty="0"/>
          </a:p>
          <a:p>
            <a:r>
              <a:rPr lang="en-US" sz="2200" dirty="0"/>
              <a:t>BILT Feedback Meeting will be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Date/Time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4" y="238127"/>
            <a:ext cx="8382615" cy="673099"/>
          </a:xfrm>
        </p:spPr>
        <p:txBody>
          <a:bodyPr/>
          <a:lstStyle/>
          <a:p>
            <a:r>
              <a:rPr lang="en-US" sz="3300" dirty="0"/>
              <a:t>NEXT STEPS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34B0EC-F6B3-4389-839A-0BA98813DE6D}"/>
              </a:ext>
            </a:extLst>
          </p:cNvPr>
          <p:cNvSpPr txBox="1"/>
          <p:nvPr/>
        </p:nvSpPr>
        <p:spPr>
          <a:xfrm>
            <a:off x="6188529" y="1845129"/>
            <a:ext cx="2179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Maybe put in a small picture of a cross-reference excerpt? May be too small to make sense, though.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C50AA9-CC12-4B7F-B51A-7287A9381D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502" t="13474" r="11416"/>
          <a:stretch/>
        </p:blipFill>
        <p:spPr>
          <a:xfrm>
            <a:off x="5290577" y="1418241"/>
            <a:ext cx="3853423" cy="430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992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EB64A69-F387-4648-9B76-21953E8374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6059" y="1429119"/>
            <a:ext cx="8141084" cy="2480153"/>
          </a:xfrm>
        </p:spPr>
        <p:txBody>
          <a:bodyPr/>
          <a:lstStyle/>
          <a:p>
            <a:endParaRPr lang="en-US" sz="2000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r>
              <a:rPr lang="en-US" sz="6600" b="1" dirty="0">
                <a:solidFill>
                  <a:schemeClr val="bg1"/>
                </a:solidFill>
                <a:latin typeface="Helvetica" panose="020B0504020202030204" pitchFamily="34" charset="0"/>
              </a:rPr>
              <a:t>THANK YOU!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9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3" y="1418241"/>
            <a:ext cx="4655161" cy="4457700"/>
          </a:xfrm>
        </p:spPr>
        <p:txBody>
          <a:bodyPr/>
          <a:lstStyle/>
          <a:p>
            <a:r>
              <a:rPr lang="en-US" sz="2000" dirty="0"/>
              <a:t>Welcome and self-introductions by BILT members</a:t>
            </a:r>
          </a:p>
          <a:p>
            <a:r>
              <a:rPr lang="en-US" sz="2000" dirty="0"/>
              <a:t>Overview of purpose of KSA meeting</a:t>
            </a:r>
          </a:p>
          <a:p>
            <a:r>
              <a:rPr lang="en-US" sz="2000" dirty="0"/>
              <a:t>Characteristics of the meeting</a:t>
            </a:r>
          </a:p>
          <a:p>
            <a:r>
              <a:rPr lang="en-US" sz="2000" dirty="0"/>
              <a:t>Vote on the pro forma KSA list</a:t>
            </a:r>
          </a:p>
          <a:p>
            <a:r>
              <a:rPr lang="en-US" sz="2000" dirty="0"/>
              <a:t>Discussion on voting results</a:t>
            </a:r>
          </a:p>
          <a:p>
            <a:r>
              <a:rPr lang="en-US" sz="2000" dirty="0"/>
              <a:t>Next Steps</a:t>
            </a:r>
            <a:endParaRPr lang="en-US" dirty="0"/>
          </a:p>
          <a:p>
            <a:r>
              <a:rPr lang="en-US" sz="2000" dirty="0"/>
              <a:t>Adjourn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4" y="238127"/>
            <a:ext cx="8382615" cy="673099"/>
          </a:xfrm>
        </p:spPr>
        <p:txBody>
          <a:bodyPr/>
          <a:lstStyle/>
          <a:p>
            <a:r>
              <a:rPr lang="en-US" sz="3300" dirty="0"/>
              <a:t>AGENDA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6F5D36-761B-436C-8D7D-A5E38CA6E1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02"/>
          <a:stretch/>
        </p:blipFill>
        <p:spPr>
          <a:xfrm>
            <a:off x="5290577" y="1404472"/>
            <a:ext cx="3853423" cy="431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00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4" y="1418241"/>
            <a:ext cx="4600076" cy="4457700"/>
          </a:xfrm>
        </p:spPr>
        <p:txBody>
          <a:bodyPr/>
          <a:lstStyle/>
          <a:p>
            <a:r>
              <a:rPr lang="en-US" sz="2200" dirty="0"/>
              <a:t>BILT members identify the Knowledge, Skills, and Abilities of the most desirable graduates 12-36 months into the future</a:t>
            </a:r>
            <a:br>
              <a:rPr lang="en-US" sz="2200" dirty="0"/>
            </a:br>
            <a:endParaRPr lang="en-US" sz="2200" dirty="0"/>
          </a:p>
          <a:p>
            <a:r>
              <a:rPr lang="en-US" sz="2200" dirty="0"/>
              <a:t>Structured, repeatable process uses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A pro forma list of KSAs from which BILT members can add/change/delete items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Electronic voting process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Discussion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4" y="238127"/>
            <a:ext cx="8382615" cy="673099"/>
          </a:xfrm>
        </p:spPr>
        <p:txBody>
          <a:bodyPr/>
          <a:lstStyle/>
          <a:p>
            <a:r>
              <a:rPr lang="en-US" sz="3300" dirty="0"/>
              <a:t>Overview of KSA Meeting Purpose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01592C-9C04-4049-A9FA-05FC6506F1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72" t="-319" r="21579" b="319"/>
          <a:stretch/>
        </p:blipFill>
        <p:spPr>
          <a:xfrm>
            <a:off x="5312612" y="1381894"/>
            <a:ext cx="3817878" cy="431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46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EB64A69-F387-4648-9B76-21953E8374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759" y="1478104"/>
            <a:ext cx="8538520" cy="2480153"/>
          </a:xfrm>
        </p:spPr>
        <p:txBody>
          <a:bodyPr/>
          <a:lstStyle/>
          <a:p>
            <a:endParaRPr lang="en-US" sz="2000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Helvetica" panose="020B0504020202030204" pitchFamily="34" charset="0"/>
              </a:rPr>
              <a:t>KSA Meeting Characteristics</a:t>
            </a:r>
            <a:endParaRPr lang="en-US" dirty="0">
              <a:solidFill>
                <a:schemeClr val="bg1"/>
              </a:solidFill>
              <a:latin typeface="Helvetica" panose="020B05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407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4" y="1418241"/>
            <a:ext cx="4677194" cy="44577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Business and Industry</a:t>
            </a:r>
          </a:p>
          <a:p>
            <a:r>
              <a:rPr lang="en-US" sz="2000" dirty="0"/>
              <a:t>Mute your phone if you’re not talking.</a:t>
            </a:r>
          </a:p>
          <a:p>
            <a:r>
              <a:rPr lang="en-US" sz="2000" dirty="0"/>
              <a:t>You have to pick an audio channel – you can’t listen on your phone and also listen through your computer. That create an echo and you will be muted.</a:t>
            </a:r>
          </a:p>
          <a:p>
            <a:r>
              <a:rPr lang="en-US" sz="2000" dirty="0"/>
              <a:t>Do not put us on hold.</a:t>
            </a:r>
          </a:p>
          <a:p>
            <a:r>
              <a:rPr lang="en-US" sz="2000" dirty="0"/>
              <a:t>Feel free to speak up, but always say your name so everyone knows who’s speaking. 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Educators - use the chat box</a:t>
            </a:r>
          </a:p>
          <a:p>
            <a:r>
              <a:rPr lang="en-US" sz="2000" dirty="0"/>
              <a:t>We’ll be monitoring the Zoom “Chat” tool for questions. Do not send messages to us via e-mail.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890" y="124614"/>
            <a:ext cx="8382615" cy="673099"/>
          </a:xfrm>
        </p:spPr>
        <p:txBody>
          <a:bodyPr/>
          <a:lstStyle/>
          <a:p>
            <a:r>
              <a:rPr lang="en-US" sz="2800" dirty="0"/>
              <a:t>RULES OF ENGAGEMENT FOR </a:t>
            </a:r>
            <a:br>
              <a:rPr lang="en-US" sz="2800" dirty="0"/>
            </a:br>
            <a:r>
              <a:rPr lang="en-US" sz="2800" dirty="0"/>
              <a:t>VIRTUAL PARTICIPATION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0F622E-1EF9-4F0D-A2C4-5A73B3D7D3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69"/>
          <a:stretch/>
        </p:blipFill>
        <p:spPr>
          <a:xfrm>
            <a:off x="5290577" y="1404472"/>
            <a:ext cx="3853423" cy="431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08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3" y="1418241"/>
            <a:ext cx="4794075" cy="4457700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/>
              <a:t>Parameters for the vote</a:t>
            </a:r>
          </a:p>
          <a:p>
            <a:r>
              <a:rPr lang="en-US" sz="2200" dirty="0"/>
              <a:t>Looking 12-36 months into the future</a:t>
            </a:r>
          </a:p>
          <a:p>
            <a:r>
              <a:rPr lang="en-US" sz="2200" dirty="0"/>
              <a:t>Entry-level worker</a:t>
            </a:r>
          </a:p>
          <a:p>
            <a:r>
              <a:rPr lang="en-US" sz="2200" dirty="0"/>
              <a:t>Consensus is not the goal</a:t>
            </a:r>
          </a:p>
          <a:p>
            <a:r>
              <a:rPr lang="en-US" sz="2200" dirty="0"/>
              <a:t>Results will help align curriculum to workforce needs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4" y="238127"/>
            <a:ext cx="8382615" cy="673099"/>
          </a:xfrm>
        </p:spPr>
        <p:txBody>
          <a:bodyPr/>
          <a:lstStyle/>
          <a:p>
            <a:r>
              <a:rPr lang="en-US" sz="3300" dirty="0"/>
              <a:t>EMPLOYERS VOTE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D19357-698E-4CAF-8D75-8AD8E94B49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53"/>
          <a:stretch/>
        </p:blipFill>
        <p:spPr>
          <a:xfrm>
            <a:off x="5290577" y="1418241"/>
            <a:ext cx="3853423" cy="430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77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3" y="1418241"/>
            <a:ext cx="4804585" cy="4457700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/>
              <a:t>Remember…</a:t>
            </a:r>
          </a:p>
          <a:p>
            <a:r>
              <a:rPr lang="en-US" sz="2200" dirty="0"/>
              <a:t>Recognize that SMEs come from a variety of business backgrounds.</a:t>
            </a:r>
          </a:p>
          <a:p>
            <a:r>
              <a:rPr lang="en-US" sz="2200" dirty="0"/>
              <a:t>Respect differing opinions.</a:t>
            </a:r>
          </a:p>
          <a:p>
            <a:r>
              <a:rPr lang="en-US" sz="2200" dirty="0"/>
              <a:t>Participate fully in both:</a:t>
            </a:r>
            <a:br>
              <a:rPr lang="en-US" sz="2200" dirty="0"/>
            </a:br>
            <a:r>
              <a:rPr lang="en-US" sz="2200" dirty="0"/>
              <a:t>	Validation ratings/vote</a:t>
            </a:r>
            <a:br>
              <a:rPr lang="en-US" sz="2200" dirty="0"/>
            </a:br>
            <a:r>
              <a:rPr lang="en-US" sz="2200" dirty="0"/>
              <a:t>	Discussion – your input is VERY 	IMPORTANT</a:t>
            </a:r>
          </a:p>
          <a:p>
            <a:r>
              <a:rPr lang="en-US" sz="2200" dirty="0"/>
              <a:t>Only employers vote on the KSAs.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4" y="238127"/>
            <a:ext cx="8382615" cy="673099"/>
          </a:xfrm>
        </p:spPr>
        <p:txBody>
          <a:bodyPr/>
          <a:lstStyle/>
          <a:p>
            <a:r>
              <a:rPr lang="en-US" sz="3300" dirty="0"/>
              <a:t>VOTING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7DF9FD-4F2D-4979-9020-01CB346449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53"/>
          <a:stretch/>
        </p:blipFill>
        <p:spPr>
          <a:xfrm>
            <a:off x="5290577" y="1418241"/>
            <a:ext cx="3853423" cy="430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971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3" y="1418241"/>
            <a:ext cx="4794075" cy="4457700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/>
              <a:t>Meeting roles</a:t>
            </a:r>
          </a:p>
          <a:p>
            <a:r>
              <a:rPr lang="en-US" sz="2200" b="1" dirty="0"/>
              <a:t>BILT Members </a:t>
            </a:r>
            <a:r>
              <a:rPr lang="en-US" sz="2200" dirty="0"/>
              <a:t>(Industry Subject Matter Experts) actively participate in ratings and discussion</a:t>
            </a:r>
          </a:p>
          <a:p>
            <a:r>
              <a:rPr lang="en-US" sz="2200" b="1" dirty="0"/>
              <a:t>Faculty Subject Matter Experts </a:t>
            </a:r>
            <a:r>
              <a:rPr lang="en-US" sz="2200" dirty="0"/>
              <a:t>- attend as active listeners</a:t>
            </a:r>
          </a:p>
          <a:p>
            <a:r>
              <a:rPr lang="en-US" sz="2200" b="1" dirty="0"/>
              <a:t>Facilitator</a:t>
            </a:r>
            <a:r>
              <a:rPr lang="en-US" sz="2200" dirty="0"/>
              <a:t> - process expert responsible for efficiency and effectiveness of meeting</a:t>
            </a:r>
          </a:p>
          <a:p>
            <a:r>
              <a:rPr lang="en-US" sz="2200" b="1" dirty="0"/>
              <a:t>Recorder/Minute-taker </a:t>
            </a:r>
            <a:r>
              <a:rPr lang="en-US" sz="2200" dirty="0"/>
              <a:t>- records discussion and prepares meeting minutes augmented by Zoom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4" y="238127"/>
            <a:ext cx="8382615" cy="673099"/>
          </a:xfrm>
        </p:spPr>
        <p:txBody>
          <a:bodyPr/>
          <a:lstStyle/>
          <a:p>
            <a:r>
              <a:rPr lang="en-US" sz="3300" dirty="0"/>
              <a:t>VOTING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BF210F-035C-49F5-B12D-D9935F2035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53"/>
          <a:stretch/>
        </p:blipFill>
        <p:spPr>
          <a:xfrm>
            <a:off x="5290577" y="1418241"/>
            <a:ext cx="3853423" cy="430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701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5976C4-7A4E-40F6-A672-C6723DA3FB0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4464" y="1418241"/>
            <a:ext cx="4752034" cy="4457700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/>
              <a:t>Vote for each item on the Google form</a:t>
            </a:r>
          </a:p>
          <a:p>
            <a:pPr marL="0" indent="0">
              <a:buNone/>
            </a:pPr>
            <a:r>
              <a:rPr lang="en-US" sz="2200" dirty="0"/>
              <a:t>Click SUBMIT when you are finished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1900" b="1" dirty="0"/>
              <a:t>Knowledge</a:t>
            </a:r>
            <a:r>
              <a:rPr lang="en-US" sz="1900" dirty="0"/>
              <a:t> – understanding theoretical (not practical) concepts; may lack hands-on experience</a:t>
            </a:r>
          </a:p>
          <a:p>
            <a:pPr marL="0" indent="0">
              <a:buNone/>
            </a:pPr>
            <a:r>
              <a:rPr lang="en-US" sz="1900" b="1" dirty="0"/>
              <a:t>Skills</a:t>
            </a:r>
            <a:r>
              <a:rPr lang="en-US" sz="1900" dirty="0"/>
              <a:t> – capabilities or proficiencies developed through hands-on experience</a:t>
            </a:r>
          </a:p>
          <a:p>
            <a:pPr marL="0" indent="0">
              <a:buNone/>
            </a:pPr>
            <a:r>
              <a:rPr lang="en-US" sz="1900" b="1" dirty="0"/>
              <a:t>Abilities</a:t>
            </a:r>
            <a:r>
              <a:rPr lang="en-US" sz="1900" dirty="0"/>
              <a:t> – innate traits or talents an entry-level worker brings to a task (not the same as skills)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61A1FC-30FE-4AAB-BA1B-EADDB66F9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54" y="238127"/>
            <a:ext cx="8382615" cy="673099"/>
          </a:xfrm>
        </p:spPr>
        <p:txBody>
          <a:bodyPr/>
          <a:lstStyle/>
          <a:p>
            <a:r>
              <a:rPr lang="en-US" sz="3300" dirty="0"/>
              <a:t>VOTING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181CA9-51FE-4F92-9310-A7183D5CC1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00"/>
          <a:stretch/>
        </p:blipFill>
        <p:spPr>
          <a:xfrm>
            <a:off x="5171092" y="1956239"/>
            <a:ext cx="3828392" cy="353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61010"/>
      </p:ext>
    </p:extLst>
  </p:cSld>
  <p:clrMapOvr>
    <a:masterClrMapping/>
  </p:clrMapOvr>
</p:sld>
</file>

<file path=ppt/theme/theme1.xml><?xml version="1.0" encoding="utf-8"?>
<a:theme xmlns:a="http://schemas.openxmlformats.org/drawingml/2006/main" name="Blue Bar at Top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632</TotalTime>
  <Words>559</Words>
  <Application>Microsoft Office PowerPoint</Application>
  <PresentationFormat>On-screen Show (4:3)</PresentationFormat>
  <Paragraphs>71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Courier New</vt:lpstr>
      <vt:lpstr>Georgia</vt:lpstr>
      <vt:lpstr>Gill Sans MT</vt:lpstr>
      <vt:lpstr>Helvetica</vt:lpstr>
      <vt:lpstr>Blue Bar at Top</vt:lpstr>
      <vt:lpstr> Business &amp; Industry Leadership Team   Annual KSA Meeting  </vt:lpstr>
      <vt:lpstr>AGENDA</vt:lpstr>
      <vt:lpstr>Overview of KSA Meeting Purpose</vt:lpstr>
      <vt:lpstr>PowerPoint Presentation</vt:lpstr>
      <vt:lpstr>RULES OF ENGAGEMENT FOR  VIRTUAL PARTICIPATION</vt:lpstr>
      <vt:lpstr>EMPLOYERS VOTE</vt:lpstr>
      <vt:lpstr>VOTING</vt:lpstr>
      <vt:lpstr>VOTING</vt:lpstr>
      <vt:lpstr>VOTING</vt:lpstr>
      <vt:lpstr>ELECTRONIC VOTING LINK</vt:lpstr>
      <vt:lpstr>DISCUSSION GUIDELINES</vt:lpstr>
      <vt:lpstr>NEXT STEPS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Dempsey</dc:creator>
  <cp:lastModifiedBy>Mark Dempsey</cp:lastModifiedBy>
  <cp:revision>66</cp:revision>
  <dcterms:created xsi:type="dcterms:W3CDTF">2020-01-27T21:58:32Z</dcterms:created>
  <dcterms:modified xsi:type="dcterms:W3CDTF">2022-01-06T20:17:09Z</dcterms:modified>
</cp:coreProperties>
</file>