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4"/>
    <p:sldMasterId id="2147483733" r:id="rId5"/>
  </p:sldMasterIdLst>
  <p:notesMasterIdLst>
    <p:notesMasterId r:id="rId23"/>
  </p:notesMasterIdLst>
  <p:sldIdLst>
    <p:sldId id="298" r:id="rId6"/>
    <p:sldId id="256" r:id="rId7"/>
    <p:sldId id="258" r:id="rId8"/>
    <p:sldId id="260" r:id="rId9"/>
    <p:sldId id="257" r:id="rId10"/>
    <p:sldId id="281" r:id="rId11"/>
    <p:sldId id="261" r:id="rId12"/>
    <p:sldId id="262" r:id="rId13"/>
    <p:sldId id="263" r:id="rId14"/>
    <p:sldId id="265" r:id="rId15"/>
    <p:sldId id="268" r:id="rId16"/>
    <p:sldId id="270" r:id="rId17"/>
    <p:sldId id="294" r:id="rId18"/>
    <p:sldId id="266" r:id="rId19"/>
    <p:sldId id="271" r:id="rId20"/>
    <p:sldId id="296" r:id="rId21"/>
    <p:sldId id="297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FF9966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6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612B240-E975-41D0-99C1-90EB8F9C34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959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E0DF-24E3-4AE2-9EC9-07FEF6D7A5D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816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832091-6E72-4AE8-B7A8-1F4C01F0DA3E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If only NG and iodine’s predominant, then fuel cladding damage not too severe.</a:t>
            </a:r>
          </a:p>
          <a:p>
            <a:pPr eaLnBrk="1" hangingPunct="1"/>
            <a:r>
              <a:rPr lang="en-US" smtClean="0"/>
              <a:t>Isotopes of Cs, Rb, and Sr in large amounts indicate substantial fuel cladding damage.</a:t>
            </a:r>
          </a:p>
          <a:p>
            <a:pPr eaLnBrk="1" hangingPunct="1"/>
            <a:r>
              <a:rPr lang="en-US" smtClean="0"/>
              <a:t>Isotopes of Ce indicate severe fuel damage.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07499B-BB8C-4AB5-8010-68DFBB8F91FF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If only NG and iodine’s predominant, then fuel cladding damage not too severe.</a:t>
            </a:r>
          </a:p>
          <a:p>
            <a:pPr eaLnBrk="1" hangingPunct="1"/>
            <a:r>
              <a:rPr lang="en-US" smtClean="0"/>
              <a:t>Isotopes of Cs, Rb, and Sr in large amounts indicate substantial fuel cladding damage.</a:t>
            </a:r>
          </a:p>
          <a:p>
            <a:pPr eaLnBrk="1" hangingPunct="1"/>
            <a:r>
              <a:rPr lang="en-US" smtClean="0"/>
              <a:t>Isotopes of Ce indicate severe fuel damage.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7D2A9B-F023-4CCD-A0A5-6FF4B32C0841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6616CC-5A88-4E73-99A2-1DCA1A669C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543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0D549-9116-425A-B1C7-78236707FC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D2279E-B861-43EB-80A9-CE66F1669EC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991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E9099D-F69E-47E7-AD93-6369C69C04D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0168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DFA8B2-5E7E-49E1-A36D-AD56A794AB6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0759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45E802-25BC-46B4-B13A-D2BA42202E2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0277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4C93FD-7BC3-4A81-A38D-E08D02BC1A0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3360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7776B2-86E7-41F7-9325-5743A8D1283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150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6ECE6E-C3E2-4F5D-8222-572B5074739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0638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615D17-DEE0-488F-AF2A-FB5669A82D9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 descr="RCNE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650" y="5961063"/>
            <a:ext cx="104457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RSC_NSFPoster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1A174E"/>
              </a:clrFrom>
              <a:clrTo>
                <a:srgbClr val="1A174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43663"/>
            <a:ext cx="4572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453544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EFB4D2-6F9C-4CB4-8DBB-20ED4015A5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431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87CE6F-37F4-4DE4-8FEB-9B21E3B074F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176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31AA2A-9954-4B40-AD78-91404D508B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1974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5E9DBB-9220-40F1-99A4-7D9C42EF880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6423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14B648-B555-49B1-A0E7-3A78CEBC4D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611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704C06-3E9D-47B7-B09B-DDE1CCB7538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93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025C09-2D08-477A-B0AF-16BD8F7073D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112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FF4069-DF1D-48A5-B8ED-E3CE0E7F2A5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01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B63ABF-83C1-424F-A0C2-FD5ABD3C007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184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6F46E9-AAF3-496B-929A-F47270BDC8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4" descr="RCNE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650" y="5961063"/>
            <a:ext cx="104457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RSC_NSFPoster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1A174E"/>
              </a:clrFrom>
              <a:clrTo>
                <a:srgbClr val="1A174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43663"/>
            <a:ext cx="4572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4933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3CB82C-EAFD-47E2-A932-02DCD512369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319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8B94AA-BA26-4E66-A0C0-9D1F05E0D9C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087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tva.gov/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2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D1F4A81-2243-4CAF-97C7-C5063F24531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781800" y="0"/>
            <a:ext cx="236220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/>
              <a:t>HPT001.020</a:t>
            </a:r>
          </a:p>
          <a:p>
            <a:r>
              <a:rPr lang="en-US" sz="1400"/>
              <a:t>Rev. 2</a:t>
            </a:r>
          </a:p>
          <a:p>
            <a:r>
              <a:rPr lang="en-US" sz="1400"/>
              <a:t>Page </a:t>
            </a:r>
            <a:fld id="{3B0DD1F3-0F10-47EF-851C-5224529711FF}" type="slidenum">
              <a:rPr lang="en-US" sz="1400"/>
              <a:pPr/>
              <a:t>‹#›</a:t>
            </a:fld>
            <a:r>
              <a:rPr lang="en-US" sz="1400"/>
              <a:t> of 17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33400" y="6299200"/>
            <a:ext cx="685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/>
              <a:t>TP-</a:t>
            </a:r>
            <a:fld id="{664FE8A8-2C6C-429C-A5B6-A6911933E961}" type="slidenum">
              <a:rPr lang="en-US" sz="1400"/>
              <a:pPr/>
              <a:t>‹#›</a:t>
            </a:fld>
            <a:endParaRPr lang="en-US" sz="1400"/>
          </a:p>
        </p:txBody>
      </p:sp>
      <p:pic>
        <p:nvPicPr>
          <p:cNvPr id="9" name="Picture 9" descr="www.tva.gov - TVA logo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6248400"/>
            <a:ext cx="342900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689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2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387D459-FDDC-423F-AD45-1A05ABB0AAA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075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236" y="990600"/>
            <a:ext cx="8733666" cy="48965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b="1" u="sng" dirty="0">
                <a:solidFill>
                  <a:srgbClr val="000000"/>
                </a:solidFill>
                <a:latin typeface="Arial"/>
              </a:rPr>
              <a:t>ACADs (08-006)  Covered</a:t>
            </a:r>
          </a:p>
          <a:p>
            <a:endParaRPr lang="en-US" b="1" u="sng" dirty="0">
              <a:solidFill>
                <a:srgbClr val="000000"/>
              </a:solidFill>
              <a:latin typeface="Arial"/>
            </a:endParaRPr>
          </a:p>
          <a:p>
            <a:endParaRPr lang="en-US" b="1" u="sng" dirty="0">
              <a:solidFill>
                <a:srgbClr val="000000"/>
              </a:solidFill>
              <a:latin typeface="Arial"/>
            </a:endParaRPr>
          </a:p>
          <a:p>
            <a:endParaRPr lang="en-US" b="1" u="sng" dirty="0">
              <a:solidFill>
                <a:srgbClr val="000000"/>
              </a:solidFill>
              <a:latin typeface="Arial"/>
            </a:endParaRPr>
          </a:p>
          <a:p>
            <a:endParaRPr lang="en-US" b="1" u="sng" dirty="0">
              <a:solidFill>
                <a:srgbClr val="000000"/>
              </a:solidFill>
              <a:latin typeface="Arial"/>
            </a:endParaRPr>
          </a:p>
          <a:p>
            <a:endParaRPr lang="en-US" b="1" u="sng" dirty="0">
              <a:solidFill>
                <a:srgbClr val="000000"/>
              </a:solidFill>
            </a:endParaRPr>
          </a:p>
          <a:p>
            <a:endParaRPr lang="en-US" b="1" u="sng" dirty="0">
              <a:solidFill>
                <a:srgbClr val="000000"/>
              </a:solidFill>
              <a:latin typeface="Arial"/>
            </a:endParaRPr>
          </a:p>
          <a:p>
            <a:endParaRPr lang="en-US" b="1" u="sng" dirty="0">
              <a:solidFill>
                <a:srgbClr val="000000"/>
              </a:solidFill>
            </a:endParaRPr>
          </a:p>
          <a:p>
            <a:endParaRPr lang="en-US" b="1" u="sng" dirty="0">
              <a:solidFill>
                <a:srgbClr val="000000"/>
              </a:solidFill>
              <a:latin typeface="Arial"/>
            </a:endParaRPr>
          </a:p>
          <a:p>
            <a:r>
              <a:rPr lang="en-US" b="1" u="sng" dirty="0">
                <a:solidFill>
                  <a:srgbClr val="000000"/>
                </a:solidFill>
                <a:latin typeface="Arial"/>
              </a:rPr>
              <a:t>Keywords</a:t>
            </a:r>
          </a:p>
          <a:p>
            <a:r>
              <a:rPr lang="en-US" dirty="0" smtClean="0">
                <a:solidFill>
                  <a:srgbClr val="000000"/>
                </a:solidFill>
                <a:latin typeface="Arial"/>
              </a:rPr>
              <a:t>History, post-accident sample, containment air, three mile island, NUREG 0578, NUREG 0660, NUREG 0737, Guide 1.97, RCS liquid, plant vents, turbine building vents, isotopic analysis, </a:t>
            </a:r>
            <a:r>
              <a:rPr lang="en-US" dirty="0" err="1" smtClean="0">
                <a:solidFill>
                  <a:srgbClr val="000000"/>
                </a:solidFill>
                <a:latin typeface="Arial"/>
              </a:rPr>
              <a:t>Ph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, dissolved hydrogen, boron.</a:t>
            </a:r>
            <a:endParaRPr lang="en-US" dirty="0">
              <a:solidFill>
                <a:srgbClr val="000000"/>
              </a:solidFill>
              <a:latin typeface="Arial"/>
            </a:endParaRPr>
          </a:p>
          <a:p>
            <a:endParaRPr lang="en-US" b="1" u="sng" dirty="0">
              <a:solidFill>
                <a:srgbClr val="000000"/>
              </a:solidFill>
            </a:endParaRPr>
          </a:p>
          <a:p>
            <a:r>
              <a:rPr lang="en-US" b="1" u="sng" dirty="0">
                <a:solidFill>
                  <a:srgbClr val="000000"/>
                </a:solidFill>
                <a:latin typeface="Arial"/>
              </a:rPr>
              <a:t>Description</a:t>
            </a:r>
          </a:p>
          <a:p>
            <a:endParaRPr lang="en-US" dirty="0">
              <a:solidFill>
                <a:srgbClr val="000000"/>
              </a:solidFill>
              <a:latin typeface="Arial"/>
            </a:endParaRPr>
          </a:p>
          <a:p>
            <a:endParaRPr lang="en-US" b="1" u="sng" dirty="0">
              <a:solidFill>
                <a:srgbClr val="000000"/>
              </a:solidFill>
            </a:endParaRPr>
          </a:p>
          <a:p>
            <a:r>
              <a:rPr lang="en-US" b="1" u="sng" dirty="0">
                <a:solidFill>
                  <a:srgbClr val="000000"/>
                </a:solidFill>
                <a:latin typeface="Arial"/>
              </a:rPr>
              <a:t>Supporting Material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0716" y="0"/>
            <a:ext cx="8733667" cy="990600"/>
          </a:xfrm>
          <a:prstGeom prst="rect">
            <a:avLst/>
          </a:prstGeom>
        </p:spPr>
        <p:txBody>
          <a:bodyPr anchor="b" anchorCtr="0"/>
          <a:lstStyle/>
          <a:p>
            <a:pPr>
              <a:defRPr/>
            </a:pPr>
            <a:r>
              <a:rPr lang="en-US" sz="3600" b="1" kern="0" dirty="0" smtClean="0">
                <a:ln>
                  <a:solidFill>
                    <a:srgbClr val="000000">
                      <a:alpha val="50000"/>
                    </a:srgbClr>
                  </a:solidFill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Post Accident Sampling System </a:t>
            </a:r>
            <a:endParaRPr lang="en-US" sz="3600" b="1" kern="0" dirty="0">
              <a:ln>
                <a:solidFill>
                  <a:srgbClr val="000000">
                    <a:alpha val="50000"/>
                  </a:srgbClr>
                </a:solidFill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147438"/>
              </p:ext>
            </p:extLst>
          </p:nvPr>
        </p:nvGraphicFramePr>
        <p:xfrm>
          <a:off x="237964" y="1524000"/>
          <a:ext cx="8668072" cy="1737360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1057436"/>
                <a:gridCol w="1109582"/>
                <a:gridCol w="1083509"/>
                <a:gridCol w="1083509"/>
                <a:gridCol w="1083509"/>
                <a:gridCol w="1083509"/>
                <a:gridCol w="1083509"/>
                <a:gridCol w="1083509"/>
              </a:tblGrid>
              <a:tr h="216024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1.2.1.13 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1.1.9.4.1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3.1.1.11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4.2.7.23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7419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RCS Variables Of Interest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2895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Isotopic Analysis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pH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Dissolved Hydrogen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Boron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EBC856-0358-4E11-B563-22661BE81C1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smtClean="0"/>
              <a:t>Importance Of RCS Variables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362200"/>
            <a:ext cx="8229600" cy="2819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pH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Indicator for the corrosion potential of coolant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Affects precipitate formation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Affects volatility of various iodine species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209236-DF2D-4A37-A62D-6BE8E9C6E11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smtClean="0"/>
              <a:t>Importance Of RCS Variables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Boron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May indicate whether or not boron injection systems have functioned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May indicate possible dilution of boron in coolant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Can be used to correlate to the performance of incore and excore detectors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Isotopic Analysis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Identifies isotopes in coolant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Can be used to indicate amount of fuel damage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Can be used to correlate with other fuel damage indications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720EDF-0322-4ECF-9F72-EEE1621E83D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7772400" y="4495800"/>
            <a:ext cx="457200" cy="381000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" dur="1" fill="hold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smtClean="0"/>
              <a:t>Importance Of RCS Variables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3733800"/>
          </a:xfrm>
        </p:spPr>
        <p:txBody>
          <a:bodyPr/>
          <a:lstStyle/>
          <a:p>
            <a:pPr eaLnBrk="1" hangingPunct="1"/>
            <a:r>
              <a:rPr lang="en-US" smtClean="0"/>
              <a:t>Dissolved Hydrogen</a:t>
            </a:r>
          </a:p>
          <a:p>
            <a:pPr lvl="1" eaLnBrk="1" hangingPunct="1"/>
            <a:r>
              <a:rPr lang="en-US" smtClean="0"/>
              <a:t>Can be an indirect measure of fuel cladding temperature</a:t>
            </a:r>
          </a:p>
          <a:p>
            <a:pPr lvl="1" eaLnBrk="1" hangingPunct="1"/>
            <a:r>
              <a:rPr lang="en-US" smtClean="0"/>
              <a:t>Possibly could be used to correlate to the containment atmosphere hydrogen concentration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3C126A-6782-4A6E-A7B7-35371E12BFA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Containment Air Variables Of Interest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14600"/>
            <a:ext cx="8229600" cy="2362200"/>
          </a:xfrm>
        </p:spPr>
        <p:txBody>
          <a:bodyPr/>
          <a:lstStyle/>
          <a:p>
            <a:pPr eaLnBrk="1" hangingPunct="1"/>
            <a:r>
              <a:rPr lang="en-US" smtClean="0"/>
              <a:t>Isotopic Analysis</a:t>
            </a:r>
          </a:p>
          <a:p>
            <a:pPr eaLnBrk="1" hangingPunct="1"/>
            <a:r>
              <a:rPr lang="en-US" smtClean="0"/>
              <a:t>Hydrogen concentration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39FA51-DFDD-4EB2-8FC7-67D01270E8D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smtClean="0"/>
              <a:t>Importance Of Containment Air Variables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4648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Hydrogen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Allows for detecting possible explosive conditions inside containment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Acts as a backup for containment hydrogen monitors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Also another possible indicator of fuel cladding damage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Isotopic Analysis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Identifies what isotopes and the concentrations levels of these inside containment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Can be correlated with other monitors such as the radiation monitors inside containment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F82B92-B7BA-403C-BEA9-C06EC58F335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Objectives Review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US" smtClean="0"/>
              <a:t>Briefly describe the event that triggered the regulations for post accident sampling.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mtClean="0"/>
              <a:t>List the four types of samples that are required for a post accident event at Vogtle.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mtClean="0"/>
              <a:t>List the RCS variables that are desired to be monitored in a post accident event.</a:t>
            </a:r>
          </a:p>
          <a:p>
            <a:pPr marL="609600" indent="-609600" eaLnBrk="1" hangingPunct="1">
              <a:buFontTx/>
              <a:buNone/>
            </a:pPr>
            <a:endParaRPr lang="en-US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1681F-929F-4236-8960-7BD13C8710E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Objectives Review</a:t>
            </a:r>
          </a:p>
        </p:txBody>
      </p:sp>
      <p:sp>
        <p:nvSpPr>
          <p:cNvPr id="10243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 startAt="4"/>
            </a:pPr>
            <a:r>
              <a:rPr lang="en-US" smtClean="0"/>
              <a:t>List the containment air variables that are desired to be monitored in a post accident event.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 startAt="5"/>
            </a:pPr>
            <a:r>
              <a:rPr lang="en-US" smtClean="0"/>
              <a:t>State the importance of measuring some RCS variables that may be desired in a post accident event.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 startAt="5"/>
            </a:pPr>
            <a:r>
              <a:rPr lang="en-US" smtClean="0"/>
              <a:t>State the importance of measuring some  Containment Air variables that may be desired in a post accident event.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F3B583-BF52-448A-8B66-A323339B78ED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609600"/>
            <a:ext cx="9144000" cy="3429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Post Accident Sampling System</a:t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PASS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E2D45E-61CE-4D81-AECC-015F58E6FEF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Objectives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US" smtClean="0"/>
              <a:t>Briefly describe the event that triggered the regulations for post accident sampling.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mtClean="0"/>
              <a:t>List the four types of samples that are required for a post accident event at Vogtle.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mtClean="0"/>
              <a:t>List the RCS variables that are desired to be monitored in a post accident event.</a:t>
            </a:r>
          </a:p>
          <a:p>
            <a:pPr marL="609600" indent="-609600" eaLnBrk="1" hangingPunct="1">
              <a:buFontTx/>
              <a:buNone/>
            </a:pPr>
            <a:endParaRPr lang="en-US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5602B7-D0A6-4E1A-8D56-1C8A841D795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Objectives</a:t>
            </a:r>
          </a:p>
        </p:txBody>
      </p:sp>
      <p:sp>
        <p:nvSpPr>
          <p:cNvPr id="10243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 startAt="4"/>
            </a:pPr>
            <a:r>
              <a:rPr lang="en-US" smtClean="0"/>
              <a:t>List the containment air variables that are desired to be monitored in a post accident event.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 startAt="5"/>
            </a:pPr>
            <a:r>
              <a:rPr lang="en-US" smtClean="0"/>
              <a:t>State the importance of measuring some RCS variables that may be desired in a post accident event.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 startAt="5"/>
            </a:pPr>
            <a:r>
              <a:rPr lang="en-US" smtClean="0"/>
              <a:t>State the importance of measuring some  Containment Air variables that may be desired in a post accident event.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10B043-2C0E-48FD-863D-D9D78493B7F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TMI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Worst US commercial power plant accident</a:t>
            </a:r>
          </a:p>
          <a:p>
            <a:pPr eaLnBrk="1" hangingPunct="1"/>
            <a:r>
              <a:rPr lang="en-US" smtClean="0"/>
              <a:t>Occurred in March 1979</a:t>
            </a:r>
          </a:p>
          <a:p>
            <a:pPr eaLnBrk="1" hangingPunct="1"/>
            <a:r>
              <a:rPr lang="en-US" smtClean="0"/>
              <a:t>Core melting caused major problems</a:t>
            </a:r>
          </a:p>
          <a:p>
            <a:pPr eaLnBrk="1" hangingPunct="1"/>
            <a:r>
              <a:rPr lang="en-US" smtClean="0"/>
              <a:t>Samples were extremely difficult to obtain</a:t>
            </a:r>
          </a:p>
          <a:p>
            <a:pPr eaLnBrk="1" hangingPunct="1"/>
            <a:r>
              <a:rPr lang="en-US" smtClean="0"/>
              <a:t>In that day and time, information from samples was considered crucial</a:t>
            </a:r>
          </a:p>
          <a:p>
            <a:pPr eaLnBrk="1" hangingPunct="1"/>
            <a:r>
              <a:rPr lang="en-US" smtClean="0"/>
              <a:t>NRC took action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462C46-1244-44ED-9601-A3D77D7D5F1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TMI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AB262-0F0F-4392-AD4B-E1CDC3E154A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8195" name="AutoShape 1029"/>
          <p:cNvSpPr>
            <a:spLocks noChangeArrowheads="1"/>
          </p:cNvSpPr>
          <p:nvPr/>
        </p:nvSpPr>
        <p:spPr bwMode="auto">
          <a:xfrm>
            <a:off x="990600" y="1219200"/>
            <a:ext cx="1143000" cy="4038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6" name="Text Box 1032"/>
          <p:cNvSpPr txBox="1">
            <a:spLocks noChangeArrowheads="1"/>
          </p:cNvSpPr>
          <p:nvPr/>
        </p:nvSpPr>
        <p:spPr bwMode="auto">
          <a:xfrm>
            <a:off x="2743200" y="57150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/>
              <a:t>HL  Loop 4</a:t>
            </a:r>
          </a:p>
        </p:txBody>
      </p:sp>
      <p:sp>
        <p:nvSpPr>
          <p:cNvPr id="8197" name="AutoShape 1035"/>
          <p:cNvSpPr>
            <a:spLocks noChangeArrowheads="1"/>
          </p:cNvSpPr>
          <p:nvPr/>
        </p:nvSpPr>
        <p:spPr bwMode="auto">
          <a:xfrm rot="10783158" flipH="1">
            <a:off x="1447800" y="5257800"/>
            <a:ext cx="1295400" cy="12954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4014 h 21600"/>
              <a:gd name="T14" fmla="*/ 18531 w 21600"/>
              <a:gd name="T15" fmla="*/ 814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2566" y="0"/>
                </a:lnTo>
                <a:lnTo>
                  <a:pt x="12566" y="4014"/>
                </a:lnTo>
                <a:lnTo>
                  <a:pt x="12427" y="4014"/>
                </a:lnTo>
                <a:cubicBezTo>
                  <a:pt x="5564" y="4014"/>
                  <a:pt x="0" y="7660"/>
                  <a:pt x="0" y="12158"/>
                </a:cubicBezTo>
                <a:lnTo>
                  <a:pt x="0" y="21600"/>
                </a:lnTo>
                <a:lnTo>
                  <a:pt x="4221" y="21600"/>
                </a:lnTo>
                <a:lnTo>
                  <a:pt x="4221" y="12158"/>
                </a:lnTo>
                <a:cubicBezTo>
                  <a:pt x="4221" y="9941"/>
                  <a:pt x="7895" y="8144"/>
                  <a:pt x="12427" y="8144"/>
                </a:cubicBezTo>
                <a:lnTo>
                  <a:pt x="12566" y="8144"/>
                </a:lnTo>
                <a:lnTo>
                  <a:pt x="1256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AutoShape 1040"/>
          <p:cNvSpPr>
            <a:spLocks noChangeArrowheads="1"/>
          </p:cNvSpPr>
          <p:nvPr/>
        </p:nvSpPr>
        <p:spPr bwMode="auto">
          <a:xfrm>
            <a:off x="2362200" y="1219200"/>
            <a:ext cx="228600" cy="609600"/>
          </a:xfrm>
          <a:prstGeom prst="flowChartCollate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AutoShape 1041"/>
          <p:cNvSpPr>
            <a:spLocks noChangeArrowheads="1"/>
          </p:cNvSpPr>
          <p:nvPr/>
        </p:nvSpPr>
        <p:spPr bwMode="auto">
          <a:xfrm>
            <a:off x="1524000" y="838200"/>
            <a:ext cx="990600" cy="838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49 w 21600"/>
              <a:gd name="T13" fmla="*/ 0 h 21600"/>
              <a:gd name="T14" fmla="*/ 21351 w 21600"/>
              <a:gd name="T15" fmla="*/ 1246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3012" y="10268"/>
                </a:moveTo>
                <a:cubicBezTo>
                  <a:pt x="3291" y="6172"/>
                  <a:pt x="6695" y="2993"/>
                  <a:pt x="10800" y="2994"/>
                </a:cubicBezTo>
                <a:cubicBezTo>
                  <a:pt x="14904" y="2994"/>
                  <a:pt x="18308" y="6172"/>
                  <a:pt x="18587" y="10268"/>
                </a:cubicBezTo>
                <a:lnTo>
                  <a:pt x="21574" y="10063"/>
                </a:lnTo>
                <a:cubicBezTo>
                  <a:pt x="21187" y="4398"/>
                  <a:pt x="16479" y="-1"/>
                  <a:pt x="10799" y="0"/>
                </a:cubicBezTo>
                <a:cubicBezTo>
                  <a:pt x="5120" y="0"/>
                  <a:pt x="412" y="4398"/>
                  <a:pt x="25" y="10063"/>
                </a:cubicBezTo>
                <a:close/>
              </a:path>
            </a:pathLst>
          </a:cu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0" name="Rectangle 1046"/>
          <p:cNvSpPr>
            <a:spLocks noChangeArrowheads="1"/>
          </p:cNvSpPr>
          <p:nvPr/>
        </p:nvSpPr>
        <p:spPr bwMode="auto">
          <a:xfrm>
            <a:off x="2438400" y="1828800"/>
            <a:ext cx="76200" cy="21336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1" name="Rectangle 1047"/>
          <p:cNvSpPr>
            <a:spLocks noChangeArrowheads="1"/>
          </p:cNvSpPr>
          <p:nvPr/>
        </p:nvSpPr>
        <p:spPr bwMode="auto">
          <a:xfrm>
            <a:off x="2514600" y="3886200"/>
            <a:ext cx="3048000" cy="762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2" name="AutoShape 1048"/>
          <p:cNvSpPr>
            <a:spLocks noChangeArrowheads="1"/>
          </p:cNvSpPr>
          <p:nvPr/>
        </p:nvSpPr>
        <p:spPr bwMode="auto">
          <a:xfrm>
            <a:off x="4876800" y="2971800"/>
            <a:ext cx="3124200" cy="1295400"/>
          </a:xfrm>
          <a:prstGeom prst="flowChartMagneticDrum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/>
              <a:t>PRT</a:t>
            </a:r>
          </a:p>
        </p:txBody>
      </p:sp>
      <p:sp>
        <p:nvSpPr>
          <p:cNvPr id="8203" name="AutoShape 1049"/>
          <p:cNvSpPr>
            <a:spLocks noChangeArrowheads="1"/>
          </p:cNvSpPr>
          <p:nvPr/>
        </p:nvSpPr>
        <p:spPr bwMode="auto">
          <a:xfrm>
            <a:off x="990600" y="1219200"/>
            <a:ext cx="1143000" cy="205740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4" name="Rectangle 1055"/>
          <p:cNvSpPr>
            <a:spLocks noChangeArrowheads="1"/>
          </p:cNvSpPr>
          <p:nvPr/>
        </p:nvSpPr>
        <p:spPr bwMode="auto">
          <a:xfrm>
            <a:off x="6248400" y="1676400"/>
            <a:ext cx="76200" cy="1600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5" name="AutoShape 1056"/>
          <p:cNvSpPr>
            <a:spLocks noChangeArrowheads="1"/>
          </p:cNvSpPr>
          <p:nvPr/>
        </p:nvSpPr>
        <p:spPr bwMode="auto">
          <a:xfrm>
            <a:off x="6172200" y="1371600"/>
            <a:ext cx="228600" cy="609600"/>
          </a:xfrm>
          <a:prstGeom prst="flowChartCollate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6" name="AutoShape 1059"/>
          <p:cNvSpPr>
            <a:spLocks noChangeArrowheads="1"/>
          </p:cNvSpPr>
          <p:nvPr/>
        </p:nvSpPr>
        <p:spPr bwMode="auto">
          <a:xfrm rot="-1286254">
            <a:off x="6172200" y="1066800"/>
            <a:ext cx="762000" cy="6096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185 w 21600"/>
              <a:gd name="T13" fmla="*/ 0 h 21600"/>
              <a:gd name="T14" fmla="*/ 21415 w 21600"/>
              <a:gd name="T15" fmla="*/ 944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4140" y="7706"/>
                </a:moveTo>
                <a:cubicBezTo>
                  <a:pt x="5344" y="5114"/>
                  <a:pt x="7942" y="3456"/>
                  <a:pt x="10800" y="3457"/>
                </a:cubicBezTo>
                <a:cubicBezTo>
                  <a:pt x="13657" y="3457"/>
                  <a:pt x="16255" y="5114"/>
                  <a:pt x="17459" y="7706"/>
                </a:cubicBezTo>
                <a:lnTo>
                  <a:pt x="20594" y="6249"/>
                </a:lnTo>
                <a:cubicBezTo>
                  <a:pt x="18823" y="2438"/>
                  <a:pt x="15002" y="-1"/>
                  <a:pt x="10799" y="0"/>
                </a:cubicBezTo>
                <a:cubicBezTo>
                  <a:pt x="6597" y="0"/>
                  <a:pt x="2776" y="2438"/>
                  <a:pt x="1005" y="6249"/>
                </a:cubicBez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7" name="Text Box 1060"/>
          <p:cNvSpPr txBox="1">
            <a:spLocks noChangeArrowheads="1"/>
          </p:cNvSpPr>
          <p:nvPr/>
        </p:nvSpPr>
        <p:spPr bwMode="auto">
          <a:xfrm>
            <a:off x="2590800" y="13716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PORV</a:t>
            </a:r>
          </a:p>
        </p:txBody>
      </p:sp>
      <p:sp>
        <p:nvSpPr>
          <p:cNvPr id="8208" name="Text Box 1061"/>
          <p:cNvSpPr txBox="1">
            <a:spLocks noChangeArrowheads="1"/>
          </p:cNvSpPr>
          <p:nvPr/>
        </p:nvSpPr>
        <p:spPr bwMode="auto">
          <a:xfrm>
            <a:off x="1143000" y="4433888"/>
            <a:ext cx="1219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Water</a:t>
            </a:r>
          </a:p>
        </p:txBody>
      </p:sp>
      <p:sp>
        <p:nvSpPr>
          <p:cNvPr id="8209" name="Text Box 1062"/>
          <p:cNvSpPr txBox="1">
            <a:spLocks noChangeArrowheads="1"/>
          </p:cNvSpPr>
          <p:nvPr/>
        </p:nvSpPr>
        <p:spPr bwMode="auto">
          <a:xfrm>
            <a:off x="1066800" y="21336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rgbClr val="FF00FF"/>
                </a:solidFill>
              </a:rPr>
              <a:t>Steam</a:t>
            </a:r>
          </a:p>
        </p:txBody>
      </p:sp>
      <p:sp>
        <p:nvSpPr>
          <p:cNvPr id="8210" name="Oval 1063"/>
          <p:cNvSpPr>
            <a:spLocks noChangeArrowheads="1"/>
          </p:cNvSpPr>
          <p:nvPr/>
        </p:nvSpPr>
        <p:spPr bwMode="auto">
          <a:xfrm>
            <a:off x="2362200" y="1981200"/>
            <a:ext cx="228600" cy="228600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11" name="Text Box 1064"/>
          <p:cNvSpPr txBox="1">
            <a:spLocks noChangeArrowheads="1"/>
          </p:cNvSpPr>
          <p:nvPr/>
        </p:nvSpPr>
        <p:spPr bwMode="auto">
          <a:xfrm>
            <a:off x="2514600" y="187325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Temperature Sensor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TMI Repercussions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8006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NRC implemented guidelines NUREG 0578 and NUREG 0660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These guidelines and requirements not clear to industry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NRC Regulatory Guide 1.97 and NUREG 0737 clarified the above NUREGs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Originally required a Post Accident Sampling System (PASS)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NRC has eliminated the requirements for a PASS at </a:t>
            </a:r>
            <a:r>
              <a:rPr lang="en-US" dirty="0" err="1" smtClean="0"/>
              <a:t>Vogtle</a:t>
            </a:r>
            <a:r>
              <a:rPr lang="en-US" dirty="0" smtClean="0"/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85D970-D15A-41DF-8A2B-4E5B6F12A43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PASS Elimination @ Vogtle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PASS not required for emergency response decision making during initial phases of accident</a:t>
            </a:r>
          </a:p>
          <a:p>
            <a:pPr lvl="1" eaLnBrk="1" hangingPunct="1"/>
            <a:r>
              <a:rPr lang="en-US" smtClean="0"/>
              <a:t>Some information not necessary</a:t>
            </a:r>
          </a:p>
          <a:p>
            <a:pPr lvl="1" eaLnBrk="1" hangingPunct="1"/>
            <a:r>
              <a:rPr lang="en-US" smtClean="0"/>
              <a:t>Needed info effectively provided by other indications </a:t>
            </a:r>
          </a:p>
          <a:p>
            <a:pPr eaLnBrk="1" hangingPunct="1"/>
            <a:r>
              <a:rPr lang="en-US" smtClean="0"/>
              <a:t>PASS not required but some type of post accident sampling is necessary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AAE59-A85E-48FF-A9DC-31EC4AC1112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Post Accident Sample Types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3276600"/>
          </a:xfrm>
        </p:spPr>
        <p:txBody>
          <a:bodyPr/>
          <a:lstStyle/>
          <a:p>
            <a:pPr eaLnBrk="1" hangingPunct="1"/>
            <a:r>
              <a:rPr lang="en-US" smtClean="0"/>
              <a:t>RCS Liquid</a:t>
            </a:r>
          </a:p>
          <a:p>
            <a:pPr eaLnBrk="1" hangingPunct="1"/>
            <a:r>
              <a:rPr lang="en-US" smtClean="0"/>
              <a:t>Containment Air</a:t>
            </a:r>
          </a:p>
          <a:p>
            <a:pPr eaLnBrk="1" hangingPunct="1"/>
            <a:r>
              <a:rPr lang="en-US" smtClean="0"/>
              <a:t>Plant Vents</a:t>
            </a:r>
          </a:p>
          <a:p>
            <a:pPr eaLnBrk="1" hangingPunct="1"/>
            <a:r>
              <a:rPr lang="en-US" smtClean="0"/>
              <a:t>Turbine Building Vents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9C24D2-07FA-4842-B712-E716112032D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theme/theme1.xml><?xml version="1.0" encoding="utf-8"?>
<a:theme xmlns:a="http://schemas.openxmlformats.org/drawingml/2006/main" name="RCNE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RCNE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52582DE6CEE3488E2B36DA63C24266" ma:contentTypeVersion="2" ma:contentTypeDescription="Create a new document." ma:contentTypeScope="" ma:versionID="81379d60be5df44d8b7f8258964d0d4f">
  <xsd:schema xmlns:xsd="http://www.w3.org/2001/XMLSchema" xmlns:p="http://schemas.microsoft.com/office/2006/metadata/properties" targetNamespace="http://schemas.microsoft.com/office/2006/metadata/properties" ma:root="true" ma:fieldsID="e7a143b59dc4d8b40df7e8e9dbb086a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3ED2090-B5F2-40CA-8D6D-06474B15AFFB}">
  <ds:schemaRefs>
    <ds:schemaRef ds:uri="http://schemas.microsoft.com/office/2006/documentManagement/types"/>
    <ds:schemaRef ds:uri="http://purl.org/dc/dcmitype/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4018AAE-1183-4EE0-8732-78D4B31028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BBB8794B-8841-46CB-B07F-C183D449FBA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RCNET</Template>
  <TotalTime>1297</TotalTime>
  <Words>705</Words>
  <Application>Microsoft Office PowerPoint</Application>
  <PresentationFormat>On-screen Show (4:3)</PresentationFormat>
  <Paragraphs>128</Paragraphs>
  <Slides>17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RCNET</vt:lpstr>
      <vt:lpstr>1_RCNET</vt:lpstr>
      <vt:lpstr>PowerPoint Presentation</vt:lpstr>
      <vt:lpstr>Post Accident Sampling System  PASS</vt:lpstr>
      <vt:lpstr>Objectives</vt:lpstr>
      <vt:lpstr>Objectives</vt:lpstr>
      <vt:lpstr>TMI</vt:lpstr>
      <vt:lpstr>TMI</vt:lpstr>
      <vt:lpstr>TMI Repercussions</vt:lpstr>
      <vt:lpstr>PASS Elimination @ Vogtle</vt:lpstr>
      <vt:lpstr>Post Accident Sample Types</vt:lpstr>
      <vt:lpstr>RCS Variables Of Interest</vt:lpstr>
      <vt:lpstr>Importance Of RCS Variables</vt:lpstr>
      <vt:lpstr>Importance Of RCS Variables</vt:lpstr>
      <vt:lpstr>Importance Of RCS Variables</vt:lpstr>
      <vt:lpstr>Containment Air Variables Of Interest</vt:lpstr>
      <vt:lpstr>Importance Of Containment Air Variables</vt:lpstr>
      <vt:lpstr>Objectives Review</vt:lpstr>
      <vt:lpstr>Objectives Review</vt:lpstr>
    </vt:vector>
  </TitlesOfParts>
  <Company>Southern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 Accident Sampling For Supervisors</dc:title>
  <dc:creator>taaustin</dc:creator>
  <cp:keywords>02</cp:keywords>
  <cp:lastModifiedBy>Peggy Hines IRSC</cp:lastModifiedBy>
  <cp:revision>32</cp:revision>
  <dcterms:created xsi:type="dcterms:W3CDTF">2004-07-08T18:06:00Z</dcterms:created>
  <dcterms:modified xsi:type="dcterms:W3CDTF">2013-02-25T13:54:41Z</dcterms:modified>
</cp:coreProperties>
</file>