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63" r:id="rId2"/>
    <p:sldId id="257" r:id="rId3"/>
    <p:sldId id="259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6" d="100"/>
          <a:sy n="56" d="100"/>
        </p:scale>
        <p:origin x="-82" y="-595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95F14A-8295-4B8E-9AAF-F49A9FF353AC}" type="datetimeFigureOut">
              <a:rPr lang="en-US" smtClean="0"/>
              <a:t>4/3/2013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292AEE-2F3B-44D9-8EDE-061A64D900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56296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8E6E0DF-24E3-4AE2-9EC9-07FEF6D7A5D8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38167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Lab applications: buffers, pH solutions and microbiological culture media preparation; as feed to Type 1 water systems, clinical analyzers, cell culture incubators and </a:t>
            </a:r>
            <a:r>
              <a:rPr lang="en-US" dirty="0" err="1" smtClean="0"/>
              <a:t>weatherometers</a:t>
            </a:r>
            <a:r>
              <a:rPr lang="en-US" dirty="0" smtClean="0"/>
              <a:t>; </a:t>
            </a:r>
          </a:p>
          <a:p>
            <a:r>
              <a:rPr lang="en-US" dirty="0" smtClean="0"/>
              <a:t>Critical lab applications: such as HPLC mobile phase preparation, blanks and sample dilution in GC, HPLC, AA, ICP-MS and other advanced analytical techniques; preparation of buffers and culture media for mammalian cell culture and IVF;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292AEE-2F3B-44D9-8EDE-061A64D90031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70649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Retrieved from: http://www.millipore.com/lab_water/clw4/tutorial&amp;tabno=4</a:t>
            </a:r>
            <a:r>
              <a:rPr lang="en-US" baseline="0" dirty="0" smtClean="0"/>
              <a:t> on March 21, 2013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292AEE-2F3B-44D9-8EDE-061A64D90031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60467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UV light is often used in conjunction with filtration or other purification methods to such as distillation, deionization filtration and activated carbon adsorption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292AEE-2F3B-44D9-8EDE-061A64D90031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2828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78D4DD-B332-47C9-89FC-5FD8EE1C5926}" type="datetimeFigureOut">
              <a:rPr lang="en-US" smtClean="0"/>
              <a:t>4/3/2013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B971BD-051A-4B7D-9C2A-7F442403C8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05432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78D4DD-B332-47C9-89FC-5FD8EE1C5926}" type="datetimeFigureOut">
              <a:rPr lang="en-US" smtClean="0"/>
              <a:t>4/3/2013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B971BD-051A-4B7D-9C2A-7F442403C8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069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78D4DD-B332-47C9-89FC-5FD8EE1C5926}" type="datetimeFigureOut">
              <a:rPr lang="en-US" smtClean="0"/>
              <a:t>4/3/2013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B971BD-051A-4B7D-9C2A-7F442403C8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69910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78D4DD-B332-47C9-89FC-5FD8EE1C5926}" type="datetimeFigureOut">
              <a:rPr lang="en-US" smtClean="0"/>
              <a:t>4/3/2013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B971BD-051A-4B7D-9C2A-7F442403C8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1761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78D4DD-B332-47C9-89FC-5FD8EE1C5926}" type="datetimeFigureOut">
              <a:rPr lang="en-US" smtClean="0"/>
              <a:t>4/3/2013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B971BD-051A-4B7D-9C2A-7F442403C8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53937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78D4DD-B332-47C9-89FC-5FD8EE1C5926}" type="datetimeFigureOut">
              <a:rPr lang="en-US" smtClean="0"/>
              <a:t>4/3/2013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B971BD-051A-4B7D-9C2A-7F442403C8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11124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78D4DD-B332-47C9-89FC-5FD8EE1C5926}" type="datetimeFigureOut">
              <a:rPr lang="en-US" smtClean="0"/>
              <a:t>4/3/2013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B971BD-051A-4B7D-9C2A-7F442403C8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81014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78D4DD-B332-47C9-89FC-5FD8EE1C5926}" type="datetimeFigureOut">
              <a:rPr lang="en-US" smtClean="0"/>
              <a:t>4/3/2013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B971BD-051A-4B7D-9C2A-7F442403C8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41847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78D4DD-B332-47C9-89FC-5FD8EE1C5926}" type="datetimeFigureOut">
              <a:rPr lang="en-US" smtClean="0"/>
              <a:t>4/3/2013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B971BD-051A-4B7D-9C2A-7F442403C839}" type="slidenum">
              <a:rPr lang="en-US" smtClean="0"/>
              <a:t>‹#›</a:t>
            </a:fld>
            <a:endParaRPr lang="en-US"/>
          </a:p>
        </p:txBody>
      </p:sp>
      <p:pic>
        <p:nvPicPr>
          <p:cNvPr id="5" name="Picture 4" descr="RCNET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1650" y="5961063"/>
            <a:ext cx="1044575" cy="966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IRSC_NSFPoster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1A174E"/>
              </a:clrFrom>
              <a:clrTo>
                <a:srgbClr val="1A174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443663"/>
            <a:ext cx="457200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9749334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78D4DD-B332-47C9-89FC-5FD8EE1C5926}" type="datetimeFigureOut">
              <a:rPr lang="en-US" smtClean="0"/>
              <a:t>4/3/2013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B971BD-051A-4B7D-9C2A-7F442403C8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83197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78D4DD-B332-47C9-89FC-5FD8EE1C5926}" type="datetimeFigureOut">
              <a:rPr lang="en-US" smtClean="0"/>
              <a:t>4/3/2013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B971BD-051A-4B7D-9C2A-7F442403C8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30874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25000"/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78D4DD-B332-47C9-89FC-5FD8EE1C5926}" type="datetimeFigureOut">
              <a:rPr lang="en-US" smtClean="0"/>
              <a:t>4/3/2013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B971BD-051A-4B7D-9C2A-7F442403C8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16895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398" y="1023516"/>
            <a:ext cx="8839199" cy="4896544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800" b="1" u="sng" dirty="0">
                <a:solidFill>
                  <a:srgbClr val="000000"/>
                </a:solidFill>
                <a:latin typeface="+mn-lt"/>
              </a:rPr>
              <a:t>ACADs (08-006)  Covered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1800" b="1" u="sng" dirty="0">
              <a:solidFill>
                <a:srgbClr val="000000"/>
              </a:solidFill>
              <a:latin typeface="+mn-lt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1800" b="1" u="sng" dirty="0">
              <a:solidFill>
                <a:srgbClr val="000000"/>
              </a:solidFill>
              <a:latin typeface="+mn-lt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1800" b="1" u="sng" dirty="0" smtClean="0">
              <a:solidFill>
                <a:srgbClr val="000000"/>
              </a:solidFill>
              <a:latin typeface="+mn-lt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1800" b="1" u="sng" dirty="0" smtClean="0">
              <a:solidFill>
                <a:srgbClr val="000000"/>
              </a:solidFill>
              <a:latin typeface="+mn-lt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b="1" u="sng" dirty="0">
              <a:solidFill>
                <a:srgbClr val="000000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1800" b="1" u="sng" dirty="0" smtClean="0">
              <a:solidFill>
                <a:srgbClr val="000000"/>
              </a:solidFill>
              <a:latin typeface="+mn-lt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b="1" u="sng" dirty="0">
              <a:solidFill>
                <a:srgbClr val="000000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1800" b="1" u="sng" dirty="0" smtClean="0">
              <a:solidFill>
                <a:srgbClr val="000000"/>
              </a:solidFill>
              <a:latin typeface="+mn-lt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800" b="1" u="sng" dirty="0" smtClean="0">
                <a:solidFill>
                  <a:srgbClr val="000000"/>
                </a:solidFill>
                <a:latin typeface="+mn-lt"/>
              </a:rPr>
              <a:t>Keywords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dirty="0" smtClean="0">
              <a:solidFill>
                <a:srgbClr val="000000"/>
              </a:solidFill>
              <a:latin typeface="+mn-lt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b="1" u="sng" dirty="0">
              <a:solidFill>
                <a:srgbClr val="000000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800" b="1" u="sng" dirty="0" smtClean="0">
                <a:solidFill>
                  <a:srgbClr val="000000"/>
                </a:solidFill>
                <a:latin typeface="+mn-lt"/>
              </a:rPr>
              <a:t>Description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1800" dirty="0" smtClean="0">
              <a:solidFill>
                <a:srgbClr val="000000"/>
              </a:solidFill>
              <a:latin typeface="+mn-lt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b="1" u="sng" dirty="0">
              <a:solidFill>
                <a:srgbClr val="000000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800" b="1" u="sng" dirty="0" smtClean="0">
                <a:solidFill>
                  <a:srgbClr val="000000"/>
                </a:solidFill>
                <a:latin typeface="+mn-lt"/>
              </a:rPr>
              <a:t>Supporting Material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srgbClr val="000000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0" y="0"/>
            <a:ext cx="9144000" cy="990600"/>
          </a:xfrm>
          <a:prstGeom prst="rect">
            <a:avLst/>
          </a:prstGeom>
        </p:spPr>
        <p:txBody>
          <a:bodyPr anchor="b" anchorCtr="0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3600" b="1" kern="0" dirty="0" smtClean="0">
                <a:ln>
                  <a:solidFill>
                    <a:srgbClr val="000000">
                      <a:alpha val="50000"/>
                    </a:srgbClr>
                  </a:solidFill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Water Grades</a:t>
            </a:r>
            <a:endParaRPr lang="en-US" sz="3600" b="1" kern="0" dirty="0">
              <a:ln>
                <a:solidFill>
                  <a:srgbClr val="000000">
                    <a:alpha val="50000"/>
                  </a:srgbClr>
                </a:solidFill>
              </a:ln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itchFamily="18" charset="0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0171483"/>
              </p:ext>
            </p:extLst>
          </p:nvPr>
        </p:nvGraphicFramePr>
        <p:xfrm>
          <a:off x="237964" y="1524000"/>
          <a:ext cx="8668072" cy="1463040"/>
        </p:xfrm>
        <a:graphic>
          <a:graphicData uri="http://schemas.openxmlformats.org/drawingml/2006/table">
            <a:tbl>
              <a:tblPr>
                <a:effectLst/>
                <a:tableStyleId>{5C22544A-7EE6-4342-B048-85BDC9FD1C3A}</a:tableStyleId>
              </a:tblPr>
              <a:tblGrid>
                <a:gridCol w="1083509"/>
                <a:gridCol w="1083509"/>
                <a:gridCol w="1083509"/>
                <a:gridCol w="1083509"/>
                <a:gridCol w="1083509"/>
                <a:gridCol w="1083509"/>
                <a:gridCol w="1083509"/>
                <a:gridCol w="1083509"/>
              </a:tblGrid>
              <a:tr h="216024">
                <a:tc>
                  <a:txBody>
                    <a:bodyPr/>
                    <a:lstStyle/>
                    <a:p>
                      <a:r>
                        <a:rPr lang="en-US" smtClean="0">
                          <a:solidFill>
                            <a:schemeClr val="tx1"/>
                          </a:solidFill>
                        </a:rPr>
                        <a:t>4.20.1.18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16024"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1602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1602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58498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kumimoji="0" lang="en-US" b="1" i="0" u="none" strike="noStrike" cap="none" normalizeH="0" baseline="0" dirty="0" smtClean="0">
                <a:ln>
                  <a:noFill/>
                </a:ln>
                <a:effectLst/>
                <a:cs typeface="Arial" pitchFamily="34" charset="0"/>
              </a:rPr>
              <a:t>Overview of Lab Water Grades</a:t>
            </a:r>
            <a:br>
              <a:rPr kumimoji="0" lang="en-US" b="1" i="0" u="none" strike="noStrike" cap="none" normalizeH="0" baseline="0" dirty="0" smtClean="0">
                <a:ln>
                  <a:noFill/>
                </a:ln>
                <a:effectLst/>
                <a:cs typeface="Arial" pitchFamily="34" charset="0"/>
              </a:rPr>
            </a:b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Norms define different laboratory water grades for: </a:t>
            </a:r>
          </a:p>
          <a:p>
            <a:pPr lvl="1"/>
            <a:r>
              <a:rPr lang="en-US" dirty="0" smtClean="0"/>
              <a:t>technical reasons</a:t>
            </a:r>
          </a:p>
          <a:p>
            <a:pPr lvl="1"/>
            <a:r>
              <a:rPr lang="en-US" dirty="0" smtClean="0"/>
              <a:t>economical reasons </a:t>
            </a:r>
          </a:p>
          <a:p>
            <a:r>
              <a:rPr lang="en-US" dirty="0" smtClean="0"/>
              <a:t>The purpose</a:t>
            </a:r>
          </a:p>
          <a:p>
            <a:pPr lvl="1"/>
            <a:r>
              <a:rPr lang="en-US" dirty="0" smtClean="0"/>
              <a:t>To ensure that the right water quality is used for a specific application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14860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Grades of water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341313" indent="-341313">
              <a:buFont typeface="+mj-lt"/>
              <a:buAutoNum type="arabicPeriod"/>
            </a:pPr>
            <a:r>
              <a:rPr lang="en-US" b="1" dirty="0" smtClean="0"/>
              <a:t>Grade 3 </a:t>
            </a:r>
            <a:r>
              <a:rPr lang="en-US" b="1" dirty="0"/>
              <a:t>water:</a:t>
            </a:r>
          </a:p>
          <a:p>
            <a:pPr marL="914400" lvl="1" indent="-514350"/>
            <a:r>
              <a:rPr lang="en-US" dirty="0"/>
              <a:t>Lowest lab water grade</a:t>
            </a:r>
          </a:p>
          <a:p>
            <a:pPr marL="914400" lvl="1" indent="-514350"/>
            <a:r>
              <a:rPr lang="en-US" dirty="0"/>
              <a:t>Recommended for:</a:t>
            </a:r>
          </a:p>
          <a:p>
            <a:pPr marL="1257300" lvl="3" indent="0">
              <a:buNone/>
            </a:pPr>
            <a:r>
              <a:rPr lang="en-US" dirty="0"/>
              <a:t>Glassware rinsing, heating baths feed type 1 lab water systems  </a:t>
            </a:r>
          </a:p>
          <a:p>
            <a:pPr marL="519113" indent="-519113">
              <a:buNone/>
            </a:pPr>
            <a:r>
              <a:rPr lang="en-US" b="1" dirty="0" smtClean="0"/>
              <a:t>2. Grade 2 water: </a:t>
            </a:r>
          </a:p>
          <a:p>
            <a:pPr lvl="1"/>
            <a:r>
              <a:rPr lang="en-US" dirty="0"/>
              <a:t>G</a:t>
            </a:r>
            <a:r>
              <a:rPr lang="en-US" dirty="0" smtClean="0"/>
              <a:t>eneral lab </a:t>
            </a:r>
            <a:r>
              <a:rPr lang="en-US" dirty="0"/>
              <a:t>applications </a:t>
            </a:r>
            <a:endParaRPr lang="en-US" dirty="0" smtClean="0"/>
          </a:p>
          <a:p>
            <a:pPr lvl="1"/>
            <a:r>
              <a:rPr lang="en-US" dirty="0" smtClean="0"/>
              <a:t>Preparation </a:t>
            </a:r>
            <a:r>
              <a:rPr lang="en-US" dirty="0"/>
              <a:t>of reagents for chemical analysis or </a:t>
            </a:r>
            <a:r>
              <a:rPr lang="en-US" dirty="0" smtClean="0"/>
              <a:t>synthesis</a:t>
            </a:r>
          </a:p>
          <a:p>
            <a:pPr marL="57150" indent="0">
              <a:buNone/>
            </a:pPr>
            <a:r>
              <a:rPr lang="en-US" b="1" dirty="0" smtClean="0"/>
              <a:t>3. Grade 1 water: </a:t>
            </a:r>
          </a:p>
          <a:p>
            <a:pPr marL="914400" lvl="1" indent="-457200"/>
            <a:r>
              <a:rPr lang="en-US" dirty="0" smtClean="0"/>
              <a:t>critical </a:t>
            </a:r>
            <a:r>
              <a:rPr lang="en-US" dirty="0"/>
              <a:t>laboratory applications </a:t>
            </a:r>
            <a:endParaRPr lang="en-US" dirty="0" smtClean="0"/>
          </a:p>
          <a:p>
            <a:pPr marL="914400" lvl="1" indent="-457200"/>
            <a:r>
              <a:rPr lang="en-US" dirty="0" smtClean="0"/>
              <a:t>production </a:t>
            </a:r>
            <a:r>
              <a:rPr lang="en-US" dirty="0"/>
              <a:t>of reagents for molecular biology applications </a:t>
            </a:r>
            <a:r>
              <a:rPr lang="en-US" dirty="0" smtClean="0"/>
              <a:t>preparation </a:t>
            </a:r>
            <a:r>
              <a:rPr lang="en-US" dirty="0"/>
              <a:t>of solutions for electrophoresis and blotting.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60578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Laboratory Water Specifications</a:t>
            </a:r>
            <a:br>
              <a:rPr lang="en-US" b="1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b="1" dirty="0" smtClean="0"/>
              <a:t>Published norms:</a:t>
            </a:r>
          </a:p>
          <a:p>
            <a:pPr lvl="1"/>
            <a:r>
              <a:rPr lang="en-US" dirty="0" smtClean="0"/>
              <a:t>ASTM</a:t>
            </a:r>
            <a:r>
              <a:rPr lang="en-US" dirty="0"/>
              <a:t>® and ISO® 3696 for laboratory applications; </a:t>
            </a:r>
            <a:endParaRPr lang="en-US" dirty="0" smtClean="0"/>
          </a:p>
          <a:p>
            <a:pPr lvl="1"/>
            <a:r>
              <a:rPr lang="en-US" dirty="0" smtClean="0"/>
              <a:t>CLSI </a:t>
            </a:r>
            <a:r>
              <a:rPr lang="en-US" dirty="0"/>
              <a:t>guidelines for clinical laboratories. </a:t>
            </a:r>
            <a:endParaRPr lang="en-US" dirty="0" smtClean="0"/>
          </a:p>
          <a:p>
            <a:r>
              <a:rPr lang="en-US" sz="2400" b="1" dirty="0" smtClean="0"/>
              <a:t>Some </a:t>
            </a:r>
            <a:r>
              <a:rPr lang="en-US" sz="2400" b="1" dirty="0"/>
              <a:t>laboratories will also use norms defined in the European or the US Pharmacopoeia.</a:t>
            </a:r>
          </a:p>
        </p:txBody>
      </p:sp>
    </p:spTree>
    <p:extLst>
      <p:ext uri="{BB962C8B-B14F-4D97-AF65-F5344CB8AC3E}">
        <p14:creationId xmlns:p14="http://schemas.microsoft.com/office/powerpoint/2010/main" val="26819477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/>
              <a:t>Water specifications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66805231"/>
              </p:ext>
            </p:extLst>
          </p:nvPr>
        </p:nvGraphicFramePr>
        <p:xfrm>
          <a:off x="228601" y="1905001"/>
          <a:ext cx="8417051" cy="3392645"/>
        </p:xfrm>
        <a:graphic>
          <a:graphicData uri="http://schemas.openxmlformats.org/drawingml/2006/table">
            <a:tbl>
              <a:tblPr/>
              <a:tblGrid>
                <a:gridCol w="2210539"/>
                <a:gridCol w="2720663"/>
                <a:gridCol w="1190290"/>
                <a:gridCol w="1190290"/>
                <a:gridCol w="1105269"/>
              </a:tblGrid>
              <a:tr h="391979">
                <a:tc>
                  <a:txBody>
                    <a:bodyPr/>
                    <a:lstStyle/>
                    <a:p>
                      <a:pPr algn="l"/>
                      <a:r>
                        <a:rPr lang="en-US" b="1" dirty="0" smtClean="0">
                          <a:solidFill>
                            <a:srgbClr val="FFFFFF"/>
                          </a:solidFill>
                          <a:effectLst/>
                          <a:latin typeface="Arial"/>
                        </a:rPr>
                        <a:t>Contaminant</a:t>
                      </a:r>
                      <a:endParaRPr lang="en-US" b="1" dirty="0">
                        <a:solidFill>
                          <a:srgbClr val="FFFFFF"/>
                        </a:solidFill>
                        <a:effectLst/>
                        <a:latin typeface="Arial"/>
                      </a:endParaRPr>
                    </a:p>
                  </a:txBody>
                  <a:tcPr marL="28575" marR="28575" marT="28575" marB="28575">
                    <a:lnL w="9525" cap="flat" cmpd="sng" algn="ctr">
                      <a:solidFill>
                        <a:srgbClr val="8D8D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D8D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D8D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D8D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AB7EA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b="1">
                          <a:solidFill>
                            <a:srgbClr val="FFFFFF"/>
                          </a:solidFill>
                          <a:effectLst/>
                          <a:latin typeface="Arial"/>
                        </a:rPr>
                        <a:t>Parameter and unit</a:t>
                      </a:r>
                    </a:p>
                  </a:txBody>
                  <a:tcPr marL="28575" marR="28575" marT="28575" marB="28575">
                    <a:lnL w="9525" cap="flat" cmpd="sng" algn="ctr">
                      <a:solidFill>
                        <a:srgbClr val="8D8D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D8D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D8D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D8D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AB7EA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b="1">
                          <a:solidFill>
                            <a:srgbClr val="FFFFFF"/>
                          </a:solidFill>
                          <a:effectLst/>
                          <a:latin typeface="Arial"/>
                        </a:rPr>
                        <a:t>Type 3</a:t>
                      </a:r>
                    </a:p>
                  </a:txBody>
                  <a:tcPr marL="28575" marR="28575" marT="28575" marB="28575">
                    <a:lnL w="9525" cap="flat" cmpd="sng" algn="ctr">
                      <a:solidFill>
                        <a:srgbClr val="8D8D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D8D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D8D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D8D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AB7EA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b="1">
                          <a:solidFill>
                            <a:srgbClr val="FFFFFF"/>
                          </a:solidFill>
                          <a:effectLst/>
                          <a:latin typeface="Arial"/>
                        </a:rPr>
                        <a:t>Type 2</a:t>
                      </a:r>
                    </a:p>
                  </a:txBody>
                  <a:tcPr marL="28575" marR="28575" marT="28575" marB="28575">
                    <a:lnL w="9525" cap="flat" cmpd="sng" algn="ctr">
                      <a:solidFill>
                        <a:srgbClr val="8D8D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D8D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D8D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D8D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AB7EA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b="1">
                          <a:solidFill>
                            <a:srgbClr val="FFFFFF"/>
                          </a:solidFill>
                          <a:effectLst/>
                          <a:latin typeface="Arial"/>
                        </a:rPr>
                        <a:t>Type 1</a:t>
                      </a:r>
                    </a:p>
                  </a:txBody>
                  <a:tcPr marL="28575" marR="28575" marT="28575" marB="28575">
                    <a:lnL w="9525" cap="flat" cmpd="sng" algn="ctr">
                      <a:solidFill>
                        <a:srgbClr val="8D8D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D8D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D8D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D8D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AB7EA"/>
                    </a:solidFill>
                  </a:tcPr>
                </a:tc>
              </a:tr>
              <a:tr h="716375">
                <a:tc>
                  <a:txBody>
                    <a:bodyPr/>
                    <a:lstStyle/>
                    <a:p>
                      <a:pPr algn="l"/>
                      <a:r>
                        <a:rPr lang="en-US" b="0">
                          <a:solidFill>
                            <a:srgbClr val="333333"/>
                          </a:solidFill>
                          <a:effectLst/>
                          <a:latin typeface="Arial"/>
                        </a:rPr>
                        <a:t>Ions</a:t>
                      </a:r>
                      <a:endParaRPr lang="en-US">
                        <a:effectLst/>
                        <a:latin typeface="Arial"/>
                      </a:endParaRPr>
                    </a:p>
                  </a:txBody>
                  <a:tcPr marL="28575" marR="28575" marT="28575" marB="28575">
                    <a:lnL w="9525" cap="flat" cmpd="sng" algn="ctr">
                      <a:solidFill>
                        <a:srgbClr val="8D8D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D8D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D8D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D8D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F4FC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b="0">
                          <a:solidFill>
                            <a:srgbClr val="333333"/>
                          </a:solidFill>
                          <a:effectLst/>
                          <a:latin typeface="Arial"/>
                        </a:rPr>
                        <a:t>Resistivity (</a:t>
                      </a:r>
                      <a:r>
                        <a:rPr lang="en-US">
                          <a:effectLst/>
                          <a:latin typeface="Arial"/>
                        </a:rPr>
                        <a:t>M</a:t>
                      </a:r>
                      <a:r>
                        <a:rPr lang="el-GR">
                          <a:effectLst/>
                          <a:latin typeface="Arial"/>
                        </a:rPr>
                        <a:t>Ω•</a:t>
                      </a:r>
                      <a:r>
                        <a:rPr lang="en-US" b="0">
                          <a:solidFill>
                            <a:srgbClr val="333333"/>
                          </a:solidFill>
                          <a:effectLst/>
                          <a:latin typeface="Arial"/>
                        </a:rPr>
                        <a:t>cm @ 25</a:t>
                      </a:r>
                      <a:r>
                        <a:rPr lang="en-US">
                          <a:effectLst/>
                          <a:latin typeface="Arial"/>
                        </a:rPr>
                        <a:t>°</a:t>
                      </a:r>
                      <a:r>
                        <a:rPr lang="en-US" b="0">
                          <a:solidFill>
                            <a:srgbClr val="333333"/>
                          </a:solidFill>
                          <a:effectLst/>
                          <a:latin typeface="Arial"/>
                        </a:rPr>
                        <a:t>C)</a:t>
                      </a:r>
                      <a:endParaRPr lang="en-US">
                        <a:effectLst/>
                        <a:latin typeface="Arial"/>
                      </a:endParaRPr>
                    </a:p>
                  </a:txBody>
                  <a:tcPr marL="28575" marR="28575" marT="28575" marB="28575">
                    <a:lnL w="9525" cap="flat" cmpd="sng" algn="ctr">
                      <a:solidFill>
                        <a:srgbClr val="8D8D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D8D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D8D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D8D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F4F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>
                          <a:solidFill>
                            <a:srgbClr val="333333"/>
                          </a:solidFill>
                          <a:effectLst/>
                          <a:latin typeface="Arial"/>
                        </a:rPr>
                        <a:t>&gt;0.05</a:t>
                      </a:r>
                      <a:endParaRPr lang="en-US">
                        <a:effectLst/>
                        <a:latin typeface="Arial"/>
                      </a:endParaRPr>
                    </a:p>
                  </a:txBody>
                  <a:tcPr marL="28575" marR="28575" marT="28575" marB="28575">
                    <a:lnL w="9525" cap="flat" cmpd="sng" algn="ctr">
                      <a:solidFill>
                        <a:srgbClr val="8D8D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D8D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D8D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D8D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F4F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>
                          <a:solidFill>
                            <a:srgbClr val="333333"/>
                          </a:solidFill>
                          <a:effectLst/>
                          <a:latin typeface="Arial"/>
                        </a:rPr>
                        <a:t>&gt;1.0</a:t>
                      </a:r>
                      <a:endParaRPr lang="en-US">
                        <a:effectLst/>
                        <a:latin typeface="Arial"/>
                      </a:endParaRPr>
                    </a:p>
                  </a:txBody>
                  <a:tcPr marL="28575" marR="28575" marT="28575" marB="28575">
                    <a:lnL w="9525" cap="flat" cmpd="sng" algn="ctr">
                      <a:solidFill>
                        <a:srgbClr val="8D8D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D8D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D8D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D8D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F4F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>
                          <a:solidFill>
                            <a:srgbClr val="333333"/>
                          </a:solidFill>
                          <a:effectLst/>
                          <a:latin typeface="Arial"/>
                        </a:rPr>
                        <a:t>&gt;18.0</a:t>
                      </a:r>
                      <a:endParaRPr lang="en-US">
                        <a:effectLst/>
                        <a:latin typeface="Arial"/>
                      </a:endParaRPr>
                    </a:p>
                  </a:txBody>
                  <a:tcPr marL="28575" marR="28575" marT="28575" marB="28575">
                    <a:lnL w="9525" cap="flat" cmpd="sng" algn="ctr">
                      <a:solidFill>
                        <a:srgbClr val="8D8D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D8D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D8D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D8D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F4FC"/>
                    </a:solidFill>
                  </a:tcPr>
                </a:tc>
              </a:tr>
              <a:tr h="391979">
                <a:tc>
                  <a:txBody>
                    <a:bodyPr/>
                    <a:lstStyle/>
                    <a:p>
                      <a:pPr algn="l"/>
                      <a:r>
                        <a:rPr lang="en-US" b="0">
                          <a:solidFill>
                            <a:srgbClr val="333333"/>
                          </a:solidFill>
                          <a:effectLst/>
                          <a:latin typeface="Arial"/>
                        </a:rPr>
                        <a:t>Organics</a:t>
                      </a:r>
                      <a:endParaRPr lang="en-US">
                        <a:effectLst/>
                        <a:latin typeface="Arial"/>
                      </a:endParaRPr>
                    </a:p>
                  </a:txBody>
                  <a:tcPr marL="28575" marR="28575" marT="28575" marB="28575">
                    <a:lnL w="9525" cap="flat" cmpd="sng" algn="ctr">
                      <a:solidFill>
                        <a:srgbClr val="8D8D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D8D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D8D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D8D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b="0">
                          <a:solidFill>
                            <a:srgbClr val="333333"/>
                          </a:solidFill>
                          <a:effectLst/>
                          <a:latin typeface="Arial"/>
                        </a:rPr>
                        <a:t>TOC (ppb)</a:t>
                      </a:r>
                      <a:endParaRPr lang="en-US">
                        <a:effectLst/>
                        <a:latin typeface="Arial"/>
                      </a:endParaRPr>
                    </a:p>
                  </a:txBody>
                  <a:tcPr marL="28575" marR="28575" marT="28575" marB="28575">
                    <a:lnL w="9525" cap="flat" cmpd="sng" algn="ctr">
                      <a:solidFill>
                        <a:srgbClr val="8D8D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D8D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D8D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D8D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>
                          <a:solidFill>
                            <a:srgbClr val="333333"/>
                          </a:solidFill>
                          <a:effectLst/>
                          <a:latin typeface="Arial"/>
                        </a:rPr>
                        <a:t>&lt;200</a:t>
                      </a:r>
                      <a:endParaRPr lang="en-US">
                        <a:effectLst/>
                        <a:latin typeface="Arial"/>
                      </a:endParaRPr>
                    </a:p>
                  </a:txBody>
                  <a:tcPr marL="28575" marR="28575" marT="28575" marB="28575">
                    <a:lnL w="9525" cap="flat" cmpd="sng" algn="ctr">
                      <a:solidFill>
                        <a:srgbClr val="8D8D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D8D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D8D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D8D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>
                          <a:solidFill>
                            <a:srgbClr val="333333"/>
                          </a:solidFill>
                          <a:effectLst/>
                          <a:latin typeface="Arial"/>
                        </a:rPr>
                        <a:t>&lt;50</a:t>
                      </a:r>
                      <a:endParaRPr lang="en-US">
                        <a:effectLst/>
                        <a:latin typeface="Arial"/>
                      </a:endParaRPr>
                    </a:p>
                  </a:txBody>
                  <a:tcPr marL="28575" marR="28575" marT="28575" marB="28575">
                    <a:lnL w="9525" cap="flat" cmpd="sng" algn="ctr">
                      <a:solidFill>
                        <a:srgbClr val="8D8D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D8D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D8D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D8D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>
                          <a:solidFill>
                            <a:srgbClr val="333333"/>
                          </a:solidFill>
                          <a:effectLst/>
                          <a:latin typeface="Arial"/>
                        </a:rPr>
                        <a:t>&lt;10</a:t>
                      </a:r>
                      <a:endParaRPr lang="en-US">
                        <a:effectLst/>
                        <a:latin typeface="Arial"/>
                      </a:endParaRPr>
                    </a:p>
                  </a:txBody>
                  <a:tcPr marL="28575" marR="28575" marT="28575" marB="28575">
                    <a:lnL w="9525" cap="flat" cmpd="sng" algn="ctr">
                      <a:solidFill>
                        <a:srgbClr val="8D8D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D8D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D8D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D8D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91979">
                <a:tc>
                  <a:txBody>
                    <a:bodyPr/>
                    <a:lstStyle/>
                    <a:p>
                      <a:pPr algn="l"/>
                      <a:r>
                        <a:rPr lang="en-US" b="0">
                          <a:solidFill>
                            <a:srgbClr val="333333"/>
                          </a:solidFill>
                          <a:effectLst/>
                          <a:latin typeface="Arial"/>
                        </a:rPr>
                        <a:t>Pyrogens</a:t>
                      </a:r>
                      <a:endParaRPr lang="en-US">
                        <a:effectLst/>
                        <a:latin typeface="Arial"/>
                      </a:endParaRPr>
                    </a:p>
                  </a:txBody>
                  <a:tcPr marL="28575" marR="28575" marT="28575" marB="28575">
                    <a:lnL w="9525" cap="flat" cmpd="sng" algn="ctr">
                      <a:solidFill>
                        <a:srgbClr val="8D8D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D8D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D8D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D8D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F4FC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b="0">
                          <a:solidFill>
                            <a:srgbClr val="333333"/>
                          </a:solidFill>
                          <a:effectLst/>
                          <a:latin typeface="Arial"/>
                        </a:rPr>
                        <a:t>(Eu/ML)</a:t>
                      </a:r>
                      <a:endParaRPr lang="en-US">
                        <a:effectLst/>
                        <a:latin typeface="Arial"/>
                      </a:endParaRPr>
                    </a:p>
                  </a:txBody>
                  <a:tcPr marL="28575" marR="28575" marT="28575" marB="28575">
                    <a:lnL w="9525" cap="flat" cmpd="sng" algn="ctr">
                      <a:solidFill>
                        <a:srgbClr val="8D8D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D8D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D8D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D8D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F4F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>
                          <a:solidFill>
                            <a:srgbClr val="333333"/>
                          </a:solidFill>
                          <a:effectLst/>
                          <a:latin typeface="Arial"/>
                        </a:rPr>
                        <a:t>NA</a:t>
                      </a:r>
                      <a:endParaRPr lang="en-US">
                        <a:effectLst/>
                        <a:latin typeface="Arial"/>
                      </a:endParaRPr>
                    </a:p>
                  </a:txBody>
                  <a:tcPr marL="28575" marR="28575" marT="28575" marB="28575">
                    <a:lnL w="9525" cap="flat" cmpd="sng" algn="ctr">
                      <a:solidFill>
                        <a:srgbClr val="8D8D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D8D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D8D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D8D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F4F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>
                          <a:solidFill>
                            <a:srgbClr val="333333"/>
                          </a:solidFill>
                          <a:effectLst/>
                          <a:latin typeface="Arial"/>
                        </a:rPr>
                        <a:t>NA</a:t>
                      </a:r>
                      <a:endParaRPr lang="en-US">
                        <a:effectLst/>
                        <a:latin typeface="Arial"/>
                      </a:endParaRPr>
                    </a:p>
                  </a:txBody>
                  <a:tcPr marL="28575" marR="28575" marT="28575" marB="28575">
                    <a:lnL w="9525" cap="flat" cmpd="sng" algn="ctr">
                      <a:solidFill>
                        <a:srgbClr val="8D8D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D8D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D8D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D8D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F4F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>
                          <a:solidFill>
                            <a:srgbClr val="333333"/>
                          </a:solidFill>
                          <a:effectLst/>
                          <a:latin typeface="Arial"/>
                        </a:rPr>
                        <a:t>&lt;0.03</a:t>
                      </a:r>
                      <a:endParaRPr lang="en-US">
                        <a:effectLst/>
                        <a:latin typeface="Arial"/>
                      </a:endParaRPr>
                    </a:p>
                  </a:txBody>
                  <a:tcPr marL="28575" marR="28575" marT="28575" marB="28575">
                    <a:lnL w="9525" cap="flat" cmpd="sng" algn="ctr">
                      <a:solidFill>
                        <a:srgbClr val="8D8D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D8D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D8D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D8D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F4FC"/>
                    </a:solidFill>
                  </a:tcPr>
                </a:tc>
              </a:tr>
              <a:tr h="716375">
                <a:tc>
                  <a:txBody>
                    <a:bodyPr/>
                    <a:lstStyle/>
                    <a:p>
                      <a:pPr algn="l"/>
                      <a:r>
                        <a:rPr lang="en-US" b="0">
                          <a:solidFill>
                            <a:srgbClr val="333333"/>
                          </a:solidFill>
                          <a:effectLst/>
                          <a:latin typeface="Arial"/>
                        </a:rPr>
                        <a:t>Particulates</a:t>
                      </a:r>
                      <a:endParaRPr lang="en-US">
                        <a:effectLst/>
                        <a:latin typeface="Arial"/>
                      </a:endParaRPr>
                    </a:p>
                  </a:txBody>
                  <a:tcPr marL="28575" marR="28575" marT="28575" marB="28575">
                    <a:lnL w="9525" cap="flat" cmpd="sng" algn="ctr">
                      <a:solidFill>
                        <a:srgbClr val="8D8D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D8D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D8D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D8D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b="0">
                          <a:solidFill>
                            <a:srgbClr val="333333"/>
                          </a:solidFill>
                          <a:effectLst/>
                          <a:latin typeface="Arial"/>
                        </a:rPr>
                        <a:t>Particulates &gt; 0.2 µm (units/mL)</a:t>
                      </a:r>
                      <a:endParaRPr lang="en-US">
                        <a:effectLst/>
                        <a:latin typeface="Arial"/>
                      </a:endParaRPr>
                    </a:p>
                  </a:txBody>
                  <a:tcPr marL="28575" marR="28575" marT="28575" marB="28575">
                    <a:lnL w="9525" cap="flat" cmpd="sng" algn="ctr">
                      <a:solidFill>
                        <a:srgbClr val="8D8D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D8D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D8D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D8D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>
                          <a:solidFill>
                            <a:srgbClr val="333333"/>
                          </a:solidFill>
                          <a:effectLst/>
                          <a:latin typeface="Arial"/>
                        </a:rPr>
                        <a:t>NA</a:t>
                      </a:r>
                      <a:endParaRPr lang="en-US">
                        <a:effectLst/>
                        <a:latin typeface="Arial"/>
                      </a:endParaRPr>
                    </a:p>
                  </a:txBody>
                  <a:tcPr marL="28575" marR="28575" marT="28575" marB="28575">
                    <a:lnL w="9525" cap="flat" cmpd="sng" algn="ctr">
                      <a:solidFill>
                        <a:srgbClr val="8D8D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D8D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D8D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D8D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>
                          <a:solidFill>
                            <a:srgbClr val="333333"/>
                          </a:solidFill>
                          <a:effectLst/>
                          <a:latin typeface="Arial"/>
                        </a:rPr>
                        <a:t>NA</a:t>
                      </a:r>
                      <a:endParaRPr lang="en-US">
                        <a:effectLst/>
                        <a:latin typeface="Arial"/>
                      </a:endParaRPr>
                    </a:p>
                  </a:txBody>
                  <a:tcPr marL="28575" marR="28575" marT="28575" marB="28575">
                    <a:lnL w="9525" cap="flat" cmpd="sng" algn="ctr">
                      <a:solidFill>
                        <a:srgbClr val="8D8D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D8D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D8D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D8D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>
                          <a:solidFill>
                            <a:srgbClr val="333333"/>
                          </a:solidFill>
                          <a:effectLst/>
                          <a:latin typeface="Arial"/>
                        </a:rPr>
                        <a:t>&lt;1</a:t>
                      </a:r>
                      <a:endParaRPr lang="en-US">
                        <a:effectLst/>
                        <a:latin typeface="Arial"/>
                      </a:endParaRPr>
                    </a:p>
                  </a:txBody>
                  <a:tcPr marL="28575" marR="28575" marT="28575" marB="28575">
                    <a:lnL w="9525" cap="flat" cmpd="sng" algn="ctr">
                      <a:solidFill>
                        <a:srgbClr val="8D8D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D8D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D8D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D8D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91979">
                <a:tc>
                  <a:txBody>
                    <a:bodyPr/>
                    <a:lstStyle/>
                    <a:p>
                      <a:pPr algn="l"/>
                      <a:r>
                        <a:rPr lang="en-US" b="0">
                          <a:solidFill>
                            <a:srgbClr val="333333"/>
                          </a:solidFill>
                          <a:effectLst/>
                          <a:latin typeface="Arial"/>
                        </a:rPr>
                        <a:t>Colloids</a:t>
                      </a:r>
                      <a:endParaRPr lang="en-US">
                        <a:effectLst/>
                        <a:latin typeface="Arial"/>
                      </a:endParaRPr>
                    </a:p>
                  </a:txBody>
                  <a:tcPr marL="28575" marR="28575" marT="28575" marB="28575">
                    <a:lnL w="9525" cap="flat" cmpd="sng" algn="ctr">
                      <a:solidFill>
                        <a:srgbClr val="8D8D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D8D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D8D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D8D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F4FC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b="0">
                          <a:solidFill>
                            <a:srgbClr val="333333"/>
                          </a:solidFill>
                          <a:effectLst/>
                          <a:latin typeface="Arial"/>
                        </a:rPr>
                        <a:t>Silica (ppb)</a:t>
                      </a:r>
                      <a:endParaRPr lang="en-US">
                        <a:effectLst/>
                        <a:latin typeface="Arial"/>
                      </a:endParaRPr>
                    </a:p>
                  </a:txBody>
                  <a:tcPr marL="28575" marR="28575" marT="28575" marB="28575">
                    <a:lnL w="9525" cap="flat" cmpd="sng" algn="ctr">
                      <a:solidFill>
                        <a:srgbClr val="8D8D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D8D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D8D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D8D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F4F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>
                          <a:solidFill>
                            <a:srgbClr val="333333"/>
                          </a:solidFill>
                          <a:effectLst/>
                          <a:latin typeface="Arial"/>
                        </a:rPr>
                        <a:t>&lt;1000</a:t>
                      </a:r>
                      <a:endParaRPr lang="en-US">
                        <a:effectLst/>
                        <a:latin typeface="Arial"/>
                      </a:endParaRPr>
                    </a:p>
                  </a:txBody>
                  <a:tcPr marL="28575" marR="28575" marT="28575" marB="28575">
                    <a:lnL w="9525" cap="flat" cmpd="sng" algn="ctr">
                      <a:solidFill>
                        <a:srgbClr val="8D8D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D8D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D8D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D8D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F4F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>
                          <a:solidFill>
                            <a:srgbClr val="333333"/>
                          </a:solidFill>
                          <a:effectLst/>
                          <a:latin typeface="Arial"/>
                        </a:rPr>
                        <a:t>&lt;100</a:t>
                      </a:r>
                      <a:endParaRPr lang="en-US">
                        <a:effectLst/>
                        <a:latin typeface="Arial"/>
                      </a:endParaRPr>
                    </a:p>
                  </a:txBody>
                  <a:tcPr marL="28575" marR="28575" marT="28575" marB="28575">
                    <a:lnL w="9525" cap="flat" cmpd="sng" algn="ctr">
                      <a:solidFill>
                        <a:srgbClr val="8D8D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D8D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D8D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D8D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F4F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>
                          <a:solidFill>
                            <a:srgbClr val="333333"/>
                          </a:solidFill>
                          <a:effectLst/>
                          <a:latin typeface="Arial"/>
                        </a:rPr>
                        <a:t>&lt;10</a:t>
                      </a:r>
                      <a:endParaRPr lang="en-US">
                        <a:effectLst/>
                        <a:latin typeface="Arial"/>
                      </a:endParaRPr>
                    </a:p>
                  </a:txBody>
                  <a:tcPr marL="28575" marR="28575" marT="28575" marB="28575">
                    <a:lnL w="9525" cap="flat" cmpd="sng" algn="ctr">
                      <a:solidFill>
                        <a:srgbClr val="8D8D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D8D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D8D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D8D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F4FC"/>
                    </a:solidFill>
                  </a:tcPr>
                </a:tc>
              </a:tr>
              <a:tr h="391979">
                <a:tc>
                  <a:txBody>
                    <a:bodyPr/>
                    <a:lstStyle/>
                    <a:p>
                      <a:pPr algn="l"/>
                      <a:r>
                        <a:rPr lang="en-US" b="0">
                          <a:solidFill>
                            <a:srgbClr val="333333"/>
                          </a:solidFill>
                          <a:effectLst/>
                          <a:latin typeface="Arial"/>
                        </a:rPr>
                        <a:t>Bacteria</a:t>
                      </a:r>
                      <a:endParaRPr lang="en-US">
                        <a:effectLst/>
                        <a:latin typeface="Arial"/>
                      </a:endParaRPr>
                    </a:p>
                  </a:txBody>
                  <a:tcPr marL="28575" marR="28575" marT="28575" marB="28575">
                    <a:lnL w="9525" cap="flat" cmpd="sng" algn="ctr">
                      <a:solidFill>
                        <a:srgbClr val="8D8D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D8D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D8D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D8D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b="0">
                          <a:solidFill>
                            <a:srgbClr val="333333"/>
                          </a:solidFill>
                          <a:effectLst/>
                          <a:latin typeface="Arial"/>
                        </a:rPr>
                        <a:t>Bacteria (cfu/mL)</a:t>
                      </a:r>
                      <a:endParaRPr lang="en-US">
                        <a:effectLst/>
                        <a:latin typeface="Arial"/>
                      </a:endParaRPr>
                    </a:p>
                  </a:txBody>
                  <a:tcPr marL="28575" marR="28575" marT="28575" marB="28575">
                    <a:lnL w="9525" cap="flat" cmpd="sng" algn="ctr">
                      <a:solidFill>
                        <a:srgbClr val="8D8D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D8D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D8D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D8D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>
                          <a:solidFill>
                            <a:srgbClr val="333333"/>
                          </a:solidFill>
                          <a:effectLst/>
                          <a:latin typeface="Arial"/>
                        </a:rPr>
                        <a:t>&lt;1000</a:t>
                      </a:r>
                      <a:endParaRPr lang="en-US">
                        <a:effectLst/>
                        <a:latin typeface="Arial"/>
                      </a:endParaRPr>
                    </a:p>
                  </a:txBody>
                  <a:tcPr marL="28575" marR="28575" marT="28575" marB="28575">
                    <a:lnL w="9525" cap="flat" cmpd="sng" algn="ctr">
                      <a:solidFill>
                        <a:srgbClr val="8D8D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D8D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D8D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D8D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>
                          <a:solidFill>
                            <a:srgbClr val="333333"/>
                          </a:solidFill>
                          <a:effectLst/>
                          <a:latin typeface="Arial"/>
                        </a:rPr>
                        <a:t>&lt;100</a:t>
                      </a:r>
                      <a:endParaRPr lang="en-US">
                        <a:effectLst/>
                        <a:latin typeface="Arial"/>
                      </a:endParaRPr>
                    </a:p>
                  </a:txBody>
                  <a:tcPr marL="28575" marR="28575" marT="28575" marB="28575">
                    <a:lnL w="9525" cap="flat" cmpd="sng" algn="ctr">
                      <a:solidFill>
                        <a:srgbClr val="8D8D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D8D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D8D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D8D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rgbClr val="333333"/>
                          </a:solidFill>
                          <a:effectLst/>
                          <a:latin typeface="Arial"/>
                        </a:rPr>
                        <a:t>&lt;1</a:t>
                      </a:r>
                      <a:endParaRPr lang="en-US" dirty="0">
                        <a:effectLst/>
                        <a:latin typeface="Arial"/>
                      </a:endParaRPr>
                    </a:p>
                  </a:txBody>
                  <a:tcPr marL="28575" marR="28575" marT="28575" marB="28575">
                    <a:lnL w="9525" cap="flat" cmpd="sng" algn="ctr">
                      <a:solidFill>
                        <a:srgbClr val="8D8D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D8D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D8D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D8D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619683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Lab grade water production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b="1" dirty="0" smtClean="0"/>
              <a:t>Filtration technologies:  </a:t>
            </a:r>
          </a:p>
          <a:p>
            <a:endParaRPr lang="en-US" b="1" dirty="0" smtClean="0"/>
          </a:p>
          <a:p>
            <a:pPr lvl="1"/>
            <a:r>
              <a:rPr lang="en-US" dirty="0"/>
              <a:t>R</a:t>
            </a:r>
            <a:r>
              <a:rPr lang="en-US" dirty="0" smtClean="0"/>
              <a:t>everse </a:t>
            </a:r>
            <a:r>
              <a:rPr lang="en-US" dirty="0"/>
              <a:t>osmosis, </a:t>
            </a:r>
            <a:r>
              <a:rPr lang="en-US" dirty="0" err="1"/>
              <a:t>nanofiltration</a:t>
            </a:r>
            <a:r>
              <a:rPr lang="en-US" dirty="0"/>
              <a:t>, ultrafiltration, microfiltration and particle filtration </a:t>
            </a:r>
            <a:endParaRPr lang="en-US" dirty="0" smtClean="0"/>
          </a:p>
          <a:p>
            <a:pPr lvl="1"/>
            <a:r>
              <a:rPr lang="en-US" dirty="0" smtClean="0"/>
              <a:t>Filtration </a:t>
            </a:r>
            <a:r>
              <a:rPr lang="en-US" dirty="0"/>
              <a:t>is often the first step in producing type I and II water</a:t>
            </a:r>
            <a:r>
              <a:rPr lang="en-US" dirty="0" smtClean="0"/>
              <a:t>.</a:t>
            </a:r>
          </a:p>
          <a:p>
            <a:pPr lvl="1"/>
            <a:endParaRPr lang="en-US" b="1" dirty="0"/>
          </a:p>
          <a:p>
            <a:r>
              <a:rPr lang="en-US" b="1" dirty="0"/>
              <a:t>UV radiation </a:t>
            </a:r>
            <a:endParaRPr lang="en-US" b="1" dirty="0" smtClean="0"/>
          </a:p>
          <a:p>
            <a:pPr lvl="1"/>
            <a:r>
              <a:rPr lang="en-US" dirty="0" smtClean="0"/>
              <a:t>for </a:t>
            </a:r>
            <a:r>
              <a:rPr lang="en-US" dirty="0"/>
              <a:t>eliminating bacteria and other microorganisms in water, </a:t>
            </a:r>
            <a:endParaRPr lang="en-US" dirty="0" smtClean="0"/>
          </a:p>
          <a:p>
            <a:pPr lvl="1"/>
            <a:r>
              <a:rPr lang="en-US" dirty="0" smtClean="0"/>
              <a:t>does </a:t>
            </a:r>
            <a:r>
              <a:rPr lang="en-US" dirty="0"/>
              <a:t>not remove particulate </a:t>
            </a:r>
            <a:r>
              <a:rPr lang="en-US" dirty="0" smtClean="0"/>
              <a:t>matter</a:t>
            </a:r>
          </a:p>
          <a:p>
            <a:pPr lvl="1"/>
            <a:r>
              <a:rPr lang="en-US" dirty="0" smtClean="0"/>
              <a:t>Does not produce </a:t>
            </a:r>
            <a:r>
              <a:rPr lang="en-US" dirty="0"/>
              <a:t>water with the pH or conductivity levels required for some applications. </a:t>
            </a:r>
            <a:endParaRPr lang="en-US" dirty="0" smtClean="0"/>
          </a:p>
          <a:p>
            <a:pPr lvl="1"/>
            <a:endParaRPr lang="en-US" dirty="0" smtClean="0"/>
          </a:p>
          <a:p>
            <a:r>
              <a:rPr lang="en-US" b="1" dirty="0" smtClean="0"/>
              <a:t>Other purification methods: </a:t>
            </a:r>
          </a:p>
          <a:p>
            <a:pPr lvl="1"/>
            <a:r>
              <a:rPr lang="en-US" dirty="0"/>
              <a:t>distillation, deionization filtration and activated carbon adsorption.</a:t>
            </a:r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06397388"/>
      </p:ext>
    </p:extLst>
  </p:cSld>
  <p:clrMapOvr>
    <a:masterClrMapping/>
  </p:clrMapOvr>
</p:sld>
</file>

<file path=ppt/theme/theme1.xml><?xml version="1.0" encoding="utf-8"?>
<a:theme xmlns:a="http://schemas.openxmlformats.org/drawingml/2006/main" name="RCNET 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RCNET template</Template>
  <TotalTime>23</TotalTime>
  <Words>414</Words>
  <Application>Microsoft Office PowerPoint</Application>
  <PresentationFormat>On-screen Show (4:3)</PresentationFormat>
  <Paragraphs>97</Paragraphs>
  <Slides>6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RCNET template</vt:lpstr>
      <vt:lpstr>PowerPoint Presentation</vt:lpstr>
      <vt:lpstr>Overview of Lab Water Grades </vt:lpstr>
      <vt:lpstr>Grades of water </vt:lpstr>
      <vt:lpstr>Laboratory Water Specifications </vt:lpstr>
      <vt:lpstr>Water specifications</vt:lpstr>
      <vt:lpstr>Lab grade water production </vt:lpstr>
    </vt:vector>
  </TitlesOfParts>
  <Company>Indian River State College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Water grades</dc:title>
  <dc:creator>Administrator</dc:creator>
  <cp:lastModifiedBy>Peggy Hines IRSC</cp:lastModifiedBy>
  <cp:revision>4</cp:revision>
  <dcterms:created xsi:type="dcterms:W3CDTF">2013-03-21T20:11:45Z</dcterms:created>
  <dcterms:modified xsi:type="dcterms:W3CDTF">2013-04-03T20:10:07Z</dcterms:modified>
</cp:coreProperties>
</file>