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59" r:id="rId3"/>
    <p:sldId id="260" r:id="rId4"/>
    <p:sldId id="261" r:id="rId5"/>
    <p:sldId id="262" r:id="rId6"/>
    <p:sldId id="263" r:id="rId7"/>
    <p:sldId id="264" r:id="rId8"/>
    <p:sldId id="273" r:id="rId9"/>
    <p:sldId id="265" r:id="rId10"/>
    <p:sldId id="266" r:id="rId11"/>
    <p:sldId id="267" r:id="rId12"/>
    <p:sldId id="268" r:id="rId13"/>
    <p:sldId id="270" r:id="rId14"/>
    <p:sldId id="269" r:id="rId15"/>
    <p:sldId id="274" r:id="rId16"/>
    <p:sldId id="271" r:id="rId17"/>
    <p:sldId id="275"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88" autoAdjust="0"/>
  </p:normalViewPr>
  <p:slideViewPr>
    <p:cSldViewPr showGuides="1">
      <p:cViewPr varScale="1">
        <p:scale>
          <a:sx n="45" d="100"/>
          <a:sy n="45" d="100"/>
        </p:scale>
        <p:origin x="-72"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41736-BA80-4B53-84D6-AD663DD78C3C}" type="datetimeFigureOut">
              <a:rPr lang="en-US" smtClean="0"/>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DE3E6C-447A-496D-A965-1954D04FDC8E}" type="slidenum">
              <a:rPr lang="en-US" smtClean="0"/>
              <a:t>‹#›</a:t>
            </a:fld>
            <a:endParaRPr lang="en-US"/>
          </a:p>
        </p:txBody>
      </p:sp>
    </p:spTree>
    <p:extLst>
      <p:ext uri="{BB962C8B-B14F-4D97-AF65-F5344CB8AC3E}">
        <p14:creationId xmlns:p14="http://schemas.microsoft.com/office/powerpoint/2010/main" val="111635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files.chem.vt.edu/chem-ed/echem/phmeter.html" TargetMode="External"/><Relationship Id="rId3" Type="http://schemas.openxmlformats.org/officeDocument/2006/relationships/hyperlink" Target="http://www.files.chem.vt.edu/chem-ed/data/standard.html" TargetMode="External"/><Relationship Id="rId7" Type="http://schemas.openxmlformats.org/officeDocument/2006/relationships/hyperlink" Target="http://www.files.chem.vt.edu/chem-ed/echem/potentio.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files.chem.vt.edu/chem-ed/echem/redox-intro.html" TargetMode="External"/><Relationship Id="rId11" Type="http://schemas.openxmlformats.org/officeDocument/2006/relationships/hyperlink" Target="http://www.files.chem.vt.edu/chem-ed/echem/coulomet.html" TargetMode="External"/><Relationship Id="rId5" Type="http://schemas.openxmlformats.org/officeDocument/2006/relationships/hyperlink" Target="http://www.files.chem.vt.edu/chem-ed/general/complexes.html" TargetMode="External"/><Relationship Id="rId10" Type="http://schemas.openxmlformats.org/officeDocument/2006/relationships/hyperlink" Target="http://www.files.chem.vt.edu/chem-ed/echem/electroc.html" TargetMode="External"/><Relationship Id="rId4" Type="http://schemas.openxmlformats.org/officeDocument/2006/relationships/hyperlink" Target="http://www.files.chem.vt.edu/chem-ed/titration/bronsted.html" TargetMode="External"/><Relationship Id="rId9" Type="http://schemas.openxmlformats.org/officeDocument/2006/relationships/hyperlink" Target="http://www.files.chem.vt.edu/chem-ed/echem/ise.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hemtoolkit.stanford.edu/node/59?q=node/6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Pressure_reactor" TargetMode="External"/><Relationship Id="rId3" Type="http://schemas.openxmlformats.org/officeDocument/2006/relationships/hyperlink" Target="http://en.wikipedia.org/wiki/Chemical" TargetMode="External"/><Relationship Id="rId7" Type="http://schemas.openxmlformats.org/officeDocument/2006/relationships/hyperlink" Target="http://en.wikipedia.org/wiki/Vacuu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Distillation" TargetMode="External"/><Relationship Id="rId5" Type="http://schemas.openxmlformats.org/officeDocument/2006/relationships/hyperlink" Target="http://en.wikipedia.org/wiki/Chemical_reaction" TargetMode="External"/><Relationship Id="rId4" Type="http://schemas.openxmlformats.org/officeDocument/2006/relationships/hyperlink" Target="http://en.wikipedia.org/wiki/Solu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files.chem.vt.edu/chem-ed/sep/gc/gc-det.html" TargetMode="External"/><Relationship Id="rId13" Type="http://schemas.openxmlformats.org/officeDocument/2006/relationships/hyperlink" Target="http://www.files.chem.vt.edu/chem-ed/sep/lc/size-exc.html" TargetMode="External"/><Relationship Id="rId18" Type="http://schemas.openxmlformats.org/officeDocument/2006/relationships/hyperlink" Target="http://www.files.chem.vt.edu/chem-ed/sep/electrop/disc-el.html" TargetMode="External"/><Relationship Id="rId3" Type="http://schemas.openxmlformats.org/officeDocument/2006/relationships/hyperlink" Target="http://www.files.chem.vt.edu/chem-ed/sep/sepintro.html" TargetMode="External"/><Relationship Id="rId21" Type="http://schemas.openxmlformats.org/officeDocument/2006/relationships/hyperlink" Target="http://www.files.chem.vt.edu/chem-ed/sep/extract/spe.html" TargetMode="External"/><Relationship Id="rId7" Type="http://schemas.openxmlformats.org/officeDocument/2006/relationships/hyperlink" Target="http://www.files.chem.vt.edu/chem-ed/sep/gc/gc-col.html" TargetMode="External"/><Relationship Id="rId12" Type="http://schemas.openxmlformats.org/officeDocument/2006/relationships/hyperlink" Target="http://www.files.chem.vt.edu/chem-ed/sep/lc/lc.html" TargetMode="External"/><Relationship Id="rId17" Type="http://schemas.openxmlformats.org/officeDocument/2006/relationships/hyperlink" Target="http://www.files.chem.vt.edu/chem-ed/sep/electrop/cap-el.html" TargetMode="External"/><Relationship Id="rId2" Type="http://schemas.openxmlformats.org/officeDocument/2006/relationships/slide" Target="../slides/slide6.xml"/><Relationship Id="rId16" Type="http://schemas.openxmlformats.org/officeDocument/2006/relationships/hyperlink" Target="http://www.files.chem.vt.edu/chem-ed/sep/electrop/electrop.html" TargetMode="External"/><Relationship Id="rId20" Type="http://schemas.openxmlformats.org/officeDocument/2006/relationships/hyperlink" Target="http://www.files.chem.vt.edu/chem-ed/sep/extract/extract.html" TargetMode="External"/><Relationship Id="rId1" Type="http://schemas.openxmlformats.org/officeDocument/2006/relationships/notesMaster" Target="../notesMasters/notesMaster1.xml"/><Relationship Id="rId6" Type="http://schemas.openxmlformats.org/officeDocument/2006/relationships/hyperlink" Target="http://www.files.chem.vt.edu/chem-ed/sep/gc/gc.html" TargetMode="External"/><Relationship Id="rId11" Type="http://schemas.openxmlformats.org/officeDocument/2006/relationships/hyperlink" Target="http://www.files.chem.vt.edu/chem-ed/sep/lc/ion-chro.html" TargetMode="External"/><Relationship Id="rId5" Type="http://schemas.openxmlformats.org/officeDocument/2006/relationships/hyperlink" Target="http://www.files.chem.vt.edu/chem-ed/sep/theory/chrom-th.html" TargetMode="External"/><Relationship Id="rId15" Type="http://schemas.openxmlformats.org/officeDocument/2006/relationships/hyperlink" Target="http://www.files.chem.vt.edu/chem-ed/sep/tlc/tlc.html" TargetMode="External"/><Relationship Id="rId10" Type="http://schemas.openxmlformats.org/officeDocument/2006/relationships/hyperlink" Target="http://www.files.chem.vt.edu/chem-ed/sep/lc/hplc.html" TargetMode="External"/><Relationship Id="rId19" Type="http://schemas.openxmlformats.org/officeDocument/2006/relationships/hyperlink" Target="http://www.files.chem.vt.edu/chem-ed/sep/electrop/sds-page.html" TargetMode="External"/><Relationship Id="rId4" Type="http://schemas.openxmlformats.org/officeDocument/2006/relationships/hyperlink" Target="http://www.files.chem.vt.edu/chem-ed/sep/chromato.html" TargetMode="External"/><Relationship Id="rId9" Type="http://schemas.openxmlformats.org/officeDocument/2006/relationships/hyperlink" Target="http://www.files.chem.vt.edu/chem-ed/sep/gc/gcinject.html" TargetMode="External"/><Relationship Id="rId14" Type="http://schemas.openxmlformats.org/officeDocument/2006/relationships/hyperlink" Target="http://www.files.chem.vt.edu/chem-ed/sep/sf/sfc.html" TargetMode="External"/><Relationship Id="rId22" Type="http://schemas.openxmlformats.org/officeDocument/2006/relationships/hyperlink" Target="http://www.files.chem.vt.edu/chem-ed/sep/sf/sfe.html"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Lead_shot" TargetMode="External"/><Relationship Id="rId3" Type="http://schemas.openxmlformats.org/officeDocument/2006/relationships/hyperlink" Target="http://en.wikipedia.org/wiki/Specific_gravity" TargetMode="External"/><Relationship Id="rId7" Type="http://schemas.openxmlformats.org/officeDocument/2006/relationships/hyperlink" Target="http://en.wikipedia.org/wiki/Mercury_(elemen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Glass" TargetMode="External"/><Relationship Id="rId11" Type="http://schemas.openxmlformats.org/officeDocument/2006/relationships/hyperlink" Target="http://en.wikipedia.org/wiki/Buoyancy" TargetMode="External"/><Relationship Id="rId5" Type="http://schemas.openxmlformats.org/officeDocument/2006/relationships/hyperlink" Target="http://en.wikipedia.org/wiki/Liquids" TargetMode="External"/><Relationship Id="rId10" Type="http://schemas.openxmlformats.org/officeDocument/2006/relationships/hyperlink" Target="http://en.wikipedia.org/wiki/Distilled_beverage" TargetMode="External"/><Relationship Id="rId4" Type="http://schemas.openxmlformats.org/officeDocument/2006/relationships/hyperlink" Target="http://en.wikipedia.org/wiki/Relative_density" TargetMode="External"/><Relationship Id="rId9" Type="http://schemas.openxmlformats.org/officeDocument/2006/relationships/hyperlink" Target="http://en.wikipedia.org/wiki/Graduated_cylinder"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Laminar_flow" TargetMode="External"/><Relationship Id="rId3" Type="http://schemas.openxmlformats.org/officeDocument/2006/relationships/hyperlink" Target="http://en.wikipedia.org/wiki/Viscosity" TargetMode="External"/><Relationship Id="rId7" Type="http://schemas.openxmlformats.org/officeDocument/2006/relationships/hyperlink" Target="http://en.wikipedia.org/wiki/Reynolds_numbe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Rheometer" TargetMode="External"/><Relationship Id="rId5" Type="http://schemas.openxmlformats.org/officeDocument/2006/relationships/hyperlink" Target="http://en.wikipedia.org/wiki/Flow_conditioning" TargetMode="External"/><Relationship Id="rId4" Type="http://schemas.openxmlformats.org/officeDocument/2006/relationships/hyperlink" Target="http://en.wikipedia.org/wiki/Fluid" TargetMode="External"/><Relationship Id="rId9" Type="http://schemas.openxmlformats.org/officeDocument/2006/relationships/hyperlink" Target="http://en.wikipedia.org/wiki/Pascal_secon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E6E0DF-24E3-4AE2-9EC9-07FEF6D7A5D8}" type="slidenum">
              <a:rPr lang="en-US" smtClean="0"/>
              <a:pPr>
                <a:defRPr/>
              </a:pPr>
              <a:t>1</a:t>
            </a:fld>
            <a:endParaRPr lang="en-US"/>
          </a:p>
        </p:txBody>
      </p:sp>
    </p:spTree>
    <p:extLst>
      <p:ext uri="{BB962C8B-B14F-4D97-AF65-F5344CB8AC3E}">
        <p14:creationId xmlns:p14="http://schemas.microsoft.com/office/powerpoint/2010/main" val="2873816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Manual titration is done with a </a:t>
            </a:r>
            <a:r>
              <a:rPr lang="en-US" dirty="0" err="1" smtClean="0"/>
              <a:t>buret</a:t>
            </a:r>
            <a:r>
              <a:rPr lang="en-US" dirty="0" smtClean="0"/>
              <a:t>.</a:t>
            </a:r>
          </a:p>
          <a:p>
            <a:pPr algn="l"/>
            <a:r>
              <a:rPr lang="en-US" dirty="0" smtClean="0"/>
              <a:t>For repetitive titrations, </a:t>
            </a:r>
            <a:r>
              <a:rPr lang="en-US" dirty="0" err="1" smtClean="0"/>
              <a:t>autotitrators</a:t>
            </a:r>
            <a:r>
              <a:rPr lang="en-US" dirty="0" smtClean="0"/>
              <a:t> with microprocessors are available that deliver the titrant, stop at the endpoint, and calculate the concentration of the </a:t>
            </a:r>
            <a:r>
              <a:rPr lang="en-US" dirty="0" err="1" smtClean="0"/>
              <a:t>analyte</a:t>
            </a:r>
            <a:r>
              <a:rPr lang="en-US" dirty="0" smtClean="0"/>
              <a:t>. </a:t>
            </a:r>
          </a:p>
          <a:p>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http://www.files.chem.vt.edu/chem-ed/titration/titratn.html</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Titration</a:t>
            </a:r>
          </a:p>
          <a:p>
            <a:r>
              <a:rPr lang="en-US" sz="1200" b="1" i="0" u="sng" kern="1200" dirty="0" smtClean="0">
                <a:solidFill>
                  <a:schemeClr val="tx1"/>
                </a:solidFill>
                <a:effectLst/>
                <a:latin typeface="+mn-lt"/>
                <a:ea typeface="+mn-ea"/>
                <a:cs typeface="+mn-cs"/>
              </a:rPr>
              <a:t>Introduction</a:t>
            </a:r>
          </a:p>
          <a:p>
            <a:r>
              <a:rPr lang="en-US" sz="1200" b="0" i="0" kern="1200" dirty="0" smtClean="0">
                <a:solidFill>
                  <a:schemeClr val="tx1"/>
                </a:solidFill>
                <a:effectLst/>
                <a:latin typeface="+mn-lt"/>
                <a:ea typeface="+mn-ea"/>
                <a:cs typeface="+mn-cs"/>
              </a:rPr>
              <a:t>Titration is the quantitative measurement of an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in solution by completely reacting it with a reagent solution. The reagent is called the titrant and must either be prepared from a </a:t>
            </a:r>
            <a:r>
              <a:rPr lang="en-US" sz="1200" b="0" i="0" kern="1200" dirty="0" smtClean="0">
                <a:solidFill>
                  <a:schemeClr val="tx1"/>
                </a:solidFill>
                <a:effectLst/>
                <a:latin typeface="+mn-lt"/>
                <a:ea typeface="+mn-ea"/>
                <a:cs typeface="+mn-cs"/>
                <a:hlinkClick r:id="rId3"/>
              </a:rPr>
              <a:t>primary standard</a:t>
            </a:r>
            <a:r>
              <a:rPr lang="en-US" sz="1200" b="0" i="0" kern="1200" dirty="0" smtClean="0">
                <a:solidFill>
                  <a:schemeClr val="tx1"/>
                </a:solidFill>
                <a:effectLst/>
                <a:latin typeface="+mn-lt"/>
                <a:ea typeface="+mn-ea"/>
                <a:cs typeface="+mn-cs"/>
              </a:rPr>
              <a:t> or be standardized versus a primary standard to know its exact concentration.</a:t>
            </a:r>
          </a:p>
          <a:p>
            <a:r>
              <a:rPr lang="en-US" sz="1200" b="0" i="0" kern="1200" dirty="0" smtClean="0">
                <a:solidFill>
                  <a:schemeClr val="tx1"/>
                </a:solidFill>
                <a:effectLst/>
                <a:latin typeface="+mn-lt"/>
                <a:ea typeface="+mn-ea"/>
                <a:cs typeface="+mn-cs"/>
              </a:rPr>
              <a:t>The point at which all of the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is consumed is the equivalence point. The number of moles of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is calculated from the volume of reagent that is required to react with all of the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the titrant concentration, and the reaction stoichiometry.</a:t>
            </a:r>
          </a:p>
          <a:p>
            <a:r>
              <a:rPr lang="en-US" sz="1200" b="0" i="0" kern="1200" dirty="0" smtClean="0">
                <a:solidFill>
                  <a:schemeClr val="tx1"/>
                </a:solidFill>
                <a:effectLst/>
                <a:latin typeface="+mn-lt"/>
                <a:ea typeface="+mn-ea"/>
                <a:cs typeface="+mn-cs"/>
              </a:rPr>
              <a:t>The equivalence point is often determined by visual indicators are available for titrations based on </a:t>
            </a:r>
            <a:r>
              <a:rPr lang="en-US" sz="1200" b="0" i="0" kern="1200" dirty="0" smtClean="0">
                <a:solidFill>
                  <a:schemeClr val="tx1"/>
                </a:solidFill>
                <a:effectLst/>
                <a:latin typeface="+mn-lt"/>
                <a:ea typeface="+mn-ea"/>
                <a:cs typeface="+mn-cs"/>
                <a:hlinkClick r:id="rId4"/>
              </a:rPr>
              <a:t>acid-base neutralization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5"/>
              </a:rPr>
              <a:t>complexation</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6"/>
              </a:rPr>
              <a:t>redox</a:t>
            </a:r>
            <a:r>
              <a:rPr lang="en-US" sz="1200" b="0" i="0" kern="1200" dirty="0" smtClean="0">
                <a:solidFill>
                  <a:schemeClr val="tx1"/>
                </a:solidFill>
                <a:effectLst/>
                <a:latin typeface="+mn-lt"/>
                <a:ea typeface="+mn-ea"/>
                <a:cs typeface="+mn-cs"/>
              </a:rPr>
              <a:t> reactions. and is determined by some type of indicator that is also present in the solution. For acid-base titrations, indicators are available that change color when the pH changes. When all of the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is neutralized, further addition of the titrant causes the pH of the solution to change causing the color of the indicator to change.</a:t>
            </a:r>
          </a:p>
          <a:p>
            <a:r>
              <a:rPr lang="en-US" sz="1200" b="1" i="0" u="sng" kern="1200" dirty="0" smtClean="0">
                <a:solidFill>
                  <a:schemeClr val="tx1"/>
                </a:solidFill>
                <a:effectLst/>
                <a:latin typeface="+mn-lt"/>
                <a:ea typeface="+mn-ea"/>
                <a:cs typeface="+mn-cs"/>
              </a:rPr>
              <a:t>Instrumentation</a:t>
            </a:r>
          </a:p>
          <a:p>
            <a:r>
              <a:rPr lang="en-US" sz="1200" b="0" i="0" kern="1200" dirty="0" smtClean="0">
                <a:solidFill>
                  <a:schemeClr val="tx1"/>
                </a:solidFill>
                <a:effectLst/>
                <a:latin typeface="+mn-lt"/>
                <a:ea typeface="+mn-ea"/>
                <a:cs typeface="+mn-cs"/>
              </a:rPr>
              <a:t>Manual titration is done with a </a:t>
            </a:r>
            <a:r>
              <a:rPr lang="en-US" sz="1200" b="0" i="0" kern="1200" dirty="0" err="1" smtClean="0">
                <a:solidFill>
                  <a:schemeClr val="tx1"/>
                </a:solidFill>
                <a:effectLst/>
                <a:latin typeface="+mn-lt"/>
                <a:ea typeface="+mn-ea"/>
                <a:cs typeface="+mn-cs"/>
              </a:rPr>
              <a:t>buret</a:t>
            </a:r>
            <a:r>
              <a:rPr lang="en-US" sz="1200" b="0" i="0" kern="1200" dirty="0" smtClean="0">
                <a:solidFill>
                  <a:schemeClr val="tx1"/>
                </a:solidFill>
                <a:effectLst/>
                <a:latin typeface="+mn-lt"/>
                <a:ea typeface="+mn-ea"/>
                <a:cs typeface="+mn-cs"/>
              </a:rPr>
              <a:t>, which is a long graduated tube to accurately deliver amounts of titrant. The amount of titrant used in the titration is found by reading the volume of titrant in the </a:t>
            </a:r>
            <a:r>
              <a:rPr lang="en-US" sz="1200" b="0" i="0" kern="1200" dirty="0" err="1" smtClean="0">
                <a:solidFill>
                  <a:schemeClr val="tx1"/>
                </a:solidFill>
                <a:effectLst/>
                <a:latin typeface="+mn-lt"/>
                <a:ea typeface="+mn-ea"/>
                <a:cs typeface="+mn-cs"/>
              </a:rPr>
              <a:t>buret</a:t>
            </a:r>
            <a:r>
              <a:rPr lang="en-US" sz="1200" b="0" i="0" kern="1200" dirty="0" smtClean="0">
                <a:solidFill>
                  <a:schemeClr val="tx1"/>
                </a:solidFill>
                <a:effectLst/>
                <a:latin typeface="+mn-lt"/>
                <a:ea typeface="+mn-ea"/>
                <a:cs typeface="+mn-cs"/>
              </a:rPr>
              <a:t> before beginning the titration and after reaching the endpoint. The difference in these readings is the volume of titrant to reach the endpoint. The most important factor for making accurate titrations is to read the </a:t>
            </a:r>
            <a:r>
              <a:rPr lang="en-US" sz="1200" b="0" i="0" kern="1200" dirty="0" err="1" smtClean="0">
                <a:solidFill>
                  <a:schemeClr val="tx1"/>
                </a:solidFill>
                <a:effectLst/>
                <a:latin typeface="+mn-lt"/>
                <a:ea typeface="+mn-ea"/>
                <a:cs typeface="+mn-cs"/>
              </a:rPr>
              <a:t>buret</a:t>
            </a:r>
            <a:r>
              <a:rPr lang="en-US" sz="1200" b="0" i="0" kern="1200" dirty="0" smtClean="0">
                <a:solidFill>
                  <a:schemeClr val="tx1"/>
                </a:solidFill>
                <a:effectLst/>
                <a:latin typeface="+mn-lt"/>
                <a:ea typeface="+mn-ea"/>
                <a:cs typeface="+mn-cs"/>
              </a:rPr>
              <a:t> volumes reproducibly. The figure shows how to do so by using the bottom of the meniscus to read the reagent volume in the </a:t>
            </a:r>
            <a:r>
              <a:rPr lang="en-US" sz="1200" b="0" i="0" kern="1200" dirty="0" err="1" smtClean="0">
                <a:solidFill>
                  <a:schemeClr val="tx1"/>
                </a:solidFill>
                <a:effectLst/>
                <a:latin typeface="+mn-lt"/>
                <a:ea typeface="+mn-ea"/>
                <a:cs typeface="+mn-cs"/>
              </a:rPr>
              <a:t>buret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end point can be determined by an indicator as described above or by an instrumental method. The most common instrumental detection method is </a:t>
            </a:r>
            <a:r>
              <a:rPr lang="en-US" sz="1200" b="0" i="0" kern="1200" dirty="0" err="1" smtClean="0">
                <a:solidFill>
                  <a:schemeClr val="tx1"/>
                </a:solidFill>
                <a:effectLst/>
                <a:latin typeface="+mn-lt"/>
                <a:ea typeface="+mn-ea"/>
                <a:cs typeface="+mn-cs"/>
                <a:hlinkClick r:id="rId7"/>
              </a:rPr>
              <a:t>potentiometric</a:t>
            </a:r>
            <a:r>
              <a:rPr lang="en-US" sz="1200" b="0" i="0" kern="1200" dirty="0" err="1" smtClean="0">
                <a:solidFill>
                  <a:schemeClr val="tx1"/>
                </a:solidFill>
                <a:effectLst/>
                <a:latin typeface="+mn-lt"/>
                <a:ea typeface="+mn-ea"/>
                <a:cs typeface="+mn-cs"/>
              </a:rPr>
              <a:t>detection</a:t>
            </a:r>
            <a:r>
              <a:rPr lang="en-US" sz="1200" b="0" i="0" kern="1200" dirty="0" smtClean="0">
                <a:solidFill>
                  <a:schemeClr val="tx1"/>
                </a:solidFill>
                <a:effectLst/>
                <a:latin typeface="+mn-lt"/>
                <a:ea typeface="+mn-ea"/>
                <a:cs typeface="+mn-cs"/>
              </a:rPr>
              <a:t>. The equivalence point of an acid-base titration can be detected with a </a:t>
            </a:r>
            <a:r>
              <a:rPr lang="en-US" sz="1200" b="0" i="0" kern="1200" dirty="0" smtClean="0">
                <a:solidFill>
                  <a:schemeClr val="tx1"/>
                </a:solidFill>
                <a:effectLst/>
                <a:latin typeface="+mn-lt"/>
                <a:ea typeface="+mn-ea"/>
                <a:cs typeface="+mn-cs"/>
                <a:hlinkClick r:id="rId8"/>
              </a:rPr>
              <a:t>pH electrode</a:t>
            </a:r>
            <a:r>
              <a:rPr lang="en-US" sz="1200" b="0" i="0" kern="1200" dirty="0" smtClean="0">
                <a:solidFill>
                  <a:schemeClr val="tx1"/>
                </a:solidFill>
                <a:effectLst/>
                <a:latin typeface="+mn-lt"/>
                <a:ea typeface="+mn-ea"/>
                <a:cs typeface="+mn-cs"/>
              </a:rPr>
              <a:t>. Titrations, such as </a:t>
            </a:r>
            <a:r>
              <a:rPr lang="en-US" sz="1200" b="0" i="0" kern="1200" dirty="0" err="1" smtClean="0">
                <a:solidFill>
                  <a:schemeClr val="tx1"/>
                </a:solidFill>
                <a:effectLst/>
                <a:latin typeface="+mn-lt"/>
                <a:ea typeface="+mn-ea"/>
                <a:cs typeface="+mn-cs"/>
              </a:rPr>
              <a:t>complexation</a:t>
            </a:r>
            <a:r>
              <a:rPr lang="en-US" sz="1200" b="0" i="0" kern="1200" dirty="0" smtClean="0">
                <a:solidFill>
                  <a:schemeClr val="tx1"/>
                </a:solidFill>
                <a:effectLst/>
                <a:latin typeface="+mn-lt"/>
                <a:ea typeface="+mn-ea"/>
                <a:cs typeface="+mn-cs"/>
              </a:rPr>
              <a:t> or precipitation, involving other ions can use an </a:t>
            </a:r>
            <a:r>
              <a:rPr lang="en-US" sz="1200" b="0" i="0" kern="1200" dirty="0" smtClean="0">
                <a:solidFill>
                  <a:schemeClr val="tx1"/>
                </a:solidFill>
                <a:effectLst/>
                <a:latin typeface="+mn-lt"/>
                <a:ea typeface="+mn-ea"/>
                <a:cs typeface="+mn-cs"/>
                <a:hlinkClick r:id="rId9"/>
              </a:rPr>
              <a:t>ion-selective electrode (ISE)</a:t>
            </a:r>
            <a:r>
              <a:rPr lang="en-US" sz="1200" b="0" i="0" kern="1200" dirty="0" smtClean="0">
                <a:solidFill>
                  <a:schemeClr val="tx1"/>
                </a:solidFill>
                <a:effectLst/>
                <a:latin typeface="+mn-lt"/>
                <a:ea typeface="+mn-ea"/>
                <a:cs typeface="+mn-cs"/>
              </a:rPr>
              <a:t>. UV-</a:t>
            </a:r>
            <a:r>
              <a:rPr lang="en-US" sz="1200" b="0" i="0" kern="1200" dirty="0" err="1" smtClean="0">
                <a:solidFill>
                  <a:schemeClr val="tx1"/>
                </a:solidFill>
                <a:effectLst/>
                <a:latin typeface="+mn-lt"/>
                <a:ea typeface="+mn-ea"/>
                <a:cs typeface="+mn-cs"/>
              </a:rPr>
              <a:t>vis</a:t>
            </a:r>
            <a:r>
              <a:rPr lang="en-US" sz="1200" b="0" i="0" kern="1200" dirty="0" smtClean="0">
                <a:solidFill>
                  <a:schemeClr val="tx1"/>
                </a:solidFill>
                <a:effectLst/>
                <a:latin typeface="+mn-lt"/>
                <a:ea typeface="+mn-ea"/>
                <a:cs typeface="+mn-cs"/>
              </a:rPr>
              <a:t> absorption spectroscopy is also common, especially for </a:t>
            </a:r>
            <a:r>
              <a:rPr lang="en-US" sz="1200" b="0" i="0" kern="1200" dirty="0" err="1" smtClean="0">
                <a:solidFill>
                  <a:schemeClr val="tx1"/>
                </a:solidFill>
                <a:effectLst/>
                <a:latin typeface="+mn-lt"/>
                <a:ea typeface="+mn-ea"/>
                <a:cs typeface="+mn-cs"/>
              </a:rPr>
              <a:t>complexometric</a:t>
            </a:r>
            <a:r>
              <a:rPr lang="en-US" sz="1200" b="0" i="0" kern="1200" dirty="0" smtClean="0">
                <a:solidFill>
                  <a:schemeClr val="tx1"/>
                </a:solidFill>
                <a:effectLst/>
                <a:latin typeface="+mn-lt"/>
                <a:ea typeface="+mn-ea"/>
                <a:cs typeface="+mn-cs"/>
              </a:rPr>
              <a:t> titrations where a subtle color change occurs.</a:t>
            </a:r>
          </a:p>
          <a:p>
            <a:r>
              <a:rPr lang="en-US" sz="1200" b="0" i="0" kern="1200" dirty="0" smtClean="0">
                <a:solidFill>
                  <a:schemeClr val="tx1"/>
                </a:solidFill>
                <a:effectLst/>
                <a:latin typeface="+mn-lt"/>
                <a:ea typeface="+mn-ea"/>
                <a:cs typeface="+mn-cs"/>
              </a:rPr>
              <a:t>For repetitive titrations, </a:t>
            </a:r>
            <a:r>
              <a:rPr lang="en-US" sz="1200" b="0" i="0" kern="1200" dirty="0" err="1" smtClean="0">
                <a:solidFill>
                  <a:schemeClr val="tx1"/>
                </a:solidFill>
                <a:effectLst/>
                <a:latin typeface="+mn-lt"/>
                <a:ea typeface="+mn-ea"/>
                <a:cs typeface="+mn-cs"/>
              </a:rPr>
              <a:t>autotitrators</a:t>
            </a:r>
            <a:r>
              <a:rPr lang="en-US" sz="1200" b="0" i="0" kern="1200" dirty="0" smtClean="0">
                <a:solidFill>
                  <a:schemeClr val="tx1"/>
                </a:solidFill>
                <a:effectLst/>
                <a:latin typeface="+mn-lt"/>
                <a:ea typeface="+mn-ea"/>
                <a:cs typeface="+mn-cs"/>
              </a:rPr>
              <a:t> with microprocessors are available that deliver the titrant, stop at the endpoint, and calculate the concentration of the </a:t>
            </a:r>
            <a:r>
              <a:rPr lang="en-US" sz="1200" b="0" i="0" kern="1200" dirty="0" err="1" smtClean="0">
                <a:solidFill>
                  <a:schemeClr val="tx1"/>
                </a:solidFill>
                <a:effectLst/>
                <a:latin typeface="+mn-lt"/>
                <a:ea typeface="+mn-ea"/>
                <a:cs typeface="+mn-cs"/>
              </a:rPr>
              <a:t>analyte</a:t>
            </a:r>
            <a:r>
              <a:rPr lang="en-US" sz="1200" b="0" i="0" kern="1200" dirty="0" smtClean="0">
                <a:solidFill>
                  <a:schemeClr val="tx1"/>
                </a:solidFill>
                <a:effectLst/>
                <a:latin typeface="+mn-lt"/>
                <a:ea typeface="+mn-ea"/>
                <a:cs typeface="+mn-cs"/>
              </a:rPr>
              <a:t>. The endpoint is usually detected by some type of </a:t>
            </a:r>
            <a:r>
              <a:rPr lang="en-US" sz="1200" b="0" i="0" kern="1200" dirty="0" smtClean="0">
                <a:solidFill>
                  <a:schemeClr val="tx1"/>
                </a:solidFill>
                <a:effectLst/>
                <a:latin typeface="+mn-lt"/>
                <a:ea typeface="+mn-ea"/>
                <a:cs typeface="+mn-cs"/>
                <a:hlinkClick r:id="rId10"/>
              </a:rPr>
              <a:t>electrochemical</a:t>
            </a:r>
            <a:r>
              <a:rPr lang="en-US" sz="1200" b="0" i="0" kern="1200" dirty="0" smtClean="0">
                <a:solidFill>
                  <a:schemeClr val="tx1"/>
                </a:solidFill>
                <a:effectLst/>
                <a:latin typeface="+mn-lt"/>
                <a:ea typeface="+mn-ea"/>
                <a:cs typeface="+mn-cs"/>
              </a:rPr>
              <a:t> measurement. Some examples of titrations for which </a:t>
            </a:r>
            <a:r>
              <a:rPr lang="en-US" sz="1200" b="0" i="0" kern="1200" dirty="0" err="1" smtClean="0">
                <a:solidFill>
                  <a:schemeClr val="tx1"/>
                </a:solidFill>
                <a:effectLst/>
                <a:latin typeface="+mn-lt"/>
                <a:ea typeface="+mn-ea"/>
                <a:cs typeface="+mn-cs"/>
              </a:rPr>
              <a:t>autotitrators</a:t>
            </a:r>
            <a:r>
              <a:rPr lang="en-US" sz="1200" b="0" i="0" kern="1200" dirty="0" smtClean="0">
                <a:solidFill>
                  <a:schemeClr val="tx1"/>
                </a:solidFill>
                <a:effectLst/>
                <a:latin typeface="+mn-lt"/>
                <a:ea typeface="+mn-ea"/>
                <a:cs typeface="+mn-cs"/>
              </a:rPr>
              <a:t> are available include:</a:t>
            </a:r>
          </a:p>
          <a:p>
            <a:r>
              <a:rPr lang="en-US" sz="1200" b="0" i="0" kern="1200" dirty="0" smtClean="0">
                <a:solidFill>
                  <a:schemeClr val="tx1"/>
                </a:solidFill>
                <a:effectLst/>
                <a:latin typeface="+mn-lt"/>
                <a:ea typeface="+mn-ea"/>
                <a:cs typeface="+mn-cs"/>
              </a:rPr>
              <a:t>Acid or base determination by pH measurement with potentiometric detection.</a:t>
            </a:r>
          </a:p>
          <a:p>
            <a:r>
              <a:rPr lang="en-US" sz="1200" b="0" i="0" kern="1200" dirty="0" smtClean="0">
                <a:solidFill>
                  <a:schemeClr val="tx1"/>
                </a:solidFill>
                <a:effectLst/>
                <a:latin typeface="+mn-lt"/>
                <a:ea typeface="+mn-ea"/>
                <a:cs typeface="+mn-cs"/>
              </a:rPr>
              <a:t>Determination of water by Karl Fischer reagent (I</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and SO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in methyl alcohol and pyridine) with </a:t>
            </a:r>
            <a:r>
              <a:rPr lang="en-US" sz="1200" b="0" i="0" kern="1200" dirty="0" err="1" smtClean="0">
                <a:solidFill>
                  <a:schemeClr val="tx1"/>
                </a:solidFill>
                <a:effectLst/>
                <a:latin typeface="+mn-lt"/>
                <a:ea typeface="+mn-ea"/>
                <a:cs typeface="+mn-cs"/>
                <a:hlinkClick r:id="rId11"/>
              </a:rPr>
              <a:t>coulometric</a:t>
            </a:r>
            <a:r>
              <a:rPr lang="en-US" sz="1200" b="0" i="0" kern="1200" dirty="0" smtClean="0">
                <a:solidFill>
                  <a:schemeClr val="tx1"/>
                </a:solidFill>
                <a:effectLst/>
                <a:latin typeface="+mn-lt"/>
                <a:ea typeface="+mn-ea"/>
                <a:cs typeface="+mn-cs"/>
              </a:rPr>
              <a:t> detection.</a:t>
            </a:r>
          </a:p>
          <a:p>
            <a:r>
              <a:rPr lang="en-US" sz="1200" b="0" i="0" kern="1200" dirty="0" smtClean="0">
                <a:solidFill>
                  <a:schemeClr val="tx1"/>
                </a:solidFill>
                <a:effectLst/>
                <a:latin typeface="+mn-lt"/>
                <a:ea typeface="+mn-ea"/>
                <a:cs typeface="+mn-cs"/>
              </a:rPr>
              <a:t>Determination of </a:t>
            </a:r>
            <a:r>
              <a:rPr lang="en-US" sz="1200" b="0" i="0" kern="1200" dirty="0" err="1" smtClean="0">
                <a:solidFill>
                  <a:schemeClr val="tx1"/>
                </a:solidFill>
                <a:effectLst/>
                <a:latin typeface="+mn-lt"/>
                <a:ea typeface="+mn-ea"/>
                <a:cs typeface="+mn-cs"/>
              </a:rPr>
              <a:t>Cl</a:t>
            </a:r>
            <a:r>
              <a:rPr lang="en-US" sz="1200" b="0" i="0" kern="1200" dirty="0" smtClean="0">
                <a:solidFill>
                  <a:schemeClr val="tx1"/>
                </a:solidFill>
                <a:effectLst/>
                <a:latin typeface="+mn-lt"/>
                <a:ea typeface="+mn-ea"/>
                <a:cs typeface="+mn-cs"/>
              </a:rPr>
              <a:t> in aqueous solution with </a:t>
            </a:r>
            <a:r>
              <a:rPr lang="en-US" sz="1200" b="0" i="0" kern="1200" dirty="0" err="1" smtClean="0">
                <a:solidFill>
                  <a:schemeClr val="tx1"/>
                </a:solidFill>
                <a:effectLst/>
                <a:latin typeface="+mn-lt"/>
                <a:ea typeface="+mn-ea"/>
                <a:cs typeface="+mn-cs"/>
              </a:rPr>
              <a:t>phenylarsene</a:t>
            </a:r>
            <a:r>
              <a:rPr lang="en-US" sz="1200" b="0" i="0" kern="1200" dirty="0" smtClean="0">
                <a:solidFill>
                  <a:schemeClr val="tx1"/>
                </a:solidFill>
                <a:effectLst/>
                <a:latin typeface="+mn-lt"/>
                <a:ea typeface="+mn-ea"/>
                <a:cs typeface="+mn-cs"/>
              </a:rPr>
              <a:t> oxide using </a:t>
            </a:r>
            <a:r>
              <a:rPr lang="en-US" sz="1200" b="0" i="0" kern="1200" dirty="0" err="1" smtClean="0">
                <a:solidFill>
                  <a:schemeClr val="tx1"/>
                </a:solidFill>
                <a:effectLst/>
                <a:latin typeface="+mn-lt"/>
                <a:ea typeface="+mn-ea"/>
                <a:cs typeface="+mn-cs"/>
              </a:rPr>
              <a:t>amperometric</a:t>
            </a:r>
            <a:r>
              <a:rPr lang="en-US" sz="1200" b="0" i="0" kern="1200" dirty="0" smtClean="0">
                <a:solidFill>
                  <a:schemeClr val="tx1"/>
                </a:solidFill>
                <a:effectLst/>
                <a:latin typeface="+mn-lt"/>
                <a:ea typeface="+mn-ea"/>
                <a:cs typeface="+mn-cs"/>
              </a:rPr>
              <a:t> detection.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DE3E6C-447A-496D-A965-1954D04FDC8E}" type="slidenum">
              <a:rPr lang="en-US" smtClean="0"/>
              <a:t>10</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http://www.csudh.edu/oliver/che230/labmanual/desiccat.htm</a:t>
            </a:r>
          </a:p>
          <a:p>
            <a:endParaRPr lang="en-US" dirty="0" smtClean="0"/>
          </a:p>
          <a:p>
            <a:r>
              <a:rPr lang="en-US" sz="1200" b="0" i="0" kern="1200" dirty="0" smtClean="0">
                <a:solidFill>
                  <a:schemeClr val="tx1"/>
                </a:solidFill>
                <a:effectLst/>
                <a:latin typeface="+mn-lt"/>
                <a:ea typeface="+mn-ea"/>
                <a:cs typeface="+mn-cs"/>
              </a:rPr>
              <a:t>A desiccator is an airtight container which maintains an atmosphere of low humidity through the use of a suitable drying agent which occupies the bottom part of the desiccator. It is used both for the cooling of heated objects and for the storage of dry objects that must not be exposed to the moisture normally present in the atmosphere. </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11</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GLP: Good Laboratory Practice</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2.1.4 Definition of GLP</a:t>
            </a:r>
          </a:p>
          <a:p>
            <a:r>
              <a:rPr lang="en-US" sz="1200" b="0" i="0" u="none" strike="noStrike" kern="1200" baseline="0" dirty="0" smtClean="0">
                <a:solidFill>
                  <a:schemeClr val="tx1"/>
                </a:solidFill>
                <a:latin typeface="+mn-lt"/>
                <a:ea typeface="+mn-ea"/>
                <a:cs typeface="+mn-cs"/>
              </a:rPr>
              <a:t>The quality is the capability to systematically produce the same product to meet the same</a:t>
            </a:r>
          </a:p>
          <a:p>
            <a:r>
              <a:rPr lang="en-US" sz="1200" b="0" i="0" u="none" strike="noStrike" kern="1200" baseline="0" dirty="0" smtClean="0">
                <a:solidFill>
                  <a:schemeClr val="tx1"/>
                </a:solidFill>
                <a:latin typeface="+mn-lt"/>
                <a:ea typeface="+mn-ea"/>
                <a:cs typeface="+mn-cs"/>
              </a:rPr>
              <a:t>specifications time after time. GLP was altered to protect the integrity and quality of</a:t>
            </a:r>
          </a:p>
          <a:p>
            <a:r>
              <a:rPr lang="en-US" sz="1200" b="0" i="0" u="none" strike="noStrike" kern="1200" baseline="0" dirty="0" smtClean="0">
                <a:solidFill>
                  <a:schemeClr val="tx1"/>
                </a:solidFill>
                <a:latin typeface="+mn-lt"/>
                <a:ea typeface="+mn-ea"/>
                <a:cs typeface="+mn-cs"/>
              </a:rPr>
              <a:t>laboratory data used to back up a product application. The definition of the term “Good</a:t>
            </a:r>
          </a:p>
          <a:p>
            <a:r>
              <a:rPr lang="en-US" sz="1200" b="0" i="0" u="none" strike="noStrike" kern="1200" baseline="0" dirty="0" smtClean="0">
                <a:solidFill>
                  <a:schemeClr val="tx1"/>
                </a:solidFill>
                <a:latin typeface="+mn-lt"/>
                <a:ea typeface="+mn-ea"/>
                <a:cs typeface="+mn-cs"/>
              </a:rPr>
              <a:t>Laboratory Practice” itself, which identifies GLP as “a quality system related with the</a:t>
            </a:r>
          </a:p>
          <a:p>
            <a:r>
              <a:rPr lang="en-US" sz="1200" b="0" i="0" u="none" strike="noStrike" kern="1200" baseline="0" dirty="0" err="1" smtClean="0">
                <a:solidFill>
                  <a:schemeClr val="tx1"/>
                </a:solidFill>
                <a:latin typeface="+mn-lt"/>
                <a:ea typeface="+mn-ea"/>
                <a:cs typeface="+mn-cs"/>
              </a:rPr>
              <a:t>organisational</a:t>
            </a:r>
            <a:r>
              <a:rPr lang="en-US" sz="1200" b="0" i="0" u="none" strike="noStrike" kern="1200" baseline="0" dirty="0" smtClean="0">
                <a:solidFill>
                  <a:schemeClr val="tx1"/>
                </a:solidFill>
                <a:latin typeface="+mn-lt"/>
                <a:ea typeface="+mn-ea"/>
                <a:cs typeface="+mn-cs"/>
              </a:rPr>
              <a:t> process and the conditions under which non-clinical health and</a:t>
            </a:r>
          </a:p>
          <a:p>
            <a:r>
              <a:rPr lang="en-US" sz="1200" b="0" i="0" u="none" strike="noStrike" kern="1200" baseline="0" dirty="0" smtClean="0">
                <a:solidFill>
                  <a:schemeClr val="tx1"/>
                </a:solidFill>
                <a:latin typeface="+mn-lt"/>
                <a:ea typeface="+mn-ea"/>
                <a:cs typeface="+mn-cs"/>
              </a:rPr>
              <a:t>environmental safety studies are planned, performed, monitored, recorded, archived and</a:t>
            </a:r>
          </a:p>
          <a:p>
            <a:r>
              <a:rPr lang="en-US" sz="1200" b="0" i="0" u="none" strike="noStrike" kern="1200" baseline="0" dirty="0" smtClean="0">
                <a:solidFill>
                  <a:schemeClr val="tx1"/>
                </a:solidFill>
                <a:latin typeface="+mn-lt"/>
                <a:ea typeface="+mn-ea"/>
                <a:cs typeface="+mn-cs"/>
              </a:rPr>
              <a:t>reported.” can be considered as an example of a brief and accurate definition. GLP describes</a:t>
            </a:r>
          </a:p>
          <a:p>
            <a:r>
              <a:rPr lang="en-US" sz="1200" b="0" i="0" u="none" strike="noStrike" kern="1200" baseline="0" dirty="0" smtClean="0">
                <a:solidFill>
                  <a:schemeClr val="tx1"/>
                </a:solidFill>
                <a:latin typeface="+mn-lt"/>
                <a:ea typeface="+mn-ea"/>
                <a:cs typeface="+mn-cs"/>
              </a:rPr>
              <a:t>good practices for non-clinical lab studies that support research or marketing approvals for</a:t>
            </a:r>
          </a:p>
          <a:p>
            <a:r>
              <a:rPr lang="en-US" sz="1200" b="0" i="0" u="none" strike="noStrike" kern="1200" baseline="0" dirty="0" smtClean="0">
                <a:solidFill>
                  <a:schemeClr val="tx1"/>
                </a:solidFill>
                <a:latin typeface="+mn-lt"/>
                <a:ea typeface="+mn-ea"/>
                <a:cs typeface="+mn-cs"/>
              </a:rPr>
              <a:t>FDA-regulated products( Seiler, 2005).</a:t>
            </a:r>
          </a:p>
          <a:p>
            <a:r>
              <a:rPr lang="en-US" sz="1200" b="1" i="0" u="none" strike="noStrike" kern="1200" baseline="0" dirty="0" smtClean="0">
                <a:solidFill>
                  <a:schemeClr val="tx1"/>
                </a:solidFill>
                <a:latin typeface="+mn-lt"/>
                <a:ea typeface="+mn-ea"/>
                <a:cs typeface="+mn-cs"/>
              </a:rPr>
              <a:t>2.1.5 Purpose of GLP</a:t>
            </a:r>
          </a:p>
          <a:p>
            <a:r>
              <a:rPr lang="en-US" sz="1200" b="0" i="0" u="none" strike="noStrike" kern="1200" baseline="0" dirty="0" smtClean="0">
                <a:solidFill>
                  <a:schemeClr val="tx1"/>
                </a:solidFill>
                <a:latin typeface="+mn-lt"/>
                <a:ea typeface="+mn-ea"/>
                <a:cs typeface="+mn-cs"/>
              </a:rPr>
              <a:t>Everyone makes mistakes that’s why GLP is needed. GLP principles are a good idea even if</a:t>
            </a:r>
          </a:p>
          <a:p>
            <a:r>
              <a:rPr lang="en-US" sz="1200" b="0" i="0" u="none" strike="noStrike" kern="1200" baseline="0" dirty="0" smtClean="0">
                <a:solidFill>
                  <a:schemeClr val="tx1"/>
                </a:solidFill>
                <a:latin typeface="+mn-lt"/>
                <a:ea typeface="+mn-ea"/>
                <a:cs typeface="+mn-cs"/>
              </a:rPr>
              <a:t>you are not required to follow the standards. There are some simple rules such as: Say What</a:t>
            </a:r>
          </a:p>
          <a:p>
            <a:r>
              <a:rPr lang="en-US" sz="1200" b="0" i="0" u="none" strike="noStrike" kern="1200" baseline="0" dirty="0" smtClean="0">
                <a:solidFill>
                  <a:schemeClr val="tx1"/>
                </a:solidFill>
                <a:latin typeface="+mn-lt"/>
                <a:ea typeface="+mn-ea"/>
                <a:cs typeface="+mn-cs"/>
              </a:rPr>
              <a:t>You Do (with written standard operating procedures), do what you say (follow the</a:t>
            </a:r>
          </a:p>
          <a:p>
            <a:r>
              <a:rPr lang="en-US" sz="1200" b="0" i="0" u="none" strike="noStrike" kern="1200" baseline="0" dirty="0" smtClean="0">
                <a:solidFill>
                  <a:schemeClr val="tx1"/>
                </a:solidFill>
                <a:latin typeface="+mn-lt"/>
                <a:ea typeface="+mn-ea"/>
                <a:cs typeface="+mn-cs"/>
              </a:rPr>
              <a:t>procedures), be able to prove it (with good record keeping) (Jean Cobb, 2007).</a:t>
            </a:r>
          </a:p>
          <a:p>
            <a:r>
              <a:rPr lang="en-US" sz="1200" b="0" i="0" u="none" strike="noStrike" kern="1200" baseline="0" dirty="0" smtClean="0">
                <a:solidFill>
                  <a:schemeClr val="tx1"/>
                </a:solidFill>
                <a:latin typeface="+mn-lt"/>
                <a:ea typeface="+mn-ea"/>
                <a:cs typeface="+mn-cs"/>
              </a:rPr>
              <a:t>2.1.6 The principles of good laboratory practice (GLP) is to support the development of</a:t>
            </a:r>
          </a:p>
          <a:p>
            <a:r>
              <a:rPr lang="en-US" sz="1200" b="0" i="0" u="none" strike="noStrike" kern="1200" baseline="0" dirty="0" smtClean="0">
                <a:solidFill>
                  <a:schemeClr val="tx1"/>
                </a:solidFill>
                <a:latin typeface="+mn-lt"/>
                <a:ea typeface="+mn-ea"/>
                <a:cs typeface="+mn-cs"/>
              </a:rPr>
              <a:t>quality and validity of test data used for determining the safety of chemicals and chemicals</a:t>
            </a:r>
          </a:p>
          <a:p>
            <a:r>
              <a:rPr lang="en-US" sz="1200" b="0" i="0" u="none" strike="noStrike" kern="1200" baseline="0" dirty="0" smtClean="0">
                <a:solidFill>
                  <a:schemeClr val="tx1"/>
                </a:solidFill>
                <a:latin typeface="+mn-lt"/>
                <a:ea typeface="+mn-ea"/>
                <a:cs typeface="+mn-cs"/>
              </a:rPr>
              <a:t>product (</a:t>
            </a:r>
            <a:r>
              <a:rPr lang="en-US" sz="1200" b="0" i="0" u="none" strike="noStrike" kern="1200" baseline="0" dirty="0" err="1" smtClean="0">
                <a:solidFill>
                  <a:schemeClr val="tx1"/>
                </a:solidFill>
                <a:latin typeface="+mn-lt"/>
                <a:ea typeface="+mn-ea"/>
                <a:cs typeface="+mn-cs"/>
              </a:rPr>
              <a:t>Clasby</a:t>
            </a:r>
            <a:r>
              <a:rPr lang="en-US" sz="1200" b="0" i="0" u="none" strike="noStrike" kern="1200" baseline="0" dirty="0" smtClean="0">
                <a:solidFill>
                  <a:schemeClr val="tx1"/>
                </a:solidFill>
                <a:latin typeface="+mn-lt"/>
                <a:ea typeface="+mn-ea"/>
                <a:cs typeface="+mn-cs"/>
              </a:rPr>
              <a:t>, 2005).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6.1.4 The GLP Principles do not suggest or require any specific time intervals for such</a:t>
            </a:r>
          </a:p>
          <a:p>
            <a:r>
              <a:rPr lang="en-US" sz="1200" b="0" i="0" u="none" strike="noStrike" kern="1200" baseline="0" dirty="0" smtClean="0">
                <a:solidFill>
                  <a:schemeClr val="tx1"/>
                </a:solidFill>
                <a:latin typeface="+mn-lt"/>
                <a:ea typeface="+mn-ea"/>
                <a:cs typeface="+mn-cs"/>
              </a:rPr>
              <a:t>activities. Cleaning and maintenance intervals may be different from one type of equipment</a:t>
            </a:r>
          </a:p>
          <a:p>
            <a:r>
              <a:rPr lang="en-US" sz="1200" b="0" i="0" u="none" strike="noStrike" kern="1200" baseline="0" dirty="0" smtClean="0">
                <a:solidFill>
                  <a:schemeClr val="tx1"/>
                </a:solidFill>
                <a:latin typeface="+mn-lt"/>
                <a:ea typeface="+mn-ea"/>
                <a:cs typeface="+mn-cs"/>
              </a:rPr>
              <a:t>to the other, and such intervals may as well depend on the frequency of use or the workload</a:t>
            </a:r>
          </a:p>
          <a:p>
            <a:r>
              <a:rPr lang="en-US" sz="1200" b="0" i="0" u="none" strike="noStrike" kern="1200" baseline="0" dirty="0" smtClean="0">
                <a:solidFill>
                  <a:schemeClr val="tx1"/>
                </a:solidFill>
                <a:latin typeface="+mn-lt"/>
                <a:ea typeface="+mn-ea"/>
                <a:cs typeface="+mn-cs"/>
              </a:rPr>
              <a:t>imposed on the respective equipment. On the other hand the question of the correct</a:t>
            </a:r>
          </a:p>
          <a:p>
            <a:r>
              <a:rPr lang="en-US" sz="1200" b="0" i="0" u="none" strike="noStrike" kern="1200" baseline="0" dirty="0" smtClean="0">
                <a:solidFill>
                  <a:schemeClr val="tx1"/>
                </a:solidFill>
                <a:latin typeface="+mn-lt"/>
                <a:ea typeface="+mn-ea"/>
                <a:cs typeface="+mn-cs"/>
              </a:rPr>
              <a:t>frequency of such activities should be considered as a scientific one, calling for the expert</a:t>
            </a:r>
          </a:p>
          <a:p>
            <a:r>
              <a:rPr lang="en-US" sz="1200" b="0" i="0" u="none" strike="noStrike" kern="1200" baseline="0" dirty="0" err="1" smtClean="0">
                <a:solidFill>
                  <a:schemeClr val="tx1"/>
                </a:solidFill>
                <a:latin typeface="+mn-lt"/>
                <a:ea typeface="+mn-ea"/>
                <a:cs typeface="+mn-cs"/>
              </a:rPr>
              <a:t>judgement</a:t>
            </a:r>
            <a:r>
              <a:rPr lang="en-US" sz="1200" b="0" i="0" u="none" strike="noStrike" kern="1200" baseline="0" dirty="0" smtClean="0">
                <a:solidFill>
                  <a:schemeClr val="tx1"/>
                </a:solidFill>
                <a:latin typeface="+mn-lt"/>
                <a:ea typeface="+mn-ea"/>
                <a:cs typeface="+mn-cs"/>
              </a:rPr>
              <a:t> of the responsible scientists.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6.1.5 Generally the manufacturer's manuals provide useful signs or suggestions for cleaning</a:t>
            </a:r>
          </a:p>
          <a:p>
            <a:r>
              <a:rPr lang="en-US" sz="1200" b="0" i="0" u="none" strike="noStrike" kern="1200" baseline="0" dirty="0" smtClean="0">
                <a:solidFill>
                  <a:schemeClr val="tx1"/>
                </a:solidFill>
                <a:latin typeface="+mn-lt"/>
                <a:ea typeface="+mn-ea"/>
                <a:cs typeface="+mn-cs"/>
              </a:rPr>
              <a:t>and maintenance intervals. These same aspects are valid also for calibration frequencies,</a:t>
            </a:r>
          </a:p>
          <a:p>
            <a:r>
              <a:rPr lang="en-US" sz="1200" b="0" i="0" u="none" strike="noStrike" kern="1200" baseline="0" dirty="0" smtClean="0">
                <a:solidFill>
                  <a:schemeClr val="tx1"/>
                </a:solidFill>
                <a:latin typeface="+mn-lt"/>
                <a:ea typeface="+mn-ea"/>
                <a:cs typeface="+mn-cs"/>
              </a:rPr>
              <a:t>where in some cases calibration is routinely performed before each measurement, while in</a:t>
            </a:r>
          </a:p>
          <a:p>
            <a:r>
              <a:rPr lang="en-US" sz="1200" b="0" i="0" u="none" strike="noStrike" kern="1200" baseline="0" dirty="0" smtClean="0">
                <a:solidFill>
                  <a:schemeClr val="tx1"/>
                </a:solidFill>
                <a:latin typeface="+mn-lt"/>
                <a:ea typeface="+mn-ea"/>
                <a:cs typeface="+mn-cs"/>
              </a:rPr>
              <a:t>other cases the respective frequencies may be set in an arbitrary manner. The key point in</a:t>
            </a:r>
          </a:p>
          <a:p>
            <a:r>
              <a:rPr lang="en-US" sz="1200" b="0" i="0" u="none" strike="noStrike" kern="1200" baseline="0" dirty="0" smtClean="0">
                <a:solidFill>
                  <a:schemeClr val="tx1"/>
                </a:solidFill>
                <a:latin typeface="+mn-lt"/>
                <a:ea typeface="+mn-ea"/>
                <a:cs typeface="+mn-cs"/>
              </a:rPr>
              <a:t>the consideration of maintenance and calibration frequencies is the necessary assurance of</a:t>
            </a:r>
          </a:p>
          <a:p>
            <a:r>
              <a:rPr lang="en-US" sz="1200" b="0" i="0" u="none" strike="noStrike" kern="1200" baseline="0" dirty="0" smtClean="0">
                <a:solidFill>
                  <a:schemeClr val="tx1"/>
                </a:solidFill>
                <a:latin typeface="+mn-lt"/>
                <a:ea typeface="+mn-ea"/>
                <a:cs typeface="+mn-cs"/>
              </a:rPr>
              <a:t>data validity.</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12</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Decontamination of Laboratory Equipment</a:t>
            </a:r>
          </a:p>
          <a:p>
            <a:r>
              <a:rPr lang="en-US" dirty="0" smtClean="0"/>
              <a:t>http://www.tamhsc.edu/ehsm/laboratory-safety/hsc-equipment-decontamination-policy.pdf</a:t>
            </a:r>
          </a:p>
          <a:p>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13</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Introduction to Medical Laboratory Technology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Precaution:</a:t>
            </a:r>
          </a:p>
          <a:p>
            <a:r>
              <a:rPr lang="en-US" sz="1200" b="0" i="0" u="none" strike="noStrike" kern="1200" baseline="0" dirty="0" smtClean="0">
                <a:solidFill>
                  <a:schemeClr val="tx1"/>
                </a:solidFill>
                <a:latin typeface="+mn-lt"/>
                <a:ea typeface="+mn-ea"/>
                <a:cs typeface="+mn-cs"/>
              </a:rPr>
              <a:t>When diluting concentrated acids, thin walled glassware</a:t>
            </a:r>
          </a:p>
          <a:p>
            <a:r>
              <a:rPr lang="en-US" sz="1200" b="0" i="0" u="none" strike="noStrike" kern="1200" baseline="0" dirty="0" smtClean="0">
                <a:solidFill>
                  <a:schemeClr val="tx1"/>
                </a:solidFill>
                <a:latin typeface="+mn-lt"/>
                <a:ea typeface="+mn-ea"/>
                <a:cs typeface="+mn-cs"/>
              </a:rPr>
              <a:t>should be used since the heat evolved by the procedure</a:t>
            </a:r>
          </a:p>
          <a:p>
            <a:r>
              <a:rPr lang="en-US" sz="1200" b="0" i="0" u="none" strike="noStrike" kern="1200" baseline="0" dirty="0" smtClean="0">
                <a:solidFill>
                  <a:schemeClr val="tx1"/>
                </a:solidFill>
                <a:latin typeface="+mn-lt"/>
                <a:ea typeface="+mn-ea"/>
                <a:cs typeface="+mn-cs"/>
              </a:rPr>
              <a:t>often cracks thick </a:t>
            </a:r>
            <a:r>
              <a:rPr lang="en-US" sz="1200" b="0" i="0" u="none" strike="noStrike" kern="1200" baseline="0" dirty="0" err="1" smtClean="0">
                <a:solidFill>
                  <a:schemeClr val="tx1"/>
                </a:solidFill>
                <a:latin typeface="+mn-lt"/>
                <a:ea typeface="+mn-ea"/>
                <a:cs typeface="+mn-cs"/>
              </a:rPr>
              <a:t>glasswares</a:t>
            </a:r>
            <a:r>
              <a:rPr lang="en-US" sz="1200" b="0" i="0" u="none" strike="noStrike" kern="1200" baseline="0" dirty="0" smtClean="0">
                <a:solidFill>
                  <a:schemeClr val="tx1"/>
                </a:solidFill>
                <a:latin typeface="+mn-lt"/>
                <a:ea typeface="+mn-ea"/>
                <a:cs typeface="+mn-cs"/>
              </a:rPr>
              <a:t>. Examples:- hydrochloric</a:t>
            </a:r>
          </a:p>
          <a:p>
            <a:r>
              <a:rPr lang="en-US" sz="1200" b="0" i="0" u="none" strike="noStrike" kern="1200" baseline="0" dirty="0" smtClean="0">
                <a:solidFill>
                  <a:schemeClr val="tx1"/>
                </a:solidFill>
                <a:latin typeface="+mn-lt"/>
                <a:ea typeface="+mn-ea"/>
                <a:cs typeface="+mn-cs"/>
              </a:rPr>
              <a:t>and sulfuric acid.</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14</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Texas A&amp; M Engineering</a:t>
            </a:r>
          </a:p>
          <a:p>
            <a:r>
              <a:rPr lang="en-US" sz="1200" b="1" i="0" u="none" strike="noStrike" kern="1200" baseline="0" dirty="0" smtClean="0">
                <a:solidFill>
                  <a:schemeClr val="tx1"/>
                </a:solidFill>
                <a:latin typeface="+mn-lt"/>
                <a:ea typeface="+mn-ea"/>
                <a:cs typeface="+mn-cs"/>
              </a:rPr>
              <a:t>Guideline for the Safe Handling of Acids and Bases</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15</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http://chemtoolkit.stanford.edu/node/59</a:t>
            </a:r>
          </a:p>
          <a:p>
            <a:r>
              <a:rPr lang="en-US" dirty="0" smtClean="0"/>
              <a:t>Stanford</a:t>
            </a:r>
            <a:r>
              <a:rPr lang="en-US" baseline="0" dirty="0" smtClean="0"/>
              <a:t> University.  Laboratory Chemical Safety Toolkit</a:t>
            </a:r>
            <a:endParaRPr lang="en-US" dirty="0" smtClean="0"/>
          </a:p>
          <a:p>
            <a:endParaRPr lang="en-US" dirty="0" smtClean="0"/>
          </a:p>
          <a:p>
            <a:r>
              <a:rPr lang="en-US" sz="1200" b="0" i="0" kern="1200" dirty="0" smtClean="0">
                <a:solidFill>
                  <a:schemeClr val="tx1"/>
                </a:solidFill>
                <a:effectLst/>
                <a:latin typeface="+mn-lt"/>
                <a:ea typeface="+mn-ea"/>
                <a:cs typeface="+mn-cs"/>
              </a:rPr>
              <a:t>General Use SOP for Compressed Gases</a:t>
            </a:r>
          </a:p>
          <a:p>
            <a:r>
              <a:rPr lang="en-US" sz="1200" b="1" i="0" kern="1200" dirty="0" smtClean="0">
                <a:solidFill>
                  <a:schemeClr val="tx1"/>
                </a:solidFill>
                <a:effectLst/>
                <a:latin typeface="+mn-lt"/>
                <a:ea typeface="+mn-ea"/>
                <a:cs typeface="+mn-cs"/>
              </a:rPr>
              <a:t>#1Process or Experiment </a:t>
            </a:r>
            <a:r>
              <a:rPr lang="en-US" sz="1200" b="1" i="0" kern="1200" dirty="0" err="1" smtClean="0">
                <a:solidFill>
                  <a:schemeClr val="tx1"/>
                </a:solidFill>
                <a:effectLst/>
                <a:latin typeface="+mn-lt"/>
                <a:ea typeface="+mn-ea"/>
                <a:cs typeface="+mn-cs"/>
              </a:rPr>
              <a:t>Description</a:t>
            </a:r>
            <a:r>
              <a:rPr lang="en-US" sz="1200" b="0" i="0" kern="1200" dirty="0" err="1" smtClean="0">
                <a:solidFill>
                  <a:schemeClr val="tx1"/>
                </a:solidFill>
                <a:effectLst/>
                <a:latin typeface="+mn-lt"/>
                <a:ea typeface="+mn-ea"/>
                <a:cs typeface="+mn-cs"/>
              </a:rPr>
              <a:t>This</a:t>
            </a:r>
            <a:r>
              <a:rPr lang="en-US" sz="1200" b="0" i="0" kern="1200" dirty="0" smtClean="0">
                <a:solidFill>
                  <a:schemeClr val="tx1"/>
                </a:solidFill>
                <a:effectLst/>
                <a:latin typeface="+mn-lt"/>
                <a:ea typeface="+mn-ea"/>
                <a:cs typeface="+mn-cs"/>
              </a:rPr>
              <a:t> standard operating procedure (SOP) is intended to provide general guidance on how to safely work with compressed gases. This general use SOP only addresses safety issues specific to compressed gases. In some instances, several general use SOPs may be applicable for a specific chemical (i.e., for flammable gases, both this general use SOP and the general use SOP for flammables would apply). If you have questions concerning the applicability of any item listed in this procedure contact the Principal Investigator/Laboratory Supervisor of your laboratory or Environmental Health and Safety (x3-0448).</a:t>
            </a:r>
          </a:p>
          <a:p>
            <a:r>
              <a:rPr lang="en-US" sz="1200" b="1" i="0" kern="1200" dirty="0" smtClean="0">
                <a:solidFill>
                  <a:schemeClr val="tx1"/>
                </a:solidFill>
                <a:effectLst/>
                <a:latin typeface="+mn-lt"/>
                <a:ea typeface="+mn-ea"/>
                <a:cs typeface="+mn-cs"/>
              </a:rPr>
              <a:t>#2Hazardous Chemicals/Class of Hazardous </a:t>
            </a:r>
            <a:r>
              <a:rPr lang="en-US" sz="1200" b="1" i="0" kern="1200" dirty="0" err="1" smtClean="0">
                <a:solidFill>
                  <a:schemeClr val="tx1"/>
                </a:solidFill>
                <a:effectLst/>
                <a:latin typeface="+mn-lt"/>
                <a:ea typeface="+mn-ea"/>
                <a:cs typeface="+mn-cs"/>
              </a:rPr>
              <a:t>Chemicals</a:t>
            </a:r>
            <a:r>
              <a:rPr lang="en-US" sz="1200" b="0" i="0" kern="1200" dirty="0" err="1" smtClean="0">
                <a:solidFill>
                  <a:schemeClr val="tx1"/>
                </a:solidFill>
                <a:effectLst/>
                <a:latin typeface="+mn-lt"/>
                <a:ea typeface="+mn-ea"/>
                <a:cs typeface="+mn-cs"/>
              </a:rPr>
              <a:t>Compressed</a:t>
            </a:r>
            <a:r>
              <a:rPr lang="en-US" sz="1200" b="0" i="0" kern="1200" dirty="0" smtClean="0">
                <a:solidFill>
                  <a:schemeClr val="tx1"/>
                </a:solidFill>
                <a:effectLst/>
                <a:latin typeface="+mn-lt"/>
                <a:ea typeface="+mn-ea"/>
                <a:cs typeface="+mn-cs"/>
              </a:rPr>
              <a:t> gases have inherent pressure hazards and can also create health hazardous and/ or flammable atmospheres. Common hazard characteristics of gases include flammability, toxicity, and </a:t>
            </a:r>
            <a:r>
              <a:rPr lang="en-US" sz="1200" b="0" i="0" kern="1200" dirty="0" err="1" smtClean="0">
                <a:solidFill>
                  <a:schemeClr val="tx1"/>
                </a:solidFill>
                <a:effectLst/>
                <a:latin typeface="+mn-lt"/>
                <a:ea typeface="+mn-ea"/>
                <a:cs typeface="+mn-cs"/>
              </a:rPr>
              <a:t>corrosivity</a:t>
            </a:r>
            <a:r>
              <a:rPr lang="en-US" sz="1200" b="0" i="0" kern="1200" dirty="0" smtClean="0">
                <a:solidFill>
                  <a:schemeClr val="tx1"/>
                </a:solidFill>
                <a:effectLst/>
                <a:latin typeface="+mn-lt"/>
                <a:ea typeface="+mn-ea"/>
                <a:cs typeface="+mn-cs"/>
              </a:rPr>
              <a:t>. A few gases (i.e., </a:t>
            </a:r>
            <a:r>
              <a:rPr lang="en-US" sz="1200" b="0" i="0" kern="1200" dirty="0" err="1" smtClean="0">
                <a:solidFill>
                  <a:schemeClr val="tx1"/>
                </a:solidFill>
                <a:effectLst/>
                <a:latin typeface="+mn-lt"/>
                <a:ea typeface="+mn-ea"/>
                <a:cs typeface="+mn-cs"/>
              </a:rPr>
              <a:t>silane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diborane</a:t>
            </a:r>
            <a:r>
              <a:rPr lang="en-US" sz="1200" b="0" i="0" kern="1200" dirty="0" smtClean="0">
                <a:solidFill>
                  <a:schemeClr val="tx1"/>
                </a:solidFill>
                <a:effectLst/>
                <a:latin typeface="+mn-lt"/>
                <a:ea typeface="+mn-ea"/>
                <a:cs typeface="+mn-cs"/>
              </a:rPr>
              <a:t>, phosphine) are considered pyrophoric (will ignite spontaneously in air).</a:t>
            </a:r>
          </a:p>
          <a:p>
            <a:r>
              <a:rPr lang="en-US" sz="1200" b="0" i="0" kern="1200" dirty="0" smtClean="0">
                <a:solidFill>
                  <a:schemeClr val="tx1"/>
                </a:solidFill>
                <a:effectLst/>
                <a:latin typeface="+mn-lt"/>
                <a:ea typeface="+mn-ea"/>
                <a:cs typeface="+mn-cs"/>
              </a:rPr>
              <a:t>One additional hazard property common to all compressed gases is the substantial volume expansion when released to air. Gas release in an inadequately ventilated room can create an oxygen-deficient environment.</a:t>
            </a:r>
          </a:p>
          <a:p>
            <a:r>
              <a:rPr lang="en-US" sz="1200" b="1" i="0" kern="1200" dirty="0" smtClean="0">
                <a:solidFill>
                  <a:schemeClr val="tx1"/>
                </a:solidFill>
                <a:effectLst/>
                <a:latin typeface="+mn-lt"/>
                <a:ea typeface="+mn-ea"/>
                <a:cs typeface="+mn-cs"/>
              </a:rPr>
              <a:t>#3Control of Hazards- </a:t>
            </a:r>
            <a:r>
              <a:rPr lang="en-US" sz="1200" b="1" i="0" kern="1200" dirty="0" err="1" smtClean="0">
                <a:solidFill>
                  <a:schemeClr val="tx1"/>
                </a:solidFill>
                <a:effectLst/>
                <a:latin typeface="+mn-lt"/>
                <a:ea typeface="+mn-ea"/>
                <a:cs typeface="+mn-cs"/>
              </a:rPr>
              <a:t>General</a:t>
            </a:r>
            <a:r>
              <a:rPr lang="en-US" sz="1200" b="0" i="0" kern="1200" dirty="0" err="1" smtClean="0">
                <a:solidFill>
                  <a:schemeClr val="tx1"/>
                </a:solidFill>
                <a:effectLst/>
                <a:latin typeface="+mn-lt"/>
                <a:ea typeface="+mn-ea"/>
                <a:cs typeface="+mn-cs"/>
              </a:rPr>
              <a:t>Check</a:t>
            </a:r>
            <a:r>
              <a:rPr lang="en-US" sz="1200" b="0" i="0" kern="1200" dirty="0" smtClean="0">
                <a:solidFill>
                  <a:schemeClr val="tx1"/>
                </a:solidFill>
                <a:effectLst/>
                <a:latin typeface="+mn-lt"/>
                <a:ea typeface="+mn-ea"/>
                <a:cs typeface="+mn-cs"/>
              </a:rPr>
              <a:t> connections and hoses regularly for leaks using a specific monitoring instrument or soapy water (or equivalent).</a:t>
            </a:r>
          </a:p>
          <a:p>
            <a:r>
              <a:rPr lang="en-US" sz="1200" b="0" i="0" kern="1200" dirty="0" smtClean="0">
                <a:solidFill>
                  <a:schemeClr val="tx1"/>
                </a:solidFill>
                <a:effectLst/>
                <a:latin typeface="+mn-lt"/>
                <a:ea typeface="+mn-ea"/>
                <a:cs typeface="+mn-cs"/>
              </a:rPr>
              <a:t>When using highly flammable or toxic gas, check the delivery system using an inert gas prior to introducing the hazardous gas.</a:t>
            </a:r>
          </a:p>
          <a:p>
            <a:r>
              <a:rPr lang="en-US" sz="1200" b="0" i="0" kern="1200" dirty="0" smtClean="0">
                <a:solidFill>
                  <a:schemeClr val="tx1"/>
                </a:solidFill>
                <a:effectLst/>
                <a:latin typeface="+mn-lt"/>
                <a:ea typeface="+mn-ea"/>
                <a:cs typeface="+mn-cs"/>
              </a:rPr>
              <a:t>When using compressed acetylene: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do not exceed a working pressure of 15 psig, and (ii) do not use vessels, piping, or other materials that contain a significant amount of copper (usually considered to be more than 50% copper).</a:t>
            </a:r>
          </a:p>
          <a:p>
            <a:r>
              <a:rPr lang="en-US" sz="1200" b="0" i="0" kern="1200" dirty="0" smtClean="0">
                <a:solidFill>
                  <a:schemeClr val="tx1"/>
                </a:solidFill>
                <a:effectLst/>
                <a:latin typeface="+mn-lt"/>
                <a:ea typeface="+mn-ea"/>
                <a:cs typeface="+mn-cs"/>
              </a:rPr>
              <a:t>Replace valve caps when cylinders are not in use or before moving.</a:t>
            </a:r>
          </a:p>
          <a:p>
            <a:r>
              <a:rPr lang="en-US" sz="1200" b="0" i="0" kern="1200" dirty="0" smtClean="0">
                <a:solidFill>
                  <a:schemeClr val="tx1"/>
                </a:solidFill>
                <a:effectLst/>
                <a:latin typeface="+mn-lt"/>
                <a:ea typeface="+mn-ea"/>
                <a:cs typeface="+mn-cs"/>
              </a:rPr>
              <a:t>Remove damaged or defective cylinders from service (contact the cylinder vendor for assistance).</a:t>
            </a:r>
          </a:p>
          <a:p>
            <a:r>
              <a:rPr lang="en-US" sz="1200" b="1" i="0" kern="1200" dirty="0" smtClean="0">
                <a:solidFill>
                  <a:schemeClr val="tx1"/>
                </a:solidFill>
                <a:effectLst/>
                <a:latin typeface="+mn-lt"/>
                <a:ea typeface="+mn-ea"/>
                <a:cs typeface="+mn-cs"/>
              </a:rPr>
              <a:t>#3aEngineering/Ventilation </a:t>
            </a:r>
            <a:r>
              <a:rPr lang="en-US" sz="1200" b="1" i="0" kern="1200" dirty="0" err="1" smtClean="0">
                <a:solidFill>
                  <a:schemeClr val="tx1"/>
                </a:solidFill>
                <a:effectLst/>
                <a:latin typeface="+mn-lt"/>
                <a:ea typeface="+mn-ea"/>
                <a:cs typeface="+mn-cs"/>
              </a:rPr>
              <a:t>Controls</a:t>
            </a:r>
            <a:r>
              <a:rPr lang="en-US" sz="1200" b="0" i="0" kern="1200" dirty="0" err="1" smtClean="0">
                <a:solidFill>
                  <a:schemeClr val="tx1"/>
                </a:solidFill>
                <a:effectLst/>
                <a:latin typeface="+mn-lt"/>
                <a:ea typeface="+mn-ea"/>
                <a:cs typeface="+mn-cs"/>
              </a:rPr>
              <a:t>If</a:t>
            </a:r>
            <a:r>
              <a:rPr lang="en-US" sz="1200" b="0" i="0" kern="1200" dirty="0" smtClean="0">
                <a:solidFill>
                  <a:schemeClr val="tx1"/>
                </a:solidFill>
                <a:effectLst/>
                <a:latin typeface="+mn-lt"/>
                <a:ea typeface="+mn-ea"/>
                <a:cs typeface="+mn-cs"/>
              </a:rPr>
              <a:t> the process does not permit gas use and/or storage in well-ventilated areas (i.e., lab ventilation having a minimum of 6 air changes per hour), contact Environmental Health and Safety at x3-0448 to determine necessity of an oxygen-deficiency monitor or other alarm devices.</a:t>
            </a:r>
          </a:p>
          <a:p>
            <a:r>
              <a:rPr lang="en-US" sz="1200" b="1" i="0" kern="1200" dirty="0" smtClean="0">
                <a:solidFill>
                  <a:schemeClr val="tx1"/>
                </a:solidFill>
                <a:effectLst/>
                <a:latin typeface="+mn-lt"/>
                <a:ea typeface="+mn-ea"/>
                <a:cs typeface="+mn-cs"/>
              </a:rPr>
              <a:t>#3bPersonal Protective </a:t>
            </a:r>
            <a:r>
              <a:rPr lang="en-US" sz="1200" b="1" i="0" kern="1200" dirty="0" err="1" smtClean="0">
                <a:solidFill>
                  <a:schemeClr val="tx1"/>
                </a:solidFill>
                <a:effectLst/>
                <a:latin typeface="+mn-lt"/>
                <a:ea typeface="+mn-ea"/>
                <a:cs typeface="+mn-cs"/>
              </a:rPr>
              <a:t>Equipment</a:t>
            </a:r>
            <a:r>
              <a:rPr lang="en-US" sz="1200" b="0" i="0" kern="1200" dirty="0" err="1" smtClean="0">
                <a:solidFill>
                  <a:schemeClr val="tx1"/>
                </a:solidFill>
                <a:effectLst/>
                <a:latin typeface="+mn-lt"/>
                <a:ea typeface="+mn-ea"/>
                <a:cs typeface="+mn-cs"/>
              </a:rPr>
              <a:t>At</a:t>
            </a:r>
            <a:r>
              <a:rPr lang="en-US" sz="1200" b="0" i="0" kern="1200" dirty="0" smtClean="0">
                <a:solidFill>
                  <a:schemeClr val="tx1"/>
                </a:solidFill>
                <a:effectLst/>
                <a:latin typeface="+mn-lt"/>
                <a:ea typeface="+mn-ea"/>
                <a:cs typeface="+mn-cs"/>
              </a:rPr>
              <a:t> minimum, lab coats, safety glasses, and closed toed shoes should be worn when handling compressed gases. Depending on the hazard characteristics, additional protective equipment may be necessary.</a:t>
            </a:r>
          </a:p>
          <a:p>
            <a:r>
              <a:rPr lang="en-US" sz="1200" b="1" i="0" kern="1200" dirty="0" smtClean="0">
                <a:solidFill>
                  <a:schemeClr val="tx1"/>
                </a:solidFill>
                <a:effectLst/>
                <a:latin typeface="+mn-lt"/>
                <a:ea typeface="+mn-ea"/>
                <a:cs typeface="+mn-cs"/>
              </a:rPr>
              <a:t>#4Special Handling Procedures and Storage </a:t>
            </a:r>
            <a:r>
              <a:rPr lang="en-US" sz="1200" b="1" i="0" kern="1200" dirty="0" err="1" smtClean="0">
                <a:solidFill>
                  <a:schemeClr val="tx1"/>
                </a:solidFill>
                <a:effectLst/>
                <a:latin typeface="+mn-lt"/>
                <a:ea typeface="+mn-ea"/>
                <a:cs typeface="+mn-cs"/>
              </a:rPr>
              <a:t>Requirements</a:t>
            </a:r>
            <a:r>
              <a:rPr lang="en-US" sz="1200" b="0" i="0" u="sng" kern="1200" dirty="0" err="1" smtClean="0">
                <a:solidFill>
                  <a:schemeClr val="tx1"/>
                </a:solidFill>
                <a:effectLst/>
                <a:latin typeface="+mn-lt"/>
                <a:ea typeface="+mn-ea"/>
                <a:cs typeface="+mn-cs"/>
              </a:rPr>
              <a:t>Safe</a:t>
            </a:r>
            <a:r>
              <a:rPr lang="en-US" sz="1200" b="0" i="0" u="sng" kern="1200" dirty="0" smtClean="0">
                <a:solidFill>
                  <a:schemeClr val="tx1"/>
                </a:solidFill>
                <a:effectLst/>
                <a:latin typeface="+mn-lt"/>
                <a:ea typeface="+mn-ea"/>
                <a:cs typeface="+mn-cs"/>
              </a:rPr>
              <a:t> Handling: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Compressed gas cylinders must be transported using hand-trucks or other appropriate means. </a:t>
            </a:r>
            <a:r>
              <a:rPr lang="en-US" sz="1200" b="1" i="0" kern="1200" dirty="0" smtClean="0">
                <a:solidFill>
                  <a:schemeClr val="tx1"/>
                </a:solidFill>
                <a:effectLst/>
                <a:latin typeface="+mn-lt"/>
                <a:ea typeface="+mn-ea"/>
                <a:cs typeface="+mn-cs"/>
              </a:rPr>
              <a:t>NEVER TRANSPORT UNSECURED COMPRESSED GAS CYLINDERS!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Cylinders should be transported upright whenever possible (</a:t>
            </a:r>
            <a:r>
              <a:rPr lang="en-US" sz="1200" b="0" i="0" u="sng" kern="1200" dirty="0" smtClean="0">
                <a:solidFill>
                  <a:schemeClr val="tx1"/>
                </a:solidFill>
                <a:effectLst/>
                <a:latin typeface="+mn-lt"/>
                <a:ea typeface="+mn-ea"/>
                <a:cs typeface="+mn-cs"/>
              </a:rPr>
              <a:t>always </a:t>
            </a:r>
            <a:r>
              <a:rPr lang="en-US" sz="1200" b="0" i="0" kern="1200" dirty="0" smtClean="0">
                <a:solidFill>
                  <a:schemeClr val="tx1"/>
                </a:solidFill>
                <a:effectLst/>
                <a:latin typeface="+mn-lt"/>
                <a:ea typeface="+mn-ea"/>
                <a:cs typeface="+mn-cs"/>
              </a:rPr>
              <a:t>transport acetylene in an upright (vertical) position).</a:t>
            </a:r>
          </a:p>
          <a:p>
            <a:r>
              <a:rPr lang="en-US" sz="1200" b="0" i="0" kern="1200" dirty="0" smtClean="0">
                <a:solidFill>
                  <a:schemeClr val="tx1"/>
                </a:solidFill>
                <a:effectLst/>
                <a:latin typeface="+mn-lt"/>
                <a:ea typeface="+mn-ea"/>
                <a:cs typeface="+mn-cs"/>
              </a:rPr>
              <a:t>Elevators can be a confined space – NEVER ride in an elevator with compressed gas cylinders. Have one person send the elevator and another person receive the elevator.</a:t>
            </a:r>
          </a:p>
          <a:p>
            <a:r>
              <a:rPr lang="en-US" sz="1200" b="0" i="0" u="sng" kern="1200" dirty="0" smtClean="0">
                <a:solidFill>
                  <a:schemeClr val="tx1"/>
                </a:solidFill>
                <a:effectLst/>
                <a:latin typeface="+mn-lt"/>
                <a:ea typeface="+mn-ea"/>
                <a:cs typeface="+mn-cs"/>
              </a:rPr>
              <a:t>Safe Storage: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Secure compressed gas cylinders (&gt;26" tall) to an anchored rack using two metal chains (at 1/3 and 2/3 cylinder height).</a:t>
            </a:r>
          </a:p>
          <a:p>
            <a:r>
              <a:rPr lang="en-US" sz="1200" b="0" i="0" kern="1200" dirty="0" smtClean="0">
                <a:solidFill>
                  <a:schemeClr val="tx1"/>
                </a:solidFill>
                <a:effectLst/>
                <a:latin typeface="+mn-lt"/>
                <a:ea typeface="+mn-ea"/>
                <a:cs typeface="+mn-cs"/>
              </a:rPr>
              <a:t>No more than two cylinders may be secured with one pair of chains.</a:t>
            </a:r>
          </a:p>
          <a:p>
            <a:r>
              <a:rPr lang="en-US" sz="1200" b="0" i="0" kern="1200" dirty="0" smtClean="0">
                <a:solidFill>
                  <a:schemeClr val="tx1"/>
                </a:solidFill>
                <a:effectLst/>
                <a:latin typeface="+mn-lt"/>
                <a:ea typeface="+mn-ea"/>
                <a:cs typeface="+mn-cs"/>
              </a:rPr>
              <a:t>Segregate and clearly mark full and empty ("MT") cylinders.</a:t>
            </a:r>
          </a:p>
          <a:p>
            <a:r>
              <a:rPr lang="en-US" sz="1200" b="0" i="0" kern="1200" dirty="0" smtClean="0">
                <a:solidFill>
                  <a:schemeClr val="tx1"/>
                </a:solidFill>
                <a:effectLst/>
                <a:latin typeface="+mn-lt"/>
                <a:ea typeface="+mn-ea"/>
                <a:cs typeface="+mn-cs"/>
              </a:rPr>
              <a:t>Store compressed gas cylinders away from heat sources, and flammable and highly combustible materials (such as oil and greases).</a:t>
            </a:r>
          </a:p>
          <a:p>
            <a:r>
              <a:rPr lang="en-US" sz="1200" b="0" i="0" kern="1200" dirty="0" smtClean="0">
                <a:solidFill>
                  <a:schemeClr val="tx1"/>
                </a:solidFill>
                <a:effectLst/>
                <a:latin typeface="+mn-lt"/>
                <a:ea typeface="+mn-ea"/>
                <a:cs typeface="+mn-cs"/>
              </a:rPr>
              <a:t>Segregate according to hazard class and chemical compatibility. Ensure to separate flammable and oxidizing gases.</a:t>
            </a:r>
          </a:p>
          <a:p>
            <a:r>
              <a:rPr lang="en-US" sz="1200" b="0" i="0" kern="1200" dirty="0" smtClean="0">
                <a:solidFill>
                  <a:schemeClr val="tx1"/>
                </a:solidFill>
                <a:effectLst/>
                <a:latin typeface="+mn-lt"/>
                <a:ea typeface="+mn-ea"/>
                <a:cs typeface="+mn-cs"/>
              </a:rPr>
              <a:t>Store flammable gases away from flammable solvents, combustible material, ignition sources (including unprotected electrical connections), and oxygen gas cylinders and liquid oxygen (at least 20 feet if possible).</a:t>
            </a:r>
          </a:p>
          <a:p>
            <a:r>
              <a:rPr lang="en-US" sz="1200" b="0" i="0" kern="1200" dirty="0" smtClean="0">
                <a:solidFill>
                  <a:schemeClr val="tx1"/>
                </a:solidFill>
                <a:effectLst/>
                <a:latin typeface="+mn-lt"/>
                <a:ea typeface="+mn-ea"/>
                <a:cs typeface="+mn-cs"/>
              </a:rPr>
              <a:t>Additionally, follow all substance-specific storage guidance provided in MSDS documentation.</a:t>
            </a:r>
          </a:p>
          <a:p>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16</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http://chemtoolkit.stanford.edu/node/59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Stanford</a:t>
            </a:r>
            <a:r>
              <a:rPr lang="en-US" baseline="0" dirty="0" smtClean="0"/>
              <a:t> University.  Laboratory Chemical Safety Toolkit</a:t>
            </a:r>
            <a:endParaRPr lang="en-US" dirty="0" smtClean="0"/>
          </a:p>
          <a:p>
            <a:endParaRPr lang="en-US" dirty="0" smtClean="0"/>
          </a:p>
          <a:p>
            <a:endParaRPr lang="en-US" dirty="0" smtClean="0"/>
          </a:p>
          <a:p>
            <a:r>
              <a:rPr lang="en-US" sz="1200" b="0" i="0" kern="1200" dirty="0" smtClean="0">
                <a:solidFill>
                  <a:schemeClr val="tx1"/>
                </a:solidFill>
                <a:effectLst/>
                <a:latin typeface="+mn-lt"/>
                <a:ea typeface="+mn-ea"/>
                <a:cs typeface="+mn-cs"/>
              </a:rPr>
              <a:t>General Use SOP for Compressed Gases</a:t>
            </a:r>
          </a:p>
          <a:p>
            <a:r>
              <a:rPr lang="en-US" b="1" dirty="0" smtClean="0">
                <a:effectLst/>
              </a:rPr>
              <a:t>#5Spill and Accident </a:t>
            </a:r>
            <a:r>
              <a:rPr lang="en-US" b="1" dirty="0" err="1" smtClean="0">
                <a:effectLst/>
              </a:rPr>
              <a:t>Procedures</a:t>
            </a:r>
            <a:r>
              <a:rPr lang="en-US" dirty="0" err="1" smtClean="0">
                <a:effectLst/>
              </a:rPr>
              <a:t>Prompt</a:t>
            </a:r>
            <a:r>
              <a:rPr lang="en-US" dirty="0" smtClean="0">
                <a:effectLst/>
              </a:rPr>
              <a:t> response to chemical spills is critical to protect worker health &amp; safety and to mitigate adverse affects to the environment. For further guidance, refer to "</a:t>
            </a:r>
            <a:r>
              <a:rPr lang="en-US" sz="1200" b="1" u="none" strike="noStrike" kern="1200" dirty="0" smtClean="0">
                <a:solidFill>
                  <a:schemeClr val="tx1"/>
                </a:solidFill>
                <a:effectLst/>
                <a:latin typeface="+mn-lt"/>
                <a:ea typeface="+mn-ea"/>
                <a:cs typeface="+mn-cs"/>
                <a:hlinkClick r:id="rId3" tooltip="click to open this link..."/>
              </a:rPr>
              <a:t>Response to Chemical Spills and Exposures</a:t>
            </a:r>
            <a:r>
              <a:rPr lang="en-US" dirty="0" smtClean="0">
                <a:effectLst/>
              </a:rPr>
              <a: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Laboratory personnel who work with hazardous chemicals are to be provided the opportunity to receive medical attention/consultation when:</a:t>
            </a:r>
          </a:p>
          <a:p>
            <a:r>
              <a:rPr lang="en-US" b="0" i="0" dirty="0" smtClean="0">
                <a:effectLst/>
              </a:rPr>
              <a:t>A spill, leak, explosion or other occurrence results in a hazardous exposure (potential overexposure).</a:t>
            </a:r>
          </a:p>
          <a:p>
            <a:r>
              <a:rPr lang="en-US" b="0" i="0" dirty="0" smtClean="0">
                <a:effectLst/>
              </a:rPr>
              <a:t>Symptoms or signs of exposure to a hazardous chemical develop.</a:t>
            </a:r>
          </a:p>
          <a:p>
            <a:r>
              <a:rPr lang="en-US" b="1" dirty="0" smtClean="0">
                <a:effectLst/>
              </a:rPr>
              <a:t>#6Waste </a:t>
            </a:r>
            <a:r>
              <a:rPr lang="en-US" b="1" dirty="0" err="1" smtClean="0">
                <a:effectLst/>
              </a:rPr>
              <a:t>Disposal</a:t>
            </a:r>
            <a:r>
              <a:rPr lang="en-US" sz="1200" b="0" i="0" kern="1200" dirty="0" err="1" smtClean="0">
                <a:solidFill>
                  <a:schemeClr val="tx1"/>
                </a:solidFill>
                <a:effectLst/>
                <a:latin typeface="+mn-lt"/>
                <a:ea typeface="+mn-ea"/>
                <a:cs typeface="+mn-cs"/>
              </a:rPr>
              <a:t>Coordinate</a:t>
            </a:r>
            <a:r>
              <a:rPr lang="en-US" sz="1200" b="0" i="0" kern="1200" dirty="0" smtClean="0">
                <a:solidFill>
                  <a:schemeClr val="tx1"/>
                </a:solidFill>
                <a:effectLst/>
                <a:latin typeface="+mn-lt"/>
                <a:ea typeface="+mn-ea"/>
                <a:cs typeface="+mn-cs"/>
              </a:rPr>
              <a:t> with vendor for return of cylinders.</a:t>
            </a:r>
          </a:p>
          <a:p>
            <a:r>
              <a:rPr lang="en-US" b="1" dirty="0" smtClean="0">
                <a:effectLst/>
              </a:rPr>
              <a:t>#7Minimum Training </a:t>
            </a:r>
            <a:r>
              <a:rPr lang="en-US" b="1" dirty="0" err="1" smtClean="0">
                <a:effectLst/>
              </a:rPr>
              <a:t>Requirements</a:t>
            </a:r>
            <a:r>
              <a:rPr lang="en-US" b="0" i="0" dirty="0" err="1" smtClean="0">
                <a:effectLst/>
              </a:rPr>
              <a:t>General</a:t>
            </a:r>
            <a:r>
              <a:rPr lang="en-US" b="0" i="0" dirty="0" smtClean="0">
                <a:effectLst/>
              </a:rPr>
              <a:t> Safety &amp; Emergency Preparedness (EHS-4200)</a:t>
            </a:r>
          </a:p>
          <a:p>
            <a:r>
              <a:rPr lang="en-US" b="0" i="0" dirty="0" smtClean="0">
                <a:effectLst/>
              </a:rPr>
              <a:t>Chemical Safety for Laboratories (EHS-1900)</a:t>
            </a:r>
          </a:p>
          <a:p>
            <a:r>
              <a:rPr lang="en-US" b="0" i="0" dirty="0" smtClean="0">
                <a:effectLst/>
              </a:rPr>
              <a:t>Compressed Gas Safety (EHS-2200)</a:t>
            </a:r>
          </a:p>
          <a:p>
            <a:r>
              <a:rPr lang="en-US" b="0" i="0" dirty="0" smtClean="0">
                <a:effectLst/>
              </a:rPr>
              <a:t>Laboratory-specific training</a:t>
            </a:r>
          </a:p>
          <a:p>
            <a:r>
              <a:rPr lang="en-US" b="1" dirty="0" smtClean="0">
                <a:effectLst/>
              </a:rPr>
              <a:t>#8Approval </a:t>
            </a:r>
            <a:r>
              <a:rPr lang="en-US" b="1" dirty="0" err="1" smtClean="0">
                <a:effectLst/>
              </a:rPr>
              <a:t>Required</a:t>
            </a:r>
            <a:r>
              <a:rPr lang="en-US" sz="1200" b="0" i="0" kern="1200" dirty="0" err="1" smtClean="0">
                <a:solidFill>
                  <a:schemeClr val="tx1"/>
                </a:solidFill>
                <a:effectLst/>
                <a:latin typeface="+mn-lt"/>
                <a:ea typeface="+mn-ea"/>
                <a:cs typeface="+mn-cs"/>
              </a:rPr>
              <a:t>Consult</a:t>
            </a:r>
            <a:r>
              <a:rPr lang="en-US" sz="1200" b="0" i="0" kern="1200" dirty="0" smtClean="0">
                <a:solidFill>
                  <a:schemeClr val="tx1"/>
                </a:solidFill>
                <a:effectLst/>
                <a:latin typeface="+mn-lt"/>
                <a:ea typeface="+mn-ea"/>
                <a:cs typeface="+mn-cs"/>
              </a:rPr>
              <a:t> with PI regarding need for prior approval. Laboratory personnel shall seek and the PI must provide prior approval of any chemical usage involving the following list of </a:t>
            </a:r>
            <a:r>
              <a:rPr lang="en-US" sz="1200" b="1" i="0" u="none" strike="noStrike" kern="1200" dirty="0" smtClean="0">
                <a:solidFill>
                  <a:schemeClr val="tx1"/>
                </a:solidFill>
                <a:effectLst/>
                <a:latin typeface="+mn-lt"/>
                <a:ea typeface="+mn-ea"/>
                <a:cs typeface="+mn-cs"/>
              </a:rPr>
              <a:t>restricted chemicals</a:t>
            </a:r>
            <a:r>
              <a:rPr lang="en-US" sz="1200" b="0" i="0" kern="1200" dirty="0" smtClean="0">
                <a:solidFill>
                  <a:schemeClr val="tx1"/>
                </a:solidFill>
                <a:effectLst/>
                <a:latin typeface="+mn-lt"/>
                <a:ea typeface="+mn-ea"/>
                <a:cs typeface="+mn-cs"/>
              </a:rPr>
              <a:t>.</a:t>
            </a:r>
          </a:p>
          <a:p>
            <a:r>
              <a:rPr lang="en-US" b="1" dirty="0" smtClean="0">
                <a:effectLst/>
              </a:rPr>
              <a:t>#9Decontamination </a:t>
            </a:r>
            <a:r>
              <a:rPr lang="en-US" b="1" dirty="0" err="1" smtClean="0">
                <a:effectLst/>
              </a:rPr>
              <a:t>Procedures</a:t>
            </a:r>
            <a:r>
              <a:rPr lang="en-US" sz="1200" b="0" i="0" kern="1200" dirty="0" err="1"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applicable</a:t>
            </a:r>
          </a:p>
          <a:p>
            <a:r>
              <a:rPr lang="en-US" b="1" dirty="0" smtClean="0">
                <a:effectLst/>
              </a:rPr>
              <a:t>#10Designated </a:t>
            </a:r>
            <a:r>
              <a:rPr lang="en-US" b="1" dirty="0" err="1" smtClean="0">
                <a:effectLst/>
              </a:rPr>
              <a:t>Area</a:t>
            </a:r>
            <a:r>
              <a:rPr lang="en-US" sz="1200" b="0" i="0" kern="1200" dirty="0" err="1" smtClean="0">
                <a:solidFill>
                  <a:schemeClr val="tx1"/>
                </a:solidFill>
                <a:effectLst/>
                <a:latin typeface="+mn-lt"/>
                <a:ea typeface="+mn-ea"/>
                <a:cs typeface="+mn-cs"/>
              </a:rPr>
              <a:t>For</a:t>
            </a:r>
            <a:r>
              <a:rPr lang="en-US" sz="1200" b="0" i="0" kern="1200" dirty="0" smtClean="0">
                <a:solidFill>
                  <a:schemeClr val="tx1"/>
                </a:solidFill>
                <a:effectLst/>
                <a:latin typeface="+mn-lt"/>
                <a:ea typeface="+mn-ea"/>
                <a:cs typeface="+mn-cs"/>
              </a:rPr>
              <a:t> compressed gases that are also considered </a:t>
            </a:r>
            <a:r>
              <a:rPr lang="en-US" sz="1200" b="1" i="0" u="sng" kern="1200" dirty="0" smtClean="0">
                <a:solidFill>
                  <a:schemeClr val="tx1"/>
                </a:solidFill>
                <a:effectLst/>
                <a:latin typeface="+mn-lt"/>
                <a:ea typeface="+mn-ea"/>
                <a:cs typeface="+mn-cs"/>
              </a:rPr>
              <a:t>particularly hazardous chemicals</a:t>
            </a:r>
            <a:r>
              <a:rPr lang="en-US" sz="1200" b="0" i="0" kern="1200" dirty="0" smtClean="0">
                <a:solidFill>
                  <a:schemeClr val="tx1"/>
                </a:solidFill>
                <a:effectLst/>
                <a:latin typeface="+mn-lt"/>
                <a:ea typeface="+mn-ea"/>
                <a:cs typeface="+mn-cs"/>
              </a:rPr>
              <a:t>, a designated area shall be established per the other applicable SOP(s).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DE3E6C-447A-496D-A965-1954D04FDC8E}" type="slidenum">
              <a:rPr lang="en-US" smtClean="0"/>
              <a:t>17</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Shelf Life Policy and Procedures</a:t>
            </a:r>
          </a:p>
          <a:p>
            <a:endParaRPr lang="en-US" dirty="0" smtClean="0"/>
          </a:p>
          <a:p>
            <a:r>
              <a:rPr lang="en-US" dirty="0" smtClean="0"/>
              <a:t>https://www.shelflife.hq.dla.mil/policy_DoD4140_27.aspx</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http://www.af.mil/shared/media/epubs/PUBS/AF/23/23011007/070301/070301.pdf</a:t>
            </a:r>
          </a:p>
          <a:p>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18</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know the names and functions of different kinds of laboratory equipment, so that…</a:t>
            </a:r>
          </a:p>
          <a:p>
            <a:r>
              <a:rPr lang="en-US" baseline="0" dirty="0" smtClean="0"/>
              <a:t>…experiments are done safely.</a:t>
            </a:r>
          </a:p>
          <a:p>
            <a:r>
              <a:rPr lang="en-US" baseline="0" dirty="0" smtClean="0"/>
              <a:t>….experiments are completed successfully.</a:t>
            </a:r>
          </a:p>
          <a:p>
            <a:endParaRPr lang="en-US" baseline="0" dirty="0" smtClean="0"/>
          </a:p>
          <a:p>
            <a:r>
              <a:rPr lang="en-US" dirty="0" smtClean="0"/>
              <a:t>http://www.wisc-online.com/Objects/ViewObject.aspx?ID=sci302</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2</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many different kinds of laboratory glassware items, the majority are covered in separate articles of their own; see the list further below. Such glassware is used for a wide variety of functions which include volumetric measuring, holding or storing </a:t>
            </a:r>
            <a:r>
              <a:rPr lang="en-US" sz="1200" b="0" i="0" u="none" strike="noStrike" kern="1200" dirty="0" smtClean="0">
                <a:solidFill>
                  <a:schemeClr val="tx1"/>
                </a:solidFill>
                <a:effectLst/>
                <a:latin typeface="+mn-lt"/>
                <a:ea typeface="+mn-ea"/>
                <a:cs typeface="+mn-cs"/>
                <a:hlinkClick r:id="rId3" tooltip="Chemical"/>
              </a:rPr>
              <a:t>chemicals</a:t>
            </a:r>
            <a:r>
              <a:rPr lang="en-US" sz="1200" b="0" i="0" kern="1200" dirty="0" smtClean="0">
                <a:solidFill>
                  <a:schemeClr val="tx1"/>
                </a:solidFill>
                <a:effectLst/>
                <a:latin typeface="+mn-lt"/>
                <a:ea typeface="+mn-ea"/>
                <a:cs typeface="+mn-cs"/>
              </a:rPr>
              <a:t> or samples, mixing or preparing </a:t>
            </a:r>
            <a:r>
              <a:rPr lang="en-US" sz="1200" b="0" i="0" u="none" strike="noStrike" kern="1200" dirty="0" smtClean="0">
                <a:solidFill>
                  <a:schemeClr val="tx1"/>
                </a:solidFill>
                <a:effectLst/>
                <a:latin typeface="+mn-lt"/>
                <a:ea typeface="+mn-ea"/>
                <a:cs typeface="+mn-cs"/>
                <a:hlinkClick r:id="rId4" tooltip="Solution"/>
              </a:rPr>
              <a:t>solutions</a:t>
            </a:r>
            <a:r>
              <a:rPr lang="en-US" sz="1200" b="0" i="0" kern="1200" dirty="0" smtClean="0">
                <a:solidFill>
                  <a:schemeClr val="tx1"/>
                </a:solidFill>
                <a:effectLst/>
                <a:latin typeface="+mn-lt"/>
                <a:ea typeface="+mn-ea"/>
                <a:cs typeface="+mn-cs"/>
              </a:rPr>
              <a:t> or other mixtures, containing lab processes like </a:t>
            </a:r>
            <a:r>
              <a:rPr lang="en-US" sz="1200" b="0" i="0" u="none" strike="noStrike" kern="1200" dirty="0" smtClean="0">
                <a:solidFill>
                  <a:schemeClr val="tx1"/>
                </a:solidFill>
                <a:effectLst/>
                <a:latin typeface="+mn-lt"/>
                <a:ea typeface="+mn-ea"/>
                <a:cs typeface="+mn-cs"/>
                <a:hlinkClick r:id="rId5" tooltip="Chemical reaction"/>
              </a:rPr>
              <a:t>chemical reactions</a:t>
            </a:r>
            <a:r>
              <a:rPr lang="en-US" sz="1200" b="0" i="0" kern="1200" dirty="0" smtClean="0">
                <a:solidFill>
                  <a:schemeClr val="tx1"/>
                </a:solidFill>
                <a:effectLst/>
                <a:latin typeface="+mn-lt"/>
                <a:ea typeface="+mn-ea"/>
                <a:cs typeface="+mn-cs"/>
              </a:rPr>
              <a:t>, heating, cooling, </a:t>
            </a:r>
            <a:r>
              <a:rPr lang="en-US" sz="1200" b="0" i="0" u="none" strike="noStrike" kern="1200" dirty="0" smtClean="0">
                <a:solidFill>
                  <a:schemeClr val="tx1"/>
                </a:solidFill>
                <a:effectLst/>
                <a:latin typeface="+mn-lt"/>
                <a:ea typeface="+mn-ea"/>
                <a:cs typeface="+mn-cs"/>
                <a:hlinkClick r:id="rId6" tooltip="Distillation"/>
              </a:rPr>
              <a:t>distillation</a:t>
            </a:r>
            <a:r>
              <a:rPr lang="en-US" sz="1200" b="0" i="0" kern="1200" dirty="0" smtClean="0">
                <a:solidFill>
                  <a:schemeClr val="tx1"/>
                </a:solidFill>
                <a:effectLst/>
                <a:latin typeface="+mn-lt"/>
                <a:ea typeface="+mn-ea"/>
                <a:cs typeface="+mn-cs"/>
              </a:rPr>
              <a:t>, separations including chromatography, synthesis, growing biological organisms, spectrophotometry, and containing a full or partial </a:t>
            </a:r>
            <a:r>
              <a:rPr lang="en-US" sz="1200" b="0" i="0" u="none" strike="noStrike" kern="1200" dirty="0" smtClean="0">
                <a:solidFill>
                  <a:schemeClr val="tx1"/>
                </a:solidFill>
                <a:effectLst/>
                <a:latin typeface="+mn-lt"/>
                <a:ea typeface="+mn-ea"/>
                <a:cs typeface="+mn-cs"/>
                <a:hlinkClick r:id="rId7" tooltip="Vacuum"/>
              </a:rPr>
              <a:t>vacuum</a:t>
            </a:r>
            <a:r>
              <a:rPr lang="en-US" sz="1200" b="0" i="0" kern="1200" dirty="0" smtClean="0">
                <a:solidFill>
                  <a:schemeClr val="tx1"/>
                </a:solidFill>
                <a:effectLst/>
                <a:latin typeface="+mn-lt"/>
                <a:ea typeface="+mn-ea"/>
                <a:cs typeface="+mn-cs"/>
              </a:rPr>
              <a:t>, and pressure, like </a:t>
            </a:r>
            <a:r>
              <a:rPr lang="en-US" sz="1200" b="0" i="0" u="none" strike="noStrike" kern="1200" dirty="0" smtClean="0">
                <a:solidFill>
                  <a:schemeClr val="tx1"/>
                </a:solidFill>
                <a:effectLst/>
                <a:latin typeface="+mn-lt"/>
                <a:ea typeface="+mn-ea"/>
                <a:cs typeface="+mn-cs"/>
                <a:hlinkClick r:id="rId8" tooltip="Pressure reactor"/>
              </a:rPr>
              <a:t>pressure reactor</a:t>
            </a:r>
            <a:r>
              <a:rPr lang="en-US" sz="1200" b="0" i="0" kern="1200" dirty="0" smtClean="0">
                <a:solidFill>
                  <a:schemeClr val="tx1"/>
                </a:solidFill>
                <a:effectLst/>
                <a:latin typeface="+mn-lt"/>
                <a:ea typeface="+mn-ea"/>
                <a:cs typeface="+mn-cs"/>
              </a:rPr>
              <a:t>. When in use, laboratory glassware is often held in place with clamps made for that purpose, which are likewise attached and held in place by stands or racks. This article covers aspects of laboratory glassware which may be common to several kinds of glassware and may briefly describe a few glassware items not covered in other articles.</a:t>
            </a:r>
          </a:p>
          <a:p>
            <a:endParaRPr lang="en-US" sz="1200" b="0" i="0" kern="1200" dirty="0" smtClean="0">
              <a:solidFill>
                <a:schemeClr val="tx1"/>
              </a:solidFill>
              <a:effectLst/>
              <a:latin typeface="+mn-lt"/>
              <a:ea typeface="+mn-ea"/>
              <a:cs typeface="+mn-cs"/>
            </a:endParaRPr>
          </a:p>
          <a:p>
            <a:r>
              <a:rPr lang="en-US" dirty="0" smtClean="0"/>
              <a:t>http://en.wikipedia.org/wiki/Laboratory_glassware</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3</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function of a balance is to mass objects. [NOTE: If the device is measuring an object using springs against gravity, the devise is correctly referred to as a scale and it's measurements are described as weight not mass.] A balance uses a comparison of a known substance or calibration with the unknown object to determine the unknown object's mass.</a:t>
            </a:r>
          </a:p>
          <a:p>
            <a:endParaRPr lang="en-US" sz="1200" b="0" i="0" kern="1200" dirty="0" smtClean="0">
              <a:solidFill>
                <a:schemeClr val="tx1"/>
              </a:solidFill>
              <a:effectLst/>
              <a:latin typeface="+mn-lt"/>
              <a:ea typeface="+mn-ea"/>
              <a:cs typeface="+mn-cs"/>
            </a:endParaRPr>
          </a:p>
          <a:p>
            <a:r>
              <a:rPr lang="en-US" dirty="0" smtClean="0"/>
              <a:t>http://www.newton.dep.anl.gov/teachers/resources/basiclab/balance.html</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4</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function of a </a:t>
            </a:r>
            <a:r>
              <a:rPr lang="en-US" sz="1200" b="0" i="0" kern="1200" dirty="0" err="1" smtClean="0">
                <a:solidFill>
                  <a:schemeClr val="tx1"/>
                </a:solidFill>
                <a:effectLst/>
                <a:latin typeface="+mn-lt"/>
                <a:ea typeface="+mn-ea"/>
                <a:cs typeface="+mn-cs"/>
              </a:rPr>
              <a:t>bunsen</a:t>
            </a:r>
            <a:r>
              <a:rPr lang="en-US" sz="1200" b="0" i="0" kern="1200" dirty="0" smtClean="0">
                <a:solidFill>
                  <a:schemeClr val="tx1"/>
                </a:solidFill>
                <a:effectLst/>
                <a:latin typeface="+mn-lt"/>
                <a:ea typeface="+mn-ea"/>
                <a:cs typeface="+mn-cs"/>
              </a:rPr>
              <a:t> burner (right) is to heat substances. The burner can be regulated by changing the air and gas mixture.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function of a hotplate is obvious. Hotplates are often used as an alternative to the </a:t>
            </a:r>
            <a:r>
              <a:rPr lang="en-US" sz="1200" b="0" i="0" kern="1200" dirty="0" err="1" smtClean="0">
                <a:solidFill>
                  <a:schemeClr val="tx1"/>
                </a:solidFill>
                <a:effectLst/>
                <a:latin typeface="+mn-lt"/>
                <a:ea typeface="+mn-ea"/>
                <a:cs typeface="+mn-cs"/>
              </a:rPr>
              <a:t>bunsen</a:t>
            </a:r>
            <a:r>
              <a:rPr lang="en-US" sz="1200" b="0" i="0" kern="1200" dirty="0" smtClean="0">
                <a:solidFill>
                  <a:schemeClr val="tx1"/>
                </a:solidFill>
                <a:effectLst/>
                <a:latin typeface="+mn-lt"/>
                <a:ea typeface="+mn-ea"/>
                <a:cs typeface="+mn-cs"/>
              </a:rPr>
              <a:t> burner. Some hotplates have a stirring mechanism as part of their design and allows for faster dissolving of some solids by heating and stirring at the same time. </a:t>
            </a:r>
          </a:p>
          <a:p>
            <a:endParaRPr lang="en-US" sz="1200" b="0" i="0" kern="1200" dirty="0" smtClean="0">
              <a:solidFill>
                <a:schemeClr val="tx1"/>
              </a:solidFill>
              <a:effectLst/>
              <a:latin typeface="+mn-lt"/>
              <a:ea typeface="+mn-ea"/>
              <a:cs typeface="+mn-cs"/>
            </a:endParaRPr>
          </a:p>
          <a:p>
            <a:r>
              <a:rPr lang="en-US" dirty="0" smtClean="0"/>
              <a:t>http://www.newton.dep.anl.gov/teachers/resources/basiclab/hotplate.html</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5</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25000" dirty="0" smtClean="0"/>
              <a:t>http://chemwiki.ucdavis.edu/VV_Lab_Techniques/Thin_Layer_Chromatography#Plates</a:t>
            </a:r>
          </a:p>
          <a:p>
            <a:endParaRPr lang="en-US" baseline="-25000" dirty="0" smtClean="0"/>
          </a:p>
          <a:p>
            <a:r>
              <a:rPr lang="en-US" sz="1200" b="0" i="0" kern="1200" dirty="0" smtClean="0">
                <a:solidFill>
                  <a:schemeClr val="tx1"/>
                </a:solidFill>
                <a:effectLst/>
                <a:latin typeface="+mn-lt"/>
                <a:ea typeface="+mn-ea"/>
                <a:cs typeface="+mn-cs"/>
              </a:rPr>
              <a:t>If you know that one component of a mixture is insoluble in a given solvent, but another component is freely soluble in it, it often gives good separations.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http://www.files.chem.vt.edu/chem-ed/sep/sepintro.html</a:t>
            </a:r>
          </a:p>
          <a:p>
            <a:r>
              <a:rPr lang="en-US" sz="1200" b="1" i="0" kern="1200" dirty="0" smtClean="0">
                <a:solidFill>
                  <a:schemeClr val="tx1"/>
                </a:solidFill>
                <a:effectLst/>
                <a:latin typeface="+mn-lt"/>
                <a:ea typeface="+mn-ea"/>
                <a:cs typeface="+mn-cs"/>
              </a:rPr>
              <a:t>Separations</a:t>
            </a:r>
          </a:p>
          <a:p>
            <a:r>
              <a:rPr lang="en-US" sz="1200" b="1" i="0" u="sng" kern="1200" dirty="0" smtClean="0">
                <a:solidFill>
                  <a:schemeClr val="tx1"/>
                </a:solidFill>
                <a:effectLst/>
                <a:latin typeface="+mn-lt"/>
                <a:ea typeface="+mn-ea"/>
                <a:cs typeface="+mn-cs"/>
              </a:rPr>
              <a:t>Introduction</a:t>
            </a:r>
          </a:p>
          <a:p>
            <a:r>
              <a:rPr lang="en-US" sz="1200" b="0" i="0" kern="1200" dirty="0" smtClean="0">
                <a:solidFill>
                  <a:schemeClr val="tx1"/>
                </a:solidFill>
                <a:effectLst/>
                <a:latin typeface="+mn-lt"/>
                <a:ea typeface="+mn-ea"/>
                <a:cs typeface="+mn-cs"/>
              </a:rPr>
              <a:t>A sample that requires analysis is often a mixture of many components in a complex matrix. For samples containing unknown compounds, the components must be separated from each other so that each individual component can be identified by other analytical methods. The separation properties of the components in a mixture are constant under constant conditions, and therefore once determined they can be used to identify and quantify each of the components. Such procedures are typical in chromatographic and electrophoretic analytical separations.</a:t>
            </a:r>
          </a:p>
          <a:p>
            <a:r>
              <a:rPr lang="en-US" sz="1200" b="0" i="0" kern="1200" dirty="0" smtClean="0">
                <a:solidFill>
                  <a:schemeClr val="tx1"/>
                </a:solidFill>
                <a:effectLst/>
                <a:latin typeface="+mn-lt"/>
                <a:ea typeface="+mn-ea"/>
                <a:cs typeface="+mn-cs"/>
              </a:rPr>
              <a:t>A mixture can be separated using the </a:t>
            </a:r>
            <a:r>
              <a:rPr lang="en-US" sz="1200" b="0" i="0" kern="1200" dirty="0" err="1" smtClean="0">
                <a:solidFill>
                  <a:schemeClr val="tx1"/>
                </a:solidFill>
                <a:effectLst/>
                <a:latin typeface="+mn-lt"/>
                <a:ea typeface="+mn-ea"/>
                <a:cs typeface="+mn-cs"/>
              </a:rPr>
              <a:t>the</a:t>
            </a:r>
            <a:r>
              <a:rPr lang="en-US" sz="1200" b="0" i="0" kern="1200" dirty="0" smtClean="0">
                <a:solidFill>
                  <a:schemeClr val="tx1"/>
                </a:solidFill>
                <a:effectLst/>
                <a:latin typeface="+mn-lt"/>
                <a:ea typeface="+mn-ea"/>
                <a:cs typeface="+mn-cs"/>
              </a:rPr>
              <a:t> differences in physical or chemical properties of the individual components. As an example, dumping spaghetti and water in a colander separates the two components because the liquid water can run through the colander but the solid spaghetti cannot (assuming that it is not grossly overcooked as prepared in some university dining halls). Some water will stick to the spaghetti and some spaghetti may go down the drain because the colander is not 100% efficient. An </a:t>
            </a:r>
            <a:r>
              <a:rPr lang="en-US" sz="1200" b="0" i="0" kern="1200" dirty="0" err="1" smtClean="0">
                <a:solidFill>
                  <a:schemeClr val="tx1"/>
                </a:solidFill>
                <a:effectLst/>
                <a:latin typeface="+mn-lt"/>
                <a:ea typeface="+mn-ea"/>
                <a:cs typeface="+mn-cs"/>
              </a:rPr>
              <a:t>analagous</a:t>
            </a:r>
            <a:r>
              <a:rPr lang="en-US" sz="1200" b="0" i="0" kern="1200" dirty="0" smtClean="0">
                <a:solidFill>
                  <a:schemeClr val="tx1"/>
                </a:solidFill>
                <a:effectLst/>
                <a:latin typeface="+mn-lt"/>
                <a:ea typeface="+mn-ea"/>
                <a:cs typeface="+mn-cs"/>
              </a:rPr>
              <a:t> example is the filtering of a solid precipitate to separate it from a solution. These separations are based on the states of matter of the two components, other physical properties that are useful for separations are density and size. Some useful chemical properties by which compounds can be separated are solubility, boiling point, and vapor pressure.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SEPARATIONS</a:t>
            </a:r>
          </a:p>
          <a:p>
            <a:r>
              <a:rPr lang="en-US" sz="1200" b="0" i="0" kern="1200" dirty="0" smtClean="0">
                <a:solidFill>
                  <a:schemeClr val="tx1"/>
                </a:solidFill>
                <a:effectLst/>
                <a:latin typeface="+mn-lt"/>
                <a:ea typeface="+mn-ea"/>
                <a:cs typeface="+mn-cs"/>
                <a:hlinkClick r:id="rId3"/>
              </a:rPr>
              <a:t>Introduction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Chromatography</a:t>
            </a:r>
          </a:p>
          <a:p>
            <a:pPr lvl="1"/>
            <a:r>
              <a:rPr lang="en-US" sz="1200" b="0" i="0" kern="1200" dirty="0" smtClean="0">
                <a:solidFill>
                  <a:schemeClr val="tx1"/>
                </a:solidFill>
                <a:effectLst/>
                <a:latin typeface="+mn-lt"/>
                <a:ea typeface="+mn-ea"/>
                <a:cs typeface="+mn-cs"/>
                <a:hlinkClick r:id="rId4"/>
              </a:rPr>
              <a:t>chromatography introduction</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5"/>
              </a:rPr>
              <a:t>chromatography theory</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6"/>
              </a:rPr>
              <a:t>gas chromatography (GC)</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7"/>
              </a:rPr>
              <a:t>gas chromatography columns</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8"/>
              </a:rPr>
              <a:t>gas chromatography detectors</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9"/>
              </a:rPr>
              <a:t>gas chromatography injectors</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10"/>
              </a:rPr>
              <a:t>high-performance liquid chromatography (HPLC)</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11"/>
              </a:rPr>
              <a:t>ion chromatography</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12"/>
              </a:rPr>
              <a:t>liquid chromatography (LC)</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13"/>
              </a:rPr>
              <a:t>size-exclusion chromatography (SEC)</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14"/>
              </a:rPr>
              <a:t>supercritical-fluid chromatography (SFC)</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15"/>
              </a:rPr>
              <a:t>thin-layer chromatography (TLC)</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Electrophoresis</a:t>
            </a:r>
          </a:p>
          <a:p>
            <a:pPr lvl="1"/>
            <a:r>
              <a:rPr lang="en-US" sz="1200" b="0" i="0" kern="1200" dirty="0" smtClean="0">
                <a:solidFill>
                  <a:schemeClr val="tx1"/>
                </a:solidFill>
                <a:effectLst/>
                <a:latin typeface="+mn-lt"/>
                <a:ea typeface="+mn-ea"/>
                <a:cs typeface="+mn-cs"/>
                <a:hlinkClick r:id="rId16"/>
              </a:rPr>
              <a:t>introduction and principles</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17"/>
              </a:rPr>
              <a:t>capillary electrophoresis</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18"/>
              </a:rPr>
              <a:t>discontinuous electrophoresis</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19"/>
              </a:rPr>
              <a:t>gel electrophoresis (SDS-PAGE)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Extraction</a:t>
            </a:r>
          </a:p>
          <a:p>
            <a:pPr lvl="1"/>
            <a:r>
              <a:rPr lang="en-US" sz="1200" b="0" i="0" kern="1200" dirty="0" smtClean="0">
                <a:solidFill>
                  <a:schemeClr val="tx1"/>
                </a:solidFill>
                <a:effectLst/>
                <a:latin typeface="+mn-lt"/>
                <a:ea typeface="+mn-ea"/>
                <a:cs typeface="+mn-cs"/>
                <a:hlinkClick r:id="rId20"/>
              </a:rPr>
              <a:t>introduction and principles</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21"/>
              </a:rPr>
              <a:t>solid-phase extraction (SFE)</a:t>
            </a:r>
            <a:endParaRPr lang="en-US" sz="1200" b="0" i="0"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hlinkClick r:id="rId22"/>
              </a:rPr>
              <a:t>supercritical-fluid extraction (SFE)</a:t>
            </a: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6</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hydrometer</a:t>
            </a:r>
            <a:r>
              <a:rPr lang="en-US" sz="1200" b="0" i="0" kern="1200" dirty="0" smtClean="0">
                <a:solidFill>
                  <a:schemeClr val="tx1"/>
                </a:solidFill>
                <a:effectLst/>
                <a:latin typeface="+mn-lt"/>
                <a:ea typeface="+mn-ea"/>
                <a:cs typeface="+mn-cs"/>
              </a:rPr>
              <a:t> is an instrument used to measure the </a:t>
            </a:r>
            <a:r>
              <a:rPr lang="en-US" sz="1200" b="0" i="0" u="none" strike="noStrike" kern="1200" dirty="0" smtClean="0">
                <a:solidFill>
                  <a:schemeClr val="tx1"/>
                </a:solidFill>
                <a:effectLst/>
                <a:latin typeface="+mn-lt"/>
                <a:ea typeface="+mn-ea"/>
                <a:cs typeface="+mn-cs"/>
                <a:hlinkClick r:id="rId3" tooltip="Specific gravity"/>
              </a:rPr>
              <a:t>specific gravity</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4" tooltip="Relative density"/>
              </a:rPr>
              <a:t>relative density</a:t>
            </a:r>
            <a:r>
              <a:rPr lang="en-US" sz="1200" b="0" i="0" kern="1200" dirty="0" smtClean="0">
                <a:solidFill>
                  <a:schemeClr val="tx1"/>
                </a:solidFill>
                <a:effectLst/>
                <a:latin typeface="+mn-lt"/>
                <a:ea typeface="+mn-ea"/>
                <a:cs typeface="+mn-cs"/>
              </a:rPr>
              <a:t>) of </a:t>
            </a:r>
            <a:r>
              <a:rPr lang="en-US" sz="1200" b="0" i="0" u="none" strike="noStrike" kern="1200" dirty="0" smtClean="0">
                <a:solidFill>
                  <a:schemeClr val="tx1"/>
                </a:solidFill>
                <a:effectLst/>
                <a:latin typeface="+mn-lt"/>
                <a:ea typeface="+mn-ea"/>
                <a:cs typeface="+mn-cs"/>
                <a:hlinkClick r:id="rId5" tooltip="Liquids"/>
              </a:rPr>
              <a:t>liquids</a:t>
            </a:r>
            <a:r>
              <a:rPr lang="en-US" sz="1200" b="0" i="0" kern="1200" dirty="0" smtClean="0">
                <a:solidFill>
                  <a:schemeClr val="tx1"/>
                </a:solidFill>
                <a:effectLst/>
                <a:latin typeface="+mn-lt"/>
                <a:ea typeface="+mn-ea"/>
                <a:cs typeface="+mn-cs"/>
              </a:rPr>
              <a:t>; that is, the ratio of the density of the liquid to the density of water.</a:t>
            </a:r>
          </a:p>
          <a:p>
            <a:r>
              <a:rPr lang="en-US" sz="1200" b="0" i="0" kern="1200" dirty="0" smtClean="0">
                <a:solidFill>
                  <a:schemeClr val="tx1"/>
                </a:solidFill>
                <a:effectLst/>
                <a:latin typeface="+mn-lt"/>
                <a:ea typeface="+mn-ea"/>
                <a:cs typeface="+mn-cs"/>
              </a:rPr>
              <a:t>A hydrometer is usually made of </a:t>
            </a:r>
            <a:r>
              <a:rPr lang="en-US" sz="1200" b="0" i="0" u="none" strike="noStrike" kern="1200" dirty="0" smtClean="0">
                <a:solidFill>
                  <a:schemeClr val="tx1"/>
                </a:solidFill>
                <a:effectLst/>
                <a:latin typeface="+mn-lt"/>
                <a:ea typeface="+mn-ea"/>
                <a:cs typeface="+mn-cs"/>
                <a:hlinkClick r:id="rId6" tooltip="Glass"/>
              </a:rPr>
              <a:t>glass</a:t>
            </a:r>
            <a:r>
              <a:rPr lang="en-US" sz="1200" b="0" i="0" kern="1200" dirty="0" smtClean="0">
                <a:solidFill>
                  <a:schemeClr val="tx1"/>
                </a:solidFill>
                <a:effectLst/>
                <a:latin typeface="+mn-lt"/>
                <a:ea typeface="+mn-ea"/>
                <a:cs typeface="+mn-cs"/>
              </a:rPr>
              <a:t> and consists of a cylindrical stem and a bulb weighted with </a:t>
            </a:r>
            <a:r>
              <a:rPr lang="en-US" sz="1200" b="0" i="0" u="none" strike="noStrike" kern="1200" dirty="0" smtClean="0">
                <a:solidFill>
                  <a:schemeClr val="tx1"/>
                </a:solidFill>
                <a:effectLst/>
                <a:latin typeface="+mn-lt"/>
                <a:ea typeface="+mn-ea"/>
                <a:cs typeface="+mn-cs"/>
                <a:hlinkClick r:id="rId7" tooltip="Mercury (element)"/>
              </a:rPr>
              <a:t>mercury</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8" tooltip="Lead shot"/>
              </a:rPr>
              <a:t>lead shot</a:t>
            </a:r>
            <a:r>
              <a:rPr lang="en-US" sz="1200" b="0" i="0" kern="1200" dirty="0" smtClean="0">
                <a:solidFill>
                  <a:schemeClr val="tx1"/>
                </a:solidFill>
                <a:effectLst/>
                <a:latin typeface="+mn-lt"/>
                <a:ea typeface="+mn-ea"/>
                <a:cs typeface="+mn-cs"/>
              </a:rPr>
              <a:t> to make it float upright. The liquid to be tested is poured into a tall container, often a </a:t>
            </a:r>
            <a:r>
              <a:rPr lang="en-US" sz="1200" b="0" i="0" u="none" strike="noStrike" kern="1200" dirty="0" smtClean="0">
                <a:solidFill>
                  <a:schemeClr val="tx1"/>
                </a:solidFill>
                <a:effectLst/>
                <a:latin typeface="+mn-lt"/>
                <a:ea typeface="+mn-ea"/>
                <a:cs typeface="+mn-cs"/>
                <a:hlinkClick r:id="rId9" tooltip="Graduated cylinder"/>
              </a:rPr>
              <a:t>graduated cylinder</a:t>
            </a:r>
            <a:r>
              <a:rPr lang="en-US" sz="1200" b="0" i="0" kern="1200" dirty="0" smtClean="0">
                <a:solidFill>
                  <a:schemeClr val="tx1"/>
                </a:solidFill>
                <a:effectLst/>
                <a:latin typeface="+mn-lt"/>
                <a:ea typeface="+mn-ea"/>
                <a:cs typeface="+mn-cs"/>
              </a:rPr>
              <a:t>, and the hydrometer is gently lowered into the liquid until it floats freely. The point at which the surface of the liquid touches the stem of the hydrometer is noted. Hydrometers usually contain a scale inside the stem, so that the specific gravity can be read directly. A variety of scales exist, and are used depending on the context.</a:t>
            </a:r>
          </a:p>
          <a:p>
            <a:r>
              <a:rPr lang="en-US" sz="1200" b="0" i="0" kern="1200" dirty="0" smtClean="0">
                <a:solidFill>
                  <a:schemeClr val="tx1"/>
                </a:solidFill>
                <a:effectLst/>
                <a:latin typeface="+mn-lt"/>
                <a:ea typeface="+mn-ea"/>
                <a:cs typeface="+mn-cs"/>
              </a:rPr>
              <a:t>Hydrometers may be calibrated for different uses, such as a lactometer for measuring the density (creaminess) of milk, a </a:t>
            </a:r>
            <a:r>
              <a:rPr lang="en-US" sz="1200" b="0" i="0" kern="1200" dirty="0" err="1" smtClean="0">
                <a:solidFill>
                  <a:schemeClr val="tx1"/>
                </a:solidFill>
                <a:effectLst/>
                <a:latin typeface="+mn-lt"/>
                <a:ea typeface="+mn-ea"/>
                <a:cs typeface="+mn-cs"/>
              </a:rPr>
              <a:t>saccharometer</a:t>
            </a:r>
            <a:r>
              <a:rPr lang="en-US" sz="1200" b="0" i="0" kern="1200" dirty="0" smtClean="0">
                <a:solidFill>
                  <a:schemeClr val="tx1"/>
                </a:solidFill>
                <a:effectLst/>
                <a:latin typeface="+mn-lt"/>
                <a:ea typeface="+mn-ea"/>
                <a:cs typeface="+mn-cs"/>
              </a:rPr>
              <a:t> for measuring the density of sugar in a liquid, or an </a:t>
            </a:r>
            <a:r>
              <a:rPr lang="en-US" sz="1200" b="0" i="0" kern="1200" dirty="0" err="1" smtClean="0">
                <a:solidFill>
                  <a:schemeClr val="tx1"/>
                </a:solidFill>
                <a:effectLst/>
                <a:latin typeface="+mn-lt"/>
                <a:ea typeface="+mn-ea"/>
                <a:cs typeface="+mn-cs"/>
              </a:rPr>
              <a:t>alcoholometer</a:t>
            </a:r>
            <a:r>
              <a:rPr lang="en-US" sz="1200" b="0" i="0" kern="1200" dirty="0" smtClean="0">
                <a:solidFill>
                  <a:schemeClr val="tx1"/>
                </a:solidFill>
                <a:effectLst/>
                <a:latin typeface="+mn-lt"/>
                <a:ea typeface="+mn-ea"/>
                <a:cs typeface="+mn-cs"/>
              </a:rPr>
              <a:t> for measuring higher levels of alcohol in </a:t>
            </a:r>
            <a:r>
              <a:rPr lang="en-US" sz="1200" b="0" i="0" u="none" strike="noStrike" kern="1200" dirty="0" smtClean="0">
                <a:solidFill>
                  <a:schemeClr val="tx1"/>
                </a:solidFill>
                <a:effectLst/>
                <a:latin typeface="+mn-lt"/>
                <a:ea typeface="+mn-ea"/>
                <a:cs typeface="+mn-cs"/>
                <a:hlinkClick r:id="rId10" tooltip="Distilled beverage"/>
              </a:rPr>
              <a:t>spirits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Principle</a:t>
            </a:r>
          </a:p>
          <a:p>
            <a:r>
              <a:rPr lang="en-US" sz="1200" b="0" i="0" kern="1200" dirty="0" smtClean="0">
                <a:solidFill>
                  <a:schemeClr val="tx1"/>
                </a:solidFill>
                <a:effectLst/>
                <a:latin typeface="+mn-lt"/>
                <a:ea typeface="+mn-ea"/>
                <a:cs typeface="+mn-cs"/>
              </a:rPr>
              <a:t>Operation of the hydrometer is based on </a:t>
            </a:r>
            <a:r>
              <a:rPr lang="en-US" sz="1200" b="0" i="0" u="none" strike="noStrike" kern="1200" dirty="0" smtClean="0">
                <a:solidFill>
                  <a:schemeClr val="tx1"/>
                </a:solidFill>
                <a:effectLst/>
                <a:latin typeface="+mn-lt"/>
                <a:ea typeface="+mn-ea"/>
                <a:cs typeface="+mn-cs"/>
                <a:hlinkClick r:id="rId11" tooltip="Buoyancy"/>
              </a:rPr>
              <a:t>Archimedes' principle</a:t>
            </a:r>
            <a:r>
              <a:rPr lang="en-US" sz="1200" b="0" i="0" kern="1200" dirty="0" smtClean="0">
                <a:solidFill>
                  <a:schemeClr val="tx1"/>
                </a:solidFill>
                <a:effectLst/>
                <a:latin typeface="+mn-lt"/>
                <a:ea typeface="+mn-ea"/>
                <a:cs typeface="+mn-cs"/>
              </a:rPr>
              <a:t> that a solid suspended in a fluid will be buoyed up by a force equal to the weight of the fluid displaced by the submerged part of the suspended solid. Thus, the lower the density of the substance, the farther the hydrometer will sink. (See also </a:t>
            </a:r>
            <a:r>
              <a:rPr lang="en-US" sz="1200" b="0" i="0" u="none" strike="noStrike" kern="1200" dirty="0" smtClean="0">
                <a:solidFill>
                  <a:schemeClr val="tx1"/>
                </a:solidFill>
                <a:effectLst/>
                <a:latin typeface="+mn-lt"/>
                <a:ea typeface="+mn-ea"/>
                <a:cs typeface="+mn-cs"/>
                <a:hlinkClick r:id="rId4" tooltip="Relative density"/>
              </a:rPr>
              <a:t>Relative density and hydrometers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http://en.wikipedia.org/wiki/Hydrometer</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DE3E6C-447A-496D-A965-1954D04FDC8E}" type="slidenum">
              <a:rPr lang="en-US" smtClean="0"/>
              <a:t>7</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viscometer</a:t>
            </a:r>
            <a:r>
              <a:rPr lang="en-US" sz="1200" b="0" i="0" kern="1200" dirty="0" smtClean="0">
                <a:solidFill>
                  <a:schemeClr val="tx1"/>
                </a:solidFill>
                <a:effectLst/>
                <a:latin typeface="+mn-lt"/>
                <a:ea typeface="+mn-ea"/>
                <a:cs typeface="+mn-cs"/>
              </a:rPr>
              <a:t> (also called </a:t>
            </a:r>
            <a:r>
              <a:rPr lang="en-US" sz="1200" b="1" i="0" kern="1200" dirty="0" err="1" smtClean="0">
                <a:solidFill>
                  <a:schemeClr val="tx1"/>
                </a:solidFill>
                <a:effectLst/>
                <a:latin typeface="+mn-lt"/>
                <a:ea typeface="+mn-ea"/>
                <a:cs typeface="+mn-cs"/>
              </a:rPr>
              <a:t>viscosimeter</a:t>
            </a:r>
            <a:r>
              <a:rPr lang="en-US" sz="1200" b="0" i="0" kern="1200" dirty="0" smtClean="0">
                <a:solidFill>
                  <a:schemeClr val="tx1"/>
                </a:solidFill>
                <a:effectLst/>
                <a:latin typeface="+mn-lt"/>
                <a:ea typeface="+mn-ea"/>
                <a:cs typeface="+mn-cs"/>
              </a:rPr>
              <a:t>) is an instrument used to measure the </a:t>
            </a:r>
            <a:r>
              <a:rPr lang="en-US" sz="1200" b="0" i="0" u="none" strike="noStrike" kern="1200" dirty="0" smtClean="0">
                <a:solidFill>
                  <a:schemeClr val="tx1"/>
                </a:solidFill>
                <a:effectLst/>
                <a:latin typeface="+mn-lt"/>
                <a:ea typeface="+mn-ea"/>
                <a:cs typeface="+mn-cs"/>
                <a:hlinkClick r:id="rId3" tooltip="Viscosity"/>
              </a:rPr>
              <a:t>viscosity</a:t>
            </a:r>
            <a:r>
              <a:rPr lang="en-US" sz="1200" b="0" i="0" kern="1200" dirty="0" smtClean="0">
                <a:solidFill>
                  <a:schemeClr val="tx1"/>
                </a:solidFill>
                <a:effectLst/>
                <a:latin typeface="+mn-lt"/>
                <a:ea typeface="+mn-ea"/>
                <a:cs typeface="+mn-cs"/>
              </a:rPr>
              <a:t> of a </a:t>
            </a:r>
            <a:r>
              <a:rPr lang="en-US" sz="1200" b="0" i="0" u="none" strike="noStrike" kern="1200" dirty="0" smtClean="0">
                <a:solidFill>
                  <a:schemeClr val="tx1"/>
                </a:solidFill>
                <a:effectLst/>
                <a:latin typeface="+mn-lt"/>
                <a:ea typeface="+mn-ea"/>
                <a:cs typeface="+mn-cs"/>
                <a:hlinkClick r:id="rId4" tooltip="Fluid"/>
              </a:rPr>
              <a:t>fluid</a:t>
            </a:r>
            <a:r>
              <a:rPr lang="en-US" sz="1200" b="0" i="0" kern="1200" dirty="0" smtClean="0">
                <a:solidFill>
                  <a:schemeClr val="tx1"/>
                </a:solidFill>
                <a:effectLst/>
                <a:latin typeface="+mn-lt"/>
                <a:ea typeface="+mn-ea"/>
                <a:cs typeface="+mn-cs"/>
              </a:rPr>
              <a:t>. For liquids with viscosities which vary with </a:t>
            </a:r>
            <a:r>
              <a:rPr lang="en-US" sz="1200" b="0" i="0" u="none" strike="noStrike" kern="1200" dirty="0" smtClean="0">
                <a:solidFill>
                  <a:schemeClr val="tx1"/>
                </a:solidFill>
                <a:effectLst/>
                <a:latin typeface="+mn-lt"/>
                <a:ea typeface="+mn-ea"/>
                <a:cs typeface="+mn-cs"/>
                <a:hlinkClick r:id="rId5" tooltip="Flow conditioning"/>
              </a:rPr>
              <a:t>flow conditions</a:t>
            </a:r>
            <a:r>
              <a:rPr lang="en-US" sz="1200" b="0" i="0" kern="1200" dirty="0" smtClean="0">
                <a:solidFill>
                  <a:schemeClr val="tx1"/>
                </a:solidFill>
                <a:effectLst/>
                <a:latin typeface="+mn-lt"/>
                <a:ea typeface="+mn-ea"/>
                <a:cs typeface="+mn-cs"/>
              </a:rPr>
              <a:t>, an instrument called a </a:t>
            </a:r>
            <a:r>
              <a:rPr lang="en-US" sz="1200" b="0" i="0" u="none" strike="noStrike" kern="1200" dirty="0" err="1" smtClean="0">
                <a:solidFill>
                  <a:schemeClr val="tx1"/>
                </a:solidFill>
                <a:effectLst/>
                <a:latin typeface="+mn-lt"/>
                <a:ea typeface="+mn-ea"/>
                <a:cs typeface="+mn-cs"/>
                <a:hlinkClick r:id="rId6" tooltip="Rheometer"/>
              </a:rPr>
              <a:t>rheometer</a:t>
            </a:r>
            <a:r>
              <a:rPr lang="en-US" sz="1200" b="0" i="0" kern="1200" dirty="0" smtClean="0">
                <a:solidFill>
                  <a:schemeClr val="tx1"/>
                </a:solidFill>
                <a:effectLst/>
                <a:latin typeface="+mn-lt"/>
                <a:ea typeface="+mn-ea"/>
                <a:cs typeface="+mn-cs"/>
              </a:rPr>
              <a:t> is used. Viscometers only measure under one flow condition.</a:t>
            </a:r>
          </a:p>
          <a:p>
            <a:r>
              <a:rPr lang="en-US" sz="1200" b="0" i="0" kern="1200" dirty="0" smtClean="0">
                <a:solidFill>
                  <a:schemeClr val="tx1"/>
                </a:solidFill>
                <a:effectLst/>
                <a:latin typeface="+mn-lt"/>
                <a:ea typeface="+mn-ea"/>
                <a:cs typeface="+mn-cs"/>
              </a:rPr>
              <a:t>In general, either the fluid remains stationary and an object moves through it, or the object is stationary and the fluid moves past it. The drag caused by relative motion of the fluid and a surface is a measure of the viscosity. The flow conditions must have a sufficiently small value of </a:t>
            </a:r>
            <a:r>
              <a:rPr lang="en-US" sz="1200" b="0" i="0" u="none" strike="noStrike" kern="1200" dirty="0" smtClean="0">
                <a:solidFill>
                  <a:schemeClr val="tx1"/>
                </a:solidFill>
                <a:effectLst/>
                <a:latin typeface="+mn-lt"/>
                <a:ea typeface="+mn-ea"/>
                <a:cs typeface="+mn-cs"/>
                <a:hlinkClick r:id="rId7" tooltip="Reynolds number"/>
              </a:rPr>
              <a:t>Reynolds number</a:t>
            </a:r>
            <a:r>
              <a:rPr lang="en-US" sz="1200" b="0" i="0" kern="1200" dirty="0" smtClean="0">
                <a:solidFill>
                  <a:schemeClr val="tx1"/>
                </a:solidFill>
                <a:effectLst/>
                <a:latin typeface="+mn-lt"/>
                <a:ea typeface="+mn-ea"/>
                <a:cs typeface="+mn-cs"/>
              </a:rPr>
              <a:t> for there to be </a:t>
            </a:r>
            <a:r>
              <a:rPr lang="en-US" sz="1200" b="0" i="0" u="none" strike="noStrike" kern="1200" dirty="0" smtClean="0">
                <a:solidFill>
                  <a:schemeClr val="tx1"/>
                </a:solidFill>
                <a:effectLst/>
                <a:latin typeface="+mn-lt"/>
                <a:ea typeface="+mn-ea"/>
                <a:cs typeface="+mn-cs"/>
                <a:hlinkClick r:id="rId8" tooltip="Laminar flow"/>
              </a:rPr>
              <a:t>laminar flow</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At 20.00 degrees Celsius the viscosity of water is 1.002 </a:t>
            </a:r>
            <a:r>
              <a:rPr lang="en-US" sz="1200" b="0" i="0" u="none" strike="noStrike" kern="1200" dirty="0" err="1" smtClean="0">
                <a:solidFill>
                  <a:schemeClr val="tx1"/>
                </a:solidFill>
                <a:effectLst/>
                <a:latin typeface="+mn-lt"/>
                <a:ea typeface="+mn-ea"/>
                <a:cs typeface="+mn-cs"/>
                <a:hlinkClick r:id="rId9" tooltip="Pascal second"/>
              </a:rPr>
              <a:t>mPa·s</a:t>
            </a:r>
            <a:r>
              <a:rPr lang="en-US" sz="1200" b="0" i="0" kern="1200" dirty="0" smtClean="0">
                <a:solidFill>
                  <a:schemeClr val="tx1"/>
                </a:solidFill>
                <a:effectLst/>
                <a:latin typeface="+mn-lt"/>
                <a:ea typeface="+mn-ea"/>
                <a:cs typeface="+mn-cs"/>
              </a:rPr>
              <a:t> and its kinematic viscosity (ratio of viscosity to density) is 1.0038 mm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/s. These values are used for calibrating certain types of viscometer.</a:t>
            </a:r>
          </a:p>
          <a:p>
            <a:r>
              <a:rPr lang="en-US" sz="1200" b="0" i="0" kern="1200" dirty="0" smtClean="0">
                <a:solidFill>
                  <a:schemeClr val="tx1"/>
                </a:solidFill>
                <a:effectLst/>
                <a:latin typeface="+mn-lt"/>
                <a:ea typeface="+mn-ea"/>
                <a:cs typeface="+mn-cs"/>
              </a:rPr>
              <a:t>“trueness”). In the context of the method validation here, the terms random error, systematic error, and total error are generally used to clarify the intent and meaning.</a:t>
            </a:r>
          </a:p>
          <a:p>
            <a:endParaRPr lang="en-US" sz="1200" b="0" i="0" kern="1200" dirty="0" smtClean="0">
              <a:solidFill>
                <a:schemeClr val="tx1"/>
              </a:solidFill>
              <a:effectLst/>
              <a:latin typeface="+mn-lt"/>
              <a:ea typeface="+mn-ea"/>
              <a:cs typeface="+mn-cs"/>
            </a:endParaRPr>
          </a:p>
          <a:p>
            <a:r>
              <a:rPr lang="en-US" dirty="0" smtClean="0"/>
              <a:t>http://en.wikipedia.org/wiki/Viscometer</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8</a:t>
            </a:fld>
            <a:endParaRPr lang="en-US"/>
          </a:p>
        </p:txBody>
      </p:sp>
    </p:spTree>
    <p:extLst>
      <p:ext uri="{BB962C8B-B14F-4D97-AF65-F5344CB8AC3E}">
        <p14:creationId xmlns:p14="http://schemas.microsoft.com/office/powerpoint/2010/main" val="135837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Pipettes are devices that allow the users to extract or deliver small amounts of a liquid. Pipettes come in a variety of designs with only two shown. Some are graduated to deliver exact quantities, but most allow for a "drop at a time" delivery. </a:t>
            </a:r>
          </a:p>
          <a:p>
            <a:endParaRPr lang="en-US" sz="1200" b="0" i="0" kern="1200" dirty="0" smtClean="0">
              <a:solidFill>
                <a:schemeClr val="tx1"/>
              </a:solidFill>
              <a:effectLst/>
              <a:latin typeface="+mn-lt"/>
              <a:ea typeface="+mn-ea"/>
              <a:cs typeface="+mn-cs"/>
            </a:endParaRPr>
          </a:p>
          <a:p>
            <a:r>
              <a:rPr lang="en-US" dirty="0" smtClean="0"/>
              <a:t>http://www.newton.dep.anl.gov/teachers/resources/basiclab/pipette.html</a:t>
            </a:r>
            <a:endParaRPr lang="en-US" dirty="0"/>
          </a:p>
        </p:txBody>
      </p:sp>
      <p:sp>
        <p:nvSpPr>
          <p:cNvPr id="4" name="Slide Number Placeholder 3"/>
          <p:cNvSpPr>
            <a:spLocks noGrp="1"/>
          </p:cNvSpPr>
          <p:nvPr>
            <p:ph type="sldNum" sz="quarter" idx="10"/>
          </p:nvPr>
        </p:nvSpPr>
        <p:spPr/>
        <p:txBody>
          <a:bodyPr/>
          <a:lstStyle/>
          <a:p>
            <a:fld id="{6CDE3E6C-447A-496D-A965-1954D04FDC8E}" type="slidenum">
              <a:rPr lang="en-US" smtClean="0"/>
              <a:t>9</a:t>
            </a:fld>
            <a:endParaRPr lang="en-US"/>
          </a:p>
        </p:txBody>
      </p:sp>
    </p:spTree>
    <p:extLst>
      <p:ext uri="{BB962C8B-B14F-4D97-AF65-F5344CB8AC3E}">
        <p14:creationId xmlns:p14="http://schemas.microsoft.com/office/powerpoint/2010/main" val="135837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B3B81-8409-41A1-A868-C52B8C5F5AC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176054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B3B81-8409-41A1-A868-C52B8C5F5AC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35106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B3B81-8409-41A1-A868-C52B8C5F5AC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382699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B3B81-8409-41A1-A868-C52B8C5F5AC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255717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B3B81-8409-41A1-A868-C52B8C5F5AC3}"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386539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B3B81-8409-41A1-A868-C52B8C5F5AC3}"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226111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B3B81-8409-41A1-A868-C52B8C5F5AC3}" type="datetimeFigureOut">
              <a:rPr lang="en-US" smtClean="0"/>
              <a:t>3/5/2013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329810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B3B81-8409-41A1-A868-C52B8C5F5AC3}" type="datetimeFigureOut">
              <a:rPr lang="en-US" smtClean="0"/>
              <a:t>3/5/2013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276418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B3B81-8409-41A1-A868-C52B8C5F5AC3}" type="datetimeFigureOut">
              <a:rPr lang="en-US" smtClean="0"/>
              <a:t>3/5/2013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6A1EB-A153-4B6F-8537-B505D48940F6}" type="slidenum">
              <a:rPr lang="en-US" smtClean="0"/>
              <a:t>‹#›</a:t>
            </a:fld>
            <a:endParaRPr lang="en-US"/>
          </a:p>
        </p:txBody>
      </p:sp>
      <p:pic>
        <p:nvPicPr>
          <p:cNvPr id="5" name="Picture 4" descr="RCNET.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1650" y="5961063"/>
            <a:ext cx="1044575" cy="966787"/>
          </a:xfrm>
          <a:prstGeom prst="rect">
            <a:avLst/>
          </a:prstGeom>
          <a:noFill/>
          <a:ln w="9525">
            <a:noFill/>
            <a:miter lim="800000"/>
            <a:headEnd/>
            <a:tailEnd/>
          </a:ln>
        </p:spPr>
      </p:pic>
      <p:pic>
        <p:nvPicPr>
          <p:cNvPr id="6" name="Picture 5" descr="IRSC_NSFPoster.jpg"/>
          <p:cNvPicPr>
            <a:picLocks noChangeAspect="1"/>
          </p:cNvPicPr>
          <p:nvPr/>
        </p:nvPicPr>
        <p:blipFill>
          <a:blip r:embed="rId3" cstate="print">
            <a:clrChange>
              <a:clrFrom>
                <a:srgbClr val="1A174E"/>
              </a:clrFrom>
              <a:clrTo>
                <a:srgbClr val="1A174E">
                  <a:alpha val="0"/>
                </a:srgbClr>
              </a:clrTo>
            </a:clrChange>
            <a:extLst>
              <a:ext uri="{28A0092B-C50C-407E-A947-70E740481C1C}">
                <a14:useLocalDpi xmlns:a14="http://schemas.microsoft.com/office/drawing/2010/main" val="0"/>
              </a:ext>
            </a:extLst>
          </a:blip>
          <a:srcRect/>
          <a:stretch>
            <a:fillRect/>
          </a:stretch>
        </p:blipFill>
        <p:spPr bwMode="auto">
          <a:xfrm>
            <a:off x="0" y="6443663"/>
            <a:ext cx="457200" cy="358775"/>
          </a:xfrm>
          <a:prstGeom prst="rect">
            <a:avLst/>
          </a:prstGeom>
          <a:noFill/>
          <a:ln w="9525">
            <a:noFill/>
            <a:miter lim="800000"/>
            <a:headEnd/>
            <a:tailEnd/>
          </a:ln>
        </p:spPr>
      </p:pic>
    </p:spTree>
    <p:extLst>
      <p:ext uri="{BB962C8B-B14F-4D97-AF65-F5344CB8AC3E}">
        <p14:creationId xmlns:p14="http://schemas.microsoft.com/office/powerpoint/2010/main" val="197493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B3B81-8409-41A1-A868-C52B8C5F5AC3}"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387831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B3B81-8409-41A1-A868-C52B8C5F5AC3}"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6A1EB-A153-4B6F-8537-B505D48940F6}" type="slidenum">
              <a:rPr lang="en-US" smtClean="0"/>
              <a:t>‹#›</a:t>
            </a:fld>
            <a:endParaRPr lang="en-US"/>
          </a:p>
        </p:txBody>
      </p:sp>
    </p:spTree>
    <p:extLst>
      <p:ext uri="{BB962C8B-B14F-4D97-AF65-F5344CB8AC3E}">
        <p14:creationId xmlns:p14="http://schemas.microsoft.com/office/powerpoint/2010/main" val="397308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B3B81-8409-41A1-A868-C52B8C5F5AC3}" type="datetimeFigureOut">
              <a:rPr lang="en-US" smtClean="0"/>
              <a:t>3/5/2013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6A1EB-A153-4B6F-8537-B505D48940F6}" type="slidenum">
              <a:rPr lang="en-US" smtClean="0"/>
              <a:t>‹#›</a:t>
            </a:fld>
            <a:endParaRPr lang="en-US"/>
          </a:p>
        </p:txBody>
      </p:sp>
    </p:spTree>
    <p:extLst>
      <p:ext uri="{BB962C8B-B14F-4D97-AF65-F5344CB8AC3E}">
        <p14:creationId xmlns:p14="http://schemas.microsoft.com/office/powerpoint/2010/main" val="1291689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8" y="1023516"/>
            <a:ext cx="8839199" cy="4996284"/>
          </a:xfrm>
          <a:prstGeom prst="rect">
            <a:avLst/>
          </a:prstGeom>
          <a:noFill/>
        </p:spPr>
        <p:txBody>
          <a:bodyPr wrap="square" rtlCol="0">
            <a:noAutofit/>
          </a:bodyPr>
          <a:lstStyle/>
          <a:p>
            <a:pPr fontAlgn="base">
              <a:spcBef>
                <a:spcPct val="0"/>
              </a:spcBef>
              <a:spcAft>
                <a:spcPct val="0"/>
              </a:spcAft>
            </a:pPr>
            <a:r>
              <a:rPr lang="en-US" sz="1800" b="1" u="sng" dirty="0">
                <a:solidFill>
                  <a:srgbClr val="000000"/>
                </a:solidFill>
                <a:latin typeface="+mn-lt"/>
              </a:rPr>
              <a:t>ACADs (08-006)  Covered</a:t>
            </a:r>
          </a:p>
          <a:p>
            <a:pPr fontAlgn="base">
              <a:spcBef>
                <a:spcPct val="0"/>
              </a:spcBef>
              <a:spcAft>
                <a:spcPct val="0"/>
              </a:spcAft>
            </a:pPr>
            <a:endParaRPr lang="en-US" sz="1800" b="1" u="sng" dirty="0">
              <a:solidFill>
                <a:srgbClr val="000000"/>
              </a:solidFill>
              <a:latin typeface="+mn-lt"/>
            </a:endParaRPr>
          </a:p>
          <a:p>
            <a:pPr fontAlgn="base">
              <a:spcBef>
                <a:spcPct val="0"/>
              </a:spcBef>
              <a:spcAft>
                <a:spcPct val="0"/>
              </a:spcAft>
            </a:pPr>
            <a:endParaRPr lang="en-US" sz="1800" b="1" u="sng" dirty="0">
              <a:solidFill>
                <a:srgbClr val="000000"/>
              </a:solidFill>
              <a:latin typeface="+mn-lt"/>
            </a:endParaRPr>
          </a:p>
          <a:p>
            <a:pPr fontAlgn="base">
              <a:spcBef>
                <a:spcPct val="0"/>
              </a:spcBef>
              <a:spcAft>
                <a:spcPct val="0"/>
              </a:spcAft>
            </a:pPr>
            <a:endParaRPr lang="en-US" sz="1800" b="1" u="sng" dirty="0" smtClean="0">
              <a:solidFill>
                <a:srgbClr val="000000"/>
              </a:solidFill>
              <a:latin typeface="+mn-lt"/>
            </a:endParaRPr>
          </a:p>
          <a:p>
            <a:pPr fontAlgn="base">
              <a:spcBef>
                <a:spcPct val="0"/>
              </a:spcBef>
              <a:spcAft>
                <a:spcPct val="0"/>
              </a:spcAft>
            </a:pPr>
            <a:endParaRPr lang="en-US" sz="1800" b="1" u="sng" dirty="0" smtClean="0">
              <a:solidFill>
                <a:srgbClr val="000000"/>
              </a:solidFill>
              <a:latin typeface="+mn-lt"/>
            </a:endParaRPr>
          </a:p>
          <a:p>
            <a:pPr fontAlgn="base">
              <a:spcBef>
                <a:spcPct val="0"/>
              </a:spcBef>
              <a:spcAft>
                <a:spcPct val="0"/>
              </a:spcAft>
            </a:pPr>
            <a:endParaRPr lang="en-US" b="1" u="sng" dirty="0">
              <a:solidFill>
                <a:srgbClr val="000000"/>
              </a:solidFill>
            </a:endParaRPr>
          </a:p>
          <a:p>
            <a:pPr fontAlgn="base">
              <a:spcBef>
                <a:spcPct val="0"/>
              </a:spcBef>
              <a:spcAft>
                <a:spcPct val="0"/>
              </a:spcAft>
            </a:pPr>
            <a:endParaRPr lang="en-US" sz="1800" b="1" u="sng" dirty="0" smtClean="0">
              <a:solidFill>
                <a:srgbClr val="000000"/>
              </a:solidFill>
              <a:latin typeface="+mn-lt"/>
            </a:endParaRPr>
          </a:p>
          <a:p>
            <a:pPr fontAlgn="base">
              <a:spcBef>
                <a:spcPct val="0"/>
              </a:spcBef>
              <a:spcAft>
                <a:spcPct val="0"/>
              </a:spcAft>
            </a:pPr>
            <a:endParaRPr lang="en-US" b="1" u="sng" dirty="0">
              <a:solidFill>
                <a:srgbClr val="000000"/>
              </a:solidFill>
            </a:endParaRPr>
          </a:p>
          <a:p>
            <a:pPr fontAlgn="base">
              <a:spcBef>
                <a:spcPct val="0"/>
              </a:spcBef>
              <a:spcAft>
                <a:spcPct val="0"/>
              </a:spcAft>
            </a:pPr>
            <a:endParaRPr lang="en-US" sz="1800" b="1" u="sng" dirty="0" smtClean="0">
              <a:solidFill>
                <a:srgbClr val="000000"/>
              </a:solidFill>
              <a:latin typeface="+mn-lt"/>
            </a:endParaRPr>
          </a:p>
          <a:p>
            <a:pPr fontAlgn="base">
              <a:spcBef>
                <a:spcPct val="0"/>
              </a:spcBef>
              <a:spcAft>
                <a:spcPct val="0"/>
              </a:spcAft>
            </a:pPr>
            <a:r>
              <a:rPr lang="en-US" sz="1800" b="1" u="sng" dirty="0" smtClean="0">
                <a:solidFill>
                  <a:srgbClr val="000000"/>
                </a:solidFill>
                <a:latin typeface="+mn-lt"/>
              </a:rPr>
              <a:t>Keywords</a:t>
            </a:r>
          </a:p>
          <a:p>
            <a:pPr fontAlgn="base">
              <a:spcBef>
                <a:spcPct val="0"/>
              </a:spcBef>
              <a:spcAft>
                <a:spcPct val="0"/>
              </a:spcAft>
            </a:pPr>
            <a:r>
              <a:rPr lang="en-US" dirty="0" smtClean="0">
                <a:solidFill>
                  <a:srgbClr val="000000"/>
                </a:solidFill>
                <a:latin typeface="+mn-lt"/>
              </a:rPr>
              <a:t>Lab ware, glassware, balances, heating apparatus, separation apparatus, hydrometers, viscometers, pipettes, </a:t>
            </a:r>
            <a:r>
              <a:rPr lang="en-US" dirty="0" err="1" smtClean="0">
                <a:solidFill>
                  <a:srgbClr val="000000"/>
                </a:solidFill>
                <a:latin typeface="+mn-lt"/>
              </a:rPr>
              <a:t>titrators</a:t>
            </a:r>
            <a:r>
              <a:rPr lang="en-US" dirty="0" smtClean="0">
                <a:solidFill>
                  <a:srgbClr val="000000"/>
                </a:solidFill>
                <a:latin typeface="+mn-lt"/>
              </a:rPr>
              <a:t>, desiccators, acids and bases, compressed gases, chemical shelf-life, laboratory equipment, laboratory methods</a:t>
            </a:r>
          </a:p>
          <a:p>
            <a:pPr fontAlgn="base">
              <a:spcBef>
                <a:spcPct val="0"/>
              </a:spcBef>
              <a:spcAft>
                <a:spcPct val="0"/>
              </a:spcAft>
            </a:pPr>
            <a:endParaRPr lang="en-US" b="1" u="sng" dirty="0">
              <a:solidFill>
                <a:srgbClr val="000000"/>
              </a:solidFill>
            </a:endParaRPr>
          </a:p>
          <a:p>
            <a:pPr fontAlgn="base">
              <a:spcBef>
                <a:spcPct val="0"/>
              </a:spcBef>
              <a:spcAft>
                <a:spcPct val="0"/>
              </a:spcAft>
            </a:pPr>
            <a:r>
              <a:rPr lang="en-US" sz="1800" b="1" u="sng" dirty="0" smtClean="0">
                <a:solidFill>
                  <a:srgbClr val="000000"/>
                </a:solidFill>
                <a:latin typeface="+mn-lt"/>
              </a:rPr>
              <a:t>Description</a:t>
            </a:r>
          </a:p>
          <a:p>
            <a:pPr fontAlgn="base">
              <a:spcBef>
                <a:spcPct val="0"/>
              </a:spcBef>
              <a:spcAft>
                <a:spcPct val="0"/>
              </a:spcAft>
            </a:pPr>
            <a:r>
              <a:rPr lang="en-US" sz="1800" dirty="0" smtClean="0">
                <a:solidFill>
                  <a:srgbClr val="000000"/>
                </a:solidFill>
                <a:latin typeface="+mn-lt"/>
              </a:rPr>
              <a:t>Explain and apply the concepts related to sample collection equipment</a:t>
            </a:r>
          </a:p>
          <a:p>
            <a:pPr fontAlgn="base">
              <a:spcBef>
                <a:spcPct val="0"/>
              </a:spcBef>
              <a:spcAft>
                <a:spcPct val="0"/>
              </a:spcAft>
            </a:pPr>
            <a:endParaRPr lang="en-US" b="1" u="sng" dirty="0">
              <a:solidFill>
                <a:srgbClr val="000000"/>
              </a:solidFill>
            </a:endParaRPr>
          </a:p>
          <a:p>
            <a:pPr fontAlgn="base">
              <a:spcBef>
                <a:spcPct val="0"/>
              </a:spcBef>
              <a:spcAft>
                <a:spcPct val="0"/>
              </a:spcAft>
            </a:pPr>
            <a:r>
              <a:rPr lang="en-US" sz="1800" b="1" u="sng" dirty="0" smtClean="0">
                <a:solidFill>
                  <a:srgbClr val="000000"/>
                </a:solidFill>
                <a:latin typeface="+mn-lt"/>
              </a:rPr>
              <a:t>Supporting Material</a:t>
            </a:r>
          </a:p>
          <a:p>
            <a:pPr fontAlgn="base">
              <a:spcBef>
                <a:spcPct val="0"/>
              </a:spcBef>
              <a:spcAft>
                <a:spcPct val="0"/>
              </a:spcAft>
            </a:pPr>
            <a:endParaRPr lang="en-US" dirty="0">
              <a:solidFill>
                <a:srgbClr val="000000"/>
              </a:solidFill>
            </a:endParaRPr>
          </a:p>
          <a:p>
            <a:pPr fontAlgn="base">
              <a:spcBef>
                <a:spcPct val="0"/>
              </a:spcBef>
              <a:spcAft>
                <a:spcPct val="0"/>
              </a:spcAft>
            </a:pPr>
            <a:endParaRPr lang="en-US" dirty="0">
              <a:solidFill>
                <a:srgbClr val="000000"/>
              </a:solidFill>
            </a:endParaRPr>
          </a:p>
        </p:txBody>
      </p:sp>
      <p:sp>
        <p:nvSpPr>
          <p:cNvPr id="8" name="Title 1"/>
          <p:cNvSpPr txBox="1">
            <a:spLocks/>
          </p:cNvSpPr>
          <p:nvPr/>
        </p:nvSpPr>
        <p:spPr>
          <a:xfrm>
            <a:off x="0" y="0"/>
            <a:ext cx="9144000" cy="990600"/>
          </a:xfrm>
          <a:prstGeom prst="rect">
            <a:avLst/>
          </a:prstGeom>
        </p:spPr>
        <p:txBody>
          <a:bodyPr anchor="b" anchorCtr="0"/>
          <a:lstStyle/>
          <a:p>
            <a:pPr fontAlgn="base">
              <a:spcBef>
                <a:spcPct val="0"/>
              </a:spcBef>
              <a:spcAft>
                <a:spcPct val="0"/>
              </a:spcAft>
              <a:defRPr/>
            </a:pPr>
            <a:r>
              <a:rPr lang="en-US" sz="3600" b="1" kern="0" dirty="0" smtClean="0">
                <a:ln>
                  <a:solidFill>
                    <a:srgbClr val="000000">
                      <a:alpha val="50000"/>
                    </a:srgbClr>
                  </a:solidFill>
                </a:ln>
                <a:solidFill>
                  <a:srgbClr val="000000"/>
                </a:solidFill>
                <a:effectLst>
                  <a:outerShdw blurRad="38100" dist="38100" dir="2700000" algn="tl">
                    <a:srgbClr val="000000">
                      <a:alpha val="43137"/>
                    </a:srgbClr>
                  </a:outerShdw>
                </a:effectLst>
                <a:latin typeface="Garamond" pitchFamily="18" charset="0"/>
              </a:rPr>
              <a:t>General Laboratory Practices</a:t>
            </a:r>
            <a:endParaRPr lang="en-US" sz="3600" b="1" kern="0" dirty="0">
              <a:ln>
                <a:solidFill>
                  <a:srgbClr val="000000">
                    <a:alpha val="50000"/>
                  </a:srgbClr>
                </a:solidFill>
              </a:ln>
              <a:solidFill>
                <a:srgbClr val="000000"/>
              </a:solidFill>
              <a:effectLst>
                <a:outerShdw blurRad="38100" dist="38100" dir="2700000" algn="tl">
                  <a:srgbClr val="000000">
                    <a:alpha val="43137"/>
                  </a:srgbClr>
                </a:outerShdw>
              </a:effectLst>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88094920"/>
              </p:ext>
            </p:extLst>
          </p:nvPr>
        </p:nvGraphicFramePr>
        <p:xfrm>
          <a:off x="237964" y="1524000"/>
          <a:ext cx="8668072" cy="1463040"/>
        </p:xfrm>
        <a:graphic>
          <a:graphicData uri="http://schemas.openxmlformats.org/drawingml/2006/table">
            <a:tbl>
              <a:tblPr>
                <a:effectLst/>
                <a:tableStyleId>{5C22544A-7EE6-4342-B048-85BDC9FD1C3A}</a:tableStyleId>
              </a:tblPr>
              <a:tblGrid>
                <a:gridCol w="1083509"/>
                <a:gridCol w="1083509"/>
                <a:gridCol w="1083509"/>
                <a:gridCol w="1083509"/>
                <a:gridCol w="1083509"/>
                <a:gridCol w="1083509"/>
                <a:gridCol w="1083509"/>
                <a:gridCol w="1083509"/>
              </a:tblGrid>
              <a:tr h="216024">
                <a:tc>
                  <a:txBody>
                    <a:bodyPr/>
                    <a:lstStyle/>
                    <a:p>
                      <a:r>
                        <a:rPr lang="en-US" dirty="0" smtClean="0">
                          <a:solidFill>
                            <a:schemeClr val="tx1"/>
                          </a:solidFill>
                        </a:rPr>
                        <a:t>4.21.1.1</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solidFill>
                            <a:schemeClr val="tx1"/>
                          </a:solidFill>
                        </a:rPr>
                        <a:t>4.21.1.2</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4.21.1.3</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4.21.1.4</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solidFill>
                            <a:schemeClr val="tx1"/>
                          </a:solidFill>
                        </a:rPr>
                        <a:t>4.21.1.5</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solidFill>
                            <a:schemeClr val="tx1"/>
                          </a:solidFill>
                        </a:rPr>
                        <a:t>4.21.1.6</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4.21.1.7</a:t>
                      </a:r>
                      <a:endParaRPr lang="en-US"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4.21.1.8</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6024">
                <a:tc>
                  <a:txBody>
                    <a:bodyPr/>
                    <a:lstStyle/>
                    <a:p>
                      <a:r>
                        <a:rPr lang="en-US" dirty="0" smtClean="0">
                          <a:solidFill>
                            <a:schemeClr val="tx1"/>
                          </a:solidFill>
                        </a:rPr>
                        <a:t>4.21.1.9</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solidFill>
                            <a:schemeClr val="tx1"/>
                          </a:solidFill>
                        </a:rPr>
                        <a:t>4.21.2</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4.21.3</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4.21.4</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solidFill>
                            <a:schemeClr val="tx1"/>
                          </a:solidFill>
                        </a:rPr>
                        <a:t>4.21.5.2</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solidFill>
                            <a:schemeClr val="tx1"/>
                          </a:solidFill>
                        </a:rPr>
                        <a:t>4.21.5.3</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4.21.6</a:t>
                      </a: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38800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52400"/>
            <a:ext cx="5181600" cy="1015663"/>
          </a:xfrm>
          <a:prstGeom prst="rect">
            <a:avLst/>
          </a:prstGeom>
        </p:spPr>
        <p:txBody>
          <a:bodyPr wrap="square">
            <a:spAutoFit/>
          </a:bodyPr>
          <a:lstStyle/>
          <a:p>
            <a:r>
              <a:rPr lang="en-US" sz="6000" dirty="0" err="1" smtClean="0"/>
              <a:t>titrators</a:t>
            </a:r>
            <a:endParaRPr lang="en-US" sz="6000" dirty="0"/>
          </a:p>
        </p:txBody>
      </p:sp>
      <p:sp>
        <p:nvSpPr>
          <p:cNvPr id="4" name="Subtitle 3"/>
          <p:cNvSpPr>
            <a:spLocks noGrp="1"/>
          </p:cNvSpPr>
          <p:nvPr>
            <p:ph type="subTitle" idx="1"/>
          </p:nvPr>
        </p:nvSpPr>
        <p:spPr>
          <a:xfrm>
            <a:off x="4038600" y="1600200"/>
            <a:ext cx="4648200" cy="5257799"/>
          </a:xfrm>
        </p:spPr>
        <p:txBody>
          <a:bodyPr>
            <a:normAutofit/>
          </a:bodyPr>
          <a:lstStyle/>
          <a:p>
            <a:pPr algn="l"/>
            <a:r>
              <a:rPr lang="en-US" dirty="0" smtClean="0">
                <a:solidFill>
                  <a:schemeClr val="tx1"/>
                </a:solidFill>
                <a:latin typeface="Arial" pitchFamily="34" charset="0"/>
                <a:cs typeface="Arial" pitchFamily="34" charset="0"/>
              </a:rPr>
              <a:t>Function: </a:t>
            </a:r>
          </a:p>
          <a:p>
            <a:pPr algn="l"/>
            <a:r>
              <a:rPr lang="en-US" dirty="0" smtClean="0">
                <a:solidFill>
                  <a:schemeClr val="tx1"/>
                </a:solidFill>
              </a:rPr>
              <a:t>Titration </a:t>
            </a:r>
            <a:r>
              <a:rPr lang="en-US" dirty="0">
                <a:solidFill>
                  <a:schemeClr val="tx1"/>
                </a:solidFill>
              </a:rPr>
              <a:t>is the quantitative measurement of an </a:t>
            </a:r>
            <a:r>
              <a:rPr lang="en-US" dirty="0" err="1">
                <a:solidFill>
                  <a:schemeClr val="tx1"/>
                </a:solidFill>
              </a:rPr>
              <a:t>analyte</a:t>
            </a:r>
            <a:r>
              <a:rPr lang="en-US" dirty="0">
                <a:solidFill>
                  <a:schemeClr val="tx1"/>
                </a:solidFill>
              </a:rPr>
              <a:t> in solution by completely reacting it with a reagent solution</a:t>
            </a:r>
            <a:r>
              <a:rPr lang="en-US" dirty="0" smtClean="0">
                <a:solidFill>
                  <a:schemeClr val="tx1"/>
                </a:solidFill>
              </a:rPr>
              <a:t>.</a:t>
            </a:r>
          </a:p>
          <a:p>
            <a:pPr algn="l"/>
            <a:endParaRPr lang="en-US" baseline="-25000" dirty="0">
              <a:solidFill>
                <a:schemeClr val="tx1"/>
              </a:solidFill>
              <a:latin typeface="Arial" pitchFamily="34" charset="0"/>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0463"/>
            <a:ext cx="3642360" cy="315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 y="4476750"/>
            <a:ext cx="35814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34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578633"/>
            <a:ext cx="6781800" cy="1015663"/>
          </a:xfrm>
          <a:prstGeom prst="rect">
            <a:avLst/>
          </a:prstGeom>
        </p:spPr>
        <p:txBody>
          <a:bodyPr wrap="square">
            <a:spAutoFit/>
          </a:bodyPr>
          <a:lstStyle/>
          <a:p>
            <a:r>
              <a:rPr lang="en-US" sz="6000" dirty="0" smtClean="0"/>
              <a:t>desiccators</a:t>
            </a:r>
            <a:endParaRPr lang="en-US" sz="6000" dirty="0"/>
          </a:p>
        </p:txBody>
      </p:sp>
      <p:sp>
        <p:nvSpPr>
          <p:cNvPr id="4" name="Subtitle 3"/>
          <p:cNvSpPr>
            <a:spLocks noGrp="1"/>
          </p:cNvSpPr>
          <p:nvPr>
            <p:ph type="subTitle" idx="1"/>
          </p:nvPr>
        </p:nvSpPr>
        <p:spPr>
          <a:xfrm>
            <a:off x="304800" y="1828800"/>
            <a:ext cx="8839200" cy="2590800"/>
          </a:xfrm>
        </p:spPr>
        <p:txBody>
          <a:bodyPr>
            <a:normAutofit/>
          </a:bodyPr>
          <a:lstStyle/>
          <a:p>
            <a:pPr algn="l"/>
            <a:r>
              <a:rPr lang="en-US" dirty="0" smtClean="0">
                <a:solidFill>
                  <a:schemeClr val="tx1"/>
                </a:solidFill>
                <a:latin typeface="Arial" pitchFamily="34" charset="0"/>
                <a:cs typeface="Arial" pitchFamily="34" charset="0"/>
              </a:rPr>
              <a:t>Function: 1) </a:t>
            </a:r>
            <a:r>
              <a:rPr lang="en-US" dirty="0" smtClean="0">
                <a:solidFill>
                  <a:schemeClr val="tx1"/>
                </a:solidFill>
              </a:rPr>
              <a:t>cooling </a:t>
            </a:r>
            <a:r>
              <a:rPr lang="en-US" dirty="0">
                <a:solidFill>
                  <a:schemeClr val="tx1"/>
                </a:solidFill>
              </a:rPr>
              <a:t>of heated </a:t>
            </a:r>
            <a:r>
              <a:rPr lang="en-US" dirty="0" smtClean="0">
                <a:solidFill>
                  <a:schemeClr val="tx1"/>
                </a:solidFill>
              </a:rPr>
              <a:t>objects</a:t>
            </a:r>
          </a:p>
          <a:p>
            <a:pPr algn="l"/>
            <a:r>
              <a:rPr lang="en-US" dirty="0">
                <a:solidFill>
                  <a:schemeClr val="tx1"/>
                </a:solidFill>
              </a:rPr>
              <a:t>	</a:t>
            </a:r>
            <a:r>
              <a:rPr lang="en-US" dirty="0" smtClean="0">
                <a:solidFill>
                  <a:schemeClr val="tx1"/>
                </a:solidFill>
              </a:rPr>
              <a:t>	2) storage </a:t>
            </a:r>
            <a:r>
              <a:rPr lang="en-US" dirty="0">
                <a:solidFill>
                  <a:schemeClr val="tx1"/>
                </a:solidFill>
              </a:rPr>
              <a:t>of dry </a:t>
            </a:r>
            <a:r>
              <a:rPr lang="en-US" dirty="0" smtClean="0">
                <a:solidFill>
                  <a:schemeClr val="tx1"/>
                </a:solidFill>
              </a:rPr>
              <a:t>objects</a:t>
            </a:r>
            <a:r>
              <a:rPr lang="en-US" dirty="0"/>
              <a:t/>
            </a:r>
            <a:br>
              <a:rPr lang="en-US" dirty="0"/>
            </a:br>
            <a:endParaRPr lang="en-US" baseline="-25000" dirty="0">
              <a:solidFill>
                <a:schemeClr val="tx1"/>
              </a:solidFill>
              <a:latin typeface="Arial" pitchFamily="34" charset="0"/>
              <a:cs typeface="Arial"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40005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40005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24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81000"/>
            <a:ext cx="7467600" cy="1938992"/>
          </a:xfrm>
          <a:prstGeom prst="rect">
            <a:avLst/>
          </a:prstGeom>
        </p:spPr>
        <p:txBody>
          <a:bodyPr wrap="square">
            <a:spAutoFit/>
          </a:bodyPr>
          <a:lstStyle/>
          <a:p>
            <a:r>
              <a:rPr lang="en-US" sz="6000" dirty="0" smtClean="0"/>
              <a:t>cleanliness </a:t>
            </a:r>
            <a:r>
              <a:rPr lang="en-US" sz="6000" dirty="0"/>
              <a:t>of </a:t>
            </a:r>
            <a:endParaRPr lang="en-US" sz="6000" dirty="0" smtClean="0"/>
          </a:p>
          <a:p>
            <a:r>
              <a:rPr lang="en-US" sz="6000" dirty="0" smtClean="0"/>
              <a:t>laboratory </a:t>
            </a:r>
            <a:r>
              <a:rPr lang="en-US" sz="6000" dirty="0"/>
              <a:t>equipment</a:t>
            </a:r>
          </a:p>
        </p:txBody>
      </p:sp>
      <p:sp>
        <p:nvSpPr>
          <p:cNvPr id="4" name="Subtitle 3"/>
          <p:cNvSpPr>
            <a:spLocks noGrp="1"/>
          </p:cNvSpPr>
          <p:nvPr>
            <p:ph type="subTitle" idx="1"/>
          </p:nvPr>
        </p:nvSpPr>
        <p:spPr>
          <a:xfrm>
            <a:off x="304800" y="2438400"/>
            <a:ext cx="8839200" cy="4038600"/>
          </a:xfrm>
        </p:spPr>
        <p:txBody>
          <a:bodyPr>
            <a:normAutofit/>
          </a:bodyPr>
          <a:lstStyle/>
          <a:p>
            <a:pPr algn="l"/>
            <a:r>
              <a:rPr lang="en-US" baseline="-25000" dirty="0" smtClean="0">
                <a:solidFill>
                  <a:schemeClr val="tx1"/>
                </a:solidFill>
                <a:latin typeface="Arial" pitchFamily="34" charset="0"/>
                <a:cs typeface="Arial" pitchFamily="34" charset="0"/>
              </a:rPr>
              <a:t>Importance: safety, accuracy</a:t>
            </a:r>
            <a:endParaRPr lang="en-US" baseline="-25000" dirty="0">
              <a:solidFill>
                <a:schemeClr val="tx1"/>
              </a:solidFill>
              <a:latin typeface="Arial" pitchFamily="34" charset="0"/>
              <a:cs typeface="Arial" pitchFamily="34" charset="0"/>
            </a:endParaRPr>
          </a:p>
          <a:p>
            <a:pPr algn="l"/>
            <a:endParaRPr lang="en-US" baseline="-25000" dirty="0" smtClean="0">
              <a:solidFill>
                <a:schemeClr val="tx1"/>
              </a:solidFill>
              <a:latin typeface="Arial" pitchFamily="34" charset="0"/>
              <a:cs typeface="Arial" pitchFamily="34" charset="0"/>
            </a:endParaRPr>
          </a:p>
          <a:p>
            <a:pPr algn="l"/>
            <a:r>
              <a:rPr lang="en-US" baseline="-25000" dirty="0" smtClean="0">
                <a:solidFill>
                  <a:schemeClr val="tx1"/>
                </a:solidFill>
                <a:latin typeface="Arial" pitchFamily="34" charset="0"/>
                <a:cs typeface="Arial" pitchFamily="34" charset="0"/>
              </a:rPr>
              <a:t>Standards: Good Laboratory Practice (GLP) is a quality system under which studies are planned, performed, monitored, recorded, archived, and reported.</a:t>
            </a:r>
            <a:endParaRPr lang="en-US" baseline="-25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0637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924800" cy="1938992"/>
          </a:xfrm>
          <a:prstGeom prst="rect">
            <a:avLst/>
          </a:prstGeom>
        </p:spPr>
        <p:txBody>
          <a:bodyPr wrap="square">
            <a:spAutoFit/>
          </a:bodyPr>
          <a:lstStyle/>
          <a:p>
            <a:r>
              <a:rPr lang="en-US" sz="6000" dirty="0"/>
              <a:t>laboratory equipment cleaning methods</a:t>
            </a:r>
          </a:p>
        </p:txBody>
      </p:sp>
      <p:sp>
        <p:nvSpPr>
          <p:cNvPr id="4" name="Subtitle 3"/>
          <p:cNvSpPr>
            <a:spLocks noGrp="1"/>
          </p:cNvSpPr>
          <p:nvPr>
            <p:ph type="subTitle" idx="1"/>
          </p:nvPr>
        </p:nvSpPr>
        <p:spPr>
          <a:xfrm>
            <a:off x="304800" y="2895600"/>
            <a:ext cx="8839200" cy="2590800"/>
          </a:xfrm>
        </p:spPr>
        <p:txBody>
          <a:bodyPr>
            <a:normAutofit/>
          </a:bodyPr>
          <a:lstStyle/>
          <a:p>
            <a:pPr marL="514350" indent="-514350" algn="l">
              <a:buFont typeface="+mj-lt"/>
              <a:buAutoNum type="arabicPeriod"/>
            </a:pPr>
            <a:r>
              <a:rPr lang="en-US" baseline="-25000" dirty="0" smtClean="0">
                <a:solidFill>
                  <a:schemeClr val="tx1"/>
                </a:solidFill>
                <a:latin typeface="Arial" pitchFamily="34" charset="0"/>
                <a:cs typeface="Arial" pitchFamily="34" charset="0"/>
              </a:rPr>
              <a:t>Wear appropriate personal protective equipment</a:t>
            </a:r>
          </a:p>
          <a:p>
            <a:pPr marL="514350" indent="-514350" algn="l">
              <a:buFont typeface="+mj-lt"/>
              <a:buAutoNum type="arabicPeriod"/>
            </a:pPr>
            <a:r>
              <a:rPr lang="en-US" baseline="-25000" dirty="0" smtClean="0">
                <a:solidFill>
                  <a:schemeClr val="tx1"/>
                </a:solidFill>
                <a:latin typeface="Arial" pitchFamily="34" charset="0"/>
                <a:cs typeface="Arial" pitchFamily="34" charset="0"/>
              </a:rPr>
              <a:t>Allow disinfectant to remain on the equipment for the appropriate contact time</a:t>
            </a:r>
          </a:p>
          <a:p>
            <a:pPr marL="514350" indent="-514350" algn="l">
              <a:buFont typeface="+mj-lt"/>
              <a:buAutoNum type="arabicPeriod"/>
            </a:pPr>
            <a:r>
              <a:rPr lang="en-US" baseline="-25000" dirty="0" smtClean="0">
                <a:solidFill>
                  <a:schemeClr val="tx1"/>
                </a:solidFill>
                <a:latin typeface="Arial" pitchFamily="34" charset="0"/>
                <a:cs typeface="Arial" pitchFamily="34" charset="0"/>
              </a:rPr>
              <a:t>Completely remove the disinfectant from the equipment</a:t>
            </a:r>
          </a:p>
          <a:p>
            <a:pPr marL="514350" indent="-514350" algn="l">
              <a:buFont typeface="+mj-lt"/>
              <a:buAutoNum type="arabicPeriod"/>
            </a:pPr>
            <a:r>
              <a:rPr lang="en-US" baseline="-25000" dirty="0" smtClean="0">
                <a:solidFill>
                  <a:schemeClr val="tx1"/>
                </a:solidFill>
                <a:latin typeface="Arial" pitchFamily="34" charset="0"/>
                <a:cs typeface="Arial" pitchFamily="34" charset="0"/>
              </a:rPr>
              <a:t>Store equipment and complete cleaning certification</a:t>
            </a:r>
            <a:r>
              <a:rPr lang="en-US" dirty="0" smtClean="0">
                <a:solidFill>
                  <a:schemeClr val="tx1"/>
                </a:solidFill>
                <a:latin typeface="Arial" pitchFamily="34" charset="0"/>
                <a:cs typeface="Arial" pitchFamily="34" charset="0"/>
              </a:rPr>
              <a:t>   </a:t>
            </a:r>
            <a:endParaRPr lang="en-US" baseline="-25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422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382000" cy="1015663"/>
          </a:xfrm>
          <a:prstGeom prst="rect">
            <a:avLst/>
          </a:prstGeom>
        </p:spPr>
        <p:txBody>
          <a:bodyPr wrap="square">
            <a:spAutoFit/>
          </a:bodyPr>
          <a:lstStyle/>
          <a:p>
            <a:r>
              <a:rPr lang="en-US" sz="6000" dirty="0" smtClean="0"/>
              <a:t>handling acids and bases</a:t>
            </a:r>
            <a:endParaRPr lang="en-US" sz="6000" dirty="0"/>
          </a:p>
        </p:txBody>
      </p:sp>
      <p:sp>
        <p:nvSpPr>
          <p:cNvPr id="4" name="Subtitle 3"/>
          <p:cNvSpPr>
            <a:spLocks noGrp="1"/>
          </p:cNvSpPr>
          <p:nvPr>
            <p:ph type="subTitle" idx="1"/>
          </p:nvPr>
        </p:nvSpPr>
        <p:spPr>
          <a:xfrm>
            <a:off x="304800" y="2286000"/>
            <a:ext cx="8839200" cy="4419600"/>
          </a:xfrm>
        </p:spPr>
        <p:txBody>
          <a:bodyPr>
            <a:normAutofit/>
          </a:bodyPr>
          <a:lstStyle/>
          <a:p>
            <a:pPr marL="457200" indent="-457200" algn="l">
              <a:buFont typeface="Arial" pitchFamily="34" charset="0"/>
              <a:buChar char="•"/>
            </a:pPr>
            <a:r>
              <a:rPr lang="en-US" baseline="-25000" dirty="0">
                <a:solidFill>
                  <a:schemeClr val="tx1"/>
                </a:solidFill>
                <a:latin typeface="Arial" pitchFamily="34" charset="0"/>
                <a:cs typeface="Arial" pitchFamily="34" charset="0"/>
              </a:rPr>
              <a:t>Wear correct personal protective equipment (PPE</a:t>
            </a:r>
            <a:r>
              <a:rPr lang="en-US" baseline="-25000" dirty="0" smtClean="0">
                <a:solidFill>
                  <a:schemeClr val="tx1"/>
                </a:solidFill>
                <a:latin typeface="Arial" pitchFamily="34" charset="0"/>
                <a:cs typeface="Arial" pitchFamily="34" charset="0"/>
              </a:rPr>
              <a:t>):</a:t>
            </a:r>
          </a:p>
          <a:p>
            <a:pPr marL="914400" lvl="1" indent="-457200" algn="l">
              <a:buFont typeface="Arial" pitchFamily="34" charset="0"/>
              <a:buChar char="•"/>
            </a:pPr>
            <a:r>
              <a:rPr lang="en-US" sz="3200" baseline="-25000" dirty="0" smtClean="0">
                <a:solidFill>
                  <a:schemeClr val="tx1"/>
                </a:solidFill>
                <a:latin typeface="Arial" pitchFamily="34" charset="0"/>
                <a:cs typeface="Arial" pitchFamily="34" charset="0"/>
              </a:rPr>
              <a:t>eyewear, face shields, hand and respiratory protection</a:t>
            </a:r>
          </a:p>
          <a:p>
            <a:pPr lvl="1" algn="l"/>
            <a:endParaRPr lang="en-US" baseline="-25000" dirty="0" smtClean="0">
              <a:solidFill>
                <a:schemeClr val="tx1"/>
              </a:solidFill>
              <a:latin typeface="Arial" pitchFamily="34" charset="0"/>
              <a:cs typeface="Arial" pitchFamily="34" charset="0"/>
            </a:endParaRPr>
          </a:p>
          <a:p>
            <a:pPr marL="457200" indent="-457200" algn="l">
              <a:buFont typeface="Arial" pitchFamily="34" charset="0"/>
              <a:buChar char="•"/>
            </a:pPr>
            <a:r>
              <a:rPr lang="en-US" baseline="-25000" dirty="0" smtClean="0">
                <a:solidFill>
                  <a:schemeClr val="tx1"/>
                </a:solidFill>
                <a:latin typeface="Arial" pitchFamily="34" charset="0"/>
                <a:cs typeface="Arial" pitchFamily="34" charset="0"/>
              </a:rPr>
              <a:t>Always </a:t>
            </a:r>
            <a:r>
              <a:rPr lang="en-US" baseline="-25000" dirty="0">
                <a:solidFill>
                  <a:schemeClr val="tx1"/>
                </a:solidFill>
                <a:latin typeface="Arial" pitchFamily="34" charset="0"/>
                <a:cs typeface="Arial" pitchFamily="34" charset="0"/>
              </a:rPr>
              <a:t>use secondary containment devices if/when transporting acids or bases</a:t>
            </a:r>
            <a:r>
              <a:rPr lang="en-US" baseline="-25000" dirty="0" smtClean="0">
                <a:solidFill>
                  <a:schemeClr val="tx1"/>
                </a:solidFill>
                <a:latin typeface="Arial" pitchFamily="34" charset="0"/>
                <a:cs typeface="Arial" pitchFamily="34" charset="0"/>
              </a:rPr>
              <a:t>.</a:t>
            </a:r>
          </a:p>
          <a:p>
            <a:pPr marL="457200" indent="-457200" algn="l">
              <a:buFont typeface="Arial" pitchFamily="34" charset="0"/>
              <a:buChar char="•"/>
            </a:pPr>
            <a:endParaRPr lang="en-US" baseline="-25000" dirty="0" smtClean="0">
              <a:solidFill>
                <a:schemeClr val="tx1"/>
              </a:solidFill>
              <a:latin typeface="Arial" pitchFamily="34" charset="0"/>
              <a:cs typeface="Arial" pitchFamily="34" charset="0"/>
            </a:endParaRPr>
          </a:p>
          <a:p>
            <a:pPr marL="457200" indent="-457200" algn="l">
              <a:buFont typeface="Arial" pitchFamily="34" charset="0"/>
              <a:buChar char="•"/>
            </a:pPr>
            <a:r>
              <a:rPr lang="en-US" baseline="-25000" dirty="0" smtClean="0">
                <a:solidFill>
                  <a:schemeClr val="tx1"/>
                </a:solidFill>
                <a:latin typeface="Arial" pitchFamily="34" charset="0"/>
                <a:cs typeface="Arial" pitchFamily="34" charset="0"/>
              </a:rPr>
              <a:t>If </a:t>
            </a:r>
            <a:r>
              <a:rPr lang="en-US" baseline="-25000" dirty="0">
                <a:solidFill>
                  <a:schemeClr val="tx1"/>
                </a:solidFill>
                <a:latin typeface="Arial" pitchFamily="34" charset="0"/>
                <a:cs typeface="Arial" pitchFamily="34" charset="0"/>
              </a:rPr>
              <a:t>you are using hazardous chemicals, make sure your work is always done inside </a:t>
            </a:r>
            <a:r>
              <a:rPr lang="en-US" baseline="-25000" dirty="0" smtClean="0">
                <a:solidFill>
                  <a:schemeClr val="tx1"/>
                </a:solidFill>
                <a:latin typeface="Arial" pitchFamily="34" charset="0"/>
                <a:cs typeface="Arial" pitchFamily="34" charset="0"/>
              </a:rPr>
              <a:t>a </a:t>
            </a:r>
            <a:r>
              <a:rPr lang="en-US" baseline="-25000" dirty="0">
                <a:solidFill>
                  <a:schemeClr val="tx1"/>
                </a:solidFill>
                <a:latin typeface="Arial" pitchFamily="34" charset="0"/>
                <a:cs typeface="Arial" pitchFamily="34" charset="0"/>
              </a:rPr>
              <a:t>fume laboratory hood</a:t>
            </a:r>
            <a:r>
              <a:rPr lang="en-US" baseline="-25000" dirty="0" smtClean="0">
                <a:solidFill>
                  <a:schemeClr val="tx1"/>
                </a:solidFill>
                <a:latin typeface="Arial" pitchFamily="34" charset="0"/>
                <a:cs typeface="Arial" pitchFamily="34" charset="0"/>
              </a:rPr>
              <a:t>.</a:t>
            </a:r>
          </a:p>
          <a:p>
            <a:pPr marL="457200" indent="-457200" algn="l">
              <a:buFont typeface="Arial" pitchFamily="34" charset="0"/>
              <a:buChar char="•"/>
            </a:pPr>
            <a:endParaRPr lang="en-US" baseline="-25000" dirty="0" smtClean="0">
              <a:solidFill>
                <a:schemeClr val="tx1"/>
              </a:solidFill>
              <a:latin typeface="Arial" pitchFamily="34" charset="0"/>
              <a:cs typeface="Arial" pitchFamily="34" charset="0"/>
            </a:endParaRPr>
          </a:p>
          <a:p>
            <a:pPr marL="457200" indent="-457200" algn="l">
              <a:buFont typeface="Arial" pitchFamily="34" charset="0"/>
              <a:buChar char="•"/>
            </a:pPr>
            <a:r>
              <a:rPr lang="en-US" baseline="-25000" dirty="0" smtClean="0">
                <a:solidFill>
                  <a:schemeClr val="tx1"/>
                </a:solidFill>
                <a:latin typeface="Arial" pitchFamily="34" charset="0"/>
                <a:cs typeface="Arial" pitchFamily="34" charset="0"/>
              </a:rPr>
              <a:t>Always </a:t>
            </a:r>
            <a:r>
              <a:rPr lang="en-US" baseline="-25000" dirty="0">
                <a:solidFill>
                  <a:schemeClr val="tx1"/>
                </a:solidFill>
                <a:latin typeface="Arial" pitchFamily="34" charset="0"/>
                <a:cs typeface="Arial" pitchFamily="34" charset="0"/>
              </a:rPr>
              <a:t>document Standard Operating Procedures (SOP), and incorporate Safe </a:t>
            </a:r>
            <a:r>
              <a:rPr lang="en-US" baseline="-25000" dirty="0" smtClean="0">
                <a:solidFill>
                  <a:schemeClr val="tx1"/>
                </a:solidFill>
                <a:latin typeface="Arial" pitchFamily="34" charset="0"/>
                <a:cs typeface="Arial" pitchFamily="34" charset="0"/>
              </a:rPr>
              <a:t>Work </a:t>
            </a:r>
            <a:r>
              <a:rPr lang="en-US" baseline="-25000" dirty="0">
                <a:solidFill>
                  <a:schemeClr val="tx1"/>
                </a:solidFill>
                <a:latin typeface="Arial" pitchFamily="34" charset="0"/>
                <a:cs typeface="Arial" pitchFamily="34" charset="0"/>
              </a:rPr>
              <a:t>Practices (SWP).</a:t>
            </a:r>
          </a:p>
        </p:txBody>
      </p:sp>
    </p:spTree>
    <p:extLst>
      <p:ext uri="{BB962C8B-B14F-4D97-AF65-F5344CB8AC3E}">
        <p14:creationId xmlns:p14="http://schemas.microsoft.com/office/powerpoint/2010/main" val="8214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382000" cy="1015663"/>
          </a:xfrm>
          <a:prstGeom prst="rect">
            <a:avLst/>
          </a:prstGeom>
        </p:spPr>
        <p:txBody>
          <a:bodyPr wrap="square">
            <a:spAutoFit/>
          </a:bodyPr>
          <a:lstStyle/>
          <a:p>
            <a:r>
              <a:rPr lang="en-US" sz="6000" dirty="0" smtClean="0"/>
              <a:t>handling acids and bases</a:t>
            </a:r>
            <a:endParaRPr lang="en-US" sz="6000" dirty="0"/>
          </a:p>
        </p:txBody>
      </p:sp>
      <p:sp>
        <p:nvSpPr>
          <p:cNvPr id="4" name="Subtitle 3"/>
          <p:cNvSpPr>
            <a:spLocks noGrp="1"/>
          </p:cNvSpPr>
          <p:nvPr>
            <p:ph type="subTitle" idx="1"/>
          </p:nvPr>
        </p:nvSpPr>
        <p:spPr>
          <a:xfrm>
            <a:off x="304800" y="2133600"/>
            <a:ext cx="8839200" cy="4724400"/>
          </a:xfrm>
        </p:spPr>
        <p:txBody>
          <a:bodyPr>
            <a:normAutofit/>
          </a:bodyPr>
          <a:lstStyle/>
          <a:p>
            <a:pPr algn="l"/>
            <a:r>
              <a:rPr lang="en-US" baseline="-25000" dirty="0">
                <a:solidFill>
                  <a:schemeClr val="tx1"/>
                </a:solidFill>
                <a:latin typeface="Arial" pitchFamily="34" charset="0"/>
                <a:cs typeface="Arial" pitchFamily="34" charset="0"/>
              </a:rPr>
              <a:t>ALWAYS </a:t>
            </a:r>
          </a:p>
          <a:p>
            <a:pPr algn="l"/>
            <a:r>
              <a:rPr lang="en-US" baseline="-25000" dirty="0">
                <a:solidFill>
                  <a:schemeClr val="tx1"/>
                </a:solidFill>
                <a:latin typeface="Arial" pitchFamily="34" charset="0"/>
                <a:cs typeface="Arial" pitchFamily="34" charset="0"/>
              </a:rPr>
              <a:t>• Obtain and read the most current Materials Safety Data Sheet (MSDS) for the </a:t>
            </a:r>
            <a:r>
              <a:rPr lang="en-US" baseline="-25000" dirty="0" smtClean="0">
                <a:solidFill>
                  <a:schemeClr val="tx1"/>
                </a:solidFill>
                <a:latin typeface="Arial" pitchFamily="34" charset="0"/>
                <a:cs typeface="Arial" pitchFamily="34" charset="0"/>
              </a:rPr>
              <a:t>specific </a:t>
            </a:r>
            <a:r>
              <a:rPr lang="en-US" baseline="-25000" dirty="0">
                <a:solidFill>
                  <a:schemeClr val="tx1"/>
                </a:solidFill>
                <a:latin typeface="Arial" pitchFamily="34" charset="0"/>
                <a:cs typeface="Arial" pitchFamily="34" charset="0"/>
              </a:rPr>
              <a:t>acids and other chemicals that you will be using. </a:t>
            </a:r>
          </a:p>
          <a:p>
            <a:pPr algn="l"/>
            <a:r>
              <a:rPr lang="en-US" baseline="-25000" dirty="0">
                <a:solidFill>
                  <a:schemeClr val="tx1"/>
                </a:solidFill>
                <a:latin typeface="Arial" pitchFamily="34" charset="0"/>
                <a:cs typeface="Arial" pitchFamily="34" charset="0"/>
              </a:rPr>
              <a:t>• Implement the controls and SWP’s specified in the MSDS.</a:t>
            </a:r>
          </a:p>
          <a:p>
            <a:pPr algn="l"/>
            <a:r>
              <a:rPr lang="en-US" baseline="-25000" dirty="0">
                <a:solidFill>
                  <a:schemeClr val="tx1"/>
                </a:solidFill>
                <a:latin typeface="Arial" pitchFamily="34" charset="0"/>
                <a:cs typeface="Arial" pitchFamily="34" charset="0"/>
              </a:rPr>
              <a:t>• Check for incompatibilities in materials, processes and products of your </a:t>
            </a:r>
            <a:r>
              <a:rPr lang="en-US" baseline="-25000" dirty="0" smtClean="0">
                <a:solidFill>
                  <a:schemeClr val="tx1"/>
                </a:solidFill>
                <a:latin typeface="Arial" pitchFamily="34" charset="0"/>
                <a:cs typeface="Arial" pitchFamily="34" charset="0"/>
              </a:rPr>
              <a:t>method(s</a:t>
            </a:r>
            <a:r>
              <a:rPr lang="en-US" baseline="-25000" dirty="0">
                <a:solidFill>
                  <a:schemeClr val="tx1"/>
                </a:solidFill>
                <a:latin typeface="Arial" pitchFamily="34" charset="0"/>
                <a:cs typeface="Arial" pitchFamily="34" charset="0"/>
              </a:rPr>
              <a:t>).</a:t>
            </a:r>
          </a:p>
          <a:p>
            <a:pPr algn="l"/>
            <a:r>
              <a:rPr lang="en-US" baseline="-25000" dirty="0">
                <a:solidFill>
                  <a:schemeClr val="tx1"/>
                </a:solidFill>
                <a:latin typeface="Arial" pitchFamily="34" charset="0"/>
                <a:cs typeface="Arial" pitchFamily="34" charset="0"/>
              </a:rPr>
              <a:t>• Follow the documented SOP for the planned task.</a:t>
            </a:r>
          </a:p>
          <a:p>
            <a:pPr algn="l"/>
            <a:r>
              <a:rPr lang="en-US" baseline="-25000" dirty="0">
                <a:solidFill>
                  <a:schemeClr val="tx1"/>
                </a:solidFill>
                <a:latin typeface="Arial" pitchFamily="34" charset="0"/>
                <a:cs typeface="Arial" pitchFamily="34" charset="0"/>
              </a:rPr>
              <a:t>• Keep a detailed laboratory notebook, documenting your work.</a:t>
            </a:r>
          </a:p>
          <a:p>
            <a:pPr algn="l"/>
            <a:r>
              <a:rPr lang="en-US" baseline="-25000" dirty="0">
                <a:solidFill>
                  <a:schemeClr val="tx1"/>
                </a:solidFill>
                <a:latin typeface="Arial" pitchFamily="34" charset="0"/>
                <a:cs typeface="Arial" pitchFamily="34" charset="0"/>
              </a:rPr>
              <a:t>• Stop Work — your work, or that of your colleagues — when you are concerned or </a:t>
            </a:r>
            <a:r>
              <a:rPr lang="en-US" baseline="-25000" dirty="0" smtClean="0">
                <a:solidFill>
                  <a:schemeClr val="tx1"/>
                </a:solidFill>
                <a:latin typeface="Arial" pitchFamily="34" charset="0"/>
                <a:cs typeface="Arial" pitchFamily="34" charset="0"/>
              </a:rPr>
              <a:t>suspicious </a:t>
            </a:r>
            <a:r>
              <a:rPr lang="en-US" baseline="-25000" dirty="0">
                <a:solidFill>
                  <a:schemeClr val="tx1"/>
                </a:solidFill>
                <a:latin typeface="Arial" pitchFamily="34" charset="0"/>
                <a:cs typeface="Arial" pitchFamily="34" charset="0"/>
              </a:rPr>
              <a:t>of danger or unnecessary risk.</a:t>
            </a:r>
          </a:p>
        </p:txBody>
      </p:sp>
    </p:spTree>
    <p:extLst>
      <p:ext uri="{BB962C8B-B14F-4D97-AF65-F5344CB8AC3E}">
        <p14:creationId xmlns:p14="http://schemas.microsoft.com/office/powerpoint/2010/main" val="93286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82000" cy="1015663"/>
          </a:xfrm>
          <a:prstGeom prst="rect">
            <a:avLst/>
          </a:prstGeom>
        </p:spPr>
        <p:txBody>
          <a:bodyPr wrap="square">
            <a:spAutoFit/>
          </a:bodyPr>
          <a:lstStyle/>
          <a:p>
            <a:r>
              <a:rPr lang="en-US" sz="6000" dirty="0"/>
              <a:t>using compressed gases</a:t>
            </a:r>
          </a:p>
        </p:txBody>
      </p:sp>
      <p:sp>
        <p:nvSpPr>
          <p:cNvPr id="4" name="Subtitle 3"/>
          <p:cNvSpPr>
            <a:spLocks noGrp="1"/>
          </p:cNvSpPr>
          <p:nvPr>
            <p:ph type="subTitle" idx="1"/>
          </p:nvPr>
        </p:nvSpPr>
        <p:spPr>
          <a:xfrm>
            <a:off x="304800" y="2133600"/>
            <a:ext cx="8839200" cy="4724400"/>
          </a:xfrm>
        </p:spPr>
        <p:txBody>
          <a:bodyPr>
            <a:normAutofit/>
          </a:bodyPr>
          <a:lstStyle/>
          <a:p>
            <a:pPr algn="l"/>
            <a:r>
              <a:rPr lang="en-US" dirty="0">
                <a:solidFill>
                  <a:schemeClr val="tx1"/>
                </a:solidFill>
              </a:rPr>
              <a:t>General Use SOP for Compressed </a:t>
            </a:r>
            <a:r>
              <a:rPr lang="en-US" dirty="0" smtClean="0">
                <a:solidFill>
                  <a:schemeClr val="tx1"/>
                </a:solidFill>
              </a:rPr>
              <a:t>Gases</a:t>
            </a:r>
          </a:p>
          <a:p>
            <a:pPr algn="l"/>
            <a:r>
              <a:rPr lang="en-US" dirty="0" smtClean="0">
                <a:solidFill>
                  <a:schemeClr val="tx1"/>
                </a:solidFill>
              </a:rPr>
              <a:t>1.)	Process or Experiment Description</a:t>
            </a:r>
          </a:p>
          <a:p>
            <a:pPr algn="l"/>
            <a:r>
              <a:rPr lang="en-US" dirty="0" smtClean="0">
                <a:solidFill>
                  <a:schemeClr val="tx1"/>
                </a:solidFill>
              </a:rPr>
              <a:t>2.)	Hazardous Chemicals/ Class of </a:t>
            </a:r>
            <a:r>
              <a:rPr lang="en-US" dirty="0" err="1" smtClean="0">
                <a:solidFill>
                  <a:schemeClr val="tx1"/>
                </a:solidFill>
              </a:rPr>
              <a:t>Hazadous</a:t>
            </a:r>
            <a:r>
              <a:rPr lang="en-US" dirty="0" smtClean="0">
                <a:solidFill>
                  <a:schemeClr val="tx1"/>
                </a:solidFill>
              </a:rPr>
              <a:t> 	Chemicals</a:t>
            </a:r>
          </a:p>
          <a:p>
            <a:pPr algn="l"/>
            <a:r>
              <a:rPr lang="en-US" dirty="0" smtClean="0">
                <a:solidFill>
                  <a:schemeClr val="tx1"/>
                </a:solidFill>
              </a:rPr>
              <a:t>3a.)	Control of Hazards – General</a:t>
            </a:r>
          </a:p>
          <a:p>
            <a:pPr algn="l"/>
            <a:r>
              <a:rPr lang="en-US" dirty="0" smtClean="0">
                <a:solidFill>
                  <a:schemeClr val="tx1"/>
                </a:solidFill>
              </a:rPr>
              <a:t>3b.) 	Engineering/ Ventilation Controls</a:t>
            </a:r>
          </a:p>
          <a:p>
            <a:pPr algn="l"/>
            <a:r>
              <a:rPr lang="en-US" dirty="0" smtClean="0">
                <a:solidFill>
                  <a:schemeClr val="tx1"/>
                </a:solidFill>
              </a:rPr>
              <a:t>4.)	Special Handling Procedures and Storage 	Requirements</a:t>
            </a:r>
          </a:p>
          <a:p>
            <a:pPr algn="l"/>
            <a:endParaRPr lang="en-US" dirty="0" smtClean="0"/>
          </a:p>
          <a:p>
            <a:pPr marL="514350" indent="-514350" algn="l">
              <a:buFont typeface="+mj-lt"/>
              <a:buAutoNum type="arabicPeriod"/>
            </a:pPr>
            <a:endParaRPr lang="en-US" dirty="0" smtClean="0"/>
          </a:p>
          <a:p>
            <a:pPr marL="514350" indent="-514350" algn="l">
              <a:buFont typeface="+mj-lt"/>
              <a:buAutoNum type="arabicPeriod"/>
            </a:pPr>
            <a:endParaRPr lang="en-US" dirty="0"/>
          </a:p>
          <a:p>
            <a:pPr algn="l"/>
            <a:endParaRPr lang="en-US" baseline="-25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7902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819" y="533400"/>
            <a:ext cx="8382000" cy="1015663"/>
          </a:xfrm>
          <a:prstGeom prst="rect">
            <a:avLst/>
          </a:prstGeom>
        </p:spPr>
        <p:txBody>
          <a:bodyPr wrap="square">
            <a:spAutoFit/>
          </a:bodyPr>
          <a:lstStyle/>
          <a:p>
            <a:r>
              <a:rPr lang="en-US" sz="6000" dirty="0"/>
              <a:t>using compressed gases</a:t>
            </a:r>
          </a:p>
        </p:txBody>
      </p:sp>
      <p:sp>
        <p:nvSpPr>
          <p:cNvPr id="4" name="Subtitle 3"/>
          <p:cNvSpPr>
            <a:spLocks noGrp="1"/>
          </p:cNvSpPr>
          <p:nvPr>
            <p:ph type="subTitle" idx="1"/>
          </p:nvPr>
        </p:nvSpPr>
        <p:spPr>
          <a:xfrm>
            <a:off x="304800" y="2133600"/>
            <a:ext cx="8839200" cy="4724400"/>
          </a:xfrm>
        </p:spPr>
        <p:txBody>
          <a:bodyPr>
            <a:normAutofit/>
          </a:bodyPr>
          <a:lstStyle/>
          <a:p>
            <a:pPr algn="l"/>
            <a:r>
              <a:rPr lang="en-US" dirty="0">
                <a:solidFill>
                  <a:schemeClr val="tx1"/>
                </a:solidFill>
              </a:rPr>
              <a:t>General Use SOP for Compressed </a:t>
            </a:r>
            <a:r>
              <a:rPr lang="en-US" dirty="0" smtClean="0">
                <a:solidFill>
                  <a:schemeClr val="tx1"/>
                </a:solidFill>
              </a:rPr>
              <a:t>Gases</a:t>
            </a:r>
          </a:p>
          <a:p>
            <a:pPr algn="l"/>
            <a:r>
              <a:rPr lang="en-US" dirty="0" smtClean="0">
                <a:solidFill>
                  <a:schemeClr val="tx1"/>
                </a:solidFill>
              </a:rPr>
              <a:t>5.)	Spill and Accident Procedures</a:t>
            </a:r>
          </a:p>
          <a:p>
            <a:pPr algn="l"/>
            <a:r>
              <a:rPr lang="en-US" dirty="0" smtClean="0">
                <a:solidFill>
                  <a:schemeClr val="tx1"/>
                </a:solidFill>
              </a:rPr>
              <a:t>6.)	Waste Disposal</a:t>
            </a:r>
          </a:p>
          <a:p>
            <a:pPr algn="l"/>
            <a:r>
              <a:rPr lang="en-US" dirty="0" smtClean="0">
                <a:solidFill>
                  <a:schemeClr val="tx1"/>
                </a:solidFill>
              </a:rPr>
              <a:t>7.)	Minimum Training Requirements</a:t>
            </a:r>
          </a:p>
          <a:p>
            <a:pPr algn="l"/>
            <a:r>
              <a:rPr lang="en-US" dirty="0" smtClean="0">
                <a:solidFill>
                  <a:schemeClr val="tx1"/>
                </a:solidFill>
              </a:rPr>
              <a:t>8.)	Approval Required</a:t>
            </a:r>
          </a:p>
          <a:p>
            <a:pPr algn="l"/>
            <a:r>
              <a:rPr lang="en-US" dirty="0" smtClean="0">
                <a:solidFill>
                  <a:schemeClr val="tx1"/>
                </a:solidFill>
              </a:rPr>
              <a:t>9.)	Decontamination Procedures</a:t>
            </a:r>
          </a:p>
          <a:p>
            <a:pPr algn="l"/>
            <a:r>
              <a:rPr lang="en-US" dirty="0" smtClean="0">
                <a:solidFill>
                  <a:schemeClr val="tx1"/>
                </a:solidFill>
              </a:rPr>
              <a:t>10.)	Designated Area</a:t>
            </a:r>
          </a:p>
          <a:p>
            <a:pPr marL="514350" indent="-514350" algn="l">
              <a:buFont typeface="+mj-lt"/>
              <a:buAutoNum type="arabicPeriod"/>
            </a:pPr>
            <a:endParaRPr lang="en-US" dirty="0" smtClean="0"/>
          </a:p>
          <a:p>
            <a:pPr marL="514350" indent="-514350" algn="l">
              <a:buFont typeface="+mj-lt"/>
              <a:buAutoNum type="arabicPeriod"/>
            </a:pPr>
            <a:endParaRPr lang="en-US" dirty="0"/>
          </a:p>
          <a:p>
            <a:pPr algn="l"/>
            <a:endParaRPr lang="en-US" baseline="-25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60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807720"/>
            <a:ext cx="6705600" cy="1015663"/>
          </a:xfrm>
          <a:prstGeom prst="rect">
            <a:avLst/>
          </a:prstGeom>
        </p:spPr>
        <p:txBody>
          <a:bodyPr wrap="square">
            <a:spAutoFit/>
          </a:bodyPr>
          <a:lstStyle/>
          <a:p>
            <a:r>
              <a:rPr lang="en-US" sz="6000" dirty="0" smtClean="0"/>
              <a:t>chemical shelf-life:</a:t>
            </a:r>
            <a:endParaRPr lang="en-US" sz="6000" dirty="0"/>
          </a:p>
        </p:txBody>
      </p:sp>
      <p:sp>
        <p:nvSpPr>
          <p:cNvPr id="4" name="Subtitle 3"/>
          <p:cNvSpPr>
            <a:spLocks noGrp="1"/>
          </p:cNvSpPr>
          <p:nvPr>
            <p:ph type="subTitle" idx="1"/>
          </p:nvPr>
        </p:nvSpPr>
        <p:spPr>
          <a:xfrm>
            <a:off x="304800" y="2438400"/>
            <a:ext cx="8839200" cy="3352800"/>
          </a:xfrm>
        </p:spPr>
        <p:txBody>
          <a:bodyPr>
            <a:normAutofit/>
          </a:bodyPr>
          <a:lstStyle/>
          <a:p>
            <a:pPr marL="457200" indent="-457200" algn="l">
              <a:buFont typeface="Arial" pitchFamily="34" charset="0"/>
              <a:buChar char="•"/>
            </a:pPr>
            <a:r>
              <a:rPr lang="en-US" baseline="-25000" dirty="0" smtClean="0">
                <a:solidFill>
                  <a:schemeClr val="tx1"/>
                </a:solidFill>
                <a:latin typeface="Arial" pitchFamily="34" charset="0"/>
                <a:cs typeface="Arial" pitchFamily="34" charset="0"/>
              </a:rPr>
              <a:t>Responsibilities</a:t>
            </a:r>
          </a:p>
          <a:p>
            <a:pPr marL="457200" indent="-457200" algn="l">
              <a:buFont typeface="Arial" pitchFamily="34" charset="0"/>
              <a:buChar char="•"/>
            </a:pPr>
            <a:r>
              <a:rPr lang="en-US" baseline="-25000" dirty="0" smtClean="0">
                <a:solidFill>
                  <a:schemeClr val="tx1"/>
                </a:solidFill>
                <a:latin typeface="Arial" pitchFamily="34" charset="0"/>
                <a:cs typeface="Arial" pitchFamily="34" charset="0"/>
              </a:rPr>
              <a:t>Coding</a:t>
            </a:r>
          </a:p>
          <a:p>
            <a:pPr marL="457200" indent="-457200" algn="l">
              <a:buFont typeface="Arial" pitchFamily="34" charset="0"/>
              <a:buChar char="•"/>
            </a:pPr>
            <a:r>
              <a:rPr lang="en-US" baseline="-25000" dirty="0" smtClean="0">
                <a:solidFill>
                  <a:schemeClr val="tx1"/>
                </a:solidFill>
                <a:latin typeface="Arial" pitchFamily="34" charset="0"/>
                <a:cs typeface="Arial" pitchFamily="34" charset="0"/>
              </a:rPr>
              <a:t>Storage</a:t>
            </a:r>
          </a:p>
          <a:p>
            <a:pPr marL="457200" indent="-457200" algn="l">
              <a:buFont typeface="Arial" pitchFamily="34" charset="0"/>
              <a:buChar char="•"/>
            </a:pPr>
            <a:r>
              <a:rPr lang="en-US" baseline="-25000" dirty="0" smtClean="0">
                <a:solidFill>
                  <a:schemeClr val="tx1"/>
                </a:solidFill>
                <a:latin typeface="Arial" pitchFamily="34" charset="0"/>
                <a:cs typeface="Arial" pitchFamily="34" charset="0"/>
              </a:rPr>
              <a:t>Testing</a:t>
            </a:r>
          </a:p>
          <a:p>
            <a:pPr marL="457200" indent="-457200" algn="l">
              <a:buFont typeface="Arial" pitchFamily="34" charset="0"/>
              <a:buChar char="•"/>
            </a:pPr>
            <a:r>
              <a:rPr lang="en-US" baseline="-25000" dirty="0" smtClean="0">
                <a:solidFill>
                  <a:schemeClr val="tx1"/>
                </a:solidFill>
                <a:latin typeface="Arial" pitchFamily="34" charset="0"/>
                <a:cs typeface="Arial" pitchFamily="34" charset="0"/>
              </a:rPr>
              <a:t>Shipping</a:t>
            </a:r>
          </a:p>
          <a:p>
            <a:pPr marL="457200" indent="-457200" algn="l">
              <a:buFont typeface="Arial" pitchFamily="34" charset="0"/>
              <a:buChar char="•"/>
            </a:pPr>
            <a:r>
              <a:rPr lang="en-US" baseline="-25000" dirty="0">
                <a:solidFill>
                  <a:schemeClr val="tx1"/>
                </a:solidFill>
                <a:latin typeface="Arial" pitchFamily="34" charset="0"/>
                <a:cs typeface="Arial" pitchFamily="34" charset="0"/>
              </a:rPr>
              <a:t>Excess, Disposal and Reutilization of Shelf Life Assets</a:t>
            </a:r>
          </a:p>
        </p:txBody>
      </p:sp>
    </p:spTree>
    <p:extLst>
      <p:ext uri="{BB962C8B-B14F-4D97-AF65-F5344CB8AC3E}">
        <p14:creationId xmlns:p14="http://schemas.microsoft.com/office/powerpoint/2010/main" val="385267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0"/>
            <a:ext cx="4572000" cy="1015663"/>
          </a:xfrm>
          <a:prstGeom prst="rect">
            <a:avLst/>
          </a:prstGeom>
        </p:spPr>
        <p:txBody>
          <a:bodyPr>
            <a:spAutoFit/>
          </a:bodyPr>
          <a:lstStyle/>
          <a:p>
            <a:r>
              <a:rPr lang="en-US" sz="6000" dirty="0" smtClean="0"/>
              <a:t>lab ware</a:t>
            </a:r>
            <a:endParaRPr lang="en-US" sz="6000" dirty="0"/>
          </a:p>
        </p:txBody>
      </p:sp>
      <p:sp>
        <p:nvSpPr>
          <p:cNvPr id="4" name="Subtitle 3"/>
          <p:cNvSpPr>
            <a:spLocks noGrp="1"/>
          </p:cNvSpPr>
          <p:nvPr>
            <p:ph type="subTitle" idx="1"/>
          </p:nvPr>
        </p:nvSpPr>
        <p:spPr>
          <a:xfrm>
            <a:off x="5509742" y="1278113"/>
            <a:ext cx="3634258" cy="5503687"/>
          </a:xfrm>
        </p:spPr>
        <p:txBody>
          <a:bodyPr>
            <a:normAutofit/>
          </a:bodyPr>
          <a:lstStyle/>
          <a:p>
            <a:pPr algn="l"/>
            <a:r>
              <a:rPr lang="en-US" dirty="0" smtClean="0">
                <a:solidFill>
                  <a:schemeClr val="tx1"/>
                </a:solidFill>
                <a:latin typeface="Arial" pitchFamily="34" charset="0"/>
                <a:cs typeface="Arial" pitchFamily="34" charset="0"/>
              </a:rPr>
              <a:t>Each piece of lab equipment is designed to do a different job.</a:t>
            </a:r>
          </a:p>
        </p:txBody>
      </p:sp>
      <p:pic>
        <p:nvPicPr>
          <p:cNvPr id="1026" name="Picture 2" descr="http://campus.kellerisd.net/Teachers/23042/Homework%20Review/labw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9" y="1266824"/>
            <a:ext cx="5082821" cy="559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140" y="152400"/>
            <a:ext cx="4572000" cy="1015663"/>
          </a:xfrm>
          <a:prstGeom prst="rect">
            <a:avLst/>
          </a:prstGeom>
        </p:spPr>
        <p:txBody>
          <a:bodyPr>
            <a:spAutoFit/>
          </a:bodyPr>
          <a:lstStyle/>
          <a:p>
            <a:r>
              <a:rPr lang="en-US" sz="6000" dirty="0"/>
              <a:t>g</a:t>
            </a:r>
            <a:r>
              <a:rPr lang="en-US" sz="6000" dirty="0" smtClean="0"/>
              <a:t>lassware</a:t>
            </a:r>
            <a:endParaRPr lang="en-US" sz="6000" dirty="0"/>
          </a:p>
        </p:txBody>
      </p:sp>
      <p:sp>
        <p:nvSpPr>
          <p:cNvPr id="4" name="Subtitle 3"/>
          <p:cNvSpPr>
            <a:spLocks noGrp="1"/>
          </p:cNvSpPr>
          <p:nvPr>
            <p:ph type="subTitle" idx="1"/>
          </p:nvPr>
        </p:nvSpPr>
        <p:spPr>
          <a:xfrm>
            <a:off x="324465" y="1399121"/>
            <a:ext cx="8590935" cy="2029879"/>
          </a:xfrm>
        </p:spPr>
        <p:txBody>
          <a:bodyPr>
            <a:normAutofit/>
          </a:bodyPr>
          <a:lstStyle/>
          <a:p>
            <a:pPr algn="l"/>
            <a:r>
              <a:rPr lang="en-US" dirty="0" smtClean="0">
                <a:solidFill>
                  <a:schemeClr val="tx1"/>
                </a:solidFill>
                <a:latin typeface="Arial" pitchFamily="34" charset="0"/>
                <a:cs typeface="Arial" pitchFamily="34" charset="0"/>
              </a:rPr>
              <a:t>Function: </a:t>
            </a:r>
            <a:r>
              <a:rPr lang="en-US" dirty="0">
                <a:solidFill>
                  <a:schemeClr val="tx1"/>
                </a:solidFill>
              </a:rPr>
              <a:t>volumetric measuring, holding or </a:t>
            </a:r>
            <a:r>
              <a:rPr lang="en-US" dirty="0" smtClean="0">
                <a:solidFill>
                  <a:schemeClr val="tx1"/>
                </a:solidFill>
              </a:rPr>
              <a:t>storing chemicals or </a:t>
            </a:r>
            <a:r>
              <a:rPr lang="en-US" dirty="0">
                <a:solidFill>
                  <a:schemeClr val="tx1"/>
                </a:solidFill>
              </a:rPr>
              <a:t>samples, mixing or </a:t>
            </a:r>
            <a:r>
              <a:rPr lang="en-US" dirty="0" smtClean="0">
                <a:solidFill>
                  <a:schemeClr val="tx1"/>
                </a:solidFill>
              </a:rPr>
              <a:t>preparing solutions, </a:t>
            </a:r>
            <a:r>
              <a:rPr lang="en-US" dirty="0">
                <a:solidFill>
                  <a:schemeClr val="tx1"/>
                </a:solidFill>
              </a:rPr>
              <a:t>containing lab processes </a:t>
            </a:r>
            <a:endParaRPr lang="en-US" baseline="-25000" dirty="0">
              <a:solidFill>
                <a:schemeClr val="tx1"/>
              </a:solidFill>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9000"/>
            <a:ext cx="9220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34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066800"/>
            <a:ext cx="4572000" cy="1015663"/>
          </a:xfrm>
          <a:prstGeom prst="rect">
            <a:avLst/>
          </a:prstGeom>
        </p:spPr>
        <p:txBody>
          <a:bodyPr>
            <a:spAutoFit/>
          </a:bodyPr>
          <a:lstStyle/>
          <a:p>
            <a:r>
              <a:rPr lang="en-US" sz="6000" dirty="0" smtClean="0"/>
              <a:t>balances</a:t>
            </a:r>
            <a:endParaRPr lang="en-US" sz="6000" dirty="0"/>
          </a:p>
        </p:txBody>
      </p:sp>
      <p:sp>
        <p:nvSpPr>
          <p:cNvPr id="4" name="Subtitle 3"/>
          <p:cNvSpPr>
            <a:spLocks noGrp="1"/>
          </p:cNvSpPr>
          <p:nvPr>
            <p:ph type="subTitle" idx="1"/>
          </p:nvPr>
        </p:nvSpPr>
        <p:spPr>
          <a:xfrm>
            <a:off x="304800" y="2438400"/>
            <a:ext cx="8839200" cy="2590800"/>
          </a:xfrm>
        </p:spPr>
        <p:txBody>
          <a:bodyPr>
            <a:normAutofit/>
          </a:bodyPr>
          <a:lstStyle/>
          <a:p>
            <a:pPr algn="l"/>
            <a:r>
              <a:rPr lang="en-US" dirty="0" smtClean="0">
                <a:solidFill>
                  <a:schemeClr val="tx1"/>
                </a:solidFill>
                <a:latin typeface="Arial" pitchFamily="34" charset="0"/>
                <a:cs typeface="Arial" pitchFamily="34" charset="0"/>
              </a:rPr>
              <a:t>Function: determine an object’s mass</a:t>
            </a:r>
            <a:endParaRPr lang="en-US" baseline="-25000" dirty="0">
              <a:solidFill>
                <a:schemeClr val="tx1"/>
              </a:solidFill>
              <a:latin typeface="Arial" pitchFamily="34" charset="0"/>
              <a:cs typeface="Arial" pitchFamily="34" charset="0"/>
            </a:endParaRPr>
          </a:p>
        </p:txBody>
      </p:sp>
      <p:sp>
        <p:nvSpPr>
          <p:cNvPr id="3" name="AutoShape 2" descr="data:image/jpeg;base64,/9j/4AAQSkZJRgABAQAAAQABAAD/2wCEAAkGBhQSEBQUEhQUFRQWFRUUFBQUFBUVFRUXFBQVFBUUFRQXHCYeFxkkGRQUHy8gJCcpLCwsFR4xNTAqNSYrLCkBCQoKDgwNFA8PFCkcFBgpKSkpKSkpKSktKSk1KTUpKSksKSkpKSkpKSkpNikpNSwpKSkpKSkpLCkpKSkqKSkpKf/AABEIAMIBAwMBIgACEQEDEQH/xAAbAAACAgMBAAAAAAAAAAAAAAABAgADBAUGB//EAD0QAAIBAgQEAwQJAQcFAAAAAAECAAMRBBIhMQVBUWEGInETMoGhQlJikbHB0eHwcgcUI0OCkvEWM2Nzsv/EABkBAQEBAQEBAAAAAAAAAAAAAAABAgQDBf/EAB8RAQEBAQACAwEBAQAAAAAAAAABEQIhMQMSUUEEcf/aAAwDAQACEQMRAD8AVEloWMBIJsMIDShAjXkC+zhFONmkBk0SAi8JhEimEl4BUjZo0FTCWlZaFVvGizN0hUyKtoM0oJaG15UTAKnKA+TpIVgUR7woAwiDnHEIRWvLDEJhJgQkQXisl9YqShyZGk1O0OWAkkZhFcGVBvAReQLARAUrKHWWXBNr69LyMl4GK1PtJL7SQgiGKGvGtIpeccCKDHElC2kvaOViezJ3kVAbwwhAISZFLl0gtGLStqwG8C0QlrakgDrMN8UT7ot3P6Sn+7ljdiT6/pAyKnF1GgBbuNB85dhsar7XDdDv+8xlwfaE4HtGjYkSWmIrsPeuR15/HrMhGvrKLFaPaKgj3lQrJABLBJaApSKVjkiKRARlh2jgQlYFYkMIWS5lCBYVEfNfeS0BSILyG8raEHLEeMt5GEopKnrJLCJJRWBBmMKiErMAQgmCOgkVCDGBkMUG38/KRUKmTOBp8uvwjrTJ30Hz/aWogGwjDWIyM3Kw+8/tGTATNAPSOKbS4msZcFLVwwl4oHrGGHHeXBUKYk0l/sR0mJVXR+2a3bTSTF1Z5ZVUwinVTlPyPqJ423iXEg/9+r/vMdPFuKH+fU+8H8RGH2evqbaHT8D6GWTyej48xa71A46Oin8LGdV4f/tAp1bJWtTbkSbofRjt6H74xNdcZLQqwO0KrKFCwGMWirAiwQsOkFpARJpCDATKJBJeCxlEJiMusYJY6RiYQgWS0YmK8ol5IuskqKwJCsfSIRr+kxVKFjXkK8zpMDF8TFN6ZIOS+p5DkD6byK2SUS3Yd9/gP1mQmGAkpuCLg3Blom5ImotMdJYIojCVEhEkMioDDFhvAa8wqp9/1P8A8iZkwcS1lqHpmP3LM0eFVxqfWVXllSUmEMDDeLJA6Pw94yq4ayn/ABKf1SdR/SeXpt6T07hHGaeJph6Z05g6EHmCJ4/guFMxFwddkA8x+HIes9E8E8OZLnS2W1lN1XXrzbqddt4qx1REloWgzSNBlilZYAZAIRWaUYLDeAmUC0lpBCVgVtFubyy8GWVCF4oNzGcRVS0oOXvJDftJAS0jG0hkMDQ8QxZYkchMqlTFagENgwvkJ2PVD2MxcfhSjHoYeHnQjobj+fdL1PDMvlXw3iJwz+zqX9ne2u9I9D9nof2nWU2BFwbg7WmixWFFdeXtQLC+1QfVaYHCuKnDtkqX9mTYZt6bfVb+fvmX+Vp2AhEqR76jUS0TSGhtABDAkkMlplQmq4tVy4eu3Rap+RE21pzniggYOux3ysB/qa35yDx9xKmEyXEysHwgsQW0G9uZHXXYdzpLWWBh8Kzmyj9B6zc4LhQWx1LH3SBdj2ppz/q278puOD8FesQtFQV2Lkf4Y6251D8vxnoHA/ClOh5j56h9521P7DtM7iya57gHgpnGat5EP+WDdm/9j8/6RpO2XDpTTKoCqB2AAHM9BMbjHHaWGp56jWGwG7MeirzP8M8r8S+NKuKJUeSl9QHVu7n6Xpt67ySXpq3Hct43wrV/ZBjvYVbf4ZPTNe/xtabdjPDqikbi07XwX4ztloYhtNqdQnbojnp0PKbvOeknWu61jHtGMBWZaLmiM1zGvBklD2ikx1WQrCEzyCBhFAgMReAxb6wtKgj1kiaySiGELAohBgLWwodSDNCaRpVPNttfsZ0ayjHYMVBY6HkYlSxrKr2I6HY9JMdgxXUkAe1tYjlVXoftdDNY/EMlUUKmhN8jH3SR9G/WbCg5B9NjzEdckrE4Jxs0WFKqTkJsrHdTzVu87BHvqNpzXEuHCupIA9oB5l2FQDmOjDlMPgfHDRYU6pJQ+453HVT0I6SSq7QRhKqdQEXG0sBmkNDFvK8Ti1pqXdgqjck2H/PaRVt5w/jTi6micOhDObF9rUwDfzHYHbSJxnxe9a6Ya6J9KofKxHr/AJa/P02mp4VwdqpApC+utVgcgP8A40PvN3Pykvj2nv01eG4cFI0JZvdAW7t/Qh2H2m07GdfwTwU1TzV9Evf2QJIPeo+9Q9thOi4H4Wp0dSLufeZtWb1PTsJtcZjkooWdlVVGpOgH86TFtrUkhsNhUpKAoAA00/ATl/FPj+nh706VqlXYi/kQ/bI3P2R8bTl/FX9oj1r08OSlPYvs7jt9Rfn6bTlcHw9qnZev6Szn9S38W4vHVcTVLOxdzzOwHQDZR2mwwPCwmrat8h6TLwuBVBYD48zL8sv2Zxr+IYIONN5z9VCpsZ1OJrqguxt/OU1+D4W2LYubU6KmzVWGg+yo+m56D42iUx1n9n3iN6wOHqXZkS6Pv5RYZHPa4sfhO0RZwWB4v/dhkwyhE5lgGeofrO3XsNBOz4Vj/b0hUAsdQy9x0+R+Ml8Nyshl1guIxGkUShrxS0YxRAVoG1jaQWlFb05MtpZCVhFWUd5JZkklFGaB5CYARAsSOZWrW22j+1kVquO8GSumoFxt/wAzV4OsQcj++NAT9IDr3nU+k1vF+FZxmXRhsZrm/wArPU/GLTqEG99jofyMTifDxVUuF82ntEH0ujr0bvz26TGw+IJuraONx9YDmO8z6D22/nUGTrklYPBONmiwp1TdD7j/AJHoeonXU6oIuCLTlOLcNDglRfN7y879QeT9+frMHg16bKrvYZhmFQgeTmArDRttdhroZJVro+NeKqVDyjz1OSKdv6jy9N5xPE+JVKzg1ySfoUU3F9tNcnxuxmwxVA167/3WitNSTZ0PkUA2OVyTbblqewnT+HvByUfMwu51LEa672+qPn3i9Z4JNaPgnhF6tjXAVBqKS6Ad3PM/Od1hMClJQFAFhba1vQcpaWVByAHw9T+88/8AFX9pAF6eFIZtjV3Vf6B9I9zp6zz82tenSeJfGFLCL5jmcjy01PmPc/VXufheeT8c8RVsW96h0v5aa3yr6Dme51mGlOpWcnVmJuzMSd+bEzoOH8HWnqdW6/pNev8ArFrA4fwO/mqf7f1m7SkALCWhYbTNuivLMLiHElpDq3Ifr0Ep4hxjXJSGZybaC+p0sANzMvA8FWgc+IAq4g6ikfMlM9av13+wNBzmpBj4HgxqAV8WStM606QNnqjt9Sn9o78pt8LVFaqisAtNb5KSCyqACcqjqbb7mW8Kc1MQWqed7FgG5sLWHw6dplcdpAFWPlYBjcCzEC2Unocxnp18dvF8uef6Zz8/Px5peKYJSqvlCanQCxygEm466DXvOn8N4H2WGQHQnzt/q1t91pyvA6VTFVwHYsii732sDcL8SB853Vd7C3Wc/HN45nNu1299TrrZMVGV540r9nrPRgwaSFRaFVtrAQjWQxoplQpEgaFpXbWUWZpJBJAxKYloErQyxTKIEiihrrHWPIqtalvytLPhAm0dZBqOLcJz+ZNGGumk1FV2dGUeWoNemqkEMJ115puM8Lv500Ya6c5uX+Vi8/jE4VxAugLizXKsvUg/LrN1h8Ir+8A68iQCR2N5z+HrhuVmGrL8ribfB4vKb8jv+sz1yvN8Oiw2FUL5V2572/QTD4zx+lhqeeqwUchuzHoq8zNP4q8THCUA6rnZzlW/uA2vdrfhznlOO4jUxFXPWcknQsb2UdlGwHQTEmtW43PiTxnWxhyLdKROlMG5b+s8/Tb13nPV6LIxV1KsNwwIP3Gb3B42lSBSlk9owIas+qDT6Nx+IFtb3sL6LEN5jY5hc2a1rjlpy9JuTGa2fC8Vkc5A7U7A1Dbb7VhsOVp0iEEAjUHUETh6dUgFbkKbXA/Tn+02+A42tIlbMadvLzIPO3Y/KZ6g6GrUCgliABuTNK2Jq4qp7LDqbcztpzZm2VZMLgauNJdj7LDofM590fZUfTfsPlNu9dUp+yw6lKX0iffqkfSqMN+y7CJAMFhUwwIof4la3nrgHy9Voj6I+2dTytNh4fQkVCtvaDLa9tje51+EzeCIRQU09yWzbb/RvflaarihCVWZCQSxylTbQaMdOrX+6dE5+uV87r5b/ovfxSZn9XcfBFRWGjBVzkaWbUjbnb8prVZ6rZbs7MQLXuSeX5xURnYAXZmOg3JJnd+HPDgoDO9jUI+CDoO/UzHXTr+H4vpzJ7sZXBOEjD0bH3jq56m2w7DYRqpJNzLK2IubDb+axbzxdIKIYAI0qBaLmjExcsol4VMAXpJADCK6xw0DrKEUC28kMkDFQS9JioZerSosvCGgWTLICJDUsItpGGkKYGKZAIyiQaPi/CiD7WnoRuIMFig4tsRuJ0Fr7zn+LcLNM+0p7cx/OU3LvisWZ5ZT0Uq02o1hdG07qeRB5EGeYcf4E+FrGm+o3R+TryI79RyM9GwuLFRe/MS3H8NTGUDRqaONab81b9ORHT0mLMrXt5ERN9wfBU2okmkar63ZnKIg6C3vMdD901OPwD0ajU6gs6mxH4EdQdwe8fAV6oOSkWJY2CqLkk6aDrKinE08rEWt2Jvb4850fB/CJ9l/eMUGWjplpjR6pOw+yvffp1nU+FfAApkVsVZ6uhWmdVToW5M3yHedLxzhRr0WQGzXDLfa4vofgSPjM3pcef4nGmoVFgiLolNBZEHYfnzm5ZbAqR5LHloAAdb9dvvmv/6axOa3sX+Vv917TcYbwliXAFSoEUcgc5+Wnzk753Mrq/z/ADT4p1s21zr1Gp3VXYXAzAEjW22nrMzhfAauItlBCbZ290dh19BOwwPhKjTN2BqNveprr1y7ffebZ6oT9B/NJv7fjk+s3WBwjgNPDLcatzdt/QdB2EfEYnNoNvxgrVi2/wB0QNMtIILwM8l4DBpYpiA6QgyiFoAYTFCwJnkGsDW5RTAGQ9YdbG8YQsZUUe07H7pIAxEkDX0KszFeamlVmbTa4lqSs9XgvKabS0PMqYHpIDqZBaDMIUyHvLQZi317GXqbwGBivr6dJGpxLawOd4lgDSbPT26fkZfgsYHF1NiNxzBm7qUQQb7Gchxzh9Sg4q0dbbryYfVP5Ga3fFZzG5474bTHopuErJpnte69GG5F/u+Mv8N+FKWFuqG9bZ6zLbcarSHId/nMPg3GRUUVE0OzKdCp5qROvwDCpYrYNbfQbXOVm5C8xZjU8ph6FiVuSL2BPInWxJPmvflL1Wx1+6XV6o+jvaxb8QO3zmJWrhfWT2M1wtgRb0109SZjVcQBufumC2KY/wAvKs3M6y+BfVxpO2glMF5LwIwlbiWXinWUFRHtEBjqYAAjQmIWgNaIY14jCBLQKIWMQtKC4lYaWXlbaQhMxklZqQyjRUWmdQeaui02FAzVZjOptHG8oU6S9J5tLS0mSKBLIUqiWIwiACApvAvG8IlSGOHgMZTWohgQRcHeXxXgctjOHNRfMmx+fYzf8DxpVgCCA42Pyltr7w5b2+Uu6mNjXxVtBqZi367xb84L95lVkUmS8DCFCMFgUdYecqBV7QrGtEvAZhpIjQEwXgOXiMZISIBzSWitBngGKY2aVsdZUFmEperDmlNdhKFNSCVZpJU1pKDTZYeamg02VP1tLUjNT5TIU9pjUdNJlXtMNCrCXSljCKkgYiE1bCRWkteFFXvLARK1hIvAYtrIsghBgQQgQCNmgFpQDeWu8qQwLQscyIYpfWA6yEQK0l4EzW3lbtHvEcwCpktFpnSPm0lBtIYjG0F4BLQCRjK88Ie9pWzyZpT7SWAVWsLzHerLKjTDrm2sqHNWSYpqQSowMNNrShkkpGYNxLRvJJMtLG5fzlDJJIGUSLzkkhTLzjLJJKGXaGGSADsYvL4SSSBefwgTeSSBkGKZJIEHKSSSADFMkkANBygklEqHaGCSAWlTSSSoS+kpaGSUVPMWtDJCKIJJIR//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QUEhQUFRQWFRUUFBQUFBUVFRUXFBQVFBUUFRQXHCYeFxkkGRQUHy8gJCcpLCwsFR4xNTAqNSYrLCkBCQoKDgwNFA8PFCkcFBgpKSkpKSkpKSktKSk1KTUpKSksKSkpKSkpKSkpNikpNSwpKSkpKSkpLCkpKSkqKSkpKf/AABEIAMIBAwMBIgACEQEDEQH/xAAbAAACAgMBAAAAAAAAAAAAAAABAgADBAUGB//EAD0QAAIBAgQEAwQJAQcFAAAAAAECAAMRBBIhMQVBUWEGInETMoGhQlJikbHB0eHwcgcUI0OCkvEWM2Nzsv/EABkBAQEBAQEBAAAAAAAAAAAAAAABAgQDBf/EAB8RAQEBAQACAwEBAQAAAAAAAAABEQIhMQMSUUEEcf/aAAwDAQACEQMRAD8AVEloWMBIJsMIDShAjXkC+zhFONmkBk0SAi8JhEimEl4BUjZo0FTCWlZaFVvGizN0hUyKtoM0oJaG15UTAKnKA+TpIVgUR7woAwiDnHEIRWvLDEJhJgQkQXisl9YqShyZGk1O0OWAkkZhFcGVBvAReQLARAUrKHWWXBNr69LyMl4GK1PtJL7SQgiGKGvGtIpeccCKDHElC2kvaOViezJ3kVAbwwhAISZFLl0gtGLStqwG8C0QlrakgDrMN8UT7ot3P6Sn+7ljdiT6/pAyKnF1GgBbuNB85dhsar7XDdDv+8xlwfaE4HtGjYkSWmIrsPeuR15/HrMhGvrKLFaPaKgj3lQrJABLBJaApSKVjkiKRARlh2jgQlYFYkMIWS5lCBYVEfNfeS0BSILyG8raEHLEeMt5GEopKnrJLCJJRWBBmMKiErMAQgmCOgkVCDGBkMUG38/KRUKmTOBp8uvwjrTJ30Hz/aWogGwjDWIyM3Kw+8/tGTATNAPSOKbS4msZcFLVwwl4oHrGGHHeXBUKYk0l/sR0mJVXR+2a3bTSTF1Z5ZVUwinVTlPyPqJ423iXEg/9+r/vMdPFuKH+fU+8H8RGH2evqbaHT8D6GWTyej48xa71A46Oin8LGdV4f/tAp1bJWtTbkSbofRjt6H74xNdcZLQqwO0KrKFCwGMWirAiwQsOkFpARJpCDATKJBJeCxlEJiMusYJY6RiYQgWS0YmK8ol5IuskqKwJCsfSIRr+kxVKFjXkK8zpMDF8TFN6ZIOS+p5DkD6byK2SUS3Yd9/gP1mQmGAkpuCLg3Blom5ImotMdJYIojCVEhEkMioDDFhvAa8wqp9/1P8A8iZkwcS1lqHpmP3LM0eFVxqfWVXllSUmEMDDeLJA6Pw94yq4ayn/ABKf1SdR/SeXpt6T07hHGaeJph6Z05g6EHmCJ4/guFMxFwddkA8x+HIes9E8E8OZLnS2W1lN1XXrzbqddt4qx1REloWgzSNBlilZYAZAIRWaUYLDeAmUC0lpBCVgVtFubyy8GWVCF4oNzGcRVS0oOXvJDftJAS0jG0hkMDQ8QxZYkchMqlTFagENgwvkJ2PVD2MxcfhSjHoYeHnQjobj+fdL1PDMvlXw3iJwz+zqX9ne2u9I9D9nof2nWU2BFwbg7WmixWFFdeXtQLC+1QfVaYHCuKnDtkqX9mTYZt6bfVb+fvmX+Vp2AhEqR76jUS0TSGhtABDAkkMlplQmq4tVy4eu3Rap+RE21pzniggYOux3ysB/qa35yDx9xKmEyXEysHwgsQW0G9uZHXXYdzpLWWBh8Kzmyj9B6zc4LhQWx1LH3SBdj2ppz/q278puOD8FesQtFQV2Lkf4Y6251D8vxnoHA/ClOh5j56h9521P7DtM7iya57gHgpnGat5EP+WDdm/9j8/6RpO2XDpTTKoCqB2AAHM9BMbjHHaWGp56jWGwG7MeirzP8M8r8S+NKuKJUeSl9QHVu7n6Xpt67ySXpq3Hct43wrV/ZBjvYVbf4ZPTNe/xtabdjPDqikbi07XwX4ztloYhtNqdQnbojnp0PKbvOeknWu61jHtGMBWZaLmiM1zGvBklD2ikx1WQrCEzyCBhFAgMReAxb6wtKgj1kiaySiGELAohBgLWwodSDNCaRpVPNttfsZ0ayjHYMVBY6HkYlSxrKr2I6HY9JMdgxXUkAe1tYjlVXoftdDNY/EMlUUKmhN8jH3SR9G/WbCg5B9NjzEdckrE4Jxs0WFKqTkJsrHdTzVu87BHvqNpzXEuHCupIA9oB5l2FQDmOjDlMPgfHDRYU6pJQ+453HVT0I6SSq7QRhKqdQEXG0sBmkNDFvK8Ti1pqXdgqjck2H/PaRVt5w/jTi6micOhDObF9rUwDfzHYHbSJxnxe9a6Ya6J9KofKxHr/AJa/P02mp4VwdqpApC+utVgcgP8A40PvN3Pykvj2nv01eG4cFI0JZvdAW7t/Qh2H2m07GdfwTwU1TzV9Evf2QJIPeo+9Q9thOi4H4Wp0dSLufeZtWb1PTsJtcZjkooWdlVVGpOgH86TFtrUkhsNhUpKAoAA00/ATl/FPj+nh706VqlXYi/kQ/bI3P2R8bTl/FX9oj1r08OSlPYvs7jt9Rfn6bTlcHw9qnZev6Szn9S38W4vHVcTVLOxdzzOwHQDZR2mwwPCwmrat8h6TLwuBVBYD48zL8sv2Zxr+IYIONN5z9VCpsZ1OJrqguxt/OU1+D4W2LYubU6KmzVWGg+yo+m56D42iUx1n9n3iN6wOHqXZkS6Pv5RYZHPa4sfhO0RZwWB4v/dhkwyhE5lgGeofrO3XsNBOz4Vj/b0hUAsdQy9x0+R+Ml8Nyshl1guIxGkUShrxS0YxRAVoG1jaQWlFb05MtpZCVhFWUd5JZkklFGaB5CYARAsSOZWrW22j+1kVquO8GSumoFxt/wAzV4OsQcj++NAT9IDr3nU+k1vF+FZxmXRhsZrm/wArPU/GLTqEG99jofyMTifDxVUuF82ntEH0ujr0bvz26TGw+IJuraONx9YDmO8z6D22/nUGTrklYPBONmiwp1TdD7j/AJHoeonXU6oIuCLTlOLcNDglRfN7y879QeT9+frMHg16bKrvYZhmFQgeTmArDRttdhroZJVro+NeKqVDyjz1OSKdv6jy9N5xPE+JVKzg1ySfoUU3F9tNcnxuxmwxVA167/3WitNSTZ0PkUA2OVyTbblqewnT+HvByUfMwu51LEa672+qPn3i9Z4JNaPgnhF6tjXAVBqKS6Ad3PM/Od1hMClJQFAFhba1vQcpaWVByAHw9T+88/8AFX9pAF6eFIZtjV3Vf6B9I9zp6zz82tenSeJfGFLCL5jmcjy01PmPc/VXufheeT8c8RVsW96h0v5aa3yr6Dme51mGlOpWcnVmJuzMSd+bEzoOH8HWnqdW6/pNev8ArFrA4fwO/mqf7f1m7SkALCWhYbTNuivLMLiHElpDq3Ifr0Ep4hxjXJSGZybaC+p0sANzMvA8FWgc+IAq4g6ikfMlM9av13+wNBzmpBj4HgxqAV8WStM606QNnqjt9Sn9o78pt8LVFaqisAtNb5KSCyqACcqjqbb7mW8Kc1MQWqed7FgG5sLWHw6dplcdpAFWPlYBjcCzEC2Unocxnp18dvF8uef6Zz8/Px5peKYJSqvlCanQCxygEm466DXvOn8N4H2WGQHQnzt/q1t91pyvA6VTFVwHYsii732sDcL8SB853Vd7C3Wc/HN45nNu1299TrrZMVGV540r9nrPRgwaSFRaFVtrAQjWQxoplQpEgaFpXbWUWZpJBJAxKYloErQyxTKIEiihrrHWPIqtalvytLPhAm0dZBqOLcJz+ZNGGumk1FV2dGUeWoNemqkEMJ115puM8Lv500Ya6c5uX+Vi8/jE4VxAugLizXKsvUg/LrN1h8Ir+8A68iQCR2N5z+HrhuVmGrL8ribfB4vKb8jv+sz1yvN8Oiw2FUL5V2572/QTD4zx+lhqeeqwUchuzHoq8zNP4q8THCUA6rnZzlW/uA2vdrfhznlOO4jUxFXPWcknQsb2UdlGwHQTEmtW43PiTxnWxhyLdKROlMG5b+s8/Tb13nPV6LIxV1KsNwwIP3Gb3B42lSBSlk9owIas+qDT6Nx+IFtb3sL6LEN5jY5hc2a1rjlpy9JuTGa2fC8Vkc5A7U7A1Dbb7VhsOVp0iEEAjUHUETh6dUgFbkKbXA/Tn+02+A42tIlbMadvLzIPO3Y/KZ6g6GrUCgliABuTNK2Jq4qp7LDqbcztpzZm2VZMLgauNJdj7LDofM590fZUfTfsPlNu9dUp+yw6lKX0iffqkfSqMN+y7CJAMFhUwwIof4la3nrgHy9Voj6I+2dTytNh4fQkVCtvaDLa9tje51+EzeCIRQU09yWzbb/RvflaarihCVWZCQSxylTbQaMdOrX+6dE5+uV87r5b/ovfxSZn9XcfBFRWGjBVzkaWbUjbnb8prVZ6rZbs7MQLXuSeX5xURnYAXZmOg3JJnd+HPDgoDO9jUI+CDoO/UzHXTr+H4vpzJ7sZXBOEjD0bH3jq56m2w7DYRqpJNzLK2IubDb+axbzxdIKIYAI0qBaLmjExcsol4VMAXpJADCK6xw0DrKEUC28kMkDFQS9JioZerSosvCGgWTLICJDUsItpGGkKYGKZAIyiQaPi/CiD7WnoRuIMFig4tsRuJ0Fr7zn+LcLNM+0p7cx/OU3LvisWZ5ZT0Uq02o1hdG07qeRB5EGeYcf4E+FrGm+o3R+TryI79RyM9GwuLFRe/MS3H8NTGUDRqaONab81b9ORHT0mLMrXt5ERN9wfBU2okmkar63ZnKIg6C3vMdD901OPwD0ajU6gs6mxH4EdQdwe8fAV6oOSkWJY2CqLkk6aDrKinE08rEWt2Jvb4850fB/CJ9l/eMUGWjplpjR6pOw+yvffp1nU+FfAApkVsVZ6uhWmdVToW5M3yHedLxzhRr0WQGzXDLfa4vofgSPjM3pcef4nGmoVFgiLolNBZEHYfnzm5ZbAqR5LHloAAdb9dvvmv/6axOa3sX+Vv917TcYbwliXAFSoEUcgc5+Wnzk753Mrq/z/ADT4p1s21zr1Gp3VXYXAzAEjW22nrMzhfAauItlBCbZ290dh19BOwwPhKjTN2BqNveprr1y7ffebZ6oT9B/NJv7fjk+s3WBwjgNPDLcatzdt/QdB2EfEYnNoNvxgrVi2/wB0QNMtIILwM8l4DBpYpiA6QgyiFoAYTFCwJnkGsDW5RTAGQ9YdbG8YQsZUUe07H7pIAxEkDX0KszFeamlVmbTa4lqSs9XgvKabS0PMqYHpIDqZBaDMIUyHvLQZi317GXqbwGBivr6dJGpxLawOd4lgDSbPT26fkZfgsYHF1NiNxzBm7qUQQb7Gchxzh9Sg4q0dbbryYfVP5Ga3fFZzG5474bTHopuErJpnte69GG5F/u+Mv8N+FKWFuqG9bZ6zLbcarSHId/nMPg3GRUUVE0OzKdCp5qROvwDCpYrYNbfQbXOVm5C8xZjU8ph6FiVuSL2BPInWxJPmvflL1Wx1+6XV6o+jvaxb8QO3zmJWrhfWT2M1wtgRb0109SZjVcQBufumC2KY/wAvKs3M6y+BfVxpO2glMF5LwIwlbiWXinWUFRHtEBjqYAAjQmIWgNaIY14jCBLQKIWMQtKC4lYaWXlbaQhMxklZqQyjRUWmdQeaui02FAzVZjOptHG8oU6S9J5tLS0mSKBLIUqiWIwiACApvAvG8IlSGOHgMZTWohgQRcHeXxXgctjOHNRfMmx+fYzf8DxpVgCCA42Pyltr7w5b2+Uu6mNjXxVtBqZi367xb84L95lVkUmS8DCFCMFgUdYecqBV7QrGtEvAZhpIjQEwXgOXiMZISIBzSWitBngGKY2aVsdZUFmEperDmlNdhKFNSCVZpJU1pKDTZYeamg02VP1tLUjNT5TIU9pjUdNJlXtMNCrCXSljCKkgYiE1bCRWkteFFXvLARK1hIvAYtrIsghBgQQgQCNmgFpQDeWu8qQwLQscyIYpfWA6yEQK0l4EzW3lbtHvEcwCpktFpnSPm0lBtIYjG0F4BLQCRjK88Ie9pWzyZpT7SWAVWsLzHerLKjTDrm2sqHNWSYpqQSowMNNrShkkpGYNxLRvJJMtLG5fzlDJJIGUSLzkkhTLzjLJJKGXaGGSADsYvL4SSSBefwgTeSSBkGKZJIEHKSSSADFMkkANBygklEqHaGCSAWlTSSSoS+kpaGSUVPMWtDJCKIJJIR//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newton.dep.anl.gov/teachers/resources/basiclab/labshots/other/balanc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5105399"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hQSEBQUExQVFBQWFBQUFBQUFBQUFRgVFBQVFBQUFBQXHCYeFxkkGRQUHy8gIycpLSwsFR4xNTAqNSYrLCkBCQoKDgwOFA8PFywcFBwpNSkpKSkpKSwpKSkpKSkpKSkpKSkpKSkpKSksKSkpKSwwKSkpKSkpKSkuKSksLCkpKf/AABEIAMIBAwMBIgACEQEDEQH/xAAbAAACAwEBAQAAAAAAAAAAAAABAgADBAUGB//EAD0QAAIBAgMFBAkDAwIHAQAAAAECAAMRBCExBRJBUWEGInGBEzJCUpGhsdHwYnLBkuHxI4IHFBVTosLSQ//EABgBAQEBAQEAAAAAAAAAAAAAAAABAgME/8QAIBEBAQEBAAICAwEBAAAAAAAAAAERAhIhA1EiMUHRE//aAAwDAQACEQMRAD8A3os0UhEWOptOzJyJFSKXhVpFK1KOuUFR4qPMqbfzlivKt6Df6xovJgBlW9IHk0XXil4hrCIWjVXsLwBjzlSVDLFbONFysTCKkqLSKZRa2cr3TfpCzSBoBLZRb/CB4BlIC3SC8c6SkrAtDRS8QRhAZjlKw0eLkICQbssKwEQFvDeFYGhCkzNUWaA8SoYGQpJLiZJRcDCYu9pHVrzWogEANo1pVfOZU5N4u9JeS4mdUGItFRvhFAkYzLWLDUiCpEMfdkUymPvStYHPKBcGkBnNfaScGLkf9sFviw7o8zINrnhT/qdR8l3pUdXfliGcX/q7+6n9Tf8AxLE2y3FF8nP8oB841HYguJgTbK+0rr1IuP6kJA87TWldXFwbjmLEfERouvFaCG80gQEy0LFIgVkmD0mUe0BpwChkteD0cgW0ofdimMW/zIRAUpFMe0RhCAReK1MQpATAT0Q5SQyQMzVI6PE3IS0ou3pXFBMJmapg0F4AJN2ZUDAc41oL2/kyKMJMpOIGvAceHx4xMLiBUJ4KNWOthrYfmog1ZiK+6twL8OQv1PD8yM5NYl/XO9+nRB/s4+LX8tJoxmJLtyUZKvIfeVKkqB+f4jLTliUpctOAiUBLFoS1ElqpArSjHXD53GR4suRP7uDefyly05Yqwq1WNgTnzOlvEco5HzkoqRn8YiWuynTVfDl5SfoWCLIDHU8pqXUwghEfdglQLQQkwGAt4FhkvAa14jCEmQGAAsVhIzyESorKSS28kDGBCFgUx9yUIWhDxRSh9HM1RvDKajhMyZTh8eGe2g+pmcXWosYpocWz+nwl+5CKN5nVcna1bIKOOZ/iHC+pbmB87k/x8Idq4fvjwi4Ze7cexYkfp0J+k1J6Z/q1MKOP2low4l9Nbi4lgSFZxRli0ZcElgSFVLRlq0pYqS5KUCpKE0rglIIPL8Mup0poVJFZ6VA2AOdugH0nCxGNHpd0a75t4EEEf+JnV25tlaFPXvNcKPqx6D7DjPFbHqelxYfglx55b3w7o8WaEeupLGZl5yrEVrZCZxOatLVORvArG8x18QqDPyA1PhLsGzuM13eWeduvIzpLWWktlAL6wCODNiWi2ykYwBYQoWNuxopgV1LjQA+JtHhJisIC+kkkklGaMsRRLA0qGM5uN2gQbDLrOiPCc7H4X2gPGXnN9pXNquTqbxaBztzhisbTVjErvbOxt+42vA8/7zpCeaVrgH8vOxs3Hb3db1h85wsdNWbRwu8uWo/LTzNPaLUqxA11W+hBGan5z2VpwO0Wwd/vp6w1HMcx1iUv2GFxOZaj3hfv0CbOh4mnfUfp+E62DxSVPVOY1U5MDyKnMTwVVG3hclXGQOh8CfvLDtyspAqBHtpvgq4/awIb4EzeE6fRVw0cYWeMwPbI5D/UB0sd2p8m3WE6Y7aED1b+NOov0yk8avlHpKeEPGXLSnj8R2/K5biDxqovyZwY+D7QYvE3FBaWWp9Klh1J0+ck5tuL5SPYFwouSB1OU4m1+11OlknefhylWz9l7282MrlytwKVA6ke9Uzy8CZwKXZ1qlQsUIW5tvAqvkD3n+AEt4sv5J57+mH0lTFVCxJsT3qmunsp+ZfX02yNlLRUAasQT0A0H18by7DbPWmLnhpw+Q0EsNXXnoJy6utcwtQ3MD02IslgeuYltOhkWYhVGZJIAA5knSeW2/8A8Qkp3TCgO2hqkdwfsHtHqcvGJC128ZWoYRfSV37x04ux5Iv4OZnhNv8AbqtXutO9Gl7qmznq7j6DLxnG/wBbFVvbq1W8ybfRR5ATtYPs2q02ZypIBzY2prdbggZFhmO+bL3gQH1nWRjXd7E9qDVHoarE1FF0Ym5dRqpJ1ZfmPCewRp8cxVL0VT0lEuFVxus3dYMM+7oTbnYeAn0zsx2gXE0d7IOLCovut7wHutmfiOEVZXZFoSsXdhCwCVlbEyzegMClowvIVzh3YAt0kh3TDKjHADnJDeVVqGAreFWjgQOHjsJum40nNqvYz0+KobykTgYjCbpIPxnSXXOzFODxHe3ZuB5ZEaGeb2mGV1qIc1uCPeU2y8crztYXEh1DDjrMdRZXpNnY7fFj6w1+83OJ5ZGKkEGxGk7+Bx4qLyYaicrG2XaGzFbVQRy5eBnLfY6kWvdfdcBh8TnPTmZ6uDB0ymfcV5Sp2UQ6Bl/Y1x/SftKh2TINxVdf9rD5gieoOFYaSB2E1Pk6iXiV5Wv2H9K+81Y3tb1CT8Wcz0PZzsnToG4NRz+1QPpl8ZrGJaMuNfnaanzWXf6n/OZj0+y8Hu3Koik3u9Q3Pj+ETlY/FKCe96RuY9X7TmPXZtSW6E5fCGqFRS9VlRBqSbD86Tn11eq3JJEuXP5aYtsbeoYMd879S2VNfW6E+6Op8gZ5rb3/ABBJumFBRdDVI75/YPZ8Tn4TxVWoTdmNycySbknmSdTLOftL0623+1VbFGzHdp8KS5L0v7x6nytOJe8qqV76SoNY3nTGNd7s/txsLV31zUjdqJvFQ6a7pIzGds+njLtobTVsyFNiStKndaC3GRtqSL875HQWE4ym4vJAarWLG7Ek9Zu2HthsNWWouY9V14Mp1Xx5dQJkw2Eao26oufkBzJ4Ceo2XsRaeZ7z8+A/b99YH0HC4oOqsNCLi4sbHgRwI0Il4aeY2Pj9w7rHuk5E+y3PwPGejVr9JGlhErZ84bRrZQAVElpLwEwg5SQEiSBkvAIrJJfOaU+kdakrJjIJA5qZ6TNjsPvrfjNRMUXllSvHY2gbkGZcFX9E1j6p+U9TtTAXzAznm8VQnWflHK+q66tfOWUqpUhhrOLs7Hbp3G04H+J1xOVmOkuvRYLGCotxrxE1Ty1CuUa4/zPQ4TFB1uPhOdjS9hMeJXPxl+JxaU1u7Wv6oALM1td1RObQ2zSrOUptdl1UgqwvpcGYs9NSrt2W0sMW0leNxdLDpv1nCjgNS3RVGbfl54Xb/AG5q17pSvSpaZHvsP1MNB0HmTE50vT1G2u19HC3VLVavIHuqf1sPoM/CfPtrbaq4l96q17eqoyVf2rw+swOwGszVMQTpkPnOkjFq2pXA0zMzOxOsFoJtkIVQnSaP+SNlJyBF+svp0dAouToBqZNIqpUrCdPZ2x2q2J7qc+J/aP50nS2b2fAs1XM+5wH7ufhp4zv4UrZlIzI7rcrZjL5dIVkwmCWmtlFvvzJ4mWuhE1U6YtczJtDHqgux6ADMk8lHEzreJOdt9vLz83XfyePM/Gfu/wCFeoFFybAak8J1uy23hiN9QD/pBbMfaQ3HkRb4eE4OytiVMe53rpRX2hmN6+i+8wHHS5nvMHsylhaXo6ShRx4sT7zNxM42vVFghMUGMRDRIoEs3oLQKyJI5klGQGRoRAVlAyjoIoWPIGMFpDIRygRlvOLtPAcQMuM7d5WtO9wdJZcSzXiMVhsjNOzcd7DHP2Tz6eM6W1NmlTcaThYqhyyM62eUcvfNd20tw2KNNrjzE5+z8dvrY+sNevWajONjrHefDisFce6VzGWZvMP/AEyjgmOJrVFBcbqqNbA3IUasbnll8Y2xdobrbjeqdOhnz7b6VRiKgrEmoGOZ5HNd39NrWAmMXWXaOMarVd2ZmuxsXN23bndHIWFshlM9owEvw2BepvbiM26pd90EhVGZZuQmkYcRRuOomK86hmepgbm+g4xqMiqTpNNLDW11minRA0na2bsAtYuCBwX2j48h840xiwuz2qhbaDIsdB+cp6HA7JWkMtTqx1P2HSaxQ3RugWtoNAOlprbEh9wkWsN09baeGX5mYkWTbjBLFSX4lVBuPznOFi9rNUYUsOC7sbAqLkn9A/n/ADKvXPjbF+1NtLTyGb+7y/ceHh9Jv7P9i3rEVsVcXzCaNu8AfcHTW3K86vZfsOtG1WvZ62oGqIdb39t+ug4c52sZtHVafm32+8zupixqq0lCUwBYWAAsFHKw+kzb+dzM6SxnMKvRuMsDSmk3D4ywCUGQCIEi6QLd+GVESSigCBnk3oHEqIL/ANoyiQRmhQzjqpkhkBCyCBjF4wDWQEWOk8ztPZxU3Aus9OBFq0gVscxLz1jNmvAVLq28uo/LTs4TFCotx5iTaWytzMafSchWNNt4eY5zpZ5e4xL4+q7UG3tm/wDN0N9R/r0hoNXTUjxGo8+cShiA63E0YbEFGDDhONjbx2yNmendk31RtxmQNezkZ7l+Btc+U9suNw2HpqA1kFUv6OmFqFqiKFenUVzmPVZWNwCWHKcPtPsv0VRcRRyR2DZexU18gTmPOYWxCLvMx9LVYsST6gJ1JtbeOd+Ukb2Zme1eKwqs7Vioo0mclaYa7WJuQgOoF752lWdXuU0suvU/qdj4/wCZqw+zXrHeckKeJ1P7RynboYZaa2UWH5mTDLHs/Yy07E95ufAftH8/SdOjUKMGHD80irmJJobWqBmLFQAQBlb45AZ+U5+JrrTuxNhx/gAcTKsZtdaQtqeCjXzPATPsrYFbHOHqXSlz5jlTH8/WYzLb9tbskY0FbG1PR0gQntE6W5uf/UfOe92D2bpYNL6uR36h1PQch0+s1YfD0sLTCIoHIDUnmTxPUzHiMSWN2PgOAlTF+JxpqZDJfmfGZwmeUKZiWAQpeGcNuV5atO4kRZREWXWiiENCIRECyXkJlCEdflJGvJCMtoSMoILyiSzOIDCrQLVMYysRxIpWMgOchF4QtoAXXWMH5RN+FjaQLUTeBBnnNq7LKm4zX6T0qrFZARY6TU6xmzXgwWpNvL5jgZ1sPiVdbr5jiDyMt2vsvdzGa/ScAlqTbyeY4ETpZ5TYxL43K9RhHVlalUzpuLHoeBHW9j5Tkp2bFFyKneIPdy7tuBtx/NZdhcWtRd5fMcQeRnapH01Pd/8A0TTqOI/OM42NubaVVKd8ye7kbaHzmndlWIYAEsbD+eltbiFU3LWC5LoTnw4W5GYcbtS3cpd46X18l5n8zhNSpiG9HSU2PAZZc2PAfmc9hsHsrTw433s1T3jovRR/Mmq43Z/sSWPpcTnfMUyfnU+3xnqsRjQg3UtfToJViscTkmQ5/aZaafGApW5ub35xWpcs5oSNuSqrojKXKIEp5ywQgiKRDfONARRaMTBaS8oAMm9AZGhBtJAJJRlKwbsrDSzegTdjKsAjQI0O9wkBgkUUPGNe8IMVhAXTOHUwWgJkFoPCKRAH5QuecCt0BHMcZ57amyd3Nc1+n9p6SxvlCaIORzE1z1iXmV8/Iam2+mvEcGHIzt7O2iGs6HQ5jiDxBl21NjbpuuanXp/acdcBUSpdFNz0yYcj950udOc2PR7WcCn6ZRcHJgODczyE5Wzth1cW9z3UHtEZDmFHEzs7ExBDFWH7kb8zHWegxm0FUWRbZZKNMuZnCx0VYPBUsLTsotzPtMep/PKZMTi2c8l5feZndnILH86S9VhpEEtVYtpYIAVY4WAGMrSohgtCDGMAKYzNEAgLQFqNFRozyAWgRl5ecYxd+B3lRC0kpNSSUY87y9DMweWq0C28IeITFU55wNCG8UZC1oEjCQRRaMIto4EKrepCfzlGqaSIL5QFWWjPKACEQHEhaKzQ3kCNnK/QgDICPaErAoamDHCW6xty0ZRCqvRywCMUzjKsAARoYSIQiiOqwXhgKTYw+k+MrqHOQH8EoZnIHWKOucYCMRIABATJAxlQXOUzPVljvM9R5QRUhlBqyQKBpHBkkgXU5KhgkgaKekuWSSQQRRJJCixkpiSSA0lSSSBF1hkkgKNfjHGkkkAGQQSSKZY3GSSBJYJJIQiySSQKjIJJJRDrHJzgkgR4r/xJJCKqsy1JJJRRJJJ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399" y="3962400"/>
            <a:ext cx="403860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29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8748" y="304800"/>
            <a:ext cx="6400800" cy="1015663"/>
          </a:xfrm>
          <a:prstGeom prst="rect">
            <a:avLst/>
          </a:prstGeom>
        </p:spPr>
        <p:txBody>
          <a:bodyPr wrap="square">
            <a:spAutoFit/>
          </a:bodyPr>
          <a:lstStyle/>
          <a:p>
            <a:r>
              <a:rPr lang="en-US" sz="6000" dirty="0" smtClean="0"/>
              <a:t>heating apparatus</a:t>
            </a:r>
            <a:endParaRPr lang="en-US" sz="6000" dirty="0"/>
          </a:p>
        </p:txBody>
      </p:sp>
      <p:sp>
        <p:nvSpPr>
          <p:cNvPr id="4" name="Subtitle 3"/>
          <p:cNvSpPr>
            <a:spLocks noGrp="1"/>
          </p:cNvSpPr>
          <p:nvPr>
            <p:ph type="subTitle" idx="1"/>
          </p:nvPr>
        </p:nvSpPr>
        <p:spPr>
          <a:xfrm>
            <a:off x="161925" y="1524000"/>
            <a:ext cx="8839200" cy="1600200"/>
          </a:xfrm>
        </p:spPr>
        <p:txBody>
          <a:bodyPr>
            <a:normAutofit/>
          </a:bodyPr>
          <a:lstStyle/>
          <a:p>
            <a:pPr algn="l"/>
            <a:r>
              <a:rPr lang="en-US" dirty="0" smtClean="0">
                <a:solidFill>
                  <a:schemeClr val="tx1"/>
                </a:solidFill>
                <a:latin typeface="Arial" pitchFamily="34" charset="0"/>
                <a:cs typeface="Arial" pitchFamily="34" charset="0"/>
              </a:rPr>
              <a:t>Function: to heat substances</a:t>
            </a:r>
          </a:p>
          <a:p>
            <a:pPr algn="l"/>
            <a:endParaRPr lang="en-US" baseline="-25000" dirty="0">
              <a:solidFill>
                <a:schemeClr val="tx1"/>
              </a:solidFill>
              <a:latin typeface="Arial" pitchFamily="34" charset="0"/>
              <a:cs typeface="Arial" pitchFamily="34" charset="0"/>
            </a:endParaRPr>
          </a:p>
        </p:txBody>
      </p:sp>
      <p:pic>
        <p:nvPicPr>
          <p:cNvPr id="4098" name="Picture 2" descr="http://www.newton.dep.anl.gov/teachers/resources/basiclab/labshots/other/hotpl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05275"/>
            <a:ext cx="458152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newton.dep.anl.gov/teachers/resources/basiclab/labshots/other/burn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3276600"/>
            <a:ext cx="3810000"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6781800" cy="1015663"/>
          </a:xfrm>
          <a:prstGeom prst="rect">
            <a:avLst/>
          </a:prstGeom>
        </p:spPr>
        <p:txBody>
          <a:bodyPr wrap="square">
            <a:spAutoFit/>
          </a:bodyPr>
          <a:lstStyle/>
          <a:p>
            <a:r>
              <a:rPr lang="en-US" sz="6000" dirty="0" smtClean="0"/>
              <a:t>separation apparatus</a:t>
            </a:r>
            <a:endParaRPr lang="en-US" sz="6000" dirty="0"/>
          </a:p>
        </p:txBody>
      </p:sp>
      <p:sp>
        <p:nvSpPr>
          <p:cNvPr id="4" name="Subtitle 3"/>
          <p:cNvSpPr>
            <a:spLocks noGrp="1"/>
          </p:cNvSpPr>
          <p:nvPr>
            <p:ph type="subTitle" idx="1"/>
          </p:nvPr>
        </p:nvSpPr>
        <p:spPr>
          <a:xfrm>
            <a:off x="3957994" y="1600200"/>
            <a:ext cx="5186006" cy="3429000"/>
          </a:xfrm>
        </p:spPr>
        <p:txBody>
          <a:bodyPr>
            <a:normAutofit/>
          </a:bodyPr>
          <a:lstStyle/>
          <a:p>
            <a:pPr algn="l"/>
            <a:r>
              <a:rPr lang="en-US" dirty="0" smtClean="0">
                <a:solidFill>
                  <a:schemeClr val="tx1"/>
                </a:solidFill>
                <a:latin typeface="Arial" pitchFamily="34" charset="0"/>
                <a:cs typeface="Arial" pitchFamily="34" charset="0"/>
              </a:rPr>
              <a:t>Function:  Separates components so they may be analyzed.</a:t>
            </a:r>
            <a:endParaRPr lang="en-US" baseline="-25000" dirty="0">
              <a:solidFill>
                <a:schemeClr val="tx1"/>
              </a:solidFill>
              <a:latin typeface="Arial" pitchFamily="34" charset="0"/>
              <a:cs typeface="Arial"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93686"/>
            <a:ext cx="3276600" cy="476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572001"/>
            <a:ext cx="544702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15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601742"/>
            <a:ext cx="4724400" cy="1015663"/>
          </a:xfrm>
          <a:prstGeom prst="rect">
            <a:avLst/>
          </a:prstGeom>
        </p:spPr>
        <p:txBody>
          <a:bodyPr wrap="square">
            <a:spAutoFit/>
          </a:bodyPr>
          <a:lstStyle/>
          <a:p>
            <a:r>
              <a:rPr lang="en-US" sz="6000" dirty="0" smtClean="0"/>
              <a:t>hydrometers</a:t>
            </a:r>
            <a:endParaRPr lang="en-US" sz="6000" dirty="0"/>
          </a:p>
        </p:txBody>
      </p:sp>
      <p:sp>
        <p:nvSpPr>
          <p:cNvPr id="4" name="Subtitle 3"/>
          <p:cNvSpPr>
            <a:spLocks noGrp="1"/>
          </p:cNvSpPr>
          <p:nvPr>
            <p:ph type="subTitle" idx="1"/>
          </p:nvPr>
        </p:nvSpPr>
        <p:spPr>
          <a:xfrm>
            <a:off x="3662516" y="2089355"/>
            <a:ext cx="5486400" cy="2590800"/>
          </a:xfrm>
        </p:spPr>
        <p:txBody>
          <a:bodyPr>
            <a:normAutofit/>
          </a:bodyPr>
          <a:lstStyle/>
          <a:p>
            <a:pPr algn="l"/>
            <a:r>
              <a:rPr lang="en-US" dirty="0" smtClean="0">
                <a:solidFill>
                  <a:schemeClr val="tx1"/>
                </a:solidFill>
                <a:latin typeface="Arial" pitchFamily="34" charset="0"/>
                <a:cs typeface="Arial" pitchFamily="34" charset="0"/>
              </a:rPr>
              <a:t>Function: </a:t>
            </a:r>
            <a:r>
              <a:rPr lang="en-US" dirty="0" smtClean="0">
                <a:solidFill>
                  <a:schemeClr val="tx1"/>
                </a:solidFill>
              </a:rPr>
              <a:t>measures the specific gravity (or relative density) of liquids</a:t>
            </a:r>
            <a:r>
              <a:rPr lang="en-US" dirty="0">
                <a:solidFill>
                  <a:schemeClr val="tx1"/>
                </a:solidFill>
              </a:rPr>
              <a:t> </a:t>
            </a:r>
            <a:endParaRPr lang="en-US" baseline="-25000" dirty="0">
              <a:solidFill>
                <a:schemeClr val="tx1"/>
              </a:solidFill>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325644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54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58968"/>
            <a:ext cx="6477000" cy="1015663"/>
          </a:xfrm>
          <a:prstGeom prst="rect">
            <a:avLst/>
          </a:prstGeom>
        </p:spPr>
        <p:txBody>
          <a:bodyPr wrap="square">
            <a:spAutoFit/>
          </a:bodyPr>
          <a:lstStyle/>
          <a:p>
            <a:r>
              <a:rPr lang="en-US" sz="6000" dirty="0" smtClean="0"/>
              <a:t>viscometers</a:t>
            </a:r>
            <a:endParaRPr lang="en-US" sz="6000" dirty="0"/>
          </a:p>
        </p:txBody>
      </p:sp>
      <p:sp>
        <p:nvSpPr>
          <p:cNvPr id="4" name="Subtitle 3"/>
          <p:cNvSpPr>
            <a:spLocks noGrp="1"/>
          </p:cNvSpPr>
          <p:nvPr>
            <p:ph type="subTitle" idx="1"/>
          </p:nvPr>
        </p:nvSpPr>
        <p:spPr>
          <a:xfrm>
            <a:off x="990600" y="1905000"/>
            <a:ext cx="8153400" cy="1066800"/>
          </a:xfrm>
        </p:spPr>
        <p:txBody>
          <a:bodyPr>
            <a:normAutofit/>
          </a:bodyPr>
          <a:lstStyle/>
          <a:p>
            <a:pPr algn="l"/>
            <a:r>
              <a:rPr lang="en-US" dirty="0" smtClean="0">
                <a:solidFill>
                  <a:schemeClr val="tx1"/>
                </a:solidFill>
                <a:latin typeface="Arial" pitchFamily="34" charset="0"/>
                <a:cs typeface="Arial" pitchFamily="34" charset="0"/>
              </a:rPr>
              <a:t>Function: measures the viscosity of a fluid</a:t>
            </a:r>
            <a:endParaRPr lang="en-US" baseline="-25000" dirty="0">
              <a:solidFill>
                <a:schemeClr val="tx1"/>
              </a:solidFill>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91031"/>
            <a:ext cx="4343400" cy="366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191031"/>
            <a:ext cx="2895599" cy="366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76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066800"/>
            <a:ext cx="6781800" cy="1015663"/>
          </a:xfrm>
          <a:prstGeom prst="rect">
            <a:avLst/>
          </a:prstGeom>
        </p:spPr>
        <p:txBody>
          <a:bodyPr wrap="square">
            <a:spAutoFit/>
          </a:bodyPr>
          <a:lstStyle/>
          <a:p>
            <a:r>
              <a:rPr lang="en-US" sz="6000" dirty="0" smtClean="0"/>
              <a:t>pipettes</a:t>
            </a:r>
            <a:endParaRPr lang="en-US" sz="6000" dirty="0"/>
          </a:p>
        </p:txBody>
      </p:sp>
      <p:sp>
        <p:nvSpPr>
          <p:cNvPr id="4" name="Subtitle 3"/>
          <p:cNvSpPr>
            <a:spLocks noGrp="1"/>
          </p:cNvSpPr>
          <p:nvPr>
            <p:ph type="subTitle" idx="1"/>
          </p:nvPr>
        </p:nvSpPr>
        <p:spPr>
          <a:xfrm>
            <a:off x="304800" y="2438400"/>
            <a:ext cx="8839200" cy="2590800"/>
          </a:xfrm>
        </p:spPr>
        <p:txBody>
          <a:bodyPr>
            <a:normAutofit/>
          </a:bodyPr>
          <a:lstStyle/>
          <a:p>
            <a:pPr algn="l"/>
            <a:r>
              <a:rPr lang="en-US" dirty="0" smtClean="0">
                <a:solidFill>
                  <a:schemeClr val="tx1"/>
                </a:solidFill>
                <a:latin typeface="Arial" pitchFamily="34" charset="0"/>
                <a:cs typeface="Arial" pitchFamily="34" charset="0"/>
              </a:rPr>
              <a:t>Function: </a:t>
            </a:r>
            <a:r>
              <a:rPr lang="en-US" dirty="0">
                <a:solidFill>
                  <a:schemeClr val="tx1"/>
                </a:solidFill>
              </a:rPr>
              <a:t>precisely measures volumes of liquids</a:t>
            </a:r>
            <a:endParaRPr lang="en-US" baseline="-25000" dirty="0">
              <a:solidFill>
                <a:schemeClr val="tx1"/>
              </a:solidFill>
              <a:latin typeface="Arial"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9125"/>
            <a:ext cx="49815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698" y="4429125"/>
            <a:ext cx="4140302"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659634"/>
      </p:ext>
    </p:extLst>
  </p:cSld>
  <p:clrMapOvr>
    <a:masterClrMapping/>
  </p:clrMapOvr>
</p:sld>
</file>

<file path=ppt/theme/theme1.xml><?xml version="1.0" encoding="utf-8"?>
<a:theme xmlns:a="http://schemas.openxmlformats.org/drawingml/2006/main" name="RCN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RCNET</Template>
  <TotalTime>1171</TotalTime>
  <Words>1945</Words>
  <Application>Microsoft Office PowerPoint</Application>
  <PresentationFormat>On-screen Show (4:3)</PresentationFormat>
  <Paragraphs>308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RCNET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 River State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Hines IRSC</dc:creator>
  <cp:lastModifiedBy>Peggy Hines IRSC</cp:lastModifiedBy>
  <cp:revision>25</cp:revision>
  <dcterms:created xsi:type="dcterms:W3CDTF">2013-02-04T16:04:51Z</dcterms:created>
  <dcterms:modified xsi:type="dcterms:W3CDTF">2013-03-05T20:54:56Z</dcterms:modified>
</cp:coreProperties>
</file>