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7"/>
  </p:notesMasterIdLst>
  <p:sldIdLst>
    <p:sldId id="257" r:id="rId2"/>
    <p:sldId id="258" r:id="rId3"/>
    <p:sldId id="259" r:id="rId4"/>
    <p:sldId id="260" r:id="rId5"/>
    <p:sldId id="261" r:id="rId6"/>
    <p:sldId id="262" r:id="rId7"/>
    <p:sldId id="263" r:id="rId8"/>
    <p:sldId id="264" r:id="rId9"/>
    <p:sldId id="265" r:id="rId10"/>
    <p:sldId id="268" r:id="rId11"/>
    <p:sldId id="266" r:id="rId12"/>
    <p:sldId id="269" r:id="rId13"/>
    <p:sldId id="267" r:id="rId14"/>
    <p:sldId id="270" r:id="rId15"/>
    <p:sldId id="271"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5289" autoAdjust="0"/>
  </p:normalViewPr>
  <p:slideViewPr>
    <p:cSldViewPr showGuides="1">
      <p:cViewPr varScale="1">
        <p:scale>
          <a:sx n="66" d="100"/>
          <a:sy n="66" d="100"/>
        </p:scale>
        <p:origin x="-120"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AD41736-BA80-4B53-84D6-AD663DD78C3C}" type="datetimeFigureOut">
              <a:rPr lang="en-US" smtClean="0"/>
              <a:t>3/5/2013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CDE3E6C-447A-496D-A965-1954D04FDC8E}" type="slidenum">
              <a:rPr lang="en-US" smtClean="0"/>
              <a:t>‹#›</a:t>
            </a:fld>
            <a:endParaRPr lang="en-US"/>
          </a:p>
        </p:txBody>
      </p:sp>
    </p:spTree>
    <p:extLst>
      <p:ext uri="{BB962C8B-B14F-4D97-AF65-F5344CB8AC3E}">
        <p14:creationId xmlns:p14="http://schemas.microsoft.com/office/powerpoint/2010/main" val="1116355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8" Type="http://schemas.openxmlformats.org/officeDocument/2006/relationships/hyperlink" Target="http://www.files.chem.vt.edu/chem-ed/echem/phmeter.html" TargetMode="External"/><Relationship Id="rId3" Type="http://schemas.openxmlformats.org/officeDocument/2006/relationships/hyperlink" Target="http://www.files.chem.vt.edu/chem-ed/data/standard.html" TargetMode="External"/><Relationship Id="rId7" Type="http://schemas.openxmlformats.org/officeDocument/2006/relationships/hyperlink" Target="http://www.files.chem.vt.edu/chem-ed/echem/potentio.html" TargetMode="External"/><Relationship Id="rId2" Type="http://schemas.openxmlformats.org/officeDocument/2006/relationships/slide" Target="../slides/slide2.xml"/><Relationship Id="rId1" Type="http://schemas.openxmlformats.org/officeDocument/2006/relationships/notesMaster" Target="../notesMasters/notesMaster1.xml"/><Relationship Id="rId6" Type="http://schemas.openxmlformats.org/officeDocument/2006/relationships/hyperlink" Target="http://www.files.chem.vt.edu/chem-ed/echem/redox-intro.html" TargetMode="External"/><Relationship Id="rId11" Type="http://schemas.openxmlformats.org/officeDocument/2006/relationships/hyperlink" Target="http://www.files.chem.vt.edu/chem-ed/echem/coulomet.html" TargetMode="External"/><Relationship Id="rId5" Type="http://schemas.openxmlformats.org/officeDocument/2006/relationships/hyperlink" Target="http://www.files.chem.vt.edu/chem-ed/general/complexes.html" TargetMode="External"/><Relationship Id="rId10" Type="http://schemas.openxmlformats.org/officeDocument/2006/relationships/hyperlink" Target="http://www.files.chem.vt.edu/chem-ed/echem/electroc.html" TargetMode="External"/><Relationship Id="rId4" Type="http://schemas.openxmlformats.org/officeDocument/2006/relationships/hyperlink" Target="http://www.files.chem.vt.edu/chem-ed/titration/bronsted.html" TargetMode="External"/><Relationship Id="rId9" Type="http://schemas.openxmlformats.org/officeDocument/2006/relationships/hyperlink" Target="http://www.files.chem.vt.edu/chem-ed/echem/ise.html" TargetMode="Externa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88E6E0DF-24E3-4AE2-9EC9-07FEF6D7A5D8}" type="slidenum">
              <a:rPr lang="en-US" smtClean="0"/>
              <a:pPr>
                <a:defRPr/>
              </a:pPr>
              <a:t>1</a:t>
            </a:fld>
            <a:endParaRPr lang="en-US"/>
          </a:p>
        </p:txBody>
      </p:sp>
    </p:spTree>
    <p:extLst>
      <p:ext uri="{BB962C8B-B14F-4D97-AF65-F5344CB8AC3E}">
        <p14:creationId xmlns:p14="http://schemas.microsoft.com/office/powerpoint/2010/main" val="287381675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http://pdf.lookchem.com/pdf/22/5dbaf76b-67aa-4ff0-8bf4-8b036f46275d.pdf</a:t>
            </a:r>
            <a:endParaRPr lang="en-US" dirty="0"/>
          </a:p>
        </p:txBody>
      </p:sp>
      <p:sp>
        <p:nvSpPr>
          <p:cNvPr id="4" name="Slide Number Placeholder 3"/>
          <p:cNvSpPr>
            <a:spLocks noGrp="1"/>
          </p:cNvSpPr>
          <p:nvPr>
            <p:ph type="sldNum" sz="quarter" idx="10"/>
          </p:nvPr>
        </p:nvSpPr>
        <p:spPr/>
        <p:txBody>
          <a:bodyPr/>
          <a:lstStyle/>
          <a:p>
            <a:fld id="{6CDE3E6C-447A-496D-A965-1954D04FDC8E}" type="slidenum">
              <a:rPr lang="en-US" smtClean="0"/>
              <a:t>10</a:t>
            </a:fld>
            <a:endParaRPr lang="en-US"/>
          </a:p>
        </p:txBody>
      </p:sp>
    </p:spTree>
    <p:extLst>
      <p:ext uri="{BB962C8B-B14F-4D97-AF65-F5344CB8AC3E}">
        <p14:creationId xmlns:p14="http://schemas.microsoft.com/office/powerpoint/2010/main" val="386549778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http://prr.hec.gov.pk/Chapters/736S-2.pdf</a:t>
            </a:r>
          </a:p>
          <a:p>
            <a:r>
              <a:rPr lang="en-US" dirty="0" smtClean="0"/>
              <a:t>CHAPTER – 2 </a:t>
            </a:r>
          </a:p>
          <a:p>
            <a:r>
              <a:rPr lang="en-US" dirty="0" smtClean="0"/>
              <a:t>SOLVENT EXTRACTION</a:t>
            </a:r>
            <a:endParaRPr lang="en-US" dirty="0"/>
          </a:p>
        </p:txBody>
      </p:sp>
      <p:sp>
        <p:nvSpPr>
          <p:cNvPr id="4" name="Slide Number Placeholder 3"/>
          <p:cNvSpPr>
            <a:spLocks noGrp="1"/>
          </p:cNvSpPr>
          <p:nvPr>
            <p:ph type="sldNum" sz="quarter" idx="10"/>
          </p:nvPr>
        </p:nvSpPr>
        <p:spPr/>
        <p:txBody>
          <a:bodyPr/>
          <a:lstStyle/>
          <a:p>
            <a:fld id="{6CDE3E6C-447A-496D-A965-1954D04FDC8E}" type="slidenum">
              <a:rPr lang="en-US" smtClean="0"/>
              <a:t>11</a:t>
            </a:fld>
            <a:endParaRPr lang="en-US"/>
          </a:p>
        </p:txBody>
      </p:sp>
    </p:spTree>
    <p:extLst>
      <p:ext uri="{BB962C8B-B14F-4D97-AF65-F5344CB8AC3E}">
        <p14:creationId xmlns:p14="http://schemas.microsoft.com/office/powerpoint/2010/main" val="228503293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http://en.wikipedia.org/wiki/Liquid%E2%80%93liquid_extraction</a:t>
            </a:r>
            <a:endParaRPr lang="en-US" dirty="0"/>
          </a:p>
        </p:txBody>
      </p:sp>
      <p:sp>
        <p:nvSpPr>
          <p:cNvPr id="4" name="Slide Number Placeholder 3"/>
          <p:cNvSpPr>
            <a:spLocks noGrp="1"/>
          </p:cNvSpPr>
          <p:nvPr>
            <p:ph type="sldNum" sz="quarter" idx="10"/>
          </p:nvPr>
        </p:nvSpPr>
        <p:spPr/>
        <p:txBody>
          <a:bodyPr/>
          <a:lstStyle/>
          <a:p>
            <a:fld id="{6CDE3E6C-447A-496D-A965-1954D04FDC8E}" type="slidenum">
              <a:rPr lang="en-US" smtClean="0"/>
              <a:t>12</a:t>
            </a:fld>
            <a:endParaRPr lang="en-US"/>
          </a:p>
        </p:txBody>
      </p:sp>
    </p:spTree>
    <p:extLst>
      <p:ext uri="{BB962C8B-B14F-4D97-AF65-F5344CB8AC3E}">
        <p14:creationId xmlns:p14="http://schemas.microsoft.com/office/powerpoint/2010/main" val="228503293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1" i="0" u="none" strike="noStrike" kern="1200" baseline="0" dirty="0" smtClean="0">
                <a:solidFill>
                  <a:schemeClr val="tx1"/>
                </a:solidFill>
                <a:latin typeface="+mn-lt"/>
                <a:ea typeface="+mn-ea"/>
                <a:cs typeface="+mn-cs"/>
              </a:rPr>
              <a:t>HOW TO MAKE STANDARD SOLUTIONS FOR CHEMISTRY</a:t>
            </a:r>
            <a:r>
              <a:rPr lang="en-US" sz="1200" b="0" i="0" u="none" strike="noStrike" kern="1200" baseline="0" dirty="0" smtClean="0">
                <a:solidFill>
                  <a:schemeClr val="tx1"/>
                </a:solidFill>
                <a:latin typeface="+mn-lt"/>
                <a:ea typeface="+mn-ea"/>
                <a:cs typeface="+mn-cs"/>
              </a:rPr>
              <a:t>, by Phillip Bigelow</a:t>
            </a:r>
          </a:p>
          <a:p>
            <a:endParaRPr lang="en-US"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Both of these solutions are concentrations (or “strengths”) of a particular component</a:t>
            </a:r>
          </a:p>
          <a:p>
            <a:r>
              <a:rPr lang="en-US" sz="1200" b="0" i="0" u="none" strike="noStrike" kern="1200" baseline="0" dirty="0" smtClean="0">
                <a:solidFill>
                  <a:schemeClr val="tx1"/>
                </a:solidFill>
                <a:latin typeface="+mn-lt"/>
                <a:ea typeface="+mn-ea"/>
                <a:cs typeface="+mn-cs"/>
              </a:rPr>
              <a:t>(solute) that is dissolved in a solvent.</a:t>
            </a:r>
          </a:p>
          <a:p>
            <a:r>
              <a:rPr lang="en-US" sz="1200" b="0" i="0" u="none" strike="noStrike" kern="1200" baseline="0" dirty="0" smtClean="0">
                <a:solidFill>
                  <a:schemeClr val="tx1"/>
                </a:solidFill>
                <a:latin typeface="+mn-lt"/>
                <a:ea typeface="+mn-ea"/>
                <a:cs typeface="+mn-cs"/>
              </a:rPr>
              <a:t>Making a Molar solution usually involves fewer mental steps than does making a Normal</a:t>
            </a:r>
          </a:p>
          <a:p>
            <a:r>
              <a:rPr lang="en-US" sz="1200" b="0" i="0" u="none" strike="noStrike" kern="1200" baseline="0" dirty="0" smtClean="0">
                <a:solidFill>
                  <a:schemeClr val="tx1"/>
                </a:solidFill>
                <a:latin typeface="+mn-lt"/>
                <a:ea typeface="+mn-ea"/>
                <a:cs typeface="+mn-cs"/>
              </a:rPr>
              <a:t>solution.</a:t>
            </a:r>
            <a:endParaRPr lang="en-US" dirty="0"/>
          </a:p>
        </p:txBody>
      </p:sp>
      <p:sp>
        <p:nvSpPr>
          <p:cNvPr id="4" name="Slide Number Placeholder 3"/>
          <p:cNvSpPr>
            <a:spLocks noGrp="1"/>
          </p:cNvSpPr>
          <p:nvPr>
            <p:ph type="sldNum" sz="quarter" idx="10"/>
          </p:nvPr>
        </p:nvSpPr>
        <p:spPr/>
        <p:txBody>
          <a:bodyPr/>
          <a:lstStyle/>
          <a:p>
            <a:fld id="{6CDE3E6C-447A-496D-A965-1954D04FDC8E}" type="slidenum">
              <a:rPr lang="en-US" smtClean="0"/>
              <a:t>13</a:t>
            </a:fld>
            <a:endParaRPr lang="en-US"/>
          </a:p>
        </p:txBody>
      </p:sp>
    </p:spTree>
    <p:extLst>
      <p:ext uri="{BB962C8B-B14F-4D97-AF65-F5344CB8AC3E}">
        <p14:creationId xmlns:p14="http://schemas.microsoft.com/office/powerpoint/2010/main" val="151726495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u="none" strike="noStrike" kern="1200" baseline="0" dirty="0" smtClean="0">
                <a:solidFill>
                  <a:schemeClr val="tx1"/>
                </a:solidFill>
                <a:latin typeface="+mn-lt"/>
                <a:ea typeface="+mn-ea"/>
                <a:cs typeface="+mn-cs"/>
              </a:rPr>
              <a:t>HOW TO MAKE STANDARD SOLUTIONS FOR CHEMISTRY</a:t>
            </a:r>
            <a:r>
              <a:rPr lang="en-US" sz="1200" b="0" i="0" u="none" strike="noStrike" kern="1200" baseline="0" dirty="0" smtClean="0">
                <a:solidFill>
                  <a:schemeClr val="tx1"/>
                </a:solidFill>
                <a:latin typeface="+mn-lt"/>
                <a:ea typeface="+mn-ea"/>
                <a:cs typeface="+mn-cs"/>
              </a:rPr>
              <a:t>, by Phillip Bigelow</a:t>
            </a:r>
          </a:p>
          <a:p>
            <a:endParaRPr lang="en-US" sz="1200" b="0" i="0" u="none" strike="noStrike" kern="1200" baseline="0" dirty="0" smtClean="0">
              <a:solidFill>
                <a:schemeClr val="tx1"/>
              </a:solidFill>
              <a:latin typeface="+mn-lt"/>
              <a:ea typeface="+mn-ea"/>
              <a:cs typeface="+mn-cs"/>
            </a:endParaRPr>
          </a:p>
          <a:p>
            <a:r>
              <a:rPr lang="en-US" sz="1200" b="1" i="0" u="none" strike="noStrike" kern="1200" baseline="0" dirty="0" smtClean="0">
                <a:solidFill>
                  <a:schemeClr val="tx1"/>
                </a:solidFill>
                <a:latin typeface="+mn-lt"/>
                <a:ea typeface="+mn-ea"/>
                <a:cs typeface="+mn-cs"/>
              </a:rPr>
              <a:t>PART 1: MAKING MOLAR (M) SOLUTIONS</a:t>
            </a:r>
          </a:p>
          <a:p>
            <a:r>
              <a:rPr lang="en-US" sz="1200" b="0" i="0" u="none" strike="noStrike" kern="1200" baseline="0" dirty="0" smtClean="0">
                <a:solidFill>
                  <a:schemeClr val="tx1"/>
                </a:solidFill>
                <a:latin typeface="+mn-lt"/>
                <a:ea typeface="+mn-ea"/>
                <a:cs typeface="+mn-cs"/>
              </a:rPr>
              <a:t>A 1 Molar solution (1M) contains 1 mole of solute dissolved in a solution totaling 1 liter.</a:t>
            </a:r>
          </a:p>
          <a:p>
            <a:r>
              <a:rPr lang="en-US" sz="1200" b="0" i="0" u="none" strike="noStrike" kern="1200" baseline="0" dirty="0" smtClean="0">
                <a:solidFill>
                  <a:schemeClr val="tx1"/>
                </a:solidFill>
                <a:latin typeface="+mn-lt"/>
                <a:ea typeface="+mn-ea"/>
                <a:cs typeface="+mn-cs"/>
              </a:rPr>
              <a:t>If you use water as the solvent, it must be distilled and deionized. Do not use tap water.</a:t>
            </a:r>
          </a:p>
          <a:p>
            <a:r>
              <a:rPr lang="en-US" sz="1200" b="0" i="0" u="none" strike="noStrike" kern="1200" baseline="0" dirty="0" smtClean="0">
                <a:solidFill>
                  <a:schemeClr val="tx1"/>
                </a:solidFill>
                <a:latin typeface="+mn-lt"/>
                <a:ea typeface="+mn-ea"/>
                <a:cs typeface="+mn-cs"/>
              </a:rPr>
              <a:t>A mole is the molecular weight (MW) expressed in grams (sometimes referred to as the</a:t>
            </a:r>
          </a:p>
          <a:p>
            <a:r>
              <a:rPr lang="en-US" sz="1200" b="0" i="0" u="none" strike="noStrike" kern="1200" baseline="0" dirty="0" smtClean="0">
                <a:solidFill>
                  <a:schemeClr val="tx1"/>
                </a:solidFill>
                <a:latin typeface="+mn-lt"/>
                <a:ea typeface="+mn-ea"/>
                <a:cs typeface="+mn-cs"/>
              </a:rPr>
              <a:t>‘gram molecular weight’ (</a:t>
            </a:r>
            <a:r>
              <a:rPr lang="en-US" sz="1200" b="0" i="0" u="none" strike="noStrike" kern="1200" baseline="0" dirty="0" err="1" smtClean="0">
                <a:solidFill>
                  <a:schemeClr val="tx1"/>
                </a:solidFill>
                <a:latin typeface="+mn-lt"/>
                <a:ea typeface="+mn-ea"/>
                <a:cs typeface="+mn-cs"/>
              </a:rPr>
              <a:t>gMW</a:t>
            </a:r>
            <a:r>
              <a:rPr lang="en-US" sz="1200" b="0" i="0" u="none" strike="noStrike" kern="1200" baseline="0" dirty="0" smtClean="0">
                <a:solidFill>
                  <a:schemeClr val="tx1"/>
                </a:solidFill>
                <a:latin typeface="+mn-lt"/>
                <a:ea typeface="+mn-ea"/>
                <a:cs typeface="+mn-cs"/>
              </a:rPr>
              <a:t>) of a chemical). Thus, 1 M = 1 </a:t>
            </a:r>
            <a:r>
              <a:rPr lang="en-US" sz="1200" b="0" i="0" u="none" strike="noStrike" kern="1200" baseline="0" dirty="0" err="1" smtClean="0">
                <a:solidFill>
                  <a:schemeClr val="tx1"/>
                </a:solidFill>
                <a:latin typeface="+mn-lt"/>
                <a:ea typeface="+mn-ea"/>
                <a:cs typeface="+mn-cs"/>
              </a:rPr>
              <a:t>gMW</a:t>
            </a:r>
            <a:r>
              <a:rPr lang="en-US" sz="1200" b="0" i="0" u="none" strike="noStrike" kern="1200" baseline="0" dirty="0" smtClean="0">
                <a:solidFill>
                  <a:schemeClr val="tx1"/>
                </a:solidFill>
                <a:latin typeface="+mn-lt"/>
                <a:ea typeface="+mn-ea"/>
                <a:cs typeface="+mn-cs"/>
              </a:rPr>
              <a:t> of solute per liter</a:t>
            </a:r>
          </a:p>
          <a:p>
            <a:r>
              <a:rPr lang="en-US" sz="1200" b="0" i="0" u="none" strike="noStrike" kern="1200" baseline="0" dirty="0" smtClean="0">
                <a:solidFill>
                  <a:schemeClr val="tx1"/>
                </a:solidFill>
                <a:latin typeface="+mn-lt"/>
                <a:ea typeface="+mn-ea"/>
                <a:cs typeface="+mn-cs"/>
              </a:rPr>
              <a:t>of solution.</a:t>
            </a:r>
          </a:p>
          <a:p>
            <a:endParaRPr lang="en-US" sz="1200" b="0" i="0" u="none" strike="noStrike" kern="1200" baseline="0" dirty="0" smtClean="0">
              <a:solidFill>
                <a:schemeClr val="tx1"/>
              </a:solidFill>
              <a:latin typeface="+mn-lt"/>
              <a:ea typeface="+mn-ea"/>
              <a:cs typeface="+mn-cs"/>
            </a:endParaRPr>
          </a:p>
          <a:p>
            <a:r>
              <a:rPr lang="en-US" sz="1200" b="1" i="0" u="none" strike="noStrike" kern="1200" baseline="0" dirty="0" smtClean="0">
                <a:solidFill>
                  <a:schemeClr val="tx1"/>
                </a:solidFill>
                <a:latin typeface="+mn-lt"/>
                <a:ea typeface="+mn-ea"/>
                <a:cs typeface="+mn-cs"/>
              </a:rPr>
              <a:t>Problem: How much sodium chloride is needed to make 1 liter of an aqueous 1 M</a:t>
            </a:r>
          </a:p>
          <a:p>
            <a:r>
              <a:rPr lang="en-US" sz="1200" b="1" i="0" u="none" strike="noStrike" kern="1200" baseline="0" dirty="0" smtClean="0">
                <a:solidFill>
                  <a:schemeClr val="tx1"/>
                </a:solidFill>
                <a:latin typeface="+mn-lt"/>
                <a:ea typeface="+mn-ea"/>
                <a:cs typeface="+mn-cs"/>
              </a:rPr>
              <a:t>solution?</a:t>
            </a:r>
          </a:p>
          <a:p>
            <a:r>
              <a:rPr lang="en-US" sz="1200" b="0" i="0" u="none" strike="noStrike" kern="1200" baseline="0" dirty="0" smtClean="0">
                <a:solidFill>
                  <a:schemeClr val="tx1"/>
                </a:solidFill>
                <a:latin typeface="+mn-lt"/>
                <a:ea typeface="+mn-ea"/>
                <a:cs typeface="+mn-cs"/>
              </a:rPr>
              <a:t>Answer:</a:t>
            </a:r>
          </a:p>
          <a:p>
            <a:r>
              <a:rPr lang="en-US" sz="1200" b="0" i="0" u="none" strike="noStrike" kern="1200" baseline="0" dirty="0" smtClean="0">
                <a:solidFill>
                  <a:schemeClr val="tx1"/>
                </a:solidFill>
                <a:latin typeface="+mn-lt"/>
                <a:ea typeface="+mn-ea"/>
                <a:cs typeface="+mn-cs"/>
              </a:rPr>
              <a:t>First, we calculate the molecular weight (MW) of sodium chloride. Checking the</a:t>
            </a:r>
          </a:p>
          <a:p>
            <a:r>
              <a:rPr lang="en-US" sz="1200" b="0" i="0" u="none" strike="noStrike" kern="1200" baseline="0" dirty="0" smtClean="0">
                <a:solidFill>
                  <a:schemeClr val="tx1"/>
                </a:solidFill>
                <a:latin typeface="+mn-lt"/>
                <a:ea typeface="+mn-ea"/>
                <a:cs typeface="+mn-cs"/>
              </a:rPr>
              <a:t>Periodic Table of Elements, we find that the atomic weight of sodium (Na) is 23 and the</a:t>
            </a:r>
          </a:p>
          <a:p>
            <a:r>
              <a:rPr lang="en-US" sz="1200" b="0" i="0" u="none" strike="noStrike" kern="1200" baseline="0" dirty="0" smtClean="0">
                <a:solidFill>
                  <a:schemeClr val="tx1"/>
                </a:solidFill>
                <a:latin typeface="+mn-lt"/>
                <a:ea typeface="+mn-ea"/>
                <a:cs typeface="+mn-cs"/>
              </a:rPr>
              <a:t>atomic weight of chlorine (</a:t>
            </a:r>
            <a:r>
              <a:rPr lang="en-US" sz="1200" b="0" i="0" u="none" strike="noStrike" kern="1200" baseline="0" dirty="0" err="1" smtClean="0">
                <a:solidFill>
                  <a:schemeClr val="tx1"/>
                </a:solidFill>
                <a:latin typeface="+mn-lt"/>
                <a:ea typeface="+mn-ea"/>
                <a:cs typeface="+mn-cs"/>
              </a:rPr>
              <a:t>Cl</a:t>
            </a:r>
            <a:r>
              <a:rPr lang="en-US" sz="1200" b="0" i="0" u="none" strike="noStrike" kern="1200" baseline="0" dirty="0" smtClean="0">
                <a:solidFill>
                  <a:schemeClr val="tx1"/>
                </a:solidFill>
                <a:latin typeface="+mn-lt"/>
                <a:ea typeface="+mn-ea"/>
                <a:cs typeface="+mn-cs"/>
              </a:rPr>
              <a:t>) is 35.5.</a:t>
            </a:r>
            <a:endParaRPr lang="en-US" dirty="0"/>
          </a:p>
        </p:txBody>
      </p:sp>
      <p:sp>
        <p:nvSpPr>
          <p:cNvPr id="4" name="Slide Number Placeholder 3"/>
          <p:cNvSpPr>
            <a:spLocks noGrp="1"/>
          </p:cNvSpPr>
          <p:nvPr>
            <p:ph type="sldNum" sz="quarter" idx="10"/>
          </p:nvPr>
        </p:nvSpPr>
        <p:spPr/>
        <p:txBody>
          <a:bodyPr/>
          <a:lstStyle/>
          <a:p>
            <a:fld id="{6CDE3E6C-447A-496D-A965-1954D04FDC8E}" type="slidenum">
              <a:rPr lang="en-US" smtClean="0"/>
              <a:t>14</a:t>
            </a:fld>
            <a:endParaRPr lang="en-US"/>
          </a:p>
        </p:txBody>
      </p:sp>
    </p:spTree>
    <p:extLst>
      <p:ext uri="{BB962C8B-B14F-4D97-AF65-F5344CB8AC3E}">
        <p14:creationId xmlns:p14="http://schemas.microsoft.com/office/powerpoint/2010/main" val="11542160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u="none" strike="noStrike" kern="1200" baseline="0" dirty="0" smtClean="0">
                <a:solidFill>
                  <a:schemeClr val="tx1"/>
                </a:solidFill>
                <a:latin typeface="+mn-lt"/>
                <a:ea typeface="+mn-ea"/>
                <a:cs typeface="+mn-cs"/>
              </a:rPr>
              <a:t>HOW TO MAKE STANDARD SOLUTIONS FOR CHEMISTRY</a:t>
            </a:r>
            <a:r>
              <a:rPr lang="en-US" sz="1200" b="0" i="0" u="none" strike="noStrike" kern="1200" baseline="0" dirty="0" smtClean="0">
                <a:solidFill>
                  <a:schemeClr val="tx1"/>
                </a:solidFill>
                <a:latin typeface="+mn-lt"/>
                <a:ea typeface="+mn-ea"/>
                <a:cs typeface="+mn-cs"/>
              </a:rPr>
              <a:t>, by Phillip Bigelow</a:t>
            </a:r>
          </a:p>
          <a:p>
            <a:endParaRPr lang="en-US" sz="1200" b="0" i="0" u="none" strike="noStrike" kern="1200" baseline="0" dirty="0" smtClean="0">
              <a:solidFill>
                <a:schemeClr val="tx1"/>
              </a:solidFill>
              <a:latin typeface="+mn-lt"/>
              <a:ea typeface="+mn-ea"/>
              <a:cs typeface="+mn-cs"/>
            </a:endParaRPr>
          </a:p>
          <a:p>
            <a:r>
              <a:rPr lang="en-US" sz="1200" b="1" i="0" u="none" strike="noStrike" kern="1200" baseline="0" dirty="0" smtClean="0">
                <a:solidFill>
                  <a:schemeClr val="tx1"/>
                </a:solidFill>
                <a:latin typeface="+mn-lt"/>
                <a:ea typeface="+mn-ea"/>
                <a:cs typeface="+mn-cs"/>
              </a:rPr>
              <a:t>PART 2: MAKING NORMAL SOLUTIONS (N)</a:t>
            </a:r>
          </a:p>
          <a:p>
            <a:r>
              <a:rPr lang="en-US" sz="1200" b="0" i="0" u="none" strike="noStrike" kern="1200" baseline="0" dirty="0" smtClean="0">
                <a:solidFill>
                  <a:schemeClr val="tx1"/>
                </a:solidFill>
                <a:latin typeface="+mn-lt"/>
                <a:ea typeface="+mn-ea"/>
                <a:cs typeface="+mn-cs"/>
              </a:rPr>
              <a:t>Compared to making Molar solutions, making Normal solutions can be a bit confusing.</a:t>
            </a:r>
          </a:p>
          <a:p>
            <a:r>
              <a:rPr lang="en-US" sz="1200" b="0" i="0" u="none" strike="noStrike" kern="1200" baseline="0" dirty="0" smtClean="0">
                <a:solidFill>
                  <a:schemeClr val="tx1"/>
                </a:solidFill>
                <a:latin typeface="+mn-lt"/>
                <a:ea typeface="+mn-ea"/>
                <a:cs typeface="+mn-cs"/>
              </a:rPr>
              <a:t>Aqueous solutions of acids and bases are often described in terms of their normality</a:t>
            </a:r>
          </a:p>
          <a:p>
            <a:r>
              <a:rPr lang="en-US" sz="1200" b="0" i="0" u="none" strike="noStrike" kern="1200" baseline="0" dirty="0" smtClean="0">
                <a:solidFill>
                  <a:schemeClr val="tx1"/>
                </a:solidFill>
                <a:latin typeface="+mn-lt"/>
                <a:ea typeface="+mn-ea"/>
                <a:cs typeface="+mn-cs"/>
              </a:rPr>
              <a:t>rather than their molarity. In order to properly make a Normal solution, the worker must</a:t>
            </a:r>
          </a:p>
          <a:p>
            <a:r>
              <a:rPr lang="en-US" sz="1200" b="0" i="0" u="none" strike="noStrike" kern="1200" baseline="0" dirty="0" smtClean="0">
                <a:solidFill>
                  <a:schemeClr val="tx1"/>
                </a:solidFill>
                <a:latin typeface="+mn-lt"/>
                <a:ea typeface="+mn-ea"/>
                <a:cs typeface="+mn-cs"/>
              </a:rPr>
              <a:t>understand the difference between a </a:t>
            </a:r>
            <a:r>
              <a:rPr lang="en-US" sz="1200" b="0" i="1" u="none" strike="noStrike" kern="1200" baseline="0" dirty="0" smtClean="0">
                <a:solidFill>
                  <a:schemeClr val="tx1"/>
                </a:solidFill>
                <a:latin typeface="+mn-lt"/>
                <a:ea typeface="+mn-ea"/>
                <a:cs typeface="+mn-cs"/>
              </a:rPr>
              <a:t>pure </a:t>
            </a:r>
            <a:r>
              <a:rPr lang="en-US" sz="1200" b="0" i="0" u="none" strike="noStrike" kern="1200" baseline="0" dirty="0" smtClean="0">
                <a:solidFill>
                  <a:schemeClr val="tx1"/>
                </a:solidFill>
                <a:latin typeface="+mn-lt"/>
                <a:ea typeface="+mn-ea"/>
                <a:cs typeface="+mn-cs"/>
              </a:rPr>
              <a:t>reagent and a </a:t>
            </a:r>
            <a:r>
              <a:rPr lang="en-US" sz="1200" b="0" i="1" u="none" strike="noStrike" kern="1200" baseline="0" dirty="0" smtClean="0">
                <a:solidFill>
                  <a:schemeClr val="tx1"/>
                </a:solidFill>
                <a:latin typeface="+mn-lt"/>
                <a:ea typeface="+mn-ea"/>
                <a:cs typeface="+mn-cs"/>
              </a:rPr>
              <a:t>diluted </a:t>
            </a:r>
            <a:r>
              <a:rPr lang="en-US" sz="1200" b="0" i="0" u="none" strike="noStrike" kern="1200" baseline="0" dirty="0" smtClean="0">
                <a:solidFill>
                  <a:schemeClr val="tx1"/>
                </a:solidFill>
                <a:latin typeface="+mn-lt"/>
                <a:ea typeface="+mn-ea"/>
                <a:cs typeface="+mn-cs"/>
              </a:rPr>
              <a:t>reagent.</a:t>
            </a:r>
          </a:p>
          <a:p>
            <a:r>
              <a:rPr lang="en-US" sz="1200" b="0" i="0" u="none" strike="noStrike" kern="1200" baseline="0" dirty="0" smtClean="0">
                <a:solidFill>
                  <a:schemeClr val="tx1"/>
                </a:solidFill>
                <a:latin typeface="+mn-lt"/>
                <a:ea typeface="+mn-ea"/>
                <a:cs typeface="+mn-cs"/>
              </a:rPr>
              <a:t>A "1 Normal" solution (1 N) contains 1 “gram equivalent weight” (</a:t>
            </a:r>
            <a:r>
              <a:rPr lang="en-US" sz="1200" b="0" i="0" u="none" strike="noStrike" kern="1200" baseline="0" dirty="0" err="1" smtClean="0">
                <a:solidFill>
                  <a:schemeClr val="tx1"/>
                </a:solidFill>
                <a:latin typeface="+mn-lt"/>
                <a:ea typeface="+mn-ea"/>
                <a:cs typeface="+mn-cs"/>
              </a:rPr>
              <a:t>gEW</a:t>
            </a:r>
            <a:r>
              <a:rPr lang="en-US" sz="1200" b="0" i="0" u="none" strike="noStrike" kern="1200" baseline="0" dirty="0" smtClean="0">
                <a:solidFill>
                  <a:schemeClr val="tx1"/>
                </a:solidFill>
                <a:latin typeface="+mn-lt"/>
                <a:ea typeface="+mn-ea"/>
                <a:cs typeface="+mn-cs"/>
              </a:rPr>
              <a:t>) of solute,</a:t>
            </a:r>
          </a:p>
          <a:p>
            <a:r>
              <a:rPr lang="en-US" sz="1200" b="0" i="0" u="none" strike="noStrike" kern="1200" baseline="0" dirty="0" smtClean="0">
                <a:solidFill>
                  <a:schemeClr val="tx1"/>
                </a:solidFill>
                <a:latin typeface="+mn-lt"/>
                <a:ea typeface="+mn-ea"/>
                <a:cs typeface="+mn-cs"/>
              </a:rPr>
              <a:t>topped-off to one liter of solution. The gram equivalent weight is equal to the solute’s</a:t>
            </a:r>
          </a:p>
          <a:p>
            <a:r>
              <a:rPr lang="en-US" sz="1200" b="0" i="0" u="none" strike="noStrike" kern="1200" baseline="0" dirty="0" smtClean="0">
                <a:solidFill>
                  <a:schemeClr val="tx1"/>
                </a:solidFill>
                <a:latin typeface="+mn-lt"/>
                <a:ea typeface="+mn-ea"/>
                <a:cs typeface="+mn-cs"/>
              </a:rPr>
              <a:t>molecular weight, expressed as grams, divided by the valence (n) of the solute:</a:t>
            </a:r>
          </a:p>
          <a:p>
            <a:endParaRPr lang="en-US"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Equivalent weight (EW) = molecular weight</a:t>
            </a:r>
          </a:p>
          <a:p>
            <a:r>
              <a:rPr lang="en-US" sz="1200" b="0" i="0" u="none" strike="noStrike" kern="1200" baseline="0" dirty="0" smtClean="0">
                <a:solidFill>
                  <a:schemeClr val="tx1"/>
                </a:solidFill>
                <a:latin typeface="+mn-lt"/>
                <a:ea typeface="+mn-ea"/>
                <a:cs typeface="+mn-cs"/>
              </a:rPr>
              <a:t>		_____________</a:t>
            </a:r>
          </a:p>
          <a:p>
            <a:r>
              <a:rPr lang="en-US" sz="1200" b="0" i="0" u="none" strike="noStrike" kern="1200" baseline="0" dirty="0" smtClean="0">
                <a:solidFill>
                  <a:schemeClr val="tx1"/>
                </a:solidFill>
                <a:latin typeface="+mn-lt"/>
                <a:ea typeface="+mn-ea"/>
                <a:cs typeface="+mn-cs"/>
              </a:rPr>
              <a:t>		n</a:t>
            </a:r>
          </a:p>
          <a:p>
            <a:endParaRPr lang="en-US"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After the equivalent weight (or </a:t>
            </a:r>
            <a:r>
              <a:rPr lang="en-US" sz="1200" b="0" i="0" u="none" strike="noStrike" kern="1200" baseline="0" dirty="0" err="1" smtClean="0">
                <a:solidFill>
                  <a:schemeClr val="tx1"/>
                </a:solidFill>
                <a:latin typeface="+mn-lt"/>
                <a:ea typeface="+mn-ea"/>
                <a:cs typeface="+mn-cs"/>
              </a:rPr>
              <a:t>millieqiuvalent</a:t>
            </a:r>
            <a:r>
              <a:rPr lang="en-US" sz="1200" b="0" i="0" u="none" strike="noStrike" kern="1200" baseline="0" dirty="0" smtClean="0">
                <a:solidFill>
                  <a:schemeClr val="tx1"/>
                </a:solidFill>
                <a:latin typeface="+mn-lt"/>
                <a:ea typeface="+mn-ea"/>
                <a:cs typeface="+mn-cs"/>
              </a:rPr>
              <a:t> weight) has been calculated, then the</a:t>
            </a:r>
          </a:p>
          <a:p>
            <a:r>
              <a:rPr lang="en-US" sz="1200" b="0" i="0" u="none" strike="noStrike" kern="1200" baseline="0" dirty="0" smtClean="0">
                <a:solidFill>
                  <a:schemeClr val="tx1"/>
                </a:solidFill>
                <a:latin typeface="+mn-lt"/>
                <a:ea typeface="+mn-ea"/>
                <a:cs typeface="+mn-cs"/>
              </a:rPr>
              <a:t>following equation is used:</a:t>
            </a:r>
          </a:p>
          <a:p>
            <a:endParaRPr lang="en-US"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		Weight of solute</a:t>
            </a:r>
          </a:p>
          <a:p>
            <a:r>
              <a:rPr lang="en-US" sz="1200" b="0" i="0" u="none" strike="noStrike" kern="1200" baseline="0" dirty="0" smtClean="0">
                <a:solidFill>
                  <a:schemeClr val="tx1"/>
                </a:solidFill>
                <a:latin typeface="+mn-lt"/>
                <a:ea typeface="+mn-ea"/>
                <a:cs typeface="+mn-cs"/>
              </a:rPr>
              <a:t>N = __________________________________________________</a:t>
            </a:r>
          </a:p>
          <a:p>
            <a:r>
              <a:rPr lang="en-US" sz="1200" b="0" i="0" u="none" strike="noStrike" kern="1200" baseline="0" dirty="0" err="1" smtClean="0">
                <a:solidFill>
                  <a:schemeClr val="tx1"/>
                </a:solidFill>
                <a:latin typeface="+mn-lt"/>
                <a:ea typeface="+mn-ea"/>
                <a:cs typeface="+mn-cs"/>
              </a:rPr>
              <a:t>milliequivalent</a:t>
            </a:r>
            <a:r>
              <a:rPr lang="en-US" sz="1200" b="0" i="0" u="none" strike="noStrike" kern="1200" baseline="0" dirty="0" smtClean="0">
                <a:solidFill>
                  <a:schemeClr val="tx1"/>
                </a:solidFill>
                <a:latin typeface="+mn-lt"/>
                <a:ea typeface="+mn-ea"/>
                <a:cs typeface="+mn-cs"/>
              </a:rPr>
              <a:t> weight of solute × Volume (in ml) of dilution</a:t>
            </a:r>
          </a:p>
          <a:p>
            <a:endParaRPr lang="en-US"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The equivalent weight (or </a:t>
            </a:r>
            <a:r>
              <a:rPr lang="en-US" sz="1200" b="0" i="0" u="none" strike="noStrike" kern="1200" baseline="0" dirty="0" err="1" smtClean="0">
                <a:solidFill>
                  <a:schemeClr val="tx1"/>
                </a:solidFill>
                <a:latin typeface="+mn-lt"/>
                <a:ea typeface="+mn-ea"/>
                <a:cs typeface="+mn-cs"/>
              </a:rPr>
              <a:t>milliequivalent</a:t>
            </a:r>
            <a:r>
              <a:rPr lang="en-US" sz="1200" b="0" i="0" u="none" strike="noStrike" kern="1200" baseline="0" dirty="0" smtClean="0">
                <a:solidFill>
                  <a:schemeClr val="tx1"/>
                </a:solidFill>
                <a:latin typeface="+mn-lt"/>
                <a:ea typeface="+mn-ea"/>
                <a:cs typeface="+mn-cs"/>
              </a:rPr>
              <a:t> weight) of a substance depends upon the type</a:t>
            </a:r>
          </a:p>
          <a:p>
            <a:r>
              <a:rPr lang="en-US" sz="1200" b="0" i="0" u="none" strike="noStrike" kern="1200" baseline="0" dirty="0" smtClean="0">
                <a:solidFill>
                  <a:schemeClr val="tx1"/>
                </a:solidFill>
                <a:latin typeface="+mn-lt"/>
                <a:ea typeface="+mn-ea"/>
                <a:cs typeface="+mn-cs"/>
              </a:rPr>
              <a:t>of reaction in which the substance is taking part. Some different types of chemical</a:t>
            </a:r>
          </a:p>
          <a:p>
            <a:r>
              <a:rPr lang="en-US" sz="1200" b="0" i="0" u="none" strike="noStrike" kern="1200" baseline="0" dirty="0" smtClean="0">
                <a:solidFill>
                  <a:schemeClr val="tx1"/>
                </a:solidFill>
                <a:latin typeface="+mn-lt"/>
                <a:ea typeface="+mn-ea"/>
                <a:cs typeface="+mn-cs"/>
              </a:rPr>
              <a:t>reactions, along with how to determine a solute’s equivalent weight for each reaction, are</a:t>
            </a:r>
          </a:p>
          <a:p>
            <a:r>
              <a:rPr lang="en-US" sz="1200" b="0" i="0" u="none" strike="noStrike" kern="1200" baseline="0" dirty="0" smtClean="0">
                <a:solidFill>
                  <a:schemeClr val="tx1"/>
                </a:solidFill>
                <a:latin typeface="+mn-lt"/>
                <a:ea typeface="+mn-ea"/>
                <a:cs typeface="+mn-cs"/>
              </a:rPr>
              <a:t>given below.</a:t>
            </a:r>
            <a:endParaRPr lang="en-US" dirty="0"/>
          </a:p>
        </p:txBody>
      </p:sp>
      <p:sp>
        <p:nvSpPr>
          <p:cNvPr id="4" name="Slide Number Placeholder 3"/>
          <p:cNvSpPr>
            <a:spLocks noGrp="1"/>
          </p:cNvSpPr>
          <p:nvPr>
            <p:ph type="sldNum" sz="quarter" idx="10"/>
          </p:nvPr>
        </p:nvSpPr>
        <p:spPr/>
        <p:txBody>
          <a:bodyPr/>
          <a:lstStyle/>
          <a:p>
            <a:fld id="{6CDE3E6C-447A-496D-A965-1954D04FDC8E}" type="slidenum">
              <a:rPr lang="en-US" smtClean="0"/>
              <a:t>15</a:t>
            </a:fld>
            <a:endParaRPr lang="en-US"/>
          </a:p>
        </p:txBody>
      </p:sp>
    </p:spTree>
    <p:extLst>
      <p:ext uri="{BB962C8B-B14F-4D97-AF65-F5344CB8AC3E}">
        <p14:creationId xmlns:p14="http://schemas.microsoft.com/office/powerpoint/2010/main" val="1154216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dirty="0" smtClean="0"/>
              <a:t>Manual titration is done with a </a:t>
            </a:r>
            <a:r>
              <a:rPr lang="en-US" dirty="0" err="1" smtClean="0"/>
              <a:t>buret</a:t>
            </a:r>
            <a:r>
              <a:rPr lang="en-US" dirty="0" smtClean="0"/>
              <a:t>.</a:t>
            </a:r>
          </a:p>
          <a:p>
            <a:pPr algn="l"/>
            <a:r>
              <a:rPr lang="en-US" dirty="0" smtClean="0"/>
              <a:t>For repetitive titrations, </a:t>
            </a:r>
            <a:r>
              <a:rPr lang="en-US" dirty="0" err="1" smtClean="0"/>
              <a:t>autotitrators</a:t>
            </a:r>
            <a:r>
              <a:rPr lang="en-US" dirty="0" smtClean="0"/>
              <a:t> with microprocessors are available that deliver the titrant, stop at the endpoint, and calculate the concentration of the </a:t>
            </a:r>
            <a:r>
              <a:rPr lang="en-US" dirty="0" err="1" smtClean="0"/>
              <a:t>analyte</a:t>
            </a:r>
            <a:r>
              <a:rPr lang="en-US" dirty="0" smtClean="0"/>
              <a:t>. </a:t>
            </a:r>
          </a:p>
          <a:p>
            <a:endParaRPr lang="en-US" sz="1200" b="1" i="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b="0" i="0" kern="1200" dirty="0" smtClean="0">
                <a:solidFill>
                  <a:schemeClr val="tx1"/>
                </a:solidFill>
                <a:effectLst/>
                <a:latin typeface="+mn-lt"/>
                <a:ea typeface="+mn-ea"/>
                <a:cs typeface="+mn-cs"/>
              </a:rPr>
              <a:t>http://www.files.chem.vt.edu/chem-ed/titration/titratn.html</a:t>
            </a:r>
          </a:p>
          <a:p>
            <a:endParaRPr lang="en-US" sz="1200" b="1" i="0" kern="1200" dirty="0" smtClean="0">
              <a:solidFill>
                <a:schemeClr val="tx1"/>
              </a:solidFill>
              <a:effectLst/>
              <a:latin typeface="+mn-lt"/>
              <a:ea typeface="+mn-ea"/>
              <a:cs typeface="+mn-cs"/>
            </a:endParaRPr>
          </a:p>
          <a:p>
            <a:r>
              <a:rPr lang="en-US" sz="1200" b="1" i="0" kern="1200" dirty="0" smtClean="0">
                <a:solidFill>
                  <a:schemeClr val="tx1"/>
                </a:solidFill>
                <a:effectLst/>
                <a:latin typeface="+mn-lt"/>
                <a:ea typeface="+mn-ea"/>
                <a:cs typeface="+mn-cs"/>
              </a:rPr>
              <a:t>Titration</a:t>
            </a:r>
          </a:p>
          <a:p>
            <a:r>
              <a:rPr lang="en-US" sz="1200" b="1" i="0" u="sng" kern="1200" dirty="0" smtClean="0">
                <a:solidFill>
                  <a:schemeClr val="tx1"/>
                </a:solidFill>
                <a:effectLst/>
                <a:latin typeface="+mn-lt"/>
                <a:ea typeface="+mn-ea"/>
                <a:cs typeface="+mn-cs"/>
              </a:rPr>
              <a:t>Introduction</a:t>
            </a:r>
          </a:p>
          <a:p>
            <a:r>
              <a:rPr lang="en-US" sz="1200" b="0" i="0" kern="1200" dirty="0" smtClean="0">
                <a:solidFill>
                  <a:schemeClr val="tx1"/>
                </a:solidFill>
                <a:effectLst/>
                <a:latin typeface="+mn-lt"/>
                <a:ea typeface="+mn-ea"/>
                <a:cs typeface="+mn-cs"/>
              </a:rPr>
              <a:t>Titration is the quantitative measurement of an </a:t>
            </a:r>
            <a:r>
              <a:rPr lang="en-US" sz="1200" b="0" i="0" kern="1200" dirty="0" err="1" smtClean="0">
                <a:solidFill>
                  <a:schemeClr val="tx1"/>
                </a:solidFill>
                <a:effectLst/>
                <a:latin typeface="+mn-lt"/>
                <a:ea typeface="+mn-ea"/>
                <a:cs typeface="+mn-cs"/>
              </a:rPr>
              <a:t>analyte</a:t>
            </a:r>
            <a:r>
              <a:rPr lang="en-US" sz="1200" b="0" i="0" kern="1200" dirty="0" smtClean="0">
                <a:solidFill>
                  <a:schemeClr val="tx1"/>
                </a:solidFill>
                <a:effectLst/>
                <a:latin typeface="+mn-lt"/>
                <a:ea typeface="+mn-ea"/>
                <a:cs typeface="+mn-cs"/>
              </a:rPr>
              <a:t> in solution by completely reacting it with a reagent solution. The reagent is called the titrant and must either be prepared from a </a:t>
            </a:r>
            <a:r>
              <a:rPr lang="en-US" sz="1200" b="0" i="0" kern="1200" dirty="0" smtClean="0">
                <a:solidFill>
                  <a:schemeClr val="tx1"/>
                </a:solidFill>
                <a:effectLst/>
                <a:latin typeface="+mn-lt"/>
                <a:ea typeface="+mn-ea"/>
                <a:cs typeface="+mn-cs"/>
                <a:hlinkClick r:id="rId3"/>
              </a:rPr>
              <a:t>primary standard</a:t>
            </a:r>
            <a:r>
              <a:rPr lang="en-US" sz="1200" b="0" i="0" kern="1200" dirty="0" smtClean="0">
                <a:solidFill>
                  <a:schemeClr val="tx1"/>
                </a:solidFill>
                <a:effectLst/>
                <a:latin typeface="+mn-lt"/>
                <a:ea typeface="+mn-ea"/>
                <a:cs typeface="+mn-cs"/>
              </a:rPr>
              <a:t> or be standardized versus a primary standard to know its exact concentration.</a:t>
            </a:r>
          </a:p>
          <a:p>
            <a:r>
              <a:rPr lang="en-US" sz="1200" b="0" i="0" kern="1200" dirty="0" smtClean="0">
                <a:solidFill>
                  <a:schemeClr val="tx1"/>
                </a:solidFill>
                <a:effectLst/>
                <a:latin typeface="+mn-lt"/>
                <a:ea typeface="+mn-ea"/>
                <a:cs typeface="+mn-cs"/>
              </a:rPr>
              <a:t>The point at which all of the </a:t>
            </a:r>
            <a:r>
              <a:rPr lang="en-US" sz="1200" b="0" i="0" kern="1200" dirty="0" err="1" smtClean="0">
                <a:solidFill>
                  <a:schemeClr val="tx1"/>
                </a:solidFill>
                <a:effectLst/>
                <a:latin typeface="+mn-lt"/>
                <a:ea typeface="+mn-ea"/>
                <a:cs typeface="+mn-cs"/>
              </a:rPr>
              <a:t>analyte</a:t>
            </a:r>
            <a:r>
              <a:rPr lang="en-US" sz="1200" b="0" i="0" kern="1200" dirty="0" smtClean="0">
                <a:solidFill>
                  <a:schemeClr val="tx1"/>
                </a:solidFill>
                <a:effectLst/>
                <a:latin typeface="+mn-lt"/>
                <a:ea typeface="+mn-ea"/>
                <a:cs typeface="+mn-cs"/>
              </a:rPr>
              <a:t> is consumed is the equivalence point. The number of moles of </a:t>
            </a:r>
            <a:r>
              <a:rPr lang="en-US" sz="1200" b="0" i="0" kern="1200" dirty="0" err="1" smtClean="0">
                <a:solidFill>
                  <a:schemeClr val="tx1"/>
                </a:solidFill>
                <a:effectLst/>
                <a:latin typeface="+mn-lt"/>
                <a:ea typeface="+mn-ea"/>
                <a:cs typeface="+mn-cs"/>
              </a:rPr>
              <a:t>analyte</a:t>
            </a:r>
            <a:r>
              <a:rPr lang="en-US" sz="1200" b="0" i="0" kern="1200" dirty="0" smtClean="0">
                <a:solidFill>
                  <a:schemeClr val="tx1"/>
                </a:solidFill>
                <a:effectLst/>
                <a:latin typeface="+mn-lt"/>
                <a:ea typeface="+mn-ea"/>
                <a:cs typeface="+mn-cs"/>
              </a:rPr>
              <a:t> is calculated from the volume of reagent that is required to react with all of the </a:t>
            </a:r>
            <a:r>
              <a:rPr lang="en-US" sz="1200" b="0" i="0" kern="1200" dirty="0" err="1" smtClean="0">
                <a:solidFill>
                  <a:schemeClr val="tx1"/>
                </a:solidFill>
                <a:effectLst/>
                <a:latin typeface="+mn-lt"/>
                <a:ea typeface="+mn-ea"/>
                <a:cs typeface="+mn-cs"/>
              </a:rPr>
              <a:t>analyte</a:t>
            </a:r>
            <a:r>
              <a:rPr lang="en-US" sz="1200" b="0" i="0" kern="1200" dirty="0" smtClean="0">
                <a:solidFill>
                  <a:schemeClr val="tx1"/>
                </a:solidFill>
                <a:effectLst/>
                <a:latin typeface="+mn-lt"/>
                <a:ea typeface="+mn-ea"/>
                <a:cs typeface="+mn-cs"/>
              </a:rPr>
              <a:t>, the titrant concentration, and the reaction stoichiometry.</a:t>
            </a:r>
          </a:p>
          <a:p>
            <a:r>
              <a:rPr lang="en-US" sz="1200" b="0" i="0" kern="1200" dirty="0" smtClean="0">
                <a:solidFill>
                  <a:schemeClr val="tx1"/>
                </a:solidFill>
                <a:effectLst/>
                <a:latin typeface="+mn-lt"/>
                <a:ea typeface="+mn-ea"/>
                <a:cs typeface="+mn-cs"/>
              </a:rPr>
              <a:t>The equivalence point is often determined by visual indicators are available for titrations based on </a:t>
            </a:r>
            <a:r>
              <a:rPr lang="en-US" sz="1200" b="0" i="0" kern="1200" dirty="0" smtClean="0">
                <a:solidFill>
                  <a:schemeClr val="tx1"/>
                </a:solidFill>
                <a:effectLst/>
                <a:latin typeface="+mn-lt"/>
                <a:ea typeface="+mn-ea"/>
                <a:cs typeface="+mn-cs"/>
                <a:hlinkClick r:id="rId4"/>
              </a:rPr>
              <a:t>acid-base neutralization</a:t>
            </a:r>
            <a:r>
              <a:rPr lang="en-US" sz="1200" b="0" i="0" kern="1200" dirty="0" smtClean="0">
                <a:solidFill>
                  <a:schemeClr val="tx1"/>
                </a:solidFill>
                <a:effectLst/>
                <a:latin typeface="+mn-lt"/>
                <a:ea typeface="+mn-ea"/>
                <a:cs typeface="+mn-cs"/>
              </a:rPr>
              <a:t>, </a:t>
            </a:r>
            <a:r>
              <a:rPr lang="en-US" sz="1200" b="0" i="0" kern="1200" dirty="0" err="1" smtClean="0">
                <a:solidFill>
                  <a:schemeClr val="tx1"/>
                </a:solidFill>
                <a:effectLst/>
                <a:latin typeface="+mn-lt"/>
                <a:ea typeface="+mn-ea"/>
                <a:cs typeface="+mn-cs"/>
                <a:hlinkClick r:id="rId5"/>
              </a:rPr>
              <a:t>complexation</a:t>
            </a:r>
            <a:r>
              <a:rPr lang="en-US" sz="1200" b="0" i="0" kern="1200" dirty="0" smtClean="0">
                <a:solidFill>
                  <a:schemeClr val="tx1"/>
                </a:solidFill>
                <a:effectLst/>
                <a:latin typeface="+mn-lt"/>
                <a:ea typeface="+mn-ea"/>
                <a:cs typeface="+mn-cs"/>
              </a:rPr>
              <a:t>, and </a:t>
            </a:r>
            <a:r>
              <a:rPr lang="en-US" sz="1200" b="0" i="0" kern="1200" dirty="0" smtClean="0">
                <a:solidFill>
                  <a:schemeClr val="tx1"/>
                </a:solidFill>
                <a:effectLst/>
                <a:latin typeface="+mn-lt"/>
                <a:ea typeface="+mn-ea"/>
                <a:cs typeface="+mn-cs"/>
                <a:hlinkClick r:id="rId6"/>
              </a:rPr>
              <a:t>redox</a:t>
            </a:r>
            <a:r>
              <a:rPr lang="en-US" sz="1200" b="0" i="0" kern="1200" dirty="0" smtClean="0">
                <a:solidFill>
                  <a:schemeClr val="tx1"/>
                </a:solidFill>
                <a:effectLst/>
                <a:latin typeface="+mn-lt"/>
                <a:ea typeface="+mn-ea"/>
                <a:cs typeface="+mn-cs"/>
              </a:rPr>
              <a:t> reactions. and is determined by some type of indicator that is also present in the solution. For acid-base titrations, indicators are available that change color when the pH changes. When all of the </a:t>
            </a:r>
            <a:r>
              <a:rPr lang="en-US" sz="1200" b="0" i="0" kern="1200" dirty="0" err="1" smtClean="0">
                <a:solidFill>
                  <a:schemeClr val="tx1"/>
                </a:solidFill>
                <a:effectLst/>
                <a:latin typeface="+mn-lt"/>
                <a:ea typeface="+mn-ea"/>
                <a:cs typeface="+mn-cs"/>
              </a:rPr>
              <a:t>analyte</a:t>
            </a:r>
            <a:r>
              <a:rPr lang="en-US" sz="1200" b="0" i="0" kern="1200" dirty="0" smtClean="0">
                <a:solidFill>
                  <a:schemeClr val="tx1"/>
                </a:solidFill>
                <a:effectLst/>
                <a:latin typeface="+mn-lt"/>
                <a:ea typeface="+mn-ea"/>
                <a:cs typeface="+mn-cs"/>
              </a:rPr>
              <a:t> is neutralized, further addition of the titrant causes the pH of the solution to change causing the color of the indicator to change.</a:t>
            </a:r>
          </a:p>
          <a:p>
            <a:r>
              <a:rPr lang="en-US" sz="1200" b="1" i="0" u="sng" kern="1200" dirty="0" smtClean="0">
                <a:solidFill>
                  <a:schemeClr val="tx1"/>
                </a:solidFill>
                <a:effectLst/>
                <a:latin typeface="+mn-lt"/>
                <a:ea typeface="+mn-ea"/>
                <a:cs typeface="+mn-cs"/>
              </a:rPr>
              <a:t>Instrumentation</a:t>
            </a:r>
          </a:p>
          <a:p>
            <a:r>
              <a:rPr lang="en-US" sz="1200" b="0" i="0" kern="1200" dirty="0" smtClean="0">
                <a:solidFill>
                  <a:schemeClr val="tx1"/>
                </a:solidFill>
                <a:effectLst/>
                <a:latin typeface="+mn-lt"/>
                <a:ea typeface="+mn-ea"/>
                <a:cs typeface="+mn-cs"/>
              </a:rPr>
              <a:t>Manual titration is done with a </a:t>
            </a:r>
            <a:r>
              <a:rPr lang="en-US" sz="1200" b="0" i="0" kern="1200" dirty="0" err="1" smtClean="0">
                <a:solidFill>
                  <a:schemeClr val="tx1"/>
                </a:solidFill>
                <a:effectLst/>
                <a:latin typeface="+mn-lt"/>
                <a:ea typeface="+mn-ea"/>
                <a:cs typeface="+mn-cs"/>
              </a:rPr>
              <a:t>buret</a:t>
            </a:r>
            <a:r>
              <a:rPr lang="en-US" sz="1200" b="0" i="0" kern="1200" dirty="0" smtClean="0">
                <a:solidFill>
                  <a:schemeClr val="tx1"/>
                </a:solidFill>
                <a:effectLst/>
                <a:latin typeface="+mn-lt"/>
                <a:ea typeface="+mn-ea"/>
                <a:cs typeface="+mn-cs"/>
              </a:rPr>
              <a:t>, which is a long graduated tube to accurately deliver amounts of titrant. The amount of titrant used in the titration is found by reading the volume of titrant in the </a:t>
            </a:r>
            <a:r>
              <a:rPr lang="en-US" sz="1200" b="0" i="0" kern="1200" dirty="0" err="1" smtClean="0">
                <a:solidFill>
                  <a:schemeClr val="tx1"/>
                </a:solidFill>
                <a:effectLst/>
                <a:latin typeface="+mn-lt"/>
                <a:ea typeface="+mn-ea"/>
                <a:cs typeface="+mn-cs"/>
              </a:rPr>
              <a:t>buret</a:t>
            </a:r>
            <a:r>
              <a:rPr lang="en-US" sz="1200" b="0" i="0" kern="1200" dirty="0" smtClean="0">
                <a:solidFill>
                  <a:schemeClr val="tx1"/>
                </a:solidFill>
                <a:effectLst/>
                <a:latin typeface="+mn-lt"/>
                <a:ea typeface="+mn-ea"/>
                <a:cs typeface="+mn-cs"/>
              </a:rPr>
              <a:t> before beginning the titration and after reaching the endpoint. The difference in these readings is the volume of titrant to reach the endpoint. The most important factor for making accurate titrations is to read the </a:t>
            </a:r>
            <a:r>
              <a:rPr lang="en-US" sz="1200" b="0" i="0" kern="1200" dirty="0" err="1" smtClean="0">
                <a:solidFill>
                  <a:schemeClr val="tx1"/>
                </a:solidFill>
                <a:effectLst/>
                <a:latin typeface="+mn-lt"/>
                <a:ea typeface="+mn-ea"/>
                <a:cs typeface="+mn-cs"/>
              </a:rPr>
              <a:t>buret</a:t>
            </a:r>
            <a:r>
              <a:rPr lang="en-US" sz="1200" b="0" i="0" kern="1200" dirty="0" smtClean="0">
                <a:solidFill>
                  <a:schemeClr val="tx1"/>
                </a:solidFill>
                <a:effectLst/>
                <a:latin typeface="+mn-lt"/>
                <a:ea typeface="+mn-ea"/>
                <a:cs typeface="+mn-cs"/>
              </a:rPr>
              <a:t> volumes reproducibly. The figure shows how to do so by using the bottom of the meniscus to read the reagent volume in the </a:t>
            </a:r>
            <a:r>
              <a:rPr lang="en-US" sz="1200" b="0" i="0" kern="1200" dirty="0" err="1" smtClean="0">
                <a:solidFill>
                  <a:schemeClr val="tx1"/>
                </a:solidFill>
                <a:effectLst/>
                <a:latin typeface="+mn-lt"/>
                <a:ea typeface="+mn-ea"/>
                <a:cs typeface="+mn-cs"/>
              </a:rPr>
              <a:t>buret</a:t>
            </a:r>
            <a:r>
              <a:rPr lang="en-US" sz="1200" b="0" i="0" kern="1200" dirty="0" smtClean="0">
                <a:solidFill>
                  <a:schemeClr val="tx1"/>
                </a:solidFill>
                <a:effectLst/>
                <a:latin typeface="+mn-lt"/>
                <a:ea typeface="+mn-ea"/>
                <a:cs typeface="+mn-cs"/>
              </a:rPr>
              <a:t>.</a:t>
            </a:r>
          </a:p>
          <a:p>
            <a:r>
              <a:rPr lang="en-US" sz="1200" b="0" i="0" kern="1200" dirty="0" smtClean="0">
                <a:solidFill>
                  <a:schemeClr val="tx1"/>
                </a:solidFill>
                <a:effectLst/>
                <a:latin typeface="+mn-lt"/>
                <a:ea typeface="+mn-ea"/>
                <a:cs typeface="+mn-cs"/>
              </a:rPr>
              <a:t>The end point can be determined by an indicator as described above or by an instrumental method. The most common instrumental detection method is </a:t>
            </a:r>
            <a:r>
              <a:rPr lang="en-US" sz="1200" b="0" i="0" kern="1200" dirty="0" err="1" smtClean="0">
                <a:solidFill>
                  <a:schemeClr val="tx1"/>
                </a:solidFill>
                <a:effectLst/>
                <a:latin typeface="+mn-lt"/>
                <a:ea typeface="+mn-ea"/>
                <a:cs typeface="+mn-cs"/>
                <a:hlinkClick r:id="rId7"/>
              </a:rPr>
              <a:t>potentiometric</a:t>
            </a:r>
            <a:r>
              <a:rPr lang="en-US" sz="1200" b="0" i="0" kern="1200" dirty="0" err="1" smtClean="0">
                <a:solidFill>
                  <a:schemeClr val="tx1"/>
                </a:solidFill>
                <a:effectLst/>
                <a:latin typeface="+mn-lt"/>
                <a:ea typeface="+mn-ea"/>
                <a:cs typeface="+mn-cs"/>
              </a:rPr>
              <a:t>detection</a:t>
            </a:r>
            <a:r>
              <a:rPr lang="en-US" sz="1200" b="0" i="0" kern="1200" dirty="0" smtClean="0">
                <a:solidFill>
                  <a:schemeClr val="tx1"/>
                </a:solidFill>
                <a:effectLst/>
                <a:latin typeface="+mn-lt"/>
                <a:ea typeface="+mn-ea"/>
                <a:cs typeface="+mn-cs"/>
              </a:rPr>
              <a:t>. The equivalence point of an acid-base titration can be detected with a </a:t>
            </a:r>
            <a:r>
              <a:rPr lang="en-US" sz="1200" b="0" i="0" kern="1200" dirty="0" smtClean="0">
                <a:solidFill>
                  <a:schemeClr val="tx1"/>
                </a:solidFill>
                <a:effectLst/>
                <a:latin typeface="+mn-lt"/>
                <a:ea typeface="+mn-ea"/>
                <a:cs typeface="+mn-cs"/>
                <a:hlinkClick r:id="rId8"/>
              </a:rPr>
              <a:t>pH electrode</a:t>
            </a:r>
            <a:r>
              <a:rPr lang="en-US" sz="1200" b="0" i="0" kern="1200" dirty="0" smtClean="0">
                <a:solidFill>
                  <a:schemeClr val="tx1"/>
                </a:solidFill>
                <a:effectLst/>
                <a:latin typeface="+mn-lt"/>
                <a:ea typeface="+mn-ea"/>
                <a:cs typeface="+mn-cs"/>
              </a:rPr>
              <a:t>. Titrations, such as </a:t>
            </a:r>
            <a:r>
              <a:rPr lang="en-US" sz="1200" b="0" i="0" kern="1200" dirty="0" err="1" smtClean="0">
                <a:solidFill>
                  <a:schemeClr val="tx1"/>
                </a:solidFill>
                <a:effectLst/>
                <a:latin typeface="+mn-lt"/>
                <a:ea typeface="+mn-ea"/>
                <a:cs typeface="+mn-cs"/>
              </a:rPr>
              <a:t>complexation</a:t>
            </a:r>
            <a:r>
              <a:rPr lang="en-US" sz="1200" b="0" i="0" kern="1200" dirty="0" smtClean="0">
                <a:solidFill>
                  <a:schemeClr val="tx1"/>
                </a:solidFill>
                <a:effectLst/>
                <a:latin typeface="+mn-lt"/>
                <a:ea typeface="+mn-ea"/>
                <a:cs typeface="+mn-cs"/>
              </a:rPr>
              <a:t> or precipitation, involving other ions can use an </a:t>
            </a:r>
            <a:r>
              <a:rPr lang="en-US" sz="1200" b="0" i="0" kern="1200" dirty="0" smtClean="0">
                <a:solidFill>
                  <a:schemeClr val="tx1"/>
                </a:solidFill>
                <a:effectLst/>
                <a:latin typeface="+mn-lt"/>
                <a:ea typeface="+mn-ea"/>
                <a:cs typeface="+mn-cs"/>
                <a:hlinkClick r:id="rId9"/>
              </a:rPr>
              <a:t>ion-selective electrode (ISE)</a:t>
            </a:r>
            <a:r>
              <a:rPr lang="en-US" sz="1200" b="0" i="0" kern="1200" dirty="0" smtClean="0">
                <a:solidFill>
                  <a:schemeClr val="tx1"/>
                </a:solidFill>
                <a:effectLst/>
                <a:latin typeface="+mn-lt"/>
                <a:ea typeface="+mn-ea"/>
                <a:cs typeface="+mn-cs"/>
              </a:rPr>
              <a:t>. UV-</a:t>
            </a:r>
            <a:r>
              <a:rPr lang="en-US" sz="1200" b="0" i="0" kern="1200" dirty="0" err="1" smtClean="0">
                <a:solidFill>
                  <a:schemeClr val="tx1"/>
                </a:solidFill>
                <a:effectLst/>
                <a:latin typeface="+mn-lt"/>
                <a:ea typeface="+mn-ea"/>
                <a:cs typeface="+mn-cs"/>
              </a:rPr>
              <a:t>vis</a:t>
            </a:r>
            <a:r>
              <a:rPr lang="en-US" sz="1200" b="0" i="0" kern="1200" dirty="0" smtClean="0">
                <a:solidFill>
                  <a:schemeClr val="tx1"/>
                </a:solidFill>
                <a:effectLst/>
                <a:latin typeface="+mn-lt"/>
                <a:ea typeface="+mn-ea"/>
                <a:cs typeface="+mn-cs"/>
              </a:rPr>
              <a:t> absorption spectroscopy is also common, especially for </a:t>
            </a:r>
            <a:r>
              <a:rPr lang="en-US" sz="1200" b="0" i="0" kern="1200" dirty="0" err="1" smtClean="0">
                <a:solidFill>
                  <a:schemeClr val="tx1"/>
                </a:solidFill>
                <a:effectLst/>
                <a:latin typeface="+mn-lt"/>
                <a:ea typeface="+mn-ea"/>
                <a:cs typeface="+mn-cs"/>
              </a:rPr>
              <a:t>complexometric</a:t>
            </a:r>
            <a:r>
              <a:rPr lang="en-US" sz="1200" b="0" i="0" kern="1200" dirty="0" smtClean="0">
                <a:solidFill>
                  <a:schemeClr val="tx1"/>
                </a:solidFill>
                <a:effectLst/>
                <a:latin typeface="+mn-lt"/>
                <a:ea typeface="+mn-ea"/>
                <a:cs typeface="+mn-cs"/>
              </a:rPr>
              <a:t> titrations where a subtle color change occurs.</a:t>
            </a:r>
          </a:p>
          <a:p>
            <a:r>
              <a:rPr lang="en-US" sz="1200" b="0" i="0" kern="1200" dirty="0" smtClean="0">
                <a:solidFill>
                  <a:schemeClr val="tx1"/>
                </a:solidFill>
                <a:effectLst/>
                <a:latin typeface="+mn-lt"/>
                <a:ea typeface="+mn-ea"/>
                <a:cs typeface="+mn-cs"/>
              </a:rPr>
              <a:t>For repetitive titrations, </a:t>
            </a:r>
            <a:r>
              <a:rPr lang="en-US" sz="1200" b="0" i="0" kern="1200" dirty="0" err="1" smtClean="0">
                <a:solidFill>
                  <a:schemeClr val="tx1"/>
                </a:solidFill>
                <a:effectLst/>
                <a:latin typeface="+mn-lt"/>
                <a:ea typeface="+mn-ea"/>
                <a:cs typeface="+mn-cs"/>
              </a:rPr>
              <a:t>autotitrators</a:t>
            </a:r>
            <a:r>
              <a:rPr lang="en-US" sz="1200" b="0" i="0" kern="1200" dirty="0" smtClean="0">
                <a:solidFill>
                  <a:schemeClr val="tx1"/>
                </a:solidFill>
                <a:effectLst/>
                <a:latin typeface="+mn-lt"/>
                <a:ea typeface="+mn-ea"/>
                <a:cs typeface="+mn-cs"/>
              </a:rPr>
              <a:t> with microprocessors are available that deliver the titrant, stop at the endpoint, and calculate the concentration of the </a:t>
            </a:r>
            <a:r>
              <a:rPr lang="en-US" sz="1200" b="0" i="0" kern="1200" dirty="0" err="1" smtClean="0">
                <a:solidFill>
                  <a:schemeClr val="tx1"/>
                </a:solidFill>
                <a:effectLst/>
                <a:latin typeface="+mn-lt"/>
                <a:ea typeface="+mn-ea"/>
                <a:cs typeface="+mn-cs"/>
              </a:rPr>
              <a:t>analyte</a:t>
            </a:r>
            <a:r>
              <a:rPr lang="en-US" sz="1200" b="0" i="0" kern="1200" dirty="0" smtClean="0">
                <a:solidFill>
                  <a:schemeClr val="tx1"/>
                </a:solidFill>
                <a:effectLst/>
                <a:latin typeface="+mn-lt"/>
                <a:ea typeface="+mn-ea"/>
                <a:cs typeface="+mn-cs"/>
              </a:rPr>
              <a:t>. The endpoint is usually detected by some type of </a:t>
            </a:r>
            <a:r>
              <a:rPr lang="en-US" sz="1200" b="0" i="0" kern="1200" dirty="0" smtClean="0">
                <a:solidFill>
                  <a:schemeClr val="tx1"/>
                </a:solidFill>
                <a:effectLst/>
                <a:latin typeface="+mn-lt"/>
                <a:ea typeface="+mn-ea"/>
                <a:cs typeface="+mn-cs"/>
                <a:hlinkClick r:id="rId10"/>
              </a:rPr>
              <a:t>electrochemical</a:t>
            </a:r>
            <a:r>
              <a:rPr lang="en-US" sz="1200" b="0" i="0" kern="1200" dirty="0" smtClean="0">
                <a:solidFill>
                  <a:schemeClr val="tx1"/>
                </a:solidFill>
                <a:effectLst/>
                <a:latin typeface="+mn-lt"/>
                <a:ea typeface="+mn-ea"/>
                <a:cs typeface="+mn-cs"/>
              </a:rPr>
              <a:t> measurement. Some examples of titrations for which </a:t>
            </a:r>
            <a:r>
              <a:rPr lang="en-US" sz="1200" b="0" i="0" kern="1200" dirty="0" err="1" smtClean="0">
                <a:solidFill>
                  <a:schemeClr val="tx1"/>
                </a:solidFill>
                <a:effectLst/>
                <a:latin typeface="+mn-lt"/>
                <a:ea typeface="+mn-ea"/>
                <a:cs typeface="+mn-cs"/>
              </a:rPr>
              <a:t>autotitrators</a:t>
            </a:r>
            <a:r>
              <a:rPr lang="en-US" sz="1200" b="0" i="0" kern="1200" dirty="0" smtClean="0">
                <a:solidFill>
                  <a:schemeClr val="tx1"/>
                </a:solidFill>
                <a:effectLst/>
                <a:latin typeface="+mn-lt"/>
                <a:ea typeface="+mn-ea"/>
                <a:cs typeface="+mn-cs"/>
              </a:rPr>
              <a:t> are available include:</a:t>
            </a:r>
          </a:p>
          <a:p>
            <a:r>
              <a:rPr lang="en-US" sz="1200" b="0" i="0" kern="1200" dirty="0" smtClean="0">
                <a:solidFill>
                  <a:schemeClr val="tx1"/>
                </a:solidFill>
                <a:effectLst/>
                <a:latin typeface="+mn-lt"/>
                <a:ea typeface="+mn-ea"/>
                <a:cs typeface="+mn-cs"/>
              </a:rPr>
              <a:t>Acid or base determination by pH measurement with potentiometric detection.</a:t>
            </a:r>
          </a:p>
          <a:p>
            <a:r>
              <a:rPr lang="en-US" sz="1200" b="0" i="0" kern="1200" dirty="0" smtClean="0">
                <a:solidFill>
                  <a:schemeClr val="tx1"/>
                </a:solidFill>
                <a:effectLst/>
                <a:latin typeface="+mn-lt"/>
                <a:ea typeface="+mn-ea"/>
                <a:cs typeface="+mn-cs"/>
              </a:rPr>
              <a:t>Determination of water by Karl Fischer reagent (I</a:t>
            </a:r>
            <a:r>
              <a:rPr lang="en-US" sz="1200" b="0" i="0" kern="1200" baseline="-25000" dirty="0" smtClean="0">
                <a:solidFill>
                  <a:schemeClr val="tx1"/>
                </a:solidFill>
                <a:effectLst/>
                <a:latin typeface="+mn-lt"/>
                <a:ea typeface="+mn-ea"/>
                <a:cs typeface="+mn-cs"/>
              </a:rPr>
              <a:t>2</a:t>
            </a:r>
            <a:r>
              <a:rPr lang="en-US" sz="1200" b="0" i="0" kern="1200" dirty="0" smtClean="0">
                <a:solidFill>
                  <a:schemeClr val="tx1"/>
                </a:solidFill>
                <a:effectLst/>
                <a:latin typeface="+mn-lt"/>
                <a:ea typeface="+mn-ea"/>
                <a:cs typeface="+mn-cs"/>
              </a:rPr>
              <a:t> and SO</a:t>
            </a:r>
            <a:r>
              <a:rPr lang="en-US" sz="1200" b="0" i="0" kern="1200" baseline="-25000" dirty="0" smtClean="0">
                <a:solidFill>
                  <a:schemeClr val="tx1"/>
                </a:solidFill>
                <a:effectLst/>
                <a:latin typeface="+mn-lt"/>
                <a:ea typeface="+mn-ea"/>
                <a:cs typeface="+mn-cs"/>
              </a:rPr>
              <a:t>2</a:t>
            </a:r>
            <a:r>
              <a:rPr lang="en-US" sz="1200" b="0" i="0" kern="1200" dirty="0" smtClean="0">
                <a:solidFill>
                  <a:schemeClr val="tx1"/>
                </a:solidFill>
                <a:effectLst/>
                <a:latin typeface="+mn-lt"/>
                <a:ea typeface="+mn-ea"/>
                <a:cs typeface="+mn-cs"/>
              </a:rPr>
              <a:t> in methyl alcohol and pyridine) with </a:t>
            </a:r>
            <a:r>
              <a:rPr lang="en-US" sz="1200" b="0" i="0" kern="1200" dirty="0" err="1" smtClean="0">
                <a:solidFill>
                  <a:schemeClr val="tx1"/>
                </a:solidFill>
                <a:effectLst/>
                <a:latin typeface="+mn-lt"/>
                <a:ea typeface="+mn-ea"/>
                <a:cs typeface="+mn-cs"/>
                <a:hlinkClick r:id="rId11"/>
              </a:rPr>
              <a:t>coulometric</a:t>
            </a:r>
            <a:r>
              <a:rPr lang="en-US" sz="1200" b="0" i="0" kern="1200" dirty="0" smtClean="0">
                <a:solidFill>
                  <a:schemeClr val="tx1"/>
                </a:solidFill>
                <a:effectLst/>
                <a:latin typeface="+mn-lt"/>
                <a:ea typeface="+mn-ea"/>
                <a:cs typeface="+mn-cs"/>
              </a:rPr>
              <a:t> detection.</a:t>
            </a:r>
          </a:p>
          <a:p>
            <a:r>
              <a:rPr lang="en-US" sz="1200" b="0" i="0" kern="1200" dirty="0" smtClean="0">
                <a:solidFill>
                  <a:schemeClr val="tx1"/>
                </a:solidFill>
                <a:effectLst/>
                <a:latin typeface="+mn-lt"/>
                <a:ea typeface="+mn-ea"/>
                <a:cs typeface="+mn-cs"/>
              </a:rPr>
              <a:t>Determination of </a:t>
            </a:r>
            <a:r>
              <a:rPr lang="en-US" sz="1200" b="0" i="0" kern="1200" dirty="0" err="1" smtClean="0">
                <a:solidFill>
                  <a:schemeClr val="tx1"/>
                </a:solidFill>
                <a:effectLst/>
                <a:latin typeface="+mn-lt"/>
                <a:ea typeface="+mn-ea"/>
                <a:cs typeface="+mn-cs"/>
              </a:rPr>
              <a:t>Cl</a:t>
            </a:r>
            <a:r>
              <a:rPr lang="en-US" sz="1200" b="0" i="0" kern="1200" dirty="0" smtClean="0">
                <a:solidFill>
                  <a:schemeClr val="tx1"/>
                </a:solidFill>
                <a:effectLst/>
                <a:latin typeface="+mn-lt"/>
                <a:ea typeface="+mn-ea"/>
                <a:cs typeface="+mn-cs"/>
              </a:rPr>
              <a:t> in aqueous solution with </a:t>
            </a:r>
            <a:r>
              <a:rPr lang="en-US" sz="1200" b="0" i="0" kern="1200" dirty="0" err="1" smtClean="0">
                <a:solidFill>
                  <a:schemeClr val="tx1"/>
                </a:solidFill>
                <a:effectLst/>
                <a:latin typeface="+mn-lt"/>
                <a:ea typeface="+mn-ea"/>
                <a:cs typeface="+mn-cs"/>
              </a:rPr>
              <a:t>phenylarsene</a:t>
            </a:r>
            <a:r>
              <a:rPr lang="en-US" sz="1200" b="0" i="0" kern="1200" dirty="0" smtClean="0">
                <a:solidFill>
                  <a:schemeClr val="tx1"/>
                </a:solidFill>
                <a:effectLst/>
                <a:latin typeface="+mn-lt"/>
                <a:ea typeface="+mn-ea"/>
                <a:cs typeface="+mn-cs"/>
              </a:rPr>
              <a:t> oxide using </a:t>
            </a:r>
            <a:r>
              <a:rPr lang="en-US" sz="1200" b="0" i="0" kern="1200" dirty="0" err="1" smtClean="0">
                <a:solidFill>
                  <a:schemeClr val="tx1"/>
                </a:solidFill>
                <a:effectLst/>
                <a:latin typeface="+mn-lt"/>
                <a:ea typeface="+mn-ea"/>
                <a:cs typeface="+mn-cs"/>
              </a:rPr>
              <a:t>amperometric</a:t>
            </a:r>
            <a:r>
              <a:rPr lang="en-US" sz="1200" b="0" i="0" kern="1200" dirty="0" smtClean="0">
                <a:solidFill>
                  <a:schemeClr val="tx1"/>
                </a:solidFill>
                <a:effectLst/>
                <a:latin typeface="+mn-lt"/>
                <a:ea typeface="+mn-ea"/>
                <a:cs typeface="+mn-cs"/>
              </a:rPr>
              <a:t> detection.</a:t>
            </a:r>
          </a:p>
          <a:p>
            <a:endParaRPr lang="en-US" dirty="0"/>
          </a:p>
        </p:txBody>
      </p:sp>
      <p:sp>
        <p:nvSpPr>
          <p:cNvPr id="4" name="Slide Number Placeholder 3"/>
          <p:cNvSpPr>
            <a:spLocks noGrp="1"/>
          </p:cNvSpPr>
          <p:nvPr>
            <p:ph type="sldNum" sz="quarter" idx="10"/>
          </p:nvPr>
        </p:nvSpPr>
        <p:spPr/>
        <p:txBody>
          <a:bodyPr/>
          <a:lstStyle/>
          <a:p>
            <a:fld id="{6CDE3E6C-447A-496D-A965-1954D04FDC8E}" type="slidenum">
              <a:rPr lang="en-US" smtClean="0"/>
              <a:t>2</a:t>
            </a:fld>
            <a:endParaRPr lang="en-US"/>
          </a:p>
        </p:txBody>
      </p:sp>
    </p:spTree>
    <p:extLst>
      <p:ext uri="{BB962C8B-B14F-4D97-AF65-F5344CB8AC3E}">
        <p14:creationId xmlns:p14="http://schemas.microsoft.com/office/powerpoint/2010/main" val="18565941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1" i="0" u="none" strike="noStrike" kern="1200" baseline="0" dirty="0" smtClean="0">
                <a:solidFill>
                  <a:schemeClr val="tx1"/>
                </a:solidFill>
                <a:latin typeface="+mn-lt"/>
                <a:ea typeface="+mn-ea"/>
                <a:cs typeface="+mn-cs"/>
              </a:rPr>
              <a:t>SEPARATION TECHNIQUES (</a:t>
            </a:r>
            <a:r>
              <a:rPr lang="en-US" sz="1200" b="1" i="0" u="none" strike="noStrike" kern="1200" baseline="0" dirty="0" err="1" smtClean="0">
                <a:solidFill>
                  <a:schemeClr val="tx1"/>
                </a:solidFill>
                <a:latin typeface="+mn-lt"/>
                <a:ea typeface="+mn-ea"/>
                <a:cs typeface="+mn-cs"/>
              </a:rPr>
              <a:t>pdf</a:t>
            </a:r>
            <a:r>
              <a:rPr lang="en-US" sz="1200" b="1" i="0" u="none" strike="noStrike" kern="1200" baseline="0" dirty="0" smtClean="0">
                <a:solidFill>
                  <a:schemeClr val="tx1"/>
                </a:solidFill>
                <a:latin typeface="+mn-lt"/>
                <a:ea typeface="+mn-ea"/>
                <a:cs typeface="+mn-cs"/>
              </a:rPr>
              <a:t>) – MARLAP , JULY 2004</a:t>
            </a:r>
          </a:p>
          <a:p>
            <a:endParaRPr lang="en-US" dirty="0"/>
          </a:p>
        </p:txBody>
      </p:sp>
      <p:sp>
        <p:nvSpPr>
          <p:cNvPr id="4" name="Slide Number Placeholder 3"/>
          <p:cNvSpPr>
            <a:spLocks noGrp="1"/>
          </p:cNvSpPr>
          <p:nvPr>
            <p:ph type="sldNum" sz="quarter" idx="10"/>
          </p:nvPr>
        </p:nvSpPr>
        <p:spPr/>
        <p:txBody>
          <a:bodyPr/>
          <a:lstStyle/>
          <a:p>
            <a:fld id="{6CDE3E6C-447A-496D-A965-1954D04FDC8E}" type="slidenum">
              <a:rPr lang="en-US" smtClean="0"/>
              <a:t>3</a:t>
            </a:fld>
            <a:endParaRPr lang="en-US"/>
          </a:p>
        </p:txBody>
      </p:sp>
    </p:spTree>
    <p:extLst>
      <p:ext uri="{BB962C8B-B14F-4D97-AF65-F5344CB8AC3E}">
        <p14:creationId xmlns:p14="http://schemas.microsoft.com/office/powerpoint/2010/main" val="9128396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1" i="0" u="none" strike="noStrike" kern="1200" baseline="0" dirty="0" smtClean="0">
                <a:solidFill>
                  <a:schemeClr val="tx1"/>
                </a:solidFill>
                <a:latin typeface="+mn-lt"/>
                <a:ea typeface="+mn-ea"/>
                <a:cs typeface="+mn-cs"/>
              </a:rPr>
              <a:t>SEPARATION TECHNIQUES (</a:t>
            </a:r>
            <a:r>
              <a:rPr lang="en-US" sz="1200" b="1" i="0" u="none" strike="noStrike" kern="1200" baseline="0" dirty="0" err="1" smtClean="0">
                <a:solidFill>
                  <a:schemeClr val="tx1"/>
                </a:solidFill>
                <a:latin typeface="+mn-lt"/>
                <a:ea typeface="+mn-ea"/>
                <a:cs typeface="+mn-cs"/>
              </a:rPr>
              <a:t>pdf</a:t>
            </a:r>
            <a:r>
              <a:rPr lang="en-US" sz="1200" b="1" i="0" u="none" strike="noStrike" kern="1200" baseline="0" dirty="0" smtClean="0">
                <a:solidFill>
                  <a:schemeClr val="tx1"/>
                </a:solidFill>
                <a:latin typeface="+mn-lt"/>
                <a:ea typeface="+mn-ea"/>
                <a:cs typeface="+mn-cs"/>
              </a:rPr>
              <a:t>) – MARLAP , JULY 2004</a:t>
            </a:r>
          </a:p>
          <a:p>
            <a:r>
              <a:rPr lang="en-US" sz="1200" b="1" i="0" u="none" strike="noStrike" kern="1200" baseline="0" dirty="0" smtClean="0">
                <a:solidFill>
                  <a:schemeClr val="tx1"/>
                </a:solidFill>
                <a:latin typeface="+mn-lt"/>
                <a:ea typeface="+mn-ea"/>
                <a:cs typeface="+mn-cs"/>
              </a:rPr>
              <a:t>14.5 Volatilization and Distillation</a:t>
            </a:r>
          </a:p>
          <a:p>
            <a:r>
              <a:rPr lang="en-US" sz="1200" b="1" i="0" u="none" strike="noStrike" kern="1200" baseline="0" dirty="0" smtClean="0">
                <a:solidFill>
                  <a:schemeClr val="tx1"/>
                </a:solidFill>
                <a:latin typeface="+mn-lt"/>
                <a:ea typeface="+mn-ea"/>
                <a:cs typeface="+mn-cs"/>
              </a:rPr>
              <a:t>14.5.1 Introduction</a:t>
            </a:r>
          </a:p>
          <a:p>
            <a:r>
              <a:rPr lang="en-US" sz="1200" b="0" i="0" u="none" strike="noStrike" kern="1200" baseline="0" dirty="0" smtClean="0">
                <a:solidFill>
                  <a:schemeClr val="tx1"/>
                </a:solidFill>
                <a:latin typeface="+mn-lt"/>
                <a:ea typeface="+mn-ea"/>
                <a:cs typeface="+mn-cs"/>
              </a:rPr>
              <a:t>Differences in vapor pressures of elements or their compounds can be exploited for the</a:t>
            </a:r>
          </a:p>
          <a:p>
            <a:r>
              <a:rPr lang="en-US" sz="1200" b="0" i="0" u="none" strike="noStrike" kern="1200" baseline="0" dirty="0" smtClean="0">
                <a:solidFill>
                  <a:schemeClr val="tx1"/>
                </a:solidFill>
                <a:latin typeface="+mn-lt"/>
                <a:ea typeface="+mn-ea"/>
                <a:cs typeface="+mn-cs"/>
              </a:rPr>
              <a:t>separation of radionuclides. Friedlander et al. (1981), describes the process:</a:t>
            </a:r>
          </a:p>
          <a:p>
            <a:r>
              <a:rPr lang="en-US" sz="1200" b="0" i="0" u="none" strike="noStrike" kern="1200" baseline="0" dirty="0" smtClean="0">
                <a:solidFill>
                  <a:schemeClr val="tx1"/>
                </a:solidFill>
                <a:latin typeface="+mn-lt"/>
                <a:ea typeface="+mn-ea"/>
                <a:cs typeface="+mn-cs"/>
              </a:rPr>
              <a:t>	“The most straightforward application is the removal of radioactive rare gases 	from aqueous solutions or melts by sweeping an inert gas or helium. The 	volatility of ... compounds ... Can be used to effect separations ... By 	distillation ... Distillation and volatilization methods often give clean 	separations, provided that proper precautions are taken to avoid 	contamination of the distillate by spray or mechanical entrapment. Most 	volatilization methods can be done without specific carriers, but some 	</a:t>
            </a:r>
            <a:r>
              <a:rPr lang="en-US" sz="1200" b="0" i="0" u="none" strike="noStrike" kern="1200" baseline="0" dirty="0" err="1" smtClean="0">
                <a:solidFill>
                  <a:schemeClr val="tx1"/>
                </a:solidFill>
                <a:latin typeface="+mn-lt"/>
                <a:ea typeface="+mn-ea"/>
                <a:cs typeface="+mn-cs"/>
              </a:rPr>
              <a:t>nonisotopic</a:t>
            </a:r>
            <a:r>
              <a:rPr lang="en-US" sz="1200" b="0" i="0" u="none" strike="noStrike" kern="1200" baseline="0" dirty="0" smtClean="0">
                <a:solidFill>
                  <a:schemeClr val="tx1"/>
                </a:solidFill>
                <a:latin typeface="+mn-lt"/>
                <a:ea typeface="+mn-ea"/>
                <a:cs typeface="+mn-cs"/>
              </a:rPr>
              <a:t> carrier gas might be required. Precautions are sometimes 	necessary to avoid loss of volatile radioactive substances during the dissolving 	of irradiated targets or during irradiation itself.”</a:t>
            </a:r>
          </a:p>
          <a:p>
            <a:r>
              <a:rPr lang="en-US" sz="1200" b="0" i="0" u="none" strike="noStrike" kern="1200" baseline="0" dirty="0" smtClean="0">
                <a:solidFill>
                  <a:schemeClr val="tx1"/>
                </a:solidFill>
                <a:latin typeface="+mn-lt"/>
                <a:ea typeface="+mn-ea"/>
                <a:cs typeface="+mn-cs"/>
              </a:rPr>
              <a:t>Similar precautions are also advisable during the </a:t>
            </a:r>
            <a:r>
              <a:rPr lang="en-US" sz="1200" b="0" i="0" u="none" strike="noStrike" kern="1200" baseline="0" dirty="0" err="1" smtClean="0">
                <a:solidFill>
                  <a:schemeClr val="tx1"/>
                </a:solidFill>
                <a:latin typeface="+mn-lt"/>
                <a:ea typeface="+mn-ea"/>
                <a:cs typeface="+mn-cs"/>
              </a:rPr>
              <a:t>solubilization</a:t>
            </a:r>
            <a:r>
              <a:rPr lang="en-US" sz="1200" b="0" i="0" u="none" strike="noStrike" kern="1200" baseline="0" dirty="0" smtClean="0">
                <a:solidFill>
                  <a:schemeClr val="tx1"/>
                </a:solidFill>
                <a:latin typeface="+mn-lt"/>
                <a:ea typeface="+mn-ea"/>
                <a:cs typeface="+mn-cs"/>
              </a:rPr>
              <a:t> of samples containing volatile elements or compounds (Chapter 13, </a:t>
            </a:r>
            <a:r>
              <a:rPr lang="en-US" sz="1200" b="0" i="1" u="none" strike="noStrike" kern="1200" baseline="0" dirty="0" smtClean="0">
                <a:solidFill>
                  <a:schemeClr val="tx1"/>
                </a:solidFill>
                <a:latin typeface="+mn-lt"/>
                <a:ea typeface="+mn-ea"/>
                <a:cs typeface="+mn-cs"/>
              </a:rPr>
              <a:t>Sample Dissolution</a:t>
            </a:r>
            <a:r>
              <a:rPr lang="en-US" sz="1200" b="0" i="0" u="none" strike="noStrike" kern="1200" baseline="0" dirty="0" smtClean="0">
                <a:solidFill>
                  <a:schemeClr val="tx1"/>
                </a:solidFill>
                <a:latin typeface="+mn-lt"/>
                <a:ea typeface="+mn-ea"/>
                <a:cs typeface="+mn-cs"/>
              </a:rPr>
              <a:t>).</a:t>
            </a:r>
          </a:p>
          <a:p>
            <a:r>
              <a:rPr lang="en-US" sz="1200" b="1" i="0" u="none" strike="noStrike" kern="1200" baseline="0" dirty="0" smtClean="0">
                <a:solidFill>
                  <a:schemeClr val="tx1"/>
                </a:solidFill>
                <a:latin typeface="+mn-lt"/>
                <a:ea typeface="+mn-ea"/>
                <a:cs typeface="+mn-cs"/>
              </a:rPr>
              <a:t>14.5.3 Distillation Principles</a:t>
            </a:r>
          </a:p>
          <a:p>
            <a:r>
              <a:rPr lang="en-US" sz="1200" b="0" i="0" u="none" strike="noStrike" kern="1200" baseline="0" dirty="0" smtClean="0">
                <a:solidFill>
                  <a:schemeClr val="tx1"/>
                </a:solidFill>
                <a:latin typeface="+mn-lt"/>
                <a:ea typeface="+mn-ea"/>
                <a:cs typeface="+mn-cs"/>
              </a:rPr>
              <a:t>Distillation is the separation of a volatile component(s) of a mixture by vaporization at the</a:t>
            </a:r>
          </a:p>
          <a:p>
            <a:r>
              <a:rPr lang="en-US" sz="1200" b="0" i="0" u="none" strike="noStrike" kern="1200" baseline="0" dirty="0" smtClean="0">
                <a:solidFill>
                  <a:schemeClr val="tx1"/>
                </a:solidFill>
                <a:latin typeface="+mn-lt"/>
                <a:ea typeface="+mn-ea"/>
                <a:cs typeface="+mn-cs"/>
              </a:rPr>
              <a:t>boiling point of the mixture and subsequent condensation of the vapor. The vapor produced on boiling the mixture is richer in the more volatile </a:t>
            </a:r>
            <a:r>
              <a:rPr lang="en-US" sz="1200" b="0" i="0" u="none" strike="noStrike" kern="1200" baseline="0" dirty="0" err="1" smtClean="0">
                <a:solidFill>
                  <a:schemeClr val="tx1"/>
                </a:solidFill>
                <a:latin typeface="+mn-lt"/>
                <a:ea typeface="+mn-ea"/>
                <a:cs typeface="+mn-cs"/>
              </a:rPr>
              <a:t>component.the</a:t>
            </a:r>
            <a:r>
              <a:rPr lang="en-US" sz="1200" b="0" i="0" u="none" strike="noStrike" kern="1200" baseline="0" dirty="0" smtClean="0">
                <a:solidFill>
                  <a:schemeClr val="tx1"/>
                </a:solidFill>
                <a:latin typeface="+mn-lt"/>
                <a:ea typeface="+mn-ea"/>
                <a:cs typeface="+mn-cs"/>
              </a:rPr>
              <a:t> component with the higher vapor pressure (partial pressure) and correspondingly lower boiling point. The process of distillation, therefore, essentially takes advantage of the differences in the boiling points of the constituents to separate a mixture into its components. It is a useful separation tool if the </a:t>
            </a:r>
            <a:r>
              <a:rPr lang="en-US" sz="1200" b="0" i="0" u="none" strike="noStrike" kern="1200" baseline="0" dirty="0" err="1" smtClean="0">
                <a:solidFill>
                  <a:schemeClr val="tx1"/>
                </a:solidFill>
                <a:latin typeface="+mn-lt"/>
                <a:ea typeface="+mn-ea"/>
                <a:cs typeface="+mn-cs"/>
              </a:rPr>
              <a:t>analyte</a:t>
            </a:r>
            <a:r>
              <a:rPr lang="en-US" sz="1200" b="0" i="0" u="none" strike="noStrike" kern="1200" baseline="0" dirty="0" smtClean="0">
                <a:solidFill>
                  <a:schemeClr val="tx1"/>
                </a:solidFill>
                <a:latin typeface="+mn-lt"/>
                <a:ea typeface="+mn-ea"/>
                <a:cs typeface="+mn-cs"/>
              </a:rPr>
              <a:t> is volatile or can be transformed into a volatile compound. Most inorganic applications of distillation involve batch distillation, whereas most organic applications require some type of fractional distillation. In a simple batch distillation, the sample solution containing a single volatile component or components with widely separated boiling points is placed in a distillation flask, boiling is initiated, and the vapors are then continuously removed, condensed, and collected. Mixtures containing multiple volatile components require fractional distillation, which employs repeated vaporization-condensation cycles for separation, and is commonly performed in a fractionation column for that purpose. The column allows the cycles to occur in one operation, and the separated component is collected after the last condensation.</a:t>
            </a:r>
          </a:p>
          <a:p>
            <a:r>
              <a:rPr lang="en-US" sz="1200" b="0" i="0" u="none" strike="noStrike" kern="1200" baseline="0" dirty="0" smtClean="0">
                <a:solidFill>
                  <a:schemeClr val="tx1"/>
                </a:solidFill>
                <a:latin typeface="+mn-lt"/>
                <a:ea typeface="+mn-ea"/>
                <a:cs typeface="+mn-cs"/>
              </a:rPr>
              <a:t>Distillation has been widely used for separating organic mixtures but this approach has less</a:t>
            </a:r>
          </a:p>
          <a:p>
            <a:r>
              <a:rPr lang="en-US" sz="1200" b="0" i="0" u="none" strike="noStrike" kern="1200" baseline="0" dirty="0" smtClean="0">
                <a:solidFill>
                  <a:schemeClr val="tx1"/>
                </a:solidFill>
                <a:latin typeface="+mn-lt"/>
                <a:ea typeface="+mn-ea"/>
                <a:cs typeface="+mn-cs"/>
              </a:rPr>
              <a:t>applicability in inorganic analysis (</a:t>
            </a:r>
            <a:r>
              <a:rPr lang="en-US" sz="1200" b="0" i="0" u="none" strike="noStrike" kern="1200" baseline="0" dirty="0" err="1" smtClean="0">
                <a:solidFill>
                  <a:schemeClr val="tx1"/>
                </a:solidFill>
                <a:latin typeface="+mn-lt"/>
                <a:ea typeface="+mn-ea"/>
                <a:cs typeface="+mn-cs"/>
              </a:rPr>
              <a:t>Korkisch</a:t>
            </a:r>
            <a:r>
              <a:rPr lang="en-US" sz="1200" b="0" i="0" u="none" strike="noStrike" kern="1200" baseline="0" dirty="0" smtClean="0">
                <a:solidFill>
                  <a:schemeClr val="tx1"/>
                </a:solidFill>
                <a:latin typeface="+mn-lt"/>
                <a:ea typeface="+mn-ea"/>
                <a:cs typeface="+mn-cs"/>
              </a:rPr>
              <a:t>, 1969). </a:t>
            </a:r>
            <a:r>
              <a:rPr lang="en-US" sz="1200" b="0" i="0" u="none" strike="noStrike" kern="1200" baseline="0" dirty="0" err="1" smtClean="0">
                <a:solidFill>
                  <a:schemeClr val="tx1"/>
                </a:solidFill>
                <a:latin typeface="+mn-lt"/>
                <a:ea typeface="+mn-ea"/>
                <a:cs typeface="+mn-cs"/>
              </a:rPr>
              <a:t>Korkisch</a:t>
            </a:r>
            <a:r>
              <a:rPr lang="en-US" sz="1200" b="0" i="0" u="none" strike="noStrike" kern="1200" baseline="0" dirty="0" smtClean="0">
                <a:solidFill>
                  <a:schemeClr val="tx1"/>
                </a:solidFill>
                <a:latin typeface="+mn-lt"/>
                <a:ea typeface="+mn-ea"/>
                <a:cs typeface="+mn-cs"/>
              </a:rPr>
              <a:t> (1969) states: .Nevertheless, some of the elements of interest to </a:t>
            </a:r>
            <a:r>
              <a:rPr lang="en-US" sz="1200" b="0" i="0" u="none" strike="noStrike" kern="1200" baseline="0" dirty="0" err="1" smtClean="0">
                <a:solidFill>
                  <a:schemeClr val="tx1"/>
                </a:solidFill>
                <a:latin typeface="+mn-lt"/>
                <a:ea typeface="+mn-ea"/>
                <a:cs typeface="+mn-cs"/>
              </a:rPr>
              <a:t>radiochemists</a:t>
            </a:r>
            <a:r>
              <a:rPr lang="en-US" sz="1200" b="0" i="0" u="none" strike="noStrike" kern="1200" baseline="0" dirty="0" smtClean="0">
                <a:solidFill>
                  <a:schemeClr val="tx1"/>
                </a:solidFill>
                <a:latin typeface="+mn-lt"/>
                <a:ea typeface="+mn-ea"/>
                <a:cs typeface="+mn-cs"/>
              </a:rPr>
              <a:t> can be very effectively separated by distillation as their volatile chlorides, bromides, and oxides .... [T]</a:t>
            </a:r>
            <a:r>
              <a:rPr lang="en-US" sz="1200" b="0" i="0" u="none" strike="noStrike" kern="1200" baseline="0" dirty="0" err="1" smtClean="0">
                <a:solidFill>
                  <a:schemeClr val="tx1"/>
                </a:solidFill>
                <a:latin typeface="+mn-lt"/>
                <a:ea typeface="+mn-ea"/>
                <a:cs typeface="+mn-cs"/>
              </a:rPr>
              <a:t>hese</a:t>
            </a:r>
            <a:r>
              <a:rPr lang="en-US" sz="1200" b="0" i="0" u="none" strike="noStrike" kern="1200" baseline="0" dirty="0" smtClean="0">
                <a:solidFill>
                  <a:schemeClr val="tx1"/>
                </a:solidFill>
                <a:latin typeface="+mn-lt"/>
                <a:ea typeface="+mn-ea"/>
                <a:cs typeface="+mn-cs"/>
              </a:rPr>
              <a:t> elements are germanium (</a:t>
            </a:r>
            <a:r>
              <a:rPr lang="en-US" sz="1200" b="0" i="0" u="none" strike="noStrike" kern="1200" baseline="0" dirty="0" err="1" smtClean="0">
                <a:solidFill>
                  <a:schemeClr val="tx1"/>
                </a:solidFill>
                <a:latin typeface="+mn-lt"/>
                <a:ea typeface="+mn-ea"/>
                <a:cs typeface="+mn-cs"/>
              </a:rPr>
              <a:t>Ge</a:t>
            </a:r>
            <a:r>
              <a:rPr lang="en-US" sz="1200" b="0" i="0" u="none" strike="noStrike" kern="1200" baseline="0" dirty="0" smtClean="0">
                <a:solidFill>
                  <a:schemeClr val="tx1"/>
                </a:solidFill>
                <a:latin typeface="+mn-lt"/>
                <a:ea typeface="+mn-ea"/>
                <a:cs typeface="+mn-cs"/>
              </a:rPr>
              <a:t>), selenium (Se), technetium (</a:t>
            </a:r>
            <a:r>
              <a:rPr lang="en-US" sz="1200" b="0" i="0" u="none" strike="noStrike" kern="1200" baseline="0" dirty="0" err="1" smtClean="0">
                <a:solidFill>
                  <a:schemeClr val="tx1"/>
                </a:solidFill>
                <a:latin typeface="+mn-lt"/>
                <a:ea typeface="+mn-ea"/>
                <a:cs typeface="+mn-cs"/>
              </a:rPr>
              <a:t>Tc</a:t>
            </a:r>
            <a:r>
              <a:rPr lang="en-US" sz="1200" b="0" i="0" u="none" strike="noStrike" kern="1200" baseline="0" dirty="0" smtClean="0">
                <a:solidFill>
                  <a:schemeClr val="tx1"/>
                </a:solidFill>
                <a:latin typeface="+mn-lt"/>
                <a:ea typeface="+mn-ea"/>
                <a:cs typeface="+mn-cs"/>
              </a:rPr>
              <a:t>), rhenium (Re), ruthenium (</a:t>
            </a:r>
            <a:r>
              <a:rPr lang="en-US" sz="1200" b="0" i="0" u="none" strike="noStrike" kern="1200" baseline="0" dirty="0" err="1" smtClean="0">
                <a:solidFill>
                  <a:schemeClr val="tx1"/>
                </a:solidFill>
                <a:latin typeface="+mn-lt"/>
                <a:ea typeface="+mn-ea"/>
                <a:cs typeface="+mn-cs"/>
              </a:rPr>
              <a:t>Ru</a:t>
            </a:r>
            <a:r>
              <a:rPr lang="en-US" sz="1200" b="0" i="0" u="none" strike="noStrike" kern="1200" baseline="0" dirty="0" smtClean="0">
                <a:solidFill>
                  <a:schemeClr val="tx1"/>
                </a:solidFill>
                <a:latin typeface="+mn-lt"/>
                <a:ea typeface="+mn-ea"/>
                <a:cs typeface="+mn-cs"/>
              </a:rPr>
              <a:t>), and osmium (</a:t>
            </a:r>
            <a:r>
              <a:rPr lang="en-US" sz="1200" b="0" i="0" u="none" strike="noStrike" kern="1200" baseline="0" dirty="0" err="1" smtClean="0">
                <a:solidFill>
                  <a:schemeClr val="tx1"/>
                </a:solidFill>
                <a:latin typeface="+mn-lt"/>
                <a:ea typeface="+mn-ea"/>
                <a:cs typeface="+mn-cs"/>
              </a:rPr>
              <a:t>Os</a:t>
            </a:r>
            <a:r>
              <a:rPr lang="en-US" sz="1200" b="0" i="0" u="none" strike="noStrike" kern="1200" baseline="0" dirty="0" smtClean="0">
                <a:solidFill>
                  <a:schemeClr val="tx1"/>
                </a:solidFill>
                <a:latin typeface="+mn-lt"/>
                <a:ea typeface="+mn-ea"/>
                <a:cs typeface="+mn-cs"/>
              </a:rPr>
              <a:t>).. (Also see DOE, 1997, Method RP530). Two common </a:t>
            </a:r>
            <a:r>
              <a:rPr lang="en-US" sz="1200" b="0" i="0" u="none" strike="noStrike" kern="1200" baseline="0" dirty="0" err="1" smtClean="0">
                <a:solidFill>
                  <a:schemeClr val="tx1"/>
                </a:solidFill>
                <a:latin typeface="+mn-lt"/>
                <a:ea typeface="+mn-ea"/>
                <a:cs typeface="+mn-cs"/>
              </a:rPr>
              <a:t>analytes</a:t>
            </a:r>
            <a:r>
              <a:rPr lang="en-US" sz="1200" b="0" i="0" u="none" strike="noStrike" kern="1200" baseline="0" dirty="0" smtClean="0">
                <a:solidFill>
                  <a:schemeClr val="tx1"/>
                </a:solidFill>
                <a:latin typeface="+mn-lt"/>
                <a:ea typeface="+mn-ea"/>
                <a:cs typeface="+mn-cs"/>
              </a:rPr>
              <a:t> determined through distillation, tritium and 226Ra, by radon emanation are discussed below.</a:t>
            </a:r>
          </a:p>
          <a:p>
            <a:endParaRPr lang="en-US"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Specific distillation principles are commonly found in chemistry reference and textbooks. For a theoretical discussion of distillation see Peters (1974) and Perry and </a:t>
            </a:r>
            <a:r>
              <a:rPr lang="en-US" sz="1200" b="0" i="0" u="none" strike="noStrike" kern="1200" baseline="0" dirty="0" err="1" smtClean="0">
                <a:solidFill>
                  <a:schemeClr val="tx1"/>
                </a:solidFill>
                <a:latin typeface="+mn-lt"/>
                <a:ea typeface="+mn-ea"/>
                <a:cs typeface="+mn-cs"/>
              </a:rPr>
              <a:t>Weisberger</a:t>
            </a:r>
            <a:r>
              <a:rPr lang="en-US" sz="1200" b="0" i="0" u="none" strike="noStrike" kern="1200" baseline="0" dirty="0" smtClean="0">
                <a:solidFill>
                  <a:schemeClr val="tx1"/>
                </a:solidFill>
                <a:latin typeface="+mn-lt"/>
                <a:ea typeface="+mn-ea"/>
                <a:cs typeface="+mn-cs"/>
              </a:rPr>
              <a:t> (1965).</a:t>
            </a:r>
          </a:p>
          <a:p>
            <a:r>
              <a:rPr lang="en-US" sz="1200" b="0" i="0" u="none" strike="noStrike" kern="1200" baseline="0" dirty="0" smtClean="0">
                <a:solidFill>
                  <a:schemeClr val="tx1"/>
                </a:solidFill>
                <a:latin typeface="+mn-lt"/>
                <a:ea typeface="+mn-ea"/>
                <a:cs typeface="+mn-cs"/>
              </a:rPr>
              <a:t>Distillation procedures are discussed for many inorganic applications in Dean (1995) and for less common </a:t>
            </a:r>
            <a:r>
              <a:rPr lang="en-US" sz="1200" b="0" i="0" u="none" strike="noStrike" kern="1200" baseline="0" dirty="0" err="1" smtClean="0">
                <a:solidFill>
                  <a:schemeClr val="tx1"/>
                </a:solidFill>
                <a:latin typeface="+mn-lt"/>
                <a:ea typeface="+mn-ea"/>
                <a:cs typeface="+mn-cs"/>
              </a:rPr>
              <a:t>radioanalytes</a:t>
            </a:r>
            <a:r>
              <a:rPr lang="en-US" sz="1200" b="0" i="0" u="none" strike="noStrike" kern="1200" baseline="0" dirty="0" smtClean="0">
                <a:solidFill>
                  <a:schemeClr val="tx1"/>
                </a:solidFill>
                <a:latin typeface="+mn-lt"/>
                <a:ea typeface="+mn-ea"/>
                <a:cs typeface="+mn-cs"/>
              </a:rPr>
              <a:t> in </a:t>
            </a:r>
            <a:r>
              <a:rPr lang="en-US" sz="1200" b="0" i="0" u="none" strike="noStrike" kern="1200" baseline="0" dirty="0" err="1" smtClean="0">
                <a:solidFill>
                  <a:schemeClr val="tx1"/>
                </a:solidFill>
                <a:latin typeface="+mn-lt"/>
                <a:ea typeface="+mn-ea"/>
                <a:cs typeface="+mn-cs"/>
              </a:rPr>
              <a:t>DeVoe</a:t>
            </a:r>
            <a:r>
              <a:rPr lang="en-US" sz="1200" b="0" i="0" u="none" strike="noStrike" kern="1200" baseline="0" dirty="0" smtClean="0">
                <a:solidFill>
                  <a:schemeClr val="tx1"/>
                </a:solidFill>
                <a:latin typeface="+mn-lt"/>
                <a:ea typeface="+mn-ea"/>
                <a:cs typeface="+mn-cs"/>
              </a:rPr>
              <a:t> (1962) and </a:t>
            </a:r>
            <a:r>
              <a:rPr lang="en-US" sz="1200" b="0" i="0" u="none" strike="noStrike" kern="1200" baseline="0" dirty="0" err="1" smtClean="0">
                <a:solidFill>
                  <a:schemeClr val="tx1"/>
                </a:solidFill>
                <a:latin typeface="+mn-lt"/>
                <a:ea typeface="+mn-ea"/>
                <a:cs typeface="+mn-cs"/>
              </a:rPr>
              <a:t>Kuska</a:t>
            </a:r>
            <a:r>
              <a:rPr lang="en-US" sz="1200" b="0" i="0" u="none" strike="noStrike" kern="1200" baseline="0" dirty="0" smtClean="0">
                <a:solidFill>
                  <a:schemeClr val="tx1"/>
                </a:solidFill>
                <a:latin typeface="+mn-lt"/>
                <a:ea typeface="+mn-ea"/>
                <a:cs typeface="+mn-cs"/>
              </a:rPr>
              <a:t> and </a:t>
            </a:r>
            <a:r>
              <a:rPr lang="en-US" sz="1200" b="0" i="0" u="none" strike="noStrike" kern="1200" baseline="0" dirty="0" err="1" smtClean="0">
                <a:solidFill>
                  <a:schemeClr val="tx1"/>
                </a:solidFill>
                <a:latin typeface="+mn-lt"/>
                <a:ea typeface="+mn-ea"/>
                <a:cs typeface="+mn-cs"/>
              </a:rPr>
              <a:t>Meinke</a:t>
            </a:r>
            <a:r>
              <a:rPr lang="en-US" sz="1200" b="0" i="0" u="none" strike="noStrike" kern="1200" baseline="0" dirty="0" smtClean="0">
                <a:solidFill>
                  <a:schemeClr val="tx1"/>
                </a:solidFill>
                <a:latin typeface="+mn-lt"/>
                <a:ea typeface="+mn-ea"/>
                <a:cs typeface="+mn-cs"/>
              </a:rPr>
              <a:t> (1961).</a:t>
            </a:r>
            <a:endParaRPr lang="en-US" dirty="0"/>
          </a:p>
        </p:txBody>
      </p:sp>
      <p:sp>
        <p:nvSpPr>
          <p:cNvPr id="4" name="Slide Number Placeholder 3"/>
          <p:cNvSpPr>
            <a:spLocks noGrp="1"/>
          </p:cNvSpPr>
          <p:nvPr>
            <p:ph type="sldNum" sz="quarter" idx="10"/>
          </p:nvPr>
        </p:nvSpPr>
        <p:spPr/>
        <p:txBody>
          <a:bodyPr/>
          <a:lstStyle/>
          <a:p>
            <a:fld id="{6CDE3E6C-447A-496D-A965-1954D04FDC8E}" type="slidenum">
              <a:rPr lang="en-US" smtClean="0"/>
              <a:t>4</a:t>
            </a:fld>
            <a:endParaRPr lang="en-US"/>
          </a:p>
        </p:txBody>
      </p:sp>
    </p:spTree>
    <p:extLst>
      <p:ext uri="{BB962C8B-B14F-4D97-AF65-F5344CB8AC3E}">
        <p14:creationId xmlns:p14="http://schemas.microsoft.com/office/powerpoint/2010/main" val="34129933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u="none" strike="noStrike" kern="1200" baseline="0" dirty="0" smtClean="0">
                <a:solidFill>
                  <a:schemeClr val="tx1"/>
                </a:solidFill>
                <a:latin typeface="+mn-lt"/>
                <a:ea typeface="+mn-ea"/>
                <a:cs typeface="+mn-cs"/>
              </a:rPr>
              <a:t>SEPARATION TECHNIQUES (</a:t>
            </a:r>
            <a:r>
              <a:rPr lang="en-US" sz="1200" b="1" i="0" u="none" strike="noStrike" kern="1200" baseline="0" dirty="0" err="1" smtClean="0">
                <a:solidFill>
                  <a:schemeClr val="tx1"/>
                </a:solidFill>
                <a:latin typeface="+mn-lt"/>
                <a:ea typeface="+mn-ea"/>
                <a:cs typeface="+mn-cs"/>
              </a:rPr>
              <a:t>pdf</a:t>
            </a:r>
            <a:r>
              <a:rPr lang="en-US" sz="1200" b="1" i="0" u="none" strike="noStrike" kern="1200" baseline="0" dirty="0" smtClean="0">
                <a:solidFill>
                  <a:schemeClr val="tx1"/>
                </a:solidFill>
                <a:latin typeface="+mn-lt"/>
                <a:ea typeface="+mn-ea"/>
                <a:cs typeface="+mn-cs"/>
              </a:rPr>
              <a:t>) – MARLAP , JULY 2004</a:t>
            </a:r>
          </a:p>
          <a:p>
            <a:r>
              <a:rPr lang="en-US" sz="1200" b="1" i="0" u="none" strike="noStrike" kern="1200" baseline="0" dirty="0" smtClean="0">
                <a:solidFill>
                  <a:schemeClr val="tx1"/>
                </a:solidFill>
                <a:latin typeface="+mn-lt"/>
                <a:ea typeface="+mn-ea"/>
                <a:cs typeface="+mn-cs"/>
              </a:rPr>
              <a:t>14.9.2 Carriers</a:t>
            </a:r>
          </a:p>
          <a:p>
            <a:r>
              <a:rPr lang="en-US" sz="1200" b="0" i="0" u="none" strike="noStrike" kern="1200" baseline="0" dirty="0" smtClean="0">
                <a:solidFill>
                  <a:schemeClr val="tx1"/>
                </a:solidFill>
                <a:latin typeface="+mn-lt"/>
                <a:ea typeface="+mn-ea"/>
                <a:cs typeface="+mn-cs"/>
              </a:rPr>
              <a:t>The key to radiochemical analysis of samples with multiple radionuclides is effective separation</a:t>
            </a:r>
          </a:p>
          <a:p>
            <a:r>
              <a:rPr lang="en-US" sz="1200" b="0" i="0" u="none" strike="noStrike" kern="1200" baseline="0" dirty="0" smtClean="0">
                <a:solidFill>
                  <a:schemeClr val="tx1"/>
                </a:solidFill>
                <a:latin typeface="+mn-lt"/>
                <a:ea typeface="+mn-ea"/>
                <a:cs typeface="+mn-cs"/>
              </a:rPr>
              <a:t>of the different </a:t>
            </a:r>
            <a:r>
              <a:rPr lang="en-US" sz="1200" b="0" i="0" u="none" strike="noStrike" kern="1200" baseline="0" dirty="0" err="1" smtClean="0">
                <a:solidFill>
                  <a:schemeClr val="tx1"/>
                </a:solidFill>
                <a:latin typeface="+mn-lt"/>
                <a:ea typeface="+mn-ea"/>
                <a:cs typeface="+mn-cs"/>
              </a:rPr>
              <a:t>analytes</a:t>
            </a:r>
            <a:r>
              <a:rPr lang="en-US" sz="1200" b="0" i="0" u="none" strike="noStrike" kern="1200" baseline="0" dirty="0" smtClean="0">
                <a:solidFill>
                  <a:schemeClr val="tx1"/>
                </a:solidFill>
                <a:latin typeface="+mn-lt"/>
                <a:ea typeface="+mn-ea"/>
                <a:cs typeface="+mn-cs"/>
              </a:rPr>
              <a:t>. Separations are most easily accomplished when performed on a macro</a:t>
            </a:r>
          </a:p>
          <a:p>
            <a:r>
              <a:rPr lang="en-US" sz="1200" b="0" i="0" u="none" strike="noStrike" kern="1200" baseline="0" dirty="0" smtClean="0">
                <a:solidFill>
                  <a:schemeClr val="tx1"/>
                </a:solidFill>
                <a:latin typeface="+mn-lt"/>
                <a:ea typeface="+mn-ea"/>
                <a:cs typeface="+mn-cs"/>
              </a:rPr>
              <a:t>scale. As described above, however, the </a:t>
            </a:r>
            <a:r>
              <a:rPr lang="en-US" sz="1200" b="0" i="0" u="none" strike="noStrike" kern="1200" baseline="0" dirty="0" err="1" smtClean="0">
                <a:solidFill>
                  <a:schemeClr val="tx1"/>
                </a:solidFill>
                <a:latin typeface="+mn-lt"/>
                <a:ea typeface="+mn-ea"/>
                <a:cs typeface="+mn-cs"/>
              </a:rPr>
              <a:t>analytes</a:t>
            </a:r>
            <a:r>
              <a:rPr lang="en-US" sz="1200" b="0" i="0" u="none" strike="noStrike" kern="1200" baseline="0" dirty="0" smtClean="0">
                <a:solidFill>
                  <a:schemeClr val="tx1"/>
                </a:solidFill>
                <a:latin typeface="+mn-lt"/>
                <a:ea typeface="+mn-ea"/>
                <a:cs typeface="+mn-cs"/>
              </a:rPr>
              <a:t> are frequently at levels that challenge the</a:t>
            </a:r>
          </a:p>
          <a:p>
            <a:r>
              <a:rPr lang="en-US" sz="1200" b="0" i="0" u="none" strike="noStrike" kern="1200" baseline="0" dirty="0" smtClean="0">
                <a:solidFill>
                  <a:schemeClr val="tx1"/>
                </a:solidFill>
                <a:latin typeface="+mn-lt"/>
                <a:ea typeface="+mn-ea"/>
                <a:cs typeface="+mn-cs"/>
              </a:rPr>
              <a:t>analyst and the conventional methods to perform the separations. The use of a material that is</a:t>
            </a:r>
          </a:p>
          <a:p>
            <a:r>
              <a:rPr lang="en-US" sz="1200" b="0" i="0" u="none" strike="noStrike" kern="1200" baseline="0" dirty="0" smtClean="0">
                <a:solidFill>
                  <a:schemeClr val="tx1"/>
                </a:solidFill>
                <a:latin typeface="+mn-lt"/>
                <a:ea typeface="+mn-ea"/>
                <a:cs typeface="+mn-cs"/>
              </a:rPr>
              <a:t>different in isotopic make-up to the </a:t>
            </a:r>
            <a:r>
              <a:rPr lang="en-US" sz="1200" b="0" i="0" u="none" strike="noStrike" kern="1200" baseline="0" dirty="0" err="1" smtClean="0">
                <a:solidFill>
                  <a:schemeClr val="tx1"/>
                </a:solidFill>
                <a:latin typeface="+mn-lt"/>
                <a:ea typeface="+mn-ea"/>
                <a:cs typeface="+mn-cs"/>
              </a:rPr>
              <a:t>analyte</a:t>
            </a:r>
            <a:r>
              <a:rPr lang="en-US" sz="1200" b="0" i="0" u="none" strike="noStrike" kern="1200" baseline="0" dirty="0" smtClean="0">
                <a:solidFill>
                  <a:schemeClr val="tx1"/>
                </a:solidFill>
                <a:latin typeface="+mn-lt"/>
                <a:ea typeface="+mn-ea"/>
                <a:cs typeface="+mn-cs"/>
              </a:rPr>
              <a:t> and that raises the effective concentration of the</a:t>
            </a:r>
          </a:p>
          <a:p>
            <a:r>
              <a:rPr lang="en-US" sz="1200" b="0" i="0" u="none" strike="noStrike" kern="1200" baseline="0" dirty="0" smtClean="0">
                <a:solidFill>
                  <a:schemeClr val="tx1"/>
                </a:solidFill>
                <a:latin typeface="+mn-lt"/>
                <a:ea typeface="+mn-ea"/>
                <a:cs typeface="+mn-cs"/>
              </a:rPr>
              <a:t>material to the macro level is referred to as a carrier. In many cases, the carrier is a nonradioactive</a:t>
            </a:r>
          </a:p>
          <a:p>
            <a:r>
              <a:rPr lang="en-US" sz="1200" b="0" i="0" u="none" strike="noStrike" kern="1200" baseline="0" dirty="0" smtClean="0">
                <a:solidFill>
                  <a:schemeClr val="tx1"/>
                </a:solidFill>
                <a:latin typeface="+mn-lt"/>
                <a:ea typeface="+mn-ea"/>
                <a:cs typeface="+mn-cs"/>
              </a:rPr>
              <a:t>isotope of the </a:t>
            </a:r>
            <a:r>
              <a:rPr lang="en-US" sz="1200" b="0" i="0" u="none" strike="noStrike" kern="1200" baseline="0" dirty="0" err="1" smtClean="0">
                <a:solidFill>
                  <a:schemeClr val="tx1"/>
                </a:solidFill>
                <a:latin typeface="+mn-lt"/>
                <a:ea typeface="+mn-ea"/>
                <a:cs typeface="+mn-cs"/>
              </a:rPr>
              <a:t>analyte</a:t>
            </a:r>
            <a:r>
              <a:rPr lang="en-US" sz="1200" b="0" i="0" u="none" strike="noStrike" kern="1200" baseline="0" dirty="0" smtClean="0">
                <a:solidFill>
                  <a:schemeClr val="tx1"/>
                </a:solidFill>
                <a:latin typeface="+mn-lt"/>
                <a:ea typeface="+mn-ea"/>
                <a:cs typeface="+mn-cs"/>
              </a:rPr>
              <a:t>. Some carriers are stable isotopes of chemically similar elements.</a:t>
            </a:r>
          </a:p>
          <a:p>
            <a:r>
              <a:rPr lang="en-US" sz="1200" b="0" i="0" u="none" strike="noStrike" kern="1200" baseline="0" dirty="0" smtClean="0">
                <a:solidFill>
                  <a:schemeClr val="tx1"/>
                </a:solidFill>
                <a:latin typeface="+mn-lt"/>
                <a:ea typeface="+mn-ea"/>
                <a:cs typeface="+mn-cs"/>
              </a:rPr>
              <a:t>A distinction exists between traditional and radiochemical analyses when referring to macro</a:t>
            </a:r>
          </a:p>
          <a:p>
            <a:r>
              <a:rPr lang="en-US" sz="1200" b="0" i="0" u="none" strike="noStrike" kern="1200" baseline="0" dirty="0" smtClean="0">
                <a:solidFill>
                  <a:schemeClr val="tx1"/>
                </a:solidFill>
                <a:latin typeface="+mn-lt"/>
                <a:ea typeface="+mn-ea"/>
                <a:cs typeface="+mn-cs"/>
              </a:rPr>
              <a:t>amounts. Generally, carriers are present in quantities from a few tenths to several hundred</a:t>
            </a:r>
          </a:p>
          <a:p>
            <a:r>
              <a:rPr lang="en-US" sz="1200" b="0" i="0" u="none" strike="noStrike" kern="1200" baseline="0" dirty="0" smtClean="0">
                <a:solidFill>
                  <a:schemeClr val="tx1"/>
                </a:solidFill>
                <a:latin typeface="+mn-lt"/>
                <a:ea typeface="+mn-ea"/>
                <a:cs typeface="+mn-cs"/>
              </a:rPr>
              <a:t>milligrams of material during the progress of the radiochemical separation.</a:t>
            </a:r>
          </a:p>
          <a:p>
            <a:endParaRPr lang="en-US"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14.9.2.1 Isotopic Carriers</a:t>
            </a:r>
          </a:p>
          <a:p>
            <a:r>
              <a:rPr lang="en-US" sz="1200" b="0" i="0" u="none" strike="noStrike" kern="1200" baseline="0" dirty="0" smtClean="0">
                <a:solidFill>
                  <a:schemeClr val="tx1"/>
                </a:solidFill>
                <a:latin typeface="+mn-lt"/>
                <a:ea typeface="+mn-ea"/>
                <a:cs typeface="+mn-cs"/>
              </a:rPr>
              <a:t>14.9.2.2 </a:t>
            </a:r>
            <a:r>
              <a:rPr lang="en-US" sz="1200" b="0" i="0" u="none" strike="noStrike" kern="1200" baseline="0" dirty="0" err="1" smtClean="0">
                <a:solidFill>
                  <a:schemeClr val="tx1"/>
                </a:solidFill>
                <a:latin typeface="+mn-lt"/>
                <a:ea typeface="+mn-ea"/>
                <a:cs typeface="+mn-cs"/>
              </a:rPr>
              <a:t>Nonisotopic</a:t>
            </a:r>
            <a:r>
              <a:rPr lang="en-US" sz="1200" b="0" i="0" u="none" strike="noStrike" kern="1200" baseline="0" dirty="0" smtClean="0">
                <a:solidFill>
                  <a:schemeClr val="tx1"/>
                </a:solidFill>
                <a:latin typeface="+mn-lt"/>
                <a:ea typeface="+mn-ea"/>
                <a:cs typeface="+mn-cs"/>
              </a:rPr>
              <a:t> Carriers</a:t>
            </a:r>
          </a:p>
          <a:p>
            <a:r>
              <a:rPr lang="en-US" sz="1200" b="0" i="0" u="none" strike="noStrike" kern="1200" baseline="0" dirty="0" smtClean="0">
                <a:solidFill>
                  <a:schemeClr val="tx1"/>
                </a:solidFill>
                <a:latin typeface="+mn-lt"/>
                <a:ea typeface="+mn-ea"/>
                <a:cs typeface="+mn-cs"/>
              </a:rPr>
              <a:t>14.9.2.3 Common Carriers</a:t>
            </a:r>
          </a:p>
          <a:p>
            <a:r>
              <a:rPr lang="en-US" sz="1200" b="0" i="0" u="none" strike="noStrike" kern="1200" baseline="0" dirty="0" smtClean="0">
                <a:solidFill>
                  <a:schemeClr val="tx1"/>
                </a:solidFill>
                <a:latin typeface="+mn-lt"/>
                <a:ea typeface="+mn-ea"/>
                <a:cs typeface="+mn-cs"/>
              </a:rPr>
              <a:t>14.9.2.4 Holdback Carriers</a:t>
            </a:r>
          </a:p>
          <a:p>
            <a:r>
              <a:rPr lang="en-US" sz="1200" b="0" i="0" u="none" strike="noStrike" kern="1200" baseline="0" dirty="0" smtClean="0">
                <a:solidFill>
                  <a:schemeClr val="tx1"/>
                </a:solidFill>
                <a:latin typeface="+mn-lt"/>
                <a:ea typeface="+mn-ea"/>
                <a:cs typeface="+mn-cs"/>
              </a:rPr>
              <a:t>14.9.2.5 Yield of Isotopic Carriers</a:t>
            </a:r>
          </a:p>
          <a:p>
            <a:endParaRPr lang="en-US" dirty="0"/>
          </a:p>
        </p:txBody>
      </p:sp>
      <p:sp>
        <p:nvSpPr>
          <p:cNvPr id="4" name="Slide Number Placeholder 3"/>
          <p:cNvSpPr>
            <a:spLocks noGrp="1"/>
          </p:cNvSpPr>
          <p:nvPr>
            <p:ph type="sldNum" sz="quarter" idx="10"/>
          </p:nvPr>
        </p:nvSpPr>
        <p:spPr/>
        <p:txBody>
          <a:bodyPr/>
          <a:lstStyle/>
          <a:p>
            <a:fld id="{6CDE3E6C-447A-496D-A965-1954D04FDC8E}" type="slidenum">
              <a:rPr lang="en-US" smtClean="0"/>
              <a:t>5</a:t>
            </a:fld>
            <a:endParaRPr lang="en-US"/>
          </a:p>
        </p:txBody>
      </p:sp>
    </p:spTree>
    <p:extLst>
      <p:ext uri="{BB962C8B-B14F-4D97-AF65-F5344CB8AC3E}">
        <p14:creationId xmlns:p14="http://schemas.microsoft.com/office/powerpoint/2010/main" val="4836802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http://www.ecs.umass.edu/cee/reckhow/courses/572/572bk15/572BK15.html</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1" i="0" kern="1200" dirty="0" smtClean="0">
                <a:solidFill>
                  <a:schemeClr val="tx1"/>
                </a:solidFill>
                <a:effectLst/>
                <a:latin typeface="+mn-lt"/>
                <a:ea typeface="+mn-ea"/>
                <a:cs typeface="+mn-cs"/>
              </a:rPr>
              <a:t>CHAPTER XV: GRAVIMETRIC METHODS</a:t>
            </a:r>
          </a:p>
          <a:p>
            <a:endParaRPr lang="en-US" dirty="0"/>
          </a:p>
        </p:txBody>
      </p:sp>
      <p:sp>
        <p:nvSpPr>
          <p:cNvPr id="4" name="Slide Number Placeholder 3"/>
          <p:cNvSpPr>
            <a:spLocks noGrp="1"/>
          </p:cNvSpPr>
          <p:nvPr>
            <p:ph type="sldNum" sz="quarter" idx="10"/>
          </p:nvPr>
        </p:nvSpPr>
        <p:spPr/>
        <p:txBody>
          <a:bodyPr/>
          <a:lstStyle/>
          <a:p>
            <a:fld id="{6CDE3E6C-447A-496D-A965-1954D04FDC8E}" type="slidenum">
              <a:rPr lang="en-US" smtClean="0"/>
              <a:t>6</a:t>
            </a:fld>
            <a:endParaRPr lang="en-US"/>
          </a:p>
        </p:txBody>
      </p:sp>
    </p:spTree>
    <p:extLst>
      <p:ext uri="{BB962C8B-B14F-4D97-AF65-F5344CB8AC3E}">
        <p14:creationId xmlns:p14="http://schemas.microsoft.com/office/powerpoint/2010/main" val="276466099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1" i="0" u="none" strike="noStrike" kern="1200" baseline="0" dirty="0" smtClean="0">
                <a:solidFill>
                  <a:schemeClr val="tx1"/>
                </a:solidFill>
                <a:latin typeface="+mn-lt"/>
                <a:ea typeface="+mn-ea"/>
                <a:cs typeface="+mn-cs"/>
              </a:rPr>
              <a:t>SAMPLE DISSOLUTION (</a:t>
            </a:r>
            <a:r>
              <a:rPr lang="en-US" sz="1200" b="1" i="0" u="none" strike="noStrike" kern="1200" baseline="0" dirty="0" err="1" smtClean="0">
                <a:solidFill>
                  <a:schemeClr val="tx1"/>
                </a:solidFill>
                <a:latin typeface="+mn-lt"/>
                <a:ea typeface="+mn-ea"/>
                <a:cs typeface="+mn-cs"/>
              </a:rPr>
              <a:t>pdf</a:t>
            </a:r>
            <a:r>
              <a:rPr lang="en-US" sz="1200" b="1" i="0" u="none" strike="noStrike" kern="1200" baseline="0" dirty="0" smtClean="0">
                <a:solidFill>
                  <a:schemeClr val="tx1"/>
                </a:solidFill>
                <a:latin typeface="+mn-lt"/>
                <a:ea typeface="+mn-ea"/>
                <a:cs typeface="+mn-cs"/>
              </a:rPr>
              <a:t>) – MARLAP , JULY 2004</a:t>
            </a:r>
          </a:p>
          <a:p>
            <a:r>
              <a:rPr lang="en-US" sz="1200" b="1" i="0" u="none" strike="noStrike" kern="1200" baseline="0" dirty="0" smtClean="0">
                <a:solidFill>
                  <a:schemeClr val="tx1"/>
                </a:solidFill>
                <a:latin typeface="+mn-lt"/>
                <a:ea typeface="+mn-ea"/>
                <a:cs typeface="+mn-cs"/>
              </a:rPr>
              <a:t>13.3 Fusion Techniques </a:t>
            </a:r>
            <a:endParaRPr lang="en-US"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Sample decomposition through fusion is employed most often for samples that are difficult to dissolve in acids such as soils, </a:t>
            </a:r>
            <a:r>
              <a:rPr lang="en-US" sz="1200" b="0" i="0" u="none" strike="noStrike" kern="1200" baseline="0" dirty="0" err="1" smtClean="0">
                <a:solidFill>
                  <a:schemeClr val="tx1"/>
                </a:solidFill>
                <a:latin typeface="+mn-lt"/>
                <a:ea typeface="+mn-ea"/>
                <a:cs typeface="+mn-cs"/>
              </a:rPr>
              <a:t>sludges</a:t>
            </a:r>
            <a:r>
              <a:rPr lang="en-US" sz="1200" b="0" i="0" u="none" strike="noStrike" kern="1200" baseline="0" dirty="0" smtClean="0">
                <a:solidFill>
                  <a:schemeClr val="tx1"/>
                </a:solidFill>
                <a:latin typeface="+mn-lt"/>
                <a:ea typeface="+mn-ea"/>
                <a:cs typeface="+mn-cs"/>
              </a:rPr>
              <a:t>, silicates, and some metal oxides. Fusion is accomplished by heating a salt (the flux) mixed with an appropriate amount of sample. The mixture is heated to a temperature above the melting point of the salt, and the sample is allowed to react in the molten mixture. When the reaction is completed, the mixture is allowed to cool to room temperature. The fused sample is then dissolved, and the analysis is continued. Any residue remaining may be treated by repeating the fusion with the same salt, performing a fusion with a different salt, acid treatment, or any combination of the three. </a:t>
            </a:r>
          </a:p>
          <a:p>
            <a:endParaRPr lang="en-US"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Decomposition of the sample matrix depends on the high temperatures required to melt a flux salt and the ratio of the flux salt to the sample. For a fusion to be successful, the sample must contain chemically bound oxygen as in oxides, carbonates, and silicates. Samples that contain no chemically bound oxygen, such as sulfides, metals, and organics, must be oxidized before the fusion process. </a:t>
            </a:r>
          </a:p>
          <a:p>
            <a:endParaRPr lang="en-US"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Samples to be fused should be oven-dried to remove moisture. Samples with significant amounts of organic material are typically dry </a:t>
            </a:r>
            <a:r>
              <a:rPr lang="en-US" sz="1200" b="0" i="0" u="none" strike="noStrike" kern="1200" baseline="0" dirty="0" err="1" smtClean="0">
                <a:solidFill>
                  <a:schemeClr val="tx1"/>
                </a:solidFill>
                <a:latin typeface="+mn-lt"/>
                <a:ea typeface="+mn-ea"/>
                <a:cs typeface="+mn-cs"/>
              </a:rPr>
              <a:t>ashed</a:t>
            </a:r>
            <a:r>
              <a:rPr lang="en-US" sz="1200" b="0" i="0" u="none" strike="noStrike" kern="1200" baseline="0" dirty="0" smtClean="0">
                <a:solidFill>
                  <a:schemeClr val="tx1"/>
                </a:solidFill>
                <a:latin typeface="+mn-lt"/>
                <a:ea typeface="+mn-ea"/>
                <a:cs typeface="+mn-cs"/>
              </a:rPr>
              <a:t> or wet </a:t>
            </a:r>
            <a:r>
              <a:rPr lang="en-US" sz="1200" b="0" i="0" u="none" strike="noStrike" kern="1200" baseline="0" dirty="0" err="1" smtClean="0">
                <a:solidFill>
                  <a:schemeClr val="tx1"/>
                </a:solidFill>
                <a:latin typeface="+mn-lt"/>
                <a:ea typeface="+mn-ea"/>
                <a:cs typeface="+mn-cs"/>
              </a:rPr>
              <a:t>ashed</a:t>
            </a:r>
            <a:r>
              <a:rPr lang="en-US" sz="1200" b="0" i="0" u="none" strike="noStrike" kern="1200" baseline="0" dirty="0" smtClean="0">
                <a:solidFill>
                  <a:schemeClr val="tx1"/>
                </a:solidFill>
                <a:latin typeface="+mn-lt"/>
                <a:ea typeface="+mn-ea"/>
                <a:cs typeface="+mn-cs"/>
              </a:rPr>
              <a:t> before fusion. Solid samples are ground to increase the surface area, allowing the fusion process to proceed more readily. The sample must be mixed thoroughly with the flux in an appropriate ratio. Generally, the crucible should never be more than half-filled at the outset of the fusion process. Fusions may be performed using sand or oil baths on a hot plate, in a muffle furnace, or over a burner. Crucibles are made of platinum, zirconium, nickel, or porcelain (Table 13.1). The choice of heat source and crucible material generally depends on the salt used for the fusion. </a:t>
            </a:r>
          </a:p>
          <a:p>
            <a:endParaRPr lang="en-US"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During fusion, samples are heated slowly and evenly to prevent ignition of the sample before the reaction with the molten salt can begin. It is especially important to raise the temperature slowly when using a gas flame because the evolution of water and gases is a common occurrence at the beginning of the fusion, and hence a source of spattering. The crucible can be covered with a lid as an added precaution. Sand and oil baths provide the most even source of heat, but they are difficult to maintain at very high temperatures. Muffle furnaces provide an even source of heat, but when using them it is difficult to monitor the progress of the reaction and impossible to work with the sample during the fusion. Burners are used often as a convenient heat source although they make it difficult to heat the sample evenly. </a:t>
            </a:r>
          </a:p>
          <a:p>
            <a:endParaRPr lang="en-US"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The maximum temperature employed varies considerably and depends on the sample and the flux. In order to minimize attack of the crucible and decomposition of the flux, excessive temperatures should be avoided. Once the salt has melted, the melt is swirled gently to monitor the reaction. The fusion continues until visible signs of reaction are completed (e.g., formation of gases, foaming, fumes). It is frequently difficult to decide when heating should be discontinued. In ideal cases, a clear melt serves to indicate the completeness of sample decomposition. In other cases, it is not as obvious, and the analyst must base the heating time on past experience with the sample type. </a:t>
            </a:r>
          </a:p>
          <a:p>
            <a:endParaRPr lang="en-US"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The melt sometimes is swirled during cooling to spread it over the inside of the crucible. Thin layers of salt on the sides of the crucible often will crack and flake into small pieces during cooling. These small fragments are easier to remove and dissolve. </a:t>
            </a:r>
          </a:p>
          <a:p>
            <a:endParaRPr lang="en-US"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After the sample has returned to room temperature, the fused material is dissolved. The solvent is usually warm water or a dilute acid solution, depending on the salt. For example, dilute acid typically would not be used to dissolve a carbonate fusion because of losses to spray caused by release of CO</a:t>
            </a:r>
            <a:r>
              <a:rPr lang="en-US" sz="1200" b="0" i="0" u="none" strike="noStrike" kern="1200" baseline="30000" dirty="0" smtClean="0">
                <a:solidFill>
                  <a:schemeClr val="tx1"/>
                </a:solidFill>
                <a:latin typeface="+mn-lt"/>
                <a:ea typeface="+mn-ea"/>
                <a:cs typeface="+mn-cs"/>
              </a:rPr>
              <a:t>2</a:t>
            </a:r>
            <a:r>
              <a:rPr lang="en-US" sz="1200" b="0" i="0" u="none" strike="noStrike" kern="1200" baseline="0" dirty="0" smtClean="0">
                <a:solidFill>
                  <a:schemeClr val="tx1"/>
                </a:solidFill>
                <a:latin typeface="+mn-lt"/>
                <a:ea typeface="+mn-ea"/>
                <a:cs typeface="+mn-cs"/>
              </a:rPr>
              <a:t>. The aqueous solution from the dissolution of the fusion melt should be examined carefully for particles of </a:t>
            </a:r>
            <a:r>
              <a:rPr lang="en-US" sz="1200" b="0" i="0" u="none" strike="noStrike" kern="1200" baseline="0" dirty="0" err="1" smtClean="0">
                <a:solidFill>
                  <a:schemeClr val="tx1"/>
                </a:solidFill>
                <a:latin typeface="+mn-lt"/>
                <a:ea typeface="+mn-ea"/>
                <a:cs typeface="+mn-cs"/>
              </a:rPr>
              <a:t>undissolved</a:t>
            </a:r>
            <a:r>
              <a:rPr lang="en-US" sz="1200" b="0" i="0" u="none" strike="noStrike" kern="1200" baseline="0" dirty="0" smtClean="0">
                <a:solidFill>
                  <a:schemeClr val="tx1"/>
                </a:solidFill>
                <a:latin typeface="+mn-lt"/>
                <a:ea typeface="+mn-ea"/>
                <a:cs typeface="+mn-cs"/>
              </a:rPr>
              <a:t> sample. If </a:t>
            </a:r>
            <a:r>
              <a:rPr lang="en-US" sz="1200" b="0" i="0" u="none" strike="noStrike" kern="1200" baseline="0" dirty="0" err="1" smtClean="0">
                <a:solidFill>
                  <a:schemeClr val="tx1"/>
                </a:solidFill>
                <a:latin typeface="+mn-lt"/>
                <a:ea typeface="+mn-ea"/>
                <a:cs typeface="+mn-cs"/>
              </a:rPr>
              <a:t>undissolved</a:t>
            </a:r>
            <a:r>
              <a:rPr lang="en-US" sz="1200" b="0" i="0" u="none" strike="noStrike" kern="1200" baseline="0" dirty="0" smtClean="0">
                <a:solidFill>
                  <a:schemeClr val="tx1"/>
                </a:solidFill>
                <a:latin typeface="+mn-lt"/>
                <a:ea typeface="+mn-ea"/>
                <a:cs typeface="+mn-cs"/>
              </a:rPr>
              <a:t> particles are present, they should be separated from solution by centrifugation or filtration, and a second fusion should be performed. </a:t>
            </a:r>
          </a:p>
          <a:p>
            <a:endParaRPr lang="en-US"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Several types of materials are used for crucibles, but platinum, other metals (Ni, </a:t>
            </a:r>
            <a:r>
              <a:rPr lang="en-US" sz="1200" b="0" i="0" u="none" strike="noStrike" kern="1200" baseline="0" dirty="0" err="1" smtClean="0">
                <a:solidFill>
                  <a:schemeClr val="tx1"/>
                </a:solidFill>
                <a:latin typeface="+mn-lt"/>
                <a:ea typeface="+mn-ea"/>
                <a:cs typeface="+mn-cs"/>
              </a:rPr>
              <a:t>Zr</a:t>
            </a:r>
            <a:r>
              <a:rPr lang="en-US" sz="1200" b="0" i="0" u="none" strike="noStrike" kern="1200" baseline="0" dirty="0" smtClean="0">
                <a:solidFill>
                  <a:schemeClr val="tx1"/>
                </a:solidFill>
                <a:latin typeface="+mn-lt"/>
                <a:ea typeface="+mn-ea"/>
                <a:cs typeface="+mn-cs"/>
              </a:rPr>
              <a:t>, Ag), and graphite are most common. Graphite crucibles are a cost-effective alternative to metal crucibles; they are disposable, which eliminates the need for cleaning and the possibility of cross-sample contamination. Graphite crucibles are chemically inert and heat-resistant, although they do oxidize slowly at temperatures above 430 EC. Graphite is not recommended for extremely lengthy fusions or for reactions where the sample may be reduced. Platinum is probably the most commonly used crucible material. It is virtually unaffected by most of the usual acids, including hydrofluoric, and it is attacked only by concentrated phosphoric acid at very high temperatures, and by sodium carbonate. However, it dissolves readily in mixtures of hydrochloric and nitric acids (aqua </a:t>
            </a:r>
            <a:r>
              <a:rPr lang="en-US" sz="1200" b="0" i="0" u="none" strike="noStrike" kern="1200" baseline="0" dirty="0" err="1" smtClean="0">
                <a:solidFill>
                  <a:schemeClr val="tx1"/>
                </a:solidFill>
                <a:latin typeface="+mn-lt"/>
                <a:ea typeface="+mn-ea"/>
                <a:cs typeface="+mn-cs"/>
              </a:rPr>
              <a:t>regia</a:t>
            </a:r>
            <a:r>
              <a:rPr lang="en-US" sz="1200" b="0" i="0" u="none" strike="noStrike" kern="1200" baseline="0" dirty="0" smtClean="0">
                <a:solidFill>
                  <a:schemeClr val="tx1"/>
                </a:solidFill>
                <a:latin typeface="+mn-lt"/>
                <a:ea typeface="+mn-ea"/>
                <a:cs typeface="+mn-cs"/>
              </a:rPr>
              <a:t>), nitric acid containing added chlorides, or chlorine water or bromine water. Platinum offers adequate resistance toward molten alkali metal, borates, fluorides, nitrates, and bisulfates. When using a platinum crucible, one should avoid using aqua </a:t>
            </a:r>
            <a:r>
              <a:rPr lang="en-US" sz="1200" b="0" i="0" u="none" strike="noStrike" kern="1200" baseline="0" dirty="0" err="1" smtClean="0">
                <a:solidFill>
                  <a:schemeClr val="tx1"/>
                </a:solidFill>
                <a:latin typeface="+mn-lt"/>
                <a:ea typeface="+mn-ea"/>
                <a:cs typeface="+mn-cs"/>
              </a:rPr>
              <a:t>regia</a:t>
            </a:r>
            <a:r>
              <a:rPr lang="en-US" sz="1200" b="0" i="0" u="none" strike="noStrike" kern="1200" baseline="0" dirty="0" smtClean="0">
                <a:solidFill>
                  <a:schemeClr val="tx1"/>
                </a:solidFill>
                <a:latin typeface="+mn-lt"/>
                <a:ea typeface="+mn-ea"/>
                <a:cs typeface="+mn-cs"/>
              </a:rPr>
              <a:t>, sodium peroxide, free elements (C, P, S, Ag, Bi, Cu, </a:t>
            </a:r>
            <a:r>
              <a:rPr lang="en-US" sz="1200" b="0" i="0" u="none" strike="noStrike" kern="1200" baseline="0" dirty="0" err="1" smtClean="0">
                <a:solidFill>
                  <a:schemeClr val="tx1"/>
                </a:solidFill>
                <a:latin typeface="+mn-lt"/>
                <a:ea typeface="+mn-ea"/>
                <a:cs typeface="+mn-cs"/>
              </a:rPr>
              <a:t>Pb</a:t>
            </a:r>
            <a:r>
              <a:rPr lang="en-US" sz="1200" b="0" i="0" u="none" strike="noStrike" kern="1200" baseline="0" dirty="0" smtClean="0">
                <a:solidFill>
                  <a:schemeClr val="tx1"/>
                </a:solidFill>
                <a:latin typeface="+mn-lt"/>
                <a:ea typeface="+mn-ea"/>
                <a:cs typeface="+mn-cs"/>
              </a:rPr>
              <a:t>, Zn, Se, and </a:t>
            </a:r>
            <a:r>
              <a:rPr lang="en-US" sz="1200" b="0" i="0" u="none" strike="noStrike" kern="1200" baseline="0" dirty="0" err="1" smtClean="0">
                <a:solidFill>
                  <a:schemeClr val="tx1"/>
                </a:solidFill>
                <a:latin typeface="+mn-lt"/>
                <a:ea typeface="+mn-ea"/>
                <a:cs typeface="+mn-cs"/>
              </a:rPr>
              <a:t>Te</a:t>
            </a:r>
            <a:r>
              <a:rPr lang="en-US" sz="1200" b="0" i="0" u="none" strike="noStrike" kern="1200" baseline="0" dirty="0" smtClean="0">
                <a:solidFill>
                  <a:schemeClr val="tx1"/>
                </a:solidFill>
                <a:latin typeface="+mn-lt"/>
                <a:ea typeface="+mn-ea"/>
                <a:cs typeface="+mn-cs"/>
              </a:rPr>
              <a:t>), ammonium, chlorine and volatile chlorides, sulfur dioxide, and gases with carbon content. Platinum crucibles can be cleaned in boiling HNO</a:t>
            </a:r>
            <a:r>
              <a:rPr lang="en-US" sz="1200" b="0" i="0" u="none" strike="noStrike" kern="1200" baseline="30000" dirty="0" smtClean="0">
                <a:solidFill>
                  <a:schemeClr val="tx1"/>
                </a:solidFill>
                <a:latin typeface="+mn-lt"/>
                <a:ea typeface="+mn-ea"/>
                <a:cs typeface="+mn-cs"/>
              </a:rPr>
              <a:t>3</a:t>
            </a:r>
            <a:r>
              <a:rPr lang="en-US" sz="1200" b="0" i="0" u="none" strike="noStrike" kern="1200" baseline="0" dirty="0" smtClean="0">
                <a:solidFill>
                  <a:schemeClr val="tx1"/>
                </a:solidFill>
                <a:latin typeface="+mn-lt"/>
                <a:ea typeface="+mn-ea"/>
                <a:cs typeface="+mn-cs"/>
              </a:rPr>
              <a:t>, by hand cleaning with sea sand or by performing a blank fusion with sodium hydrogen sulfate. </a:t>
            </a:r>
          </a:p>
          <a:p>
            <a:endParaRPr lang="en-US"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Many kinds of salts are used in fusions. The lowest melting flux capable of reacting completely with the sample is usually the optimum choice. Basic fluxes, such as the carbonates, the hydroxides, and the borates, are used to attack acidic materials. Sodium or potassium nitrate may be added to furnish an oxidizing agent when one is needed, as with the sulfides, certain oxides, ferroalloys, and some silicate materials. The most effective alkaline oxidizing flux is sodium peroxide; it is both a strong base and a powerful oxidizing agent. Because it is such a strong alkali, sodium peroxide is often used even when no oxidant is required. Alternatively, acid fluxes are the </a:t>
            </a:r>
            <a:r>
              <a:rPr lang="en-US" sz="1200" b="0" i="0" u="none" strike="noStrike" kern="1200" baseline="0" dirty="0" err="1" smtClean="0">
                <a:solidFill>
                  <a:schemeClr val="tx1"/>
                </a:solidFill>
                <a:latin typeface="+mn-lt"/>
                <a:ea typeface="+mn-ea"/>
                <a:cs typeface="+mn-cs"/>
              </a:rPr>
              <a:t>pyrosulfates</a:t>
            </a:r>
            <a:r>
              <a:rPr lang="en-US" sz="1200" b="0" i="0" u="none" strike="noStrike" kern="1200" baseline="0" dirty="0" smtClean="0">
                <a:solidFill>
                  <a:schemeClr val="tx1"/>
                </a:solidFill>
                <a:latin typeface="+mn-lt"/>
                <a:ea typeface="+mn-ea"/>
                <a:cs typeface="+mn-cs"/>
              </a:rPr>
              <a:t>, the acid fluorides, and boric acids. Table 13.1 lists several types of fusions, examples of salts used for each type of fusion, and the melting points of the salts. </a:t>
            </a:r>
          </a:p>
          <a:p>
            <a:endParaRPr lang="en-US"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SULFATE FUSION is useful for the conversion of ignited oxides to sulfates, but is generally an ineffective approach for silicates. Sulfate fusion is particularly useful for </a:t>
            </a:r>
            <a:r>
              <a:rPr lang="en-US" sz="1200" b="0" i="0" u="none" strike="noStrike" kern="1200" baseline="0" dirty="0" err="1" smtClean="0">
                <a:solidFill>
                  <a:schemeClr val="tx1"/>
                </a:solidFill>
                <a:latin typeface="+mn-lt"/>
                <a:ea typeface="+mn-ea"/>
                <a:cs typeface="+mn-cs"/>
              </a:rPr>
              <a:t>BeO</a:t>
            </a:r>
            <a:r>
              <a:rPr lang="en-US" sz="1200" b="0" i="0" u="none" strike="noStrike" kern="1200" baseline="0" dirty="0" smtClean="0">
                <a:solidFill>
                  <a:schemeClr val="tx1"/>
                </a:solidFill>
                <a:latin typeface="+mn-lt"/>
                <a:ea typeface="+mn-ea"/>
                <a:cs typeface="+mn-cs"/>
              </a:rPr>
              <a:t>, Fe</a:t>
            </a:r>
            <a:r>
              <a:rPr lang="en-US" sz="1200" b="0" i="0" u="none" strike="noStrike" kern="1200" baseline="30000" dirty="0" smtClean="0">
                <a:solidFill>
                  <a:schemeClr val="tx1"/>
                </a:solidFill>
                <a:latin typeface="+mn-lt"/>
                <a:ea typeface="+mn-ea"/>
                <a:cs typeface="+mn-cs"/>
              </a:rPr>
              <a:t>2</a:t>
            </a:r>
            <a:r>
              <a:rPr lang="en-US" sz="1200" b="0" i="0" u="none" strike="noStrike" kern="1200" baseline="0" dirty="0" smtClean="0">
                <a:solidFill>
                  <a:schemeClr val="tx1"/>
                </a:solidFill>
                <a:latin typeface="+mn-lt"/>
                <a:ea typeface="+mn-ea"/>
                <a:cs typeface="+mn-cs"/>
              </a:rPr>
              <a:t>O</a:t>
            </a:r>
            <a:r>
              <a:rPr lang="en-US" sz="1200" b="0" i="0" u="none" strike="noStrike" kern="1200" baseline="30000" dirty="0" smtClean="0">
                <a:solidFill>
                  <a:schemeClr val="tx1"/>
                </a:solidFill>
                <a:latin typeface="+mn-lt"/>
                <a:ea typeface="+mn-ea"/>
                <a:cs typeface="+mn-cs"/>
              </a:rPr>
              <a:t>3</a:t>
            </a:r>
            <a:r>
              <a:rPr lang="en-US" sz="1200" b="0" i="0" u="none" strike="noStrike" kern="1200" baseline="0" dirty="0" smtClean="0">
                <a:solidFill>
                  <a:schemeClr val="tx1"/>
                </a:solidFill>
                <a:latin typeface="+mn-lt"/>
                <a:ea typeface="+mn-ea"/>
                <a:cs typeface="+mn-cs"/>
              </a:rPr>
              <a:t>, Cr</a:t>
            </a:r>
            <a:r>
              <a:rPr lang="en-US" sz="1200" b="0" i="0" u="none" strike="noStrike" kern="1200" baseline="30000" dirty="0" smtClean="0">
                <a:solidFill>
                  <a:schemeClr val="tx1"/>
                </a:solidFill>
                <a:latin typeface="+mn-lt"/>
                <a:ea typeface="+mn-ea"/>
                <a:cs typeface="+mn-cs"/>
              </a:rPr>
              <a:t>2</a:t>
            </a:r>
            <a:r>
              <a:rPr lang="en-US" sz="1200" b="0" i="0" u="none" strike="noStrike" kern="1200" baseline="0" dirty="0" smtClean="0">
                <a:solidFill>
                  <a:schemeClr val="tx1"/>
                </a:solidFill>
                <a:latin typeface="+mn-lt"/>
                <a:ea typeface="+mn-ea"/>
                <a:cs typeface="+mn-cs"/>
              </a:rPr>
              <a:t>O</a:t>
            </a:r>
            <a:r>
              <a:rPr lang="en-US" sz="1200" b="0" i="0" u="none" strike="noStrike" kern="1200" baseline="30000" dirty="0" smtClean="0">
                <a:solidFill>
                  <a:schemeClr val="tx1"/>
                </a:solidFill>
                <a:latin typeface="+mn-lt"/>
                <a:ea typeface="+mn-ea"/>
                <a:cs typeface="+mn-cs"/>
              </a:rPr>
              <a:t>3</a:t>
            </a:r>
            <a:r>
              <a:rPr lang="en-US" sz="1200" b="0" i="0" u="none" strike="noStrike" kern="1200" baseline="0" dirty="0" smtClean="0">
                <a:solidFill>
                  <a:schemeClr val="tx1"/>
                </a:solidFill>
                <a:latin typeface="+mn-lt"/>
                <a:ea typeface="+mn-ea"/>
                <a:cs typeface="+mn-cs"/>
              </a:rPr>
              <a:t>, MoO</a:t>
            </a:r>
            <a:r>
              <a:rPr lang="en-US" sz="1200" b="0" i="0" u="none" strike="noStrike" kern="1200" baseline="30000" dirty="0" smtClean="0">
                <a:solidFill>
                  <a:schemeClr val="tx1"/>
                </a:solidFill>
                <a:latin typeface="+mn-lt"/>
                <a:ea typeface="+mn-ea"/>
                <a:cs typeface="+mn-cs"/>
              </a:rPr>
              <a:t>3</a:t>
            </a:r>
            <a:r>
              <a:rPr lang="en-US" sz="1200" b="0" i="0" u="none" strike="noStrike" kern="1200" baseline="0" dirty="0" smtClean="0">
                <a:solidFill>
                  <a:schemeClr val="tx1"/>
                </a:solidFill>
                <a:latin typeface="+mn-lt"/>
                <a:ea typeface="+mn-ea"/>
                <a:cs typeface="+mn-cs"/>
              </a:rPr>
              <a:t>, TeO</a:t>
            </a:r>
            <a:r>
              <a:rPr lang="en-US" sz="1200" b="0" i="0" u="none" strike="noStrike" kern="1200" baseline="30000" dirty="0" smtClean="0">
                <a:solidFill>
                  <a:schemeClr val="tx1"/>
                </a:solidFill>
                <a:latin typeface="+mn-lt"/>
                <a:ea typeface="+mn-ea"/>
                <a:cs typeface="+mn-cs"/>
              </a:rPr>
              <a:t>2</a:t>
            </a:r>
            <a:r>
              <a:rPr lang="en-US" sz="1200" b="0" i="0" u="none" strike="noStrike" kern="1200" baseline="0" dirty="0" smtClean="0">
                <a:solidFill>
                  <a:schemeClr val="tx1"/>
                </a:solidFill>
                <a:latin typeface="+mn-lt"/>
                <a:ea typeface="+mn-ea"/>
                <a:cs typeface="+mn-cs"/>
              </a:rPr>
              <a:t>, TiO</a:t>
            </a:r>
            <a:r>
              <a:rPr lang="en-US" sz="1200" b="0" i="0" u="none" strike="noStrike" kern="1200" baseline="30000" dirty="0" smtClean="0">
                <a:solidFill>
                  <a:schemeClr val="tx1"/>
                </a:solidFill>
                <a:latin typeface="+mn-lt"/>
                <a:ea typeface="+mn-ea"/>
                <a:cs typeface="+mn-cs"/>
              </a:rPr>
              <a:t>2</a:t>
            </a:r>
            <a:r>
              <a:rPr lang="en-US" sz="1200" b="0" i="0" u="none" strike="noStrike" kern="1200" baseline="0" dirty="0" smtClean="0">
                <a:solidFill>
                  <a:schemeClr val="tx1"/>
                </a:solidFill>
                <a:latin typeface="+mn-lt"/>
                <a:ea typeface="+mn-ea"/>
                <a:cs typeface="+mn-cs"/>
              </a:rPr>
              <a:t>, ZrO</a:t>
            </a:r>
            <a:r>
              <a:rPr lang="en-US" sz="1200" b="0" i="0" u="none" strike="noStrike" kern="1200" baseline="30000" dirty="0" smtClean="0">
                <a:solidFill>
                  <a:schemeClr val="tx1"/>
                </a:solidFill>
                <a:latin typeface="+mn-lt"/>
                <a:ea typeface="+mn-ea"/>
                <a:cs typeface="+mn-cs"/>
              </a:rPr>
              <a:t>2</a:t>
            </a:r>
            <a:r>
              <a:rPr lang="en-US" sz="1200" b="0" i="0" u="none" strike="noStrike" kern="1200" baseline="0" dirty="0" smtClean="0">
                <a:solidFill>
                  <a:schemeClr val="tx1"/>
                </a:solidFill>
                <a:latin typeface="+mn-lt"/>
                <a:ea typeface="+mn-ea"/>
                <a:cs typeface="+mn-cs"/>
              </a:rPr>
              <a:t>, Nb</a:t>
            </a:r>
            <a:r>
              <a:rPr lang="en-US" sz="1200" b="0" i="0" u="none" strike="noStrike" kern="1200" baseline="30000" dirty="0" smtClean="0">
                <a:solidFill>
                  <a:schemeClr val="tx1"/>
                </a:solidFill>
                <a:latin typeface="+mn-lt"/>
                <a:ea typeface="+mn-ea"/>
                <a:cs typeface="+mn-cs"/>
              </a:rPr>
              <a:t>2</a:t>
            </a:r>
            <a:r>
              <a:rPr lang="en-US" sz="1200" b="0" i="0" u="none" strike="noStrike" kern="1200" baseline="0" dirty="0" smtClean="0">
                <a:solidFill>
                  <a:schemeClr val="tx1"/>
                </a:solidFill>
                <a:latin typeface="+mn-lt"/>
                <a:ea typeface="+mn-ea"/>
                <a:cs typeface="+mn-cs"/>
              </a:rPr>
              <a:t>O</a:t>
            </a:r>
            <a:r>
              <a:rPr lang="en-US" sz="1200" b="0" i="0" u="none" strike="noStrike" kern="1200" baseline="30000" dirty="0" smtClean="0">
                <a:solidFill>
                  <a:schemeClr val="tx1"/>
                </a:solidFill>
                <a:latin typeface="+mn-lt"/>
                <a:ea typeface="+mn-ea"/>
                <a:cs typeface="+mn-cs"/>
              </a:rPr>
              <a:t>5</a:t>
            </a:r>
            <a:r>
              <a:rPr lang="en-US" sz="1200" b="0" i="0" u="none" strike="noStrike" kern="1200" baseline="0" dirty="0" smtClean="0">
                <a:solidFill>
                  <a:schemeClr val="tx1"/>
                </a:solidFill>
                <a:latin typeface="+mn-lt"/>
                <a:ea typeface="+mn-ea"/>
                <a:cs typeface="+mn-cs"/>
              </a:rPr>
              <a:t>, Ta</a:t>
            </a:r>
            <a:r>
              <a:rPr lang="en-US" sz="1200" b="0" i="0" u="none" strike="noStrike" kern="1200" baseline="30000" dirty="0" smtClean="0">
                <a:solidFill>
                  <a:schemeClr val="tx1"/>
                </a:solidFill>
                <a:latin typeface="+mn-lt"/>
                <a:ea typeface="+mn-ea"/>
                <a:cs typeface="+mn-cs"/>
              </a:rPr>
              <a:t>2</a:t>
            </a:r>
            <a:r>
              <a:rPr lang="en-US" sz="1200" b="0" i="0" u="none" strike="noStrike" kern="1200" baseline="0" dirty="0" smtClean="0">
                <a:solidFill>
                  <a:schemeClr val="tx1"/>
                </a:solidFill>
                <a:latin typeface="+mn-lt"/>
                <a:ea typeface="+mn-ea"/>
                <a:cs typeface="+mn-cs"/>
              </a:rPr>
              <a:t>O</a:t>
            </a:r>
            <a:r>
              <a:rPr lang="en-US" sz="1200" b="0" i="0" u="none" strike="noStrike" kern="1200" baseline="30000" dirty="0" smtClean="0">
                <a:solidFill>
                  <a:schemeClr val="tx1"/>
                </a:solidFill>
                <a:latin typeface="+mn-lt"/>
                <a:ea typeface="+mn-ea"/>
                <a:cs typeface="+mn-cs"/>
              </a:rPr>
              <a:t>5</a:t>
            </a:r>
            <a:r>
              <a:rPr lang="en-US" sz="1200" b="0" i="0" u="none" strike="noStrike" kern="1200" baseline="0" dirty="0" smtClean="0">
                <a:solidFill>
                  <a:schemeClr val="tx1"/>
                </a:solidFill>
                <a:latin typeface="+mn-lt"/>
                <a:ea typeface="+mn-ea"/>
                <a:cs typeface="+mn-cs"/>
              </a:rPr>
              <a:t>, PuO</a:t>
            </a:r>
            <a:r>
              <a:rPr lang="en-US" sz="1200" b="0" i="0" u="none" strike="noStrike" kern="1200" baseline="30000" dirty="0" smtClean="0">
                <a:solidFill>
                  <a:schemeClr val="tx1"/>
                </a:solidFill>
                <a:latin typeface="+mn-lt"/>
                <a:ea typeface="+mn-ea"/>
                <a:cs typeface="+mn-cs"/>
              </a:rPr>
              <a:t>2</a:t>
            </a:r>
            <a:r>
              <a:rPr lang="en-US" sz="1200" b="0" i="0" u="none" strike="noStrike" kern="1200" baseline="0" dirty="0" smtClean="0">
                <a:solidFill>
                  <a:schemeClr val="tx1"/>
                </a:solidFill>
                <a:latin typeface="+mn-lt"/>
                <a:ea typeface="+mn-ea"/>
                <a:cs typeface="+mn-cs"/>
              </a:rPr>
              <a:t>, and rare earth oxides (Bock, 1979). </a:t>
            </a:r>
            <a:r>
              <a:rPr lang="en-US" sz="1200" b="0" i="0" u="none" strike="noStrike" kern="1200" baseline="0" dirty="0" err="1" smtClean="0">
                <a:solidFill>
                  <a:schemeClr val="tx1"/>
                </a:solidFill>
                <a:latin typeface="+mn-lt"/>
                <a:ea typeface="+mn-ea"/>
                <a:cs typeface="+mn-cs"/>
              </a:rPr>
              <a:t>Pyrosulfate</a:t>
            </a:r>
            <a:r>
              <a:rPr lang="en-US" sz="1200" b="0" i="0" u="none" strike="noStrike" kern="1200" baseline="0" dirty="0" smtClean="0">
                <a:solidFill>
                  <a:schemeClr val="tx1"/>
                </a:solidFill>
                <a:latin typeface="+mn-lt"/>
                <a:ea typeface="+mn-ea"/>
                <a:cs typeface="+mn-cs"/>
              </a:rPr>
              <a:t> fusions are prepared routinely in the laboratory by heating a mixture of sodium or potassium sulfate with a stoichiometric excess of sulfuric acid: </a:t>
            </a:r>
          </a:p>
          <a:p>
            <a:r>
              <a:rPr lang="pt-BR" sz="1200" b="0" i="0" u="none" strike="noStrike" kern="1200" baseline="0" dirty="0" smtClean="0">
                <a:solidFill>
                  <a:schemeClr val="tx1"/>
                </a:solidFill>
                <a:latin typeface="+mn-lt"/>
                <a:ea typeface="+mn-ea"/>
                <a:cs typeface="+mn-cs"/>
              </a:rPr>
              <a:t>Na</a:t>
            </a:r>
            <a:r>
              <a:rPr lang="pt-BR" sz="1200" b="0" i="0" u="none" strike="noStrike" kern="1200" baseline="30000" dirty="0" smtClean="0">
                <a:solidFill>
                  <a:schemeClr val="tx1"/>
                </a:solidFill>
                <a:latin typeface="+mn-lt"/>
                <a:ea typeface="+mn-ea"/>
                <a:cs typeface="+mn-cs"/>
              </a:rPr>
              <a:t>2</a:t>
            </a:r>
            <a:r>
              <a:rPr lang="pt-BR" sz="1200" b="0" i="0" u="none" strike="noStrike" kern="1200" baseline="0" dirty="0" smtClean="0">
                <a:solidFill>
                  <a:schemeClr val="tx1"/>
                </a:solidFill>
                <a:latin typeface="+mn-lt"/>
                <a:ea typeface="+mn-ea"/>
                <a:cs typeface="+mn-cs"/>
              </a:rPr>
              <a:t>SO</a:t>
            </a:r>
            <a:r>
              <a:rPr lang="pt-BR" sz="1200" b="0" i="0" u="none" strike="noStrike" kern="1200" baseline="30000" dirty="0" smtClean="0">
                <a:solidFill>
                  <a:schemeClr val="tx1"/>
                </a:solidFill>
                <a:latin typeface="+mn-lt"/>
                <a:ea typeface="+mn-ea"/>
                <a:cs typeface="+mn-cs"/>
              </a:rPr>
              <a:t>4 </a:t>
            </a:r>
            <a:r>
              <a:rPr lang="pt-BR" sz="1200" b="0" i="0" u="none" strike="noStrike" kern="1200" baseline="0" dirty="0" smtClean="0">
                <a:solidFill>
                  <a:schemeClr val="tx1"/>
                </a:solidFill>
                <a:latin typeface="+mn-lt"/>
                <a:ea typeface="+mn-ea"/>
                <a:cs typeface="+mn-cs"/>
              </a:rPr>
              <a:t>+ H</a:t>
            </a:r>
            <a:r>
              <a:rPr lang="pt-BR" sz="1200" b="0" i="0" u="none" strike="noStrike" kern="1200" baseline="30000" dirty="0" smtClean="0">
                <a:solidFill>
                  <a:schemeClr val="tx1"/>
                </a:solidFill>
                <a:latin typeface="+mn-lt"/>
                <a:ea typeface="+mn-ea"/>
                <a:cs typeface="+mn-cs"/>
              </a:rPr>
              <a:t>2</a:t>
            </a:r>
            <a:r>
              <a:rPr lang="pt-BR" sz="1200" b="0" i="0" u="none" strike="noStrike" kern="1200" baseline="0" dirty="0" smtClean="0">
                <a:solidFill>
                  <a:schemeClr val="tx1"/>
                </a:solidFill>
                <a:latin typeface="+mn-lt"/>
                <a:ea typeface="+mn-ea"/>
                <a:cs typeface="+mn-cs"/>
              </a:rPr>
              <a:t>SO</a:t>
            </a:r>
            <a:r>
              <a:rPr lang="pt-BR" sz="1200" b="0" i="0" u="none" strike="noStrike" kern="1200" baseline="30000" dirty="0" smtClean="0">
                <a:solidFill>
                  <a:schemeClr val="tx1"/>
                </a:solidFill>
                <a:latin typeface="+mn-lt"/>
                <a:ea typeface="+mn-ea"/>
                <a:cs typeface="+mn-cs"/>
              </a:rPr>
              <a:t>4 </a:t>
            </a:r>
            <a:r>
              <a:rPr lang="pt-BR" sz="1200" b="0" i="0" u="none" strike="noStrike" kern="1200" baseline="0" dirty="0" smtClean="0">
                <a:solidFill>
                  <a:schemeClr val="tx1"/>
                </a:solidFill>
                <a:latin typeface="+mn-lt"/>
                <a:ea typeface="+mn-ea"/>
                <a:cs typeface="+mn-cs"/>
              </a:rPr>
              <a:t>6 [2NaHSO</a:t>
            </a:r>
            <a:r>
              <a:rPr lang="pt-BR" sz="1200" b="0" i="0" u="none" strike="noStrike" kern="1200" baseline="30000" dirty="0" smtClean="0">
                <a:solidFill>
                  <a:schemeClr val="tx1"/>
                </a:solidFill>
                <a:latin typeface="+mn-lt"/>
                <a:ea typeface="+mn-ea"/>
                <a:cs typeface="+mn-cs"/>
              </a:rPr>
              <a:t>4</a:t>
            </a:r>
            <a:r>
              <a:rPr lang="pt-BR" sz="1200" b="0" i="0" u="none" strike="noStrike" kern="1200" baseline="0" dirty="0" smtClean="0">
                <a:solidFill>
                  <a:schemeClr val="tx1"/>
                </a:solidFill>
                <a:latin typeface="+mn-lt"/>
                <a:ea typeface="+mn-ea"/>
                <a:cs typeface="+mn-cs"/>
              </a:rPr>
              <a:t>] 6 Na</a:t>
            </a:r>
            <a:r>
              <a:rPr lang="pt-BR" sz="1200" b="0" i="0" u="none" strike="noStrike" kern="1200" baseline="30000" dirty="0" smtClean="0">
                <a:solidFill>
                  <a:schemeClr val="tx1"/>
                </a:solidFill>
                <a:latin typeface="+mn-lt"/>
                <a:ea typeface="+mn-ea"/>
                <a:cs typeface="+mn-cs"/>
              </a:rPr>
              <a:t>2</a:t>
            </a:r>
            <a:r>
              <a:rPr lang="pt-BR" sz="1200" b="0" i="0" u="none" strike="noStrike" kern="1200" baseline="0" dirty="0" smtClean="0">
                <a:solidFill>
                  <a:schemeClr val="tx1"/>
                </a:solidFill>
                <a:latin typeface="+mn-lt"/>
                <a:ea typeface="+mn-ea"/>
                <a:cs typeface="+mn-cs"/>
              </a:rPr>
              <a:t>S</a:t>
            </a:r>
            <a:r>
              <a:rPr lang="pt-BR" sz="1200" b="0" i="0" u="none" strike="noStrike" kern="1200" baseline="30000" dirty="0" smtClean="0">
                <a:solidFill>
                  <a:schemeClr val="tx1"/>
                </a:solidFill>
                <a:latin typeface="+mn-lt"/>
                <a:ea typeface="+mn-ea"/>
                <a:cs typeface="+mn-cs"/>
              </a:rPr>
              <a:t>2</a:t>
            </a:r>
            <a:r>
              <a:rPr lang="pt-BR" sz="1200" b="0" i="0" u="none" strike="noStrike" kern="1200" baseline="0" dirty="0" smtClean="0">
                <a:solidFill>
                  <a:schemeClr val="tx1"/>
                </a:solidFill>
                <a:latin typeface="+mn-lt"/>
                <a:ea typeface="+mn-ea"/>
                <a:cs typeface="+mn-cs"/>
              </a:rPr>
              <a:t>O</a:t>
            </a:r>
            <a:r>
              <a:rPr lang="pt-BR" sz="1200" b="0" i="0" u="none" strike="noStrike" kern="1200" baseline="30000" dirty="0" smtClean="0">
                <a:solidFill>
                  <a:schemeClr val="tx1"/>
                </a:solidFill>
                <a:latin typeface="+mn-lt"/>
                <a:ea typeface="+mn-ea"/>
                <a:cs typeface="+mn-cs"/>
              </a:rPr>
              <a:t>7 </a:t>
            </a:r>
            <a:r>
              <a:rPr lang="pt-BR" sz="1200" b="0" i="0" u="none" strike="noStrike" kern="1200" baseline="0" dirty="0" smtClean="0">
                <a:solidFill>
                  <a:schemeClr val="tx1"/>
                </a:solidFill>
                <a:latin typeface="+mn-lt"/>
                <a:ea typeface="+mn-ea"/>
                <a:cs typeface="+mn-cs"/>
              </a:rPr>
              <a:t>+ H</a:t>
            </a:r>
            <a:r>
              <a:rPr lang="pt-BR" sz="1200" b="0" i="0" u="none" strike="noStrike" kern="1200" baseline="30000" dirty="0" smtClean="0">
                <a:solidFill>
                  <a:schemeClr val="tx1"/>
                </a:solidFill>
                <a:latin typeface="+mn-lt"/>
                <a:ea typeface="+mn-ea"/>
                <a:cs typeface="+mn-cs"/>
              </a:rPr>
              <a:t>2</a:t>
            </a:r>
            <a:r>
              <a:rPr lang="pt-BR" sz="1200" b="0" i="0" u="none" strike="noStrike" kern="1200" baseline="0" dirty="0" smtClean="0">
                <a:solidFill>
                  <a:schemeClr val="tx1"/>
                </a:solidFill>
                <a:latin typeface="+mn-lt"/>
                <a:ea typeface="+mn-ea"/>
                <a:cs typeface="+mn-cs"/>
              </a:rPr>
              <a:t>O </a:t>
            </a:r>
          </a:p>
          <a:p>
            <a:r>
              <a:rPr lang="en-US" sz="1200" b="0" i="0" u="none" strike="noStrike" kern="1200" baseline="0" dirty="0" smtClean="0">
                <a:solidFill>
                  <a:schemeClr val="tx1"/>
                </a:solidFill>
                <a:latin typeface="+mn-lt"/>
                <a:ea typeface="+mn-ea"/>
                <a:cs typeface="+mn-cs"/>
              </a:rPr>
              <a:t>Na</a:t>
            </a:r>
            <a:r>
              <a:rPr lang="en-US" sz="1200" b="0" i="0" u="none" strike="noStrike" kern="1200" baseline="30000" dirty="0" smtClean="0">
                <a:solidFill>
                  <a:schemeClr val="tx1"/>
                </a:solidFill>
                <a:latin typeface="+mn-lt"/>
                <a:ea typeface="+mn-ea"/>
                <a:cs typeface="+mn-cs"/>
              </a:rPr>
              <a:t>2</a:t>
            </a:r>
            <a:r>
              <a:rPr lang="en-US" sz="1200" b="0" i="0" u="none" strike="noStrike" kern="1200" baseline="0" dirty="0" smtClean="0">
                <a:solidFill>
                  <a:schemeClr val="tx1"/>
                </a:solidFill>
                <a:latin typeface="+mn-lt"/>
                <a:ea typeface="+mn-ea"/>
                <a:cs typeface="+mn-cs"/>
              </a:rPr>
              <a:t>S</a:t>
            </a:r>
            <a:r>
              <a:rPr lang="en-US" sz="1200" b="0" i="0" u="none" strike="noStrike" kern="1200" baseline="30000" dirty="0" smtClean="0">
                <a:solidFill>
                  <a:schemeClr val="tx1"/>
                </a:solidFill>
                <a:latin typeface="+mn-lt"/>
                <a:ea typeface="+mn-ea"/>
                <a:cs typeface="+mn-cs"/>
              </a:rPr>
              <a:t>2</a:t>
            </a:r>
            <a:r>
              <a:rPr lang="en-US" sz="1200" b="0" i="0" u="none" strike="noStrike" kern="1200" baseline="0" dirty="0" smtClean="0">
                <a:solidFill>
                  <a:schemeClr val="tx1"/>
                </a:solidFill>
                <a:latin typeface="+mn-lt"/>
                <a:ea typeface="+mn-ea"/>
                <a:cs typeface="+mn-cs"/>
              </a:rPr>
              <a:t>O</a:t>
            </a:r>
            <a:r>
              <a:rPr lang="en-US" sz="1200" b="0" i="0" u="none" strike="noStrike" kern="1200" baseline="30000" dirty="0" smtClean="0">
                <a:solidFill>
                  <a:schemeClr val="tx1"/>
                </a:solidFill>
                <a:latin typeface="+mn-lt"/>
                <a:ea typeface="+mn-ea"/>
                <a:cs typeface="+mn-cs"/>
              </a:rPr>
              <a:t>7 </a:t>
            </a:r>
            <a:r>
              <a:rPr lang="en-US" sz="1200" b="0" i="0" u="none" strike="noStrike" kern="1200" baseline="0" dirty="0" smtClean="0">
                <a:solidFill>
                  <a:schemeClr val="tx1"/>
                </a:solidFill>
                <a:latin typeface="+mn-lt"/>
                <a:ea typeface="+mn-ea"/>
                <a:cs typeface="+mn-cs"/>
              </a:rPr>
              <a:t>6 Na</a:t>
            </a:r>
            <a:r>
              <a:rPr lang="en-US" sz="1200" b="0" i="0" u="none" strike="noStrike" kern="1200" baseline="30000" dirty="0" smtClean="0">
                <a:solidFill>
                  <a:schemeClr val="tx1"/>
                </a:solidFill>
                <a:latin typeface="+mn-lt"/>
                <a:ea typeface="+mn-ea"/>
                <a:cs typeface="+mn-cs"/>
              </a:rPr>
              <a:t>2</a:t>
            </a:r>
            <a:r>
              <a:rPr lang="en-US" sz="1200" b="0" i="0" u="none" strike="noStrike" kern="1200" baseline="0" dirty="0" smtClean="0">
                <a:solidFill>
                  <a:schemeClr val="tx1"/>
                </a:solidFill>
                <a:latin typeface="+mn-lt"/>
                <a:ea typeface="+mn-ea"/>
                <a:cs typeface="+mn-cs"/>
              </a:rPr>
              <a:t>SO</a:t>
            </a:r>
            <a:r>
              <a:rPr lang="en-US" sz="1200" b="0" i="0" u="none" strike="noStrike" kern="1200" baseline="30000" dirty="0" smtClean="0">
                <a:solidFill>
                  <a:schemeClr val="tx1"/>
                </a:solidFill>
                <a:latin typeface="+mn-lt"/>
                <a:ea typeface="+mn-ea"/>
                <a:cs typeface="+mn-cs"/>
              </a:rPr>
              <a:t>4 </a:t>
            </a:r>
            <a:r>
              <a:rPr lang="en-US" sz="1200" b="0" i="0" u="none" strike="noStrike" kern="1200" baseline="0" dirty="0" smtClean="0">
                <a:solidFill>
                  <a:schemeClr val="tx1"/>
                </a:solidFill>
                <a:latin typeface="+mn-lt"/>
                <a:ea typeface="+mn-ea"/>
                <a:cs typeface="+mn-cs"/>
              </a:rPr>
              <a:t>+ SO</a:t>
            </a:r>
            <a:r>
              <a:rPr lang="en-US" sz="1200" b="0" i="0" u="none" strike="noStrike" kern="1200" baseline="30000" dirty="0" smtClean="0">
                <a:solidFill>
                  <a:schemeClr val="tx1"/>
                </a:solidFill>
                <a:latin typeface="+mn-lt"/>
                <a:ea typeface="+mn-ea"/>
                <a:cs typeface="+mn-cs"/>
              </a:rPr>
              <a:t>3</a:t>
            </a:r>
            <a:r>
              <a:rPr lang="en-US" sz="1200" b="0" i="0" u="none" strike="noStrike" kern="1200" baseline="0" dirty="0" smtClean="0">
                <a:solidFill>
                  <a:schemeClr val="tx1"/>
                </a:solidFill>
                <a:latin typeface="+mn-lt"/>
                <a:ea typeface="+mn-ea"/>
                <a:cs typeface="+mn-cs"/>
              </a:rPr>
              <a:t>8 </a:t>
            </a:r>
          </a:p>
          <a:p>
            <a:r>
              <a:rPr lang="en-US" sz="1200" b="0" i="0" u="none" strike="noStrike" kern="1200" baseline="0" dirty="0" smtClean="0">
                <a:solidFill>
                  <a:schemeClr val="tx1"/>
                </a:solidFill>
                <a:latin typeface="+mn-lt"/>
                <a:ea typeface="+mn-ea"/>
                <a:cs typeface="+mn-cs"/>
              </a:rPr>
              <a:t>Na</a:t>
            </a:r>
            <a:r>
              <a:rPr lang="en-US" sz="1200" b="0" i="0" u="none" strike="noStrike" kern="1200" baseline="30000" dirty="0" smtClean="0">
                <a:solidFill>
                  <a:schemeClr val="tx1"/>
                </a:solidFill>
                <a:latin typeface="+mn-lt"/>
                <a:ea typeface="+mn-ea"/>
                <a:cs typeface="+mn-cs"/>
              </a:rPr>
              <a:t>2</a:t>
            </a:r>
            <a:r>
              <a:rPr lang="en-US" sz="1200" b="0" i="0" u="none" strike="noStrike" kern="1200" baseline="0" dirty="0" smtClean="0">
                <a:solidFill>
                  <a:schemeClr val="tx1"/>
                </a:solidFill>
                <a:latin typeface="+mn-lt"/>
                <a:ea typeface="+mn-ea"/>
                <a:cs typeface="+mn-cs"/>
              </a:rPr>
              <a:t>SO</a:t>
            </a:r>
            <a:r>
              <a:rPr lang="en-US" sz="1200" b="0" i="0" u="none" strike="noStrike" kern="1200" baseline="30000" dirty="0" smtClean="0">
                <a:solidFill>
                  <a:schemeClr val="tx1"/>
                </a:solidFill>
                <a:latin typeface="+mn-lt"/>
                <a:ea typeface="+mn-ea"/>
                <a:cs typeface="+mn-cs"/>
              </a:rPr>
              <a:t>4 </a:t>
            </a:r>
            <a:r>
              <a:rPr lang="en-US" sz="1200" b="0" i="0" u="none" strike="noStrike" kern="1200" baseline="0" dirty="0" smtClean="0">
                <a:solidFill>
                  <a:schemeClr val="tx1"/>
                </a:solidFill>
                <a:latin typeface="+mn-lt"/>
                <a:ea typeface="+mn-ea"/>
                <a:cs typeface="+mn-cs"/>
              </a:rPr>
              <a:t>etc. </a:t>
            </a:r>
          </a:p>
          <a:p>
            <a:endParaRPr lang="en-US"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The rate of heating is increased with time until the sulfuric acid has volatilized and a clear </a:t>
            </a:r>
            <a:r>
              <a:rPr lang="en-US" sz="1200" b="0" i="0" u="none" strike="noStrike" kern="1200" baseline="0" dirty="0" err="1" smtClean="0">
                <a:solidFill>
                  <a:schemeClr val="tx1"/>
                </a:solidFill>
                <a:latin typeface="+mn-lt"/>
                <a:ea typeface="+mn-ea"/>
                <a:cs typeface="+mn-cs"/>
              </a:rPr>
              <a:t>pyrosulfate</a:t>
            </a:r>
            <a:r>
              <a:rPr lang="en-US" sz="1200" b="0" i="0" u="none" strike="noStrike" kern="1200" baseline="0" dirty="0" smtClean="0">
                <a:solidFill>
                  <a:schemeClr val="tx1"/>
                </a:solidFill>
                <a:latin typeface="+mn-lt"/>
                <a:ea typeface="+mn-ea"/>
                <a:cs typeface="+mn-cs"/>
              </a:rPr>
              <a:t> fusion is obtained. A </a:t>
            </a:r>
            <a:r>
              <a:rPr lang="en-US" sz="1200" b="0" i="0" u="none" strike="noStrike" kern="1200" baseline="0" dirty="0" err="1" smtClean="0">
                <a:solidFill>
                  <a:schemeClr val="tx1"/>
                </a:solidFill>
                <a:latin typeface="+mn-lt"/>
                <a:ea typeface="+mn-ea"/>
                <a:cs typeface="+mn-cs"/>
              </a:rPr>
              <a:t>pyrosulfate</a:t>
            </a:r>
            <a:r>
              <a:rPr lang="en-US" sz="1200" b="0" i="0" u="none" strike="noStrike" kern="1200" baseline="0" dirty="0" smtClean="0">
                <a:solidFill>
                  <a:schemeClr val="tx1"/>
                </a:solidFill>
                <a:latin typeface="+mn-lt"/>
                <a:ea typeface="+mn-ea"/>
                <a:cs typeface="+mn-cs"/>
              </a:rPr>
              <a:t> melt can be reprocessed if necessary to achieve complete sample dissolution. The analyst must distinguish between insoluble material that has not yet or will not dissolve, and material that has precipitated during the final stages of a prolonged </a:t>
            </a:r>
            <a:r>
              <a:rPr lang="en-US" sz="1200" b="0" i="0" u="none" strike="noStrike" kern="1200" baseline="0" dirty="0" err="1" smtClean="0">
                <a:solidFill>
                  <a:schemeClr val="tx1"/>
                </a:solidFill>
                <a:latin typeface="+mn-lt"/>
                <a:ea typeface="+mn-ea"/>
                <a:cs typeface="+mn-cs"/>
              </a:rPr>
              <a:t>pyrosulfate</a:t>
            </a:r>
            <a:r>
              <a:rPr lang="en-US" sz="1200" b="0" i="0" u="none" strike="noStrike" kern="1200" baseline="0" dirty="0" smtClean="0">
                <a:solidFill>
                  <a:schemeClr val="tx1"/>
                </a:solidFill>
                <a:latin typeface="+mn-lt"/>
                <a:ea typeface="+mn-ea"/>
                <a:cs typeface="+mn-cs"/>
              </a:rPr>
              <a:t> fusion. In the latter situation the fusion must be cooled, additional sulfuric acid added, and the sample refused until the precipitated material </a:t>
            </a:r>
            <a:r>
              <a:rPr lang="en-US" sz="1200" b="0" i="0" u="none" strike="noStrike" kern="1200" baseline="0" dirty="0" err="1" smtClean="0">
                <a:solidFill>
                  <a:schemeClr val="tx1"/>
                </a:solidFill>
                <a:latin typeface="+mn-lt"/>
                <a:ea typeface="+mn-ea"/>
                <a:cs typeface="+mn-cs"/>
              </a:rPr>
              <a:t>redissolves</a:t>
            </a:r>
            <a:r>
              <a:rPr lang="en-US" sz="1200" b="0" i="0" u="none" strike="noStrike" kern="1200" baseline="0" dirty="0" smtClean="0">
                <a:solidFill>
                  <a:schemeClr val="tx1"/>
                </a:solidFill>
                <a:latin typeface="+mn-lt"/>
                <a:ea typeface="+mn-ea"/>
                <a:cs typeface="+mn-cs"/>
              </a:rPr>
              <a:t> and a clear melt is obtained. Otherwise, the precipitated material will be extremely difficult, if not impossible, to dissolve in subsequent steps. Platinum or quartz crucibles are recommended for this type of fusion, with quartz being preferred for analysis of the platinum group metals. After the melt is cooled and solidified, it should be dissolved in dilute sulfuric or hydrochloric acid rather than in water to avoid hydrolysis and precipitation of Ti, </a:t>
            </a:r>
            <a:r>
              <a:rPr lang="en-US" sz="1200" b="0" i="0" u="none" strike="noStrike" kern="1200" baseline="0" dirty="0" err="1" smtClean="0">
                <a:solidFill>
                  <a:schemeClr val="tx1"/>
                </a:solidFill>
                <a:latin typeface="+mn-lt"/>
                <a:ea typeface="+mn-ea"/>
                <a:cs typeface="+mn-cs"/>
              </a:rPr>
              <a:t>Zr</a:t>
            </a:r>
            <a:r>
              <a:rPr lang="en-US" sz="1200" b="0" i="0" u="none" strike="noStrike" kern="1200" baseline="0" dirty="0" smtClean="0">
                <a:solidFill>
                  <a:schemeClr val="tx1"/>
                </a:solidFill>
                <a:latin typeface="+mn-lt"/>
                <a:ea typeface="+mn-ea"/>
                <a:cs typeface="+mn-cs"/>
              </a:rPr>
              <a:t>, etc. Niobium and tantalum may precipitate even in the presence of more concentrated acid. In order to avoid precipitation of </a:t>
            </a:r>
            <a:r>
              <a:rPr lang="en-US" sz="1200" b="0" i="0" u="none" strike="noStrike" kern="1200" baseline="0" dirty="0" err="1" smtClean="0">
                <a:solidFill>
                  <a:schemeClr val="tx1"/>
                </a:solidFill>
                <a:latin typeface="+mn-lt"/>
                <a:ea typeface="+mn-ea"/>
                <a:cs typeface="+mn-cs"/>
              </a:rPr>
              <a:t>Nb</a:t>
            </a:r>
            <a:r>
              <a:rPr lang="en-US" sz="1200" b="0" i="0" u="none" strike="noStrike" kern="1200" baseline="0" dirty="0" smtClean="0">
                <a:solidFill>
                  <a:schemeClr val="tx1"/>
                </a:solidFill>
                <a:latin typeface="+mn-lt"/>
                <a:ea typeface="+mn-ea"/>
                <a:cs typeface="+mn-cs"/>
              </a:rPr>
              <a:t> or Ta, concentrated sulfuric acid, tartaric acid, ammonium oxalate, hydrogen peroxide, or hydrofluoric acid must be used. Mercury and the anions of volatile acids are largely volatilized during these fusion procedures. </a:t>
            </a:r>
          </a:p>
          <a:p>
            <a:endParaRPr lang="en-US" sz="1200" b="0" i="0" u="none" strike="noStrike" kern="1200" baseline="0" dirty="0" smtClean="0">
              <a:solidFill>
                <a:schemeClr val="tx1"/>
              </a:solidFill>
              <a:latin typeface="+mn-lt"/>
              <a:ea typeface="+mn-ea"/>
              <a:cs typeface="+mn-cs"/>
            </a:endParaRPr>
          </a:p>
          <a:p>
            <a:endParaRPr lang="en-US" sz="1200" b="0" i="0" u="none" strike="noStrike" kern="1200" baseline="0" dirty="0" smtClean="0">
              <a:solidFill>
                <a:schemeClr val="tx1"/>
              </a:solidFill>
              <a:latin typeface="+mn-lt"/>
              <a:ea typeface="+mn-ea"/>
              <a:cs typeface="+mn-cs"/>
            </a:endParaRPr>
          </a:p>
          <a:p>
            <a:endParaRPr lang="en-US" sz="1200" b="0" i="0" u="none" strike="noStrike" kern="1200" baseline="0" dirty="0" smtClean="0">
              <a:solidFill>
                <a:schemeClr val="tx1"/>
              </a:solidFill>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6CDE3E6C-447A-496D-A965-1954D04FDC8E}" type="slidenum">
              <a:rPr lang="en-US" smtClean="0"/>
              <a:t>7</a:t>
            </a:fld>
            <a:endParaRPr lang="en-US"/>
          </a:p>
        </p:txBody>
      </p:sp>
    </p:spTree>
    <p:extLst>
      <p:ext uri="{BB962C8B-B14F-4D97-AF65-F5344CB8AC3E}">
        <p14:creationId xmlns:p14="http://schemas.microsoft.com/office/powerpoint/2010/main" val="189691232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1" i="0" u="none" strike="noStrike" kern="1200" baseline="0" dirty="0" smtClean="0">
                <a:solidFill>
                  <a:schemeClr val="tx1"/>
                </a:solidFill>
                <a:latin typeface="+mn-lt"/>
                <a:ea typeface="+mn-ea"/>
                <a:cs typeface="+mn-cs"/>
              </a:rPr>
              <a:t>SEPARATION TECHNIQUES (</a:t>
            </a:r>
            <a:r>
              <a:rPr lang="en-US" sz="1200" b="1" i="0" u="none" strike="noStrike" kern="1200" baseline="0" dirty="0" err="1" smtClean="0">
                <a:solidFill>
                  <a:schemeClr val="tx1"/>
                </a:solidFill>
                <a:latin typeface="+mn-lt"/>
                <a:ea typeface="+mn-ea"/>
                <a:cs typeface="+mn-cs"/>
              </a:rPr>
              <a:t>pdf</a:t>
            </a:r>
            <a:r>
              <a:rPr lang="en-US" sz="1200" b="1" i="0" u="none" strike="noStrike" kern="1200" baseline="0" dirty="0" smtClean="0">
                <a:solidFill>
                  <a:schemeClr val="tx1"/>
                </a:solidFill>
                <a:latin typeface="+mn-lt"/>
                <a:ea typeface="+mn-ea"/>
                <a:cs typeface="+mn-cs"/>
              </a:rPr>
              <a:t>) – MARLAP , JULY 2004</a:t>
            </a:r>
          </a:p>
          <a:p>
            <a:endParaRPr lang="en-US" sz="1200" b="1" i="0" u="none" strike="noStrike" kern="1200" baseline="0" dirty="0" smtClean="0">
              <a:solidFill>
                <a:schemeClr val="tx1"/>
              </a:solidFill>
              <a:latin typeface="+mn-lt"/>
              <a:ea typeface="+mn-ea"/>
              <a:cs typeface="+mn-cs"/>
            </a:endParaRPr>
          </a:p>
          <a:p>
            <a:r>
              <a:rPr lang="en-US" sz="1200" b="1" i="0" u="none" strike="noStrike" kern="1200" baseline="0" dirty="0" smtClean="0">
                <a:solidFill>
                  <a:schemeClr val="tx1"/>
                </a:solidFill>
                <a:latin typeface="+mn-lt"/>
                <a:ea typeface="+mn-ea"/>
                <a:cs typeface="+mn-cs"/>
              </a:rPr>
              <a:t>14.8 Precipitation and </a:t>
            </a:r>
            <a:r>
              <a:rPr lang="en-US" sz="1200" b="1" i="0" u="none" strike="noStrike" kern="1200" baseline="0" dirty="0" err="1" smtClean="0">
                <a:solidFill>
                  <a:schemeClr val="tx1"/>
                </a:solidFill>
                <a:latin typeface="+mn-lt"/>
                <a:ea typeface="+mn-ea"/>
                <a:cs typeface="+mn-cs"/>
              </a:rPr>
              <a:t>Coprecipitation</a:t>
            </a:r>
            <a:endParaRPr lang="en-US" sz="1200" b="1" i="0" u="none" strike="noStrike" kern="1200" baseline="0" dirty="0" smtClean="0">
              <a:solidFill>
                <a:schemeClr val="tx1"/>
              </a:solidFill>
              <a:latin typeface="+mn-lt"/>
              <a:ea typeface="+mn-ea"/>
              <a:cs typeface="+mn-cs"/>
            </a:endParaRPr>
          </a:p>
          <a:p>
            <a:r>
              <a:rPr lang="en-US" sz="1200" b="1" i="0" u="none" strike="noStrike" kern="1200" baseline="0" dirty="0" smtClean="0">
                <a:solidFill>
                  <a:schemeClr val="tx1"/>
                </a:solidFill>
                <a:latin typeface="+mn-lt"/>
                <a:ea typeface="+mn-ea"/>
                <a:cs typeface="+mn-cs"/>
              </a:rPr>
              <a:t>14.8.1 Introduction</a:t>
            </a:r>
          </a:p>
          <a:p>
            <a:r>
              <a:rPr lang="en-US" sz="1200" b="0" i="0" u="none" strike="noStrike" kern="1200" baseline="0" dirty="0" smtClean="0">
                <a:solidFill>
                  <a:schemeClr val="tx1"/>
                </a:solidFill>
                <a:latin typeface="+mn-lt"/>
                <a:ea typeface="+mn-ea"/>
                <a:cs typeface="+mn-cs"/>
              </a:rPr>
              <a:t>Two of the most common and oldest methods for the separation and purification of ions in </a:t>
            </a:r>
            <a:r>
              <a:rPr lang="en-US" sz="1200" b="0" i="0" u="none" strike="noStrike" kern="1200" baseline="0" dirty="0" err="1" smtClean="0">
                <a:solidFill>
                  <a:schemeClr val="tx1"/>
                </a:solidFill>
                <a:latin typeface="+mn-lt"/>
                <a:ea typeface="+mn-ea"/>
                <a:cs typeface="+mn-cs"/>
              </a:rPr>
              <a:t>radioanalytical</a:t>
            </a:r>
            <a:r>
              <a:rPr lang="en-US" sz="1200" b="0" i="0" u="none" strike="noStrike" kern="1200" baseline="0" dirty="0" smtClean="0">
                <a:solidFill>
                  <a:schemeClr val="tx1"/>
                </a:solidFill>
                <a:latin typeface="+mn-lt"/>
                <a:ea typeface="+mn-ea"/>
                <a:cs typeface="+mn-cs"/>
              </a:rPr>
              <a:t> chemistry are precipitation and </a:t>
            </a:r>
            <a:r>
              <a:rPr lang="en-US" sz="1200" b="0" i="0" u="none" strike="noStrike" kern="1200" baseline="0" dirty="0" err="1" smtClean="0">
                <a:solidFill>
                  <a:schemeClr val="tx1"/>
                </a:solidFill>
                <a:latin typeface="+mn-lt"/>
                <a:ea typeface="+mn-ea"/>
                <a:cs typeface="+mn-cs"/>
              </a:rPr>
              <a:t>coprecipitation</a:t>
            </a:r>
            <a:r>
              <a:rPr lang="en-US" sz="1200" b="0" i="0" u="none" strike="noStrike" kern="1200" baseline="0" dirty="0" smtClean="0">
                <a:solidFill>
                  <a:schemeClr val="tx1"/>
                </a:solidFill>
                <a:latin typeface="+mn-lt"/>
                <a:ea typeface="+mn-ea"/>
                <a:cs typeface="+mn-cs"/>
              </a:rPr>
              <a:t>. Precipitation is used to isolate and collect a specific radionuclide from other (foreign) ions in solution by forming an </a:t>
            </a:r>
            <a:r>
              <a:rPr lang="en-US" sz="1200" b="0" i="0" u="none" strike="noStrike" kern="1200" baseline="0" dirty="0" err="1" smtClean="0">
                <a:solidFill>
                  <a:schemeClr val="tx1"/>
                </a:solidFill>
                <a:latin typeface="+mn-lt"/>
                <a:ea typeface="+mn-ea"/>
                <a:cs typeface="+mn-cs"/>
              </a:rPr>
              <a:t>insolublecompound</a:t>
            </a:r>
            <a:r>
              <a:rPr lang="en-US" sz="1200" b="0" i="0" u="none" strike="noStrike" kern="1200" baseline="0" dirty="0" smtClean="0">
                <a:solidFill>
                  <a:schemeClr val="tx1"/>
                </a:solidFill>
                <a:latin typeface="+mn-lt"/>
                <a:ea typeface="+mn-ea"/>
                <a:cs typeface="+mn-cs"/>
              </a:rPr>
              <a:t>. Either the radionuclide is precipitated from solution itself, or the foreign ions are precipitated, leaving the radionuclide in solution. Sometimes a radionuclide is present in solution at sub-micro concentrations, i.e., levels so low that the radionuclide will not form an insoluble compound upon addition of a counter-ion. In these cases, the radionuclide can often be brought down from solution by </a:t>
            </a:r>
            <a:r>
              <a:rPr lang="en-US" sz="1200" b="0" i="0" u="none" strike="noStrike" kern="1200" baseline="0" dirty="0" err="1" smtClean="0">
                <a:solidFill>
                  <a:schemeClr val="tx1"/>
                </a:solidFill>
                <a:latin typeface="+mn-lt"/>
                <a:ea typeface="+mn-ea"/>
                <a:cs typeface="+mn-cs"/>
              </a:rPr>
              <a:t>coprecipitation</a:t>
            </a:r>
            <a:r>
              <a:rPr lang="en-US" sz="1200" b="0" i="0" u="none" strike="noStrike" kern="1200" baseline="0" dirty="0" smtClean="0">
                <a:solidFill>
                  <a:schemeClr val="tx1"/>
                </a:solidFill>
                <a:latin typeface="+mn-lt"/>
                <a:ea typeface="+mn-ea"/>
                <a:cs typeface="+mn-cs"/>
              </a:rPr>
              <a:t>, associating it with an insoluble substance that precipitates from solution. This phenomenon is especially important in gravimetric analysis and radiochemistry.  In gravimetric analysis, carrying down of impurities is a problem. For </a:t>
            </a:r>
            <a:r>
              <a:rPr lang="en-US" sz="1200" b="0" i="0" u="none" strike="noStrike" kern="1200" baseline="0" dirty="0" err="1" smtClean="0">
                <a:solidFill>
                  <a:schemeClr val="tx1"/>
                </a:solidFill>
                <a:latin typeface="+mn-lt"/>
                <a:ea typeface="+mn-ea"/>
                <a:cs typeface="+mn-cs"/>
              </a:rPr>
              <a:t>radiochemists</a:t>
            </a:r>
            <a:r>
              <a:rPr lang="en-US" sz="1200" b="0" i="0" u="none" strike="noStrike" kern="1200" baseline="0" dirty="0" smtClean="0">
                <a:solidFill>
                  <a:schemeClr val="tx1"/>
                </a:solidFill>
                <a:latin typeface="+mn-lt"/>
                <a:ea typeface="+mn-ea"/>
                <a:cs typeface="+mn-cs"/>
              </a:rPr>
              <a:t>, </a:t>
            </a:r>
            <a:r>
              <a:rPr lang="en-US" sz="1200" b="0" i="0" u="none" strike="noStrike" kern="1200" baseline="0" dirty="0" err="1" smtClean="0">
                <a:solidFill>
                  <a:schemeClr val="tx1"/>
                </a:solidFill>
                <a:latin typeface="+mn-lt"/>
                <a:ea typeface="+mn-ea"/>
                <a:cs typeface="+mn-cs"/>
              </a:rPr>
              <a:t>coprecipitation</a:t>
            </a:r>
            <a:r>
              <a:rPr lang="en-US" sz="1200" b="0" i="0" u="none" strike="noStrike" kern="1200" baseline="0" dirty="0" smtClean="0">
                <a:solidFill>
                  <a:schemeClr val="tx1"/>
                </a:solidFill>
                <a:latin typeface="+mn-lt"/>
                <a:ea typeface="+mn-ea"/>
                <a:cs typeface="+mn-cs"/>
              </a:rPr>
              <a:t> is a valuable tool.</a:t>
            </a:r>
          </a:p>
          <a:p>
            <a:endParaRPr lang="en-US" sz="1200" b="0" i="0" u="none" strike="noStrike" kern="1200" baseline="0" dirty="0" smtClean="0">
              <a:solidFill>
                <a:schemeClr val="tx1"/>
              </a:solidFill>
              <a:latin typeface="+mn-lt"/>
              <a:ea typeface="+mn-ea"/>
              <a:cs typeface="+mn-cs"/>
            </a:endParaRPr>
          </a:p>
          <a:p>
            <a:r>
              <a:rPr lang="en-US" sz="1200" b="1" i="0" u="none" strike="noStrike" kern="1200" baseline="0" dirty="0" smtClean="0">
                <a:solidFill>
                  <a:schemeClr val="tx1"/>
                </a:solidFill>
                <a:latin typeface="+mn-lt"/>
                <a:ea typeface="+mn-ea"/>
                <a:cs typeface="+mn-cs"/>
              </a:rPr>
              <a:t>14.8.3 Precipitation</a:t>
            </a:r>
          </a:p>
          <a:p>
            <a:r>
              <a:rPr lang="en-US" sz="1200" b="0" i="0" u="none" strike="noStrike" kern="1200" baseline="0" dirty="0" smtClean="0">
                <a:solidFill>
                  <a:schemeClr val="tx1"/>
                </a:solidFill>
                <a:latin typeface="+mn-lt"/>
                <a:ea typeface="+mn-ea"/>
                <a:cs typeface="+mn-cs"/>
              </a:rPr>
              <a:t>Precipitation is accomplished by combining a selected ion(s) in solution with a suitable </a:t>
            </a:r>
            <a:r>
              <a:rPr lang="en-US" sz="1200" b="0" i="0" u="none" strike="noStrike" kern="1200" baseline="0" dirty="0" err="1" smtClean="0">
                <a:solidFill>
                  <a:schemeClr val="tx1"/>
                </a:solidFill>
                <a:latin typeface="+mn-lt"/>
                <a:ea typeface="+mn-ea"/>
                <a:cs typeface="+mn-cs"/>
              </a:rPr>
              <a:t>counterion</a:t>
            </a:r>
            <a:r>
              <a:rPr lang="en-US" sz="1200" b="0" i="0" u="none" strike="noStrike" kern="1200" baseline="0" dirty="0" smtClean="0">
                <a:solidFill>
                  <a:schemeClr val="tx1"/>
                </a:solidFill>
                <a:latin typeface="+mn-lt"/>
                <a:ea typeface="+mn-ea"/>
                <a:cs typeface="+mn-cs"/>
              </a:rPr>
              <a:t> in sufficient concentrations to exceed the solubility of the resulting compound and produce a supersaturated solution. Nucleation occurs and growth of the crystalline substance then proceeds in an orderly manner to produce the precipitate (see Section 14.8.3.1, .Solubility and the Solubility Product Constant, </a:t>
            </a:r>
            <a:r>
              <a:rPr lang="en-US" sz="1200" b="0" i="0" u="none" strike="noStrike" kern="1200" baseline="0" dirty="0" err="1" smtClean="0">
                <a:solidFill>
                  <a:schemeClr val="tx1"/>
                </a:solidFill>
                <a:latin typeface="+mn-lt"/>
                <a:ea typeface="+mn-ea"/>
                <a:cs typeface="+mn-cs"/>
              </a:rPr>
              <a:t>Ksp</a:t>
            </a:r>
            <a:r>
              <a:rPr lang="en-US" sz="1200" b="0" i="0" u="none" strike="noStrike" kern="1200" baseline="0" dirty="0" smtClean="0">
                <a:solidFill>
                  <a:schemeClr val="tx1"/>
                </a:solidFill>
                <a:latin typeface="+mn-lt"/>
                <a:ea typeface="+mn-ea"/>
                <a:cs typeface="+mn-cs"/>
              </a:rPr>
              <a:t>.). The precipitate is collected from the solvent by a physical method, such as filtration or centrifugation. A </a:t>
            </a:r>
            <a:r>
              <a:rPr lang="en-US" sz="1200" b="0" i="0" u="none" strike="noStrike" kern="1200" baseline="0" dirty="0" err="1" smtClean="0">
                <a:solidFill>
                  <a:schemeClr val="tx1"/>
                </a:solidFill>
                <a:latin typeface="+mn-lt"/>
                <a:ea typeface="+mn-ea"/>
                <a:cs typeface="+mn-cs"/>
              </a:rPr>
              <a:t>cation</a:t>
            </a:r>
            <a:r>
              <a:rPr lang="en-US" sz="1200" b="0" i="0" u="none" strike="noStrike" kern="1200" baseline="0" dirty="0" smtClean="0">
                <a:solidFill>
                  <a:schemeClr val="tx1"/>
                </a:solidFill>
                <a:latin typeface="+mn-lt"/>
                <a:ea typeface="+mn-ea"/>
                <a:cs typeface="+mn-cs"/>
              </a:rPr>
              <a:t> (such as Sr+2, for example) will precipitate from an aqueous solution in the presence of a carbonate anion, forming the insoluble compound, strontium carbonate (SrCO3), when sufficient concentrations of each ion are present in solution to exceed the solubility of SrCO3. The method is used to isolate and collect strontium from water for </a:t>
            </a:r>
            <a:r>
              <a:rPr lang="en-US" sz="1200" b="0" i="0" u="none" strike="noStrike" kern="1200" baseline="0" dirty="0" err="1" smtClean="0">
                <a:solidFill>
                  <a:schemeClr val="tx1"/>
                </a:solidFill>
                <a:latin typeface="+mn-lt"/>
                <a:ea typeface="+mn-ea"/>
                <a:cs typeface="+mn-cs"/>
              </a:rPr>
              <a:t>radioanalysis</a:t>
            </a:r>
            <a:r>
              <a:rPr lang="en-US" sz="1200" b="0" i="0" u="none" strike="noStrike" kern="1200" baseline="0" dirty="0" smtClean="0">
                <a:solidFill>
                  <a:schemeClr val="tx1"/>
                </a:solidFill>
                <a:latin typeface="+mn-lt"/>
                <a:ea typeface="+mn-ea"/>
                <a:cs typeface="+mn-cs"/>
              </a:rPr>
              <a:t> (EPA, 1984).</a:t>
            </a:r>
          </a:p>
          <a:p>
            <a:r>
              <a:rPr lang="en-US" sz="1200" b="0" i="0" u="none" strike="noStrike" kern="1200" baseline="0" dirty="0" smtClean="0">
                <a:solidFill>
                  <a:schemeClr val="tx1"/>
                </a:solidFill>
                <a:latin typeface="+mn-lt"/>
                <a:ea typeface="+mn-ea"/>
                <a:cs typeface="+mn-cs"/>
              </a:rPr>
              <a:t>A precipitation process should satisfy three main requirements:</a:t>
            </a:r>
          </a:p>
          <a:p>
            <a:r>
              <a:rPr lang="en-US" sz="1200" b="0" i="0" u="none" strike="noStrike" kern="1200" baseline="0" dirty="0" smtClean="0">
                <a:solidFill>
                  <a:schemeClr val="tx1"/>
                </a:solidFill>
                <a:latin typeface="+mn-lt"/>
                <a:ea typeface="+mn-ea"/>
                <a:cs typeface="+mn-cs"/>
              </a:rPr>
              <a:t>. The targeted species should be precipitated quantitatively.</a:t>
            </a:r>
          </a:p>
          <a:p>
            <a:r>
              <a:rPr lang="en-US" sz="1200" b="0" i="0" u="none" strike="noStrike" kern="1200" baseline="0" dirty="0" smtClean="0">
                <a:solidFill>
                  <a:schemeClr val="tx1"/>
                </a:solidFill>
                <a:latin typeface="+mn-lt"/>
                <a:ea typeface="+mn-ea"/>
                <a:cs typeface="+mn-cs"/>
              </a:rPr>
              <a:t>. The resulting precipitate should be in a form suitable for subsequent handling; it should be easily filterable and should not creep.</a:t>
            </a:r>
          </a:p>
          <a:p>
            <a:r>
              <a:rPr lang="en-US" sz="1200" b="0" i="0" u="none" strike="noStrike" kern="1200" baseline="0" dirty="0" smtClean="0">
                <a:solidFill>
                  <a:schemeClr val="tx1"/>
                </a:solidFill>
                <a:latin typeface="+mn-lt"/>
                <a:ea typeface="+mn-ea"/>
                <a:cs typeface="+mn-cs"/>
              </a:rPr>
              <a:t>. If it is used as part of a quantitative scheme, the precipitate should be pure or of known purity at the time of weighing for gravimetric analysis.</a:t>
            </a:r>
          </a:p>
          <a:p>
            <a:r>
              <a:rPr lang="en-US" sz="1200" b="0" i="0" u="none" strike="noStrike" kern="1200" baseline="0" dirty="0" smtClean="0">
                <a:solidFill>
                  <a:schemeClr val="tx1"/>
                </a:solidFill>
                <a:latin typeface="+mn-lt"/>
                <a:ea typeface="+mn-ea"/>
                <a:cs typeface="+mn-cs"/>
              </a:rPr>
              <a:t>Precipitation processes are useful in several different kinds of laboratory operations, particularly gravimetric yield determinations.as a separation technique and for </a:t>
            </a:r>
            <a:r>
              <a:rPr lang="en-US" sz="1200" b="0" i="0" u="none" strike="noStrike" kern="1200" baseline="0" dirty="0" err="1" smtClean="0">
                <a:solidFill>
                  <a:schemeClr val="tx1"/>
                </a:solidFill>
                <a:latin typeface="+mn-lt"/>
                <a:ea typeface="+mn-ea"/>
                <a:cs typeface="+mn-cs"/>
              </a:rPr>
              <a:t>preconcentration</a:t>
            </a:r>
            <a:r>
              <a:rPr lang="en-US" sz="1200" b="0" i="0" u="none" strike="noStrike" kern="1200" baseline="0" dirty="0" smtClean="0">
                <a:solidFill>
                  <a:schemeClr val="tx1"/>
                </a:solidFill>
                <a:latin typeface="+mn-lt"/>
                <a:ea typeface="+mn-ea"/>
                <a:cs typeface="+mn-cs"/>
              </a:rPr>
              <a:t> to eliminate interfering ions, or for </a:t>
            </a:r>
            <a:r>
              <a:rPr lang="en-US" sz="1200" b="0" i="0" u="none" strike="noStrike" kern="1200" baseline="0" dirty="0" err="1" smtClean="0">
                <a:solidFill>
                  <a:schemeClr val="tx1"/>
                </a:solidFill>
                <a:latin typeface="+mn-lt"/>
                <a:ea typeface="+mn-ea"/>
                <a:cs typeface="+mn-cs"/>
              </a:rPr>
              <a:t>coprecipitation</a:t>
            </a:r>
            <a:r>
              <a:rPr lang="en-US" sz="1200" b="0" i="0" u="none" strike="noStrike" kern="1200" baseline="0" dirty="0" smtClean="0">
                <a:solidFill>
                  <a:schemeClr val="tx1"/>
                </a:solidFill>
                <a:latin typeface="+mn-lt"/>
                <a:ea typeface="+mn-ea"/>
                <a:cs typeface="+mn-cs"/>
              </a:rPr>
              <a:t>.</a:t>
            </a:r>
            <a:endParaRPr lang="en-US" dirty="0"/>
          </a:p>
        </p:txBody>
      </p:sp>
      <p:sp>
        <p:nvSpPr>
          <p:cNvPr id="4" name="Slide Number Placeholder 3"/>
          <p:cNvSpPr>
            <a:spLocks noGrp="1"/>
          </p:cNvSpPr>
          <p:nvPr>
            <p:ph type="sldNum" sz="quarter" idx="10"/>
          </p:nvPr>
        </p:nvSpPr>
        <p:spPr/>
        <p:txBody>
          <a:bodyPr/>
          <a:lstStyle/>
          <a:p>
            <a:fld id="{6CDE3E6C-447A-496D-A965-1954D04FDC8E}" type="slidenum">
              <a:rPr lang="en-US" smtClean="0"/>
              <a:t>8</a:t>
            </a:fld>
            <a:endParaRPr lang="en-US"/>
          </a:p>
        </p:txBody>
      </p:sp>
    </p:spTree>
    <p:extLst>
      <p:ext uri="{BB962C8B-B14F-4D97-AF65-F5344CB8AC3E}">
        <p14:creationId xmlns:p14="http://schemas.microsoft.com/office/powerpoint/2010/main" val="9181609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http://sisbl.uga.edu/epatab1.html</a:t>
            </a:r>
          </a:p>
          <a:p>
            <a:endParaRPr lang="en-US" dirty="0" smtClean="0"/>
          </a:p>
          <a:p>
            <a:r>
              <a:rPr lang="en-US" sz="1200" b="1" i="0" kern="1200" dirty="0" smtClean="0">
                <a:solidFill>
                  <a:schemeClr val="tx1"/>
                </a:solidFill>
                <a:effectLst/>
                <a:latin typeface="+mn-lt"/>
                <a:ea typeface="+mn-ea"/>
                <a:cs typeface="+mn-cs"/>
              </a:rPr>
              <a:t>RECOMMENDATION FOR SAMPLING AND PRESERVATION OF SAMPLES, ARRANGED ACCORDING TO MEASUREMENT</a:t>
            </a:r>
            <a:br>
              <a:rPr lang="en-US" sz="1200" b="1" i="0" kern="1200" dirty="0" smtClean="0">
                <a:solidFill>
                  <a:schemeClr val="tx1"/>
                </a:solidFill>
                <a:effectLst/>
                <a:latin typeface="+mn-lt"/>
                <a:ea typeface="+mn-ea"/>
                <a:cs typeface="+mn-cs"/>
              </a:rPr>
            </a:br>
            <a:endParaRPr lang="en-US" sz="1200" b="1" i="0" kern="1200" dirty="0" smtClean="0">
              <a:solidFill>
                <a:schemeClr val="tx1"/>
              </a:solidFill>
              <a:effectLst/>
              <a:latin typeface="+mn-lt"/>
              <a:ea typeface="+mn-ea"/>
              <a:cs typeface="+mn-cs"/>
            </a:endParaRPr>
          </a:p>
          <a:p>
            <a:r>
              <a:rPr lang="en-US" sz="1200" b="0" i="0" kern="1200" dirty="0" smtClean="0">
                <a:solidFill>
                  <a:schemeClr val="tx1"/>
                </a:solidFill>
                <a:effectLst/>
                <a:latin typeface="+mn-lt"/>
                <a:ea typeface="+mn-ea"/>
                <a:cs typeface="+mn-cs"/>
              </a:rPr>
              <a:t>Complete and unequivocal preservation of samples, either domestic sewage, industrial wastes, or natural waters, is a practical impossibility. Regardless of the nature of the sample, complete stability for every constituent can never be achieved. At best, preservation techniques can only retard the chemical and biological changes that inevitably continue after the sample is removed from the parent source. The changes that take place in a sample are either chemical or biological. In the former case, certain changes occur in the chemical structure of the constituents that are a function of physical conditions. Metal </a:t>
            </a:r>
            <a:r>
              <a:rPr lang="en-US" sz="1200" b="0" i="0" kern="1200" dirty="0" err="1" smtClean="0">
                <a:solidFill>
                  <a:schemeClr val="tx1"/>
                </a:solidFill>
                <a:effectLst/>
                <a:latin typeface="+mn-lt"/>
                <a:ea typeface="+mn-ea"/>
                <a:cs typeface="+mn-cs"/>
              </a:rPr>
              <a:t>cations</a:t>
            </a:r>
            <a:r>
              <a:rPr lang="en-US" sz="1200" b="0" i="0" kern="1200" dirty="0" smtClean="0">
                <a:solidFill>
                  <a:schemeClr val="tx1"/>
                </a:solidFill>
                <a:effectLst/>
                <a:latin typeface="+mn-lt"/>
                <a:ea typeface="+mn-ea"/>
                <a:cs typeface="+mn-cs"/>
              </a:rPr>
              <a:t> may precipitate as hydroxides or form complexes with other constituents; </a:t>
            </a:r>
            <a:r>
              <a:rPr lang="en-US" sz="1200" b="0" i="0" kern="1200" dirty="0" err="1" smtClean="0">
                <a:solidFill>
                  <a:schemeClr val="tx1"/>
                </a:solidFill>
                <a:effectLst/>
                <a:latin typeface="+mn-lt"/>
                <a:ea typeface="+mn-ea"/>
                <a:cs typeface="+mn-cs"/>
              </a:rPr>
              <a:t>cations</a:t>
            </a:r>
            <a:r>
              <a:rPr lang="en-US" sz="1200" b="0" i="0" kern="1200" dirty="0" smtClean="0">
                <a:solidFill>
                  <a:schemeClr val="tx1"/>
                </a:solidFill>
                <a:effectLst/>
                <a:latin typeface="+mn-lt"/>
                <a:ea typeface="+mn-ea"/>
                <a:cs typeface="+mn-cs"/>
              </a:rPr>
              <a:t> or anions may change valence states under certain reducing or oxidizing conditions; other constituents may dissolve or volatilize with the passage of time. Metal </a:t>
            </a:r>
            <a:r>
              <a:rPr lang="en-US" sz="1200" b="0" i="0" kern="1200" dirty="0" err="1" smtClean="0">
                <a:solidFill>
                  <a:schemeClr val="tx1"/>
                </a:solidFill>
                <a:effectLst/>
                <a:latin typeface="+mn-lt"/>
                <a:ea typeface="+mn-ea"/>
                <a:cs typeface="+mn-cs"/>
              </a:rPr>
              <a:t>cations</a:t>
            </a:r>
            <a:r>
              <a:rPr lang="en-US" sz="1200" b="0" i="0" kern="1200" dirty="0" smtClean="0">
                <a:solidFill>
                  <a:schemeClr val="tx1"/>
                </a:solidFill>
                <a:effectLst/>
                <a:latin typeface="+mn-lt"/>
                <a:ea typeface="+mn-ea"/>
                <a:cs typeface="+mn-cs"/>
              </a:rPr>
              <a:t> may also adsorb onto surfaces (glass, plastic, quartz, etc.), such as, iron and lead. Biological changes taking place in a sample may change the valence of an element or a radical to a different valence. Soluble constituents may be converted to organically bound materials in cell structures, or cell </a:t>
            </a:r>
            <a:r>
              <a:rPr lang="en-US" sz="1200" b="0" i="0" kern="1200" dirty="0" err="1" smtClean="0">
                <a:solidFill>
                  <a:schemeClr val="tx1"/>
                </a:solidFill>
                <a:effectLst/>
                <a:latin typeface="+mn-lt"/>
                <a:ea typeface="+mn-ea"/>
                <a:cs typeface="+mn-cs"/>
              </a:rPr>
              <a:t>lysis</a:t>
            </a:r>
            <a:r>
              <a:rPr lang="en-US" sz="1200" b="0" i="0" kern="1200" dirty="0" smtClean="0">
                <a:solidFill>
                  <a:schemeClr val="tx1"/>
                </a:solidFill>
                <a:effectLst/>
                <a:latin typeface="+mn-lt"/>
                <a:ea typeface="+mn-ea"/>
                <a:cs typeface="+mn-cs"/>
              </a:rPr>
              <a:t> may result in release of cellular material into solution. The well known nitrogen and phosphorus cycles are examples of biological influence on sample composition. Therefore, as a general rule, it is best to analyze the samples as soon as possible after collection. This is especially true when the analyze concentration is expected to be in the low </a:t>
            </a:r>
            <a:r>
              <a:rPr lang="en-US" sz="1200" b="0" i="0" kern="1200" dirty="0" err="1" smtClean="0">
                <a:solidFill>
                  <a:schemeClr val="tx1"/>
                </a:solidFill>
                <a:effectLst/>
                <a:latin typeface="+mn-lt"/>
                <a:ea typeface="+mn-ea"/>
                <a:cs typeface="+mn-cs"/>
              </a:rPr>
              <a:t>ug</a:t>
            </a:r>
            <a:r>
              <a:rPr lang="en-US" sz="1200" b="0" i="0" kern="1200" dirty="0" smtClean="0">
                <a:solidFill>
                  <a:schemeClr val="tx1"/>
                </a:solidFill>
                <a:effectLst/>
                <a:latin typeface="+mn-lt"/>
                <a:ea typeface="+mn-ea"/>
                <a:cs typeface="+mn-cs"/>
              </a:rPr>
              <a:t>/1 range.</a:t>
            </a:r>
          </a:p>
          <a:p>
            <a:endParaRPr lang="en-US" sz="1200" b="0" i="0" kern="1200" dirty="0" smtClean="0">
              <a:solidFill>
                <a:schemeClr val="tx1"/>
              </a:solidFill>
              <a:effectLst/>
              <a:latin typeface="+mn-lt"/>
              <a:ea typeface="+mn-ea"/>
              <a:cs typeface="+mn-cs"/>
            </a:endParaRPr>
          </a:p>
          <a:p>
            <a:r>
              <a:rPr lang="en-US" sz="1200" b="0" i="0" kern="1200" dirty="0" smtClean="0">
                <a:solidFill>
                  <a:schemeClr val="tx1"/>
                </a:solidFill>
                <a:effectLst/>
                <a:latin typeface="+mn-lt"/>
                <a:ea typeface="+mn-ea"/>
                <a:cs typeface="+mn-cs"/>
              </a:rPr>
              <a:t>Methods of preservation are relatively limited and are intended generally to (1) retard biological action, (2) retard hydrolysis of chemical compounds and complexes, (3) reduce volatility of constituents, and (4) reduce absorption effects. Preservation methods are generally limited to pH control, chemical addition, refrigeration, and freezing.</a:t>
            </a:r>
          </a:p>
          <a:p>
            <a:endParaRPr lang="en-US" sz="1200" b="0" i="0" kern="1200" dirty="0" smtClean="0">
              <a:solidFill>
                <a:schemeClr val="tx1"/>
              </a:solidFill>
              <a:effectLst/>
              <a:latin typeface="+mn-lt"/>
              <a:ea typeface="+mn-ea"/>
              <a:cs typeface="+mn-cs"/>
            </a:endParaRPr>
          </a:p>
          <a:p>
            <a:r>
              <a:rPr lang="en-US" sz="1200" b="0" i="0" kern="1200" dirty="0" smtClean="0">
                <a:solidFill>
                  <a:schemeClr val="tx1"/>
                </a:solidFill>
                <a:effectLst/>
                <a:latin typeface="+mn-lt"/>
                <a:ea typeface="+mn-ea"/>
                <a:cs typeface="+mn-cs"/>
              </a:rPr>
              <a:t>The recommended preservative for various constituents is given in </a:t>
            </a:r>
            <a:r>
              <a:rPr lang="en-US" sz="1200" b="1" i="0" kern="1200" dirty="0" smtClean="0">
                <a:solidFill>
                  <a:schemeClr val="tx1"/>
                </a:solidFill>
                <a:effectLst/>
                <a:latin typeface="+mn-lt"/>
                <a:ea typeface="+mn-ea"/>
                <a:cs typeface="+mn-cs"/>
              </a:rPr>
              <a:t>Table 1</a:t>
            </a:r>
            <a:r>
              <a:rPr lang="en-US" sz="1200" b="0" i="0" kern="1200" dirty="0" smtClean="0">
                <a:solidFill>
                  <a:schemeClr val="tx1"/>
                </a:solidFill>
                <a:effectLst/>
                <a:latin typeface="+mn-lt"/>
                <a:ea typeface="+mn-ea"/>
                <a:cs typeface="+mn-cs"/>
              </a:rPr>
              <a:t>. These choices are based on the accompanying references and on information supplied by various E.P.A. Quality Assurance Coordinators. As more data become available, these recommended holding times will be adjusted to reflect new information. Other information provided in the table is an estimation of the volume of sample required for the analysis, the suggested type of container, and the maximum recommended holding times for samples properly preserved.</a:t>
            </a:r>
          </a:p>
          <a:p>
            <a:endParaRPr lang="en-US" dirty="0"/>
          </a:p>
        </p:txBody>
      </p:sp>
      <p:sp>
        <p:nvSpPr>
          <p:cNvPr id="4" name="Slide Number Placeholder 3"/>
          <p:cNvSpPr>
            <a:spLocks noGrp="1"/>
          </p:cNvSpPr>
          <p:nvPr>
            <p:ph type="sldNum" sz="quarter" idx="10"/>
          </p:nvPr>
        </p:nvSpPr>
        <p:spPr/>
        <p:txBody>
          <a:bodyPr/>
          <a:lstStyle/>
          <a:p>
            <a:fld id="{6CDE3E6C-447A-496D-A965-1954D04FDC8E}" type="slidenum">
              <a:rPr lang="en-US" smtClean="0"/>
              <a:t>9</a:t>
            </a:fld>
            <a:endParaRPr lang="en-US"/>
          </a:p>
        </p:txBody>
      </p:sp>
    </p:spTree>
    <p:extLst>
      <p:ext uri="{BB962C8B-B14F-4D97-AF65-F5344CB8AC3E}">
        <p14:creationId xmlns:p14="http://schemas.microsoft.com/office/powerpoint/2010/main" val="31221416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CBB3B81-8409-41A1-A868-C52B8C5F5AC3}" type="datetimeFigureOut">
              <a:rPr lang="en-US" smtClean="0"/>
              <a:t>3/5/2013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56A1EB-A153-4B6F-8537-B505D48940F6}" type="slidenum">
              <a:rPr lang="en-US" smtClean="0"/>
              <a:t>‹#›</a:t>
            </a:fld>
            <a:endParaRPr lang="en-US"/>
          </a:p>
        </p:txBody>
      </p:sp>
    </p:spTree>
    <p:extLst>
      <p:ext uri="{BB962C8B-B14F-4D97-AF65-F5344CB8AC3E}">
        <p14:creationId xmlns:p14="http://schemas.microsoft.com/office/powerpoint/2010/main" val="17605432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CBB3B81-8409-41A1-A868-C52B8C5F5AC3}" type="datetimeFigureOut">
              <a:rPr lang="en-US" smtClean="0"/>
              <a:t>3/5/2013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56A1EB-A153-4B6F-8537-B505D48940F6}" type="slidenum">
              <a:rPr lang="en-US" smtClean="0"/>
              <a:t>‹#›</a:t>
            </a:fld>
            <a:endParaRPr lang="en-US"/>
          </a:p>
        </p:txBody>
      </p:sp>
    </p:spTree>
    <p:extLst>
      <p:ext uri="{BB962C8B-B14F-4D97-AF65-F5344CB8AC3E}">
        <p14:creationId xmlns:p14="http://schemas.microsoft.com/office/powerpoint/2010/main" val="351069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CBB3B81-8409-41A1-A868-C52B8C5F5AC3}" type="datetimeFigureOut">
              <a:rPr lang="en-US" smtClean="0"/>
              <a:t>3/5/2013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56A1EB-A153-4B6F-8537-B505D48940F6}" type="slidenum">
              <a:rPr lang="en-US" smtClean="0"/>
              <a:t>‹#›</a:t>
            </a:fld>
            <a:endParaRPr lang="en-US"/>
          </a:p>
        </p:txBody>
      </p:sp>
    </p:spTree>
    <p:extLst>
      <p:ext uri="{BB962C8B-B14F-4D97-AF65-F5344CB8AC3E}">
        <p14:creationId xmlns:p14="http://schemas.microsoft.com/office/powerpoint/2010/main" val="38269910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CBB3B81-8409-41A1-A868-C52B8C5F5AC3}" type="datetimeFigureOut">
              <a:rPr lang="en-US" smtClean="0"/>
              <a:t>3/5/2013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56A1EB-A153-4B6F-8537-B505D48940F6}" type="slidenum">
              <a:rPr lang="en-US" smtClean="0"/>
              <a:t>‹#›</a:t>
            </a:fld>
            <a:endParaRPr lang="en-US"/>
          </a:p>
        </p:txBody>
      </p:sp>
    </p:spTree>
    <p:extLst>
      <p:ext uri="{BB962C8B-B14F-4D97-AF65-F5344CB8AC3E}">
        <p14:creationId xmlns:p14="http://schemas.microsoft.com/office/powerpoint/2010/main" val="25571761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CBB3B81-8409-41A1-A868-C52B8C5F5AC3}" type="datetimeFigureOut">
              <a:rPr lang="en-US" smtClean="0"/>
              <a:t>3/5/2013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56A1EB-A153-4B6F-8537-B505D48940F6}" type="slidenum">
              <a:rPr lang="en-US" smtClean="0"/>
              <a:t>‹#›</a:t>
            </a:fld>
            <a:endParaRPr lang="en-US"/>
          </a:p>
        </p:txBody>
      </p:sp>
    </p:spTree>
    <p:extLst>
      <p:ext uri="{BB962C8B-B14F-4D97-AF65-F5344CB8AC3E}">
        <p14:creationId xmlns:p14="http://schemas.microsoft.com/office/powerpoint/2010/main" val="38653937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CBB3B81-8409-41A1-A868-C52B8C5F5AC3}" type="datetimeFigureOut">
              <a:rPr lang="en-US" smtClean="0"/>
              <a:t>3/5/2013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56A1EB-A153-4B6F-8537-B505D48940F6}" type="slidenum">
              <a:rPr lang="en-US" smtClean="0"/>
              <a:t>‹#›</a:t>
            </a:fld>
            <a:endParaRPr lang="en-US"/>
          </a:p>
        </p:txBody>
      </p:sp>
    </p:spTree>
    <p:extLst>
      <p:ext uri="{BB962C8B-B14F-4D97-AF65-F5344CB8AC3E}">
        <p14:creationId xmlns:p14="http://schemas.microsoft.com/office/powerpoint/2010/main" val="22611124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CBB3B81-8409-41A1-A868-C52B8C5F5AC3}" type="datetimeFigureOut">
              <a:rPr lang="en-US" smtClean="0"/>
              <a:t>3/5/2013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656A1EB-A153-4B6F-8537-B505D48940F6}" type="slidenum">
              <a:rPr lang="en-US" smtClean="0"/>
              <a:t>‹#›</a:t>
            </a:fld>
            <a:endParaRPr lang="en-US"/>
          </a:p>
        </p:txBody>
      </p:sp>
    </p:spTree>
    <p:extLst>
      <p:ext uri="{BB962C8B-B14F-4D97-AF65-F5344CB8AC3E}">
        <p14:creationId xmlns:p14="http://schemas.microsoft.com/office/powerpoint/2010/main" val="32981014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CBB3B81-8409-41A1-A868-C52B8C5F5AC3}" type="datetimeFigureOut">
              <a:rPr lang="en-US" smtClean="0"/>
              <a:t>3/5/2013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656A1EB-A153-4B6F-8537-B505D48940F6}" type="slidenum">
              <a:rPr lang="en-US" smtClean="0"/>
              <a:t>‹#›</a:t>
            </a:fld>
            <a:endParaRPr lang="en-US"/>
          </a:p>
        </p:txBody>
      </p:sp>
    </p:spTree>
    <p:extLst>
      <p:ext uri="{BB962C8B-B14F-4D97-AF65-F5344CB8AC3E}">
        <p14:creationId xmlns:p14="http://schemas.microsoft.com/office/powerpoint/2010/main" val="27641847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CBB3B81-8409-41A1-A868-C52B8C5F5AC3}" type="datetimeFigureOut">
              <a:rPr lang="en-US" smtClean="0"/>
              <a:t>3/5/2013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656A1EB-A153-4B6F-8537-B505D48940F6}" type="slidenum">
              <a:rPr lang="en-US" smtClean="0"/>
              <a:t>‹#›</a:t>
            </a:fld>
            <a:endParaRPr lang="en-US"/>
          </a:p>
        </p:txBody>
      </p:sp>
      <p:pic>
        <p:nvPicPr>
          <p:cNvPr id="5" name="Picture 4" descr="RCNET.jpg"/>
          <p:cNvPicPr>
            <a:picLocks noChangeAspect="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8121650" y="5961063"/>
            <a:ext cx="1044575" cy="966787"/>
          </a:xfrm>
          <a:prstGeom prst="rect">
            <a:avLst/>
          </a:prstGeom>
          <a:noFill/>
          <a:ln w="9525">
            <a:noFill/>
            <a:miter lim="800000"/>
            <a:headEnd/>
            <a:tailEnd/>
          </a:ln>
        </p:spPr>
      </p:pic>
      <p:pic>
        <p:nvPicPr>
          <p:cNvPr id="6" name="Picture 5" descr="IRSC_NSFPoster.jpg"/>
          <p:cNvPicPr>
            <a:picLocks noChangeAspect="1"/>
          </p:cNvPicPr>
          <p:nvPr/>
        </p:nvPicPr>
        <p:blipFill>
          <a:blip r:embed="rId3" cstate="print">
            <a:clrChange>
              <a:clrFrom>
                <a:srgbClr val="1A174E"/>
              </a:clrFrom>
              <a:clrTo>
                <a:srgbClr val="1A174E">
                  <a:alpha val="0"/>
                </a:srgbClr>
              </a:clrTo>
            </a:clrChange>
            <a:extLst>
              <a:ext uri="{28A0092B-C50C-407E-A947-70E740481C1C}">
                <a14:useLocalDpi xmlns:a14="http://schemas.microsoft.com/office/drawing/2010/main" val="0"/>
              </a:ext>
            </a:extLst>
          </a:blip>
          <a:srcRect/>
          <a:stretch>
            <a:fillRect/>
          </a:stretch>
        </p:blipFill>
        <p:spPr bwMode="auto">
          <a:xfrm>
            <a:off x="0" y="6443663"/>
            <a:ext cx="457200" cy="358775"/>
          </a:xfrm>
          <a:prstGeom prst="rect">
            <a:avLst/>
          </a:prstGeom>
          <a:noFill/>
          <a:ln w="9525">
            <a:noFill/>
            <a:miter lim="800000"/>
            <a:headEnd/>
            <a:tailEnd/>
          </a:ln>
        </p:spPr>
      </p:pic>
    </p:spTree>
    <p:extLst>
      <p:ext uri="{BB962C8B-B14F-4D97-AF65-F5344CB8AC3E}">
        <p14:creationId xmlns:p14="http://schemas.microsoft.com/office/powerpoint/2010/main" val="19749334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CBB3B81-8409-41A1-A868-C52B8C5F5AC3}" type="datetimeFigureOut">
              <a:rPr lang="en-US" smtClean="0"/>
              <a:t>3/5/2013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56A1EB-A153-4B6F-8537-B505D48940F6}" type="slidenum">
              <a:rPr lang="en-US" smtClean="0"/>
              <a:t>‹#›</a:t>
            </a:fld>
            <a:endParaRPr lang="en-US"/>
          </a:p>
        </p:txBody>
      </p:sp>
    </p:spTree>
    <p:extLst>
      <p:ext uri="{BB962C8B-B14F-4D97-AF65-F5344CB8AC3E}">
        <p14:creationId xmlns:p14="http://schemas.microsoft.com/office/powerpoint/2010/main" val="38783197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CBB3B81-8409-41A1-A868-C52B8C5F5AC3}" type="datetimeFigureOut">
              <a:rPr lang="en-US" smtClean="0"/>
              <a:t>3/5/2013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56A1EB-A153-4B6F-8537-B505D48940F6}" type="slidenum">
              <a:rPr lang="en-US" smtClean="0"/>
              <a:t>‹#›</a:t>
            </a:fld>
            <a:endParaRPr lang="en-US"/>
          </a:p>
        </p:txBody>
      </p:sp>
    </p:spTree>
    <p:extLst>
      <p:ext uri="{BB962C8B-B14F-4D97-AF65-F5344CB8AC3E}">
        <p14:creationId xmlns:p14="http://schemas.microsoft.com/office/powerpoint/2010/main" val="39730874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25000"/>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CBB3B81-8409-41A1-A868-C52B8C5F5AC3}" type="datetimeFigureOut">
              <a:rPr lang="en-US" smtClean="0"/>
              <a:t>3/5/2013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656A1EB-A153-4B6F-8537-B505D48940F6}" type="slidenum">
              <a:rPr lang="en-US" smtClean="0"/>
              <a:t>‹#›</a:t>
            </a:fld>
            <a:endParaRPr lang="en-US"/>
          </a:p>
        </p:txBody>
      </p:sp>
    </p:spTree>
    <p:extLst>
      <p:ext uri="{BB962C8B-B14F-4D97-AF65-F5344CB8AC3E}">
        <p14:creationId xmlns:p14="http://schemas.microsoft.com/office/powerpoint/2010/main" val="129168953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398" y="1023516"/>
            <a:ext cx="8839199" cy="4896544"/>
          </a:xfrm>
          <a:prstGeom prst="rect">
            <a:avLst/>
          </a:prstGeom>
          <a:noFill/>
        </p:spPr>
        <p:txBody>
          <a:bodyPr wrap="square" rtlCol="0">
            <a:noAutofit/>
          </a:bodyPr>
          <a:lstStyle/>
          <a:p>
            <a:pPr fontAlgn="base">
              <a:spcBef>
                <a:spcPct val="0"/>
              </a:spcBef>
              <a:spcAft>
                <a:spcPct val="0"/>
              </a:spcAft>
            </a:pPr>
            <a:r>
              <a:rPr lang="en-US" sz="1800" b="1" u="sng" dirty="0">
                <a:solidFill>
                  <a:srgbClr val="000000"/>
                </a:solidFill>
                <a:latin typeface="+mn-lt"/>
              </a:rPr>
              <a:t>ACADs (08-006)  Covered</a:t>
            </a:r>
          </a:p>
          <a:p>
            <a:pPr fontAlgn="base">
              <a:spcBef>
                <a:spcPct val="0"/>
              </a:spcBef>
              <a:spcAft>
                <a:spcPct val="0"/>
              </a:spcAft>
            </a:pPr>
            <a:endParaRPr lang="en-US" sz="1800" b="1" u="sng" dirty="0">
              <a:solidFill>
                <a:srgbClr val="000000"/>
              </a:solidFill>
              <a:latin typeface="+mn-lt"/>
            </a:endParaRPr>
          </a:p>
          <a:p>
            <a:pPr fontAlgn="base">
              <a:spcBef>
                <a:spcPct val="0"/>
              </a:spcBef>
              <a:spcAft>
                <a:spcPct val="0"/>
              </a:spcAft>
            </a:pPr>
            <a:endParaRPr lang="en-US" sz="1800" b="1" u="sng" dirty="0">
              <a:solidFill>
                <a:srgbClr val="000000"/>
              </a:solidFill>
              <a:latin typeface="+mn-lt"/>
            </a:endParaRPr>
          </a:p>
          <a:p>
            <a:pPr fontAlgn="base">
              <a:spcBef>
                <a:spcPct val="0"/>
              </a:spcBef>
              <a:spcAft>
                <a:spcPct val="0"/>
              </a:spcAft>
            </a:pPr>
            <a:endParaRPr lang="en-US" sz="1800" b="1" u="sng" dirty="0" smtClean="0">
              <a:solidFill>
                <a:srgbClr val="000000"/>
              </a:solidFill>
              <a:latin typeface="+mn-lt"/>
            </a:endParaRPr>
          </a:p>
          <a:p>
            <a:pPr fontAlgn="base">
              <a:spcBef>
                <a:spcPct val="0"/>
              </a:spcBef>
              <a:spcAft>
                <a:spcPct val="0"/>
              </a:spcAft>
            </a:pPr>
            <a:endParaRPr lang="en-US" sz="1800" b="1" u="sng" dirty="0" smtClean="0">
              <a:solidFill>
                <a:srgbClr val="000000"/>
              </a:solidFill>
              <a:latin typeface="+mn-lt"/>
            </a:endParaRPr>
          </a:p>
          <a:p>
            <a:pPr fontAlgn="base">
              <a:spcBef>
                <a:spcPct val="0"/>
              </a:spcBef>
              <a:spcAft>
                <a:spcPct val="0"/>
              </a:spcAft>
            </a:pPr>
            <a:endParaRPr lang="en-US" b="1" u="sng" dirty="0">
              <a:solidFill>
                <a:srgbClr val="000000"/>
              </a:solidFill>
            </a:endParaRPr>
          </a:p>
          <a:p>
            <a:pPr fontAlgn="base">
              <a:spcBef>
                <a:spcPct val="0"/>
              </a:spcBef>
              <a:spcAft>
                <a:spcPct val="0"/>
              </a:spcAft>
            </a:pPr>
            <a:endParaRPr lang="en-US" sz="1800" b="1" u="sng" dirty="0" smtClean="0">
              <a:solidFill>
                <a:srgbClr val="000000"/>
              </a:solidFill>
              <a:latin typeface="+mn-lt"/>
            </a:endParaRPr>
          </a:p>
          <a:p>
            <a:pPr fontAlgn="base">
              <a:spcBef>
                <a:spcPct val="0"/>
              </a:spcBef>
              <a:spcAft>
                <a:spcPct val="0"/>
              </a:spcAft>
            </a:pPr>
            <a:endParaRPr lang="en-US" b="1" u="sng" dirty="0">
              <a:solidFill>
                <a:srgbClr val="000000"/>
              </a:solidFill>
            </a:endParaRPr>
          </a:p>
          <a:p>
            <a:pPr fontAlgn="base">
              <a:spcBef>
                <a:spcPct val="0"/>
              </a:spcBef>
              <a:spcAft>
                <a:spcPct val="0"/>
              </a:spcAft>
            </a:pPr>
            <a:endParaRPr lang="en-US" sz="1800" b="1" u="sng" dirty="0" smtClean="0">
              <a:solidFill>
                <a:srgbClr val="000000"/>
              </a:solidFill>
              <a:latin typeface="+mn-lt"/>
            </a:endParaRPr>
          </a:p>
          <a:p>
            <a:pPr fontAlgn="base">
              <a:spcBef>
                <a:spcPct val="0"/>
              </a:spcBef>
              <a:spcAft>
                <a:spcPct val="0"/>
              </a:spcAft>
            </a:pPr>
            <a:r>
              <a:rPr lang="en-US" sz="1800" b="1" u="sng" dirty="0" smtClean="0">
                <a:solidFill>
                  <a:srgbClr val="000000"/>
                </a:solidFill>
                <a:latin typeface="+mn-lt"/>
              </a:rPr>
              <a:t>Keywords</a:t>
            </a:r>
          </a:p>
          <a:p>
            <a:pPr fontAlgn="base">
              <a:spcBef>
                <a:spcPct val="0"/>
              </a:spcBef>
              <a:spcAft>
                <a:spcPct val="0"/>
              </a:spcAft>
            </a:pPr>
            <a:r>
              <a:rPr lang="en-US" dirty="0" smtClean="0">
                <a:solidFill>
                  <a:srgbClr val="000000"/>
                </a:solidFill>
                <a:latin typeface="+mn-lt"/>
              </a:rPr>
              <a:t>Titrations, chemical separations, distillation, carrier use, gravimetric determinations, fusing, precipitation, sample fixing, concentration techniques, preparation of standard solutions</a:t>
            </a:r>
            <a:endParaRPr lang="en-US" dirty="0" smtClean="0">
              <a:solidFill>
                <a:srgbClr val="000000"/>
              </a:solidFill>
              <a:latin typeface="+mn-lt"/>
            </a:endParaRPr>
          </a:p>
          <a:p>
            <a:pPr fontAlgn="base">
              <a:spcBef>
                <a:spcPct val="0"/>
              </a:spcBef>
              <a:spcAft>
                <a:spcPct val="0"/>
              </a:spcAft>
            </a:pPr>
            <a:endParaRPr lang="en-US" b="1" u="sng" dirty="0">
              <a:solidFill>
                <a:srgbClr val="000000"/>
              </a:solidFill>
            </a:endParaRPr>
          </a:p>
          <a:p>
            <a:pPr fontAlgn="base">
              <a:spcBef>
                <a:spcPct val="0"/>
              </a:spcBef>
              <a:spcAft>
                <a:spcPct val="0"/>
              </a:spcAft>
            </a:pPr>
            <a:r>
              <a:rPr lang="en-US" sz="1800" b="1" u="sng" dirty="0" smtClean="0">
                <a:solidFill>
                  <a:srgbClr val="000000"/>
                </a:solidFill>
                <a:latin typeface="+mn-lt"/>
              </a:rPr>
              <a:t>Description</a:t>
            </a:r>
          </a:p>
          <a:p>
            <a:pPr fontAlgn="base">
              <a:spcBef>
                <a:spcPct val="0"/>
              </a:spcBef>
              <a:spcAft>
                <a:spcPct val="0"/>
              </a:spcAft>
            </a:pPr>
            <a:r>
              <a:rPr lang="en-US" dirty="0"/>
              <a:t>Explain and apply the concepts related to water chemistry techniques</a:t>
            </a:r>
            <a:r>
              <a:rPr lang="en-US" dirty="0" smtClean="0"/>
              <a:t>.</a:t>
            </a:r>
          </a:p>
          <a:p>
            <a:pPr fontAlgn="base">
              <a:spcBef>
                <a:spcPct val="0"/>
              </a:spcBef>
              <a:spcAft>
                <a:spcPct val="0"/>
              </a:spcAft>
            </a:pPr>
            <a:r>
              <a:rPr lang="en-US" dirty="0"/>
              <a:t>Perform the following wet chemistry </a:t>
            </a:r>
            <a:r>
              <a:rPr lang="en-US" dirty="0" smtClean="0"/>
              <a:t>techniques.</a:t>
            </a:r>
            <a:endParaRPr lang="en-US" sz="1800" dirty="0" smtClean="0">
              <a:solidFill>
                <a:srgbClr val="000000"/>
              </a:solidFill>
            </a:endParaRPr>
          </a:p>
          <a:p>
            <a:pPr fontAlgn="base">
              <a:spcBef>
                <a:spcPct val="0"/>
              </a:spcBef>
              <a:spcAft>
                <a:spcPct val="0"/>
              </a:spcAft>
            </a:pPr>
            <a:endParaRPr lang="en-US" b="1" u="sng" dirty="0">
              <a:solidFill>
                <a:srgbClr val="000000"/>
              </a:solidFill>
            </a:endParaRPr>
          </a:p>
          <a:p>
            <a:pPr fontAlgn="base">
              <a:spcBef>
                <a:spcPct val="0"/>
              </a:spcBef>
              <a:spcAft>
                <a:spcPct val="0"/>
              </a:spcAft>
            </a:pPr>
            <a:r>
              <a:rPr lang="en-US" sz="1800" b="1" u="sng" dirty="0" smtClean="0">
                <a:solidFill>
                  <a:srgbClr val="000000"/>
                </a:solidFill>
                <a:latin typeface="+mn-lt"/>
              </a:rPr>
              <a:t>Supporting Material</a:t>
            </a:r>
          </a:p>
          <a:p>
            <a:pPr fontAlgn="base">
              <a:spcBef>
                <a:spcPct val="0"/>
              </a:spcBef>
              <a:spcAft>
                <a:spcPct val="0"/>
              </a:spcAft>
            </a:pPr>
            <a:endParaRPr lang="en-US" dirty="0">
              <a:solidFill>
                <a:srgbClr val="000000"/>
              </a:solidFill>
            </a:endParaRPr>
          </a:p>
          <a:p>
            <a:pPr fontAlgn="base">
              <a:spcBef>
                <a:spcPct val="0"/>
              </a:spcBef>
              <a:spcAft>
                <a:spcPct val="0"/>
              </a:spcAft>
            </a:pPr>
            <a:endParaRPr lang="en-US" dirty="0">
              <a:solidFill>
                <a:srgbClr val="000000"/>
              </a:solidFill>
            </a:endParaRPr>
          </a:p>
        </p:txBody>
      </p:sp>
      <p:sp>
        <p:nvSpPr>
          <p:cNvPr id="8" name="Title 1"/>
          <p:cNvSpPr txBox="1">
            <a:spLocks/>
          </p:cNvSpPr>
          <p:nvPr/>
        </p:nvSpPr>
        <p:spPr>
          <a:xfrm>
            <a:off x="0" y="0"/>
            <a:ext cx="9144000" cy="990600"/>
          </a:xfrm>
          <a:prstGeom prst="rect">
            <a:avLst/>
          </a:prstGeom>
        </p:spPr>
        <p:txBody>
          <a:bodyPr anchor="b" anchorCtr="0"/>
          <a:lstStyle/>
          <a:p>
            <a:pPr fontAlgn="base">
              <a:spcBef>
                <a:spcPct val="0"/>
              </a:spcBef>
              <a:spcAft>
                <a:spcPct val="0"/>
              </a:spcAft>
              <a:defRPr/>
            </a:pPr>
            <a:r>
              <a:rPr lang="en-US" sz="3600" b="1" dirty="0"/>
              <a:t>WATER CHEMISTRY </a:t>
            </a:r>
            <a:r>
              <a:rPr lang="en-US" sz="3600" b="1" dirty="0" smtClean="0"/>
              <a:t>TECHNIQUES</a:t>
            </a:r>
            <a:endParaRPr lang="en-US" sz="3600" b="1" kern="0" dirty="0">
              <a:ln>
                <a:solidFill>
                  <a:srgbClr val="000000">
                    <a:alpha val="50000"/>
                  </a:srgbClr>
                </a:solidFill>
              </a:ln>
              <a:solidFill>
                <a:srgbClr val="000000"/>
              </a:solidFill>
              <a:effectLst>
                <a:outerShdw blurRad="38100" dist="38100" dir="2700000" algn="tl">
                  <a:srgbClr val="000000">
                    <a:alpha val="43137"/>
                  </a:srgbClr>
                </a:outerShdw>
              </a:effectLst>
              <a:latin typeface="Garamond" pitchFamily="18" charset="0"/>
            </a:endParaRPr>
          </a:p>
        </p:txBody>
      </p:sp>
      <p:graphicFrame>
        <p:nvGraphicFramePr>
          <p:cNvPr id="6" name="Table 5"/>
          <p:cNvGraphicFramePr>
            <a:graphicFrameLocks noGrp="1"/>
          </p:cNvGraphicFramePr>
          <p:nvPr>
            <p:extLst>
              <p:ext uri="{D42A27DB-BD31-4B8C-83A1-F6EECF244321}">
                <p14:modId xmlns:p14="http://schemas.microsoft.com/office/powerpoint/2010/main" val="3416893581"/>
              </p:ext>
            </p:extLst>
          </p:nvPr>
        </p:nvGraphicFramePr>
        <p:xfrm>
          <a:off x="237964" y="1524000"/>
          <a:ext cx="8668072" cy="1463040"/>
        </p:xfrm>
        <a:graphic>
          <a:graphicData uri="http://schemas.openxmlformats.org/drawingml/2006/table">
            <a:tbl>
              <a:tblPr>
                <a:effectLst/>
                <a:tableStyleId>{5C22544A-7EE6-4342-B048-85BDC9FD1C3A}</a:tableStyleId>
              </a:tblPr>
              <a:tblGrid>
                <a:gridCol w="1083509"/>
                <a:gridCol w="1116927"/>
                <a:gridCol w="1050091"/>
                <a:gridCol w="1083509"/>
                <a:gridCol w="1083509"/>
                <a:gridCol w="1083509"/>
                <a:gridCol w="1083509"/>
                <a:gridCol w="1083509"/>
              </a:tblGrid>
              <a:tr h="216024">
                <a:tc>
                  <a:txBody>
                    <a:bodyPr/>
                    <a:lstStyle/>
                    <a:p>
                      <a:r>
                        <a:rPr lang="en-US" sz="1800" b="0" i="0" kern="1200" dirty="0" smtClean="0">
                          <a:solidFill>
                            <a:schemeClr val="dk1"/>
                          </a:solidFill>
                          <a:effectLst/>
                          <a:latin typeface="+mn-lt"/>
                          <a:ea typeface="+mn-ea"/>
                          <a:cs typeface="+mn-cs"/>
                        </a:rPr>
                        <a:t>4.26.1.1</a:t>
                      </a:r>
                      <a:endParaRPr lang="en-US" dirty="0">
                        <a:solidFill>
                          <a:schemeClr val="tx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r>
                        <a:rPr lang="en-US" sz="1800" b="0" i="0" kern="1200" dirty="0" smtClean="0">
                          <a:solidFill>
                            <a:schemeClr val="dk1"/>
                          </a:solidFill>
                          <a:effectLst/>
                          <a:latin typeface="+mn-lt"/>
                          <a:ea typeface="+mn-ea"/>
                          <a:cs typeface="+mn-cs"/>
                        </a:rPr>
                        <a:t>4.26.1.2</a:t>
                      </a:r>
                      <a:endParaRPr lang="en-US" dirty="0">
                        <a:solidFill>
                          <a:schemeClr val="tx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0" i="0" kern="1200" dirty="0" smtClean="0">
                          <a:solidFill>
                            <a:schemeClr val="dk1"/>
                          </a:solidFill>
                          <a:effectLst/>
                          <a:latin typeface="+mn-lt"/>
                          <a:ea typeface="+mn-ea"/>
                          <a:cs typeface="+mn-cs"/>
                        </a:rPr>
                        <a:t>4.26.1.3</a:t>
                      </a:r>
                      <a:endParaRPr lang="en-US" dirty="0">
                        <a:solidFill>
                          <a:schemeClr val="tx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0" i="0" kern="1200" dirty="0" smtClean="0">
                          <a:solidFill>
                            <a:schemeClr val="dk1"/>
                          </a:solidFill>
                          <a:effectLst/>
                          <a:latin typeface="+mn-lt"/>
                          <a:ea typeface="+mn-ea"/>
                          <a:cs typeface="+mn-cs"/>
                        </a:rPr>
                        <a:t>4.26.1.4</a:t>
                      </a:r>
                      <a:endParaRPr lang="en-US" dirty="0">
                        <a:solidFill>
                          <a:schemeClr val="tx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r>
                        <a:rPr lang="en-US" sz="1800" b="0" i="0" kern="1200" dirty="0" smtClean="0">
                          <a:solidFill>
                            <a:schemeClr val="dk1"/>
                          </a:solidFill>
                          <a:effectLst/>
                          <a:latin typeface="+mn-lt"/>
                          <a:ea typeface="+mn-ea"/>
                          <a:cs typeface="+mn-cs"/>
                        </a:rPr>
                        <a:t>4.26.1.5</a:t>
                      </a:r>
                      <a:endParaRPr lang="en-US" dirty="0">
                        <a:solidFill>
                          <a:schemeClr val="tx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r>
                        <a:rPr lang="en-US" sz="1800" b="0" i="0" kern="1200" dirty="0" smtClean="0">
                          <a:solidFill>
                            <a:schemeClr val="dk1"/>
                          </a:solidFill>
                          <a:effectLst/>
                          <a:latin typeface="+mn-lt"/>
                          <a:ea typeface="+mn-ea"/>
                          <a:cs typeface="+mn-cs"/>
                        </a:rPr>
                        <a:t>4.26.1.7</a:t>
                      </a:r>
                      <a:endParaRPr lang="en-US" dirty="0">
                        <a:solidFill>
                          <a:schemeClr val="tx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0" i="0" kern="1200" dirty="0" smtClean="0">
                          <a:solidFill>
                            <a:schemeClr val="dk1"/>
                          </a:solidFill>
                          <a:effectLst/>
                          <a:latin typeface="+mn-lt"/>
                          <a:ea typeface="+mn-ea"/>
                          <a:cs typeface="+mn-cs"/>
                        </a:rPr>
                        <a:t>4.26.1.8</a:t>
                      </a:r>
                      <a:endParaRPr lang="en-US" dirty="0">
                        <a:solidFill>
                          <a:schemeClr val="tx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0" i="0" kern="1200" dirty="0" smtClean="0">
                          <a:solidFill>
                            <a:schemeClr val="dk1"/>
                          </a:solidFill>
                          <a:effectLst/>
                          <a:latin typeface="+mn-lt"/>
                          <a:ea typeface="+mn-ea"/>
                          <a:cs typeface="+mn-cs"/>
                        </a:rPr>
                        <a:t>4.26.1.9</a:t>
                      </a:r>
                      <a:endParaRPr lang="en-US" dirty="0">
                        <a:solidFill>
                          <a:schemeClr val="tx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216024">
                <a:tc>
                  <a:txBody>
                    <a:bodyPr/>
                    <a:lstStyle/>
                    <a:p>
                      <a:r>
                        <a:rPr lang="en-US" sz="1800" b="0" i="0" kern="1200" dirty="0" smtClean="0">
                          <a:solidFill>
                            <a:schemeClr val="dk1"/>
                          </a:solidFill>
                          <a:effectLst/>
                          <a:latin typeface="+mn-lt"/>
                          <a:ea typeface="+mn-ea"/>
                          <a:cs typeface="+mn-cs"/>
                        </a:rPr>
                        <a:t>4.26.1.10</a:t>
                      </a:r>
                      <a:endParaRPr lang="en-US" dirty="0">
                        <a:solidFill>
                          <a:schemeClr val="tx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r>
                        <a:rPr lang="en-US" sz="1800" b="0" i="0" kern="1200" dirty="0" smtClean="0">
                          <a:solidFill>
                            <a:schemeClr val="dk1"/>
                          </a:solidFill>
                          <a:effectLst/>
                          <a:latin typeface="+mn-lt"/>
                          <a:ea typeface="+mn-ea"/>
                          <a:cs typeface="+mn-cs"/>
                        </a:rPr>
                        <a:t>4.26.1.11</a:t>
                      </a:r>
                      <a:endParaRPr lang="en-US" dirty="0">
                        <a:solidFill>
                          <a:schemeClr val="tx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a:solidFill>
                          <a:schemeClr val="tx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a:solidFill>
                          <a:schemeClr val="tx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endParaRPr lang="en-US" dirty="0">
                        <a:solidFill>
                          <a:schemeClr val="tx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endParaRPr lang="en-US" dirty="0">
                        <a:solidFill>
                          <a:schemeClr val="tx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a:solidFill>
                          <a:schemeClr val="tx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a:solidFill>
                          <a:schemeClr val="tx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21602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a:solidFill>
                          <a:schemeClr val="tx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a:solidFill>
                          <a:schemeClr val="tx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endParaRPr lang="en-US" dirty="0">
                        <a:solidFill>
                          <a:schemeClr val="tx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endParaRPr lang="en-US" dirty="0">
                        <a:solidFill>
                          <a:schemeClr val="tx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endParaRPr lang="en-US" dirty="0">
                        <a:solidFill>
                          <a:schemeClr val="tx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endParaRPr lang="en-US" dirty="0">
                        <a:solidFill>
                          <a:schemeClr val="tx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a:solidFill>
                          <a:schemeClr val="tx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a:solidFill>
                          <a:schemeClr val="tx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21602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a:solidFill>
                          <a:schemeClr val="tx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a:solidFill>
                          <a:schemeClr val="tx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endParaRPr lang="en-US" dirty="0">
                        <a:solidFill>
                          <a:schemeClr val="tx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endParaRPr lang="en-US" dirty="0">
                        <a:solidFill>
                          <a:schemeClr val="tx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endParaRPr lang="en-US" dirty="0">
                        <a:solidFill>
                          <a:schemeClr val="tx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endParaRPr lang="en-US" dirty="0">
                        <a:solidFill>
                          <a:schemeClr val="tx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a:solidFill>
                          <a:schemeClr val="tx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a:solidFill>
                          <a:schemeClr val="tx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bl>
          </a:graphicData>
        </a:graphic>
      </p:graphicFrame>
    </p:spTree>
    <p:extLst>
      <p:ext uri="{BB962C8B-B14F-4D97-AF65-F5344CB8AC3E}">
        <p14:creationId xmlns:p14="http://schemas.microsoft.com/office/powerpoint/2010/main" val="229786978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381000"/>
            <a:ext cx="8077200" cy="1470025"/>
          </a:xfrm>
        </p:spPr>
        <p:txBody>
          <a:bodyPr>
            <a:noAutofit/>
          </a:bodyPr>
          <a:lstStyle/>
          <a:p>
            <a:r>
              <a:rPr lang="fr-FR" sz="6000" dirty="0"/>
              <a:t>concentration </a:t>
            </a:r>
            <a:r>
              <a:rPr lang="fr-FR" sz="6000" dirty="0" smtClean="0"/>
              <a:t>techniques</a:t>
            </a:r>
            <a:endParaRPr lang="en-US" sz="6000" dirty="0"/>
          </a:p>
        </p:txBody>
      </p:sp>
      <p:sp>
        <p:nvSpPr>
          <p:cNvPr id="3" name="Subtitle 2"/>
          <p:cNvSpPr>
            <a:spLocks noGrp="1"/>
          </p:cNvSpPr>
          <p:nvPr>
            <p:ph type="subTitle" idx="1"/>
          </p:nvPr>
        </p:nvSpPr>
        <p:spPr>
          <a:xfrm>
            <a:off x="381000" y="1828800"/>
            <a:ext cx="8382000" cy="5029200"/>
          </a:xfrm>
        </p:spPr>
        <p:txBody>
          <a:bodyPr>
            <a:normAutofit lnSpcReduction="10000"/>
          </a:bodyPr>
          <a:lstStyle/>
          <a:p>
            <a:pPr algn="l"/>
            <a:r>
              <a:rPr lang="en-US" dirty="0" smtClean="0">
                <a:solidFill>
                  <a:schemeClr val="tx1"/>
                </a:solidFill>
              </a:rPr>
              <a:t>Wide variety of methods for </a:t>
            </a:r>
            <a:r>
              <a:rPr lang="en-US" dirty="0" err="1" smtClean="0">
                <a:solidFill>
                  <a:schemeClr val="tx1"/>
                </a:solidFill>
              </a:rPr>
              <a:t>preconcentration</a:t>
            </a:r>
            <a:r>
              <a:rPr lang="en-US" dirty="0" smtClean="0">
                <a:solidFill>
                  <a:schemeClr val="tx1"/>
                </a:solidFill>
              </a:rPr>
              <a:t> and separation of trace elements, including:</a:t>
            </a:r>
          </a:p>
          <a:p>
            <a:pPr marL="457200" indent="-457200" algn="l">
              <a:buFont typeface="Arial" pitchFamily="34" charset="0"/>
              <a:buChar char="•"/>
            </a:pPr>
            <a:r>
              <a:rPr lang="en-US" dirty="0" smtClean="0">
                <a:solidFill>
                  <a:schemeClr val="tx1"/>
                </a:solidFill>
              </a:rPr>
              <a:t>Evaporation</a:t>
            </a:r>
          </a:p>
          <a:p>
            <a:pPr marL="457200" indent="-457200" algn="l">
              <a:buFont typeface="Arial" pitchFamily="34" charset="0"/>
              <a:buChar char="•"/>
            </a:pPr>
            <a:r>
              <a:rPr lang="en-US" dirty="0" smtClean="0">
                <a:solidFill>
                  <a:schemeClr val="tx1"/>
                </a:solidFill>
              </a:rPr>
              <a:t>Freezing</a:t>
            </a:r>
          </a:p>
          <a:p>
            <a:pPr marL="457200" indent="-457200" algn="l">
              <a:buFont typeface="Arial" pitchFamily="34" charset="0"/>
              <a:buChar char="•"/>
            </a:pPr>
            <a:r>
              <a:rPr lang="en-US" dirty="0" err="1" smtClean="0">
                <a:solidFill>
                  <a:schemeClr val="tx1"/>
                </a:solidFill>
              </a:rPr>
              <a:t>Coprecipitation</a:t>
            </a:r>
            <a:endParaRPr lang="en-US" dirty="0" smtClean="0">
              <a:solidFill>
                <a:schemeClr val="tx1"/>
              </a:solidFill>
            </a:endParaRPr>
          </a:p>
          <a:p>
            <a:pPr marL="457200" indent="-457200" algn="l">
              <a:buFont typeface="Arial" pitchFamily="34" charset="0"/>
              <a:buChar char="•"/>
            </a:pPr>
            <a:r>
              <a:rPr lang="en-US" dirty="0" smtClean="0">
                <a:solidFill>
                  <a:schemeClr val="tx1"/>
                </a:solidFill>
              </a:rPr>
              <a:t>Flotation</a:t>
            </a:r>
          </a:p>
          <a:p>
            <a:pPr marL="457200" indent="-457200" algn="l">
              <a:buFont typeface="Arial" pitchFamily="34" charset="0"/>
              <a:buChar char="•"/>
            </a:pPr>
            <a:r>
              <a:rPr lang="en-US" dirty="0" smtClean="0">
                <a:solidFill>
                  <a:schemeClr val="tx1"/>
                </a:solidFill>
              </a:rPr>
              <a:t>Extraction</a:t>
            </a:r>
          </a:p>
          <a:p>
            <a:pPr marL="457200" indent="-457200" algn="l">
              <a:buFont typeface="Arial" pitchFamily="34" charset="0"/>
              <a:buChar char="•"/>
            </a:pPr>
            <a:r>
              <a:rPr lang="en-US" dirty="0" smtClean="0">
                <a:solidFill>
                  <a:schemeClr val="tx1"/>
                </a:solidFill>
              </a:rPr>
              <a:t>Sorption</a:t>
            </a:r>
          </a:p>
          <a:p>
            <a:pPr marL="457200" indent="-457200" algn="l">
              <a:buFont typeface="Arial" pitchFamily="34" charset="0"/>
              <a:buChar char="•"/>
            </a:pPr>
            <a:r>
              <a:rPr lang="en-US" dirty="0" smtClean="0">
                <a:solidFill>
                  <a:schemeClr val="tx1"/>
                </a:solidFill>
              </a:rPr>
              <a:t>Electrolysis</a:t>
            </a:r>
            <a:endParaRPr lang="en-US" dirty="0">
              <a:solidFill>
                <a:schemeClr val="tx1"/>
              </a:solidFill>
            </a:endParaRPr>
          </a:p>
        </p:txBody>
      </p:sp>
    </p:spTree>
    <p:extLst>
      <p:ext uri="{BB962C8B-B14F-4D97-AF65-F5344CB8AC3E}">
        <p14:creationId xmlns:p14="http://schemas.microsoft.com/office/powerpoint/2010/main" val="29421319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228600"/>
            <a:ext cx="8077200" cy="1470025"/>
          </a:xfrm>
        </p:spPr>
        <p:txBody>
          <a:bodyPr>
            <a:noAutofit/>
          </a:bodyPr>
          <a:lstStyle/>
          <a:p>
            <a:r>
              <a:rPr lang="fr-FR" sz="6000" dirty="0"/>
              <a:t>concentration </a:t>
            </a:r>
            <a:r>
              <a:rPr lang="fr-FR" sz="6000" dirty="0" smtClean="0"/>
              <a:t>techniques</a:t>
            </a:r>
            <a:endParaRPr lang="en-US" sz="6000" dirty="0"/>
          </a:p>
        </p:txBody>
      </p:sp>
      <p:sp>
        <p:nvSpPr>
          <p:cNvPr id="3" name="Subtitle 2"/>
          <p:cNvSpPr>
            <a:spLocks noGrp="1"/>
          </p:cNvSpPr>
          <p:nvPr>
            <p:ph type="subTitle" idx="1"/>
          </p:nvPr>
        </p:nvSpPr>
        <p:spPr>
          <a:xfrm>
            <a:off x="381000" y="1828800"/>
            <a:ext cx="8382000" cy="5029200"/>
          </a:xfrm>
        </p:spPr>
        <p:txBody>
          <a:bodyPr/>
          <a:lstStyle/>
          <a:p>
            <a:r>
              <a:rPr lang="fr-FR" b="1" dirty="0" err="1" smtClean="0">
                <a:solidFill>
                  <a:schemeClr val="tx1"/>
                </a:solidFill>
              </a:rPr>
              <a:t>Solvent</a:t>
            </a:r>
            <a:r>
              <a:rPr lang="fr-FR" b="1" dirty="0" smtClean="0">
                <a:solidFill>
                  <a:schemeClr val="tx1"/>
                </a:solidFill>
              </a:rPr>
              <a:t> Extraction</a:t>
            </a:r>
          </a:p>
          <a:p>
            <a:pPr algn="l"/>
            <a:endParaRPr lang="en-US" dirty="0" smtClean="0">
              <a:solidFill>
                <a:schemeClr val="tx1"/>
              </a:solidFill>
            </a:endParaRPr>
          </a:p>
          <a:p>
            <a:pPr algn="l"/>
            <a:r>
              <a:rPr lang="en-US" dirty="0" smtClean="0">
                <a:solidFill>
                  <a:schemeClr val="tx1"/>
                </a:solidFill>
              </a:rPr>
              <a:t>Purposes</a:t>
            </a:r>
            <a:r>
              <a:rPr lang="en-US" dirty="0">
                <a:solidFill>
                  <a:schemeClr val="tx1"/>
                </a:solidFill>
              </a:rPr>
              <a:t>:</a:t>
            </a:r>
          </a:p>
          <a:p>
            <a:pPr algn="l"/>
            <a:r>
              <a:rPr lang="en-US" dirty="0" err="1">
                <a:solidFill>
                  <a:schemeClr val="tx1"/>
                </a:solidFill>
              </a:rPr>
              <a:t>i</a:t>
            </a:r>
            <a:r>
              <a:rPr lang="en-US" dirty="0">
                <a:solidFill>
                  <a:schemeClr val="tx1"/>
                </a:solidFill>
              </a:rPr>
              <a:t>) </a:t>
            </a:r>
            <a:r>
              <a:rPr lang="en-US" dirty="0" err="1">
                <a:solidFill>
                  <a:schemeClr val="tx1"/>
                </a:solidFill>
              </a:rPr>
              <a:t>Preconcentration</a:t>
            </a:r>
            <a:r>
              <a:rPr lang="en-US" dirty="0">
                <a:solidFill>
                  <a:schemeClr val="tx1"/>
                </a:solidFill>
              </a:rPr>
              <a:t> of trace elements </a:t>
            </a:r>
          </a:p>
          <a:p>
            <a:pPr algn="l"/>
            <a:r>
              <a:rPr lang="en-US" dirty="0">
                <a:solidFill>
                  <a:schemeClr val="tx1"/>
                </a:solidFill>
              </a:rPr>
              <a:t>ii) Elimination of matrix interference </a:t>
            </a:r>
          </a:p>
          <a:p>
            <a:pPr algn="l"/>
            <a:r>
              <a:rPr lang="en-US" dirty="0">
                <a:solidFill>
                  <a:schemeClr val="tx1"/>
                </a:solidFill>
              </a:rPr>
              <a:t>iii) Differentiation of chemical species. </a:t>
            </a:r>
          </a:p>
        </p:txBody>
      </p:sp>
    </p:spTree>
    <p:extLst>
      <p:ext uri="{BB962C8B-B14F-4D97-AF65-F5344CB8AC3E}">
        <p14:creationId xmlns:p14="http://schemas.microsoft.com/office/powerpoint/2010/main" val="10783368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152400"/>
            <a:ext cx="8077200" cy="1470025"/>
          </a:xfrm>
        </p:spPr>
        <p:txBody>
          <a:bodyPr>
            <a:noAutofit/>
          </a:bodyPr>
          <a:lstStyle/>
          <a:p>
            <a:r>
              <a:rPr lang="fr-FR" sz="6000" dirty="0"/>
              <a:t>concentration </a:t>
            </a:r>
            <a:r>
              <a:rPr lang="fr-FR" sz="6000" dirty="0" smtClean="0"/>
              <a:t>techniques</a:t>
            </a:r>
            <a:endParaRPr lang="en-US" sz="6000" dirty="0"/>
          </a:p>
        </p:txBody>
      </p:sp>
      <p:sp>
        <p:nvSpPr>
          <p:cNvPr id="3" name="Subtitle 2"/>
          <p:cNvSpPr>
            <a:spLocks noGrp="1"/>
          </p:cNvSpPr>
          <p:nvPr>
            <p:ph type="subTitle" idx="1"/>
          </p:nvPr>
        </p:nvSpPr>
        <p:spPr>
          <a:xfrm>
            <a:off x="304800" y="1828800"/>
            <a:ext cx="8686800" cy="5029200"/>
          </a:xfrm>
        </p:spPr>
        <p:txBody>
          <a:bodyPr>
            <a:normAutofit lnSpcReduction="10000"/>
          </a:bodyPr>
          <a:lstStyle/>
          <a:p>
            <a:r>
              <a:rPr lang="fr-FR" b="1" dirty="0" err="1" smtClean="0">
                <a:solidFill>
                  <a:schemeClr val="tx1"/>
                </a:solidFill>
              </a:rPr>
              <a:t>Solvent</a:t>
            </a:r>
            <a:r>
              <a:rPr lang="fr-FR" b="1" dirty="0" smtClean="0">
                <a:solidFill>
                  <a:schemeClr val="tx1"/>
                </a:solidFill>
              </a:rPr>
              <a:t> Extraction</a:t>
            </a:r>
            <a:endParaRPr lang="en-US" b="1" dirty="0" smtClean="0">
              <a:solidFill>
                <a:schemeClr val="tx1"/>
              </a:solidFill>
            </a:endParaRPr>
          </a:p>
          <a:p>
            <a:pPr algn="l"/>
            <a:r>
              <a:rPr lang="en-US" dirty="0" smtClean="0">
                <a:solidFill>
                  <a:schemeClr val="tx1"/>
                </a:solidFill>
              </a:rPr>
              <a:t>Techniques:</a:t>
            </a:r>
            <a:endParaRPr lang="en-US" dirty="0">
              <a:solidFill>
                <a:schemeClr val="tx1"/>
              </a:solidFill>
            </a:endParaRPr>
          </a:p>
          <a:p>
            <a:pPr marL="457200" indent="-457200" algn="l">
              <a:buFont typeface="Arial" pitchFamily="34" charset="0"/>
              <a:buChar char="•"/>
            </a:pPr>
            <a:r>
              <a:rPr lang="en-US" dirty="0" err="1" smtClean="0">
                <a:solidFill>
                  <a:schemeClr val="tx1"/>
                </a:solidFill>
              </a:rPr>
              <a:t>Batchwise</a:t>
            </a:r>
            <a:r>
              <a:rPr lang="en-US" dirty="0" smtClean="0">
                <a:solidFill>
                  <a:schemeClr val="tx1"/>
                </a:solidFill>
              </a:rPr>
              <a:t> </a:t>
            </a:r>
            <a:r>
              <a:rPr lang="en-US" dirty="0">
                <a:solidFill>
                  <a:schemeClr val="tx1"/>
                </a:solidFill>
              </a:rPr>
              <a:t>single stage </a:t>
            </a:r>
            <a:r>
              <a:rPr lang="en-US" dirty="0" smtClean="0">
                <a:solidFill>
                  <a:schemeClr val="tx1"/>
                </a:solidFill>
              </a:rPr>
              <a:t>extractions</a:t>
            </a:r>
          </a:p>
          <a:p>
            <a:pPr marL="457200" indent="-457200" algn="l">
              <a:buFont typeface="Arial" pitchFamily="34" charset="0"/>
              <a:buChar char="•"/>
            </a:pPr>
            <a:r>
              <a:rPr lang="en-US" dirty="0" smtClean="0">
                <a:solidFill>
                  <a:schemeClr val="tx1"/>
                </a:solidFill>
              </a:rPr>
              <a:t>Multistage </a:t>
            </a:r>
            <a:r>
              <a:rPr lang="en-US" dirty="0">
                <a:solidFill>
                  <a:schemeClr val="tx1"/>
                </a:solidFill>
              </a:rPr>
              <a:t>countercurrent continuous </a:t>
            </a:r>
            <a:r>
              <a:rPr lang="en-US" dirty="0" smtClean="0">
                <a:solidFill>
                  <a:schemeClr val="tx1"/>
                </a:solidFill>
              </a:rPr>
              <a:t>processes</a:t>
            </a:r>
          </a:p>
          <a:p>
            <a:pPr marL="457200" indent="-457200" algn="l">
              <a:buFont typeface="Arial" pitchFamily="34" charset="0"/>
              <a:buChar char="•"/>
            </a:pPr>
            <a:r>
              <a:rPr lang="en-US" dirty="0" smtClean="0">
                <a:solidFill>
                  <a:schemeClr val="tx1"/>
                </a:solidFill>
              </a:rPr>
              <a:t>Extraction </a:t>
            </a:r>
            <a:r>
              <a:rPr lang="en-US" dirty="0">
                <a:solidFill>
                  <a:schemeClr val="tx1"/>
                </a:solidFill>
              </a:rPr>
              <a:t>without chemical </a:t>
            </a:r>
            <a:r>
              <a:rPr lang="en-US" dirty="0" smtClean="0">
                <a:solidFill>
                  <a:schemeClr val="tx1"/>
                </a:solidFill>
              </a:rPr>
              <a:t>change</a:t>
            </a:r>
          </a:p>
          <a:p>
            <a:pPr marL="457200" indent="-457200" algn="l">
              <a:buFont typeface="Arial" pitchFamily="34" charset="0"/>
              <a:buChar char="•"/>
            </a:pPr>
            <a:r>
              <a:rPr lang="en-US" dirty="0" smtClean="0">
                <a:solidFill>
                  <a:schemeClr val="tx1"/>
                </a:solidFill>
              </a:rPr>
              <a:t>Solvation mechanism</a:t>
            </a:r>
          </a:p>
          <a:p>
            <a:pPr marL="457200" indent="-457200" algn="l">
              <a:buFont typeface="Arial" pitchFamily="34" charset="0"/>
              <a:buChar char="•"/>
            </a:pPr>
            <a:r>
              <a:rPr lang="en-US" dirty="0" smtClean="0">
                <a:solidFill>
                  <a:schemeClr val="tx1"/>
                </a:solidFill>
              </a:rPr>
              <a:t>Ion </a:t>
            </a:r>
            <a:r>
              <a:rPr lang="en-US" dirty="0">
                <a:solidFill>
                  <a:schemeClr val="tx1"/>
                </a:solidFill>
              </a:rPr>
              <a:t>exchange </a:t>
            </a:r>
            <a:r>
              <a:rPr lang="en-US" dirty="0" smtClean="0">
                <a:solidFill>
                  <a:schemeClr val="tx1"/>
                </a:solidFill>
              </a:rPr>
              <a:t>mechanism</a:t>
            </a:r>
          </a:p>
          <a:p>
            <a:pPr marL="457200" indent="-457200" algn="l">
              <a:buFont typeface="Arial" pitchFamily="34" charset="0"/>
              <a:buChar char="•"/>
            </a:pPr>
            <a:r>
              <a:rPr lang="en-US" dirty="0">
                <a:solidFill>
                  <a:schemeClr val="tx1"/>
                </a:solidFill>
              </a:rPr>
              <a:t>Ion pair extraction</a:t>
            </a:r>
          </a:p>
          <a:p>
            <a:pPr marL="457200" indent="-457200" algn="l">
              <a:buFont typeface="Arial" pitchFamily="34" charset="0"/>
              <a:buChar char="•"/>
            </a:pPr>
            <a:r>
              <a:rPr lang="en-US" dirty="0">
                <a:solidFill>
                  <a:schemeClr val="tx1"/>
                </a:solidFill>
              </a:rPr>
              <a:t>Aqueous two-phase </a:t>
            </a:r>
            <a:r>
              <a:rPr lang="en-US" dirty="0" smtClean="0">
                <a:solidFill>
                  <a:schemeClr val="tx1"/>
                </a:solidFill>
              </a:rPr>
              <a:t>extraction</a:t>
            </a:r>
            <a:endParaRPr lang="en-US" dirty="0">
              <a:solidFill>
                <a:schemeClr val="tx1"/>
              </a:solidFill>
            </a:endParaRPr>
          </a:p>
          <a:p>
            <a:endParaRPr lang="en-US" b="1" dirty="0"/>
          </a:p>
        </p:txBody>
      </p:sp>
    </p:spTree>
    <p:extLst>
      <p:ext uri="{BB962C8B-B14F-4D97-AF65-F5344CB8AC3E}">
        <p14:creationId xmlns:p14="http://schemas.microsoft.com/office/powerpoint/2010/main" val="28568835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381000"/>
            <a:ext cx="7772400" cy="1752600"/>
          </a:xfrm>
        </p:spPr>
        <p:txBody>
          <a:bodyPr>
            <a:noAutofit/>
          </a:bodyPr>
          <a:lstStyle/>
          <a:p>
            <a:r>
              <a:rPr lang="en-US" sz="6000" dirty="0"/>
              <a:t>preparation of standard solutions</a:t>
            </a:r>
            <a:endParaRPr lang="en-US" sz="6000" dirty="0"/>
          </a:p>
        </p:txBody>
      </p:sp>
      <p:sp>
        <p:nvSpPr>
          <p:cNvPr id="3" name="Subtitle 2"/>
          <p:cNvSpPr>
            <a:spLocks noGrp="1"/>
          </p:cNvSpPr>
          <p:nvPr>
            <p:ph type="subTitle" idx="1"/>
          </p:nvPr>
        </p:nvSpPr>
        <p:spPr>
          <a:xfrm>
            <a:off x="381000" y="2286000"/>
            <a:ext cx="8382000" cy="4572000"/>
          </a:xfrm>
        </p:spPr>
        <p:txBody>
          <a:bodyPr/>
          <a:lstStyle/>
          <a:p>
            <a:pPr algn="l"/>
            <a:endParaRPr lang="en-US" dirty="0" smtClean="0">
              <a:solidFill>
                <a:schemeClr val="tx1"/>
              </a:solidFill>
            </a:endParaRPr>
          </a:p>
          <a:p>
            <a:pPr algn="l"/>
            <a:r>
              <a:rPr lang="en-US" dirty="0" smtClean="0">
                <a:solidFill>
                  <a:schemeClr val="tx1"/>
                </a:solidFill>
              </a:rPr>
              <a:t>Two common types:</a:t>
            </a:r>
          </a:p>
          <a:p>
            <a:pPr marL="457200" indent="-457200" algn="l">
              <a:buFont typeface="Arial" pitchFamily="34" charset="0"/>
              <a:buChar char="•"/>
            </a:pPr>
            <a:r>
              <a:rPr lang="en-US" dirty="0" smtClean="0">
                <a:solidFill>
                  <a:schemeClr val="tx1"/>
                </a:solidFill>
              </a:rPr>
              <a:t>Molar solutions</a:t>
            </a:r>
          </a:p>
          <a:p>
            <a:pPr marL="457200" indent="-457200" algn="l">
              <a:buFont typeface="Arial" pitchFamily="34" charset="0"/>
              <a:buChar char="•"/>
            </a:pPr>
            <a:r>
              <a:rPr lang="en-US" dirty="0" smtClean="0">
                <a:solidFill>
                  <a:schemeClr val="tx1"/>
                </a:solidFill>
              </a:rPr>
              <a:t>Normal </a:t>
            </a:r>
            <a:r>
              <a:rPr lang="en-US" dirty="0">
                <a:solidFill>
                  <a:schemeClr val="tx1"/>
                </a:solidFill>
              </a:rPr>
              <a:t>solutions</a:t>
            </a:r>
            <a:endParaRPr lang="en-US" dirty="0">
              <a:solidFill>
                <a:schemeClr val="tx1"/>
              </a:solidFill>
            </a:endParaRPr>
          </a:p>
        </p:txBody>
      </p:sp>
    </p:spTree>
    <p:extLst>
      <p:ext uri="{BB962C8B-B14F-4D97-AF65-F5344CB8AC3E}">
        <p14:creationId xmlns:p14="http://schemas.microsoft.com/office/powerpoint/2010/main" val="17447980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381000"/>
            <a:ext cx="7772400" cy="1752600"/>
          </a:xfrm>
        </p:spPr>
        <p:txBody>
          <a:bodyPr>
            <a:noAutofit/>
          </a:bodyPr>
          <a:lstStyle/>
          <a:p>
            <a:r>
              <a:rPr lang="en-US" sz="6000" dirty="0"/>
              <a:t>preparation of standard solutions</a:t>
            </a:r>
            <a:endParaRPr lang="en-US" sz="6000" dirty="0"/>
          </a:p>
        </p:txBody>
      </p:sp>
      <p:sp>
        <p:nvSpPr>
          <p:cNvPr id="3" name="Subtitle 2"/>
          <p:cNvSpPr>
            <a:spLocks noGrp="1"/>
          </p:cNvSpPr>
          <p:nvPr>
            <p:ph type="subTitle" idx="1"/>
          </p:nvPr>
        </p:nvSpPr>
        <p:spPr>
          <a:xfrm>
            <a:off x="381000" y="2286000"/>
            <a:ext cx="8382000" cy="4572000"/>
          </a:xfrm>
        </p:spPr>
        <p:txBody>
          <a:bodyPr>
            <a:normAutofit/>
          </a:bodyPr>
          <a:lstStyle/>
          <a:p>
            <a:pPr algn="l"/>
            <a:endParaRPr lang="en-US" dirty="0" smtClean="0">
              <a:solidFill>
                <a:schemeClr val="tx1"/>
              </a:solidFill>
            </a:endParaRPr>
          </a:p>
          <a:p>
            <a:pPr algn="l"/>
            <a:r>
              <a:rPr lang="en-US" b="1" dirty="0">
                <a:solidFill>
                  <a:schemeClr val="tx1"/>
                </a:solidFill>
              </a:rPr>
              <a:t>MAKING MOLAR (M) </a:t>
            </a:r>
            <a:r>
              <a:rPr lang="en-US" b="1" dirty="0" smtClean="0">
                <a:solidFill>
                  <a:schemeClr val="tx1"/>
                </a:solidFill>
              </a:rPr>
              <a:t>SOLUTIONS</a:t>
            </a:r>
          </a:p>
          <a:p>
            <a:pPr algn="l"/>
            <a:r>
              <a:rPr lang="en-US" dirty="0" smtClean="0">
                <a:solidFill>
                  <a:schemeClr val="tx1"/>
                </a:solidFill>
              </a:rPr>
              <a:t>1 </a:t>
            </a:r>
            <a:r>
              <a:rPr lang="en-US" dirty="0">
                <a:solidFill>
                  <a:schemeClr val="tx1"/>
                </a:solidFill>
              </a:rPr>
              <a:t>Molar solution (1M) contains 1 mole of solute dissolved in a solution totaling 1 liter.</a:t>
            </a:r>
          </a:p>
          <a:p>
            <a:pPr algn="l"/>
            <a:r>
              <a:rPr lang="en-US" dirty="0" smtClean="0">
                <a:solidFill>
                  <a:schemeClr val="tx1"/>
                </a:solidFill>
              </a:rPr>
              <a:t>A </a:t>
            </a:r>
            <a:r>
              <a:rPr lang="en-US" dirty="0">
                <a:solidFill>
                  <a:schemeClr val="tx1"/>
                </a:solidFill>
              </a:rPr>
              <a:t>mole is the molecular weight (MW) expressed in grams (sometimes referred to as </a:t>
            </a:r>
            <a:r>
              <a:rPr lang="en-US" dirty="0" smtClean="0">
                <a:solidFill>
                  <a:schemeClr val="tx1"/>
                </a:solidFill>
              </a:rPr>
              <a:t>the ‘gram </a:t>
            </a:r>
            <a:r>
              <a:rPr lang="en-US" dirty="0">
                <a:solidFill>
                  <a:schemeClr val="tx1"/>
                </a:solidFill>
              </a:rPr>
              <a:t>molecular weight’ (</a:t>
            </a:r>
            <a:r>
              <a:rPr lang="en-US" dirty="0" err="1">
                <a:solidFill>
                  <a:schemeClr val="tx1"/>
                </a:solidFill>
              </a:rPr>
              <a:t>gMW</a:t>
            </a:r>
            <a:r>
              <a:rPr lang="en-US" dirty="0">
                <a:solidFill>
                  <a:schemeClr val="tx1"/>
                </a:solidFill>
              </a:rPr>
              <a:t>) of a chemical). </a:t>
            </a:r>
            <a:endParaRPr lang="en-US" dirty="0" smtClean="0">
              <a:solidFill>
                <a:schemeClr val="tx1"/>
              </a:solidFill>
            </a:endParaRPr>
          </a:p>
          <a:p>
            <a:pPr algn="l"/>
            <a:r>
              <a:rPr lang="en-US" dirty="0" smtClean="0">
                <a:solidFill>
                  <a:schemeClr val="tx1"/>
                </a:solidFill>
              </a:rPr>
              <a:t>Thus</a:t>
            </a:r>
            <a:r>
              <a:rPr lang="en-US" dirty="0">
                <a:solidFill>
                  <a:schemeClr val="tx1"/>
                </a:solidFill>
              </a:rPr>
              <a:t>, 1 M = 1 </a:t>
            </a:r>
            <a:r>
              <a:rPr lang="en-US" dirty="0" err="1">
                <a:solidFill>
                  <a:schemeClr val="tx1"/>
                </a:solidFill>
              </a:rPr>
              <a:t>gMW</a:t>
            </a:r>
            <a:r>
              <a:rPr lang="en-US" dirty="0">
                <a:solidFill>
                  <a:schemeClr val="tx1"/>
                </a:solidFill>
              </a:rPr>
              <a:t> of solute per </a:t>
            </a:r>
            <a:r>
              <a:rPr lang="en-US" dirty="0" smtClean="0">
                <a:solidFill>
                  <a:schemeClr val="tx1"/>
                </a:solidFill>
              </a:rPr>
              <a:t>liter of </a:t>
            </a:r>
            <a:r>
              <a:rPr lang="en-US" dirty="0">
                <a:solidFill>
                  <a:schemeClr val="tx1"/>
                </a:solidFill>
              </a:rPr>
              <a:t>solution.</a:t>
            </a:r>
            <a:endParaRPr lang="en-US" dirty="0">
              <a:solidFill>
                <a:schemeClr val="tx1"/>
              </a:solidFill>
            </a:endParaRPr>
          </a:p>
        </p:txBody>
      </p:sp>
    </p:spTree>
    <p:extLst>
      <p:ext uri="{BB962C8B-B14F-4D97-AF65-F5344CB8AC3E}">
        <p14:creationId xmlns:p14="http://schemas.microsoft.com/office/powerpoint/2010/main" val="12448053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381000"/>
            <a:ext cx="7772400" cy="1752600"/>
          </a:xfrm>
        </p:spPr>
        <p:txBody>
          <a:bodyPr>
            <a:noAutofit/>
          </a:bodyPr>
          <a:lstStyle/>
          <a:p>
            <a:r>
              <a:rPr lang="en-US" sz="6000" dirty="0"/>
              <a:t>preparation of standard solutions</a:t>
            </a:r>
            <a:endParaRPr lang="en-US" sz="6000" dirty="0"/>
          </a:p>
        </p:txBody>
      </p:sp>
      <p:sp>
        <p:nvSpPr>
          <p:cNvPr id="3" name="Subtitle 2"/>
          <p:cNvSpPr>
            <a:spLocks noGrp="1"/>
          </p:cNvSpPr>
          <p:nvPr>
            <p:ph type="subTitle" idx="1"/>
          </p:nvPr>
        </p:nvSpPr>
        <p:spPr>
          <a:xfrm>
            <a:off x="381000" y="2253343"/>
            <a:ext cx="8382000" cy="4572000"/>
          </a:xfrm>
        </p:spPr>
        <p:txBody>
          <a:bodyPr>
            <a:normAutofit fontScale="92500" lnSpcReduction="10000"/>
          </a:bodyPr>
          <a:lstStyle/>
          <a:p>
            <a:pPr algn="l"/>
            <a:r>
              <a:rPr lang="en-US" sz="3800" b="1" dirty="0" smtClean="0">
                <a:solidFill>
                  <a:schemeClr val="tx1"/>
                </a:solidFill>
              </a:rPr>
              <a:t>MAKING </a:t>
            </a:r>
            <a:r>
              <a:rPr lang="en-US" sz="3800" b="1" dirty="0">
                <a:solidFill>
                  <a:schemeClr val="tx1"/>
                </a:solidFill>
              </a:rPr>
              <a:t>NORMAL SOLUTIONS (N</a:t>
            </a:r>
            <a:r>
              <a:rPr lang="en-US" sz="3800" b="1" dirty="0" smtClean="0">
                <a:solidFill>
                  <a:schemeClr val="tx1"/>
                </a:solidFill>
              </a:rPr>
              <a:t>)</a:t>
            </a:r>
          </a:p>
          <a:p>
            <a:pPr algn="l"/>
            <a:r>
              <a:rPr lang="en-US" sz="3800" dirty="0">
                <a:solidFill>
                  <a:schemeClr val="tx1"/>
                </a:solidFill>
              </a:rPr>
              <a:t>"1 Normal" solution (1 N) contains 1 “</a:t>
            </a:r>
            <a:r>
              <a:rPr lang="en-US" sz="3800" dirty="0" smtClean="0">
                <a:solidFill>
                  <a:schemeClr val="tx1"/>
                </a:solidFill>
              </a:rPr>
              <a:t>gram equivalent </a:t>
            </a:r>
            <a:r>
              <a:rPr lang="en-US" sz="3800" dirty="0">
                <a:solidFill>
                  <a:schemeClr val="tx1"/>
                </a:solidFill>
              </a:rPr>
              <a:t>weight” (</a:t>
            </a:r>
            <a:r>
              <a:rPr lang="en-US" sz="3800" dirty="0" err="1">
                <a:solidFill>
                  <a:schemeClr val="tx1"/>
                </a:solidFill>
              </a:rPr>
              <a:t>gEW</a:t>
            </a:r>
            <a:r>
              <a:rPr lang="en-US" sz="3800" dirty="0">
                <a:solidFill>
                  <a:schemeClr val="tx1"/>
                </a:solidFill>
              </a:rPr>
              <a:t>) of </a:t>
            </a:r>
            <a:r>
              <a:rPr lang="en-US" sz="3800" dirty="0" smtClean="0">
                <a:solidFill>
                  <a:schemeClr val="tx1"/>
                </a:solidFill>
              </a:rPr>
              <a:t>solute, topped-off </a:t>
            </a:r>
            <a:r>
              <a:rPr lang="en-US" sz="3800" dirty="0">
                <a:solidFill>
                  <a:schemeClr val="tx1"/>
                </a:solidFill>
              </a:rPr>
              <a:t>to one liter of solution</a:t>
            </a:r>
            <a:r>
              <a:rPr lang="en-US" sz="3800" dirty="0" smtClean="0">
                <a:solidFill>
                  <a:schemeClr val="tx1"/>
                </a:solidFill>
              </a:rPr>
              <a:t>.</a:t>
            </a:r>
          </a:p>
          <a:p>
            <a:pPr algn="l"/>
            <a:r>
              <a:rPr lang="en-US" sz="3800" dirty="0">
                <a:solidFill>
                  <a:schemeClr val="tx1"/>
                </a:solidFill>
              </a:rPr>
              <a:t>	</a:t>
            </a:r>
            <a:endParaRPr lang="en-US" sz="3800" dirty="0" smtClean="0">
              <a:solidFill>
                <a:schemeClr val="tx1"/>
              </a:solidFill>
            </a:endParaRPr>
          </a:p>
          <a:p>
            <a:pPr algn="l"/>
            <a:r>
              <a:rPr lang="en-US" sz="3800" dirty="0" smtClean="0">
                <a:solidFill>
                  <a:schemeClr val="tx1"/>
                </a:solidFill>
              </a:rPr>
              <a:t>N </a:t>
            </a:r>
            <a:r>
              <a:rPr lang="en-US" sz="3800" dirty="0">
                <a:solidFill>
                  <a:schemeClr val="tx1"/>
                </a:solidFill>
              </a:rPr>
              <a:t>= Weight of </a:t>
            </a:r>
            <a:r>
              <a:rPr lang="en-US" sz="3800" dirty="0" smtClean="0">
                <a:solidFill>
                  <a:schemeClr val="tx1"/>
                </a:solidFill>
              </a:rPr>
              <a:t>solute /</a:t>
            </a:r>
            <a:endParaRPr lang="en-US" sz="3800" dirty="0">
              <a:solidFill>
                <a:schemeClr val="tx1"/>
              </a:solidFill>
            </a:endParaRPr>
          </a:p>
          <a:p>
            <a:pPr algn="l"/>
            <a:r>
              <a:rPr lang="en-US" sz="3800" dirty="0" smtClean="0">
                <a:solidFill>
                  <a:schemeClr val="tx1"/>
                </a:solidFill>
              </a:rPr>
              <a:t>[</a:t>
            </a:r>
            <a:r>
              <a:rPr lang="en-US" sz="3800" dirty="0" err="1" smtClean="0">
                <a:solidFill>
                  <a:schemeClr val="tx1"/>
                </a:solidFill>
              </a:rPr>
              <a:t>milliequivalent</a:t>
            </a:r>
            <a:r>
              <a:rPr lang="en-US" sz="3800" dirty="0" smtClean="0">
                <a:solidFill>
                  <a:schemeClr val="tx1"/>
                </a:solidFill>
              </a:rPr>
              <a:t> </a:t>
            </a:r>
            <a:r>
              <a:rPr lang="en-US" sz="3800" dirty="0">
                <a:solidFill>
                  <a:schemeClr val="tx1"/>
                </a:solidFill>
              </a:rPr>
              <a:t>weight of solute × Volume (in ml) of </a:t>
            </a:r>
            <a:r>
              <a:rPr lang="en-US" sz="3800" dirty="0" smtClean="0">
                <a:solidFill>
                  <a:schemeClr val="tx1"/>
                </a:solidFill>
              </a:rPr>
              <a:t>dilution]</a:t>
            </a:r>
            <a:endParaRPr lang="en-US" sz="3800" dirty="0">
              <a:solidFill>
                <a:schemeClr val="tx1"/>
              </a:solidFill>
            </a:endParaRPr>
          </a:p>
        </p:txBody>
      </p:sp>
    </p:spTree>
    <p:extLst>
      <p:ext uri="{BB962C8B-B14F-4D97-AF65-F5344CB8AC3E}">
        <p14:creationId xmlns:p14="http://schemas.microsoft.com/office/powerpoint/2010/main" val="9091054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381000"/>
            <a:ext cx="7772400" cy="1470025"/>
          </a:xfrm>
        </p:spPr>
        <p:txBody>
          <a:bodyPr>
            <a:normAutofit/>
          </a:bodyPr>
          <a:lstStyle/>
          <a:p>
            <a:r>
              <a:rPr lang="en-US" sz="6000" dirty="0"/>
              <a:t>titrations</a:t>
            </a:r>
            <a:endParaRPr lang="en-US" sz="6000" dirty="0"/>
          </a:p>
        </p:txBody>
      </p:sp>
      <p:sp>
        <p:nvSpPr>
          <p:cNvPr id="3" name="Subtitle 2"/>
          <p:cNvSpPr>
            <a:spLocks noGrp="1"/>
          </p:cNvSpPr>
          <p:nvPr>
            <p:ph type="subTitle" idx="1"/>
          </p:nvPr>
        </p:nvSpPr>
        <p:spPr>
          <a:xfrm>
            <a:off x="381000" y="1828800"/>
            <a:ext cx="8382000" cy="5029200"/>
          </a:xfrm>
        </p:spPr>
        <p:txBody>
          <a:bodyPr/>
          <a:lstStyle/>
          <a:p>
            <a:r>
              <a:rPr lang="en-US" dirty="0">
                <a:solidFill>
                  <a:schemeClr val="tx1"/>
                </a:solidFill>
              </a:rPr>
              <a:t>quantitative measurement of an </a:t>
            </a:r>
            <a:r>
              <a:rPr lang="en-US" dirty="0" err="1">
                <a:solidFill>
                  <a:schemeClr val="tx1"/>
                </a:solidFill>
              </a:rPr>
              <a:t>analyte</a:t>
            </a:r>
            <a:r>
              <a:rPr lang="en-US" dirty="0">
                <a:solidFill>
                  <a:schemeClr val="tx1"/>
                </a:solidFill>
              </a:rPr>
              <a:t> in solution by completely reacting it with a reagent solution.</a:t>
            </a:r>
          </a:p>
          <a:p>
            <a:endParaRPr lang="en-US" dirty="0"/>
          </a:p>
        </p:txBody>
      </p:sp>
    </p:spTree>
    <p:extLst>
      <p:ext uri="{BB962C8B-B14F-4D97-AF65-F5344CB8AC3E}">
        <p14:creationId xmlns:p14="http://schemas.microsoft.com/office/powerpoint/2010/main" val="7951902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381000"/>
            <a:ext cx="7772400" cy="1470025"/>
          </a:xfrm>
        </p:spPr>
        <p:txBody>
          <a:bodyPr>
            <a:normAutofit/>
          </a:bodyPr>
          <a:lstStyle/>
          <a:p>
            <a:r>
              <a:rPr lang="en-US" sz="6000" dirty="0"/>
              <a:t>chemical separations</a:t>
            </a:r>
            <a:endParaRPr lang="en-US" sz="6000" dirty="0"/>
          </a:p>
        </p:txBody>
      </p:sp>
      <p:sp>
        <p:nvSpPr>
          <p:cNvPr id="3" name="Subtitle 2"/>
          <p:cNvSpPr>
            <a:spLocks noGrp="1"/>
          </p:cNvSpPr>
          <p:nvPr>
            <p:ph type="subTitle" idx="1"/>
          </p:nvPr>
        </p:nvSpPr>
        <p:spPr>
          <a:xfrm>
            <a:off x="381000" y="1828800"/>
            <a:ext cx="8382000" cy="5029200"/>
          </a:xfrm>
        </p:spPr>
        <p:txBody>
          <a:bodyPr/>
          <a:lstStyle/>
          <a:p>
            <a:pPr marL="457200" indent="-457200" algn="l">
              <a:buFont typeface="Arial" pitchFamily="34" charset="0"/>
              <a:buChar char="•"/>
            </a:pPr>
            <a:r>
              <a:rPr lang="en-US" dirty="0">
                <a:solidFill>
                  <a:schemeClr val="tx1"/>
                </a:solidFill>
              </a:rPr>
              <a:t>Oxidation-Reduction </a:t>
            </a:r>
            <a:r>
              <a:rPr lang="en-US" dirty="0" smtClean="0">
                <a:solidFill>
                  <a:schemeClr val="tx1"/>
                </a:solidFill>
              </a:rPr>
              <a:t>Processes</a:t>
            </a:r>
          </a:p>
          <a:p>
            <a:pPr marL="457200" indent="-457200" algn="l">
              <a:buFont typeface="Arial" pitchFamily="34" charset="0"/>
              <a:buChar char="•"/>
            </a:pPr>
            <a:r>
              <a:rPr lang="en-US" dirty="0" err="1" smtClean="0">
                <a:solidFill>
                  <a:schemeClr val="tx1"/>
                </a:solidFill>
              </a:rPr>
              <a:t>Complexation</a:t>
            </a:r>
            <a:endParaRPr lang="en-US" dirty="0" smtClean="0">
              <a:solidFill>
                <a:schemeClr val="tx1"/>
              </a:solidFill>
            </a:endParaRPr>
          </a:p>
          <a:p>
            <a:pPr marL="457200" indent="-457200" algn="l">
              <a:buFont typeface="Arial" pitchFamily="34" charset="0"/>
              <a:buChar char="•"/>
            </a:pPr>
            <a:r>
              <a:rPr lang="en-US" dirty="0">
                <a:solidFill>
                  <a:schemeClr val="tx1"/>
                </a:solidFill>
              </a:rPr>
              <a:t>Solvent </a:t>
            </a:r>
            <a:r>
              <a:rPr lang="en-US" dirty="0" smtClean="0">
                <a:solidFill>
                  <a:schemeClr val="tx1"/>
                </a:solidFill>
              </a:rPr>
              <a:t>Extraction</a:t>
            </a:r>
          </a:p>
          <a:p>
            <a:pPr marL="457200" indent="-457200" algn="l">
              <a:buFont typeface="Arial" pitchFamily="34" charset="0"/>
              <a:buChar char="•"/>
            </a:pPr>
            <a:r>
              <a:rPr lang="en-US" dirty="0">
                <a:solidFill>
                  <a:schemeClr val="tx1"/>
                </a:solidFill>
              </a:rPr>
              <a:t>Volatilization and </a:t>
            </a:r>
            <a:r>
              <a:rPr lang="en-US" dirty="0" smtClean="0">
                <a:solidFill>
                  <a:schemeClr val="tx1"/>
                </a:solidFill>
              </a:rPr>
              <a:t>Distillation</a:t>
            </a:r>
          </a:p>
          <a:p>
            <a:pPr marL="457200" indent="-457200" algn="l">
              <a:buFont typeface="Arial" pitchFamily="34" charset="0"/>
              <a:buChar char="•"/>
            </a:pPr>
            <a:r>
              <a:rPr lang="en-US" dirty="0" err="1" smtClean="0">
                <a:solidFill>
                  <a:schemeClr val="tx1"/>
                </a:solidFill>
              </a:rPr>
              <a:t>Electrodeposition</a:t>
            </a:r>
            <a:endParaRPr lang="en-US" dirty="0" smtClean="0">
              <a:solidFill>
                <a:schemeClr val="tx1"/>
              </a:solidFill>
            </a:endParaRPr>
          </a:p>
          <a:p>
            <a:pPr marL="457200" indent="-457200" algn="l">
              <a:buFont typeface="Arial" pitchFamily="34" charset="0"/>
              <a:buChar char="•"/>
            </a:pPr>
            <a:r>
              <a:rPr lang="en-US" dirty="0" smtClean="0">
                <a:solidFill>
                  <a:schemeClr val="tx1"/>
                </a:solidFill>
              </a:rPr>
              <a:t>Chromatography</a:t>
            </a:r>
          </a:p>
          <a:p>
            <a:pPr marL="457200" indent="-457200" algn="l">
              <a:buFont typeface="Arial" pitchFamily="34" charset="0"/>
              <a:buChar char="•"/>
            </a:pPr>
            <a:r>
              <a:rPr lang="en-US" dirty="0">
                <a:solidFill>
                  <a:schemeClr val="tx1"/>
                </a:solidFill>
              </a:rPr>
              <a:t>Precipitation and </a:t>
            </a:r>
            <a:r>
              <a:rPr lang="en-US" dirty="0" err="1" smtClean="0">
                <a:solidFill>
                  <a:schemeClr val="tx1"/>
                </a:solidFill>
              </a:rPr>
              <a:t>Coprecipitation</a:t>
            </a:r>
            <a:endParaRPr lang="en-US" dirty="0" smtClean="0">
              <a:solidFill>
                <a:schemeClr val="tx1"/>
              </a:solidFill>
            </a:endParaRPr>
          </a:p>
          <a:p>
            <a:pPr marL="457200" indent="-457200" algn="l">
              <a:buFont typeface="Arial" pitchFamily="34" charset="0"/>
              <a:buChar char="•"/>
            </a:pPr>
            <a:r>
              <a:rPr lang="en-US" dirty="0">
                <a:solidFill>
                  <a:schemeClr val="tx1"/>
                </a:solidFill>
              </a:rPr>
              <a:t>Carriers and Tracers</a:t>
            </a:r>
            <a:endParaRPr lang="en-US" dirty="0">
              <a:solidFill>
                <a:schemeClr val="tx1"/>
              </a:solidFill>
            </a:endParaRPr>
          </a:p>
        </p:txBody>
      </p:sp>
    </p:spTree>
    <p:extLst>
      <p:ext uri="{BB962C8B-B14F-4D97-AF65-F5344CB8AC3E}">
        <p14:creationId xmlns:p14="http://schemas.microsoft.com/office/powerpoint/2010/main" val="41688962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381000"/>
            <a:ext cx="7772400" cy="1470025"/>
          </a:xfrm>
        </p:spPr>
        <p:txBody>
          <a:bodyPr>
            <a:normAutofit/>
          </a:bodyPr>
          <a:lstStyle/>
          <a:p>
            <a:r>
              <a:rPr lang="en-US" sz="6000" dirty="0"/>
              <a:t>distillation</a:t>
            </a:r>
            <a:endParaRPr lang="en-US" sz="6000" dirty="0"/>
          </a:p>
        </p:txBody>
      </p:sp>
      <p:sp>
        <p:nvSpPr>
          <p:cNvPr id="3" name="Subtitle 2"/>
          <p:cNvSpPr>
            <a:spLocks noGrp="1"/>
          </p:cNvSpPr>
          <p:nvPr>
            <p:ph type="subTitle" idx="1"/>
          </p:nvPr>
        </p:nvSpPr>
        <p:spPr>
          <a:xfrm>
            <a:off x="381000" y="1981200"/>
            <a:ext cx="8382000" cy="4876800"/>
          </a:xfrm>
        </p:spPr>
        <p:txBody>
          <a:bodyPr/>
          <a:lstStyle/>
          <a:p>
            <a:pPr marL="457200" indent="-457200" algn="l">
              <a:buFont typeface="Arial" pitchFamily="34" charset="0"/>
              <a:buChar char="•"/>
            </a:pPr>
            <a:r>
              <a:rPr lang="en-US" dirty="0" smtClean="0">
                <a:solidFill>
                  <a:schemeClr val="tx1"/>
                </a:solidFill>
              </a:rPr>
              <a:t>The separation </a:t>
            </a:r>
            <a:r>
              <a:rPr lang="en-US" dirty="0">
                <a:solidFill>
                  <a:schemeClr val="tx1"/>
                </a:solidFill>
              </a:rPr>
              <a:t>of a volatile component(s) of a mixture by vaporization at </a:t>
            </a:r>
            <a:r>
              <a:rPr lang="en-US" dirty="0" smtClean="0">
                <a:solidFill>
                  <a:schemeClr val="tx1"/>
                </a:solidFill>
              </a:rPr>
              <a:t>the boiling </a:t>
            </a:r>
            <a:r>
              <a:rPr lang="en-US" dirty="0">
                <a:solidFill>
                  <a:schemeClr val="tx1"/>
                </a:solidFill>
              </a:rPr>
              <a:t>point of the mixture and subsequent condensation of the vapor</a:t>
            </a:r>
            <a:r>
              <a:rPr lang="en-US" dirty="0" smtClean="0">
                <a:solidFill>
                  <a:schemeClr val="tx1"/>
                </a:solidFill>
              </a:rPr>
              <a:t>.</a:t>
            </a:r>
          </a:p>
          <a:p>
            <a:pPr marL="457200" indent="-457200" algn="l">
              <a:buFont typeface="Arial" pitchFamily="34" charset="0"/>
              <a:buChar char="•"/>
            </a:pPr>
            <a:r>
              <a:rPr lang="en-US" dirty="0">
                <a:solidFill>
                  <a:schemeClr val="tx1"/>
                </a:solidFill>
              </a:rPr>
              <a:t>E</a:t>
            </a:r>
            <a:r>
              <a:rPr lang="en-US" dirty="0" smtClean="0">
                <a:solidFill>
                  <a:schemeClr val="tx1"/>
                </a:solidFill>
              </a:rPr>
              <a:t>ssentially </a:t>
            </a:r>
            <a:r>
              <a:rPr lang="en-US" dirty="0">
                <a:solidFill>
                  <a:schemeClr val="tx1"/>
                </a:solidFill>
              </a:rPr>
              <a:t>takes advantage of the differences in the boiling points of </a:t>
            </a:r>
            <a:r>
              <a:rPr lang="en-US" dirty="0" smtClean="0">
                <a:solidFill>
                  <a:schemeClr val="tx1"/>
                </a:solidFill>
              </a:rPr>
              <a:t>the </a:t>
            </a:r>
            <a:r>
              <a:rPr lang="en-US" dirty="0">
                <a:solidFill>
                  <a:schemeClr val="tx1"/>
                </a:solidFill>
              </a:rPr>
              <a:t>constituents to separate a mixture into its components.</a:t>
            </a:r>
            <a:endParaRPr lang="en-US" dirty="0" smtClean="0">
              <a:solidFill>
                <a:schemeClr val="tx1"/>
              </a:solidFill>
            </a:endParaRPr>
          </a:p>
          <a:p>
            <a:pPr algn="l"/>
            <a:endParaRPr lang="en-US" dirty="0">
              <a:solidFill>
                <a:schemeClr val="tx1"/>
              </a:solidFill>
            </a:endParaRPr>
          </a:p>
        </p:txBody>
      </p:sp>
    </p:spTree>
    <p:extLst>
      <p:ext uri="{BB962C8B-B14F-4D97-AF65-F5344CB8AC3E}">
        <p14:creationId xmlns:p14="http://schemas.microsoft.com/office/powerpoint/2010/main" val="21108017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381000"/>
            <a:ext cx="7772400" cy="1470025"/>
          </a:xfrm>
        </p:spPr>
        <p:txBody>
          <a:bodyPr>
            <a:normAutofit/>
          </a:bodyPr>
          <a:lstStyle/>
          <a:p>
            <a:r>
              <a:rPr lang="en-US" sz="6000" dirty="0"/>
              <a:t>carrier use</a:t>
            </a:r>
            <a:endParaRPr lang="en-US" sz="6000" dirty="0"/>
          </a:p>
        </p:txBody>
      </p:sp>
      <p:sp>
        <p:nvSpPr>
          <p:cNvPr id="3" name="Subtitle 2"/>
          <p:cNvSpPr>
            <a:spLocks noGrp="1"/>
          </p:cNvSpPr>
          <p:nvPr>
            <p:ph type="subTitle" idx="1"/>
          </p:nvPr>
        </p:nvSpPr>
        <p:spPr>
          <a:xfrm>
            <a:off x="381000" y="1828800"/>
            <a:ext cx="8382000" cy="5029200"/>
          </a:xfrm>
        </p:spPr>
        <p:txBody>
          <a:bodyPr>
            <a:normAutofit/>
          </a:bodyPr>
          <a:lstStyle/>
          <a:p>
            <a:pPr algn="l"/>
            <a:r>
              <a:rPr lang="en-US" dirty="0" smtClean="0">
                <a:solidFill>
                  <a:schemeClr val="tx1"/>
                </a:solidFill>
              </a:rPr>
              <a:t>Carrier: use </a:t>
            </a:r>
            <a:r>
              <a:rPr lang="en-US" dirty="0">
                <a:solidFill>
                  <a:schemeClr val="tx1"/>
                </a:solidFill>
              </a:rPr>
              <a:t>of a material that </a:t>
            </a:r>
            <a:r>
              <a:rPr lang="en-US" dirty="0" smtClean="0">
                <a:solidFill>
                  <a:schemeClr val="tx1"/>
                </a:solidFill>
              </a:rPr>
              <a:t>is different </a:t>
            </a:r>
            <a:r>
              <a:rPr lang="en-US" dirty="0">
                <a:solidFill>
                  <a:schemeClr val="tx1"/>
                </a:solidFill>
              </a:rPr>
              <a:t>in isotopic make-up to the </a:t>
            </a:r>
            <a:r>
              <a:rPr lang="en-US" dirty="0" err="1">
                <a:solidFill>
                  <a:schemeClr val="tx1"/>
                </a:solidFill>
              </a:rPr>
              <a:t>analyte</a:t>
            </a:r>
            <a:r>
              <a:rPr lang="en-US" dirty="0">
                <a:solidFill>
                  <a:schemeClr val="tx1"/>
                </a:solidFill>
              </a:rPr>
              <a:t> and that </a:t>
            </a:r>
            <a:r>
              <a:rPr lang="en-US" dirty="0" smtClean="0">
                <a:solidFill>
                  <a:schemeClr val="tx1"/>
                </a:solidFill>
              </a:rPr>
              <a:t>raises the </a:t>
            </a:r>
            <a:r>
              <a:rPr lang="en-US" dirty="0">
                <a:solidFill>
                  <a:schemeClr val="tx1"/>
                </a:solidFill>
              </a:rPr>
              <a:t>effective concentration of </a:t>
            </a:r>
            <a:r>
              <a:rPr lang="en-US" dirty="0" smtClean="0">
                <a:solidFill>
                  <a:schemeClr val="tx1"/>
                </a:solidFill>
              </a:rPr>
              <a:t>the material </a:t>
            </a:r>
            <a:r>
              <a:rPr lang="en-US" dirty="0">
                <a:solidFill>
                  <a:schemeClr val="tx1"/>
                </a:solidFill>
              </a:rPr>
              <a:t>to the macro </a:t>
            </a:r>
            <a:r>
              <a:rPr lang="en-US" dirty="0" smtClean="0">
                <a:solidFill>
                  <a:schemeClr val="tx1"/>
                </a:solidFill>
              </a:rPr>
              <a:t>level.</a:t>
            </a:r>
          </a:p>
          <a:p>
            <a:pPr marL="457200" indent="-457200" algn="l">
              <a:buFont typeface="Arial" pitchFamily="34" charset="0"/>
              <a:buChar char="•"/>
            </a:pPr>
            <a:r>
              <a:rPr lang="en-US" dirty="0">
                <a:solidFill>
                  <a:schemeClr val="tx1"/>
                </a:solidFill>
              </a:rPr>
              <a:t>Isotopic </a:t>
            </a:r>
            <a:r>
              <a:rPr lang="en-US" dirty="0" smtClean="0">
                <a:solidFill>
                  <a:schemeClr val="tx1"/>
                </a:solidFill>
              </a:rPr>
              <a:t>Carriers</a:t>
            </a:r>
            <a:endParaRPr lang="en-US" dirty="0">
              <a:solidFill>
                <a:schemeClr val="tx1"/>
              </a:solidFill>
            </a:endParaRPr>
          </a:p>
          <a:p>
            <a:pPr marL="457200" indent="-457200" algn="l">
              <a:buFont typeface="Arial" pitchFamily="34" charset="0"/>
              <a:buChar char="•"/>
            </a:pPr>
            <a:r>
              <a:rPr lang="en-US" dirty="0" err="1" smtClean="0">
                <a:solidFill>
                  <a:schemeClr val="tx1"/>
                </a:solidFill>
              </a:rPr>
              <a:t>Nonisotopic</a:t>
            </a:r>
            <a:r>
              <a:rPr lang="en-US" dirty="0" smtClean="0">
                <a:solidFill>
                  <a:schemeClr val="tx1"/>
                </a:solidFill>
              </a:rPr>
              <a:t> Carriers</a:t>
            </a:r>
            <a:endParaRPr lang="en-US" dirty="0">
              <a:solidFill>
                <a:schemeClr val="tx1"/>
              </a:solidFill>
            </a:endParaRPr>
          </a:p>
          <a:p>
            <a:pPr marL="457200" indent="-457200" algn="l">
              <a:buFont typeface="Arial" pitchFamily="34" charset="0"/>
              <a:buChar char="•"/>
            </a:pPr>
            <a:r>
              <a:rPr lang="en-US" dirty="0" smtClean="0">
                <a:solidFill>
                  <a:schemeClr val="tx1"/>
                </a:solidFill>
              </a:rPr>
              <a:t>Common Carriers</a:t>
            </a:r>
            <a:endParaRPr lang="en-US" dirty="0">
              <a:solidFill>
                <a:schemeClr val="tx1"/>
              </a:solidFill>
            </a:endParaRPr>
          </a:p>
          <a:p>
            <a:pPr marL="457200" indent="-457200" algn="l">
              <a:buFont typeface="Arial" pitchFamily="34" charset="0"/>
              <a:buChar char="•"/>
            </a:pPr>
            <a:r>
              <a:rPr lang="en-US" dirty="0" smtClean="0">
                <a:solidFill>
                  <a:schemeClr val="tx1"/>
                </a:solidFill>
              </a:rPr>
              <a:t>Holdback Carriers</a:t>
            </a:r>
            <a:endParaRPr lang="en-US" dirty="0">
              <a:solidFill>
                <a:schemeClr val="tx1"/>
              </a:solidFill>
            </a:endParaRPr>
          </a:p>
          <a:p>
            <a:pPr marL="457200" indent="-457200" algn="l">
              <a:buFont typeface="Arial" pitchFamily="34" charset="0"/>
              <a:buChar char="•"/>
            </a:pPr>
            <a:r>
              <a:rPr lang="en-US" dirty="0" smtClean="0">
                <a:solidFill>
                  <a:schemeClr val="tx1"/>
                </a:solidFill>
              </a:rPr>
              <a:t>Yield </a:t>
            </a:r>
            <a:r>
              <a:rPr lang="en-US" dirty="0">
                <a:solidFill>
                  <a:schemeClr val="tx1"/>
                </a:solidFill>
              </a:rPr>
              <a:t>of Isotopic Carriers</a:t>
            </a:r>
            <a:endParaRPr lang="en-US" dirty="0">
              <a:solidFill>
                <a:schemeClr val="tx1"/>
              </a:solidFill>
            </a:endParaRPr>
          </a:p>
        </p:txBody>
      </p:sp>
    </p:spTree>
    <p:extLst>
      <p:ext uri="{BB962C8B-B14F-4D97-AF65-F5344CB8AC3E}">
        <p14:creationId xmlns:p14="http://schemas.microsoft.com/office/powerpoint/2010/main" val="9296810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800" y="381000"/>
            <a:ext cx="8686800" cy="1470025"/>
          </a:xfrm>
        </p:spPr>
        <p:txBody>
          <a:bodyPr>
            <a:noAutofit/>
          </a:bodyPr>
          <a:lstStyle/>
          <a:p>
            <a:r>
              <a:rPr lang="en-US" sz="6000" dirty="0"/>
              <a:t>gravimetric determinations</a:t>
            </a:r>
            <a:endParaRPr lang="en-US" sz="6000" dirty="0"/>
          </a:p>
        </p:txBody>
      </p:sp>
      <p:sp>
        <p:nvSpPr>
          <p:cNvPr id="3" name="Subtitle 2"/>
          <p:cNvSpPr>
            <a:spLocks noGrp="1"/>
          </p:cNvSpPr>
          <p:nvPr>
            <p:ph type="subTitle" idx="1"/>
          </p:nvPr>
        </p:nvSpPr>
        <p:spPr>
          <a:xfrm>
            <a:off x="381000" y="1828800"/>
            <a:ext cx="8382000" cy="5029200"/>
          </a:xfrm>
        </p:spPr>
        <p:txBody>
          <a:bodyPr/>
          <a:lstStyle/>
          <a:p>
            <a:pPr marL="457200" indent="-457200" algn="l">
              <a:buFont typeface="Arial" pitchFamily="34" charset="0"/>
              <a:buChar char="•"/>
            </a:pPr>
            <a:r>
              <a:rPr lang="en-US" dirty="0">
                <a:solidFill>
                  <a:schemeClr val="tx1"/>
                </a:solidFill>
              </a:rPr>
              <a:t>Q</a:t>
            </a:r>
            <a:r>
              <a:rPr lang="en-US" dirty="0" smtClean="0">
                <a:solidFill>
                  <a:schemeClr val="tx1"/>
                </a:solidFill>
              </a:rPr>
              <a:t>uantitative </a:t>
            </a:r>
            <a:r>
              <a:rPr lang="en-US" dirty="0">
                <a:solidFill>
                  <a:schemeClr val="tx1"/>
                </a:solidFill>
              </a:rPr>
              <a:t>determination of </a:t>
            </a:r>
            <a:r>
              <a:rPr lang="en-US" dirty="0" smtClean="0">
                <a:solidFill>
                  <a:schemeClr val="tx1"/>
                </a:solidFill>
              </a:rPr>
              <a:t>an </a:t>
            </a:r>
            <a:r>
              <a:rPr lang="en-US" dirty="0" err="1" smtClean="0">
                <a:solidFill>
                  <a:schemeClr val="tx1"/>
                </a:solidFill>
              </a:rPr>
              <a:t>analyte</a:t>
            </a:r>
            <a:r>
              <a:rPr lang="en-US" dirty="0" smtClean="0">
                <a:solidFill>
                  <a:schemeClr val="tx1"/>
                </a:solidFill>
              </a:rPr>
              <a:t> based </a:t>
            </a:r>
            <a:r>
              <a:rPr lang="en-US" dirty="0">
                <a:solidFill>
                  <a:schemeClr val="tx1"/>
                </a:solidFill>
              </a:rPr>
              <a:t>on the mass of a </a:t>
            </a:r>
            <a:r>
              <a:rPr lang="en-US" dirty="0" smtClean="0">
                <a:solidFill>
                  <a:schemeClr val="tx1"/>
                </a:solidFill>
              </a:rPr>
              <a:t>solid.</a:t>
            </a:r>
            <a:endParaRPr lang="en-US" dirty="0">
              <a:solidFill>
                <a:schemeClr val="tx1"/>
              </a:solidFill>
            </a:endParaRPr>
          </a:p>
          <a:p>
            <a:pPr marL="457200" indent="-457200" algn="l">
              <a:buFont typeface="Arial" pitchFamily="34" charset="0"/>
              <a:buChar char="•"/>
            </a:pPr>
            <a:r>
              <a:rPr lang="en-US" dirty="0">
                <a:solidFill>
                  <a:schemeClr val="tx1"/>
                </a:solidFill>
              </a:rPr>
              <a:t>4</a:t>
            </a:r>
            <a:r>
              <a:rPr lang="en-US" dirty="0" smtClean="0">
                <a:solidFill>
                  <a:schemeClr val="tx1"/>
                </a:solidFill>
              </a:rPr>
              <a:t> </a:t>
            </a:r>
            <a:r>
              <a:rPr lang="en-US" dirty="0">
                <a:solidFill>
                  <a:schemeClr val="tx1"/>
                </a:solidFill>
              </a:rPr>
              <a:t>fundamental types of gravimetric analysis: </a:t>
            </a:r>
            <a:endParaRPr lang="en-US" dirty="0" smtClean="0">
              <a:solidFill>
                <a:schemeClr val="tx1"/>
              </a:solidFill>
            </a:endParaRPr>
          </a:p>
          <a:p>
            <a:pPr marL="914400" lvl="1" indent="-457200" algn="l">
              <a:buFont typeface="Arial" pitchFamily="34" charset="0"/>
              <a:buChar char="•"/>
            </a:pPr>
            <a:r>
              <a:rPr lang="en-US" dirty="0" smtClean="0">
                <a:solidFill>
                  <a:schemeClr val="tx1"/>
                </a:solidFill>
              </a:rPr>
              <a:t>physical </a:t>
            </a:r>
            <a:r>
              <a:rPr lang="en-US" dirty="0" err="1" smtClean="0">
                <a:solidFill>
                  <a:schemeClr val="tx1"/>
                </a:solidFill>
              </a:rPr>
              <a:t>gravimetry</a:t>
            </a:r>
            <a:endParaRPr lang="en-US" dirty="0" smtClean="0">
              <a:solidFill>
                <a:schemeClr val="tx1"/>
              </a:solidFill>
            </a:endParaRPr>
          </a:p>
          <a:p>
            <a:pPr marL="914400" lvl="1" indent="-457200" algn="l">
              <a:buFont typeface="Arial" pitchFamily="34" charset="0"/>
              <a:buChar char="•"/>
            </a:pPr>
            <a:r>
              <a:rPr lang="en-US" dirty="0" err="1" smtClean="0">
                <a:solidFill>
                  <a:schemeClr val="tx1"/>
                </a:solidFill>
              </a:rPr>
              <a:t>thermogravimetry</a:t>
            </a:r>
            <a:endParaRPr lang="en-US" dirty="0" smtClean="0">
              <a:solidFill>
                <a:schemeClr val="tx1"/>
              </a:solidFill>
            </a:endParaRPr>
          </a:p>
          <a:p>
            <a:pPr marL="914400" lvl="1" indent="-457200" algn="l">
              <a:buFont typeface="Arial" pitchFamily="34" charset="0"/>
              <a:buChar char="•"/>
            </a:pPr>
            <a:r>
              <a:rPr lang="en-US" dirty="0" err="1" smtClean="0">
                <a:solidFill>
                  <a:schemeClr val="tx1"/>
                </a:solidFill>
              </a:rPr>
              <a:t>precipitative</a:t>
            </a:r>
            <a:r>
              <a:rPr lang="en-US" dirty="0" smtClean="0">
                <a:solidFill>
                  <a:schemeClr val="tx1"/>
                </a:solidFill>
              </a:rPr>
              <a:t> </a:t>
            </a:r>
            <a:r>
              <a:rPr lang="en-US" dirty="0">
                <a:solidFill>
                  <a:schemeClr val="tx1"/>
                </a:solidFill>
              </a:rPr>
              <a:t>gravimetric </a:t>
            </a:r>
            <a:r>
              <a:rPr lang="en-US" dirty="0" smtClean="0">
                <a:solidFill>
                  <a:schemeClr val="tx1"/>
                </a:solidFill>
              </a:rPr>
              <a:t>analysis</a:t>
            </a:r>
          </a:p>
          <a:p>
            <a:pPr marL="914400" lvl="1" indent="-457200" algn="l">
              <a:buFont typeface="Arial" pitchFamily="34" charset="0"/>
              <a:buChar char="•"/>
            </a:pPr>
            <a:r>
              <a:rPr lang="en-US" dirty="0" err="1" smtClean="0">
                <a:solidFill>
                  <a:schemeClr val="tx1"/>
                </a:solidFill>
              </a:rPr>
              <a:t>electrodeposition</a:t>
            </a:r>
            <a:endParaRPr lang="en-US" dirty="0">
              <a:solidFill>
                <a:schemeClr val="tx1"/>
              </a:solidFill>
            </a:endParaRPr>
          </a:p>
        </p:txBody>
      </p:sp>
    </p:spTree>
    <p:extLst>
      <p:ext uri="{BB962C8B-B14F-4D97-AF65-F5344CB8AC3E}">
        <p14:creationId xmlns:p14="http://schemas.microsoft.com/office/powerpoint/2010/main" val="2206052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381000"/>
            <a:ext cx="7772400" cy="1470025"/>
          </a:xfrm>
        </p:spPr>
        <p:txBody>
          <a:bodyPr>
            <a:normAutofit/>
          </a:bodyPr>
          <a:lstStyle/>
          <a:p>
            <a:r>
              <a:rPr lang="en-US" sz="6000" dirty="0"/>
              <a:t>fusing</a:t>
            </a:r>
            <a:endParaRPr lang="en-US" sz="6000" dirty="0"/>
          </a:p>
        </p:txBody>
      </p:sp>
      <p:sp>
        <p:nvSpPr>
          <p:cNvPr id="3" name="Subtitle 2"/>
          <p:cNvSpPr>
            <a:spLocks noGrp="1"/>
          </p:cNvSpPr>
          <p:nvPr>
            <p:ph type="subTitle" idx="1"/>
          </p:nvPr>
        </p:nvSpPr>
        <p:spPr>
          <a:xfrm>
            <a:off x="381000" y="1828800"/>
            <a:ext cx="8382000" cy="5029200"/>
          </a:xfrm>
        </p:spPr>
        <p:txBody>
          <a:bodyPr/>
          <a:lstStyle/>
          <a:p>
            <a:pPr marL="457200" indent="-457200" algn="l">
              <a:buFont typeface="Arial" pitchFamily="34" charset="0"/>
              <a:buChar char="•"/>
            </a:pPr>
            <a:r>
              <a:rPr lang="en-US" dirty="0">
                <a:solidFill>
                  <a:schemeClr val="tx1"/>
                </a:solidFill>
              </a:rPr>
              <a:t>A</a:t>
            </a:r>
            <a:r>
              <a:rPr lang="en-US" dirty="0" smtClean="0">
                <a:solidFill>
                  <a:schemeClr val="tx1"/>
                </a:solidFill>
              </a:rPr>
              <a:t>ccomplished </a:t>
            </a:r>
            <a:r>
              <a:rPr lang="en-US" dirty="0">
                <a:solidFill>
                  <a:schemeClr val="tx1"/>
                </a:solidFill>
              </a:rPr>
              <a:t>by heating a salt (the flux) mixed with an appropriate amount of sample</a:t>
            </a:r>
            <a:r>
              <a:rPr lang="en-US" dirty="0" smtClean="0">
                <a:solidFill>
                  <a:schemeClr val="tx1"/>
                </a:solidFill>
              </a:rPr>
              <a:t>.</a:t>
            </a:r>
          </a:p>
          <a:p>
            <a:pPr marL="457200" indent="-457200" algn="l">
              <a:buFont typeface="Arial" pitchFamily="34" charset="0"/>
              <a:buChar char="•"/>
            </a:pPr>
            <a:r>
              <a:rPr lang="en-US" dirty="0">
                <a:solidFill>
                  <a:schemeClr val="tx1"/>
                </a:solidFill>
              </a:rPr>
              <a:t>M</a:t>
            </a:r>
            <a:r>
              <a:rPr lang="en-US" dirty="0" smtClean="0">
                <a:solidFill>
                  <a:schemeClr val="tx1"/>
                </a:solidFill>
              </a:rPr>
              <a:t>ixture </a:t>
            </a:r>
            <a:r>
              <a:rPr lang="en-US" dirty="0">
                <a:solidFill>
                  <a:schemeClr val="tx1"/>
                </a:solidFill>
              </a:rPr>
              <a:t>is heated to a temperature above the melting point of the salt, and the sample is allowed to react in the molten mixture. </a:t>
            </a:r>
            <a:endParaRPr lang="en-US" dirty="0" smtClean="0">
              <a:solidFill>
                <a:schemeClr val="tx1"/>
              </a:solidFill>
            </a:endParaRPr>
          </a:p>
          <a:p>
            <a:pPr marL="457200" indent="-457200" algn="l">
              <a:buFont typeface="Arial" pitchFamily="34" charset="0"/>
              <a:buChar char="•"/>
            </a:pPr>
            <a:r>
              <a:rPr lang="en-US" dirty="0">
                <a:solidFill>
                  <a:schemeClr val="tx1"/>
                </a:solidFill>
              </a:rPr>
              <a:t>When the reaction is completed, the mixture is allowed to cool to room temperature. </a:t>
            </a:r>
            <a:endParaRPr lang="en-US" dirty="0" smtClean="0">
              <a:solidFill>
                <a:schemeClr val="tx1"/>
              </a:solidFill>
            </a:endParaRPr>
          </a:p>
          <a:p>
            <a:pPr marL="457200" indent="-457200" algn="l">
              <a:buFont typeface="Arial" pitchFamily="34" charset="0"/>
              <a:buChar char="•"/>
            </a:pPr>
            <a:r>
              <a:rPr lang="en-US" dirty="0">
                <a:solidFill>
                  <a:schemeClr val="tx1"/>
                </a:solidFill>
              </a:rPr>
              <a:t>The fused sample is then dissolved, and the analysis is </a:t>
            </a:r>
            <a:r>
              <a:rPr lang="en-US" dirty="0" smtClean="0">
                <a:solidFill>
                  <a:schemeClr val="tx1"/>
                </a:solidFill>
              </a:rPr>
              <a:t>continued.</a:t>
            </a:r>
          </a:p>
          <a:p>
            <a:pPr marL="457200" indent="-457200" algn="l">
              <a:buFont typeface="Arial" pitchFamily="34" charset="0"/>
              <a:buChar char="•"/>
            </a:pPr>
            <a:endParaRPr lang="en-US" dirty="0"/>
          </a:p>
        </p:txBody>
      </p:sp>
    </p:spTree>
    <p:extLst>
      <p:ext uri="{BB962C8B-B14F-4D97-AF65-F5344CB8AC3E}">
        <p14:creationId xmlns:p14="http://schemas.microsoft.com/office/powerpoint/2010/main" val="38464084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381000"/>
            <a:ext cx="7772400" cy="1470025"/>
          </a:xfrm>
        </p:spPr>
        <p:txBody>
          <a:bodyPr>
            <a:normAutofit/>
          </a:bodyPr>
          <a:lstStyle/>
          <a:p>
            <a:r>
              <a:rPr lang="en-US" sz="6000" dirty="0"/>
              <a:t>precipitation</a:t>
            </a:r>
            <a:endParaRPr lang="en-US" sz="6000" dirty="0"/>
          </a:p>
        </p:txBody>
      </p:sp>
      <p:sp>
        <p:nvSpPr>
          <p:cNvPr id="3" name="Subtitle 2"/>
          <p:cNvSpPr>
            <a:spLocks noGrp="1"/>
          </p:cNvSpPr>
          <p:nvPr>
            <p:ph type="subTitle" idx="1"/>
          </p:nvPr>
        </p:nvSpPr>
        <p:spPr>
          <a:xfrm>
            <a:off x="381000" y="1981200"/>
            <a:ext cx="8382000" cy="4876800"/>
          </a:xfrm>
        </p:spPr>
        <p:txBody>
          <a:bodyPr>
            <a:normAutofit/>
          </a:bodyPr>
          <a:lstStyle/>
          <a:p>
            <a:pPr marL="457200" indent="-457200" algn="l">
              <a:buFont typeface="Arial" pitchFamily="34" charset="0"/>
              <a:buChar char="•"/>
            </a:pPr>
            <a:r>
              <a:rPr lang="en-US" dirty="0">
                <a:solidFill>
                  <a:schemeClr val="tx1"/>
                </a:solidFill>
              </a:rPr>
              <a:t>U</a:t>
            </a:r>
            <a:r>
              <a:rPr lang="en-US" dirty="0" smtClean="0">
                <a:solidFill>
                  <a:schemeClr val="tx1"/>
                </a:solidFill>
              </a:rPr>
              <a:t>sed </a:t>
            </a:r>
            <a:r>
              <a:rPr lang="en-US" dirty="0">
                <a:solidFill>
                  <a:schemeClr val="tx1"/>
                </a:solidFill>
              </a:rPr>
              <a:t>to isolate </a:t>
            </a:r>
            <a:r>
              <a:rPr lang="en-US" dirty="0" smtClean="0">
                <a:solidFill>
                  <a:schemeClr val="tx1"/>
                </a:solidFill>
              </a:rPr>
              <a:t>and collect </a:t>
            </a:r>
            <a:r>
              <a:rPr lang="en-US" dirty="0">
                <a:solidFill>
                  <a:schemeClr val="tx1"/>
                </a:solidFill>
              </a:rPr>
              <a:t>a specific radionuclide from other (foreign) ions in solution by forming an </a:t>
            </a:r>
            <a:r>
              <a:rPr lang="en-US" dirty="0" smtClean="0">
                <a:solidFill>
                  <a:schemeClr val="tx1"/>
                </a:solidFill>
              </a:rPr>
              <a:t>insoluble compound.</a:t>
            </a:r>
          </a:p>
          <a:p>
            <a:pPr marL="457200" indent="-457200" algn="l">
              <a:buFont typeface="Arial" pitchFamily="34" charset="0"/>
              <a:buChar char="•"/>
            </a:pPr>
            <a:r>
              <a:rPr lang="en-US" dirty="0">
                <a:solidFill>
                  <a:schemeClr val="tx1"/>
                </a:solidFill>
              </a:rPr>
              <a:t>A</a:t>
            </a:r>
            <a:r>
              <a:rPr lang="en-US" dirty="0" smtClean="0">
                <a:solidFill>
                  <a:schemeClr val="tx1"/>
                </a:solidFill>
              </a:rPr>
              <a:t>ccomplished </a:t>
            </a:r>
            <a:r>
              <a:rPr lang="en-US" dirty="0">
                <a:solidFill>
                  <a:schemeClr val="tx1"/>
                </a:solidFill>
              </a:rPr>
              <a:t>by combining a selected ion(s) in solution with a suitable </a:t>
            </a:r>
            <a:r>
              <a:rPr lang="en-US" dirty="0" smtClean="0">
                <a:solidFill>
                  <a:schemeClr val="tx1"/>
                </a:solidFill>
              </a:rPr>
              <a:t>counter-ion in </a:t>
            </a:r>
            <a:r>
              <a:rPr lang="en-US" dirty="0">
                <a:solidFill>
                  <a:schemeClr val="tx1"/>
                </a:solidFill>
              </a:rPr>
              <a:t>sufficient concentrations to exceed </a:t>
            </a:r>
            <a:r>
              <a:rPr lang="en-US" dirty="0" smtClean="0">
                <a:solidFill>
                  <a:schemeClr val="tx1"/>
                </a:solidFill>
              </a:rPr>
              <a:t>the solubility </a:t>
            </a:r>
            <a:r>
              <a:rPr lang="en-US" dirty="0">
                <a:solidFill>
                  <a:schemeClr val="tx1"/>
                </a:solidFill>
              </a:rPr>
              <a:t>of the resulting compound and produce </a:t>
            </a:r>
            <a:r>
              <a:rPr lang="en-US" dirty="0" smtClean="0">
                <a:solidFill>
                  <a:schemeClr val="tx1"/>
                </a:solidFill>
              </a:rPr>
              <a:t>a supersaturated </a:t>
            </a:r>
            <a:r>
              <a:rPr lang="en-US" dirty="0">
                <a:solidFill>
                  <a:schemeClr val="tx1"/>
                </a:solidFill>
              </a:rPr>
              <a:t>solution.</a:t>
            </a:r>
            <a:endParaRPr lang="en-US" dirty="0">
              <a:solidFill>
                <a:schemeClr val="tx1"/>
              </a:solidFill>
            </a:endParaRPr>
          </a:p>
        </p:txBody>
      </p:sp>
    </p:spTree>
    <p:extLst>
      <p:ext uri="{BB962C8B-B14F-4D97-AF65-F5344CB8AC3E}">
        <p14:creationId xmlns:p14="http://schemas.microsoft.com/office/powerpoint/2010/main" val="4745629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381000"/>
            <a:ext cx="7772400" cy="1752600"/>
          </a:xfrm>
        </p:spPr>
        <p:txBody>
          <a:bodyPr>
            <a:noAutofit/>
          </a:bodyPr>
          <a:lstStyle/>
          <a:p>
            <a:r>
              <a:rPr lang="en-US" sz="6000" dirty="0"/>
              <a:t>sample fixing (preservation)</a:t>
            </a:r>
            <a:endParaRPr lang="en-US" sz="6000" dirty="0"/>
          </a:p>
        </p:txBody>
      </p:sp>
      <p:sp>
        <p:nvSpPr>
          <p:cNvPr id="3" name="Subtitle 2"/>
          <p:cNvSpPr>
            <a:spLocks noGrp="1"/>
          </p:cNvSpPr>
          <p:nvPr>
            <p:ph type="subTitle" idx="1"/>
          </p:nvPr>
        </p:nvSpPr>
        <p:spPr>
          <a:xfrm>
            <a:off x="381000" y="2209800"/>
            <a:ext cx="8382000" cy="4648200"/>
          </a:xfrm>
        </p:spPr>
        <p:txBody>
          <a:bodyPr>
            <a:normAutofit lnSpcReduction="10000"/>
          </a:bodyPr>
          <a:lstStyle/>
          <a:p>
            <a:pPr marL="457200" indent="-457200" algn="l">
              <a:buFont typeface="Arial" pitchFamily="34" charset="0"/>
              <a:buChar char="•"/>
            </a:pPr>
            <a:r>
              <a:rPr lang="en-US" dirty="0">
                <a:solidFill>
                  <a:schemeClr val="tx1"/>
                </a:solidFill>
              </a:rPr>
              <a:t>Methods of preservation are relatively </a:t>
            </a:r>
            <a:r>
              <a:rPr lang="en-US" dirty="0" smtClean="0">
                <a:solidFill>
                  <a:schemeClr val="tx1"/>
                </a:solidFill>
              </a:rPr>
              <a:t>limited,  intended </a:t>
            </a:r>
            <a:r>
              <a:rPr lang="en-US" dirty="0">
                <a:solidFill>
                  <a:schemeClr val="tx1"/>
                </a:solidFill>
              </a:rPr>
              <a:t>generally to </a:t>
            </a:r>
            <a:endParaRPr lang="en-US" dirty="0" smtClean="0">
              <a:solidFill>
                <a:schemeClr val="tx1"/>
              </a:solidFill>
            </a:endParaRPr>
          </a:p>
          <a:p>
            <a:pPr marL="914400" lvl="1" indent="-457200" algn="l">
              <a:buFont typeface="Arial" pitchFamily="34" charset="0"/>
              <a:buChar char="•"/>
            </a:pPr>
            <a:r>
              <a:rPr lang="en-US" dirty="0" smtClean="0">
                <a:solidFill>
                  <a:schemeClr val="tx1"/>
                </a:solidFill>
              </a:rPr>
              <a:t>(</a:t>
            </a:r>
            <a:r>
              <a:rPr lang="en-US" dirty="0">
                <a:solidFill>
                  <a:schemeClr val="tx1"/>
                </a:solidFill>
              </a:rPr>
              <a:t>1) retard biological </a:t>
            </a:r>
            <a:r>
              <a:rPr lang="en-US" dirty="0" smtClean="0">
                <a:solidFill>
                  <a:schemeClr val="tx1"/>
                </a:solidFill>
              </a:rPr>
              <a:t>action</a:t>
            </a:r>
            <a:endParaRPr lang="en-US" dirty="0">
              <a:solidFill>
                <a:schemeClr val="tx1"/>
              </a:solidFill>
            </a:endParaRPr>
          </a:p>
          <a:p>
            <a:pPr marL="914400" lvl="1" indent="-457200" algn="l">
              <a:buFont typeface="Arial" pitchFamily="34" charset="0"/>
              <a:buChar char="•"/>
            </a:pPr>
            <a:r>
              <a:rPr lang="en-US" dirty="0" smtClean="0">
                <a:solidFill>
                  <a:schemeClr val="tx1"/>
                </a:solidFill>
              </a:rPr>
              <a:t>(2</a:t>
            </a:r>
            <a:r>
              <a:rPr lang="en-US" dirty="0">
                <a:solidFill>
                  <a:schemeClr val="tx1"/>
                </a:solidFill>
              </a:rPr>
              <a:t>) retard hydrolysis of chemical compounds and </a:t>
            </a:r>
            <a:r>
              <a:rPr lang="en-US" dirty="0" smtClean="0">
                <a:solidFill>
                  <a:schemeClr val="tx1"/>
                </a:solidFill>
              </a:rPr>
              <a:t>complexes</a:t>
            </a:r>
            <a:endParaRPr lang="en-US" dirty="0">
              <a:solidFill>
                <a:schemeClr val="tx1"/>
              </a:solidFill>
            </a:endParaRPr>
          </a:p>
          <a:p>
            <a:pPr marL="914400" lvl="1" indent="-457200" algn="l">
              <a:buFont typeface="Arial" pitchFamily="34" charset="0"/>
              <a:buChar char="•"/>
            </a:pPr>
            <a:r>
              <a:rPr lang="en-US" dirty="0" smtClean="0">
                <a:solidFill>
                  <a:schemeClr val="tx1"/>
                </a:solidFill>
              </a:rPr>
              <a:t>(3</a:t>
            </a:r>
            <a:r>
              <a:rPr lang="en-US" dirty="0">
                <a:solidFill>
                  <a:schemeClr val="tx1"/>
                </a:solidFill>
              </a:rPr>
              <a:t>) reduce volatility of </a:t>
            </a:r>
            <a:r>
              <a:rPr lang="en-US" dirty="0" smtClean="0">
                <a:solidFill>
                  <a:schemeClr val="tx1"/>
                </a:solidFill>
              </a:rPr>
              <a:t>constituents</a:t>
            </a:r>
            <a:endParaRPr lang="en-US" dirty="0">
              <a:solidFill>
                <a:schemeClr val="tx1"/>
              </a:solidFill>
            </a:endParaRPr>
          </a:p>
          <a:p>
            <a:pPr marL="914400" lvl="1" indent="-457200" algn="l">
              <a:buFont typeface="Arial" pitchFamily="34" charset="0"/>
              <a:buChar char="•"/>
            </a:pPr>
            <a:r>
              <a:rPr lang="en-US" dirty="0" smtClean="0">
                <a:solidFill>
                  <a:schemeClr val="tx1"/>
                </a:solidFill>
              </a:rPr>
              <a:t>(4</a:t>
            </a:r>
            <a:r>
              <a:rPr lang="en-US" dirty="0">
                <a:solidFill>
                  <a:schemeClr val="tx1"/>
                </a:solidFill>
              </a:rPr>
              <a:t>) reduce absorption effects. </a:t>
            </a:r>
            <a:endParaRPr lang="en-US" dirty="0" smtClean="0">
              <a:solidFill>
                <a:schemeClr val="tx1"/>
              </a:solidFill>
            </a:endParaRPr>
          </a:p>
          <a:p>
            <a:pPr marL="457200" indent="-457200" algn="l">
              <a:buFont typeface="Arial" pitchFamily="34" charset="0"/>
              <a:buChar char="•"/>
            </a:pPr>
            <a:r>
              <a:rPr lang="en-US" dirty="0" smtClean="0">
                <a:solidFill>
                  <a:schemeClr val="tx1"/>
                </a:solidFill>
              </a:rPr>
              <a:t>Preservation </a:t>
            </a:r>
            <a:r>
              <a:rPr lang="en-US" dirty="0">
                <a:solidFill>
                  <a:schemeClr val="tx1"/>
                </a:solidFill>
              </a:rPr>
              <a:t>methods are generally limited to pH control, chemical addition, refrigeration, and freezing.</a:t>
            </a:r>
            <a:endParaRPr lang="en-US" dirty="0">
              <a:solidFill>
                <a:schemeClr val="tx1"/>
              </a:solidFill>
            </a:endParaRPr>
          </a:p>
        </p:txBody>
      </p:sp>
    </p:spTree>
    <p:extLst>
      <p:ext uri="{BB962C8B-B14F-4D97-AF65-F5344CB8AC3E}">
        <p14:creationId xmlns:p14="http://schemas.microsoft.com/office/powerpoint/2010/main" val="1957871206"/>
      </p:ext>
    </p:extLst>
  </p:cSld>
  <p:clrMapOvr>
    <a:masterClrMapping/>
  </p:clrMapOvr>
</p:sld>
</file>

<file path=ppt/theme/theme1.xml><?xml version="1.0" encoding="utf-8"?>
<a:theme xmlns:a="http://schemas.openxmlformats.org/drawingml/2006/main" name="RCNE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RCNET</Template>
  <TotalTime>1103</TotalTime>
  <Words>3289</Words>
  <Application>Microsoft Office PowerPoint</Application>
  <PresentationFormat>On-screen Show (4:3)</PresentationFormat>
  <Paragraphs>283</Paragraphs>
  <Slides>15</Slides>
  <Notes>15</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RCNET</vt:lpstr>
      <vt:lpstr>PowerPoint Presentation</vt:lpstr>
      <vt:lpstr>titrations</vt:lpstr>
      <vt:lpstr>chemical separations</vt:lpstr>
      <vt:lpstr>distillation</vt:lpstr>
      <vt:lpstr>carrier use</vt:lpstr>
      <vt:lpstr>gravimetric determinations</vt:lpstr>
      <vt:lpstr>fusing</vt:lpstr>
      <vt:lpstr>precipitation</vt:lpstr>
      <vt:lpstr>sample fixing (preservation)</vt:lpstr>
      <vt:lpstr>concentration techniques</vt:lpstr>
      <vt:lpstr>concentration techniques</vt:lpstr>
      <vt:lpstr>concentration techniques</vt:lpstr>
      <vt:lpstr>preparation of standard solutions</vt:lpstr>
      <vt:lpstr>preparation of standard solutions</vt:lpstr>
      <vt:lpstr>preparation of standard solutions</vt:lpstr>
    </vt:vector>
  </TitlesOfParts>
  <Company>Indian River State College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Peggy Hines IRSC</dc:creator>
  <cp:lastModifiedBy>Administrator</cp:lastModifiedBy>
  <cp:revision>19</cp:revision>
  <dcterms:created xsi:type="dcterms:W3CDTF">2013-02-04T16:04:51Z</dcterms:created>
  <dcterms:modified xsi:type="dcterms:W3CDTF">2013-03-05T19:41:44Z</dcterms:modified>
</cp:coreProperties>
</file>