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22"/>
  </p:notesMasterIdLst>
  <p:sldIdLst>
    <p:sldId id="278" r:id="rId2"/>
    <p:sldId id="260" r:id="rId3"/>
    <p:sldId id="276" r:id="rId4"/>
    <p:sldId id="277" r:id="rId5"/>
    <p:sldId id="256" r:id="rId6"/>
    <p:sldId id="258" r:id="rId7"/>
    <p:sldId id="257" r:id="rId8"/>
    <p:sldId id="272" r:id="rId9"/>
    <p:sldId id="263" r:id="rId10"/>
    <p:sldId id="264" r:id="rId11"/>
    <p:sldId id="265" r:id="rId12"/>
    <p:sldId id="273" r:id="rId13"/>
    <p:sldId id="274" r:id="rId14"/>
    <p:sldId id="275" r:id="rId15"/>
    <p:sldId id="266" r:id="rId16"/>
    <p:sldId id="268" r:id="rId17"/>
    <p:sldId id="269" r:id="rId18"/>
    <p:sldId id="270" r:id="rId19"/>
    <p:sldId id="271" r:id="rId20"/>
    <p:sldId id="261"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93" autoAdjust="0"/>
    <p:restoredTop sz="94660"/>
  </p:normalViewPr>
  <p:slideViewPr>
    <p:cSldViewPr>
      <p:cViewPr>
        <p:scale>
          <a:sx n="50" d="100"/>
          <a:sy n="50" d="100"/>
        </p:scale>
        <p:origin x="-509" y="-605"/>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image" Target="../media/image1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EF0145F-CD2B-41B5-98F9-785525297C55}" type="datetimeFigureOut">
              <a:rPr lang="en-US"/>
              <a:pPr>
                <a:defRPr/>
              </a:pPr>
              <a:t>2/13/2013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D08F1EF-5C6A-4336-94A7-ADA2AB2A2A2F}" type="slidenum">
              <a:rPr lang="en-US"/>
              <a:pPr>
                <a:defRPr/>
              </a:pPr>
              <a:t>‹#›</a:t>
            </a:fld>
            <a:endParaRPr lang="en-US"/>
          </a:p>
        </p:txBody>
      </p:sp>
    </p:spTree>
    <p:extLst>
      <p:ext uri="{BB962C8B-B14F-4D97-AF65-F5344CB8AC3E}">
        <p14:creationId xmlns:p14="http://schemas.microsoft.com/office/powerpoint/2010/main" val="20453556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val="2873816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160A8F-A3C3-405D-B3AD-238B0E4E1A91}" type="slidenum">
              <a:rPr lang="en-US">
                <a:cs typeface="Arial" charset="0"/>
              </a:rPr>
              <a:pPr fontAlgn="base">
                <a:spcBef>
                  <a:spcPct val="0"/>
                </a:spcBef>
                <a:spcAft>
                  <a:spcPct val="0"/>
                </a:spcAft>
                <a:defRPr/>
              </a:pPr>
              <a:t>16</a:t>
            </a:fld>
            <a:endParaRPr lang="en-US">
              <a:cs typeface="Arial" charset="0"/>
            </a:endParaRPr>
          </a:p>
        </p:txBody>
      </p:sp>
      <p:sp>
        <p:nvSpPr>
          <p:cNvPr id="43010" name="Rectangle 2"/>
          <p:cNvSpPr>
            <a:spLocks noGrp="1" noRot="1" noChangeAspect="1" noChangeArrowheads="1" noTextEdit="1"/>
          </p:cNvSpPr>
          <p:nvPr>
            <p:ph type="sldImg"/>
          </p:nvPr>
        </p:nvSpPr>
        <p:spPr bwMode="auto">
          <a:xfrm>
            <a:off x="1143000" y="684213"/>
            <a:ext cx="4572000" cy="3429000"/>
          </a:xfrm>
          <a:noFill/>
          <a:ln>
            <a:solidFill>
              <a:srgbClr val="000000"/>
            </a:solidFill>
            <a:miter lim="800000"/>
            <a:headEnd/>
            <a:tailEnd/>
          </a:ln>
        </p:spPr>
      </p:sp>
      <p:sp>
        <p:nvSpPr>
          <p:cNvPr id="43011" name="Rectangle 3"/>
          <p:cNvSpPr>
            <a:spLocks noGrp="1" noChangeArrowheads="1"/>
          </p:cNvSpPr>
          <p:nvPr>
            <p:ph type="body" idx="1"/>
          </p:nvPr>
        </p:nvSpPr>
        <p:spPr bwMode="auto">
          <a:xfrm>
            <a:off x="142875" y="4271963"/>
            <a:ext cx="6715125" cy="4724400"/>
          </a:xfrm>
          <a:noFill/>
        </p:spPr>
        <p:txBody>
          <a:bodyPr wrap="square" numCol="1" anchor="t" anchorCtr="0" compatLnSpc="1">
            <a:prstTxWarp prst="textNoShape">
              <a:avLst/>
            </a:prstTxWarp>
          </a:bodyPr>
          <a:lstStyle/>
          <a:p>
            <a:pPr eaLnBrk="1" hangingPunct="1">
              <a:spcBef>
                <a:spcPct val="0"/>
              </a:spcBef>
            </a:pPr>
            <a:r>
              <a:rPr lang="en-US" b="1" smtClean="0"/>
              <a:t>Objective 5</a:t>
            </a:r>
            <a:r>
              <a:rPr lang="en-US" smtClean="0"/>
              <a:t>. </a:t>
            </a:r>
            <a:r>
              <a:rPr lang="en-US" b="1" smtClean="0"/>
              <a:t>DESCRIBE </a:t>
            </a:r>
            <a:r>
              <a:rPr lang="en-US" smtClean="0"/>
              <a:t>rigging hardware to include characteristics, functions and inspection criteria.</a:t>
            </a:r>
          </a:p>
          <a:p>
            <a:pPr eaLnBrk="1" hangingPunct="1">
              <a:spcBef>
                <a:spcPct val="0"/>
              </a:spcBef>
            </a:pPr>
            <a:r>
              <a:rPr lang="en-US" b="1" smtClean="0"/>
              <a:t>Beam trolleys use and their characteristics: </a:t>
            </a:r>
          </a:p>
          <a:p>
            <a:pPr eaLnBrk="1" hangingPunct="1">
              <a:spcBef>
                <a:spcPct val="0"/>
              </a:spcBef>
              <a:buFontTx/>
              <a:buChar char="•"/>
            </a:pPr>
            <a:r>
              <a:rPr lang="en-US" smtClean="0"/>
              <a:t> Beam trolleys are devices that fit on the lower flange of a horizontal beam that allow a hoist or </a:t>
            </a:r>
          </a:p>
          <a:p>
            <a:pPr eaLnBrk="1" hangingPunct="1">
              <a:spcBef>
                <a:spcPct val="0"/>
              </a:spcBef>
            </a:pPr>
            <a:r>
              <a:rPr lang="en-US" smtClean="0"/>
              <a:t>   lug to move axially along the length of the horizontal beam. </a:t>
            </a:r>
          </a:p>
          <a:p>
            <a:pPr eaLnBrk="1" hangingPunct="1">
              <a:spcBef>
                <a:spcPct val="0"/>
              </a:spcBef>
              <a:buFontTx/>
              <a:buChar char="•"/>
            </a:pPr>
            <a:r>
              <a:rPr lang="en-US" smtClean="0"/>
              <a:t> Two types of beam trolleys are commonly employed in power plants: the push trolley and the </a:t>
            </a:r>
          </a:p>
          <a:p>
            <a:pPr eaLnBrk="1" hangingPunct="1">
              <a:spcBef>
                <a:spcPct val="0"/>
              </a:spcBef>
            </a:pPr>
            <a:r>
              <a:rPr lang="en-US" smtClean="0"/>
              <a:t>   geared trolley. </a:t>
            </a:r>
          </a:p>
          <a:p>
            <a:pPr eaLnBrk="1" hangingPunct="1">
              <a:spcBef>
                <a:spcPct val="0"/>
              </a:spcBef>
              <a:buFontTx/>
              <a:buChar char="•"/>
            </a:pPr>
            <a:r>
              <a:rPr lang="en-US" smtClean="0"/>
              <a:t> Typically, they are sized according to the width of the beam on which they are to be installed, </a:t>
            </a:r>
          </a:p>
          <a:p>
            <a:pPr eaLnBrk="1" hangingPunct="1">
              <a:spcBef>
                <a:spcPct val="0"/>
              </a:spcBef>
            </a:pPr>
            <a:r>
              <a:rPr lang="en-US" smtClean="0"/>
              <a:t>   with no more than 1/4-inch side movement (1/8 inch on each side).</a:t>
            </a:r>
          </a:p>
          <a:p>
            <a:pPr eaLnBrk="1" hangingPunct="1">
              <a:spcBef>
                <a:spcPct val="0"/>
              </a:spcBef>
              <a:buFontTx/>
              <a:buChar char="•"/>
            </a:pPr>
            <a:r>
              <a:rPr lang="en-US" smtClean="0"/>
              <a:t> Beam trolleys can be equipped with a number of different lifting/rigging devices. Many times, </a:t>
            </a:r>
          </a:p>
          <a:p>
            <a:pPr eaLnBrk="1" hangingPunct="1">
              <a:spcBef>
                <a:spcPct val="0"/>
              </a:spcBef>
            </a:pPr>
            <a:r>
              <a:rPr lang="en-US" smtClean="0"/>
              <a:t>   trolleys are equipped with a hook.</a:t>
            </a:r>
          </a:p>
          <a:p>
            <a:pPr eaLnBrk="1" hangingPunct="1">
              <a:spcBef>
                <a:spcPct val="0"/>
              </a:spcBef>
            </a:pPr>
            <a:r>
              <a:rPr lang="en-US" b="1" u="sng" smtClean="0"/>
              <a:t>CAUTION  NOTE:</a:t>
            </a:r>
            <a:r>
              <a:rPr lang="en-US" smtClean="0"/>
              <a:t> </a:t>
            </a:r>
            <a:r>
              <a:rPr lang="en-US" b="1" smtClean="0"/>
              <a:t>Beam trolleys should be removed from service if</a:t>
            </a:r>
            <a:r>
              <a:rPr lang="en-US" smtClean="0"/>
              <a:t>: </a:t>
            </a:r>
          </a:p>
          <a:p>
            <a:pPr eaLnBrk="1" hangingPunct="1">
              <a:spcBef>
                <a:spcPct val="0"/>
              </a:spcBef>
              <a:buFontTx/>
              <a:buChar char="•"/>
            </a:pPr>
            <a:r>
              <a:rPr lang="en-US" smtClean="0"/>
              <a:t> They can no longer move freely along the flange of the beam or if the attachment device </a:t>
            </a:r>
          </a:p>
          <a:p>
            <a:pPr eaLnBrk="1" hangingPunct="1">
              <a:spcBef>
                <a:spcPct val="0"/>
              </a:spcBef>
            </a:pPr>
            <a:r>
              <a:rPr lang="en-US" smtClean="0"/>
              <a:t>  (hook, hoist, shackle) no longer meets the inspection criteria established for each of these  </a:t>
            </a:r>
          </a:p>
          <a:p>
            <a:pPr eaLnBrk="1" hangingPunct="1">
              <a:spcBef>
                <a:spcPct val="0"/>
              </a:spcBef>
            </a:pPr>
            <a:r>
              <a:rPr lang="en-US" smtClean="0"/>
              <a:t>   devices. </a:t>
            </a:r>
          </a:p>
          <a:p>
            <a:pPr eaLnBrk="1" hangingPunct="1">
              <a:spcBef>
                <a:spcPct val="0"/>
              </a:spcBef>
              <a:buFontTx/>
              <a:buChar char="•"/>
            </a:pPr>
            <a:r>
              <a:rPr lang="en-US" smtClean="0"/>
              <a:t> The trolley should also be removed if there is any evidence of damage or permanent </a:t>
            </a:r>
          </a:p>
          <a:p>
            <a:pPr eaLnBrk="1" hangingPunct="1">
              <a:spcBef>
                <a:spcPct val="0"/>
              </a:spcBef>
            </a:pPr>
            <a:r>
              <a:rPr lang="en-US" smtClean="0"/>
              <a:t>   deformation (cracking, corrosion, bending) of the faceplates or axles or if the load rating/safety </a:t>
            </a:r>
          </a:p>
          <a:p>
            <a:pPr eaLnBrk="1" hangingPunct="1">
              <a:spcBef>
                <a:spcPct val="0"/>
              </a:spcBef>
            </a:pPr>
            <a:r>
              <a:rPr lang="en-US" smtClean="0"/>
              <a:t>   plates are missing or illegible.</a:t>
            </a:r>
          </a:p>
          <a:p>
            <a:pPr eaLnBrk="1" hangingPunct="1">
              <a:spcBef>
                <a:spcPct val="0"/>
              </a:spcBef>
              <a:buFontTx/>
              <a:buChar char="•"/>
            </a:pPr>
            <a:r>
              <a:rPr lang="en-US" smtClean="0"/>
              <a:t> Extreme care required during installation to ensure lifting is point directly below.</a:t>
            </a:r>
          </a:p>
          <a:p>
            <a:pPr eaLnBrk="1" hangingPunct="1">
              <a:spcBef>
                <a:spcPct val="0"/>
              </a:spcBef>
            </a:pPr>
            <a:r>
              <a:rPr lang="en-US" smtClean="0"/>
              <a:t>   “I” of beam, wheels are equally spaced for proper I-beam flange contact and bolted securely.	</a:t>
            </a:r>
          </a:p>
          <a:p>
            <a:pPr eaLnBrk="1" hangingPunct="1">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72B6039-9B54-48B7-8513-1764201EA599}" type="slidenum">
              <a:rPr lang="en-US">
                <a:cs typeface="Arial" charset="0"/>
              </a:rPr>
              <a:pPr fontAlgn="base">
                <a:spcBef>
                  <a:spcPct val="0"/>
                </a:spcBef>
                <a:spcAft>
                  <a:spcPct val="0"/>
                </a:spcAft>
                <a:defRPr/>
              </a:pPr>
              <a:t>17</a:t>
            </a:fld>
            <a:endParaRPr lang="en-US">
              <a:cs typeface="Arial" charset="0"/>
            </a:endParaRPr>
          </a:p>
        </p:txBody>
      </p:sp>
      <p:sp>
        <p:nvSpPr>
          <p:cNvPr id="45058" name="Rectangle 2"/>
          <p:cNvSpPr>
            <a:spLocks noGrp="1" noRot="1" noChangeAspect="1" noChangeArrowheads="1" noTextEdit="1"/>
          </p:cNvSpPr>
          <p:nvPr>
            <p:ph type="sldImg"/>
          </p:nvPr>
        </p:nvSpPr>
        <p:spPr bwMode="auto">
          <a:xfrm>
            <a:off x="1143000" y="685800"/>
            <a:ext cx="4570413" cy="3427413"/>
          </a:xfrm>
          <a:noFill/>
          <a:ln>
            <a:solidFill>
              <a:srgbClr val="000000"/>
            </a:solidFill>
            <a:miter lim="800000"/>
            <a:headEnd/>
            <a:tailEnd/>
          </a:ln>
        </p:spPr>
      </p:sp>
      <p:sp>
        <p:nvSpPr>
          <p:cNvPr id="45059" name="Rectangle 3"/>
          <p:cNvSpPr>
            <a:spLocks noGrp="1" noChangeArrowheads="1"/>
          </p:cNvSpPr>
          <p:nvPr>
            <p:ph type="body" idx="1"/>
          </p:nvPr>
        </p:nvSpPr>
        <p:spPr bwMode="auto">
          <a:xfrm>
            <a:off x="217488" y="4197350"/>
            <a:ext cx="6423025" cy="4260850"/>
          </a:xfrm>
          <a:noFill/>
        </p:spPr>
        <p:txBody>
          <a:bodyPr wrap="square" numCol="1" anchor="t" anchorCtr="0" compatLnSpc="1">
            <a:prstTxWarp prst="textNoShape">
              <a:avLst/>
            </a:prstTxWarp>
          </a:bodyPr>
          <a:lstStyle/>
          <a:p>
            <a:pPr eaLnBrk="1" hangingPunct="1">
              <a:spcBef>
                <a:spcPct val="0"/>
              </a:spcBef>
            </a:pPr>
            <a:r>
              <a:rPr lang="en-US" b="1" smtClean="0"/>
              <a:t>Objective 7</a:t>
            </a:r>
            <a:r>
              <a:rPr lang="en-US" smtClean="0"/>
              <a:t>. </a:t>
            </a:r>
            <a:r>
              <a:rPr lang="en-US" b="1" smtClean="0"/>
              <a:t>IDENTIFY</a:t>
            </a:r>
            <a:r>
              <a:rPr lang="en-US" smtClean="0"/>
              <a:t> hand signals used for control of hoisting and crane operations in accordance with criteria for hand signals as specified by the ASME B30.5 standards.</a:t>
            </a:r>
            <a:r>
              <a:rPr lang="en-US" smtClean="0">
                <a:latin typeface="Times New Roman" pitchFamily="18" charset="0"/>
              </a:rPr>
              <a:t>	</a:t>
            </a:r>
          </a:p>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6F316E-9FF5-4B28-ACDF-2B73BB6614D1}" type="slidenum">
              <a:rPr lang="en-US">
                <a:cs typeface="Arial" charset="0"/>
              </a:rPr>
              <a:pPr fontAlgn="base">
                <a:spcBef>
                  <a:spcPct val="0"/>
                </a:spcBef>
                <a:spcAft>
                  <a:spcPct val="0"/>
                </a:spcAft>
                <a:defRPr/>
              </a:pPr>
              <a:t>18</a:t>
            </a:fld>
            <a:endParaRPr lang="en-US">
              <a:cs typeface="Arial" charset="0"/>
            </a:endParaRPr>
          </a:p>
        </p:txBody>
      </p:sp>
      <p:sp>
        <p:nvSpPr>
          <p:cNvPr id="47106" name="Rectangle 2"/>
          <p:cNvSpPr>
            <a:spLocks noGrp="1" noRot="1" noChangeAspect="1" noChangeArrowheads="1" noTextEdit="1"/>
          </p:cNvSpPr>
          <p:nvPr>
            <p:ph type="sldImg"/>
          </p:nvPr>
        </p:nvSpPr>
        <p:spPr bwMode="auto">
          <a:xfrm>
            <a:off x="1143000" y="685800"/>
            <a:ext cx="4570413" cy="3427413"/>
          </a:xfrm>
          <a:noFill/>
          <a:ln>
            <a:solidFill>
              <a:srgbClr val="000000"/>
            </a:solidFill>
            <a:miter lim="800000"/>
            <a:headEnd/>
            <a:tailEnd/>
          </a:ln>
        </p:spPr>
      </p:sp>
      <p:sp>
        <p:nvSpPr>
          <p:cNvPr id="47107" name="Rectangle 3"/>
          <p:cNvSpPr>
            <a:spLocks noGrp="1" noChangeArrowheads="1"/>
          </p:cNvSpPr>
          <p:nvPr>
            <p:ph type="body" idx="1"/>
          </p:nvPr>
        </p:nvSpPr>
        <p:spPr bwMode="auto">
          <a:xfrm>
            <a:off x="366713" y="4197350"/>
            <a:ext cx="6199187" cy="4260850"/>
          </a:xfrm>
          <a:noFill/>
        </p:spPr>
        <p:txBody>
          <a:bodyPr wrap="square" numCol="1" anchor="t" anchorCtr="0" compatLnSpc="1">
            <a:prstTxWarp prst="textNoShape">
              <a:avLst/>
            </a:prstTxWarp>
          </a:bodyPr>
          <a:lstStyle/>
          <a:p>
            <a:pPr eaLnBrk="1" hangingPunct="1">
              <a:spcBef>
                <a:spcPct val="0"/>
              </a:spcBef>
            </a:pPr>
            <a:r>
              <a:rPr lang="en-US" b="1" smtClean="0"/>
              <a:t>Objective 7</a:t>
            </a:r>
            <a:r>
              <a:rPr lang="en-US" smtClean="0"/>
              <a:t>. </a:t>
            </a:r>
            <a:r>
              <a:rPr lang="en-US" b="1" smtClean="0"/>
              <a:t>IDENTIFY</a:t>
            </a:r>
            <a:r>
              <a:rPr lang="en-US" smtClean="0"/>
              <a:t> hand signals used for control of hoisting and crane operations in accordance with criteria for hand signals as specified by the ASME B30.5 standards.</a:t>
            </a:r>
            <a:r>
              <a:rPr lang="en-US" sz="900" smtClean="0">
                <a:latin typeface="Times New Roman" pitchFamily="18" charset="0"/>
              </a:rPr>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4A6222D-8F7D-4219-AACB-8A28374953BE}" type="slidenum">
              <a:rPr lang="en-US">
                <a:cs typeface="Arial" charset="0"/>
              </a:rPr>
              <a:pPr fontAlgn="base">
                <a:spcBef>
                  <a:spcPct val="0"/>
                </a:spcBef>
                <a:spcAft>
                  <a:spcPct val="0"/>
                </a:spcAft>
                <a:defRPr/>
              </a:pPr>
              <a:t>19</a:t>
            </a:fld>
            <a:endParaRPr lang="en-US">
              <a:cs typeface="Arial" charset="0"/>
            </a:endParaRPr>
          </a:p>
        </p:txBody>
      </p:sp>
      <p:sp>
        <p:nvSpPr>
          <p:cNvPr id="49154" name="Rectangle 2"/>
          <p:cNvSpPr>
            <a:spLocks noGrp="1" noRot="1" noChangeAspect="1" noChangeArrowheads="1" noTextEdit="1"/>
          </p:cNvSpPr>
          <p:nvPr>
            <p:ph type="sldImg"/>
          </p:nvPr>
        </p:nvSpPr>
        <p:spPr bwMode="auto">
          <a:xfrm>
            <a:off x="1143000" y="685800"/>
            <a:ext cx="4570413" cy="3427413"/>
          </a:xfrm>
          <a:noFill/>
          <a:ln>
            <a:solidFill>
              <a:srgbClr val="000000"/>
            </a:solidFill>
            <a:miter lim="800000"/>
            <a:headEnd/>
            <a:tailEnd/>
          </a:ln>
        </p:spPr>
      </p:sp>
      <p:sp>
        <p:nvSpPr>
          <p:cNvPr id="49155" name="Rectangle 3"/>
          <p:cNvSpPr>
            <a:spLocks noGrp="1" noChangeArrowheads="1"/>
          </p:cNvSpPr>
          <p:nvPr>
            <p:ph type="body" idx="1"/>
          </p:nvPr>
        </p:nvSpPr>
        <p:spPr bwMode="auto">
          <a:xfrm>
            <a:off x="217488" y="4271963"/>
            <a:ext cx="6423025" cy="4186237"/>
          </a:xfrm>
          <a:noFill/>
        </p:spPr>
        <p:txBody>
          <a:bodyPr wrap="square" numCol="1" anchor="t" anchorCtr="0" compatLnSpc="1">
            <a:prstTxWarp prst="textNoShape">
              <a:avLst/>
            </a:prstTxWarp>
          </a:bodyPr>
          <a:lstStyle/>
          <a:p>
            <a:pPr eaLnBrk="1" hangingPunct="1">
              <a:spcBef>
                <a:spcPct val="0"/>
              </a:spcBef>
            </a:pPr>
            <a:r>
              <a:rPr lang="en-US" b="1" smtClean="0"/>
              <a:t>Objective 7</a:t>
            </a:r>
            <a:r>
              <a:rPr lang="en-US" smtClean="0"/>
              <a:t>. </a:t>
            </a:r>
            <a:r>
              <a:rPr lang="en-US" b="1" smtClean="0"/>
              <a:t>IDENTIFY</a:t>
            </a:r>
            <a:r>
              <a:rPr lang="en-US" smtClean="0"/>
              <a:t> hand signals used for control of hoisting and crane operations in accordance with criteria for hand signals as specified by the ASME B30.5 standards.</a:t>
            </a:r>
            <a:r>
              <a:rPr lang="en-US" smtClean="0">
                <a:latin typeface="Times New Roman" pitchFamily="18" charset="0"/>
              </a:rPr>
              <a:t>	</a:t>
            </a:r>
          </a:p>
          <a:p>
            <a:pPr eaLnBrk="1" hangingPunct="1">
              <a:spcBef>
                <a:spcPct val="0"/>
              </a:spcBef>
            </a:pPr>
            <a:endParaRPr lang="en-US" smtClean="0"/>
          </a:p>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81C61BA-8D96-4273-ACF0-0A6F0F29584E}" type="slidenum">
              <a:rPr lang="en-US">
                <a:cs typeface="Arial" charset="0"/>
              </a:rPr>
              <a:pPr fontAlgn="base">
                <a:spcBef>
                  <a:spcPct val="0"/>
                </a:spcBef>
                <a:spcAft>
                  <a:spcPct val="0"/>
                </a:spcAft>
                <a:defRPr/>
              </a:pPr>
              <a:t>8</a:t>
            </a:fld>
            <a:endParaRPr lang="en-US">
              <a:cs typeface="Arial" charset="0"/>
            </a:endParaRPr>
          </a:p>
        </p:txBody>
      </p:sp>
      <p:sp>
        <p:nvSpPr>
          <p:cNvPr id="22530" name="Rectangle 2"/>
          <p:cNvSpPr>
            <a:spLocks noGrp="1" noRot="1" noChangeAspect="1" noChangeArrowheads="1" noTextEdit="1"/>
          </p:cNvSpPr>
          <p:nvPr>
            <p:ph type="sldImg"/>
          </p:nvPr>
        </p:nvSpPr>
        <p:spPr bwMode="auto">
          <a:xfrm>
            <a:off x="1143000" y="684213"/>
            <a:ext cx="4572000" cy="3429000"/>
          </a:xfrm>
          <a:noFill/>
          <a:ln>
            <a:solidFill>
              <a:srgbClr val="000000"/>
            </a:solidFill>
            <a:miter lim="800000"/>
            <a:headEnd/>
            <a:tailEnd/>
          </a:ln>
        </p:spPr>
      </p:sp>
      <p:sp>
        <p:nvSpPr>
          <p:cNvPr id="22531" name="Rectangle 3"/>
          <p:cNvSpPr>
            <a:spLocks noGrp="1" noChangeArrowheads="1"/>
          </p:cNvSpPr>
          <p:nvPr>
            <p:ph type="body" idx="1"/>
          </p:nvPr>
        </p:nvSpPr>
        <p:spPr bwMode="auto">
          <a:xfrm>
            <a:off x="142875" y="4343400"/>
            <a:ext cx="6715125" cy="4116388"/>
          </a:xfrm>
          <a:noFill/>
        </p:spPr>
        <p:txBody>
          <a:bodyPr wrap="square" numCol="1" anchor="t" anchorCtr="0" compatLnSpc="1">
            <a:prstTxWarp prst="textNoShape">
              <a:avLst/>
            </a:prstTxWarp>
          </a:bodyPr>
          <a:lstStyle/>
          <a:p>
            <a:pPr eaLnBrk="1" hangingPunct="1">
              <a:spcBef>
                <a:spcPct val="0"/>
              </a:spcBef>
            </a:pPr>
            <a:r>
              <a:rPr lang="en-US" b="1" smtClean="0"/>
              <a:t>OBJECTIVE 9.</a:t>
            </a:r>
            <a:r>
              <a:rPr lang="en-US" smtClean="0"/>
              <a:t> </a:t>
            </a:r>
            <a:r>
              <a:rPr lang="en-US" b="1" smtClean="0"/>
              <a:t>STATE</a:t>
            </a:r>
            <a:r>
              <a:rPr lang="en-US" smtClean="0"/>
              <a:t> the safety precautions, responsibilities, and expectations to be observed during rigging activities IAW applicable standards, procedure and Conduct of Maintenance Guide.</a:t>
            </a:r>
          </a:p>
          <a:p>
            <a:pPr eaLnBrk="1" hangingPunct="1">
              <a:spcBef>
                <a:spcPct val="0"/>
              </a:spcBef>
            </a:pPr>
            <a:endParaRPr lang="en-US" b="1" smtClean="0"/>
          </a:p>
          <a:p>
            <a:pPr eaLnBrk="1" hangingPunct="1">
              <a:spcBef>
                <a:spcPct val="50000"/>
              </a:spcBef>
            </a:pPr>
            <a:r>
              <a:rPr lang="en-US" b="1" smtClean="0"/>
              <a:t>Instructor Note: </a:t>
            </a:r>
          </a:p>
          <a:p>
            <a:pPr eaLnBrk="1" hangingPunct="1">
              <a:spcBef>
                <a:spcPct val="0"/>
              </a:spcBef>
              <a:buFontTx/>
              <a:buChar char="•"/>
            </a:pPr>
            <a:r>
              <a:rPr lang="en-US" b="1" smtClean="0"/>
              <a:t> Reinforce</a:t>
            </a:r>
            <a:r>
              <a:rPr lang="en-US" smtClean="0"/>
              <a:t> to the students the safety aspects and management expectations of when </a:t>
            </a:r>
          </a:p>
          <a:p>
            <a:pPr eaLnBrk="1" hangingPunct="1">
              <a:spcBef>
                <a:spcPct val="0"/>
              </a:spcBef>
            </a:pPr>
            <a:r>
              <a:rPr lang="en-US" smtClean="0"/>
              <a:t>  utilizing wire rope and or rigging equipment. </a:t>
            </a:r>
            <a:r>
              <a:rPr lang="en-US" b="1" u="sng" smtClean="0"/>
              <a:t>Remember SAFETY is number one! </a:t>
            </a:r>
          </a:p>
          <a:p>
            <a:pPr eaLnBrk="1" hangingPunct="1">
              <a:spcBef>
                <a:spcPct val="0"/>
              </a:spcBef>
            </a:pPr>
            <a:endParaRPr lang="en-US" b="1" u="sng" smtClean="0"/>
          </a:p>
          <a:p>
            <a:pPr eaLnBrk="1" hangingPunct="1">
              <a:spcBef>
                <a:spcPct val="0"/>
              </a:spcBef>
              <a:buFontTx/>
              <a:buChar char="•"/>
            </a:pPr>
            <a:r>
              <a:rPr lang="en-US" b="1" smtClean="0"/>
              <a:t> Wire ropes must be inspected prior to use. Insure inspection tag is with in date specified. </a:t>
            </a:r>
          </a:p>
          <a:p>
            <a:pPr eaLnBrk="1" hangingPunct="1">
              <a:spcBef>
                <a:spcPct val="0"/>
              </a:spcBef>
              <a:buFontTx/>
              <a:buChar char="•"/>
            </a:pPr>
            <a:r>
              <a:rPr lang="en-US" b="1" smtClean="0"/>
              <a:t> Always use suitable leather gloves during rigging activities. </a:t>
            </a:r>
          </a:p>
          <a:p>
            <a:pPr eaLnBrk="1" hangingPunct="1">
              <a:spcBef>
                <a:spcPct val="0"/>
              </a:spcBef>
              <a:buFontTx/>
              <a:buChar char="•"/>
            </a:pPr>
            <a:r>
              <a:rPr lang="en-US" b="1" smtClean="0"/>
              <a:t> Personal Protective Equipment must be worn in all rigging and work activities.</a:t>
            </a:r>
          </a:p>
          <a:p>
            <a:pPr eaLnBrk="1" hangingPunct="1">
              <a:spcBef>
                <a:spcPct val="0"/>
              </a:spcBef>
              <a:buFontTx/>
              <a:buChar char="•"/>
            </a:pPr>
            <a:r>
              <a:rPr lang="en-US" b="1" smtClean="0"/>
              <a:t> Gloves may be excluded for hand signals only.</a:t>
            </a:r>
          </a:p>
          <a:p>
            <a:pPr eaLnBrk="1" hangingPunct="1">
              <a:spcBef>
                <a:spcPct val="0"/>
              </a:spcBef>
            </a:pPr>
            <a:endParaRPr lang="en-US" smtClean="0"/>
          </a:p>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B75EF9-C06F-460C-ADA8-FE86988F94A3}" type="slidenum">
              <a:rPr lang="en-US">
                <a:cs typeface="Arial" charset="0"/>
              </a:rPr>
              <a:pPr fontAlgn="base">
                <a:spcBef>
                  <a:spcPct val="0"/>
                </a:spcBef>
                <a:spcAft>
                  <a:spcPct val="0"/>
                </a:spcAft>
                <a:defRPr/>
              </a:pPr>
              <a:t>9</a:t>
            </a:fld>
            <a:endParaRPr lang="en-US">
              <a:cs typeface="Arial" charset="0"/>
            </a:endParaRPr>
          </a:p>
        </p:txBody>
      </p:sp>
      <p:sp>
        <p:nvSpPr>
          <p:cNvPr id="25602" name="Rectangle 2"/>
          <p:cNvSpPr>
            <a:spLocks noGrp="1" noRot="1" noChangeAspect="1" noChangeArrowheads="1" noTextEdit="1"/>
          </p:cNvSpPr>
          <p:nvPr>
            <p:ph type="sldImg"/>
          </p:nvPr>
        </p:nvSpPr>
        <p:spPr bwMode="auto">
          <a:xfrm>
            <a:off x="1143000" y="684213"/>
            <a:ext cx="4572000" cy="3429000"/>
          </a:xfrm>
          <a:noFill/>
          <a:ln>
            <a:solidFill>
              <a:srgbClr val="000000"/>
            </a:solidFill>
            <a:miter lim="800000"/>
            <a:headEnd/>
            <a:tailEnd/>
          </a:ln>
        </p:spPr>
      </p:sp>
      <p:sp>
        <p:nvSpPr>
          <p:cNvPr id="25603" name="Rectangle 3"/>
          <p:cNvSpPr>
            <a:spLocks noGrp="1" noChangeArrowheads="1"/>
          </p:cNvSpPr>
          <p:nvPr>
            <p:ph type="body" idx="1"/>
          </p:nvPr>
        </p:nvSpPr>
        <p:spPr bwMode="auto">
          <a:xfrm>
            <a:off x="152400" y="4343400"/>
            <a:ext cx="6553200" cy="4116388"/>
          </a:xfrm>
          <a:noFill/>
        </p:spPr>
        <p:txBody>
          <a:bodyPr wrap="square" numCol="1" anchor="t" anchorCtr="0" compatLnSpc="1">
            <a:prstTxWarp prst="textNoShape">
              <a:avLst/>
            </a:prstTxWarp>
          </a:bodyPr>
          <a:lstStyle/>
          <a:p>
            <a:pPr eaLnBrk="1" hangingPunct="1">
              <a:spcBef>
                <a:spcPct val="0"/>
              </a:spcBef>
            </a:pPr>
            <a:r>
              <a:rPr lang="en-US" b="1" smtClean="0"/>
              <a:t>Objective 5</a:t>
            </a:r>
            <a:r>
              <a:rPr lang="en-US" smtClean="0"/>
              <a:t>. </a:t>
            </a:r>
          </a:p>
          <a:p>
            <a:pPr eaLnBrk="1" hangingPunct="1">
              <a:spcBef>
                <a:spcPct val="0"/>
              </a:spcBef>
            </a:pPr>
            <a:r>
              <a:rPr lang="en-US" b="1" smtClean="0"/>
              <a:t>Commonly used hooks:</a:t>
            </a:r>
            <a:endParaRPr lang="en-US" smtClean="0"/>
          </a:p>
          <a:p>
            <a:pPr eaLnBrk="1" hangingPunct="1">
              <a:spcBef>
                <a:spcPct val="0"/>
              </a:spcBef>
            </a:pPr>
            <a:r>
              <a:rPr lang="en-US" smtClean="0"/>
              <a:t>• </a:t>
            </a:r>
            <a:r>
              <a:rPr lang="en-US" b="1" smtClean="0"/>
              <a:t>Eye hooks</a:t>
            </a:r>
            <a:r>
              <a:rPr lang="en-US" smtClean="0"/>
              <a:t> – The wire rope or a shackle is attached to the hook through the hook’s eye. The</a:t>
            </a:r>
          </a:p>
          <a:p>
            <a:pPr eaLnBrk="1" hangingPunct="1">
              <a:spcBef>
                <a:spcPct val="0"/>
              </a:spcBef>
            </a:pPr>
            <a:r>
              <a:rPr lang="en-US" smtClean="0"/>
              <a:t>   eye and the hook are on the same plane. These hooks have the eye with the plane of the </a:t>
            </a:r>
          </a:p>
          <a:p>
            <a:pPr eaLnBrk="1" hangingPunct="1">
              <a:spcBef>
                <a:spcPct val="0"/>
              </a:spcBef>
            </a:pPr>
            <a:r>
              <a:rPr lang="en-US" smtClean="0"/>
              <a:t>   hook.                                                                                                      </a:t>
            </a:r>
          </a:p>
          <a:p>
            <a:pPr eaLnBrk="1" hangingPunct="1">
              <a:spcBef>
                <a:spcPct val="0"/>
              </a:spcBef>
            </a:pPr>
            <a:r>
              <a:rPr lang="en-US" smtClean="0"/>
              <a:t>  The capacity of bronze, high-strength eye hooks ranges from 1/2 to 6.5 tons.</a:t>
            </a:r>
          </a:p>
          <a:p>
            <a:pPr eaLnBrk="1" hangingPunct="1">
              <a:spcBef>
                <a:spcPct val="0"/>
              </a:spcBef>
            </a:pPr>
            <a:r>
              <a:rPr lang="en-US" smtClean="0"/>
              <a:t>• </a:t>
            </a:r>
            <a:r>
              <a:rPr lang="en-US" b="1" smtClean="0"/>
              <a:t>Shank hooks</a:t>
            </a:r>
            <a:r>
              <a:rPr lang="en-US" smtClean="0"/>
              <a:t> – Shank hooks are specifically design to swivel 360º. The shank end is threaded </a:t>
            </a:r>
          </a:p>
          <a:p>
            <a:pPr eaLnBrk="1" hangingPunct="1">
              <a:spcBef>
                <a:spcPct val="0"/>
              </a:spcBef>
            </a:pPr>
            <a:r>
              <a:rPr lang="en-US" smtClean="0"/>
              <a:t>   for a special nut that holds the hook on the face of a thrust bearing. They  range in capacities  </a:t>
            </a:r>
          </a:p>
          <a:p>
            <a:pPr eaLnBrk="1" hangingPunct="1">
              <a:spcBef>
                <a:spcPct val="0"/>
              </a:spcBef>
            </a:pPr>
            <a:r>
              <a:rPr lang="en-US" smtClean="0"/>
              <a:t>   from 3/4 to 200 ton. Above 200 ton, a single-throat design is difficult to use because of its  </a:t>
            </a:r>
          </a:p>
          <a:p>
            <a:pPr eaLnBrk="1" hangingPunct="1">
              <a:spcBef>
                <a:spcPct val="0"/>
              </a:spcBef>
            </a:pPr>
            <a:r>
              <a:rPr lang="en-US" smtClean="0"/>
              <a:t>   unbalanced shape. For this reason, a duplex or sister hook is preferred above 60 ton and </a:t>
            </a:r>
          </a:p>
          <a:p>
            <a:pPr eaLnBrk="1" hangingPunct="1">
              <a:spcBef>
                <a:spcPct val="0"/>
              </a:spcBef>
            </a:pPr>
            <a:r>
              <a:rPr lang="en-US" smtClean="0"/>
              <a:t>   becomes almost mandatory above 200 ton. </a:t>
            </a:r>
          </a:p>
          <a:p>
            <a:pPr eaLnBrk="1" hangingPunct="1">
              <a:spcBef>
                <a:spcPct val="0"/>
              </a:spcBef>
              <a:buFontTx/>
              <a:buChar char="•"/>
            </a:pPr>
            <a:r>
              <a:rPr lang="en-US" smtClean="0"/>
              <a:t> In general, small hoists range in capacity up to 20 ton; therefore, the only types of hooks </a:t>
            </a:r>
          </a:p>
          <a:p>
            <a:pPr eaLnBrk="1" hangingPunct="1">
              <a:spcBef>
                <a:spcPct val="0"/>
              </a:spcBef>
            </a:pPr>
            <a:r>
              <a:rPr lang="en-US" smtClean="0"/>
              <a:t>  normally used are the eye and shank single hooks. </a:t>
            </a:r>
          </a:p>
          <a:p>
            <a:pPr eaLnBrk="1" hangingPunct="1">
              <a:spcBef>
                <a:spcPct val="0"/>
              </a:spcBef>
              <a:buFontTx/>
              <a:buChar char="•"/>
            </a:pPr>
            <a:r>
              <a:rPr lang="en-US" b="1" smtClean="0"/>
              <a:t> For safety reasons</a:t>
            </a:r>
            <a:r>
              <a:rPr lang="en-US" smtClean="0"/>
              <a:t> and to prevent slings from being unhooked, shank single hooks are  </a:t>
            </a:r>
          </a:p>
          <a:p>
            <a:pPr eaLnBrk="1" hangingPunct="1">
              <a:spcBef>
                <a:spcPct val="0"/>
              </a:spcBef>
            </a:pPr>
            <a:r>
              <a:rPr lang="en-US" smtClean="0"/>
              <a:t>   required to have spring-loaded </a:t>
            </a:r>
            <a:r>
              <a:rPr lang="en-US" b="1" smtClean="0"/>
              <a:t>safety latches</a:t>
            </a:r>
            <a:r>
              <a:rPr lang="en-US" smtClean="0"/>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1D844C-5D22-4961-BCA2-3DFD8273A68F}" type="slidenum">
              <a:rPr lang="en-US">
                <a:cs typeface="Arial" charset="0"/>
              </a:rPr>
              <a:pPr fontAlgn="base">
                <a:spcBef>
                  <a:spcPct val="0"/>
                </a:spcBef>
                <a:spcAft>
                  <a:spcPct val="0"/>
                </a:spcAft>
                <a:defRPr/>
              </a:pPr>
              <a:t>10</a:t>
            </a:fld>
            <a:endParaRPr lang="en-US">
              <a:cs typeface="Arial" charset="0"/>
            </a:endParaRPr>
          </a:p>
        </p:txBody>
      </p:sp>
      <p:sp>
        <p:nvSpPr>
          <p:cNvPr id="28674" name="Rectangle 2"/>
          <p:cNvSpPr>
            <a:spLocks noGrp="1" noRot="1" noChangeAspect="1" noChangeArrowheads="1" noTextEdit="1"/>
          </p:cNvSpPr>
          <p:nvPr>
            <p:ph type="sldImg"/>
          </p:nvPr>
        </p:nvSpPr>
        <p:spPr bwMode="auto">
          <a:xfrm>
            <a:off x="1143000" y="684213"/>
            <a:ext cx="4572000" cy="3429000"/>
          </a:xfrm>
          <a:noFill/>
          <a:ln>
            <a:solidFill>
              <a:srgbClr val="000000"/>
            </a:solidFill>
            <a:miter lim="800000"/>
            <a:headEnd/>
            <a:tailEnd/>
          </a:ln>
        </p:spPr>
      </p:sp>
      <p:sp>
        <p:nvSpPr>
          <p:cNvPr id="28675" name="Rectangle 3"/>
          <p:cNvSpPr>
            <a:spLocks noGrp="1" noChangeArrowheads="1"/>
          </p:cNvSpPr>
          <p:nvPr>
            <p:ph type="body" idx="1"/>
          </p:nvPr>
        </p:nvSpPr>
        <p:spPr bwMode="auto">
          <a:xfrm>
            <a:off x="152400" y="4343400"/>
            <a:ext cx="6705600" cy="4554538"/>
          </a:xfrm>
          <a:noFill/>
        </p:spPr>
        <p:txBody>
          <a:bodyPr wrap="square" numCol="1" anchor="t" anchorCtr="0" compatLnSpc="1">
            <a:prstTxWarp prst="textNoShape">
              <a:avLst/>
            </a:prstTxWarp>
          </a:bodyPr>
          <a:lstStyle/>
          <a:p>
            <a:pPr eaLnBrk="1" hangingPunct="1">
              <a:lnSpc>
                <a:spcPct val="90000"/>
              </a:lnSpc>
              <a:spcBef>
                <a:spcPct val="0"/>
              </a:spcBef>
            </a:pPr>
            <a:r>
              <a:rPr lang="en-US" b="1" smtClean="0"/>
              <a:t>Objective </a:t>
            </a:r>
            <a:r>
              <a:rPr lang="en-US" smtClean="0"/>
              <a:t>5. </a:t>
            </a:r>
            <a:r>
              <a:rPr lang="en-US" b="1" smtClean="0"/>
              <a:t>DESCRIBE </a:t>
            </a:r>
            <a:r>
              <a:rPr lang="en-US" smtClean="0"/>
              <a:t>rigging hardware to include characteristics, functions and inspection criteria.</a:t>
            </a:r>
            <a:r>
              <a:rPr lang="en-US" sz="1000" b="1" smtClean="0">
                <a:latin typeface="TimesNewRoman"/>
              </a:rPr>
              <a:t> </a:t>
            </a:r>
          </a:p>
          <a:p>
            <a:pPr eaLnBrk="1" hangingPunct="1">
              <a:lnSpc>
                <a:spcPct val="90000"/>
              </a:lnSpc>
              <a:spcBef>
                <a:spcPct val="0"/>
              </a:spcBef>
            </a:pPr>
            <a:endParaRPr lang="en-US" sz="1000" b="1" smtClean="0"/>
          </a:p>
          <a:p>
            <a:pPr eaLnBrk="1" hangingPunct="1">
              <a:lnSpc>
                <a:spcPct val="90000"/>
              </a:lnSpc>
              <a:spcBef>
                <a:spcPct val="0"/>
              </a:spcBef>
            </a:pPr>
            <a:r>
              <a:rPr lang="en-US" b="1" smtClean="0"/>
              <a:t>Instructor Note: Explain to students</a:t>
            </a:r>
            <a:r>
              <a:rPr lang="en-US" smtClean="0"/>
              <a:t> </a:t>
            </a:r>
          </a:p>
          <a:p>
            <a:pPr eaLnBrk="1" hangingPunct="1">
              <a:lnSpc>
                <a:spcPct val="90000"/>
              </a:lnSpc>
              <a:spcBef>
                <a:spcPct val="0"/>
              </a:spcBef>
              <a:buFontTx/>
              <a:buChar char="•"/>
            </a:pPr>
            <a:r>
              <a:rPr lang="en-US" smtClean="0"/>
              <a:t>  </a:t>
            </a:r>
            <a:r>
              <a:rPr lang="en-US" u="sng" smtClean="0"/>
              <a:t>Safe working load</a:t>
            </a:r>
            <a:r>
              <a:rPr lang="en-US" smtClean="0"/>
              <a:t> is for new or like-new condition; any change in this condition </a:t>
            </a:r>
          </a:p>
          <a:p>
            <a:pPr eaLnBrk="1" hangingPunct="1">
              <a:lnSpc>
                <a:spcPct val="90000"/>
              </a:lnSpc>
              <a:spcBef>
                <a:spcPct val="0"/>
              </a:spcBef>
            </a:pPr>
            <a:r>
              <a:rPr lang="en-US" smtClean="0"/>
              <a:t>   will lessen the load the fitting can safely withstand.</a:t>
            </a:r>
          </a:p>
          <a:p>
            <a:pPr eaLnBrk="1" hangingPunct="1">
              <a:lnSpc>
                <a:spcPct val="90000"/>
              </a:lnSpc>
              <a:spcBef>
                <a:spcPct val="0"/>
              </a:spcBef>
            </a:pPr>
            <a:r>
              <a:rPr lang="en-US" smtClean="0"/>
              <a:t>	</a:t>
            </a:r>
          </a:p>
          <a:p>
            <a:pPr eaLnBrk="1" hangingPunct="1">
              <a:lnSpc>
                <a:spcPct val="90000"/>
              </a:lnSpc>
              <a:spcBef>
                <a:spcPct val="0"/>
              </a:spcBef>
            </a:pPr>
            <a:r>
              <a:rPr lang="en-US" b="1" smtClean="0"/>
              <a:t>1. Must be inspected prior to use and has certain precautions that must be considered.</a:t>
            </a:r>
          </a:p>
          <a:p>
            <a:pPr eaLnBrk="1" hangingPunct="1">
              <a:lnSpc>
                <a:spcPct val="90000"/>
              </a:lnSpc>
              <a:spcBef>
                <a:spcPct val="0"/>
              </a:spcBef>
              <a:buFontTx/>
              <a:buChar char="•"/>
            </a:pPr>
            <a:r>
              <a:rPr lang="en-US" smtClean="0"/>
              <a:t>  Cotter pins must be installed on round pin shackles.</a:t>
            </a:r>
          </a:p>
          <a:p>
            <a:pPr eaLnBrk="1" hangingPunct="1">
              <a:lnSpc>
                <a:spcPct val="90000"/>
              </a:lnSpc>
              <a:spcBef>
                <a:spcPct val="0"/>
              </a:spcBef>
              <a:buFontTx/>
              <a:buChar char="•"/>
            </a:pPr>
            <a:r>
              <a:rPr lang="en-US" smtClean="0"/>
              <a:t>  Never use screw-type pin shackles if the pin can roll under load and unscrew.</a:t>
            </a:r>
          </a:p>
          <a:p>
            <a:pPr eaLnBrk="1" hangingPunct="1">
              <a:lnSpc>
                <a:spcPct val="90000"/>
              </a:lnSpc>
              <a:spcBef>
                <a:spcPct val="0"/>
              </a:spcBef>
              <a:buFontTx/>
              <a:buChar char="•"/>
            </a:pPr>
            <a:r>
              <a:rPr lang="en-US" smtClean="0"/>
              <a:t>  Shackle pulled at an angle greatly reduce capacity; use washers or spacers to centralize</a:t>
            </a:r>
          </a:p>
          <a:p>
            <a:pPr eaLnBrk="1" hangingPunct="1">
              <a:lnSpc>
                <a:spcPct val="90000"/>
              </a:lnSpc>
              <a:spcBef>
                <a:spcPct val="0"/>
              </a:spcBef>
            </a:pPr>
            <a:r>
              <a:rPr lang="en-US" smtClean="0"/>
              <a:t>    the load.</a:t>
            </a:r>
          </a:p>
          <a:p>
            <a:pPr eaLnBrk="1" hangingPunct="1">
              <a:lnSpc>
                <a:spcPct val="90000"/>
              </a:lnSpc>
              <a:spcBef>
                <a:spcPct val="0"/>
              </a:spcBef>
              <a:buFontTx/>
              <a:buChar char="•"/>
            </a:pPr>
            <a:r>
              <a:rPr lang="en-US" smtClean="0"/>
              <a:t>  Never exceed the safe working load on a shackle. (or any rigging equipment)</a:t>
            </a:r>
            <a:endParaRPr lang="en-US" b="1" smtClean="0"/>
          </a:p>
          <a:p>
            <a:pPr eaLnBrk="1" hangingPunct="1">
              <a:lnSpc>
                <a:spcPct val="90000"/>
              </a:lnSpc>
              <a:spcBef>
                <a:spcPct val="0"/>
              </a:spcBef>
              <a:buFontTx/>
              <a:buChar char="•"/>
            </a:pPr>
            <a:r>
              <a:rPr lang="en-US" smtClean="0"/>
              <a:t>  Do not abuse shackles by throwing them down or hammering, etc..</a:t>
            </a:r>
          </a:p>
          <a:p>
            <a:pPr eaLnBrk="1" hangingPunct="1">
              <a:lnSpc>
                <a:spcPct val="90000"/>
              </a:lnSpc>
              <a:spcBef>
                <a:spcPct val="0"/>
              </a:spcBef>
              <a:buFontTx/>
              <a:buChar char="•"/>
            </a:pPr>
            <a:r>
              <a:rPr lang="en-US" smtClean="0"/>
              <a:t>  Clean and inspect for damage that might have occurred during usage.</a:t>
            </a:r>
          </a:p>
          <a:p>
            <a:pPr eaLnBrk="1" hangingPunct="1">
              <a:lnSpc>
                <a:spcPct val="90000"/>
              </a:lnSpc>
              <a:spcBef>
                <a:spcPct val="0"/>
              </a:spcBef>
              <a:buFontTx/>
              <a:buChar char="•"/>
            </a:pPr>
            <a:r>
              <a:rPr lang="en-US" smtClean="0"/>
              <a:t>  Return to proper storage area and the area should be a clean dry place free of corrosives.</a:t>
            </a:r>
          </a:p>
          <a:p>
            <a:pPr eaLnBrk="1" hangingPunct="1">
              <a:lnSpc>
                <a:spcPct val="90000"/>
              </a:lnSpc>
              <a:spcBef>
                <a:spcPct val="0"/>
              </a:spcBef>
            </a:pPr>
            <a:endParaRPr lang="en-US" smtClean="0"/>
          </a:p>
          <a:p>
            <a:pPr eaLnBrk="1" hangingPunct="1">
              <a:lnSpc>
                <a:spcPct val="90000"/>
              </a:lnSpc>
              <a:spcBef>
                <a:spcPct val="0"/>
              </a:spcBef>
            </a:pPr>
            <a:r>
              <a:rPr lang="en-US" b="1" smtClean="0"/>
              <a:t>2. Function.</a:t>
            </a:r>
          </a:p>
          <a:p>
            <a:pPr eaLnBrk="1" hangingPunct="1">
              <a:lnSpc>
                <a:spcPct val="90000"/>
              </a:lnSpc>
              <a:spcBef>
                <a:spcPct val="0"/>
              </a:spcBef>
              <a:buFontTx/>
              <a:buChar char="•"/>
            </a:pPr>
            <a:r>
              <a:rPr lang="en-US" smtClean="0"/>
              <a:t>  Used to couple slings to hooks, slings to eyes, and hooks to eyes.</a:t>
            </a:r>
          </a:p>
          <a:p>
            <a:pPr eaLnBrk="1" hangingPunct="1">
              <a:lnSpc>
                <a:spcPct val="90000"/>
              </a:lnSpc>
              <a:spcBef>
                <a:spcPct val="0"/>
              </a:spcBef>
              <a:buFontTx/>
              <a:buChar char="•"/>
            </a:pPr>
            <a:r>
              <a:rPr lang="en-US" smtClean="0"/>
              <a:t>  Used to make choker with single-leg sling.</a:t>
            </a:r>
            <a:endParaRPr lang="en-US" b="1" smtClean="0"/>
          </a:p>
          <a:p>
            <a:pPr eaLnBrk="1" hangingPunct="1">
              <a:lnSpc>
                <a:spcPct val="90000"/>
              </a:lnSpc>
              <a:spcBef>
                <a:spcPct val="0"/>
              </a:spcBef>
              <a:buFontTx/>
              <a:buChar char="•"/>
            </a:pPr>
            <a:r>
              <a:rPr lang="en-US" smtClean="0"/>
              <a:t>  Connectors used to support the lift load.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636E57-3EE1-4139-BBC7-4FEE61A19234}" type="slidenum">
              <a:rPr lang="en-US">
                <a:cs typeface="Arial" charset="0"/>
              </a:rPr>
              <a:pPr fontAlgn="base">
                <a:spcBef>
                  <a:spcPct val="0"/>
                </a:spcBef>
                <a:spcAft>
                  <a:spcPct val="0"/>
                </a:spcAft>
                <a:defRPr/>
              </a:pPr>
              <a:t>11</a:t>
            </a:fld>
            <a:endParaRPr lang="en-US">
              <a:cs typeface="Arial" charset="0"/>
            </a:endParaRPr>
          </a:p>
        </p:txBody>
      </p:sp>
      <p:sp>
        <p:nvSpPr>
          <p:cNvPr id="31746" name="Rectangle 2"/>
          <p:cNvSpPr>
            <a:spLocks noGrp="1" noRot="1" noChangeAspect="1" noChangeArrowheads="1" noTextEdit="1"/>
          </p:cNvSpPr>
          <p:nvPr>
            <p:ph type="sldImg"/>
          </p:nvPr>
        </p:nvSpPr>
        <p:spPr bwMode="auto">
          <a:xfrm>
            <a:off x="1143000" y="684213"/>
            <a:ext cx="4572000" cy="3429000"/>
          </a:xfrm>
          <a:noFill/>
          <a:ln>
            <a:solidFill>
              <a:srgbClr val="000000"/>
            </a:solidFill>
            <a:miter lim="800000"/>
            <a:headEnd/>
            <a:tailEnd/>
          </a:ln>
        </p:spPr>
      </p:sp>
      <p:sp>
        <p:nvSpPr>
          <p:cNvPr id="31747" name="Rectangle 3"/>
          <p:cNvSpPr>
            <a:spLocks noGrp="1" noChangeArrowheads="1"/>
          </p:cNvSpPr>
          <p:nvPr>
            <p:ph type="body" idx="1"/>
          </p:nvPr>
        </p:nvSpPr>
        <p:spPr bwMode="auto">
          <a:xfrm>
            <a:off x="152400" y="4343400"/>
            <a:ext cx="6705600" cy="4630738"/>
          </a:xfrm>
          <a:noFill/>
        </p:spPr>
        <p:txBody>
          <a:bodyPr wrap="square" numCol="1" anchor="t" anchorCtr="0" compatLnSpc="1">
            <a:prstTxWarp prst="textNoShape">
              <a:avLst/>
            </a:prstTxWarp>
          </a:bodyPr>
          <a:lstStyle/>
          <a:p>
            <a:pPr eaLnBrk="1" hangingPunct="1">
              <a:lnSpc>
                <a:spcPct val="90000"/>
              </a:lnSpc>
              <a:spcBef>
                <a:spcPct val="0"/>
              </a:spcBef>
            </a:pPr>
            <a:r>
              <a:rPr lang="en-US" b="1" smtClean="0"/>
              <a:t>Objective 5.</a:t>
            </a:r>
          </a:p>
          <a:p>
            <a:pPr eaLnBrk="1" hangingPunct="1">
              <a:lnSpc>
                <a:spcPct val="90000"/>
              </a:lnSpc>
              <a:spcBef>
                <a:spcPct val="0"/>
              </a:spcBef>
            </a:pPr>
            <a:r>
              <a:rPr lang="en-US" b="1" smtClean="0"/>
              <a:t>Eyebolts characteristics:</a:t>
            </a:r>
          </a:p>
          <a:p>
            <a:pPr eaLnBrk="1" hangingPunct="1">
              <a:lnSpc>
                <a:spcPct val="90000"/>
              </a:lnSpc>
              <a:spcBef>
                <a:spcPct val="0"/>
              </a:spcBef>
              <a:buFontTx/>
              <a:buChar char="•"/>
            </a:pPr>
            <a:r>
              <a:rPr lang="en-US" smtClean="0"/>
              <a:t> A bolt with a looped head made of forged steel. May or may not be shouldered above the </a:t>
            </a:r>
          </a:p>
          <a:p>
            <a:pPr eaLnBrk="1" hangingPunct="1">
              <a:lnSpc>
                <a:spcPct val="90000"/>
              </a:lnSpc>
              <a:spcBef>
                <a:spcPct val="0"/>
              </a:spcBef>
            </a:pPr>
            <a:r>
              <a:rPr lang="en-US" smtClean="0"/>
              <a:t>  threaded portion.</a:t>
            </a:r>
          </a:p>
          <a:p>
            <a:pPr eaLnBrk="1" hangingPunct="1">
              <a:lnSpc>
                <a:spcPct val="90000"/>
              </a:lnSpc>
              <a:spcBef>
                <a:spcPct val="0"/>
              </a:spcBef>
            </a:pPr>
            <a:r>
              <a:rPr lang="en-US" b="1" smtClean="0"/>
              <a:t>Two common types:</a:t>
            </a:r>
          </a:p>
          <a:p>
            <a:pPr eaLnBrk="1" hangingPunct="1">
              <a:lnSpc>
                <a:spcPct val="90000"/>
              </a:lnSpc>
              <a:spcBef>
                <a:spcPct val="0"/>
              </a:spcBef>
              <a:buFontTx/>
              <a:buChar char="•"/>
            </a:pPr>
            <a:r>
              <a:rPr lang="en-US" smtClean="0"/>
              <a:t> Plain (shoulder less) type eyebolts are designed for straight pulls only and will bend or break if</a:t>
            </a:r>
          </a:p>
          <a:p>
            <a:pPr eaLnBrk="1" hangingPunct="1">
              <a:lnSpc>
                <a:spcPct val="90000"/>
              </a:lnSpc>
              <a:spcBef>
                <a:spcPct val="0"/>
              </a:spcBef>
            </a:pPr>
            <a:r>
              <a:rPr lang="en-US" smtClean="0"/>
              <a:t>  pulled at an angle. They are not designed for any side loading.</a:t>
            </a:r>
          </a:p>
          <a:p>
            <a:pPr eaLnBrk="1" hangingPunct="1">
              <a:lnSpc>
                <a:spcPct val="90000"/>
              </a:lnSpc>
              <a:spcBef>
                <a:spcPct val="0"/>
              </a:spcBef>
              <a:buFontTx/>
              <a:buChar char="•"/>
            </a:pPr>
            <a:r>
              <a:rPr lang="en-US" smtClean="0"/>
              <a:t> Shoulder type can be pulled at an angle up to 45</a:t>
            </a:r>
            <a:r>
              <a:rPr lang="en-US" baseline="30000" smtClean="0"/>
              <a:t>o</a:t>
            </a:r>
            <a:r>
              <a:rPr lang="en-US" smtClean="0"/>
              <a:t>, but safe working load declines drastically as </a:t>
            </a:r>
          </a:p>
          <a:p>
            <a:pPr eaLnBrk="1" hangingPunct="1">
              <a:lnSpc>
                <a:spcPct val="90000"/>
              </a:lnSpc>
              <a:spcBef>
                <a:spcPct val="0"/>
              </a:spcBef>
            </a:pPr>
            <a:r>
              <a:rPr lang="en-US" smtClean="0"/>
              <a:t>  angle of lift increases.</a:t>
            </a:r>
          </a:p>
          <a:p>
            <a:pPr eaLnBrk="1" hangingPunct="1">
              <a:lnSpc>
                <a:spcPct val="90000"/>
              </a:lnSpc>
              <a:spcBef>
                <a:spcPct val="0"/>
              </a:spcBef>
            </a:pPr>
            <a:r>
              <a:rPr lang="en-US" b="1" smtClean="0"/>
              <a:t>Installation depth: </a:t>
            </a:r>
          </a:p>
          <a:p>
            <a:pPr eaLnBrk="1" hangingPunct="1">
              <a:lnSpc>
                <a:spcPct val="90000"/>
              </a:lnSpc>
              <a:spcBef>
                <a:spcPct val="0"/>
              </a:spcBef>
              <a:buFontTx/>
              <a:buChar char="•"/>
            </a:pPr>
            <a:r>
              <a:rPr lang="en-US" b="1" smtClean="0"/>
              <a:t> </a:t>
            </a:r>
            <a:r>
              <a:rPr lang="en-US" smtClean="0"/>
              <a:t>Both types of eyebolts must have </a:t>
            </a:r>
            <a:r>
              <a:rPr lang="en-US" b="1" smtClean="0"/>
              <a:t>1 1/2 times their thread diameter engaged</a:t>
            </a:r>
            <a:r>
              <a:rPr lang="en-US" smtClean="0"/>
              <a:t> into the object to </a:t>
            </a:r>
          </a:p>
          <a:p>
            <a:pPr eaLnBrk="1" hangingPunct="1">
              <a:lnSpc>
                <a:spcPct val="90000"/>
              </a:lnSpc>
              <a:spcBef>
                <a:spcPct val="0"/>
              </a:spcBef>
            </a:pPr>
            <a:r>
              <a:rPr lang="en-US" smtClean="0"/>
              <a:t>   be picked up for a safe lift.</a:t>
            </a:r>
          </a:p>
          <a:p>
            <a:pPr eaLnBrk="1" hangingPunct="1">
              <a:lnSpc>
                <a:spcPct val="90000"/>
              </a:lnSpc>
              <a:spcBef>
                <a:spcPct val="0"/>
              </a:spcBef>
              <a:buFontTx/>
              <a:buChar char="•"/>
            </a:pPr>
            <a:r>
              <a:rPr lang="en-US" smtClean="0"/>
              <a:t> Must be inspected prior to use and </a:t>
            </a:r>
            <a:r>
              <a:rPr lang="en-US" smtClean="0">
                <a:cs typeface="Times New Roman" pitchFamily="18" charset="0"/>
              </a:rPr>
              <a:t>h</a:t>
            </a:r>
            <a:r>
              <a:rPr lang="en-US" smtClean="0"/>
              <a:t>as special </a:t>
            </a:r>
            <a:r>
              <a:rPr lang="en-US" b="1" u="sng" smtClean="0"/>
              <a:t>considerations</a:t>
            </a:r>
            <a:r>
              <a:rPr lang="en-US" b="1" smtClean="0"/>
              <a:t> </a:t>
            </a:r>
            <a:r>
              <a:rPr lang="en-US" smtClean="0"/>
              <a:t>for usage.</a:t>
            </a:r>
          </a:p>
          <a:p>
            <a:pPr eaLnBrk="1" hangingPunct="1">
              <a:lnSpc>
                <a:spcPct val="90000"/>
              </a:lnSpc>
              <a:spcBef>
                <a:spcPct val="0"/>
              </a:spcBef>
            </a:pPr>
            <a:r>
              <a:rPr lang="en-US" smtClean="0">
                <a:cs typeface="Times New Roman" pitchFamily="18" charset="0"/>
              </a:rPr>
              <a:t>1. </a:t>
            </a:r>
            <a:r>
              <a:rPr lang="en-US" smtClean="0"/>
              <a:t>Do not pull on plain eyebolts at any angle.</a:t>
            </a:r>
          </a:p>
          <a:p>
            <a:pPr eaLnBrk="1" hangingPunct="1">
              <a:lnSpc>
                <a:spcPct val="90000"/>
              </a:lnSpc>
              <a:spcBef>
                <a:spcPct val="0"/>
              </a:spcBef>
            </a:pPr>
            <a:r>
              <a:rPr lang="en-US" smtClean="0">
                <a:cs typeface="Times New Roman" pitchFamily="18" charset="0"/>
              </a:rPr>
              <a:t>2. </a:t>
            </a:r>
            <a:r>
              <a:rPr lang="en-US" smtClean="0"/>
              <a:t>Be sure that shoulder eyebolts are properly seated; </a:t>
            </a:r>
            <a:r>
              <a:rPr lang="en-US" b="1" smtClean="0"/>
              <a:t>use washers to shim if</a:t>
            </a:r>
          </a:p>
          <a:p>
            <a:pPr eaLnBrk="1" hangingPunct="1">
              <a:lnSpc>
                <a:spcPct val="90000"/>
              </a:lnSpc>
              <a:spcBef>
                <a:spcPct val="0"/>
              </a:spcBef>
            </a:pPr>
            <a:r>
              <a:rPr lang="en-US" b="1" smtClean="0"/>
              <a:t>    necessary to align eyebolts with lifting slings.</a:t>
            </a:r>
          </a:p>
          <a:p>
            <a:pPr eaLnBrk="1" hangingPunct="1">
              <a:lnSpc>
                <a:spcPct val="90000"/>
              </a:lnSpc>
              <a:spcBef>
                <a:spcPct val="0"/>
              </a:spcBef>
            </a:pPr>
            <a:r>
              <a:rPr lang="en-US" smtClean="0">
                <a:cs typeface="Times New Roman" pitchFamily="18" charset="0"/>
              </a:rPr>
              <a:t>3. </a:t>
            </a:r>
            <a:r>
              <a:rPr lang="en-US" smtClean="0"/>
              <a:t>If two eyebolts are used, be sure that eyes are oriented with each other.</a:t>
            </a:r>
          </a:p>
          <a:p>
            <a:pPr eaLnBrk="1" hangingPunct="1">
              <a:lnSpc>
                <a:spcPct val="90000"/>
              </a:lnSpc>
              <a:spcBef>
                <a:spcPct val="0"/>
              </a:spcBef>
            </a:pPr>
            <a:r>
              <a:rPr lang="en-US" smtClean="0"/>
              <a:t>4. Ensure correct thread size and type for engagement prior to use. </a:t>
            </a:r>
          </a:p>
          <a:p>
            <a:pPr eaLnBrk="1" hangingPunct="1">
              <a:lnSpc>
                <a:spcPct val="90000"/>
              </a:lnSpc>
              <a:spcBef>
                <a:spcPct val="0"/>
              </a:spcBef>
            </a:pPr>
            <a:r>
              <a:rPr lang="en-US" b="1" smtClean="0"/>
              <a:t>Example Sight Specific Event:</a:t>
            </a:r>
            <a:r>
              <a:rPr lang="en-US" smtClean="0"/>
              <a:t> STPNOC once had issues with personnel inserting metric eyebolts into standard National Course threaded floor plugs. They pulled out under load due to poor thread engagement – dropping the load.</a:t>
            </a:r>
          </a:p>
          <a:p>
            <a:pPr eaLnBrk="1" hangingPunct="1">
              <a:lnSpc>
                <a:spcPct val="90000"/>
              </a:lnSpc>
              <a:spcBef>
                <a:spcPct val="0"/>
              </a:spcBef>
            </a:pPr>
            <a:r>
              <a:rPr lang="en-US" sz="900" b="1" smtClean="0"/>
              <a:t>CONTINUED ON NEXT SLIDE.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699"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cs typeface="Arial" charset="0"/>
            </a:endParaRPr>
          </a:p>
        </p:txBody>
      </p:sp>
      <p:sp>
        <p:nvSpPr>
          <p:cNvPr id="29700"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2D7E1750-9097-4BDE-9D48-E8F9D6CD2B5D}" type="datetime8">
              <a:rPr lang="en-US">
                <a:cs typeface="Arial" charset="0"/>
              </a:rPr>
              <a:pPr fontAlgn="base">
                <a:spcBef>
                  <a:spcPct val="0"/>
                </a:spcBef>
                <a:spcAft>
                  <a:spcPct val="0"/>
                </a:spcAft>
                <a:defRPr/>
              </a:pPr>
              <a:t>2/13/2013 6:04 PM</a:t>
            </a:fld>
            <a:endParaRPr lang="en-US">
              <a:cs typeface="Arial" charset="0"/>
            </a:endParaRPr>
          </a:p>
        </p:txBody>
      </p:sp>
      <p:sp>
        <p:nvSpPr>
          <p:cNvPr id="29701"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solidFill>
                  <a:srgbClr val="000000"/>
                </a:solidFill>
                <a:cs typeface="Arial" charset="0"/>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mtClean="0">
                <a:solidFill>
                  <a:srgbClr val="000000"/>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cs typeface="Arial" charset="0"/>
              </a:rPr>
            </a:br>
            <a:r>
              <a:rPr lang="en-US" smtClean="0">
                <a:solidFill>
                  <a:srgbClr val="000000"/>
                </a:solidFill>
                <a:cs typeface="Arial" charset="0"/>
              </a:rPr>
              <a:t>MICROSOFT MAKES NO WARRANTIES, EXPRESS, IMPLIED OR STATUTORY, AS TO THE INFORMATION IN THIS PRESENTATION.</a:t>
            </a:r>
          </a:p>
          <a:p>
            <a:pPr fontAlgn="base">
              <a:spcBef>
                <a:spcPct val="0"/>
              </a:spcBef>
              <a:spcAft>
                <a:spcPct val="0"/>
              </a:spcAft>
              <a:defRPr/>
            </a:pPr>
            <a:endParaRPr lang="en-US" smtClean="0">
              <a:cs typeface="Arial" charset="0"/>
            </a:endParaRPr>
          </a:p>
        </p:txBody>
      </p:sp>
      <p:sp>
        <p:nvSpPr>
          <p:cNvPr id="29702"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1C489C-A213-4095-AEC7-FED51437FCCE}" type="slidenum">
              <a:rPr lang="en-US">
                <a:cs typeface="Arial" charset="0"/>
              </a:rPr>
              <a:pPr fontAlgn="base">
                <a:spcBef>
                  <a:spcPct val="0"/>
                </a:spcBef>
                <a:spcAft>
                  <a:spcPct val="0"/>
                </a:spcAft>
                <a:defRPr/>
              </a:pPr>
              <a:t>12</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7"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cs typeface="Arial" charset="0"/>
            </a:endParaRPr>
          </a:p>
        </p:txBody>
      </p:sp>
      <p:sp>
        <p:nvSpPr>
          <p:cNvPr id="3174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5201E222-4159-4A7E-A20C-AF00B7A60AAD}" type="datetime8">
              <a:rPr lang="en-US">
                <a:cs typeface="Arial" charset="0"/>
              </a:rPr>
              <a:pPr fontAlgn="base">
                <a:spcBef>
                  <a:spcPct val="0"/>
                </a:spcBef>
                <a:spcAft>
                  <a:spcPct val="0"/>
                </a:spcAft>
                <a:defRPr/>
              </a:pPr>
              <a:t>2/13/2013 6:04 PM</a:t>
            </a:fld>
            <a:endParaRPr lang="en-US">
              <a:cs typeface="Arial" charset="0"/>
            </a:endParaRPr>
          </a:p>
        </p:txBody>
      </p:sp>
      <p:sp>
        <p:nvSpPr>
          <p:cNvPr id="31749"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solidFill>
                  <a:srgbClr val="000000"/>
                </a:solidFill>
                <a:cs typeface="Arial" charset="0"/>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mtClean="0">
                <a:solidFill>
                  <a:srgbClr val="000000"/>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cs typeface="Arial" charset="0"/>
              </a:rPr>
            </a:br>
            <a:r>
              <a:rPr lang="en-US" smtClean="0">
                <a:solidFill>
                  <a:srgbClr val="000000"/>
                </a:solidFill>
                <a:cs typeface="Arial" charset="0"/>
              </a:rPr>
              <a:t>MICROSOFT MAKES NO WARRANTIES, EXPRESS, IMPLIED OR STATUTORY, AS TO THE INFORMATION IN THIS PRESENTATION.</a:t>
            </a:r>
          </a:p>
          <a:p>
            <a:pPr fontAlgn="base">
              <a:spcBef>
                <a:spcPct val="0"/>
              </a:spcBef>
              <a:spcAft>
                <a:spcPct val="0"/>
              </a:spcAft>
              <a:defRPr/>
            </a:pPr>
            <a:endParaRPr lang="en-US" smtClean="0">
              <a:cs typeface="Arial" charset="0"/>
            </a:endParaRPr>
          </a:p>
        </p:txBody>
      </p:sp>
      <p:sp>
        <p:nvSpPr>
          <p:cNvPr id="31750"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727FC3F-A8FF-448F-AFEF-2E8585F5105F}" type="slidenum">
              <a:rPr lang="en-US">
                <a:cs typeface="Arial" charset="0"/>
              </a:rPr>
              <a:pPr fontAlgn="base">
                <a:spcBef>
                  <a:spcPct val="0"/>
                </a:spcBef>
                <a:spcAft>
                  <a:spcPct val="0"/>
                </a:spcAft>
                <a:defRPr/>
              </a:pPr>
              <a:t>13</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3795"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smtClean="0">
              <a:cs typeface="Arial" charset="0"/>
            </a:endParaRPr>
          </a:p>
        </p:txBody>
      </p:sp>
      <p:sp>
        <p:nvSpPr>
          <p:cNvPr id="33796"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A84F6704-28F4-4A14-985D-FE12FCE16508}" type="datetime8">
              <a:rPr lang="en-US">
                <a:cs typeface="Arial" charset="0"/>
              </a:rPr>
              <a:pPr fontAlgn="base">
                <a:spcBef>
                  <a:spcPct val="0"/>
                </a:spcBef>
                <a:spcAft>
                  <a:spcPct val="0"/>
                </a:spcAft>
                <a:defRPr/>
              </a:pPr>
              <a:t>2/13/2013 6:04 PM</a:t>
            </a:fld>
            <a:endParaRPr lang="en-US">
              <a:cs typeface="Arial" charset="0"/>
            </a:endParaRPr>
          </a:p>
        </p:txBody>
      </p:sp>
      <p:sp>
        <p:nvSpPr>
          <p:cNvPr id="33797"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solidFill>
                  <a:srgbClr val="000000"/>
                </a:solidFill>
                <a:cs typeface="Arial" charset="0"/>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mtClean="0">
                <a:solidFill>
                  <a:srgbClr val="000000"/>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cs typeface="Arial" charset="0"/>
              </a:rPr>
            </a:br>
            <a:r>
              <a:rPr lang="en-US" smtClean="0">
                <a:solidFill>
                  <a:srgbClr val="000000"/>
                </a:solidFill>
                <a:cs typeface="Arial" charset="0"/>
              </a:rPr>
              <a:t>MICROSOFT MAKES NO WARRANTIES, EXPRESS, IMPLIED OR STATUTORY, AS TO THE INFORMATION IN THIS PRESENTATION.</a:t>
            </a:r>
          </a:p>
          <a:p>
            <a:pPr fontAlgn="base">
              <a:spcBef>
                <a:spcPct val="0"/>
              </a:spcBef>
              <a:spcAft>
                <a:spcPct val="0"/>
              </a:spcAft>
              <a:defRPr/>
            </a:pPr>
            <a:endParaRPr lang="en-US" smtClean="0">
              <a:cs typeface="Arial" charset="0"/>
            </a:endParaRPr>
          </a:p>
        </p:txBody>
      </p:sp>
      <p:sp>
        <p:nvSpPr>
          <p:cNvPr id="33798"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9BF77E9-24C2-490E-9BA6-D17A15D5B2A9}" type="slidenum">
              <a:rPr lang="en-US">
                <a:cs typeface="Arial" charset="0"/>
              </a:rPr>
              <a:pPr fontAlgn="base">
                <a:spcBef>
                  <a:spcPct val="0"/>
                </a:spcBef>
                <a:spcAft>
                  <a:spcPct val="0"/>
                </a:spcAft>
                <a:defRPr/>
              </a:pPr>
              <a:t>14</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D07D0A-FAEF-4B29-8C80-C0686C834C56}" type="slidenum">
              <a:rPr lang="en-US">
                <a:cs typeface="Arial" charset="0"/>
              </a:rPr>
              <a:pPr fontAlgn="base">
                <a:spcBef>
                  <a:spcPct val="0"/>
                </a:spcBef>
                <a:spcAft>
                  <a:spcPct val="0"/>
                </a:spcAft>
                <a:defRPr/>
              </a:pPr>
              <a:t>15</a:t>
            </a:fld>
            <a:endParaRPr lang="en-US">
              <a:cs typeface="Arial" charset="0"/>
            </a:endParaRPr>
          </a:p>
        </p:txBody>
      </p:sp>
      <p:sp>
        <p:nvSpPr>
          <p:cNvPr id="39938" name="Rectangle 2"/>
          <p:cNvSpPr>
            <a:spLocks noGrp="1" noRot="1" noChangeAspect="1" noChangeArrowheads="1" noTextEdit="1"/>
          </p:cNvSpPr>
          <p:nvPr>
            <p:ph type="sldImg"/>
          </p:nvPr>
        </p:nvSpPr>
        <p:spPr bwMode="auto">
          <a:xfrm>
            <a:off x="1143000" y="684213"/>
            <a:ext cx="4572000" cy="3429000"/>
          </a:xfrm>
          <a:noFill/>
          <a:ln>
            <a:solidFill>
              <a:srgbClr val="000000"/>
            </a:solidFill>
            <a:miter lim="800000"/>
            <a:headEnd/>
            <a:tailEnd/>
          </a:ln>
        </p:spPr>
      </p:sp>
      <p:sp>
        <p:nvSpPr>
          <p:cNvPr id="39939" name="Rectangle 3"/>
          <p:cNvSpPr>
            <a:spLocks noGrp="1" noChangeArrowheads="1"/>
          </p:cNvSpPr>
          <p:nvPr>
            <p:ph type="body" idx="1"/>
          </p:nvPr>
        </p:nvSpPr>
        <p:spPr bwMode="auto">
          <a:xfrm>
            <a:off x="217488" y="4121150"/>
            <a:ext cx="6488112" cy="4929188"/>
          </a:xfrm>
          <a:noFill/>
        </p:spPr>
        <p:txBody>
          <a:bodyPr wrap="square" numCol="1" anchor="t" anchorCtr="0" compatLnSpc="1">
            <a:prstTxWarp prst="textNoShape">
              <a:avLst/>
            </a:prstTxWarp>
          </a:bodyPr>
          <a:lstStyle/>
          <a:p>
            <a:pPr eaLnBrk="1" hangingPunct="1">
              <a:lnSpc>
                <a:spcPct val="90000"/>
              </a:lnSpc>
              <a:spcBef>
                <a:spcPct val="0"/>
              </a:spcBef>
            </a:pPr>
            <a:r>
              <a:rPr lang="en-US" b="1" smtClean="0"/>
              <a:t>Instructor Note:</a:t>
            </a:r>
          </a:p>
          <a:p>
            <a:pPr eaLnBrk="1" hangingPunct="1">
              <a:lnSpc>
                <a:spcPct val="90000"/>
              </a:lnSpc>
              <a:spcBef>
                <a:spcPct val="0"/>
              </a:spcBef>
            </a:pPr>
            <a:r>
              <a:rPr lang="en-US" b="1" smtClean="0"/>
              <a:t>Explain </a:t>
            </a:r>
            <a:r>
              <a:rPr lang="en-US" smtClean="0"/>
              <a:t>that the three types of chain hoists commonly utilized are Differential, Screw-gear,  and Spur-gear. </a:t>
            </a:r>
          </a:p>
          <a:p>
            <a:pPr eaLnBrk="1" hangingPunct="1">
              <a:lnSpc>
                <a:spcPct val="90000"/>
              </a:lnSpc>
              <a:spcBef>
                <a:spcPct val="0"/>
              </a:spcBef>
            </a:pPr>
            <a:r>
              <a:rPr lang="en-US" b="1" smtClean="0"/>
              <a:t>(To launch/activate video with cursor click on video window at appropriate time.) </a:t>
            </a:r>
            <a:endParaRPr lang="en-US" smtClean="0"/>
          </a:p>
          <a:p>
            <a:pPr eaLnBrk="1" hangingPunct="1">
              <a:lnSpc>
                <a:spcPct val="90000"/>
              </a:lnSpc>
              <a:spcBef>
                <a:spcPct val="0"/>
              </a:spcBef>
            </a:pPr>
            <a:r>
              <a:rPr lang="en-US" b="1" smtClean="0"/>
              <a:t>Differential chain hoist - characteristics:</a:t>
            </a:r>
          </a:p>
          <a:p>
            <a:pPr eaLnBrk="1" hangingPunct="1">
              <a:lnSpc>
                <a:spcPct val="90000"/>
              </a:lnSpc>
              <a:spcBef>
                <a:spcPct val="0"/>
              </a:spcBef>
              <a:buFontTx/>
              <a:buChar char="•"/>
            </a:pPr>
            <a:r>
              <a:rPr lang="en-US" b="1" smtClean="0"/>
              <a:t> Simplest but least efficient</a:t>
            </a:r>
            <a:r>
              <a:rPr lang="en-US" smtClean="0"/>
              <a:t> of the three kinds of chain hoists and consists of:</a:t>
            </a:r>
          </a:p>
          <a:p>
            <a:pPr eaLnBrk="1" hangingPunct="1">
              <a:lnSpc>
                <a:spcPct val="90000"/>
              </a:lnSpc>
              <a:spcBef>
                <a:spcPct val="0"/>
              </a:spcBef>
              <a:buFontTx/>
              <a:buChar char="•"/>
            </a:pPr>
            <a:r>
              <a:rPr lang="en-US" smtClean="0"/>
              <a:t> Upper block, Lower block assembly and a Endless chain.</a:t>
            </a:r>
          </a:p>
          <a:p>
            <a:pPr eaLnBrk="1" hangingPunct="1">
              <a:lnSpc>
                <a:spcPct val="90000"/>
              </a:lnSpc>
              <a:spcBef>
                <a:spcPct val="0"/>
              </a:spcBef>
            </a:pPr>
            <a:r>
              <a:rPr lang="en-US" b="1" smtClean="0"/>
              <a:t>Upper block:</a:t>
            </a:r>
          </a:p>
          <a:p>
            <a:pPr eaLnBrk="1" hangingPunct="1">
              <a:lnSpc>
                <a:spcPct val="90000"/>
              </a:lnSpc>
              <a:spcBef>
                <a:spcPct val="0"/>
              </a:spcBef>
              <a:buFontTx/>
              <a:buChar char="•"/>
            </a:pPr>
            <a:r>
              <a:rPr lang="en-US" smtClean="0"/>
              <a:t> Has a hook which attaches block to overhead/crane.</a:t>
            </a:r>
          </a:p>
          <a:p>
            <a:pPr eaLnBrk="1" hangingPunct="1">
              <a:lnSpc>
                <a:spcPct val="90000"/>
              </a:lnSpc>
              <a:spcBef>
                <a:spcPct val="0"/>
              </a:spcBef>
              <a:buFontTx/>
              <a:buChar char="•"/>
            </a:pPr>
            <a:r>
              <a:rPr lang="en-US" smtClean="0"/>
              <a:t> Contains two sheaves which have pockets to fit chain links which keep chain from slipping.</a:t>
            </a:r>
          </a:p>
          <a:p>
            <a:pPr eaLnBrk="1" hangingPunct="1">
              <a:lnSpc>
                <a:spcPct val="90000"/>
              </a:lnSpc>
              <a:spcBef>
                <a:spcPct val="0"/>
              </a:spcBef>
              <a:buFontTx/>
              <a:buChar char="•"/>
            </a:pPr>
            <a:r>
              <a:rPr lang="en-US" smtClean="0"/>
              <a:t> Sheaves are mounted on same shaft which  rotate at same rate as the shaft.</a:t>
            </a:r>
          </a:p>
          <a:p>
            <a:pPr eaLnBrk="1" hangingPunct="1">
              <a:lnSpc>
                <a:spcPct val="90000"/>
              </a:lnSpc>
              <a:spcBef>
                <a:spcPct val="0"/>
              </a:spcBef>
              <a:buFontTx/>
              <a:buChar char="•"/>
            </a:pPr>
            <a:r>
              <a:rPr lang="en-US" smtClean="0"/>
              <a:t> One sheave has more pockets than the other.</a:t>
            </a:r>
          </a:p>
          <a:p>
            <a:pPr eaLnBrk="1" hangingPunct="1">
              <a:lnSpc>
                <a:spcPct val="90000"/>
              </a:lnSpc>
              <a:spcBef>
                <a:spcPct val="0"/>
              </a:spcBef>
              <a:buFontTx/>
              <a:buChar char="•"/>
            </a:pPr>
            <a:r>
              <a:rPr lang="en-US" smtClean="0"/>
              <a:t> The hook on lower block attaches to load.</a:t>
            </a:r>
          </a:p>
          <a:p>
            <a:pPr eaLnBrk="1" hangingPunct="1">
              <a:lnSpc>
                <a:spcPct val="90000"/>
              </a:lnSpc>
              <a:spcBef>
                <a:spcPct val="0"/>
              </a:spcBef>
              <a:buFontTx/>
              <a:buChar char="•"/>
            </a:pPr>
            <a:r>
              <a:rPr lang="en-US" smtClean="0"/>
              <a:t> Least efficient of three kinds of hoists.</a:t>
            </a:r>
          </a:p>
          <a:p>
            <a:pPr eaLnBrk="1" hangingPunct="1">
              <a:lnSpc>
                <a:spcPct val="90000"/>
              </a:lnSpc>
              <a:spcBef>
                <a:spcPct val="0"/>
              </a:spcBef>
              <a:buFontTx/>
              <a:buChar char="•"/>
            </a:pPr>
            <a:r>
              <a:rPr lang="en-US" smtClean="0"/>
              <a:t> Requires more work to lift given load with differential hoist than other types.</a:t>
            </a:r>
          </a:p>
          <a:p>
            <a:pPr eaLnBrk="1" hangingPunct="1">
              <a:lnSpc>
                <a:spcPct val="90000"/>
              </a:lnSpc>
              <a:spcBef>
                <a:spcPct val="0"/>
              </a:spcBef>
              <a:buFontTx/>
              <a:buChar char="•"/>
            </a:pPr>
            <a:r>
              <a:rPr lang="en-US" smtClean="0"/>
              <a:t> It is light and relatively inexpensive.</a:t>
            </a:r>
            <a:endParaRPr lang="en-US" b="1" smtClean="0"/>
          </a:p>
          <a:p>
            <a:pPr eaLnBrk="1" hangingPunct="1">
              <a:lnSpc>
                <a:spcPct val="90000"/>
              </a:lnSpc>
              <a:spcBef>
                <a:spcPct val="0"/>
              </a:spcBef>
              <a:buFontTx/>
              <a:buChar char="•"/>
            </a:pPr>
            <a:r>
              <a:rPr lang="en-US" b="1" smtClean="0"/>
              <a:t> The difference in the number of pockets on the larger sheave and the smaller sheave is   </a:t>
            </a:r>
          </a:p>
          <a:p>
            <a:pPr eaLnBrk="1" hangingPunct="1">
              <a:lnSpc>
                <a:spcPct val="90000"/>
              </a:lnSpc>
              <a:spcBef>
                <a:spcPct val="0"/>
              </a:spcBef>
            </a:pPr>
            <a:r>
              <a:rPr lang="en-US" b="1" smtClean="0"/>
              <a:t>   called the hoist's differential.</a:t>
            </a:r>
          </a:p>
          <a:p>
            <a:pPr eaLnBrk="1" hangingPunct="1">
              <a:lnSpc>
                <a:spcPct val="90000"/>
              </a:lnSpc>
              <a:spcBef>
                <a:spcPct val="0"/>
              </a:spcBef>
              <a:buFontTx/>
              <a:buChar char="•"/>
            </a:pPr>
            <a:r>
              <a:rPr lang="en-US" smtClean="0"/>
              <a:t> Hoist with differential of two will shorten load loop by two links every time sheaves rotate, </a:t>
            </a:r>
          </a:p>
          <a:p>
            <a:pPr eaLnBrk="1" hangingPunct="1">
              <a:lnSpc>
                <a:spcPct val="90000"/>
              </a:lnSpc>
              <a:spcBef>
                <a:spcPct val="0"/>
              </a:spcBef>
            </a:pPr>
            <a:r>
              <a:rPr lang="en-US" smtClean="0"/>
              <a:t>  raising load a distance equal to one link (half of differential). </a:t>
            </a:r>
          </a:p>
          <a:p>
            <a:pPr eaLnBrk="1" hangingPunct="1">
              <a:lnSpc>
                <a:spcPct val="90000"/>
              </a:lnSpc>
              <a:spcBef>
                <a:spcPct val="0"/>
              </a:spcBef>
              <a:buFontTx/>
              <a:buChar char="•"/>
            </a:pPr>
            <a:r>
              <a:rPr lang="en-US" smtClean="0"/>
              <a:t> Hand loop of chain moves through fairly large distance while load raised only a small amount.	</a:t>
            </a:r>
          </a:p>
          <a:p>
            <a:pPr lvl="3" eaLnBrk="1" hangingPunct="1">
              <a:lnSpc>
                <a:spcPct val="90000"/>
              </a:lnSpc>
              <a:spcBef>
                <a:spcPts val="600"/>
              </a:spcBef>
              <a:spcAft>
                <a:spcPts val="600"/>
              </a:spcAft>
            </a:pPr>
            <a:r>
              <a:rPr lang="en-US" smtClean="0">
                <a:cs typeface="Times New Roman" pitchFamily="18" charset="0"/>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3DE62C23-2940-428B-81CC-2B9B62ADAB92}" type="datetimeFigureOut">
              <a:rPr lang="en-US" smtClean="0"/>
              <a:pPr>
                <a:defRPr/>
              </a:pPr>
              <a:t>2/13/2013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C2A8DEE-3784-47D6-8C0C-3853B0F54423}" type="slidenum">
              <a:rPr lang="en-US" smtClean="0"/>
              <a:pPr>
                <a:defRPr/>
              </a:pPr>
              <a:t>‹#›</a:t>
            </a:fld>
            <a:endParaRPr lang="en-US"/>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5BB06BE-D9E2-42EE-A6D3-888B1E33F47B}" type="datetimeFigureOut">
              <a:rPr lang="en-US" smtClean="0"/>
              <a:pPr>
                <a:defRPr/>
              </a:pPr>
              <a:t>2/13/2013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7C6652F-E2A3-4A17-927A-99A7FA6BF965}" type="slidenum">
              <a:rPr lang="en-US" smtClean="0"/>
              <a:pPr>
                <a:defRPr/>
              </a:pPr>
              <a:t>‹#›</a:t>
            </a:fld>
            <a:endParaRPr lang="en-US"/>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F832841-1377-49BE-86F9-9F021FC0A98F}" type="datetimeFigureOut">
              <a:rPr lang="en-US" smtClean="0"/>
              <a:pPr>
                <a:defRPr/>
              </a:pPr>
              <a:t>2/13/2013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BBF51D0-F4B7-495A-A27E-8A9F231317AF}" type="slidenum">
              <a:rPr lang="en-US" smtClean="0"/>
              <a:pPr>
                <a:defRPr/>
              </a:pPr>
              <a:t>‹#›</a:t>
            </a:fld>
            <a:endParaRPr lang="en-US"/>
          </a:p>
        </p:txBody>
      </p:sp>
    </p:spTree>
    <p:extLst>
      <p:ext uri="{BB962C8B-B14F-4D97-AF65-F5344CB8AC3E}">
        <p14:creationId xmlns:p14="http://schemas.microsoft.com/office/powerpoint/2010/main" val="3826991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1359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AF6055C-9F5C-44EE-A4A9-EC39FC81E8DC}" type="datetimeFigureOut">
              <a:rPr lang="en-US" smtClean="0"/>
              <a:pPr>
                <a:defRPr/>
              </a:pPr>
              <a:t>2/13/2013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DD9BE58-6A1C-4587-B4DF-1464A1FE6F69}" type="slidenum">
              <a:rPr lang="en-US" smtClean="0"/>
              <a:pPr>
                <a:defRPr/>
              </a:pPr>
              <a:t>‹#›</a:t>
            </a:fld>
            <a:endParaRPr lang="en-US"/>
          </a:p>
        </p:txBody>
      </p:sp>
    </p:spTree>
    <p:extLst>
      <p:ext uri="{BB962C8B-B14F-4D97-AF65-F5344CB8AC3E}">
        <p14:creationId xmlns:p14="http://schemas.microsoft.com/office/powerpoint/2010/main" val="2557176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00A96602-6566-4D4F-B470-6A47CDF552EC}" type="datetimeFigureOut">
              <a:rPr lang="en-US" smtClean="0"/>
              <a:pPr>
                <a:defRPr/>
              </a:pPr>
              <a:t>2/13/2013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DFCB35A-B7F3-4250-985E-7C37C8E93382}" type="slidenum">
              <a:rPr lang="en-US" smtClean="0"/>
              <a:pPr>
                <a:defRPr/>
              </a:pPr>
              <a:t>‹#›</a:t>
            </a:fld>
            <a:endParaRPr lang="en-US"/>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87837E68-6A74-43D5-8178-9B14EC0E88E6}" type="datetimeFigureOut">
              <a:rPr lang="en-US" smtClean="0"/>
              <a:pPr>
                <a:defRPr/>
              </a:pPr>
              <a:t>2/13/2013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23ABFB0-DA77-496A-A13D-934FA905F398}" type="slidenum">
              <a:rPr lang="en-US" smtClean="0"/>
              <a:pPr>
                <a:defRPr/>
              </a:pPr>
              <a:t>‹#›</a:t>
            </a:fld>
            <a:endParaRPr lang="en-US"/>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1A54DC9C-C05A-4F9D-91CA-0B7C348F3A26}" type="datetimeFigureOut">
              <a:rPr lang="en-US" smtClean="0"/>
              <a:pPr>
                <a:defRPr/>
              </a:pPr>
              <a:t>2/13/2013</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2B38B50-2245-491D-B359-D71A048C121F}" type="slidenum">
              <a:rPr lang="en-US" smtClean="0"/>
              <a:pPr>
                <a:defRPr/>
              </a:pPr>
              <a:t>‹#›</a:t>
            </a:fld>
            <a:endParaRPr lang="en-US"/>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4B6BA7E-B53D-47A2-BA24-50C3F20A4FC0}" type="datetimeFigureOut">
              <a:rPr lang="en-US" smtClean="0"/>
              <a:pPr>
                <a:defRPr/>
              </a:pPr>
              <a:t>2/13/2013</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333211AE-A428-4E23-BBF6-2B39B2D7F7CB}" type="slidenum">
              <a:rPr lang="en-US" smtClean="0"/>
              <a:pPr>
                <a:defRPr/>
              </a:pPr>
              <a:t>‹#›</a:t>
            </a:fld>
            <a:endParaRPr lang="en-US"/>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7FDAF582-F2F6-4A2E-953B-423C9B0B298C}" type="datetimeFigureOut">
              <a:rPr lang="en-US" smtClean="0"/>
              <a:pPr>
                <a:defRPr/>
              </a:pPr>
              <a:t>2/13/2013</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7DFC5ED7-1D56-4EB8-B616-8A01DE3E3F5A}" type="slidenum">
              <a:rPr lang="en-US" smtClean="0"/>
              <a:pPr>
                <a:defRPr/>
              </a:pPr>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5C57CDAC-21F5-4643-ADC1-AE6F9D623B4B}" type="datetimeFigureOut">
              <a:rPr lang="en-US" smtClean="0"/>
              <a:pPr>
                <a:defRPr/>
              </a:pPr>
              <a:t>2/13/2013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444BDA9-F805-4131-B9A2-F84F9DBA4098}" type="slidenum">
              <a:rPr lang="en-US" smtClean="0"/>
              <a:pPr>
                <a:defRPr/>
              </a:pPr>
              <a:t>‹#›</a:t>
            </a:fld>
            <a:endParaRPr lang="en-US"/>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C83F8C9D-A77B-436A-835F-2E1684CC2B11}" type="datetimeFigureOut">
              <a:rPr lang="en-US" smtClean="0"/>
              <a:pPr>
                <a:defRPr/>
              </a:pPr>
              <a:t>2/13/2013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AE35054-E67A-441C-AB4A-A60A798C155A}" type="slidenum">
              <a:rPr lang="en-US" smtClean="0"/>
              <a:pPr>
                <a:defRPr/>
              </a:pPr>
              <a:t>‹#›</a:t>
            </a:fld>
            <a:endParaRPr lang="en-US"/>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3EBF94E5-C890-490B-A5C2-3AFB8319D98D}" type="datetimeFigureOut">
              <a:rPr lang="en-US" smtClean="0"/>
              <a:pPr>
                <a:defRPr/>
              </a:pPr>
              <a:t>2/13/2013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8D4ADCD0-12FD-4D0D-B9F9-264C7FD0CF22}" type="slidenum">
              <a:rPr lang="en-US" smtClean="0"/>
              <a:pPr>
                <a:defRPr/>
              </a:pPr>
              <a:t>‹#›</a:t>
            </a:fld>
            <a:endParaRPr lang="en-US"/>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14.png"/><Relationship Id="rId3" Type="http://schemas.openxmlformats.org/officeDocument/2006/relationships/notesSlide" Target="../notesSlides/notesSlide4.xml"/><Relationship Id="rId7" Type="http://schemas.openxmlformats.org/officeDocument/2006/relationships/image" Target="../media/image11.png"/><Relationship Id="rId12"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13.png"/><Relationship Id="rId5" Type="http://schemas.openxmlformats.org/officeDocument/2006/relationships/image" Target="../media/image10.png"/><Relationship Id="rId15" Type="http://schemas.openxmlformats.org/officeDocument/2006/relationships/image" Target="../media/image15.png"/><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12.png"/><Relationship Id="rId1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7.png"/><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image" Target="../media/image16.png"/><Relationship Id="rId4"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file:///\\CTrnContent1\training\Warnock\LP's\Rigging%20LP's\MMT900\MMT900.01%20R%2014\MMT900.01%20R%2014%20Drvers%20and%20Pics\Differential%20hoist.wmv" TargetMode="Externa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vmlDrawing" Target="../drawings/vmlDrawing4.vml"/><Relationship Id="rId5" Type="http://schemas.openxmlformats.org/officeDocument/2006/relationships/image" Target="../media/image24.png"/><Relationship Id="rId4" Type="http://schemas.openxmlformats.org/officeDocument/2006/relationships/oleObject" Target="../embeddings/oleObject10.bin"/></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notesSlide" Target="../notesSlides/notesSlide3.xml"/><Relationship Id="rId7" Type="http://schemas.openxmlformats.org/officeDocument/2006/relationships/image" Target="../media/image8.jpe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r>
              <a:rPr lang="en-US" b="1" u="sng" dirty="0">
                <a:solidFill>
                  <a:srgbClr val="000000"/>
                </a:solidFill>
                <a:latin typeface="Calibri"/>
                <a:cs typeface="+mn-cs"/>
              </a:rPr>
              <a:t>ACADs (08-006)  Covered</a:t>
            </a:r>
          </a:p>
          <a:p>
            <a:endParaRPr lang="en-US" b="1" u="sng" dirty="0">
              <a:solidFill>
                <a:srgbClr val="000000"/>
              </a:solidFill>
              <a:latin typeface="Calibri"/>
              <a:cs typeface="+mn-cs"/>
            </a:endParaRPr>
          </a:p>
          <a:p>
            <a:endParaRPr lang="en-US" b="1" u="sng" dirty="0">
              <a:solidFill>
                <a:srgbClr val="000000"/>
              </a:solidFill>
              <a:latin typeface="Calibri"/>
              <a:cs typeface="+mn-cs"/>
            </a:endParaRPr>
          </a:p>
          <a:p>
            <a:endParaRPr lang="en-US" b="1" u="sng" dirty="0" smtClean="0">
              <a:solidFill>
                <a:srgbClr val="000000"/>
              </a:solidFill>
              <a:latin typeface="Calibri"/>
              <a:cs typeface="+mn-cs"/>
            </a:endParaRPr>
          </a:p>
          <a:p>
            <a:endParaRPr lang="en-US" b="1" u="sng" dirty="0" smtClean="0">
              <a:solidFill>
                <a:srgbClr val="000000"/>
              </a:solidFill>
              <a:latin typeface="Calibri"/>
              <a:cs typeface="+mn-cs"/>
            </a:endParaRPr>
          </a:p>
          <a:p>
            <a:endParaRPr lang="en-US" b="1" u="sng" dirty="0">
              <a:solidFill>
                <a:srgbClr val="000000"/>
              </a:solidFill>
              <a:latin typeface="Calibri"/>
              <a:cs typeface="+mn-cs"/>
            </a:endParaRPr>
          </a:p>
          <a:p>
            <a:endParaRPr lang="en-US" b="1" u="sng" dirty="0" smtClean="0">
              <a:solidFill>
                <a:srgbClr val="000000"/>
              </a:solidFill>
              <a:latin typeface="Calibri"/>
              <a:cs typeface="+mn-cs"/>
            </a:endParaRPr>
          </a:p>
          <a:p>
            <a:endParaRPr lang="en-US" b="1" u="sng" dirty="0">
              <a:solidFill>
                <a:srgbClr val="000000"/>
              </a:solidFill>
              <a:latin typeface="Calibri"/>
              <a:cs typeface="+mn-cs"/>
            </a:endParaRPr>
          </a:p>
          <a:p>
            <a:endParaRPr lang="en-US" b="1" u="sng" dirty="0" smtClean="0">
              <a:solidFill>
                <a:srgbClr val="000000"/>
              </a:solidFill>
              <a:latin typeface="Calibri"/>
              <a:cs typeface="+mn-cs"/>
            </a:endParaRPr>
          </a:p>
          <a:p>
            <a:r>
              <a:rPr lang="en-US" b="1" u="sng" dirty="0" smtClean="0">
                <a:solidFill>
                  <a:srgbClr val="000000"/>
                </a:solidFill>
                <a:latin typeface="Calibri"/>
                <a:cs typeface="+mn-cs"/>
              </a:rPr>
              <a:t>Keywords</a:t>
            </a:r>
          </a:p>
          <a:p>
            <a:r>
              <a:rPr lang="en-US" dirty="0" smtClean="0">
                <a:solidFill>
                  <a:srgbClr val="000000"/>
                </a:solidFill>
                <a:latin typeface="Calibri"/>
                <a:cs typeface="+mn-cs"/>
              </a:rPr>
              <a:t>Rigging, hoist</a:t>
            </a:r>
            <a:r>
              <a:rPr lang="en-US" smtClean="0">
                <a:solidFill>
                  <a:srgbClr val="000000"/>
                </a:solidFill>
                <a:latin typeface="Calibri"/>
                <a:cs typeface="+mn-cs"/>
              </a:rPr>
              <a:t>, crane.</a:t>
            </a:r>
            <a:endParaRPr lang="en-US" dirty="0" smtClean="0">
              <a:solidFill>
                <a:srgbClr val="000000"/>
              </a:solidFill>
              <a:latin typeface="Calibri"/>
              <a:cs typeface="+mn-cs"/>
            </a:endParaRPr>
          </a:p>
          <a:p>
            <a:endParaRPr lang="en-US" b="1" u="sng" dirty="0">
              <a:solidFill>
                <a:srgbClr val="000000"/>
              </a:solidFill>
              <a:latin typeface="Calibri"/>
              <a:cs typeface="+mn-cs"/>
            </a:endParaRPr>
          </a:p>
          <a:p>
            <a:r>
              <a:rPr lang="en-US" b="1" u="sng" dirty="0" smtClean="0">
                <a:solidFill>
                  <a:srgbClr val="000000"/>
                </a:solidFill>
                <a:latin typeface="Calibri"/>
                <a:cs typeface="+mn-cs"/>
              </a:rPr>
              <a:t>Description</a:t>
            </a:r>
          </a:p>
          <a:p>
            <a:endParaRPr lang="en-US" dirty="0" smtClean="0">
              <a:solidFill>
                <a:srgbClr val="000000"/>
              </a:solidFill>
              <a:latin typeface="Calibri"/>
              <a:cs typeface="+mn-cs"/>
            </a:endParaRPr>
          </a:p>
          <a:p>
            <a:endParaRPr lang="en-US" b="1" u="sng" dirty="0">
              <a:solidFill>
                <a:srgbClr val="000000"/>
              </a:solidFill>
              <a:latin typeface="Calibri"/>
              <a:cs typeface="+mn-cs"/>
            </a:endParaRPr>
          </a:p>
          <a:p>
            <a:r>
              <a:rPr lang="en-US" b="1" u="sng" dirty="0" smtClean="0">
                <a:solidFill>
                  <a:srgbClr val="000000"/>
                </a:solidFill>
                <a:latin typeface="Calibri"/>
                <a:cs typeface="+mn-cs"/>
              </a:rPr>
              <a:t>Supporting Material</a:t>
            </a:r>
          </a:p>
          <a:p>
            <a:endParaRPr lang="en-US" dirty="0">
              <a:solidFill>
                <a:srgbClr val="000000"/>
              </a:solidFill>
              <a:latin typeface="Calibri"/>
              <a:cs typeface="+mn-cs"/>
            </a:endParaRPr>
          </a:p>
          <a:p>
            <a:endParaRPr lang="en-US" dirty="0">
              <a:solidFill>
                <a:srgbClr val="000000"/>
              </a:solidFill>
              <a:latin typeface="Calibri"/>
              <a:cs typeface="+mn-cs"/>
            </a:endParaRPr>
          </a:p>
        </p:txBody>
      </p:sp>
      <p:sp>
        <p:nvSpPr>
          <p:cNvPr id="8" name="Title 1"/>
          <p:cNvSpPr txBox="1">
            <a:spLocks/>
          </p:cNvSpPr>
          <p:nvPr/>
        </p:nvSpPr>
        <p:spPr>
          <a:xfrm>
            <a:off x="0" y="0"/>
            <a:ext cx="9144000" cy="990600"/>
          </a:xfrm>
          <a:prstGeom prst="rect">
            <a:avLst/>
          </a:prstGeom>
        </p:spPr>
        <p:txBody>
          <a:bodyPr anchor="b" anchorCtr="0"/>
          <a:lstStyle/>
          <a:p>
            <a:pPr>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cs typeface="+mn-cs"/>
              </a:rPr>
              <a:t>Hoists and Cranes</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1192641860"/>
              </p:ext>
            </p:extLst>
          </p:nvPr>
        </p:nvGraphicFramePr>
        <p:xfrm>
          <a:off x="237961" y="1524000"/>
          <a:ext cx="8668072" cy="1463040"/>
        </p:xfrm>
        <a:graphic>
          <a:graphicData uri="http://schemas.openxmlformats.org/drawingml/2006/table">
            <a:tbl>
              <a:tblPr>
                <a:effectLst/>
                <a:tableStyleId>{5C22544A-7EE6-4342-B048-85BDC9FD1C3A}</a:tableStyleId>
              </a:tblPr>
              <a:tblGrid>
                <a:gridCol w="1083509"/>
                <a:gridCol w="1083509"/>
                <a:gridCol w="1083509"/>
                <a:gridCol w="1083509"/>
                <a:gridCol w="1083509"/>
                <a:gridCol w="1083509"/>
                <a:gridCol w="1083509"/>
                <a:gridCol w="1083509"/>
              </a:tblGrid>
              <a:tr h="216024">
                <a:tc>
                  <a:txBody>
                    <a:bodyPr/>
                    <a:lstStyle/>
                    <a:p>
                      <a:r>
                        <a:rPr lang="en-US" dirty="0" smtClean="0">
                          <a:solidFill>
                            <a:schemeClr val="tx1"/>
                          </a:solidFill>
                        </a:rPr>
                        <a:t>1.3.4.2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1.3.4.5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5.1.2.19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5.1.2.20</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5.2.1.9b</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087247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Rectangle 2"/>
          <p:cNvSpPr>
            <a:spLocks noGrp="1" noChangeArrowheads="1"/>
          </p:cNvSpPr>
          <p:nvPr>
            <p:ph type="title"/>
          </p:nvPr>
        </p:nvSpPr>
        <p:spPr/>
        <p:txBody>
          <a:bodyPr/>
          <a:lstStyle/>
          <a:p>
            <a:pPr eaLnBrk="1" hangingPunct="1"/>
            <a:r>
              <a:rPr lang="en-US" smtClean="0">
                <a:latin typeface="Algerian" pitchFamily="82" charset="0"/>
              </a:rPr>
              <a:t>Types of Shackles</a:t>
            </a:r>
          </a:p>
        </p:txBody>
      </p:sp>
      <p:graphicFrame>
        <p:nvGraphicFramePr>
          <p:cNvPr id="2050" name="Object 2"/>
          <p:cNvGraphicFramePr>
            <a:graphicFrameLocks noChangeAspect="1"/>
          </p:cNvGraphicFramePr>
          <p:nvPr/>
        </p:nvGraphicFramePr>
        <p:xfrm>
          <a:off x="6629400" y="1447800"/>
          <a:ext cx="1693863" cy="1828800"/>
        </p:xfrm>
        <a:graphic>
          <a:graphicData uri="http://schemas.openxmlformats.org/presentationml/2006/ole">
            <mc:AlternateContent xmlns:mc="http://schemas.openxmlformats.org/markup-compatibility/2006">
              <mc:Choice xmlns:v="urn:schemas-microsoft-com:vml" Requires="v">
                <p:oleObj spid="_x0000_s2062" name="Photo House" r:id="rId4" imgW="1142712" imgH="1490475" progId="">
                  <p:embed/>
                </p:oleObj>
              </mc:Choice>
              <mc:Fallback>
                <p:oleObj name="Photo House" r:id="rId4" imgW="1142712" imgH="1490475"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1447800"/>
                        <a:ext cx="1693863" cy="182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ap="sq">
                            <a:solidFill>
                              <a:srgbClr val="0066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1" name="Object 3"/>
          <p:cNvGraphicFramePr>
            <a:graphicFrameLocks noChangeAspect="1"/>
          </p:cNvGraphicFramePr>
          <p:nvPr/>
        </p:nvGraphicFramePr>
        <p:xfrm>
          <a:off x="2362200" y="1676400"/>
          <a:ext cx="1727200" cy="1568450"/>
        </p:xfrm>
        <a:graphic>
          <a:graphicData uri="http://schemas.openxmlformats.org/presentationml/2006/ole">
            <mc:AlternateContent xmlns:mc="http://schemas.openxmlformats.org/markup-compatibility/2006">
              <mc:Choice xmlns:v="urn:schemas-microsoft-com:vml" Requires="v">
                <p:oleObj spid="_x0000_s2063" name="Photo House" r:id="rId6" imgW="1389538" imgH="1472187" progId="">
                  <p:embed/>
                </p:oleObj>
              </mc:Choice>
              <mc:Fallback>
                <p:oleObj name="Photo House" r:id="rId6" imgW="1389538" imgH="1472187" progId="">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2200" y="1676400"/>
                        <a:ext cx="1727200" cy="1568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ap="sq">
                            <a:solidFill>
                              <a:srgbClr val="0066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2" name="Object 4"/>
          <p:cNvGraphicFramePr>
            <a:graphicFrameLocks noChangeAspect="1"/>
          </p:cNvGraphicFramePr>
          <p:nvPr/>
        </p:nvGraphicFramePr>
        <p:xfrm>
          <a:off x="4495800" y="1709738"/>
          <a:ext cx="1590675" cy="1566862"/>
        </p:xfrm>
        <a:graphic>
          <a:graphicData uri="http://schemas.openxmlformats.org/presentationml/2006/ole">
            <mc:AlternateContent xmlns:mc="http://schemas.openxmlformats.org/markup-compatibility/2006">
              <mc:Choice xmlns:v="urn:schemas-microsoft-com:vml" Requires="v">
                <p:oleObj spid="_x0000_s2064" name="Photo House" r:id="rId8" imgW="1298121" imgH="1490475" progId="">
                  <p:embed/>
                </p:oleObj>
              </mc:Choice>
              <mc:Fallback>
                <p:oleObj name="Photo House" r:id="rId8" imgW="1298121" imgH="1490475" progId="">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95800" y="1709738"/>
                        <a:ext cx="1590675" cy="1566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ap="sq">
                            <a:solidFill>
                              <a:srgbClr val="0066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3" name="Object 5"/>
          <p:cNvGraphicFramePr>
            <a:graphicFrameLocks noChangeAspect="1"/>
          </p:cNvGraphicFramePr>
          <p:nvPr/>
        </p:nvGraphicFramePr>
        <p:xfrm>
          <a:off x="2259013" y="3657600"/>
          <a:ext cx="1644650" cy="1820863"/>
        </p:xfrm>
        <a:graphic>
          <a:graphicData uri="http://schemas.openxmlformats.org/presentationml/2006/ole">
            <mc:AlternateContent xmlns:mc="http://schemas.openxmlformats.org/markup-compatibility/2006">
              <mc:Choice xmlns:v="urn:schemas-microsoft-com:vml" Requires="v">
                <p:oleObj spid="_x0000_s2065" name="Photo House" r:id="rId10" imgW="1243586" imgH="1380747" progId="">
                  <p:embed/>
                </p:oleObj>
              </mc:Choice>
              <mc:Fallback>
                <p:oleObj name="Photo House" r:id="rId10" imgW="1243586" imgH="1380747" progId="">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59013" y="3657600"/>
                        <a:ext cx="1644650" cy="182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ap="sq">
                            <a:solidFill>
                              <a:srgbClr val="0066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4" name="Object 6"/>
          <p:cNvGraphicFramePr>
            <a:graphicFrameLocks noChangeAspect="1"/>
          </p:cNvGraphicFramePr>
          <p:nvPr/>
        </p:nvGraphicFramePr>
        <p:xfrm>
          <a:off x="4572000" y="3733800"/>
          <a:ext cx="1398588" cy="1828800"/>
        </p:xfrm>
        <a:graphic>
          <a:graphicData uri="http://schemas.openxmlformats.org/presentationml/2006/ole">
            <mc:AlternateContent xmlns:mc="http://schemas.openxmlformats.org/markup-compatibility/2006">
              <mc:Choice xmlns:v="urn:schemas-microsoft-com:vml" Requires="v">
                <p:oleObj spid="_x0000_s2066" name="Photo House" r:id="rId12" imgW="1087862" imgH="1426467" progId="">
                  <p:embed/>
                </p:oleObj>
              </mc:Choice>
              <mc:Fallback>
                <p:oleObj name="Photo House" r:id="rId12" imgW="1087862" imgH="1426467" progId="">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72000" y="3733800"/>
                        <a:ext cx="1398588" cy="182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ap="sq">
                            <a:solidFill>
                              <a:srgbClr val="0066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5" name="Object 7"/>
          <p:cNvGraphicFramePr>
            <a:graphicFrameLocks noChangeAspect="1"/>
          </p:cNvGraphicFramePr>
          <p:nvPr/>
        </p:nvGraphicFramePr>
        <p:xfrm>
          <a:off x="6553200" y="3657600"/>
          <a:ext cx="1719263" cy="1822450"/>
        </p:xfrm>
        <a:graphic>
          <a:graphicData uri="http://schemas.openxmlformats.org/presentationml/2006/ole">
            <mc:AlternateContent xmlns:mc="http://schemas.openxmlformats.org/markup-compatibility/2006">
              <mc:Choice xmlns:v="urn:schemas-microsoft-com:vml" Requires="v">
                <p:oleObj spid="_x0000_s2067" name="Photo House" r:id="rId14" imgW="1307595" imgH="1389538" progId="">
                  <p:embed/>
                </p:oleObj>
              </mc:Choice>
              <mc:Fallback>
                <p:oleObj name="Photo House" r:id="rId14" imgW="1307595" imgH="1389538" progId="">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553200" y="3657600"/>
                        <a:ext cx="1719263" cy="182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ap="sq">
                            <a:solidFill>
                              <a:srgbClr val="0066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7" name="Text Box 9"/>
          <p:cNvSpPr txBox="1">
            <a:spLocks noChangeArrowheads="1"/>
          </p:cNvSpPr>
          <p:nvPr/>
        </p:nvSpPr>
        <p:spPr bwMode="auto">
          <a:xfrm>
            <a:off x="2362200" y="3200400"/>
            <a:ext cx="1524000" cy="396875"/>
          </a:xfrm>
          <a:prstGeom prst="rect">
            <a:avLst/>
          </a:prstGeom>
          <a:noFill/>
          <a:ln w="57150" cap="sq">
            <a:noFill/>
            <a:miter lim="800000"/>
            <a:headEnd/>
            <a:tailEnd/>
          </a:ln>
        </p:spPr>
        <p:txBody>
          <a:bodyPr>
            <a:spAutoFit/>
          </a:bodyPr>
          <a:lstStyle/>
          <a:p>
            <a:pPr eaLnBrk="0" hangingPunct="0">
              <a:spcBef>
                <a:spcPct val="50000"/>
              </a:spcBef>
            </a:pPr>
            <a:r>
              <a:rPr lang="en-US" sz="2000" b="1">
                <a:latin typeface="Calibri" pitchFamily="34" charset="0"/>
              </a:rPr>
              <a:t>Screw Pin</a:t>
            </a:r>
          </a:p>
        </p:txBody>
      </p:sp>
      <p:sp>
        <p:nvSpPr>
          <p:cNvPr id="2058" name="Text Box 10"/>
          <p:cNvSpPr txBox="1">
            <a:spLocks noChangeArrowheads="1"/>
          </p:cNvSpPr>
          <p:nvPr/>
        </p:nvSpPr>
        <p:spPr bwMode="auto">
          <a:xfrm>
            <a:off x="4572000" y="3184525"/>
            <a:ext cx="1524000" cy="396875"/>
          </a:xfrm>
          <a:prstGeom prst="rect">
            <a:avLst/>
          </a:prstGeom>
          <a:noFill/>
          <a:ln w="57150" cap="sq">
            <a:noFill/>
            <a:miter lim="800000"/>
            <a:headEnd/>
            <a:tailEnd/>
          </a:ln>
        </p:spPr>
        <p:txBody>
          <a:bodyPr>
            <a:spAutoFit/>
          </a:bodyPr>
          <a:lstStyle/>
          <a:p>
            <a:pPr eaLnBrk="0" hangingPunct="0">
              <a:spcBef>
                <a:spcPct val="50000"/>
              </a:spcBef>
            </a:pPr>
            <a:r>
              <a:rPr lang="en-US" sz="2000" b="1">
                <a:latin typeface="Calibri" pitchFamily="34" charset="0"/>
              </a:rPr>
              <a:t>Round Pin</a:t>
            </a:r>
            <a:endParaRPr lang="en-US" sz="2000">
              <a:latin typeface="Calibri" pitchFamily="34" charset="0"/>
            </a:endParaRPr>
          </a:p>
        </p:txBody>
      </p:sp>
      <p:sp>
        <p:nvSpPr>
          <p:cNvPr id="2059" name="Text Box 11"/>
          <p:cNvSpPr txBox="1">
            <a:spLocks noChangeArrowheads="1"/>
          </p:cNvSpPr>
          <p:nvPr/>
        </p:nvSpPr>
        <p:spPr bwMode="auto">
          <a:xfrm>
            <a:off x="6705600" y="3124200"/>
            <a:ext cx="1828800" cy="396875"/>
          </a:xfrm>
          <a:prstGeom prst="rect">
            <a:avLst/>
          </a:prstGeom>
          <a:noFill/>
          <a:ln w="57150" cap="sq">
            <a:noFill/>
            <a:miter lim="800000"/>
            <a:headEnd/>
            <a:tailEnd/>
          </a:ln>
        </p:spPr>
        <p:txBody>
          <a:bodyPr>
            <a:spAutoFit/>
          </a:bodyPr>
          <a:lstStyle/>
          <a:p>
            <a:pPr eaLnBrk="0" hangingPunct="0">
              <a:spcBef>
                <a:spcPct val="50000"/>
              </a:spcBef>
            </a:pPr>
            <a:r>
              <a:rPr lang="en-US" sz="2000" b="1">
                <a:latin typeface="Calibri" pitchFamily="34" charset="0"/>
              </a:rPr>
              <a:t>Safety Type</a:t>
            </a:r>
            <a:endParaRPr lang="en-US" sz="2000">
              <a:latin typeface="Calibri" pitchFamily="34" charset="0"/>
            </a:endParaRPr>
          </a:p>
        </p:txBody>
      </p:sp>
      <p:sp>
        <p:nvSpPr>
          <p:cNvPr id="2060" name="Text Box 12"/>
          <p:cNvSpPr txBox="1">
            <a:spLocks noChangeArrowheads="1"/>
          </p:cNvSpPr>
          <p:nvPr/>
        </p:nvSpPr>
        <p:spPr bwMode="auto">
          <a:xfrm>
            <a:off x="685800" y="4738688"/>
            <a:ext cx="1447800" cy="519112"/>
          </a:xfrm>
          <a:prstGeom prst="rect">
            <a:avLst/>
          </a:prstGeom>
          <a:noFill/>
          <a:ln w="57150" cap="sq">
            <a:noFill/>
            <a:miter lim="800000"/>
            <a:headEnd/>
            <a:tailEnd/>
          </a:ln>
        </p:spPr>
        <p:txBody>
          <a:bodyPr>
            <a:spAutoFit/>
          </a:bodyPr>
          <a:lstStyle/>
          <a:p>
            <a:pPr eaLnBrk="0" hangingPunct="0">
              <a:spcBef>
                <a:spcPct val="50000"/>
              </a:spcBef>
            </a:pPr>
            <a:r>
              <a:rPr lang="en-US" sz="2800">
                <a:latin typeface="Calibri" pitchFamily="34" charset="0"/>
              </a:rPr>
              <a:t>Chain</a:t>
            </a:r>
          </a:p>
        </p:txBody>
      </p:sp>
      <p:sp>
        <p:nvSpPr>
          <p:cNvPr id="2061" name="Text Box 13"/>
          <p:cNvSpPr txBox="1">
            <a:spLocks noChangeArrowheads="1"/>
          </p:cNvSpPr>
          <p:nvPr/>
        </p:nvSpPr>
        <p:spPr bwMode="auto">
          <a:xfrm>
            <a:off x="685800" y="2438400"/>
            <a:ext cx="1447800" cy="519113"/>
          </a:xfrm>
          <a:prstGeom prst="rect">
            <a:avLst/>
          </a:prstGeom>
          <a:noFill/>
          <a:ln w="57150" cap="sq">
            <a:noFill/>
            <a:miter lim="800000"/>
            <a:headEnd/>
            <a:tailEnd/>
          </a:ln>
        </p:spPr>
        <p:txBody>
          <a:bodyPr>
            <a:spAutoFit/>
          </a:bodyPr>
          <a:lstStyle/>
          <a:p>
            <a:pPr eaLnBrk="0" hangingPunct="0">
              <a:spcBef>
                <a:spcPct val="50000"/>
              </a:spcBef>
            </a:pPr>
            <a:r>
              <a:rPr lang="en-US" sz="2800">
                <a:latin typeface="Calibri" pitchFamily="34" charset="0"/>
              </a:rPr>
              <a:t>Anchor</a:t>
            </a:r>
          </a:p>
        </p:txBody>
      </p:sp>
      <p:sp>
        <p:nvSpPr>
          <p:cNvPr id="2062" name="Text Box 14"/>
          <p:cNvSpPr txBox="1">
            <a:spLocks noChangeArrowheads="1"/>
          </p:cNvSpPr>
          <p:nvPr/>
        </p:nvSpPr>
        <p:spPr bwMode="auto">
          <a:xfrm>
            <a:off x="2425700" y="5410200"/>
            <a:ext cx="1397000" cy="944563"/>
          </a:xfrm>
          <a:prstGeom prst="rect">
            <a:avLst/>
          </a:prstGeom>
          <a:noFill/>
          <a:ln w="57150" cap="sq">
            <a:noFill/>
            <a:miter lim="800000"/>
            <a:headEnd/>
            <a:tailEnd/>
          </a:ln>
        </p:spPr>
        <p:txBody>
          <a:bodyPr wrap="none">
            <a:spAutoFit/>
          </a:bodyPr>
          <a:lstStyle/>
          <a:p>
            <a:pPr algn="ctr" eaLnBrk="0" hangingPunct="0">
              <a:spcBef>
                <a:spcPct val="50000"/>
              </a:spcBef>
            </a:pPr>
            <a:r>
              <a:rPr lang="en-US" sz="2000" b="1">
                <a:latin typeface="Calibri" pitchFamily="34" charset="0"/>
              </a:rPr>
              <a:t>Screw Pin</a:t>
            </a:r>
          </a:p>
          <a:p>
            <a:pPr algn="ctr" eaLnBrk="0" hangingPunct="0">
              <a:spcBef>
                <a:spcPct val="50000"/>
              </a:spcBef>
            </a:pPr>
            <a:endParaRPr lang="en-US" sz="2400">
              <a:latin typeface="Calibri" pitchFamily="34" charset="0"/>
            </a:endParaRPr>
          </a:p>
        </p:txBody>
      </p:sp>
      <p:sp>
        <p:nvSpPr>
          <p:cNvPr id="2063" name="Text Box 15"/>
          <p:cNvSpPr txBox="1">
            <a:spLocks noChangeArrowheads="1"/>
          </p:cNvSpPr>
          <p:nvPr/>
        </p:nvSpPr>
        <p:spPr bwMode="auto">
          <a:xfrm>
            <a:off x="4495800" y="5394325"/>
            <a:ext cx="1455738" cy="396875"/>
          </a:xfrm>
          <a:prstGeom prst="rect">
            <a:avLst/>
          </a:prstGeom>
          <a:noFill/>
          <a:ln w="57150" cap="sq">
            <a:noFill/>
            <a:miter lim="800000"/>
            <a:headEnd/>
            <a:tailEnd/>
          </a:ln>
        </p:spPr>
        <p:txBody>
          <a:bodyPr wrap="none">
            <a:spAutoFit/>
          </a:bodyPr>
          <a:lstStyle/>
          <a:p>
            <a:pPr algn="ctr" eaLnBrk="0" hangingPunct="0">
              <a:spcBef>
                <a:spcPct val="50000"/>
              </a:spcBef>
            </a:pPr>
            <a:r>
              <a:rPr lang="en-US" sz="2000" b="1">
                <a:latin typeface="Calibri" pitchFamily="34" charset="0"/>
              </a:rPr>
              <a:t>Round Pin</a:t>
            </a:r>
          </a:p>
        </p:txBody>
      </p:sp>
      <p:sp>
        <p:nvSpPr>
          <p:cNvPr id="2064" name="Text Box 16"/>
          <p:cNvSpPr txBox="1">
            <a:spLocks noChangeArrowheads="1"/>
          </p:cNvSpPr>
          <p:nvPr/>
        </p:nvSpPr>
        <p:spPr bwMode="auto">
          <a:xfrm>
            <a:off x="6629400" y="5334000"/>
            <a:ext cx="1609725" cy="396875"/>
          </a:xfrm>
          <a:prstGeom prst="rect">
            <a:avLst/>
          </a:prstGeom>
          <a:noFill/>
          <a:ln w="57150" cap="sq">
            <a:noFill/>
            <a:miter lim="800000"/>
            <a:headEnd/>
            <a:tailEnd/>
          </a:ln>
        </p:spPr>
        <p:txBody>
          <a:bodyPr wrap="none">
            <a:spAutoFit/>
          </a:bodyPr>
          <a:lstStyle/>
          <a:p>
            <a:pPr algn="ctr" eaLnBrk="0" hangingPunct="0">
              <a:spcBef>
                <a:spcPct val="50000"/>
              </a:spcBef>
            </a:pPr>
            <a:r>
              <a:rPr lang="en-US" sz="2000" b="1">
                <a:latin typeface="Calibri" pitchFamily="34" charset="0"/>
              </a:rPr>
              <a:t>Safety Type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p:txBody>
          <a:bodyPr/>
          <a:lstStyle/>
          <a:p>
            <a:pPr eaLnBrk="1" hangingPunct="1"/>
            <a:r>
              <a:rPr lang="en-US" sz="4000" smtClean="0">
                <a:latin typeface="Algerian" pitchFamily="82" charset="0"/>
              </a:rPr>
              <a:t>Eyebolts Characteristics</a:t>
            </a:r>
          </a:p>
        </p:txBody>
      </p:sp>
      <p:grpSp>
        <p:nvGrpSpPr>
          <p:cNvPr id="3077" name="Group 3"/>
          <p:cNvGrpSpPr>
            <a:grpSpLocks/>
          </p:cNvGrpSpPr>
          <p:nvPr/>
        </p:nvGrpSpPr>
        <p:grpSpPr bwMode="auto">
          <a:xfrm>
            <a:off x="762000" y="1822450"/>
            <a:ext cx="3181350" cy="3662363"/>
            <a:chOff x="528" y="1148"/>
            <a:chExt cx="2004" cy="2307"/>
          </a:xfrm>
        </p:grpSpPr>
        <p:graphicFrame>
          <p:nvGraphicFramePr>
            <p:cNvPr id="3075" name="Object 3"/>
            <p:cNvGraphicFramePr>
              <a:graphicFrameLocks noChangeAspect="1"/>
            </p:cNvGraphicFramePr>
            <p:nvPr/>
          </p:nvGraphicFramePr>
          <p:xfrm>
            <a:off x="528" y="1436"/>
            <a:ext cx="2004" cy="2019"/>
          </p:xfrm>
          <a:graphic>
            <a:graphicData uri="http://schemas.openxmlformats.org/presentationml/2006/ole">
              <mc:AlternateContent xmlns:mc="http://schemas.openxmlformats.org/markup-compatibility/2006">
                <mc:Choice xmlns:v="urn:schemas-microsoft-com:vml" Requires="v">
                  <p:oleObj spid="_x0000_s3078" name="Photo House" r:id="rId4" imgW="1697452" imgH="1709642" progId="">
                    <p:embed/>
                  </p:oleObj>
                </mc:Choice>
                <mc:Fallback>
                  <p:oleObj name="Photo House" r:id="rId4" imgW="1697452" imgH="1709642"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 y="1436"/>
                          <a:ext cx="2004" cy="20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82" name="Text Box 5"/>
            <p:cNvSpPr txBox="1">
              <a:spLocks noChangeArrowheads="1"/>
            </p:cNvSpPr>
            <p:nvPr/>
          </p:nvSpPr>
          <p:spPr bwMode="auto">
            <a:xfrm>
              <a:off x="1218" y="1148"/>
              <a:ext cx="624" cy="288"/>
            </a:xfrm>
            <a:prstGeom prst="rect">
              <a:avLst/>
            </a:prstGeom>
            <a:noFill/>
            <a:ln w="9525" cap="sq">
              <a:noFill/>
              <a:miter lim="800000"/>
              <a:headEnd/>
              <a:tailEnd/>
            </a:ln>
          </p:spPr>
          <p:txBody>
            <a:bodyPr>
              <a:spAutoFit/>
            </a:bodyPr>
            <a:lstStyle/>
            <a:p>
              <a:pPr eaLnBrk="0" hangingPunct="0">
                <a:spcBef>
                  <a:spcPct val="50000"/>
                </a:spcBef>
              </a:pPr>
              <a:r>
                <a:rPr lang="en-US" sz="2400" b="1">
                  <a:latin typeface="Times New Roman" pitchFamily="18" charset="0"/>
                </a:rPr>
                <a:t>Plain</a:t>
              </a:r>
              <a:endParaRPr lang="en-US" sz="2400">
                <a:latin typeface="Times New Roman" pitchFamily="18" charset="0"/>
              </a:endParaRPr>
            </a:p>
          </p:txBody>
        </p:sp>
      </p:grpSp>
      <p:grpSp>
        <p:nvGrpSpPr>
          <p:cNvPr id="3078" name="Group 6"/>
          <p:cNvGrpSpPr>
            <a:grpSpLocks/>
          </p:cNvGrpSpPr>
          <p:nvPr/>
        </p:nvGrpSpPr>
        <p:grpSpPr bwMode="auto">
          <a:xfrm>
            <a:off x="5326063" y="1822450"/>
            <a:ext cx="2979737" cy="3663950"/>
            <a:chOff x="3317" y="1148"/>
            <a:chExt cx="1877" cy="2308"/>
          </a:xfrm>
        </p:grpSpPr>
        <p:graphicFrame>
          <p:nvGraphicFramePr>
            <p:cNvPr id="3074" name="Object 2"/>
            <p:cNvGraphicFramePr>
              <a:graphicFrameLocks noChangeAspect="1"/>
            </p:cNvGraphicFramePr>
            <p:nvPr/>
          </p:nvGraphicFramePr>
          <p:xfrm>
            <a:off x="3317" y="1436"/>
            <a:ext cx="1877" cy="2020"/>
          </p:xfrm>
          <a:graphic>
            <a:graphicData uri="http://schemas.openxmlformats.org/presentationml/2006/ole">
              <mc:AlternateContent xmlns:mc="http://schemas.openxmlformats.org/markup-compatibility/2006">
                <mc:Choice xmlns:v="urn:schemas-microsoft-com:vml" Requires="v">
                  <p:oleObj spid="_x0000_s3079" name="Photo House" r:id="rId6" imgW="1606027" imgH="1727927" progId="">
                    <p:embed/>
                  </p:oleObj>
                </mc:Choice>
                <mc:Fallback>
                  <p:oleObj name="Photo House" r:id="rId6" imgW="1606027" imgH="1727927" progId="">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7" y="1436"/>
                          <a:ext cx="1877" cy="20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81" name="Text Box 8"/>
            <p:cNvSpPr txBox="1">
              <a:spLocks noChangeArrowheads="1"/>
            </p:cNvSpPr>
            <p:nvPr/>
          </p:nvSpPr>
          <p:spPr bwMode="auto">
            <a:xfrm>
              <a:off x="3805" y="1148"/>
              <a:ext cx="900" cy="288"/>
            </a:xfrm>
            <a:prstGeom prst="rect">
              <a:avLst/>
            </a:prstGeom>
            <a:noFill/>
            <a:ln w="9525" cap="sq">
              <a:noFill/>
              <a:miter lim="800000"/>
              <a:headEnd/>
              <a:tailEnd/>
            </a:ln>
          </p:spPr>
          <p:txBody>
            <a:bodyPr>
              <a:spAutoFit/>
            </a:bodyPr>
            <a:lstStyle/>
            <a:p>
              <a:pPr eaLnBrk="0" hangingPunct="0">
                <a:spcBef>
                  <a:spcPct val="50000"/>
                </a:spcBef>
              </a:pPr>
              <a:r>
                <a:rPr lang="en-US" sz="2400" b="1">
                  <a:latin typeface="Times New Roman" pitchFamily="18" charset="0"/>
                </a:rPr>
                <a:t>Shoulder</a:t>
              </a:r>
              <a:endParaRPr lang="en-US" sz="2400">
                <a:latin typeface="Times New Roman" pitchFamily="18" charset="0"/>
              </a:endParaRPr>
            </a:p>
          </p:txBody>
        </p:sp>
      </p:grpSp>
      <p:sp>
        <p:nvSpPr>
          <p:cNvPr id="3079" name="Text Box 9"/>
          <p:cNvSpPr txBox="1">
            <a:spLocks noChangeArrowheads="1"/>
          </p:cNvSpPr>
          <p:nvPr/>
        </p:nvSpPr>
        <p:spPr bwMode="auto">
          <a:xfrm>
            <a:off x="914400" y="5486400"/>
            <a:ext cx="2971800" cy="457200"/>
          </a:xfrm>
          <a:prstGeom prst="rect">
            <a:avLst/>
          </a:prstGeom>
          <a:noFill/>
          <a:ln w="57150" cap="sq">
            <a:noFill/>
            <a:miter lim="800000"/>
            <a:headEnd/>
            <a:tailEnd/>
          </a:ln>
        </p:spPr>
        <p:txBody>
          <a:bodyPr>
            <a:spAutoFit/>
          </a:bodyPr>
          <a:lstStyle/>
          <a:p>
            <a:pPr eaLnBrk="0" hangingPunct="0">
              <a:spcBef>
                <a:spcPct val="50000"/>
              </a:spcBef>
            </a:pPr>
            <a:r>
              <a:rPr lang="en-US" sz="2400">
                <a:latin typeface="Calibri" pitchFamily="34" charset="0"/>
              </a:rPr>
              <a:t>Straight Pull Only</a:t>
            </a:r>
          </a:p>
        </p:txBody>
      </p:sp>
      <p:sp>
        <p:nvSpPr>
          <p:cNvPr id="3080" name="Text Box 10"/>
          <p:cNvSpPr txBox="1">
            <a:spLocks noChangeArrowheads="1"/>
          </p:cNvSpPr>
          <p:nvPr/>
        </p:nvSpPr>
        <p:spPr bwMode="auto">
          <a:xfrm>
            <a:off x="5334000" y="5486400"/>
            <a:ext cx="3200400" cy="457200"/>
          </a:xfrm>
          <a:prstGeom prst="rect">
            <a:avLst/>
          </a:prstGeom>
          <a:noFill/>
          <a:ln w="57150" cap="sq">
            <a:noFill/>
            <a:miter lim="800000"/>
            <a:headEnd/>
            <a:tailEnd/>
          </a:ln>
        </p:spPr>
        <p:txBody>
          <a:bodyPr>
            <a:spAutoFit/>
          </a:bodyPr>
          <a:lstStyle/>
          <a:p>
            <a:pPr eaLnBrk="0" hangingPunct="0">
              <a:spcBef>
                <a:spcPct val="50000"/>
              </a:spcBef>
            </a:pPr>
            <a:r>
              <a:rPr lang="en-US" sz="2400">
                <a:latin typeface="Calibri" pitchFamily="34" charset="0"/>
              </a:rPr>
              <a:t>Angle Pulls Allowed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830262"/>
          </a:xfrm>
        </p:spPr>
        <p:txBody>
          <a:bodyPr rtlCol="0">
            <a:normAutofit fontScale="90000"/>
          </a:bodyPr>
          <a:lstStyle/>
          <a:p>
            <a:pPr eaLnBrk="1" fontAlgn="auto" hangingPunct="1">
              <a:spcAft>
                <a:spcPts val="0"/>
              </a:spcAft>
              <a:defRPr/>
            </a:pPr>
            <a:r>
              <a:rPr sz="6000"/>
              <a:t>Rigging Equipment</a:t>
            </a:r>
            <a:endParaRPr lang="en-US" sz="6000" dirty="0"/>
          </a:p>
        </p:txBody>
      </p:sp>
      <p:sp>
        <p:nvSpPr>
          <p:cNvPr id="3" name="Text Placeholder 2"/>
          <p:cNvSpPr>
            <a:spLocks noGrp="1"/>
          </p:cNvSpPr>
          <p:nvPr>
            <p:ph type="body" sz="quarter" idx="10"/>
          </p:nvPr>
        </p:nvSpPr>
        <p:spPr>
          <a:xfrm>
            <a:off x="381000" y="1411553"/>
            <a:ext cx="8382000" cy="1546577"/>
          </a:xfrm>
        </p:spPr>
        <p:txBody>
          <a:bodyPr rtlCol="0">
            <a:normAutofit lnSpcReduction="10000"/>
          </a:bodyPr>
          <a:lstStyle/>
          <a:p>
            <a:pPr eaLnBrk="1" fontAlgn="auto" hangingPunct="1">
              <a:spcAft>
                <a:spcPts val="0"/>
              </a:spcAft>
              <a:buFont typeface="Arial" pitchFamily="34" charset="0"/>
              <a:buNone/>
              <a:defRPr/>
            </a:pPr>
            <a:r>
              <a:rPr lang="en-US" sz="6000" b="1" u="sng" dirty="0" smtClean="0">
                <a:ln w="3175" cmpd="dbl">
                  <a:solidFill>
                    <a:schemeClr val="bg1">
                      <a:lumMod val="65000"/>
                      <a:lumOff val="35000"/>
                    </a:schemeClr>
                  </a:solidFill>
                </a:ln>
                <a:gradFill>
                  <a:gsLst>
                    <a:gs pos="100000">
                      <a:schemeClr val="tx2">
                        <a:lumMod val="75000"/>
                      </a:schemeClr>
                    </a:gs>
                    <a:gs pos="50000">
                      <a:schemeClr val="accent1">
                        <a:tint val="44500"/>
                        <a:satMod val="160000"/>
                      </a:schemeClr>
                    </a:gs>
                    <a:gs pos="100000">
                      <a:schemeClr val="accent1">
                        <a:tint val="23500"/>
                        <a:satMod val="160000"/>
                      </a:schemeClr>
                    </a:gs>
                  </a:gsLst>
                  <a:lin ang="2700000" scaled="1"/>
                </a:gradFill>
                <a:effectLst>
                  <a:outerShdw blurRad="38100" dist="38100" dir="2700000" algn="tl">
                    <a:srgbClr val="000000">
                      <a:alpha val="43137"/>
                    </a:srgbClr>
                  </a:outerShdw>
                </a:effectLst>
              </a:rPr>
              <a:t>Hoists or Cranes</a:t>
            </a:r>
          </a:p>
          <a:p>
            <a:pPr eaLnBrk="1" fontAlgn="auto" hangingPunct="1">
              <a:spcAft>
                <a:spcPts val="0"/>
              </a:spcAft>
              <a:buFont typeface="Arial" pitchFamily="34" charset="0"/>
              <a:buNone/>
              <a:defRPr/>
            </a:pPr>
            <a:r>
              <a:rPr lang="en-US" sz="4000" b="1" dirty="0" smtClean="0">
                <a:ln w="3175" cmpd="dbl">
                  <a:solidFill>
                    <a:schemeClr val="bg1">
                      <a:lumMod val="65000"/>
                      <a:lumOff val="35000"/>
                    </a:schemeClr>
                  </a:solidFill>
                </a:ln>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“the Muscle to make things move”</a:t>
            </a:r>
            <a:endParaRPr lang="en-US" sz="6000" b="1" dirty="0" smtClean="0">
              <a:ln w="3175" cmpd="dbl">
                <a:solidFill>
                  <a:schemeClr val="bg1">
                    <a:lumMod val="65000"/>
                    <a:lumOff val="35000"/>
                  </a:schemeClr>
                </a:solidFill>
              </a:ln>
              <a:gradFill>
                <a:gsLst>
                  <a:gs pos="100000">
                    <a:schemeClr val="tx2">
                      <a:lumMod val="75000"/>
                    </a:schemeClr>
                  </a:gs>
                  <a:gs pos="50000">
                    <a:schemeClr val="accent1">
                      <a:tint val="44500"/>
                      <a:satMod val="160000"/>
                    </a:schemeClr>
                  </a:gs>
                  <a:gs pos="100000">
                    <a:schemeClr val="accent1">
                      <a:tint val="23500"/>
                      <a:satMod val="160000"/>
                    </a:schemeClr>
                  </a:gs>
                </a:gsLst>
                <a:lin ang="2700000" scaled="1"/>
              </a:gradFill>
              <a:effectLst>
                <a:outerShdw blurRad="38100" dist="38100" dir="2700000" algn="tl">
                  <a:srgbClr val="000000">
                    <a:alpha val="43137"/>
                  </a:srgbClr>
                </a:outerShdw>
              </a:effectLst>
            </a:endParaRPr>
          </a:p>
        </p:txBody>
      </p:sp>
      <p:pic>
        <p:nvPicPr>
          <p:cNvPr id="32771" name="Picture 2"/>
          <p:cNvPicPr>
            <a:picLocks noChangeAspect="1" noChangeArrowheads="1"/>
          </p:cNvPicPr>
          <p:nvPr/>
        </p:nvPicPr>
        <p:blipFill>
          <a:blip r:embed="rId3" cstate="print"/>
          <a:srcRect/>
          <a:stretch>
            <a:fillRect/>
          </a:stretch>
        </p:blipFill>
        <p:spPr bwMode="auto">
          <a:xfrm>
            <a:off x="0" y="3429000"/>
            <a:ext cx="3187700" cy="2133600"/>
          </a:xfrm>
          <a:prstGeom prst="rect">
            <a:avLst/>
          </a:prstGeom>
          <a:noFill/>
          <a:ln w="9525">
            <a:noFill/>
            <a:miter lim="800000"/>
            <a:headEnd/>
            <a:tailEnd/>
          </a:ln>
        </p:spPr>
      </p:pic>
      <p:pic>
        <p:nvPicPr>
          <p:cNvPr id="32772" name="Picture 3"/>
          <p:cNvPicPr>
            <a:picLocks noChangeAspect="1" noChangeArrowheads="1"/>
          </p:cNvPicPr>
          <p:nvPr/>
        </p:nvPicPr>
        <p:blipFill>
          <a:blip r:embed="rId4" cstate="print"/>
          <a:srcRect/>
          <a:stretch>
            <a:fillRect/>
          </a:stretch>
        </p:blipFill>
        <p:spPr bwMode="auto">
          <a:xfrm>
            <a:off x="6400800" y="2895600"/>
            <a:ext cx="2143125" cy="3275013"/>
          </a:xfrm>
          <a:prstGeom prst="rect">
            <a:avLst/>
          </a:prstGeom>
          <a:noFill/>
          <a:ln w="9525">
            <a:noFill/>
            <a:miter lim="800000"/>
            <a:headEnd/>
            <a:tailEnd/>
          </a:ln>
        </p:spPr>
      </p:pic>
      <p:pic>
        <p:nvPicPr>
          <p:cNvPr id="32773" name="Picture 4"/>
          <p:cNvPicPr>
            <a:picLocks noChangeAspect="1" noChangeArrowheads="1"/>
          </p:cNvPicPr>
          <p:nvPr/>
        </p:nvPicPr>
        <p:blipFill>
          <a:blip r:embed="rId5" cstate="print"/>
          <a:srcRect/>
          <a:stretch>
            <a:fillRect/>
          </a:stretch>
        </p:blipFill>
        <p:spPr bwMode="auto">
          <a:xfrm>
            <a:off x="3505200" y="3124200"/>
            <a:ext cx="2581275" cy="288131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830262"/>
          </a:xfrm>
        </p:spPr>
        <p:txBody>
          <a:bodyPr rtlCol="0">
            <a:normAutofit fontScale="90000"/>
          </a:bodyPr>
          <a:lstStyle/>
          <a:p>
            <a:pPr eaLnBrk="1" fontAlgn="auto" hangingPunct="1">
              <a:spcAft>
                <a:spcPts val="0"/>
              </a:spcAft>
              <a:defRPr/>
            </a:pPr>
            <a:r>
              <a:rPr sz="6000"/>
              <a:t>Rigging Equipment</a:t>
            </a:r>
            <a:endParaRPr lang="en-US" sz="6000" dirty="0"/>
          </a:p>
        </p:txBody>
      </p:sp>
      <p:sp>
        <p:nvSpPr>
          <p:cNvPr id="3" name="Text Placeholder 2"/>
          <p:cNvSpPr>
            <a:spLocks noGrp="1"/>
          </p:cNvSpPr>
          <p:nvPr>
            <p:ph type="body" sz="quarter" idx="10"/>
          </p:nvPr>
        </p:nvSpPr>
        <p:spPr>
          <a:xfrm>
            <a:off x="381000" y="1411553"/>
            <a:ext cx="8382000" cy="4216539"/>
          </a:xfrm>
        </p:spPr>
        <p:txBody>
          <a:bodyPr rtlCol="0">
            <a:normAutofit lnSpcReduction="10000"/>
          </a:bodyPr>
          <a:lstStyle/>
          <a:p>
            <a:pPr eaLnBrk="1" fontAlgn="auto" hangingPunct="1">
              <a:spcAft>
                <a:spcPts val="0"/>
              </a:spcAft>
              <a:buFont typeface="Arial" pitchFamily="34" charset="0"/>
              <a:buNone/>
              <a:defRPr/>
            </a:pPr>
            <a:r>
              <a:rPr lang="en-US" sz="6000" b="1" u="sng" dirty="0" smtClean="0">
                <a:ln w="3175" cmpd="dbl">
                  <a:solidFill>
                    <a:schemeClr val="bg1">
                      <a:lumMod val="65000"/>
                      <a:lumOff val="35000"/>
                    </a:schemeClr>
                  </a:solidFill>
                </a:ln>
                <a:gradFill>
                  <a:gsLst>
                    <a:gs pos="100000">
                      <a:schemeClr val="tx2">
                        <a:lumMod val="75000"/>
                      </a:schemeClr>
                    </a:gs>
                    <a:gs pos="50000">
                      <a:schemeClr val="accent1">
                        <a:tint val="44500"/>
                        <a:satMod val="160000"/>
                      </a:schemeClr>
                    </a:gs>
                    <a:gs pos="100000">
                      <a:schemeClr val="accent1">
                        <a:tint val="23500"/>
                        <a:satMod val="160000"/>
                      </a:schemeClr>
                    </a:gs>
                  </a:gsLst>
                  <a:lin ang="2700000" scaled="1"/>
                </a:gradFill>
                <a:effectLst>
                  <a:outerShdw blurRad="38100" dist="38100" dir="2700000" algn="tl">
                    <a:srgbClr val="000000">
                      <a:alpha val="43137"/>
                    </a:srgbClr>
                  </a:outerShdw>
                </a:effectLst>
              </a:rPr>
              <a:t>Hoists and Cranes</a:t>
            </a:r>
            <a:endParaRPr lang="en-US" sz="14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endParaRPr>
          </a:p>
          <a:p>
            <a:pPr eaLnBrk="1" fontAlgn="auto" hangingPunct="1">
              <a:spcAft>
                <a:spcPts val="0"/>
              </a:spcAft>
              <a:buFont typeface="Arial" pitchFamily="34" charset="0"/>
              <a:buChar char="•"/>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Come-a-longs</a:t>
            </a:r>
          </a:p>
          <a:p>
            <a:pPr eaLnBrk="1" fontAlgn="auto" hangingPunct="1">
              <a:spcAft>
                <a:spcPts val="0"/>
              </a:spcAft>
              <a:buFont typeface="Arial" pitchFamily="34" charset="0"/>
              <a:buNone/>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	Pulling, lifting or leveling loads</a:t>
            </a:r>
          </a:p>
          <a:p>
            <a:pPr eaLnBrk="1" fontAlgn="auto" hangingPunct="1">
              <a:spcAft>
                <a:spcPts val="0"/>
              </a:spcAft>
              <a:buFont typeface="Arial" pitchFamily="34" charset="0"/>
              <a:buNone/>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	cable, chain</a:t>
            </a:r>
          </a:p>
          <a:p>
            <a:pPr eaLnBrk="1" fontAlgn="auto" hangingPunct="1">
              <a:spcAft>
                <a:spcPts val="0"/>
              </a:spcAft>
              <a:buFont typeface="Arial" pitchFamily="34" charset="0"/>
              <a:buNone/>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	capacity on side</a:t>
            </a:r>
          </a:p>
          <a:p>
            <a:pPr eaLnBrk="1" fontAlgn="auto" hangingPunct="1">
              <a:spcAft>
                <a:spcPts val="0"/>
              </a:spcAft>
              <a:buFont typeface="Arial" pitchFamily="34" charset="0"/>
              <a:buNone/>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	safety latches on hooks</a:t>
            </a:r>
          </a:p>
        </p:txBody>
      </p:sp>
      <p:pic>
        <p:nvPicPr>
          <p:cNvPr id="34819" name="Picture 2"/>
          <p:cNvPicPr>
            <a:picLocks noChangeAspect="1" noChangeArrowheads="1"/>
          </p:cNvPicPr>
          <p:nvPr/>
        </p:nvPicPr>
        <p:blipFill>
          <a:blip r:embed="rId3" cstate="print"/>
          <a:srcRect/>
          <a:stretch>
            <a:fillRect/>
          </a:stretch>
        </p:blipFill>
        <p:spPr bwMode="auto">
          <a:xfrm>
            <a:off x="6184900" y="4038600"/>
            <a:ext cx="2959100" cy="1981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830262"/>
          </a:xfrm>
        </p:spPr>
        <p:txBody>
          <a:bodyPr rtlCol="0">
            <a:normAutofit fontScale="90000"/>
          </a:bodyPr>
          <a:lstStyle/>
          <a:p>
            <a:pPr eaLnBrk="1" fontAlgn="auto" hangingPunct="1">
              <a:spcAft>
                <a:spcPts val="0"/>
              </a:spcAft>
              <a:defRPr/>
            </a:pPr>
            <a:r>
              <a:rPr sz="6000"/>
              <a:t>Rigging Equipment</a:t>
            </a:r>
            <a:endParaRPr lang="en-US" sz="6000" dirty="0"/>
          </a:p>
        </p:txBody>
      </p:sp>
      <p:sp>
        <p:nvSpPr>
          <p:cNvPr id="3" name="Text Placeholder 2"/>
          <p:cNvSpPr>
            <a:spLocks noGrp="1"/>
          </p:cNvSpPr>
          <p:nvPr>
            <p:ph type="body" sz="quarter" idx="10"/>
          </p:nvPr>
        </p:nvSpPr>
        <p:spPr>
          <a:xfrm>
            <a:off x="381000" y="1411553"/>
            <a:ext cx="8382000" cy="4893647"/>
          </a:xfrm>
        </p:spPr>
        <p:txBody>
          <a:bodyPr rtlCol="0">
            <a:normAutofit lnSpcReduction="10000"/>
          </a:bodyPr>
          <a:lstStyle/>
          <a:p>
            <a:pPr eaLnBrk="1" fontAlgn="auto" hangingPunct="1">
              <a:spcAft>
                <a:spcPts val="0"/>
              </a:spcAft>
              <a:buFont typeface="Arial" pitchFamily="34" charset="0"/>
              <a:buNone/>
              <a:defRPr/>
            </a:pPr>
            <a:r>
              <a:rPr lang="en-US" sz="6000" b="1" u="sng" dirty="0" smtClean="0">
                <a:ln w="3175" cmpd="dbl">
                  <a:solidFill>
                    <a:schemeClr val="bg1">
                      <a:lumMod val="65000"/>
                      <a:lumOff val="35000"/>
                    </a:schemeClr>
                  </a:solidFill>
                </a:ln>
                <a:gradFill>
                  <a:gsLst>
                    <a:gs pos="100000">
                      <a:schemeClr val="tx2">
                        <a:lumMod val="75000"/>
                      </a:schemeClr>
                    </a:gs>
                    <a:gs pos="50000">
                      <a:schemeClr val="accent1">
                        <a:tint val="44500"/>
                        <a:satMod val="160000"/>
                      </a:schemeClr>
                    </a:gs>
                    <a:gs pos="100000">
                      <a:schemeClr val="accent1">
                        <a:tint val="23500"/>
                        <a:satMod val="160000"/>
                      </a:schemeClr>
                    </a:gs>
                  </a:gsLst>
                  <a:lin ang="2700000" scaled="1"/>
                </a:gradFill>
                <a:effectLst>
                  <a:outerShdw blurRad="38100" dist="38100" dir="2700000" algn="tl">
                    <a:srgbClr val="000000">
                      <a:alpha val="43137"/>
                    </a:srgbClr>
                  </a:outerShdw>
                </a:effectLst>
              </a:rPr>
              <a:t>Hoists and Cranes</a:t>
            </a:r>
            <a:endParaRPr lang="en-US" sz="14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endParaRPr>
          </a:p>
          <a:p>
            <a:pPr eaLnBrk="1" fontAlgn="auto" hangingPunct="1">
              <a:spcAft>
                <a:spcPts val="0"/>
              </a:spcAft>
              <a:buFont typeface="Arial" pitchFamily="34" charset="0"/>
              <a:buChar char="•"/>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Chain Hoists</a:t>
            </a:r>
          </a:p>
          <a:p>
            <a:pPr eaLnBrk="1" fontAlgn="auto" hangingPunct="1">
              <a:spcAft>
                <a:spcPts val="0"/>
              </a:spcAft>
              <a:buFont typeface="Arial" pitchFamily="34" charset="0"/>
              <a:buNone/>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	Pulling, lifting or leveling loads</a:t>
            </a:r>
          </a:p>
          <a:p>
            <a:pPr eaLnBrk="1" fontAlgn="auto" hangingPunct="1">
              <a:spcAft>
                <a:spcPts val="0"/>
              </a:spcAft>
              <a:buFont typeface="Arial" pitchFamily="34" charset="0"/>
              <a:buNone/>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	capacity on side</a:t>
            </a:r>
          </a:p>
          <a:p>
            <a:pPr eaLnBrk="1" fontAlgn="auto" hangingPunct="1">
              <a:spcAft>
                <a:spcPts val="0"/>
              </a:spcAft>
              <a:buFont typeface="Arial" pitchFamily="34" charset="0"/>
              <a:buNone/>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	safety latches on hooks</a:t>
            </a:r>
          </a:p>
          <a:p>
            <a:pPr eaLnBrk="1" fontAlgn="auto" hangingPunct="1">
              <a:spcAft>
                <a:spcPts val="0"/>
              </a:spcAft>
              <a:buFont typeface="Arial" pitchFamily="34" charset="0"/>
              <a:buNone/>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	pull chain and load chain</a:t>
            </a:r>
          </a:p>
          <a:p>
            <a:pPr eaLnBrk="1" fontAlgn="auto" hangingPunct="1">
              <a:spcAft>
                <a:spcPts val="0"/>
              </a:spcAft>
              <a:buFont typeface="Arial" pitchFamily="34" charset="0"/>
              <a:buNone/>
              <a:defRPr/>
            </a:pPr>
            <a:r>
              <a:rPr lang="en-US" sz="4000" dirty="0" smtClean="0">
                <a:gradFill>
                  <a:gsLst>
                    <a:gs pos="0">
                      <a:schemeClr val="tx1"/>
                    </a:gs>
                    <a:gs pos="50000">
                      <a:schemeClr val="accent1">
                        <a:tint val="44500"/>
                        <a:satMod val="160000"/>
                      </a:schemeClr>
                    </a:gs>
                    <a:gs pos="100000">
                      <a:schemeClr val="accent1">
                        <a:tint val="23500"/>
                        <a:satMod val="160000"/>
                      </a:schemeClr>
                    </a:gs>
                  </a:gsLst>
                  <a:lin ang="5400000" scaled="0"/>
                </a:gradFill>
                <a:effectLst>
                  <a:outerShdw blurRad="38100" dist="38100" dir="2700000" algn="tl">
                    <a:srgbClr val="000000">
                      <a:alpha val="43137"/>
                    </a:srgbClr>
                  </a:outerShdw>
                </a:effectLst>
              </a:rPr>
              <a:t>		are different grades</a:t>
            </a:r>
          </a:p>
        </p:txBody>
      </p:sp>
      <p:pic>
        <p:nvPicPr>
          <p:cNvPr id="36867" name="Picture 3"/>
          <p:cNvPicPr>
            <a:picLocks noChangeAspect="1" noChangeArrowheads="1"/>
          </p:cNvPicPr>
          <p:nvPr/>
        </p:nvPicPr>
        <p:blipFill>
          <a:blip r:embed="rId3" cstate="print"/>
          <a:srcRect/>
          <a:stretch>
            <a:fillRect/>
          </a:stretch>
        </p:blipFill>
        <p:spPr bwMode="auto">
          <a:xfrm>
            <a:off x="6781800" y="3505200"/>
            <a:ext cx="1970468" cy="2590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pPr eaLnBrk="1" hangingPunct="1"/>
            <a:r>
              <a:rPr lang="en-US" smtClean="0">
                <a:latin typeface="Algerian" pitchFamily="82" charset="0"/>
              </a:rPr>
              <a:t>Chain Hoist / Chain fall</a:t>
            </a:r>
          </a:p>
        </p:txBody>
      </p:sp>
      <p:pic>
        <p:nvPicPr>
          <p:cNvPr id="51212" name="Differential hoist.wmv">
            <a:hlinkClick r:id="" action="ppaction://media"/>
          </p:cNvPr>
          <p:cNvPicPr>
            <a:picLocks noGrp="1" noRot="1" noChangeAspect="1" noChangeArrowheads="1"/>
          </p:cNvPicPr>
          <p:nvPr>
            <p:ph idx="1"/>
            <a:videoFile r:link="rId1"/>
          </p:nvPr>
        </p:nvPicPr>
        <p:blipFill>
          <a:blip r:embed="rId4" cstate="print"/>
          <a:srcRect/>
          <a:stretch>
            <a:fillRect/>
          </a:stretch>
        </p:blipFill>
        <p:spPr>
          <a:xfrm>
            <a:off x="4343400" y="1752600"/>
            <a:ext cx="4419600" cy="3314700"/>
          </a:xfrm>
        </p:spPr>
      </p:pic>
      <p:sp>
        <p:nvSpPr>
          <p:cNvPr id="38914" name="Rectangle 3"/>
          <p:cNvSpPr>
            <a:spLocks noChangeArrowheads="1"/>
          </p:cNvSpPr>
          <p:nvPr/>
        </p:nvSpPr>
        <p:spPr bwMode="auto">
          <a:xfrm>
            <a:off x="4495800" y="1752600"/>
            <a:ext cx="1066800" cy="457200"/>
          </a:xfrm>
          <a:prstGeom prst="rect">
            <a:avLst/>
          </a:prstGeom>
          <a:noFill/>
          <a:ln w="57150" cap="sq">
            <a:noFill/>
            <a:miter lim="800000"/>
            <a:headEnd/>
            <a:tailEnd/>
          </a:ln>
        </p:spPr>
        <p:txBody>
          <a:bodyPr wrap="none" anchor="ctr">
            <a:spAutoFit/>
          </a:bodyPr>
          <a:lstStyle/>
          <a:p>
            <a:endParaRPr lang="en-US">
              <a:latin typeface="Calibri" pitchFamily="34" charset="0"/>
            </a:endParaRPr>
          </a:p>
        </p:txBody>
      </p:sp>
      <p:sp>
        <p:nvSpPr>
          <p:cNvPr id="38915" name="Text Box 4"/>
          <p:cNvSpPr txBox="1">
            <a:spLocks noChangeArrowheads="1"/>
          </p:cNvSpPr>
          <p:nvPr/>
        </p:nvSpPr>
        <p:spPr bwMode="auto">
          <a:xfrm>
            <a:off x="2259013" y="4332288"/>
            <a:ext cx="993775" cy="304800"/>
          </a:xfrm>
          <a:prstGeom prst="rect">
            <a:avLst/>
          </a:prstGeom>
          <a:solidFill>
            <a:schemeClr val="bg1"/>
          </a:solidFill>
          <a:ln w="57150" cap="sq">
            <a:noFill/>
            <a:miter lim="800000"/>
            <a:headEnd/>
            <a:tailEnd/>
          </a:ln>
        </p:spPr>
        <p:txBody>
          <a:bodyPr>
            <a:spAutoFit/>
          </a:bodyPr>
          <a:lstStyle/>
          <a:p>
            <a:pPr eaLnBrk="0" hangingPunct="0">
              <a:spcBef>
                <a:spcPct val="50000"/>
              </a:spcBef>
            </a:pPr>
            <a:r>
              <a:rPr lang="en-US" sz="1400">
                <a:latin typeface="Calibri" pitchFamily="34" charset="0"/>
              </a:rPr>
              <a:t>Pull Chain</a:t>
            </a:r>
            <a:endParaRPr lang="en-US" sz="1000">
              <a:latin typeface="Calibri" pitchFamily="34" charset="0"/>
            </a:endParaRPr>
          </a:p>
        </p:txBody>
      </p:sp>
      <p:sp>
        <p:nvSpPr>
          <p:cNvPr id="38916" name="Rectangle 5"/>
          <p:cNvSpPr>
            <a:spLocks noChangeArrowheads="1"/>
          </p:cNvSpPr>
          <p:nvPr/>
        </p:nvSpPr>
        <p:spPr bwMode="auto">
          <a:xfrm>
            <a:off x="4038600" y="4191000"/>
            <a:ext cx="914400" cy="304800"/>
          </a:xfrm>
          <a:prstGeom prst="rect">
            <a:avLst/>
          </a:prstGeom>
          <a:noFill/>
          <a:ln w="57150" cap="sq">
            <a:noFill/>
            <a:miter lim="800000"/>
            <a:headEnd/>
            <a:tailEnd/>
          </a:ln>
        </p:spPr>
        <p:txBody>
          <a:bodyPr wrap="none" anchor="ctr">
            <a:spAutoFit/>
          </a:bodyPr>
          <a:lstStyle/>
          <a:p>
            <a:endParaRPr lang="en-US">
              <a:latin typeface="Calibri" pitchFamily="34" charset="0"/>
            </a:endParaRPr>
          </a:p>
        </p:txBody>
      </p:sp>
      <p:sp>
        <p:nvSpPr>
          <p:cNvPr id="38917" name="Text Box 6"/>
          <p:cNvSpPr txBox="1">
            <a:spLocks noChangeArrowheads="1"/>
          </p:cNvSpPr>
          <p:nvPr/>
        </p:nvSpPr>
        <p:spPr bwMode="auto">
          <a:xfrm>
            <a:off x="2259013" y="3494088"/>
            <a:ext cx="1090612" cy="304800"/>
          </a:xfrm>
          <a:prstGeom prst="rect">
            <a:avLst/>
          </a:prstGeom>
          <a:solidFill>
            <a:schemeClr val="bg1"/>
          </a:solidFill>
          <a:ln w="57150" cap="sq">
            <a:noFill/>
            <a:miter lim="800000"/>
            <a:headEnd/>
            <a:tailEnd/>
          </a:ln>
        </p:spPr>
        <p:txBody>
          <a:bodyPr wrap="none">
            <a:spAutoFit/>
          </a:bodyPr>
          <a:lstStyle/>
          <a:p>
            <a:pPr eaLnBrk="0" hangingPunct="0">
              <a:spcBef>
                <a:spcPct val="50000"/>
              </a:spcBef>
            </a:pPr>
            <a:r>
              <a:rPr lang="en-US" sz="1400">
                <a:latin typeface="Calibri" pitchFamily="34" charset="0"/>
              </a:rPr>
              <a:t>Load Chain</a:t>
            </a:r>
          </a:p>
        </p:txBody>
      </p:sp>
      <p:pic>
        <p:nvPicPr>
          <p:cNvPr id="38918" name="Picture 7" descr="chain hoist 2"/>
          <p:cNvPicPr>
            <a:picLocks noChangeAspect="1" noChangeArrowheads="1"/>
          </p:cNvPicPr>
          <p:nvPr/>
        </p:nvPicPr>
        <p:blipFill>
          <a:blip r:embed="rId5" cstate="print"/>
          <a:srcRect/>
          <a:stretch>
            <a:fillRect/>
          </a:stretch>
        </p:blipFill>
        <p:spPr bwMode="auto">
          <a:xfrm>
            <a:off x="184150" y="1295400"/>
            <a:ext cx="1873250" cy="3505200"/>
          </a:xfrm>
          <a:prstGeom prst="rect">
            <a:avLst/>
          </a:prstGeom>
          <a:noFill/>
          <a:ln w="9525">
            <a:noFill/>
            <a:miter lim="800000"/>
            <a:headEnd/>
            <a:tailEnd/>
          </a:ln>
        </p:spPr>
      </p:pic>
      <p:sp>
        <p:nvSpPr>
          <p:cNvPr id="38919" name="Line 8"/>
          <p:cNvSpPr>
            <a:spLocks noChangeShapeType="1"/>
          </p:cNvSpPr>
          <p:nvPr/>
        </p:nvSpPr>
        <p:spPr bwMode="auto">
          <a:xfrm flipH="1">
            <a:off x="1268413" y="3646488"/>
            <a:ext cx="914400" cy="0"/>
          </a:xfrm>
          <a:prstGeom prst="line">
            <a:avLst/>
          </a:prstGeom>
          <a:noFill/>
          <a:ln w="28575" cap="sq">
            <a:solidFill>
              <a:srgbClr val="FF0000"/>
            </a:solidFill>
            <a:round/>
            <a:headEnd/>
            <a:tailEnd type="triangle" w="med" len="med"/>
          </a:ln>
        </p:spPr>
        <p:txBody>
          <a:bodyPr>
            <a:spAutoFit/>
          </a:bodyPr>
          <a:lstStyle/>
          <a:p>
            <a:endParaRPr lang="en-US"/>
          </a:p>
        </p:txBody>
      </p:sp>
      <p:sp>
        <p:nvSpPr>
          <p:cNvPr id="38920" name="Line 9"/>
          <p:cNvSpPr>
            <a:spLocks noChangeShapeType="1"/>
          </p:cNvSpPr>
          <p:nvPr/>
        </p:nvSpPr>
        <p:spPr bwMode="auto">
          <a:xfrm flipH="1">
            <a:off x="963613" y="4484688"/>
            <a:ext cx="1219200" cy="0"/>
          </a:xfrm>
          <a:prstGeom prst="line">
            <a:avLst/>
          </a:prstGeom>
          <a:noFill/>
          <a:ln w="28575" cap="sq">
            <a:solidFill>
              <a:srgbClr val="FF0000"/>
            </a:solidFill>
            <a:round/>
            <a:headEnd/>
            <a:tailEnd type="triangle" w="med" len="med"/>
          </a:ln>
        </p:spPr>
        <p:txBody>
          <a:bodyPr>
            <a:spAutoFit/>
          </a:bodyPr>
          <a:lstStyle/>
          <a:p>
            <a:endParaRPr lang="en-US"/>
          </a:p>
        </p:txBody>
      </p:sp>
      <p:sp>
        <p:nvSpPr>
          <p:cNvPr id="38921" name="Text Box 10"/>
          <p:cNvSpPr txBox="1">
            <a:spLocks noChangeArrowheads="1"/>
          </p:cNvSpPr>
          <p:nvPr/>
        </p:nvSpPr>
        <p:spPr bwMode="auto">
          <a:xfrm>
            <a:off x="2335213" y="1828800"/>
            <a:ext cx="1052512" cy="623888"/>
          </a:xfrm>
          <a:prstGeom prst="rect">
            <a:avLst/>
          </a:prstGeom>
          <a:noFill/>
          <a:ln w="57150" cap="sq">
            <a:noFill/>
            <a:miter lim="800000"/>
            <a:headEnd/>
            <a:tailEnd/>
          </a:ln>
        </p:spPr>
        <p:txBody>
          <a:bodyPr wrap="none">
            <a:spAutoFit/>
          </a:bodyPr>
          <a:lstStyle/>
          <a:p>
            <a:pPr eaLnBrk="0" hangingPunct="0">
              <a:spcBef>
                <a:spcPct val="50000"/>
              </a:spcBef>
            </a:pPr>
            <a:r>
              <a:rPr lang="en-US" sz="1400">
                <a:latin typeface="Calibri" pitchFamily="34" charset="0"/>
              </a:rPr>
              <a:t>Body/block</a:t>
            </a:r>
          </a:p>
          <a:p>
            <a:pPr eaLnBrk="0" hangingPunct="0">
              <a:spcBef>
                <a:spcPct val="50000"/>
              </a:spcBef>
            </a:pPr>
            <a:r>
              <a:rPr lang="en-US" sz="1400">
                <a:latin typeface="Calibri" pitchFamily="34" charset="0"/>
              </a:rPr>
              <a:t> Assembly</a:t>
            </a:r>
          </a:p>
        </p:txBody>
      </p:sp>
      <p:sp>
        <p:nvSpPr>
          <p:cNvPr id="38922" name="Line 11"/>
          <p:cNvSpPr>
            <a:spLocks noChangeShapeType="1"/>
          </p:cNvSpPr>
          <p:nvPr/>
        </p:nvSpPr>
        <p:spPr bwMode="auto">
          <a:xfrm flipH="1">
            <a:off x="1344613" y="2198688"/>
            <a:ext cx="914400" cy="0"/>
          </a:xfrm>
          <a:prstGeom prst="line">
            <a:avLst/>
          </a:prstGeom>
          <a:noFill/>
          <a:ln w="19050" cap="sq">
            <a:solidFill>
              <a:srgbClr val="FF0000"/>
            </a:solidFill>
            <a:round/>
            <a:headEnd/>
            <a:tailEnd type="triangle" w="med" len="med"/>
          </a:ln>
        </p:spPr>
        <p:txBody>
          <a:bodyPr>
            <a:spAutoFit/>
          </a:bodyPr>
          <a:lstStyle/>
          <a:p>
            <a:endParaRPr lang="en-US"/>
          </a:p>
        </p:txBody>
      </p:sp>
      <p:pic>
        <p:nvPicPr>
          <p:cNvPr id="38924" name="Picture 4" descr="YaleHandChBlackBacSmall"/>
          <p:cNvPicPr>
            <a:picLocks noChangeAspect="1" noChangeArrowheads="1"/>
          </p:cNvPicPr>
          <p:nvPr/>
        </p:nvPicPr>
        <p:blipFill>
          <a:blip r:embed="rId6" cstate="print"/>
          <a:srcRect/>
          <a:stretch>
            <a:fillRect/>
          </a:stretch>
        </p:blipFill>
        <p:spPr bwMode="auto">
          <a:xfrm>
            <a:off x="3581400" y="3505200"/>
            <a:ext cx="2116138" cy="3276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121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1212"/>
                                        </p:tgtEl>
                                      </p:cBhvr>
                                    </p:cmd>
                                  </p:childTnLst>
                                </p:cTn>
                              </p:par>
                            </p:childTnLst>
                          </p:cTn>
                        </p:par>
                      </p:childTnLst>
                    </p:cTn>
                  </p:par>
                </p:childTnLst>
              </p:cTn>
              <p:nextCondLst>
                <p:cond evt="onClick" delay="0">
                  <p:tgtEl>
                    <p:spTgt spid="51212"/>
                  </p:tgtEl>
                </p:cond>
              </p:nextCondLst>
            </p:seq>
            <p:video>
              <p:cMediaNode>
                <p:cTn id="7" fill="hold" display="0">
                  <p:stCondLst>
                    <p:cond delay="indefinite"/>
                  </p:stCondLst>
                  <p:endCondLst>
                    <p:cond evt="onNext" delay="0">
                      <p:tgtEl>
                        <p:sldTgt/>
                      </p:tgtEl>
                    </p:cond>
                    <p:cond evt="onPrev" delay="0">
                      <p:tgtEl>
                        <p:sldTgt/>
                      </p:tgtEl>
                    </p:cond>
                  </p:endCondLst>
                </p:cTn>
                <p:tgtEl>
                  <p:spTgt spid="51212"/>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eaLnBrk="1" hangingPunct="1"/>
            <a:r>
              <a:rPr lang="en-US" smtClean="0">
                <a:latin typeface="Algerian" pitchFamily="82" charset="0"/>
              </a:rPr>
              <a:t>Beam Trolley</a:t>
            </a:r>
          </a:p>
        </p:txBody>
      </p:sp>
      <p:graphicFrame>
        <p:nvGraphicFramePr>
          <p:cNvPr id="6146" name="Object 2"/>
          <p:cNvGraphicFramePr>
            <a:graphicFrameLocks noChangeAspect="1"/>
          </p:cNvGraphicFramePr>
          <p:nvPr/>
        </p:nvGraphicFramePr>
        <p:xfrm>
          <a:off x="914400" y="2133600"/>
          <a:ext cx="7518400" cy="3273425"/>
        </p:xfrm>
        <a:graphic>
          <a:graphicData uri="http://schemas.openxmlformats.org/presentationml/2006/ole">
            <mc:AlternateContent xmlns:mc="http://schemas.openxmlformats.org/markup-compatibility/2006">
              <mc:Choice xmlns:v="urn:schemas-microsoft-com:vml" Requires="v">
                <p:oleObj spid="_x0000_s6148" name="Photo House" r:id="rId4" imgW="7516383" imgH="3273559" progId="">
                  <p:embed/>
                </p:oleObj>
              </mc:Choice>
              <mc:Fallback>
                <p:oleObj name="Photo House" r:id="rId4" imgW="7516383" imgH="3273559"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133600"/>
                        <a:ext cx="7518400" cy="3273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ap="sq">
                            <a:solidFill>
                              <a:srgbClr val="0066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8" name="Text Box 4"/>
          <p:cNvSpPr txBox="1">
            <a:spLocks noChangeArrowheads="1"/>
          </p:cNvSpPr>
          <p:nvPr/>
        </p:nvSpPr>
        <p:spPr bwMode="auto">
          <a:xfrm>
            <a:off x="6096000" y="3505200"/>
            <a:ext cx="963613" cy="457200"/>
          </a:xfrm>
          <a:prstGeom prst="rect">
            <a:avLst/>
          </a:prstGeom>
          <a:noFill/>
          <a:ln w="57150" cap="sq">
            <a:noFill/>
            <a:miter lim="800000"/>
            <a:headEnd/>
            <a:tailEnd/>
          </a:ln>
        </p:spPr>
        <p:txBody>
          <a:bodyPr wrap="none">
            <a:spAutoFit/>
          </a:bodyPr>
          <a:lstStyle/>
          <a:p>
            <a:pPr eaLnBrk="0" hangingPunct="0">
              <a:spcBef>
                <a:spcPct val="50000"/>
              </a:spcBef>
            </a:pPr>
            <a:r>
              <a:rPr lang="en-US" sz="2400">
                <a:solidFill>
                  <a:srgbClr val="CC3300"/>
                </a:solidFill>
                <a:latin typeface="Calibri" pitchFamily="34" charset="0"/>
              </a:rPr>
              <a:t>5 Ton</a:t>
            </a:r>
          </a:p>
        </p:txBody>
      </p:sp>
      <p:sp>
        <p:nvSpPr>
          <p:cNvPr id="6149" name="Text Box 5"/>
          <p:cNvSpPr txBox="1">
            <a:spLocks noChangeArrowheads="1"/>
          </p:cNvSpPr>
          <p:nvPr/>
        </p:nvSpPr>
        <p:spPr bwMode="auto">
          <a:xfrm>
            <a:off x="3124200" y="5527675"/>
            <a:ext cx="2457450" cy="457200"/>
          </a:xfrm>
          <a:prstGeom prst="rect">
            <a:avLst/>
          </a:prstGeom>
          <a:noFill/>
          <a:ln w="12700" cap="sq">
            <a:noFill/>
            <a:miter lim="800000"/>
            <a:headEnd type="none" w="sm" len="sm"/>
            <a:tailEnd type="none" w="sm" len="sm"/>
          </a:ln>
        </p:spPr>
        <p:txBody>
          <a:bodyPr wrap="none">
            <a:spAutoFit/>
          </a:bodyPr>
          <a:lstStyle/>
          <a:p>
            <a:r>
              <a:rPr lang="en-US" sz="2400">
                <a:latin typeface="Times New Roman" pitchFamily="18" charset="0"/>
              </a:rPr>
              <a:t>Inspection Criteria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609600" y="228600"/>
            <a:ext cx="7772400" cy="1143000"/>
          </a:xfrm>
        </p:spPr>
        <p:txBody>
          <a:bodyPr/>
          <a:lstStyle/>
          <a:p>
            <a:pPr eaLnBrk="1" hangingPunct="1"/>
            <a:r>
              <a:rPr lang="en-US" sz="4000" smtClean="0">
                <a:latin typeface="Algerian" pitchFamily="82" charset="0"/>
              </a:rPr>
              <a:t>Mobile Crane Signals</a:t>
            </a:r>
          </a:p>
        </p:txBody>
      </p:sp>
      <p:pic>
        <p:nvPicPr>
          <p:cNvPr id="44034" name="Picture 3" descr="SLD_12"/>
          <p:cNvPicPr>
            <a:picLocks noChangeAspect="1" noChangeArrowheads="1"/>
          </p:cNvPicPr>
          <p:nvPr/>
        </p:nvPicPr>
        <p:blipFill>
          <a:blip r:embed="rId3" cstate="print"/>
          <a:srcRect/>
          <a:stretch>
            <a:fillRect/>
          </a:stretch>
        </p:blipFill>
        <p:spPr bwMode="auto">
          <a:xfrm>
            <a:off x="762000" y="1643063"/>
            <a:ext cx="7643813" cy="5138737"/>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762000" y="533400"/>
            <a:ext cx="7772400" cy="1143000"/>
          </a:xfrm>
        </p:spPr>
        <p:txBody>
          <a:bodyPr/>
          <a:lstStyle/>
          <a:p>
            <a:pPr eaLnBrk="1" hangingPunct="1"/>
            <a:r>
              <a:rPr lang="en-US" smtClean="0">
                <a:latin typeface="Algerian" pitchFamily="82" charset="0"/>
              </a:rPr>
              <a:t>Slow signals</a:t>
            </a:r>
          </a:p>
        </p:txBody>
      </p:sp>
      <p:pic>
        <p:nvPicPr>
          <p:cNvPr id="46082" name="Picture 3" descr="SLD_13"/>
          <p:cNvPicPr>
            <a:picLocks noChangeAspect="1" noChangeArrowheads="1"/>
          </p:cNvPicPr>
          <p:nvPr/>
        </p:nvPicPr>
        <p:blipFill>
          <a:blip r:embed="rId3" cstate="print"/>
          <a:srcRect/>
          <a:stretch>
            <a:fillRect/>
          </a:stretch>
        </p:blipFill>
        <p:spPr bwMode="auto">
          <a:xfrm>
            <a:off x="685800" y="1447800"/>
            <a:ext cx="7693025" cy="4889500"/>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762000" y="457200"/>
            <a:ext cx="7772400" cy="1143000"/>
          </a:xfrm>
        </p:spPr>
        <p:txBody>
          <a:bodyPr/>
          <a:lstStyle/>
          <a:p>
            <a:pPr eaLnBrk="1" hangingPunct="1"/>
            <a:r>
              <a:rPr lang="en-US" smtClean="0">
                <a:latin typeface="Algerian" pitchFamily="82" charset="0"/>
              </a:rPr>
              <a:t>Stop Signal</a:t>
            </a:r>
          </a:p>
        </p:txBody>
      </p:sp>
      <p:pic>
        <p:nvPicPr>
          <p:cNvPr id="48130" name="Picture 3" descr="SLD_14"/>
          <p:cNvPicPr>
            <a:picLocks noChangeAspect="1" noChangeArrowheads="1"/>
          </p:cNvPicPr>
          <p:nvPr/>
        </p:nvPicPr>
        <p:blipFill>
          <a:blip r:embed="rId3" cstate="print"/>
          <a:srcRect/>
          <a:stretch>
            <a:fillRect/>
          </a:stretch>
        </p:blipFill>
        <p:spPr bwMode="auto">
          <a:xfrm>
            <a:off x="685800" y="2152650"/>
            <a:ext cx="7696200" cy="3943350"/>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descr="~1977948"/>
          <p:cNvPicPr>
            <a:picLocks noChangeAspect="1" noChangeArrowheads="1"/>
          </p:cNvPicPr>
          <p:nvPr/>
        </p:nvPicPr>
        <p:blipFill>
          <a:blip r:embed="rId2" cstate="print"/>
          <a:srcRect/>
          <a:stretch>
            <a:fillRect/>
          </a:stretch>
        </p:blipFill>
        <p:spPr bwMode="auto">
          <a:xfrm>
            <a:off x="1143000" y="990600"/>
            <a:ext cx="6959600" cy="5219700"/>
          </a:xfrm>
          <a:prstGeom prst="rect">
            <a:avLst/>
          </a:prstGeom>
          <a:noFill/>
          <a:ln w="9525">
            <a:noFill/>
            <a:miter lim="800000"/>
            <a:headEnd/>
            <a:tailEnd/>
          </a:ln>
        </p:spPr>
      </p:pic>
      <p:sp>
        <p:nvSpPr>
          <p:cNvPr id="15362" name="Rectangle 2"/>
          <p:cNvSpPr txBox="1">
            <a:spLocks noChangeArrowheads="1"/>
          </p:cNvSpPr>
          <p:nvPr/>
        </p:nvSpPr>
        <p:spPr bwMode="auto">
          <a:xfrm>
            <a:off x="762000" y="228600"/>
            <a:ext cx="7772400" cy="1066800"/>
          </a:xfrm>
          <a:prstGeom prst="rect">
            <a:avLst/>
          </a:prstGeom>
          <a:solidFill>
            <a:srgbClr val="00B0F0"/>
          </a:solidFill>
          <a:ln w="9525">
            <a:noFill/>
            <a:miter lim="800000"/>
            <a:headEnd/>
            <a:tailEnd/>
          </a:ln>
        </p:spPr>
        <p:txBody>
          <a:bodyPr anchor="ctr"/>
          <a:lstStyle/>
          <a:p>
            <a:pPr algn="ctr"/>
            <a:r>
              <a:rPr lang="en-US" sz="4000" b="1">
                <a:solidFill>
                  <a:srgbClr val="0D0D0D"/>
                </a:solidFill>
              </a:rPr>
              <a:t>Hoists and Cranes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cstate="print"/>
          <a:srcRect l="4132" t="17284" r="23967" b="13580"/>
          <a:stretch>
            <a:fillRect/>
          </a:stretch>
        </p:blipFill>
        <p:spPr bwMode="auto">
          <a:xfrm>
            <a:off x="1905000" y="0"/>
            <a:ext cx="532765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p:nvPr>
        </p:nvSpPr>
        <p:spPr/>
        <p:txBody>
          <a:bodyPr/>
          <a:lstStyle/>
          <a:p>
            <a:pPr eaLnBrk="1" hangingPunct="1"/>
            <a:r>
              <a:rPr lang="en-US" smtClean="0"/>
              <a:t>Terminal Objective</a:t>
            </a:r>
          </a:p>
        </p:txBody>
      </p:sp>
      <p:sp>
        <p:nvSpPr>
          <p:cNvPr id="16386" name="Rectangle 3"/>
          <p:cNvSpPr>
            <a:spLocks noGrp="1"/>
          </p:cNvSpPr>
          <p:nvPr>
            <p:ph idx="1"/>
          </p:nvPr>
        </p:nvSpPr>
        <p:spPr>
          <a:xfrm>
            <a:off x="457200" y="2590800"/>
            <a:ext cx="8229600" cy="2438400"/>
          </a:xfrm>
        </p:spPr>
        <p:txBody>
          <a:bodyPr/>
          <a:lstStyle/>
          <a:p>
            <a:pPr eaLnBrk="1" hangingPunct="1"/>
            <a:r>
              <a:rPr lang="en-US" smtClean="0"/>
              <a:t>Understand the basic terminology and safety associated Hoists, cranes, and rigging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p:txBody>
          <a:bodyPr/>
          <a:lstStyle/>
          <a:p>
            <a:pPr eaLnBrk="1" hangingPunct="1"/>
            <a:r>
              <a:rPr lang="en-US" smtClean="0"/>
              <a:t>Enabling Objectives</a:t>
            </a:r>
          </a:p>
        </p:txBody>
      </p:sp>
      <p:sp>
        <p:nvSpPr>
          <p:cNvPr id="17410" name="Rectangle 3"/>
          <p:cNvSpPr>
            <a:spLocks noGrp="1"/>
          </p:cNvSpPr>
          <p:nvPr>
            <p:ph idx="1"/>
          </p:nvPr>
        </p:nvSpPr>
        <p:spPr>
          <a:xfrm>
            <a:off x="381000" y="2332038"/>
            <a:ext cx="8229600" cy="3687762"/>
          </a:xfrm>
        </p:spPr>
        <p:txBody>
          <a:bodyPr/>
          <a:lstStyle/>
          <a:p>
            <a:pPr eaLnBrk="1" hangingPunct="1"/>
            <a:r>
              <a:rPr lang="en-US" smtClean="0"/>
              <a:t>Identify a number of DO’s and DONT’s around rigging</a:t>
            </a:r>
          </a:p>
          <a:p>
            <a:pPr eaLnBrk="1" hangingPunct="1"/>
            <a:r>
              <a:rPr lang="en-US" smtClean="0"/>
              <a:t>Explain the uses of various types of hoists</a:t>
            </a:r>
          </a:p>
          <a:p>
            <a:pPr eaLnBrk="1" hangingPunct="1"/>
            <a:r>
              <a:rPr lang="en-US" smtClean="0"/>
              <a:t>Be able to identify some basic crane hand signals</a:t>
            </a:r>
          </a:p>
          <a:p>
            <a:pPr eaLnBrk="1" hangingPunct="1"/>
            <a:endParaRPr lang="en-US" smtClean="0"/>
          </a:p>
          <a:p>
            <a:pPr eaLnBrk="1" hangingPunct="1"/>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685800" y="381000"/>
            <a:ext cx="7772400" cy="1066800"/>
          </a:xfrm>
          <a:prstGeom prst="rect">
            <a:avLst/>
          </a:prstGeom>
        </p:spPr>
        <p:txBody>
          <a:bodyPr anchor="ctr">
            <a:normAutofit/>
          </a:bodyPr>
          <a:lstStyle/>
          <a:p>
            <a:pPr algn="ctr" fontAlgn="auto">
              <a:spcAft>
                <a:spcPts val="0"/>
              </a:spcAft>
              <a:defRPr/>
            </a:pPr>
            <a:r>
              <a:rPr lang="en-US" sz="4000" dirty="0">
                <a:latin typeface="Algerian" pitchFamily="82" charset="0"/>
                <a:ea typeface="+mj-ea"/>
                <a:cs typeface="+mj-cs"/>
              </a:rPr>
              <a:t>Basic RIGGING Practices</a:t>
            </a:r>
          </a:p>
        </p:txBody>
      </p:sp>
      <p:sp>
        <p:nvSpPr>
          <p:cNvPr id="5" name="Rectangle 3"/>
          <p:cNvSpPr txBox="1">
            <a:spLocks noChangeArrowheads="1"/>
          </p:cNvSpPr>
          <p:nvPr/>
        </p:nvSpPr>
        <p:spPr>
          <a:xfrm>
            <a:off x="914400" y="1981200"/>
            <a:ext cx="7391400" cy="4800600"/>
          </a:xfrm>
          <a:prstGeom prst="rect">
            <a:avLst/>
          </a:prstGeom>
        </p:spPr>
        <p:txBody>
          <a:bodyPr>
            <a:normAutofit/>
          </a:bodyPr>
          <a:lstStyle/>
          <a:p>
            <a:pPr fontAlgn="auto">
              <a:lnSpc>
                <a:spcPct val="80000"/>
              </a:lnSpc>
              <a:spcBef>
                <a:spcPct val="20000"/>
              </a:spcBef>
              <a:spcAft>
                <a:spcPts val="0"/>
              </a:spcAft>
              <a:buFont typeface="Arial" pitchFamily="34" charset="0"/>
              <a:buNone/>
              <a:defRPr/>
            </a:pPr>
            <a:r>
              <a:rPr lang="en-US" sz="2800" dirty="0">
                <a:solidFill>
                  <a:schemeClr val="tx1">
                    <a:lumMod val="95000"/>
                    <a:lumOff val="5000"/>
                  </a:schemeClr>
                </a:solidFill>
                <a:latin typeface="+mn-lt"/>
                <a:cs typeface="+mn-cs"/>
              </a:rPr>
              <a:t> </a:t>
            </a:r>
            <a:r>
              <a:rPr lang="en-US" sz="2400" dirty="0">
                <a:solidFill>
                  <a:schemeClr val="tx1">
                    <a:lumMod val="95000"/>
                    <a:lumOff val="5000"/>
                  </a:schemeClr>
                </a:solidFill>
                <a:latin typeface="+mn-lt"/>
                <a:cs typeface="+mn-cs"/>
              </a:rPr>
              <a:t>All personnel shall be kept clear of lifted or suspended loads.</a:t>
            </a:r>
          </a:p>
          <a:p>
            <a:pPr fontAlgn="auto">
              <a:lnSpc>
                <a:spcPct val="80000"/>
              </a:lnSpc>
              <a:spcBef>
                <a:spcPct val="20000"/>
              </a:spcBef>
              <a:spcAft>
                <a:spcPts val="0"/>
              </a:spcAft>
              <a:buFont typeface="Arial" pitchFamily="34" charset="0"/>
              <a:buNone/>
              <a:defRPr/>
            </a:pPr>
            <a:endParaRPr lang="en-US" sz="2400" dirty="0">
              <a:solidFill>
                <a:schemeClr val="tx1">
                  <a:lumMod val="95000"/>
                  <a:lumOff val="5000"/>
                </a:schemeClr>
              </a:solidFill>
              <a:latin typeface="+mn-lt"/>
              <a:cs typeface="+mn-cs"/>
            </a:endParaRPr>
          </a:p>
          <a:p>
            <a:pPr fontAlgn="auto">
              <a:lnSpc>
                <a:spcPct val="80000"/>
              </a:lnSpc>
              <a:spcBef>
                <a:spcPct val="20000"/>
              </a:spcBef>
              <a:spcAft>
                <a:spcPts val="0"/>
              </a:spcAft>
              <a:buFont typeface="Arial" pitchFamily="34" charset="0"/>
              <a:buNone/>
              <a:defRPr/>
            </a:pPr>
            <a:r>
              <a:rPr lang="en-US" sz="2400" dirty="0">
                <a:solidFill>
                  <a:schemeClr val="tx1">
                    <a:lumMod val="95000"/>
                    <a:lumOff val="5000"/>
                  </a:schemeClr>
                </a:solidFill>
                <a:latin typeface="+mn-lt"/>
                <a:cs typeface="+mn-cs"/>
              </a:rPr>
              <a:t> Keep all personnel and body parts clear of the rigging hardware. </a:t>
            </a:r>
          </a:p>
          <a:p>
            <a:pPr fontAlgn="auto">
              <a:lnSpc>
                <a:spcPct val="80000"/>
              </a:lnSpc>
              <a:spcBef>
                <a:spcPct val="20000"/>
              </a:spcBef>
              <a:spcAft>
                <a:spcPts val="0"/>
              </a:spcAft>
              <a:buFont typeface="Arial" pitchFamily="34" charset="0"/>
              <a:buNone/>
              <a:defRPr/>
            </a:pPr>
            <a:endParaRPr lang="en-US" sz="2400" dirty="0">
              <a:solidFill>
                <a:schemeClr val="tx1">
                  <a:lumMod val="95000"/>
                  <a:lumOff val="5000"/>
                </a:schemeClr>
              </a:solidFill>
              <a:latin typeface="+mn-lt"/>
              <a:cs typeface="+mn-cs"/>
            </a:endParaRPr>
          </a:p>
          <a:p>
            <a:pPr fontAlgn="auto">
              <a:lnSpc>
                <a:spcPct val="80000"/>
              </a:lnSpc>
              <a:spcBef>
                <a:spcPct val="20000"/>
              </a:spcBef>
              <a:spcAft>
                <a:spcPts val="0"/>
              </a:spcAft>
              <a:buFont typeface="Arial" pitchFamily="34" charset="0"/>
              <a:buNone/>
              <a:defRPr/>
            </a:pPr>
            <a:r>
              <a:rPr lang="en-US" sz="2400" dirty="0">
                <a:solidFill>
                  <a:schemeClr val="tx1">
                    <a:lumMod val="95000"/>
                    <a:lumOff val="5000"/>
                  </a:schemeClr>
                </a:solidFill>
                <a:latin typeface="+mn-lt"/>
                <a:cs typeface="+mn-cs"/>
              </a:rPr>
              <a:t> Keep all personnel and body parts from under the load.</a:t>
            </a:r>
          </a:p>
          <a:p>
            <a:pPr fontAlgn="auto">
              <a:lnSpc>
                <a:spcPct val="80000"/>
              </a:lnSpc>
              <a:spcBef>
                <a:spcPct val="20000"/>
              </a:spcBef>
              <a:spcAft>
                <a:spcPts val="0"/>
              </a:spcAft>
              <a:buFont typeface="Arial" pitchFamily="34" charset="0"/>
              <a:buNone/>
              <a:defRPr/>
            </a:pPr>
            <a:endParaRPr lang="en-US" sz="2400" dirty="0">
              <a:solidFill>
                <a:schemeClr val="tx1">
                  <a:lumMod val="95000"/>
                  <a:lumOff val="5000"/>
                </a:schemeClr>
              </a:solidFill>
              <a:latin typeface="+mn-lt"/>
              <a:cs typeface="+mn-cs"/>
            </a:endParaRPr>
          </a:p>
          <a:p>
            <a:pPr fontAlgn="auto">
              <a:lnSpc>
                <a:spcPct val="80000"/>
              </a:lnSpc>
              <a:spcBef>
                <a:spcPct val="20000"/>
              </a:spcBef>
              <a:spcAft>
                <a:spcPts val="0"/>
              </a:spcAft>
              <a:buFont typeface="Arial" pitchFamily="34" charset="0"/>
              <a:buNone/>
              <a:defRPr/>
            </a:pPr>
            <a:r>
              <a:rPr lang="en-US" sz="2400" dirty="0">
                <a:solidFill>
                  <a:schemeClr val="tx1">
                    <a:lumMod val="95000"/>
                    <a:lumOff val="5000"/>
                  </a:schemeClr>
                </a:solidFill>
                <a:latin typeface="+mn-lt"/>
                <a:cs typeface="+mn-cs"/>
              </a:rPr>
              <a:t> Shocking the load is prohibited.</a:t>
            </a:r>
          </a:p>
          <a:p>
            <a:pPr fontAlgn="auto">
              <a:lnSpc>
                <a:spcPct val="80000"/>
              </a:lnSpc>
              <a:spcBef>
                <a:spcPct val="20000"/>
              </a:spcBef>
              <a:spcAft>
                <a:spcPts val="0"/>
              </a:spcAft>
              <a:buFont typeface="Arial" pitchFamily="34" charset="0"/>
              <a:buNone/>
              <a:defRPr/>
            </a:pPr>
            <a:endParaRPr lang="en-US" sz="2400" dirty="0">
              <a:solidFill>
                <a:schemeClr val="tx1">
                  <a:lumMod val="95000"/>
                  <a:lumOff val="5000"/>
                </a:schemeClr>
              </a:solidFill>
              <a:latin typeface="+mn-lt"/>
              <a:cs typeface="+mn-cs"/>
            </a:endParaRPr>
          </a:p>
          <a:p>
            <a:pPr fontAlgn="auto">
              <a:lnSpc>
                <a:spcPct val="80000"/>
              </a:lnSpc>
              <a:spcBef>
                <a:spcPct val="20000"/>
              </a:spcBef>
              <a:spcAft>
                <a:spcPts val="0"/>
              </a:spcAft>
              <a:buFont typeface="Arial" pitchFamily="34" charset="0"/>
              <a:buNone/>
              <a:defRPr/>
            </a:pPr>
            <a:r>
              <a:rPr lang="en-US" sz="2400" dirty="0">
                <a:solidFill>
                  <a:schemeClr val="tx1">
                    <a:lumMod val="95000"/>
                    <a:lumOff val="5000"/>
                  </a:schemeClr>
                </a:solidFill>
                <a:latin typeface="+mn-lt"/>
                <a:cs typeface="+mn-cs"/>
              </a:rPr>
              <a:t> A sling shall not be pulled from a load when the load is resting on the sling.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3"/>
          <p:cNvSpPr txBox="1">
            <a:spLocks noChangeArrowheads="1"/>
          </p:cNvSpPr>
          <p:nvPr/>
        </p:nvSpPr>
        <p:spPr bwMode="auto">
          <a:xfrm>
            <a:off x="838200" y="1143000"/>
            <a:ext cx="7620000" cy="5105400"/>
          </a:xfrm>
          <a:prstGeom prst="rect">
            <a:avLst/>
          </a:prstGeom>
          <a:noFill/>
          <a:ln w="9525">
            <a:noFill/>
            <a:miter lim="800000"/>
            <a:headEnd/>
            <a:tailEnd/>
          </a:ln>
        </p:spPr>
        <p:txBody>
          <a:bodyPr/>
          <a:lstStyle/>
          <a:p>
            <a:pPr>
              <a:spcBef>
                <a:spcPct val="20000"/>
              </a:spcBef>
              <a:buSzPct val="75000"/>
              <a:buFont typeface="Arial" charset="0"/>
              <a:buNone/>
            </a:pPr>
            <a:r>
              <a:rPr lang="en-US" sz="3200">
                <a:solidFill>
                  <a:srgbClr val="0D0D0D"/>
                </a:solidFill>
                <a:latin typeface="Calibri" pitchFamily="34" charset="0"/>
              </a:rPr>
              <a:t> </a:t>
            </a:r>
            <a:r>
              <a:rPr lang="en-US" sz="2800">
                <a:solidFill>
                  <a:srgbClr val="0D0D0D"/>
                </a:solidFill>
                <a:latin typeface="Calibri" pitchFamily="34" charset="0"/>
              </a:rPr>
              <a:t>Prior to use the slings and all rigging hardware, fastenings and attachments shall be inspected for damage or defects.</a:t>
            </a:r>
          </a:p>
          <a:p>
            <a:pPr>
              <a:spcBef>
                <a:spcPct val="20000"/>
              </a:spcBef>
              <a:buSzPct val="75000"/>
              <a:buFont typeface="Arial" charset="0"/>
              <a:buNone/>
            </a:pPr>
            <a:endParaRPr lang="en-US" sz="2800">
              <a:solidFill>
                <a:srgbClr val="0D0D0D"/>
              </a:solidFill>
              <a:latin typeface="Calibri" pitchFamily="34" charset="0"/>
            </a:endParaRPr>
          </a:p>
          <a:p>
            <a:pPr>
              <a:spcBef>
                <a:spcPct val="20000"/>
              </a:spcBef>
              <a:buFont typeface="Arial" charset="0"/>
              <a:buNone/>
            </a:pPr>
            <a:r>
              <a:rPr lang="en-US" sz="2800">
                <a:solidFill>
                  <a:srgbClr val="0D0D0D"/>
                </a:solidFill>
                <a:latin typeface="Calibri" pitchFamily="34" charset="0"/>
              </a:rPr>
              <a:t>Additional inspections shall be performed during sling use.</a:t>
            </a:r>
          </a:p>
          <a:p>
            <a:pPr>
              <a:spcBef>
                <a:spcPct val="20000"/>
              </a:spcBef>
              <a:buFont typeface="Arial" charset="0"/>
              <a:buNone/>
            </a:pPr>
            <a:endParaRPr lang="en-US" sz="2800">
              <a:solidFill>
                <a:srgbClr val="0D0D0D"/>
              </a:solidFill>
              <a:latin typeface="Calibri" pitchFamily="34" charset="0"/>
            </a:endParaRPr>
          </a:p>
          <a:p>
            <a:pPr>
              <a:spcBef>
                <a:spcPct val="20000"/>
              </a:spcBef>
              <a:buFont typeface="Arial" charset="0"/>
              <a:buNone/>
            </a:pPr>
            <a:r>
              <a:rPr lang="en-US" sz="2800">
                <a:solidFill>
                  <a:srgbClr val="0D0D0D"/>
                </a:solidFill>
                <a:latin typeface="Calibri" pitchFamily="34" charset="0"/>
              </a:rPr>
              <a:t>When warranted, damaged or defective slings shall be removed from service.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427038"/>
            <a:ext cx="8229600" cy="914400"/>
          </a:xfrm>
          <a:prstGeom prst="rect">
            <a:avLst/>
          </a:prstGeom>
        </p:spPr>
        <p:txBody>
          <a:bodyPr anchor="ctr">
            <a:normAutofit fontScale="85000" lnSpcReduction="10000"/>
          </a:bodyPr>
          <a:lstStyle/>
          <a:p>
            <a:pPr algn="ctr" fontAlgn="auto">
              <a:spcAft>
                <a:spcPts val="0"/>
              </a:spcAft>
              <a:defRPr/>
            </a:pPr>
            <a:r>
              <a:rPr lang="en-US" sz="4000">
                <a:latin typeface="Algerian" pitchFamily="82" charset="0"/>
                <a:ea typeface="+mj-ea"/>
                <a:cs typeface="+mj-cs"/>
              </a:rPr>
              <a:t>Basic Sling Utilization Practices</a:t>
            </a:r>
          </a:p>
        </p:txBody>
      </p:sp>
      <p:sp>
        <p:nvSpPr>
          <p:cNvPr id="3" name="Rectangle 3"/>
          <p:cNvSpPr txBox="1">
            <a:spLocks noChangeArrowheads="1"/>
          </p:cNvSpPr>
          <p:nvPr/>
        </p:nvSpPr>
        <p:spPr>
          <a:xfrm>
            <a:off x="533400" y="1752600"/>
            <a:ext cx="7620000" cy="4648200"/>
          </a:xfrm>
          <a:prstGeom prst="rect">
            <a:avLst/>
          </a:prstGeom>
        </p:spPr>
        <p:txBody>
          <a:bodyPr>
            <a:normAutofit lnSpcReduction="10000"/>
          </a:bodyPr>
          <a:lstStyle/>
          <a:p>
            <a:pPr fontAlgn="auto">
              <a:lnSpc>
                <a:spcPct val="80000"/>
              </a:lnSpc>
              <a:spcBef>
                <a:spcPct val="20000"/>
              </a:spcBef>
              <a:spcAft>
                <a:spcPts val="0"/>
              </a:spcAft>
              <a:buFont typeface="Arial" pitchFamily="34" charset="0"/>
              <a:buNone/>
              <a:defRPr/>
            </a:pPr>
            <a:endParaRPr lang="en-US" sz="3200" dirty="0">
              <a:solidFill>
                <a:schemeClr val="tx1">
                  <a:lumMod val="95000"/>
                  <a:lumOff val="5000"/>
                </a:schemeClr>
              </a:solidFill>
              <a:latin typeface="+mn-lt"/>
              <a:cs typeface="+mn-cs"/>
            </a:endParaRPr>
          </a:p>
          <a:p>
            <a:pPr fontAlgn="auto">
              <a:lnSpc>
                <a:spcPct val="80000"/>
              </a:lnSpc>
              <a:spcBef>
                <a:spcPct val="20000"/>
              </a:spcBef>
              <a:spcAft>
                <a:spcPts val="0"/>
              </a:spcAft>
              <a:buFont typeface="Arial" pitchFamily="34" charset="0"/>
              <a:buNone/>
              <a:defRPr/>
            </a:pPr>
            <a:r>
              <a:rPr lang="en-US" sz="3200" dirty="0">
                <a:solidFill>
                  <a:schemeClr val="tx1">
                    <a:lumMod val="95000"/>
                    <a:lumOff val="5000"/>
                  </a:schemeClr>
                </a:solidFill>
                <a:latin typeface="+mn-lt"/>
                <a:cs typeface="+mn-cs"/>
              </a:rPr>
              <a:t> Keep sling angles as close to vertical as possible.</a:t>
            </a:r>
          </a:p>
          <a:p>
            <a:pPr fontAlgn="auto">
              <a:lnSpc>
                <a:spcPct val="80000"/>
              </a:lnSpc>
              <a:spcBef>
                <a:spcPct val="20000"/>
              </a:spcBef>
              <a:spcAft>
                <a:spcPts val="0"/>
              </a:spcAft>
              <a:buFont typeface="Arial" pitchFamily="34" charset="0"/>
              <a:buNone/>
              <a:defRPr/>
            </a:pPr>
            <a:r>
              <a:rPr lang="en-US" sz="3200" dirty="0">
                <a:solidFill>
                  <a:schemeClr val="tx1">
                    <a:lumMod val="95000"/>
                    <a:lumOff val="5000"/>
                  </a:schemeClr>
                </a:solidFill>
                <a:latin typeface="+mn-lt"/>
                <a:cs typeface="+mn-cs"/>
              </a:rPr>
              <a:t> </a:t>
            </a:r>
          </a:p>
          <a:p>
            <a:pPr fontAlgn="auto">
              <a:lnSpc>
                <a:spcPct val="80000"/>
              </a:lnSpc>
              <a:spcBef>
                <a:spcPct val="20000"/>
              </a:spcBef>
              <a:spcAft>
                <a:spcPts val="0"/>
              </a:spcAft>
              <a:buFont typeface="Arial" pitchFamily="34" charset="0"/>
              <a:buNone/>
              <a:defRPr/>
            </a:pPr>
            <a:r>
              <a:rPr lang="en-US" sz="3200" dirty="0">
                <a:solidFill>
                  <a:schemeClr val="tx1">
                    <a:lumMod val="95000"/>
                    <a:lumOff val="5000"/>
                  </a:schemeClr>
                </a:solidFill>
                <a:latin typeface="+mn-lt"/>
                <a:cs typeface="+mn-cs"/>
              </a:rPr>
              <a:t> Ensure sling capacity is enough for load.</a:t>
            </a:r>
          </a:p>
          <a:p>
            <a:pPr fontAlgn="auto">
              <a:lnSpc>
                <a:spcPct val="80000"/>
              </a:lnSpc>
              <a:spcBef>
                <a:spcPct val="20000"/>
              </a:spcBef>
              <a:spcAft>
                <a:spcPts val="0"/>
              </a:spcAft>
              <a:buFont typeface="Arial" pitchFamily="34" charset="0"/>
              <a:buNone/>
              <a:defRPr/>
            </a:pPr>
            <a:endParaRPr lang="en-US" sz="3200" dirty="0">
              <a:solidFill>
                <a:schemeClr val="tx1">
                  <a:lumMod val="95000"/>
                  <a:lumOff val="5000"/>
                </a:schemeClr>
              </a:solidFill>
              <a:latin typeface="+mn-lt"/>
              <a:cs typeface="+mn-cs"/>
            </a:endParaRPr>
          </a:p>
          <a:p>
            <a:pPr fontAlgn="auto">
              <a:lnSpc>
                <a:spcPct val="80000"/>
              </a:lnSpc>
              <a:spcBef>
                <a:spcPct val="20000"/>
              </a:spcBef>
              <a:spcAft>
                <a:spcPts val="0"/>
              </a:spcAft>
              <a:buFont typeface="Arial" pitchFamily="34" charset="0"/>
              <a:buNone/>
              <a:defRPr/>
            </a:pPr>
            <a:r>
              <a:rPr lang="en-US" sz="3200" dirty="0">
                <a:solidFill>
                  <a:schemeClr val="tx1">
                    <a:lumMod val="95000"/>
                    <a:lumOff val="5000"/>
                  </a:schemeClr>
                </a:solidFill>
                <a:latin typeface="+mn-lt"/>
                <a:cs typeface="+mn-cs"/>
              </a:rPr>
              <a:t> Protect slings from abrasions or sharp edges.</a:t>
            </a:r>
          </a:p>
          <a:p>
            <a:pPr fontAlgn="auto">
              <a:lnSpc>
                <a:spcPct val="80000"/>
              </a:lnSpc>
              <a:spcBef>
                <a:spcPct val="20000"/>
              </a:spcBef>
              <a:spcAft>
                <a:spcPts val="0"/>
              </a:spcAft>
              <a:buFont typeface="Arial" pitchFamily="34" charset="0"/>
              <a:buNone/>
              <a:defRPr/>
            </a:pPr>
            <a:endParaRPr lang="en-US" sz="3200" dirty="0">
              <a:solidFill>
                <a:schemeClr val="tx1">
                  <a:lumMod val="95000"/>
                  <a:lumOff val="5000"/>
                </a:schemeClr>
              </a:solidFill>
              <a:latin typeface="+mn-lt"/>
              <a:cs typeface="+mn-cs"/>
            </a:endParaRPr>
          </a:p>
          <a:p>
            <a:pPr fontAlgn="auto">
              <a:lnSpc>
                <a:spcPct val="80000"/>
              </a:lnSpc>
              <a:spcBef>
                <a:spcPct val="20000"/>
              </a:spcBef>
              <a:spcAft>
                <a:spcPts val="0"/>
              </a:spcAft>
              <a:buFont typeface="Arial" pitchFamily="34" charset="0"/>
              <a:buNone/>
              <a:defRPr/>
            </a:pPr>
            <a:r>
              <a:rPr lang="en-US" sz="3200" dirty="0">
                <a:solidFill>
                  <a:schemeClr val="tx1">
                    <a:lumMod val="95000"/>
                    <a:lumOff val="5000"/>
                  </a:schemeClr>
                </a:solidFill>
                <a:latin typeface="+mn-lt"/>
                <a:cs typeface="+mn-cs"/>
              </a:rPr>
              <a:t> Do not misuse slings.</a:t>
            </a:r>
          </a:p>
          <a:p>
            <a:pPr fontAlgn="auto">
              <a:lnSpc>
                <a:spcPct val="80000"/>
              </a:lnSpc>
              <a:spcBef>
                <a:spcPct val="20000"/>
              </a:spcBef>
              <a:spcAft>
                <a:spcPts val="0"/>
              </a:spcAft>
              <a:buFont typeface="Arial" pitchFamily="34" charset="0"/>
              <a:buNone/>
              <a:defRPr/>
            </a:pPr>
            <a:endParaRPr lang="en-US" sz="3200" dirty="0">
              <a:solidFill>
                <a:schemeClr val="tx1">
                  <a:lumMod val="95000"/>
                  <a:lumOff val="5000"/>
                </a:schemeClr>
              </a:solidFill>
              <a:latin typeface="+mn-lt"/>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0" y="914400"/>
            <a:ext cx="9144000" cy="685800"/>
          </a:xfrm>
        </p:spPr>
        <p:txBody>
          <a:bodyPr rtlCol="0">
            <a:normAutofit fontScale="90000"/>
          </a:bodyPr>
          <a:lstStyle/>
          <a:p>
            <a:pPr eaLnBrk="1" fontAlgn="auto" hangingPunct="1">
              <a:spcAft>
                <a:spcPts val="0"/>
              </a:spcAft>
              <a:defRPr/>
            </a:pPr>
            <a:r>
              <a:rPr lang="en-US">
                <a:latin typeface="Algerian" pitchFamily="82" charset="0"/>
              </a:rPr>
              <a:t>Standards and Expectations</a:t>
            </a:r>
          </a:p>
        </p:txBody>
      </p:sp>
      <p:pic>
        <p:nvPicPr>
          <p:cNvPr id="21506" name="Picture 3" descr="CAUSGN13"/>
          <p:cNvPicPr>
            <a:picLocks noChangeAspect="1" noChangeArrowheads="1"/>
          </p:cNvPicPr>
          <p:nvPr/>
        </p:nvPicPr>
        <p:blipFill>
          <a:blip r:embed="rId3" cstate="print"/>
          <a:srcRect/>
          <a:stretch>
            <a:fillRect/>
          </a:stretch>
        </p:blipFill>
        <p:spPr bwMode="auto">
          <a:xfrm>
            <a:off x="2819400" y="2438400"/>
            <a:ext cx="3505200" cy="2466975"/>
          </a:xfrm>
          <a:prstGeom prst="rect">
            <a:avLst/>
          </a:prstGeom>
          <a:noFill/>
          <a:ln w="9525">
            <a:noFill/>
            <a:miter lim="800000"/>
            <a:headEnd/>
            <a:tailEnd/>
          </a:ln>
        </p:spPr>
      </p:pic>
      <p:sp>
        <p:nvSpPr>
          <p:cNvPr id="21507" name="Text Box 4"/>
          <p:cNvSpPr txBox="1">
            <a:spLocks noChangeArrowheads="1"/>
          </p:cNvSpPr>
          <p:nvPr/>
        </p:nvSpPr>
        <p:spPr bwMode="auto">
          <a:xfrm>
            <a:off x="1295400" y="4953000"/>
            <a:ext cx="6689725" cy="519113"/>
          </a:xfrm>
          <a:prstGeom prst="rect">
            <a:avLst/>
          </a:prstGeom>
          <a:noFill/>
          <a:ln w="57150" cap="sq">
            <a:noFill/>
            <a:miter lim="800000"/>
            <a:headEnd/>
            <a:tailEnd/>
          </a:ln>
        </p:spPr>
        <p:txBody>
          <a:bodyPr wrap="none">
            <a:spAutoFit/>
          </a:bodyPr>
          <a:lstStyle/>
          <a:p>
            <a:pPr eaLnBrk="0" hangingPunct="0">
              <a:spcBef>
                <a:spcPct val="50000"/>
              </a:spcBef>
            </a:pPr>
            <a:r>
              <a:rPr lang="en-US" sz="2800">
                <a:latin typeface="Monotype Corsiva" pitchFamily="66" charset="0"/>
              </a:rPr>
              <a:t>Leather gloves are required during rigging activities</a:t>
            </a:r>
            <a:r>
              <a:rPr lang="en-US" sz="2400">
                <a:latin typeface="Calibri" pitchFamily="34" charset="0"/>
              </a:rPr>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smtClean="0">
                <a:latin typeface="Algerian" pitchFamily="82" charset="0"/>
              </a:rPr>
              <a:t>Common Types of Hooks</a:t>
            </a:r>
          </a:p>
        </p:txBody>
      </p:sp>
      <p:graphicFrame>
        <p:nvGraphicFramePr>
          <p:cNvPr id="1026" name="Object 2"/>
          <p:cNvGraphicFramePr>
            <a:graphicFrameLocks noChangeAspect="1"/>
          </p:cNvGraphicFramePr>
          <p:nvPr/>
        </p:nvGraphicFramePr>
        <p:xfrm>
          <a:off x="3733800" y="2133600"/>
          <a:ext cx="2093913" cy="2008188"/>
        </p:xfrm>
        <a:graphic>
          <a:graphicData uri="http://schemas.openxmlformats.org/presentationml/2006/ole">
            <mc:AlternateContent xmlns:mc="http://schemas.openxmlformats.org/markup-compatibility/2006">
              <mc:Choice xmlns:v="urn:schemas-microsoft-com:vml" Requires="v">
                <p:oleObj spid="_x0000_s1028" name="Photo House" r:id="rId4" imgW="1599797" imgH="1536195" progId="">
                  <p:embed/>
                </p:oleObj>
              </mc:Choice>
              <mc:Fallback>
                <p:oleObj name="Photo House" r:id="rId4" imgW="1599797" imgH="1536195"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2133600"/>
                        <a:ext cx="2093913" cy="2008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ap="sq">
                            <a:solidFill>
                              <a:srgbClr val="0066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Text Box 4"/>
          <p:cNvSpPr txBox="1">
            <a:spLocks noChangeArrowheads="1"/>
          </p:cNvSpPr>
          <p:nvPr/>
        </p:nvSpPr>
        <p:spPr bwMode="auto">
          <a:xfrm>
            <a:off x="533400" y="2743200"/>
            <a:ext cx="2362200" cy="457200"/>
          </a:xfrm>
          <a:prstGeom prst="rect">
            <a:avLst/>
          </a:prstGeom>
          <a:noFill/>
          <a:ln w="57150" cap="sq">
            <a:noFill/>
            <a:miter lim="800000"/>
            <a:headEnd/>
            <a:tailEnd/>
          </a:ln>
        </p:spPr>
        <p:txBody>
          <a:bodyPr>
            <a:spAutoFit/>
          </a:bodyPr>
          <a:lstStyle/>
          <a:p>
            <a:pPr eaLnBrk="0" hangingPunct="0">
              <a:spcBef>
                <a:spcPct val="50000"/>
              </a:spcBef>
            </a:pPr>
            <a:r>
              <a:rPr lang="en-US" sz="2400">
                <a:latin typeface="Calibri" pitchFamily="34" charset="0"/>
              </a:rPr>
              <a:t>      Swivel  </a:t>
            </a:r>
          </a:p>
        </p:txBody>
      </p:sp>
      <p:sp>
        <p:nvSpPr>
          <p:cNvPr id="1029" name="Text Box 5"/>
          <p:cNvSpPr txBox="1">
            <a:spLocks noChangeArrowheads="1"/>
          </p:cNvSpPr>
          <p:nvPr/>
        </p:nvSpPr>
        <p:spPr bwMode="auto">
          <a:xfrm>
            <a:off x="4191000" y="1524000"/>
            <a:ext cx="1219200" cy="457200"/>
          </a:xfrm>
          <a:prstGeom prst="rect">
            <a:avLst/>
          </a:prstGeom>
          <a:noFill/>
          <a:ln w="57150" cap="sq">
            <a:noFill/>
            <a:miter lim="800000"/>
            <a:headEnd/>
            <a:tailEnd/>
          </a:ln>
        </p:spPr>
        <p:txBody>
          <a:bodyPr>
            <a:spAutoFit/>
          </a:bodyPr>
          <a:lstStyle/>
          <a:p>
            <a:pPr eaLnBrk="0" hangingPunct="0">
              <a:spcBef>
                <a:spcPct val="50000"/>
              </a:spcBef>
            </a:pPr>
            <a:r>
              <a:rPr lang="en-US" sz="2400">
                <a:latin typeface="Calibri" pitchFamily="34" charset="0"/>
              </a:rPr>
              <a:t>Duplex</a:t>
            </a:r>
          </a:p>
        </p:txBody>
      </p:sp>
      <p:sp>
        <p:nvSpPr>
          <p:cNvPr id="1030" name="Text Box 6"/>
          <p:cNvSpPr txBox="1">
            <a:spLocks noChangeArrowheads="1"/>
          </p:cNvSpPr>
          <p:nvPr/>
        </p:nvSpPr>
        <p:spPr bwMode="auto">
          <a:xfrm>
            <a:off x="7010400" y="5562600"/>
            <a:ext cx="838200" cy="457200"/>
          </a:xfrm>
          <a:prstGeom prst="rect">
            <a:avLst/>
          </a:prstGeom>
          <a:noFill/>
          <a:ln w="57150" cap="sq">
            <a:noFill/>
            <a:miter lim="800000"/>
            <a:headEnd/>
            <a:tailEnd/>
          </a:ln>
        </p:spPr>
        <p:txBody>
          <a:bodyPr>
            <a:spAutoFit/>
          </a:bodyPr>
          <a:lstStyle/>
          <a:p>
            <a:pPr eaLnBrk="0" hangingPunct="0">
              <a:spcBef>
                <a:spcPct val="50000"/>
              </a:spcBef>
            </a:pPr>
            <a:r>
              <a:rPr lang="en-US" sz="2400">
                <a:latin typeface="Calibri" pitchFamily="34" charset="0"/>
              </a:rPr>
              <a:t>Eye</a:t>
            </a:r>
          </a:p>
        </p:txBody>
      </p:sp>
      <p:sp>
        <p:nvSpPr>
          <p:cNvPr id="1031" name="Line 7"/>
          <p:cNvSpPr>
            <a:spLocks noChangeShapeType="1"/>
          </p:cNvSpPr>
          <p:nvPr/>
        </p:nvSpPr>
        <p:spPr bwMode="auto">
          <a:xfrm flipV="1">
            <a:off x="4038600" y="2438400"/>
            <a:ext cx="609600" cy="381000"/>
          </a:xfrm>
          <a:prstGeom prst="line">
            <a:avLst/>
          </a:prstGeom>
          <a:noFill/>
          <a:ln w="76200" cap="sq">
            <a:solidFill>
              <a:schemeClr val="tx2"/>
            </a:solidFill>
            <a:round/>
            <a:headEnd/>
            <a:tailEnd/>
          </a:ln>
        </p:spPr>
        <p:txBody>
          <a:bodyPr>
            <a:spAutoFit/>
          </a:bodyPr>
          <a:lstStyle/>
          <a:p>
            <a:endParaRPr lang="en-US"/>
          </a:p>
        </p:txBody>
      </p:sp>
      <p:sp>
        <p:nvSpPr>
          <p:cNvPr id="1032" name="Line 8"/>
          <p:cNvSpPr>
            <a:spLocks noChangeShapeType="1"/>
          </p:cNvSpPr>
          <p:nvPr/>
        </p:nvSpPr>
        <p:spPr bwMode="auto">
          <a:xfrm flipH="1" flipV="1">
            <a:off x="4876800" y="2438400"/>
            <a:ext cx="609600" cy="381000"/>
          </a:xfrm>
          <a:prstGeom prst="line">
            <a:avLst/>
          </a:prstGeom>
          <a:noFill/>
          <a:ln w="57150" cap="sq">
            <a:solidFill>
              <a:schemeClr val="tx2"/>
            </a:solidFill>
            <a:round/>
            <a:headEnd/>
            <a:tailEnd/>
          </a:ln>
        </p:spPr>
        <p:txBody>
          <a:bodyPr>
            <a:spAutoFit/>
          </a:bodyPr>
          <a:lstStyle/>
          <a:p>
            <a:endParaRPr lang="en-US"/>
          </a:p>
        </p:txBody>
      </p:sp>
      <p:sp>
        <p:nvSpPr>
          <p:cNvPr id="1033" name="Oval 9"/>
          <p:cNvSpPr>
            <a:spLocks noChangeArrowheads="1"/>
          </p:cNvSpPr>
          <p:nvPr/>
        </p:nvSpPr>
        <p:spPr bwMode="auto">
          <a:xfrm>
            <a:off x="4038600" y="2743200"/>
            <a:ext cx="76200" cy="76200"/>
          </a:xfrm>
          <a:prstGeom prst="ellipse">
            <a:avLst/>
          </a:prstGeom>
          <a:solidFill>
            <a:schemeClr val="bg2"/>
          </a:solidFill>
          <a:ln w="57150" cap="sq">
            <a:noFill/>
            <a:round/>
            <a:headEnd/>
            <a:tailEnd/>
          </a:ln>
        </p:spPr>
        <p:txBody>
          <a:bodyPr wrap="none" anchor="ctr">
            <a:spAutoFit/>
          </a:bodyPr>
          <a:lstStyle/>
          <a:p>
            <a:endParaRPr lang="en-US">
              <a:latin typeface="Calibri" pitchFamily="34" charset="0"/>
            </a:endParaRPr>
          </a:p>
        </p:txBody>
      </p:sp>
      <p:sp>
        <p:nvSpPr>
          <p:cNvPr id="1034" name="Oval 10"/>
          <p:cNvSpPr>
            <a:spLocks noChangeArrowheads="1"/>
          </p:cNvSpPr>
          <p:nvPr/>
        </p:nvSpPr>
        <p:spPr bwMode="auto">
          <a:xfrm>
            <a:off x="4800600" y="2362200"/>
            <a:ext cx="76200" cy="76200"/>
          </a:xfrm>
          <a:prstGeom prst="ellipse">
            <a:avLst/>
          </a:prstGeom>
          <a:solidFill>
            <a:schemeClr val="bg2"/>
          </a:solidFill>
          <a:ln w="57150" cap="sq">
            <a:noFill/>
            <a:round/>
            <a:headEnd/>
            <a:tailEnd/>
          </a:ln>
        </p:spPr>
        <p:txBody>
          <a:bodyPr wrap="none" anchor="ctr">
            <a:spAutoFit/>
          </a:bodyPr>
          <a:lstStyle/>
          <a:p>
            <a:endParaRPr lang="en-US">
              <a:latin typeface="Calibri" pitchFamily="34" charset="0"/>
            </a:endParaRPr>
          </a:p>
        </p:txBody>
      </p:sp>
      <p:sp>
        <p:nvSpPr>
          <p:cNvPr id="1035" name="Oval 11"/>
          <p:cNvSpPr>
            <a:spLocks noChangeArrowheads="1"/>
          </p:cNvSpPr>
          <p:nvPr/>
        </p:nvSpPr>
        <p:spPr bwMode="auto">
          <a:xfrm>
            <a:off x="4648200" y="2362200"/>
            <a:ext cx="76200" cy="76200"/>
          </a:xfrm>
          <a:prstGeom prst="ellipse">
            <a:avLst/>
          </a:prstGeom>
          <a:solidFill>
            <a:schemeClr val="bg2"/>
          </a:solidFill>
          <a:ln w="57150" cap="sq">
            <a:noFill/>
            <a:round/>
            <a:headEnd/>
            <a:tailEnd/>
          </a:ln>
        </p:spPr>
        <p:txBody>
          <a:bodyPr wrap="none" anchor="ctr">
            <a:spAutoFit/>
          </a:bodyPr>
          <a:lstStyle/>
          <a:p>
            <a:endParaRPr lang="en-US">
              <a:latin typeface="Calibri" pitchFamily="34" charset="0"/>
            </a:endParaRPr>
          </a:p>
        </p:txBody>
      </p:sp>
      <p:sp>
        <p:nvSpPr>
          <p:cNvPr id="1036" name="Oval 12"/>
          <p:cNvSpPr>
            <a:spLocks noChangeArrowheads="1"/>
          </p:cNvSpPr>
          <p:nvPr/>
        </p:nvSpPr>
        <p:spPr bwMode="auto">
          <a:xfrm>
            <a:off x="5486400" y="2819400"/>
            <a:ext cx="76200" cy="76200"/>
          </a:xfrm>
          <a:prstGeom prst="ellipse">
            <a:avLst/>
          </a:prstGeom>
          <a:solidFill>
            <a:schemeClr val="bg2"/>
          </a:solidFill>
          <a:ln w="57150" cap="sq">
            <a:noFill/>
            <a:round/>
            <a:headEnd/>
            <a:tailEnd/>
          </a:ln>
        </p:spPr>
        <p:txBody>
          <a:bodyPr wrap="none" anchor="ctr">
            <a:spAutoFit/>
          </a:bodyPr>
          <a:lstStyle/>
          <a:p>
            <a:endParaRPr lang="en-US">
              <a:latin typeface="Calibri" pitchFamily="34" charset="0"/>
            </a:endParaRPr>
          </a:p>
        </p:txBody>
      </p:sp>
      <p:pic>
        <p:nvPicPr>
          <p:cNvPr id="1037" name="Picture 13" descr="riggingeyehooks"/>
          <p:cNvPicPr>
            <a:picLocks noChangeAspect="1" noChangeArrowheads="1"/>
          </p:cNvPicPr>
          <p:nvPr/>
        </p:nvPicPr>
        <p:blipFill>
          <a:blip r:embed="rId6" cstate="print"/>
          <a:srcRect/>
          <a:stretch>
            <a:fillRect/>
          </a:stretch>
        </p:blipFill>
        <p:spPr bwMode="auto">
          <a:xfrm>
            <a:off x="6477000" y="3276600"/>
            <a:ext cx="2125663" cy="2943225"/>
          </a:xfrm>
          <a:prstGeom prst="rect">
            <a:avLst/>
          </a:prstGeom>
          <a:noFill/>
          <a:ln w="9525">
            <a:noFill/>
            <a:miter lim="800000"/>
            <a:headEnd/>
            <a:tailEnd/>
          </a:ln>
        </p:spPr>
      </p:pic>
      <p:pic>
        <p:nvPicPr>
          <p:cNvPr id="1038" name="Picture 14" descr="swivelhooks 2"/>
          <p:cNvPicPr>
            <a:picLocks noChangeAspect="1" noChangeArrowheads="1"/>
          </p:cNvPicPr>
          <p:nvPr/>
        </p:nvPicPr>
        <p:blipFill>
          <a:blip r:embed="rId7" cstate="print"/>
          <a:srcRect/>
          <a:stretch>
            <a:fillRect/>
          </a:stretch>
        </p:blipFill>
        <p:spPr bwMode="auto">
          <a:xfrm>
            <a:off x="609600" y="3200400"/>
            <a:ext cx="1905000" cy="3124200"/>
          </a:xfrm>
          <a:prstGeom prst="rect">
            <a:avLst/>
          </a:prstGeom>
          <a:noFill/>
          <a:ln w="9525">
            <a:noFill/>
            <a:miter lim="800000"/>
            <a:headEnd/>
            <a:tailEnd/>
          </a:ln>
        </p:spPr>
      </p:pic>
      <p:sp>
        <p:nvSpPr>
          <p:cNvPr id="1039" name="Text Box 15"/>
          <p:cNvSpPr txBox="1">
            <a:spLocks noChangeArrowheads="1"/>
          </p:cNvSpPr>
          <p:nvPr/>
        </p:nvSpPr>
        <p:spPr bwMode="auto">
          <a:xfrm>
            <a:off x="7315200" y="2743200"/>
            <a:ext cx="709613" cy="457200"/>
          </a:xfrm>
          <a:prstGeom prst="rect">
            <a:avLst/>
          </a:prstGeom>
          <a:noFill/>
          <a:ln w="57150" cap="sq">
            <a:noFill/>
            <a:miter lim="800000"/>
            <a:headEnd/>
            <a:tailEnd/>
          </a:ln>
        </p:spPr>
        <p:txBody>
          <a:bodyPr wrap="none">
            <a:spAutoFit/>
          </a:bodyPr>
          <a:lstStyle/>
          <a:p>
            <a:pPr eaLnBrk="0" hangingPunct="0">
              <a:spcBef>
                <a:spcPct val="50000"/>
              </a:spcBef>
            </a:pPr>
            <a:r>
              <a:rPr lang="en-US" sz="2400">
                <a:latin typeface="Calibri" pitchFamily="34" charset="0"/>
              </a:rPr>
              <a:t>Eye</a:t>
            </a:r>
          </a:p>
        </p:txBody>
      </p:sp>
      <p:pic>
        <p:nvPicPr>
          <p:cNvPr id="1040" name="Picture 16" descr="Grab hook"/>
          <p:cNvPicPr>
            <a:picLocks noChangeAspect="1" noChangeArrowheads="1"/>
          </p:cNvPicPr>
          <p:nvPr/>
        </p:nvPicPr>
        <p:blipFill>
          <a:blip r:embed="rId8" cstate="print"/>
          <a:srcRect/>
          <a:stretch>
            <a:fillRect/>
          </a:stretch>
        </p:blipFill>
        <p:spPr bwMode="auto">
          <a:xfrm>
            <a:off x="3505200" y="4267200"/>
            <a:ext cx="2336800" cy="2111375"/>
          </a:xfrm>
          <a:prstGeom prst="rect">
            <a:avLst/>
          </a:prstGeom>
          <a:noFill/>
          <a:ln w="9525">
            <a:noFill/>
            <a:miter lim="800000"/>
            <a:headEnd/>
            <a:tailEnd/>
          </a:ln>
        </p:spPr>
      </p:pic>
      <p:sp>
        <p:nvSpPr>
          <p:cNvPr id="1041" name="Text Box 17"/>
          <p:cNvSpPr txBox="1">
            <a:spLocks noChangeArrowheads="1"/>
          </p:cNvSpPr>
          <p:nvPr/>
        </p:nvSpPr>
        <p:spPr bwMode="auto">
          <a:xfrm>
            <a:off x="2895600" y="4724400"/>
            <a:ext cx="1471613" cy="457200"/>
          </a:xfrm>
          <a:prstGeom prst="rect">
            <a:avLst/>
          </a:prstGeom>
          <a:noFill/>
          <a:ln w="57150" cap="sq">
            <a:noFill/>
            <a:miter lim="800000"/>
            <a:headEnd/>
            <a:tailEnd/>
          </a:ln>
        </p:spPr>
        <p:txBody>
          <a:bodyPr wrap="none">
            <a:spAutoFit/>
          </a:bodyPr>
          <a:lstStyle/>
          <a:p>
            <a:pPr eaLnBrk="0" hangingPunct="0">
              <a:spcBef>
                <a:spcPct val="50000"/>
              </a:spcBef>
            </a:pPr>
            <a:r>
              <a:rPr lang="en-US" sz="2400">
                <a:latin typeface="Calibri" pitchFamily="34" charset="0"/>
              </a:rPr>
              <a:t>Grab Eye</a:t>
            </a:r>
          </a:p>
        </p:txBody>
      </p:sp>
    </p:spTree>
  </p:cSld>
  <p:clrMapOvr>
    <a:masterClrMapping/>
  </p:clrMapOvr>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Template>
  <TotalTime>82</TotalTime>
  <Words>1848</Words>
  <Application>Microsoft Office PowerPoint</Application>
  <PresentationFormat>On-screen Show (4:3)</PresentationFormat>
  <Paragraphs>234</Paragraphs>
  <Slides>20</Slides>
  <Notes>13</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RCNET</vt:lpstr>
      <vt:lpstr>Photo House</vt:lpstr>
      <vt:lpstr>PowerPoint Presentation</vt:lpstr>
      <vt:lpstr>PowerPoint Presentation</vt:lpstr>
      <vt:lpstr>Terminal Objective</vt:lpstr>
      <vt:lpstr>Enabling Objectives</vt:lpstr>
      <vt:lpstr>PowerPoint Presentation</vt:lpstr>
      <vt:lpstr>PowerPoint Presentation</vt:lpstr>
      <vt:lpstr>PowerPoint Presentation</vt:lpstr>
      <vt:lpstr>Standards and Expectations</vt:lpstr>
      <vt:lpstr>Common Types of Hooks</vt:lpstr>
      <vt:lpstr>Types of Shackles</vt:lpstr>
      <vt:lpstr>Eyebolts Characteristics</vt:lpstr>
      <vt:lpstr>Rigging Equipment</vt:lpstr>
      <vt:lpstr>Rigging Equipment</vt:lpstr>
      <vt:lpstr>Rigging Equipment</vt:lpstr>
      <vt:lpstr>Chain Hoist / Chain fall</vt:lpstr>
      <vt:lpstr>Beam Trolley</vt:lpstr>
      <vt:lpstr>Mobile Crane Signals</vt:lpstr>
      <vt:lpstr>Slow signals</vt:lpstr>
      <vt:lpstr>Stop Signal</vt:lpstr>
      <vt:lpstr>PowerPoint Presentation</vt:lpstr>
    </vt:vector>
  </TitlesOfParts>
  <Company>DTE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e50556</dc:creator>
  <cp:lastModifiedBy>Peggy Hines IRSC</cp:lastModifiedBy>
  <cp:revision>11</cp:revision>
  <dcterms:created xsi:type="dcterms:W3CDTF">2011-06-06T23:48:21Z</dcterms:created>
  <dcterms:modified xsi:type="dcterms:W3CDTF">2013-02-13T23:11:02Z</dcterms:modified>
</cp:coreProperties>
</file>