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60"/>
  </p:notesMasterIdLst>
  <p:sldIdLst>
    <p:sldId id="348" r:id="rId2"/>
    <p:sldId id="257" r:id="rId3"/>
    <p:sldId id="258" r:id="rId4"/>
    <p:sldId id="260" r:id="rId5"/>
    <p:sldId id="279" r:id="rId6"/>
    <p:sldId id="261" r:id="rId7"/>
    <p:sldId id="262" r:id="rId8"/>
    <p:sldId id="263" r:id="rId9"/>
    <p:sldId id="264" r:id="rId10"/>
    <p:sldId id="280" r:id="rId11"/>
    <p:sldId id="265" r:id="rId12"/>
    <p:sldId id="308" r:id="rId13"/>
    <p:sldId id="312" r:id="rId14"/>
    <p:sldId id="309" r:id="rId15"/>
    <p:sldId id="310" r:id="rId16"/>
    <p:sldId id="313" r:id="rId17"/>
    <p:sldId id="311" r:id="rId18"/>
    <p:sldId id="266" r:id="rId19"/>
    <p:sldId id="325" r:id="rId20"/>
    <p:sldId id="285" r:id="rId21"/>
    <p:sldId id="314" r:id="rId22"/>
    <p:sldId id="286" r:id="rId23"/>
    <p:sldId id="287" r:id="rId24"/>
    <p:sldId id="288" r:id="rId25"/>
    <p:sldId id="315" r:id="rId26"/>
    <p:sldId id="326" r:id="rId27"/>
    <p:sldId id="316" r:id="rId28"/>
    <p:sldId id="317" r:id="rId29"/>
    <p:sldId id="318" r:id="rId30"/>
    <p:sldId id="319" r:id="rId31"/>
    <p:sldId id="320" r:id="rId32"/>
    <p:sldId id="321" r:id="rId33"/>
    <p:sldId id="322" r:id="rId34"/>
    <p:sldId id="323" r:id="rId35"/>
    <p:sldId id="324" r:id="rId36"/>
    <p:sldId id="327" r:id="rId37"/>
    <p:sldId id="328" r:id="rId38"/>
    <p:sldId id="329" r:id="rId39"/>
    <p:sldId id="330" r:id="rId40"/>
    <p:sldId id="331" r:id="rId41"/>
    <p:sldId id="332" r:id="rId42"/>
    <p:sldId id="333" r:id="rId43"/>
    <p:sldId id="334" r:id="rId44"/>
    <p:sldId id="335" r:id="rId45"/>
    <p:sldId id="337" r:id="rId46"/>
    <p:sldId id="344" r:id="rId47"/>
    <p:sldId id="340" r:id="rId48"/>
    <p:sldId id="338" r:id="rId49"/>
    <p:sldId id="341" r:id="rId50"/>
    <p:sldId id="339" r:id="rId51"/>
    <p:sldId id="342" r:id="rId52"/>
    <p:sldId id="343" r:id="rId53"/>
    <p:sldId id="345" r:id="rId54"/>
    <p:sldId id="346" r:id="rId55"/>
    <p:sldId id="282" r:id="rId56"/>
    <p:sldId id="347" r:id="rId57"/>
    <p:sldId id="283" r:id="rId58"/>
    <p:sldId id="278" r:id="rId5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7720" autoAdjust="0"/>
  </p:normalViewPr>
  <p:slideViewPr>
    <p:cSldViewPr>
      <p:cViewPr varScale="1">
        <p:scale>
          <a:sx n="45" d="100"/>
          <a:sy n="45" d="100"/>
        </p:scale>
        <p:origin x="-67" y="-533"/>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F43B77B-54B1-420A-ABD8-1D41DD87F0B8}" type="datetimeFigureOut">
              <a:rPr lang="en-US" smtClean="0"/>
              <a:pPr/>
              <a:t>3/4/2013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5572D78-F899-4FA8-BFB0-BB4A1827160E}" type="slidenum">
              <a:rPr lang="en-US" smtClean="0"/>
              <a:pPr/>
              <a:t>‹#›</a:t>
            </a:fld>
            <a:endParaRPr lang="en-US"/>
          </a:p>
        </p:txBody>
      </p:sp>
    </p:spTree>
    <p:extLst>
      <p:ext uri="{BB962C8B-B14F-4D97-AF65-F5344CB8AC3E}">
        <p14:creationId xmlns:p14="http://schemas.microsoft.com/office/powerpoint/2010/main" val="40441193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572D78-F899-4FA8-BFB0-BB4A1827160E}" type="slidenum">
              <a:rPr lang="en-US" smtClean="0"/>
              <a:pPr/>
              <a:t>14</a:t>
            </a:fld>
            <a:endParaRPr lang="en-US"/>
          </a:p>
        </p:txBody>
      </p:sp>
    </p:spTree>
    <p:extLst>
      <p:ext uri="{BB962C8B-B14F-4D97-AF65-F5344CB8AC3E}">
        <p14:creationId xmlns:p14="http://schemas.microsoft.com/office/powerpoint/2010/main" val="1382388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11"/>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itchFamily="-108" charset="0"/>
                <a:ea typeface="ＭＳ Ｐゴシック" pitchFamily="-108" charset="-128"/>
              </a:defRPr>
            </a:lvl1pPr>
            <a:lvl2pPr marL="37931725" indent="-37474525">
              <a:defRPr kumimoji="1" sz="2400">
                <a:solidFill>
                  <a:schemeClr val="tx1"/>
                </a:solidFill>
                <a:latin typeface="Times New Roman" pitchFamily="-108" charset="0"/>
                <a:ea typeface="ＭＳ Ｐゴシック" pitchFamily="-108" charset="-128"/>
              </a:defRPr>
            </a:lvl2pPr>
            <a:lvl3pPr>
              <a:defRPr kumimoji="1" sz="2400">
                <a:solidFill>
                  <a:schemeClr val="tx1"/>
                </a:solidFill>
                <a:latin typeface="Times New Roman" pitchFamily="-108" charset="0"/>
                <a:ea typeface="ＭＳ Ｐゴシック" pitchFamily="-108" charset="-128"/>
              </a:defRPr>
            </a:lvl3pPr>
            <a:lvl4pPr>
              <a:defRPr kumimoji="1" sz="2400">
                <a:solidFill>
                  <a:schemeClr val="tx1"/>
                </a:solidFill>
                <a:latin typeface="Times New Roman" pitchFamily="-108" charset="0"/>
                <a:ea typeface="ＭＳ Ｐゴシック" pitchFamily="-108" charset="-128"/>
              </a:defRPr>
            </a:lvl4pPr>
            <a:lvl5pPr>
              <a:defRPr kumimoji="1" sz="2400">
                <a:solidFill>
                  <a:schemeClr val="tx1"/>
                </a:solidFill>
                <a:latin typeface="Times New Roman" pitchFamily="-108" charset="0"/>
                <a:ea typeface="ＭＳ Ｐゴシック" pitchFamily="-108" charset="-128"/>
              </a:defRPr>
            </a:lvl5pPr>
            <a:lvl6pPr marL="4572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6pPr>
            <a:lvl7pPr marL="9144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7pPr>
            <a:lvl8pPr marL="13716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8pPr>
            <a:lvl9pPr marL="18288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9pPr>
          </a:lstStyle>
          <a:p>
            <a:fld id="{0FFD5410-56DD-40A2-8CEA-BA6FDD299367}" type="datetime1">
              <a:rPr kumimoji="0" lang="en-US" sz="1200"/>
              <a:pPr/>
              <a:t>3/4/2013</a:t>
            </a:fld>
            <a:endParaRPr kumimoji="0" lang="en-US" sz="1200"/>
          </a:p>
        </p:txBody>
      </p:sp>
      <p:sp>
        <p:nvSpPr>
          <p:cNvPr id="49155" name="Rectangle 13"/>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itchFamily="-108" charset="0"/>
                <a:ea typeface="ＭＳ Ｐゴシック" pitchFamily="-108" charset="-128"/>
              </a:defRPr>
            </a:lvl1pPr>
            <a:lvl2pPr marL="37931725" indent="-37474525">
              <a:defRPr kumimoji="1" sz="2400">
                <a:solidFill>
                  <a:schemeClr val="tx1"/>
                </a:solidFill>
                <a:latin typeface="Times New Roman" pitchFamily="-108" charset="0"/>
                <a:ea typeface="ＭＳ Ｐゴシック" pitchFamily="-108" charset="-128"/>
              </a:defRPr>
            </a:lvl2pPr>
            <a:lvl3pPr>
              <a:defRPr kumimoji="1" sz="2400">
                <a:solidFill>
                  <a:schemeClr val="tx1"/>
                </a:solidFill>
                <a:latin typeface="Times New Roman" pitchFamily="-108" charset="0"/>
                <a:ea typeface="ＭＳ Ｐゴシック" pitchFamily="-108" charset="-128"/>
              </a:defRPr>
            </a:lvl3pPr>
            <a:lvl4pPr>
              <a:defRPr kumimoji="1" sz="2400">
                <a:solidFill>
                  <a:schemeClr val="tx1"/>
                </a:solidFill>
                <a:latin typeface="Times New Roman" pitchFamily="-108" charset="0"/>
                <a:ea typeface="ＭＳ Ｐゴシック" pitchFamily="-108" charset="-128"/>
              </a:defRPr>
            </a:lvl4pPr>
            <a:lvl5pPr>
              <a:defRPr kumimoji="1" sz="2400">
                <a:solidFill>
                  <a:schemeClr val="tx1"/>
                </a:solidFill>
                <a:latin typeface="Times New Roman" pitchFamily="-108" charset="0"/>
                <a:ea typeface="ＭＳ Ｐゴシック" pitchFamily="-108" charset="-128"/>
              </a:defRPr>
            </a:lvl5pPr>
            <a:lvl6pPr marL="4572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6pPr>
            <a:lvl7pPr marL="9144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7pPr>
            <a:lvl8pPr marL="13716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8pPr>
            <a:lvl9pPr marL="18288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9pPr>
          </a:lstStyle>
          <a:p>
            <a:fld id="{64709D3E-9169-4EDD-AC74-76AF223594B6}" type="slidenum">
              <a:rPr kumimoji="0" lang="en-US" sz="1200"/>
              <a:pPr/>
              <a:t>29</a:t>
            </a:fld>
            <a:endParaRPr kumimoji="0" lang="en-US" sz="1200"/>
          </a:p>
        </p:txBody>
      </p:sp>
      <p:sp>
        <p:nvSpPr>
          <p:cNvPr id="49156" name="Rectangle 2"/>
          <p:cNvSpPr>
            <a:spLocks noGrp="1" noRot="1" noChangeAspect="1" noChangeArrowheads="1"/>
          </p:cNvSpPr>
          <p:nvPr>
            <p:ph type="sldImg"/>
          </p:nvPr>
        </p:nvSpPr>
        <p:spPr>
          <a:ln/>
        </p:spPr>
      </p:sp>
      <p:sp>
        <p:nvSpPr>
          <p:cNvPr id="4915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600" dirty="0" smtClean="0">
                <a:latin typeface="Arial" charset="0"/>
              </a:rPr>
              <a:t>The Pressurizer is the only place in the RCS where a steam/water interface exists.  </a:t>
            </a:r>
          </a:p>
          <a:p>
            <a:endParaRPr lang="en-US" sz="1600" dirty="0" smtClean="0">
              <a:latin typeface="Arial" charset="0"/>
            </a:endParaRPr>
          </a:p>
          <a:p>
            <a:r>
              <a:rPr lang="en-US" sz="1600" dirty="0" smtClean="0">
                <a:latin typeface="Arial" charset="0"/>
              </a:rPr>
              <a:t>The rest of the RCS, including the reactor core,  is all immersed in </a:t>
            </a:r>
            <a:r>
              <a:rPr lang="en-US" sz="1600" dirty="0" err="1" smtClean="0">
                <a:latin typeface="Arial" charset="0"/>
              </a:rPr>
              <a:t>subcooled</a:t>
            </a:r>
            <a:r>
              <a:rPr lang="en-US" sz="1600" dirty="0" smtClean="0">
                <a:latin typeface="Arial" charset="0"/>
              </a:rPr>
              <a:t> water.</a:t>
            </a:r>
          </a:p>
          <a:p>
            <a:endParaRPr lang="en-US" sz="1600" dirty="0" smtClean="0">
              <a:latin typeface="Arial" charset="0"/>
            </a:endParaRPr>
          </a:p>
          <a:p>
            <a:r>
              <a:rPr lang="en-US" sz="1600" dirty="0" smtClean="0">
                <a:latin typeface="Arial" charset="0"/>
              </a:rPr>
              <a:t>Water in the Pressurizer is heated with electrical heaters to approximately 653°F.  Because the conditions are saturated, this defines the Pressurizer and RCS pressure at 2235 psig.</a:t>
            </a:r>
          </a:p>
          <a:p>
            <a:endParaRPr lang="en-US" dirty="0" smtClean="0">
              <a:latin typeface="Arial" charset="0"/>
            </a:endParaRPr>
          </a:p>
          <a:p>
            <a:r>
              <a:rPr lang="en-US" dirty="0" smtClean="0">
                <a:latin typeface="Arial" charset="0"/>
              </a:rPr>
              <a:t>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1"/>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itchFamily="-108" charset="0"/>
                <a:ea typeface="ＭＳ Ｐゴシック" pitchFamily="-108" charset="-128"/>
              </a:defRPr>
            </a:lvl1pPr>
            <a:lvl2pPr marL="37931725" indent="-37474525">
              <a:defRPr kumimoji="1" sz="2400">
                <a:solidFill>
                  <a:schemeClr val="tx1"/>
                </a:solidFill>
                <a:latin typeface="Times New Roman" pitchFamily="-108" charset="0"/>
                <a:ea typeface="ＭＳ Ｐゴシック" pitchFamily="-108" charset="-128"/>
              </a:defRPr>
            </a:lvl2pPr>
            <a:lvl3pPr>
              <a:defRPr kumimoji="1" sz="2400">
                <a:solidFill>
                  <a:schemeClr val="tx1"/>
                </a:solidFill>
                <a:latin typeface="Times New Roman" pitchFamily="-108" charset="0"/>
                <a:ea typeface="ＭＳ Ｐゴシック" pitchFamily="-108" charset="-128"/>
              </a:defRPr>
            </a:lvl3pPr>
            <a:lvl4pPr>
              <a:defRPr kumimoji="1" sz="2400">
                <a:solidFill>
                  <a:schemeClr val="tx1"/>
                </a:solidFill>
                <a:latin typeface="Times New Roman" pitchFamily="-108" charset="0"/>
                <a:ea typeface="ＭＳ Ｐゴシック" pitchFamily="-108" charset="-128"/>
              </a:defRPr>
            </a:lvl4pPr>
            <a:lvl5pPr>
              <a:defRPr kumimoji="1" sz="2400">
                <a:solidFill>
                  <a:schemeClr val="tx1"/>
                </a:solidFill>
                <a:latin typeface="Times New Roman" pitchFamily="-108" charset="0"/>
                <a:ea typeface="ＭＳ Ｐゴシック" pitchFamily="-108" charset="-128"/>
              </a:defRPr>
            </a:lvl5pPr>
            <a:lvl6pPr marL="4572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6pPr>
            <a:lvl7pPr marL="9144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7pPr>
            <a:lvl8pPr marL="13716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8pPr>
            <a:lvl9pPr marL="18288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9pPr>
          </a:lstStyle>
          <a:p>
            <a:fld id="{3FB0364F-10E2-4084-B6B3-C3DC5D02F33B}" type="datetime1">
              <a:rPr kumimoji="0" lang="en-US" sz="1200"/>
              <a:pPr/>
              <a:t>3/4/2013</a:t>
            </a:fld>
            <a:endParaRPr kumimoji="0" lang="en-US" sz="1200"/>
          </a:p>
        </p:txBody>
      </p:sp>
      <p:sp>
        <p:nvSpPr>
          <p:cNvPr id="51203" name="Rectangle 13"/>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itchFamily="-108" charset="0"/>
                <a:ea typeface="ＭＳ Ｐゴシック" pitchFamily="-108" charset="-128"/>
              </a:defRPr>
            </a:lvl1pPr>
            <a:lvl2pPr marL="37931725" indent="-37474525">
              <a:defRPr kumimoji="1" sz="2400">
                <a:solidFill>
                  <a:schemeClr val="tx1"/>
                </a:solidFill>
                <a:latin typeface="Times New Roman" pitchFamily="-108" charset="0"/>
                <a:ea typeface="ＭＳ Ｐゴシック" pitchFamily="-108" charset="-128"/>
              </a:defRPr>
            </a:lvl2pPr>
            <a:lvl3pPr>
              <a:defRPr kumimoji="1" sz="2400">
                <a:solidFill>
                  <a:schemeClr val="tx1"/>
                </a:solidFill>
                <a:latin typeface="Times New Roman" pitchFamily="-108" charset="0"/>
                <a:ea typeface="ＭＳ Ｐゴシック" pitchFamily="-108" charset="-128"/>
              </a:defRPr>
            </a:lvl3pPr>
            <a:lvl4pPr>
              <a:defRPr kumimoji="1" sz="2400">
                <a:solidFill>
                  <a:schemeClr val="tx1"/>
                </a:solidFill>
                <a:latin typeface="Times New Roman" pitchFamily="-108" charset="0"/>
                <a:ea typeface="ＭＳ Ｐゴシック" pitchFamily="-108" charset="-128"/>
              </a:defRPr>
            </a:lvl4pPr>
            <a:lvl5pPr>
              <a:defRPr kumimoji="1" sz="2400">
                <a:solidFill>
                  <a:schemeClr val="tx1"/>
                </a:solidFill>
                <a:latin typeface="Times New Roman" pitchFamily="-108" charset="0"/>
                <a:ea typeface="ＭＳ Ｐゴシック" pitchFamily="-108" charset="-128"/>
              </a:defRPr>
            </a:lvl5pPr>
            <a:lvl6pPr marL="4572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6pPr>
            <a:lvl7pPr marL="9144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7pPr>
            <a:lvl8pPr marL="13716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8pPr>
            <a:lvl9pPr marL="18288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9pPr>
          </a:lstStyle>
          <a:p>
            <a:fld id="{28DB0A76-A0B9-414F-96EF-CE96E4FF59C1}" type="slidenum">
              <a:rPr kumimoji="0" lang="en-US" sz="1200"/>
              <a:pPr/>
              <a:t>30</a:t>
            </a:fld>
            <a:endParaRPr kumimoji="0" lang="en-US" sz="1200"/>
          </a:p>
        </p:txBody>
      </p:sp>
      <p:sp>
        <p:nvSpPr>
          <p:cNvPr id="51204" name="Rectangle 2"/>
          <p:cNvSpPr>
            <a:spLocks noGrp="1" noRot="1" noChangeAspect="1" noChangeArrowheads="1"/>
          </p:cNvSpPr>
          <p:nvPr>
            <p:ph type="sldImg"/>
          </p:nvPr>
        </p:nvSpPr>
        <p:spPr>
          <a:ln/>
        </p:spPr>
      </p:sp>
      <p:sp>
        <p:nvSpPr>
          <p:cNvPr id="5120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charset="0"/>
              </a:rPr>
              <a:t>The RCPs are huge (6,000 HP) pumps that force the Reactor Coolant through the core and around the loops.  </a:t>
            </a:r>
          </a:p>
          <a:p>
            <a:endParaRPr lang="en-US" smtClean="0">
              <a:latin typeface="Arial" charset="0"/>
            </a:endParaRPr>
          </a:p>
          <a:p>
            <a:r>
              <a:rPr lang="en-US" smtClean="0">
                <a:latin typeface="Arial" charset="0"/>
              </a:rPr>
              <a:t>There are 3 RCPs for each reactor, one in each loop.  Their function is to cool core and transport the heat energy (7 billion BTU’s per hour) from the reactor core to the 3 Steam Generators.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11"/>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itchFamily="-108" charset="0"/>
                <a:ea typeface="ＭＳ Ｐゴシック" pitchFamily="-108" charset="-128"/>
              </a:defRPr>
            </a:lvl1pPr>
            <a:lvl2pPr marL="37931725" indent="-37474525">
              <a:defRPr kumimoji="1" sz="2400">
                <a:solidFill>
                  <a:schemeClr val="tx1"/>
                </a:solidFill>
                <a:latin typeface="Times New Roman" pitchFamily="-108" charset="0"/>
                <a:ea typeface="ＭＳ Ｐゴシック" pitchFamily="-108" charset="-128"/>
              </a:defRPr>
            </a:lvl2pPr>
            <a:lvl3pPr>
              <a:defRPr kumimoji="1" sz="2400">
                <a:solidFill>
                  <a:schemeClr val="tx1"/>
                </a:solidFill>
                <a:latin typeface="Times New Roman" pitchFamily="-108" charset="0"/>
                <a:ea typeface="ＭＳ Ｐゴシック" pitchFamily="-108" charset="-128"/>
              </a:defRPr>
            </a:lvl3pPr>
            <a:lvl4pPr>
              <a:defRPr kumimoji="1" sz="2400">
                <a:solidFill>
                  <a:schemeClr val="tx1"/>
                </a:solidFill>
                <a:latin typeface="Times New Roman" pitchFamily="-108" charset="0"/>
                <a:ea typeface="ＭＳ Ｐゴシック" pitchFamily="-108" charset="-128"/>
              </a:defRPr>
            </a:lvl4pPr>
            <a:lvl5pPr>
              <a:defRPr kumimoji="1" sz="2400">
                <a:solidFill>
                  <a:schemeClr val="tx1"/>
                </a:solidFill>
                <a:latin typeface="Times New Roman" pitchFamily="-108" charset="0"/>
                <a:ea typeface="ＭＳ Ｐゴシック" pitchFamily="-108" charset="-128"/>
              </a:defRPr>
            </a:lvl5pPr>
            <a:lvl6pPr marL="4572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6pPr>
            <a:lvl7pPr marL="9144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7pPr>
            <a:lvl8pPr marL="13716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8pPr>
            <a:lvl9pPr marL="18288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9pPr>
          </a:lstStyle>
          <a:p>
            <a:fld id="{37F4B2DD-45D6-4A7C-B084-F8FECB5FBB0A}" type="datetime1">
              <a:rPr kumimoji="0" lang="en-US" sz="1200"/>
              <a:pPr/>
              <a:t>3/4/2013</a:t>
            </a:fld>
            <a:endParaRPr kumimoji="0" lang="en-US" sz="1200"/>
          </a:p>
        </p:txBody>
      </p:sp>
      <p:sp>
        <p:nvSpPr>
          <p:cNvPr id="53251" name="Rectangle 13"/>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itchFamily="-108" charset="0"/>
                <a:ea typeface="ＭＳ Ｐゴシック" pitchFamily="-108" charset="-128"/>
              </a:defRPr>
            </a:lvl1pPr>
            <a:lvl2pPr marL="37931725" indent="-37474525">
              <a:defRPr kumimoji="1" sz="2400">
                <a:solidFill>
                  <a:schemeClr val="tx1"/>
                </a:solidFill>
                <a:latin typeface="Times New Roman" pitchFamily="-108" charset="0"/>
                <a:ea typeface="ＭＳ Ｐゴシック" pitchFamily="-108" charset="-128"/>
              </a:defRPr>
            </a:lvl2pPr>
            <a:lvl3pPr>
              <a:defRPr kumimoji="1" sz="2400">
                <a:solidFill>
                  <a:schemeClr val="tx1"/>
                </a:solidFill>
                <a:latin typeface="Times New Roman" pitchFamily="-108" charset="0"/>
                <a:ea typeface="ＭＳ Ｐゴシック" pitchFamily="-108" charset="-128"/>
              </a:defRPr>
            </a:lvl3pPr>
            <a:lvl4pPr>
              <a:defRPr kumimoji="1" sz="2400">
                <a:solidFill>
                  <a:schemeClr val="tx1"/>
                </a:solidFill>
                <a:latin typeface="Times New Roman" pitchFamily="-108" charset="0"/>
                <a:ea typeface="ＭＳ Ｐゴシック" pitchFamily="-108" charset="-128"/>
              </a:defRPr>
            </a:lvl4pPr>
            <a:lvl5pPr>
              <a:defRPr kumimoji="1" sz="2400">
                <a:solidFill>
                  <a:schemeClr val="tx1"/>
                </a:solidFill>
                <a:latin typeface="Times New Roman" pitchFamily="-108" charset="0"/>
                <a:ea typeface="ＭＳ Ｐゴシック" pitchFamily="-108" charset="-128"/>
              </a:defRPr>
            </a:lvl5pPr>
            <a:lvl6pPr marL="4572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6pPr>
            <a:lvl7pPr marL="9144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7pPr>
            <a:lvl8pPr marL="13716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8pPr>
            <a:lvl9pPr marL="18288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9pPr>
          </a:lstStyle>
          <a:p>
            <a:fld id="{0874AF47-EFF0-45E3-A1EF-772B3BCDA8F9}" type="slidenum">
              <a:rPr kumimoji="0" lang="en-US" sz="1200"/>
              <a:pPr/>
              <a:t>31</a:t>
            </a:fld>
            <a:endParaRPr kumimoji="0" lang="en-US" sz="1200"/>
          </a:p>
        </p:txBody>
      </p:sp>
      <p:sp>
        <p:nvSpPr>
          <p:cNvPr id="53252" name="Rectangle 2"/>
          <p:cNvSpPr>
            <a:spLocks noGrp="1" noRot="1" noChangeAspect="1" noChangeArrowheads="1"/>
          </p:cNvSpPr>
          <p:nvPr>
            <p:ph type="sldImg"/>
          </p:nvPr>
        </p:nvSpPr>
        <p:spPr>
          <a:ln/>
        </p:spPr>
      </p:sp>
      <p:sp>
        <p:nvSpPr>
          <p:cNvPr id="5325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charset="0"/>
              </a:rPr>
              <a:t>The Containment structure houses the primary systems. </a:t>
            </a:r>
          </a:p>
          <a:p>
            <a:r>
              <a:rPr lang="en-US" smtClean="0">
                <a:latin typeface="Arial" charset="0"/>
              </a:rPr>
              <a:t>At Turkey Point it is approximately 150 feet tall. </a:t>
            </a:r>
          </a:p>
          <a:p>
            <a:r>
              <a:rPr lang="en-US" smtClean="0">
                <a:latin typeface="Arial" charset="0"/>
              </a:rPr>
              <a:t> </a:t>
            </a:r>
          </a:p>
          <a:p>
            <a:r>
              <a:rPr lang="en-US" smtClean="0">
                <a:latin typeface="Arial" charset="0"/>
              </a:rPr>
              <a:t>The walls are made out of steel reinforced concrete and have a steel liner.  For added strength, pre-stressed cables encircle the sides and top dome. </a:t>
            </a:r>
          </a:p>
          <a:p>
            <a:r>
              <a:rPr lang="en-US" smtClean="0">
                <a:latin typeface="Arial" charset="0"/>
              </a:rPr>
              <a:t> </a:t>
            </a:r>
          </a:p>
          <a:p>
            <a:r>
              <a:rPr lang="en-US" smtClean="0">
                <a:latin typeface="Arial" charset="0"/>
              </a:rPr>
              <a:t>The minimum wall thickness is 3 and 1/2 feet thick and in some places approaches 7 feet thick.</a:t>
            </a:r>
          </a:p>
          <a:p>
            <a:endParaRPr lang="en-US" smtClean="0">
              <a:latin typeface="Arial" charset="0"/>
            </a:endParaRPr>
          </a:p>
          <a:p>
            <a:r>
              <a:rPr lang="en-US" smtClean="0">
                <a:latin typeface="Arial" charset="0"/>
              </a:rPr>
              <a:t>The Containment is designed to withstand any plausible accident (nuclear accident, airplane crash, hurricane).</a:t>
            </a:r>
          </a:p>
          <a:p>
            <a:endParaRPr lang="en-US" smtClean="0">
              <a:latin typeface="Arial" charset="0"/>
            </a:endParaRPr>
          </a:p>
          <a:p>
            <a:r>
              <a:rPr lang="en-US" smtClean="0">
                <a:latin typeface="Arial" charset="0"/>
              </a:rPr>
              <a:t>There is a myth that containments have to be strong enough to contain a nuclear explosion from the reactor.  The Uranium fuel in commercial reactors is only 3 - 4% enrichment.  This causes the U-235 to be so diffuse, it is physically impossible for a reactor to explode like an atom bomb.</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11"/>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itchFamily="-108" charset="0"/>
                <a:ea typeface="ＭＳ Ｐゴシック" pitchFamily="-108" charset="-128"/>
              </a:defRPr>
            </a:lvl1pPr>
            <a:lvl2pPr marL="37931725" indent="-37474525">
              <a:defRPr kumimoji="1" sz="2400">
                <a:solidFill>
                  <a:schemeClr val="tx1"/>
                </a:solidFill>
                <a:latin typeface="Times New Roman" pitchFamily="-108" charset="0"/>
                <a:ea typeface="ＭＳ Ｐゴシック" pitchFamily="-108" charset="-128"/>
              </a:defRPr>
            </a:lvl2pPr>
            <a:lvl3pPr>
              <a:defRPr kumimoji="1" sz="2400">
                <a:solidFill>
                  <a:schemeClr val="tx1"/>
                </a:solidFill>
                <a:latin typeface="Times New Roman" pitchFamily="-108" charset="0"/>
                <a:ea typeface="ＭＳ Ｐゴシック" pitchFamily="-108" charset="-128"/>
              </a:defRPr>
            </a:lvl3pPr>
            <a:lvl4pPr>
              <a:defRPr kumimoji="1" sz="2400">
                <a:solidFill>
                  <a:schemeClr val="tx1"/>
                </a:solidFill>
                <a:latin typeface="Times New Roman" pitchFamily="-108" charset="0"/>
                <a:ea typeface="ＭＳ Ｐゴシック" pitchFamily="-108" charset="-128"/>
              </a:defRPr>
            </a:lvl4pPr>
            <a:lvl5pPr>
              <a:defRPr kumimoji="1" sz="2400">
                <a:solidFill>
                  <a:schemeClr val="tx1"/>
                </a:solidFill>
                <a:latin typeface="Times New Roman" pitchFamily="-108" charset="0"/>
                <a:ea typeface="ＭＳ Ｐゴシック" pitchFamily="-108" charset="-128"/>
              </a:defRPr>
            </a:lvl5pPr>
            <a:lvl6pPr marL="4572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6pPr>
            <a:lvl7pPr marL="9144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7pPr>
            <a:lvl8pPr marL="13716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8pPr>
            <a:lvl9pPr marL="18288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9pPr>
          </a:lstStyle>
          <a:p>
            <a:fld id="{8BC0958B-4A1F-441C-96C1-0446B5071AF7}" type="datetime1">
              <a:rPr kumimoji="0" lang="en-US" sz="1200"/>
              <a:pPr/>
              <a:t>3/4/2013</a:t>
            </a:fld>
            <a:endParaRPr kumimoji="0" lang="en-US" sz="1200"/>
          </a:p>
        </p:txBody>
      </p:sp>
      <p:sp>
        <p:nvSpPr>
          <p:cNvPr id="55299" name="Rectangle 13"/>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itchFamily="-108" charset="0"/>
                <a:ea typeface="ＭＳ Ｐゴシック" pitchFamily="-108" charset="-128"/>
              </a:defRPr>
            </a:lvl1pPr>
            <a:lvl2pPr marL="37931725" indent="-37474525">
              <a:defRPr kumimoji="1" sz="2400">
                <a:solidFill>
                  <a:schemeClr val="tx1"/>
                </a:solidFill>
                <a:latin typeface="Times New Roman" pitchFamily="-108" charset="0"/>
                <a:ea typeface="ＭＳ Ｐゴシック" pitchFamily="-108" charset="-128"/>
              </a:defRPr>
            </a:lvl2pPr>
            <a:lvl3pPr>
              <a:defRPr kumimoji="1" sz="2400">
                <a:solidFill>
                  <a:schemeClr val="tx1"/>
                </a:solidFill>
                <a:latin typeface="Times New Roman" pitchFamily="-108" charset="0"/>
                <a:ea typeface="ＭＳ Ｐゴシック" pitchFamily="-108" charset="-128"/>
              </a:defRPr>
            </a:lvl3pPr>
            <a:lvl4pPr>
              <a:defRPr kumimoji="1" sz="2400">
                <a:solidFill>
                  <a:schemeClr val="tx1"/>
                </a:solidFill>
                <a:latin typeface="Times New Roman" pitchFamily="-108" charset="0"/>
                <a:ea typeface="ＭＳ Ｐゴシック" pitchFamily="-108" charset="-128"/>
              </a:defRPr>
            </a:lvl4pPr>
            <a:lvl5pPr>
              <a:defRPr kumimoji="1" sz="2400">
                <a:solidFill>
                  <a:schemeClr val="tx1"/>
                </a:solidFill>
                <a:latin typeface="Times New Roman" pitchFamily="-108" charset="0"/>
                <a:ea typeface="ＭＳ Ｐゴシック" pitchFamily="-108" charset="-128"/>
              </a:defRPr>
            </a:lvl5pPr>
            <a:lvl6pPr marL="4572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6pPr>
            <a:lvl7pPr marL="9144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7pPr>
            <a:lvl8pPr marL="13716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8pPr>
            <a:lvl9pPr marL="18288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9pPr>
          </a:lstStyle>
          <a:p>
            <a:fld id="{C99361F7-99B2-4DB4-9853-E5CDCDD4B580}" type="slidenum">
              <a:rPr kumimoji="0" lang="en-US" sz="1200"/>
              <a:pPr/>
              <a:t>32</a:t>
            </a:fld>
            <a:endParaRPr kumimoji="0" lang="en-US" sz="1200"/>
          </a:p>
        </p:txBody>
      </p:sp>
      <p:sp>
        <p:nvSpPr>
          <p:cNvPr id="55300" name="Rectangle 2"/>
          <p:cNvSpPr>
            <a:spLocks noGrp="1" noRot="1" noChangeAspect="1" noChangeArrowheads="1"/>
          </p:cNvSpPr>
          <p:nvPr>
            <p:ph type="sldImg"/>
          </p:nvPr>
        </p:nvSpPr>
        <p:spPr>
          <a:ln/>
        </p:spPr>
      </p:sp>
      <p:sp>
        <p:nvSpPr>
          <p:cNvPr id="5530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latin typeface="Arial" charset="0"/>
              </a:rPr>
              <a:t>This photo is a Containment under construction.  </a:t>
            </a:r>
          </a:p>
          <a:p>
            <a:endParaRPr lang="en-US" dirty="0" smtClean="0">
              <a:latin typeface="Arial" charset="0"/>
            </a:endParaRPr>
          </a:p>
          <a:p>
            <a:r>
              <a:rPr lang="en-US" dirty="0" smtClean="0">
                <a:latin typeface="Arial" charset="0"/>
              </a:rPr>
              <a:t>The steel rebar is as thick as a person’s arm.</a:t>
            </a:r>
          </a:p>
          <a:p>
            <a:r>
              <a:rPr lang="en-US" dirty="0" smtClean="0">
                <a:latin typeface="Arial" charset="0"/>
              </a:rPr>
              <a:t>Note that containments are just one of six barrier to the release of radiation (shields) at a nuclear power plant.  </a:t>
            </a:r>
          </a:p>
          <a:p>
            <a:r>
              <a:rPr lang="en-US" dirty="0" smtClean="0">
                <a:latin typeface="Arial" charset="0"/>
              </a:rPr>
              <a:t>The four barriers are:</a:t>
            </a:r>
          </a:p>
          <a:p>
            <a:endParaRPr lang="en-US" dirty="0" smtClean="0">
              <a:latin typeface="Arial" charset="0"/>
            </a:endParaRPr>
          </a:p>
          <a:p>
            <a:r>
              <a:rPr lang="en-US" dirty="0" smtClean="0">
                <a:latin typeface="Arial" charset="0"/>
              </a:rPr>
              <a:t>Fuel Pellet</a:t>
            </a:r>
          </a:p>
          <a:p>
            <a:r>
              <a:rPr lang="en-US" dirty="0" smtClean="0">
                <a:latin typeface="Arial" charset="0"/>
              </a:rPr>
              <a:t>Fuel Cladding</a:t>
            </a:r>
          </a:p>
          <a:p>
            <a:r>
              <a:rPr lang="en-US" dirty="0" smtClean="0">
                <a:latin typeface="Arial" charset="0"/>
              </a:rPr>
              <a:t>RCS Water</a:t>
            </a:r>
          </a:p>
          <a:p>
            <a:r>
              <a:rPr lang="en-US" dirty="0" smtClean="0">
                <a:latin typeface="Arial" charset="0"/>
              </a:rPr>
              <a:t>Reactor vessel and Reactor Coolant System</a:t>
            </a:r>
          </a:p>
          <a:p>
            <a:r>
              <a:rPr lang="en-US" dirty="0" smtClean="0">
                <a:latin typeface="Arial" charset="0"/>
              </a:rPr>
              <a:t>Shield walls inside Containment</a:t>
            </a:r>
          </a:p>
          <a:p>
            <a:r>
              <a:rPr lang="en-US" dirty="0" smtClean="0">
                <a:latin typeface="Arial" charset="0"/>
              </a:rPr>
              <a:t>Containment walls</a:t>
            </a:r>
          </a:p>
          <a:p>
            <a:endParaRPr lang="en-US" dirty="0" smtClean="0">
              <a:latin typeface="Arial" charset="0"/>
            </a:endParaRPr>
          </a:p>
          <a:p>
            <a:r>
              <a:rPr lang="en-US" dirty="0" smtClean="0">
                <a:latin typeface="Arial" charset="0"/>
              </a:rPr>
              <a:t>Its interesting to note that the Chernobyl nuclear power plant was built without a Containment.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11"/>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itchFamily="-108" charset="0"/>
                <a:ea typeface="ＭＳ Ｐゴシック" pitchFamily="-108" charset="-128"/>
              </a:defRPr>
            </a:lvl1pPr>
            <a:lvl2pPr marL="37931725" indent="-37474525">
              <a:defRPr kumimoji="1" sz="2400">
                <a:solidFill>
                  <a:schemeClr val="tx1"/>
                </a:solidFill>
                <a:latin typeface="Times New Roman" pitchFamily="-108" charset="0"/>
                <a:ea typeface="ＭＳ Ｐゴシック" pitchFamily="-108" charset="-128"/>
              </a:defRPr>
            </a:lvl2pPr>
            <a:lvl3pPr>
              <a:defRPr kumimoji="1" sz="2400">
                <a:solidFill>
                  <a:schemeClr val="tx1"/>
                </a:solidFill>
                <a:latin typeface="Times New Roman" pitchFamily="-108" charset="0"/>
                <a:ea typeface="ＭＳ Ｐゴシック" pitchFamily="-108" charset="-128"/>
              </a:defRPr>
            </a:lvl3pPr>
            <a:lvl4pPr>
              <a:defRPr kumimoji="1" sz="2400">
                <a:solidFill>
                  <a:schemeClr val="tx1"/>
                </a:solidFill>
                <a:latin typeface="Times New Roman" pitchFamily="-108" charset="0"/>
                <a:ea typeface="ＭＳ Ｐゴシック" pitchFamily="-108" charset="-128"/>
              </a:defRPr>
            </a:lvl4pPr>
            <a:lvl5pPr>
              <a:defRPr kumimoji="1" sz="2400">
                <a:solidFill>
                  <a:schemeClr val="tx1"/>
                </a:solidFill>
                <a:latin typeface="Times New Roman" pitchFamily="-108" charset="0"/>
                <a:ea typeface="ＭＳ Ｐゴシック" pitchFamily="-108" charset="-128"/>
              </a:defRPr>
            </a:lvl5pPr>
            <a:lvl6pPr marL="4572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6pPr>
            <a:lvl7pPr marL="9144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7pPr>
            <a:lvl8pPr marL="13716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8pPr>
            <a:lvl9pPr marL="18288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9pPr>
          </a:lstStyle>
          <a:p>
            <a:fld id="{3D369BCD-3D67-4129-9877-528FBBC4A379}" type="datetime1">
              <a:rPr kumimoji="0" lang="en-US" sz="1200"/>
              <a:pPr/>
              <a:t>3/4/2013</a:t>
            </a:fld>
            <a:endParaRPr kumimoji="0" lang="en-US" sz="1200"/>
          </a:p>
        </p:txBody>
      </p:sp>
      <p:sp>
        <p:nvSpPr>
          <p:cNvPr id="57347" name="Rectangle 13"/>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itchFamily="-108" charset="0"/>
                <a:ea typeface="ＭＳ Ｐゴシック" pitchFamily="-108" charset="-128"/>
              </a:defRPr>
            </a:lvl1pPr>
            <a:lvl2pPr marL="37931725" indent="-37474525">
              <a:defRPr kumimoji="1" sz="2400">
                <a:solidFill>
                  <a:schemeClr val="tx1"/>
                </a:solidFill>
                <a:latin typeface="Times New Roman" pitchFamily="-108" charset="0"/>
                <a:ea typeface="ＭＳ Ｐゴシック" pitchFamily="-108" charset="-128"/>
              </a:defRPr>
            </a:lvl2pPr>
            <a:lvl3pPr>
              <a:defRPr kumimoji="1" sz="2400">
                <a:solidFill>
                  <a:schemeClr val="tx1"/>
                </a:solidFill>
                <a:latin typeface="Times New Roman" pitchFamily="-108" charset="0"/>
                <a:ea typeface="ＭＳ Ｐゴシック" pitchFamily="-108" charset="-128"/>
              </a:defRPr>
            </a:lvl3pPr>
            <a:lvl4pPr>
              <a:defRPr kumimoji="1" sz="2400">
                <a:solidFill>
                  <a:schemeClr val="tx1"/>
                </a:solidFill>
                <a:latin typeface="Times New Roman" pitchFamily="-108" charset="0"/>
                <a:ea typeface="ＭＳ Ｐゴシック" pitchFamily="-108" charset="-128"/>
              </a:defRPr>
            </a:lvl4pPr>
            <a:lvl5pPr>
              <a:defRPr kumimoji="1" sz="2400">
                <a:solidFill>
                  <a:schemeClr val="tx1"/>
                </a:solidFill>
                <a:latin typeface="Times New Roman" pitchFamily="-108" charset="0"/>
                <a:ea typeface="ＭＳ Ｐゴシック" pitchFamily="-108" charset="-128"/>
              </a:defRPr>
            </a:lvl5pPr>
            <a:lvl6pPr marL="4572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6pPr>
            <a:lvl7pPr marL="9144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7pPr>
            <a:lvl8pPr marL="13716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8pPr>
            <a:lvl9pPr marL="18288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9pPr>
          </a:lstStyle>
          <a:p>
            <a:fld id="{05AA4841-CBB1-47E1-B209-0DE49EA568C1}" type="slidenum">
              <a:rPr kumimoji="0" lang="en-US" sz="1200"/>
              <a:pPr/>
              <a:t>33</a:t>
            </a:fld>
            <a:endParaRPr kumimoji="0" lang="en-US" sz="1200"/>
          </a:p>
        </p:txBody>
      </p:sp>
      <p:sp>
        <p:nvSpPr>
          <p:cNvPr id="57348" name="Rectangle 2"/>
          <p:cNvSpPr>
            <a:spLocks noGrp="1" noRot="1" noChangeAspect="1" noChangeArrowheads="1"/>
          </p:cNvSpPr>
          <p:nvPr>
            <p:ph type="sldImg"/>
          </p:nvPr>
        </p:nvSpPr>
        <p:spPr>
          <a:ln/>
        </p:spPr>
      </p:sp>
      <p:sp>
        <p:nvSpPr>
          <p:cNvPr id="5734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charset="0"/>
              </a:rPr>
              <a:t>This is a partially disassembled main turbine. </a:t>
            </a:r>
          </a:p>
          <a:p>
            <a:r>
              <a:rPr lang="en-US" smtClean="0">
                <a:latin typeface="Arial" charset="0"/>
              </a:rPr>
              <a:t>The smaller high pressure blading is shown in the foreground.</a:t>
            </a:r>
          </a:p>
          <a:p>
            <a:r>
              <a:rPr lang="en-US" smtClean="0">
                <a:latin typeface="Arial" charset="0"/>
              </a:rPr>
              <a:t>The larger low pressure blading is in the background.  </a:t>
            </a:r>
          </a:p>
          <a:p>
            <a:r>
              <a:rPr lang="en-US" smtClean="0">
                <a:latin typeface="Arial" charset="0"/>
              </a:rPr>
              <a:t>The common turbine shaft that connects all of this blading is 74 meters long.</a:t>
            </a:r>
          </a:p>
          <a:p>
            <a:r>
              <a:rPr lang="en-US" smtClean="0">
                <a:latin typeface="Arial" charset="0"/>
              </a:rPr>
              <a:t>Not shown here is the electrical generator which will also be attached to the common shaft, beyond the low pressure blading.</a:t>
            </a:r>
          </a:p>
          <a:p>
            <a:endParaRPr lang="en-US" smtClean="0">
              <a:latin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11"/>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itchFamily="-108" charset="0"/>
                <a:ea typeface="ＭＳ Ｐゴシック" pitchFamily="-108" charset="-128"/>
              </a:defRPr>
            </a:lvl1pPr>
            <a:lvl2pPr marL="37931725" indent="-37474525">
              <a:defRPr kumimoji="1" sz="2400">
                <a:solidFill>
                  <a:schemeClr val="tx1"/>
                </a:solidFill>
                <a:latin typeface="Times New Roman" pitchFamily="-108" charset="0"/>
                <a:ea typeface="ＭＳ Ｐゴシック" pitchFamily="-108" charset="-128"/>
              </a:defRPr>
            </a:lvl2pPr>
            <a:lvl3pPr>
              <a:defRPr kumimoji="1" sz="2400">
                <a:solidFill>
                  <a:schemeClr val="tx1"/>
                </a:solidFill>
                <a:latin typeface="Times New Roman" pitchFamily="-108" charset="0"/>
                <a:ea typeface="ＭＳ Ｐゴシック" pitchFamily="-108" charset="-128"/>
              </a:defRPr>
            </a:lvl3pPr>
            <a:lvl4pPr>
              <a:defRPr kumimoji="1" sz="2400">
                <a:solidFill>
                  <a:schemeClr val="tx1"/>
                </a:solidFill>
                <a:latin typeface="Times New Roman" pitchFamily="-108" charset="0"/>
                <a:ea typeface="ＭＳ Ｐゴシック" pitchFamily="-108" charset="-128"/>
              </a:defRPr>
            </a:lvl4pPr>
            <a:lvl5pPr>
              <a:defRPr kumimoji="1" sz="2400">
                <a:solidFill>
                  <a:schemeClr val="tx1"/>
                </a:solidFill>
                <a:latin typeface="Times New Roman" pitchFamily="-108" charset="0"/>
                <a:ea typeface="ＭＳ Ｐゴシック" pitchFamily="-108" charset="-128"/>
              </a:defRPr>
            </a:lvl5pPr>
            <a:lvl6pPr marL="4572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6pPr>
            <a:lvl7pPr marL="9144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7pPr>
            <a:lvl8pPr marL="13716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8pPr>
            <a:lvl9pPr marL="18288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9pPr>
          </a:lstStyle>
          <a:p>
            <a:fld id="{6CA00397-5718-4ADE-B7EA-821FC931C2ED}" type="datetime1">
              <a:rPr kumimoji="0" lang="en-US" sz="1200"/>
              <a:pPr/>
              <a:t>3/4/2013</a:t>
            </a:fld>
            <a:endParaRPr kumimoji="0" lang="en-US" sz="1200"/>
          </a:p>
        </p:txBody>
      </p:sp>
      <p:sp>
        <p:nvSpPr>
          <p:cNvPr id="59395" name="Rectangle 13"/>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itchFamily="-108" charset="0"/>
                <a:ea typeface="ＭＳ Ｐゴシック" pitchFamily="-108" charset="-128"/>
              </a:defRPr>
            </a:lvl1pPr>
            <a:lvl2pPr marL="37931725" indent="-37474525">
              <a:defRPr kumimoji="1" sz="2400">
                <a:solidFill>
                  <a:schemeClr val="tx1"/>
                </a:solidFill>
                <a:latin typeface="Times New Roman" pitchFamily="-108" charset="0"/>
                <a:ea typeface="ＭＳ Ｐゴシック" pitchFamily="-108" charset="-128"/>
              </a:defRPr>
            </a:lvl2pPr>
            <a:lvl3pPr>
              <a:defRPr kumimoji="1" sz="2400">
                <a:solidFill>
                  <a:schemeClr val="tx1"/>
                </a:solidFill>
                <a:latin typeface="Times New Roman" pitchFamily="-108" charset="0"/>
                <a:ea typeface="ＭＳ Ｐゴシック" pitchFamily="-108" charset="-128"/>
              </a:defRPr>
            </a:lvl3pPr>
            <a:lvl4pPr>
              <a:defRPr kumimoji="1" sz="2400">
                <a:solidFill>
                  <a:schemeClr val="tx1"/>
                </a:solidFill>
                <a:latin typeface="Times New Roman" pitchFamily="-108" charset="0"/>
                <a:ea typeface="ＭＳ Ｐゴシック" pitchFamily="-108" charset="-128"/>
              </a:defRPr>
            </a:lvl4pPr>
            <a:lvl5pPr>
              <a:defRPr kumimoji="1" sz="2400">
                <a:solidFill>
                  <a:schemeClr val="tx1"/>
                </a:solidFill>
                <a:latin typeface="Times New Roman" pitchFamily="-108" charset="0"/>
                <a:ea typeface="ＭＳ Ｐゴシック" pitchFamily="-108" charset="-128"/>
              </a:defRPr>
            </a:lvl5pPr>
            <a:lvl6pPr marL="4572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6pPr>
            <a:lvl7pPr marL="9144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7pPr>
            <a:lvl8pPr marL="13716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8pPr>
            <a:lvl9pPr marL="18288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9pPr>
          </a:lstStyle>
          <a:p>
            <a:fld id="{D2B435C1-350E-43D4-9112-8C8198275348}" type="slidenum">
              <a:rPr kumimoji="0" lang="en-US" sz="1200"/>
              <a:pPr/>
              <a:t>34</a:t>
            </a:fld>
            <a:endParaRPr kumimoji="0" lang="en-US" sz="1200"/>
          </a:p>
        </p:txBody>
      </p:sp>
      <p:sp>
        <p:nvSpPr>
          <p:cNvPr id="59396" name="Rectangle 2"/>
          <p:cNvSpPr>
            <a:spLocks noGrp="1" noRot="1" noChangeAspect="1" noChangeArrowheads="1"/>
          </p:cNvSpPr>
          <p:nvPr>
            <p:ph type="sldImg"/>
          </p:nvPr>
        </p:nvSpPr>
        <p:spPr>
          <a:ln/>
        </p:spPr>
      </p:sp>
      <p:sp>
        <p:nvSpPr>
          <p:cNvPr id="5939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latin typeface="Arial" charset="0"/>
              </a:rPr>
              <a:t>These are natural draft cooling towers that are associated with the tertiary system.  The really big ones can be as high as 1,000 feet and dwarf a typical containment at 200 feet tall.</a:t>
            </a:r>
          </a:p>
          <a:p>
            <a:endParaRPr lang="en-US" dirty="0" smtClean="0">
              <a:latin typeface="Arial" charset="0"/>
            </a:endParaRPr>
          </a:p>
          <a:p>
            <a:r>
              <a:rPr lang="en-US" dirty="0" smtClean="0">
                <a:latin typeface="Arial" charset="0"/>
              </a:rPr>
              <a:t>People often associate these with nuclear power plants but they can be used with any type of power plant, fossil or nuclear, that does not have a large body of water available to use as a heat sink.</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11"/>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itchFamily="-108" charset="0"/>
                <a:ea typeface="ＭＳ Ｐゴシック" pitchFamily="-108" charset="-128"/>
              </a:defRPr>
            </a:lvl1pPr>
            <a:lvl2pPr marL="37931725" indent="-37474525">
              <a:defRPr kumimoji="1" sz="2400">
                <a:solidFill>
                  <a:schemeClr val="tx1"/>
                </a:solidFill>
                <a:latin typeface="Times New Roman" pitchFamily="-108" charset="0"/>
                <a:ea typeface="ＭＳ Ｐゴシック" pitchFamily="-108" charset="-128"/>
              </a:defRPr>
            </a:lvl2pPr>
            <a:lvl3pPr>
              <a:defRPr kumimoji="1" sz="2400">
                <a:solidFill>
                  <a:schemeClr val="tx1"/>
                </a:solidFill>
                <a:latin typeface="Times New Roman" pitchFamily="-108" charset="0"/>
                <a:ea typeface="ＭＳ Ｐゴシック" pitchFamily="-108" charset="-128"/>
              </a:defRPr>
            </a:lvl3pPr>
            <a:lvl4pPr>
              <a:defRPr kumimoji="1" sz="2400">
                <a:solidFill>
                  <a:schemeClr val="tx1"/>
                </a:solidFill>
                <a:latin typeface="Times New Roman" pitchFamily="-108" charset="0"/>
                <a:ea typeface="ＭＳ Ｐゴシック" pitchFamily="-108" charset="-128"/>
              </a:defRPr>
            </a:lvl4pPr>
            <a:lvl5pPr>
              <a:defRPr kumimoji="1" sz="2400">
                <a:solidFill>
                  <a:schemeClr val="tx1"/>
                </a:solidFill>
                <a:latin typeface="Times New Roman" pitchFamily="-108" charset="0"/>
                <a:ea typeface="ＭＳ Ｐゴシック" pitchFamily="-108" charset="-128"/>
              </a:defRPr>
            </a:lvl5pPr>
            <a:lvl6pPr marL="4572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6pPr>
            <a:lvl7pPr marL="9144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7pPr>
            <a:lvl8pPr marL="13716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8pPr>
            <a:lvl9pPr marL="18288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9pPr>
          </a:lstStyle>
          <a:p>
            <a:fld id="{B2291138-4CD1-46BD-AACB-7D322141FFA2}" type="datetime1">
              <a:rPr kumimoji="0" lang="en-US" sz="1200"/>
              <a:pPr/>
              <a:t>3/4/2013</a:t>
            </a:fld>
            <a:endParaRPr kumimoji="0" lang="en-US" sz="1200"/>
          </a:p>
        </p:txBody>
      </p:sp>
      <p:sp>
        <p:nvSpPr>
          <p:cNvPr id="61443" name="Rectangle 13"/>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itchFamily="-108" charset="0"/>
                <a:ea typeface="ＭＳ Ｐゴシック" pitchFamily="-108" charset="-128"/>
              </a:defRPr>
            </a:lvl1pPr>
            <a:lvl2pPr marL="37931725" indent="-37474525">
              <a:defRPr kumimoji="1" sz="2400">
                <a:solidFill>
                  <a:schemeClr val="tx1"/>
                </a:solidFill>
                <a:latin typeface="Times New Roman" pitchFamily="-108" charset="0"/>
                <a:ea typeface="ＭＳ Ｐゴシック" pitchFamily="-108" charset="-128"/>
              </a:defRPr>
            </a:lvl2pPr>
            <a:lvl3pPr>
              <a:defRPr kumimoji="1" sz="2400">
                <a:solidFill>
                  <a:schemeClr val="tx1"/>
                </a:solidFill>
                <a:latin typeface="Times New Roman" pitchFamily="-108" charset="0"/>
                <a:ea typeface="ＭＳ Ｐゴシック" pitchFamily="-108" charset="-128"/>
              </a:defRPr>
            </a:lvl3pPr>
            <a:lvl4pPr>
              <a:defRPr kumimoji="1" sz="2400">
                <a:solidFill>
                  <a:schemeClr val="tx1"/>
                </a:solidFill>
                <a:latin typeface="Times New Roman" pitchFamily="-108" charset="0"/>
                <a:ea typeface="ＭＳ Ｐゴシック" pitchFamily="-108" charset="-128"/>
              </a:defRPr>
            </a:lvl4pPr>
            <a:lvl5pPr>
              <a:defRPr kumimoji="1" sz="2400">
                <a:solidFill>
                  <a:schemeClr val="tx1"/>
                </a:solidFill>
                <a:latin typeface="Times New Roman" pitchFamily="-108" charset="0"/>
                <a:ea typeface="ＭＳ Ｐゴシック" pitchFamily="-108" charset="-128"/>
              </a:defRPr>
            </a:lvl5pPr>
            <a:lvl6pPr marL="4572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6pPr>
            <a:lvl7pPr marL="9144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7pPr>
            <a:lvl8pPr marL="13716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8pPr>
            <a:lvl9pPr marL="18288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9pPr>
          </a:lstStyle>
          <a:p>
            <a:fld id="{37998D67-0E2D-4C5C-845D-A6FD0A4BD641}" type="slidenum">
              <a:rPr kumimoji="0" lang="en-US" sz="1200"/>
              <a:pPr/>
              <a:t>35</a:t>
            </a:fld>
            <a:endParaRPr kumimoji="0" lang="en-US" sz="1200"/>
          </a:p>
        </p:txBody>
      </p:sp>
      <p:sp>
        <p:nvSpPr>
          <p:cNvPr id="61444" name="Rectangle 2"/>
          <p:cNvSpPr>
            <a:spLocks noGrp="1" noRot="1" noChangeAspect="1" noChangeArrowheads="1"/>
          </p:cNvSpPr>
          <p:nvPr>
            <p:ph type="sldImg"/>
          </p:nvPr>
        </p:nvSpPr>
        <p:spPr>
          <a:ln/>
        </p:spPr>
      </p:sp>
      <p:sp>
        <p:nvSpPr>
          <p:cNvPr id="6144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charset="0"/>
              </a:rPr>
              <a:t>For the ultimate heat sink, Turkey Point uses a cooling canal system.  </a:t>
            </a:r>
          </a:p>
          <a:p>
            <a:endParaRPr lang="en-US" smtClean="0">
              <a:latin typeface="Arial" charset="0"/>
            </a:endParaRPr>
          </a:p>
          <a:p>
            <a:r>
              <a:rPr lang="en-US" smtClean="0">
                <a:latin typeface="Arial" charset="0"/>
              </a:rPr>
              <a:t>There are 32 south flowing canals and 7 north flowing canals….More than 150 total miles.  </a:t>
            </a:r>
          </a:p>
          <a:p>
            <a:endParaRPr lang="en-US" smtClean="0">
              <a:latin typeface="Arial" charset="0"/>
            </a:endParaRPr>
          </a:p>
          <a:p>
            <a:r>
              <a:rPr lang="en-US" smtClean="0">
                <a:latin typeface="Arial" charset="0"/>
              </a:rPr>
              <a:t>Transit time for this closed cooling loop is approximately 2 days.  </a:t>
            </a:r>
          </a:p>
          <a:p>
            <a:endParaRPr lang="en-US" smtClean="0">
              <a:latin typeface="Arial" charset="0"/>
            </a:endParaRPr>
          </a:p>
          <a:p>
            <a:r>
              <a:rPr lang="en-US" smtClean="0">
                <a:latin typeface="Arial" charset="0"/>
              </a:rPr>
              <a:t>As a result, Turkey point has not relied on Biscayne Bay for cooling since 1973.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1"/>
          <p:cNvSpPr>
            <a:spLocks noGrp="1" noChangeArrowheads="1"/>
          </p:cNvSpPr>
          <p:nvPr>
            <p:ph type="dt" sz="quarter" idx="1"/>
          </p:nvPr>
        </p:nvSpPr>
        <p:spPr>
          <a:noFill/>
        </p:spPr>
        <p:txBody>
          <a:bodyPr/>
          <a:lstStyle/>
          <a:p>
            <a:fld id="{E3DF9FA3-4DE3-45A3-A5C9-D06363962948}" type="datetime1">
              <a:rPr lang="en-US"/>
              <a:pPr/>
              <a:t>3/4/2013</a:t>
            </a:fld>
            <a:endParaRPr lang="en-US"/>
          </a:p>
        </p:txBody>
      </p:sp>
      <p:sp>
        <p:nvSpPr>
          <p:cNvPr id="34819" name="Rectangle 13"/>
          <p:cNvSpPr>
            <a:spLocks noGrp="1" noChangeArrowheads="1"/>
          </p:cNvSpPr>
          <p:nvPr>
            <p:ph type="sldNum" sz="quarter" idx="5"/>
          </p:nvPr>
        </p:nvSpPr>
        <p:spPr>
          <a:noFill/>
        </p:spPr>
        <p:txBody>
          <a:bodyPr/>
          <a:lstStyle/>
          <a:p>
            <a:fld id="{08CD4E04-B96F-4453-AC82-515174A0C385}" type="slidenum">
              <a:rPr lang="en-US"/>
              <a:pPr/>
              <a:t>47</a:t>
            </a:fld>
            <a:endParaRPr lang="en-US"/>
          </a:p>
        </p:txBody>
      </p:sp>
      <p:sp>
        <p:nvSpPr>
          <p:cNvPr id="34820" name="Rectangle 2"/>
          <p:cNvSpPr>
            <a:spLocks noGrp="1" noRot="1" noChangeAspect="1" noChangeArrowheads="1"/>
          </p:cNvSpPr>
          <p:nvPr>
            <p:ph type="sldImg"/>
          </p:nvPr>
        </p:nvSpPr>
        <p:spPr>
          <a:ln/>
        </p:spPr>
      </p:sp>
      <p:sp>
        <p:nvSpPr>
          <p:cNvPr id="34821" name="Rectangle 3"/>
          <p:cNvSpPr>
            <a:spLocks noGrp="1" noChangeArrowheads="1"/>
          </p:cNvSpPr>
          <p:nvPr>
            <p:ph type="body" idx="1"/>
          </p:nvPr>
        </p:nvSpPr>
        <p:spPr>
          <a:noFill/>
          <a:ln/>
        </p:spPr>
        <p:txBody>
          <a:bodyPr/>
          <a:lstStyle/>
          <a:p>
            <a:r>
              <a:rPr lang="en-US" sz="1600" smtClean="0">
                <a:latin typeface="Arial" pitchFamily="34" charset="0"/>
              </a:rPr>
              <a:t>This is the nuclear reaction that we are counting on!</a:t>
            </a:r>
          </a:p>
          <a:p>
            <a:endParaRPr lang="en-US" sz="1600" smtClean="0">
              <a:latin typeface="Arial" pitchFamily="34" charset="0"/>
            </a:endParaRPr>
          </a:p>
          <a:p>
            <a:r>
              <a:rPr lang="en-US" sz="1600" smtClean="0">
                <a:latin typeface="Arial" pitchFamily="34" charset="0"/>
              </a:rPr>
              <a:t>Uranium-235 absorbs a thermal neutron.  Soon the nucleus splits into two unequal size fission fragments, 2 to 3 new neutrons, and some gamma radiation.</a:t>
            </a:r>
          </a:p>
          <a:p>
            <a:endParaRPr lang="en-US" sz="1600" smtClean="0">
              <a:latin typeface="Arial" pitchFamily="34" charset="0"/>
            </a:endParaRPr>
          </a:p>
          <a:p>
            <a:r>
              <a:rPr lang="en-US" sz="1600" smtClean="0">
                <a:latin typeface="Arial" pitchFamily="34" charset="0"/>
              </a:rPr>
              <a:t>The fission fragments have high kinetic energy which they transmit to the surrounding fuel material to produce heat energy.</a:t>
            </a:r>
          </a:p>
          <a:p>
            <a:endParaRPr lang="en-US" sz="1600" smtClean="0">
              <a:latin typeface="Arial" pitchFamily="34" charset="0"/>
            </a:endParaRPr>
          </a:p>
          <a:p>
            <a:r>
              <a:rPr lang="en-US" sz="1600" smtClean="0">
                <a:latin typeface="Arial" pitchFamily="34" charset="0"/>
              </a:rPr>
              <a:t>The gamma radiation is a hazard which must be shielded.</a:t>
            </a:r>
          </a:p>
          <a:p>
            <a:endParaRPr lang="en-US" sz="1600" smtClean="0">
              <a:latin typeface="Arial" pitchFamily="34" charset="0"/>
            </a:endParaRPr>
          </a:p>
          <a:p>
            <a:r>
              <a:rPr lang="en-US" sz="1600" smtClean="0">
                <a:latin typeface="Arial" pitchFamily="34" charset="0"/>
              </a:rPr>
              <a:t>The neutrons slow down to be absorbed by other U-235 nuclei to repeat the process.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1"/>
          <p:cNvSpPr>
            <a:spLocks noGrp="1" noChangeArrowheads="1"/>
          </p:cNvSpPr>
          <p:nvPr>
            <p:ph type="dt" sz="quarter" idx="1"/>
          </p:nvPr>
        </p:nvSpPr>
        <p:spPr>
          <a:noFill/>
        </p:spPr>
        <p:txBody>
          <a:bodyPr/>
          <a:lstStyle/>
          <a:p>
            <a:fld id="{945AD03D-9388-4132-836D-1581B7437162}" type="datetime1">
              <a:rPr lang="en-US"/>
              <a:pPr/>
              <a:t>3/4/2013</a:t>
            </a:fld>
            <a:endParaRPr lang="en-US"/>
          </a:p>
        </p:txBody>
      </p:sp>
      <p:sp>
        <p:nvSpPr>
          <p:cNvPr id="30723" name="Rectangle 13"/>
          <p:cNvSpPr>
            <a:spLocks noGrp="1" noChangeArrowheads="1"/>
          </p:cNvSpPr>
          <p:nvPr>
            <p:ph type="sldNum" sz="quarter" idx="5"/>
          </p:nvPr>
        </p:nvSpPr>
        <p:spPr>
          <a:noFill/>
        </p:spPr>
        <p:txBody>
          <a:bodyPr/>
          <a:lstStyle/>
          <a:p>
            <a:fld id="{C0592D14-5BDF-40D3-A33A-94FE561D774E}" type="slidenum">
              <a:rPr lang="en-US"/>
              <a:pPr/>
              <a:t>48</a:t>
            </a:fld>
            <a:endParaRPr lang="en-US"/>
          </a:p>
        </p:txBody>
      </p:sp>
      <p:sp>
        <p:nvSpPr>
          <p:cNvPr id="30724" name="Rectangle 2"/>
          <p:cNvSpPr>
            <a:spLocks noGrp="1" noRot="1" noChangeAspect="1" noChangeArrowheads="1"/>
          </p:cNvSpPr>
          <p:nvPr>
            <p:ph type="sldImg"/>
          </p:nvPr>
        </p:nvSpPr>
        <p:spPr>
          <a:ln/>
        </p:spPr>
      </p:sp>
      <p:sp>
        <p:nvSpPr>
          <p:cNvPr id="30725" name="Rectangle 3"/>
          <p:cNvSpPr>
            <a:spLocks noGrp="1" noChangeArrowheads="1"/>
          </p:cNvSpPr>
          <p:nvPr>
            <p:ph type="body" idx="1"/>
          </p:nvPr>
        </p:nvSpPr>
        <p:spPr>
          <a:noFill/>
          <a:ln/>
        </p:spPr>
        <p:txBody>
          <a:bodyPr/>
          <a:lstStyle/>
          <a:p>
            <a:r>
              <a:rPr lang="en-US" sz="1800" smtClean="0">
                <a:latin typeface="Arial" pitchFamily="34" charset="0"/>
              </a:rPr>
              <a:t>Each pellet is approximately 5/8” high and is made of Uranium Dioxide.</a:t>
            </a:r>
          </a:p>
          <a:p>
            <a:endParaRPr lang="en-US" sz="1800" smtClean="0">
              <a:latin typeface="Arial" pitchFamily="34" charset="0"/>
            </a:endParaRPr>
          </a:p>
          <a:p>
            <a:r>
              <a:rPr lang="en-US" sz="1800" smtClean="0">
                <a:latin typeface="Arial" pitchFamily="34" charset="0"/>
              </a:rPr>
              <a:t>The pellets and are stacked inside fuel pins to a height of 12 feet.</a:t>
            </a:r>
          </a:p>
          <a:p>
            <a:endParaRPr lang="en-US" sz="1800" smtClean="0">
              <a:latin typeface="Arial" pitchFamily="34" charset="0"/>
            </a:endParaRPr>
          </a:p>
          <a:p>
            <a:r>
              <a:rPr lang="en-US" sz="1800" smtClean="0">
                <a:latin typeface="Arial" pitchFamily="34" charset="0"/>
              </a:rPr>
              <a:t>Each pellet contains the energy equivalent of 3 barrels of oil.</a:t>
            </a:r>
          </a:p>
          <a:p>
            <a:endParaRPr lang="en-US" sz="1800" smtClean="0">
              <a:latin typeface="Arial" pitchFamily="34" charset="0"/>
            </a:endParaRPr>
          </a:p>
          <a:p>
            <a:r>
              <a:rPr lang="en-US" sz="1800" smtClean="0">
                <a:latin typeface="Arial" pitchFamily="34" charset="0"/>
              </a:rPr>
              <a:t>There are 7 million pellets in each reactor.</a:t>
            </a:r>
          </a:p>
          <a:p>
            <a:endParaRPr lang="en-US" smtClean="0">
              <a:latin typeface="Arial" pitchFamily="34" charset="0"/>
            </a:endParaRPr>
          </a:p>
          <a:p>
            <a:r>
              <a:rPr lang="en-US" u="sng" smtClean="0">
                <a:latin typeface="Arial" pitchFamily="34" charset="0"/>
              </a:rPr>
              <a:t>(1 pellet)</a:t>
            </a:r>
            <a:r>
              <a:rPr lang="en-US" smtClean="0">
                <a:latin typeface="Arial" pitchFamily="34" charset="0"/>
              </a:rPr>
              <a:t>  X 	</a:t>
            </a:r>
            <a:r>
              <a:rPr lang="en-US" u="sng" smtClean="0">
                <a:latin typeface="Arial" pitchFamily="34" charset="0"/>
              </a:rPr>
              <a:t>(144”)</a:t>
            </a:r>
            <a:r>
              <a:rPr lang="en-US" smtClean="0">
                <a:latin typeface="Arial" pitchFamily="34" charset="0"/>
              </a:rPr>
              <a:t>    X	</a:t>
            </a:r>
            <a:r>
              <a:rPr lang="en-US" u="sng" smtClean="0">
                <a:latin typeface="Arial" pitchFamily="34" charset="0"/>
              </a:rPr>
              <a:t>(204 pins)</a:t>
            </a:r>
            <a:r>
              <a:rPr lang="en-US" smtClean="0">
                <a:latin typeface="Arial" pitchFamily="34" charset="0"/>
              </a:rPr>
              <a:t>  X	</a:t>
            </a:r>
            <a:r>
              <a:rPr lang="en-US" u="sng" smtClean="0">
                <a:latin typeface="Arial" pitchFamily="34" charset="0"/>
              </a:rPr>
              <a:t>(157 elements)</a:t>
            </a:r>
            <a:r>
              <a:rPr lang="en-US" smtClean="0">
                <a:latin typeface="Arial" pitchFamily="34" charset="0"/>
              </a:rPr>
              <a:t>   =  &gt;7,000,000				</a:t>
            </a:r>
          </a:p>
          <a:p>
            <a:r>
              <a:rPr lang="en-US" smtClean="0">
                <a:latin typeface="Arial" pitchFamily="34" charset="0"/>
              </a:rPr>
              <a:t>(0.625”)	 (pin)	(element)	    (reactor)</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1"/>
          <p:cNvSpPr>
            <a:spLocks noGrp="1" noChangeArrowheads="1"/>
          </p:cNvSpPr>
          <p:nvPr>
            <p:ph type="dt" sz="quarter" idx="1"/>
          </p:nvPr>
        </p:nvSpPr>
        <p:spPr>
          <a:noFill/>
        </p:spPr>
        <p:txBody>
          <a:bodyPr/>
          <a:lstStyle/>
          <a:p>
            <a:fld id="{8E8AB202-1569-4E26-9E16-F11DAFEFE6F5}" type="datetime1">
              <a:rPr lang="en-US"/>
              <a:pPr/>
              <a:t>3/4/2013</a:t>
            </a:fld>
            <a:endParaRPr lang="en-US"/>
          </a:p>
        </p:txBody>
      </p:sp>
      <p:sp>
        <p:nvSpPr>
          <p:cNvPr id="36867" name="Rectangle 13"/>
          <p:cNvSpPr>
            <a:spLocks noGrp="1" noChangeArrowheads="1"/>
          </p:cNvSpPr>
          <p:nvPr>
            <p:ph type="sldNum" sz="quarter" idx="5"/>
          </p:nvPr>
        </p:nvSpPr>
        <p:spPr>
          <a:noFill/>
        </p:spPr>
        <p:txBody>
          <a:bodyPr/>
          <a:lstStyle/>
          <a:p>
            <a:fld id="{32DB6A83-FB81-46FF-A20E-19792551ECA2}" type="slidenum">
              <a:rPr lang="en-US"/>
              <a:pPr/>
              <a:t>49</a:t>
            </a:fld>
            <a:endParaRPr lang="en-US"/>
          </a:p>
        </p:txBody>
      </p:sp>
      <p:sp>
        <p:nvSpPr>
          <p:cNvPr id="36868" name="Rectangle 2"/>
          <p:cNvSpPr>
            <a:spLocks noGrp="1" noRot="1" noChangeAspect="1" noChangeArrowheads="1"/>
          </p:cNvSpPr>
          <p:nvPr>
            <p:ph type="sldImg"/>
          </p:nvPr>
        </p:nvSpPr>
        <p:spPr>
          <a:ln/>
        </p:spPr>
      </p:sp>
      <p:sp>
        <p:nvSpPr>
          <p:cNvPr id="36869" name="Rectangle 3"/>
          <p:cNvSpPr>
            <a:spLocks noGrp="1" noChangeArrowheads="1"/>
          </p:cNvSpPr>
          <p:nvPr>
            <p:ph type="body" idx="1"/>
          </p:nvPr>
        </p:nvSpPr>
        <p:spPr>
          <a:xfrm>
            <a:off x="228600" y="4343400"/>
            <a:ext cx="6629400" cy="4800600"/>
          </a:xfrm>
          <a:noFill/>
          <a:ln/>
        </p:spPr>
        <p:txBody>
          <a:bodyPr/>
          <a:lstStyle/>
          <a:p>
            <a:r>
              <a:rPr lang="en-US" sz="1800" smtClean="0">
                <a:latin typeface="Arial" pitchFamily="34" charset="0"/>
              </a:rPr>
              <a:t>Neutrons are born from fission in the fuel pins and migrate into the water moderator.</a:t>
            </a:r>
          </a:p>
          <a:p>
            <a:endParaRPr lang="en-US" sz="1800" smtClean="0">
              <a:latin typeface="Arial" pitchFamily="34" charset="0"/>
            </a:endParaRPr>
          </a:p>
          <a:p>
            <a:r>
              <a:rPr lang="en-US" sz="1800" smtClean="0">
                <a:latin typeface="Arial" pitchFamily="34" charset="0"/>
              </a:rPr>
              <a:t>Approximately 18 collisions are needed to thermalize a neutron at which time it is ready to migrate back into the fuel and be absorbed by a Uranium-235 nucleus to repeat the process.</a:t>
            </a:r>
          </a:p>
          <a:p>
            <a:endParaRPr lang="en-US" sz="1800" smtClean="0">
              <a:latin typeface="Arial" pitchFamily="34" charset="0"/>
            </a:endParaRPr>
          </a:p>
          <a:p>
            <a:r>
              <a:rPr lang="en-US" sz="1800" smtClean="0">
                <a:latin typeface="Arial" pitchFamily="34" charset="0"/>
              </a:rPr>
              <a:t>If a control rod (80% Silver/15% Indium/ 5%Cadmium) is inserted, the neutrons life is cut short and will be absorbed by the control rod before it makes it back to the fuel.</a:t>
            </a:r>
          </a:p>
          <a:p>
            <a:endParaRPr lang="en-US" sz="1800" smtClean="0">
              <a:latin typeface="Arial" pitchFamily="34" charset="0"/>
            </a:endParaRPr>
          </a:p>
          <a:p>
            <a:r>
              <a:rPr lang="en-US" sz="1800" smtClean="0">
                <a:latin typeface="Arial" pitchFamily="34" charset="0"/>
              </a:rPr>
              <a:t>Note that there is dissolved Boron in the moderator.  By regulating the boron concentration, operators can control reactor power and shutdown the reactor, independent of the control rods.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898" name="Rectangle 2"/>
          <p:cNvSpPr>
            <a:spLocks noGrp="1" noRot="1" noChangeAspect="1" noChangeArrowheads="1" noTextEdit="1"/>
          </p:cNvSpPr>
          <p:nvPr>
            <p:ph type="sldImg"/>
          </p:nvPr>
        </p:nvSpPr>
        <p:spPr>
          <a:ln/>
        </p:spPr>
      </p:sp>
      <p:sp>
        <p:nvSpPr>
          <p:cNvPr id="4648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1"/>
          <p:cNvSpPr>
            <a:spLocks noGrp="1" noChangeArrowheads="1"/>
          </p:cNvSpPr>
          <p:nvPr>
            <p:ph type="dt" sz="quarter" idx="1"/>
          </p:nvPr>
        </p:nvSpPr>
        <p:spPr>
          <a:noFill/>
        </p:spPr>
        <p:txBody>
          <a:bodyPr/>
          <a:lstStyle/>
          <a:p>
            <a:fld id="{8D3DD22A-70A5-40DE-8A36-FBEB37C5E2F8}" type="datetime1">
              <a:rPr lang="en-US"/>
              <a:pPr/>
              <a:t>3/4/2013</a:t>
            </a:fld>
            <a:endParaRPr lang="en-US"/>
          </a:p>
        </p:txBody>
      </p:sp>
      <p:sp>
        <p:nvSpPr>
          <p:cNvPr id="32771" name="Rectangle 13"/>
          <p:cNvSpPr>
            <a:spLocks noGrp="1" noChangeArrowheads="1"/>
          </p:cNvSpPr>
          <p:nvPr>
            <p:ph type="sldNum" sz="quarter" idx="5"/>
          </p:nvPr>
        </p:nvSpPr>
        <p:spPr>
          <a:noFill/>
        </p:spPr>
        <p:txBody>
          <a:bodyPr/>
          <a:lstStyle/>
          <a:p>
            <a:fld id="{FB825A6A-BAA5-408C-99B3-504104562BCD}" type="slidenum">
              <a:rPr lang="en-US"/>
              <a:pPr/>
              <a:t>50</a:t>
            </a:fld>
            <a:endParaRPr lang="en-US"/>
          </a:p>
        </p:txBody>
      </p:sp>
      <p:sp>
        <p:nvSpPr>
          <p:cNvPr id="32772" name="Rectangle 2"/>
          <p:cNvSpPr>
            <a:spLocks noGrp="1" noRot="1" noChangeAspect="1" noChangeArrowheads="1"/>
          </p:cNvSpPr>
          <p:nvPr>
            <p:ph type="sldImg"/>
          </p:nvPr>
        </p:nvSpPr>
        <p:spPr>
          <a:ln/>
        </p:spPr>
      </p:sp>
      <p:sp>
        <p:nvSpPr>
          <p:cNvPr id="32773" name="Rectangle 3"/>
          <p:cNvSpPr>
            <a:spLocks noGrp="1" noChangeArrowheads="1"/>
          </p:cNvSpPr>
          <p:nvPr>
            <p:ph type="body" idx="1"/>
          </p:nvPr>
        </p:nvSpPr>
        <p:spPr>
          <a:noFill/>
          <a:ln/>
        </p:spPr>
        <p:txBody>
          <a:bodyPr/>
          <a:lstStyle/>
          <a:p>
            <a:r>
              <a:rPr lang="en-US" sz="1800" smtClean="0">
                <a:latin typeface="Arial" pitchFamily="34" charset="0"/>
              </a:rPr>
              <a:t>There are 157 fuel elements inside each reactor.</a:t>
            </a:r>
          </a:p>
          <a:p>
            <a:endParaRPr lang="en-US" sz="1800" smtClean="0">
              <a:latin typeface="Arial" pitchFamily="34" charset="0"/>
            </a:endParaRPr>
          </a:p>
          <a:p>
            <a:r>
              <a:rPr lang="en-US" sz="1800" smtClean="0">
                <a:latin typeface="Arial" pitchFamily="34" charset="0"/>
              </a:rPr>
              <a:t>Each element weighs 1443 pounds and stands approximately 13 feet tall and is 8 and one half inches on a side.</a:t>
            </a:r>
          </a:p>
          <a:p>
            <a:endParaRPr lang="en-US" sz="1800" smtClean="0">
              <a:latin typeface="Arial" pitchFamily="34" charset="0"/>
            </a:endParaRPr>
          </a:p>
          <a:p>
            <a:r>
              <a:rPr lang="en-US" sz="1800" smtClean="0">
                <a:latin typeface="Arial" pitchFamily="34" charset="0"/>
              </a:rPr>
              <a:t>15X15 fuel array with 21 guide sheathes. </a:t>
            </a:r>
          </a:p>
          <a:p>
            <a:endParaRPr lang="en-US" sz="1800" smtClean="0">
              <a:latin typeface="Arial" pitchFamily="34" charset="0"/>
            </a:endParaRPr>
          </a:p>
          <a:p>
            <a:r>
              <a:rPr lang="en-US" sz="1800" smtClean="0">
                <a:latin typeface="Arial" pitchFamily="34" charset="0"/>
              </a:rPr>
              <a:t>Each element will spend three 18 month cycles before it is exhausted.</a:t>
            </a:r>
            <a:endParaRPr lang="en-US" smtClean="0">
              <a:latin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11"/>
          <p:cNvSpPr>
            <a:spLocks noGrp="1" noChangeArrowheads="1"/>
          </p:cNvSpPr>
          <p:nvPr>
            <p:ph type="dt" sz="quarter" idx="1"/>
          </p:nvPr>
        </p:nvSpPr>
        <p:spPr>
          <a:noFill/>
        </p:spPr>
        <p:txBody>
          <a:bodyPr/>
          <a:lstStyle/>
          <a:p>
            <a:fld id="{B414F3BF-A695-4E69-B51B-19D7C019FF4C}" type="datetime1">
              <a:rPr lang="en-US"/>
              <a:pPr/>
              <a:t>3/4/2013</a:t>
            </a:fld>
            <a:endParaRPr lang="en-US"/>
          </a:p>
        </p:txBody>
      </p:sp>
      <p:sp>
        <p:nvSpPr>
          <p:cNvPr id="63491" name="Rectangle 13"/>
          <p:cNvSpPr>
            <a:spLocks noGrp="1" noChangeArrowheads="1"/>
          </p:cNvSpPr>
          <p:nvPr>
            <p:ph type="sldNum" sz="quarter" idx="5"/>
          </p:nvPr>
        </p:nvSpPr>
        <p:spPr>
          <a:noFill/>
        </p:spPr>
        <p:txBody>
          <a:bodyPr/>
          <a:lstStyle/>
          <a:p>
            <a:fld id="{51A39115-513B-46F9-8F61-9C8A64A0C66D}" type="slidenum">
              <a:rPr lang="en-US"/>
              <a:pPr/>
              <a:t>51</a:t>
            </a:fld>
            <a:endParaRPr lang="en-US"/>
          </a:p>
        </p:txBody>
      </p:sp>
      <p:sp>
        <p:nvSpPr>
          <p:cNvPr id="63492" name="Rectangle 2"/>
          <p:cNvSpPr>
            <a:spLocks noGrp="1" noRot="1" noChangeAspect="1" noChangeArrowheads="1"/>
          </p:cNvSpPr>
          <p:nvPr>
            <p:ph type="sldImg"/>
          </p:nvPr>
        </p:nvSpPr>
        <p:spPr>
          <a:ln/>
        </p:spPr>
      </p:sp>
      <p:sp>
        <p:nvSpPr>
          <p:cNvPr id="63493" name="Rectangle 3"/>
          <p:cNvSpPr>
            <a:spLocks noGrp="1" noChangeArrowheads="1"/>
          </p:cNvSpPr>
          <p:nvPr>
            <p:ph type="body" idx="1"/>
          </p:nvPr>
        </p:nvSpPr>
        <p:spPr>
          <a:noFill/>
          <a:ln/>
        </p:spPr>
        <p:txBody>
          <a:bodyPr/>
          <a:lstStyle/>
          <a:p>
            <a:r>
              <a:rPr lang="en-US" smtClean="0">
                <a:latin typeface="Arial" pitchFamily="34" charset="0"/>
              </a:rPr>
              <a:t>This is what a fuel element looks like after it has been in the reactor.  </a:t>
            </a:r>
          </a:p>
          <a:p>
            <a:endParaRPr lang="en-US" smtClean="0">
              <a:latin typeface="Arial" pitchFamily="34" charset="0"/>
            </a:endParaRPr>
          </a:p>
          <a:p>
            <a:r>
              <a:rPr lang="en-US" smtClean="0">
                <a:latin typeface="Arial" pitchFamily="34" charset="0"/>
              </a:rPr>
              <a:t>The blue glow is called cerenkov radiation and is named after the Russian scientist who identified it as electrons that are moving faster than the speed of light through the water the element is immersed in.</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1"/>
          <p:cNvSpPr>
            <a:spLocks noGrp="1" noChangeArrowheads="1"/>
          </p:cNvSpPr>
          <p:nvPr>
            <p:ph type="dt" sz="quarter" idx="1"/>
          </p:nvPr>
        </p:nvSpPr>
        <p:spPr>
          <a:noFill/>
        </p:spPr>
        <p:txBody>
          <a:bodyPr/>
          <a:lstStyle/>
          <a:p>
            <a:fld id="{BA946767-B32F-4EAB-BC4F-A2A7DFF82BD8}" type="datetime1">
              <a:rPr lang="en-US"/>
              <a:pPr/>
              <a:t>3/4/2013</a:t>
            </a:fld>
            <a:endParaRPr lang="en-US"/>
          </a:p>
        </p:txBody>
      </p:sp>
      <p:sp>
        <p:nvSpPr>
          <p:cNvPr id="65539" name="Rectangle 13"/>
          <p:cNvSpPr>
            <a:spLocks noGrp="1" noChangeArrowheads="1"/>
          </p:cNvSpPr>
          <p:nvPr>
            <p:ph type="sldNum" sz="quarter" idx="5"/>
          </p:nvPr>
        </p:nvSpPr>
        <p:spPr>
          <a:noFill/>
        </p:spPr>
        <p:txBody>
          <a:bodyPr/>
          <a:lstStyle/>
          <a:p>
            <a:fld id="{844D21E4-7428-4703-8961-F1396640F36D}" type="slidenum">
              <a:rPr lang="en-US"/>
              <a:pPr/>
              <a:t>52</a:t>
            </a:fld>
            <a:endParaRPr lang="en-US"/>
          </a:p>
        </p:txBody>
      </p:sp>
      <p:sp>
        <p:nvSpPr>
          <p:cNvPr id="65540" name="Rectangle 2"/>
          <p:cNvSpPr>
            <a:spLocks noGrp="1" noRot="1" noChangeAspect="1" noChangeArrowheads="1"/>
          </p:cNvSpPr>
          <p:nvPr>
            <p:ph type="sldImg"/>
          </p:nvPr>
        </p:nvSpPr>
        <p:spPr>
          <a:ln/>
        </p:spPr>
      </p:sp>
      <p:sp>
        <p:nvSpPr>
          <p:cNvPr id="65541" name="Rectangle 3"/>
          <p:cNvSpPr>
            <a:spLocks noGrp="1" noChangeArrowheads="1"/>
          </p:cNvSpPr>
          <p:nvPr>
            <p:ph type="body" idx="1"/>
          </p:nvPr>
        </p:nvSpPr>
        <p:spPr>
          <a:noFill/>
          <a:ln/>
        </p:spPr>
        <p:txBody>
          <a:bodyPr/>
          <a:lstStyle/>
          <a:p>
            <a:r>
              <a:rPr lang="en-US" smtClean="0">
                <a:latin typeface="Arial" pitchFamily="34" charset="0"/>
              </a:rPr>
              <a:t>This is a spent fuel pool.  It is designed for long term storage of spent fuel elements.</a:t>
            </a:r>
          </a:p>
          <a:p>
            <a:endParaRPr lang="en-US" smtClean="0">
              <a:latin typeface="Arial" pitchFamily="34" charset="0"/>
            </a:endParaRPr>
          </a:p>
          <a:p>
            <a:r>
              <a:rPr lang="en-US" smtClean="0">
                <a:latin typeface="Arial" pitchFamily="34" charset="0"/>
              </a:rPr>
              <a:t>The surface area is smaller than an Olympic size pool and it is 40 feet deep.  </a:t>
            </a:r>
          </a:p>
          <a:p>
            <a:endParaRPr lang="en-US" smtClean="0">
              <a:latin typeface="Arial" pitchFamily="34" charset="0"/>
            </a:endParaRPr>
          </a:p>
          <a:p>
            <a:r>
              <a:rPr lang="en-US" smtClean="0">
                <a:latin typeface="Arial" pitchFamily="34" charset="0"/>
              </a:rPr>
              <a:t>There are two spent fuel pools at Turkey Point.  Each can hold 1400 spent fuel elements which is enough capacity store all of the fuel used at Turkey Point since plant inception through the year 2012.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2"/>
          <p:cNvSpPr>
            <a:spLocks noGrp="1" noRot="1" noChangeAspect="1" noChangeArrowheads="1" noTextEdit="1"/>
          </p:cNvSpPr>
          <p:nvPr>
            <p:ph type="sldImg"/>
          </p:nvPr>
        </p:nvSpPr>
        <p:spPr>
          <a:ln/>
        </p:spPr>
      </p:sp>
      <p:sp>
        <p:nvSpPr>
          <p:cNvPr id="415747" name="Rectangle 3"/>
          <p:cNvSpPr>
            <a:spLocks noGrp="1" noChangeArrowheads="1"/>
          </p:cNvSpPr>
          <p:nvPr>
            <p:ph type="body" idx="1"/>
          </p:nvPr>
        </p:nvSpPr>
        <p:spPr/>
        <p:txBody>
          <a:bodyPr/>
          <a:lstStyle/>
          <a:p>
            <a:r>
              <a:rPr lang="en-US"/>
              <a:t>Core</a:t>
            </a:r>
          </a:p>
          <a:p>
            <a:r>
              <a:rPr lang="en-US"/>
              <a:t>	217 fuel assemblies</a:t>
            </a:r>
          </a:p>
          <a:p>
            <a:r>
              <a:rPr lang="en-US"/>
              <a:t>	Approx. 8” square and 13’ tall</a:t>
            </a:r>
          </a:p>
          <a:p>
            <a:r>
              <a:rPr lang="en-US"/>
              <a:t>	Stacked side by side in the center of the reactor</a:t>
            </a:r>
          </a:p>
          <a:p>
            <a:r>
              <a:rPr lang="en-US"/>
              <a:t>	Uranium Dioxide pellets</a:t>
            </a:r>
          </a:p>
          <a:p>
            <a:r>
              <a:rPr lang="en-US"/>
              <a:t>Vessel</a:t>
            </a:r>
          </a:p>
          <a:p>
            <a:r>
              <a:rPr lang="en-US"/>
              <a:t>	 41’ tall 18’ in diameter</a:t>
            </a:r>
          </a:p>
          <a:p>
            <a:r>
              <a:rPr lang="en-US"/>
              <a:t>	Made of high strength steel</a:t>
            </a:r>
          </a:p>
          <a:p>
            <a:r>
              <a:rPr lang="en-US"/>
              <a:t>	Walls 8” thick</a:t>
            </a:r>
          </a:p>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2" name="Rectangle 2"/>
          <p:cNvSpPr>
            <a:spLocks noGrp="1" noRot="1" noChangeAspect="1" noChangeArrowheads="1" noTextEdit="1"/>
          </p:cNvSpPr>
          <p:nvPr>
            <p:ph type="sldImg"/>
          </p:nvPr>
        </p:nvSpPr>
        <p:spPr>
          <a:ln/>
        </p:spPr>
      </p:sp>
      <p:sp>
        <p:nvSpPr>
          <p:cNvPr id="4659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946" name="Rectangle 2"/>
          <p:cNvSpPr>
            <a:spLocks noGrp="1" noRot="1" noChangeAspect="1" noChangeArrowheads="1" noTextEdit="1"/>
          </p:cNvSpPr>
          <p:nvPr>
            <p:ph type="sldImg"/>
          </p:nvPr>
        </p:nvSpPr>
        <p:spPr>
          <a:ln/>
        </p:spPr>
      </p:sp>
      <p:sp>
        <p:nvSpPr>
          <p:cNvPr id="4669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1"/>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itchFamily="-108" charset="0"/>
                <a:ea typeface="ＭＳ Ｐゴシック" pitchFamily="-108" charset="-128"/>
              </a:defRPr>
            </a:lvl1pPr>
            <a:lvl2pPr marL="37931725" indent="-37474525">
              <a:defRPr kumimoji="1" sz="2400">
                <a:solidFill>
                  <a:schemeClr val="tx1"/>
                </a:solidFill>
                <a:latin typeface="Times New Roman" pitchFamily="-108" charset="0"/>
                <a:ea typeface="ＭＳ Ｐゴシック" pitchFamily="-108" charset="-128"/>
              </a:defRPr>
            </a:lvl2pPr>
            <a:lvl3pPr>
              <a:defRPr kumimoji="1" sz="2400">
                <a:solidFill>
                  <a:schemeClr val="tx1"/>
                </a:solidFill>
                <a:latin typeface="Times New Roman" pitchFamily="-108" charset="0"/>
                <a:ea typeface="ＭＳ Ｐゴシック" pitchFamily="-108" charset="-128"/>
              </a:defRPr>
            </a:lvl3pPr>
            <a:lvl4pPr>
              <a:defRPr kumimoji="1" sz="2400">
                <a:solidFill>
                  <a:schemeClr val="tx1"/>
                </a:solidFill>
                <a:latin typeface="Times New Roman" pitchFamily="-108" charset="0"/>
                <a:ea typeface="ＭＳ Ｐゴシック" pitchFamily="-108" charset="-128"/>
              </a:defRPr>
            </a:lvl4pPr>
            <a:lvl5pPr>
              <a:defRPr kumimoji="1" sz="2400">
                <a:solidFill>
                  <a:schemeClr val="tx1"/>
                </a:solidFill>
                <a:latin typeface="Times New Roman" pitchFamily="-108" charset="0"/>
                <a:ea typeface="ＭＳ Ｐゴシック" pitchFamily="-108" charset="-128"/>
              </a:defRPr>
            </a:lvl5pPr>
            <a:lvl6pPr marL="4572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6pPr>
            <a:lvl7pPr marL="9144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7pPr>
            <a:lvl8pPr marL="13716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8pPr>
            <a:lvl9pPr marL="18288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9pPr>
          </a:lstStyle>
          <a:p>
            <a:fld id="{BBCAE2B1-F30C-4EF0-B14B-DC2D73C46E59}" type="datetime1">
              <a:rPr kumimoji="0" lang="en-US" sz="1200"/>
              <a:pPr/>
              <a:t>3/4/2013</a:t>
            </a:fld>
            <a:endParaRPr kumimoji="0" lang="en-US" sz="1200"/>
          </a:p>
        </p:txBody>
      </p:sp>
      <p:sp>
        <p:nvSpPr>
          <p:cNvPr id="43011" name="Rectangle 13"/>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itchFamily="-108" charset="0"/>
                <a:ea typeface="ＭＳ Ｐゴシック" pitchFamily="-108" charset="-128"/>
              </a:defRPr>
            </a:lvl1pPr>
            <a:lvl2pPr marL="37931725" indent="-37474525">
              <a:defRPr kumimoji="1" sz="2400">
                <a:solidFill>
                  <a:schemeClr val="tx1"/>
                </a:solidFill>
                <a:latin typeface="Times New Roman" pitchFamily="-108" charset="0"/>
                <a:ea typeface="ＭＳ Ｐゴシック" pitchFamily="-108" charset="-128"/>
              </a:defRPr>
            </a:lvl2pPr>
            <a:lvl3pPr>
              <a:defRPr kumimoji="1" sz="2400">
                <a:solidFill>
                  <a:schemeClr val="tx1"/>
                </a:solidFill>
                <a:latin typeface="Times New Roman" pitchFamily="-108" charset="0"/>
                <a:ea typeface="ＭＳ Ｐゴシック" pitchFamily="-108" charset="-128"/>
              </a:defRPr>
            </a:lvl3pPr>
            <a:lvl4pPr>
              <a:defRPr kumimoji="1" sz="2400">
                <a:solidFill>
                  <a:schemeClr val="tx1"/>
                </a:solidFill>
                <a:latin typeface="Times New Roman" pitchFamily="-108" charset="0"/>
                <a:ea typeface="ＭＳ Ｐゴシック" pitchFamily="-108" charset="-128"/>
              </a:defRPr>
            </a:lvl4pPr>
            <a:lvl5pPr>
              <a:defRPr kumimoji="1" sz="2400">
                <a:solidFill>
                  <a:schemeClr val="tx1"/>
                </a:solidFill>
                <a:latin typeface="Times New Roman" pitchFamily="-108" charset="0"/>
                <a:ea typeface="ＭＳ Ｐゴシック" pitchFamily="-108" charset="-128"/>
              </a:defRPr>
            </a:lvl5pPr>
            <a:lvl6pPr marL="4572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6pPr>
            <a:lvl7pPr marL="9144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7pPr>
            <a:lvl8pPr marL="13716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8pPr>
            <a:lvl9pPr marL="18288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9pPr>
          </a:lstStyle>
          <a:p>
            <a:fld id="{3D27D07C-C2F2-41EB-8AF6-1D633D46D79E}" type="slidenum">
              <a:rPr kumimoji="0" lang="en-US" sz="1200"/>
              <a:pPr/>
              <a:t>25</a:t>
            </a:fld>
            <a:endParaRPr kumimoji="0" lang="en-US" sz="1200"/>
          </a:p>
        </p:txBody>
      </p:sp>
      <p:sp>
        <p:nvSpPr>
          <p:cNvPr id="43012" name="Rectangle 2"/>
          <p:cNvSpPr>
            <a:spLocks noGrp="1" noRot="1" noChangeAspect="1" noChangeArrowheads="1"/>
          </p:cNvSpPr>
          <p:nvPr>
            <p:ph type="sldImg"/>
          </p:nvPr>
        </p:nvSpPr>
        <p:spPr>
          <a:ln/>
        </p:spPr>
      </p:sp>
      <p:sp>
        <p:nvSpPr>
          <p:cNvPr id="4301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smtClean="0">
                <a:latin typeface="Arial" charset="0"/>
              </a:rPr>
              <a:t>Artist’s sketch of a Westinghouse nuclear reactor.</a:t>
            </a:r>
          </a:p>
          <a:p>
            <a:endParaRPr lang="en-US" sz="1800" smtClean="0">
              <a:latin typeface="Arial" charset="0"/>
            </a:endParaRPr>
          </a:p>
          <a:p>
            <a:r>
              <a:rPr lang="en-US" sz="1800" smtClean="0">
                <a:latin typeface="Arial" charset="0"/>
              </a:rPr>
              <a:t>The fuel is shown in red in the heart of the reactor.</a:t>
            </a:r>
          </a:p>
          <a:p>
            <a:endParaRPr lang="en-US" sz="1800" smtClean="0">
              <a:latin typeface="Arial" charset="0"/>
            </a:endParaRPr>
          </a:p>
          <a:p>
            <a:r>
              <a:rPr lang="en-US" sz="1800" smtClean="0">
                <a:latin typeface="Arial" charset="0"/>
              </a:rPr>
              <a:t>Hot leg and Cold leg nozzles are shown.</a:t>
            </a:r>
          </a:p>
          <a:p>
            <a:endParaRPr lang="en-US" sz="1800" smtClean="0">
              <a:latin typeface="Arial" charset="0"/>
            </a:endParaRPr>
          </a:p>
          <a:p>
            <a:r>
              <a:rPr lang="en-US" sz="1800" smtClean="0">
                <a:latin typeface="Arial" charset="0"/>
              </a:rPr>
              <a:t>Control Rod drive shafts are readily visible at the top.</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1"/>
          <p:cNvSpPr>
            <a:spLocks noGrp="1" noChangeArrowheads="1"/>
          </p:cNvSpPr>
          <p:nvPr>
            <p:ph type="dt" sz="quarter" idx="1"/>
          </p:nvPr>
        </p:nvSpPr>
        <p:spPr>
          <a:noFill/>
        </p:spPr>
        <p:txBody>
          <a:bodyPr/>
          <a:lstStyle/>
          <a:p>
            <a:fld id="{67252CF2-8885-4B66-827B-6A5902B9B44C}" type="datetime1">
              <a:rPr lang="en-US"/>
              <a:pPr/>
              <a:t>3/4/2013</a:t>
            </a:fld>
            <a:endParaRPr lang="en-US"/>
          </a:p>
        </p:txBody>
      </p:sp>
      <p:sp>
        <p:nvSpPr>
          <p:cNvPr id="38915" name="Rectangle 13"/>
          <p:cNvSpPr>
            <a:spLocks noGrp="1" noChangeArrowheads="1"/>
          </p:cNvSpPr>
          <p:nvPr>
            <p:ph type="sldNum" sz="quarter" idx="5"/>
          </p:nvPr>
        </p:nvSpPr>
        <p:spPr>
          <a:noFill/>
        </p:spPr>
        <p:txBody>
          <a:bodyPr/>
          <a:lstStyle/>
          <a:p>
            <a:fld id="{348A3841-62FE-40F0-B41B-BD2EE1203C09}" type="slidenum">
              <a:rPr lang="en-US"/>
              <a:pPr/>
              <a:t>26</a:t>
            </a:fld>
            <a:endParaRPr lang="en-US"/>
          </a:p>
        </p:txBody>
      </p:sp>
      <p:sp>
        <p:nvSpPr>
          <p:cNvPr id="38916" name="Rectangle 2"/>
          <p:cNvSpPr>
            <a:spLocks noGrp="1" noRot="1" noChangeAspect="1" noChangeArrowheads="1"/>
          </p:cNvSpPr>
          <p:nvPr>
            <p:ph type="sldImg"/>
          </p:nvPr>
        </p:nvSpPr>
        <p:spPr>
          <a:ln/>
        </p:spPr>
      </p:sp>
      <p:sp>
        <p:nvSpPr>
          <p:cNvPr id="38917" name="Rectangle 3"/>
          <p:cNvSpPr>
            <a:spLocks noGrp="1" noChangeArrowheads="1"/>
          </p:cNvSpPr>
          <p:nvPr>
            <p:ph type="body" idx="1"/>
          </p:nvPr>
        </p:nvSpPr>
        <p:spPr>
          <a:noFill/>
          <a:ln/>
        </p:spPr>
        <p:txBody>
          <a:bodyPr/>
          <a:lstStyle/>
          <a:p>
            <a:r>
              <a:rPr lang="en-US" sz="1800" smtClean="0">
                <a:latin typeface="Arial" pitchFamily="34" charset="0"/>
              </a:rPr>
              <a:t>Just wanted you to see a great photo.</a:t>
            </a:r>
          </a:p>
          <a:p>
            <a:endParaRPr lang="en-US" sz="1800" smtClean="0">
              <a:latin typeface="Arial" pitchFamily="34" charset="0"/>
            </a:endParaRPr>
          </a:p>
          <a:p>
            <a:r>
              <a:rPr lang="en-US" sz="1800" smtClean="0">
                <a:latin typeface="Arial" pitchFamily="34" charset="0"/>
              </a:rPr>
              <a:t>This reactor is about to be annealed in the furnace shown at the right.</a:t>
            </a:r>
          </a:p>
          <a:p>
            <a:endParaRPr lang="en-US" sz="1800" smtClean="0">
              <a:latin typeface="Arial" pitchFamily="34" charset="0"/>
            </a:endParaRPr>
          </a:p>
          <a:p>
            <a:r>
              <a:rPr lang="en-US" sz="1800" smtClean="0">
                <a:latin typeface="Arial" pitchFamily="34" charset="0"/>
              </a:rPr>
              <a:t>This is part of the fabrication process and relieves internal stresses.</a:t>
            </a:r>
            <a:endParaRPr lang="en-US"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1"/>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itchFamily="-108" charset="0"/>
                <a:ea typeface="ＭＳ Ｐゴシック" pitchFamily="-108" charset="-128"/>
              </a:defRPr>
            </a:lvl1pPr>
            <a:lvl2pPr marL="37931725" indent="-37474525">
              <a:defRPr kumimoji="1" sz="2400">
                <a:solidFill>
                  <a:schemeClr val="tx1"/>
                </a:solidFill>
                <a:latin typeface="Times New Roman" pitchFamily="-108" charset="0"/>
                <a:ea typeface="ＭＳ Ｐゴシック" pitchFamily="-108" charset="-128"/>
              </a:defRPr>
            </a:lvl2pPr>
            <a:lvl3pPr>
              <a:defRPr kumimoji="1" sz="2400">
                <a:solidFill>
                  <a:schemeClr val="tx1"/>
                </a:solidFill>
                <a:latin typeface="Times New Roman" pitchFamily="-108" charset="0"/>
                <a:ea typeface="ＭＳ Ｐゴシック" pitchFamily="-108" charset="-128"/>
              </a:defRPr>
            </a:lvl3pPr>
            <a:lvl4pPr>
              <a:defRPr kumimoji="1" sz="2400">
                <a:solidFill>
                  <a:schemeClr val="tx1"/>
                </a:solidFill>
                <a:latin typeface="Times New Roman" pitchFamily="-108" charset="0"/>
                <a:ea typeface="ＭＳ Ｐゴシック" pitchFamily="-108" charset="-128"/>
              </a:defRPr>
            </a:lvl4pPr>
            <a:lvl5pPr>
              <a:defRPr kumimoji="1" sz="2400">
                <a:solidFill>
                  <a:schemeClr val="tx1"/>
                </a:solidFill>
                <a:latin typeface="Times New Roman" pitchFamily="-108" charset="0"/>
                <a:ea typeface="ＭＳ Ｐゴシック" pitchFamily="-108" charset="-128"/>
              </a:defRPr>
            </a:lvl5pPr>
            <a:lvl6pPr marL="4572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6pPr>
            <a:lvl7pPr marL="9144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7pPr>
            <a:lvl8pPr marL="13716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8pPr>
            <a:lvl9pPr marL="18288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9pPr>
          </a:lstStyle>
          <a:p>
            <a:fld id="{98F48950-2DDF-42B6-BA8F-D662DB90362F}" type="datetime1">
              <a:rPr kumimoji="0" lang="en-US" sz="1200"/>
              <a:pPr/>
              <a:t>3/4/2013</a:t>
            </a:fld>
            <a:endParaRPr kumimoji="0" lang="en-US" sz="1200"/>
          </a:p>
        </p:txBody>
      </p:sp>
      <p:sp>
        <p:nvSpPr>
          <p:cNvPr id="45059" name="Rectangle 13"/>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itchFamily="-108" charset="0"/>
                <a:ea typeface="ＭＳ Ｐゴシック" pitchFamily="-108" charset="-128"/>
              </a:defRPr>
            </a:lvl1pPr>
            <a:lvl2pPr marL="37931725" indent="-37474525">
              <a:defRPr kumimoji="1" sz="2400">
                <a:solidFill>
                  <a:schemeClr val="tx1"/>
                </a:solidFill>
                <a:latin typeface="Times New Roman" pitchFamily="-108" charset="0"/>
                <a:ea typeface="ＭＳ Ｐゴシック" pitchFamily="-108" charset="-128"/>
              </a:defRPr>
            </a:lvl2pPr>
            <a:lvl3pPr>
              <a:defRPr kumimoji="1" sz="2400">
                <a:solidFill>
                  <a:schemeClr val="tx1"/>
                </a:solidFill>
                <a:latin typeface="Times New Roman" pitchFamily="-108" charset="0"/>
                <a:ea typeface="ＭＳ Ｐゴシック" pitchFamily="-108" charset="-128"/>
              </a:defRPr>
            </a:lvl3pPr>
            <a:lvl4pPr>
              <a:defRPr kumimoji="1" sz="2400">
                <a:solidFill>
                  <a:schemeClr val="tx1"/>
                </a:solidFill>
                <a:latin typeface="Times New Roman" pitchFamily="-108" charset="0"/>
                <a:ea typeface="ＭＳ Ｐゴシック" pitchFamily="-108" charset="-128"/>
              </a:defRPr>
            </a:lvl4pPr>
            <a:lvl5pPr>
              <a:defRPr kumimoji="1" sz="2400">
                <a:solidFill>
                  <a:schemeClr val="tx1"/>
                </a:solidFill>
                <a:latin typeface="Times New Roman" pitchFamily="-108" charset="0"/>
                <a:ea typeface="ＭＳ Ｐゴシック" pitchFamily="-108" charset="-128"/>
              </a:defRPr>
            </a:lvl5pPr>
            <a:lvl6pPr marL="4572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6pPr>
            <a:lvl7pPr marL="9144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7pPr>
            <a:lvl8pPr marL="13716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8pPr>
            <a:lvl9pPr marL="18288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9pPr>
          </a:lstStyle>
          <a:p>
            <a:fld id="{0051FD85-9DEF-44A7-BC02-4FA2D2F40E1D}" type="slidenum">
              <a:rPr kumimoji="0" lang="en-US" sz="1200"/>
              <a:pPr/>
              <a:t>27</a:t>
            </a:fld>
            <a:endParaRPr kumimoji="0" lang="en-US" sz="1200"/>
          </a:p>
        </p:txBody>
      </p:sp>
      <p:sp>
        <p:nvSpPr>
          <p:cNvPr id="45060" name="Rectangle 2"/>
          <p:cNvSpPr>
            <a:spLocks noGrp="1" noRot="1" noChangeAspect="1" noChangeArrowheads="1"/>
          </p:cNvSpPr>
          <p:nvPr>
            <p:ph type="sldImg"/>
          </p:nvPr>
        </p:nvSpPr>
        <p:spPr>
          <a:ln/>
        </p:spPr>
      </p:sp>
      <p:sp>
        <p:nvSpPr>
          <p:cNvPr id="4506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smtClean="0">
                <a:latin typeface="Arial" charset="0"/>
              </a:rPr>
              <a:t>This reactor vessel, shown being delivered to the site on a sled, shows the relative size of a reactor.</a:t>
            </a:r>
          </a:p>
          <a:p>
            <a:endParaRPr lang="en-US" sz="1800" smtClean="0">
              <a:latin typeface="Arial" charset="0"/>
            </a:endParaRPr>
          </a:p>
          <a:p>
            <a:r>
              <a:rPr lang="en-US" sz="1800" smtClean="0">
                <a:latin typeface="Arial" charset="0"/>
              </a:rPr>
              <a:t>Wall thickness of this high grade carbon steel is 8”.  The vessel also has an inner liner made of stainless steel.</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11"/>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itchFamily="-108" charset="0"/>
                <a:ea typeface="ＭＳ Ｐゴシック" pitchFamily="-108" charset="-128"/>
              </a:defRPr>
            </a:lvl1pPr>
            <a:lvl2pPr marL="37931725" indent="-37474525">
              <a:defRPr kumimoji="1" sz="2400">
                <a:solidFill>
                  <a:schemeClr val="tx1"/>
                </a:solidFill>
                <a:latin typeface="Times New Roman" pitchFamily="-108" charset="0"/>
                <a:ea typeface="ＭＳ Ｐゴシック" pitchFamily="-108" charset="-128"/>
              </a:defRPr>
            </a:lvl2pPr>
            <a:lvl3pPr>
              <a:defRPr kumimoji="1" sz="2400">
                <a:solidFill>
                  <a:schemeClr val="tx1"/>
                </a:solidFill>
                <a:latin typeface="Times New Roman" pitchFamily="-108" charset="0"/>
                <a:ea typeface="ＭＳ Ｐゴシック" pitchFamily="-108" charset="-128"/>
              </a:defRPr>
            </a:lvl3pPr>
            <a:lvl4pPr>
              <a:defRPr kumimoji="1" sz="2400">
                <a:solidFill>
                  <a:schemeClr val="tx1"/>
                </a:solidFill>
                <a:latin typeface="Times New Roman" pitchFamily="-108" charset="0"/>
                <a:ea typeface="ＭＳ Ｐゴシック" pitchFamily="-108" charset="-128"/>
              </a:defRPr>
            </a:lvl4pPr>
            <a:lvl5pPr>
              <a:defRPr kumimoji="1" sz="2400">
                <a:solidFill>
                  <a:schemeClr val="tx1"/>
                </a:solidFill>
                <a:latin typeface="Times New Roman" pitchFamily="-108" charset="0"/>
                <a:ea typeface="ＭＳ Ｐゴシック" pitchFamily="-108" charset="-128"/>
              </a:defRPr>
            </a:lvl5pPr>
            <a:lvl6pPr marL="4572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6pPr>
            <a:lvl7pPr marL="9144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7pPr>
            <a:lvl8pPr marL="13716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8pPr>
            <a:lvl9pPr marL="18288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9pPr>
          </a:lstStyle>
          <a:p>
            <a:fld id="{0DD8A278-0996-406C-A833-B726E81F5559}" type="datetime1">
              <a:rPr kumimoji="0" lang="en-US" sz="1200"/>
              <a:pPr/>
              <a:t>3/4/2013</a:t>
            </a:fld>
            <a:endParaRPr kumimoji="0" lang="en-US" sz="1200"/>
          </a:p>
        </p:txBody>
      </p:sp>
      <p:sp>
        <p:nvSpPr>
          <p:cNvPr id="47107" name="Rectangle 13"/>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itchFamily="-108" charset="0"/>
                <a:ea typeface="ＭＳ Ｐゴシック" pitchFamily="-108" charset="-128"/>
              </a:defRPr>
            </a:lvl1pPr>
            <a:lvl2pPr marL="37931725" indent="-37474525">
              <a:defRPr kumimoji="1" sz="2400">
                <a:solidFill>
                  <a:schemeClr val="tx1"/>
                </a:solidFill>
                <a:latin typeface="Times New Roman" pitchFamily="-108" charset="0"/>
                <a:ea typeface="ＭＳ Ｐゴシック" pitchFamily="-108" charset="-128"/>
              </a:defRPr>
            </a:lvl2pPr>
            <a:lvl3pPr>
              <a:defRPr kumimoji="1" sz="2400">
                <a:solidFill>
                  <a:schemeClr val="tx1"/>
                </a:solidFill>
                <a:latin typeface="Times New Roman" pitchFamily="-108" charset="0"/>
                <a:ea typeface="ＭＳ Ｐゴシック" pitchFamily="-108" charset="-128"/>
              </a:defRPr>
            </a:lvl3pPr>
            <a:lvl4pPr>
              <a:defRPr kumimoji="1" sz="2400">
                <a:solidFill>
                  <a:schemeClr val="tx1"/>
                </a:solidFill>
                <a:latin typeface="Times New Roman" pitchFamily="-108" charset="0"/>
                <a:ea typeface="ＭＳ Ｐゴシック" pitchFamily="-108" charset="-128"/>
              </a:defRPr>
            </a:lvl4pPr>
            <a:lvl5pPr>
              <a:defRPr kumimoji="1" sz="2400">
                <a:solidFill>
                  <a:schemeClr val="tx1"/>
                </a:solidFill>
                <a:latin typeface="Times New Roman" pitchFamily="-108" charset="0"/>
                <a:ea typeface="ＭＳ Ｐゴシック" pitchFamily="-108" charset="-128"/>
              </a:defRPr>
            </a:lvl5pPr>
            <a:lvl6pPr marL="4572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6pPr>
            <a:lvl7pPr marL="9144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7pPr>
            <a:lvl8pPr marL="13716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8pPr>
            <a:lvl9pPr marL="1828800" eaLnBrk="0" fontAlgn="base" hangingPunct="0">
              <a:spcBef>
                <a:spcPct val="0"/>
              </a:spcBef>
              <a:spcAft>
                <a:spcPct val="0"/>
              </a:spcAft>
              <a:defRPr kumimoji="1" sz="2400">
                <a:solidFill>
                  <a:schemeClr val="tx1"/>
                </a:solidFill>
                <a:latin typeface="Times New Roman" pitchFamily="-108" charset="0"/>
                <a:ea typeface="ＭＳ Ｐゴシック" pitchFamily="-108" charset="-128"/>
              </a:defRPr>
            </a:lvl9pPr>
          </a:lstStyle>
          <a:p>
            <a:fld id="{AEAFD440-60E7-42B0-8E6A-7A583D91FD8E}" type="slidenum">
              <a:rPr kumimoji="0" lang="en-US" sz="1200"/>
              <a:pPr/>
              <a:t>28</a:t>
            </a:fld>
            <a:endParaRPr kumimoji="0" lang="en-US" sz="1200"/>
          </a:p>
        </p:txBody>
      </p:sp>
      <p:sp>
        <p:nvSpPr>
          <p:cNvPr id="47108" name="Rectangle 2"/>
          <p:cNvSpPr>
            <a:spLocks noGrp="1" noRot="1" noChangeAspect="1" noChangeArrowheads="1"/>
          </p:cNvSpPr>
          <p:nvPr>
            <p:ph type="sldImg"/>
          </p:nvPr>
        </p:nvSpPr>
        <p:spPr>
          <a:ln/>
        </p:spPr>
      </p:sp>
      <p:sp>
        <p:nvSpPr>
          <p:cNvPr id="4710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600" dirty="0" smtClean="0">
                <a:latin typeface="Arial" charset="0"/>
              </a:rPr>
              <a:t>The Steam Generator is the interface between the Reactor Coolant System and the Secondary System.</a:t>
            </a:r>
          </a:p>
          <a:p>
            <a:endParaRPr lang="en-US" sz="1600" dirty="0" smtClean="0">
              <a:latin typeface="Arial" charset="0"/>
            </a:endParaRPr>
          </a:p>
          <a:p>
            <a:r>
              <a:rPr lang="en-US" sz="1600" dirty="0" smtClean="0">
                <a:latin typeface="Arial" charset="0"/>
              </a:rPr>
              <a:t>RCPs force RCS water through the 3,200+ tubes of the Steam Generators (3 S/</a:t>
            </a:r>
            <a:r>
              <a:rPr lang="en-US" sz="1600" dirty="0" err="1" smtClean="0">
                <a:latin typeface="Arial" charset="0"/>
              </a:rPr>
              <a:t>Gs</a:t>
            </a:r>
            <a:r>
              <a:rPr lang="en-US" sz="1600" dirty="0" smtClean="0">
                <a:latin typeface="Arial" charset="0"/>
              </a:rPr>
              <a:t> for Turkey Point).</a:t>
            </a:r>
          </a:p>
          <a:p>
            <a:endParaRPr lang="en-US" sz="1600" dirty="0" smtClean="0">
              <a:latin typeface="Arial" charset="0"/>
            </a:endParaRPr>
          </a:p>
          <a:p>
            <a:r>
              <a:rPr lang="en-US" sz="1600" dirty="0" smtClean="0">
                <a:latin typeface="Arial" charset="0"/>
              </a:rPr>
              <a:t>This RCS water never comes in contact with the secondary system water but transfers its heat energy across the tube surface to turn the water on the outside of the tubes into saturated steam.</a:t>
            </a:r>
          </a:p>
          <a:p>
            <a:endParaRPr lang="en-US" sz="1600" dirty="0" smtClean="0">
              <a:latin typeface="Arial" charset="0"/>
            </a:endParaRPr>
          </a:p>
          <a:p>
            <a:r>
              <a:rPr lang="en-US" sz="1600" dirty="0" smtClean="0">
                <a:latin typeface="Arial" charset="0"/>
              </a:rPr>
              <a:t>The Steam Generator is essentially a very large heat exchanger.</a:t>
            </a:r>
            <a:r>
              <a:rPr lang="en-US" dirty="0" smtClean="0">
                <a:latin typeface="Arial" charset="0"/>
              </a:rPr>
              <a:t>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4.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2E89D0-4872-40B9-A134-B81529F79F80}" type="slidenum">
              <a:rPr lang="en-US" smtClean="0"/>
              <a:pPr/>
              <a:t>‹#›</a:t>
            </a:fld>
            <a:endParaRPr lang="en-US" dirty="0"/>
          </a:p>
        </p:txBody>
      </p:sp>
    </p:spTree>
    <p:extLst>
      <p:ext uri="{BB962C8B-B14F-4D97-AF65-F5344CB8AC3E}">
        <p14:creationId xmlns:p14="http://schemas.microsoft.com/office/powerpoint/2010/main" val="17605432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solidFill>
                <a:srgbClr val="000000"/>
              </a:solidFill>
            </a:endParaRPr>
          </a:p>
        </p:txBody>
      </p:sp>
      <p:sp>
        <p:nvSpPr>
          <p:cNvPr id="5" name="Footer Placeholder 4"/>
          <p:cNvSpPr>
            <a:spLocks noGrp="1"/>
          </p:cNvSpPr>
          <p:nvPr>
            <p:ph type="ftr" sz="quarter" idx="11"/>
          </p:nvPr>
        </p:nvSpPr>
        <p:spPr/>
        <p:txBody>
          <a:body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p>
            <a:fld id="{230B39EC-5759-4563-B702-86D75B2F86D3}"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5106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solidFill>
                <a:srgbClr val="000000"/>
              </a:solidFill>
            </a:endParaRPr>
          </a:p>
        </p:txBody>
      </p:sp>
      <p:sp>
        <p:nvSpPr>
          <p:cNvPr id="5" name="Footer Placeholder 4"/>
          <p:cNvSpPr>
            <a:spLocks noGrp="1"/>
          </p:cNvSpPr>
          <p:nvPr>
            <p:ph type="ftr" sz="quarter" idx="11"/>
          </p:nvPr>
        </p:nvSpPr>
        <p:spPr/>
        <p:txBody>
          <a:body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p>
            <a:fld id="{62C51CDF-E1B7-4794-B855-00D151CE3233}"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8269910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0488" y="0"/>
            <a:ext cx="9053512" cy="5105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Slide Number Placeholder 2"/>
          <p:cNvSpPr>
            <a:spLocks noGrp="1"/>
          </p:cNvSpPr>
          <p:nvPr>
            <p:ph type="sldNum" sz="quarter" idx="10"/>
          </p:nvPr>
        </p:nvSpPr>
        <p:spPr>
          <a:xfrm>
            <a:off x="6553200" y="6245225"/>
            <a:ext cx="2133600" cy="476250"/>
          </a:xfrm>
        </p:spPr>
        <p:txBody>
          <a:bodyPr/>
          <a:lstStyle>
            <a:lvl1pPr>
              <a:defRPr/>
            </a:lvl1pPr>
          </a:lstStyle>
          <a:p>
            <a:fld id="{47EAFAA3-7937-4F47-819C-199FB43D1B5E}" type="slidenum">
              <a:rPr lang="en-US"/>
              <a:pPr/>
              <a:t>‹#›</a:t>
            </a:fld>
            <a:endParaRPr lang="en-US"/>
          </a:p>
        </p:txBody>
      </p:sp>
    </p:spTree>
    <p:extLst>
      <p:ext uri="{BB962C8B-B14F-4D97-AF65-F5344CB8AC3E}">
        <p14:creationId xmlns:p14="http://schemas.microsoft.com/office/powerpoint/2010/main" val="2585664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solidFill>
                <a:srgbClr val="000000"/>
              </a:solidFill>
            </a:endParaRPr>
          </a:p>
        </p:txBody>
      </p:sp>
      <p:sp>
        <p:nvSpPr>
          <p:cNvPr id="5" name="Footer Placeholder 4"/>
          <p:cNvSpPr>
            <a:spLocks noGrp="1"/>
          </p:cNvSpPr>
          <p:nvPr>
            <p:ph type="ftr" sz="quarter" idx="11"/>
          </p:nvPr>
        </p:nvSpPr>
        <p:spPr/>
        <p:txBody>
          <a:body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p>
            <a:fld id="{E905247A-2D52-46CE-8FF6-9D453AE82DE2}"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5571761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solidFill>
                <a:srgbClr val="000000"/>
              </a:solidFill>
            </a:endParaRPr>
          </a:p>
        </p:txBody>
      </p:sp>
      <p:sp>
        <p:nvSpPr>
          <p:cNvPr id="5" name="Footer Placeholder 4"/>
          <p:cNvSpPr>
            <a:spLocks noGrp="1"/>
          </p:cNvSpPr>
          <p:nvPr>
            <p:ph type="ftr" sz="quarter" idx="11"/>
          </p:nvPr>
        </p:nvSpPr>
        <p:spPr/>
        <p:txBody>
          <a:body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p>
            <a:fld id="{BC64029B-349A-47E8-B079-85FD95CB780A}"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8653937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dirty="0">
              <a:solidFill>
                <a:srgbClr val="000000"/>
              </a:solidFill>
            </a:endParaRPr>
          </a:p>
        </p:txBody>
      </p:sp>
      <p:sp>
        <p:nvSpPr>
          <p:cNvPr id="6" name="Footer Placeholder 5"/>
          <p:cNvSpPr>
            <a:spLocks noGrp="1"/>
          </p:cNvSpPr>
          <p:nvPr>
            <p:ph type="ftr" sz="quarter" idx="11"/>
          </p:nvPr>
        </p:nvSpPr>
        <p:spPr/>
        <p:txBody>
          <a:bodyPr/>
          <a:lstStyle/>
          <a:p>
            <a:endParaRPr lang="en-US" dirty="0">
              <a:solidFill>
                <a:srgbClr val="000000"/>
              </a:solidFill>
            </a:endParaRPr>
          </a:p>
        </p:txBody>
      </p:sp>
      <p:sp>
        <p:nvSpPr>
          <p:cNvPr id="7" name="Slide Number Placeholder 6"/>
          <p:cNvSpPr>
            <a:spLocks noGrp="1"/>
          </p:cNvSpPr>
          <p:nvPr>
            <p:ph type="sldNum" sz="quarter" idx="12"/>
          </p:nvPr>
        </p:nvSpPr>
        <p:spPr/>
        <p:txBody>
          <a:bodyPr/>
          <a:lstStyle/>
          <a:p>
            <a:fld id="{2D53DD63-7FCD-4723-A9D5-A284159608EA}"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2611124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dirty="0">
              <a:solidFill>
                <a:srgbClr val="000000"/>
              </a:solidFill>
            </a:endParaRPr>
          </a:p>
        </p:txBody>
      </p:sp>
      <p:sp>
        <p:nvSpPr>
          <p:cNvPr id="8" name="Footer Placeholder 7"/>
          <p:cNvSpPr>
            <a:spLocks noGrp="1"/>
          </p:cNvSpPr>
          <p:nvPr>
            <p:ph type="ftr" sz="quarter" idx="11"/>
          </p:nvPr>
        </p:nvSpPr>
        <p:spPr/>
        <p:txBody>
          <a:bodyPr/>
          <a:lstStyle/>
          <a:p>
            <a:endParaRPr lang="en-US" dirty="0">
              <a:solidFill>
                <a:srgbClr val="000000"/>
              </a:solidFill>
            </a:endParaRPr>
          </a:p>
        </p:txBody>
      </p:sp>
      <p:sp>
        <p:nvSpPr>
          <p:cNvPr id="9" name="Slide Number Placeholder 8"/>
          <p:cNvSpPr>
            <a:spLocks noGrp="1"/>
          </p:cNvSpPr>
          <p:nvPr>
            <p:ph type="sldNum" sz="quarter" idx="12"/>
          </p:nvPr>
        </p:nvSpPr>
        <p:spPr/>
        <p:txBody>
          <a:bodyPr/>
          <a:lstStyle/>
          <a:p>
            <a:fld id="{5AF4DC3B-944A-472F-A96F-13E28F4B9E54}"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2981014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dirty="0">
              <a:solidFill>
                <a:srgbClr val="000000"/>
              </a:solidFill>
            </a:endParaRPr>
          </a:p>
        </p:txBody>
      </p:sp>
      <p:sp>
        <p:nvSpPr>
          <p:cNvPr id="4" name="Footer Placeholder 3"/>
          <p:cNvSpPr>
            <a:spLocks noGrp="1"/>
          </p:cNvSpPr>
          <p:nvPr>
            <p:ph type="ftr" sz="quarter" idx="11"/>
          </p:nvPr>
        </p:nvSpPr>
        <p:spPr/>
        <p:txBody>
          <a:bodyPr/>
          <a:lstStyle/>
          <a:p>
            <a:endParaRPr lang="en-US" dirty="0">
              <a:solidFill>
                <a:srgbClr val="000000"/>
              </a:solidFill>
            </a:endParaRPr>
          </a:p>
        </p:txBody>
      </p:sp>
      <p:sp>
        <p:nvSpPr>
          <p:cNvPr id="5" name="Slide Number Placeholder 4"/>
          <p:cNvSpPr>
            <a:spLocks noGrp="1"/>
          </p:cNvSpPr>
          <p:nvPr>
            <p:ph type="sldNum" sz="quarter" idx="12"/>
          </p:nvPr>
        </p:nvSpPr>
        <p:spPr/>
        <p:txBody>
          <a:bodyPr/>
          <a:lstStyle/>
          <a:p>
            <a:fld id="{6F367604-F2DC-4C95-BDE6-D44963B509C0}"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7641847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27C832-C3C1-4FA6-AD15-682F1C83F064}" type="datetimeFigureOut">
              <a:rPr lang="en-US" smtClean="0"/>
              <a:t>3/4/2013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76B8D0-7708-4DD8-A8D5-54D465646690}" type="slidenum">
              <a:rPr lang="en-US" smtClean="0"/>
              <a:t>‹#›</a:t>
            </a:fld>
            <a:endParaRPr lang="en-US"/>
          </a:p>
        </p:txBody>
      </p:sp>
      <p:pic>
        <p:nvPicPr>
          <p:cNvPr id="5" name="Picture 4" descr="RCNET.jpg"/>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21650" y="5961063"/>
            <a:ext cx="1044575" cy="966787"/>
          </a:xfrm>
          <a:prstGeom prst="rect">
            <a:avLst/>
          </a:prstGeom>
          <a:noFill/>
          <a:ln w="9525">
            <a:noFill/>
            <a:miter lim="800000"/>
            <a:headEnd/>
            <a:tailEnd/>
          </a:ln>
        </p:spPr>
      </p:pic>
      <p:pic>
        <p:nvPicPr>
          <p:cNvPr id="6" name="Picture 5" descr="IRSC_NSFPoster.jpg"/>
          <p:cNvPicPr>
            <a:picLocks noChangeAspect="1"/>
          </p:cNvPicPr>
          <p:nvPr/>
        </p:nvPicPr>
        <p:blipFill>
          <a:blip r:embed="rId3" cstate="print">
            <a:clrChange>
              <a:clrFrom>
                <a:srgbClr val="1A174E"/>
              </a:clrFrom>
              <a:clrTo>
                <a:srgbClr val="1A174E">
                  <a:alpha val="0"/>
                </a:srgbClr>
              </a:clrTo>
            </a:clrChange>
            <a:extLst>
              <a:ext uri="{28A0092B-C50C-407E-A947-70E740481C1C}">
                <a14:useLocalDpi xmlns:a14="http://schemas.microsoft.com/office/drawing/2010/main" val="0"/>
              </a:ext>
            </a:extLst>
          </a:blip>
          <a:srcRect/>
          <a:stretch>
            <a:fillRect/>
          </a:stretch>
        </p:blipFill>
        <p:spPr bwMode="auto">
          <a:xfrm>
            <a:off x="0" y="6443663"/>
            <a:ext cx="457200" cy="358775"/>
          </a:xfrm>
          <a:prstGeom prst="rect">
            <a:avLst/>
          </a:prstGeom>
          <a:noFill/>
          <a:ln w="9525">
            <a:noFill/>
            <a:miter lim="800000"/>
            <a:headEnd/>
            <a:tailEnd/>
          </a:ln>
        </p:spPr>
      </p:pic>
      <p:pic>
        <p:nvPicPr>
          <p:cNvPr id="7" name="Picture 6" descr="RCNET.jpg"/>
          <p:cNvPicPr>
            <a:picLocks noChangeAspect="1"/>
          </p:cNvPicPr>
          <p:nvPr userDrawn="1"/>
        </p:nvPicPr>
        <p:blipFill rotWithShape="1">
          <a:blip r:embed="rId4" cstate="print">
            <a:clrChange>
              <a:clrFrom>
                <a:srgbClr val="FFFFFF"/>
              </a:clrFrom>
              <a:clrTo>
                <a:srgbClr val="FFFFFF">
                  <a:alpha val="0"/>
                </a:srgbClr>
              </a:clrTo>
            </a:clrChange>
          </a:blip>
          <a:srcRect l="4051" t="7091" r="7100" b="8977"/>
          <a:stretch/>
        </p:blipFill>
        <p:spPr>
          <a:xfrm>
            <a:off x="8122193" y="5960508"/>
            <a:ext cx="1044292" cy="966866"/>
          </a:xfrm>
          <a:prstGeom prst="rect">
            <a:avLst/>
          </a:prstGeom>
        </p:spPr>
      </p:pic>
      <p:pic>
        <p:nvPicPr>
          <p:cNvPr id="8" name="Picture 7" descr="IRSC_NSFPoster.jpg"/>
          <p:cNvPicPr>
            <a:picLocks noChangeAspect="1"/>
          </p:cNvPicPr>
          <p:nvPr userDrawn="1"/>
        </p:nvPicPr>
        <p:blipFill rotWithShape="1">
          <a:blip r:embed="rId5" cstate="print">
            <a:clrChange>
              <a:clrFrom>
                <a:srgbClr val="1A174E"/>
              </a:clrFrom>
              <a:clrTo>
                <a:srgbClr val="1A174E">
                  <a:alpha val="0"/>
                </a:srgbClr>
              </a:clrTo>
            </a:clrChange>
          </a:blip>
          <a:srcRect l="87300" t="1495" r="2500" b="90521"/>
          <a:stretch/>
        </p:blipFill>
        <p:spPr>
          <a:xfrm>
            <a:off x="0" y="6443941"/>
            <a:ext cx="457200" cy="357845"/>
          </a:xfrm>
          <a:prstGeom prst="rect">
            <a:avLst/>
          </a:prstGeom>
        </p:spPr>
      </p:pic>
    </p:spTree>
    <p:extLst>
      <p:ext uri="{BB962C8B-B14F-4D97-AF65-F5344CB8AC3E}">
        <p14:creationId xmlns:p14="http://schemas.microsoft.com/office/powerpoint/2010/main" val="19749334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solidFill>
                <a:srgbClr val="000000"/>
              </a:solidFill>
            </a:endParaRPr>
          </a:p>
        </p:txBody>
      </p:sp>
      <p:sp>
        <p:nvSpPr>
          <p:cNvPr id="6" name="Footer Placeholder 5"/>
          <p:cNvSpPr>
            <a:spLocks noGrp="1"/>
          </p:cNvSpPr>
          <p:nvPr>
            <p:ph type="ftr" sz="quarter" idx="11"/>
          </p:nvPr>
        </p:nvSpPr>
        <p:spPr/>
        <p:txBody>
          <a:bodyPr/>
          <a:lstStyle/>
          <a:p>
            <a:endParaRPr lang="en-US" dirty="0">
              <a:solidFill>
                <a:srgbClr val="000000"/>
              </a:solidFill>
            </a:endParaRPr>
          </a:p>
        </p:txBody>
      </p:sp>
      <p:sp>
        <p:nvSpPr>
          <p:cNvPr id="7" name="Slide Number Placeholder 6"/>
          <p:cNvSpPr>
            <a:spLocks noGrp="1"/>
          </p:cNvSpPr>
          <p:nvPr>
            <p:ph type="sldNum" sz="quarter" idx="12"/>
          </p:nvPr>
        </p:nvSpPr>
        <p:spPr/>
        <p:txBody>
          <a:bodyPr/>
          <a:lstStyle/>
          <a:p>
            <a:fld id="{958F9752-DB18-41F4-BC01-0A77572ED53D}"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8783197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solidFill>
                <a:srgbClr val="000000"/>
              </a:solidFill>
            </a:endParaRPr>
          </a:p>
        </p:txBody>
      </p:sp>
      <p:sp>
        <p:nvSpPr>
          <p:cNvPr id="6" name="Footer Placeholder 5"/>
          <p:cNvSpPr>
            <a:spLocks noGrp="1"/>
          </p:cNvSpPr>
          <p:nvPr>
            <p:ph type="ftr" sz="quarter" idx="11"/>
          </p:nvPr>
        </p:nvSpPr>
        <p:spPr/>
        <p:txBody>
          <a:bodyPr/>
          <a:lstStyle/>
          <a:p>
            <a:endParaRPr lang="en-US" dirty="0">
              <a:solidFill>
                <a:srgbClr val="000000"/>
              </a:solidFill>
            </a:endParaRPr>
          </a:p>
        </p:txBody>
      </p:sp>
      <p:sp>
        <p:nvSpPr>
          <p:cNvPr id="7" name="Slide Number Placeholder 6"/>
          <p:cNvSpPr>
            <a:spLocks noGrp="1"/>
          </p:cNvSpPr>
          <p:nvPr>
            <p:ph type="sldNum" sz="quarter" idx="12"/>
          </p:nvPr>
        </p:nvSpPr>
        <p:spPr/>
        <p:txBody>
          <a:bodyPr/>
          <a:lstStyle/>
          <a:p>
            <a:fld id="{E240A613-6D3A-448E-831E-F69F6FE8DF3F}"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9730874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alphaModFix amt="25000"/>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base">
              <a:spcBef>
                <a:spcPct val="0"/>
              </a:spcBef>
              <a:spcAft>
                <a:spcPct val="0"/>
              </a:spcAft>
            </a:pPr>
            <a:endParaRPr lang="en-US" dirty="0">
              <a:solidFill>
                <a:srgbClr val="000000"/>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pPr>
            <a:endParaRPr lang="en-US" dirty="0">
              <a:solidFill>
                <a:srgbClr val="000000"/>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pPr>
            <a:fld id="{36F92789-1FDA-4828-869C-02A39A2399EC}" type="slidenum">
              <a:rPr lang="en-US" smtClean="0">
                <a:solidFill>
                  <a:srgbClr val="000000"/>
                </a:solidFill>
              </a:rPr>
              <a:pPr fontAlgn="base">
                <a:spcBef>
                  <a:spcPct val="0"/>
                </a:spcBef>
                <a:spcAft>
                  <a:spcPct val="0"/>
                </a:spcAft>
              </a:pPr>
              <a:t>‹#›</a:t>
            </a:fld>
            <a:endParaRPr lang="en-US" dirty="0">
              <a:solidFill>
                <a:srgbClr val="000000"/>
              </a:solidFill>
            </a:endParaRPr>
          </a:p>
        </p:txBody>
      </p:sp>
    </p:spTree>
    <p:extLst>
      <p:ext uri="{BB962C8B-B14F-4D97-AF65-F5344CB8AC3E}">
        <p14:creationId xmlns:p14="http://schemas.microsoft.com/office/powerpoint/2010/main" val="129168953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29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152400" y="76200"/>
            <a:ext cx="8610600" cy="990600"/>
          </a:xfrm>
          <a:prstGeom prst="rect">
            <a:avLst/>
          </a:prstGeom>
        </p:spPr>
        <p:txBody>
          <a:bodyPr anchor="b"/>
          <a:lstStyle/>
          <a:p>
            <a:pPr eaLnBrk="1" hangingPunct="1">
              <a:defRPr/>
            </a:pPr>
            <a:r>
              <a:rPr lang="en-US" sz="2800" b="1" kern="0" dirty="0" smtClean="0">
                <a:ln>
                  <a:solidFill>
                    <a:srgbClr val="000000">
                      <a:alpha val="50000"/>
                    </a:srgbClr>
                  </a:solidFill>
                </a:ln>
                <a:solidFill>
                  <a:srgbClr val="000000"/>
                </a:solidFill>
                <a:effectLst>
                  <a:outerShdw blurRad="38100" dist="38100" dir="2700000" algn="tl">
                    <a:srgbClr val="000000">
                      <a:alpha val="43137"/>
                    </a:srgbClr>
                  </a:outerShdw>
                </a:effectLst>
                <a:latin typeface="Garamond" pitchFamily="18" charset="0"/>
              </a:rPr>
              <a:t>Power Plant Science- Residual Heat &amp; Reactor Operation</a:t>
            </a:r>
            <a:endParaRPr lang="en-US" sz="2800" b="1" kern="0" dirty="0">
              <a:ln>
                <a:solidFill>
                  <a:srgbClr val="000000">
                    <a:alpha val="50000"/>
                  </a:srgbClr>
                </a:solidFill>
              </a:ln>
              <a:solidFill>
                <a:srgbClr val="000000"/>
              </a:solidFill>
              <a:effectLst>
                <a:outerShdw blurRad="38100" dist="38100" dir="2700000" algn="tl">
                  <a:srgbClr val="000000">
                    <a:alpha val="43137"/>
                  </a:srgbClr>
                </a:outerShdw>
              </a:effectLst>
              <a:latin typeface="Garamond" pitchFamily="18" charset="0"/>
            </a:endParaRPr>
          </a:p>
        </p:txBody>
      </p:sp>
      <p:sp>
        <p:nvSpPr>
          <p:cNvPr id="2" name="TextBox 1"/>
          <p:cNvSpPr txBox="1"/>
          <p:nvPr/>
        </p:nvSpPr>
        <p:spPr>
          <a:xfrm>
            <a:off x="152400" y="1971675"/>
            <a:ext cx="8839200" cy="4308872"/>
          </a:xfrm>
          <a:prstGeom prst="rect">
            <a:avLst/>
          </a:prstGeom>
          <a:noFill/>
        </p:spPr>
        <p:txBody>
          <a:bodyPr>
            <a:spAutoFit/>
          </a:bodyPr>
          <a:lstStyle/>
          <a:p>
            <a:pPr eaLnBrk="1" hangingPunct="1">
              <a:defRPr/>
            </a:pPr>
            <a:r>
              <a:rPr lang="en-US" sz="1800" b="1" u="sng" dirty="0">
                <a:solidFill>
                  <a:srgbClr val="000000"/>
                </a:solidFill>
                <a:latin typeface="+mj-lt"/>
              </a:rPr>
              <a:t>ACADs (08-006)  Covered</a:t>
            </a:r>
          </a:p>
          <a:p>
            <a:pPr eaLnBrk="1" hangingPunct="1">
              <a:defRPr/>
            </a:pPr>
            <a:endParaRPr lang="en-US" sz="1800" b="1" u="sng" dirty="0">
              <a:solidFill>
                <a:srgbClr val="000000"/>
              </a:solidFill>
              <a:latin typeface="+mj-lt"/>
            </a:endParaRPr>
          </a:p>
          <a:p>
            <a:pPr eaLnBrk="1" hangingPunct="1">
              <a:defRPr/>
            </a:pPr>
            <a:endParaRPr lang="en-US" sz="1800" b="1" u="sng" dirty="0">
              <a:solidFill>
                <a:srgbClr val="000000"/>
              </a:solidFill>
              <a:latin typeface="+mj-lt"/>
            </a:endParaRPr>
          </a:p>
          <a:p>
            <a:pPr eaLnBrk="1" hangingPunct="1">
              <a:defRPr/>
            </a:pPr>
            <a:endParaRPr lang="en-US" sz="1800" b="1" u="sng" dirty="0">
              <a:solidFill>
                <a:srgbClr val="000000"/>
              </a:solidFill>
              <a:latin typeface="+mj-lt"/>
            </a:endParaRPr>
          </a:p>
          <a:p>
            <a:pPr>
              <a:buFont typeface="Monotype Sorts" pitchFamily="2" charset="2"/>
              <a:buNone/>
              <a:tabLst>
                <a:tab pos="339725" algn="l"/>
              </a:tabLst>
              <a:defRPr/>
            </a:pPr>
            <a:r>
              <a:rPr lang="en-US" sz="2000" u="sng" dirty="0">
                <a:latin typeface="+mj-lt"/>
              </a:rPr>
              <a:t>Keywords</a:t>
            </a:r>
          </a:p>
          <a:p>
            <a:pPr>
              <a:defRPr/>
            </a:pPr>
            <a:r>
              <a:rPr lang="en-US" sz="1800" dirty="0" smtClean="0">
                <a:latin typeface="+mj-lt"/>
              </a:rPr>
              <a:t>Heat, decay heat, reactivity, reactivity coefficients, fuel temperature </a:t>
            </a:r>
            <a:r>
              <a:rPr lang="en-US" dirty="0" smtClean="0">
                <a:latin typeface="+mj-lt"/>
              </a:rPr>
              <a:t>coefficient, void coefficient, </a:t>
            </a:r>
            <a:r>
              <a:rPr lang="en-US" sz="1800" dirty="0" smtClean="0">
                <a:latin typeface="+mj-lt"/>
              </a:rPr>
              <a:t>background radiation, reactor vessel, pressurizer, containment, cooling towers, control rods, fission product poisons.</a:t>
            </a:r>
          </a:p>
          <a:p>
            <a:pPr>
              <a:defRPr/>
            </a:pPr>
            <a:endParaRPr lang="en-US" sz="1800" dirty="0">
              <a:latin typeface="+mj-lt"/>
            </a:endParaRPr>
          </a:p>
          <a:p>
            <a:pPr>
              <a:defRPr/>
            </a:pPr>
            <a:r>
              <a:rPr lang="en-US" sz="2000" u="sng" dirty="0">
                <a:latin typeface="+mj-lt"/>
              </a:rPr>
              <a:t>Description</a:t>
            </a:r>
          </a:p>
          <a:p>
            <a:pPr>
              <a:defRPr/>
            </a:pPr>
            <a:r>
              <a:rPr lang="en-US" sz="1800" dirty="0">
                <a:latin typeface="+mj-lt"/>
              </a:rPr>
              <a:t>This PowerPoint presentation </a:t>
            </a:r>
            <a:r>
              <a:rPr lang="en-US" dirty="0" smtClean="0">
                <a:latin typeface="+mj-lt"/>
              </a:rPr>
              <a:t>is an overview of</a:t>
            </a:r>
            <a:r>
              <a:rPr lang="en-US" sz="1800" dirty="0" smtClean="0">
                <a:latin typeface="+mj-lt"/>
              </a:rPr>
              <a:t> </a:t>
            </a:r>
            <a:r>
              <a:rPr lang="en-US" sz="1800" dirty="0">
                <a:latin typeface="+mj-lt"/>
              </a:rPr>
              <a:t>basic </a:t>
            </a:r>
            <a:r>
              <a:rPr lang="en-US" sz="1800" dirty="0" smtClean="0">
                <a:latin typeface="+mj-lt"/>
              </a:rPr>
              <a:t>power plant science concepts including residual heat and decay heat as pertaining to reactor operations.  </a:t>
            </a:r>
          </a:p>
          <a:p>
            <a:pPr>
              <a:defRPr/>
            </a:pPr>
            <a:endParaRPr lang="en-US" sz="1800" u="sng" dirty="0">
              <a:solidFill>
                <a:srgbClr val="000000"/>
              </a:solidFill>
              <a:latin typeface="+mj-lt"/>
            </a:endParaRPr>
          </a:p>
          <a:p>
            <a:pPr eaLnBrk="1" hangingPunct="1">
              <a:defRPr/>
            </a:pPr>
            <a:r>
              <a:rPr lang="en-US" sz="1800" b="1" u="sng" dirty="0">
                <a:solidFill>
                  <a:srgbClr val="000000"/>
                </a:solidFill>
                <a:latin typeface="+mj-lt"/>
              </a:rPr>
              <a:t>Supporting Material</a:t>
            </a:r>
          </a:p>
          <a:p>
            <a:pPr eaLnBrk="1" hangingPunct="1">
              <a:defRPr/>
            </a:pPr>
            <a:endParaRPr lang="en-US" sz="1800" dirty="0">
              <a:solidFill>
                <a:srgbClr val="000000"/>
              </a:solidFill>
              <a:latin typeface="+mj-lt"/>
            </a:endParaRPr>
          </a:p>
        </p:txBody>
      </p:sp>
      <p:graphicFrame>
        <p:nvGraphicFramePr>
          <p:cNvPr id="3" name="Table 2"/>
          <p:cNvGraphicFramePr>
            <a:graphicFrameLocks noGrp="1"/>
          </p:cNvGraphicFramePr>
          <p:nvPr>
            <p:extLst>
              <p:ext uri="{D42A27DB-BD31-4B8C-83A1-F6EECF244321}">
                <p14:modId xmlns:p14="http://schemas.microsoft.com/office/powerpoint/2010/main" val="1864799717"/>
              </p:ext>
            </p:extLst>
          </p:nvPr>
        </p:nvGraphicFramePr>
        <p:xfrm>
          <a:off x="304800" y="2438400"/>
          <a:ext cx="8153400" cy="371475"/>
        </p:xfrm>
        <a:graphic>
          <a:graphicData uri="http://schemas.openxmlformats.org/drawingml/2006/table">
            <a:tbl>
              <a:tblPr firstRow="1" bandRow="1">
                <a:effectLst/>
                <a:tableStyleId>{5C22544A-7EE6-4342-B048-85BDC9FD1C3A}</a:tableStyleId>
              </a:tblPr>
              <a:tblGrid>
                <a:gridCol w="990600"/>
                <a:gridCol w="1143000"/>
                <a:gridCol w="1219200"/>
                <a:gridCol w="1600200"/>
                <a:gridCol w="1600200"/>
                <a:gridCol w="1600200"/>
              </a:tblGrid>
              <a:tr h="371475">
                <a:tc>
                  <a:txBody>
                    <a:bodyPr/>
                    <a:lstStyle/>
                    <a:p>
                      <a:r>
                        <a:rPr lang="en-US" sz="1800" dirty="0" smtClean="0">
                          <a:solidFill>
                            <a:schemeClr val="tx1"/>
                          </a:solidFill>
                        </a:rPr>
                        <a:t>1.1.4.4</a:t>
                      </a:r>
                      <a:endParaRPr lang="en-US" sz="1800" dirty="0">
                        <a:solidFill>
                          <a:schemeClr val="tx1"/>
                        </a:solidFill>
                      </a:endParaRPr>
                    </a:p>
                  </a:txBody>
                  <a:tcPr marT="45798" marB="45798">
                    <a:noFill/>
                  </a:tcPr>
                </a:tc>
                <a:tc>
                  <a:txBody>
                    <a:bodyPr/>
                    <a:lstStyle/>
                    <a:p>
                      <a:r>
                        <a:rPr lang="en-US" sz="1800" dirty="0" smtClean="0">
                          <a:solidFill>
                            <a:schemeClr val="tx1"/>
                          </a:solidFill>
                        </a:rPr>
                        <a:t>1.1.4.6.3</a:t>
                      </a:r>
                      <a:endParaRPr lang="en-US" sz="1800" dirty="0">
                        <a:solidFill>
                          <a:schemeClr val="tx1"/>
                        </a:solidFill>
                      </a:endParaRPr>
                    </a:p>
                  </a:txBody>
                  <a:tcPr marT="45798" marB="45798">
                    <a:noFill/>
                  </a:tcPr>
                </a:tc>
                <a:tc>
                  <a:txBody>
                    <a:bodyPr/>
                    <a:lstStyle/>
                    <a:p>
                      <a:r>
                        <a:rPr lang="en-US" sz="1800" dirty="0" smtClean="0">
                          <a:solidFill>
                            <a:schemeClr val="tx1"/>
                          </a:solidFill>
                        </a:rPr>
                        <a:t>1.1.4.6.4</a:t>
                      </a:r>
                      <a:endParaRPr lang="en-US" sz="1800" dirty="0">
                        <a:solidFill>
                          <a:schemeClr val="tx1"/>
                        </a:solidFill>
                      </a:endParaRPr>
                    </a:p>
                  </a:txBody>
                  <a:tcPr marT="45798" marB="45798">
                    <a:noFill/>
                  </a:tcPr>
                </a:tc>
                <a:tc>
                  <a:txBody>
                    <a:bodyPr/>
                    <a:lstStyle/>
                    <a:p>
                      <a:r>
                        <a:rPr lang="en-US" kern="1200" dirty="0" smtClean="0">
                          <a:solidFill>
                            <a:schemeClr val="tx1"/>
                          </a:solidFill>
                        </a:rPr>
                        <a:t>1.1.4.6.5</a:t>
                      </a:r>
                      <a:endParaRPr lang="en-US" sz="1800" dirty="0">
                        <a:solidFill>
                          <a:schemeClr val="tx1"/>
                        </a:solidFill>
                      </a:endParaRPr>
                    </a:p>
                  </a:txBody>
                  <a:tcPr marT="45798" marB="45798">
                    <a:noFill/>
                  </a:tcPr>
                </a:tc>
                <a:tc>
                  <a:txBody>
                    <a:bodyPr/>
                    <a:lstStyle/>
                    <a:p>
                      <a:r>
                        <a:rPr lang="en-US" sz="1800" dirty="0" smtClean="0">
                          <a:solidFill>
                            <a:schemeClr val="tx1"/>
                          </a:solidFill>
                        </a:rPr>
                        <a:t>5.2.3.7</a:t>
                      </a:r>
                      <a:endParaRPr lang="en-US" sz="1800" dirty="0">
                        <a:solidFill>
                          <a:schemeClr val="tx1"/>
                        </a:solidFill>
                      </a:endParaRPr>
                    </a:p>
                  </a:txBody>
                  <a:tcPr marT="45798" marB="45798">
                    <a:noFill/>
                  </a:tcPr>
                </a:tc>
                <a:tc>
                  <a:txBody>
                    <a:bodyPr/>
                    <a:lstStyle/>
                    <a:p>
                      <a:r>
                        <a:rPr lang="en-US" sz="1800" dirty="0" smtClean="0">
                          <a:solidFill>
                            <a:schemeClr val="tx1"/>
                          </a:solidFill>
                        </a:rPr>
                        <a:t>5.2.3.8</a:t>
                      </a:r>
                      <a:endParaRPr lang="en-US" sz="1800" dirty="0">
                        <a:solidFill>
                          <a:schemeClr val="tx1"/>
                        </a:solidFill>
                      </a:endParaRPr>
                    </a:p>
                  </a:txBody>
                  <a:tcPr marT="45798" marB="45798">
                    <a:noFill/>
                  </a:tcPr>
                </a:tc>
              </a:tr>
            </a:tbl>
          </a:graphicData>
        </a:graphic>
      </p:graphicFrame>
    </p:spTree>
    <p:extLst>
      <p:ext uri="{BB962C8B-B14F-4D97-AF65-F5344CB8AC3E}">
        <p14:creationId xmlns:p14="http://schemas.microsoft.com/office/powerpoint/2010/main" val="2675050690"/>
      </p:ext>
    </p:ext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575" y="0"/>
            <a:ext cx="94501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1981200" y="228600"/>
            <a:ext cx="5410200" cy="762000"/>
          </a:xfrm>
        </p:spPr>
        <p:style>
          <a:lnRef idx="2">
            <a:schemeClr val="accent2">
              <a:shade val="50000"/>
            </a:schemeClr>
          </a:lnRef>
          <a:fillRef idx="1">
            <a:schemeClr val="accent2"/>
          </a:fillRef>
          <a:effectRef idx="0">
            <a:schemeClr val="accent2"/>
          </a:effectRef>
          <a:fontRef idx="minor">
            <a:schemeClr val="lt1"/>
          </a:fontRef>
        </p:style>
        <p:txBody>
          <a:bodyPr/>
          <a:lstStyle/>
          <a:p>
            <a:pPr algn="ctr"/>
            <a:r>
              <a:rPr lang="en-US" dirty="0" smtClean="0"/>
              <a:t>Three Mile Island</a:t>
            </a:r>
            <a:endParaRPr lang="en-US" dirty="0"/>
          </a:p>
        </p:txBody>
      </p:sp>
    </p:spTree>
    <p:extLst>
      <p:ext uri="{BB962C8B-B14F-4D97-AF65-F5344CB8AC3E}">
        <p14:creationId xmlns:p14="http://schemas.microsoft.com/office/powerpoint/2010/main" val="26985524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a:t>Significance of</a:t>
            </a:r>
            <a:br>
              <a:rPr lang="en-US" dirty="0"/>
            </a:br>
            <a:r>
              <a:rPr lang="en-US" dirty="0"/>
              <a:t> Decay Heat</a:t>
            </a:r>
          </a:p>
        </p:txBody>
      </p:sp>
      <p:sp>
        <p:nvSpPr>
          <p:cNvPr id="3" name="Content Placeholder 2"/>
          <p:cNvSpPr>
            <a:spLocks noGrp="1"/>
          </p:cNvSpPr>
          <p:nvPr>
            <p:ph idx="1"/>
          </p:nvPr>
        </p:nvSpPr>
        <p:spPr/>
        <p:txBody>
          <a:bodyPr>
            <a:normAutofit fontScale="77500" lnSpcReduction="20000"/>
          </a:bodyPr>
          <a:lstStyle/>
          <a:p>
            <a:r>
              <a:rPr lang="en-US" dirty="0"/>
              <a:t>Each reactor will have some limits during shutdown that are based upon decay </a:t>
            </a:r>
            <a:r>
              <a:rPr lang="en-US" dirty="0" smtClean="0"/>
              <a:t>heat considerations.</a:t>
            </a:r>
          </a:p>
          <a:p>
            <a:pPr marL="0" indent="0">
              <a:buNone/>
            </a:pPr>
            <a:r>
              <a:rPr lang="en-US" dirty="0" smtClean="0"/>
              <a:t> </a:t>
            </a:r>
          </a:p>
          <a:p>
            <a:r>
              <a:rPr lang="en-US" dirty="0" smtClean="0"/>
              <a:t>These </a:t>
            </a:r>
            <a:r>
              <a:rPr lang="en-US" dirty="0"/>
              <a:t>limits may vary because of steam generator pressure, core </a:t>
            </a:r>
            <a:r>
              <a:rPr lang="en-US" dirty="0" smtClean="0"/>
              <a:t>temperature, or </a:t>
            </a:r>
            <a:r>
              <a:rPr lang="en-US" dirty="0"/>
              <a:t>any other parameter that may be related to decay heat generation</a:t>
            </a:r>
            <a:r>
              <a:rPr lang="en-US" dirty="0" smtClean="0"/>
              <a:t>.</a:t>
            </a:r>
          </a:p>
          <a:p>
            <a:endParaRPr lang="en-US" dirty="0" smtClean="0"/>
          </a:p>
          <a:p>
            <a:r>
              <a:rPr lang="en-US" dirty="0" smtClean="0"/>
              <a:t> </a:t>
            </a:r>
            <a:r>
              <a:rPr lang="en-US" dirty="0"/>
              <a:t>Even during </a:t>
            </a:r>
            <a:r>
              <a:rPr lang="en-US" dirty="0" smtClean="0"/>
              <a:t>refueling processes</a:t>
            </a:r>
            <a:r>
              <a:rPr lang="en-US" dirty="0"/>
              <a:t>, heat removal from expended fuel rods is a controlling factor. </a:t>
            </a:r>
            <a:endParaRPr lang="en-US" dirty="0" smtClean="0"/>
          </a:p>
          <a:p>
            <a:endParaRPr lang="en-US" dirty="0" smtClean="0"/>
          </a:p>
          <a:p>
            <a:r>
              <a:rPr lang="en-US" dirty="0" smtClean="0"/>
              <a:t>For </a:t>
            </a:r>
            <a:r>
              <a:rPr lang="en-US" dirty="0"/>
              <a:t>each </a:t>
            </a:r>
            <a:r>
              <a:rPr lang="en-US" dirty="0" smtClean="0"/>
              <a:t>limit developed</a:t>
            </a:r>
            <a:r>
              <a:rPr lang="en-US" dirty="0"/>
              <a:t>, there is usually some safety device or protective feature established.</a:t>
            </a:r>
          </a:p>
        </p:txBody>
      </p:sp>
    </p:spTree>
    <p:extLst>
      <p:ext uri="{BB962C8B-B14F-4D97-AF65-F5344CB8AC3E}">
        <p14:creationId xmlns:p14="http://schemas.microsoft.com/office/powerpoint/2010/main" val="240868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Major Sources of Natural Background Radiation (1.1.4.5)</a:t>
            </a:r>
            <a:endParaRPr lang="en-US" dirty="0"/>
          </a:p>
        </p:txBody>
      </p:sp>
      <p:sp>
        <p:nvSpPr>
          <p:cNvPr id="3" name="Content Placeholder 2"/>
          <p:cNvSpPr>
            <a:spLocks noGrp="1"/>
          </p:cNvSpPr>
          <p:nvPr>
            <p:ph sz="half" idx="1"/>
          </p:nvPr>
        </p:nvSpPr>
        <p:spPr/>
        <p:txBody>
          <a:bodyPr/>
          <a:lstStyle/>
          <a:p>
            <a:r>
              <a:rPr lang="en-US" b="1" dirty="0"/>
              <a:t>Background radiation </a:t>
            </a:r>
            <a:r>
              <a:rPr lang="en-US" dirty="0"/>
              <a:t>is </a:t>
            </a:r>
            <a:r>
              <a:rPr lang="en-US" dirty="0" smtClean="0"/>
              <a:t>the ionizing radiation </a:t>
            </a:r>
            <a:r>
              <a:rPr lang="en-US" dirty="0"/>
              <a:t>constantly present in the natural environment of the Earth, which is emitted by natural and artificial sources</a:t>
            </a:r>
            <a:r>
              <a:rPr lang="en-US" dirty="0" smtClean="0"/>
              <a:t>.</a:t>
            </a:r>
          </a:p>
          <a:p>
            <a:endParaRPr lang="en-US" dirty="0"/>
          </a:p>
          <a:p>
            <a:endParaRPr lang="en-US"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53000" y="1828800"/>
            <a:ext cx="419100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05735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Background </a:t>
            </a:r>
            <a:r>
              <a:rPr lang="en-US" dirty="0" smtClean="0"/>
              <a:t>Radiation</a:t>
            </a:r>
            <a:endParaRPr lang="en-US"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3000" y="1813485"/>
            <a:ext cx="7162800" cy="5009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13482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Background </a:t>
            </a:r>
            <a:r>
              <a:rPr lang="en-US" dirty="0" smtClean="0"/>
              <a:t>Radiation</a:t>
            </a:r>
            <a:endParaRPr lang="en-US" dirty="0"/>
          </a:p>
        </p:txBody>
      </p:sp>
      <p:sp>
        <p:nvSpPr>
          <p:cNvPr id="3" name="Content Placeholder 2"/>
          <p:cNvSpPr>
            <a:spLocks noGrp="1"/>
          </p:cNvSpPr>
          <p:nvPr>
            <p:ph idx="1"/>
          </p:nvPr>
        </p:nvSpPr>
        <p:spPr>
          <a:xfrm>
            <a:off x="152400" y="1676400"/>
            <a:ext cx="8839200" cy="5181600"/>
          </a:xfrm>
        </p:spPr>
        <p:txBody>
          <a:bodyPr>
            <a:normAutofit fontScale="92500"/>
          </a:bodyPr>
          <a:lstStyle/>
          <a:p>
            <a:r>
              <a:rPr lang="en-US" dirty="0"/>
              <a:t>Natural background radiation comes from two primary sources: </a:t>
            </a:r>
            <a:r>
              <a:rPr lang="en-US" dirty="0" smtClean="0"/>
              <a:t>cosmic radiation </a:t>
            </a:r>
            <a:r>
              <a:rPr lang="en-US" dirty="0"/>
              <a:t>and terrestrial sources. </a:t>
            </a:r>
            <a:endParaRPr lang="en-US" dirty="0" smtClean="0"/>
          </a:p>
          <a:p>
            <a:endParaRPr lang="en-US" dirty="0" smtClean="0"/>
          </a:p>
          <a:p>
            <a:r>
              <a:rPr lang="en-US" dirty="0" smtClean="0"/>
              <a:t>The </a:t>
            </a:r>
            <a:r>
              <a:rPr lang="en-US" dirty="0"/>
              <a:t>worldwide average </a:t>
            </a:r>
            <a:r>
              <a:rPr lang="en-US" dirty="0" smtClean="0"/>
              <a:t>background dose </a:t>
            </a:r>
            <a:r>
              <a:rPr lang="en-US" dirty="0"/>
              <a:t>for a human being is about 2.4 </a:t>
            </a:r>
            <a:r>
              <a:rPr lang="en-US" dirty="0" err="1" smtClean="0"/>
              <a:t>millisievert</a:t>
            </a:r>
            <a:r>
              <a:rPr lang="en-US" dirty="0" smtClean="0"/>
              <a:t> </a:t>
            </a:r>
            <a:r>
              <a:rPr lang="en-US" dirty="0"/>
              <a:t>(</a:t>
            </a:r>
            <a:r>
              <a:rPr lang="en-US" dirty="0" err="1"/>
              <a:t>mSv</a:t>
            </a:r>
            <a:r>
              <a:rPr lang="en-US" dirty="0"/>
              <a:t>) per year</a:t>
            </a:r>
            <a:r>
              <a:rPr lang="en-US" dirty="0" smtClean="0"/>
              <a:t>. </a:t>
            </a:r>
          </a:p>
          <a:p>
            <a:endParaRPr lang="en-US" dirty="0" smtClean="0"/>
          </a:p>
          <a:p>
            <a:r>
              <a:rPr lang="en-US" dirty="0" smtClean="0"/>
              <a:t>This </a:t>
            </a:r>
            <a:r>
              <a:rPr lang="en-US" dirty="0"/>
              <a:t>exposure is mostly from cosmic radiation and natural </a:t>
            </a:r>
            <a:r>
              <a:rPr lang="en-US" dirty="0" smtClean="0"/>
              <a:t>radionuclides in </a:t>
            </a:r>
            <a:r>
              <a:rPr lang="en-US" dirty="0"/>
              <a:t>the environment (including those within the body). </a:t>
            </a:r>
          </a:p>
        </p:txBody>
      </p:sp>
    </p:spTree>
    <p:extLst>
      <p:ext uri="{BB962C8B-B14F-4D97-AF65-F5344CB8AC3E}">
        <p14:creationId xmlns:p14="http://schemas.microsoft.com/office/powerpoint/2010/main" val="16812344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Background Radiation</a:t>
            </a:r>
          </a:p>
        </p:txBody>
      </p:sp>
      <p:sp>
        <p:nvSpPr>
          <p:cNvPr id="3" name="Content Placeholder 2"/>
          <p:cNvSpPr>
            <a:spLocks noGrp="1"/>
          </p:cNvSpPr>
          <p:nvPr>
            <p:ph idx="1"/>
          </p:nvPr>
        </p:nvSpPr>
        <p:spPr>
          <a:xfrm>
            <a:off x="152400" y="1676400"/>
            <a:ext cx="8839200" cy="5181600"/>
          </a:xfrm>
        </p:spPr>
        <p:txBody>
          <a:bodyPr/>
          <a:lstStyle/>
          <a:p>
            <a:r>
              <a:rPr lang="en-US" dirty="0"/>
              <a:t>Natural background radiation </a:t>
            </a:r>
            <a:r>
              <a:rPr lang="en-US" dirty="0" smtClean="0"/>
              <a:t>is </a:t>
            </a:r>
            <a:r>
              <a:rPr lang="en-US" dirty="0"/>
              <a:t>far greater than human-caused background radiation exposure, which in the year 2000 amounted to an average of about 5 </a:t>
            </a:r>
            <a:r>
              <a:rPr lang="en-US" dirty="0" err="1"/>
              <a:t>μSv</a:t>
            </a:r>
            <a:r>
              <a:rPr lang="en-US" dirty="0"/>
              <a:t> (0.005 </a:t>
            </a:r>
            <a:r>
              <a:rPr lang="en-US" dirty="0" err="1"/>
              <a:t>mSv</a:t>
            </a:r>
            <a:r>
              <a:rPr lang="en-US" dirty="0"/>
              <a:t>) per year from historical nuclear weapons testing, nuclear power accidents and nuclear industry operation </a:t>
            </a:r>
            <a:r>
              <a:rPr lang="en-US" dirty="0" smtClean="0"/>
              <a:t>combined.</a:t>
            </a:r>
          </a:p>
          <a:p>
            <a:endParaRPr lang="en-US" dirty="0" smtClean="0"/>
          </a:p>
          <a:p>
            <a:r>
              <a:rPr lang="en-US" dirty="0" smtClean="0"/>
              <a:t>This is </a:t>
            </a:r>
            <a:r>
              <a:rPr lang="en-US" dirty="0"/>
              <a:t>greater than the average exposure from medical tests, which ranges from 0.04 to 1 </a:t>
            </a:r>
            <a:r>
              <a:rPr lang="en-US" dirty="0" err="1"/>
              <a:t>mSv</a:t>
            </a:r>
            <a:r>
              <a:rPr lang="en-US" dirty="0"/>
              <a:t> per year. </a:t>
            </a:r>
          </a:p>
        </p:txBody>
      </p:sp>
    </p:spTree>
    <p:extLst>
      <p:ext uri="{BB962C8B-B14F-4D97-AF65-F5344CB8AC3E}">
        <p14:creationId xmlns:p14="http://schemas.microsoft.com/office/powerpoint/2010/main" val="8986949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85800"/>
            <a:ext cx="9144000" cy="4960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041188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Background Radiation</a:t>
            </a:r>
          </a:p>
        </p:txBody>
      </p:sp>
      <p:sp>
        <p:nvSpPr>
          <p:cNvPr id="3" name="Content Placeholder 2"/>
          <p:cNvSpPr>
            <a:spLocks noGrp="1"/>
          </p:cNvSpPr>
          <p:nvPr>
            <p:ph idx="1"/>
          </p:nvPr>
        </p:nvSpPr>
        <p:spPr/>
        <p:txBody>
          <a:bodyPr/>
          <a:lstStyle/>
          <a:p>
            <a:r>
              <a:rPr lang="en-US" dirty="0"/>
              <a:t>Older coal-fired power plants without effective fly ash capture are one of the largest sources of human-caused background radiation exposure</a:t>
            </a:r>
          </a:p>
          <a:p>
            <a:endParaRPr lang="en-US" dirty="0"/>
          </a:p>
          <a:p>
            <a:endParaRPr lang="en-US"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76400" y="3044786"/>
            <a:ext cx="5562600" cy="3827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22787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Basic Reactor Operations (1.1.4.6)</a:t>
            </a:r>
            <a:endParaRPr lang="en-US" dirty="0"/>
          </a:p>
        </p:txBody>
      </p:sp>
      <p:sp>
        <p:nvSpPr>
          <p:cNvPr id="3" name="Content Placeholder 2"/>
          <p:cNvSpPr>
            <a:spLocks noGrp="1"/>
          </p:cNvSpPr>
          <p:nvPr>
            <p:ph idx="1"/>
          </p:nvPr>
        </p:nvSpPr>
        <p:spPr>
          <a:xfrm>
            <a:off x="-457200" y="1651907"/>
            <a:ext cx="8305800" cy="4648200"/>
          </a:xfrm>
        </p:spPr>
        <p:txBody>
          <a:bodyPr>
            <a:normAutofit fontScale="92500" lnSpcReduction="10000"/>
          </a:bodyPr>
          <a:lstStyle/>
          <a:p>
            <a:pPr lvl="1">
              <a:buFont typeface="Arial" pitchFamily="34" charset="0"/>
              <a:buChar char="•"/>
            </a:pPr>
            <a:r>
              <a:rPr lang="en-US" dirty="0" smtClean="0"/>
              <a:t>Objectives:</a:t>
            </a:r>
          </a:p>
          <a:p>
            <a:pPr lvl="2"/>
            <a:r>
              <a:rPr lang="en-US" dirty="0" smtClean="0"/>
              <a:t>Reactor types</a:t>
            </a:r>
          </a:p>
          <a:p>
            <a:pPr lvl="2"/>
            <a:r>
              <a:rPr lang="en-US" dirty="0" smtClean="0"/>
              <a:t>Reactor Parameters</a:t>
            </a:r>
          </a:p>
          <a:p>
            <a:pPr lvl="2"/>
            <a:r>
              <a:rPr lang="en-US" dirty="0" smtClean="0"/>
              <a:t>Reactivity</a:t>
            </a:r>
          </a:p>
          <a:p>
            <a:pPr lvl="2"/>
            <a:r>
              <a:rPr lang="en-US" dirty="0" smtClean="0"/>
              <a:t>Response to control rods</a:t>
            </a:r>
          </a:p>
          <a:p>
            <a:pPr lvl="2"/>
            <a:r>
              <a:rPr lang="en-US" dirty="0" smtClean="0"/>
              <a:t>Boron</a:t>
            </a:r>
          </a:p>
          <a:p>
            <a:pPr lvl="2"/>
            <a:r>
              <a:rPr lang="en-US" dirty="0" smtClean="0"/>
              <a:t>Fission Product poisons</a:t>
            </a:r>
          </a:p>
          <a:p>
            <a:pPr lvl="2"/>
            <a:r>
              <a:rPr lang="en-US" dirty="0" smtClean="0"/>
              <a:t>Reactor Startup/shutdown</a:t>
            </a:r>
          </a:p>
          <a:p>
            <a:pPr lvl="2"/>
            <a:r>
              <a:rPr lang="en-US" dirty="0" smtClean="0"/>
              <a:t>Reactivity events</a:t>
            </a:r>
          </a:p>
          <a:p>
            <a:pPr lvl="2"/>
            <a:r>
              <a:rPr lang="en-US" dirty="0" smtClean="0"/>
              <a:t>Design concepts</a:t>
            </a:r>
          </a:p>
          <a:p>
            <a:pPr lvl="2"/>
            <a:r>
              <a:rPr lang="en-US" dirty="0" smtClean="0"/>
              <a:t>Core Parameters</a:t>
            </a:r>
          </a:p>
          <a:p>
            <a:pPr lvl="2"/>
            <a:r>
              <a:rPr lang="en-US" dirty="0" smtClean="0"/>
              <a:t>Control methods</a:t>
            </a:r>
            <a:endParaRPr lang="en-US" dirty="0"/>
          </a:p>
        </p:txBody>
      </p:sp>
      <p:pic>
        <p:nvPicPr>
          <p:cNvPr id="5" name="Picture 4" descr="G:\COMMON\TURKEY PT SYS\Bills Lecture\Westinghouse NSSS.tif"/>
          <p:cNvPicPr>
            <a:picLocks noChangeAspect="1" noChangeArrowheads="1"/>
          </p:cNvPicPr>
          <p:nvPr/>
        </p:nvPicPr>
        <p:blipFill>
          <a:blip r:embed="rId2" cstate="print">
            <a:clrChange>
              <a:clrFrom>
                <a:srgbClr val="FFFFFF"/>
              </a:clrFrom>
              <a:clrTo>
                <a:srgbClr val="FFFFFF">
                  <a:alpha val="0"/>
                </a:srgbClr>
              </a:clrTo>
            </a:clrChange>
          </a:blip>
          <a:srcRect r="-3334" b="11862"/>
          <a:stretch>
            <a:fillRect/>
          </a:stretch>
        </p:blipFill>
        <p:spPr bwMode="auto">
          <a:xfrm>
            <a:off x="2971800" y="3208562"/>
            <a:ext cx="6172200" cy="3857625"/>
          </a:xfrm>
          <a:prstGeom prst="rect">
            <a:avLst/>
          </a:prstGeom>
          <a:noFill/>
          <a:ln w="9525">
            <a:noFill/>
            <a:miter lim="800000"/>
            <a:headEnd/>
            <a:tailEnd/>
          </a:ln>
        </p:spPr>
      </p:pic>
    </p:spTree>
    <p:extLst>
      <p:ext uri="{BB962C8B-B14F-4D97-AF65-F5344CB8AC3E}">
        <p14:creationId xmlns:p14="http://schemas.microsoft.com/office/powerpoint/2010/main" val="17218320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Basic Reactor Design (1.1.4.6.1)</a:t>
            </a:r>
            <a:endParaRPr lang="en-US" dirty="0"/>
          </a:p>
        </p:txBody>
      </p:sp>
      <p:sp>
        <p:nvSpPr>
          <p:cNvPr id="3" name="Content Placeholder 2"/>
          <p:cNvSpPr>
            <a:spLocks noGrp="1"/>
          </p:cNvSpPr>
          <p:nvPr>
            <p:ph idx="1"/>
          </p:nvPr>
        </p:nvSpPr>
        <p:spPr/>
        <p:txBody>
          <a:bodyPr/>
          <a:lstStyle/>
          <a:p>
            <a:r>
              <a:rPr lang="en-US" dirty="0" smtClean="0"/>
              <a:t>The Following slides show the basic design for nuclear power plants in the in the United States.</a:t>
            </a:r>
          </a:p>
          <a:p>
            <a:endParaRPr lang="en-US" dirty="0"/>
          </a:p>
          <a:p>
            <a:r>
              <a:rPr lang="en-US" dirty="0" smtClean="0"/>
              <a:t>Important note: American facilities are the premier nuclear reactors in the world. They are among the safest and most expensive. Reactor design vary  greatly around the world.</a:t>
            </a:r>
            <a:endParaRPr lang="en-US" dirty="0"/>
          </a:p>
        </p:txBody>
      </p:sp>
    </p:spTree>
    <p:extLst>
      <p:ext uri="{BB962C8B-B14F-4D97-AF65-F5344CB8AC3E}">
        <p14:creationId xmlns:p14="http://schemas.microsoft.com/office/powerpoint/2010/main" val="5784254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Power Plant Science</a:t>
            </a:r>
            <a:endParaRPr lang="en-US"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952" y="1600200"/>
            <a:ext cx="8606095" cy="4774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152400" y="228600"/>
            <a:ext cx="8839200" cy="1066800"/>
          </a:xfrm>
          <a:prstGeom prst="rect">
            <a:avLst/>
          </a:prstGeom>
          <a:ln/>
          <a:ex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3600">
                <a:solidFill>
                  <a:srgbClr val="FFFFFF"/>
                </a:solidFill>
                <a:latin typeface="+mj-lt"/>
                <a:ea typeface="+mj-ea"/>
                <a:cs typeface="+mj-cs"/>
              </a:defRPr>
            </a:lvl1pPr>
            <a:lvl2pPr algn="l" rtl="0" eaLnBrk="1" fontAlgn="base" hangingPunct="1">
              <a:spcBef>
                <a:spcPct val="0"/>
              </a:spcBef>
              <a:spcAft>
                <a:spcPct val="0"/>
              </a:spcAft>
              <a:defRPr sz="3600">
                <a:solidFill>
                  <a:schemeClr val="tx2"/>
                </a:solidFill>
                <a:latin typeface="Arial" charset="0"/>
              </a:defRPr>
            </a:lvl2pPr>
            <a:lvl3pPr algn="l" rtl="0" eaLnBrk="1" fontAlgn="base" hangingPunct="1">
              <a:spcBef>
                <a:spcPct val="0"/>
              </a:spcBef>
              <a:spcAft>
                <a:spcPct val="0"/>
              </a:spcAft>
              <a:defRPr sz="3600">
                <a:solidFill>
                  <a:schemeClr val="tx2"/>
                </a:solidFill>
                <a:latin typeface="Arial" charset="0"/>
              </a:defRPr>
            </a:lvl3pPr>
            <a:lvl4pPr algn="l" rtl="0" eaLnBrk="1" fontAlgn="base" hangingPunct="1">
              <a:spcBef>
                <a:spcPct val="0"/>
              </a:spcBef>
              <a:spcAft>
                <a:spcPct val="0"/>
              </a:spcAft>
              <a:defRPr sz="3600">
                <a:solidFill>
                  <a:schemeClr val="tx2"/>
                </a:solidFill>
                <a:latin typeface="Arial" charset="0"/>
              </a:defRPr>
            </a:lvl4pPr>
            <a:lvl5pPr algn="l" rtl="0" eaLnBrk="1" fontAlgn="base" hangingPunct="1">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en-US" sz="4400" dirty="0" smtClean="0">
                <a:ln w="18415" cmpd="sng">
                  <a:solidFill>
                    <a:srgbClr val="FFFFFF"/>
                  </a:solidFill>
                  <a:prstDash val="solid"/>
                </a:ln>
                <a:effectLst>
                  <a:outerShdw blurRad="63500" dir="3600000" algn="tl" rotWithShape="0">
                    <a:srgbClr val="000000">
                      <a:alpha val="70000"/>
                    </a:srgbClr>
                  </a:outerShdw>
                </a:effectLst>
              </a:rPr>
              <a:t>Power Plant Science</a:t>
            </a:r>
            <a:endParaRPr lang="en-US" sz="4400" dirty="0">
              <a:ln w="18415" cmpd="sng">
                <a:solidFill>
                  <a:srgbClr val="FFFFFF"/>
                </a:solidFill>
                <a:prstDash val="solid"/>
              </a:ln>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32351832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p:cNvSpPr>
            <a:spLocks noGrp="1" noChangeArrowheads="1"/>
          </p:cNvSpPr>
          <p:nvPr>
            <p:ph type="ftr" sz="quarter" idx="11"/>
          </p:nvPr>
        </p:nvSpPr>
        <p:spPr>
          <a:xfrm>
            <a:off x="0" y="6381750"/>
            <a:ext cx="2895600" cy="476250"/>
          </a:xfrm>
          <a:prstGeom prst="rect">
            <a:avLst/>
          </a:prstGeom>
          <a:ln/>
        </p:spPr>
        <p:txBody>
          <a:bodyPr/>
          <a:lstStyle/>
          <a:p>
            <a:r>
              <a:rPr lang="en-US"/>
              <a:t>PSL NEW SYS 002</a:t>
            </a:r>
          </a:p>
        </p:txBody>
      </p:sp>
      <p:pic>
        <p:nvPicPr>
          <p:cNvPr id="358405" name="Picture 5"/>
          <p:cNvPicPr>
            <a:picLocks noChangeAspect="1" noChangeArrowheads="1"/>
          </p:cNvPicPr>
          <p:nvPr/>
        </p:nvPicPr>
        <p:blipFill>
          <a:blip r:embed="rId3" cstate="print"/>
          <a:srcRect/>
          <a:stretch>
            <a:fillRect/>
          </a:stretch>
        </p:blipFill>
        <p:spPr bwMode="auto">
          <a:xfrm>
            <a:off x="7938" y="12700"/>
            <a:ext cx="9140825" cy="6854825"/>
          </a:xfrm>
          <a:prstGeom prst="rect">
            <a:avLst/>
          </a:prstGeom>
          <a:noFill/>
          <a:ln w="12700">
            <a:noFill/>
            <a:miter lim="800000"/>
            <a:headEnd/>
            <a:tailEnd/>
          </a:ln>
          <a:effectLst/>
        </p:spPr>
      </p:pic>
    </p:spTree>
    <p:extLst>
      <p:ext uri="{BB962C8B-B14F-4D97-AF65-F5344CB8AC3E}">
        <p14:creationId xmlns:p14="http://schemas.microsoft.com/office/powerpoint/2010/main" val="18846421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Grp="1" noChangeAspect="1" noChangeArrowheads="1"/>
          </p:cNvPicPr>
          <p:nvPr>
            <p:ph idx="1"/>
          </p:nvPr>
        </p:nvPicPr>
        <p:blipFill>
          <a:blip r:embed="rId2" cstate="print"/>
          <a:srcRect/>
          <a:stretch>
            <a:fillRect/>
          </a:stretch>
        </p:blipFill>
        <p:spPr bwMode="auto">
          <a:xfrm>
            <a:off x="2514600" y="138145"/>
            <a:ext cx="4114800" cy="6719855"/>
          </a:xfrm>
          <a:prstGeom prst="rect">
            <a:avLst/>
          </a:prstGeom>
          <a:noFill/>
          <a:ln w="12700">
            <a:noFill/>
            <a:miter lim="800000"/>
            <a:headEnd/>
            <a:tailEnd/>
          </a:ln>
          <a:effectLst/>
        </p:spPr>
      </p:pic>
    </p:spTree>
    <p:extLst>
      <p:ext uri="{BB962C8B-B14F-4D97-AF65-F5344CB8AC3E}">
        <p14:creationId xmlns:p14="http://schemas.microsoft.com/office/powerpoint/2010/main" val="2086593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81" name="Rectangle 5"/>
          <p:cNvSpPr>
            <a:spLocks noGrp="1" noChangeArrowheads="1"/>
          </p:cNvSpPr>
          <p:nvPr>
            <p:ph type="title"/>
          </p:nvPr>
        </p:nvSpPr>
        <p:spPr>
          <a:xfrm>
            <a:off x="-13855" y="1"/>
            <a:ext cx="3138055" cy="1219200"/>
          </a:xfrm>
        </p:spPr>
        <p:txBody>
          <a:bodyPr/>
          <a:lstStyle/>
          <a:p>
            <a:r>
              <a:rPr lang="en-US" sz="2800" b="1" dirty="0">
                <a:solidFill>
                  <a:schemeClr val="tx1"/>
                </a:solidFill>
              </a:rPr>
              <a:t>Reactor Vessel &amp; Internals</a:t>
            </a:r>
            <a:endParaRPr lang="en-US" sz="2800" dirty="0">
              <a:solidFill>
                <a:schemeClr val="tx1"/>
              </a:solidFill>
            </a:endParaRPr>
          </a:p>
        </p:txBody>
      </p:sp>
      <p:pic>
        <p:nvPicPr>
          <p:cNvPr id="357390" name="Picture 14" descr="Fig03"/>
          <p:cNvPicPr>
            <a:picLocks noGrp="1" noChangeAspect="1" noChangeArrowheads="1"/>
          </p:cNvPicPr>
          <p:nvPr>
            <p:ph sz="half" idx="1"/>
          </p:nvPr>
        </p:nvPicPr>
        <p:blipFill>
          <a:blip r:embed="rId3" cstate="print"/>
          <a:srcRect l="-95" t="13910" b="5775"/>
          <a:stretch>
            <a:fillRect/>
          </a:stretch>
        </p:blipFill>
        <p:spPr>
          <a:xfrm>
            <a:off x="3733800" y="0"/>
            <a:ext cx="5030788" cy="6858000"/>
          </a:xfrm>
          <a:noFill/>
          <a:ln/>
        </p:spPr>
      </p:pic>
    </p:spTree>
    <p:extLst>
      <p:ext uri="{BB962C8B-B14F-4D97-AF65-F5344CB8AC3E}">
        <p14:creationId xmlns:p14="http://schemas.microsoft.com/office/powerpoint/2010/main" val="33943995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2"/>
          <p:cNvSpPr>
            <a:spLocks noGrp="1"/>
          </p:cNvSpPr>
          <p:nvPr>
            <p:ph type="sldNum" sz="quarter" idx="10"/>
          </p:nvPr>
        </p:nvSpPr>
        <p:spPr/>
        <p:txBody>
          <a:bodyPr/>
          <a:lstStyle/>
          <a:p>
            <a:fld id="{8DC8C10B-E1D3-44A0-A282-8E7D79160BA4}" type="slidenum">
              <a:rPr lang="en-US"/>
              <a:pPr/>
              <a:t>23</a:t>
            </a:fld>
            <a:endParaRPr lang="en-US"/>
          </a:p>
        </p:txBody>
      </p:sp>
      <p:pic>
        <p:nvPicPr>
          <p:cNvPr id="366594" name="Picture 2" descr="core6"/>
          <p:cNvPicPr>
            <a:picLocks noChangeAspect="1" noChangeArrowheads="1"/>
          </p:cNvPicPr>
          <p:nvPr/>
        </p:nvPicPr>
        <p:blipFill>
          <a:blip r:embed="rId3" cstate="print">
            <a:lum bright="18000"/>
          </a:blip>
          <a:srcRect/>
          <a:stretch>
            <a:fillRect/>
          </a:stretch>
        </p:blipFill>
        <p:spPr bwMode="auto">
          <a:xfrm>
            <a:off x="-228600" y="0"/>
            <a:ext cx="9372600" cy="6859588"/>
          </a:xfrm>
          <a:prstGeom prst="rect">
            <a:avLst/>
          </a:prstGeom>
          <a:noFill/>
        </p:spPr>
      </p:pic>
      <p:sp>
        <p:nvSpPr>
          <p:cNvPr id="366595" name="Text Box 3"/>
          <p:cNvSpPr txBox="1">
            <a:spLocks noChangeArrowheads="1"/>
          </p:cNvSpPr>
          <p:nvPr/>
        </p:nvSpPr>
        <p:spPr bwMode="auto">
          <a:xfrm>
            <a:off x="2590800" y="0"/>
            <a:ext cx="2971800" cy="457200"/>
          </a:xfrm>
          <a:prstGeom prst="rect">
            <a:avLst/>
          </a:prstGeom>
          <a:solidFill>
            <a:schemeClr val="bg1"/>
          </a:solidFill>
          <a:ln w="9525">
            <a:noFill/>
            <a:miter lim="800000"/>
            <a:headEnd/>
            <a:tailEnd/>
          </a:ln>
          <a:effectLst/>
        </p:spPr>
        <p:txBody>
          <a:bodyPr>
            <a:spAutoFit/>
          </a:bodyPr>
          <a:lstStyle/>
          <a:p>
            <a:pPr algn="ctr" eaLnBrk="0" hangingPunct="0">
              <a:spcBef>
                <a:spcPct val="50000"/>
              </a:spcBef>
            </a:pPr>
            <a:r>
              <a:rPr lang="en-US" sz="2400" b="1">
                <a:latin typeface="Times New Roman" pitchFamily="18" charset="0"/>
              </a:rPr>
              <a:t>Refueling:</a:t>
            </a:r>
            <a:endParaRPr lang="en-US" sz="2400">
              <a:latin typeface="Times New Roman" pitchFamily="18" charset="0"/>
            </a:endParaRPr>
          </a:p>
        </p:txBody>
      </p:sp>
    </p:spTree>
    <p:extLst>
      <p:ext uri="{BB962C8B-B14F-4D97-AF65-F5344CB8AC3E}">
        <p14:creationId xmlns:p14="http://schemas.microsoft.com/office/powerpoint/2010/main" val="4800687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8820" name="Picture 4"/>
          <p:cNvPicPr>
            <a:picLocks noGrp="1" noChangeAspect="1" noChangeArrowheads="1"/>
          </p:cNvPicPr>
          <p:nvPr>
            <p:ph/>
          </p:nvPr>
        </p:nvPicPr>
        <p:blipFill>
          <a:blip r:embed="rId3" cstate="print"/>
          <a:srcRect/>
          <a:stretch>
            <a:fillRect/>
          </a:stretch>
        </p:blipFill>
        <p:spPr>
          <a:xfrm>
            <a:off x="0" y="1588"/>
            <a:ext cx="9144000" cy="6837362"/>
          </a:xfrm>
          <a:noFill/>
          <a:ln/>
        </p:spPr>
      </p:pic>
      <p:sp>
        <p:nvSpPr>
          <p:cNvPr id="4" name="Slide Number Placeholder 2"/>
          <p:cNvSpPr>
            <a:spLocks noGrp="1"/>
          </p:cNvSpPr>
          <p:nvPr>
            <p:ph type="sldNum" sz="quarter" idx="10"/>
          </p:nvPr>
        </p:nvSpPr>
        <p:spPr/>
        <p:txBody>
          <a:bodyPr/>
          <a:lstStyle/>
          <a:p>
            <a:fld id="{A66ABC35-5249-4672-B17A-01245683F109}" type="slidenum">
              <a:rPr lang="en-US"/>
              <a:pPr/>
              <a:t>24</a:t>
            </a:fld>
            <a:endParaRPr lang="en-US"/>
          </a:p>
        </p:txBody>
      </p:sp>
      <p:sp>
        <p:nvSpPr>
          <p:cNvPr id="418819" name="Text Box 3"/>
          <p:cNvSpPr txBox="1">
            <a:spLocks noChangeArrowheads="1"/>
          </p:cNvSpPr>
          <p:nvPr/>
        </p:nvSpPr>
        <p:spPr bwMode="auto">
          <a:xfrm>
            <a:off x="2590800" y="0"/>
            <a:ext cx="2971800" cy="457200"/>
          </a:xfrm>
          <a:prstGeom prst="rect">
            <a:avLst/>
          </a:prstGeom>
          <a:solidFill>
            <a:schemeClr val="bg1"/>
          </a:solidFill>
          <a:ln w="9525">
            <a:noFill/>
            <a:miter lim="800000"/>
            <a:headEnd/>
            <a:tailEnd/>
          </a:ln>
          <a:effectLst/>
        </p:spPr>
        <p:txBody>
          <a:bodyPr>
            <a:spAutoFit/>
          </a:bodyPr>
          <a:lstStyle/>
          <a:p>
            <a:pPr algn="ctr" eaLnBrk="0" hangingPunct="0">
              <a:spcBef>
                <a:spcPct val="50000"/>
              </a:spcBef>
            </a:pPr>
            <a:r>
              <a:rPr lang="en-US" sz="2400" b="1">
                <a:latin typeface="Times New Roman" pitchFamily="18" charset="0"/>
              </a:rPr>
              <a:t>Refueling:</a:t>
            </a:r>
            <a:endParaRPr lang="en-US" sz="2400">
              <a:latin typeface="Times New Roman" pitchFamily="18" charset="0"/>
            </a:endParaRPr>
          </a:p>
        </p:txBody>
      </p:sp>
    </p:spTree>
    <p:extLst>
      <p:ext uri="{BB962C8B-B14F-4D97-AF65-F5344CB8AC3E}">
        <p14:creationId xmlns:p14="http://schemas.microsoft.com/office/powerpoint/2010/main" val="22272818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381000" y="0"/>
            <a:ext cx="2209800" cy="1143000"/>
          </a:xfrm>
        </p:spPr>
        <p:txBody>
          <a:bodyPr>
            <a:normAutofit fontScale="90000"/>
          </a:bodyPr>
          <a:lstStyle/>
          <a:p>
            <a:r>
              <a:rPr lang="en-US" dirty="0" smtClean="0"/>
              <a:t>Nuclear Reactor</a:t>
            </a:r>
          </a:p>
        </p:txBody>
      </p:sp>
      <p:pic>
        <p:nvPicPr>
          <p:cNvPr id="41987" name="Picture 3" descr="G:\COMMON\TURKEY PT SYS\Bills Lecture\Westinghouse Nuclear Reactor.tif"/>
          <p:cNvPicPr>
            <a:picLocks noChangeAspect="1" noChangeArrowheads="1"/>
          </p:cNvPicPr>
          <p:nvPr/>
        </p:nvPicPr>
        <p:blipFill>
          <a:blip r:embed="rId3" cstate="print">
            <a:extLst>
              <a:ext uri="{28A0092B-C50C-407E-A947-70E740481C1C}">
                <a14:useLocalDpi xmlns:a14="http://schemas.microsoft.com/office/drawing/2010/main" val="0"/>
              </a:ext>
            </a:extLst>
          </a:blip>
          <a:srcRect l="17799" r="18912"/>
          <a:stretch>
            <a:fillRect/>
          </a:stretch>
        </p:blipFill>
        <p:spPr bwMode="auto">
          <a:xfrm>
            <a:off x="3657600" y="228600"/>
            <a:ext cx="4503738"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8" name="AutoShape 5"/>
          <p:cNvSpPr>
            <a:spLocks noChangeArrowheads="1"/>
          </p:cNvSpPr>
          <p:nvPr/>
        </p:nvSpPr>
        <p:spPr bwMode="auto">
          <a:xfrm>
            <a:off x="1676400" y="4419600"/>
            <a:ext cx="1371600" cy="990600"/>
          </a:xfrm>
          <a:prstGeom prst="wedgeRoundRectCallout">
            <a:avLst>
              <a:gd name="adj1" fmla="val 240278"/>
              <a:gd name="adj2" fmla="val -16505"/>
              <a:gd name="adj3" fmla="val 16667"/>
            </a:avLst>
          </a:prstGeom>
          <a:solidFill>
            <a:schemeClr val="accent1"/>
          </a:solidFill>
          <a:ln w="9525">
            <a:solidFill>
              <a:schemeClr val="tx1"/>
            </a:solidFill>
            <a:miter lim="800000"/>
            <a:headEnd/>
            <a:tailEnd/>
          </a:ln>
        </p:spPr>
        <p:txBody>
          <a:bodyPr wrap="none" anchor="ctr"/>
          <a:lstStyle/>
          <a:p>
            <a:pPr algn="ctr"/>
            <a:r>
              <a:rPr kumimoji="0" lang="en-US" dirty="0"/>
              <a:t>157 Fuel </a:t>
            </a:r>
          </a:p>
          <a:p>
            <a:pPr algn="ctr"/>
            <a:r>
              <a:rPr kumimoji="0" lang="en-US" dirty="0"/>
              <a:t>Elements</a:t>
            </a:r>
          </a:p>
        </p:txBody>
      </p:sp>
    </p:spTree>
    <p:extLst>
      <p:ext uri="{BB962C8B-B14F-4D97-AF65-F5344CB8AC3E}">
        <p14:creationId xmlns:p14="http://schemas.microsoft.com/office/powerpoint/2010/main" val="350314321"/>
      </p:ext>
    </p:extLst>
  </p:cSld>
  <p:clrMapOvr>
    <a:masterClrMapping/>
  </p:clrMapOvr>
  <p:transition>
    <p:split orient="vert" dir="in"/>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304800" y="228600"/>
            <a:ext cx="8458200" cy="838200"/>
          </a:xfrm>
          <a:noFill/>
        </p:spPr>
        <p:txBody>
          <a:bodyPr/>
          <a:lstStyle/>
          <a:p>
            <a:pPr algn="ctr"/>
            <a:r>
              <a:rPr lang="en-US" dirty="0" smtClean="0"/>
              <a:t>Reactor Vessel Fabrication</a:t>
            </a:r>
          </a:p>
        </p:txBody>
      </p:sp>
      <p:pic>
        <p:nvPicPr>
          <p:cNvPr id="37891" name="Picture 4" descr="G:\COMMON\TURKEY PT SYS\Bills Lecture\Reactor Vessel Fabrication.tif"/>
          <p:cNvPicPr>
            <a:picLocks noChangeAspect="1" noChangeArrowheads="1"/>
          </p:cNvPicPr>
          <p:nvPr/>
        </p:nvPicPr>
        <p:blipFill>
          <a:blip r:embed="rId3" cstate="print">
            <a:lum bright="12000"/>
          </a:blip>
          <a:srcRect/>
          <a:stretch>
            <a:fillRect/>
          </a:stretch>
        </p:blipFill>
        <p:spPr bwMode="auto">
          <a:xfrm>
            <a:off x="1828800" y="1676401"/>
            <a:ext cx="5896405" cy="5181599"/>
          </a:xfrm>
          <a:prstGeom prst="rect">
            <a:avLst/>
          </a:prstGeom>
          <a:noFill/>
          <a:ln w="9525">
            <a:noFill/>
            <a:miter lim="800000"/>
            <a:headEnd/>
            <a:tailEnd/>
          </a:ln>
        </p:spPr>
      </p:pic>
    </p:spTree>
    <p:extLst>
      <p:ext uri="{BB962C8B-B14F-4D97-AF65-F5344CB8AC3E}">
        <p14:creationId xmlns:p14="http://schemas.microsoft.com/office/powerpoint/2010/main" val="3497929736"/>
      </p:ext>
    </p:extLst>
  </p:cSld>
  <p:clrMapOvr>
    <a:masterClrMapping/>
  </p:clrMapOvr>
  <p:transition>
    <p:zoom dir="in"/>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026"/>
          <p:cNvSpPr>
            <a:spLocks noGrp="1" noChangeArrowheads="1"/>
          </p:cNvSpPr>
          <p:nvPr>
            <p:ph type="title"/>
          </p:nvPr>
        </p:nvSpPr>
        <p:spPr>
          <a:xfrm>
            <a:off x="381000" y="228600"/>
            <a:ext cx="6934200" cy="1066800"/>
          </a:xfrm>
        </p:spPr>
        <p:txBody>
          <a:bodyPr/>
          <a:lstStyle/>
          <a:p>
            <a:r>
              <a:rPr lang="en-US" smtClean="0"/>
              <a:t>Reactor Vessel Delivery</a:t>
            </a:r>
          </a:p>
        </p:txBody>
      </p:sp>
      <p:pic>
        <p:nvPicPr>
          <p:cNvPr id="44035" name="Picture 1027" descr="G:\COMMON\TURKEY PT SYS\Bills Lecture\Reactor Vessel on Trailer.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 y="1600200"/>
            <a:ext cx="8610600" cy="497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2105194"/>
      </p:ext>
    </p:extLst>
  </p:cSld>
  <p:clrMapOvr>
    <a:masterClrMapping/>
  </p:clrMapOvr>
  <p:transition>
    <p:split orient="vert" dir="in"/>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050"/>
          <p:cNvSpPr>
            <a:spLocks noGrp="1" noChangeArrowheads="1"/>
          </p:cNvSpPr>
          <p:nvPr>
            <p:ph type="title"/>
          </p:nvPr>
        </p:nvSpPr>
        <p:spPr>
          <a:xfrm>
            <a:off x="0" y="27709"/>
            <a:ext cx="4343400" cy="1143000"/>
          </a:xfrm>
        </p:spPr>
        <p:txBody>
          <a:bodyPr/>
          <a:lstStyle/>
          <a:p>
            <a:r>
              <a:rPr lang="en-US" dirty="0" smtClean="0"/>
              <a:t>Steam Generator</a:t>
            </a:r>
          </a:p>
        </p:txBody>
      </p:sp>
      <p:pic>
        <p:nvPicPr>
          <p:cNvPr id="46083" name="Picture 2051" descr="G:\COMMON\TURKEY PT SYS\Bills Lecture\Westinghouse Steam Generator.tif"/>
          <p:cNvPicPr>
            <a:picLocks noChangeAspect="1" noChangeArrowheads="1"/>
          </p:cNvPicPr>
          <p:nvPr/>
        </p:nvPicPr>
        <p:blipFill>
          <a:blip r:embed="rId3" cstate="print">
            <a:extLst>
              <a:ext uri="{28A0092B-C50C-407E-A947-70E740481C1C}">
                <a14:useLocalDpi xmlns:a14="http://schemas.microsoft.com/office/drawing/2010/main" val="0"/>
              </a:ext>
            </a:extLst>
          </a:blip>
          <a:srcRect l="24001" r="25333"/>
          <a:stretch>
            <a:fillRect/>
          </a:stretch>
        </p:blipFill>
        <p:spPr bwMode="auto">
          <a:xfrm>
            <a:off x="4572000" y="228600"/>
            <a:ext cx="3124200"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AutoShape 2052"/>
          <p:cNvSpPr>
            <a:spLocks noChangeArrowheads="1"/>
          </p:cNvSpPr>
          <p:nvPr/>
        </p:nvSpPr>
        <p:spPr bwMode="auto">
          <a:xfrm>
            <a:off x="2133600" y="3962400"/>
            <a:ext cx="1600200" cy="1295400"/>
          </a:xfrm>
          <a:prstGeom prst="wedgeRoundRectCallout">
            <a:avLst>
              <a:gd name="adj1" fmla="val 202380"/>
              <a:gd name="adj2" fmla="val -58213"/>
              <a:gd name="adj3" fmla="val 16667"/>
            </a:avLst>
          </a:prstGeom>
          <a:solidFill>
            <a:schemeClr val="accent1"/>
          </a:solidFill>
          <a:ln w="9525">
            <a:solidFill>
              <a:schemeClr val="tx1"/>
            </a:solidFill>
            <a:miter lim="800000"/>
            <a:headEnd/>
            <a:tailEnd/>
          </a:ln>
        </p:spPr>
        <p:txBody>
          <a:bodyPr wrap="none" anchor="ctr"/>
          <a:lstStyle/>
          <a:p>
            <a:pPr algn="ctr"/>
            <a:r>
              <a:rPr kumimoji="0" lang="en-US"/>
              <a:t>Steam </a:t>
            </a:r>
          </a:p>
          <a:p>
            <a:pPr algn="ctr"/>
            <a:r>
              <a:rPr kumimoji="0" lang="en-US"/>
              <a:t>Generator </a:t>
            </a:r>
          </a:p>
          <a:p>
            <a:pPr algn="ctr"/>
            <a:r>
              <a:rPr kumimoji="0" lang="en-US"/>
              <a:t>Tubes</a:t>
            </a:r>
          </a:p>
        </p:txBody>
      </p:sp>
    </p:spTree>
    <p:extLst>
      <p:ext uri="{BB962C8B-B14F-4D97-AF65-F5344CB8AC3E}">
        <p14:creationId xmlns:p14="http://schemas.microsoft.com/office/powerpoint/2010/main" val="3029596933"/>
      </p:ext>
    </p:extLst>
  </p:cSld>
  <p:clrMapOvr>
    <a:masterClrMapping/>
  </p:clrMapOvr>
  <p:transition>
    <p:cover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304800" y="228600"/>
            <a:ext cx="2971800" cy="1295400"/>
          </a:xfrm>
        </p:spPr>
        <p:txBody>
          <a:bodyPr/>
          <a:lstStyle/>
          <a:p>
            <a:r>
              <a:rPr lang="en-US" smtClean="0"/>
              <a:t>Pressurizer</a:t>
            </a:r>
          </a:p>
        </p:txBody>
      </p:sp>
      <p:pic>
        <p:nvPicPr>
          <p:cNvPr id="48131" name="Picture 3" descr="G:\COMMON\TURKEY PT SYS\Bills Lecture\Westinghouse Pressurizer.tif"/>
          <p:cNvPicPr>
            <a:picLocks noChangeAspect="1" noChangeArrowheads="1"/>
          </p:cNvPicPr>
          <p:nvPr/>
        </p:nvPicPr>
        <p:blipFill>
          <a:blip r:embed="rId3" cstate="print">
            <a:extLst>
              <a:ext uri="{28A0092B-C50C-407E-A947-70E740481C1C}">
                <a14:useLocalDpi xmlns:a14="http://schemas.microsoft.com/office/drawing/2010/main" val="0"/>
              </a:ext>
            </a:extLst>
          </a:blip>
          <a:srcRect l="22520" t="4376" r="20425" b="2898"/>
          <a:stretch>
            <a:fillRect/>
          </a:stretch>
        </p:blipFill>
        <p:spPr bwMode="auto">
          <a:xfrm>
            <a:off x="4267200" y="228600"/>
            <a:ext cx="4214813"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2" name="AutoShape 4"/>
          <p:cNvSpPr>
            <a:spLocks noChangeArrowheads="1"/>
          </p:cNvSpPr>
          <p:nvPr/>
        </p:nvSpPr>
        <p:spPr bwMode="auto">
          <a:xfrm>
            <a:off x="2057400" y="5334000"/>
            <a:ext cx="1371600" cy="1143000"/>
          </a:xfrm>
          <a:prstGeom prst="wedgeRoundRectCallout">
            <a:avLst>
              <a:gd name="adj1" fmla="val 262500"/>
              <a:gd name="adj2" fmla="val -40972"/>
              <a:gd name="adj3" fmla="val 16667"/>
            </a:avLst>
          </a:prstGeom>
          <a:solidFill>
            <a:schemeClr val="accent1"/>
          </a:solidFill>
          <a:ln w="9525">
            <a:solidFill>
              <a:schemeClr val="tx1"/>
            </a:solidFill>
            <a:miter lim="800000"/>
            <a:headEnd/>
            <a:tailEnd/>
          </a:ln>
        </p:spPr>
        <p:txBody>
          <a:bodyPr wrap="none" anchor="ctr"/>
          <a:lstStyle/>
          <a:p>
            <a:pPr algn="ctr"/>
            <a:r>
              <a:rPr kumimoji="0" lang="en-US"/>
              <a:t>Electrical </a:t>
            </a:r>
          </a:p>
          <a:p>
            <a:pPr algn="ctr"/>
            <a:r>
              <a:rPr kumimoji="0" lang="en-US"/>
              <a:t>Heaters</a:t>
            </a:r>
          </a:p>
        </p:txBody>
      </p:sp>
    </p:spTree>
    <p:extLst>
      <p:ext uri="{BB962C8B-B14F-4D97-AF65-F5344CB8AC3E}">
        <p14:creationId xmlns:p14="http://schemas.microsoft.com/office/powerpoint/2010/main" val="3754612434"/>
      </p:ext>
    </p:extLst>
  </p:cSld>
  <p:clrMapOvr>
    <a:masterClrMapping/>
  </p:clrMapOvr>
  <p:transition>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Residual Heat &amp; Heat Decay (1.1.4.4)</a:t>
            </a:r>
            <a:endParaRPr lang="en-US" dirty="0"/>
          </a:p>
        </p:txBody>
      </p:sp>
      <p:sp>
        <p:nvSpPr>
          <p:cNvPr id="3" name="Content Placeholder 2"/>
          <p:cNvSpPr>
            <a:spLocks noGrp="1"/>
          </p:cNvSpPr>
          <p:nvPr>
            <p:ph idx="1"/>
          </p:nvPr>
        </p:nvSpPr>
        <p:spPr/>
        <p:txBody>
          <a:bodyPr/>
          <a:lstStyle/>
          <a:p>
            <a:pPr>
              <a:buFont typeface="Arial" pitchFamily="34" charset="0"/>
              <a:buChar char="•"/>
            </a:pPr>
            <a:r>
              <a:rPr lang="en-US" dirty="0" smtClean="0"/>
              <a:t>Objectives </a:t>
            </a:r>
            <a:endParaRPr lang="en-US" dirty="0"/>
          </a:p>
          <a:p>
            <a:pPr lvl="1">
              <a:buFont typeface="Arial" pitchFamily="34" charset="0"/>
              <a:buChar char="•"/>
            </a:pPr>
            <a:r>
              <a:rPr lang="en-US" sz="2800" dirty="0" smtClean="0"/>
              <a:t>Students should have a basic understanding  of how heat effects Nuclear reactors including the importance of:</a:t>
            </a:r>
          </a:p>
          <a:p>
            <a:pPr lvl="1"/>
            <a:endParaRPr lang="en-US" sz="2800" dirty="0" smtClean="0"/>
          </a:p>
          <a:p>
            <a:pPr lvl="2"/>
            <a:r>
              <a:rPr lang="en-US" sz="2800" dirty="0" smtClean="0"/>
              <a:t>Sources of decay heat</a:t>
            </a:r>
          </a:p>
          <a:p>
            <a:pPr lvl="2"/>
            <a:r>
              <a:rPr lang="en-US" sz="2800" dirty="0" smtClean="0"/>
              <a:t>Identify major sources of background radiation </a:t>
            </a:r>
            <a:endParaRPr lang="en-US" sz="2800" dirty="0"/>
          </a:p>
        </p:txBody>
      </p:sp>
    </p:spTree>
    <p:extLst>
      <p:ext uri="{BB962C8B-B14F-4D97-AF65-F5344CB8AC3E}">
        <p14:creationId xmlns:p14="http://schemas.microsoft.com/office/powerpoint/2010/main" val="27175710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050"/>
          <p:cNvSpPr>
            <a:spLocks noGrp="1" noChangeArrowheads="1"/>
          </p:cNvSpPr>
          <p:nvPr>
            <p:ph type="title"/>
          </p:nvPr>
        </p:nvSpPr>
        <p:spPr>
          <a:xfrm>
            <a:off x="0" y="6927"/>
            <a:ext cx="5410200" cy="1143000"/>
          </a:xfrm>
        </p:spPr>
        <p:txBody>
          <a:bodyPr/>
          <a:lstStyle/>
          <a:p>
            <a:r>
              <a:rPr lang="en-US" dirty="0" smtClean="0"/>
              <a:t>Reactor Coolant Pump</a:t>
            </a:r>
          </a:p>
        </p:txBody>
      </p:sp>
      <p:pic>
        <p:nvPicPr>
          <p:cNvPr id="50179" name="Picture 2051" descr="G:\COMMON\TURKEY PT SYS\Bills Lecture\Westinghouse RCP.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2700" y="0"/>
            <a:ext cx="4051300" cy="678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1384346"/>
      </p:ext>
    </p:extLst>
  </p:cSld>
  <p:clrMapOvr>
    <a:masterClrMapping/>
  </p:clrMapOvr>
  <p:transition>
    <p:blinds/>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228600" y="228600"/>
            <a:ext cx="3276600" cy="1143000"/>
          </a:xfrm>
        </p:spPr>
        <p:txBody>
          <a:bodyPr/>
          <a:lstStyle/>
          <a:p>
            <a:r>
              <a:rPr lang="en-US" smtClean="0"/>
              <a:t>Containment</a:t>
            </a:r>
          </a:p>
        </p:txBody>
      </p:sp>
      <p:pic>
        <p:nvPicPr>
          <p:cNvPr id="52227" name="Picture 3" descr="G:\COMMON\TURKEY PT SYS\Bills Lecture\Containment.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05200" y="381000"/>
            <a:ext cx="5567363" cy="64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6892196"/>
      </p:ext>
    </p:extLst>
  </p:cSld>
  <p:clrMapOvr>
    <a:masterClrMapping/>
  </p:clrMapOvr>
  <p:transition>
    <p:zoom dir="in"/>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304800" y="304800"/>
            <a:ext cx="7010400" cy="1143000"/>
          </a:xfrm>
        </p:spPr>
        <p:txBody>
          <a:bodyPr/>
          <a:lstStyle/>
          <a:p>
            <a:pPr algn="r"/>
            <a:r>
              <a:rPr lang="en-US" dirty="0" smtClean="0"/>
              <a:t>Containment Reinforcement</a:t>
            </a:r>
          </a:p>
        </p:txBody>
      </p:sp>
      <p:pic>
        <p:nvPicPr>
          <p:cNvPr id="54275" name="Picture 3" descr="G:\COMMON\TURKEY PT SYS\Bills Lecture\Containment Rebar.tif"/>
          <p:cNvPicPr>
            <a:picLocks noChangeAspect="1" noChangeArrowheads="1"/>
          </p:cNvPicPr>
          <p:nvPr/>
        </p:nvPicPr>
        <p:blipFill>
          <a:blip r:embed="rId3" cstate="print">
            <a:clrChange>
              <a:clrFrom>
                <a:srgbClr val="3F3853"/>
              </a:clrFrom>
              <a:clrTo>
                <a:srgbClr val="3F3853">
                  <a:alpha val="0"/>
                </a:srgbClr>
              </a:clrTo>
            </a:clrChange>
            <a:extLst>
              <a:ext uri="{28A0092B-C50C-407E-A947-70E740481C1C}">
                <a14:useLocalDpi xmlns:a14="http://schemas.microsoft.com/office/drawing/2010/main" val="0"/>
              </a:ext>
            </a:extLst>
          </a:blip>
          <a:srcRect/>
          <a:stretch>
            <a:fillRect/>
          </a:stretch>
        </p:blipFill>
        <p:spPr bwMode="auto">
          <a:xfrm>
            <a:off x="304800" y="1600200"/>
            <a:ext cx="8535988" cy="494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0020451"/>
      </p:ext>
    </p:extLst>
  </p:cSld>
  <p:clrMapOvr>
    <a:masterClrMapping/>
  </p:clrMapOvr>
  <p:transition>
    <p:split orient="vert" dir="in"/>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228600" y="6927"/>
            <a:ext cx="2057400" cy="1295400"/>
          </a:xfrm>
        </p:spPr>
        <p:txBody>
          <a:bodyPr>
            <a:normAutofit fontScale="90000"/>
          </a:bodyPr>
          <a:lstStyle/>
          <a:p>
            <a:r>
              <a:rPr lang="en-US" dirty="0" smtClean="0"/>
              <a:t>Main Turbine </a:t>
            </a:r>
          </a:p>
        </p:txBody>
      </p:sp>
      <p:pic>
        <p:nvPicPr>
          <p:cNvPr id="56323" name="Picture 3" descr="G:\COMMON\TURKEY PT SYS\Bills Lecture\Main Turbine.tif"/>
          <p:cNvPicPr>
            <a:picLocks noChangeAspect="1" noChangeArrowheads="1"/>
          </p:cNvPicPr>
          <p:nvPr/>
        </p:nvPicPr>
        <p:blipFill>
          <a:blip r:embed="rId3" cstate="print">
            <a:lum bright="18000"/>
            <a:extLst>
              <a:ext uri="{28A0092B-C50C-407E-A947-70E740481C1C}">
                <a14:useLocalDpi xmlns:a14="http://schemas.microsoft.com/office/drawing/2010/main" val="0"/>
              </a:ext>
            </a:extLst>
          </a:blip>
          <a:srcRect t="12903" b="12903"/>
          <a:stretch>
            <a:fillRect/>
          </a:stretch>
        </p:blipFill>
        <p:spPr bwMode="auto">
          <a:xfrm>
            <a:off x="2286000" y="330200"/>
            <a:ext cx="6629400" cy="629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4" name="AutoShape 4"/>
          <p:cNvSpPr>
            <a:spLocks noChangeArrowheads="1"/>
          </p:cNvSpPr>
          <p:nvPr/>
        </p:nvSpPr>
        <p:spPr bwMode="auto">
          <a:xfrm>
            <a:off x="685800" y="3048000"/>
            <a:ext cx="1371600" cy="1143000"/>
          </a:xfrm>
          <a:prstGeom prst="wedgeRoundRectCallout">
            <a:avLst>
              <a:gd name="adj1" fmla="val 338889"/>
              <a:gd name="adj2" fmla="val -102639"/>
              <a:gd name="adj3" fmla="val 16667"/>
            </a:avLst>
          </a:prstGeom>
          <a:solidFill>
            <a:schemeClr val="accent1"/>
          </a:solidFill>
          <a:ln w="9525">
            <a:solidFill>
              <a:schemeClr val="tx1"/>
            </a:solidFill>
            <a:miter lim="800000"/>
            <a:headEnd/>
            <a:tailEnd/>
          </a:ln>
        </p:spPr>
        <p:txBody>
          <a:bodyPr wrap="none" anchor="ctr"/>
          <a:lstStyle/>
          <a:p>
            <a:pPr algn="ctr"/>
            <a:r>
              <a:rPr kumimoji="0" lang="en-US"/>
              <a:t>Turbine </a:t>
            </a:r>
          </a:p>
          <a:p>
            <a:pPr algn="ctr"/>
            <a:r>
              <a:rPr kumimoji="0" lang="en-US"/>
              <a:t>Blading</a:t>
            </a:r>
          </a:p>
        </p:txBody>
      </p:sp>
    </p:spTree>
    <p:extLst>
      <p:ext uri="{BB962C8B-B14F-4D97-AF65-F5344CB8AC3E}">
        <p14:creationId xmlns:p14="http://schemas.microsoft.com/office/powerpoint/2010/main" val="760797202"/>
      </p:ext>
    </p:extLst>
  </p:cSld>
  <p:clrMapOvr>
    <a:masterClrMapping/>
  </p:clrMapOvr>
  <p:transition>
    <p:split orient="vert" dir="in"/>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457200" y="304800"/>
            <a:ext cx="2057400" cy="1143000"/>
          </a:xfrm>
        </p:spPr>
        <p:txBody>
          <a:bodyPr>
            <a:normAutofit fontScale="90000"/>
          </a:bodyPr>
          <a:lstStyle/>
          <a:p>
            <a:r>
              <a:rPr lang="en-US" smtClean="0"/>
              <a:t/>
            </a:r>
            <a:br>
              <a:rPr lang="en-US" smtClean="0"/>
            </a:br>
            <a:r>
              <a:rPr lang="en-US" smtClean="0"/>
              <a:t>Cooling Towers</a:t>
            </a:r>
          </a:p>
        </p:txBody>
      </p:sp>
      <p:pic>
        <p:nvPicPr>
          <p:cNvPr id="58371" name="Picture 3" descr="G:\COMMON\TURKEY PT SYS\Bills Lecture\Cooling Towers.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95600" y="304800"/>
            <a:ext cx="58674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35369185"/>
      </p:ext>
    </p:extLst>
  </p:cSld>
  <p:clrMapOvr>
    <a:masterClrMapping/>
  </p:clrMapOvr>
  <p:transition>
    <p:zoom dir="in"/>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752600" y="0"/>
            <a:ext cx="6019800" cy="1219200"/>
          </a:xfrm>
        </p:spPr>
        <p:txBody>
          <a:bodyPr>
            <a:normAutofit fontScale="90000"/>
          </a:bodyPr>
          <a:lstStyle/>
          <a:p>
            <a:r>
              <a:rPr lang="en-US" dirty="0" smtClean="0"/>
              <a:t>Turkey Point Cooling Canals</a:t>
            </a:r>
          </a:p>
        </p:txBody>
      </p:sp>
      <p:pic>
        <p:nvPicPr>
          <p:cNvPr id="60419" name="Picture 3" descr="G:\COMMON\TURKEY PT SYS\Bills Lecture\PTN Cooling Canals.tif"/>
          <p:cNvPicPr>
            <a:picLocks noChangeAspect="1" noChangeArrowheads="1"/>
          </p:cNvPicPr>
          <p:nvPr/>
        </p:nvPicPr>
        <p:blipFill>
          <a:blip r:embed="rId3" cstate="print">
            <a:lum bright="18000"/>
            <a:extLst>
              <a:ext uri="{28A0092B-C50C-407E-A947-70E740481C1C}">
                <a14:useLocalDpi xmlns:a14="http://schemas.microsoft.com/office/drawing/2010/main" val="0"/>
              </a:ext>
            </a:extLst>
          </a:blip>
          <a:srcRect/>
          <a:stretch>
            <a:fillRect/>
          </a:stretch>
        </p:blipFill>
        <p:spPr bwMode="auto">
          <a:xfrm>
            <a:off x="2209800" y="1328812"/>
            <a:ext cx="5867400" cy="5522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0840998"/>
      </p:ext>
    </p:extLst>
  </p:cSld>
  <p:clrMapOvr>
    <a:masterClrMapping/>
  </p:clrMapOvr>
  <p:transition>
    <p:cover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smtClean="0"/>
              <a:t>Reactivity (1.1.4.6.3)</a:t>
            </a:r>
            <a:endParaRPr lang="en-US" dirty="0"/>
          </a:p>
        </p:txBody>
      </p:sp>
      <mc:AlternateContent xmlns:mc="http://schemas.openxmlformats.org/markup-compatibility/2006" xmlns:a14="http://schemas.microsoft.com/office/drawing/2010/main">
        <mc:Choice Requires="a14">
          <p:sp>
            <p:nvSpPr>
              <p:cNvPr id="4" name="Content Placeholder 3"/>
              <p:cNvSpPr>
                <a:spLocks noGrp="1"/>
              </p:cNvSpPr>
              <p:nvPr>
                <p:ph idx="1"/>
              </p:nvPr>
            </p:nvSpPr>
            <p:spPr/>
            <p:txBody>
              <a:bodyPr/>
              <a:lstStyle/>
              <a:p>
                <a:r>
                  <a:rPr lang="en-US" b="1" dirty="0" smtClean="0"/>
                  <a:t>Reactivity</a:t>
                </a:r>
                <a:r>
                  <a:rPr lang="en-US" dirty="0" smtClean="0"/>
                  <a:t> is a measure of the departure of a reactor from criticality. </a:t>
                </a:r>
              </a:p>
              <a:p>
                <a:endParaRPr lang="en-US" dirty="0" smtClean="0"/>
              </a:p>
              <a:p>
                <a:r>
                  <a:rPr lang="en-US" dirty="0" smtClean="0"/>
                  <a:t>The reactivity </a:t>
                </a:r>
                <a:r>
                  <a:rPr lang="en-US" dirty="0"/>
                  <a:t>is related to the value of </a:t>
                </a:r>
                <a:r>
                  <a:rPr lang="en-US" dirty="0" smtClean="0"/>
                  <a:t>k</a:t>
                </a:r>
                <a14:m>
                  <m:oMath xmlns:m="http://schemas.openxmlformats.org/officeDocument/2006/math">
                    <m:sSub>
                      <m:sSubPr>
                        <m:ctrlPr>
                          <a:rPr lang="en-US" i="1" smtClean="0">
                            <a:latin typeface="Cambria Math"/>
                          </a:rPr>
                        </m:ctrlPr>
                      </m:sSubPr>
                      <m:e>
                        <m:r>
                          <m:rPr>
                            <m:sty m:val="p"/>
                          </m:rPr>
                          <a:rPr lang="en-US" b="0" i="0" smtClean="0">
                            <a:latin typeface="Cambria Math"/>
                          </a:rPr>
                          <m:t>k</m:t>
                        </m:r>
                      </m:e>
                      <m:sub>
                        <m:r>
                          <m:rPr>
                            <m:sty m:val="p"/>
                          </m:rPr>
                          <a:rPr lang="en-US" b="0" i="0" smtClean="0">
                            <a:latin typeface="Cambria Math"/>
                          </a:rPr>
                          <m:t>eff</m:t>
                        </m:r>
                      </m:sub>
                    </m:sSub>
                  </m:oMath>
                </a14:m>
                <a:r>
                  <a:rPr lang="en-US" dirty="0"/>
                  <a:t>. </a:t>
                </a:r>
                <a:endParaRPr lang="en-US" dirty="0" smtClean="0"/>
              </a:p>
              <a:p>
                <a:endParaRPr lang="en-US" dirty="0" smtClean="0"/>
              </a:p>
              <a:p>
                <a:r>
                  <a:rPr lang="en-US" dirty="0" smtClean="0"/>
                  <a:t>Reactivity </a:t>
                </a:r>
                <a:r>
                  <a:rPr lang="en-US" dirty="0"/>
                  <a:t>is a useful concept to </a:t>
                </a:r>
                <a:r>
                  <a:rPr lang="en-US" dirty="0" smtClean="0"/>
                  <a:t>predict how </a:t>
                </a:r>
                <a:r>
                  <a:rPr lang="en-US" dirty="0"/>
                  <a:t>the neutron population of a reactor will change over time.</a:t>
                </a:r>
              </a:p>
            </p:txBody>
          </p:sp>
        </mc:Choice>
        <mc:Fallback xmlns="">
          <p:sp>
            <p:nvSpPr>
              <p:cNvPr id="4" name="Content Placeholder 3"/>
              <p:cNvSpPr>
                <a:spLocks noGrp="1" noRot="1" noChangeAspect="1" noMove="1" noResize="1" noEditPoints="1" noAdjustHandles="1" noChangeArrowheads="1" noChangeShapeType="1" noTextEdit="1"/>
              </p:cNvSpPr>
              <p:nvPr>
                <p:ph idx="1"/>
              </p:nvPr>
            </p:nvSpPr>
            <p:spPr>
              <a:blipFill rotWithShape="1">
                <a:blip r:embed="rId2" cstate="print"/>
                <a:stretch>
                  <a:fillRect l="-1172" t="-1311"/>
                </a:stretch>
              </a:blipFill>
            </p:spPr>
            <p:txBody>
              <a:bodyPr/>
              <a:lstStyle/>
              <a:p>
                <a:r>
                  <a:rPr lang="en-US">
                    <a:noFill/>
                  </a:rPr>
                  <a:t> </a:t>
                </a:r>
              </a:p>
            </p:txBody>
          </p:sp>
        </mc:Fallback>
      </mc:AlternateContent>
    </p:spTree>
    <p:extLst>
      <p:ext uri="{BB962C8B-B14F-4D97-AF65-F5344CB8AC3E}">
        <p14:creationId xmlns:p14="http://schemas.microsoft.com/office/powerpoint/2010/main" val="396934460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Reactivity</a:t>
            </a:r>
            <a:endParaRPr lang="en-US" dirty="0"/>
          </a:p>
        </p:txBody>
      </p:sp>
      <p:sp>
        <p:nvSpPr>
          <p:cNvPr id="3" name="Content Placeholder 2"/>
          <p:cNvSpPr>
            <a:spLocks noGrp="1"/>
          </p:cNvSpPr>
          <p:nvPr>
            <p:ph idx="1"/>
          </p:nvPr>
        </p:nvSpPr>
        <p:spPr/>
        <p:txBody>
          <a:bodyPr/>
          <a:lstStyle/>
          <a:p>
            <a:r>
              <a:rPr lang="en-US" dirty="0"/>
              <a:t>The amount of reactivity </a:t>
            </a:r>
            <a:r>
              <a:rPr lang="en-US" dirty="0" smtClean="0"/>
              <a:t>(</a:t>
            </a:r>
            <a:r>
              <a:rPr lang="el-GR" dirty="0" smtClean="0"/>
              <a:t>ρ</a:t>
            </a:r>
            <a:r>
              <a:rPr lang="en-US" dirty="0" smtClean="0"/>
              <a:t>) </a:t>
            </a:r>
            <a:r>
              <a:rPr lang="en-US" dirty="0"/>
              <a:t>in a reactor core determines what the neutron population, </a:t>
            </a:r>
            <a:r>
              <a:rPr lang="en-US" dirty="0" smtClean="0"/>
              <a:t>and consequently </a:t>
            </a:r>
            <a:r>
              <a:rPr lang="en-US" dirty="0"/>
              <a:t>the reactor power, are doing at any given time</a:t>
            </a:r>
            <a:r>
              <a:rPr lang="en-US" dirty="0" smtClean="0"/>
              <a:t>.</a:t>
            </a:r>
          </a:p>
          <a:p>
            <a:endParaRPr lang="en-US" dirty="0" smtClean="0"/>
          </a:p>
          <a:p>
            <a:r>
              <a:rPr lang="en-US" dirty="0" smtClean="0"/>
              <a:t> </a:t>
            </a:r>
            <a:r>
              <a:rPr lang="en-US" dirty="0"/>
              <a:t>The reactivity can be effected </a:t>
            </a:r>
            <a:r>
              <a:rPr lang="en-US" dirty="0" smtClean="0"/>
              <a:t>by many </a:t>
            </a:r>
            <a:r>
              <a:rPr lang="en-US" dirty="0"/>
              <a:t>factors (for example, fuel depletion, temperature, pressure, or poisons). </a:t>
            </a:r>
          </a:p>
        </p:txBody>
      </p:sp>
    </p:spTree>
    <p:extLst>
      <p:ext uri="{BB962C8B-B14F-4D97-AF65-F5344CB8AC3E}">
        <p14:creationId xmlns:p14="http://schemas.microsoft.com/office/powerpoint/2010/main" val="312151615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Reactivity Coefficients</a:t>
            </a:r>
            <a:endParaRPr lang="en-US" dirty="0"/>
          </a:p>
        </p:txBody>
      </p:sp>
      <p:sp>
        <p:nvSpPr>
          <p:cNvPr id="3" name="Content Placeholder 2"/>
          <p:cNvSpPr>
            <a:spLocks noGrp="1"/>
          </p:cNvSpPr>
          <p:nvPr>
            <p:ph idx="1"/>
          </p:nvPr>
        </p:nvSpPr>
        <p:spPr/>
        <p:txBody>
          <a:bodyPr>
            <a:normAutofit lnSpcReduction="10000"/>
          </a:bodyPr>
          <a:lstStyle/>
          <a:p>
            <a:r>
              <a:rPr lang="en-US" dirty="0"/>
              <a:t>To quantify the effect that a variation in parameter (that is, increase in temperature, control </a:t>
            </a:r>
            <a:r>
              <a:rPr lang="en-US" dirty="0" smtClean="0"/>
              <a:t>rod insertion</a:t>
            </a:r>
            <a:r>
              <a:rPr lang="en-US" dirty="0"/>
              <a:t>, increase in neutron poison) will have on the reactivity of the core, </a:t>
            </a:r>
            <a:r>
              <a:rPr lang="en-US" i="1" dirty="0" smtClean="0"/>
              <a:t>reactivity coefficients </a:t>
            </a:r>
            <a:r>
              <a:rPr lang="en-US" dirty="0"/>
              <a:t>are used. </a:t>
            </a:r>
            <a:endParaRPr lang="en-US" dirty="0" smtClean="0"/>
          </a:p>
          <a:p>
            <a:endParaRPr lang="en-US" dirty="0" smtClean="0"/>
          </a:p>
          <a:p>
            <a:r>
              <a:rPr lang="en-US" b="1" dirty="0" smtClean="0"/>
              <a:t>Reactivity </a:t>
            </a:r>
            <a:r>
              <a:rPr lang="en-US" b="1" dirty="0"/>
              <a:t>coefficients </a:t>
            </a:r>
            <a:r>
              <a:rPr lang="en-US" dirty="0"/>
              <a:t>are the amount that the reactivity will change </a:t>
            </a:r>
            <a:r>
              <a:rPr lang="en-US" dirty="0" smtClean="0"/>
              <a:t>for a </a:t>
            </a:r>
            <a:r>
              <a:rPr lang="en-US" dirty="0"/>
              <a:t>given change in the parameter. </a:t>
            </a:r>
            <a:endParaRPr lang="en-US" dirty="0" smtClean="0"/>
          </a:p>
          <a:p>
            <a:endParaRPr lang="en-US" dirty="0" smtClean="0"/>
          </a:p>
        </p:txBody>
      </p:sp>
    </p:spTree>
    <p:extLst>
      <p:ext uri="{BB962C8B-B14F-4D97-AF65-F5344CB8AC3E}">
        <p14:creationId xmlns:p14="http://schemas.microsoft.com/office/powerpoint/2010/main" val="274959677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Reactivity Coefficients</a:t>
            </a:r>
            <a:endParaRPr lang="en-US" dirty="0"/>
          </a:p>
        </p:txBody>
      </p:sp>
      <p:sp>
        <p:nvSpPr>
          <p:cNvPr id="3" name="Content Placeholder 2"/>
          <p:cNvSpPr>
            <a:spLocks noGrp="1"/>
          </p:cNvSpPr>
          <p:nvPr>
            <p:ph idx="1"/>
          </p:nvPr>
        </p:nvSpPr>
        <p:spPr/>
        <p:txBody>
          <a:bodyPr/>
          <a:lstStyle/>
          <a:p>
            <a:r>
              <a:rPr lang="en-US" dirty="0" smtClean="0"/>
              <a:t>For example, </a:t>
            </a:r>
            <a:r>
              <a:rPr lang="en-US" dirty="0"/>
              <a:t>an increase in moderator temperature will cause a decrease in the reactivity of the core. </a:t>
            </a:r>
          </a:p>
          <a:p>
            <a:endParaRPr lang="en-US" dirty="0" smtClean="0"/>
          </a:p>
          <a:p>
            <a:endParaRPr lang="en-US" dirty="0"/>
          </a:p>
          <a:p>
            <a:r>
              <a:rPr lang="en-US" dirty="0"/>
              <a:t>The amount of reactivity change per degree change in the moderator temperature is the moderator temperature coefficient.</a:t>
            </a:r>
          </a:p>
          <a:p>
            <a:endParaRPr lang="en-US" dirty="0"/>
          </a:p>
        </p:txBody>
      </p:sp>
    </p:spTree>
    <p:extLst>
      <p:ext uri="{BB962C8B-B14F-4D97-AF65-F5344CB8AC3E}">
        <p14:creationId xmlns:p14="http://schemas.microsoft.com/office/powerpoint/2010/main" val="7530866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Decay Heat (</a:t>
            </a:r>
            <a:r>
              <a:rPr lang="en-US" dirty="0" smtClean="0"/>
              <a:t>1.1.4.4.1)</a:t>
            </a:r>
            <a:endParaRPr lang="en-US" dirty="0"/>
          </a:p>
        </p:txBody>
      </p:sp>
      <p:sp>
        <p:nvSpPr>
          <p:cNvPr id="3" name="Content Placeholder 2"/>
          <p:cNvSpPr>
            <a:spLocks noGrp="1"/>
          </p:cNvSpPr>
          <p:nvPr>
            <p:ph idx="1"/>
          </p:nvPr>
        </p:nvSpPr>
        <p:spPr/>
        <p:txBody>
          <a:bodyPr>
            <a:normAutofit lnSpcReduction="10000"/>
          </a:bodyPr>
          <a:lstStyle/>
          <a:p>
            <a:r>
              <a:rPr lang="en-US" dirty="0"/>
              <a:t>Decay heat production is a particular problem associated with </a:t>
            </a:r>
            <a:r>
              <a:rPr lang="en-US" dirty="0" smtClean="0"/>
              <a:t>nuclear reactors</a:t>
            </a:r>
            <a:r>
              <a:rPr lang="en-US" dirty="0"/>
              <a:t>. </a:t>
            </a:r>
            <a:endParaRPr lang="en-US" dirty="0" smtClean="0"/>
          </a:p>
          <a:p>
            <a:endParaRPr lang="en-US" dirty="0" smtClean="0"/>
          </a:p>
          <a:p>
            <a:r>
              <a:rPr lang="en-US" dirty="0" smtClean="0"/>
              <a:t>Even </a:t>
            </a:r>
            <a:r>
              <a:rPr lang="en-US" dirty="0"/>
              <a:t>though the reactor is shut down, heat is produced </a:t>
            </a:r>
            <a:r>
              <a:rPr lang="en-US" dirty="0" smtClean="0"/>
              <a:t>from the </a:t>
            </a:r>
            <a:r>
              <a:rPr lang="en-US" dirty="0"/>
              <a:t>decay of fission fragments. </a:t>
            </a:r>
            <a:endParaRPr lang="en-US" dirty="0" smtClean="0"/>
          </a:p>
          <a:p>
            <a:endParaRPr lang="en-US" dirty="0" smtClean="0"/>
          </a:p>
          <a:p>
            <a:r>
              <a:rPr lang="en-US" dirty="0" smtClean="0"/>
              <a:t>Limits </a:t>
            </a:r>
            <a:r>
              <a:rPr lang="en-US" dirty="0"/>
              <a:t>for each particular reactor </a:t>
            </a:r>
            <a:r>
              <a:rPr lang="en-US" dirty="0" smtClean="0"/>
              <a:t>are established </a:t>
            </a:r>
            <a:r>
              <a:rPr lang="en-US" dirty="0"/>
              <a:t>to prevent damage to fuel assemblies due to decay heat.</a:t>
            </a:r>
          </a:p>
        </p:txBody>
      </p:sp>
    </p:spTree>
    <p:extLst>
      <p:ext uri="{BB962C8B-B14F-4D97-AF65-F5344CB8AC3E}">
        <p14:creationId xmlns:p14="http://schemas.microsoft.com/office/powerpoint/2010/main" val="29440465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Temperature</a:t>
            </a:r>
            <a:r>
              <a:rPr lang="en-US" i="1" dirty="0" smtClean="0"/>
              <a:t> </a:t>
            </a:r>
            <a:r>
              <a:rPr lang="en-US" dirty="0" smtClean="0"/>
              <a:t>Coefficient of Reactivity</a:t>
            </a:r>
            <a:endParaRPr lang="en-US" dirty="0"/>
          </a:p>
        </p:txBody>
      </p:sp>
      <p:sp>
        <p:nvSpPr>
          <p:cNvPr id="3" name="Content Placeholder 2"/>
          <p:cNvSpPr>
            <a:spLocks noGrp="1"/>
          </p:cNvSpPr>
          <p:nvPr>
            <p:ph idx="1"/>
          </p:nvPr>
        </p:nvSpPr>
        <p:spPr>
          <a:xfrm>
            <a:off x="152400" y="1676400"/>
            <a:ext cx="8839200" cy="4800600"/>
          </a:xfrm>
        </p:spPr>
        <p:txBody>
          <a:bodyPr>
            <a:normAutofit lnSpcReduction="10000"/>
          </a:bodyPr>
          <a:lstStyle/>
          <a:p>
            <a:r>
              <a:rPr lang="en-US" dirty="0"/>
              <a:t>The change in reactivity per degree change in temperature is called the </a:t>
            </a:r>
            <a:r>
              <a:rPr lang="en-US" b="1" i="1" dirty="0"/>
              <a:t>t</a:t>
            </a:r>
            <a:r>
              <a:rPr lang="en-US" b="1" dirty="0"/>
              <a:t>emperature </a:t>
            </a:r>
            <a:r>
              <a:rPr lang="en-US" b="1" dirty="0" smtClean="0"/>
              <a:t>coefficient of </a:t>
            </a:r>
            <a:r>
              <a:rPr lang="en-US" b="1" dirty="0"/>
              <a:t>reactivity</a:t>
            </a:r>
            <a:r>
              <a:rPr lang="en-US" dirty="0"/>
              <a:t>. </a:t>
            </a:r>
            <a:endParaRPr lang="en-US" dirty="0" smtClean="0"/>
          </a:p>
          <a:p>
            <a:endParaRPr lang="en-US" dirty="0" smtClean="0"/>
          </a:p>
          <a:p>
            <a:endParaRPr lang="en-US" dirty="0" smtClean="0"/>
          </a:p>
          <a:p>
            <a:r>
              <a:rPr lang="en-US" dirty="0" smtClean="0"/>
              <a:t>Because </a:t>
            </a:r>
            <a:r>
              <a:rPr lang="en-US" dirty="0"/>
              <a:t>different materials in the reactor have different reactivity changes </a:t>
            </a:r>
            <a:r>
              <a:rPr lang="en-US" dirty="0" smtClean="0"/>
              <a:t>with temperature </a:t>
            </a:r>
            <a:r>
              <a:rPr lang="en-US" dirty="0"/>
              <a:t>and the various materials are at different temperatures during reactor </a:t>
            </a:r>
            <a:r>
              <a:rPr lang="en-US" dirty="0" smtClean="0"/>
              <a:t>operation, several </a:t>
            </a:r>
            <a:r>
              <a:rPr lang="en-US" dirty="0"/>
              <a:t>different temperature coefficients are used</a:t>
            </a:r>
            <a:r>
              <a:rPr lang="en-US" dirty="0" smtClean="0"/>
              <a:t>.</a:t>
            </a:r>
          </a:p>
          <a:p>
            <a:pPr marL="0" indent="0">
              <a:buNone/>
            </a:pPr>
            <a:endParaRPr lang="en-US" dirty="0"/>
          </a:p>
        </p:txBody>
      </p:sp>
    </p:spTree>
    <p:extLst>
      <p:ext uri="{BB962C8B-B14F-4D97-AF65-F5344CB8AC3E}">
        <p14:creationId xmlns:p14="http://schemas.microsoft.com/office/powerpoint/2010/main" val="294935177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a:t>Temperature</a:t>
            </a:r>
            <a:r>
              <a:rPr lang="en-US" i="1" dirty="0"/>
              <a:t> </a:t>
            </a:r>
            <a:r>
              <a:rPr lang="en-US" dirty="0"/>
              <a:t>Coefficient of Reactivity</a:t>
            </a:r>
          </a:p>
        </p:txBody>
      </p:sp>
      <p:sp>
        <p:nvSpPr>
          <p:cNvPr id="3" name="Content Placeholder 2"/>
          <p:cNvSpPr>
            <a:spLocks noGrp="1"/>
          </p:cNvSpPr>
          <p:nvPr>
            <p:ph idx="1"/>
          </p:nvPr>
        </p:nvSpPr>
        <p:spPr/>
        <p:txBody>
          <a:bodyPr/>
          <a:lstStyle/>
          <a:p>
            <a:r>
              <a:rPr lang="en-US" dirty="0"/>
              <a:t>Usually, the two dominant temperature coefficients are the moderator temperature coefficient and the fuel temperature coefficient.</a:t>
            </a:r>
          </a:p>
          <a:p>
            <a:endParaRPr lang="en-US" dirty="0"/>
          </a:p>
        </p:txBody>
      </p:sp>
      <p:pic>
        <p:nvPicPr>
          <p:cNvPr id="6147" name="Picture 3"/>
          <p:cNvPicPr>
            <a:picLocks noChangeAspect="1" noChangeArrowheads="1"/>
          </p:cNvPicPr>
          <p:nvPr/>
        </p:nvPicPr>
        <p:blipFill>
          <a:blip r:embed="rId2" cstate="print">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973406" y="2968851"/>
            <a:ext cx="5494194" cy="3889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626571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Void Coefficient</a:t>
            </a:r>
            <a:endParaRPr lang="en-US" dirty="0"/>
          </a:p>
        </p:txBody>
      </p:sp>
      <p:sp>
        <p:nvSpPr>
          <p:cNvPr id="3" name="Content Placeholder 2"/>
          <p:cNvSpPr>
            <a:spLocks noGrp="1"/>
          </p:cNvSpPr>
          <p:nvPr>
            <p:ph idx="1"/>
          </p:nvPr>
        </p:nvSpPr>
        <p:spPr/>
        <p:txBody>
          <a:bodyPr>
            <a:normAutofit fontScale="92500"/>
          </a:bodyPr>
          <a:lstStyle/>
          <a:p>
            <a:r>
              <a:rPr lang="en-US" dirty="0"/>
              <a:t>In systems with boiling conditions, such as boiling water reactors (BWR), the </a:t>
            </a:r>
            <a:r>
              <a:rPr lang="en-US" dirty="0" smtClean="0"/>
              <a:t>pressure coefficient </a:t>
            </a:r>
            <a:r>
              <a:rPr lang="en-US" dirty="0"/>
              <a:t>becomes an important factor due to the larger density changes that occur when </a:t>
            </a:r>
            <a:r>
              <a:rPr lang="en-US" dirty="0" smtClean="0"/>
              <a:t>the vapor </a:t>
            </a:r>
            <a:r>
              <a:rPr lang="en-US" dirty="0"/>
              <a:t>phase of water undergoes a pressure change. </a:t>
            </a:r>
            <a:endParaRPr lang="en-US" dirty="0" smtClean="0"/>
          </a:p>
          <a:p>
            <a:endParaRPr lang="en-US" dirty="0" smtClean="0"/>
          </a:p>
          <a:p>
            <a:r>
              <a:rPr lang="en-US" dirty="0" smtClean="0"/>
              <a:t>Of </a:t>
            </a:r>
            <a:r>
              <a:rPr lang="en-US" dirty="0"/>
              <a:t>prime importance during operation </a:t>
            </a:r>
            <a:r>
              <a:rPr lang="en-US" dirty="0" smtClean="0"/>
              <a:t>of a </a:t>
            </a:r>
            <a:r>
              <a:rPr lang="en-US" dirty="0"/>
              <a:t>BWR, and a factor in some other water-moderated reactors, is the </a:t>
            </a:r>
            <a:r>
              <a:rPr lang="en-US" b="1" dirty="0"/>
              <a:t>void coefficient</a:t>
            </a:r>
            <a:r>
              <a:rPr lang="en-US" dirty="0" smtClean="0"/>
              <a:t>.</a:t>
            </a:r>
            <a:endParaRPr lang="en-US" dirty="0"/>
          </a:p>
        </p:txBody>
      </p:sp>
    </p:spTree>
    <p:extLst>
      <p:ext uri="{BB962C8B-B14F-4D97-AF65-F5344CB8AC3E}">
        <p14:creationId xmlns:p14="http://schemas.microsoft.com/office/powerpoint/2010/main" val="52572443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Void Coefficient</a:t>
            </a:r>
            <a:endParaRPr lang="en-US" dirty="0"/>
          </a:p>
        </p:txBody>
      </p:sp>
      <p:sp>
        <p:nvSpPr>
          <p:cNvPr id="3" name="Content Placeholder 2"/>
          <p:cNvSpPr>
            <a:spLocks noGrp="1"/>
          </p:cNvSpPr>
          <p:nvPr>
            <p:ph idx="1"/>
          </p:nvPr>
        </p:nvSpPr>
        <p:spPr/>
        <p:txBody>
          <a:bodyPr/>
          <a:lstStyle/>
          <a:p>
            <a:r>
              <a:rPr lang="en-US" dirty="0"/>
              <a:t> The </a:t>
            </a:r>
            <a:r>
              <a:rPr lang="en-US" dirty="0" smtClean="0"/>
              <a:t>void coefficient </a:t>
            </a:r>
            <a:r>
              <a:rPr lang="en-US" dirty="0"/>
              <a:t>is caused by the formation of steam voids in the moderator. </a:t>
            </a:r>
            <a:endParaRPr lang="en-US" dirty="0" smtClean="0"/>
          </a:p>
          <a:p>
            <a:endParaRPr lang="en-US" dirty="0" smtClean="0"/>
          </a:p>
          <a:p>
            <a:r>
              <a:rPr lang="en-US" dirty="0" smtClean="0"/>
              <a:t>The </a:t>
            </a:r>
            <a:r>
              <a:rPr lang="en-US" dirty="0"/>
              <a:t>void coefficient </a:t>
            </a:r>
            <a:r>
              <a:rPr lang="en-US" dirty="0" smtClean="0"/>
              <a:t>of reactivity </a:t>
            </a:r>
            <a:r>
              <a:rPr lang="en-US" dirty="0"/>
              <a:t>is defined as the change in reactivity per percent change in void volume. </a:t>
            </a:r>
            <a:endParaRPr lang="en-US" dirty="0" smtClean="0"/>
          </a:p>
        </p:txBody>
      </p:sp>
    </p:spTree>
    <p:extLst>
      <p:ext uri="{BB962C8B-B14F-4D97-AF65-F5344CB8AC3E}">
        <p14:creationId xmlns:p14="http://schemas.microsoft.com/office/powerpoint/2010/main" val="116915872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a:t>Void Coefficient</a:t>
            </a:r>
          </a:p>
        </p:txBody>
      </p:sp>
      <p:sp>
        <p:nvSpPr>
          <p:cNvPr id="2" name="Content Placeholder 1"/>
          <p:cNvSpPr>
            <a:spLocks noGrp="1"/>
          </p:cNvSpPr>
          <p:nvPr>
            <p:ph idx="1"/>
          </p:nvPr>
        </p:nvSpPr>
        <p:spPr>
          <a:xfrm>
            <a:off x="152400" y="1676400"/>
            <a:ext cx="8839200" cy="5181600"/>
          </a:xfrm>
        </p:spPr>
        <p:txBody>
          <a:bodyPr>
            <a:normAutofit fontScale="92500" lnSpcReduction="10000"/>
          </a:bodyPr>
          <a:lstStyle/>
          <a:p>
            <a:r>
              <a:rPr lang="en-US" dirty="0"/>
              <a:t>As the reactor power is raised to the point where the steam voids start to form, voids displace moderator from the coolant channels within the core</a:t>
            </a:r>
            <a:r>
              <a:rPr lang="en-US" dirty="0" smtClean="0"/>
              <a:t>.</a:t>
            </a:r>
          </a:p>
          <a:p>
            <a:endParaRPr lang="en-US" dirty="0"/>
          </a:p>
          <a:p>
            <a:r>
              <a:rPr lang="en-US" dirty="0"/>
              <a:t> This displacement reduces the moderator-to-fuel ratio, and in an under moderated core, results in a negative reactivity addition, thereby limiting reactor power rise. </a:t>
            </a:r>
            <a:endParaRPr lang="en-US" dirty="0" smtClean="0"/>
          </a:p>
          <a:p>
            <a:endParaRPr lang="en-US" dirty="0"/>
          </a:p>
          <a:p>
            <a:r>
              <a:rPr lang="en-US" dirty="0"/>
              <a:t>The void coefficient is significant in water-moderated reactors that operate at or near saturated conditions.</a:t>
            </a:r>
          </a:p>
          <a:p>
            <a:endParaRPr lang="en-US" dirty="0"/>
          </a:p>
        </p:txBody>
      </p:sp>
    </p:spTree>
    <p:extLst>
      <p:ext uri="{BB962C8B-B14F-4D97-AF65-F5344CB8AC3E}">
        <p14:creationId xmlns:p14="http://schemas.microsoft.com/office/powerpoint/2010/main" val="402550707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Fuel Temperature Coefficient</a:t>
            </a:r>
            <a:endParaRPr lang="en-US" dirty="0"/>
          </a:p>
        </p:txBody>
      </p:sp>
      <p:sp>
        <p:nvSpPr>
          <p:cNvPr id="3" name="Content Placeholder 2"/>
          <p:cNvSpPr>
            <a:spLocks noGrp="1"/>
          </p:cNvSpPr>
          <p:nvPr>
            <p:ph idx="1"/>
          </p:nvPr>
        </p:nvSpPr>
        <p:spPr>
          <a:xfrm>
            <a:off x="152400" y="1676400"/>
            <a:ext cx="8839200" cy="5181600"/>
          </a:xfrm>
        </p:spPr>
        <p:txBody>
          <a:bodyPr>
            <a:normAutofit fontScale="92500"/>
          </a:bodyPr>
          <a:lstStyle/>
          <a:p>
            <a:r>
              <a:rPr lang="en-US" dirty="0"/>
              <a:t>Another temperature coefficient of reactivity, the fuel temperature coefficient, has a greater </a:t>
            </a:r>
            <a:r>
              <a:rPr lang="en-US" dirty="0" smtClean="0"/>
              <a:t>effect than </a:t>
            </a:r>
            <a:r>
              <a:rPr lang="en-US" dirty="0"/>
              <a:t>the moderator temperature coefficient for some reactors. </a:t>
            </a:r>
            <a:r>
              <a:rPr lang="en-US" dirty="0" smtClean="0"/>
              <a:t/>
            </a:r>
            <a:br>
              <a:rPr lang="en-US" dirty="0" smtClean="0"/>
            </a:br>
            <a:endParaRPr lang="en-US" dirty="0" smtClean="0"/>
          </a:p>
          <a:p>
            <a:endParaRPr lang="en-US" dirty="0" smtClean="0"/>
          </a:p>
          <a:p>
            <a:r>
              <a:rPr lang="en-US" dirty="0" smtClean="0"/>
              <a:t>The </a:t>
            </a:r>
            <a:r>
              <a:rPr lang="en-US" b="1" dirty="0"/>
              <a:t>fuel temperature </a:t>
            </a:r>
            <a:r>
              <a:rPr lang="en-US" b="1" dirty="0" smtClean="0"/>
              <a:t>coefficient </a:t>
            </a:r>
            <a:r>
              <a:rPr lang="en-US" dirty="0" smtClean="0"/>
              <a:t>is </a:t>
            </a:r>
            <a:r>
              <a:rPr lang="en-US" dirty="0"/>
              <a:t>the change in reactivity per degree change in fuel temperature. This coefficient is also </a:t>
            </a:r>
            <a:r>
              <a:rPr lang="en-US" dirty="0" smtClean="0"/>
              <a:t>called the </a:t>
            </a:r>
            <a:r>
              <a:rPr lang="en-US" dirty="0"/>
              <a:t>"prompt" </a:t>
            </a:r>
            <a:r>
              <a:rPr lang="en-US" dirty="0" smtClean="0"/>
              <a:t>temperature </a:t>
            </a:r>
            <a:r>
              <a:rPr lang="en-US" dirty="0"/>
              <a:t>coefficient because an increase in reactor power causes an </a:t>
            </a:r>
            <a:r>
              <a:rPr lang="en-US" dirty="0" smtClean="0"/>
              <a:t>immediate change </a:t>
            </a:r>
            <a:r>
              <a:rPr lang="en-US" dirty="0"/>
              <a:t>in fuel temperature.</a:t>
            </a:r>
          </a:p>
        </p:txBody>
      </p:sp>
    </p:spTree>
    <p:extLst>
      <p:ext uri="{BB962C8B-B14F-4D97-AF65-F5344CB8AC3E}">
        <p14:creationId xmlns:p14="http://schemas.microsoft.com/office/powerpoint/2010/main" val="206116257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 Rods (1.1.4.6.4)</a:t>
            </a:r>
            <a:endParaRPr lang="en-US" dirty="0"/>
          </a:p>
        </p:txBody>
      </p:sp>
      <p:sp>
        <p:nvSpPr>
          <p:cNvPr id="3" name="Rectangle 2"/>
          <p:cNvSpPr/>
          <p:nvPr/>
        </p:nvSpPr>
        <p:spPr>
          <a:xfrm>
            <a:off x="0" y="1828800"/>
            <a:ext cx="8305800" cy="3108543"/>
          </a:xfrm>
          <a:prstGeom prst="rect">
            <a:avLst/>
          </a:prstGeom>
        </p:spPr>
        <p:txBody>
          <a:bodyPr wrap="square">
            <a:spAutoFit/>
          </a:bodyPr>
          <a:lstStyle/>
          <a:p>
            <a:pPr>
              <a:buFont typeface="Arial" pitchFamily="34" charset="0"/>
              <a:buChar char="•"/>
            </a:pPr>
            <a:r>
              <a:rPr lang="en-US" sz="2800" dirty="0"/>
              <a:t>Rods of neutron-absorbing material are installed in most reactors to provide precise, </a:t>
            </a:r>
            <a:r>
              <a:rPr lang="en-US" sz="2800" dirty="0" smtClean="0"/>
              <a:t>adjustable control </a:t>
            </a:r>
            <a:r>
              <a:rPr lang="en-US" sz="2800" dirty="0"/>
              <a:t>of reactivity. </a:t>
            </a:r>
            <a:endParaRPr lang="en-US" sz="2800" dirty="0" smtClean="0"/>
          </a:p>
          <a:p>
            <a:pPr>
              <a:buFont typeface="Arial" pitchFamily="34" charset="0"/>
              <a:buChar char="•"/>
            </a:pPr>
            <a:endParaRPr lang="en-US" sz="2800" dirty="0"/>
          </a:p>
          <a:p>
            <a:pPr>
              <a:buFont typeface="Arial" pitchFamily="34" charset="0"/>
              <a:buChar char="•"/>
            </a:pPr>
            <a:r>
              <a:rPr lang="en-US" sz="2800" dirty="0" smtClean="0"/>
              <a:t>These </a:t>
            </a:r>
            <a:r>
              <a:rPr lang="en-US" sz="2800" dirty="0"/>
              <a:t>rods are able to be moved into or out of the reactor core </a:t>
            </a:r>
            <a:r>
              <a:rPr lang="en-US" sz="2800" dirty="0" smtClean="0"/>
              <a:t>and typically </a:t>
            </a:r>
            <a:r>
              <a:rPr lang="en-US" sz="2800" dirty="0"/>
              <a:t>contain elements such as silver, indium, cadmium, boron, or hafnium</a:t>
            </a:r>
          </a:p>
        </p:txBody>
      </p:sp>
    </p:spTree>
    <p:extLst>
      <p:ext uri="{BB962C8B-B14F-4D97-AF65-F5344CB8AC3E}">
        <p14:creationId xmlns:p14="http://schemas.microsoft.com/office/powerpoint/2010/main" val="177839041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228600" y="304800"/>
            <a:ext cx="1981200" cy="1447800"/>
          </a:xfrm>
        </p:spPr>
        <p:txBody>
          <a:bodyPr/>
          <a:lstStyle/>
          <a:p>
            <a:r>
              <a:rPr lang="en-US" smtClean="0"/>
              <a:t>U-235 Fission</a:t>
            </a:r>
          </a:p>
        </p:txBody>
      </p:sp>
      <p:pic>
        <p:nvPicPr>
          <p:cNvPr id="33795" name="Picture 3" descr="G:\COMMON\TURKEY PT SYS\Bills Lecture\u-235 fission.tif"/>
          <p:cNvPicPr>
            <a:picLocks noChangeAspect="1" noChangeArrowheads="1"/>
          </p:cNvPicPr>
          <p:nvPr/>
        </p:nvPicPr>
        <p:blipFill>
          <a:blip r:embed="rId3" cstate="print">
            <a:clrChange>
              <a:clrFrom>
                <a:srgbClr val="FFFFFF"/>
              </a:clrFrom>
              <a:clrTo>
                <a:srgbClr val="FFFFFF">
                  <a:alpha val="0"/>
                </a:srgbClr>
              </a:clrTo>
            </a:clrChange>
          </a:blip>
          <a:srcRect l="1190" t="1212"/>
          <a:stretch>
            <a:fillRect/>
          </a:stretch>
        </p:blipFill>
        <p:spPr bwMode="auto">
          <a:xfrm>
            <a:off x="838200" y="1676400"/>
            <a:ext cx="7696200" cy="4786313"/>
          </a:xfrm>
          <a:prstGeom prst="rect">
            <a:avLst/>
          </a:prstGeom>
          <a:noFill/>
          <a:ln w="9525">
            <a:noFill/>
            <a:miter lim="800000"/>
            <a:headEnd/>
            <a:tailEnd/>
          </a:ln>
        </p:spPr>
      </p:pic>
      <p:sp>
        <p:nvSpPr>
          <p:cNvPr id="33796" name="Text Box 4"/>
          <p:cNvSpPr txBox="1">
            <a:spLocks noChangeArrowheads="1"/>
          </p:cNvSpPr>
          <p:nvPr/>
        </p:nvSpPr>
        <p:spPr bwMode="auto">
          <a:xfrm>
            <a:off x="685800" y="5105400"/>
            <a:ext cx="1143000" cy="366713"/>
          </a:xfrm>
          <a:prstGeom prst="rect">
            <a:avLst/>
          </a:prstGeom>
          <a:noFill/>
          <a:ln w="9525">
            <a:noFill/>
            <a:miter lim="800000"/>
            <a:headEnd/>
            <a:tailEnd/>
          </a:ln>
        </p:spPr>
        <p:txBody>
          <a:bodyPr>
            <a:spAutoFit/>
          </a:bodyPr>
          <a:lstStyle/>
          <a:p>
            <a:pPr>
              <a:spcBef>
                <a:spcPct val="50000"/>
              </a:spcBef>
            </a:pPr>
            <a:r>
              <a:rPr kumimoji="0" lang="en-US" sz="1800" b="1"/>
              <a:t>neutron</a:t>
            </a:r>
            <a:endParaRPr kumimoji="0" lang="en-US" sz="1800"/>
          </a:p>
        </p:txBody>
      </p:sp>
      <p:sp>
        <p:nvSpPr>
          <p:cNvPr id="33797" name="Text Box 5"/>
          <p:cNvSpPr txBox="1">
            <a:spLocks noChangeArrowheads="1"/>
          </p:cNvSpPr>
          <p:nvPr/>
        </p:nvSpPr>
        <p:spPr bwMode="auto">
          <a:xfrm>
            <a:off x="2819400" y="3124200"/>
            <a:ext cx="1143000" cy="457200"/>
          </a:xfrm>
          <a:prstGeom prst="rect">
            <a:avLst/>
          </a:prstGeom>
          <a:noFill/>
          <a:ln w="9525">
            <a:noFill/>
            <a:miter lim="800000"/>
            <a:headEnd/>
            <a:tailEnd/>
          </a:ln>
        </p:spPr>
        <p:txBody>
          <a:bodyPr>
            <a:spAutoFit/>
          </a:bodyPr>
          <a:lstStyle/>
          <a:p>
            <a:pPr>
              <a:spcBef>
                <a:spcPct val="50000"/>
              </a:spcBef>
            </a:pPr>
            <a:r>
              <a:rPr kumimoji="0" lang="en-US" b="1"/>
              <a:t>U-235</a:t>
            </a:r>
          </a:p>
        </p:txBody>
      </p:sp>
      <p:sp>
        <p:nvSpPr>
          <p:cNvPr id="33798" name="Text Box 6"/>
          <p:cNvSpPr txBox="1">
            <a:spLocks noChangeArrowheads="1"/>
          </p:cNvSpPr>
          <p:nvPr/>
        </p:nvSpPr>
        <p:spPr bwMode="auto">
          <a:xfrm>
            <a:off x="7391400" y="2667000"/>
            <a:ext cx="1752600" cy="822325"/>
          </a:xfrm>
          <a:prstGeom prst="rect">
            <a:avLst/>
          </a:prstGeom>
          <a:noFill/>
          <a:ln w="9525">
            <a:noFill/>
            <a:miter lim="800000"/>
            <a:headEnd/>
            <a:tailEnd/>
          </a:ln>
        </p:spPr>
        <p:txBody>
          <a:bodyPr>
            <a:spAutoFit/>
          </a:bodyPr>
          <a:lstStyle/>
          <a:p>
            <a:pPr>
              <a:spcBef>
                <a:spcPct val="50000"/>
              </a:spcBef>
            </a:pPr>
            <a:r>
              <a:rPr kumimoji="0" lang="en-US" b="1"/>
              <a:t>Fission</a:t>
            </a:r>
            <a:r>
              <a:rPr kumimoji="0" lang="en-US"/>
              <a:t> </a:t>
            </a:r>
            <a:r>
              <a:rPr kumimoji="0" lang="en-US" b="1"/>
              <a:t>Fragments</a:t>
            </a:r>
            <a:endParaRPr kumimoji="0" lang="en-US"/>
          </a:p>
        </p:txBody>
      </p:sp>
      <p:sp>
        <p:nvSpPr>
          <p:cNvPr id="33799" name="Text Box 7"/>
          <p:cNvSpPr txBox="1">
            <a:spLocks noChangeArrowheads="1"/>
          </p:cNvSpPr>
          <p:nvPr/>
        </p:nvSpPr>
        <p:spPr bwMode="auto">
          <a:xfrm>
            <a:off x="7620000" y="5576888"/>
            <a:ext cx="1219200" cy="366712"/>
          </a:xfrm>
          <a:prstGeom prst="rect">
            <a:avLst/>
          </a:prstGeom>
          <a:noFill/>
          <a:ln w="9525">
            <a:noFill/>
            <a:miter lim="800000"/>
            <a:headEnd/>
            <a:tailEnd/>
          </a:ln>
        </p:spPr>
        <p:txBody>
          <a:bodyPr>
            <a:spAutoFit/>
          </a:bodyPr>
          <a:lstStyle/>
          <a:p>
            <a:pPr>
              <a:spcBef>
                <a:spcPct val="50000"/>
              </a:spcBef>
            </a:pPr>
            <a:r>
              <a:rPr kumimoji="0" lang="en-US" sz="1800" b="1"/>
              <a:t>neutrons</a:t>
            </a:r>
            <a:endParaRPr kumimoji="0" lang="en-US"/>
          </a:p>
        </p:txBody>
      </p:sp>
    </p:spTree>
    <p:extLst>
      <p:ext uri="{BB962C8B-B14F-4D97-AF65-F5344CB8AC3E}">
        <p14:creationId xmlns:p14="http://schemas.microsoft.com/office/powerpoint/2010/main" val="3673480556"/>
      </p:ext>
    </p:extLst>
  </p:cSld>
  <p:clrMapOvr>
    <a:masterClrMapping/>
  </p:clrMapOvr>
  <p:transition>
    <p:split orient="vert" dir="in"/>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381000" y="304800"/>
            <a:ext cx="8305800" cy="1143000"/>
          </a:xfrm>
        </p:spPr>
        <p:txBody>
          <a:bodyPr/>
          <a:lstStyle/>
          <a:p>
            <a:r>
              <a:rPr lang="en-US" smtClean="0"/>
              <a:t>Uranium Fuel Pellets</a:t>
            </a:r>
          </a:p>
        </p:txBody>
      </p:sp>
      <p:pic>
        <p:nvPicPr>
          <p:cNvPr id="29699" name="Picture 3" descr="G:\COMMON\TURKEY PT SYS\Bills Lecture\Fuel Pellets.tif"/>
          <p:cNvPicPr>
            <a:picLocks noChangeAspect="1" noChangeArrowheads="1"/>
          </p:cNvPicPr>
          <p:nvPr/>
        </p:nvPicPr>
        <p:blipFill>
          <a:blip r:embed="rId3" cstate="print"/>
          <a:srcRect/>
          <a:stretch>
            <a:fillRect/>
          </a:stretch>
        </p:blipFill>
        <p:spPr bwMode="auto">
          <a:xfrm>
            <a:off x="1447800" y="1693863"/>
            <a:ext cx="7467600" cy="4899025"/>
          </a:xfrm>
          <a:prstGeom prst="rect">
            <a:avLst/>
          </a:prstGeom>
          <a:noFill/>
          <a:ln w="9525">
            <a:noFill/>
            <a:miter lim="800000"/>
            <a:headEnd/>
            <a:tailEnd/>
          </a:ln>
        </p:spPr>
      </p:pic>
    </p:spTree>
    <p:extLst>
      <p:ext uri="{BB962C8B-B14F-4D97-AF65-F5344CB8AC3E}">
        <p14:creationId xmlns:p14="http://schemas.microsoft.com/office/powerpoint/2010/main" val="3962405498"/>
      </p:ext>
    </p:extLst>
  </p:cSld>
  <p:clrMapOvr>
    <a:masterClrMapping/>
  </p:clrMapOvr>
  <p:transition>
    <p:cover dir="l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026"/>
          <p:cNvSpPr>
            <a:spLocks noGrp="1" noChangeArrowheads="1"/>
          </p:cNvSpPr>
          <p:nvPr>
            <p:ph type="title"/>
          </p:nvPr>
        </p:nvSpPr>
        <p:spPr>
          <a:xfrm>
            <a:off x="1066800" y="0"/>
            <a:ext cx="6934200" cy="762000"/>
          </a:xfrm>
        </p:spPr>
        <p:txBody>
          <a:bodyPr/>
          <a:lstStyle/>
          <a:p>
            <a:r>
              <a:rPr lang="en-US" smtClean="0"/>
              <a:t>Moderator &amp; Control Rods</a:t>
            </a:r>
          </a:p>
        </p:txBody>
      </p:sp>
      <p:pic>
        <p:nvPicPr>
          <p:cNvPr id="35843" name="Picture 1027" descr="G:\COMMON\TURKEY PT SYS\Bills Lecture\Moderator.tif"/>
          <p:cNvPicPr>
            <a:picLocks noChangeAspect="1" noChangeArrowheads="1"/>
          </p:cNvPicPr>
          <p:nvPr/>
        </p:nvPicPr>
        <p:blipFill>
          <a:blip r:embed="rId3" cstate="print"/>
          <a:srcRect/>
          <a:stretch>
            <a:fillRect/>
          </a:stretch>
        </p:blipFill>
        <p:spPr bwMode="auto">
          <a:xfrm>
            <a:off x="0" y="990600"/>
            <a:ext cx="9144000" cy="5867400"/>
          </a:xfrm>
          <a:prstGeom prst="rect">
            <a:avLst/>
          </a:prstGeom>
          <a:noFill/>
          <a:ln w="9525">
            <a:noFill/>
            <a:miter lim="800000"/>
            <a:headEnd/>
            <a:tailEnd/>
          </a:ln>
        </p:spPr>
      </p:pic>
    </p:spTree>
    <p:extLst>
      <p:ext uri="{BB962C8B-B14F-4D97-AF65-F5344CB8AC3E}">
        <p14:creationId xmlns:p14="http://schemas.microsoft.com/office/powerpoint/2010/main" val="33635868"/>
      </p:ext>
    </p:extLst>
  </p:cSld>
  <p:clrMapOvr>
    <a:masterClrMapping/>
  </p:clrMapOvr>
  <p:transition>
    <p:zoom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Spent </a:t>
            </a:r>
            <a:r>
              <a:rPr lang="en-US" dirty="0"/>
              <a:t>F</a:t>
            </a:r>
            <a:r>
              <a:rPr lang="en-US" dirty="0" smtClean="0"/>
              <a:t>uel </a:t>
            </a:r>
            <a:r>
              <a:rPr lang="en-US" dirty="0"/>
              <a:t>P</a:t>
            </a:r>
            <a:r>
              <a:rPr lang="en-US" dirty="0" smtClean="0"/>
              <a:t>ool</a:t>
            </a:r>
            <a:endParaRPr lang="en-US" dirty="0"/>
          </a:p>
        </p:txBody>
      </p:sp>
      <p:pic>
        <p:nvPicPr>
          <p:cNvPr id="4" name="Picture 3" descr="G:\COMMON\TURKEY PT SYS\Bills Lecture\Fuel Racks.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00200" y="1756277"/>
            <a:ext cx="6019800" cy="4686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20556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533400" y="304800"/>
            <a:ext cx="3200400" cy="1143000"/>
          </a:xfrm>
        </p:spPr>
        <p:txBody>
          <a:bodyPr>
            <a:normAutofit fontScale="90000"/>
          </a:bodyPr>
          <a:lstStyle/>
          <a:p>
            <a:r>
              <a:rPr lang="en-US" smtClean="0"/>
              <a:t>Fuel Assembly</a:t>
            </a:r>
          </a:p>
        </p:txBody>
      </p:sp>
      <p:pic>
        <p:nvPicPr>
          <p:cNvPr id="31747" name="Picture 3" descr="G:\COMMON\TURKEY PT SYS\Bills Lecture\Westinghouse Fuel Assembly.tif"/>
          <p:cNvPicPr>
            <a:picLocks noChangeAspect="1" noChangeArrowheads="1"/>
          </p:cNvPicPr>
          <p:nvPr/>
        </p:nvPicPr>
        <p:blipFill>
          <a:blip r:embed="rId3" cstate="print">
            <a:lum bright="12000"/>
          </a:blip>
          <a:srcRect/>
          <a:stretch>
            <a:fillRect/>
          </a:stretch>
        </p:blipFill>
        <p:spPr bwMode="auto">
          <a:xfrm>
            <a:off x="3871913" y="76200"/>
            <a:ext cx="4821237" cy="6629400"/>
          </a:xfrm>
          <a:prstGeom prst="rect">
            <a:avLst/>
          </a:prstGeom>
          <a:noFill/>
          <a:ln w="9525">
            <a:noFill/>
            <a:miter lim="800000"/>
            <a:headEnd/>
            <a:tailEnd/>
          </a:ln>
        </p:spPr>
      </p:pic>
    </p:spTree>
    <p:extLst>
      <p:ext uri="{BB962C8B-B14F-4D97-AF65-F5344CB8AC3E}">
        <p14:creationId xmlns:p14="http://schemas.microsoft.com/office/powerpoint/2010/main" val="2808828450"/>
      </p:ext>
    </p:extLst>
  </p:cSld>
  <p:clrMapOvr>
    <a:masterClrMapping/>
  </p:clrMapOvr>
  <p:transition>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228600" y="1600200"/>
            <a:ext cx="2819400" cy="1295400"/>
          </a:xfrm>
        </p:spPr>
        <p:txBody>
          <a:bodyPr>
            <a:normAutofit fontScale="90000"/>
          </a:bodyPr>
          <a:lstStyle/>
          <a:p>
            <a:r>
              <a:rPr lang="en-US" dirty="0" smtClean="0"/>
              <a:t>Spent Fuel Element</a:t>
            </a:r>
          </a:p>
        </p:txBody>
      </p:sp>
      <p:pic>
        <p:nvPicPr>
          <p:cNvPr id="62467" name="Picture 3" descr="G:\COMMON\TURKEY PT SYS\Bills Lecture\Fuel Glow2.tif"/>
          <p:cNvPicPr>
            <a:picLocks noChangeAspect="1" noChangeArrowheads="1"/>
          </p:cNvPicPr>
          <p:nvPr/>
        </p:nvPicPr>
        <p:blipFill>
          <a:blip r:embed="rId3" cstate="print"/>
          <a:srcRect l="25345" r="11877" b="25000"/>
          <a:stretch>
            <a:fillRect/>
          </a:stretch>
        </p:blipFill>
        <p:spPr bwMode="auto">
          <a:xfrm>
            <a:off x="3355975" y="304800"/>
            <a:ext cx="4797425" cy="6324600"/>
          </a:xfrm>
          <a:prstGeom prst="rect">
            <a:avLst/>
          </a:prstGeom>
          <a:noFill/>
          <a:ln w="9525">
            <a:noFill/>
            <a:miter lim="800000"/>
            <a:headEnd/>
            <a:tailEnd/>
          </a:ln>
        </p:spPr>
      </p:pic>
      <p:sp>
        <p:nvSpPr>
          <p:cNvPr id="62468" name="AutoShape 4"/>
          <p:cNvSpPr>
            <a:spLocks noChangeArrowheads="1"/>
          </p:cNvSpPr>
          <p:nvPr/>
        </p:nvSpPr>
        <p:spPr bwMode="auto">
          <a:xfrm>
            <a:off x="1524000" y="3886200"/>
            <a:ext cx="1524000" cy="1143000"/>
          </a:xfrm>
          <a:prstGeom prst="wedgeRoundRectCallout">
            <a:avLst>
              <a:gd name="adj1" fmla="val 190000"/>
              <a:gd name="adj2" fmla="val -37639"/>
              <a:gd name="adj3" fmla="val 16667"/>
            </a:avLst>
          </a:prstGeom>
          <a:solidFill>
            <a:schemeClr val="accent1"/>
          </a:solidFill>
          <a:ln w="9525">
            <a:solidFill>
              <a:schemeClr val="tx1"/>
            </a:solidFill>
            <a:miter lim="800000"/>
            <a:headEnd/>
            <a:tailEnd/>
          </a:ln>
        </p:spPr>
        <p:txBody>
          <a:bodyPr wrap="none" anchor="ctr"/>
          <a:lstStyle/>
          <a:p>
            <a:pPr algn="ctr"/>
            <a:r>
              <a:rPr kumimoji="0" lang="en-US"/>
              <a:t>Cerenkov</a:t>
            </a:r>
          </a:p>
          <a:p>
            <a:pPr algn="ctr"/>
            <a:r>
              <a:rPr kumimoji="0" lang="en-US"/>
              <a:t>Radiation</a:t>
            </a:r>
          </a:p>
        </p:txBody>
      </p:sp>
    </p:spTree>
    <p:extLst>
      <p:ext uri="{BB962C8B-B14F-4D97-AF65-F5344CB8AC3E}">
        <p14:creationId xmlns:p14="http://schemas.microsoft.com/office/powerpoint/2010/main" val="2298218698"/>
      </p:ext>
    </p:extLst>
  </p:cSld>
  <p:clrMapOvr>
    <a:masterClrMapping/>
  </p:clrMapOvr>
  <p:transition>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2348140" y="13855"/>
            <a:ext cx="4800600" cy="1143000"/>
          </a:xfrm>
        </p:spPr>
        <p:txBody>
          <a:bodyPr>
            <a:normAutofit/>
          </a:bodyPr>
          <a:lstStyle/>
          <a:p>
            <a:r>
              <a:rPr lang="en-US" dirty="0" smtClean="0"/>
              <a:t>Spent Fuel Pool</a:t>
            </a:r>
          </a:p>
        </p:txBody>
      </p:sp>
      <p:pic>
        <p:nvPicPr>
          <p:cNvPr id="64515" name="Picture 3" descr="G:\COMMON\TURKEY PT SYS\Bills Lecture\Fuel Racks.tif"/>
          <p:cNvPicPr>
            <a:picLocks noChangeAspect="1" noChangeArrowheads="1"/>
          </p:cNvPicPr>
          <p:nvPr/>
        </p:nvPicPr>
        <p:blipFill>
          <a:blip r:embed="rId3" cstate="print"/>
          <a:srcRect/>
          <a:stretch>
            <a:fillRect/>
          </a:stretch>
        </p:blipFill>
        <p:spPr bwMode="auto">
          <a:xfrm>
            <a:off x="1371600" y="1600200"/>
            <a:ext cx="6753681" cy="5257800"/>
          </a:xfrm>
          <a:prstGeom prst="rect">
            <a:avLst/>
          </a:prstGeom>
          <a:noFill/>
          <a:ln w="9525">
            <a:noFill/>
            <a:miter lim="800000"/>
            <a:headEnd/>
            <a:tailEnd/>
          </a:ln>
        </p:spPr>
      </p:pic>
    </p:spTree>
    <p:extLst>
      <p:ext uri="{BB962C8B-B14F-4D97-AF65-F5344CB8AC3E}">
        <p14:creationId xmlns:p14="http://schemas.microsoft.com/office/powerpoint/2010/main" val="214276853"/>
      </p:ext>
    </p:extLst>
  </p:cSld>
  <p:clrMapOvr>
    <a:masterClrMapping/>
  </p:clrMapOvr>
  <p:transition>
    <p:cover dir="l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smtClean="0"/>
              <a:t>Fission Product Poisons</a:t>
            </a:r>
            <a:endParaRPr lang="en-US" dirty="0"/>
          </a:p>
        </p:txBody>
      </p:sp>
      <p:sp>
        <p:nvSpPr>
          <p:cNvPr id="4" name="Content Placeholder 3"/>
          <p:cNvSpPr>
            <a:spLocks noGrp="1"/>
          </p:cNvSpPr>
          <p:nvPr>
            <p:ph idx="1"/>
          </p:nvPr>
        </p:nvSpPr>
        <p:spPr/>
        <p:txBody>
          <a:bodyPr>
            <a:normAutofit lnSpcReduction="10000"/>
          </a:bodyPr>
          <a:lstStyle/>
          <a:p>
            <a:r>
              <a:rPr lang="en-US" dirty="0"/>
              <a:t>Fission fragments generated at the time of fission decay to produce a variety of fission products</a:t>
            </a:r>
            <a:r>
              <a:rPr lang="en-US" dirty="0" smtClean="0"/>
              <a:t>.</a:t>
            </a:r>
          </a:p>
          <a:p>
            <a:endParaRPr lang="en-US" dirty="0"/>
          </a:p>
          <a:p>
            <a:endParaRPr lang="en-US" dirty="0"/>
          </a:p>
          <a:p>
            <a:r>
              <a:rPr lang="en-US" dirty="0"/>
              <a:t>Fission products are of concern in reactors primarily because they become parasitic absorbers </a:t>
            </a:r>
            <a:r>
              <a:rPr lang="en-US" dirty="0" smtClean="0"/>
              <a:t>of neutrons </a:t>
            </a:r>
            <a:r>
              <a:rPr lang="en-US" dirty="0"/>
              <a:t>and result in long term sources of heat. </a:t>
            </a:r>
          </a:p>
        </p:txBody>
      </p:sp>
    </p:spTree>
    <p:extLst>
      <p:ext uri="{BB962C8B-B14F-4D97-AF65-F5344CB8AC3E}">
        <p14:creationId xmlns:p14="http://schemas.microsoft.com/office/powerpoint/2010/main" val="39591099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Fission Product Poisons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a:bodyPr>
              <a:lstStyle/>
              <a:p>
                <a:r>
                  <a:rPr lang="en-US" dirty="0" smtClean="0"/>
                  <a:t>Although several fission products have significant neutron absorption cross sections, xenon-135 and samarium-149 have the most substantial impact on reactor design and operation. </a:t>
                </a:r>
              </a:p>
              <a:p>
                <a:endParaRPr lang="en-US" dirty="0" smtClean="0"/>
              </a:p>
              <a:p>
                <a:r>
                  <a:rPr lang="en-US" dirty="0" smtClean="0"/>
                  <a:t>Because </a:t>
                </a:r>
                <a:r>
                  <a:rPr lang="en-US" dirty="0"/>
                  <a:t>these two fission product </a:t>
                </a:r>
                <a:r>
                  <a:rPr lang="en-US" dirty="0" smtClean="0"/>
                  <a:t>poisons remove </a:t>
                </a:r>
                <a:r>
                  <a:rPr lang="en-US" dirty="0"/>
                  <a:t>neutrons from the reactor, they will have an impact on the thermal utilization factor </a:t>
                </a:r>
                <a:r>
                  <a:rPr lang="en-US" dirty="0" smtClean="0"/>
                  <a:t>and thus </a:t>
                </a:r>
                <a14:m>
                  <m:oMath xmlns:m="http://schemas.openxmlformats.org/officeDocument/2006/math">
                    <m:sSub>
                      <m:sSubPr>
                        <m:ctrlPr>
                          <a:rPr lang="en-US" i="1" dirty="0" smtClean="0">
                            <a:latin typeface="Cambria Math"/>
                          </a:rPr>
                        </m:ctrlPr>
                      </m:sSubPr>
                      <m:e>
                        <m:r>
                          <a:rPr lang="en-US" b="0" i="1" dirty="0" smtClean="0">
                            <a:latin typeface="Cambria Math"/>
                          </a:rPr>
                          <m:t>𝑘</m:t>
                        </m:r>
                      </m:e>
                      <m:sub>
                        <m:r>
                          <a:rPr lang="en-US" b="0" i="1" dirty="0" smtClean="0">
                            <a:latin typeface="Cambria Math"/>
                          </a:rPr>
                          <m:t>𝑒𝑓𝑓</m:t>
                        </m:r>
                      </m:sub>
                    </m:sSub>
                  </m:oMath>
                </a14:m>
                <a:r>
                  <a:rPr lang="en-US" dirty="0"/>
                  <a:t> and reactivity.</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1481" t="-1617" r="-1333" b="-1213"/>
                </a:stretch>
              </a:blipFill>
            </p:spPr>
            <p:txBody>
              <a:bodyPr/>
              <a:lstStyle/>
              <a:p>
                <a:r>
                  <a:rPr lang="en-US">
                    <a:noFill/>
                  </a:rPr>
                  <a:t> </a:t>
                </a:r>
              </a:p>
            </p:txBody>
          </p:sp>
        </mc:Fallback>
      </mc:AlternateContent>
    </p:spTree>
    <p:extLst>
      <p:ext uri="{BB962C8B-B14F-4D97-AF65-F5344CB8AC3E}">
        <p14:creationId xmlns:p14="http://schemas.microsoft.com/office/powerpoint/2010/main" val="134627552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4636"/>
            <a:ext cx="8839200" cy="1066800"/>
          </a:xfrm>
        </p:spPr>
        <p:txBody>
          <a:bodyPr>
            <a:normAutofit fontScale="90000"/>
          </a:bodyPr>
          <a:lstStyle/>
          <a:p>
            <a:pPr lvl="0" algn="ctr"/>
            <a:r>
              <a:rPr lang="en-US" kern="1200" dirty="0">
                <a:solidFill>
                  <a:schemeClr val="tx1"/>
                </a:solidFill>
              </a:rPr>
              <a:t>Reactor Operations: </a:t>
            </a:r>
            <a:r>
              <a:rPr lang="en-US" kern="1200" dirty="0" smtClean="0">
                <a:solidFill>
                  <a:schemeClr val="tx1"/>
                </a:solidFill>
              </a:rPr>
              <a:t>Startup (1.1.4.6.5)</a:t>
            </a:r>
            <a:endParaRPr lang="en-US" dirty="0"/>
          </a:p>
        </p:txBody>
      </p:sp>
      <p:sp>
        <p:nvSpPr>
          <p:cNvPr id="5" name="Content Placeholder 4"/>
          <p:cNvSpPr>
            <a:spLocks noGrp="1"/>
          </p:cNvSpPr>
          <p:nvPr>
            <p:ph idx="1"/>
          </p:nvPr>
        </p:nvSpPr>
        <p:spPr>
          <a:xfrm>
            <a:off x="152400" y="1676400"/>
            <a:ext cx="8839200" cy="5181600"/>
          </a:xfrm>
        </p:spPr>
        <p:txBody>
          <a:bodyPr>
            <a:normAutofit fontScale="92500" lnSpcReduction="10000"/>
          </a:bodyPr>
          <a:lstStyle/>
          <a:p>
            <a:pPr>
              <a:buFont typeface="Arial" pitchFamily="34" charset="0"/>
              <a:buChar char="•"/>
            </a:pPr>
            <a:r>
              <a:rPr lang="en-US" dirty="0"/>
              <a:t>When starting up a nuclear reactor with </a:t>
            </a:r>
            <a:r>
              <a:rPr lang="en-US" dirty="0" smtClean="0"/>
              <a:t>un-irradiated </a:t>
            </a:r>
            <a:r>
              <a:rPr lang="en-US" dirty="0"/>
              <a:t>fuel the source neutron population will be very low. </a:t>
            </a:r>
          </a:p>
          <a:p>
            <a:endParaRPr lang="en-US" dirty="0"/>
          </a:p>
          <a:p>
            <a:pPr>
              <a:buFont typeface="Arial" pitchFamily="34" charset="0"/>
              <a:buChar char="•"/>
            </a:pPr>
            <a:r>
              <a:rPr lang="en-US" dirty="0"/>
              <a:t>In some reactors, the neutron population is frequently low enough that it cannot be detected by the nuclear instrumentation during the approach to criticality. </a:t>
            </a:r>
          </a:p>
          <a:p>
            <a:pPr>
              <a:buFont typeface="Arial" pitchFamily="34" charset="0"/>
              <a:buChar char="•"/>
            </a:pPr>
            <a:endParaRPr lang="en-US" dirty="0"/>
          </a:p>
          <a:p>
            <a:pPr>
              <a:buFont typeface="Arial" pitchFamily="34" charset="0"/>
              <a:buChar char="•"/>
            </a:pPr>
            <a:r>
              <a:rPr lang="en-US" dirty="0"/>
              <a:t>This is a major safety risk. Installed neutron sources are frequently used to provide a safe, easily monitored </a:t>
            </a:r>
            <a:r>
              <a:rPr lang="en-US" dirty="0" smtClean="0"/>
              <a:t>reactor startup</a:t>
            </a:r>
            <a:r>
              <a:rPr lang="en-US" dirty="0"/>
              <a:t>. </a:t>
            </a:r>
          </a:p>
          <a:p>
            <a:endParaRPr lang="en-US" dirty="0"/>
          </a:p>
          <a:p>
            <a:endParaRPr lang="en-US" dirty="0"/>
          </a:p>
        </p:txBody>
      </p:sp>
    </p:spTree>
    <p:extLst>
      <p:ext uri="{BB962C8B-B14F-4D97-AF65-F5344CB8AC3E}">
        <p14:creationId xmlns:p14="http://schemas.microsoft.com/office/powerpoint/2010/main" val="372495746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kern="1200" dirty="0">
                <a:solidFill>
                  <a:schemeClr val="tx1"/>
                </a:solidFill>
              </a:rPr>
              <a:t>Reactor Operations: Startup</a:t>
            </a:r>
            <a:endParaRPr lang="en-US" dirty="0"/>
          </a:p>
        </p:txBody>
      </p:sp>
      <p:sp>
        <p:nvSpPr>
          <p:cNvPr id="3" name="Content Placeholder 2"/>
          <p:cNvSpPr>
            <a:spLocks noGrp="1"/>
          </p:cNvSpPr>
          <p:nvPr>
            <p:ph idx="1"/>
          </p:nvPr>
        </p:nvSpPr>
        <p:spPr/>
        <p:txBody>
          <a:bodyPr/>
          <a:lstStyle/>
          <a:p>
            <a:pPr>
              <a:buFont typeface="Arial" pitchFamily="34" charset="0"/>
              <a:buChar char="•"/>
            </a:pPr>
            <a:r>
              <a:rPr lang="en-US" dirty="0"/>
              <a:t>The neutron source, together with the subcritical multiplication process, provides a sufficiently large neutron population to allow monitoring by the nuclear instruments allowing for a safe startup of the reactor.</a:t>
            </a:r>
            <a:endParaRPr lang="en-US" kern="1200" dirty="0"/>
          </a:p>
        </p:txBody>
      </p:sp>
    </p:spTree>
    <p:extLst>
      <p:ext uri="{BB962C8B-B14F-4D97-AF65-F5344CB8AC3E}">
        <p14:creationId xmlns:p14="http://schemas.microsoft.com/office/powerpoint/2010/main" val="311906022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14400" y="609600"/>
            <a:ext cx="7086600" cy="646331"/>
          </a:xfrm>
          <a:prstGeom prst="rect">
            <a:avLst/>
          </a:prstGeom>
        </p:spPr>
        <p:txBody>
          <a:bodyPr wrap="square">
            <a:spAutoFit/>
          </a:bodyPr>
          <a:lstStyle/>
          <a:p>
            <a:pPr algn="ctr"/>
            <a:r>
              <a:rPr lang="en-US" sz="3600" dirty="0" smtClean="0"/>
              <a:t>Reactor Operations: Shutdown</a:t>
            </a:r>
            <a:endParaRPr lang="en-US" sz="3600" dirty="0"/>
          </a:p>
        </p:txBody>
      </p:sp>
      <p:sp>
        <p:nvSpPr>
          <p:cNvPr id="7" name="Content Placeholder 6"/>
          <p:cNvSpPr>
            <a:spLocks noGrp="1"/>
          </p:cNvSpPr>
          <p:nvPr>
            <p:ph idx="1"/>
          </p:nvPr>
        </p:nvSpPr>
        <p:spPr/>
        <p:txBody>
          <a:bodyPr>
            <a:normAutofit lnSpcReduction="10000"/>
          </a:bodyPr>
          <a:lstStyle/>
          <a:p>
            <a:r>
              <a:rPr lang="en-US" dirty="0"/>
              <a:t>A reactor is considered to be shut down when it is subcritical and sufficient shutdown reactivity exists so there is no immediate probability of regaining criticality</a:t>
            </a:r>
            <a:r>
              <a:rPr lang="en-US" dirty="0" smtClean="0"/>
              <a:t>.</a:t>
            </a:r>
          </a:p>
          <a:p>
            <a:endParaRPr lang="en-US" dirty="0"/>
          </a:p>
          <a:p>
            <a:r>
              <a:rPr lang="en-US" dirty="0"/>
              <a:t> Shutdown is normally accomplished by insertion of some (or all) of the control rods, or by introduction of soluble neutron poison into the reactor coolant.</a:t>
            </a:r>
          </a:p>
        </p:txBody>
      </p:sp>
    </p:spTree>
    <p:extLst>
      <p:ext uri="{BB962C8B-B14F-4D97-AF65-F5344CB8AC3E}">
        <p14:creationId xmlns:p14="http://schemas.microsoft.com/office/powerpoint/2010/main" val="19226571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5400" b="1" dirty="0" smtClean="0"/>
              <a:t>Questions???</a:t>
            </a:r>
            <a:endParaRPr lang="en-US" sz="5400" b="1" dirty="0"/>
          </a:p>
        </p:txBody>
      </p:sp>
      <p:sp>
        <p:nvSpPr>
          <p:cNvPr id="3" name="TextBox 2"/>
          <p:cNvSpPr txBox="1"/>
          <p:nvPr/>
        </p:nvSpPr>
        <p:spPr>
          <a:xfrm>
            <a:off x="0" y="1600200"/>
            <a:ext cx="9144000" cy="1815882"/>
          </a:xfrm>
          <a:prstGeom prst="rect">
            <a:avLst/>
          </a:prstGeom>
          <a:noFill/>
        </p:spPr>
        <p:txBody>
          <a:bodyPr wrap="square" rtlCol="0">
            <a:spAutoFit/>
          </a:bodyPr>
          <a:lstStyle/>
          <a:p>
            <a:r>
              <a:rPr lang="en-US" sz="2800" u="sng" dirty="0">
                <a:solidFill>
                  <a:srgbClr val="000000"/>
                </a:solidFill>
              </a:rPr>
              <a:t>Students</a:t>
            </a:r>
            <a:r>
              <a:rPr lang="en-US" sz="2800" dirty="0">
                <a:solidFill>
                  <a:srgbClr val="000000"/>
                </a:solidFill>
              </a:rPr>
              <a:t>: Now is your chance to have unclear concepts clarified. </a:t>
            </a:r>
            <a:r>
              <a:rPr lang="en-US" sz="2800" b="1" dirty="0">
                <a:solidFill>
                  <a:srgbClr val="000000"/>
                </a:solidFill>
              </a:rPr>
              <a:t>Please take advantage</a:t>
            </a:r>
            <a:r>
              <a:rPr lang="en-US" sz="2800" dirty="0">
                <a:solidFill>
                  <a:srgbClr val="000000"/>
                </a:solidFill>
              </a:rPr>
              <a:t> of this time to ask any questions pertaining to this material or material previously covered! </a:t>
            </a:r>
          </a:p>
        </p:txBody>
      </p:sp>
      <p:pic>
        <p:nvPicPr>
          <p:cNvPr id="174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29000" y="2968570"/>
            <a:ext cx="5029200" cy="3775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79947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Decay Heat</a:t>
            </a:r>
          </a:p>
        </p:txBody>
      </p:sp>
      <p:sp>
        <p:nvSpPr>
          <p:cNvPr id="3" name="Content Placeholder 2"/>
          <p:cNvSpPr>
            <a:spLocks noGrp="1"/>
          </p:cNvSpPr>
          <p:nvPr>
            <p:ph idx="1"/>
          </p:nvPr>
        </p:nvSpPr>
        <p:spPr/>
        <p:txBody>
          <a:bodyPr>
            <a:normAutofit lnSpcReduction="10000"/>
          </a:bodyPr>
          <a:lstStyle/>
          <a:p>
            <a:r>
              <a:rPr lang="en-US" dirty="0"/>
              <a:t>A problem peculiar to power generation by nuclear reactors is that of decay heat. </a:t>
            </a:r>
            <a:endParaRPr lang="en-US" dirty="0" smtClean="0"/>
          </a:p>
          <a:p>
            <a:endParaRPr lang="en-US" dirty="0" smtClean="0"/>
          </a:p>
          <a:p>
            <a:endParaRPr lang="en-US" dirty="0" smtClean="0"/>
          </a:p>
          <a:p>
            <a:r>
              <a:rPr lang="en-US" dirty="0" smtClean="0"/>
              <a:t>In </a:t>
            </a:r>
            <a:r>
              <a:rPr lang="en-US" dirty="0"/>
              <a:t>fossil </a:t>
            </a:r>
            <a:r>
              <a:rPr lang="en-US" dirty="0" smtClean="0"/>
              <a:t>fuel facilities</a:t>
            </a:r>
            <a:r>
              <a:rPr lang="en-US" dirty="0"/>
              <a:t>, once the combustion process is halted, there is no further heat generation, and only </a:t>
            </a:r>
            <a:r>
              <a:rPr lang="en-US" dirty="0" smtClean="0"/>
              <a:t>a relatively </a:t>
            </a:r>
            <a:r>
              <a:rPr lang="en-US" dirty="0"/>
              <a:t>small amount of thermal energy is stored in the high temperature of plant components</a:t>
            </a:r>
            <a:r>
              <a:rPr lang="en-US" dirty="0" smtClean="0"/>
              <a:t>.</a:t>
            </a:r>
          </a:p>
          <a:p>
            <a:endParaRPr lang="en-US" dirty="0"/>
          </a:p>
        </p:txBody>
      </p:sp>
    </p:spTree>
    <p:extLst>
      <p:ext uri="{BB962C8B-B14F-4D97-AF65-F5344CB8AC3E}">
        <p14:creationId xmlns:p14="http://schemas.microsoft.com/office/powerpoint/2010/main" val="29193442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Decay Heat</a:t>
            </a:r>
          </a:p>
        </p:txBody>
      </p:sp>
      <p:sp>
        <p:nvSpPr>
          <p:cNvPr id="3" name="Content Placeholder 2"/>
          <p:cNvSpPr>
            <a:spLocks noGrp="1"/>
          </p:cNvSpPr>
          <p:nvPr>
            <p:ph idx="1"/>
          </p:nvPr>
        </p:nvSpPr>
        <p:spPr/>
        <p:txBody>
          <a:bodyPr>
            <a:normAutofit fontScale="92500" lnSpcReduction="10000"/>
          </a:bodyPr>
          <a:lstStyle/>
          <a:p>
            <a:endParaRPr lang="en-US" dirty="0" smtClean="0"/>
          </a:p>
          <a:p>
            <a:r>
              <a:rPr lang="en-US" dirty="0" smtClean="0"/>
              <a:t>In </a:t>
            </a:r>
            <a:r>
              <a:rPr lang="en-US" dirty="0"/>
              <a:t>a nuclear facility, the fission of heavy atoms such as isotopes of uranium and plutonium </a:t>
            </a:r>
            <a:r>
              <a:rPr lang="en-US" dirty="0" smtClean="0"/>
              <a:t>results in </a:t>
            </a:r>
            <a:r>
              <a:rPr lang="en-US" dirty="0"/>
              <a:t>the formation of highly radioactive fission products</a:t>
            </a:r>
            <a:r>
              <a:rPr lang="en-US" dirty="0" smtClean="0"/>
              <a:t>.</a:t>
            </a:r>
          </a:p>
          <a:p>
            <a:endParaRPr lang="en-US" dirty="0"/>
          </a:p>
          <a:p>
            <a:r>
              <a:rPr lang="en-US" dirty="0" smtClean="0"/>
              <a:t>Some radioactive </a:t>
            </a:r>
            <a:r>
              <a:rPr lang="en-US" dirty="0"/>
              <a:t>atoms will decay while the reactor is operating and the energy released by their </a:t>
            </a:r>
            <a:r>
              <a:rPr lang="en-US" dirty="0" smtClean="0"/>
              <a:t>decay will </a:t>
            </a:r>
            <a:r>
              <a:rPr lang="en-US" dirty="0"/>
              <a:t>be removed from the core along with the heat produced by the fission process. </a:t>
            </a:r>
          </a:p>
        </p:txBody>
      </p:sp>
    </p:spTree>
    <p:extLst>
      <p:ext uri="{BB962C8B-B14F-4D97-AF65-F5344CB8AC3E}">
        <p14:creationId xmlns:p14="http://schemas.microsoft.com/office/powerpoint/2010/main" val="21676350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Decay Heat</a:t>
            </a:r>
          </a:p>
        </p:txBody>
      </p:sp>
      <p:sp>
        <p:nvSpPr>
          <p:cNvPr id="3" name="Content Placeholder 2"/>
          <p:cNvSpPr>
            <a:spLocks noGrp="1"/>
          </p:cNvSpPr>
          <p:nvPr>
            <p:ph idx="1"/>
          </p:nvPr>
        </p:nvSpPr>
        <p:spPr/>
        <p:txBody>
          <a:bodyPr/>
          <a:lstStyle/>
          <a:p>
            <a:r>
              <a:rPr lang="en-US" dirty="0"/>
              <a:t>All radioactive materials that remain in the reactor at the time it is shut down and the fission process halted will continue to decay and release energy. </a:t>
            </a:r>
            <a:endParaRPr lang="en-US" dirty="0" smtClean="0"/>
          </a:p>
          <a:p>
            <a:endParaRPr lang="en-US" dirty="0"/>
          </a:p>
          <a:p>
            <a:r>
              <a:rPr lang="en-US" dirty="0" smtClean="0"/>
              <a:t>This </a:t>
            </a:r>
            <a:r>
              <a:rPr lang="en-US" dirty="0"/>
              <a:t>release of energy by the decay of fission products is called </a:t>
            </a:r>
            <a:r>
              <a:rPr lang="en-US" b="1" i="1" dirty="0"/>
              <a:t>decay heat</a:t>
            </a:r>
            <a:r>
              <a:rPr lang="en-US" dirty="0"/>
              <a:t>.</a:t>
            </a:r>
          </a:p>
          <a:p>
            <a:endParaRPr lang="en-US" dirty="0"/>
          </a:p>
        </p:txBody>
      </p:sp>
    </p:spTree>
    <p:extLst>
      <p:ext uri="{BB962C8B-B14F-4D97-AF65-F5344CB8AC3E}">
        <p14:creationId xmlns:p14="http://schemas.microsoft.com/office/powerpoint/2010/main" val="17126199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Significance of</a:t>
            </a:r>
            <a:br>
              <a:rPr lang="en-US" dirty="0" smtClean="0"/>
            </a:br>
            <a:r>
              <a:rPr lang="en-US" dirty="0" smtClean="0"/>
              <a:t> Decay </a:t>
            </a:r>
            <a:r>
              <a:rPr lang="en-US" dirty="0"/>
              <a:t>Heat</a:t>
            </a:r>
          </a:p>
        </p:txBody>
      </p:sp>
      <p:sp>
        <p:nvSpPr>
          <p:cNvPr id="3" name="Content Placeholder 2"/>
          <p:cNvSpPr>
            <a:spLocks noGrp="1"/>
          </p:cNvSpPr>
          <p:nvPr>
            <p:ph idx="1"/>
          </p:nvPr>
        </p:nvSpPr>
        <p:spPr/>
        <p:txBody>
          <a:bodyPr/>
          <a:lstStyle/>
          <a:p>
            <a:r>
              <a:rPr lang="en-US" dirty="0"/>
              <a:t>Reactor decay heat can be a major concern. In the worst case scenarios, it can cause melting </a:t>
            </a:r>
            <a:r>
              <a:rPr lang="en-US" dirty="0" smtClean="0"/>
              <a:t>of and/or </a:t>
            </a:r>
            <a:r>
              <a:rPr lang="en-US" dirty="0"/>
              <a:t>damage to the reactor core, as in the case of Three Mile Island. </a:t>
            </a:r>
            <a:endParaRPr lang="en-US" dirty="0" smtClean="0"/>
          </a:p>
          <a:p>
            <a:endParaRPr lang="en-US" dirty="0" smtClean="0"/>
          </a:p>
          <a:p>
            <a:r>
              <a:rPr lang="en-US" dirty="0" smtClean="0"/>
              <a:t>The </a:t>
            </a:r>
            <a:r>
              <a:rPr lang="en-US" dirty="0"/>
              <a:t>degree of </a:t>
            </a:r>
            <a:r>
              <a:rPr lang="en-US" dirty="0" smtClean="0"/>
              <a:t>concern with </a:t>
            </a:r>
            <a:r>
              <a:rPr lang="en-US" dirty="0"/>
              <a:t>decay heat will vary according to reactor type and design. </a:t>
            </a:r>
          </a:p>
        </p:txBody>
      </p:sp>
    </p:spTree>
    <p:extLst>
      <p:ext uri="{BB962C8B-B14F-4D97-AF65-F5344CB8AC3E}">
        <p14:creationId xmlns:p14="http://schemas.microsoft.com/office/powerpoint/2010/main" val="1428348549"/>
      </p:ext>
    </p:extLst>
  </p:cSld>
  <p:clrMapOvr>
    <a:masterClrMapping/>
  </p:clrMapOvr>
  <p:timing>
    <p:tnLst>
      <p:par>
        <p:cTn id="1" dur="indefinite" restart="never" nodeType="tmRoot"/>
      </p:par>
    </p:tnLst>
  </p:timing>
</p:sld>
</file>

<file path=ppt/theme/theme1.xml><?xml version="1.0" encoding="utf-8"?>
<a:theme xmlns:a="http://schemas.openxmlformats.org/drawingml/2006/main" name="RCNE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RCNET</Template>
  <TotalTime>262</TotalTime>
  <Words>2895</Words>
  <Application>Microsoft Office PowerPoint</Application>
  <PresentationFormat>On-screen Show (4:3)</PresentationFormat>
  <Paragraphs>357</Paragraphs>
  <Slides>58</Slides>
  <Notes>22</Notes>
  <HiddenSlides>0</HiddenSlides>
  <MMClips>0</MMClips>
  <ScaleCrop>false</ScaleCrop>
  <HeadingPairs>
    <vt:vector size="4" baseType="variant">
      <vt:variant>
        <vt:lpstr>Theme</vt:lpstr>
      </vt:variant>
      <vt:variant>
        <vt:i4>1</vt:i4>
      </vt:variant>
      <vt:variant>
        <vt:lpstr>Slide Titles</vt:lpstr>
      </vt:variant>
      <vt:variant>
        <vt:i4>58</vt:i4>
      </vt:variant>
    </vt:vector>
  </HeadingPairs>
  <TitlesOfParts>
    <vt:vector size="59" baseType="lpstr">
      <vt:lpstr>RCNET</vt:lpstr>
      <vt:lpstr>PowerPoint Presentation</vt:lpstr>
      <vt:lpstr>Power Plant Science</vt:lpstr>
      <vt:lpstr>Residual Heat &amp; Heat Decay (1.1.4.4)</vt:lpstr>
      <vt:lpstr>Decay Heat (1.1.4.4.1)</vt:lpstr>
      <vt:lpstr>Spent Fuel Pool</vt:lpstr>
      <vt:lpstr>Decay Heat</vt:lpstr>
      <vt:lpstr>Decay Heat</vt:lpstr>
      <vt:lpstr>Decay Heat</vt:lpstr>
      <vt:lpstr>Significance of  Decay Heat</vt:lpstr>
      <vt:lpstr>Three Mile Island</vt:lpstr>
      <vt:lpstr>Significance of  Decay Heat</vt:lpstr>
      <vt:lpstr>Major Sources of Natural Background Radiation (1.1.4.5)</vt:lpstr>
      <vt:lpstr>Background Radiation</vt:lpstr>
      <vt:lpstr>Background Radiation</vt:lpstr>
      <vt:lpstr>Background Radiation</vt:lpstr>
      <vt:lpstr>PowerPoint Presentation</vt:lpstr>
      <vt:lpstr>Background Radiation</vt:lpstr>
      <vt:lpstr>Basic Reactor Operations (1.1.4.6)</vt:lpstr>
      <vt:lpstr>Basic Reactor Design (1.1.4.6.1)</vt:lpstr>
      <vt:lpstr>PowerPoint Presentation</vt:lpstr>
      <vt:lpstr>PowerPoint Presentation</vt:lpstr>
      <vt:lpstr>Reactor Vessel &amp; Internals</vt:lpstr>
      <vt:lpstr>PowerPoint Presentation</vt:lpstr>
      <vt:lpstr>PowerPoint Presentation</vt:lpstr>
      <vt:lpstr>Nuclear Reactor</vt:lpstr>
      <vt:lpstr>Reactor Vessel Fabrication</vt:lpstr>
      <vt:lpstr>Reactor Vessel Delivery</vt:lpstr>
      <vt:lpstr>Steam Generator</vt:lpstr>
      <vt:lpstr>Pressurizer</vt:lpstr>
      <vt:lpstr>Reactor Coolant Pump</vt:lpstr>
      <vt:lpstr>Containment</vt:lpstr>
      <vt:lpstr>Containment Reinforcement</vt:lpstr>
      <vt:lpstr>Main Turbine </vt:lpstr>
      <vt:lpstr> Cooling Towers</vt:lpstr>
      <vt:lpstr>Turkey Point Cooling Canals</vt:lpstr>
      <vt:lpstr>Reactivity (1.1.4.6.3)</vt:lpstr>
      <vt:lpstr>Reactivity</vt:lpstr>
      <vt:lpstr>Reactivity Coefficients</vt:lpstr>
      <vt:lpstr>Reactivity Coefficients</vt:lpstr>
      <vt:lpstr>Temperature Coefficient of Reactivity</vt:lpstr>
      <vt:lpstr>Temperature Coefficient of Reactivity</vt:lpstr>
      <vt:lpstr>Void Coefficient</vt:lpstr>
      <vt:lpstr>Void Coefficient</vt:lpstr>
      <vt:lpstr>Void Coefficient</vt:lpstr>
      <vt:lpstr>Fuel Temperature Coefficient</vt:lpstr>
      <vt:lpstr>Control Rods (1.1.4.6.4)</vt:lpstr>
      <vt:lpstr>U-235 Fission</vt:lpstr>
      <vt:lpstr>Uranium Fuel Pellets</vt:lpstr>
      <vt:lpstr>Moderator &amp; Control Rods</vt:lpstr>
      <vt:lpstr>Fuel Assembly</vt:lpstr>
      <vt:lpstr>Spent Fuel Element</vt:lpstr>
      <vt:lpstr>Spent Fuel Pool</vt:lpstr>
      <vt:lpstr>Fission Product Poisons</vt:lpstr>
      <vt:lpstr>Fission Product Poisons</vt:lpstr>
      <vt:lpstr>Reactor Operations: Startup (1.1.4.6.5)</vt:lpstr>
      <vt:lpstr>Reactor Operations: Startup</vt:lpstr>
      <vt:lpstr>PowerPoint Presentation</vt:lpstr>
      <vt:lpstr>Questions???</vt:lpstr>
    </vt:vector>
  </TitlesOfParts>
  <Company>Indian River State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 Plant Science</dc:title>
  <dc:creator>Windows User</dc:creator>
  <cp:lastModifiedBy>Peggy Hines IRSC</cp:lastModifiedBy>
  <cp:revision>23</cp:revision>
  <dcterms:created xsi:type="dcterms:W3CDTF">2012-05-17T17:51:38Z</dcterms:created>
  <dcterms:modified xsi:type="dcterms:W3CDTF">2013-03-04T18:37:53Z</dcterms:modified>
</cp:coreProperties>
</file>