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53"/>
  </p:notesMasterIdLst>
  <p:handoutMasterIdLst>
    <p:handoutMasterId r:id="rId54"/>
  </p:handoutMasterIdLst>
  <p:sldIdLst>
    <p:sldId id="332" r:id="rId5"/>
    <p:sldId id="256" r:id="rId6"/>
    <p:sldId id="327" r:id="rId7"/>
    <p:sldId id="328" r:id="rId8"/>
    <p:sldId id="329" r:id="rId9"/>
    <p:sldId id="274" r:id="rId10"/>
    <p:sldId id="267" r:id="rId11"/>
    <p:sldId id="272" r:id="rId12"/>
    <p:sldId id="269" r:id="rId13"/>
    <p:sldId id="271" r:id="rId14"/>
    <p:sldId id="268" r:id="rId15"/>
    <p:sldId id="282" r:id="rId16"/>
    <p:sldId id="283" r:id="rId17"/>
    <p:sldId id="284" r:id="rId18"/>
    <p:sldId id="285" r:id="rId19"/>
    <p:sldId id="286" r:id="rId20"/>
    <p:sldId id="287" r:id="rId21"/>
    <p:sldId id="290" r:id="rId22"/>
    <p:sldId id="291" r:id="rId23"/>
    <p:sldId id="292" r:id="rId24"/>
    <p:sldId id="294" r:id="rId25"/>
    <p:sldId id="295" r:id="rId26"/>
    <p:sldId id="296" r:id="rId27"/>
    <p:sldId id="297" r:id="rId28"/>
    <p:sldId id="298" r:id="rId29"/>
    <p:sldId id="299" r:id="rId30"/>
    <p:sldId id="300" r:id="rId31"/>
    <p:sldId id="301" r:id="rId32"/>
    <p:sldId id="302" r:id="rId33"/>
    <p:sldId id="303" r:id="rId34"/>
    <p:sldId id="304" r:id="rId35"/>
    <p:sldId id="306" r:id="rId36"/>
    <p:sldId id="308" r:id="rId37"/>
    <p:sldId id="278" r:id="rId38"/>
    <p:sldId id="281" r:id="rId39"/>
    <p:sldId id="280" r:id="rId40"/>
    <p:sldId id="311" r:id="rId41"/>
    <p:sldId id="312" r:id="rId42"/>
    <p:sldId id="314" r:id="rId43"/>
    <p:sldId id="315" r:id="rId44"/>
    <p:sldId id="316" r:id="rId45"/>
    <p:sldId id="317" r:id="rId46"/>
    <p:sldId id="318" r:id="rId47"/>
    <p:sldId id="319" r:id="rId48"/>
    <p:sldId id="320" r:id="rId49"/>
    <p:sldId id="321" r:id="rId50"/>
    <p:sldId id="313" r:id="rId51"/>
    <p:sldId id="331"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90053" autoAdjust="0"/>
  </p:normalViewPr>
  <p:slideViewPr>
    <p:cSldViewPr>
      <p:cViewPr varScale="1">
        <p:scale>
          <a:sx n="45" d="100"/>
          <a:sy n="45" d="100"/>
        </p:scale>
        <p:origin x="-72" y="-739"/>
      </p:cViewPr>
      <p:guideLst>
        <p:guide orient="horz" pos="2160"/>
        <p:guide pos="2880"/>
      </p:guideLst>
    </p:cSldViewPr>
  </p:slideViewPr>
  <p:outlineViewPr>
    <p:cViewPr>
      <p:scale>
        <a:sx n="33" d="100"/>
        <a:sy n="33" d="100"/>
      </p:scale>
      <p:origin x="0" y="379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259BC9-6EAF-437F-BDC7-6101732A05DD}" type="datetimeFigureOut">
              <a:rPr lang="en-US" smtClean="0"/>
              <a:pPr/>
              <a:t>3/4/2013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595669-5FB9-4E6E-9295-1F248597ED12}" type="slidenum">
              <a:rPr lang="en-US" smtClean="0"/>
              <a:pPr/>
              <a:t>‹#›</a:t>
            </a:fld>
            <a:endParaRPr lang="en-US" dirty="0"/>
          </a:p>
        </p:txBody>
      </p:sp>
    </p:spTree>
    <p:extLst>
      <p:ext uri="{BB962C8B-B14F-4D97-AF65-F5344CB8AC3E}">
        <p14:creationId xmlns:p14="http://schemas.microsoft.com/office/powerpoint/2010/main" val="8057401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613467-DA7E-48C7-A51F-4AA5F688E693}" type="datetimeFigureOut">
              <a:rPr lang="en-US" smtClean="0"/>
              <a:pPr/>
              <a:t>3/4/2013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2BC6FB-8F35-4ED8-AC60-EB1EE40FA768}" type="slidenum">
              <a:rPr lang="en-US" smtClean="0"/>
              <a:pPr/>
              <a:t>‹#›</a:t>
            </a:fld>
            <a:endParaRPr lang="en-US" dirty="0"/>
          </a:p>
        </p:txBody>
      </p:sp>
    </p:spTree>
    <p:extLst>
      <p:ext uri="{BB962C8B-B14F-4D97-AF65-F5344CB8AC3E}">
        <p14:creationId xmlns:p14="http://schemas.microsoft.com/office/powerpoint/2010/main" val="31676766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p:spPr>
        <p:txBody>
          <a:bodyPr/>
          <a:lstStyle/>
          <a:p>
            <a:pPr eaLnBrk="1" hangingPunct="1"/>
            <a:r>
              <a:rPr lang="en-US" dirty="0" smtClean="0"/>
              <a:t>Objective</a:t>
            </a:r>
            <a:r>
              <a:rPr lang="en-US" baseline="0" dirty="0" smtClean="0"/>
              <a:t> #1 , </a:t>
            </a:r>
            <a:r>
              <a:rPr lang="en-US" dirty="0" smtClean="0"/>
              <a:t>5 to 7 times the normal running</a:t>
            </a:r>
            <a:r>
              <a:rPr lang="en-US" baseline="0" dirty="0" smtClean="0"/>
              <a:t> current value is typical on most motors.</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1" name="Rectangle 2"/>
          <p:cNvSpPr>
            <a:spLocks noGrp="1" noRot="1" noChangeAspect="1" noChangeArrowheads="1" noTextEdit="1"/>
          </p:cNvSpPr>
          <p:nvPr>
            <p:ph type="sldImg"/>
          </p:nvPr>
        </p:nvSpPr>
        <p:spPr>
          <a:ln/>
        </p:spPr>
      </p:sp>
      <p:sp>
        <p:nvSpPr>
          <p:cNvPr id="222212" name="Rectangle 3"/>
          <p:cNvSpPr>
            <a:spLocks noGrp="1" noChangeArrowheads="1"/>
          </p:cNvSpPr>
          <p:nvPr>
            <p:ph type="body" idx="1"/>
          </p:nvPr>
        </p:nvSpPr>
        <p:spPr>
          <a:noFill/>
          <a:ln/>
        </p:spPr>
        <p:txBody>
          <a:bodyPr/>
          <a:lstStyle/>
          <a:p>
            <a:pPr eaLnBrk="1" hangingPunct="1"/>
            <a:r>
              <a:rPr lang="en-US" dirty="0" smtClean="0"/>
              <a:t>The starting current can be observed on the power supply instrumentation of the turbine or diesel generator supplying</a:t>
            </a:r>
            <a:r>
              <a:rPr lang="en-US" baseline="0" dirty="0" smtClean="0"/>
              <a:t> the load.</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9" name="Rectangle 2"/>
          <p:cNvSpPr>
            <a:spLocks noGrp="1" noRot="1" noChangeAspect="1" noChangeArrowheads="1" noTextEdit="1"/>
          </p:cNvSpPr>
          <p:nvPr>
            <p:ph type="sldImg"/>
          </p:nvPr>
        </p:nvSpPr>
        <p:spPr>
          <a:ln/>
        </p:spPr>
      </p:sp>
      <p:sp>
        <p:nvSpPr>
          <p:cNvPr id="224260" name="Rectangle 3"/>
          <p:cNvSpPr>
            <a:spLocks noGrp="1" noChangeArrowheads="1"/>
          </p:cNvSpPr>
          <p:nvPr>
            <p:ph type="body" idx="1"/>
          </p:nvPr>
        </p:nvSpPr>
        <p:spPr>
          <a:noFill/>
          <a:ln/>
        </p:spPr>
        <p:txBody>
          <a:bodyPr/>
          <a:lstStyle/>
          <a:p>
            <a:r>
              <a:rPr lang="en-US" b="1" dirty="0" smtClean="0"/>
              <a:t>Objective #3</a:t>
            </a:r>
          </a:p>
          <a:p>
            <a:r>
              <a:rPr lang="en-US" b="1" dirty="0" smtClean="0"/>
              <a:t>Minimizing the Effects of Starting Current</a:t>
            </a:r>
          </a:p>
          <a:p>
            <a:r>
              <a:rPr lang="en-US" dirty="0" smtClean="0"/>
              <a:t>Some motor starting circuits are equipped with interlocks which: Limit number of successive motor start attempts</a:t>
            </a:r>
            <a:r>
              <a:rPr lang="en-US" baseline="0" dirty="0" smtClean="0"/>
              <a:t> </a:t>
            </a:r>
            <a:r>
              <a:rPr lang="en-US" dirty="0" smtClean="0"/>
              <a:t>OR Ensure minimum time elapsed between successive start attempts To prevent damage to the motor from high starting current</a:t>
            </a:r>
          </a:p>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p:spPr>
        <p:txBody>
          <a:bodyPr/>
          <a:lstStyle/>
          <a:p>
            <a:pPr eaLnBrk="1" hangingPunct="1"/>
            <a:endParaRPr lang="en-US" dirty="0" smtClean="0"/>
          </a:p>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noFill/>
          <a:ln/>
        </p:spPr>
        <p:txBody>
          <a:bodyPr/>
          <a:lstStyle/>
          <a:p>
            <a:pPr eaLnBrk="1" hangingPunct="1"/>
            <a:endParaRPr lang="en-US" dirty="0" smtClean="0"/>
          </a:p>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noFill/>
          <a:ln/>
        </p:spPr>
        <p:txBody>
          <a:bodyPr/>
          <a:lstStyle/>
          <a:p>
            <a:pPr eaLnBrk="1" hangingPunct="1"/>
            <a:r>
              <a:rPr lang="en-US" dirty="0" smtClean="0"/>
              <a:t>Objective #4</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p:spPr>
        <p:txBody>
          <a:bodyPr/>
          <a:lstStyle/>
          <a:p>
            <a:pPr eaLnBrk="1" hangingPunct="1"/>
            <a:r>
              <a:rPr lang="en-US" dirty="0" smtClean="0"/>
              <a:t>Objective #4, One of the most common </a:t>
            </a:r>
            <a:r>
              <a:rPr lang="en-US" baseline="0" dirty="0" smtClean="0"/>
              <a:t>problems noted with motor operated valves (MOV) maintenance.</a:t>
            </a:r>
            <a:endParaRPr lang="en-US" dirty="0" smtClean="0"/>
          </a:p>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noFill/>
          <a:ln/>
        </p:spPr>
        <p:txBody>
          <a:bodyPr/>
          <a:lstStyle/>
          <a:p>
            <a:pPr eaLnBrk="1" hangingPunct="1"/>
            <a:r>
              <a:rPr lang="en-US" dirty="0" smtClean="0"/>
              <a:t>Objective #4</a:t>
            </a:r>
          </a:p>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p:spPr>
        <p:txBody>
          <a:bodyPr/>
          <a:lstStyle/>
          <a:p>
            <a:pPr eaLnBrk="1" hangingPunct="1"/>
            <a:r>
              <a:rPr lang="en-US" dirty="0" smtClean="0"/>
              <a:t>Objective #4</a:t>
            </a:r>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dirty="0"/>
              <a:t>Introduction to MCD</a:t>
            </a:r>
          </a:p>
        </p:txBody>
      </p:sp>
      <p:sp>
        <p:nvSpPr>
          <p:cNvPr id="46083" name="Rectangle 6"/>
          <p:cNvSpPr>
            <a:spLocks noGrp="1" noChangeArrowheads="1"/>
          </p:cNvSpPr>
          <p:nvPr>
            <p:ph type="ftr" sz="quarter" idx="4"/>
          </p:nvPr>
        </p:nvSpPr>
        <p:spPr>
          <a:noFill/>
        </p:spPr>
        <p:txBody>
          <a:bodyPr/>
          <a:lstStyle/>
          <a:p>
            <a:r>
              <a:rPr lang="en-US" dirty="0"/>
              <a:t>V-NL-PP-36401-03</a:t>
            </a:r>
          </a:p>
        </p:txBody>
      </p:sp>
      <p:sp>
        <p:nvSpPr>
          <p:cNvPr id="46084" name="Rectangle 7"/>
          <p:cNvSpPr>
            <a:spLocks noGrp="1" noChangeArrowheads="1"/>
          </p:cNvSpPr>
          <p:nvPr>
            <p:ph type="sldNum" sz="quarter" idx="5"/>
          </p:nvPr>
        </p:nvSpPr>
        <p:spPr>
          <a:noFill/>
        </p:spPr>
        <p:txBody>
          <a:bodyPr/>
          <a:lstStyle/>
          <a:p>
            <a:fld id="{D66BFC40-E7A3-41F0-B212-D2DF36F92743}" type="slidenum">
              <a:rPr lang="en-US"/>
              <a:pPr/>
              <a:t>3</a:t>
            </a:fld>
            <a:endParaRPr lang="en-US" dirty="0"/>
          </a:p>
        </p:txBody>
      </p:sp>
      <p:sp>
        <p:nvSpPr>
          <p:cNvPr id="46085" name="Rectangle 2"/>
          <p:cNvSpPr>
            <a:spLocks noGrp="1" noRot="1" noChangeAspect="1" noChangeArrowheads="1" noTextEdit="1"/>
          </p:cNvSpPr>
          <p:nvPr>
            <p:ph type="sldImg"/>
          </p:nvPr>
        </p:nvSpPr>
        <p:spPr>
          <a:ln/>
        </p:spPr>
      </p:sp>
      <p:sp>
        <p:nvSpPr>
          <p:cNvPr id="4608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AC72BF2-E066-483A-AAC1-2DDD35053FF7}" type="slidenum">
              <a:rPr lang="en-US" sz="1200">
                <a:solidFill>
                  <a:schemeClr val="tx1"/>
                </a:solidFill>
                <a:latin typeface="Arial" charset="0"/>
              </a:rPr>
              <a:pPr algn="r"/>
              <a:t>26</a:t>
            </a:fld>
            <a:endParaRPr lang="en-US" sz="1200" dirty="0">
              <a:solidFill>
                <a:schemeClr val="tx1"/>
              </a:solidFill>
              <a:latin typeface="Arial" charset="0"/>
            </a:endParaRPr>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Objective #4</a:t>
            </a:r>
          </a:p>
          <a:p>
            <a:pPr eaLnBrk="1" hangingPunct="1"/>
            <a:endParaRPr lang="en-US" dirty="0" smtClean="0"/>
          </a:p>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D4E4AA8-781C-4F9E-838F-6CEB56573AC0}" type="slidenum">
              <a:rPr lang="en-US" sz="1200">
                <a:solidFill>
                  <a:schemeClr val="tx1"/>
                </a:solidFill>
                <a:latin typeface="Arial" charset="0"/>
              </a:rPr>
              <a:pPr algn="r"/>
              <a:t>27</a:t>
            </a:fld>
            <a:endParaRPr lang="en-US" sz="1200" dirty="0">
              <a:solidFill>
                <a:schemeClr val="tx1"/>
              </a:solidFill>
              <a:latin typeface="Arial" charset="0"/>
            </a:endParaRPr>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p:spPr>
        <p:txBody>
          <a:bodyPr/>
          <a:lstStyle/>
          <a:p>
            <a:pPr eaLnBrk="1" hangingPunct="1"/>
            <a:endParaRPr lang="en-US" dirty="0" smtClean="0"/>
          </a:p>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C88D6B3-C1AE-4FDD-84CE-4E30CFE8A351}" type="slidenum">
              <a:rPr lang="en-US" sz="1200">
                <a:solidFill>
                  <a:schemeClr val="tx1"/>
                </a:solidFill>
                <a:latin typeface="Arial" charset="0"/>
              </a:rPr>
              <a:pPr algn="r"/>
              <a:t>28</a:t>
            </a:fld>
            <a:endParaRPr lang="en-US" sz="1200" dirty="0">
              <a:solidFill>
                <a:schemeClr val="tx1"/>
              </a:solidFill>
              <a:latin typeface="Arial" charset="0"/>
            </a:endParaRPr>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a:ln/>
        </p:spPr>
        <p:txBody>
          <a:bodyPr/>
          <a:lstStyle/>
          <a:p>
            <a:pPr eaLnBrk="1" hangingPunct="1"/>
            <a:r>
              <a:rPr lang="en-US" dirty="0" smtClean="0"/>
              <a:t>These are some of the most common indications</a:t>
            </a:r>
            <a:r>
              <a:rPr lang="en-US" baseline="0" dirty="0" smtClean="0"/>
              <a:t> , these are also indications used for binding/rubbing of shaft impeller/fan. Note the most noticeable indication will be increased noise or abnormal noise levels. Vibration levels will also rise with the component and lead to possible alarms and warnings from installed monitoring/troubleshooting  systems. </a:t>
            </a:r>
            <a:endParaRPr lang="en-US" dirty="0" smtClean="0"/>
          </a:p>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17B9D8B-0068-4489-B451-7140BAFB81DE}" type="slidenum">
              <a:rPr lang="en-US" sz="1200">
                <a:solidFill>
                  <a:schemeClr val="tx1"/>
                </a:solidFill>
                <a:latin typeface="Arial" charset="0"/>
              </a:rPr>
              <a:pPr algn="r"/>
              <a:t>29</a:t>
            </a:fld>
            <a:endParaRPr lang="en-US" sz="1200" dirty="0">
              <a:solidFill>
                <a:schemeClr val="tx1"/>
              </a:solidFill>
              <a:latin typeface="Arial" charset="0"/>
            </a:endParaRPr>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a:ln/>
        </p:spPr>
        <p:txBody>
          <a:bodyPr/>
          <a:lstStyle/>
          <a:p>
            <a:pPr eaLnBrk="1" hangingPunct="1"/>
            <a:r>
              <a:rPr lang="en-US" dirty="0" smtClean="0"/>
              <a:t>Motor has power available</a:t>
            </a:r>
            <a:r>
              <a:rPr lang="en-US" baseline="0" dirty="0" smtClean="0"/>
              <a:t> and is turning, however no work is being done by the motor.</a:t>
            </a:r>
            <a:endParaRPr lang="en-US" dirty="0" smtClean="0"/>
          </a:p>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C003F5A-DCF1-40D1-AC8F-A4427EDF83F8}" type="slidenum">
              <a:rPr lang="en-US" sz="1200">
                <a:solidFill>
                  <a:schemeClr val="tx1"/>
                </a:solidFill>
                <a:latin typeface="Arial" charset="0"/>
              </a:rPr>
              <a:pPr algn="r"/>
              <a:t>30</a:t>
            </a:fld>
            <a:endParaRPr lang="en-US" sz="1200" dirty="0">
              <a:solidFill>
                <a:schemeClr val="tx1"/>
              </a:solidFill>
              <a:latin typeface="Arial" charset="0"/>
            </a:endParaRPr>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a:ln/>
        </p:spPr>
        <p:txBody>
          <a:bodyPr/>
          <a:lstStyle/>
          <a:p>
            <a:pPr eaLnBrk="1" hangingPunct="1"/>
            <a:endParaRPr lang="en-US" dirty="0" smtClean="0"/>
          </a:p>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19C8617-1FC6-4790-9D24-12998D9D2107}" type="slidenum">
              <a:rPr lang="en-US" sz="1200">
                <a:solidFill>
                  <a:schemeClr val="tx1"/>
                </a:solidFill>
                <a:latin typeface="Arial" charset="0"/>
              </a:rPr>
              <a:pPr algn="r"/>
              <a:t>31</a:t>
            </a:fld>
            <a:endParaRPr lang="en-US" sz="1200" dirty="0">
              <a:solidFill>
                <a:schemeClr val="tx1"/>
              </a:solidFill>
              <a:latin typeface="Arial" charset="0"/>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p:spPr>
        <p:txBody>
          <a:bodyPr/>
          <a:lstStyle/>
          <a:p>
            <a:pPr eaLnBrk="1" hangingPunct="1"/>
            <a:endParaRPr lang="en-US" dirty="0" smtClean="0"/>
          </a:p>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9" name="Rectangle 2"/>
          <p:cNvSpPr>
            <a:spLocks noGrp="1" noRot="1" noChangeAspect="1" noChangeArrowheads="1" noTextEdit="1"/>
          </p:cNvSpPr>
          <p:nvPr>
            <p:ph type="sldImg"/>
          </p:nvPr>
        </p:nvSpPr>
        <p:spPr>
          <a:ln/>
        </p:spPr>
      </p:sp>
      <p:sp>
        <p:nvSpPr>
          <p:cNvPr id="239620" name="Rectangle 3"/>
          <p:cNvSpPr>
            <a:spLocks noGrp="1" noChangeArrowheads="1"/>
          </p:cNvSpPr>
          <p:nvPr>
            <p:ph type="body" idx="1"/>
          </p:nvPr>
        </p:nvSpPr>
        <p:spPr>
          <a:noFill/>
          <a:ln/>
        </p:spPr>
        <p:txBody>
          <a:bodyPr/>
          <a:lstStyle/>
          <a:p>
            <a:pPr eaLnBrk="1" hangingPunct="1"/>
            <a:r>
              <a:rPr lang="en-US" dirty="0" smtClean="0"/>
              <a:t>Pump laws were covered in detail</a:t>
            </a:r>
            <a:r>
              <a:rPr lang="en-US" baseline="0" dirty="0" smtClean="0"/>
              <a:t> during NUET 1150, this is just a quick review to look at the application of the laws with speed, current and power.</a:t>
            </a:r>
            <a:r>
              <a:rPr lang="en-US" dirty="0" smtClean="0"/>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noFill/>
          <a:ln/>
        </p:spPr>
        <p:txBody>
          <a:bodyPr/>
          <a:lstStyle/>
          <a:p>
            <a:pPr eaLnBrk="1" hangingPunct="1"/>
            <a:r>
              <a:rPr lang="en-US" dirty="0" smtClean="0"/>
              <a:t>Review of the major terms</a:t>
            </a:r>
          </a:p>
          <a:p>
            <a:pPr eaLnBrk="1" hangingPunct="1"/>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9" name="Rectangle 2"/>
          <p:cNvSpPr>
            <a:spLocks noGrp="1" noRot="1" noChangeAspect="1" noChangeArrowheads="1" noTextEdit="1"/>
          </p:cNvSpPr>
          <p:nvPr>
            <p:ph type="sldImg"/>
          </p:nvPr>
        </p:nvSpPr>
        <p:spPr>
          <a:ln/>
        </p:spPr>
      </p:sp>
      <p:sp>
        <p:nvSpPr>
          <p:cNvPr id="272390" name="Rectangle 3"/>
          <p:cNvSpPr>
            <a:spLocks noGrp="1" noChangeArrowheads="1"/>
          </p:cNvSpPr>
          <p:nvPr>
            <p:ph type="body" idx="1"/>
          </p:nvPr>
        </p:nvSpPr>
        <p:spPr>
          <a:noFill/>
          <a:ln/>
        </p:spPr>
        <p:txBody>
          <a:bodyPr/>
          <a:lstStyle/>
          <a:p>
            <a:endParaRPr lang="en-US" dirty="0" smtClean="0"/>
          </a:p>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7" name="Rectangle 2"/>
          <p:cNvSpPr>
            <a:spLocks noGrp="1" noRot="1" noChangeAspect="1" noChangeArrowheads="1" noTextEdit="1"/>
          </p:cNvSpPr>
          <p:nvPr>
            <p:ph type="sldImg"/>
          </p:nvPr>
        </p:nvSpPr>
        <p:spPr>
          <a:ln/>
        </p:spPr>
      </p:sp>
      <p:sp>
        <p:nvSpPr>
          <p:cNvPr id="274438" name="Rectangle 3"/>
          <p:cNvSpPr>
            <a:spLocks noGrp="1" noChangeArrowheads="1"/>
          </p:cNvSpPr>
          <p:nvPr>
            <p:ph type="body" idx="1"/>
          </p:nvPr>
        </p:nvSpPr>
        <p:spPr>
          <a:noFill/>
          <a:ln/>
        </p:spPr>
        <p:txBody>
          <a:bodyPr/>
          <a:lstStyle/>
          <a:p>
            <a:endParaRPr lang="en-US" dirty="0" smtClean="0"/>
          </a:p>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Voltage 1&amp;2 unit component pictures are used plant 3 and 4 will have similar components in place.</a:t>
            </a: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5" name="Rectangle 2"/>
          <p:cNvSpPr>
            <a:spLocks noGrp="1" noRot="1" noChangeAspect="1" noChangeArrowheads="1" noTextEdit="1"/>
          </p:cNvSpPr>
          <p:nvPr>
            <p:ph type="sldImg"/>
          </p:nvPr>
        </p:nvSpPr>
        <p:spPr>
          <a:ln/>
        </p:spPr>
      </p:sp>
      <p:sp>
        <p:nvSpPr>
          <p:cNvPr id="276486" name="Rectangle 3"/>
          <p:cNvSpPr>
            <a:spLocks noGrp="1" noChangeArrowheads="1"/>
          </p:cNvSpPr>
          <p:nvPr>
            <p:ph type="body" idx="1"/>
          </p:nvPr>
        </p:nvSpPr>
        <p:spPr>
          <a:noFill/>
          <a:ln/>
        </p:spPr>
        <p:txBody>
          <a:bodyPr/>
          <a:lstStyle/>
          <a:p>
            <a:endParaRPr lang="en-US" dirty="0" smtClean="0"/>
          </a:p>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 #5</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r>
              <a:rPr lang="en-US" dirty="0" smtClean="0"/>
              <a:t>Three additional mouse clicks to reveal entire slide contents.</a:t>
            </a:r>
          </a:p>
          <a:p>
            <a:pPr eaLnBrk="1" hangingPunct="1"/>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r>
              <a:rPr lang="en-US" dirty="0" smtClean="0"/>
              <a:t>Objective#1 , Two additional mouse clicks to reveal entire slide contents.</a:t>
            </a:r>
          </a:p>
          <a:p>
            <a:pPr eaLnBrk="1" hangingPunct="1"/>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r>
              <a:rPr lang="en-US" dirty="0" smtClean="0"/>
              <a:t>Three mouse clicks to reveal entire slide contents.</a:t>
            </a:r>
          </a:p>
          <a:p>
            <a:pPr eaLnBrk="1" hangingPunct="1"/>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r>
              <a:rPr lang="en-US" dirty="0" smtClean="0"/>
              <a:t>This value for starting</a:t>
            </a:r>
            <a:r>
              <a:rPr lang="en-US" baseline="0" dirty="0" smtClean="0"/>
              <a:t> resistance (Rs) is then added to the Ra (Ra + Rs) to limit the starting current of the motor during the startup procedure. </a:t>
            </a:r>
            <a:r>
              <a:rPr lang="en-US" dirty="0" smtClean="0"/>
              <a:t>One additional mouse click to reveal entire slide contents.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r>
              <a:rPr lang="en-US" dirty="0" smtClean="0"/>
              <a:t>Two additional mouse clicks to reveal entire slide contents.</a:t>
            </a:r>
          </a:p>
          <a:p>
            <a:pPr eaLnBrk="1" hangingPunct="1"/>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r>
              <a:rPr lang="en-US" dirty="0" smtClean="0"/>
              <a:t>Two additional mouse clicks to reveal entire slide contents.</a:t>
            </a:r>
          </a:p>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n-US" sz="1000" b="1" dirty="0" smtClean="0"/>
              <a:t>This slide is to show the size and scale of some motors on site very large, therefore starting currents and surges will be more pronounced with these motors.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7" name="Rectangle 2"/>
          <p:cNvSpPr>
            <a:spLocks noGrp="1" noRot="1" noChangeAspect="1" noChangeArrowheads="1" noTextEdit="1"/>
          </p:cNvSpPr>
          <p:nvPr>
            <p:ph type="sldImg"/>
          </p:nvPr>
        </p:nvSpPr>
        <p:spPr>
          <a:ln/>
        </p:spPr>
      </p:sp>
      <p:sp>
        <p:nvSpPr>
          <p:cNvPr id="207878" name="Rectangle 3"/>
          <p:cNvSpPr>
            <a:spLocks noGrp="1" noChangeArrowheads="1"/>
          </p:cNvSpPr>
          <p:nvPr>
            <p:ph type="body" idx="1"/>
          </p:nvPr>
        </p:nvSpPr>
        <p:spPr>
          <a:noFill/>
          <a:ln/>
        </p:spPr>
        <p:txBody>
          <a:bodyPr/>
          <a:lstStyle/>
          <a:p>
            <a:r>
              <a:rPr lang="en-US" dirty="0" smtClean="0"/>
              <a:t>Pumps are submerged in the water. </a:t>
            </a:r>
            <a:r>
              <a:rPr lang="en-US" sz="1200" kern="1200" dirty="0" smtClean="0">
                <a:solidFill>
                  <a:schemeClr val="tx1"/>
                </a:solidFill>
                <a:latin typeface="+mn-lt"/>
                <a:ea typeface="+mn-ea"/>
                <a:cs typeface="+mn-cs"/>
              </a:rPr>
              <a:t>Two Circulating Water pumps supply the driving head for Circulating Water through the System. Each Circulating Water pump is a vertical, single stage, open impeller Unit. The two pumps are located at the end of the Cooling Tower flume in a 35 ft deep pit to achieve the required NPSH. The pump discharge is approximately at ground level and the impeller near the bottom of the pit. The pumps are rated at 242,300 </a:t>
            </a:r>
            <a:r>
              <a:rPr lang="en-US" sz="1200" kern="1200" dirty="0" err="1" smtClean="0">
                <a:solidFill>
                  <a:schemeClr val="tx1"/>
                </a:solidFill>
                <a:latin typeface="+mn-lt"/>
                <a:ea typeface="+mn-ea"/>
                <a:cs typeface="+mn-cs"/>
              </a:rPr>
              <a:t>gpm</a:t>
            </a:r>
            <a:r>
              <a:rPr lang="en-US" sz="1200" kern="1200" dirty="0" smtClean="0">
                <a:solidFill>
                  <a:schemeClr val="tx1"/>
                </a:solidFill>
                <a:latin typeface="+mn-lt"/>
                <a:ea typeface="+mn-ea"/>
                <a:cs typeface="+mn-cs"/>
              </a:rPr>
              <a:t> each at a discharge pressure of 41 psig</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r>
              <a:rPr lang="en-US" dirty="0" smtClean="0"/>
              <a:t>Objective #1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Basic operation of an induction motor.</a:t>
            </a:r>
          </a:p>
          <a:p>
            <a:pPr eaLnBrk="1" hangingPunct="1"/>
            <a:endParaRPr lang="en-US" dirty="0" smtClean="0"/>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9" name="Rectangle 2"/>
          <p:cNvSpPr>
            <a:spLocks noGrp="1" noRot="1" noChangeAspect="1" noChangeArrowheads="1" noTextEdit="1"/>
          </p:cNvSpPr>
          <p:nvPr>
            <p:ph type="sldImg"/>
          </p:nvPr>
        </p:nvSpPr>
        <p:spPr>
          <a:ln/>
        </p:spPr>
      </p:sp>
      <p:sp>
        <p:nvSpPr>
          <p:cNvPr id="219140" name="Rectangle 3"/>
          <p:cNvSpPr>
            <a:spLocks noGrp="1" noChangeArrowheads="1"/>
          </p:cNvSpPr>
          <p:nvPr>
            <p:ph type="body" idx="1"/>
          </p:nvPr>
        </p:nvSpPr>
        <p:spPr>
          <a:noFill/>
          <a:ln/>
        </p:spPr>
        <p:txBody>
          <a:bodyPr/>
          <a:lstStyle/>
          <a:p>
            <a:pPr eaLnBrk="1" hangingPunct="1"/>
            <a:r>
              <a:rPr lang="en-US" dirty="0" smtClean="0"/>
              <a:t>Basic operation of an induction motor.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C56EE79-F2DA-4ABD-8F14-EB598902ED58}" type="slidenum">
              <a:rPr lang="en-US" sz="1200">
                <a:solidFill>
                  <a:schemeClr val="tx1"/>
                </a:solidFill>
                <a:latin typeface="Arial" charset="0"/>
              </a:rPr>
              <a:pPr algn="r"/>
              <a:t>15</a:t>
            </a:fld>
            <a:endParaRPr lang="en-US" sz="1200" dirty="0">
              <a:solidFill>
                <a:schemeClr val="tx1"/>
              </a:solidFill>
              <a:latin typeface="Arial"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r>
              <a:rPr lang="en-US" dirty="0" smtClean="0"/>
              <a:t>This is how CEMF</a:t>
            </a:r>
            <a:r>
              <a:rPr lang="en-US" baseline="0" dirty="0" smtClean="0"/>
              <a:t> limits </a:t>
            </a:r>
            <a:r>
              <a:rPr lang="en-US" baseline="0" dirty="0" err="1" smtClean="0"/>
              <a:t>Ia</a:t>
            </a:r>
            <a:r>
              <a:rPr lang="en-US" baseline="0" dirty="0" smtClean="0"/>
              <a:t> </a:t>
            </a:r>
            <a:endParaRPr lang="en-US" dirty="0" smtClean="0"/>
          </a:p>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4DA200-6A8C-46E8-82A9-465ABD7FD844}" type="datetime1">
              <a:rPr lang="en-US" smtClean="0"/>
              <a:pPr/>
              <a:t>3/4/2013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B4BD1-2E84-412F-8AD1-517CF9939C66}" type="datetime1">
              <a:rPr lang="en-US" smtClean="0"/>
              <a:pPr/>
              <a:t>3/4/2013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AF7A2-B58D-4C35-99C6-55AA97F2007E}" type="datetime1">
              <a:rPr lang="en-US" smtClean="0"/>
              <a:pPr/>
              <a:t>3/4/2013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dirty="0"/>
              <a:t>V-NL-PP-36401-03</a:t>
            </a:r>
          </a:p>
        </p:txBody>
      </p:sp>
      <p:sp>
        <p:nvSpPr>
          <p:cNvPr id="4" name="Rectangle 6"/>
          <p:cNvSpPr>
            <a:spLocks noGrp="1" noChangeArrowheads="1"/>
          </p:cNvSpPr>
          <p:nvPr>
            <p:ph type="sldNum" sz="quarter" idx="11"/>
          </p:nvPr>
        </p:nvSpPr>
        <p:spPr>
          <a:ln/>
        </p:spPr>
        <p:txBody>
          <a:bodyPr/>
          <a:lstStyle>
            <a:lvl1pPr>
              <a:defRPr/>
            </a:lvl1pPr>
          </a:lstStyle>
          <a:p>
            <a:pPr>
              <a:defRPr/>
            </a:pPr>
            <a:fld id="{6C08ADF6-4E2D-4D27-A121-50291481E8C6}" type="slidenum">
              <a:rPr lang="en-US"/>
              <a:pPr>
                <a:defRPr/>
              </a:pPr>
              <a:t>‹#›</a:t>
            </a:fld>
            <a:endParaRPr lang="en-US" dirty="0"/>
          </a:p>
        </p:txBody>
      </p:sp>
    </p:spTree>
  </p:cSld>
  <p:clrMapOvr>
    <a:masterClrMapping/>
  </p:clrMapOvr>
  <p:transition>
    <p:wipe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68580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1529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371600"/>
            <a:ext cx="41529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fld id="{696386D6-A3B5-41B3-8CFA-6D15056D75B3}" type="datetime1">
              <a:rPr lang="en-US" altLang="en-US" smtClean="0"/>
              <a:pPr>
                <a:defRPr/>
              </a:pPr>
              <a:t>3/4/2013</a:t>
            </a:fld>
            <a:endParaRPr lang="en-US" alt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75FD7D9F-7200-4C00-AA44-3BACA52E90E9}" type="slidenum">
              <a:rPr lang="en-US" altLang="en-US"/>
              <a:pPr>
                <a:defRPr/>
              </a:pPr>
              <a:t>‹#›</a:t>
            </a:fld>
            <a:endParaRPr lang="en-US"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85CFA-64A6-496B-8F18-1978624493C9}" type="datetime1">
              <a:rPr lang="en-US" smtClean="0"/>
              <a:pPr/>
              <a:t>3/4/2013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732E5F-5B63-4488-B7E1-B1809368D0FC}" type="datetime1">
              <a:rPr lang="en-US" smtClean="0"/>
              <a:pPr/>
              <a:t>3/4/2013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EB2523-6A03-44C5-9660-C6DE76DD0B1B}" type="datetime1">
              <a:rPr lang="en-US" smtClean="0"/>
              <a:pPr/>
              <a:t>3/4/2013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40BED0-9946-4CAB-A6F7-7986B597C8B2}" type="datetime1">
              <a:rPr lang="en-US" smtClean="0"/>
              <a:pPr/>
              <a:t>3/4/2013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12DCB0-E8A8-404E-9520-608A7343062B}" type="datetime1">
              <a:rPr lang="en-US" smtClean="0"/>
              <a:pPr/>
              <a:t>3/4/2013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BDE51A-F9A7-4732-A818-106BE03E051D}" type="datetime1">
              <a:rPr lang="en-US" smtClean="0"/>
              <a:pPr/>
              <a:t>3/4/2013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6E4F7C4-2382-4D1D-BC5D-64A5C3E38462}" type="slidenum">
              <a:rPr lang="en-US" smtClean="0"/>
              <a:pPr/>
              <a:t>‹#›</a:t>
            </a:fld>
            <a:endParaRPr lang="en-US" dirty="0"/>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4827DE-6A92-414C-AD48-814C665B74AA}" type="datetime1">
              <a:rPr lang="en-US" smtClean="0"/>
              <a:pPr/>
              <a:t>3/4/2013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CC05E0-11A0-4814-B456-8534E75BDDC2}" type="datetime1">
              <a:rPr lang="en-US" smtClean="0"/>
              <a:pPr/>
              <a:t>3/4/2013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916FE-F10A-4F8C-BB45-561B526D7D19}" type="datetime1">
              <a:rPr lang="en-US" smtClean="0"/>
              <a:pPr/>
              <a:t>3/4/2013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E4F7C4-2382-4D1D-BC5D-64A5C3E38462}" type="slidenum">
              <a:rPr lang="en-US" smtClean="0"/>
              <a:pPr/>
              <a:t>‹#›</a:t>
            </a:fld>
            <a:endParaRPr lang="en-US" dirty="0"/>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oleObject" Target="../embeddings/oleObject2.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2.emf"/><Relationship Id="rId4" Type="http://schemas.openxmlformats.org/officeDocument/2006/relationships/oleObject" Target="../embeddings/oleObject3.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w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15.wmf"/><Relationship Id="rId4" Type="http://schemas.openxmlformats.org/officeDocument/2006/relationships/oleObject" Target="../embeddings/oleObject4.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image" Target="../media/image16.wmf"/><Relationship Id="rId4" Type="http://schemas.openxmlformats.org/officeDocument/2006/relationships/oleObject" Target="../embeddings/oleObject5.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vmlDrawing" Target="../drawings/vmlDrawing6.vml"/><Relationship Id="rId5" Type="http://schemas.openxmlformats.org/officeDocument/2006/relationships/image" Target="../media/image16.wmf"/><Relationship Id="rId4" Type="http://schemas.openxmlformats.org/officeDocument/2006/relationships/oleObject" Target="../embeddings/oleObject6.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vmlDrawing" Target="../drawings/vmlDrawing7.vml"/><Relationship Id="rId5" Type="http://schemas.openxmlformats.org/officeDocument/2006/relationships/image" Target="../media/image17.wmf"/><Relationship Id="rId4" Type="http://schemas.openxmlformats.org/officeDocument/2006/relationships/oleObject" Target="../embeddings/oleObject7.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vmlDrawing" Target="../drawings/vmlDrawing8.vml"/><Relationship Id="rId5" Type="http://schemas.openxmlformats.org/officeDocument/2006/relationships/image" Target="../media/image18.wmf"/><Relationship Id="rId4" Type="http://schemas.openxmlformats.org/officeDocument/2006/relationships/oleObject" Target="../embeddings/oleObject8.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r>
              <a:rPr lang="en-US" sz="1800" b="1" u="sng" dirty="0" smtClean="0">
                <a:solidFill>
                  <a:srgbClr val="000000"/>
                </a:solidFill>
                <a:latin typeface="+mn-lt"/>
              </a:rPr>
              <a:t>Keywords</a:t>
            </a:r>
          </a:p>
          <a:p>
            <a:pPr fontAlgn="base">
              <a:spcBef>
                <a:spcPct val="0"/>
              </a:spcBef>
              <a:spcAft>
                <a:spcPct val="0"/>
              </a:spcAft>
            </a:pPr>
            <a:r>
              <a:rPr lang="en-US" dirty="0" smtClean="0">
                <a:solidFill>
                  <a:srgbClr val="000000"/>
                </a:solidFill>
              </a:rPr>
              <a:t>Starting current, running current, motor failure indications, circulating water pump, condensate pump, centrifugal pump, overloading, rotor, bearings, pump law relationship, </a:t>
            </a:r>
            <a:r>
              <a:rPr lang="en-US" smtClean="0">
                <a:solidFill>
                  <a:srgbClr val="000000"/>
                </a:solidFill>
              </a:rPr>
              <a:t>starting resistance.</a:t>
            </a:r>
            <a:endParaRPr lang="en-US"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Description</a:t>
            </a: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Plant Overview-</a:t>
            </a:r>
            <a:r>
              <a:rPr lang="en-US" sz="3600" b="1" kern="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-Motors</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806349156"/>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481218"/>
                <a:gridCol w="1219200"/>
                <a:gridCol w="1066800"/>
                <a:gridCol w="566818"/>
                <a:gridCol w="1083509"/>
                <a:gridCol w="1083509"/>
              </a:tblGrid>
              <a:tr h="216024">
                <a:tc>
                  <a:txBody>
                    <a:bodyPr/>
                    <a:lstStyle/>
                    <a:p>
                      <a:r>
                        <a:rPr lang="en-US" dirty="0" smtClean="0">
                          <a:solidFill>
                            <a:schemeClr val="tx1"/>
                          </a:solidFill>
                        </a:rPr>
                        <a:t>1.3.5.2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2.1.14.4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5.1.1.2.1.12a</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5.3.2.3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5.3.2.9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430800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8" name="Picture 2" descr="Cond Pumps3"/>
          <p:cNvPicPr>
            <a:picLocks noChangeAspect="1" noChangeArrowheads="1"/>
          </p:cNvPicPr>
          <p:nvPr/>
        </p:nvPicPr>
        <p:blipFill>
          <a:blip r:embed="rId2" cstate="print">
            <a:lum bright="8000" contrast="20000"/>
          </a:blip>
          <a:srcRect/>
          <a:stretch>
            <a:fillRect/>
          </a:stretch>
        </p:blipFill>
        <p:spPr bwMode="auto">
          <a:xfrm>
            <a:off x="990600" y="1143000"/>
            <a:ext cx="7696200" cy="5449888"/>
          </a:xfrm>
          <a:prstGeom prst="rect">
            <a:avLst/>
          </a:prstGeom>
          <a:noFill/>
          <a:ln w="9525">
            <a:noFill/>
            <a:miter lim="800000"/>
            <a:headEnd/>
            <a:tailEnd/>
          </a:ln>
        </p:spPr>
      </p:pic>
      <p:sp>
        <p:nvSpPr>
          <p:cNvPr id="311299" name="Rectangle 3"/>
          <p:cNvSpPr>
            <a:spLocks noGrp="1" noChangeArrowheads="1"/>
          </p:cNvSpPr>
          <p:nvPr>
            <p:ph type="title"/>
          </p:nvPr>
        </p:nvSpPr>
        <p:spPr>
          <a:xfrm>
            <a:off x="134938" y="0"/>
            <a:ext cx="8885237" cy="1143000"/>
          </a:xfrm>
        </p:spPr>
        <p:txBody>
          <a:bodyPr lIns="0" tIns="0" rIns="0" bIns="0"/>
          <a:lstStyle/>
          <a:p>
            <a:pPr algn="ctr" eaLnBrk="1" hangingPunct="1">
              <a:defRPr/>
            </a:pPr>
            <a:r>
              <a:rPr lang="en-US" dirty="0" smtClean="0"/>
              <a:t>Condensate Pumps</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10</a:t>
            </a:fld>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2"/>
          <p:cNvSpPr>
            <a:spLocks noGrp="1" noChangeArrowheads="1"/>
          </p:cNvSpPr>
          <p:nvPr>
            <p:ph type="title"/>
          </p:nvPr>
        </p:nvSpPr>
        <p:spPr/>
        <p:txBody>
          <a:bodyPr/>
          <a:lstStyle/>
          <a:p>
            <a:pPr algn="ctr"/>
            <a:r>
              <a:rPr lang="en-US" dirty="0" smtClean="0"/>
              <a:t>Vertical Centrifugal Pumps </a:t>
            </a:r>
          </a:p>
        </p:txBody>
      </p:sp>
      <p:sp>
        <p:nvSpPr>
          <p:cNvPr id="62469" name="Rectangle 8"/>
          <p:cNvSpPr>
            <a:spLocks noGrp="1" noChangeArrowheads="1"/>
          </p:cNvSpPr>
          <p:nvPr>
            <p:ph sz="half" idx="1"/>
          </p:nvPr>
        </p:nvSpPr>
        <p:spPr>
          <a:xfrm>
            <a:off x="5791200" y="1829233"/>
            <a:ext cx="3048000" cy="4114151"/>
          </a:xfrm>
        </p:spPr>
        <p:txBody>
          <a:bodyPr/>
          <a:lstStyle/>
          <a:p>
            <a:r>
              <a:rPr lang="en-US" b="1" dirty="0" smtClean="0"/>
              <a:t>Reactor Coolant Pumps</a:t>
            </a:r>
          </a:p>
          <a:p>
            <a:r>
              <a:rPr lang="en-US" b="1" dirty="0" smtClean="0"/>
              <a:t>100,600 gpm</a:t>
            </a:r>
            <a:endParaRPr lang="en-US" b="1" dirty="0"/>
          </a:p>
          <a:p>
            <a:pPr algn="ctr">
              <a:buNone/>
            </a:pPr>
            <a:endParaRPr lang="en-US" b="1" dirty="0" smtClean="0"/>
          </a:p>
        </p:txBody>
      </p:sp>
      <p:sp>
        <p:nvSpPr>
          <p:cNvPr id="12" name="Slide Number Placeholder 11"/>
          <p:cNvSpPr>
            <a:spLocks noGrp="1"/>
          </p:cNvSpPr>
          <p:nvPr>
            <p:ph type="sldNum" sz="quarter" idx="12"/>
          </p:nvPr>
        </p:nvSpPr>
        <p:spPr/>
        <p:txBody>
          <a:bodyPr/>
          <a:lstStyle/>
          <a:p>
            <a:fld id="{A6E4F7C4-2382-4D1D-BC5D-64A5C3E38462}" type="slidenum">
              <a:rPr lang="en-US" smtClean="0"/>
              <a:pPr/>
              <a:t>11</a:t>
            </a:fld>
            <a:endParaRPr lang="en-US" dirty="0"/>
          </a:p>
        </p:txBody>
      </p:sp>
      <p:pic>
        <p:nvPicPr>
          <p:cNvPr id="62470" name="Picture 5" descr="Picture12"/>
          <p:cNvPicPr>
            <a:picLocks noChangeAspect="1" noChangeArrowheads="1"/>
          </p:cNvPicPr>
          <p:nvPr/>
        </p:nvPicPr>
        <p:blipFill>
          <a:blip r:embed="rId2" cstate="print"/>
          <a:srcRect/>
          <a:stretch>
            <a:fillRect/>
          </a:stretch>
        </p:blipFill>
        <p:spPr bwMode="auto">
          <a:xfrm>
            <a:off x="0" y="1066800"/>
            <a:ext cx="5791200" cy="5486400"/>
          </a:xfrm>
          <a:prstGeom prst="rect">
            <a:avLst/>
          </a:prstGeom>
          <a:noFill/>
          <a:ln w="9525">
            <a:noFill/>
            <a:miter lim="800000"/>
            <a:headEnd/>
            <a:tailEnd/>
          </a:ln>
        </p:spPr>
      </p:pic>
      <p:sp>
        <p:nvSpPr>
          <p:cNvPr id="62471" name="Text Box 9"/>
          <p:cNvSpPr txBox="1">
            <a:spLocks noChangeArrowheads="1"/>
          </p:cNvSpPr>
          <p:nvPr/>
        </p:nvSpPr>
        <p:spPr bwMode="auto">
          <a:xfrm>
            <a:off x="4717677" y="2195080"/>
            <a:ext cx="1389529" cy="334707"/>
          </a:xfrm>
          <a:prstGeom prst="rect">
            <a:avLst/>
          </a:prstGeom>
          <a:noFill/>
          <a:ln w="9525" algn="ctr">
            <a:noFill/>
            <a:miter lim="800000"/>
            <a:headEnd/>
            <a:tailEnd/>
          </a:ln>
        </p:spPr>
        <p:txBody>
          <a:bodyPr lIns="57150" tIns="28575" rIns="57150" bIns="28575">
            <a:spAutoFit/>
          </a:bodyPr>
          <a:lstStyle/>
          <a:p>
            <a:pPr>
              <a:spcBef>
                <a:spcPct val="50000"/>
              </a:spcBef>
            </a:pPr>
            <a:r>
              <a:rPr lang="en-US" dirty="0">
                <a:solidFill>
                  <a:srgbClr val="0000FF"/>
                </a:solidFill>
              </a:rPr>
              <a:t>MOTOR</a:t>
            </a:r>
          </a:p>
        </p:txBody>
      </p:sp>
      <p:sp>
        <p:nvSpPr>
          <p:cNvPr id="62472" name="Text Box 10"/>
          <p:cNvSpPr txBox="1">
            <a:spLocks noChangeArrowheads="1"/>
          </p:cNvSpPr>
          <p:nvPr/>
        </p:nvSpPr>
        <p:spPr bwMode="auto">
          <a:xfrm>
            <a:off x="4740088" y="4714875"/>
            <a:ext cx="1524000" cy="334707"/>
          </a:xfrm>
          <a:prstGeom prst="rect">
            <a:avLst/>
          </a:prstGeom>
          <a:noFill/>
          <a:ln w="9525" algn="ctr">
            <a:noFill/>
            <a:miter lim="800000"/>
            <a:headEnd/>
            <a:tailEnd/>
          </a:ln>
        </p:spPr>
        <p:txBody>
          <a:bodyPr lIns="57150" tIns="28575" rIns="57150" bIns="28575">
            <a:spAutoFit/>
          </a:bodyPr>
          <a:lstStyle/>
          <a:p>
            <a:pPr>
              <a:spcBef>
                <a:spcPct val="50000"/>
              </a:spcBef>
            </a:pPr>
            <a:r>
              <a:rPr lang="en-US" dirty="0">
                <a:solidFill>
                  <a:srgbClr val="A50021"/>
                </a:solidFill>
              </a:rPr>
              <a:t>PUMP</a:t>
            </a:r>
          </a:p>
        </p:txBody>
      </p:sp>
      <p:sp>
        <p:nvSpPr>
          <p:cNvPr id="62473" name="Line 11"/>
          <p:cNvSpPr>
            <a:spLocks noChangeShapeType="1"/>
          </p:cNvSpPr>
          <p:nvPr/>
        </p:nvSpPr>
        <p:spPr bwMode="auto">
          <a:xfrm flipH="1">
            <a:off x="2935941" y="2389909"/>
            <a:ext cx="1770529" cy="337705"/>
          </a:xfrm>
          <a:prstGeom prst="line">
            <a:avLst/>
          </a:prstGeom>
          <a:noFill/>
          <a:ln w="57150">
            <a:solidFill>
              <a:srgbClr val="0000FF"/>
            </a:solidFill>
            <a:round/>
            <a:headEnd/>
            <a:tailEnd type="triangle" w="med" len="med"/>
          </a:ln>
        </p:spPr>
        <p:txBody>
          <a:bodyPr lIns="57150" tIns="28575" rIns="57150" bIns="28575"/>
          <a:lstStyle/>
          <a:p>
            <a:endParaRPr lang="en-US" dirty="0"/>
          </a:p>
        </p:txBody>
      </p:sp>
      <p:sp>
        <p:nvSpPr>
          <p:cNvPr id="62474" name="Line 12"/>
          <p:cNvSpPr>
            <a:spLocks noChangeShapeType="1"/>
          </p:cNvSpPr>
          <p:nvPr/>
        </p:nvSpPr>
        <p:spPr bwMode="auto">
          <a:xfrm flipH="1">
            <a:off x="2689412" y="4909705"/>
            <a:ext cx="2039471" cy="571500"/>
          </a:xfrm>
          <a:prstGeom prst="line">
            <a:avLst/>
          </a:prstGeom>
          <a:noFill/>
          <a:ln w="57150">
            <a:solidFill>
              <a:srgbClr val="A50021"/>
            </a:solidFill>
            <a:round/>
            <a:headEnd/>
            <a:tailEnd type="triangle" w="med" len="med"/>
          </a:ln>
        </p:spPr>
        <p:txBody>
          <a:bodyPr lIns="57150" tIns="28575" rIns="57150" bIns="28575"/>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2"/>
          <p:cNvSpPr>
            <a:spLocks noGrp="1" noChangeArrowheads="1"/>
          </p:cNvSpPr>
          <p:nvPr>
            <p:ph type="title"/>
          </p:nvPr>
        </p:nvSpPr>
        <p:spPr/>
        <p:txBody>
          <a:bodyPr/>
          <a:lstStyle/>
          <a:p>
            <a:pPr eaLnBrk="1" hangingPunct="1"/>
            <a:r>
              <a:rPr lang="en-US" dirty="0" smtClean="0"/>
              <a:t>Starting Current</a:t>
            </a:r>
          </a:p>
        </p:txBody>
      </p:sp>
      <p:sp>
        <p:nvSpPr>
          <p:cNvPr id="4085763" name="Rectangle 3"/>
          <p:cNvSpPr>
            <a:spLocks noGrp="1" noChangeArrowheads="1"/>
          </p:cNvSpPr>
          <p:nvPr>
            <p:ph idx="1"/>
          </p:nvPr>
        </p:nvSpPr>
        <p:spPr/>
        <p:txBody>
          <a:bodyPr/>
          <a:lstStyle/>
          <a:p>
            <a:pPr eaLnBrk="1" hangingPunct="1">
              <a:lnSpc>
                <a:spcPct val="90000"/>
              </a:lnSpc>
            </a:pPr>
            <a:r>
              <a:rPr lang="en-US" b="1" dirty="0" smtClean="0"/>
              <a:t>Starting current</a:t>
            </a:r>
            <a:r>
              <a:rPr lang="en-US" dirty="0" smtClean="0"/>
              <a:t> in AC motor is greater than normal running current drawn by motor</a:t>
            </a:r>
          </a:p>
          <a:p>
            <a:pPr eaLnBrk="1" hangingPunct="1">
              <a:lnSpc>
                <a:spcPct val="90000"/>
              </a:lnSpc>
            </a:pPr>
            <a:r>
              <a:rPr lang="en-US" dirty="0" smtClean="0"/>
              <a:t>There are three reasons for increased current:</a:t>
            </a:r>
          </a:p>
          <a:p>
            <a:pPr lvl="1" eaLnBrk="1" hangingPunct="1">
              <a:lnSpc>
                <a:spcPct val="90000"/>
              </a:lnSpc>
            </a:pPr>
            <a:r>
              <a:rPr lang="en-US" dirty="0" smtClean="0"/>
              <a:t>Power required to initially build up rotating magnetic field in stator</a:t>
            </a:r>
          </a:p>
          <a:p>
            <a:pPr lvl="1" eaLnBrk="1" hangingPunct="1">
              <a:lnSpc>
                <a:spcPct val="90000"/>
              </a:lnSpc>
            </a:pPr>
            <a:r>
              <a:rPr lang="en-US" dirty="0" smtClean="0"/>
              <a:t>Extra energy required to overcome inertia of rotor in order to place it in motion</a:t>
            </a:r>
          </a:p>
          <a:p>
            <a:pPr lvl="1" eaLnBrk="1" hangingPunct="1">
              <a:lnSpc>
                <a:spcPct val="90000"/>
              </a:lnSpc>
            </a:pPr>
            <a:r>
              <a:rPr lang="en-US" dirty="0" smtClean="0"/>
              <a:t>Interactions occur between rotor currents and stator’s magnetic field, resulting in high currents being drawn by motor</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animEffect transition="in" filter="box(in)">
                                      <p:cBhvr>
                                        <p:cTn id="7" dur="500"/>
                                        <p:tgtEl>
                                          <p:spTgt spid="7782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085763">
                                            <p:txEl>
                                              <p:pRg st="0" end="0"/>
                                            </p:txEl>
                                          </p:spTgt>
                                        </p:tgtEl>
                                        <p:attrNameLst>
                                          <p:attrName>style.visibility</p:attrName>
                                        </p:attrNameLst>
                                      </p:cBhvr>
                                      <p:to>
                                        <p:strVal val="visible"/>
                                      </p:to>
                                    </p:set>
                                    <p:animEffect transition="in" filter="box(in)">
                                      <p:cBhvr>
                                        <p:cTn id="12" dur="500"/>
                                        <p:tgtEl>
                                          <p:spTgt spid="40857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085763">
                                            <p:txEl>
                                              <p:pRg st="1" end="1"/>
                                            </p:txEl>
                                          </p:spTgt>
                                        </p:tgtEl>
                                        <p:attrNameLst>
                                          <p:attrName>style.visibility</p:attrName>
                                        </p:attrNameLst>
                                      </p:cBhvr>
                                      <p:to>
                                        <p:strVal val="visible"/>
                                      </p:to>
                                    </p:set>
                                    <p:animEffect transition="in" filter="box(in)">
                                      <p:cBhvr>
                                        <p:cTn id="17" dur="500"/>
                                        <p:tgtEl>
                                          <p:spTgt spid="40857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085763">
                                            <p:txEl>
                                              <p:pRg st="2" end="2"/>
                                            </p:txEl>
                                          </p:spTgt>
                                        </p:tgtEl>
                                        <p:attrNameLst>
                                          <p:attrName>style.visibility</p:attrName>
                                        </p:attrNameLst>
                                      </p:cBhvr>
                                      <p:to>
                                        <p:strVal val="visible"/>
                                      </p:to>
                                    </p:set>
                                    <p:animEffect transition="in" filter="blinds(horizontal)">
                                      <p:cBhvr>
                                        <p:cTn id="22" dur="500"/>
                                        <p:tgtEl>
                                          <p:spTgt spid="408576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085763">
                                            <p:txEl>
                                              <p:pRg st="3" end="3"/>
                                            </p:txEl>
                                          </p:spTgt>
                                        </p:tgtEl>
                                        <p:attrNameLst>
                                          <p:attrName>style.visibility</p:attrName>
                                        </p:attrNameLst>
                                      </p:cBhvr>
                                      <p:to>
                                        <p:strVal val="visible"/>
                                      </p:to>
                                    </p:set>
                                    <p:animEffect transition="in" filter="blinds(horizontal)">
                                      <p:cBhvr>
                                        <p:cTn id="27" dur="500"/>
                                        <p:tgtEl>
                                          <p:spTgt spid="408576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085763">
                                            <p:txEl>
                                              <p:pRg st="4" end="4"/>
                                            </p:txEl>
                                          </p:spTgt>
                                        </p:tgtEl>
                                        <p:attrNameLst>
                                          <p:attrName>style.visibility</p:attrName>
                                        </p:attrNameLst>
                                      </p:cBhvr>
                                      <p:to>
                                        <p:strVal val="visible"/>
                                      </p:to>
                                    </p:set>
                                    <p:animEffect transition="in" filter="blinds(horizontal)">
                                      <p:cBhvr>
                                        <p:cTn id="32" dur="500"/>
                                        <p:tgtEl>
                                          <p:spTgt spid="40857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p:txBody>
          <a:bodyPr/>
          <a:lstStyle/>
          <a:p>
            <a:pPr eaLnBrk="1" hangingPunct="1"/>
            <a:r>
              <a:rPr lang="en-US" dirty="0" smtClean="0"/>
              <a:t>Starting Current</a:t>
            </a:r>
          </a:p>
        </p:txBody>
      </p:sp>
      <p:sp>
        <p:nvSpPr>
          <p:cNvPr id="4144131" name="Rectangle 3"/>
          <p:cNvSpPr>
            <a:spLocks noGrp="1" noChangeArrowheads="1"/>
          </p:cNvSpPr>
          <p:nvPr>
            <p:ph idx="1"/>
          </p:nvPr>
        </p:nvSpPr>
        <p:spPr/>
        <p:txBody>
          <a:bodyPr/>
          <a:lstStyle/>
          <a:p>
            <a:pPr eaLnBrk="1" hangingPunct="1"/>
            <a:r>
              <a:rPr lang="en-US" dirty="0" smtClean="0"/>
              <a:t>Instant motor first started, rotating magnetic field is produced in stator</a:t>
            </a:r>
          </a:p>
          <a:p>
            <a:pPr lvl="1" eaLnBrk="1" hangingPunct="1"/>
            <a:r>
              <a:rPr lang="en-US" dirty="0" smtClean="0"/>
              <a:t>Rotor not yet rotating</a:t>
            </a:r>
          </a:p>
          <a:p>
            <a:pPr eaLnBrk="1" hangingPunct="1"/>
            <a:endParaRPr lang="en-US" dirty="0" smtClean="0"/>
          </a:p>
          <a:p>
            <a:pPr eaLnBrk="1" hangingPunct="1"/>
            <a:r>
              <a:rPr lang="en-US" dirty="0" smtClean="0"/>
              <a:t>Stator experiences a large current draw initially to establish rotating magnetic field</a:t>
            </a:r>
          </a:p>
          <a:p>
            <a:pPr lvl="1" eaLnBrk="1" hangingPunct="1"/>
            <a:r>
              <a:rPr lang="en-US" dirty="0" smtClean="0"/>
              <a:t>Very little resistance to current flow in stator initially</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144131">
                                            <p:txEl>
                                              <p:pRg st="0" end="0"/>
                                            </p:txEl>
                                          </p:spTgt>
                                        </p:tgtEl>
                                        <p:attrNameLst>
                                          <p:attrName>style.visibility</p:attrName>
                                        </p:attrNameLst>
                                      </p:cBhvr>
                                      <p:to>
                                        <p:strVal val="visible"/>
                                      </p:to>
                                    </p:set>
                                    <p:animEffect transition="in" filter="checkerboard(across)">
                                      <p:cBhvr>
                                        <p:cTn id="7" dur="500"/>
                                        <p:tgtEl>
                                          <p:spTgt spid="4144131">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4144131">
                                            <p:txEl>
                                              <p:pRg st="1" end="1"/>
                                            </p:txEl>
                                          </p:spTgt>
                                        </p:tgtEl>
                                        <p:attrNameLst>
                                          <p:attrName>style.visibility</p:attrName>
                                        </p:attrNameLst>
                                      </p:cBhvr>
                                      <p:to>
                                        <p:strVal val="visible"/>
                                      </p:to>
                                    </p:set>
                                    <p:animEffect transition="in" filter="checkerboard(across)">
                                      <p:cBhvr>
                                        <p:cTn id="10" dur="500"/>
                                        <p:tgtEl>
                                          <p:spTgt spid="414413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4144131">
                                            <p:txEl>
                                              <p:pRg st="3" end="3"/>
                                            </p:txEl>
                                          </p:spTgt>
                                        </p:tgtEl>
                                        <p:attrNameLst>
                                          <p:attrName>style.visibility</p:attrName>
                                        </p:attrNameLst>
                                      </p:cBhvr>
                                      <p:to>
                                        <p:strVal val="visible"/>
                                      </p:to>
                                    </p:set>
                                    <p:animEffect transition="in" filter="checkerboard(across)">
                                      <p:cBhvr>
                                        <p:cTn id="15" dur="500"/>
                                        <p:tgtEl>
                                          <p:spTgt spid="4144131">
                                            <p:txEl>
                                              <p:pRg st="3" end="3"/>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4144131">
                                            <p:txEl>
                                              <p:pRg st="4" end="4"/>
                                            </p:txEl>
                                          </p:spTgt>
                                        </p:tgtEl>
                                        <p:attrNameLst>
                                          <p:attrName>style.visibility</p:attrName>
                                        </p:attrNameLst>
                                      </p:cBhvr>
                                      <p:to>
                                        <p:strVal val="visible"/>
                                      </p:to>
                                    </p:set>
                                    <p:animEffect transition="in" filter="checkerboard(across)">
                                      <p:cBhvr>
                                        <p:cTn id="18" dur="500"/>
                                        <p:tgtEl>
                                          <p:spTgt spid="41441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2"/>
          <p:cNvSpPr>
            <a:spLocks noGrp="1" noChangeArrowheads="1"/>
          </p:cNvSpPr>
          <p:nvPr>
            <p:ph type="title"/>
          </p:nvPr>
        </p:nvSpPr>
        <p:spPr/>
        <p:txBody>
          <a:bodyPr/>
          <a:lstStyle/>
          <a:p>
            <a:pPr eaLnBrk="1" hangingPunct="1"/>
            <a:r>
              <a:rPr lang="en-US" dirty="0" smtClean="0"/>
              <a:t>Starting Current</a:t>
            </a:r>
          </a:p>
        </p:txBody>
      </p:sp>
      <p:sp>
        <p:nvSpPr>
          <p:cNvPr id="4086787" name="Rectangle 3"/>
          <p:cNvSpPr>
            <a:spLocks noGrp="1" noChangeArrowheads="1"/>
          </p:cNvSpPr>
          <p:nvPr>
            <p:ph idx="1"/>
          </p:nvPr>
        </p:nvSpPr>
        <p:spPr/>
        <p:txBody>
          <a:bodyPr/>
          <a:lstStyle/>
          <a:p>
            <a:pPr eaLnBrk="1" hangingPunct="1"/>
            <a:endParaRPr lang="en-US" dirty="0" smtClean="0"/>
          </a:p>
          <a:p>
            <a:pPr eaLnBrk="1" hangingPunct="1"/>
            <a:r>
              <a:rPr lang="en-US" dirty="0" smtClean="0"/>
              <a:t>Rotating magnetic field from stator cuts conductors in rotor resulting in EMF induced in rotor</a:t>
            </a:r>
          </a:p>
          <a:p>
            <a:pPr eaLnBrk="1" hangingPunct="1"/>
            <a:endParaRPr lang="en-US" dirty="0" smtClean="0"/>
          </a:p>
          <a:p>
            <a:pPr eaLnBrk="1" hangingPunct="1"/>
            <a:r>
              <a:rPr lang="en-US" dirty="0" smtClean="0"/>
              <a:t>Rotor’s conductors shorted to one another, causing current flow and resulting magnetic field around rotor</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867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6E4F7C4-2382-4D1D-BC5D-64A5C3E38462}" type="slidenum">
              <a:rPr lang="en-US" smtClean="0"/>
              <a:pPr/>
              <a:t>15</a:t>
            </a:fld>
            <a:endParaRPr lang="en-US" dirty="0"/>
          </a:p>
        </p:txBody>
      </p:sp>
      <p:sp>
        <p:nvSpPr>
          <p:cNvPr id="80900" name="Rectangle 2"/>
          <p:cNvSpPr>
            <a:spLocks noGrp="1" noChangeArrowheads="1"/>
          </p:cNvSpPr>
          <p:nvPr>
            <p:ph type="title" idx="4294967295"/>
          </p:nvPr>
        </p:nvSpPr>
        <p:spPr>
          <a:xfrm>
            <a:off x="0" y="274638"/>
            <a:ext cx="8229600" cy="1143000"/>
          </a:xfrm>
        </p:spPr>
        <p:txBody>
          <a:bodyPr/>
          <a:lstStyle/>
          <a:p>
            <a:pPr eaLnBrk="1" hangingPunct="1"/>
            <a:r>
              <a:rPr lang="en-US" dirty="0" smtClean="0"/>
              <a:t>Starting Current</a:t>
            </a:r>
          </a:p>
        </p:txBody>
      </p:sp>
      <p:sp>
        <p:nvSpPr>
          <p:cNvPr id="4090883" name="Rectangle 3"/>
          <p:cNvSpPr>
            <a:spLocks noGrp="1" noChangeArrowheads="1"/>
          </p:cNvSpPr>
          <p:nvPr>
            <p:ph type="body" idx="4294967295"/>
          </p:nvPr>
        </p:nvSpPr>
        <p:spPr>
          <a:xfrm>
            <a:off x="0" y="1600200"/>
            <a:ext cx="8229600" cy="4525963"/>
          </a:xfrm>
        </p:spPr>
        <p:txBody>
          <a:bodyPr>
            <a:normAutofit lnSpcReduction="10000"/>
          </a:bodyPr>
          <a:lstStyle/>
          <a:p>
            <a:pPr eaLnBrk="1" hangingPunct="1">
              <a:lnSpc>
                <a:spcPct val="90000"/>
              </a:lnSpc>
              <a:defRPr/>
            </a:pPr>
            <a:r>
              <a:rPr lang="en-US" dirty="0" smtClean="0"/>
              <a:t>As soon as the magnetic field is established in the rotor </a:t>
            </a:r>
          </a:p>
          <a:p>
            <a:pPr lvl="1" eaLnBrk="1" hangingPunct="1">
              <a:lnSpc>
                <a:spcPct val="90000"/>
              </a:lnSpc>
              <a:defRPr/>
            </a:pPr>
            <a:r>
              <a:rPr lang="en-US" dirty="0" smtClean="0">
                <a:ea typeface="+mn-ea"/>
                <a:cs typeface="+mn-cs"/>
              </a:rPr>
              <a:t>The rotor’s magnetic field cuts the conductors within the stator</a:t>
            </a:r>
          </a:p>
          <a:p>
            <a:pPr lvl="1" eaLnBrk="1" hangingPunct="1">
              <a:lnSpc>
                <a:spcPct val="90000"/>
              </a:lnSpc>
              <a:defRPr/>
            </a:pPr>
            <a:r>
              <a:rPr lang="en-US" dirty="0" smtClean="0">
                <a:ea typeface="+mn-ea"/>
                <a:cs typeface="+mn-cs"/>
              </a:rPr>
              <a:t>Causing a voltage to be produced within the stator</a:t>
            </a:r>
          </a:p>
          <a:p>
            <a:pPr eaLnBrk="1" hangingPunct="1">
              <a:lnSpc>
                <a:spcPct val="90000"/>
              </a:lnSpc>
              <a:defRPr/>
            </a:pPr>
            <a:r>
              <a:rPr lang="en-US" dirty="0" smtClean="0"/>
              <a:t>This induced voltage opposes the applied voltage within the stator field </a:t>
            </a:r>
          </a:p>
          <a:p>
            <a:pPr lvl="1" eaLnBrk="1" hangingPunct="1">
              <a:lnSpc>
                <a:spcPct val="90000"/>
              </a:lnSpc>
              <a:defRPr/>
            </a:pPr>
            <a:r>
              <a:rPr lang="en-US" dirty="0" smtClean="0">
                <a:ea typeface="+mn-ea"/>
                <a:cs typeface="+mn-cs"/>
              </a:rPr>
              <a:t>Referred to as counter electro-motive force (CEMF)</a:t>
            </a:r>
          </a:p>
          <a:p>
            <a:pPr lvl="1" eaLnBrk="1" hangingPunct="1">
              <a:lnSpc>
                <a:spcPct val="90000"/>
              </a:lnSpc>
              <a:defRPr/>
            </a:pPr>
            <a:r>
              <a:rPr lang="en-US" dirty="0" smtClean="0">
                <a:ea typeface="+mn-ea"/>
                <a:cs typeface="+mn-cs"/>
              </a:rPr>
              <a:t>CEMF acts to limit current within the stator field during motor operation</a:t>
            </a: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p:nvPr>
        </p:nvSpPr>
        <p:spPr/>
        <p:txBody>
          <a:bodyPr/>
          <a:lstStyle/>
          <a:p>
            <a:pPr eaLnBrk="1" hangingPunct="1"/>
            <a:r>
              <a:rPr lang="en-US" dirty="0" smtClean="0"/>
              <a:t>Starting Current</a:t>
            </a:r>
          </a:p>
        </p:txBody>
      </p:sp>
      <p:sp>
        <p:nvSpPr>
          <p:cNvPr id="4087811" name="Rectangle 3"/>
          <p:cNvSpPr>
            <a:spLocks noGrp="1" noChangeArrowheads="1"/>
          </p:cNvSpPr>
          <p:nvPr>
            <p:ph idx="1"/>
          </p:nvPr>
        </p:nvSpPr>
        <p:spPr/>
        <p:txBody>
          <a:bodyPr/>
          <a:lstStyle/>
          <a:p>
            <a:pPr eaLnBrk="1" hangingPunct="1"/>
            <a:endParaRPr lang="en-US" dirty="0" smtClean="0"/>
          </a:p>
          <a:p>
            <a:pPr eaLnBrk="1" hangingPunct="1"/>
            <a:r>
              <a:rPr lang="en-US" dirty="0" smtClean="0"/>
              <a:t>Starting current typically 5 to 7 times amount of motor full load current</a:t>
            </a:r>
          </a:p>
          <a:p>
            <a:pPr lvl="1" eaLnBrk="1" hangingPunct="1"/>
            <a:r>
              <a:rPr lang="en-US" dirty="0" smtClean="0"/>
              <a:t>Motor full load current is amount of current that motor will draw from power source when motor is being used at full capacity</a:t>
            </a:r>
          </a:p>
          <a:p>
            <a:pPr eaLnBrk="1" hangingPunct="1"/>
            <a:r>
              <a:rPr lang="en-US" dirty="0" smtClean="0"/>
              <a:t>Full load current for motor is always shown on motor’s nameplate data (ratings)</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878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4087811">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2"/>
          <p:cNvSpPr>
            <a:spLocks noGrp="1" noChangeArrowheads="1"/>
          </p:cNvSpPr>
          <p:nvPr>
            <p:ph type="title"/>
          </p:nvPr>
        </p:nvSpPr>
        <p:spPr/>
        <p:txBody>
          <a:bodyPr/>
          <a:lstStyle/>
          <a:p>
            <a:pPr eaLnBrk="1" hangingPunct="1"/>
            <a:r>
              <a:rPr lang="en-US" dirty="0" smtClean="0"/>
              <a:t>Starting Current</a:t>
            </a:r>
          </a:p>
        </p:txBody>
      </p:sp>
      <p:sp>
        <p:nvSpPr>
          <p:cNvPr id="4088835" name="Rectangle 3"/>
          <p:cNvSpPr>
            <a:spLocks noGrp="1" noChangeArrowheads="1"/>
          </p:cNvSpPr>
          <p:nvPr>
            <p:ph idx="1"/>
          </p:nvPr>
        </p:nvSpPr>
        <p:spPr/>
        <p:txBody>
          <a:bodyPr>
            <a:normAutofit fontScale="92500"/>
          </a:bodyPr>
          <a:lstStyle/>
          <a:p>
            <a:pPr eaLnBrk="1" hangingPunct="1"/>
            <a:r>
              <a:rPr lang="en-US" dirty="0" smtClean="0"/>
              <a:t>Starting current can be observed on (current meters) when large motors are started.</a:t>
            </a:r>
          </a:p>
          <a:p>
            <a:pPr eaLnBrk="1" hangingPunct="1"/>
            <a:r>
              <a:rPr lang="en-US" dirty="0" smtClean="0"/>
              <a:t>In many cases ammeter’s needle will “peg high” on motor start, then drop down to normal operating current value as the system is started.</a:t>
            </a:r>
          </a:p>
          <a:p>
            <a:pPr lvl="1" eaLnBrk="1" hangingPunct="1"/>
            <a:r>
              <a:rPr lang="en-US" dirty="0" smtClean="0"/>
              <a:t>Normal indications are observed</a:t>
            </a:r>
          </a:p>
          <a:p>
            <a:pPr eaLnBrk="1" hangingPunct="1"/>
            <a:r>
              <a:rPr lang="en-US" dirty="0" smtClean="0"/>
              <a:t>If starting current is not observed </a:t>
            </a:r>
            <a:r>
              <a:rPr lang="en-US" dirty="0" smtClean="0">
                <a:latin typeface="Lucida Sans Unicode" pitchFamily="34" charset="0"/>
                <a:cs typeface="Lucida Sans Unicode" pitchFamily="34" charset="0"/>
              </a:rPr>
              <a:t>⇒</a:t>
            </a:r>
            <a:r>
              <a:rPr lang="en-US" dirty="0" smtClean="0">
                <a:latin typeface="Calibri" pitchFamily="34" charset="0"/>
                <a:cs typeface="Lucida Sans Unicode" pitchFamily="34" charset="0"/>
              </a:rPr>
              <a:t>this is </a:t>
            </a:r>
            <a:r>
              <a:rPr lang="en-US" dirty="0" smtClean="0"/>
              <a:t>an abnormal indication which requires investigation </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8883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88835">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0888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2" name="Rectangle 2"/>
          <p:cNvSpPr>
            <a:spLocks noGrp="1" noChangeArrowheads="1"/>
          </p:cNvSpPr>
          <p:nvPr>
            <p:ph type="title"/>
          </p:nvPr>
        </p:nvSpPr>
        <p:spPr/>
        <p:txBody>
          <a:bodyPr/>
          <a:lstStyle/>
          <a:p>
            <a:pPr eaLnBrk="1" hangingPunct="1"/>
            <a:r>
              <a:rPr lang="en-US" dirty="0" smtClean="0"/>
              <a:t>Starting Current</a:t>
            </a:r>
          </a:p>
        </p:txBody>
      </p:sp>
      <p:sp>
        <p:nvSpPr>
          <p:cNvPr id="4089859" name="Rectangle 3"/>
          <p:cNvSpPr>
            <a:spLocks noGrp="1" noChangeArrowheads="1"/>
          </p:cNvSpPr>
          <p:nvPr>
            <p:ph idx="1"/>
          </p:nvPr>
        </p:nvSpPr>
        <p:spPr/>
        <p:txBody>
          <a:bodyPr/>
          <a:lstStyle/>
          <a:p>
            <a:pPr eaLnBrk="1" hangingPunct="1">
              <a:lnSpc>
                <a:spcPct val="90000"/>
              </a:lnSpc>
            </a:pPr>
            <a:endParaRPr lang="en-US" dirty="0" smtClean="0"/>
          </a:p>
          <a:p>
            <a:pPr eaLnBrk="1" hangingPunct="1">
              <a:lnSpc>
                <a:spcPct val="90000"/>
              </a:lnSpc>
            </a:pPr>
            <a:r>
              <a:rPr lang="en-US" dirty="0" smtClean="0"/>
              <a:t>Large starting current surges in AC motors result in additional heat being produced in motors’ stators and rotors</a:t>
            </a:r>
          </a:p>
          <a:p>
            <a:pPr eaLnBrk="1" hangingPunct="1">
              <a:lnSpc>
                <a:spcPct val="90000"/>
              </a:lnSpc>
            </a:pPr>
            <a:endParaRPr lang="en-US" dirty="0" smtClean="0"/>
          </a:p>
          <a:p>
            <a:pPr eaLnBrk="1" hangingPunct="1">
              <a:lnSpc>
                <a:spcPct val="90000"/>
              </a:lnSpc>
            </a:pPr>
            <a:r>
              <a:rPr lang="en-US" dirty="0" smtClean="0"/>
              <a:t>In order to prevent damage to large AC motors from excessive start attempts, number of successive starts is usually limited, based on time between starts</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898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Grp="1" noChangeArrowheads="1"/>
          </p:cNvSpPr>
          <p:nvPr>
            <p:ph type="title"/>
          </p:nvPr>
        </p:nvSpPr>
        <p:spPr/>
        <p:txBody>
          <a:bodyPr/>
          <a:lstStyle/>
          <a:p>
            <a:pPr eaLnBrk="1" hangingPunct="1"/>
            <a:r>
              <a:rPr lang="en-US" dirty="0" smtClean="0"/>
              <a:t>Starting Current</a:t>
            </a:r>
          </a:p>
        </p:txBody>
      </p:sp>
      <p:sp>
        <p:nvSpPr>
          <p:cNvPr id="4090883" name="Rectangle 3"/>
          <p:cNvSpPr>
            <a:spLocks noGrp="1" noChangeArrowheads="1"/>
          </p:cNvSpPr>
          <p:nvPr>
            <p:ph idx="1"/>
          </p:nvPr>
        </p:nvSpPr>
        <p:spPr/>
        <p:txBody>
          <a:bodyPr>
            <a:normAutofit lnSpcReduction="10000"/>
          </a:bodyPr>
          <a:lstStyle/>
          <a:p>
            <a:pPr eaLnBrk="1" hangingPunct="1">
              <a:lnSpc>
                <a:spcPct val="90000"/>
              </a:lnSpc>
            </a:pPr>
            <a:r>
              <a:rPr lang="en-US" dirty="0" smtClean="0"/>
              <a:t>Starting attempts for large AC motor may be limited to 4 per hour, or 1 start attempt every 15 minutes</a:t>
            </a:r>
          </a:p>
          <a:p>
            <a:pPr lvl="1" eaLnBrk="1" hangingPunct="1">
              <a:lnSpc>
                <a:spcPct val="90000"/>
              </a:lnSpc>
            </a:pPr>
            <a:r>
              <a:rPr lang="en-US" dirty="0" smtClean="0"/>
              <a:t>Limits may be imposed procedurally or by design of motor’s control circuitry</a:t>
            </a:r>
          </a:p>
          <a:p>
            <a:pPr eaLnBrk="1" hangingPunct="1">
              <a:lnSpc>
                <a:spcPct val="90000"/>
              </a:lnSpc>
            </a:pPr>
            <a:r>
              <a:rPr lang="en-US" dirty="0" smtClean="0"/>
              <a:t>Limiting number of successive starts on large AC motor allows motor to dissipate heat created by large starting currents</a:t>
            </a:r>
          </a:p>
          <a:p>
            <a:pPr lvl="1" eaLnBrk="1" hangingPunct="1">
              <a:lnSpc>
                <a:spcPct val="90000"/>
              </a:lnSpc>
            </a:pPr>
            <a:r>
              <a:rPr lang="en-US" dirty="0" smtClean="0"/>
              <a:t>Prevents damage to motor’s stator and rotor conductors </a:t>
            </a:r>
          </a:p>
        </p:txBody>
      </p:sp>
      <p:sp>
        <p:nvSpPr>
          <p:cNvPr id="7" name="Slide Number Placeholder 6"/>
          <p:cNvSpPr>
            <a:spLocks noGrp="1"/>
          </p:cNvSpPr>
          <p:nvPr>
            <p:ph type="sldNum" sz="quarter" idx="12"/>
          </p:nvPr>
        </p:nvSpPr>
        <p:spPr/>
        <p:txBody>
          <a:bodyPr/>
          <a:lstStyle/>
          <a:p>
            <a:fld id="{A6E4F7C4-2382-4D1D-BC5D-64A5C3E38462}" type="slidenum">
              <a:rPr lang="en-US" smtClean="0"/>
              <a:pPr/>
              <a:t>19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088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08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Plant Overview Motors</a:t>
            </a:r>
            <a:endParaRPr lang="en-US" dirty="0"/>
          </a:p>
        </p:txBody>
      </p:sp>
      <p:sp>
        <p:nvSpPr>
          <p:cNvPr id="3" name="Subtitle 2"/>
          <p:cNvSpPr>
            <a:spLocks noGrp="1"/>
          </p:cNvSpPr>
          <p:nvPr>
            <p:ph type="subTitle" idx="1"/>
          </p:nvPr>
        </p:nvSpPr>
        <p:spPr/>
        <p:txBody>
          <a:bodyPr/>
          <a:lstStyle/>
          <a:p>
            <a:endParaRPr lang="en-US" dirty="0"/>
          </a:p>
        </p:txBody>
      </p:sp>
      <p:sp>
        <p:nvSpPr>
          <p:cNvPr id="6" name="Slide Number Placeholder 5"/>
          <p:cNvSpPr>
            <a:spLocks noGrp="1"/>
          </p:cNvSpPr>
          <p:nvPr>
            <p:ph type="sldNum" sz="quarter" idx="12"/>
          </p:nvPr>
        </p:nvSpPr>
        <p:spPr/>
        <p:txBody>
          <a:bodyPr/>
          <a:lstStyle/>
          <a:p>
            <a:fld id="{A6E4F7C4-2382-4D1D-BC5D-64A5C3E38462}"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2"/>
          <p:cNvSpPr>
            <a:spLocks noGrp="1" noChangeArrowheads="1"/>
          </p:cNvSpPr>
          <p:nvPr>
            <p:ph type="title"/>
          </p:nvPr>
        </p:nvSpPr>
        <p:spPr/>
        <p:txBody>
          <a:bodyPr/>
          <a:lstStyle/>
          <a:p>
            <a:pPr eaLnBrk="1" hangingPunct="1"/>
            <a:r>
              <a:rPr lang="en-US" dirty="0" smtClean="0"/>
              <a:t>Starting Current</a:t>
            </a:r>
          </a:p>
        </p:txBody>
      </p:sp>
      <p:sp>
        <p:nvSpPr>
          <p:cNvPr id="4090883" name="Rectangle 3"/>
          <p:cNvSpPr>
            <a:spLocks noGrp="1" noChangeArrowheads="1"/>
          </p:cNvSpPr>
          <p:nvPr>
            <p:ph idx="1"/>
          </p:nvPr>
        </p:nvSpPr>
        <p:spPr>
          <a:xfrm>
            <a:off x="457200" y="1143000"/>
            <a:ext cx="8458200" cy="4648200"/>
          </a:xfrm>
        </p:spPr>
        <p:txBody>
          <a:bodyPr>
            <a:normAutofit lnSpcReduction="10000"/>
          </a:bodyPr>
          <a:lstStyle/>
          <a:p>
            <a:pPr>
              <a:defRPr/>
            </a:pPr>
            <a:r>
              <a:rPr lang="en-US" b="1" dirty="0" smtClean="0"/>
              <a:t>Minimizing the Effects of Starting Current</a:t>
            </a:r>
          </a:p>
          <a:p>
            <a:pPr lvl="1">
              <a:defRPr/>
            </a:pPr>
            <a:r>
              <a:rPr lang="en-US" dirty="0" smtClean="0">
                <a:ea typeface="+mn-ea"/>
                <a:cs typeface="+mn-cs"/>
              </a:rPr>
              <a:t>Start motor unloaded to quickly establish stator counter electromotive force (CEMF)</a:t>
            </a:r>
          </a:p>
          <a:p>
            <a:pPr lvl="2">
              <a:defRPr/>
            </a:pPr>
            <a:r>
              <a:rPr lang="en-US" dirty="0" smtClean="0">
                <a:ea typeface="+mn-ea"/>
                <a:cs typeface="+mn-cs"/>
              </a:rPr>
              <a:t>Requires shorter time for motor to reach stable running current</a:t>
            </a:r>
          </a:p>
          <a:p>
            <a:pPr lvl="1">
              <a:defRPr/>
            </a:pPr>
            <a:r>
              <a:rPr lang="en-US" dirty="0" smtClean="0">
                <a:ea typeface="+mn-ea"/>
                <a:cs typeface="+mn-cs"/>
              </a:rPr>
              <a:t>Some large motors equipped with special starting circuits designed to limit current during motor start </a:t>
            </a:r>
          </a:p>
          <a:p>
            <a:pPr lvl="2">
              <a:defRPr/>
            </a:pPr>
            <a:r>
              <a:rPr lang="en-US" dirty="0" smtClean="0">
                <a:ea typeface="+mn-ea"/>
                <a:cs typeface="+mn-cs"/>
              </a:rPr>
              <a:t>For example, a three phase AC motor can be started with its windings in a wye config to minimize starting current</a:t>
            </a:r>
          </a:p>
          <a:p>
            <a:pPr lvl="3">
              <a:defRPr/>
            </a:pPr>
            <a:r>
              <a:rPr lang="en-US" dirty="0" smtClean="0">
                <a:ea typeface="+mn-ea"/>
                <a:cs typeface="+mn-cs"/>
              </a:rPr>
              <a:t>Once operating speed is reached, the windings can be switched to delta config for greater power .</a:t>
            </a:r>
          </a:p>
          <a:p>
            <a:pPr>
              <a:defRPr/>
            </a:pPr>
            <a:endParaRPr lang="en-US" dirty="0" smtClean="0"/>
          </a:p>
        </p:txBody>
      </p:sp>
      <p:sp>
        <p:nvSpPr>
          <p:cNvPr id="7" name="Slide Number Placeholder 6"/>
          <p:cNvSpPr>
            <a:spLocks noGrp="1"/>
          </p:cNvSpPr>
          <p:nvPr>
            <p:ph type="sldNum" sz="quarter" idx="12"/>
          </p:nvPr>
        </p:nvSpPr>
        <p:spPr/>
        <p:txBody>
          <a:bodyPr/>
          <a:lstStyle/>
          <a:p>
            <a:fld id="{A6E4F7C4-2382-4D1D-BC5D-64A5C3E38462}"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2"/>
          <p:cNvSpPr>
            <a:spLocks noGrp="1" noChangeArrowheads="1"/>
          </p:cNvSpPr>
          <p:nvPr>
            <p:ph type="title"/>
          </p:nvPr>
        </p:nvSpPr>
        <p:spPr/>
        <p:txBody>
          <a:bodyPr/>
          <a:lstStyle/>
          <a:p>
            <a:pPr eaLnBrk="1" hangingPunct="1"/>
            <a:r>
              <a:rPr lang="en-US" dirty="0" smtClean="0"/>
              <a:t>Running Current</a:t>
            </a:r>
          </a:p>
        </p:txBody>
      </p:sp>
      <p:sp>
        <p:nvSpPr>
          <p:cNvPr id="4098051" name="Rectangle 3"/>
          <p:cNvSpPr>
            <a:spLocks noGrp="1" noChangeArrowheads="1"/>
          </p:cNvSpPr>
          <p:nvPr>
            <p:ph idx="1"/>
          </p:nvPr>
        </p:nvSpPr>
        <p:spPr/>
        <p:txBody>
          <a:bodyPr>
            <a:normAutofit/>
          </a:bodyPr>
          <a:lstStyle/>
          <a:p>
            <a:pPr eaLnBrk="1" hangingPunct="1">
              <a:lnSpc>
                <a:spcPct val="90000"/>
              </a:lnSpc>
            </a:pPr>
            <a:r>
              <a:rPr lang="en-US" dirty="0" smtClean="0"/>
              <a:t>Once an AC motor is started, the amount of current it draws while running is directly proportional to the load placed on the motor.</a:t>
            </a:r>
          </a:p>
          <a:p>
            <a:pPr lvl="1" eaLnBrk="1" hangingPunct="1">
              <a:lnSpc>
                <a:spcPct val="90000"/>
              </a:lnSpc>
            </a:pPr>
            <a:r>
              <a:rPr lang="en-US" dirty="0" smtClean="0"/>
              <a:t>Increased loading results in increased current draw</a:t>
            </a:r>
          </a:p>
          <a:p>
            <a:pPr eaLnBrk="1" hangingPunct="1">
              <a:lnSpc>
                <a:spcPct val="90000"/>
              </a:lnSpc>
            </a:pPr>
            <a:r>
              <a:rPr lang="en-US" dirty="0" smtClean="0"/>
              <a:t>Abnormally high running currents should be investigated</a:t>
            </a:r>
          </a:p>
          <a:p>
            <a:pPr lvl="1" eaLnBrk="1" hangingPunct="1">
              <a:lnSpc>
                <a:spcPct val="90000"/>
              </a:lnSpc>
            </a:pPr>
            <a:r>
              <a:rPr lang="en-US" dirty="0" smtClean="0"/>
              <a:t>May indicate problems such as mechanical binding within the motor, or load being driven by motor (pump, valve lineups, flow blockage, etc.)</a:t>
            </a:r>
          </a:p>
        </p:txBody>
      </p:sp>
      <p:sp>
        <p:nvSpPr>
          <p:cNvPr id="7" name="Slide Number Placeholder 6"/>
          <p:cNvSpPr>
            <a:spLocks noGrp="1"/>
          </p:cNvSpPr>
          <p:nvPr>
            <p:ph type="sldNum" sz="quarter" idx="12"/>
          </p:nvPr>
        </p:nvSpPr>
        <p:spPr/>
        <p:txBody>
          <a:bodyPr/>
          <a:lstStyle/>
          <a:p>
            <a:fld id="{A6E4F7C4-2382-4D1D-BC5D-64A5C3E38462}" type="slidenum">
              <a:rPr lang="en-US" smtClean="0"/>
              <a:pPr/>
              <a:t>21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9805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0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2"/>
          <p:cNvSpPr>
            <a:spLocks noGrp="1" noChangeArrowheads="1"/>
          </p:cNvSpPr>
          <p:nvPr>
            <p:ph type="title"/>
          </p:nvPr>
        </p:nvSpPr>
        <p:spPr/>
        <p:txBody>
          <a:bodyPr/>
          <a:lstStyle/>
          <a:p>
            <a:pPr eaLnBrk="1" hangingPunct="1"/>
            <a:r>
              <a:rPr lang="en-US" dirty="0" smtClean="0"/>
              <a:t>Motor Overloading</a:t>
            </a:r>
          </a:p>
        </p:txBody>
      </p:sp>
      <p:sp>
        <p:nvSpPr>
          <p:cNvPr id="4098051" name="Rectangle 3"/>
          <p:cNvSpPr>
            <a:spLocks noGrp="1" noChangeArrowheads="1"/>
          </p:cNvSpPr>
          <p:nvPr>
            <p:ph idx="1"/>
          </p:nvPr>
        </p:nvSpPr>
        <p:spPr/>
        <p:txBody>
          <a:bodyPr/>
          <a:lstStyle/>
          <a:p>
            <a:pPr lvl="1"/>
            <a:r>
              <a:rPr lang="en-US" dirty="0" smtClean="0"/>
              <a:t>High operating current could result from:</a:t>
            </a:r>
          </a:p>
          <a:p>
            <a:pPr lvl="2"/>
            <a:r>
              <a:rPr lang="en-US" dirty="0" smtClean="0"/>
              <a:t>Gradual bearing failure </a:t>
            </a:r>
          </a:p>
          <a:p>
            <a:pPr lvl="2"/>
            <a:r>
              <a:rPr lang="en-US" dirty="0" smtClean="0"/>
              <a:t>Locked or seized rotor (shaft) of the motor or the load (pump, valve, etc.)</a:t>
            </a:r>
          </a:p>
          <a:p>
            <a:pPr lvl="2"/>
            <a:r>
              <a:rPr lang="en-US" dirty="0" smtClean="0"/>
              <a:t>Under voltage condition (P = EI)</a:t>
            </a:r>
          </a:p>
          <a:p>
            <a:pPr lvl="1"/>
            <a:r>
              <a:rPr lang="en-US" dirty="0" smtClean="0"/>
              <a:t>Increased current flow could be high enough to cause: </a:t>
            </a:r>
          </a:p>
          <a:p>
            <a:pPr lvl="2"/>
            <a:r>
              <a:rPr lang="en-US" dirty="0" smtClean="0"/>
              <a:t>Thermal overload trip resulting from increased temperature </a:t>
            </a:r>
          </a:p>
          <a:p>
            <a:pPr lvl="2"/>
            <a:r>
              <a:rPr lang="en-US" dirty="0" smtClean="0"/>
              <a:t>Trip of the supply circuit breaker</a:t>
            </a:r>
          </a:p>
        </p:txBody>
      </p:sp>
      <p:sp>
        <p:nvSpPr>
          <p:cNvPr id="7" name="Slide Number Placeholder 6"/>
          <p:cNvSpPr>
            <a:spLocks noGrp="1"/>
          </p:cNvSpPr>
          <p:nvPr>
            <p:ph type="sldNum" sz="quarter" idx="12"/>
          </p:nvPr>
        </p:nvSpPr>
        <p:spPr/>
        <p:txBody>
          <a:bodyPr/>
          <a:lstStyle/>
          <a:p>
            <a:fld id="{A6E4F7C4-2382-4D1D-BC5D-64A5C3E38462}" type="slidenum">
              <a:rPr lang="en-US" smtClean="0"/>
              <a:pPr/>
              <a:t>22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09805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05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805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805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805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805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80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2"/>
          <p:cNvSpPr>
            <a:spLocks noGrp="1" noChangeArrowheads="1"/>
          </p:cNvSpPr>
          <p:nvPr>
            <p:ph type="title"/>
          </p:nvPr>
        </p:nvSpPr>
        <p:spPr/>
        <p:txBody>
          <a:bodyPr/>
          <a:lstStyle/>
          <a:p>
            <a:pPr eaLnBrk="1" hangingPunct="1"/>
            <a:r>
              <a:rPr lang="en-US" dirty="0" smtClean="0"/>
              <a:t>Motor Overloading of MOV’s</a:t>
            </a:r>
          </a:p>
        </p:txBody>
      </p:sp>
      <p:sp>
        <p:nvSpPr>
          <p:cNvPr id="4098051" name="Rectangle 3"/>
          <p:cNvSpPr>
            <a:spLocks noGrp="1" noChangeArrowheads="1"/>
          </p:cNvSpPr>
          <p:nvPr>
            <p:ph idx="1"/>
          </p:nvPr>
        </p:nvSpPr>
        <p:spPr/>
        <p:txBody>
          <a:bodyPr/>
          <a:lstStyle/>
          <a:p>
            <a:pPr lvl="1">
              <a:defRPr/>
            </a:pPr>
            <a:r>
              <a:rPr lang="en-US" sz="2800" dirty="0" smtClean="0">
                <a:ea typeface="+mn-ea"/>
                <a:cs typeface="+mn-cs"/>
              </a:rPr>
              <a:t>Motor overload can also occur when packing on a motor-operated valve (MOV) is tightened excessively</a:t>
            </a:r>
          </a:p>
          <a:p>
            <a:pPr lvl="2">
              <a:defRPr/>
            </a:pPr>
            <a:r>
              <a:rPr lang="en-US" sz="2400" dirty="0" smtClean="0">
                <a:ea typeface="+mn-ea"/>
                <a:cs typeface="+mn-cs"/>
              </a:rPr>
              <a:t>Motor current would increase, due to the increased torque the motor would have to produce to overcome the additional friction associated with the packing</a:t>
            </a:r>
          </a:p>
          <a:p>
            <a:pPr lvl="2">
              <a:defRPr/>
            </a:pPr>
            <a:r>
              <a:rPr lang="en-US" sz="2400" dirty="0" smtClean="0">
                <a:ea typeface="+mn-ea"/>
                <a:cs typeface="+mn-cs"/>
              </a:rPr>
              <a:t>These high operating currents can result in excessive heat being generated within the motor, causing break down of the motor winding insulation and damage to the motor</a:t>
            </a:r>
          </a:p>
        </p:txBody>
      </p:sp>
      <p:sp>
        <p:nvSpPr>
          <p:cNvPr id="7" name="Slide Number Placeholder 6"/>
          <p:cNvSpPr>
            <a:spLocks noGrp="1"/>
          </p:cNvSpPr>
          <p:nvPr>
            <p:ph type="sldNum" sz="quarter" idx="12"/>
          </p:nvPr>
        </p:nvSpPr>
        <p:spPr/>
        <p:txBody>
          <a:bodyPr/>
          <a:lstStyle/>
          <a:p>
            <a:fld id="{A6E4F7C4-2382-4D1D-BC5D-64A5C3E38462}" type="slidenum">
              <a:rPr lang="en-US" smtClean="0"/>
              <a:pPr/>
              <a:t>23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09805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05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80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2"/>
          <p:cNvSpPr>
            <a:spLocks noGrp="1" noChangeArrowheads="1"/>
          </p:cNvSpPr>
          <p:nvPr>
            <p:ph type="title"/>
          </p:nvPr>
        </p:nvSpPr>
        <p:spPr/>
        <p:txBody>
          <a:bodyPr/>
          <a:lstStyle/>
          <a:p>
            <a:pPr eaLnBrk="1" hangingPunct="1"/>
            <a:r>
              <a:rPr lang="en-US" dirty="0" smtClean="0"/>
              <a:t>Abnormal Motor Indication</a:t>
            </a:r>
          </a:p>
        </p:txBody>
      </p:sp>
      <p:sp>
        <p:nvSpPr>
          <p:cNvPr id="91141" name="Rectangle 3"/>
          <p:cNvSpPr>
            <a:spLocks noGrp="1" noChangeArrowheads="1"/>
          </p:cNvSpPr>
          <p:nvPr>
            <p:ph idx="1"/>
          </p:nvPr>
        </p:nvSpPr>
        <p:spPr/>
        <p:txBody>
          <a:bodyPr/>
          <a:lstStyle/>
          <a:p>
            <a:endParaRPr lang="en-US" sz="3200" dirty="0" smtClean="0"/>
          </a:p>
          <a:p>
            <a:endParaRPr lang="en-US" sz="3200" dirty="0" smtClean="0"/>
          </a:p>
          <a:p>
            <a:r>
              <a:rPr lang="en-US" sz="3200" dirty="0" smtClean="0"/>
              <a:t>Abnormally low or no running current as indicated on an amp meter should be investigated as this may indicate a problem such as a sheared shaft, rotor malfunction or coupling failure. </a:t>
            </a:r>
          </a:p>
        </p:txBody>
      </p:sp>
      <p:sp>
        <p:nvSpPr>
          <p:cNvPr id="7" name="Slide Number Placeholder 6"/>
          <p:cNvSpPr>
            <a:spLocks noGrp="1"/>
          </p:cNvSpPr>
          <p:nvPr>
            <p:ph type="sldNum" sz="quarter" idx="12"/>
          </p:nvPr>
        </p:nvSpPr>
        <p:spPr/>
        <p:txBody>
          <a:bodyPr/>
          <a:lstStyle/>
          <a:p>
            <a:fld id="{A6E4F7C4-2382-4D1D-BC5D-64A5C3E38462}"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2"/>
          <p:cNvSpPr>
            <a:spLocks noGrp="1" noChangeArrowheads="1"/>
          </p:cNvSpPr>
          <p:nvPr>
            <p:ph type="title"/>
          </p:nvPr>
        </p:nvSpPr>
        <p:spPr/>
        <p:txBody>
          <a:bodyPr/>
          <a:lstStyle/>
          <a:p>
            <a:pPr eaLnBrk="1" hangingPunct="1"/>
            <a:r>
              <a:rPr lang="en-US" dirty="0" smtClean="0"/>
              <a:t>Loss of Motor Cooling</a:t>
            </a:r>
          </a:p>
        </p:txBody>
      </p:sp>
      <p:sp>
        <p:nvSpPr>
          <p:cNvPr id="4098051" name="Rectangle 3"/>
          <p:cNvSpPr>
            <a:spLocks noGrp="1" noChangeArrowheads="1"/>
          </p:cNvSpPr>
          <p:nvPr>
            <p:ph idx="1"/>
          </p:nvPr>
        </p:nvSpPr>
        <p:spPr/>
        <p:txBody>
          <a:bodyPr/>
          <a:lstStyle/>
          <a:p>
            <a:pPr>
              <a:defRPr/>
            </a:pPr>
            <a:r>
              <a:rPr lang="en-US" sz="3200" dirty="0" smtClean="0"/>
              <a:t>Continuous operation of a motor at rated load with a loss of required cooling to the motor windings will eventually result in breakdown of the motor insulation due to overheating </a:t>
            </a:r>
          </a:p>
          <a:p>
            <a:pPr lvl="1">
              <a:defRPr/>
            </a:pPr>
            <a:r>
              <a:rPr lang="en-US" sz="2800" dirty="0" smtClean="0">
                <a:ea typeface="+mn-ea"/>
                <a:cs typeface="+mn-cs"/>
              </a:rPr>
              <a:t>Causing increased current flow due to a decrease in resistance (short circuit)</a:t>
            </a:r>
            <a:endParaRPr lang="en-US" sz="2800" dirty="0"/>
          </a:p>
        </p:txBody>
      </p:sp>
      <p:sp>
        <p:nvSpPr>
          <p:cNvPr id="7" name="Slide Number Placeholder 6"/>
          <p:cNvSpPr>
            <a:spLocks noGrp="1"/>
          </p:cNvSpPr>
          <p:nvPr>
            <p:ph type="sldNum" sz="quarter" idx="12"/>
          </p:nvPr>
        </p:nvSpPr>
        <p:spPr/>
        <p:txBody>
          <a:bodyPr/>
          <a:lstStyle/>
          <a:p>
            <a:fld id="{A6E4F7C4-2382-4D1D-BC5D-64A5C3E38462}"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6E4F7C4-2382-4D1D-BC5D-64A5C3E38462}" type="slidenum">
              <a:rPr lang="en-US" smtClean="0"/>
              <a:pPr/>
              <a:t>26</a:t>
            </a:fld>
            <a:endParaRPr lang="en-US" dirty="0"/>
          </a:p>
        </p:txBody>
      </p:sp>
      <p:sp>
        <p:nvSpPr>
          <p:cNvPr id="93188" name="Rectangle 2"/>
          <p:cNvSpPr>
            <a:spLocks noGrp="1" noChangeArrowheads="1"/>
          </p:cNvSpPr>
          <p:nvPr>
            <p:ph type="title" idx="4294967295"/>
          </p:nvPr>
        </p:nvSpPr>
        <p:spPr>
          <a:xfrm>
            <a:off x="0" y="274638"/>
            <a:ext cx="8229600" cy="1143000"/>
          </a:xfrm>
        </p:spPr>
        <p:txBody>
          <a:bodyPr/>
          <a:lstStyle/>
          <a:p>
            <a:pPr eaLnBrk="1" hangingPunct="1">
              <a:lnSpc>
                <a:spcPct val="80000"/>
              </a:lnSpc>
            </a:pPr>
            <a:r>
              <a:rPr lang="en-US" dirty="0" smtClean="0"/>
              <a:t>Component Mechanical Problems</a:t>
            </a:r>
          </a:p>
        </p:txBody>
      </p:sp>
      <p:sp>
        <p:nvSpPr>
          <p:cNvPr id="93189" name="Rectangle 3"/>
          <p:cNvSpPr>
            <a:spLocks noGrp="1" noChangeArrowheads="1"/>
          </p:cNvSpPr>
          <p:nvPr>
            <p:ph type="body" idx="4294967295"/>
          </p:nvPr>
        </p:nvSpPr>
        <p:spPr>
          <a:xfrm>
            <a:off x="0" y="1600200"/>
            <a:ext cx="8229600" cy="4525963"/>
          </a:xfrm>
        </p:spPr>
        <p:txBody>
          <a:bodyPr/>
          <a:lstStyle/>
          <a:p>
            <a:endParaRPr lang="en-US" sz="1600" dirty="0" smtClean="0"/>
          </a:p>
          <a:p>
            <a:r>
              <a:rPr lang="en-US" sz="3200" dirty="0" smtClean="0"/>
              <a:t>Loads driven by electrical motors (pumps, blowers, fans, etc.) may experience mechanical problems such as:</a:t>
            </a:r>
          </a:p>
          <a:p>
            <a:pPr marL="742950" lvl="1" indent="-285750"/>
            <a:r>
              <a:rPr lang="en-US" sz="2800" dirty="0" smtClean="0"/>
              <a:t>Locked (seized) rotor</a:t>
            </a:r>
          </a:p>
          <a:p>
            <a:pPr marL="742950" lvl="1" indent="-285750"/>
            <a:r>
              <a:rPr lang="en-US" dirty="0" smtClean="0"/>
              <a:t>Binding or rubbing of impeller/fan blades</a:t>
            </a:r>
            <a:endParaRPr lang="en-US" sz="2800" dirty="0" smtClean="0"/>
          </a:p>
          <a:p>
            <a:pPr marL="742950" lvl="1" indent="-285750"/>
            <a:r>
              <a:rPr lang="en-US" sz="2800" dirty="0" smtClean="0"/>
              <a:t>Sheared rotor</a:t>
            </a:r>
          </a:p>
          <a:p>
            <a:pPr marL="742950" lvl="1" indent="-285750"/>
            <a:r>
              <a:rPr lang="en-US" sz="2800" dirty="0" smtClean="0"/>
              <a:t>Failed bearings</a:t>
            </a:r>
          </a:p>
          <a:p>
            <a:pPr marL="742950" lvl="1" indent="-285750"/>
            <a:endParaRPr lang="en-US" sz="2800" dirty="0" smtClean="0"/>
          </a:p>
          <a:p>
            <a:pPr marL="742950" lvl="1" indent="-285750"/>
            <a:endParaRPr lang="en-US" sz="28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6E4F7C4-2382-4D1D-BC5D-64A5C3E38462}" type="slidenum">
              <a:rPr lang="en-US" smtClean="0"/>
              <a:pPr/>
              <a:t>27</a:t>
            </a:fld>
            <a:endParaRPr lang="en-US" dirty="0"/>
          </a:p>
        </p:txBody>
      </p:sp>
      <p:sp>
        <p:nvSpPr>
          <p:cNvPr id="94212" name="Rectangle 2"/>
          <p:cNvSpPr>
            <a:spLocks noGrp="1" noChangeArrowheads="1"/>
          </p:cNvSpPr>
          <p:nvPr>
            <p:ph type="title" idx="4294967295"/>
          </p:nvPr>
        </p:nvSpPr>
        <p:spPr>
          <a:xfrm>
            <a:off x="0" y="274638"/>
            <a:ext cx="8229600" cy="1143000"/>
          </a:xfrm>
        </p:spPr>
        <p:txBody>
          <a:bodyPr/>
          <a:lstStyle/>
          <a:p>
            <a:pPr eaLnBrk="1" hangingPunct="1">
              <a:lnSpc>
                <a:spcPct val="80000"/>
              </a:lnSpc>
            </a:pPr>
            <a:r>
              <a:rPr lang="en-US" dirty="0" smtClean="0"/>
              <a:t>Component Mechanical Problems</a:t>
            </a:r>
          </a:p>
        </p:txBody>
      </p:sp>
      <p:sp>
        <p:nvSpPr>
          <p:cNvPr id="94213" name="Rectangle 3"/>
          <p:cNvSpPr>
            <a:spLocks noGrp="1" noChangeArrowheads="1"/>
          </p:cNvSpPr>
          <p:nvPr>
            <p:ph type="body" idx="4294967295"/>
          </p:nvPr>
        </p:nvSpPr>
        <p:spPr>
          <a:xfrm>
            <a:off x="0" y="1600200"/>
            <a:ext cx="8229600" cy="4525963"/>
          </a:xfrm>
        </p:spPr>
        <p:txBody>
          <a:bodyPr/>
          <a:lstStyle/>
          <a:p>
            <a:endParaRPr lang="en-US" sz="1600" dirty="0" smtClean="0"/>
          </a:p>
          <a:p>
            <a:pPr>
              <a:buFont typeface="Wingdings" pitchFamily="2" charset="2"/>
              <a:buNone/>
            </a:pPr>
            <a:r>
              <a:rPr lang="en-US" sz="3200" b="1" dirty="0" smtClean="0"/>
              <a:t>Locked (Seized) Rotor</a:t>
            </a:r>
          </a:p>
          <a:p>
            <a:r>
              <a:rPr lang="en-US" sz="3200" dirty="0" smtClean="0"/>
              <a:t>Results from the driven mechanical component  causing the motor rotor not to turn.  Which results in a locked shaft of the motor rotor (shaft) </a:t>
            </a:r>
            <a:r>
              <a:rPr lang="en-US" dirty="0" smtClean="0"/>
              <a:t>and possible failure of </a:t>
            </a:r>
            <a:r>
              <a:rPr lang="en-US" sz="3200" dirty="0" smtClean="0"/>
              <a:t>associated or component bearings.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6E4F7C4-2382-4D1D-BC5D-64A5C3E38462}" type="slidenum">
              <a:rPr lang="en-US" smtClean="0"/>
              <a:pPr/>
              <a:t>28</a:t>
            </a:fld>
            <a:endParaRPr lang="en-US" dirty="0"/>
          </a:p>
        </p:txBody>
      </p:sp>
      <p:sp>
        <p:nvSpPr>
          <p:cNvPr id="95236" name="Rectangle 2"/>
          <p:cNvSpPr>
            <a:spLocks noGrp="1" noChangeArrowheads="1"/>
          </p:cNvSpPr>
          <p:nvPr>
            <p:ph type="title" idx="4294967295"/>
          </p:nvPr>
        </p:nvSpPr>
        <p:spPr>
          <a:xfrm>
            <a:off x="0" y="274638"/>
            <a:ext cx="8229600" cy="1143000"/>
          </a:xfrm>
        </p:spPr>
        <p:txBody>
          <a:bodyPr/>
          <a:lstStyle/>
          <a:p>
            <a:pPr eaLnBrk="1" hangingPunct="1">
              <a:lnSpc>
                <a:spcPct val="80000"/>
              </a:lnSpc>
            </a:pPr>
            <a:r>
              <a:rPr lang="en-US" dirty="0" smtClean="0"/>
              <a:t>Component Mechanical Problems</a:t>
            </a:r>
          </a:p>
        </p:txBody>
      </p:sp>
      <p:sp>
        <p:nvSpPr>
          <p:cNvPr id="95237" name="Rectangle 3"/>
          <p:cNvSpPr>
            <a:spLocks noGrp="1" noChangeArrowheads="1"/>
          </p:cNvSpPr>
          <p:nvPr>
            <p:ph type="body" idx="4294967295"/>
          </p:nvPr>
        </p:nvSpPr>
        <p:spPr>
          <a:xfrm>
            <a:off x="0" y="1600200"/>
            <a:ext cx="8229600" cy="4525963"/>
          </a:xfrm>
        </p:spPr>
        <p:txBody>
          <a:bodyPr>
            <a:normAutofit lnSpcReduction="10000"/>
          </a:bodyPr>
          <a:lstStyle/>
          <a:p>
            <a:pPr>
              <a:buFont typeface="Wingdings" pitchFamily="2" charset="2"/>
              <a:buNone/>
            </a:pPr>
            <a:r>
              <a:rPr lang="en-US" sz="3200" b="1" dirty="0" smtClean="0"/>
              <a:t>Locked (Seized) Rotor</a:t>
            </a:r>
            <a:endParaRPr lang="en-US" sz="3200" dirty="0" smtClean="0"/>
          </a:p>
          <a:p>
            <a:r>
              <a:rPr lang="en-US" sz="3200" dirty="0" smtClean="0"/>
              <a:t>Indications of a locked rotor:</a:t>
            </a:r>
          </a:p>
          <a:p>
            <a:pPr lvl="1">
              <a:spcBef>
                <a:spcPct val="0"/>
              </a:spcBef>
            </a:pPr>
            <a:r>
              <a:rPr lang="en-US" sz="2800" dirty="0" smtClean="0"/>
              <a:t>Tripping of component circuit breaker</a:t>
            </a:r>
          </a:p>
          <a:p>
            <a:pPr lvl="1">
              <a:spcBef>
                <a:spcPct val="0"/>
              </a:spcBef>
            </a:pPr>
            <a:r>
              <a:rPr lang="en-US" sz="2800" dirty="0" smtClean="0"/>
              <a:t>Immediate reduction in system flow rate</a:t>
            </a:r>
          </a:p>
          <a:p>
            <a:pPr lvl="1">
              <a:spcBef>
                <a:spcPct val="0"/>
              </a:spcBef>
            </a:pPr>
            <a:r>
              <a:rPr lang="en-US" sz="2800" dirty="0" smtClean="0"/>
              <a:t>Immediate reduction in component discharge pressure</a:t>
            </a:r>
          </a:p>
          <a:p>
            <a:pPr lvl="1">
              <a:spcBef>
                <a:spcPct val="0"/>
              </a:spcBef>
            </a:pPr>
            <a:r>
              <a:rPr lang="en-US" sz="2800" dirty="0" smtClean="0"/>
              <a:t>Immediate rise in component current to supply the needed torque</a:t>
            </a:r>
          </a:p>
          <a:p>
            <a:pPr lvl="1">
              <a:spcBef>
                <a:spcPct val="0"/>
              </a:spcBef>
            </a:pPr>
            <a:r>
              <a:rPr lang="en-US" sz="2800" dirty="0" smtClean="0"/>
              <a:t>Immediate rise in motor winding temperatures resulting from greater current flow</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6E4F7C4-2382-4D1D-BC5D-64A5C3E38462}" type="slidenum">
              <a:rPr lang="en-US" smtClean="0"/>
              <a:pPr/>
              <a:t>29</a:t>
            </a:fld>
            <a:endParaRPr lang="en-US" dirty="0"/>
          </a:p>
        </p:txBody>
      </p:sp>
      <p:sp>
        <p:nvSpPr>
          <p:cNvPr id="96260" name="Rectangle 2"/>
          <p:cNvSpPr>
            <a:spLocks noGrp="1" noChangeArrowheads="1"/>
          </p:cNvSpPr>
          <p:nvPr>
            <p:ph type="title" idx="4294967295"/>
          </p:nvPr>
        </p:nvSpPr>
        <p:spPr>
          <a:xfrm>
            <a:off x="0" y="274638"/>
            <a:ext cx="8229600" cy="1143000"/>
          </a:xfrm>
        </p:spPr>
        <p:txBody>
          <a:bodyPr/>
          <a:lstStyle/>
          <a:p>
            <a:pPr eaLnBrk="1" hangingPunct="1">
              <a:lnSpc>
                <a:spcPct val="80000"/>
              </a:lnSpc>
            </a:pPr>
            <a:r>
              <a:rPr lang="en-US" dirty="0" smtClean="0"/>
              <a:t>Component Mechanical Problems</a:t>
            </a:r>
          </a:p>
        </p:txBody>
      </p:sp>
      <p:sp>
        <p:nvSpPr>
          <p:cNvPr id="96261" name="Rectangle 3"/>
          <p:cNvSpPr>
            <a:spLocks noGrp="1" noChangeArrowheads="1"/>
          </p:cNvSpPr>
          <p:nvPr>
            <p:ph type="body" idx="4294967295"/>
          </p:nvPr>
        </p:nvSpPr>
        <p:spPr>
          <a:xfrm>
            <a:off x="0" y="1600200"/>
            <a:ext cx="8229600" cy="4525963"/>
          </a:xfrm>
        </p:spPr>
        <p:txBody>
          <a:bodyPr/>
          <a:lstStyle/>
          <a:p>
            <a:endParaRPr lang="en-US" sz="3200" b="1" u="sng" dirty="0" smtClean="0"/>
          </a:p>
          <a:p>
            <a:pPr>
              <a:buFont typeface="Wingdings" pitchFamily="2" charset="2"/>
              <a:buNone/>
            </a:pPr>
            <a:r>
              <a:rPr lang="en-US" sz="3200" b="1" dirty="0" smtClean="0"/>
              <a:t>Sheared Rotor</a:t>
            </a:r>
          </a:p>
          <a:p>
            <a:r>
              <a:rPr lang="en-US" sz="3200" dirty="0" smtClean="0"/>
              <a:t>Motor becomes separated from mechanical portion of pump (shaft/coupling breaks)</a:t>
            </a:r>
          </a:p>
          <a:p>
            <a:endParaRPr lang="en-US" sz="3200" dirty="0" smtClean="0"/>
          </a:p>
          <a:p>
            <a:r>
              <a:rPr lang="en-US" sz="3200" dirty="0" smtClean="0"/>
              <a:t>Motor operates freely (spinning) with no load mechanically attached  </a:t>
            </a:r>
            <a:endParaRPr 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pPr>
              <a:defRPr/>
            </a:pPr>
            <a:fld id="{A9D22970-B6DF-420A-A2AA-3752A7B0B6F0}" type="slidenum">
              <a:rPr lang="en-US"/>
              <a:pPr>
                <a:defRPr/>
              </a:pPr>
              <a:t>3</a:t>
            </a:fld>
            <a:endParaRPr lang="en-US" dirty="0"/>
          </a:p>
        </p:txBody>
      </p:sp>
      <p:sp>
        <p:nvSpPr>
          <p:cNvPr id="7172" name="Rectangle 4"/>
          <p:cNvSpPr>
            <a:spLocks noChangeArrowheads="1"/>
          </p:cNvSpPr>
          <p:nvPr/>
        </p:nvSpPr>
        <p:spPr bwMode="auto">
          <a:xfrm>
            <a:off x="609600" y="441325"/>
            <a:ext cx="8077200" cy="5632311"/>
          </a:xfrm>
          <a:prstGeom prst="rect">
            <a:avLst/>
          </a:prstGeom>
          <a:noFill/>
          <a:ln w="9525">
            <a:noFill/>
            <a:miter lim="800000"/>
            <a:headEnd/>
            <a:tailEnd/>
          </a:ln>
        </p:spPr>
        <p:txBody>
          <a:bodyPr>
            <a:spAutoFit/>
          </a:bodyPr>
          <a:lstStyle/>
          <a:p>
            <a:r>
              <a:rPr lang="en-US" sz="2000" i="1" u="sng" dirty="0">
                <a:latin typeface="Times New Roman" pitchFamily="18" charset="0"/>
              </a:rPr>
              <a:t>Title</a:t>
            </a:r>
            <a:r>
              <a:rPr lang="en-US" sz="2000" dirty="0">
                <a:latin typeface="Times New Roman" pitchFamily="18" charset="0"/>
              </a:rPr>
              <a:t>: </a:t>
            </a:r>
            <a:r>
              <a:rPr lang="en-US" sz="2000" dirty="0" smtClean="0">
                <a:latin typeface="Times New Roman" pitchFamily="18" charset="0"/>
              </a:rPr>
              <a:t> Plant Overview Motors</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Number</a:t>
            </a:r>
            <a:r>
              <a:rPr lang="en-US" sz="2000" dirty="0">
                <a:latin typeface="Times New Roman" pitchFamily="18" charset="0"/>
              </a:rPr>
              <a:t>:  </a:t>
            </a:r>
            <a:r>
              <a:rPr lang="en-US" sz="2000" dirty="0" smtClean="0">
                <a:latin typeface="Times New Roman" pitchFamily="18" charset="0"/>
              </a:rPr>
              <a:t>AT-1060-LP-Plant Overview Motors      </a:t>
            </a:r>
            <a:r>
              <a:rPr lang="en-US" sz="2000" i="1" u="sng" dirty="0" smtClean="0">
                <a:latin typeface="Times New Roman" pitchFamily="18" charset="0"/>
              </a:rPr>
              <a:t>Revision</a:t>
            </a:r>
            <a:r>
              <a:rPr lang="en-US" sz="2000" dirty="0">
                <a:latin typeface="Times New Roman" pitchFamily="18" charset="0"/>
              </a:rPr>
              <a:t>:  </a:t>
            </a:r>
            <a:r>
              <a:rPr lang="en-US" sz="2000" dirty="0" smtClean="0">
                <a:latin typeface="Times New Roman" pitchFamily="18" charset="0"/>
              </a:rPr>
              <a:t>0.0</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Program</a:t>
            </a:r>
            <a:r>
              <a:rPr lang="en-US" sz="2000" dirty="0">
                <a:latin typeface="Times New Roman" pitchFamily="18" charset="0"/>
              </a:rPr>
              <a:t>:  </a:t>
            </a:r>
            <a:r>
              <a:rPr lang="en-US" sz="2000" dirty="0" smtClean="0">
                <a:latin typeface="Times New Roman" pitchFamily="18" charset="0"/>
              </a:rPr>
              <a:t>NET NLO</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Author</a:t>
            </a:r>
            <a:r>
              <a:rPr lang="en-US" sz="2000" dirty="0">
                <a:latin typeface="Times New Roman" pitchFamily="18" charset="0"/>
              </a:rPr>
              <a:t>:     </a:t>
            </a:r>
            <a:r>
              <a:rPr lang="en-US" sz="2000" dirty="0" smtClean="0">
                <a:latin typeface="Times New Roman" pitchFamily="18" charset="0"/>
              </a:rPr>
              <a:t>Alex Ramos</a:t>
            </a:r>
            <a:r>
              <a:rPr lang="en-US" sz="2000" dirty="0">
                <a:latin typeface="Times New Roman" pitchFamily="18" charset="0"/>
              </a:rPr>
              <a:t>		</a:t>
            </a:r>
            <a:r>
              <a:rPr lang="en-US" sz="2000" i="1" u="sng" dirty="0">
                <a:latin typeface="Times New Roman" pitchFamily="18" charset="0"/>
              </a:rPr>
              <a:t>Date</a:t>
            </a:r>
            <a:r>
              <a:rPr lang="en-US" sz="2000" dirty="0">
                <a:latin typeface="Times New Roman" pitchFamily="18" charset="0"/>
              </a:rPr>
              <a:t>:  </a:t>
            </a:r>
            <a:r>
              <a:rPr lang="en-US" sz="2000" dirty="0" smtClean="0">
                <a:latin typeface="Times New Roman" pitchFamily="18" charset="0"/>
              </a:rPr>
              <a:t>5/01/2011  </a:t>
            </a:r>
          </a:p>
          <a:p>
            <a:r>
              <a:rPr lang="en-US" sz="2000" i="1" u="sng" dirty="0" smtClean="0">
                <a:latin typeface="Times New Roman" pitchFamily="18" charset="0"/>
              </a:rPr>
              <a:t>IT Review:</a:t>
            </a:r>
            <a:r>
              <a:rPr lang="en-US" sz="2000" dirty="0" smtClean="0">
                <a:latin typeface="Times New Roman" pitchFamily="18" charset="0"/>
              </a:rPr>
              <a:t>			</a:t>
            </a:r>
            <a:r>
              <a:rPr lang="en-US" sz="2000" i="1" u="sng" dirty="0" smtClean="0">
                <a:latin typeface="Times New Roman" pitchFamily="18" charset="0"/>
              </a:rPr>
              <a:t>Date:</a:t>
            </a:r>
            <a:r>
              <a:rPr lang="en-US" sz="2000" dirty="0">
                <a:latin typeface="Times New Roman" pitchFamily="18" charset="0"/>
              </a:rPr>
              <a:t/>
            </a:r>
            <a:br>
              <a:rPr lang="en-US" sz="2000" dirty="0">
                <a:latin typeface="Times New Roman" pitchFamily="18" charset="0"/>
              </a:rPr>
            </a:br>
            <a:r>
              <a:rPr lang="en-US" sz="2000" i="1" u="sng" dirty="0">
                <a:latin typeface="Times New Roman" pitchFamily="18" charset="0"/>
              </a:rPr>
              <a:t>Approved</a:t>
            </a:r>
            <a:r>
              <a:rPr lang="en-US" sz="2000" dirty="0">
                <a:latin typeface="Times New Roman" pitchFamily="18" charset="0"/>
              </a:rPr>
              <a:t>:  			</a:t>
            </a:r>
            <a:r>
              <a:rPr lang="en-US" sz="2000" i="1" u="sng" dirty="0">
                <a:latin typeface="Times New Roman" pitchFamily="18" charset="0"/>
              </a:rPr>
              <a:t>Date</a:t>
            </a:r>
            <a:r>
              <a:rPr lang="en-US" sz="2000" dirty="0">
                <a:latin typeface="Times New Roman" pitchFamily="18" charset="0"/>
              </a:rPr>
              <a:t>:  </a:t>
            </a:r>
            <a:r>
              <a:rPr lang="en-US" sz="2000" dirty="0" smtClean="0">
                <a:latin typeface="Times New Roman" pitchFamily="18" charset="0"/>
              </a:rPr>
              <a:t>  </a:t>
            </a:r>
            <a:r>
              <a:rPr lang="en-US" sz="2000" dirty="0">
                <a:latin typeface="Times New Roman" pitchFamily="18" charset="0"/>
              </a:rPr>
              <a:t/>
            </a:r>
            <a:br>
              <a:rPr lang="en-US" sz="2000" dirty="0">
                <a:latin typeface="Times New Roman" pitchFamily="18" charset="0"/>
              </a:rPr>
            </a:br>
            <a:r>
              <a:rPr lang="en-US" sz="2000" i="1" dirty="0">
                <a:latin typeface="Times New Roman" pitchFamily="18" charset="0"/>
              </a:rPr>
              <a:t>Instructor Guidelines</a:t>
            </a:r>
            <a:r>
              <a:rPr lang="en-US" sz="2000" dirty="0">
                <a:latin typeface="Times New Roman" pitchFamily="18" charset="0"/>
              </a:rPr>
              <a:t>:</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Lesson Format</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b="0" dirty="0">
                <a:latin typeface="Times New Roman" pitchFamily="18" charset="0"/>
              </a:rPr>
              <a:t>PowerPoint Presentation</a:t>
            </a:r>
            <a:br>
              <a:rPr lang="en-US" sz="2000" b="0" dirty="0">
                <a:latin typeface="Times New Roman" pitchFamily="18" charset="0"/>
              </a:rPr>
            </a:br>
            <a:r>
              <a:rPr lang="en-US" sz="2000" dirty="0">
                <a:latin typeface="Times New Roman" pitchFamily="18" charset="0"/>
              </a:rPr>
              <a:t>	</a:t>
            </a:r>
            <a:r>
              <a:rPr lang="en-US" sz="2000" u="sng" dirty="0">
                <a:latin typeface="Times New Roman" pitchFamily="18" charset="0"/>
              </a:rPr>
              <a:t>Materials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b="0" dirty="0">
                <a:latin typeface="Times New Roman" pitchFamily="18" charset="0"/>
              </a:rPr>
              <a:t>Computer Projector</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Evaluation</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b="0" dirty="0">
                <a:latin typeface="Times New Roman" pitchFamily="18" charset="0"/>
              </a:rPr>
              <a:t>Written exam in conjunction with other lesson plans,</a:t>
            </a:r>
            <a:br>
              <a:rPr lang="en-US" sz="2000" b="0" dirty="0">
                <a:latin typeface="Times New Roman" pitchFamily="18" charset="0"/>
              </a:rPr>
            </a:br>
            <a:r>
              <a:rPr lang="en-US" sz="2000" b="0" dirty="0">
                <a:latin typeface="Times New Roman" pitchFamily="18" charset="0"/>
              </a:rPr>
              <a:t>		presentations, and handouts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Remarks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None</a:t>
            </a:r>
            <a:br>
              <a:rPr lang="en-US" sz="2000" dirty="0">
                <a:latin typeface="Times New Roman" pitchFamily="18" charset="0"/>
              </a:rPr>
            </a:br>
            <a:r>
              <a:rPr lang="en-US" sz="2000" dirty="0">
                <a:latin typeface="Times New Roman" pitchFamily="18" charset="0"/>
              </a:rPr>
              <a:t>	</a:t>
            </a:r>
            <a:r>
              <a:rPr lang="en-US" sz="2000" u="sng" dirty="0">
                <a:latin typeface="Times New Roman" pitchFamily="18" charset="0"/>
              </a:rPr>
              <a:t>References</a:t>
            </a:r>
            <a:r>
              <a:rPr lang="en-US" sz="2000" dirty="0">
                <a:latin typeface="Times New Roman" pitchFamily="18" charset="0"/>
              </a:rPr>
              <a:t/>
            </a:r>
            <a:br>
              <a:rPr lang="en-US" sz="2000" dirty="0">
                <a:latin typeface="Times New Roman" pitchFamily="18" charset="0"/>
              </a:rPr>
            </a:br>
            <a:r>
              <a:rPr lang="en-US" sz="2000" dirty="0">
                <a:latin typeface="Times New Roman" pitchFamily="18" charset="0"/>
              </a:rPr>
              <a:t>		</a:t>
            </a:r>
            <a:r>
              <a:rPr lang="en-US" sz="2000" dirty="0" smtClean="0">
                <a:latin typeface="Times New Roman" pitchFamily="18" charset="0"/>
              </a:rPr>
              <a:t>DOE AC &amp; DC Motors , NRC Generic Fundamentals</a:t>
            </a:r>
            <a:endParaRPr lang="en-US" sz="2000" b="0" dirty="0">
              <a:latin typeface="Times New Roman" pitchFamily="18"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ooter Placeholder 4"/>
          <p:cNvSpPr txBox="1">
            <a:spLocks noGrp="1"/>
          </p:cNvSpPr>
          <p:nvPr/>
        </p:nvSpPr>
        <p:spPr bwMode="auto">
          <a:xfrm>
            <a:off x="5943600" y="6248400"/>
            <a:ext cx="2895600" cy="457200"/>
          </a:xfrm>
          <a:prstGeom prst="rect">
            <a:avLst/>
          </a:prstGeom>
          <a:noFill/>
          <a:ln w="9525">
            <a:noFill/>
            <a:miter lim="800000"/>
            <a:headEnd/>
            <a:tailEnd/>
          </a:ln>
        </p:spPr>
        <p:txBody>
          <a:bodyPr anchor="b"/>
          <a:lstStyle/>
          <a:p>
            <a:pPr algn="r"/>
            <a:endParaRPr lang="en-US" altLang="en-US" sz="1200" dirty="0">
              <a:solidFill>
                <a:schemeClr val="tx1"/>
              </a:solidFill>
            </a:endParaRPr>
          </a:p>
        </p:txBody>
      </p:sp>
      <p:sp>
        <p:nvSpPr>
          <p:cNvPr id="7" name="Slide Number Placeholder 6"/>
          <p:cNvSpPr>
            <a:spLocks noGrp="1"/>
          </p:cNvSpPr>
          <p:nvPr>
            <p:ph type="sldNum" sz="quarter" idx="12"/>
          </p:nvPr>
        </p:nvSpPr>
        <p:spPr/>
        <p:txBody>
          <a:bodyPr/>
          <a:lstStyle/>
          <a:p>
            <a:fld id="{A6E4F7C4-2382-4D1D-BC5D-64A5C3E38462}" type="slidenum">
              <a:rPr lang="en-US" smtClean="0"/>
              <a:pPr/>
              <a:t>30</a:t>
            </a:fld>
            <a:endParaRPr lang="en-US" dirty="0"/>
          </a:p>
        </p:txBody>
      </p:sp>
      <p:sp>
        <p:nvSpPr>
          <p:cNvPr id="97284" name="Rectangle 2"/>
          <p:cNvSpPr>
            <a:spLocks noGrp="1" noChangeArrowheads="1"/>
          </p:cNvSpPr>
          <p:nvPr>
            <p:ph type="title" idx="4294967295"/>
          </p:nvPr>
        </p:nvSpPr>
        <p:spPr>
          <a:xfrm>
            <a:off x="0" y="274638"/>
            <a:ext cx="8229600" cy="1143000"/>
          </a:xfrm>
        </p:spPr>
        <p:txBody>
          <a:bodyPr/>
          <a:lstStyle/>
          <a:p>
            <a:pPr eaLnBrk="1" hangingPunct="1">
              <a:lnSpc>
                <a:spcPct val="80000"/>
              </a:lnSpc>
            </a:pPr>
            <a:r>
              <a:rPr lang="en-US" dirty="0" smtClean="0"/>
              <a:t>Component Mechanical Problems</a:t>
            </a:r>
          </a:p>
        </p:txBody>
      </p:sp>
      <p:sp>
        <p:nvSpPr>
          <p:cNvPr id="97285" name="Rectangle 3"/>
          <p:cNvSpPr>
            <a:spLocks noGrp="1" noChangeArrowheads="1"/>
          </p:cNvSpPr>
          <p:nvPr>
            <p:ph type="body" idx="4294967295"/>
          </p:nvPr>
        </p:nvSpPr>
        <p:spPr>
          <a:xfrm>
            <a:off x="0" y="1600200"/>
            <a:ext cx="8229600" cy="4525963"/>
          </a:xfrm>
        </p:spPr>
        <p:txBody>
          <a:bodyPr/>
          <a:lstStyle/>
          <a:p>
            <a:pPr>
              <a:buFont typeface="Wingdings" pitchFamily="2" charset="2"/>
              <a:buNone/>
            </a:pPr>
            <a:r>
              <a:rPr lang="en-US" sz="3200" b="1" dirty="0" smtClean="0"/>
              <a:t>Sheared Rotor</a:t>
            </a:r>
          </a:p>
          <a:p>
            <a:r>
              <a:rPr lang="en-US" sz="3200" dirty="0" smtClean="0"/>
              <a:t>Indications of sheared rotor:</a:t>
            </a:r>
          </a:p>
          <a:p>
            <a:pPr lvl="1"/>
            <a:r>
              <a:rPr lang="en-US" sz="2800" dirty="0" smtClean="0"/>
              <a:t>Load has no (low) running current (as indicated on amp meter)</a:t>
            </a:r>
          </a:p>
          <a:p>
            <a:pPr lvl="1"/>
            <a:r>
              <a:rPr lang="en-US" sz="2800" dirty="0" smtClean="0"/>
              <a:t>Immediate reduction in system flow rate</a:t>
            </a:r>
          </a:p>
          <a:p>
            <a:pPr lvl="1"/>
            <a:r>
              <a:rPr lang="en-US" sz="2800" dirty="0" smtClean="0"/>
              <a:t>Immediate reduction in component discharge pressure</a:t>
            </a:r>
            <a:endParaRPr lang="en-US" sz="18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6E4F7C4-2382-4D1D-BC5D-64A5C3E38462}" type="slidenum">
              <a:rPr lang="en-US" smtClean="0"/>
              <a:pPr/>
              <a:t>31</a:t>
            </a:fld>
            <a:endParaRPr lang="en-US" dirty="0"/>
          </a:p>
        </p:txBody>
      </p:sp>
      <p:sp>
        <p:nvSpPr>
          <p:cNvPr id="98308" name="Rectangle 2"/>
          <p:cNvSpPr>
            <a:spLocks noGrp="1" noChangeArrowheads="1"/>
          </p:cNvSpPr>
          <p:nvPr>
            <p:ph type="title" idx="4294967295"/>
          </p:nvPr>
        </p:nvSpPr>
        <p:spPr>
          <a:xfrm>
            <a:off x="0" y="274638"/>
            <a:ext cx="8229600" cy="1143000"/>
          </a:xfrm>
        </p:spPr>
        <p:txBody>
          <a:bodyPr/>
          <a:lstStyle/>
          <a:p>
            <a:pPr eaLnBrk="1" hangingPunct="1">
              <a:lnSpc>
                <a:spcPct val="80000"/>
              </a:lnSpc>
            </a:pPr>
            <a:r>
              <a:rPr lang="en-US" dirty="0" smtClean="0"/>
              <a:t>Component Mechanical Problems</a:t>
            </a:r>
          </a:p>
        </p:txBody>
      </p:sp>
      <p:sp>
        <p:nvSpPr>
          <p:cNvPr id="98309" name="Rectangle 3"/>
          <p:cNvSpPr>
            <a:spLocks noGrp="1" noChangeArrowheads="1"/>
          </p:cNvSpPr>
          <p:nvPr>
            <p:ph type="body" idx="4294967295"/>
          </p:nvPr>
        </p:nvSpPr>
        <p:spPr>
          <a:xfrm>
            <a:off x="0" y="1600200"/>
            <a:ext cx="8229600" cy="4525963"/>
          </a:xfrm>
        </p:spPr>
        <p:txBody>
          <a:bodyPr>
            <a:normAutofit fontScale="85000" lnSpcReduction="10000"/>
          </a:bodyPr>
          <a:lstStyle/>
          <a:p>
            <a:pPr>
              <a:buFont typeface="Wingdings" pitchFamily="2" charset="2"/>
              <a:buNone/>
            </a:pPr>
            <a:r>
              <a:rPr lang="en-US" sz="3200" b="1" dirty="0" smtClean="0"/>
              <a:t>Failed Bearings</a:t>
            </a:r>
          </a:p>
          <a:p>
            <a:r>
              <a:rPr lang="en-US" sz="3200" dirty="0" smtClean="0"/>
              <a:t>Bearing failure can result from a number of circumstances:</a:t>
            </a:r>
          </a:p>
          <a:p>
            <a:pPr lvl="1"/>
            <a:r>
              <a:rPr lang="en-US" sz="2800" dirty="0" smtClean="0"/>
              <a:t>Insufficient lubrication</a:t>
            </a:r>
          </a:p>
          <a:p>
            <a:pPr lvl="1"/>
            <a:r>
              <a:rPr lang="en-US" sz="2800" dirty="0" smtClean="0"/>
              <a:t>Poor bearing maintenance practices</a:t>
            </a:r>
          </a:p>
          <a:p>
            <a:pPr lvl="1"/>
            <a:r>
              <a:rPr lang="en-US" sz="2800" dirty="0" smtClean="0"/>
              <a:t>Improper loading of the component</a:t>
            </a:r>
          </a:p>
          <a:p>
            <a:pPr lvl="1"/>
            <a:r>
              <a:rPr lang="en-US" sz="2800" dirty="0" smtClean="0"/>
              <a:t>Motor under-voltage operations (P=EI if (E) lowers will cause (I) to raise for constant Power. This higher (I) can breakdown bearing insulation, which can lead to damage) </a:t>
            </a:r>
          </a:p>
          <a:p>
            <a:pPr lvl="1"/>
            <a:r>
              <a:rPr lang="en-US" dirty="0" smtClean="0"/>
              <a:t>Any condition leading to overheating of the bearings can cause bearing failure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2"/>
          <p:cNvSpPr>
            <a:spLocks noGrp="1" noChangeArrowheads="1"/>
          </p:cNvSpPr>
          <p:nvPr>
            <p:ph type="title"/>
          </p:nvPr>
        </p:nvSpPr>
        <p:spPr/>
        <p:txBody>
          <a:bodyPr>
            <a:normAutofit fontScale="90000"/>
          </a:bodyPr>
          <a:lstStyle/>
          <a:p>
            <a:pPr eaLnBrk="1" hangingPunct="1">
              <a:lnSpc>
                <a:spcPct val="80000"/>
              </a:lnSpc>
            </a:pPr>
            <a:r>
              <a:rPr lang="en-US" dirty="0" smtClean="0"/>
              <a:t>Electric Motor Pump Laws Relationships</a:t>
            </a:r>
          </a:p>
        </p:txBody>
      </p:sp>
      <p:sp>
        <p:nvSpPr>
          <p:cNvPr id="4098051" name="Rectangle 3"/>
          <p:cNvSpPr>
            <a:spLocks noGrp="1" noChangeArrowheads="1"/>
          </p:cNvSpPr>
          <p:nvPr>
            <p:ph idx="1"/>
          </p:nvPr>
        </p:nvSpPr>
        <p:spPr/>
        <p:txBody>
          <a:bodyPr/>
          <a:lstStyle/>
          <a:p>
            <a:pPr>
              <a:defRPr/>
            </a:pPr>
            <a:endParaRPr lang="en-US" sz="1600" dirty="0" smtClean="0"/>
          </a:p>
          <a:p>
            <a:pPr>
              <a:defRPr/>
            </a:pPr>
            <a:r>
              <a:rPr lang="en-US" sz="3200" dirty="0" smtClean="0"/>
              <a:t>These laws establish the following:</a:t>
            </a:r>
          </a:p>
          <a:p>
            <a:pPr lvl="1">
              <a:defRPr/>
            </a:pPr>
            <a:r>
              <a:rPr lang="en-US" sz="2800" dirty="0" smtClean="0">
                <a:ea typeface="+mn-ea"/>
                <a:cs typeface="+mn-cs"/>
              </a:rPr>
              <a:t>Flow rate is directly proportional to pump speed</a:t>
            </a:r>
          </a:p>
          <a:p>
            <a:pPr lvl="1">
              <a:defRPr/>
            </a:pPr>
            <a:r>
              <a:rPr lang="en-US" sz="2800" dirty="0" smtClean="0">
                <a:ea typeface="+mn-ea"/>
                <a:cs typeface="+mn-cs"/>
              </a:rPr>
              <a:t>Discharge head is directly proportional to the square of pump speed</a:t>
            </a:r>
          </a:p>
          <a:p>
            <a:pPr lvl="1">
              <a:defRPr/>
            </a:pPr>
            <a:r>
              <a:rPr lang="en-US" sz="2800" dirty="0" smtClean="0">
                <a:ea typeface="+mn-ea"/>
                <a:cs typeface="+mn-cs"/>
              </a:rPr>
              <a:t>Power required by the pump motor is directly proportional to the cube of pump speed</a:t>
            </a:r>
          </a:p>
          <a:p>
            <a:pPr lvl="1">
              <a:defRPr/>
            </a:pPr>
            <a:endParaRPr lang="pt-BR" sz="2000" b="1" dirty="0" smtClean="0">
              <a:ea typeface="+mn-ea"/>
              <a:cs typeface="+mn-cs"/>
            </a:endParaRPr>
          </a:p>
          <a:p>
            <a:pPr lvl="1">
              <a:buFont typeface="Wingdings" pitchFamily="2" charset="2"/>
              <a:buNone/>
              <a:defRPr/>
            </a:pPr>
            <a:r>
              <a:rPr lang="pt-BR" sz="2800" b="1" dirty="0" smtClean="0">
                <a:ea typeface="+mn-ea"/>
                <a:cs typeface="+mn-cs"/>
              </a:rPr>
              <a:t>V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	H</a:t>
            </a:r>
            <a:r>
              <a:rPr lang="pt-BR" sz="2800" b="1" baseline="-25000" dirty="0" smtClean="0">
                <a:ea typeface="+mn-ea"/>
                <a:cs typeface="+mn-cs"/>
              </a:rPr>
              <a:t>P</a:t>
            </a:r>
            <a:r>
              <a:rPr lang="pt-BR" sz="2800" b="1" dirty="0" smtClean="0">
                <a:ea typeface="+mn-ea"/>
                <a:cs typeface="+mn-cs"/>
              </a:rPr>
              <a:t>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a:t>
            </a:r>
            <a:r>
              <a:rPr lang="pt-BR" sz="2800" b="1" baseline="30000" dirty="0" smtClean="0">
                <a:ea typeface="+mn-ea"/>
                <a:cs typeface="+mn-cs"/>
              </a:rPr>
              <a:t>2</a:t>
            </a:r>
            <a:r>
              <a:rPr lang="pt-BR" sz="2800" b="1" dirty="0" smtClean="0">
                <a:ea typeface="+mn-ea"/>
                <a:cs typeface="+mn-cs"/>
              </a:rPr>
              <a:t>	P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a:t>
            </a:r>
            <a:r>
              <a:rPr lang="pt-BR" sz="2800" b="1" baseline="30000" dirty="0" smtClean="0">
                <a:ea typeface="+mn-ea"/>
                <a:cs typeface="+mn-cs"/>
              </a:rPr>
              <a:t>3</a:t>
            </a:r>
            <a:r>
              <a:rPr lang="pt-BR" sz="2800" b="1" dirty="0" smtClean="0">
                <a:ea typeface="+mn-ea"/>
                <a:cs typeface="+mn-cs"/>
              </a:rPr>
              <a:t>	            I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a:t>
            </a:r>
            <a:r>
              <a:rPr lang="pt-BR" sz="2800" b="1" baseline="30000" dirty="0" smtClean="0">
                <a:ea typeface="+mn-ea"/>
                <a:cs typeface="+mn-cs"/>
              </a:rPr>
              <a:t>3</a:t>
            </a:r>
            <a:endParaRPr lang="en-US" sz="2800" dirty="0" smtClean="0">
              <a:ea typeface="+mn-ea"/>
              <a:cs typeface="+mn-cs"/>
            </a:endParaRPr>
          </a:p>
          <a:p>
            <a:pPr>
              <a:buFont typeface="Wingdings" pitchFamily="2" charset="2"/>
              <a:buNone/>
              <a:defRPr/>
            </a:pPr>
            <a:endParaRPr lang="en-US" sz="2800" dirty="0" smtClean="0"/>
          </a:p>
        </p:txBody>
      </p:sp>
      <p:sp>
        <p:nvSpPr>
          <p:cNvPr id="7" name="Slide Number Placeholder 6"/>
          <p:cNvSpPr>
            <a:spLocks noGrp="1"/>
          </p:cNvSpPr>
          <p:nvPr>
            <p:ph type="sldNum" sz="quarter" idx="12"/>
          </p:nvPr>
        </p:nvSpPr>
        <p:spPr/>
        <p:txBody>
          <a:bodyPr/>
          <a:lstStyle/>
          <a:p>
            <a:fld id="{A6E4F7C4-2382-4D1D-BC5D-64A5C3E38462}"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2"/>
          <p:cNvSpPr>
            <a:spLocks noGrp="1" noChangeArrowheads="1"/>
          </p:cNvSpPr>
          <p:nvPr>
            <p:ph type="title"/>
          </p:nvPr>
        </p:nvSpPr>
        <p:spPr/>
        <p:txBody>
          <a:bodyPr>
            <a:normAutofit fontScale="90000"/>
          </a:bodyPr>
          <a:lstStyle/>
          <a:p>
            <a:pPr eaLnBrk="1" hangingPunct="1">
              <a:lnSpc>
                <a:spcPct val="80000"/>
              </a:lnSpc>
            </a:pPr>
            <a:r>
              <a:rPr lang="en-US" dirty="0" smtClean="0"/>
              <a:t>Electric Motor Pump Laws Relationships</a:t>
            </a:r>
          </a:p>
        </p:txBody>
      </p:sp>
      <p:sp>
        <p:nvSpPr>
          <p:cNvPr id="4098051" name="Rectangle 3"/>
          <p:cNvSpPr>
            <a:spLocks noGrp="1" noChangeArrowheads="1"/>
          </p:cNvSpPr>
          <p:nvPr>
            <p:ph idx="1"/>
          </p:nvPr>
        </p:nvSpPr>
        <p:spPr/>
        <p:txBody>
          <a:bodyPr/>
          <a:lstStyle/>
          <a:p>
            <a:pPr>
              <a:defRPr/>
            </a:pPr>
            <a:endParaRPr lang="en-US" sz="1600" dirty="0" smtClean="0"/>
          </a:p>
          <a:p>
            <a:pPr lvl="1">
              <a:buFont typeface="Wingdings" pitchFamily="2" charset="2"/>
              <a:buNone/>
              <a:defRPr/>
            </a:pPr>
            <a:r>
              <a:rPr lang="pt-BR" sz="2800" b="1" dirty="0" smtClean="0">
                <a:ea typeface="+mn-ea"/>
                <a:cs typeface="+mn-cs"/>
              </a:rPr>
              <a:t>V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	H</a:t>
            </a:r>
            <a:r>
              <a:rPr lang="pt-BR" sz="2800" b="1" baseline="-25000" dirty="0" smtClean="0">
                <a:ea typeface="+mn-ea"/>
                <a:cs typeface="+mn-cs"/>
              </a:rPr>
              <a:t>P</a:t>
            </a:r>
            <a:r>
              <a:rPr lang="pt-BR" sz="2800" b="1" dirty="0" smtClean="0">
                <a:ea typeface="+mn-ea"/>
                <a:cs typeface="+mn-cs"/>
              </a:rPr>
              <a:t>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a:t>
            </a:r>
            <a:r>
              <a:rPr lang="pt-BR" sz="2800" b="1" baseline="30000" dirty="0" smtClean="0">
                <a:ea typeface="+mn-ea"/>
                <a:cs typeface="+mn-cs"/>
              </a:rPr>
              <a:t>2</a:t>
            </a:r>
            <a:r>
              <a:rPr lang="pt-BR" sz="2800" b="1" dirty="0" smtClean="0">
                <a:ea typeface="+mn-ea"/>
                <a:cs typeface="+mn-cs"/>
              </a:rPr>
              <a:t>	P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a:t>
            </a:r>
            <a:r>
              <a:rPr lang="pt-BR" sz="2800" b="1" baseline="30000" dirty="0" smtClean="0">
                <a:ea typeface="+mn-ea"/>
                <a:cs typeface="+mn-cs"/>
              </a:rPr>
              <a:t>3</a:t>
            </a:r>
            <a:r>
              <a:rPr lang="pt-BR" sz="2800" b="1" dirty="0" smtClean="0">
                <a:ea typeface="+mn-ea"/>
                <a:cs typeface="+mn-cs"/>
              </a:rPr>
              <a:t>	             I </a:t>
            </a:r>
            <a:r>
              <a:rPr lang="en-US" sz="2800" b="1" baseline="30000" dirty="0" smtClean="0">
                <a:ea typeface="+mn-ea"/>
                <a:cs typeface="+mn-cs"/>
                <a:sym typeface="Symbol"/>
              </a:rPr>
              <a:t></a:t>
            </a:r>
            <a:r>
              <a:rPr lang="en-US" sz="2800" b="1" baseline="30000" dirty="0" smtClean="0">
                <a:ea typeface="+mn-ea"/>
                <a:cs typeface="+mn-cs"/>
              </a:rPr>
              <a:t> </a:t>
            </a:r>
            <a:r>
              <a:rPr lang="pt-BR" sz="2800" b="1" dirty="0" smtClean="0">
                <a:ea typeface="+mn-ea"/>
                <a:cs typeface="+mn-cs"/>
              </a:rPr>
              <a:t>N</a:t>
            </a:r>
            <a:r>
              <a:rPr lang="pt-BR" sz="2800" b="1" baseline="30000" dirty="0" smtClean="0">
                <a:ea typeface="+mn-ea"/>
                <a:cs typeface="+mn-cs"/>
              </a:rPr>
              <a:t>3</a:t>
            </a:r>
            <a:endParaRPr lang="en-US" sz="2800" dirty="0" smtClean="0">
              <a:ea typeface="+mn-ea"/>
              <a:cs typeface="+mn-cs"/>
            </a:endParaRPr>
          </a:p>
          <a:p>
            <a:pPr lvl="1">
              <a:defRPr/>
            </a:pPr>
            <a:endParaRPr lang="pt-BR" dirty="0" smtClean="0">
              <a:ea typeface="+mn-ea"/>
              <a:cs typeface="+mn-cs"/>
            </a:endParaRPr>
          </a:p>
          <a:p>
            <a:pPr lvl="1">
              <a:defRPr/>
            </a:pPr>
            <a:r>
              <a:rPr lang="pt-BR" dirty="0" smtClean="0">
                <a:ea typeface="+mn-ea"/>
                <a:cs typeface="+mn-cs"/>
              </a:rPr>
              <a:t>Where:</a:t>
            </a:r>
            <a:endParaRPr lang="en-US" dirty="0" smtClean="0">
              <a:ea typeface="+mn-ea"/>
              <a:cs typeface="+mn-cs"/>
            </a:endParaRPr>
          </a:p>
          <a:p>
            <a:pPr lvl="2">
              <a:defRPr/>
            </a:pPr>
            <a:r>
              <a:rPr lang="en-US" dirty="0" smtClean="0">
                <a:ea typeface="+mn-ea"/>
                <a:cs typeface="+mn-cs"/>
              </a:rPr>
              <a:t>V = volumetric flow rate of pump (gpm or ft</a:t>
            </a:r>
            <a:r>
              <a:rPr lang="en-US" baseline="30000" dirty="0" smtClean="0">
                <a:ea typeface="+mn-ea"/>
                <a:cs typeface="+mn-cs"/>
              </a:rPr>
              <a:t>3</a:t>
            </a:r>
            <a:r>
              <a:rPr lang="en-US" dirty="0" smtClean="0">
                <a:ea typeface="+mn-ea"/>
                <a:cs typeface="+mn-cs"/>
              </a:rPr>
              <a:t>/hr)</a:t>
            </a:r>
          </a:p>
          <a:p>
            <a:pPr lvl="2">
              <a:defRPr/>
            </a:pPr>
            <a:r>
              <a:rPr lang="en-US" dirty="0" smtClean="0">
                <a:ea typeface="+mn-ea"/>
                <a:cs typeface="+mn-cs"/>
              </a:rPr>
              <a:t>N = speed of pump impeller (rpm)</a:t>
            </a:r>
          </a:p>
          <a:p>
            <a:pPr lvl="2">
              <a:defRPr/>
            </a:pPr>
            <a:r>
              <a:rPr lang="en-US" dirty="0" smtClean="0">
                <a:ea typeface="+mn-ea"/>
                <a:cs typeface="+mn-cs"/>
              </a:rPr>
              <a:t>H</a:t>
            </a:r>
            <a:r>
              <a:rPr lang="en-US" baseline="-25000" dirty="0" smtClean="0">
                <a:ea typeface="+mn-ea"/>
                <a:cs typeface="+mn-cs"/>
              </a:rPr>
              <a:t>p</a:t>
            </a:r>
            <a:r>
              <a:rPr lang="en-US" dirty="0" smtClean="0">
                <a:ea typeface="+mn-ea"/>
                <a:cs typeface="+mn-cs"/>
              </a:rPr>
              <a:t> = head developed by pump (psid or feet)</a:t>
            </a:r>
          </a:p>
          <a:p>
            <a:pPr lvl="2">
              <a:defRPr/>
            </a:pPr>
            <a:r>
              <a:rPr lang="en-US" dirty="0" smtClean="0">
                <a:ea typeface="+mn-ea"/>
                <a:cs typeface="+mn-cs"/>
              </a:rPr>
              <a:t>P = pump power (kW)</a:t>
            </a:r>
          </a:p>
          <a:p>
            <a:pPr lvl="2">
              <a:defRPr/>
            </a:pPr>
            <a:r>
              <a:rPr lang="en-US" dirty="0" smtClean="0">
                <a:ea typeface="+mn-ea"/>
                <a:cs typeface="+mn-cs"/>
              </a:rPr>
              <a:t>I = pump motor current (amperes)</a:t>
            </a:r>
            <a:endParaRPr lang="en-US" dirty="0"/>
          </a:p>
        </p:txBody>
      </p:sp>
      <p:sp>
        <p:nvSpPr>
          <p:cNvPr id="7" name="Slide Number Placeholder 6"/>
          <p:cNvSpPr>
            <a:spLocks noGrp="1"/>
          </p:cNvSpPr>
          <p:nvPr>
            <p:ph type="sldNum" sz="quarter" idx="12"/>
          </p:nvPr>
        </p:nvSpPr>
        <p:spPr/>
        <p:txBody>
          <a:bodyPr/>
          <a:lstStyle/>
          <a:p>
            <a:fld id="{A6E4F7C4-2382-4D1D-BC5D-64A5C3E38462}" type="slidenum">
              <a:rPr lang="en-US" smtClean="0"/>
              <a:pPr/>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lstStyle/>
          <a:p>
            <a:r>
              <a:rPr lang="en-US" b="1" i="1" dirty="0" smtClean="0"/>
              <a:t>Pump Laws #1:</a:t>
            </a:r>
          </a:p>
        </p:txBody>
      </p:sp>
      <p:sp>
        <p:nvSpPr>
          <p:cNvPr id="25606" name="Rectangle 3"/>
          <p:cNvSpPr>
            <a:spLocks noGrp="1" noChangeArrowheads="1"/>
          </p:cNvSpPr>
          <p:nvPr>
            <p:ph idx="1"/>
          </p:nvPr>
        </p:nvSpPr>
        <p:spPr/>
        <p:txBody>
          <a:bodyPr/>
          <a:lstStyle/>
          <a:p>
            <a:r>
              <a:rPr lang="en-US" sz="2000" b="1" dirty="0" smtClean="0">
                <a:latin typeface="Albertus" pitchFamily="34" charset="0"/>
              </a:rPr>
              <a:t>Since we know the volumetric flow rate (capacity) is directly proportional to the pump speed, we can write the following equation relating the conditions at one speed to those of another:</a:t>
            </a:r>
            <a:endParaRPr lang="en-US" dirty="0" smtClean="0">
              <a:latin typeface="Albertus" pitchFamily="34" charset="0"/>
            </a:endParaRPr>
          </a:p>
        </p:txBody>
      </p:sp>
      <p:sp>
        <p:nvSpPr>
          <p:cNvPr id="8" name="Slide Number Placeholder 7"/>
          <p:cNvSpPr>
            <a:spLocks noGrp="1"/>
          </p:cNvSpPr>
          <p:nvPr>
            <p:ph type="sldNum" sz="quarter" idx="12"/>
          </p:nvPr>
        </p:nvSpPr>
        <p:spPr/>
        <p:txBody>
          <a:bodyPr/>
          <a:lstStyle/>
          <a:p>
            <a:fld id="{A6E4F7C4-2382-4D1D-BC5D-64A5C3E38462}" type="slidenum">
              <a:rPr lang="en-US" smtClean="0"/>
              <a:pPr/>
              <a:t>34</a:t>
            </a:fld>
            <a:endParaRPr lang="en-US" dirty="0"/>
          </a:p>
        </p:txBody>
      </p:sp>
      <p:graphicFrame>
        <p:nvGraphicFramePr>
          <p:cNvPr id="32772" name="Object 4"/>
          <p:cNvGraphicFramePr>
            <a:graphicFrameLocks noChangeAspect="1"/>
          </p:cNvGraphicFramePr>
          <p:nvPr/>
        </p:nvGraphicFramePr>
        <p:xfrm>
          <a:off x="2732368" y="3734233"/>
          <a:ext cx="3991162" cy="2500313"/>
        </p:xfrm>
        <a:graphic>
          <a:graphicData uri="http://schemas.openxmlformats.org/presentationml/2006/ole">
            <mc:AlternateContent xmlns:mc="http://schemas.openxmlformats.org/markup-compatibility/2006">
              <mc:Choice xmlns:v="urn:schemas-microsoft-com:vml" Requires="v">
                <p:oleObj spid="_x0000_s1030" name="Equation" r:id="rId4" imgW="1523880" imgH="825480" progId="Equation.3">
                  <p:embed/>
                </p:oleObj>
              </mc:Choice>
              <mc:Fallback>
                <p:oleObj name="Equation" r:id="rId4" imgW="1523880" imgH="82548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2368" y="3734233"/>
                        <a:ext cx="3991162" cy="2500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ChangeArrowheads="1"/>
          </p:cNvSpPr>
          <p:nvPr/>
        </p:nvSpPr>
        <p:spPr bwMode="auto">
          <a:xfrm>
            <a:off x="990787" y="456767"/>
            <a:ext cx="7772213" cy="1143000"/>
          </a:xfrm>
          <a:prstGeom prst="rect">
            <a:avLst/>
          </a:prstGeom>
          <a:noFill/>
          <a:ln w="9525">
            <a:noFill/>
            <a:miter lim="800000"/>
            <a:headEnd/>
            <a:tailEnd/>
          </a:ln>
        </p:spPr>
        <p:txBody>
          <a:bodyPr lIns="91440" tIns="45720" rIns="91440" bIns="45720" anchor="ctr"/>
          <a:lstStyle/>
          <a:p>
            <a:pPr defTabSz="914797"/>
            <a:r>
              <a:rPr kumimoji="1" lang="en-US" sz="4400" i="1" dirty="0">
                <a:solidFill>
                  <a:schemeClr val="tx2"/>
                </a:solidFill>
                <a:latin typeface="Times New Roman" pitchFamily="18" charset="0"/>
              </a:rPr>
              <a:t>Pump Laws #2:</a:t>
            </a:r>
          </a:p>
        </p:txBody>
      </p:sp>
      <p:sp>
        <p:nvSpPr>
          <p:cNvPr id="29702" name="Rectangle 3"/>
          <p:cNvSpPr>
            <a:spLocks noChangeArrowheads="1"/>
          </p:cNvSpPr>
          <p:nvPr/>
        </p:nvSpPr>
        <p:spPr bwMode="auto">
          <a:xfrm>
            <a:off x="990787" y="1829233"/>
            <a:ext cx="7772213" cy="4114151"/>
          </a:xfrm>
          <a:prstGeom prst="rect">
            <a:avLst/>
          </a:prstGeom>
          <a:noFill/>
          <a:ln w="9525">
            <a:noFill/>
            <a:miter lim="800000"/>
            <a:headEnd/>
            <a:tailEnd/>
          </a:ln>
        </p:spPr>
        <p:txBody>
          <a:bodyPr lIns="91440" tIns="45720" rIns="91440" bIns="45720"/>
          <a:lstStyle/>
          <a:p>
            <a:pPr marL="343297" indent="-343297" defTabSz="914797">
              <a:spcBef>
                <a:spcPct val="20000"/>
              </a:spcBef>
              <a:buClr>
                <a:schemeClr val="accent1"/>
              </a:buClr>
              <a:buSzPct val="90000"/>
              <a:buFont typeface="Monotype Sorts" pitchFamily="2" charset="2"/>
              <a:buChar char="4"/>
            </a:pPr>
            <a:r>
              <a:rPr kumimoji="1" lang="en-US" sz="2000" dirty="0">
                <a:solidFill>
                  <a:srgbClr val="0000FF"/>
                </a:solidFill>
              </a:rPr>
              <a:t>Pump head </a:t>
            </a:r>
            <a:r>
              <a:rPr kumimoji="1" lang="en-US" sz="2000" dirty="0">
                <a:solidFill>
                  <a:srgbClr val="000099"/>
                </a:solidFill>
              </a:rPr>
              <a:t>is </a:t>
            </a:r>
            <a:r>
              <a:rPr kumimoji="1" lang="en-US" sz="2000" dirty="0">
                <a:solidFill>
                  <a:srgbClr val="A50021"/>
                </a:solidFill>
              </a:rPr>
              <a:t>directly proportional</a:t>
            </a:r>
            <a:r>
              <a:rPr kumimoji="1" lang="en-US" sz="2000" dirty="0">
                <a:solidFill>
                  <a:srgbClr val="000099"/>
                </a:solidFill>
              </a:rPr>
              <a:t> to the </a:t>
            </a:r>
            <a:r>
              <a:rPr kumimoji="1" lang="en-US" sz="2000" dirty="0">
                <a:solidFill>
                  <a:srgbClr val="008000"/>
                </a:solidFill>
              </a:rPr>
              <a:t>square of the pump speed, </a:t>
            </a:r>
          </a:p>
        </p:txBody>
      </p:sp>
      <p:graphicFrame>
        <p:nvGraphicFramePr>
          <p:cNvPr id="29698" name="Object 5"/>
          <p:cNvGraphicFramePr>
            <a:graphicFrameLocks noChangeAspect="1"/>
          </p:cNvGraphicFramePr>
          <p:nvPr/>
        </p:nvGraphicFramePr>
        <p:xfrm>
          <a:off x="2620309" y="2829358"/>
          <a:ext cx="3963147" cy="2223222"/>
        </p:xfrm>
        <a:graphic>
          <a:graphicData uri="http://schemas.openxmlformats.org/presentationml/2006/ole">
            <mc:AlternateContent xmlns:mc="http://schemas.openxmlformats.org/markup-compatibility/2006">
              <mc:Choice xmlns:v="urn:schemas-microsoft-com:vml" Requires="v">
                <p:oleObj spid="_x0000_s4102" name="Equation" r:id="rId4" imgW="1892160" imgH="914400" progId="Equation.3">
                  <p:embed/>
                </p:oleObj>
              </mc:Choice>
              <mc:Fallback>
                <p:oleObj name="Equation" r:id="rId4" imgW="1892160" imgH="9144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0309" y="2829358"/>
                        <a:ext cx="3963147" cy="22232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Slide Number Placeholder 7"/>
          <p:cNvSpPr>
            <a:spLocks noGrp="1"/>
          </p:cNvSpPr>
          <p:nvPr>
            <p:ph type="sldNum" sz="quarter" idx="12"/>
          </p:nvPr>
        </p:nvSpPr>
        <p:spPr/>
        <p:txBody>
          <a:bodyPr/>
          <a:lstStyle/>
          <a:p>
            <a:fld id="{A6E4F7C4-2382-4D1D-BC5D-64A5C3E38462}" type="slidenum">
              <a:rPr lang="en-US" smtClean="0"/>
              <a:pPr/>
              <a:t>35</a:t>
            </a:fld>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ChangeArrowheads="1"/>
          </p:cNvSpPr>
          <p:nvPr/>
        </p:nvSpPr>
        <p:spPr bwMode="auto">
          <a:xfrm>
            <a:off x="990787" y="456767"/>
            <a:ext cx="7772213" cy="1143000"/>
          </a:xfrm>
          <a:prstGeom prst="rect">
            <a:avLst/>
          </a:prstGeom>
          <a:noFill/>
          <a:ln w="9525">
            <a:noFill/>
            <a:miter lim="800000"/>
            <a:headEnd/>
            <a:tailEnd/>
          </a:ln>
        </p:spPr>
        <p:txBody>
          <a:bodyPr lIns="91440" tIns="45720" rIns="91440" bIns="45720" anchor="ctr"/>
          <a:lstStyle/>
          <a:p>
            <a:pPr defTabSz="914797"/>
            <a:r>
              <a:rPr kumimoji="1" lang="en-US" sz="4400" i="1" dirty="0">
                <a:solidFill>
                  <a:schemeClr val="tx2"/>
                </a:solidFill>
                <a:latin typeface="Times New Roman" pitchFamily="18" charset="0"/>
              </a:rPr>
              <a:t>Pump Laws #3:</a:t>
            </a:r>
          </a:p>
        </p:txBody>
      </p:sp>
      <p:sp>
        <p:nvSpPr>
          <p:cNvPr id="33798" name="Rectangle 3"/>
          <p:cNvSpPr>
            <a:spLocks noChangeArrowheads="1"/>
          </p:cNvSpPr>
          <p:nvPr/>
        </p:nvSpPr>
        <p:spPr bwMode="auto">
          <a:xfrm>
            <a:off x="990787" y="1829233"/>
            <a:ext cx="7772213" cy="4114151"/>
          </a:xfrm>
          <a:prstGeom prst="rect">
            <a:avLst/>
          </a:prstGeom>
          <a:noFill/>
          <a:ln w="9525">
            <a:noFill/>
            <a:miter lim="800000"/>
            <a:headEnd/>
            <a:tailEnd/>
          </a:ln>
        </p:spPr>
        <p:txBody>
          <a:bodyPr lIns="91440" tIns="45720" rIns="91440" bIns="45720"/>
          <a:lstStyle/>
          <a:p>
            <a:pPr marL="343297" indent="-343297" defTabSz="914797">
              <a:spcBef>
                <a:spcPct val="20000"/>
              </a:spcBef>
              <a:buClr>
                <a:schemeClr val="accent1"/>
              </a:buClr>
              <a:buSzPct val="90000"/>
              <a:buFont typeface="Monotype Sorts" pitchFamily="2" charset="2"/>
              <a:buChar char="4"/>
            </a:pPr>
            <a:r>
              <a:rPr kumimoji="1" lang="en-US" sz="2000" dirty="0">
                <a:solidFill>
                  <a:srgbClr val="0000FF"/>
                </a:solidFill>
              </a:rPr>
              <a:t>Pump power is </a:t>
            </a:r>
            <a:r>
              <a:rPr kumimoji="1" lang="en-US" sz="2000" dirty="0">
                <a:solidFill>
                  <a:srgbClr val="A50021"/>
                </a:solidFill>
              </a:rPr>
              <a:t>directly proportional</a:t>
            </a:r>
            <a:r>
              <a:rPr kumimoji="1" lang="en-US" sz="2000" dirty="0">
                <a:solidFill>
                  <a:srgbClr val="0000FF"/>
                </a:solidFill>
              </a:rPr>
              <a:t> to the </a:t>
            </a:r>
            <a:r>
              <a:rPr kumimoji="1" lang="en-US" sz="2000" dirty="0">
                <a:solidFill>
                  <a:srgbClr val="008000"/>
                </a:solidFill>
              </a:rPr>
              <a:t>cube of the pump speed,</a:t>
            </a:r>
            <a:r>
              <a:rPr kumimoji="1" lang="en-US" sz="2000" dirty="0"/>
              <a:t> </a:t>
            </a:r>
          </a:p>
        </p:txBody>
      </p:sp>
      <p:graphicFrame>
        <p:nvGraphicFramePr>
          <p:cNvPr id="33794" name="Object 5"/>
          <p:cNvGraphicFramePr>
            <a:graphicFrameLocks noChangeAspect="1"/>
          </p:cNvGraphicFramePr>
          <p:nvPr/>
        </p:nvGraphicFramePr>
        <p:xfrm>
          <a:off x="2857500" y="2728697"/>
          <a:ext cx="3316941" cy="2213480"/>
        </p:xfrm>
        <a:graphic>
          <a:graphicData uri="http://schemas.openxmlformats.org/presentationml/2006/ole">
            <mc:AlternateContent xmlns:mc="http://schemas.openxmlformats.org/markup-compatibility/2006">
              <mc:Choice xmlns:v="urn:schemas-microsoft-com:vml" Requires="v">
                <p:oleObj spid="_x0000_s3078" name="Equation" r:id="rId4" imgW="1587240" imgH="914400" progId="Equation.3">
                  <p:embed/>
                </p:oleObj>
              </mc:Choice>
              <mc:Fallback>
                <p:oleObj name="Equation" r:id="rId4" imgW="1587240" imgH="9144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0" y="2728697"/>
                        <a:ext cx="3316941" cy="22134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Slide Number Placeholder 7"/>
          <p:cNvSpPr>
            <a:spLocks noGrp="1"/>
          </p:cNvSpPr>
          <p:nvPr>
            <p:ph type="sldNum" sz="quarter" idx="12"/>
          </p:nvPr>
        </p:nvSpPr>
        <p:spPr/>
        <p:txBody>
          <a:bodyPr/>
          <a:lstStyle/>
          <a:p>
            <a:fld id="{A6E4F7C4-2382-4D1D-BC5D-64A5C3E38462}" type="slidenum">
              <a:rPr lang="en-US" smtClean="0"/>
              <a:pPr/>
              <a:t>36</a:t>
            </a:fld>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6"/>
          <p:cNvSpPr>
            <a:spLocks noGrp="1" noChangeArrowheads="1"/>
          </p:cNvSpPr>
          <p:nvPr>
            <p:ph type="title"/>
          </p:nvPr>
        </p:nvSpPr>
        <p:spPr/>
        <p:txBody>
          <a:bodyPr/>
          <a:lstStyle/>
          <a:p>
            <a:r>
              <a:rPr lang="en-US" dirty="0" smtClean="0"/>
              <a:t>Review Question</a:t>
            </a:r>
          </a:p>
        </p:txBody>
      </p:sp>
      <p:sp>
        <p:nvSpPr>
          <p:cNvPr id="108551" name="Rectangle 7"/>
          <p:cNvSpPr>
            <a:spLocks noGrp="1" noChangeArrowheads="1"/>
          </p:cNvSpPr>
          <p:nvPr>
            <p:ph idx="1"/>
          </p:nvPr>
        </p:nvSpPr>
        <p:spPr/>
        <p:txBody>
          <a:bodyPr/>
          <a:lstStyle/>
          <a:p>
            <a:pPr marL="0" indent="0">
              <a:lnSpc>
                <a:spcPct val="80000"/>
              </a:lnSpc>
              <a:buFont typeface="Wingdings" pitchFamily="2" charset="2"/>
              <a:buNone/>
              <a:defRPr/>
            </a:pPr>
            <a:r>
              <a:rPr lang="en-US" sz="2100" dirty="0" smtClean="0"/>
              <a:t>A centrifugal pump is operating with the following parameters:</a:t>
            </a:r>
          </a:p>
          <a:p>
            <a:pPr marL="344487" lvl="1" indent="0">
              <a:lnSpc>
                <a:spcPct val="80000"/>
              </a:lnSpc>
              <a:buFont typeface="Wingdings" pitchFamily="2" charset="2"/>
              <a:buNone/>
              <a:defRPr/>
            </a:pPr>
            <a:r>
              <a:rPr lang="en-US" sz="2000" dirty="0" smtClean="0"/>
              <a:t>Pump speed = 1,800 rpm</a:t>
            </a:r>
          </a:p>
          <a:p>
            <a:pPr marL="344487" lvl="1" indent="0">
              <a:lnSpc>
                <a:spcPct val="80000"/>
              </a:lnSpc>
              <a:buFont typeface="Wingdings" pitchFamily="2" charset="2"/>
              <a:buNone/>
              <a:defRPr/>
            </a:pPr>
            <a:r>
              <a:rPr lang="en-US" sz="2000" dirty="0" smtClean="0"/>
              <a:t>Pump head = 100 psid</a:t>
            </a:r>
          </a:p>
          <a:p>
            <a:pPr marL="344487" lvl="1" indent="0">
              <a:lnSpc>
                <a:spcPct val="80000"/>
              </a:lnSpc>
              <a:buFont typeface="Wingdings" pitchFamily="2" charset="2"/>
              <a:buNone/>
              <a:defRPr/>
            </a:pPr>
            <a:r>
              <a:rPr lang="en-US" sz="2000" dirty="0" smtClean="0"/>
              <a:t>Motor current = 10 amps</a:t>
            </a:r>
          </a:p>
          <a:p>
            <a:pPr>
              <a:lnSpc>
                <a:spcPct val="80000"/>
              </a:lnSpc>
              <a:defRPr/>
            </a:pPr>
            <a:endParaRPr lang="en-US" sz="2100" dirty="0" smtClean="0"/>
          </a:p>
          <a:p>
            <a:pPr marL="0" indent="0">
              <a:lnSpc>
                <a:spcPct val="80000"/>
              </a:lnSpc>
              <a:buFont typeface="Wingdings" pitchFamily="2" charset="2"/>
              <a:buNone/>
              <a:defRPr/>
            </a:pPr>
            <a:r>
              <a:rPr lang="en-US" sz="2100" dirty="0" smtClean="0"/>
              <a:t>What will be the new value of pump head if the speed is increased such that the current requirements are now 640 amps?</a:t>
            </a:r>
          </a:p>
          <a:p>
            <a:pPr marL="344487" lvl="1" indent="0">
              <a:lnSpc>
                <a:spcPct val="80000"/>
              </a:lnSpc>
              <a:buFont typeface="Wingdings" pitchFamily="2" charset="2"/>
              <a:buNone/>
              <a:defRPr/>
            </a:pPr>
            <a:r>
              <a:rPr lang="en-US" sz="2000" dirty="0" smtClean="0"/>
              <a:t>A. 400 psid</a:t>
            </a:r>
          </a:p>
          <a:p>
            <a:pPr marL="344487" lvl="1" indent="0">
              <a:lnSpc>
                <a:spcPct val="80000"/>
              </a:lnSpc>
              <a:buFont typeface="Wingdings" pitchFamily="2" charset="2"/>
              <a:buNone/>
              <a:defRPr/>
            </a:pPr>
            <a:r>
              <a:rPr lang="en-US" sz="2000" dirty="0" smtClean="0"/>
              <a:t>B. 800 psid</a:t>
            </a:r>
          </a:p>
          <a:p>
            <a:pPr marL="344487" lvl="1" indent="0">
              <a:lnSpc>
                <a:spcPct val="80000"/>
              </a:lnSpc>
              <a:buFont typeface="Wingdings" pitchFamily="2" charset="2"/>
              <a:buNone/>
              <a:defRPr/>
            </a:pPr>
            <a:r>
              <a:rPr lang="en-US" sz="2000" dirty="0" smtClean="0"/>
              <a:t>C. 1,200 psid</a:t>
            </a:r>
          </a:p>
          <a:p>
            <a:pPr marL="344487" lvl="1" indent="0">
              <a:lnSpc>
                <a:spcPct val="80000"/>
              </a:lnSpc>
              <a:buFont typeface="Wingdings" pitchFamily="2" charset="2"/>
              <a:buNone/>
              <a:defRPr/>
            </a:pPr>
            <a:r>
              <a:rPr lang="en-US" sz="2000" dirty="0" smtClean="0"/>
              <a:t>D. 1,600 psid</a:t>
            </a:r>
          </a:p>
          <a:p>
            <a:pPr>
              <a:lnSpc>
                <a:spcPct val="80000"/>
              </a:lnSpc>
              <a:defRPr/>
            </a:pPr>
            <a:endParaRPr lang="en-US" sz="2100" dirty="0" smtClean="0"/>
          </a:p>
          <a:p>
            <a:pPr>
              <a:lnSpc>
                <a:spcPct val="80000"/>
              </a:lnSpc>
              <a:buFont typeface="Wingdings" pitchFamily="2" charset="2"/>
              <a:buNone/>
              <a:defRPr/>
            </a:pPr>
            <a:r>
              <a:rPr lang="en-US" sz="2100" b="1" dirty="0" smtClean="0">
                <a:solidFill>
                  <a:srgbClr val="FF0000"/>
                </a:solidFill>
              </a:rPr>
              <a:t>ANSWER: D</a:t>
            </a:r>
          </a:p>
          <a:p>
            <a:pPr>
              <a:lnSpc>
                <a:spcPct val="80000"/>
              </a:lnSpc>
              <a:defRPr/>
            </a:pPr>
            <a:endParaRPr lang="en-US" sz="2100" b="1" dirty="0" smtClean="0"/>
          </a:p>
        </p:txBody>
      </p:sp>
      <p:sp>
        <p:nvSpPr>
          <p:cNvPr id="7" name="Slide Number Placeholder 6"/>
          <p:cNvSpPr>
            <a:spLocks noGrp="1"/>
          </p:cNvSpPr>
          <p:nvPr>
            <p:ph type="sldNum" sz="quarter" idx="12"/>
          </p:nvPr>
        </p:nvSpPr>
        <p:spPr/>
        <p:txBody>
          <a:bodyPr/>
          <a:lstStyle/>
          <a:p>
            <a:fld id="{A6E4F7C4-2382-4D1D-BC5D-64A5C3E38462}" type="slidenum">
              <a:rPr lang="en-US" smtClean="0"/>
              <a:pPr/>
              <a:t>37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855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Grp="1" noChangeArrowheads="1"/>
          </p:cNvSpPr>
          <p:nvPr>
            <p:ph type="title"/>
          </p:nvPr>
        </p:nvSpPr>
        <p:spPr/>
        <p:txBody>
          <a:bodyPr/>
          <a:lstStyle/>
          <a:p>
            <a:r>
              <a:rPr lang="en-US" dirty="0" smtClean="0"/>
              <a:t>Solution</a:t>
            </a:r>
          </a:p>
        </p:txBody>
      </p:sp>
      <p:pic>
        <p:nvPicPr>
          <p:cNvPr id="110597" name="Picture 8"/>
          <p:cNvPicPr>
            <a:picLocks noGrp="1" noChangeAspect="1" noChangeArrowheads="1"/>
          </p:cNvPicPr>
          <p:nvPr>
            <p:ph sz="half" idx="1"/>
          </p:nvPr>
        </p:nvPicPr>
        <p:blipFill>
          <a:blip r:embed="rId2" cstate="print"/>
          <a:srcRect t="2943"/>
          <a:stretch>
            <a:fillRect/>
          </a:stretch>
        </p:blipFill>
        <p:spPr>
          <a:xfrm>
            <a:off x="457200" y="2286000"/>
            <a:ext cx="4151313" cy="2670175"/>
          </a:xfrm>
          <a:noFill/>
        </p:spPr>
      </p:pic>
      <p:pic>
        <p:nvPicPr>
          <p:cNvPr id="300041" name="Picture 9"/>
          <p:cNvPicPr>
            <a:picLocks noGrp="1" noChangeAspect="1" noChangeArrowheads="1"/>
          </p:cNvPicPr>
          <p:nvPr>
            <p:ph sz="half" idx="2"/>
          </p:nvPr>
        </p:nvPicPr>
        <p:blipFill>
          <a:blip r:embed="rId3" cstate="print"/>
          <a:srcRect/>
          <a:stretch>
            <a:fillRect/>
          </a:stretch>
        </p:blipFill>
        <p:spPr>
          <a:xfrm>
            <a:off x="4778375" y="2844800"/>
            <a:ext cx="4119563" cy="1471613"/>
          </a:xfrm>
          <a:noFill/>
        </p:spPr>
      </p:pic>
      <p:sp>
        <p:nvSpPr>
          <p:cNvPr id="8" name="Slide Number Placeholder 7"/>
          <p:cNvSpPr>
            <a:spLocks noGrp="1"/>
          </p:cNvSpPr>
          <p:nvPr>
            <p:ph type="sldNum" sz="quarter" idx="12"/>
          </p:nvPr>
        </p:nvSpPr>
        <p:spPr/>
        <p:txBody>
          <a:bodyPr/>
          <a:lstStyle/>
          <a:p>
            <a:fld id="{A6E4F7C4-2382-4D1D-BC5D-64A5C3E38462}" type="slidenum">
              <a:rPr lang="en-US" smtClean="0"/>
              <a:pPr/>
              <a:t>38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00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2"/>
          <p:cNvSpPr>
            <a:spLocks noGrp="1" noChangeArrowheads="1"/>
          </p:cNvSpPr>
          <p:nvPr>
            <p:ph type="title"/>
          </p:nvPr>
        </p:nvSpPr>
        <p:spPr/>
        <p:txBody>
          <a:bodyPr/>
          <a:lstStyle/>
          <a:p>
            <a:pPr eaLnBrk="1" hangingPunct="1"/>
            <a:r>
              <a:rPr lang="en-US" sz="3800" dirty="0" smtClean="0"/>
              <a:t>Starting DC Motors - Starting Current</a:t>
            </a:r>
          </a:p>
        </p:txBody>
      </p:sp>
      <p:sp>
        <p:nvSpPr>
          <p:cNvPr id="4279299" name="Rectangle 3"/>
          <p:cNvSpPr>
            <a:spLocks noGrp="1" noChangeArrowheads="1"/>
          </p:cNvSpPr>
          <p:nvPr>
            <p:ph idx="1"/>
          </p:nvPr>
        </p:nvSpPr>
        <p:spPr/>
        <p:txBody>
          <a:bodyPr>
            <a:normAutofit lnSpcReduction="10000"/>
          </a:bodyPr>
          <a:lstStyle/>
          <a:p>
            <a:pPr eaLnBrk="1" hangingPunct="1"/>
            <a:endParaRPr lang="en-US" dirty="0" smtClean="0"/>
          </a:p>
          <a:p>
            <a:pPr eaLnBrk="1" hangingPunct="1"/>
            <a:r>
              <a:rPr lang="en-US" dirty="0" smtClean="0"/>
              <a:t>At moment DC motor is started rotor (armature) is stationary and there is no counter EMF being generated</a:t>
            </a:r>
          </a:p>
          <a:p>
            <a:pPr eaLnBrk="1" hangingPunct="1"/>
            <a:endParaRPr lang="en-US" dirty="0" smtClean="0"/>
          </a:p>
          <a:p>
            <a:pPr eaLnBrk="1" hangingPunct="1"/>
            <a:r>
              <a:rPr lang="en-US" dirty="0" smtClean="0"/>
              <a:t>Only component available to limit starting current is resistance of armature, which is really nothing more than length of copper wire</a:t>
            </a:r>
          </a:p>
        </p:txBody>
      </p:sp>
      <p:sp>
        <p:nvSpPr>
          <p:cNvPr id="8" name="Slide Number Placeholder 7"/>
          <p:cNvSpPr>
            <a:spLocks noGrp="1"/>
          </p:cNvSpPr>
          <p:nvPr>
            <p:ph type="sldNum" sz="quarter" idx="12"/>
          </p:nvPr>
        </p:nvSpPr>
        <p:spPr/>
        <p:txBody>
          <a:bodyPr/>
          <a:lstStyle/>
          <a:p>
            <a:fld id="{A6E4F7C4-2382-4D1D-BC5D-64A5C3E38462}" type="slidenum">
              <a:rPr lang="en-US" smtClean="0"/>
              <a:pPr/>
              <a:t>39</a:t>
            </a:fld>
            <a:endParaRPr lang="en-US" dirty="0"/>
          </a:p>
        </p:txBody>
      </p:sp>
      <p:sp>
        <p:nvSpPr>
          <p:cNvPr id="62470" name="Rectangle 6"/>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792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1789" name="Group 109"/>
          <p:cNvGraphicFramePr>
            <a:graphicFrameLocks noGrp="1"/>
          </p:cNvGraphicFramePr>
          <p:nvPr>
            <p:ph/>
          </p:nvPr>
        </p:nvGraphicFramePr>
        <p:xfrm>
          <a:off x="171450" y="609600"/>
          <a:ext cx="8820150" cy="5767710"/>
        </p:xfrm>
        <a:graphic>
          <a:graphicData uri="http://schemas.openxmlformats.org/drawingml/2006/table">
            <a:tbl>
              <a:tblPr/>
              <a:tblGrid>
                <a:gridCol w="876300"/>
                <a:gridCol w="876300"/>
                <a:gridCol w="4838700"/>
                <a:gridCol w="1066800"/>
                <a:gridCol w="1162050"/>
              </a:tblGrid>
              <a:tr h="4270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Rev No</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Date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Reason for Revision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smtClean="0">
                          <a:ln>
                            <a:noFill/>
                          </a:ln>
                          <a:solidFill>
                            <a:schemeClr val="tx1"/>
                          </a:solidFill>
                          <a:effectLst/>
                          <a:latin typeface="Times New Roman" pitchFamily="18" charset="0"/>
                        </a:rPr>
                        <a:t>Author’s Initials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sng" strike="noStrike" cap="none" normalizeH="0" baseline="0" dirty="0" err="1" smtClean="0">
                          <a:ln>
                            <a:noFill/>
                          </a:ln>
                          <a:solidFill>
                            <a:schemeClr val="tx1"/>
                          </a:solidFill>
                          <a:effectLst/>
                          <a:latin typeface="Times New Roman" pitchFamily="18" charset="0"/>
                        </a:rPr>
                        <a:t>Supv’s</a:t>
                      </a:r>
                      <a:r>
                        <a:rPr kumimoji="0" lang="en-US" sz="1200" b="1" i="0" u="sng" strike="noStrike" cap="none" normalizeH="0" baseline="0" dirty="0" smtClean="0">
                          <a:ln>
                            <a:noFill/>
                          </a:ln>
                          <a:solidFill>
                            <a:schemeClr val="tx1"/>
                          </a:solidFill>
                          <a:effectLst/>
                          <a:latin typeface="Times New Roman" pitchFamily="18" charset="0"/>
                        </a:rPr>
                        <a:t> Initials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r>
              <a:tr h="3905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0.0</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05/02/11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rPr>
                        <a:t>Initial Development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AWR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This lecture is designed to cover and build upon ACAD sections 2.1.5 Failure Indications Motors, 5.1.1.2 motors and 5.3.2 systems with large motors and their characteristics.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5" name="Slide Number Placeholder 3"/>
          <p:cNvSpPr>
            <a:spLocks noGrp="1"/>
          </p:cNvSpPr>
          <p:nvPr>
            <p:ph type="sldNum" sz="quarter" idx="11"/>
          </p:nvPr>
        </p:nvSpPr>
        <p:spPr/>
        <p:txBody>
          <a:bodyPr/>
          <a:lstStyle/>
          <a:p>
            <a:pPr>
              <a:defRPr/>
            </a:pPr>
            <a:fld id="{27DC6C36-CF63-41C8-BD43-08FEAAD0AD18}" type="slidenum">
              <a:rPr lang="en-US"/>
              <a:pPr>
                <a:defRPr/>
              </a:pPr>
              <a:t>4</a:t>
            </a:fld>
            <a:endParaRPr lang="en-US"/>
          </a:p>
        </p:txBody>
      </p:sp>
    </p:spTree>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normAutofit fontScale="90000"/>
          </a:bodyPr>
          <a:lstStyle/>
          <a:p>
            <a:pPr eaLnBrk="1" hangingPunct="1"/>
            <a:r>
              <a:rPr lang="en-US" sz="3800" dirty="0" smtClean="0"/>
              <a:t>Starting DC Motors - Starting Current</a:t>
            </a:r>
          </a:p>
        </p:txBody>
      </p:sp>
      <p:sp>
        <p:nvSpPr>
          <p:cNvPr id="6150" name="Rectangle 3"/>
          <p:cNvSpPr>
            <a:spLocks noGrp="1" noChangeArrowheads="1"/>
          </p:cNvSpPr>
          <p:nvPr>
            <p:ph type="body" sz="half" idx="1"/>
          </p:nvPr>
        </p:nvSpPr>
        <p:spPr/>
        <p:txBody>
          <a:bodyPr/>
          <a:lstStyle/>
          <a:p>
            <a:pPr eaLnBrk="1" hangingPunct="1"/>
            <a:endParaRPr lang="en-US" sz="2600" dirty="0" smtClean="0"/>
          </a:p>
          <a:p>
            <a:pPr eaLnBrk="1" hangingPunct="1"/>
            <a:endParaRPr lang="en-US" sz="2600" dirty="0" smtClean="0"/>
          </a:p>
          <a:p>
            <a:pPr eaLnBrk="1" hangingPunct="1"/>
            <a:r>
              <a:rPr lang="en-US" sz="2600" dirty="0" smtClean="0"/>
              <a:t>In most DC motors this is a very low value </a:t>
            </a:r>
            <a:r>
              <a:rPr lang="en-US" sz="2600" dirty="0" smtClean="0">
                <a:cs typeface="Arial" charset="0"/>
              </a:rPr>
              <a:t>≈ </a:t>
            </a:r>
            <a:br>
              <a:rPr lang="en-US" sz="2600" dirty="0" smtClean="0">
                <a:cs typeface="Arial" charset="0"/>
              </a:rPr>
            </a:br>
            <a:r>
              <a:rPr lang="en-US" sz="2600" dirty="0" smtClean="0">
                <a:cs typeface="Arial" charset="0"/>
              </a:rPr>
              <a:t>1 </a:t>
            </a:r>
            <a:r>
              <a:rPr lang="en-US" sz="2600" dirty="0" smtClean="0"/>
              <a:t>ohm or less</a:t>
            </a:r>
          </a:p>
        </p:txBody>
      </p:sp>
      <p:sp>
        <p:nvSpPr>
          <p:cNvPr id="10" name="Slide Number Placeholder 9"/>
          <p:cNvSpPr>
            <a:spLocks noGrp="1"/>
          </p:cNvSpPr>
          <p:nvPr>
            <p:ph type="sldNum" sz="quarter" idx="12"/>
          </p:nvPr>
        </p:nvSpPr>
        <p:spPr/>
        <p:txBody>
          <a:bodyPr/>
          <a:lstStyle/>
          <a:p>
            <a:pPr>
              <a:defRPr/>
            </a:pPr>
            <a:fld id="{75FD7D9F-7200-4C00-AA44-3BACA52E90E9}" type="slidenum">
              <a:rPr lang="en-US" altLang="en-US" smtClean="0"/>
              <a:pPr>
                <a:defRPr/>
              </a:pPr>
              <a:t>40</a:t>
            </a:fld>
            <a:endParaRPr lang="en-US" altLang="en-US" dirty="0"/>
          </a:p>
        </p:txBody>
      </p:sp>
      <p:sp>
        <p:nvSpPr>
          <p:cNvPr id="6151" name="Rectangle 4"/>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6146" name="Object 5"/>
          <p:cNvGraphicFramePr>
            <a:graphicFrameLocks noChangeAspect="1"/>
          </p:cNvGraphicFramePr>
          <p:nvPr/>
        </p:nvGraphicFramePr>
        <p:xfrm>
          <a:off x="5943600" y="2667000"/>
          <a:ext cx="1984375" cy="887413"/>
        </p:xfrm>
        <a:graphic>
          <a:graphicData uri="http://schemas.openxmlformats.org/presentationml/2006/ole">
            <mc:AlternateContent xmlns:mc="http://schemas.openxmlformats.org/markup-compatibility/2006">
              <mc:Choice xmlns:v="urn:schemas-microsoft-com:vml" Requires="v">
                <p:oleObj spid="_x0000_s35846" name="Equation" r:id="rId4" imgW="1002865" imgH="444307" progId="Equation.3">
                  <p:embed/>
                </p:oleObj>
              </mc:Choice>
              <mc:Fallback>
                <p:oleObj name="Equation" r:id="rId4" imgW="1002865" imgH="444307"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2667000"/>
                        <a:ext cx="1984375" cy="887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a:normAutofit fontScale="90000"/>
          </a:bodyPr>
          <a:lstStyle/>
          <a:p>
            <a:pPr eaLnBrk="1" hangingPunct="1"/>
            <a:r>
              <a:rPr lang="en-US" sz="3800" dirty="0" smtClean="0"/>
              <a:t>Starting DC Motors - Starting Current</a:t>
            </a:r>
          </a:p>
        </p:txBody>
      </p:sp>
      <p:sp>
        <p:nvSpPr>
          <p:cNvPr id="4312067" name="Rectangle 3"/>
          <p:cNvSpPr>
            <a:spLocks noGrp="1" noChangeArrowheads="1"/>
          </p:cNvSpPr>
          <p:nvPr>
            <p:ph type="body" sz="half" idx="1"/>
          </p:nvPr>
        </p:nvSpPr>
        <p:spPr/>
        <p:txBody>
          <a:bodyPr/>
          <a:lstStyle/>
          <a:p>
            <a:pPr eaLnBrk="1" hangingPunct="1">
              <a:lnSpc>
                <a:spcPct val="80000"/>
              </a:lnSpc>
            </a:pPr>
            <a:endParaRPr lang="en-US" sz="2200" dirty="0" smtClean="0"/>
          </a:p>
          <a:p>
            <a:pPr eaLnBrk="1" hangingPunct="1">
              <a:lnSpc>
                <a:spcPct val="80000"/>
              </a:lnSpc>
            </a:pPr>
            <a:r>
              <a:rPr lang="en-US" sz="2200" dirty="0" smtClean="0"/>
              <a:t>In order to reduce very high starting current, an external resistance must be placed in series with armature during starting period</a:t>
            </a:r>
          </a:p>
          <a:p>
            <a:pPr eaLnBrk="1" hangingPunct="1">
              <a:lnSpc>
                <a:spcPct val="80000"/>
              </a:lnSpc>
            </a:pPr>
            <a:endParaRPr lang="en-US" sz="2200" dirty="0" smtClean="0"/>
          </a:p>
          <a:p>
            <a:pPr eaLnBrk="1" hangingPunct="1">
              <a:lnSpc>
                <a:spcPct val="80000"/>
              </a:lnSpc>
            </a:pPr>
            <a:r>
              <a:rPr lang="en-US" sz="2200" dirty="0" smtClean="0"/>
              <a:t>Consider a 10-hp motor with an armature resistance of 0.4 ohms</a:t>
            </a:r>
          </a:p>
          <a:p>
            <a:pPr eaLnBrk="1" hangingPunct="1">
              <a:lnSpc>
                <a:spcPct val="80000"/>
              </a:lnSpc>
            </a:pPr>
            <a:endParaRPr lang="en-US" sz="2200" dirty="0" smtClean="0"/>
          </a:p>
          <a:p>
            <a:pPr eaLnBrk="1" hangingPunct="1">
              <a:lnSpc>
                <a:spcPct val="80000"/>
              </a:lnSpc>
            </a:pPr>
            <a:r>
              <a:rPr lang="en-US" sz="2200" dirty="0" smtClean="0"/>
              <a:t>If motor were supplied by 260 VDC, resulting current would be as shown</a:t>
            </a:r>
          </a:p>
        </p:txBody>
      </p:sp>
      <p:sp>
        <p:nvSpPr>
          <p:cNvPr id="10" name="Slide Number Placeholder 9"/>
          <p:cNvSpPr>
            <a:spLocks noGrp="1"/>
          </p:cNvSpPr>
          <p:nvPr>
            <p:ph type="sldNum" sz="quarter" idx="12"/>
          </p:nvPr>
        </p:nvSpPr>
        <p:spPr/>
        <p:txBody>
          <a:bodyPr/>
          <a:lstStyle/>
          <a:p>
            <a:pPr>
              <a:defRPr/>
            </a:pPr>
            <a:fld id="{75FD7D9F-7200-4C00-AA44-3BACA52E90E9}" type="slidenum">
              <a:rPr lang="en-US" altLang="en-US" smtClean="0"/>
              <a:pPr>
                <a:defRPr/>
              </a:pPr>
              <a:t>41</a:t>
            </a:fld>
            <a:endParaRPr lang="en-US" altLang="en-US" dirty="0"/>
          </a:p>
        </p:txBody>
      </p:sp>
      <p:sp>
        <p:nvSpPr>
          <p:cNvPr id="7175" name="Rectangle 4"/>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n-US" dirty="0"/>
          </a:p>
        </p:txBody>
      </p:sp>
      <p:sp>
        <p:nvSpPr>
          <p:cNvPr id="7176" name="Rectangle 8"/>
          <p:cNvSpPr>
            <a:spLocks noChangeArrowheads="1"/>
          </p:cNvSpPr>
          <p:nvPr/>
        </p:nvSpPr>
        <p:spPr bwMode="auto">
          <a:xfrm>
            <a:off x="0" y="2662238"/>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4312071" name="Object 7"/>
          <p:cNvGraphicFramePr>
            <a:graphicFrameLocks noChangeAspect="1"/>
          </p:cNvGraphicFramePr>
          <p:nvPr/>
        </p:nvGraphicFramePr>
        <p:xfrm>
          <a:off x="6096000" y="1905000"/>
          <a:ext cx="2366963" cy="3073400"/>
        </p:xfrm>
        <a:graphic>
          <a:graphicData uri="http://schemas.openxmlformats.org/presentationml/2006/ole">
            <mc:AlternateContent xmlns:mc="http://schemas.openxmlformats.org/markup-compatibility/2006">
              <mc:Choice xmlns:v="urn:schemas-microsoft-com:vml" Requires="v">
                <p:oleObj spid="_x0000_s36870" name="Equation" r:id="rId4" imgW="1181100" imgH="1536700" progId="Equation.3">
                  <p:embed/>
                </p:oleObj>
              </mc:Choice>
              <mc:Fallback>
                <p:oleObj name="Equation" r:id="rId4" imgW="1181100" imgH="15367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905000"/>
                        <a:ext cx="2366963" cy="307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1206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12067">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120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normAutofit fontScale="90000"/>
          </a:bodyPr>
          <a:lstStyle/>
          <a:p>
            <a:pPr eaLnBrk="1" hangingPunct="1"/>
            <a:r>
              <a:rPr lang="en-US" sz="3800" dirty="0" smtClean="0"/>
              <a:t>Starting DC Motors - Starting Current</a:t>
            </a:r>
          </a:p>
        </p:txBody>
      </p:sp>
      <p:sp>
        <p:nvSpPr>
          <p:cNvPr id="4314115" name="Rectangle 3"/>
          <p:cNvSpPr>
            <a:spLocks noGrp="1" noChangeArrowheads="1"/>
          </p:cNvSpPr>
          <p:nvPr>
            <p:ph type="body" sz="half" idx="1"/>
          </p:nvPr>
        </p:nvSpPr>
        <p:spPr/>
        <p:txBody>
          <a:bodyPr/>
          <a:lstStyle/>
          <a:p>
            <a:pPr eaLnBrk="1" hangingPunct="1">
              <a:lnSpc>
                <a:spcPct val="80000"/>
              </a:lnSpc>
            </a:pPr>
            <a:endParaRPr lang="en-US" sz="2200" dirty="0" smtClean="0"/>
          </a:p>
          <a:p>
            <a:pPr eaLnBrk="1" hangingPunct="1">
              <a:lnSpc>
                <a:spcPct val="80000"/>
              </a:lnSpc>
            </a:pPr>
            <a:r>
              <a:rPr lang="en-US" sz="2200" dirty="0" smtClean="0"/>
              <a:t>Large starting current is approximately twelve times greater than actual full-load current for this motor</a:t>
            </a:r>
          </a:p>
          <a:p>
            <a:pPr lvl="1" eaLnBrk="1" hangingPunct="1">
              <a:lnSpc>
                <a:spcPct val="80000"/>
              </a:lnSpc>
            </a:pPr>
            <a:r>
              <a:rPr lang="en-US" sz="2000" dirty="0" smtClean="0"/>
              <a:t>High current would, in all probability, cause severe damage to brushes, commutator, or windings</a:t>
            </a:r>
          </a:p>
          <a:p>
            <a:pPr eaLnBrk="1" hangingPunct="1">
              <a:lnSpc>
                <a:spcPct val="80000"/>
              </a:lnSpc>
            </a:pPr>
            <a:r>
              <a:rPr lang="en-US" sz="2200" dirty="0" smtClean="0"/>
              <a:t>Starting resistors are usually incorporated into motor design to limit starting current to 125 to 200 percent of full load current </a:t>
            </a:r>
          </a:p>
        </p:txBody>
      </p:sp>
      <p:sp>
        <p:nvSpPr>
          <p:cNvPr id="10" name="Slide Number Placeholder 9"/>
          <p:cNvSpPr>
            <a:spLocks noGrp="1"/>
          </p:cNvSpPr>
          <p:nvPr>
            <p:ph type="sldNum" sz="quarter" idx="12"/>
          </p:nvPr>
        </p:nvSpPr>
        <p:spPr/>
        <p:txBody>
          <a:bodyPr/>
          <a:lstStyle/>
          <a:p>
            <a:pPr>
              <a:defRPr/>
            </a:pPr>
            <a:fld id="{75FD7D9F-7200-4C00-AA44-3BACA52E90E9}" type="slidenum">
              <a:rPr lang="en-US" altLang="en-US" smtClean="0"/>
              <a:pPr>
                <a:defRPr/>
              </a:pPr>
              <a:t>42</a:t>
            </a:fld>
            <a:endParaRPr lang="en-US" altLang="en-US" dirty="0"/>
          </a:p>
        </p:txBody>
      </p:sp>
      <p:sp>
        <p:nvSpPr>
          <p:cNvPr id="8199" name="Rectangle 4"/>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n-US" dirty="0"/>
          </a:p>
        </p:txBody>
      </p:sp>
      <p:sp>
        <p:nvSpPr>
          <p:cNvPr id="8200" name="Rectangle 5"/>
          <p:cNvSpPr>
            <a:spLocks noChangeArrowheads="1"/>
          </p:cNvSpPr>
          <p:nvPr/>
        </p:nvSpPr>
        <p:spPr bwMode="auto">
          <a:xfrm>
            <a:off x="0" y="2662238"/>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4314118" name="Object 6"/>
          <p:cNvGraphicFramePr>
            <a:graphicFrameLocks noChangeAspect="1"/>
          </p:cNvGraphicFramePr>
          <p:nvPr/>
        </p:nvGraphicFramePr>
        <p:xfrm>
          <a:off x="6096000" y="1905000"/>
          <a:ext cx="2366963" cy="3073400"/>
        </p:xfrm>
        <a:graphic>
          <a:graphicData uri="http://schemas.openxmlformats.org/presentationml/2006/ole">
            <mc:AlternateContent xmlns:mc="http://schemas.openxmlformats.org/markup-compatibility/2006">
              <mc:Choice xmlns:v="urn:schemas-microsoft-com:vml" Requires="v">
                <p:oleObj spid="_x0000_s37894" name="Equation" r:id="rId4" imgW="1181100" imgH="1536700" progId="Equation.3">
                  <p:embed/>
                </p:oleObj>
              </mc:Choice>
              <mc:Fallback>
                <p:oleObj name="Equation" r:id="rId4" imgW="1181100" imgH="15367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905000"/>
                        <a:ext cx="2366963" cy="307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1411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14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a:lstStyle/>
          <a:p>
            <a:pPr eaLnBrk="1" hangingPunct="1"/>
            <a:r>
              <a:rPr lang="en-US" dirty="0" smtClean="0"/>
              <a:t>Starting Resistance</a:t>
            </a:r>
          </a:p>
        </p:txBody>
      </p:sp>
      <p:sp>
        <p:nvSpPr>
          <p:cNvPr id="4316163" name="Rectangle 3"/>
          <p:cNvSpPr>
            <a:spLocks noGrp="1" noChangeArrowheads="1"/>
          </p:cNvSpPr>
          <p:nvPr>
            <p:ph sz="half" idx="1"/>
          </p:nvPr>
        </p:nvSpPr>
        <p:spPr>
          <a:xfrm>
            <a:off x="457200" y="1371600"/>
            <a:ext cx="4152900" cy="2590800"/>
          </a:xfrm>
        </p:spPr>
        <p:txBody>
          <a:bodyPr/>
          <a:lstStyle/>
          <a:p>
            <a:pPr eaLnBrk="1" hangingPunct="1"/>
            <a:endParaRPr lang="en-US" sz="2600" dirty="0" smtClean="0"/>
          </a:p>
          <a:p>
            <a:pPr eaLnBrk="1" hangingPunct="1"/>
            <a:r>
              <a:rPr lang="en-US" sz="2600" dirty="0" smtClean="0"/>
              <a:t>Amount of starting resistance necessary to limit starting current to more desirable value can be calculated </a:t>
            </a:r>
          </a:p>
        </p:txBody>
      </p:sp>
      <p:sp>
        <p:nvSpPr>
          <p:cNvPr id="4316167" name="Rectangle 7"/>
          <p:cNvSpPr>
            <a:spLocks noGrp="1" noChangeArrowheads="1"/>
          </p:cNvSpPr>
          <p:nvPr>
            <p:ph sz="half" idx="2"/>
          </p:nvPr>
        </p:nvSpPr>
        <p:spPr/>
        <p:txBody>
          <a:bodyPr/>
          <a:lstStyle/>
          <a:p>
            <a:pPr eaLnBrk="1" hangingPunct="1"/>
            <a:endParaRPr lang="en-US" sz="2600" dirty="0" smtClean="0"/>
          </a:p>
          <a:p>
            <a:pPr eaLnBrk="1" hangingPunct="1"/>
            <a:endParaRPr lang="en-US" sz="2600" dirty="0" smtClean="0"/>
          </a:p>
          <a:p>
            <a:pPr eaLnBrk="1" hangingPunct="1"/>
            <a:r>
              <a:rPr lang="en-US" sz="2600" dirty="0" smtClean="0"/>
              <a:t>R</a:t>
            </a:r>
            <a:r>
              <a:rPr lang="en-US" sz="2600" baseline="-25000" dirty="0" smtClean="0"/>
              <a:t>s</a:t>
            </a:r>
            <a:r>
              <a:rPr lang="en-US" sz="2600" dirty="0" smtClean="0"/>
              <a:t> = starting resistance</a:t>
            </a:r>
          </a:p>
          <a:p>
            <a:pPr eaLnBrk="1" hangingPunct="1"/>
            <a:r>
              <a:rPr lang="en-US" sz="2600" dirty="0" smtClean="0"/>
              <a:t>E</a:t>
            </a:r>
            <a:r>
              <a:rPr lang="en-US" sz="2600" baseline="-25000" dirty="0" smtClean="0"/>
              <a:t>t</a:t>
            </a:r>
            <a:r>
              <a:rPr lang="en-US" sz="2600" dirty="0" smtClean="0"/>
              <a:t> = terminal voltage</a:t>
            </a:r>
          </a:p>
          <a:p>
            <a:pPr eaLnBrk="1" hangingPunct="1"/>
            <a:r>
              <a:rPr lang="en-US" sz="2600" dirty="0" smtClean="0"/>
              <a:t>I</a:t>
            </a:r>
            <a:r>
              <a:rPr lang="en-US" sz="2600" baseline="-25000" dirty="0" smtClean="0"/>
              <a:t>s</a:t>
            </a:r>
            <a:r>
              <a:rPr lang="en-US" sz="2600" dirty="0" smtClean="0"/>
              <a:t> = desired armature starting current</a:t>
            </a:r>
          </a:p>
          <a:p>
            <a:pPr eaLnBrk="1" hangingPunct="1"/>
            <a:r>
              <a:rPr lang="en-US" sz="2600" dirty="0" smtClean="0"/>
              <a:t>R</a:t>
            </a:r>
            <a:r>
              <a:rPr lang="en-US" sz="2600" baseline="-25000" dirty="0" smtClean="0"/>
              <a:t>a</a:t>
            </a:r>
            <a:r>
              <a:rPr lang="en-US" sz="2600" dirty="0" smtClean="0"/>
              <a:t> = armature resistance </a:t>
            </a:r>
          </a:p>
        </p:txBody>
      </p:sp>
      <p:sp>
        <p:nvSpPr>
          <p:cNvPr id="11" name="Slide Number Placeholder 10"/>
          <p:cNvSpPr>
            <a:spLocks noGrp="1"/>
          </p:cNvSpPr>
          <p:nvPr>
            <p:ph type="sldNum" sz="quarter" idx="12"/>
          </p:nvPr>
        </p:nvSpPr>
        <p:spPr/>
        <p:txBody>
          <a:bodyPr/>
          <a:lstStyle/>
          <a:p>
            <a:fld id="{A6E4F7C4-2382-4D1D-BC5D-64A5C3E38462}" type="slidenum">
              <a:rPr lang="en-US" smtClean="0"/>
              <a:pPr/>
              <a:t>43</a:t>
            </a:fld>
            <a:endParaRPr lang="en-US" dirty="0"/>
          </a:p>
        </p:txBody>
      </p:sp>
      <p:sp>
        <p:nvSpPr>
          <p:cNvPr id="922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4316164" name="Object 4"/>
          <p:cNvGraphicFramePr>
            <a:graphicFrameLocks noChangeAspect="1"/>
          </p:cNvGraphicFramePr>
          <p:nvPr/>
        </p:nvGraphicFramePr>
        <p:xfrm>
          <a:off x="1295400" y="4038600"/>
          <a:ext cx="1736725" cy="887413"/>
        </p:xfrm>
        <a:graphic>
          <a:graphicData uri="http://schemas.openxmlformats.org/presentationml/2006/ole">
            <mc:AlternateContent xmlns:mc="http://schemas.openxmlformats.org/markup-compatibility/2006">
              <mc:Choice xmlns:v="urn:schemas-microsoft-com:vml" Requires="v">
                <p:oleObj spid="_x0000_s38918" name="Equation" r:id="rId4" imgW="875920" imgH="444307" progId="Equation.3">
                  <p:embed/>
                </p:oleObj>
              </mc:Choice>
              <mc:Fallback>
                <p:oleObj name="Equation" r:id="rId4" imgW="875920" imgH="444307"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4038600"/>
                        <a:ext cx="1736725" cy="887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1616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161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1616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1616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1616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161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title"/>
          </p:nvPr>
        </p:nvSpPr>
        <p:spPr/>
        <p:txBody>
          <a:bodyPr/>
          <a:lstStyle/>
          <a:p>
            <a:pPr eaLnBrk="1" hangingPunct="1"/>
            <a:r>
              <a:rPr lang="en-US" dirty="0" smtClean="0"/>
              <a:t>Starting Resistance Example</a:t>
            </a:r>
          </a:p>
        </p:txBody>
      </p:sp>
      <p:sp>
        <p:nvSpPr>
          <p:cNvPr id="10246" name="Rectangle 4"/>
          <p:cNvSpPr>
            <a:spLocks noGrp="1" noChangeArrowheads="1"/>
          </p:cNvSpPr>
          <p:nvPr>
            <p:ph sz="half" idx="1"/>
          </p:nvPr>
        </p:nvSpPr>
        <p:spPr/>
        <p:txBody>
          <a:bodyPr/>
          <a:lstStyle/>
          <a:p>
            <a:pPr eaLnBrk="1" hangingPunct="1"/>
            <a:endParaRPr lang="en-US" sz="2600" dirty="0" smtClean="0"/>
          </a:p>
          <a:p>
            <a:pPr eaLnBrk="1" hangingPunct="1"/>
            <a:r>
              <a:rPr lang="en-US" sz="2600" dirty="0" smtClean="0"/>
              <a:t>If the full load current of the motor mentioned previously is 50 amps, and it is desired to limit starting current to 125% of this value, find the required resistance that must be added in series with the armature. </a:t>
            </a:r>
          </a:p>
        </p:txBody>
      </p:sp>
      <p:sp>
        <p:nvSpPr>
          <p:cNvPr id="9" name="Slide Number Placeholder 8"/>
          <p:cNvSpPr>
            <a:spLocks noGrp="1"/>
          </p:cNvSpPr>
          <p:nvPr>
            <p:ph type="sldNum" sz="quarter" idx="12"/>
          </p:nvPr>
        </p:nvSpPr>
        <p:spPr/>
        <p:txBody>
          <a:bodyPr/>
          <a:lstStyle/>
          <a:p>
            <a:fld id="{A6E4F7C4-2382-4D1D-BC5D-64A5C3E38462}" type="slidenum">
              <a:rPr lang="en-US" smtClean="0"/>
              <a:pPr/>
              <a:t>44</a:t>
            </a:fld>
            <a:endParaRPr lang="en-US" dirty="0"/>
          </a:p>
        </p:txBody>
      </p:sp>
      <p:sp>
        <p:nvSpPr>
          <p:cNvPr id="10247" name="Rectangle 7"/>
          <p:cNvSpPr>
            <a:spLocks noChangeArrowheads="1"/>
          </p:cNvSpPr>
          <p:nvPr/>
        </p:nvSpPr>
        <p:spPr bwMode="auto">
          <a:xfrm>
            <a:off x="0" y="2643188"/>
            <a:ext cx="9144000" cy="0"/>
          </a:xfrm>
          <a:prstGeom prst="rect">
            <a:avLst/>
          </a:prstGeom>
          <a:noFill/>
          <a:ln w="9525">
            <a:noFill/>
            <a:miter lim="800000"/>
            <a:headEnd/>
            <a:tailEnd/>
          </a:ln>
        </p:spPr>
        <p:txBody>
          <a:bodyPr wrap="none" anchor="ctr">
            <a:spAutoFit/>
          </a:bodyPr>
          <a:lstStyle/>
          <a:p>
            <a:endParaRPr lang="en-US" dirty="0"/>
          </a:p>
        </p:txBody>
      </p:sp>
      <p:graphicFrame>
        <p:nvGraphicFramePr>
          <p:cNvPr id="4318214" name="Object 6"/>
          <p:cNvGraphicFramePr>
            <a:graphicFrameLocks noChangeAspect="1"/>
          </p:cNvGraphicFramePr>
          <p:nvPr/>
        </p:nvGraphicFramePr>
        <p:xfrm>
          <a:off x="5029200" y="2286000"/>
          <a:ext cx="3867150" cy="3143250"/>
        </p:xfrm>
        <a:graphic>
          <a:graphicData uri="http://schemas.openxmlformats.org/presentationml/2006/ole">
            <mc:AlternateContent xmlns:mc="http://schemas.openxmlformats.org/markup-compatibility/2006">
              <mc:Choice xmlns:v="urn:schemas-microsoft-com:vml" Requires="v">
                <p:oleObj spid="_x0000_s39942" name="Equation" r:id="rId4" imgW="1930400" imgH="1574800" progId="Equation.3">
                  <p:embed/>
                </p:oleObj>
              </mc:Choice>
              <mc:Fallback>
                <p:oleObj name="Equation" r:id="rId4" imgW="1930400" imgH="15748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286000"/>
                        <a:ext cx="3867150" cy="3143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18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2"/>
          <p:cNvSpPr>
            <a:spLocks noGrp="1" noChangeArrowheads="1"/>
          </p:cNvSpPr>
          <p:nvPr>
            <p:ph type="title"/>
          </p:nvPr>
        </p:nvSpPr>
        <p:spPr/>
        <p:txBody>
          <a:bodyPr/>
          <a:lstStyle/>
          <a:p>
            <a:pPr eaLnBrk="1" hangingPunct="1"/>
            <a:r>
              <a:rPr lang="en-US" dirty="0" smtClean="0"/>
              <a:t>Starting Resistance</a:t>
            </a:r>
          </a:p>
        </p:txBody>
      </p:sp>
      <p:sp>
        <p:nvSpPr>
          <p:cNvPr id="4320259" name="Rectangle 3"/>
          <p:cNvSpPr>
            <a:spLocks noGrp="1" noChangeArrowheads="1"/>
          </p:cNvSpPr>
          <p:nvPr>
            <p:ph idx="1"/>
          </p:nvPr>
        </p:nvSpPr>
        <p:spPr/>
        <p:txBody>
          <a:bodyPr/>
          <a:lstStyle/>
          <a:p>
            <a:pPr eaLnBrk="1" hangingPunct="1"/>
            <a:endParaRPr lang="en-US" sz="2600" dirty="0" smtClean="0"/>
          </a:p>
          <a:p>
            <a:pPr eaLnBrk="1" hangingPunct="1"/>
            <a:r>
              <a:rPr lang="en-US" sz="2600" dirty="0" smtClean="0"/>
              <a:t>Starting resistors are normally placed in circuitry of motor controller that is used to start motor</a:t>
            </a:r>
          </a:p>
          <a:p>
            <a:pPr eaLnBrk="1" hangingPunct="1"/>
            <a:r>
              <a:rPr lang="en-US" sz="2600" dirty="0" smtClean="0"/>
              <a:t>Variable resistors are normally used as starting resistors for DC motors</a:t>
            </a:r>
          </a:p>
          <a:p>
            <a:pPr lvl="1" eaLnBrk="1" hangingPunct="1"/>
            <a:r>
              <a:rPr lang="en-US" sz="2200" dirty="0" smtClean="0"/>
              <a:t>Allows value of resistance in starting circuit to be manually or automatically controlled as motor is started</a:t>
            </a:r>
          </a:p>
          <a:p>
            <a:pPr eaLnBrk="1" hangingPunct="1"/>
            <a:r>
              <a:rPr lang="en-US" sz="2600" dirty="0" smtClean="0"/>
              <a:t>Maximum amount of resistance will always be inserted in starting circuit when motor is first started, since no CEMF exists in armature</a:t>
            </a:r>
          </a:p>
        </p:txBody>
      </p:sp>
      <p:sp>
        <p:nvSpPr>
          <p:cNvPr id="7" name="Slide Number Placeholder 6"/>
          <p:cNvSpPr>
            <a:spLocks noGrp="1"/>
          </p:cNvSpPr>
          <p:nvPr>
            <p:ph type="sldNum" sz="quarter" idx="12"/>
          </p:nvPr>
        </p:nvSpPr>
        <p:spPr/>
        <p:txBody>
          <a:bodyPr/>
          <a:lstStyle/>
          <a:p>
            <a:fld id="{A6E4F7C4-2382-4D1D-BC5D-64A5C3E38462}" type="slidenum">
              <a:rPr lang="en-US" smtClean="0"/>
              <a:pPr/>
              <a:t>45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2025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2025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202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2"/>
          <p:cNvSpPr>
            <a:spLocks noGrp="1" noChangeArrowheads="1"/>
          </p:cNvSpPr>
          <p:nvPr>
            <p:ph type="title"/>
          </p:nvPr>
        </p:nvSpPr>
        <p:spPr/>
        <p:txBody>
          <a:bodyPr/>
          <a:lstStyle/>
          <a:p>
            <a:pPr eaLnBrk="1" hangingPunct="1"/>
            <a:r>
              <a:rPr lang="en-US" dirty="0" smtClean="0"/>
              <a:t>Starting Resistance</a:t>
            </a:r>
          </a:p>
        </p:txBody>
      </p:sp>
      <p:sp>
        <p:nvSpPr>
          <p:cNvPr id="4321283" name="Rectangle 3"/>
          <p:cNvSpPr>
            <a:spLocks noGrp="1" noChangeArrowheads="1"/>
          </p:cNvSpPr>
          <p:nvPr>
            <p:ph idx="1"/>
          </p:nvPr>
        </p:nvSpPr>
        <p:spPr/>
        <p:txBody>
          <a:bodyPr>
            <a:normAutofit lnSpcReduction="10000"/>
          </a:bodyPr>
          <a:lstStyle/>
          <a:p>
            <a:pPr eaLnBrk="1" hangingPunct="1"/>
            <a:r>
              <a:rPr lang="en-US" dirty="0" smtClean="0"/>
              <a:t>As speed of motor increases, CEMF will begin to increase, limiting armature current</a:t>
            </a:r>
          </a:p>
          <a:p>
            <a:pPr eaLnBrk="1" hangingPunct="1"/>
            <a:r>
              <a:rPr lang="en-US" dirty="0" smtClean="0"/>
              <a:t>Starting resistors are then “cut out”, in successive steps, until motor reaches full running speed and starting resistors are completely removed from circuit</a:t>
            </a:r>
          </a:p>
          <a:p>
            <a:pPr eaLnBrk="1" hangingPunct="1"/>
            <a:r>
              <a:rPr lang="en-US" dirty="0" smtClean="0"/>
              <a:t>When running at full speed, CEMF limits armature current and starting resistors are no longer necessary </a:t>
            </a:r>
          </a:p>
        </p:txBody>
      </p:sp>
      <p:sp>
        <p:nvSpPr>
          <p:cNvPr id="7" name="Slide Number Placeholder 6"/>
          <p:cNvSpPr>
            <a:spLocks noGrp="1"/>
          </p:cNvSpPr>
          <p:nvPr>
            <p:ph type="sldNum" sz="quarter" idx="12"/>
          </p:nvPr>
        </p:nvSpPr>
        <p:spPr/>
        <p:txBody>
          <a:bodyPr/>
          <a:lstStyle/>
          <a:p>
            <a:fld id="{A6E4F7C4-2382-4D1D-BC5D-64A5C3E38462}" type="slidenum">
              <a:rPr lang="en-US" smtClean="0"/>
              <a:pPr/>
              <a:t>46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2128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212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6"/>
          <p:cNvSpPr>
            <a:spLocks noGrp="1" noChangeArrowheads="1"/>
          </p:cNvSpPr>
          <p:nvPr>
            <p:ph type="title"/>
          </p:nvPr>
        </p:nvSpPr>
        <p:spPr/>
        <p:txBody>
          <a:bodyPr/>
          <a:lstStyle/>
          <a:p>
            <a:r>
              <a:rPr lang="en-US" dirty="0" smtClean="0"/>
              <a:t>Review Question</a:t>
            </a:r>
          </a:p>
        </p:txBody>
      </p:sp>
      <p:sp>
        <p:nvSpPr>
          <p:cNvPr id="112647" name="Rectangle 7"/>
          <p:cNvSpPr>
            <a:spLocks noGrp="1" noChangeArrowheads="1"/>
          </p:cNvSpPr>
          <p:nvPr>
            <p:ph idx="1"/>
          </p:nvPr>
        </p:nvSpPr>
        <p:spPr/>
        <p:txBody>
          <a:bodyPr/>
          <a:lstStyle/>
          <a:p>
            <a:pPr marL="0" indent="0">
              <a:buFont typeface="Wingdings" pitchFamily="2" charset="2"/>
              <a:buNone/>
              <a:defRPr/>
            </a:pPr>
            <a:r>
              <a:rPr lang="en-US" sz="2800" dirty="0" smtClean="0"/>
              <a:t>The average starting current for an ac motor is approximately...</a:t>
            </a:r>
          </a:p>
          <a:p>
            <a:pPr lvl="1">
              <a:defRPr/>
            </a:pPr>
            <a:endParaRPr lang="en-US" sz="2800" dirty="0" smtClean="0"/>
          </a:p>
          <a:p>
            <a:pPr marL="344487" lvl="1" indent="0">
              <a:buFont typeface="Wingdings" pitchFamily="2" charset="2"/>
              <a:buNone/>
              <a:defRPr/>
            </a:pPr>
            <a:r>
              <a:rPr lang="en-US" sz="2400" dirty="0" smtClean="0"/>
              <a:t>A. the same as its normal running current.</a:t>
            </a:r>
          </a:p>
          <a:p>
            <a:pPr marL="344487" lvl="1" indent="0">
              <a:buFont typeface="Wingdings" pitchFamily="2" charset="2"/>
              <a:buNone/>
              <a:defRPr/>
            </a:pPr>
            <a:r>
              <a:rPr lang="en-US" sz="2400" dirty="0" smtClean="0"/>
              <a:t>B. two to three times its normal running current.</a:t>
            </a:r>
          </a:p>
          <a:p>
            <a:pPr marL="344487" lvl="1" indent="0">
              <a:buFont typeface="Wingdings" pitchFamily="2" charset="2"/>
              <a:buNone/>
              <a:defRPr/>
            </a:pPr>
            <a:r>
              <a:rPr lang="en-US" sz="2400" dirty="0" smtClean="0"/>
              <a:t>C. five to seven times its normal running current.</a:t>
            </a:r>
          </a:p>
          <a:p>
            <a:pPr marL="344487" lvl="1" indent="0">
              <a:buFont typeface="Wingdings" pitchFamily="2" charset="2"/>
              <a:buNone/>
              <a:defRPr/>
            </a:pPr>
            <a:r>
              <a:rPr lang="en-US" sz="2400" dirty="0" smtClean="0"/>
              <a:t>D. ten to fifteen times its normal running current.</a:t>
            </a:r>
          </a:p>
          <a:p>
            <a:pPr>
              <a:defRPr/>
            </a:pPr>
            <a:endParaRPr lang="en-US" sz="2400" dirty="0" smtClean="0"/>
          </a:p>
          <a:p>
            <a:pPr>
              <a:buFont typeface="Wingdings" pitchFamily="2" charset="2"/>
              <a:buNone/>
              <a:defRPr/>
            </a:pPr>
            <a:r>
              <a:rPr lang="en-US" sz="2400" dirty="0" smtClean="0">
                <a:solidFill>
                  <a:srgbClr val="FF0000"/>
                </a:solidFill>
              </a:rPr>
              <a:t>ANSWER: C.</a:t>
            </a:r>
            <a:endParaRPr lang="en-US" sz="2400" dirty="0" smtClean="0"/>
          </a:p>
        </p:txBody>
      </p:sp>
      <p:sp>
        <p:nvSpPr>
          <p:cNvPr id="7" name="Slide Number Placeholder 6"/>
          <p:cNvSpPr>
            <a:spLocks noGrp="1"/>
          </p:cNvSpPr>
          <p:nvPr>
            <p:ph type="sldNum" sz="quarter" idx="12"/>
          </p:nvPr>
        </p:nvSpPr>
        <p:spPr/>
        <p:txBody>
          <a:bodyPr/>
          <a:lstStyle/>
          <a:p>
            <a:fld id="{A6E4F7C4-2382-4D1D-BC5D-64A5C3E38462}" type="slidenum">
              <a:rPr lang="en-US" smtClean="0"/>
              <a:pPr/>
              <a:t>47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Objectives</a:t>
            </a:r>
            <a:endParaRPr lang="en-US" dirty="0"/>
          </a:p>
        </p:txBody>
      </p:sp>
      <p:sp>
        <p:nvSpPr>
          <p:cNvPr id="5" name="Content Placeholder 4"/>
          <p:cNvSpPr>
            <a:spLocks noGrp="1"/>
          </p:cNvSpPr>
          <p:nvPr>
            <p:ph idx="1"/>
          </p:nvPr>
        </p:nvSpPr>
        <p:spPr/>
        <p:txBody>
          <a:bodyPr>
            <a:normAutofit lnSpcReduction="10000"/>
          </a:bodyPr>
          <a:lstStyle/>
          <a:p>
            <a:pPr marL="514350" indent="-514350">
              <a:buAutoNum type="arabicPeriod"/>
            </a:pPr>
            <a:r>
              <a:rPr lang="en-US" dirty="0" smtClean="0"/>
              <a:t>Discuss why starting current is an important factor when starting an AC or DC motor.</a:t>
            </a:r>
          </a:p>
          <a:p>
            <a:pPr marL="514350" indent="-514350">
              <a:buAutoNum type="arabicPeriod"/>
            </a:pPr>
            <a:r>
              <a:rPr lang="en-US" dirty="0" smtClean="0"/>
              <a:t>Explain how starting current is limited in DC motors.</a:t>
            </a:r>
          </a:p>
          <a:p>
            <a:pPr marL="514350" indent="-514350">
              <a:buAutoNum type="arabicPeriod"/>
            </a:pPr>
            <a:r>
              <a:rPr lang="en-US" dirty="0" smtClean="0"/>
              <a:t>Review limitations associated with AC motor starts.</a:t>
            </a:r>
          </a:p>
          <a:p>
            <a:pPr marL="514350" indent="-514350">
              <a:buAutoNum type="arabicPeriod"/>
            </a:pPr>
            <a:r>
              <a:rPr lang="en-US" dirty="0" smtClean="0"/>
              <a:t>Discuss motor failure indications.</a:t>
            </a:r>
          </a:p>
          <a:p>
            <a:pPr marL="514350" indent="-514350">
              <a:buAutoNum type="arabicPeriod"/>
            </a:pPr>
            <a:r>
              <a:rPr lang="en-US" dirty="0" smtClean="0"/>
              <a:t>Show how to apply the basic pump laws to motor calculations.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blinds(horizontal)">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blinds(horizontal)">
                                      <p:cBhvr>
                                        <p:cTn id="18" dur="5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blinds(horizontal)">
                                      <p:cBhvr>
                                        <p:cTn id="23" dur="5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blinds(horizontal)">
                                      <p:cBhvr>
                                        <p:cTn id="28" dur="500"/>
                                        <p:tgtEl>
                                          <p:spTgt spid="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blinds(horizontal)">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Objectives</a:t>
            </a:r>
            <a:endParaRPr lang="en-US" dirty="0"/>
          </a:p>
        </p:txBody>
      </p:sp>
      <p:sp>
        <p:nvSpPr>
          <p:cNvPr id="5" name="Content Placeholder 4"/>
          <p:cNvSpPr>
            <a:spLocks noGrp="1"/>
          </p:cNvSpPr>
          <p:nvPr>
            <p:ph idx="1"/>
          </p:nvPr>
        </p:nvSpPr>
        <p:spPr/>
        <p:txBody>
          <a:bodyPr>
            <a:normAutofit lnSpcReduction="10000"/>
          </a:bodyPr>
          <a:lstStyle/>
          <a:p>
            <a:pPr marL="514350" indent="-514350">
              <a:buAutoNum type="arabicPeriod"/>
            </a:pPr>
            <a:r>
              <a:rPr lang="en-US" dirty="0" smtClean="0"/>
              <a:t>Discuss why starting current is an important factor when starting an AC or DC motor.</a:t>
            </a:r>
          </a:p>
          <a:p>
            <a:pPr marL="514350" indent="-514350">
              <a:buAutoNum type="arabicPeriod"/>
            </a:pPr>
            <a:r>
              <a:rPr lang="en-US" dirty="0" smtClean="0"/>
              <a:t>Explain how starting current is limited in DC motors.</a:t>
            </a:r>
          </a:p>
          <a:p>
            <a:pPr marL="514350" indent="-514350">
              <a:buAutoNum type="arabicPeriod"/>
            </a:pPr>
            <a:r>
              <a:rPr lang="en-US" dirty="0" smtClean="0"/>
              <a:t>Review limitations associated with AC motor starts.</a:t>
            </a:r>
          </a:p>
          <a:p>
            <a:pPr marL="514350" indent="-514350">
              <a:buAutoNum type="arabicPeriod"/>
            </a:pPr>
            <a:r>
              <a:rPr lang="en-US" dirty="0" smtClean="0"/>
              <a:t>Discuss motor failure indications.</a:t>
            </a:r>
          </a:p>
          <a:p>
            <a:pPr marL="514350" indent="-514350">
              <a:buAutoNum type="arabicPeriod"/>
            </a:pPr>
            <a:r>
              <a:rPr lang="en-US" dirty="0" smtClean="0"/>
              <a:t>Show how to apply the basic pump laws to motor calculations.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blinds(horizontal)">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blinds(horizontal)">
                                      <p:cBhvr>
                                        <p:cTn id="18" dur="5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blinds(horizontal)">
                                      <p:cBhvr>
                                        <p:cTn id="23" dur="5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blinds(horizontal)">
                                      <p:cBhvr>
                                        <p:cTn id="28" dur="500"/>
                                        <p:tgtEl>
                                          <p:spTgt spid="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blinds(horizontal)">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685800" y="152400"/>
            <a:ext cx="7772400" cy="1143000"/>
          </a:xfrm>
        </p:spPr>
        <p:txBody>
          <a:bodyPr/>
          <a:lstStyle/>
          <a:p>
            <a:r>
              <a:rPr lang="en-US" dirty="0" smtClean="0"/>
              <a:t>Circ Water Pump Motor</a:t>
            </a:r>
          </a:p>
        </p:txBody>
      </p:sp>
      <p:sp>
        <p:nvSpPr>
          <p:cNvPr id="7" name="Slide Number Placeholder 6"/>
          <p:cNvSpPr>
            <a:spLocks noGrp="1"/>
          </p:cNvSpPr>
          <p:nvPr>
            <p:ph type="sldNum" sz="quarter" idx="12"/>
          </p:nvPr>
        </p:nvSpPr>
        <p:spPr/>
        <p:txBody>
          <a:bodyPr/>
          <a:lstStyle/>
          <a:p>
            <a:fld id="{A6E4F7C4-2382-4D1D-BC5D-64A5C3E38462}" type="slidenum">
              <a:rPr lang="en-US" smtClean="0"/>
              <a:pPr/>
              <a:t>6</a:t>
            </a:fld>
            <a:endParaRPr lang="en-US" dirty="0"/>
          </a:p>
        </p:txBody>
      </p:sp>
      <p:pic>
        <p:nvPicPr>
          <p:cNvPr id="23557" name="Picture 3" descr="ct"/>
          <p:cNvPicPr>
            <a:picLocks noChangeAspect="1" noChangeArrowheads="1"/>
          </p:cNvPicPr>
          <p:nvPr/>
        </p:nvPicPr>
        <p:blipFill>
          <a:blip r:embed="rId3" cstate="print"/>
          <a:srcRect l="16354" t="28104" r="16510" b="14746"/>
          <a:stretch>
            <a:fillRect/>
          </a:stretch>
        </p:blipFill>
        <p:spPr bwMode="auto">
          <a:xfrm>
            <a:off x="1081088" y="1800225"/>
            <a:ext cx="6967537" cy="4154488"/>
          </a:xfrm>
          <a:prstGeom prst="rect">
            <a:avLst/>
          </a:prstGeom>
          <a:noFill/>
          <a:ln w="9525">
            <a:noFill/>
            <a:miter lim="800000"/>
            <a:headEnd/>
            <a:tailEnd/>
          </a:ln>
        </p:spPr>
      </p:pic>
      <p:sp>
        <p:nvSpPr>
          <p:cNvPr id="23558" name="Line 4"/>
          <p:cNvSpPr>
            <a:spLocks noChangeShapeType="1"/>
          </p:cNvSpPr>
          <p:nvPr/>
        </p:nvSpPr>
        <p:spPr bwMode="auto">
          <a:xfrm>
            <a:off x="3541713" y="1058863"/>
            <a:ext cx="827087" cy="1393825"/>
          </a:xfrm>
          <a:prstGeom prst="line">
            <a:avLst/>
          </a:prstGeom>
          <a:noFill/>
          <a:ln w="9525">
            <a:solidFill>
              <a:schemeClr val="tx1"/>
            </a:solidFill>
            <a:round/>
            <a:headEnd/>
            <a:tailEnd type="triangle" w="med" len="med"/>
          </a:ln>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2"/>
          <p:cNvSpPr>
            <a:spLocks noGrp="1" noChangeArrowheads="1"/>
          </p:cNvSpPr>
          <p:nvPr>
            <p:ph type="title"/>
          </p:nvPr>
        </p:nvSpPr>
        <p:spPr/>
        <p:txBody>
          <a:bodyPr/>
          <a:lstStyle/>
          <a:p>
            <a:pPr algn="ctr"/>
            <a:r>
              <a:rPr lang="en-US" dirty="0" smtClean="0"/>
              <a:t>Vertical Centrifugal Pumps</a:t>
            </a:r>
          </a:p>
        </p:txBody>
      </p:sp>
      <p:sp>
        <p:nvSpPr>
          <p:cNvPr id="61445" name="Rectangle 3"/>
          <p:cNvSpPr>
            <a:spLocks noGrp="1" noChangeArrowheads="1"/>
          </p:cNvSpPr>
          <p:nvPr>
            <p:ph idx="1"/>
          </p:nvPr>
        </p:nvSpPr>
        <p:spPr/>
        <p:txBody>
          <a:bodyPr/>
          <a:lstStyle/>
          <a:p>
            <a:r>
              <a:rPr lang="en-US" sz="2300" dirty="0">
                <a:latin typeface="Albertus" pitchFamily="34" charset="0"/>
              </a:rPr>
              <a:t>The Pump shaft is vertical and positioned above the Pump.</a:t>
            </a:r>
          </a:p>
        </p:txBody>
      </p:sp>
      <p:sp>
        <p:nvSpPr>
          <p:cNvPr id="11" name="Slide Number Placeholder 10"/>
          <p:cNvSpPr>
            <a:spLocks noGrp="1"/>
          </p:cNvSpPr>
          <p:nvPr>
            <p:ph type="sldNum" sz="quarter" idx="12"/>
          </p:nvPr>
        </p:nvSpPr>
        <p:spPr/>
        <p:txBody>
          <a:bodyPr/>
          <a:lstStyle/>
          <a:p>
            <a:fld id="{A6E4F7C4-2382-4D1D-BC5D-64A5C3E38462}" type="slidenum">
              <a:rPr lang="en-US" smtClean="0"/>
              <a:pPr/>
              <a:t>7</a:t>
            </a:fld>
            <a:endParaRPr lang="en-US" dirty="0"/>
          </a:p>
        </p:txBody>
      </p:sp>
      <p:pic>
        <p:nvPicPr>
          <p:cNvPr id="61446" name="Picture 4" descr="Circ water pumps"/>
          <p:cNvPicPr>
            <a:picLocks noChangeAspect="1" noChangeArrowheads="1"/>
          </p:cNvPicPr>
          <p:nvPr/>
        </p:nvPicPr>
        <p:blipFill>
          <a:blip r:embed="rId3" cstate="print"/>
          <a:srcRect/>
          <a:stretch>
            <a:fillRect/>
          </a:stretch>
        </p:blipFill>
        <p:spPr bwMode="auto">
          <a:xfrm>
            <a:off x="2377515" y="2766580"/>
            <a:ext cx="4372162" cy="3378128"/>
          </a:xfrm>
          <a:prstGeom prst="rect">
            <a:avLst/>
          </a:prstGeom>
          <a:noFill/>
          <a:ln w="9525">
            <a:noFill/>
            <a:miter lim="800000"/>
            <a:headEnd/>
            <a:tailEnd/>
          </a:ln>
        </p:spPr>
      </p:pic>
      <p:sp>
        <p:nvSpPr>
          <p:cNvPr id="61447" name="Text Box 5"/>
          <p:cNvSpPr txBox="1">
            <a:spLocks noChangeArrowheads="1"/>
          </p:cNvSpPr>
          <p:nvPr/>
        </p:nvSpPr>
        <p:spPr bwMode="auto">
          <a:xfrm>
            <a:off x="7442573" y="2898631"/>
            <a:ext cx="925253" cy="365485"/>
          </a:xfrm>
          <a:prstGeom prst="rect">
            <a:avLst/>
          </a:prstGeom>
          <a:noFill/>
          <a:ln w="57150">
            <a:noFill/>
            <a:miter lim="800000"/>
            <a:headEnd/>
            <a:tailEnd/>
          </a:ln>
        </p:spPr>
        <p:txBody>
          <a:bodyPr wrap="none" lIns="57150" tIns="28575" rIns="57150" bIns="28575">
            <a:spAutoFit/>
          </a:bodyPr>
          <a:lstStyle/>
          <a:p>
            <a:pPr algn="l"/>
            <a:r>
              <a:rPr lang="en-US" sz="2000" dirty="0">
                <a:solidFill>
                  <a:srgbClr val="0000FF"/>
                </a:solidFill>
              </a:rPr>
              <a:t>MOTOR</a:t>
            </a:r>
          </a:p>
        </p:txBody>
      </p:sp>
      <p:sp>
        <p:nvSpPr>
          <p:cNvPr id="61448" name="Line 8"/>
          <p:cNvSpPr>
            <a:spLocks noChangeShapeType="1"/>
          </p:cNvSpPr>
          <p:nvPr/>
        </p:nvSpPr>
        <p:spPr bwMode="auto">
          <a:xfrm flipH="1">
            <a:off x="5843868" y="3104284"/>
            <a:ext cx="1507191" cy="175347"/>
          </a:xfrm>
          <a:prstGeom prst="line">
            <a:avLst/>
          </a:prstGeom>
          <a:noFill/>
          <a:ln w="76200">
            <a:solidFill>
              <a:srgbClr val="0000FF"/>
            </a:solidFill>
            <a:round/>
            <a:headEnd/>
            <a:tailEnd type="triangle" w="med" len="med"/>
          </a:ln>
        </p:spPr>
        <p:txBody>
          <a:bodyPr lIns="57150" tIns="28575" rIns="57150" bIns="28575"/>
          <a:lstStyle/>
          <a:p>
            <a:endParaRPr lang="en-US" dirty="0"/>
          </a:p>
        </p:txBody>
      </p:sp>
      <p:sp>
        <p:nvSpPr>
          <p:cNvPr id="61449" name="Text Box 9"/>
          <p:cNvSpPr txBox="1">
            <a:spLocks noChangeArrowheads="1"/>
          </p:cNvSpPr>
          <p:nvPr/>
        </p:nvSpPr>
        <p:spPr bwMode="auto">
          <a:xfrm>
            <a:off x="6880412" y="3857625"/>
            <a:ext cx="1781735" cy="1288814"/>
          </a:xfrm>
          <a:prstGeom prst="rect">
            <a:avLst/>
          </a:prstGeom>
          <a:noFill/>
          <a:ln w="9525" algn="ctr">
            <a:noFill/>
            <a:miter lim="800000"/>
            <a:headEnd/>
            <a:tailEnd/>
          </a:ln>
        </p:spPr>
        <p:txBody>
          <a:bodyPr lIns="57150" tIns="28575" rIns="57150" bIns="28575">
            <a:spAutoFit/>
          </a:bodyPr>
          <a:lstStyle/>
          <a:p>
            <a:pPr algn="ctr">
              <a:spcBef>
                <a:spcPct val="50000"/>
              </a:spcBef>
            </a:pPr>
            <a:r>
              <a:rPr lang="en-US" sz="2000" dirty="0"/>
              <a:t>CIRCULATING</a:t>
            </a:r>
          </a:p>
          <a:p>
            <a:pPr algn="ctr">
              <a:spcBef>
                <a:spcPct val="50000"/>
              </a:spcBef>
            </a:pPr>
            <a:r>
              <a:rPr lang="en-US" sz="2000" dirty="0"/>
              <a:t>WATER</a:t>
            </a:r>
          </a:p>
          <a:p>
            <a:pPr algn="ctr">
              <a:spcBef>
                <a:spcPct val="50000"/>
              </a:spcBef>
            </a:pPr>
            <a:r>
              <a:rPr lang="en-US" sz="2000" dirty="0"/>
              <a:t>PUMPS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2" descr="RHR Pump"/>
          <p:cNvPicPr>
            <a:picLocks noChangeAspect="1" noChangeArrowheads="1"/>
          </p:cNvPicPr>
          <p:nvPr/>
        </p:nvPicPr>
        <p:blipFill>
          <a:blip r:embed="rId2" cstate="print">
            <a:lum bright="16000"/>
          </a:blip>
          <a:srcRect/>
          <a:stretch>
            <a:fillRect/>
          </a:stretch>
        </p:blipFill>
        <p:spPr bwMode="auto">
          <a:xfrm>
            <a:off x="2438400" y="0"/>
            <a:ext cx="4570413" cy="6858000"/>
          </a:xfrm>
          <a:prstGeom prst="rect">
            <a:avLst/>
          </a:prstGeom>
          <a:noFill/>
          <a:ln w="9525">
            <a:noFill/>
            <a:miter lim="800000"/>
            <a:headEnd/>
            <a:tailEnd/>
          </a:ln>
        </p:spPr>
      </p:pic>
      <p:sp>
        <p:nvSpPr>
          <p:cNvPr id="19461" name="Text Box 3"/>
          <p:cNvSpPr txBox="1">
            <a:spLocks noChangeArrowheads="1"/>
          </p:cNvSpPr>
          <p:nvPr/>
        </p:nvSpPr>
        <p:spPr bwMode="auto">
          <a:xfrm>
            <a:off x="3657600" y="6216650"/>
            <a:ext cx="2362200" cy="641350"/>
          </a:xfrm>
          <a:prstGeom prst="rect">
            <a:avLst/>
          </a:prstGeom>
          <a:solidFill>
            <a:schemeClr val="bg1"/>
          </a:solidFill>
          <a:ln w="12700" cap="sq">
            <a:noFill/>
            <a:miter lim="800000"/>
            <a:headEnd type="none" w="sm" len="sm"/>
            <a:tailEnd type="none" w="sm" len="sm"/>
          </a:ln>
        </p:spPr>
        <p:txBody>
          <a:bodyPr>
            <a:spAutoFit/>
          </a:bodyPr>
          <a:lstStyle/>
          <a:p>
            <a:pPr eaLnBrk="0" hangingPunct="0">
              <a:spcBef>
                <a:spcPct val="50000"/>
              </a:spcBef>
            </a:pPr>
            <a:r>
              <a:rPr lang="en-US" dirty="0"/>
              <a:t>RHR Pump</a:t>
            </a:r>
          </a:p>
        </p:txBody>
      </p:sp>
      <p:sp>
        <p:nvSpPr>
          <p:cNvPr id="6" name="Slide Number Placeholder 5"/>
          <p:cNvSpPr>
            <a:spLocks noGrp="1"/>
          </p:cNvSpPr>
          <p:nvPr>
            <p:ph type="sldNum" sz="quarter" idx="12"/>
          </p:nvPr>
        </p:nvSpPr>
        <p:spPr/>
        <p:txBody>
          <a:bodyPr/>
          <a:lstStyle/>
          <a:p>
            <a:fld id="{A6E4F7C4-2382-4D1D-BC5D-64A5C3E38462}" type="slidenum">
              <a:rPr lang="en-US" smtClean="0"/>
              <a:pPr/>
              <a:t>8</a:t>
            </a:fld>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2"/>
          <p:cNvSpPr>
            <a:spLocks noGrp="1" noChangeArrowheads="1"/>
          </p:cNvSpPr>
          <p:nvPr>
            <p:ph type="title"/>
          </p:nvPr>
        </p:nvSpPr>
        <p:spPr/>
        <p:txBody>
          <a:bodyPr/>
          <a:lstStyle/>
          <a:p>
            <a:pPr algn="ctr"/>
            <a:r>
              <a:rPr lang="en-US" dirty="0" smtClean="0"/>
              <a:t>Vertical Centrifugal Pumps</a:t>
            </a:r>
          </a:p>
        </p:txBody>
      </p:sp>
      <p:sp>
        <p:nvSpPr>
          <p:cNvPr id="63493" name="Rectangle 5"/>
          <p:cNvSpPr>
            <a:spLocks noGrp="1" noChangeArrowheads="1"/>
          </p:cNvSpPr>
          <p:nvPr>
            <p:ph sz="half" idx="1"/>
          </p:nvPr>
        </p:nvSpPr>
        <p:spPr>
          <a:xfrm>
            <a:off x="5181600" y="3048001"/>
            <a:ext cx="3505200" cy="2057400"/>
          </a:xfrm>
        </p:spPr>
        <p:txBody>
          <a:bodyPr/>
          <a:lstStyle/>
          <a:p>
            <a:pPr algn="ctr"/>
            <a:r>
              <a:rPr lang="en-US" b="1" dirty="0" smtClean="0"/>
              <a:t>RHR Pump</a:t>
            </a:r>
            <a:r>
              <a:rPr lang="en-US" b="1" dirty="0"/>
              <a:t> </a:t>
            </a:r>
            <a:endParaRPr lang="en-US" b="1" dirty="0" smtClean="0"/>
          </a:p>
          <a:p>
            <a:r>
              <a:rPr lang="en-US" dirty="0" smtClean="0"/>
              <a:t>400 HP</a:t>
            </a:r>
          </a:p>
          <a:p>
            <a:r>
              <a:rPr lang="en-US" dirty="0" smtClean="0"/>
              <a:t>3788 GPM</a:t>
            </a:r>
          </a:p>
          <a:p>
            <a:pPr algn="ctr">
              <a:buNone/>
            </a:pPr>
            <a:endParaRPr lang="en-US" b="1" dirty="0" smtClean="0"/>
          </a:p>
        </p:txBody>
      </p:sp>
      <p:sp>
        <p:nvSpPr>
          <p:cNvPr id="12" name="Slide Number Placeholder 11"/>
          <p:cNvSpPr>
            <a:spLocks noGrp="1"/>
          </p:cNvSpPr>
          <p:nvPr>
            <p:ph type="sldNum" sz="quarter" idx="12"/>
          </p:nvPr>
        </p:nvSpPr>
        <p:spPr/>
        <p:txBody>
          <a:bodyPr/>
          <a:lstStyle/>
          <a:p>
            <a:fld id="{A6E4F7C4-2382-4D1D-BC5D-64A5C3E38462}" type="slidenum">
              <a:rPr lang="en-US" smtClean="0"/>
              <a:pPr/>
              <a:t>9</a:t>
            </a:fld>
            <a:endParaRPr lang="en-US" dirty="0"/>
          </a:p>
        </p:txBody>
      </p:sp>
      <p:pic>
        <p:nvPicPr>
          <p:cNvPr id="63494" name="Picture 6" descr="Picture13"/>
          <p:cNvPicPr>
            <a:picLocks noChangeAspect="1" noChangeArrowheads="1"/>
          </p:cNvPicPr>
          <p:nvPr/>
        </p:nvPicPr>
        <p:blipFill>
          <a:blip r:embed="rId2" cstate="print">
            <a:lum bright="30000" contrast="10000"/>
          </a:blip>
          <a:srcRect/>
          <a:stretch>
            <a:fillRect/>
          </a:stretch>
        </p:blipFill>
        <p:spPr bwMode="auto">
          <a:xfrm>
            <a:off x="1058023" y="1696100"/>
            <a:ext cx="3818404" cy="4841514"/>
          </a:xfrm>
          <a:prstGeom prst="rect">
            <a:avLst/>
          </a:prstGeom>
          <a:noFill/>
          <a:ln w="9525">
            <a:noFill/>
            <a:miter lim="800000"/>
            <a:headEnd/>
            <a:tailEnd/>
          </a:ln>
        </p:spPr>
      </p:pic>
      <p:sp>
        <p:nvSpPr>
          <p:cNvPr id="63495" name="Text Box 7"/>
          <p:cNvSpPr txBox="1">
            <a:spLocks noChangeArrowheads="1"/>
          </p:cNvSpPr>
          <p:nvPr/>
        </p:nvSpPr>
        <p:spPr bwMode="auto">
          <a:xfrm>
            <a:off x="5524500" y="2532784"/>
            <a:ext cx="1524000" cy="334707"/>
          </a:xfrm>
          <a:prstGeom prst="rect">
            <a:avLst/>
          </a:prstGeom>
          <a:noFill/>
          <a:ln w="9525" algn="ctr">
            <a:noFill/>
            <a:miter lim="800000"/>
            <a:headEnd/>
            <a:tailEnd/>
          </a:ln>
        </p:spPr>
        <p:txBody>
          <a:bodyPr lIns="57150" tIns="28575" rIns="57150" bIns="28575">
            <a:spAutoFit/>
          </a:bodyPr>
          <a:lstStyle/>
          <a:p>
            <a:pPr>
              <a:spcBef>
                <a:spcPct val="50000"/>
              </a:spcBef>
            </a:pPr>
            <a:r>
              <a:rPr lang="en-US" dirty="0">
                <a:solidFill>
                  <a:srgbClr val="0000FF"/>
                </a:solidFill>
              </a:rPr>
              <a:t>MOTOR</a:t>
            </a:r>
          </a:p>
        </p:txBody>
      </p:sp>
      <p:sp>
        <p:nvSpPr>
          <p:cNvPr id="63496" name="Text Box 8"/>
          <p:cNvSpPr txBox="1">
            <a:spLocks noChangeArrowheads="1"/>
          </p:cNvSpPr>
          <p:nvPr/>
        </p:nvSpPr>
        <p:spPr bwMode="auto">
          <a:xfrm>
            <a:off x="5647765" y="5325341"/>
            <a:ext cx="1109382" cy="334707"/>
          </a:xfrm>
          <a:prstGeom prst="rect">
            <a:avLst/>
          </a:prstGeom>
          <a:noFill/>
          <a:ln w="9525" algn="ctr">
            <a:noFill/>
            <a:miter lim="800000"/>
            <a:headEnd/>
            <a:tailEnd/>
          </a:ln>
        </p:spPr>
        <p:txBody>
          <a:bodyPr lIns="57150" tIns="28575" rIns="57150" bIns="28575">
            <a:spAutoFit/>
          </a:bodyPr>
          <a:lstStyle/>
          <a:p>
            <a:pPr>
              <a:spcBef>
                <a:spcPct val="50000"/>
              </a:spcBef>
            </a:pPr>
            <a:r>
              <a:rPr lang="en-US" dirty="0">
                <a:solidFill>
                  <a:srgbClr val="A50021"/>
                </a:solidFill>
              </a:rPr>
              <a:t>PUMP</a:t>
            </a:r>
          </a:p>
        </p:txBody>
      </p:sp>
      <p:sp>
        <p:nvSpPr>
          <p:cNvPr id="63497" name="Line 9"/>
          <p:cNvSpPr>
            <a:spLocks noChangeShapeType="1"/>
          </p:cNvSpPr>
          <p:nvPr/>
        </p:nvSpPr>
        <p:spPr bwMode="auto">
          <a:xfrm flipH="1">
            <a:off x="3518647" y="5546148"/>
            <a:ext cx="2162735" cy="610466"/>
          </a:xfrm>
          <a:prstGeom prst="line">
            <a:avLst/>
          </a:prstGeom>
          <a:noFill/>
          <a:ln w="57150">
            <a:solidFill>
              <a:srgbClr val="A50021"/>
            </a:solidFill>
            <a:round/>
            <a:headEnd/>
            <a:tailEnd type="triangle" w="med" len="med"/>
          </a:ln>
        </p:spPr>
        <p:txBody>
          <a:bodyPr lIns="57150" tIns="28575" rIns="57150" bIns="28575"/>
          <a:lstStyle/>
          <a:p>
            <a:endParaRPr lang="en-US" dirty="0"/>
          </a:p>
        </p:txBody>
      </p:sp>
      <p:sp>
        <p:nvSpPr>
          <p:cNvPr id="63498" name="Line 10"/>
          <p:cNvSpPr>
            <a:spLocks noChangeShapeType="1"/>
          </p:cNvSpPr>
          <p:nvPr/>
        </p:nvSpPr>
        <p:spPr bwMode="auto">
          <a:xfrm flipH="1" flipV="1">
            <a:off x="3832412" y="2052205"/>
            <a:ext cx="1692088" cy="610466"/>
          </a:xfrm>
          <a:prstGeom prst="line">
            <a:avLst/>
          </a:prstGeom>
          <a:noFill/>
          <a:ln w="57150">
            <a:solidFill>
              <a:srgbClr val="0000FF"/>
            </a:solidFill>
            <a:round/>
            <a:headEnd/>
            <a:tailEnd type="triangle" w="med" len="med"/>
          </a:ln>
        </p:spPr>
        <p:txBody>
          <a:bodyPr lIns="57150" tIns="28575" rIns="57150" bIns="28575"/>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E52582DE6CEE3488E2B36DA63C24266" ma:contentTypeVersion="2" ma:contentTypeDescription="Create a new document." ma:contentTypeScope="" ma:versionID="81379d60be5df44d8b7f8258964d0d4f">
  <xsd:schema xmlns:xsd="http://www.w3.org/2001/XMLSchema" xmlns:p="http://schemas.microsoft.com/office/2006/metadata/properties" targetNamespace="http://schemas.microsoft.com/office/2006/metadata/properties" ma:root="true" ma:fieldsID="e7a143b59dc4d8b40df7e8e9dbb086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630246-DE3A-4166-87C8-A052DB22D532}">
  <ds:schemaRefs>
    <ds:schemaRef ds:uri="http://purl.org/dc/elements/1.1/"/>
    <ds:schemaRef ds:uri="http://purl.org/dc/dcmitype/"/>
    <ds:schemaRef ds:uri="http://schemas.microsoft.com/office/2006/metadata/properties"/>
    <ds:schemaRef ds:uri="http://schemas.microsoft.com/office/2006/documentManagement/types"/>
    <ds:schemaRef ds:uri="http://purl.org/dc/terms/"/>
    <ds:schemaRef ds:uri="http://www.w3.org/XML/1998/namespace"/>
    <ds:schemaRef ds:uri="http://schemas.openxmlformats.org/package/2006/metadata/core-properties"/>
  </ds:schemaRefs>
</ds:datastoreItem>
</file>

<file path=customXml/itemProps2.xml><?xml version="1.0" encoding="utf-8"?>
<ds:datastoreItem xmlns:ds="http://schemas.openxmlformats.org/officeDocument/2006/customXml" ds:itemID="{5FF7B54B-CF88-4BC3-8E4B-95D6E8FE7B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CB11067-5958-4213-B386-5D25AA0945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RCNET</Template>
  <TotalTime>595</TotalTime>
  <Words>2534</Words>
  <Application>Microsoft Office PowerPoint</Application>
  <PresentationFormat>On-screen Show (4:3)</PresentationFormat>
  <Paragraphs>355</Paragraphs>
  <Slides>48</Slides>
  <Notes>40</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RCNET</vt:lpstr>
      <vt:lpstr>Equation</vt:lpstr>
      <vt:lpstr>PowerPoint Presentation</vt:lpstr>
      <vt:lpstr>Plant Overview Motors</vt:lpstr>
      <vt:lpstr>PowerPoint Presentation</vt:lpstr>
      <vt:lpstr>PowerPoint Presentation</vt:lpstr>
      <vt:lpstr>Objectives</vt:lpstr>
      <vt:lpstr>Circ Water Pump Motor</vt:lpstr>
      <vt:lpstr>Vertical Centrifugal Pumps</vt:lpstr>
      <vt:lpstr>PowerPoint Presentation</vt:lpstr>
      <vt:lpstr>Vertical Centrifugal Pumps</vt:lpstr>
      <vt:lpstr>Condensate Pumps</vt:lpstr>
      <vt:lpstr>Vertical Centrifugal Pumps </vt:lpstr>
      <vt:lpstr>Starting Current</vt:lpstr>
      <vt:lpstr>Starting Current</vt:lpstr>
      <vt:lpstr>Starting Current</vt:lpstr>
      <vt:lpstr>Starting Current</vt:lpstr>
      <vt:lpstr>Starting Current</vt:lpstr>
      <vt:lpstr>Starting Current</vt:lpstr>
      <vt:lpstr>Starting Current</vt:lpstr>
      <vt:lpstr>Starting Current</vt:lpstr>
      <vt:lpstr>Starting Current</vt:lpstr>
      <vt:lpstr>Running Current</vt:lpstr>
      <vt:lpstr>Motor Overloading</vt:lpstr>
      <vt:lpstr>Motor Overloading of MOV’s</vt:lpstr>
      <vt:lpstr>Abnormal Motor Indication</vt:lpstr>
      <vt:lpstr>Loss of Motor Cooling</vt:lpstr>
      <vt:lpstr>Component Mechanical Problems</vt:lpstr>
      <vt:lpstr>Component Mechanical Problems</vt:lpstr>
      <vt:lpstr>Component Mechanical Problems</vt:lpstr>
      <vt:lpstr>Component Mechanical Problems</vt:lpstr>
      <vt:lpstr>Component Mechanical Problems</vt:lpstr>
      <vt:lpstr>Component Mechanical Problems</vt:lpstr>
      <vt:lpstr>Electric Motor Pump Laws Relationships</vt:lpstr>
      <vt:lpstr>Electric Motor Pump Laws Relationships</vt:lpstr>
      <vt:lpstr>Pump Laws #1:</vt:lpstr>
      <vt:lpstr>PowerPoint Presentation</vt:lpstr>
      <vt:lpstr>PowerPoint Presentation</vt:lpstr>
      <vt:lpstr>Review Question</vt:lpstr>
      <vt:lpstr>Solution</vt:lpstr>
      <vt:lpstr>Starting DC Motors - Starting Current</vt:lpstr>
      <vt:lpstr>Starting DC Motors - Starting Current</vt:lpstr>
      <vt:lpstr>Starting DC Motors - Starting Current</vt:lpstr>
      <vt:lpstr>Starting DC Motors - Starting Current</vt:lpstr>
      <vt:lpstr>Starting Resistance</vt:lpstr>
      <vt:lpstr>Starting Resistance Example</vt:lpstr>
      <vt:lpstr>Starting Resistance</vt:lpstr>
      <vt:lpstr>Starting Resistance</vt:lpstr>
      <vt:lpstr>Review Question</vt:lpstr>
      <vt:lpstr>Objectives</vt:lpstr>
    </vt:vector>
  </TitlesOfParts>
  <Company>Information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AWRAMOS</dc:creator>
  <cp:lastModifiedBy>Peggy Hines IRSC</cp:lastModifiedBy>
  <cp:revision>48</cp:revision>
  <dcterms:created xsi:type="dcterms:W3CDTF">2011-05-04T15:45:30Z</dcterms:created>
  <dcterms:modified xsi:type="dcterms:W3CDTF">2013-03-04T22:08:38Z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0x0101006E52582DE6CEE3488E2B36DA63C24266</vt:lpwstr>
  </property>
</Properties>
</file>