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7" r:id="rId4"/>
  </p:sldMasterIdLst>
  <p:notesMasterIdLst>
    <p:notesMasterId r:id="rId23"/>
  </p:notesMasterIdLst>
  <p:sldIdLst>
    <p:sldId id="282" r:id="rId5"/>
    <p:sldId id="256" r:id="rId6"/>
    <p:sldId id="273" r:id="rId7"/>
    <p:sldId id="274" r:id="rId8"/>
    <p:sldId id="281" r:id="rId9"/>
    <p:sldId id="262" r:id="rId10"/>
    <p:sldId id="263" r:id="rId11"/>
    <p:sldId id="264" r:id="rId12"/>
    <p:sldId id="265" r:id="rId13"/>
    <p:sldId id="266" r:id="rId14"/>
    <p:sldId id="267" r:id="rId15"/>
    <p:sldId id="268" r:id="rId16"/>
    <p:sldId id="275" r:id="rId17"/>
    <p:sldId id="269" r:id="rId18"/>
    <p:sldId id="276" r:id="rId19"/>
    <p:sldId id="277" r:id="rId20"/>
    <p:sldId id="279" r:id="rId21"/>
    <p:sldId id="278"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3073" autoAdjust="0"/>
  </p:normalViewPr>
  <p:slideViewPr>
    <p:cSldViewPr>
      <p:cViewPr varScale="1">
        <p:scale>
          <a:sx n="65" d="100"/>
          <a:sy n="65" d="100"/>
        </p:scale>
        <p:origin x="-82" y="-298"/>
      </p:cViewPr>
      <p:guideLst>
        <p:guide orient="horz" pos="2160"/>
        <p:guide pos="2880"/>
      </p:guideLst>
    </p:cSldViewPr>
  </p:slideViewPr>
  <p:outlineViewPr>
    <p:cViewPr>
      <p:scale>
        <a:sx n="33" d="100"/>
        <a:sy n="33" d="100"/>
      </p:scale>
      <p:origin x="0" y="762"/>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B5FEDE-D175-49EB-9AB0-28547671BD6A}" type="datetimeFigureOut">
              <a:rPr lang="en-US" smtClean="0"/>
              <a:pPr/>
              <a:t>2/13/2013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32392E-96F8-49B6-873C-04A9DA414A92}" type="slidenum">
              <a:rPr lang="en-US" smtClean="0"/>
              <a:pPr/>
              <a:t>‹#›</a:t>
            </a:fld>
            <a:endParaRPr lang="en-US" dirty="0"/>
          </a:p>
        </p:txBody>
      </p:sp>
    </p:spTree>
    <p:extLst>
      <p:ext uri="{BB962C8B-B14F-4D97-AF65-F5344CB8AC3E}">
        <p14:creationId xmlns:p14="http://schemas.microsoft.com/office/powerpoint/2010/main" val="37286253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8E6E0DF-24E3-4AE2-9EC9-07FEF6D7A5D8}" type="slidenum">
              <a:rPr lang="en-US" smtClean="0"/>
              <a:pPr>
                <a:defRPr/>
              </a:pPr>
              <a:t>1</a:t>
            </a:fld>
            <a:endParaRPr lang="en-US"/>
          </a:p>
        </p:txBody>
      </p:sp>
    </p:spTree>
    <p:extLst>
      <p:ext uri="{BB962C8B-B14F-4D97-AF65-F5344CB8AC3E}">
        <p14:creationId xmlns:p14="http://schemas.microsoft.com/office/powerpoint/2010/main" val="28738167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a:noFill/>
        </p:spPr>
        <p:txBody>
          <a:bodyPr/>
          <a:lstStyle/>
          <a:p>
            <a:r>
              <a:rPr lang="en-US" dirty="0"/>
              <a:t>Introduction to MCD</a:t>
            </a:r>
          </a:p>
        </p:txBody>
      </p:sp>
      <p:sp>
        <p:nvSpPr>
          <p:cNvPr id="46083" name="Rectangle 6"/>
          <p:cNvSpPr>
            <a:spLocks noGrp="1" noChangeArrowheads="1"/>
          </p:cNvSpPr>
          <p:nvPr>
            <p:ph type="ftr" sz="quarter" idx="4"/>
          </p:nvPr>
        </p:nvSpPr>
        <p:spPr>
          <a:noFill/>
        </p:spPr>
        <p:txBody>
          <a:bodyPr/>
          <a:lstStyle/>
          <a:p>
            <a:r>
              <a:rPr lang="en-US" dirty="0"/>
              <a:t>V-NL-PP-36401-03</a:t>
            </a:r>
          </a:p>
        </p:txBody>
      </p:sp>
      <p:sp>
        <p:nvSpPr>
          <p:cNvPr id="46084" name="Rectangle 7"/>
          <p:cNvSpPr>
            <a:spLocks noGrp="1" noChangeArrowheads="1"/>
          </p:cNvSpPr>
          <p:nvPr>
            <p:ph type="sldNum" sz="quarter" idx="5"/>
          </p:nvPr>
        </p:nvSpPr>
        <p:spPr>
          <a:noFill/>
        </p:spPr>
        <p:txBody>
          <a:bodyPr/>
          <a:lstStyle/>
          <a:p>
            <a:fld id="{D66BFC40-E7A3-41F0-B212-D2DF36F92743}" type="slidenum">
              <a:rPr lang="en-US"/>
              <a:pPr/>
              <a:t>3</a:t>
            </a:fld>
            <a:endParaRPr lang="en-US" dirty="0"/>
          </a:p>
        </p:txBody>
      </p:sp>
      <p:sp>
        <p:nvSpPr>
          <p:cNvPr id="46085" name="Rectangle 2"/>
          <p:cNvSpPr>
            <a:spLocks noGrp="1" noRot="1" noChangeAspect="1" noChangeArrowheads="1" noTextEdit="1"/>
          </p:cNvSpPr>
          <p:nvPr>
            <p:ph type="sldImg"/>
          </p:nvPr>
        </p:nvSpPr>
        <p:spPr>
          <a:ln/>
        </p:spPr>
      </p:sp>
      <p:sp>
        <p:nvSpPr>
          <p:cNvPr id="46086"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Video of corrosion on top of simple 9v battery</a:t>
            </a:r>
            <a:r>
              <a:rPr lang="en-US" baseline="0" dirty="0" smtClean="0"/>
              <a:t> must click on picture for video to play this is time lapse but you get the ideal of what corrosion is and how quickly it can happen. </a:t>
            </a:r>
            <a:endParaRPr lang="en-US" dirty="0"/>
          </a:p>
        </p:txBody>
      </p:sp>
      <p:sp>
        <p:nvSpPr>
          <p:cNvPr id="4" name="Slide Number Placeholder 3"/>
          <p:cNvSpPr>
            <a:spLocks noGrp="1"/>
          </p:cNvSpPr>
          <p:nvPr>
            <p:ph type="sldNum" sz="quarter" idx="10"/>
          </p:nvPr>
        </p:nvSpPr>
        <p:spPr/>
        <p:txBody>
          <a:bodyPr/>
          <a:lstStyle/>
          <a:p>
            <a:fld id="{5032392E-96F8-49B6-873C-04A9DA414A92}" type="slidenum">
              <a:rPr lang="en-US" smtClean="0"/>
              <a:pPr/>
              <a:t>6</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Objective</a:t>
            </a:r>
            <a:r>
              <a:rPr lang="en-US" baseline="0" dirty="0" smtClean="0"/>
              <a:t> #1</a:t>
            </a:r>
            <a:endParaRPr lang="en-US" dirty="0" smtClean="0"/>
          </a:p>
          <a:p>
            <a:r>
              <a:rPr lang="en-US" dirty="0" smtClean="0"/>
              <a:t>The anode is the point where the current leaves the metal and CORROSION</a:t>
            </a:r>
            <a:r>
              <a:rPr lang="en-US" baseline="0" dirty="0" smtClean="0"/>
              <a:t> occurs. The cathode is the point where current reenters the metal and corrosion does not occur</a:t>
            </a:r>
            <a:endParaRPr lang="en-US" dirty="0"/>
          </a:p>
        </p:txBody>
      </p:sp>
      <p:sp>
        <p:nvSpPr>
          <p:cNvPr id="4" name="Slide Number Placeholder 3"/>
          <p:cNvSpPr>
            <a:spLocks noGrp="1"/>
          </p:cNvSpPr>
          <p:nvPr>
            <p:ph type="sldNum" sz="quarter" idx="10"/>
          </p:nvPr>
        </p:nvSpPr>
        <p:spPr/>
        <p:txBody>
          <a:bodyPr/>
          <a:lstStyle/>
          <a:p>
            <a:fld id="{5032392E-96F8-49B6-873C-04A9DA414A92}" type="slidenum">
              <a:rPr lang="en-US" smtClean="0"/>
              <a:pPr/>
              <a:t>7</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Objective #2</a:t>
            </a:r>
            <a:endParaRPr lang="en-US" dirty="0"/>
          </a:p>
        </p:txBody>
      </p:sp>
      <p:sp>
        <p:nvSpPr>
          <p:cNvPr id="4" name="Slide Number Placeholder 3"/>
          <p:cNvSpPr>
            <a:spLocks noGrp="1"/>
          </p:cNvSpPr>
          <p:nvPr>
            <p:ph type="sldNum" sz="quarter" idx="10"/>
          </p:nvPr>
        </p:nvSpPr>
        <p:spPr/>
        <p:txBody>
          <a:bodyPr/>
          <a:lstStyle/>
          <a:p>
            <a:fld id="{5032392E-96F8-49B6-873C-04A9DA414A92}" type="slidenum">
              <a:rPr lang="en-US" smtClean="0"/>
              <a:pPr/>
              <a:t>8</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Objective</a:t>
            </a:r>
            <a:r>
              <a:rPr lang="en-US" baseline="0" dirty="0" smtClean="0"/>
              <a:t> #4</a:t>
            </a:r>
            <a:endParaRPr lang="en-US" dirty="0"/>
          </a:p>
        </p:txBody>
      </p:sp>
      <p:sp>
        <p:nvSpPr>
          <p:cNvPr id="4" name="Slide Number Placeholder 3"/>
          <p:cNvSpPr>
            <a:spLocks noGrp="1"/>
          </p:cNvSpPr>
          <p:nvPr>
            <p:ph type="sldNum" sz="quarter" idx="10"/>
          </p:nvPr>
        </p:nvSpPr>
        <p:spPr/>
        <p:txBody>
          <a:bodyPr/>
          <a:lstStyle/>
          <a:p>
            <a:fld id="{5032392E-96F8-49B6-873C-04A9DA414A92}" type="slidenum">
              <a:rPr lang="en-US" smtClean="0"/>
              <a:pPr/>
              <a:t>9</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Walk through the basic operation of</a:t>
            </a:r>
            <a:r>
              <a:rPr lang="en-US" baseline="0" dirty="0" smtClean="0"/>
              <a:t> the system which based on the material will use current flows in the range of 0.4 to 1.3 voltage drop across materials.</a:t>
            </a:r>
          </a:p>
          <a:p>
            <a:r>
              <a:rPr lang="en-US" baseline="0" dirty="0" smtClean="0"/>
              <a:t>A basic walkthrough the system and component operation can be acquired from the Cathodic Protection system Tech Manual (Which is located on the share point site) section 5.1.2 and sections 6 explain system operation and corrosion details.</a:t>
            </a:r>
            <a:endParaRPr lang="en-US" dirty="0"/>
          </a:p>
        </p:txBody>
      </p:sp>
      <p:sp>
        <p:nvSpPr>
          <p:cNvPr id="4" name="Slide Number Placeholder 3"/>
          <p:cNvSpPr>
            <a:spLocks noGrp="1"/>
          </p:cNvSpPr>
          <p:nvPr>
            <p:ph type="sldNum" sz="quarter" idx="10"/>
          </p:nvPr>
        </p:nvSpPr>
        <p:spPr/>
        <p:txBody>
          <a:bodyPr/>
          <a:lstStyle/>
          <a:p>
            <a:fld id="{5032392E-96F8-49B6-873C-04A9DA414A92}" type="slidenum">
              <a:rPr lang="en-US" smtClean="0"/>
              <a:pPr/>
              <a:t>14</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Objective #5 this is for understanding the</a:t>
            </a:r>
            <a:r>
              <a:rPr lang="en-US" baseline="0" dirty="0" smtClean="0"/>
              <a:t> system uses small values of voltage potential to accomplish the function of cathodic protection.</a:t>
            </a:r>
            <a:endParaRPr lang="en-US" dirty="0"/>
          </a:p>
        </p:txBody>
      </p:sp>
      <p:sp>
        <p:nvSpPr>
          <p:cNvPr id="4" name="Slide Number Placeholder 3"/>
          <p:cNvSpPr>
            <a:spLocks noGrp="1"/>
          </p:cNvSpPr>
          <p:nvPr>
            <p:ph type="sldNum" sz="quarter" idx="10"/>
          </p:nvPr>
        </p:nvSpPr>
        <p:spPr/>
        <p:txBody>
          <a:bodyPr/>
          <a:lstStyle/>
          <a:p>
            <a:fld id="{5032392E-96F8-49B6-873C-04A9DA414A92}" type="slidenum">
              <a:rPr lang="en-US" smtClean="0"/>
              <a:pPr/>
              <a:t>15</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Video of impressed current system about 1:20 sec long Must be in presentation mode after screen shot comes up click once on screen and</a:t>
            </a:r>
            <a:r>
              <a:rPr lang="en-US" baseline="0" dirty="0" smtClean="0"/>
              <a:t> video will play.</a:t>
            </a:r>
            <a:endParaRPr lang="en-US" dirty="0"/>
          </a:p>
        </p:txBody>
      </p:sp>
      <p:sp>
        <p:nvSpPr>
          <p:cNvPr id="4" name="Slide Number Placeholder 3"/>
          <p:cNvSpPr>
            <a:spLocks noGrp="1"/>
          </p:cNvSpPr>
          <p:nvPr>
            <p:ph type="sldNum" sz="quarter" idx="10"/>
          </p:nvPr>
        </p:nvSpPr>
        <p:spPr/>
        <p:txBody>
          <a:bodyPr/>
          <a:lstStyle/>
          <a:p>
            <a:fld id="{5032392E-96F8-49B6-873C-04A9DA414A92}" type="slidenum">
              <a:rPr lang="en-US" smtClean="0"/>
              <a:pPr/>
              <a:t>16</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1E22776-341F-4AAC-9544-1C0D0D32EBA1}" type="datetime1">
              <a:rPr lang="en-US" smtClean="0"/>
              <a:pPr/>
              <a:t>2/13/2013</a:t>
            </a:fld>
            <a:endParaRPr lang="en-US" dirty="0"/>
          </a:p>
        </p:txBody>
      </p:sp>
      <p:sp>
        <p:nvSpPr>
          <p:cNvPr id="5" name="Footer Placeholder 4"/>
          <p:cNvSpPr>
            <a:spLocks noGrp="1"/>
          </p:cNvSpPr>
          <p:nvPr>
            <p:ph type="ftr" sz="quarter" idx="11"/>
          </p:nvPr>
        </p:nvSpPr>
        <p:spPr/>
        <p:txBody>
          <a:bodyPr/>
          <a:lstStyle/>
          <a:p>
            <a:r>
              <a:rPr lang="en-US" smtClean="0"/>
              <a:t>V-NL-PP-36401-03</a:t>
            </a:r>
            <a:endParaRPr lang="en-US" dirty="0"/>
          </a:p>
        </p:txBody>
      </p:sp>
      <p:sp>
        <p:nvSpPr>
          <p:cNvPr id="6" name="Slide Number Placeholder 5"/>
          <p:cNvSpPr>
            <a:spLocks noGrp="1"/>
          </p:cNvSpPr>
          <p:nvPr>
            <p:ph type="sldNum" sz="quarter" idx="12"/>
          </p:nvPr>
        </p:nvSpPr>
        <p:spPr/>
        <p:txBody>
          <a:bodyPr/>
          <a:lstStyle/>
          <a:p>
            <a:fld id="{07FF2753-B5B2-43D5-8F36-5DFA3689BCD7}" type="slidenum">
              <a:rPr lang="en-US" smtClean="0"/>
              <a:pPr/>
              <a:t>‹#›</a:t>
            </a:fld>
            <a:endParaRPr lang="en-US" dirty="0"/>
          </a:p>
        </p:txBody>
      </p:sp>
    </p:spTree>
    <p:extLst>
      <p:ext uri="{BB962C8B-B14F-4D97-AF65-F5344CB8AC3E}">
        <p14:creationId xmlns:p14="http://schemas.microsoft.com/office/powerpoint/2010/main" val="1760543278"/>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6CFA43-7114-43C0-8E5F-CE19B1B77C4A}" type="datetime1">
              <a:rPr lang="en-US" smtClean="0"/>
              <a:pPr/>
              <a:t>2/13/2013</a:t>
            </a:fld>
            <a:endParaRPr lang="en-US" dirty="0"/>
          </a:p>
        </p:txBody>
      </p:sp>
      <p:sp>
        <p:nvSpPr>
          <p:cNvPr id="5" name="Footer Placeholder 4"/>
          <p:cNvSpPr>
            <a:spLocks noGrp="1"/>
          </p:cNvSpPr>
          <p:nvPr>
            <p:ph type="ftr" sz="quarter" idx="11"/>
          </p:nvPr>
        </p:nvSpPr>
        <p:spPr/>
        <p:txBody>
          <a:bodyPr/>
          <a:lstStyle/>
          <a:p>
            <a:r>
              <a:rPr lang="en-US" smtClean="0"/>
              <a:t>V-NL-PP-36401-03</a:t>
            </a:r>
            <a:endParaRPr lang="en-US" dirty="0"/>
          </a:p>
        </p:txBody>
      </p:sp>
      <p:sp>
        <p:nvSpPr>
          <p:cNvPr id="6" name="Slide Number Placeholder 5"/>
          <p:cNvSpPr>
            <a:spLocks noGrp="1"/>
          </p:cNvSpPr>
          <p:nvPr>
            <p:ph type="sldNum" sz="quarter" idx="12"/>
          </p:nvPr>
        </p:nvSpPr>
        <p:spPr/>
        <p:txBody>
          <a:bodyPr/>
          <a:lstStyle/>
          <a:p>
            <a:fld id="{07FF2753-B5B2-43D5-8F36-5DFA3689BCD7}" type="slidenum">
              <a:rPr lang="en-US" smtClean="0"/>
              <a:pPr/>
              <a:t>‹#›</a:t>
            </a:fld>
            <a:endParaRPr lang="en-US" dirty="0"/>
          </a:p>
        </p:txBody>
      </p:sp>
    </p:spTree>
    <p:extLst>
      <p:ext uri="{BB962C8B-B14F-4D97-AF65-F5344CB8AC3E}">
        <p14:creationId xmlns:p14="http://schemas.microsoft.com/office/powerpoint/2010/main" val="35106956"/>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64589A-DADF-4206-98CF-C5E7C8B9240B}" type="datetime1">
              <a:rPr lang="en-US" smtClean="0"/>
              <a:pPr/>
              <a:t>2/13/2013</a:t>
            </a:fld>
            <a:endParaRPr lang="en-US" dirty="0"/>
          </a:p>
        </p:txBody>
      </p:sp>
      <p:sp>
        <p:nvSpPr>
          <p:cNvPr id="5" name="Footer Placeholder 4"/>
          <p:cNvSpPr>
            <a:spLocks noGrp="1"/>
          </p:cNvSpPr>
          <p:nvPr>
            <p:ph type="ftr" sz="quarter" idx="11"/>
          </p:nvPr>
        </p:nvSpPr>
        <p:spPr/>
        <p:txBody>
          <a:bodyPr/>
          <a:lstStyle/>
          <a:p>
            <a:r>
              <a:rPr lang="en-US" smtClean="0"/>
              <a:t>V-NL-PP-36401-03</a:t>
            </a:r>
            <a:endParaRPr lang="en-US" dirty="0"/>
          </a:p>
        </p:txBody>
      </p:sp>
      <p:sp>
        <p:nvSpPr>
          <p:cNvPr id="6" name="Slide Number Placeholder 5"/>
          <p:cNvSpPr>
            <a:spLocks noGrp="1"/>
          </p:cNvSpPr>
          <p:nvPr>
            <p:ph type="sldNum" sz="quarter" idx="12"/>
          </p:nvPr>
        </p:nvSpPr>
        <p:spPr/>
        <p:txBody>
          <a:bodyPr/>
          <a:lstStyle/>
          <a:p>
            <a:fld id="{07FF2753-B5B2-43D5-8F36-5DFA3689BCD7}" type="slidenum">
              <a:rPr lang="en-US" smtClean="0"/>
              <a:pPr/>
              <a:t>‹#›</a:t>
            </a:fld>
            <a:endParaRPr lang="en-US" dirty="0"/>
          </a:p>
        </p:txBody>
      </p:sp>
    </p:spTree>
    <p:extLst>
      <p:ext uri="{BB962C8B-B14F-4D97-AF65-F5344CB8AC3E}">
        <p14:creationId xmlns:p14="http://schemas.microsoft.com/office/powerpoint/2010/main" val="3826991020"/>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r>
              <a:rPr lang="en-US" dirty="0"/>
              <a:t>V-NL-PP-36401-03</a:t>
            </a:r>
          </a:p>
        </p:txBody>
      </p:sp>
      <p:sp>
        <p:nvSpPr>
          <p:cNvPr id="4" name="Rectangle 6"/>
          <p:cNvSpPr>
            <a:spLocks noGrp="1" noChangeArrowheads="1"/>
          </p:cNvSpPr>
          <p:nvPr>
            <p:ph type="sldNum" sz="quarter" idx="11"/>
          </p:nvPr>
        </p:nvSpPr>
        <p:spPr>
          <a:ln/>
        </p:spPr>
        <p:txBody>
          <a:bodyPr/>
          <a:lstStyle>
            <a:lvl1pPr>
              <a:defRPr/>
            </a:lvl1pPr>
          </a:lstStyle>
          <a:p>
            <a:pPr>
              <a:defRPr/>
            </a:pPr>
            <a:fld id="{6C08ADF6-4E2D-4D27-A121-50291481E8C6}" type="slidenum">
              <a:rPr lang="en-US"/>
              <a:pPr>
                <a:defRPr/>
              </a:pPr>
              <a:t>‹#›</a:t>
            </a:fld>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907A0E-6D2B-4067-B81F-04B7E4B0D5A8}" type="datetime1">
              <a:rPr lang="en-US" smtClean="0"/>
              <a:pPr/>
              <a:t>2/13/2013</a:t>
            </a:fld>
            <a:endParaRPr lang="en-US" dirty="0"/>
          </a:p>
        </p:txBody>
      </p:sp>
      <p:sp>
        <p:nvSpPr>
          <p:cNvPr id="5" name="Footer Placeholder 4"/>
          <p:cNvSpPr>
            <a:spLocks noGrp="1"/>
          </p:cNvSpPr>
          <p:nvPr>
            <p:ph type="ftr" sz="quarter" idx="11"/>
          </p:nvPr>
        </p:nvSpPr>
        <p:spPr/>
        <p:txBody>
          <a:bodyPr/>
          <a:lstStyle/>
          <a:p>
            <a:r>
              <a:rPr lang="en-US" smtClean="0"/>
              <a:t>V-NL-PP-36401-03</a:t>
            </a:r>
            <a:endParaRPr lang="en-US" dirty="0"/>
          </a:p>
        </p:txBody>
      </p:sp>
      <p:sp>
        <p:nvSpPr>
          <p:cNvPr id="6" name="Slide Number Placeholder 5"/>
          <p:cNvSpPr>
            <a:spLocks noGrp="1"/>
          </p:cNvSpPr>
          <p:nvPr>
            <p:ph type="sldNum" sz="quarter" idx="12"/>
          </p:nvPr>
        </p:nvSpPr>
        <p:spPr/>
        <p:txBody>
          <a:bodyPr/>
          <a:lstStyle/>
          <a:p>
            <a:fld id="{07FF2753-B5B2-43D5-8F36-5DFA3689BCD7}" type="slidenum">
              <a:rPr lang="en-US" smtClean="0"/>
              <a:pPr/>
              <a:t>‹#›</a:t>
            </a:fld>
            <a:endParaRPr lang="en-US" dirty="0"/>
          </a:p>
        </p:txBody>
      </p:sp>
    </p:spTree>
    <p:extLst>
      <p:ext uri="{BB962C8B-B14F-4D97-AF65-F5344CB8AC3E}">
        <p14:creationId xmlns:p14="http://schemas.microsoft.com/office/powerpoint/2010/main" val="2557176132"/>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7090FF-2D21-4230-BE7F-FE13F407A079}" type="datetime1">
              <a:rPr lang="en-US" smtClean="0"/>
              <a:pPr/>
              <a:t>2/13/2013</a:t>
            </a:fld>
            <a:endParaRPr lang="en-US" dirty="0"/>
          </a:p>
        </p:txBody>
      </p:sp>
      <p:sp>
        <p:nvSpPr>
          <p:cNvPr id="5" name="Footer Placeholder 4"/>
          <p:cNvSpPr>
            <a:spLocks noGrp="1"/>
          </p:cNvSpPr>
          <p:nvPr>
            <p:ph type="ftr" sz="quarter" idx="11"/>
          </p:nvPr>
        </p:nvSpPr>
        <p:spPr/>
        <p:txBody>
          <a:bodyPr/>
          <a:lstStyle/>
          <a:p>
            <a:r>
              <a:rPr lang="en-US" smtClean="0"/>
              <a:t>V-NL-PP-36401-03</a:t>
            </a:r>
            <a:endParaRPr lang="en-US" dirty="0"/>
          </a:p>
        </p:txBody>
      </p:sp>
      <p:sp>
        <p:nvSpPr>
          <p:cNvPr id="6" name="Slide Number Placeholder 5"/>
          <p:cNvSpPr>
            <a:spLocks noGrp="1"/>
          </p:cNvSpPr>
          <p:nvPr>
            <p:ph type="sldNum" sz="quarter" idx="12"/>
          </p:nvPr>
        </p:nvSpPr>
        <p:spPr/>
        <p:txBody>
          <a:bodyPr/>
          <a:lstStyle/>
          <a:p>
            <a:fld id="{07FF2753-B5B2-43D5-8F36-5DFA3689BCD7}" type="slidenum">
              <a:rPr lang="en-US" smtClean="0"/>
              <a:pPr/>
              <a:t>‹#›</a:t>
            </a:fld>
            <a:endParaRPr lang="en-US" dirty="0"/>
          </a:p>
        </p:txBody>
      </p:sp>
    </p:spTree>
    <p:extLst>
      <p:ext uri="{BB962C8B-B14F-4D97-AF65-F5344CB8AC3E}">
        <p14:creationId xmlns:p14="http://schemas.microsoft.com/office/powerpoint/2010/main" val="3865393785"/>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9291AA4-ACEA-460E-8BE7-47EB8BA6E824}" type="datetime1">
              <a:rPr lang="en-US" smtClean="0"/>
              <a:pPr/>
              <a:t>2/13/2013</a:t>
            </a:fld>
            <a:endParaRPr lang="en-US" dirty="0"/>
          </a:p>
        </p:txBody>
      </p:sp>
      <p:sp>
        <p:nvSpPr>
          <p:cNvPr id="6" name="Footer Placeholder 5"/>
          <p:cNvSpPr>
            <a:spLocks noGrp="1"/>
          </p:cNvSpPr>
          <p:nvPr>
            <p:ph type="ftr" sz="quarter" idx="11"/>
          </p:nvPr>
        </p:nvSpPr>
        <p:spPr/>
        <p:txBody>
          <a:bodyPr/>
          <a:lstStyle/>
          <a:p>
            <a:r>
              <a:rPr lang="en-US" smtClean="0"/>
              <a:t>V-NL-PP-36401-03</a:t>
            </a:r>
            <a:endParaRPr lang="en-US" dirty="0"/>
          </a:p>
        </p:txBody>
      </p:sp>
      <p:sp>
        <p:nvSpPr>
          <p:cNvPr id="7" name="Slide Number Placeholder 6"/>
          <p:cNvSpPr>
            <a:spLocks noGrp="1"/>
          </p:cNvSpPr>
          <p:nvPr>
            <p:ph type="sldNum" sz="quarter" idx="12"/>
          </p:nvPr>
        </p:nvSpPr>
        <p:spPr/>
        <p:txBody>
          <a:bodyPr/>
          <a:lstStyle/>
          <a:p>
            <a:fld id="{07FF2753-B5B2-43D5-8F36-5DFA3689BCD7}" type="slidenum">
              <a:rPr lang="en-US" smtClean="0"/>
              <a:pPr/>
              <a:t>‹#›</a:t>
            </a:fld>
            <a:endParaRPr lang="en-US" dirty="0"/>
          </a:p>
        </p:txBody>
      </p:sp>
    </p:spTree>
    <p:extLst>
      <p:ext uri="{BB962C8B-B14F-4D97-AF65-F5344CB8AC3E}">
        <p14:creationId xmlns:p14="http://schemas.microsoft.com/office/powerpoint/2010/main" val="226111244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E379F98-CF17-4212-801D-FAA47394C639}" type="datetime1">
              <a:rPr lang="en-US" smtClean="0"/>
              <a:pPr/>
              <a:t>2/13/2013</a:t>
            </a:fld>
            <a:endParaRPr lang="en-US" dirty="0"/>
          </a:p>
        </p:txBody>
      </p:sp>
      <p:sp>
        <p:nvSpPr>
          <p:cNvPr id="8" name="Footer Placeholder 7"/>
          <p:cNvSpPr>
            <a:spLocks noGrp="1"/>
          </p:cNvSpPr>
          <p:nvPr>
            <p:ph type="ftr" sz="quarter" idx="11"/>
          </p:nvPr>
        </p:nvSpPr>
        <p:spPr/>
        <p:txBody>
          <a:bodyPr/>
          <a:lstStyle/>
          <a:p>
            <a:r>
              <a:rPr lang="en-US" smtClean="0"/>
              <a:t>V-NL-PP-36401-03</a:t>
            </a:r>
            <a:endParaRPr lang="en-US" dirty="0"/>
          </a:p>
        </p:txBody>
      </p:sp>
      <p:sp>
        <p:nvSpPr>
          <p:cNvPr id="9" name="Slide Number Placeholder 8"/>
          <p:cNvSpPr>
            <a:spLocks noGrp="1"/>
          </p:cNvSpPr>
          <p:nvPr>
            <p:ph type="sldNum" sz="quarter" idx="12"/>
          </p:nvPr>
        </p:nvSpPr>
        <p:spPr/>
        <p:txBody>
          <a:bodyPr/>
          <a:lstStyle/>
          <a:p>
            <a:fld id="{07FF2753-B5B2-43D5-8F36-5DFA3689BCD7}" type="slidenum">
              <a:rPr lang="en-US" smtClean="0"/>
              <a:pPr/>
              <a:t>‹#›</a:t>
            </a:fld>
            <a:endParaRPr lang="en-US" dirty="0"/>
          </a:p>
        </p:txBody>
      </p:sp>
    </p:spTree>
    <p:extLst>
      <p:ext uri="{BB962C8B-B14F-4D97-AF65-F5344CB8AC3E}">
        <p14:creationId xmlns:p14="http://schemas.microsoft.com/office/powerpoint/2010/main" val="3298101416"/>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8472CDB-3A1A-46B5-A170-F0A3C8EF3C40}" type="datetime1">
              <a:rPr lang="en-US" smtClean="0"/>
              <a:pPr/>
              <a:t>2/13/2013</a:t>
            </a:fld>
            <a:endParaRPr lang="en-US" dirty="0"/>
          </a:p>
        </p:txBody>
      </p:sp>
      <p:sp>
        <p:nvSpPr>
          <p:cNvPr id="4" name="Footer Placeholder 3"/>
          <p:cNvSpPr>
            <a:spLocks noGrp="1"/>
          </p:cNvSpPr>
          <p:nvPr>
            <p:ph type="ftr" sz="quarter" idx="11"/>
          </p:nvPr>
        </p:nvSpPr>
        <p:spPr/>
        <p:txBody>
          <a:bodyPr/>
          <a:lstStyle/>
          <a:p>
            <a:r>
              <a:rPr lang="en-US" smtClean="0"/>
              <a:t>V-NL-PP-36401-03</a:t>
            </a:r>
            <a:endParaRPr lang="en-US" dirty="0"/>
          </a:p>
        </p:txBody>
      </p:sp>
      <p:sp>
        <p:nvSpPr>
          <p:cNvPr id="5" name="Slide Number Placeholder 4"/>
          <p:cNvSpPr>
            <a:spLocks noGrp="1"/>
          </p:cNvSpPr>
          <p:nvPr>
            <p:ph type="sldNum" sz="quarter" idx="12"/>
          </p:nvPr>
        </p:nvSpPr>
        <p:spPr/>
        <p:txBody>
          <a:bodyPr/>
          <a:lstStyle/>
          <a:p>
            <a:fld id="{07FF2753-B5B2-43D5-8F36-5DFA3689BCD7}" type="slidenum">
              <a:rPr lang="en-US" smtClean="0"/>
              <a:pPr/>
              <a:t>‹#›</a:t>
            </a:fld>
            <a:endParaRPr lang="en-US" dirty="0"/>
          </a:p>
        </p:txBody>
      </p:sp>
    </p:spTree>
    <p:extLst>
      <p:ext uri="{BB962C8B-B14F-4D97-AF65-F5344CB8AC3E}">
        <p14:creationId xmlns:p14="http://schemas.microsoft.com/office/powerpoint/2010/main" val="2764184710"/>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E1351A-2441-49B2-BBB1-E9645364A581}" type="datetime1">
              <a:rPr lang="en-US" smtClean="0"/>
              <a:pPr/>
              <a:t>2/13/2013</a:t>
            </a:fld>
            <a:endParaRPr lang="en-US" dirty="0"/>
          </a:p>
        </p:txBody>
      </p:sp>
      <p:sp>
        <p:nvSpPr>
          <p:cNvPr id="3" name="Footer Placeholder 2"/>
          <p:cNvSpPr>
            <a:spLocks noGrp="1"/>
          </p:cNvSpPr>
          <p:nvPr>
            <p:ph type="ftr" sz="quarter" idx="11"/>
          </p:nvPr>
        </p:nvSpPr>
        <p:spPr/>
        <p:txBody>
          <a:bodyPr/>
          <a:lstStyle/>
          <a:p>
            <a:r>
              <a:rPr lang="en-US" smtClean="0"/>
              <a:t>V-NL-PP-36401-03</a:t>
            </a:r>
            <a:endParaRPr lang="en-US" dirty="0"/>
          </a:p>
        </p:txBody>
      </p:sp>
      <p:sp>
        <p:nvSpPr>
          <p:cNvPr id="4" name="Slide Number Placeholder 3"/>
          <p:cNvSpPr>
            <a:spLocks noGrp="1"/>
          </p:cNvSpPr>
          <p:nvPr>
            <p:ph type="sldNum" sz="quarter" idx="12"/>
          </p:nvPr>
        </p:nvSpPr>
        <p:spPr/>
        <p:txBody>
          <a:bodyPr/>
          <a:lstStyle/>
          <a:p>
            <a:fld id="{07FF2753-B5B2-43D5-8F36-5DFA3689BCD7}" type="slidenum">
              <a:rPr lang="en-US" smtClean="0"/>
              <a:pPr/>
              <a:t>‹#›</a:t>
            </a:fld>
            <a:endParaRPr lang="en-US" dirty="0"/>
          </a:p>
        </p:txBody>
      </p:sp>
      <p:pic>
        <p:nvPicPr>
          <p:cNvPr id="5" name="Picture 4" descr="RCNET.jpg"/>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21650" y="5961063"/>
            <a:ext cx="1044575" cy="966787"/>
          </a:xfrm>
          <a:prstGeom prst="rect">
            <a:avLst/>
          </a:prstGeom>
          <a:noFill/>
          <a:ln w="9525">
            <a:noFill/>
            <a:miter lim="800000"/>
            <a:headEnd/>
            <a:tailEnd/>
          </a:ln>
        </p:spPr>
      </p:pic>
      <p:pic>
        <p:nvPicPr>
          <p:cNvPr id="6" name="Picture 5" descr="IRSC_NSFPoster.jpg"/>
          <p:cNvPicPr>
            <a:picLocks noChangeAspect="1"/>
          </p:cNvPicPr>
          <p:nvPr/>
        </p:nvPicPr>
        <p:blipFill>
          <a:blip r:embed="rId3" cstate="print">
            <a:clrChange>
              <a:clrFrom>
                <a:srgbClr val="1A174E"/>
              </a:clrFrom>
              <a:clrTo>
                <a:srgbClr val="1A174E">
                  <a:alpha val="0"/>
                </a:srgbClr>
              </a:clrTo>
            </a:clrChange>
            <a:extLst>
              <a:ext uri="{28A0092B-C50C-407E-A947-70E740481C1C}">
                <a14:useLocalDpi xmlns:a14="http://schemas.microsoft.com/office/drawing/2010/main" val="0"/>
              </a:ext>
            </a:extLst>
          </a:blip>
          <a:srcRect/>
          <a:stretch>
            <a:fillRect/>
          </a:stretch>
        </p:blipFill>
        <p:spPr bwMode="auto">
          <a:xfrm>
            <a:off x="0" y="6443663"/>
            <a:ext cx="457200" cy="358775"/>
          </a:xfrm>
          <a:prstGeom prst="rect">
            <a:avLst/>
          </a:prstGeom>
          <a:noFill/>
          <a:ln w="9525">
            <a:noFill/>
            <a:miter lim="800000"/>
            <a:headEnd/>
            <a:tailEnd/>
          </a:ln>
        </p:spPr>
      </p:pic>
    </p:spTree>
    <p:extLst>
      <p:ext uri="{BB962C8B-B14F-4D97-AF65-F5344CB8AC3E}">
        <p14:creationId xmlns:p14="http://schemas.microsoft.com/office/powerpoint/2010/main" val="1974933457"/>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58F803-8A88-48CB-A67B-43E38E52EB1B}" type="datetime1">
              <a:rPr lang="en-US" smtClean="0"/>
              <a:pPr/>
              <a:t>2/13/2013</a:t>
            </a:fld>
            <a:endParaRPr lang="en-US" dirty="0"/>
          </a:p>
        </p:txBody>
      </p:sp>
      <p:sp>
        <p:nvSpPr>
          <p:cNvPr id="6" name="Footer Placeholder 5"/>
          <p:cNvSpPr>
            <a:spLocks noGrp="1"/>
          </p:cNvSpPr>
          <p:nvPr>
            <p:ph type="ftr" sz="quarter" idx="11"/>
          </p:nvPr>
        </p:nvSpPr>
        <p:spPr/>
        <p:txBody>
          <a:bodyPr/>
          <a:lstStyle/>
          <a:p>
            <a:r>
              <a:rPr lang="en-US" smtClean="0"/>
              <a:t>V-NL-PP-36401-03</a:t>
            </a:r>
            <a:endParaRPr lang="en-US" dirty="0"/>
          </a:p>
        </p:txBody>
      </p:sp>
      <p:sp>
        <p:nvSpPr>
          <p:cNvPr id="7" name="Slide Number Placeholder 6"/>
          <p:cNvSpPr>
            <a:spLocks noGrp="1"/>
          </p:cNvSpPr>
          <p:nvPr>
            <p:ph type="sldNum" sz="quarter" idx="12"/>
          </p:nvPr>
        </p:nvSpPr>
        <p:spPr/>
        <p:txBody>
          <a:bodyPr/>
          <a:lstStyle/>
          <a:p>
            <a:fld id="{07FF2753-B5B2-43D5-8F36-5DFA3689BCD7}" type="slidenum">
              <a:rPr lang="en-US" smtClean="0"/>
              <a:pPr/>
              <a:t>‹#›</a:t>
            </a:fld>
            <a:endParaRPr lang="en-US" dirty="0"/>
          </a:p>
        </p:txBody>
      </p:sp>
    </p:spTree>
    <p:extLst>
      <p:ext uri="{BB962C8B-B14F-4D97-AF65-F5344CB8AC3E}">
        <p14:creationId xmlns:p14="http://schemas.microsoft.com/office/powerpoint/2010/main" val="3878319791"/>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6ED90C-A5E4-4EE5-8B09-58C1FC560D8B}" type="datetime1">
              <a:rPr lang="en-US" smtClean="0"/>
              <a:pPr/>
              <a:t>2/13/2013</a:t>
            </a:fld>
            <a:endParaRPr lang="en-US" dirty="0"/>
          </a:p>
        </p:txBody>
      </p:sp>
      <p:sp>
        <p:nvSpPr>
          <p:cNvPr id="6" name="Footer Placeholder 5"/>
          <p:cNvSpPr>
            <a:spLocks noGrp="1"/>
          </p:cNvSpPr>
          <p:nvPr>
            <p:ph type="ftr" sz="quarter" idx="11"/>
          </p:nvPr>
        </p:nvSpPr>
        <p:spPr/>
        <p:txBody>
          <a:bodyPr/>
          <a:lstStyle/>
          <a:p>
            <a:r>
              <a:rPr lang="en-US" smtClean="0"/>
              <a:t>V-NL-PP-36401-03</a:t>
            </a:r>
            <a:endParaRPr lang="en-US" dirty="0"/>
          </a:p>
        </p:txBody>
      </p:sp>
      <p:sp>
        <p:nvSpPr>
          <p:cNvPr id="7" name="Slide Number Placeholder 6"/>
          <p:cNvSpPr>
            <a:spLocks noGrp="1"/>
          </p:cNvSpPr>
          <p:nvPr>
            <p:ph type="sldNum" sz="quarter" idx="12"/>
          </p:nvPr>
        </p:nvSpPr>
        <p:spPr/>
        <p:txBody>
          <a:bodyPr/>
          <a:lstStyle/>
          <a:p>
            <a:fld id="{07FF2753-B5B2-43D5-8F36-5DFA3689BCD7}" type="slidenum">
              <a:rPr lang="en-US" smtClean="0"/>
              <a:pPr/>
              <a:t>‹#›</a:t>
            </a:fld>
            <a:endParaRPr lang="en-US" dirty="0"/>
          </a:p>
        </p:txBody>
      </p:sp>
    </p:spTree>
    <p:extLst>
      <p:ext uri="{BB962C8B-B14F-4D97-AF65-F5344CB8AC3E}">
        <p14:creationId xmlns:p14="http://schemas.microsoft.com/office/powerpoint/2010/main" val="3973087495"/>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alphaModFix amt="25000"/>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270AA2-05E8-4569-A549-B9D5D3B89AB0}" type="datetime1">
              <a:rPr lang="en-US" smtClean="0"/>
              <a:pPr/>
              <a:t>2/13/2013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V-NL-PP-36401-03</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FF2753-B5B2-43D5-8F36-5DFA3689BCD7}" type="slidenum">
              <a:rPr lang="en-US" smtClean="0"/>
              <a:pPr/>
              <a:t>‹#›</a:t>
            </a:fld>
            <a:endParaRPr lang="en-US" dirty="0"/>
          </a:p>
        </p:txBody>
      </p:sp>
    </p:spTree>
    <p:extLst>
      <p:ext uri="{BB962C8B-B14F-4D97-AF65-F5344CB8AC3E}">
        <p14:creationId xmlns:p14="http://schemas.microsoft.com/office/powerpoint/2010/main" val="1291689534"/>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Lst>
  <p:transition>
    <p:fade/>
  </p:transition>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ideo" Target="https://partner-portal.southernco.com/published/SNCNC/Shared%20Documents/Course%20Documents/NUET%201160%20Working%20Folder/Course%20Materials/ATC%20Electrical%20Lesson%20Plans/Impressed%20Current%20Cathodic%20Protection.wmv" TargetMode="Externa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ideo" Target="https://partner-portal.southernco.com/published/SNCNC/Shared%20Documents/Course%20Documents/NUET%201160%20Working%20Folder/Course%20Materials/ATC%20Electrical%20Lesson%20Plans/Corrosion%20Demonstration.wmv" TargetMode="Externa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398" y="1023516"/>
            <a:ext cx="8839199" cy="4896544"/>
          </a:xfrm>
          <a:prstGeom prst="rect">
            <a:avLst/>
          </a:prstGeom>
          <a:noFill/>
        </p:spPr>
        <p:txBody>
          <a:bodyPr wrap="square" rtlCol="0">
            <a:noAutofit/>
          </a:bodyPr>
          <a:lstStyle/>
          <a:p>
            <a:pPr fontAlgn="base">
              <a:spcBef>
                <a:spcPct val="0"/>
              </a:spcBef>
              <a:spcAft>
                <a:spcPct val="0"/>
              </a:spcAft>
            </a:pPr>
            <a:r>
              <a:rPr lang="en-US" sz="1800" b="1" u="sng" dirty="0">
                <a:solidFill>
                  <a:srgbClr val="000000"/>
                </a:solidFill>
                <a:latin typeface="+mn-lt"/>
              </a:rPr>
              <a:t>ACADs (08-006)  Covered</a:t>
            </a:r>
          </a:p>
          <a:p>
            <a:pPr fontAlgn="base">
              <a:spcBef>
                <a:spcPct val="0"/>
              </a:spcBef>
              <a:spcAft>
                <a:spcPct val="0"/>
              </a:spcAft>
            </a:pPr>
            <a:endParaRPr lang="en-US" sz="1800" b="1" u="sng" dirty="0">
              <a:solidFill>
                <a:srgbClr val="000000"/>
              </a:solidFill>
              <a:latin typeface="+mn-lt"/>
            </a:endParaRPr>
          </a:p>
          <a:p>
            <a:pPr fontAlgn="base">
              <a:spcBef>
                <a:spcPct val="0"/>
              </a:spcBef>
              <a:spcAft>
                <a:spcPct val="0"/>
              </a:spcAft>
            </a:pPr>
            <a:endParaRPr lang="en-US" sz="1800" b="1" u="sng" dirty="0">
              <a:solidFill>
                <a:srgbClr val="000000"/>
              </a:solidFill>
              <a:latin typeface="+mn-lt"/>
            </a:endParaRPr>
          </a:p>
          <a:p>
            <a:pPr fontAlgn="base">
              <a:spcBef>
                <a:spcPct val="0"/>
              </a:spcBef>
              <a:spcAft>
                <a:spcPct val="0"/>
              </a:spcAft>
            </a:pPr>
            <a:endParaRPr lang="en-US" sz="1800" b="1" u="sng" dirty="0" smtClean="0">
              <a:solidFill>
                <a:srgbClr val="000000"/>
              </a:solidFill>
              <a:latin typeface="+mn-lt"/>
            </a:endParaRPr>
          </a:p>
          <a:p>
            <a:pPr fontAlgn="base">
              <a:spcBef>
                <a:spcPct val="0"/>
              </a:spcBef>
              <a:spcAft>
                <a:spcPct val="0"/>
              </a:spcAft>
            </a:pPr>
            <a:endParaRPr lang="en-US" sz="1800" b="1" u="sng" dirty="0" smtClean="0">
              <a:solidFill>
                <a:srgbClr val="000000"/>
              </a:solidFill>
              <a:latin typeface="+mn-lt"/>
            </a:endParaRPr>
          </a:p>
          <a:p>
            <a:pPr fontAlgn="base">
              <a:spcBef>
                <a:spcPct val="0"/>
              </a:spcBef>
              <a:spcAft>
                <a:spcPct val="0"/>
              </a:spcAft>
            </a:pPr>
            <a:endParaRPr lang="en-US" b="1" u="sng" dirty="0">
              <a:solidFill>
                <a:srgbClr val="000000"/>
              </a:solidFill>
            </a:endParaRPr>
          </a:p>
          <a:p>
            <a:pPr fontAlgn="base">
              <a:spcBef>
                <a:spcPct val="0"/>
              </a:spcBef>
              <a:spcAft>
                <a:spcPct val="0"/>
              </a:spcAft>
            </a:pPr>
            <a:endParaRPr lang="en-US" sz="1800" b="1" u="sng" dirty="0" smtClean="0">
              <a:solidFill>
                <a:srgbClr val="000000"/>
              </a:solidFill>
              <a:latin typeface="+mn-lt"/>
            </a:endParaRPr>
          </a:p>
          <a:p>
            <a:pPr fontAlgn="base">
              <a:spcBef>
                <a:spcPct val="0"/>
              </a:spcBef>
              <a:spcAft>
                <a:spcPct val="0"/>
              </a:spcAft>
            </a:pPr>
            <a:endParaRPr lang="en-US" b="1" u="sng" dirty="0">
              <a:solidFill>
                <a:srgbClr val="000000"/>
              </a:solidFill>
            </a:endParaRPr>
          </a:p>
          <a:p>
            <a:pPr fontAlgn="base">
              <a:spcBef>
                <a:spcPct val="0"/>
              </a:spcBef>
              <a:spcAft>
                <a:spcPct val="0"/>
              </a:spcAft>
            </a:pPr>
            <a:endParaRPr lang="en-US" sz="1800" b="1" u="sng" dirty="0" smtClean="0">
              <a:solidFill>
                <a:srgbClr val="000000"/>
              </a:solidFill>
              <a:latin typeface="+mn-lt"/>
            </a:endParaRPr>
          </a:p>
          <a:p>
            <a:pPr fontAlgn="base">
              <a:spcBef>
                <a:spcPct val="0"/>
              </a:spcBef>
              <a:spcAft>
                <a:spcPct val="0"/>
              </a:spcAft>
            </a:pPr>
            <a:r>
              <a:rPr lang="en-US" sz="1800" b="1" u="sng" dirty="0" smtClean="0">
                <a:solidFill>
                  <a:srgbClr val="000000"/>
                </a:solidFill>
                <a:latin typeface="+mn-lt"/>
              </a:rPr>
              <a:t>Keywords</a:t>
            </a:r>
          </a:p>
          <a:p>
            <a:pPr fontAlgn="base">
              <a:spcBef>
                <a:spcPct val="0"/>
              </a:spcBef>
              <a:spcAft>
                <a:spcPct val="0"/>
              </a:spcAft>
            </a:pPr>
            <a:r>
              <a:rPr lang="en-US" dirty="0" err="1" smtClean="0">
                <a:solidFill>
                  <a:srgbClr val="000000"/>
                </a:solidFill>
                <a:latin typeface="+mn-lt"/>
              </a:rPr>
              <a:t>Cathodic</a:t>
            </a:r>
            <a:r>
              <a:rPr lang="en-US" dirty="0" smtClean="0">
                <a:solidFill>
                  <a:srgbClr val="000000"/>
                </a:solidFill>
                <a:latin typeface="+mn-lt"/>
              </a:rPr>
              <a:t> protection, corrosion.</a:t>
            </a:r>
            <a:endParaRPr lang="en-US" dirty="0" smtClean="0">
              <a:solidFill>
                <a:srgbClr val="000000"/>
              </a:solidFill>
              <a:latin typeface="+mn-lt"/>
            </a:endParaRPr>
          </a:p>
          <a:p>
            <a:pPr fontAlgn="base">
              <a:spcBef>
                <a:spcPct val="0"/>
              </a:spcBef>
              <a:spcAft>
                <a:spcPct val="0"/>
              </a:spcAft>
            </a:pPr>
            <a:endParaRPr lang="en-US" b="1" u="sng" dirty="0">
              <a:solidFill>
                <a:srgbClr val="000000"/>
              </a:solidFill>
            </a:endParaRPr>
          </a:p>
          <a:p>
            <a:pPr fontAlgn="base">
              <a:spcBef>
                <a:spcPct val="0"/>
              </a:spcBef>
              <a:spcAft>
                <a:spcPct val="0"/>
              </a:spcAft>
            </a:pPr>
            <a:r>
              <a:rPr lang="en-US" sz="1800" b="1" u="sng" dirty="0" smtClean="0">
                <a:solidFill>
                  <a:srgbClr val="000000"/>
                </a:solidFill>
                <a:latin typeface="+mn-lt"/>
              </a:rPr>
              <a:t>Description</a:t>
            </a:r>
          </a:p>
          <a:p>
            <a:pPr fontAlgn="base">
              <a:spcBef>
                <a:spcPct val="0"/>
              </a:spcBef>
              <a:spcAft>
                <a:spcPct val="0"/>
              </a:spcAft>
            </a:pPr>
            <a:endParaRPr lang="en-US" sz="1800" dirty="0" smtClean="0">
              <a:solidFill>
                <a:srgbClr val="000000"/>
              </a:solidFill>
              <a:latin typeface="+mn-lt"/>
            </a:endParaRPr>
          </a:p>
          <a:p>
            <a:pPr fontAlgn="base">
              <a:spcBef>
                <a:spcPct val="0"/>
              </a:spcBef>
              <a:spcAft>
                <a:spcPct val="0"/>
              </a:spcAft>
            </a:pPr>
            <a:endParaRPr lang="en-US" b="1" u="sng" dirty="0">
              <a:solidFill>
                <a:srgbClr val="000000"/>
              </a:solidFill>
            </a:endParaRPr>
          </a:p>
          <a:p>
            <a:pPr fontAlgn="base">
              <a:spcBef>
                <a:spcPct val="0"/>
              </a:spcBef>
              <a:spcAft>
                <a:spcPct val="0"/>
              </a:spcAft>
            </a:pPr>
            <a:r>
              <a:rPr lang="en-US" sz="1800" b="1" u="sng" dirty="0" smtClean="0">
                <a:solidFill>
                  <a:srgbClr val="000000"/>
                </a:solidFill>
                <a:latin typeface="+mn-lt"/>
              </a:rPr>
              <a:t>Supporting Material</a:t>
            </a:r>
          </a:p>
          <a:p>
            <a:pPr fontAlgn="base">
              <a:spcBef>
                <a:spcPct val="0"/>
              </a:spcBef>
              <a:spcAft>
                <a:spcPct val="0"/>
              </a:spcAft>
            </a:pPr>
            <a:endParaRPr lang="en-US" dirty="0">
              <a:solidFill>
                <a:srgbClr val="000000"/>
              </a:solidFill>
            </a:endParaRPr>
          </a:p>
          <a:p>
            <a:pPr fontAlgn="base">
              <a:spcBef>
                <a:spcPct val="0"/>
              </a:spcBef>
              <a:spcAft>
                <a:spcPct val="0"/>
              </a:spcAft>
            </a:pPr>
            <a:endParaRPr lang="en-US" dirty="0">
              <a:solidFill>
                <a:srgbClr val="000000"/>
              </a:solidFill>
            </a:endParaRPr>
          </a:p>
        </p:txBody>
      </p:sp>
      <p:sp>
        <p:nvSpPr>
          <p:cNvPr id="8" name="Title 1"/>
          <p:cNvSpPr txBox="1">
            <a:spLocks/>
          </p:cNvSpPr>
          <p:nvPr/>
        </p:nvSpPr>
        <p:spPr>
          <a:xfrm>
            <a:off x="0" y="0"/>
            <a:ext cx="9144000" cy="990600"/>
          </a:xfrm>
          <a:prstGeom prst="rect">
            <a:avLst/>
          </a:prstGeom>
        </p:spPr>
        <p:txBody>
          <a:bodyPr anchor="b" anchorCtr="0"/>
          <a:lstStyle/>
          <a:p>
            <a:pPr fontAlgn="base">
              <a:spcBef>
                <a:spcPct val="0"/>
              </a:spcBef>
              <a:spcAft>
                <a:spcPct val="0"/>
              </a:spcAft>
              <a:defRPr/>
            </a:pPr>
            <a:r>
              <a:rPr lang="en-US" sz="3600" b="1" kern="0" dirty="0" err="1" smtClean="0">
                <a:ln>
                  <a:solidFill>
                    <a:srgbClr val="000000">
                      <a:alpha val="50000"/>
                    </a:srgbClr>
                  </a:solidFill>
                </a:ln>
                <a:solidFill>
                  <a:srgbClr val="000000"/>
                </a:solidFill>
                <a:effectLst>
                  <a:outerShdw blurRad="38100" dist="38100" dir="2700000" algn="tl">
                    <a:srgbClr val="000000">
                      <a:alpha val="43137"/>
                    </a:srgbClr>
                  </a:outerShdw>
                </a:effectLst>
                <a:latin typeface="Garamond" pitchFamily="18" charset="0"/>
              </a:rPr>
              <a:t>Cathodic</a:t>
            </a:r>
            <a:r>
              <a:rPr lang="en-US" sz="3600" b="1" kern="0" dirty="0" smtClean="0">
                <a:ln>
                  <a:solidFill>
                    <a:srgbClr val="000000">
                      <a:alpha val="50000"/>
                    </a:srgbClr>
                  </a:solidFill>
                </a:ln>
                <a:solidFill>
                  <a:srgbClr val="000000"/>
                </a:solidFill>
                <a:effectLst>
                  <a:outerShdw blurRad="38100" dist="38100" dir="2700000" algn="tl">
                    <a:srgbClr val="000000">
                      <a:alpha val="43137"/>
                    </a:srgbClr>
                  </a:outerShdw>
                </a:effectLst>
                <a:latin typeface="Garamond" pitchFamily="18" charset="0"/>
              </a:rPr>
              <a:t> Protection Systems</a:t>
            </a:r>
            <a:endParaRPr lang="en-US" sz="3600" b="1" kern="0" dirty="0">
              <a:ln>
                <a:solidFill>
                  <a:srgbClr val="000000">
                    <a:alpha val="50000"/>
                  </a:srgbClr>
                </a:solidFill>
              </a:ln>
              <a:solidFill>
                <a:srgbClr val="000000"/>
              </a:solidFill>
              <a:effectLst>
                <a:outerShdw blurRad="38100" dist="38100" dir="2700000" algn="tl">
                  <a:srgbClr val="000000">
                    <a:alpha val="43137"/>
                  </a:srgbClr>
                </a:outerShdw>
              </a:effectLst>
              <a:latin typeface="Garamond" pitchFamily="18" charset="0"/>
            </a:endParaRPr>
          </a:p>
        </p:txBody>
      </p:sp>
      <p:graphicFrame>
        <p:nvGraphicFramePr>
          <p:cNvPr id="6" name="Table 5"/>
          <p:cNvGraphicFramePr>
            <a:graphicFrameLocks noGrp="1"/>
          </p:cNvGraphicFramePr>
          <p:nvPr>
            <p:extLst>
              <p:ext uri="{D42A27DB-BD31-4B8C-83A1-F6EECF244321}">
                <p14:modId xmlns:p14="http://schemas.microsoft.com/office/powerpoint/2010/main" val="2278296621"/>
              </p:ext>
            </p:extLst>
          </p:nvPr>
        </p:nvGraphicFramePr>
        <p:xfrm>
          <a:off x="237964" y="1524000"/>
          <a:ext cx="8668072" cy="1463040"/>
        </p:xfrm>
        <a:graphic>
          <a:graphicData uri="http://schemas.openxmlformats.org/drawingml/2006/table">
            <a:tbl>
              <a:tblPr>
                <a:effectLst/>
                <a:tableStyleId>{5C22544A-7EE6-4342-B048-85BDC9FD1C3A}</a:tableStyleId>
              </a:tblPr>
              <a:tblGrid>
                <a:gridCol w="1083509"/>
                <a:gridCol w="1083509"/>
                <a:gridCol w="1083509"/>
                <a:gridCol w="1083509"/>
                <a:gridCol w="1083509"/>
                <a:gridCol w="1083509"/>
                <a:gridCol w="1083509"/>
                <a:gridCol w="1083509"/>
              </a:tblGrid>
              <a:tr h="216024">
                <a:tc>
                  <a:txBody>
                    <a:bodyPr/>
                    <a:lstStyle/>
                    <a:p>
                      <a:r>
                        <a:rPr lang="en-US" b="1" dirty="0" smtClean="0">
                          <a:solidFill>
                            <a:schemeClr val="tx1"/>
                          </a:solidFill>
                        </a:rPr>
                        <a:t>5.3.2.2</a:t>
                      </a:r>
                      <a:endParaRPr lang="en-US" b="1"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b="1"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b="1"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b="1"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endParaRPr lang="en-US" b="1"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b="1"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b="1"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b="1"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b="1"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b="1"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b="1"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b="1"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b="1"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b="1"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b="1"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b="1"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34713011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Controller (Control Panel)</a:t>
            </a:r>
            <a:endParaRPr lang="en-US" dirty="0"/>
          </a:p>
        </p:txBody>
      </p:sp>
      <p:sp>
        <p:nvSpPr>
          <p:cNvPr id="3" name="Content Placeholder 2"/>
          <p:cNvSpPr>
            <a:spLocks noGrp="1"/>
          </p:cNvSpPr>
          <p:nvPr>
            <p:ph sz="half" idx="1"/>
          </p:nvPr>
        </p:nvSpPr>
        <p:spPr/>
        <p:txBody>
          <a:bodyPr>
            <a:normAutofit/>
          </a:bodyPr>
          <a:lstStyle/>
          <a:p>
            <a:r>
              <a:rPr lang="en-US" sz="2000" dirty="0" smtClean="0"/>
              <a:t>An amplifier which compares the level of cathodic protection of the metal as determined from the reference electrode with the desired level of protection as set by the operator. Amplifies the difference between two levels and sends an electrical signal to the power supply which controls the amount of current delivered to the anodes.</a:t>
            </a:r>
            <a:endParaRPr lang="en-US" sz="2000" dirty="0"/>
          </a:p>
        </p:txBody>
      </p:sp>
      <p:pic>
        <p:nvPicPr>
          <p:cNvPr id="2050" name="Picture 2"/>
          <p:cNvPicPr>
            <a:picLocks noGrp="1" noChangeAspect="1" noChangeArrowheads="1"/>
          </p:cNvPicPr>
          <p:nvPr>
            <p:ph sz="half" idx="2"/>
          </p:nvPr>
        </p:nvPicPr>
        <p:blipFill>
          <a:blip r:embed="rId2" cstate="print"/>
          <a:stretch>
            <a:fillRect/>
          </a:stretch>
        </p:blipFill>
        <p:spPr bwMode="auto">
          <a:xfrm>
            <a:off x="4648200" y="2020514"/>
            <a:ext cx="4038600" cy="3685334"/>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07FF2753-B5B2-43D5-8F36-5DFA3689BCD7}" type="slidenum">
              <a:rPr lang="en-US" smtClean="0"/>
              <a:pPr/>
              <a:t>10</a:t>
            </a:fld>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heckerboard(across)">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2050"/>
                                        </p:tgtEl>
                                        <p:attrNameLst>
                                          <p:attrName>style.visibility</p:attrName>
                                        </p:attrNameLst>
                                      </p:cBhvr>
                                      <p:to>
                                        <p:strVal val="visible"/>
                                      </p:to>
                                    </p:set>
                                    <p:anim calcmode="lin" valueType="num">
                                      <p:cBhvr additive="base">
                                        <p:cTn id="17" dur="500" fill="hold"/>
                                        <p:tgtEl>
                                          <p:spTgt spid="2050"/>
                                        </p:tgtEl>
                                        <p:attrNameLst>
                                          <p:attrName>ppt_x</p:attrName>
                                        </p:attrNameLst>
                                      </p:cBhvr>
                                      <p:tavLst>
                                        <p:tav tm="0">
                                          <p:val>
                                            <p:strVal val="1+#ppt_w/2"/>
                                          </p:val>
                                        </p:tav>
                                        <p:tav tm="100000">
                                          <p:val>
                                            <p:strVal val="#ppt_x"/>
                                          </p:val>
                                        </p:tav>
                                      </p:tavLst>
                                    </p:anim>
                                    <p:anim calcmode="lin" valueType="num">
                                      <p:cBhvr additive="base">
                                        <p:cTn id="18" dur="500" fill="hold"/>
                                        <p:tgtEl>
                                          <p:spTgt spid="20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Controller consist of</a:t>
            </a:r>
            <a:endParaRPr lang="en-US" dirty="0"/>
          </a:p>
        </p:txBody>
      </p:sp>
      <p:sp>
        <p:nvSpPr>
          <p:cNvPr id="6" name="Content Placeholder 5"/>
          <p:cNvSpPr>
            <a:spLocks noGrp="1"/>
          </p:cNvSpPr>
          <p:nvPr>
            <p:ph sz="half" idx="1"/>
          </p:nvPr>
        </p:nvSpPr>
        <p:spPr/>
        <p:txBody>
          <a:bodyPr>
            <a:normAutofit lnSpcReduction="10000"/>
          </a:bodyPr>
          <a:lstStyle/>
          <a:p>
            <a:r>
              <a:rPr lang="en-US" dirty="0" smtClean="0"/>
              <a:t>Control Amplifier- which is connected to the reference electrode, delivers a signal to one or more power supplies.</a:t>
            </a:r>
            <a:endParaRPr lang="en-US" dirty="0"/>
          </a:p>
        </p:txBody>
      </p:sp>
      <p:sp>
        <p:nvSpPr>
          <p:cNvPr id="7" name="Content Placeholder 6"/>
          <p:cNvSpPr>
            <a:spLocks noGrp="1"/>
          </p:cNvSpPr>
          <p:nvPr>
            <p:ph sz="half" idx="2"/>
          </p:nvPr>
        </p:nvSpPr>
        <p:spPr/>
        <p:txBody>
          <a:bodyPr>
            <a:normAutofit lnSpcReduction="10000"/>
          </a:bodyPr>
          <a:lstStyle/>
          <a:p>
            <a:r>
              <a:rPr lang="en-US" dirty="0" smtClean="0"/>
              <a:t>Power Supply- applies a potential across the anodes and metal to be protected. Converts AC power to low voltage high current DC and provides a means of adjusting the value of this DC over a wide range as set by controller.</a:t>
            </a:r>
            <a:endParaRPr lang="en-US" dirty="0"/>
          </a:p>
        </p:txBody>
      </p:sp>
      <p:sp>
        <p:nvSpPr>
          <p:cNvPr id="4" name="Slide Number Placeholder 3"/>
          <p:cNvSpPr>
            <a:spLocks noGrp="1"/>
          </p:cNvSpPr>
          <p:nvPr>
            <p:ph type="sldNum" sz="quarter" idx="12"/>
          </p:nvPr>
        </p:nvSpPr>
        <p:spPr/>
        <p:txBody>
          <a:bodyPr/>
          <a:lstStyle/>
          <a:p>
            <a:fld id="{07FF2753-B5B2-43D5-8F36-5DFA3689BCD7}" type="slidenum">
              <a:rPr lang="en-US" smtClean="0"/>
              <a:pPr/>
              <a:t>11</a:t>
            </a:fld>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diamond(in)">
                                      <p:cBhvr>
                                        <p:cTn id="12" dur="20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diamond(in)">
                                      <p:cBhvr>
                                        <p:cTn id="17" dur="20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P spid="7"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dirty="0" smtClean="0"/>
              <a:t>System Probes</a:t>
            </a:r>
            <a:endParaRPr lang="en-US" dirty="0"/>
          </a:p>
        </p:txBody>
      </p:sp>
      <p:sp>
        <p:nvSpPr>
          <p:cNvPr id="11" name="Content Placeholder 10"/>
          <p:cNvSpPr>
            <a:spLocks noGrp="1"/>
          </p:cNvSpPr>
          <p:nvPr>
            <p:ph sz="half" idx="1"/>
          </p:nvPr>
        </p:nvSpPr>
        <p:spPr/>
        <p:txBody>
          <a:bodyPr>
            <a:normAutofit lnSpcReduction="10000"/>
          </a:bodyPr>
          <a:lstStyle/>
          <a:p>
            <a:r>
              <a:rPr lang="en-US" dirty="0" smtClean="0"/>
              <a:t>Reference electrode – mounted next to the or through the metal surface to be protected. Made of a silver mesh screen coated with silver chloride.</a:t>
            </a:r>
            <a:endParaRPr lang="en-US" dirty="0"/>
          </a:p>
        </p:txBody>
      </p:sp>
      <p:sp>
        <p:nvSpPr>
          <p:cNvPr id="12" name="Content Placeholder 11"/>
          <p:cNvSpPr>
            <a:spLocks noGrp="1"/>
          </p:cNvSpPr>
          <p:nvPr>
            <p:ph sz="half" idx="2"/>
          </p:nvPr>
        </p:nvSpPr>
        <p:spPr/>
        <p:txBody>
          <a:bodyPr>
            <a:normAutofit lnSpcReduction="10000"/>
          </a:bodyPr>
          <a:lstStyle/>
          <a:p>
            <a:r>
              <a:rPr lang="en-US" dirty="0" smtClean="0"/>
              <a:t>Anodes- immersed in corrosion medium, mounted through walls of tank or water box or suspended from pier. Electrically insulated from metal cathode. Made of Platinum applied to a subsurface of titanium, niobium or tantalum.</a:t>
            </a:r>
            <a:endParaRPr lang="en-US" dirty="0"/>
          </a:p>
        </p:txBody>
      </p:sp>
      <p:sp>
        <p:nvSpPr>
          <p:cNvPr id="4" name="Slide Number Placeholder 3"/>
          <p:cNvSpPr>
            <a:spLocks noGrp="1"/>
          </p:cNvSpPr>
          <p:nvPr>
            <p:ph type="sldNum" sz="quarter" idx="12"/>
          </p:nvPr>
        </p:nvSpPr>
        <p:spPr/>
        <p:txBody>
          <a:bodyPr/>
          <a:lstStyle/>
          <a:p>
            <a:fld id="{07FF2753-B5B2-43D5-8F36-5DFA3689BCD7}" type="slidenum">
              <a:rPr lang="en-US" smtClean="0"/>
              <a:pPr/>
              <a:t>12</a:t>
            </a:fld>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1">
                                            <p:txEl>
                                              <p:pRg st="0" end="0"/>
                                            </p:txEl>
                                          </p:spTgt>
                                        </p:tgtEl>
                                        <p:attrNameLst>
                                          <p:attrName>style.visibility</p:attrName>
                                        </p:attrNameLst>
                                      </p:cBhvr>
                                      <p:to>
                                        <p:strVal val="visible"/>
                                      </p:to>
                                    </p:set>
                                    <p:animEffect transition="in" filter="blinds(horizontal)">
                                      <p:cBhvr>
                                        <p:cTn id="12" dur="500"/>
                                        <p:tgtEl>
                                          <p:spTgt spid="1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2">
                                            <p:txEl>
                                              <p:pRg st="0" end="0"/>
                                            </p:txEl>
                                          </p:spTgt>
                                        </p:tgtEl>
                                        <p:attrNameLst>
                                          <p:attrName>style.visibility</p:attrName>
                                        </p:attrNameLst>
                                      </p:cBhvr>
                                      <p:to>
                                        <p:strVal val="visible"/>
                                      </p:to>
                                    </p:set>
                                    <p:animEffect transition="in" filter="blinds(horizontal)">
                                      <p:cBhvr>
                                        <p:cTn id="17"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build="p"/>
      <p:bldP spid="12"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Two General types of protection with Cathodic protection systems</a:t>
            </a:r>
            <a:endParaRPr lang="en-US" dirty="0"/>
          </a:p>
        </p:txBody>
      </p:sp>
      <p:sp>
        <p:nvSpPr>
          <p:cNvPr id="6" name="Content Placeholder 5"/>
          <p:cNvSpPr>
            <a:spLocks noGrp="1"/>
          </p:cNvSpPr>
          <p:nvPr>
            <p:ph sz="half" idx="1"/>
          </p:nvPr>
        </p:nvSpPr>
        <p:spPr/>
        <p:txBody>
          <a:bodyPr>
            <a:normAutofit/>
          </a:bodyPr>
          <a:lstStyle/>
          <a:p>
            <a:r>
              <a:rPr lang="en-US" dirty="0" smtClean="0"/>
              <a:t>SACRIFICIAL  ANODE</a:t>
            </a:r>
          </a:p>
          <a:p>
            <a:r>
              <a:rPr lang="en-US" sz="2000" dirty="0" smtClean="0"/>
              <a:t>By the use of a metal which will suffer galvanic corrosion, such as Zinc, when zinc is electrically connected to steel, it has a higher potential and will act as the anode and emit current which passes into the steel. The steel is cathodically protected and the zinc will corrode, SACRIFICING itself for the protection of the steel.</a:t>
            </a:r>
            <a:endParaRPr lang="en-US" sz="2000" dirty="0"/>
          </a:p>
        </p:txBody>
      </p:sp>
      <p:sp>
        <p:nvSpPr>
          <p:cNvPr id="7" name="Content Placeholder 6"/>
          <p:cNvSpPr>
            <a:spLocks noGrp="1"/>
          </p:cNvSpPr>
          <p:nvPr>
            <p:ph sz="half" idx="2"/>
          </p:nvPr>
        </p:nvSpPr>
        <p:spPr/>
        <p:txBody>
          <a:bodyPr>
            <a:normAutofit/>
          </a:bodyPr>
          <a:lstStyle/>
          <a:p>
            <a:pPr>
              <a:buNone/>
            </a:pPr>
            <a:r>
              <a:rPr lang="en-US" sz="2400" dirty="0" smtClean="0"/>
              <a:t>IMPRESSED CURRENT</a:t>
            </a:r>
          </a:p>
          <a:p>
            <a:pPr>
              <a:buNone/>
            </a:pPr>
            <a:r>
              <a:rPr lang="en-US" sz="2400" dirty="0" smtClean="0"/>
              <a:t>     Places a voltage on a conductive material and forcing it to emit a current, which protects the steel. The material chosen (anode) has a high resistance to corrosion and is not destroyed such as platinum.</a:t>
            </a:r>
            <a:endParaRPr lang="en-US" sz="2400" dirty="0"/>
          </a:p>
        </p:txBody>
      </p:sp>
      <p:sp>
        <p:nvSpPr>
          <p:cNvPr id="4" name="Slide Number Placeholder 3"/>
          <p:cNvSpPr>
            <a:spLocks noGrp="1"/>
          </p:cNvSpPr>
          <p:nvPr>
            <p:ph type="sldNum" sz="quarter" idx="12"/>
          </p:nvPr>
        </p:nvSpPr>
        <p:spPr/>
        <p:txBody>
          <a:bodyPr/>
          <a:lstStyle/>
          <a:p>
            <a:fld id="{07FF2753-B5B2-43D5-8F36-5DFA3689BCD7}" type="slidenum">
              <a:rPr lang="en-US" smtClean="0"/>
              <a:pPr/>
              <a:t>13</a:t>
            </a:fld>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checkerboard(across)">
                                      <p:cBhvr>
                                        <p:cTn id="12" dur="5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checkerboard(across)">
                                      <p:cBhvr>
                                        <p:cTn id="17" dur="500"/>
                                        <p:tgtEl>
                                          <p:spTgt spid="6">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Effect transition="in" filter="checkerboard(across)">
                                      <p:cBhvr>
                                        <p:cTn id="22" dur="500"/>
                                        <p:tgtEl>
                                          <p:spTgt spid="7">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7">
                                            <p:txEl>
                                              <p:pRg st="1" end="1"/>
                                            </p:txEl>
                                          </p:spTgt>
                                        </p:tgtEl>
                                        <p:attrNameLst>
                                          <p:attrName>style.visibility</p:attrName>
                                        </p:attrNameLst>
                                      </p:cBhvr>
                                      <p:to>
                                        <p:strVal val="visible"/>
                                      </p:to>
                                    </p:set>
                                    <p:animEffect transition="in" filter="checkerboard(across)">
                                      <p:cBhvr>
                                        <p:cTn id="27" dur="500"/>
                                        <p:tgtEl>
                                          <p:spTgt spid="7">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mph" presetSubtype="0" fill="hold" nodeType="clickEffect">
                                  <p:stCondLst>
                                    <p:cond delay="0"/>
                                  </p:stCondLst>
                                  <p:childTnLst>
                                    <p:animRot by="21600000">
                                      <p:cBhvr>
                                        <p:cTn id="31" dur="2000" fill="hold"/>
                                        <p:tgtEl>
                                          <p:spTgt spid="6">
                                            <p:txEl>
                                              <p:pRg st="0" end="0"/>
                                            </p:txEl>
                                          </p:spTgt>
                                        </p:tgtEl>
                                        <p:attrNameLst>
                                          <p:attrName>r</p:attrName>
                                        </p:attrNameLst>
                                      </p:cBhvr>
                                    </p:animRot>
                                  </p:childTnLst>
                                </p:cTn>
                              </p:par>
                            </p:childTnLst>
                          </p:cTn>
                        </p:par>
                      </p:childTnLst>
                    </p:cTn>
                  </p:par>
                  <p:par>
                    <p:cTn id="32" fill="hold">
                      <p:stCondLst>
                        <p:cond delay="indefinite"/>
                      </p:stCondLst>
                      <p:childTnLst>
                        <p:par>
                          <p:cTn id="33" fill="hold">
                            <p:stCondLst>
                              <p:cond delay="0"/>
                            </p:stCondLst>
                            <p:childTnLst>
                              <p:par>
                                <p:cTn id="34" presetID="8" presetClass="emph" presetSubtype="0" fill="hold" nodeType="clickEffect">
                                  <p:stCondLst>
                                    <p:cond delay="0"/>
                                  </p:stCondLst>
                                  <p:childTnLst>
                                    <p:animRot by="21600000">
                                      <p:cBhvr>
                                        <p:cTn id="35" dur="2000" fill="hold"/>
                                        <p:tgtEl>
                                          <p:spTgt spid="7">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P spid="7"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Operation</a:t>
            </a:r>
            <a:endParaRPr lang="en-US" dirty="0"/>
          </a:p>
        </p:txBody>
      </p:sp>
      <p:pic>
        <p:nvPicPr>
          <p:cNvPr id="3074" name="Picture 2"/>
          <p:cNvPicPr>
            <a:picLocks noGrp="1" noChangeAspect="1" noChangeArrowheads="1"/>
          </p:cNvPicPr>
          <p:nvPr>
            <p:ph idx="1"/>
          </p:nvPr>
        </p:nvPicPr>
        <p:blipFill>
          <a:blip r:embed="rId3" cstate="print"/>
          <a:stretch>
            <a:fillRect/>
          </a:stretch>
        </p:blipFill>
        <p:spPr bwMode="auto">
          <a:xfrm>
            <a:off x="1392974" y="1600200"/>
            <a:ext cx="6358052" cy="4525963"/>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07FF2753-B5B2-43D5-8F36-5DFA3689BCD7}" type="slidenum">
              <a:rPr lang="en-US" smtClean="0"/>
              <a:pPr/>
              <a:t>14</a:t>
            </a:fld>
            <a:endParaRPr lang="en-US"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Examples of potential values for various types of materials</a:t>
            </a:r>
            <a:endParaRPr lang="en-US" dirty="0"/>
          </a:p>
        </p:txBody>
      </p:sp>
      <p:pic>
        <p:nvPicPr>
          <p:cNvPr id="1026" name="Picture 2"/>
          <p:cNvPicPr>
            <a:picLocks noGrp="1" noChangeAspect="1" noChangeArrowheads="1"/>
          </p:cNvPicPr>
          <p:nvPr>
            <p:ph sz="half" idx="1"/>
          </p:nvPr>
        </p:nvPicPr>
        <p:blipFill>
          <a:blip r:embed="rId3" cstate="print"/>
          <a:stretch>
            <a:fillRect/>
          </a:stretch>
        </p:blipFill>
        <p:spPr bwMode="auto">
          <a:xfrm>
            <a:off x="457200" y="1524000"/>
            <a:ext cx="3733800" cy="4800599"/>
          </a:xfrm>
          <a:prstGeom prst="rect">
            <a:avLst/>
          </a:prstGeom>
          <a:noFill/>
          <a:ln w="9525">
            <a:noFill/>
            <a:miter lim="800000"/>
            <a:headEnd/>
            <a:tailEnd/>
          </a:ln>
        </p:spPr>
      </p:pic>
      <p:pic>
        <p:nvPicPr>
          <p:cNvPr id="1029" name="Picture 5"/>
          <p:cNvPicPr>
            <a:picLocks noGrp="1" noChangeAspect="1" noChangeArrowheads="1"/>
          </p:cNvPicPr>
          <p:nvPr>
            <p:ph sz="half" idx="2"/>
          </p:nvPr>
        </p:nvPicPr>
        <p:blipFill>
          <a:blip r:embed="rId4" cstate="print"/>
          <a:stretch>
            <a:fillRect/>
          </a:stretch>
        </p:blipFill>
        <p:spPr bwMode="auto">
          <a:xfrm>
            <a:off x="4648200" y="3188977"/>
            <a:ext cx="4038600" cy="1348408"/>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07FF2753-B5B2-43D5-8F36-5DFA3689BCD7}" type="slidenum">
              <a:rPr lang="en-US" smtClean="0"/>
              <a:pPr/>
              <a:t>15</a:t>
            </a:fld>
            <a:endParaRPr lang="en-US"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Impressed current</a:t>
            </a:r>
            <a:endParaRPr lang="en-US" dirty="0"/>
          </a:p>
        </p:txBody>
      </p:sp>
      <p:pic>
        <p:nvPicPr>
          <p:cNvPr id="5" name="Impressed Current Cathodic Protection.wmv">
            <a:hlinkClick r:id="" action="ppaction://media"/>
          </p:cNvPr>
          <p:cNvPicPr>
            <a:picLocks noGrp="1" noRot="1" noChangeAspect="1"/>
          </p:cNvPicPr>
          <p:nvPr>
            <p:ph idx="1"/>
            <a:videoFile r:link="rId1"/>
          </p:nvPr>
        </p:nvPicPr>
        <p:blipFill>
          <a:blip r:embed="rId4" cstate="print"/>
          <a:stretch>
            <a:fillRect/>
          </a:stretch>
        </p:blipFill>
        <p:spPr>
          <a:xfrm>
            <a:off x="3352800" y="2947988"/>
            <a:ext cx="2438400" cy="1828800"/>
          </a:xfrm>
          <a:prstGeom prst="rect">
            <a:avLst/>
          </a:prstGeom>
        </p:spPr>
      </p:pic>
      <p:sp>
        <p:nvSpPr>
          <p:cNvPr id="4" name="Slide Number Placeholder 3"/>
          <p:cNvSpPr>
            <a:spLocks noGrp="1"/>
          </p:cNvSpPr>
          <p:nvPr>
            <p:ph type="sldNum" sz="quarter" idx="12"/>
          </p:nvPr>
        </p:nvSpPr>
        <p:spPr/>
        <p:txBody>
          <a:bodyPr/>
          <a:lstStyle/>
          <a:p>
            <a:fld id="{07FF2753-B5B2-43D5-8F36-5DFA3689BCD7}" type="slidenum">
              <a:rPr lang="en-US" smtClean="0"/>
              <a:pPr/>
              <a:t>16</a:t>
            </a:fld>
            <a:endParaRPr lang="en-US" dirty="0"/>
          </a:p>
        </p:txBody>
      </p:sp>
    </p:spTree>
  </p:cSld>
  <p:clrMapOvr>
    <a:masterClrMapping/>
  </p:clrMapOvr>
  <p:transition>
    <p:fade/>
  </p:transition>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81000" y="533400"/>
            <a:ext cx="8305800" cy="5257800"/>
          </a:xfrm>
        </p:spPr>
        <p:txBody>
          <a:bodyPr>
            <a:normAutofit fontScale="90000"/>
          </a:bodyPr>
          <a:lstStyle/>
          <a:p>
            <a:pPr algn="l"/>
            <a:r>
              <a:rPr lang="en-US" sz="3100" dirty="0" smtClean="0">
                <a:solidFill>
                  <a:srgbClr val="002060"/>
                </a:solidFill>
              </a:rPr>
              <a:t/>
            </a:r>
            <a:br>
              <a:rPr lang="en-US" sz="3100" dirty="0" smtClean="0">
                <a:solidFill>
                  <a:srgbClr val="002060"/>
                </a:solidFill>
              </a:rPr>
            </a:br>
            <a:r>
              <a:rPr lang="en-US" sz="3100" dirty="0" smtClean="0">
                <a:solidFill>
                  <a:srgbClr val="002060"/>
                </a:solidFill>
              </a:rPr>
              <a:t/>
            </a:r>
            <a:br>
              <a:rPr lang="en-US" sz="3100" dirty="0" smtClean="0">
                <a:solidFill>
                  <a:srgbClr val="002060"/>
                </a:solidFill>
              </a:rPr>
            </a:br>
            <a:r>
              <a:rPr lang="en-US" sz="3100" dirty="0" smtClean="0">
                <a:solidFill>
                  <a:srgbClr val="002060"/>
                </a:solidFill>
              </a:rPr>
              <a:t/>
            </a:r>
            <a:br>
              <a:rPr lang="en-US" sz="3100" dirty="0" smtClean="0">
                <a:solidFill>
                  <a:srgbClr val="002060"/>
                </a:solidFill>
              </a:rPr>
            </a:br>
            <a:r>
              <a:rPr lang="en-US" sz="3100" dirty="0" smtClean="0">
                <a:solidFill>
                  <a:srgbClr val="002060"/>
                </a:solidFill>
              </a:rPr>
              <a:t>Objectives: </a:t>
            </a:r>
            <a:br>
              <a:rPr lang="en-US" sz="3100" dirty="0" smtClean="0">
                <a:solidFill>
                  <a:srgbClr val="002060"/>
                </a:solidFill>
              </a:rPr>
            </a:br>
            <a:r>
              <a:rPr lang="en-US" sz="3100" dirty="0" smtClean="0">
                <a:solidFill>
                  <a:srgbClr val="002060"/>
                </a:solidFill>
              </a:rPr>
              <a:t>1. Explain the purpose of the</a:t>
            </a:r>
            <a:r>
              <a:rPr lang="en-US" sz="3100" dirty="0" smtClean="0"/>
              <a:t> </a:t>
            </a:r>
            <a:r>
              <a:rPr lang="en-US" sz="3100" dirty="0" smtClean="0">
                <a:solidFill>
                  <a:srgbClr val="002060"/>
                </a:solidFill>
              </a:rPr>
              <a:t>CATHODIC PROTECTION SYSTEM.</a:t>
            </a:r>
            <a:br>
              <a:rPr lang="en-US" sz="3100" dirty="0" smtClean="0">
                <a:solidFill>
                  <a:srgbClr val="002060"/>
                </a:solidFill>
              </a:rPr>
            </a:br>
            <a:r>
              <a:rPr lang="en-US" sz="3100" dirty="0" smtClean="0">
                <a:solidFill>
                  <a:srgbClr val="002060"/>
                </a:solidFill>
              </a:rPr>
              <a:t>2. Discuss where CATHODIC PROTECTION SYSTEMS are applied.</a:t>
            </a:r>
            <a:br>
              <a:rPr lang="en-US" sz="3100" dirty="0" smtClean="0">
                <a:solidFill>
                  <a:srgbClr val="002060"/>
                </a:solidFill>
              </a:rPr>
            </a:br>
            <a:r>
              <a:rPr lang="en-US" sz="3100" dirty="0" smtClean="0">
                <a:solidFill>
                  <a:srgbClr val="002060"/>
                </a:solidFill>
              </a:rPr>
              <a:t>3. Understand why corrosion is a concern to the plant systems.</a:t>
            </a:r>
            <a:br>
              <a:rPr lang="en-US" sz="3100" dirty="0" smtClean="0">
                <a:solidFill>
                  <a:srgbClr val="002060"/>
                </a:solidFill>
              </a:rPr>
            </a:br>
            <a:r>
              <a:rPr lang="en-US" sz="3100" dirty="0" smtClean="0">
                <a:solidFill>
                  <a:srgbClr val="002060"/>
                </a:solidFill>
              </a:rPr>
              <a:t>4. Discuss the Components associated with a Cathodic Protection System.</a:t>
            </a:r>
            <a:br>
              <a:rPr lang="en-US" sz="3100" dirty="0" smtClean="0">
                <a:solidFill>
                  <a:srgbClr val="002060"/>
                </a:solidFill>
              </a:rPr>
            </a:br>
            <a:r>
              <a:rPr lang="en-US" sz="3100" dirty="0" smtClean="0">
                <a:solidFill>
                  <a:srgbClr val="002060"/>
                </a:solidFill>
              </a:rPr>
              <a:t>5. Understand the  range of operation for the system for different materials.</a:t>
            </a:r>
            <a:r>
              <a:rPr lang="en-US" sz="3100" dirty="0" smtClean="0"/>
              <a:t/>
            </a:r>
            <a:br>
              <a:rPr lang="en-US" sz="3100" dirty="0" smtClean="0"/>
            </a:br>
            <a:r>
              <a:rPr lang="en-US" dirty="0" smtClean="0"/>
              <a:t/>
            </a:r>
            <a:br>
              <a:rPr lang="en-US" dirty="0" smtClean="0"/>
            </a:br>
            <a:r>
              <a:rPr lang="en-US" dirty="0" smtClean="0"/>
              <a:t/>
            </a:r>
            <a:br>
              <a:rPr lang="en-US" dirty="0" smtClean="0"/>
            </a:br>
            <a:endParaRPr lang="en-US" dirty="0"/>
          </a:p>
        </p:txBody>
      </p:sp>
      <p:sp>
        <p:nvSpPr>
          <p:cNvPr id="4" name="Slide Number Placeholder 3"/>
          <p:cNvSpPr>
            <a:spLocks noGrp="1"/>
          </p:cNvSpPr>
          <p:nvPr>
            <p:ph type="sldNum" sz="quarter" idx="12"/>
          </p:nvPr>
        </p:nvSpPr>
        <p:spPr/>
        <p:txBody>
          <a:bodyPr/>
          <a:lstStyle/>
          <a:p>
            <a:fld id="{07FF2753-B5B2-43D5-8F36-5DFA3689BCD7}" type="slidenum">
              <a:rPr lang="en-US" smtClean="0"/>
              <a:pPr/>
              <a:t>17</a:t>
            </a:fld>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1"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Questions?????</a:t>
            </a:r>
            <a:endParaRPr lang="en-US" dirty="0"/>
          </a:p>
        </p:txBody>
      </p:sp>
      <p:sp>
        <p:nvSpPr>
          <p:cNvPr id="2" name="Slide Number Placeholder 1"/>
          <p:cNvSpPr>
            <a:spLocks noGrp="1"/>
          </p:cNvSpPr>
          <p:nvPr>
            <p:ph type="sldNum" sz="quarter" idx="12"/>
          </p:nvPr>
        </p:nvSpPr>
        <p:spPr/>
        <p:txBody>
          <a:bodyPr/>
          <a:lstStyle/>
          <a:p>
            <a:fld id="{07FF2753-B5B2-43D5-8F36-5DFA3689BCD7}" type="slidenum">
              <a:rPr lang="en-US" smtClean="0"/>
              <a:pPr/>
              <a:t>18</a:t>
            </a:fld>
            <a:endParaRPr lang="en-US"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Cathodic Protection systems</a:t>
            </a:r>
            <a:endParaRPr lang="en-US" dirty="0"/>
          </a:p>
        </p:txBody>
      </p:sp>
      <p:sp>
        <p:nvSpPr>
          <p:cNvPr id="3" name="Subtitle 2"/>
          <p:cNvSpPr>
            <a:spLocks noGrp="1"/>
          </p:cNvSpPr>
          <p:nvPr>
            <p:ph type="subTitle" idx="1"/>
          </p:nvPr>
        </p:nvSpPr>
        <p:spPr/>
        <p:txBody>
          <a:bodyPr/>
          <a:lstStyle/>
          <a:p>
            <a:endParaRPr lang="en-US" dirty="0" smtClean="0"/>
          </a:p>
          <a:p>
            <a:endParaRPr lang="en-US" dirty="0" smtClean="0"/>
          </a:p>
          <a:p>
            <a:endParaRPr lang="en-US" dirty="0"/>
          </a:p>
        </p:txBody>
      </p:sp>
      <p:sp>
        <p:nvSpPr>
          <p:cNvPr id="5" name="Slide Number Placeholder 4"/>
          <p:cNvSpPr>
            <a:spLocks noGrp="1"/>
          </p:cNvSpPr>
          <p:nvPr>
            <p:ph type="sldNum" sz="quarter" idx="12"/>
          </p:nvPr>
        </p:nvSpPr>
        <p:spPr/>
        <p:txBody>
          <a:bodyPr/>
          <a:lstStyle/>
          <a:p>
            <a:fld id="{07FF2753-B5B2-43D5-8F36-5DFA3689BCD7}" type="slidenum">
              <a:rPr lang="en-US" smtClean="0"/>
              <a:pPr/>
              <a:t>2</a:t>
            </a:fld>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457200" y="3352800"/>
            <a:ext cx="8077200" cy="335280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Slide Number Placeholder 4"/>
          <p:cNvSpPr>
            <a:spLocks noGrp="1"/>
          </p:cNvSpPr>
          <p:nvPr>
            <p:ph type="sldNum" sz="quarter" idx="12"/>
          </p:nvPr>
        </p:nvSpPr>
        <p:spPr/>
        <p:txBody>
          <a:bodyPr/>
          <a:lstStyle/>
          <a:p>
            <a:pPr>
              <a:defRPr/>
            </a:pPr>
            <a:fld id="{A9D22970-B6DF-420A-A2AA-3752A7B0B6F0}" type="slidenum">
              <a:rPr lang="en-US"/>
              <a:pPr>
                <a:defRPr/>
              </a:pPr>
              <a:t>3</a:t>
            </a:fld>
            <a:endParaRPr lang="en-US" dirty="0"/>
          </a:p>
        </p:txBody>
      </p:sp>
      <p:sp>
        <p:nvSpPr>
          <p:cNvPr id="7172" name="Rectangle 4"/>
          <p:cNvSpPr>
            <a:spLocks noChangeArrowheads="1"/>
          </p:cNvSpPr>
          <p:nvPr/>
        </p:nvSpPr>
        <p:spPr bwMode="auto">
          <a:xfrm>
            <a:off x="609600" y="441325"/>
            <a:ext cx="8077200" cy="5632311"/>
          </a:xfrm>
          <a:prstGeom prst="rect">
            <a:avLst/>
          </a:prstGeom>
          <a:noFill/>
          <a:ln w="9525">
            <a:noFill/>
            <a:miter lim="800000"/>
            <a:headEnd/>
            <a:tailEnd/>
          </a:ln>
        </p:spPr>
        <p:txBody>
          <a:bodyPr>
            <a:spAutoFit/>
          </a:bodyPr>
          <a:lstStyle/>
          <a:p>
            <a:r>
              <a:rPr lang="en-US" sz="2000" i="1" u="sng" dirty="0">
                <a:latin typeface="Times New Roman" pitchFamily="18" charset="0"/>
              </a:rPr>
              <a:t>Title</a:t>
            </a:r>
            <a:r>
              <a:rPr lang="en-US" sz="2000" dirty="0">
                <a:latin typeface="Times New Roman" pitchFamily="18" charset="0"/>
              </a:rPr>
              <a:t>: </a:t>
            </a:r>
            <a:r>
              <a:rPr lang="en-US" sz="2000" dirty="0" smtClean="0">
                <a:latin typeface="Times New Roman" pitchFamily="18" charset="0"/>
              </a:rPr>
              <a:t> Cathodic Protection System</a:t>
            </a:r>
            <a:r>
              <a:rPr lang="en-US" sz="2000" dirty="0">
                <a:latin typeface="Times New Roman" pitchFamily="18" charset="0"/>
              </a:rPr>
              <a:t/>
            </a:r>
            <a:br>
              <a:rPr lang="en-US" sz="2000" dirty="0">
                <a:latin typeface="Times New Roman" pitchFamily="18" charset="0"/>
              </a:rPr>
            </a:br>
            <a:r>
              <a:rPr lang="en-US" sz="2000" i="1" u="sng" dirty="0">
                <a:latin typeface="Times New Roman" pitchFamily="18" charset="0"/>
              </a:rPr>
              <a:t>Number</a:t>
            </a:r>
            <a:r>
              <a:rPr lang="en-US" sz="2000" dirty="0">
                <a:latin typeface="Times New Roman" pitchFamily="18" charset="0"/>
              </a:rPr>
              <a:t>:  </a:t>
            </a:r>
            <a:r>
              <a:rPr lang="en-US" sz="2000" dirty="0" smtClean="0">
                <a:latin typeface="Times New Roman" pitchFamily="18" charset="0"/>
              </a:rPr>
              <a:t>AT-1060-LP-Cathodic Protection	</a:t>
            </a:r>
            <a:r>
              <a:rPr lang="en-US" sz="2000" dirty="0">
                <a:latin typeface="Times New Roman" pitchFamily="18" charset="0"/>
              </a:rPr>
              <a:t>	</a:t>
            </a:r>
            <a:r>
              <a:rPr lang="en-US" sz="2000" i="1" u="sng" dirty="0">
                <a:latin typeface="Times New Roman" pitchFamily="18" charset="0"/>
              </a:rPr>
              <a:t>Revision</a:t>
            </a:r>
            <a:r>
              <a:rPr lang="en-US" sz="2000" dirty="0">
                <a:latin typeface="Times New Roman" pitchFamily="18" charset="0"/>
              </a:rPr>
              <a:t>:  </a:t>
            </a:r>
            <a:r>
              <a:rPr lang="en-US" sz="2000" dirty="0" smtClean="0">
                <a:latin typeface="Times New Roman" pitchFamily="18" charset="0"/>
              </a:rPr>
              <a:t>0.0</a:t>
            </a:r>
            <a:r>
              <a:rPr lang="en-US" sz="2000" dirty="0">
                <a:latin typeface="Times New Roman" pitchFamily="18" charset="0"/>
              </a:rPr>
              <a:t/>
            </a:r>
            <a:br>
              <a:rPr lang="en-US" sz="2000" dirty="0">
                <a:latin typeface="Times New Roman" pitchFamily="18" charset="0"/>
              </a:rPr>
            </a:br>
            <a:r>
              <a:rPr lang="en-US" sz="2000" i="1" u="sng" dirty="0">
                <a:latin typeface="Times New Roman" pitchFamily="18" charset="0"/>
              </a:rPr>
              <a:t>Program</a:t>
            </a:r>
            <a:r>
              <a:rPr lang="en-US" sz="2000" dirty="0">
                <a:latin typeface="Times New Roman" pitchFamily="18" charset="0"/>
              </a:rPr>
              <a:t>:  </a:t>
            </a:r>
            <a:r>
              <a:rPr lang="en-US" sz="2000" dirty="0" smtClean="0">
                <a:latin typeface="Times New Roman" pitchFamily="18" charset="0"/>
              </a:rPr>
              <a:t>NET NLO</a:t>
            </a:r>
            <a:r>
              <a:rPr lang="en-US" sz="2000" dirty="0">
                <a:latin typeface="Times New Roman" pitchFamily="18" charset="0"/>
              </a:rPr>
              <a:t/>
            </a:r>
            <a:br>
              <a:rPr lang="en-US" sz="2000" dirty="0">
                <a:latin typeface="Times New Roman" pitchFamily="18" charset="0"/>
              </a:rPr>
            </a:br>
            <a:r>
              <a:rPr lang="en-US" sz="2000" i="1" u="sng" dirty="0">
                <a:latin typeface="Times New Roman" pitchFamily="18" charset="0"/>
              </a:rPr>
              <a:t>Author</a:t>
            </a:r>
            <a:r>
              <a:rPr lang="en-US" sz="2000" dirty="0">
                <a:latin typeface="Times New Roman" pitchFamily="18" charset="0"/>
              </a:rPr>
              <a:t>:     </a:t>
            </a:r>
            <a:r>
              <a:rPr lang="en-US" sz="2000" dirty="0" smtClean="0">
                <a:latin typeface="Times New Roman" pitchFamily="18" charset="0"/>
              </a:rPr>
              <a:t>Alex Ramos</a:t>
            </a:r>
            <a:r>
              <a:rPr lang="en-US" sz="2000" dirty="0">
                <a:latin typeface="Times New Roman" pitchFamily="18" charset="0"/>
              </a:rPr>
              <a:t>		</a:t>
            </a:r>
            <a:r>
              <a:rPr lang="en-US" sz="2000" i="1" u="sng" dirty="0">
                <a:latin typeface="Times New Roman" pitchFamily="18" charset="0"/>
              </a:rPr>
              <a:t>Date</a:t>
            </a:r>
            <a:r>
              <a:rPr lang="en-US" sz="2000" dirty="0">
                <a:latin typeface="Times New Roman" pitchFamily="18" charset="0"/>
              </a:rPr>
              <a:t>:  </a:t>
            </a:r>
            <a:r>
              <a:rPr lang="en-US" sz="2000" dirty="0" smtClean="0">
                <a:latin typeface="Times New Roman" pitchFamily="18" charset="0"/>
              </a:rPr>
              <a:t>4/26/2011  </a:t>
            </a:r>
          </a:p>
          <a:p>
            <a:r>
              <a:rPr lang="en-US" sz="2000" i="1" u="sng" dirty="0" smtClean="0">
                <a:latin typeface="Times New Roman" pitchFamily="18" charset="0"/>
              </a:rPr>
              <a:t>IT Review:</a:t>
            </a:r>
            <a:r>
              <a:rPr lang="en-US" sz="2000" dirty="0" smtClean="0">
                <a:latin typeface="Times New Roman" pitchFamily="18" charset="0"/>
              </a:rPr>
              <a:t>			</a:t>
            </a:r>
            <a:r>
              <a:rPr lang="en-US" sz="2000" i="1" u="sng" dirty="0" smtClean="0">
                <a:latin typeface="Times New Roman" pitchFamily="18" charset="0"/>
              </a:rPr>
              <a:t>Date:</a:t>
            </a:r>
            <a:r>
              <a:rPr lang="en-US" sz="2000" dirty="0">
                <a:latin typeface="Times New Roman" pitchFamily="18" charset="0"/>
              </a:rPr>
              <a:t/>
            </a:r>
            <a:br>
              <a:rPr lang="en-US" sz="2000" dirty="0">
                <a:latin typeface="Times New Roman" pitchFamily="18" charset="0"/>
              </a:rPr>
            </a:br>
            <a:r>
              <a:rPr lang="en-US" sz="2000" i="1" u="sng" dirty="0">
                <a:latin typeface="Times New Roman" pitchFamily="18" charset="0"/>
              </a:rPr>
              <a:t>Approved</a:t>
            </a:r>
            <a:r>
              <a:rPr lang="en-US" sz="2000" dirty="0">
                <a:latin typeface="Times New Roman" pitchFamily="18" charset="0"/>
              </a:rPr>
              <a:t>:  			</a:t>
            </a:r>
            <a:r>
              <a:rPr lang="en-US" sz="2000" i="1" u="sng" dirty="0">
                <a:latin typeface="Times New Roman" pitchFamily="18" charset="0"/>
              </a:rPr>
              <a:t>Date</a:t>
            </a:r>
            <a:r>
              <a:rPr lang="en-US" sz="2000" dirty="0">
                <a:latin typeface="Times New Roman" pitchFamily="18" charset="0"/>
              </a:rPr>
              <a:t>:  </a:t>
            </a:r>
            <a:r>
              <a:rPr lang="en-US" sz="2000" dirty="0" smtClean="0">
                <a:latin typeface="Times New Roman" pitchFamily="18" charset="0"/>
              </a:rPr>
              <a:t>  </a:t>
            </a:r>
            <a:r>
              <a:rPr lang="en-US" sz="2000" dirty="0">
                <a:latin typeface="Times New Roman" pitchFamily="18" charset="0"/>
              </a:rPr>
              <a:t/>
            </a:r>
            <a:br>
              <a:rPr lang="en-US" sz="2000" dirty="0">
                <a:latin typeface="Times New Roman" pitchFamily="18" charset="0"/>
              </a:rPr>
            </a:br>
            <a:r>
              <a:rPr lang="en-US" sz="2000" i="1" dirty="0">
                <a:latin typeface="Times New Roman" pitchFamily="18" charset="0"/>
              </a:rPr>
              <a:t>Instructor Guidelines</a:t>
            </a:r>
            <a:r>
              <a:rPr lang="en-US" sz="2000" dirty="0">
                <a:latin typeface="Times New Roman" pitchFamily="18" charset="0"/>
              </a:rPr>
              <a:t>:</a:t>
            </a:r>
            <a:br>
              <a:rPr lang="en-US" sz="2000" dirty="0">
                <a:latin typeface="Times New Roman" pitchFamily="18" charset="0"/>
              </a:rPr>
            </a:br>
            <a:r>
              <a:rPr lang="en-US" sz="2000" dirty="0">
                <a:latin typeface="Times New Roman" pitchFamily="18" charset="0"/>
              </a:rPr>
              <a:t>	</a:t>
            </a:r>
            <a:r>
              <a:rPr lang="en-US" sz="2000" u="sng" dirty="0">
                <a:latin typeface="Times New Roman" pitchFamily="18" charset="0"/>
              </a:rPr>
              <a:t>Lesson Format</a:t>
            </a:r>
            <a:r>
              <a:rPr lang="en-US" sz="2000" dirty="0">
                <a:latin typeface="Times New Roman" pitchFamily="18" charset="0"/>
              </a:rPr>
              <a:t/>
            </a:r>
            <a:br>
              <a:rPr lang="en-US" sz="2000" dirty="0">
                <a:latin typeface="Times New Roman" pitchFamily="18" charset="0"/>
              </a:rPr>
            </a:br>
            <a:r>
              <a:rPr lang="en-US" sz="2000" dirty="0">
                <a:latin typeface="Times New Roman" pitchFamily="18" charset="0"/>
              </a:rPr>
              <a:t>		</a:t>
            </a:r>
            <a:r>
              <a:rPr lang="en-US" sz="2000" b="0" dirty="0">
                <a:latin typeface="Times New Roman" pitchFamily="18" charset="0"/>
              </a:rPr>
              <a:t>PowerPoint Presentation</a:t>
            </a:r>
            <a:br>
              <a:rPr lang="en-US" sz="2000" b="0" dirty="0">
                <a:latin typeface="Times New Roman" pitchFamily="18" charset="0"/>
              </a:rPr>
            </a:br>
            <a:r>
              <a:rPr lang="en-US" sz="2000" dirty="0">
                <a:latin typeface="Times New Roman" pitchFamily="18" charset="0"/>
              </a:rPr>
              <a:t>	</a:t>
            </a:r>
            <a:r>
              <a:rPr lang="en-US" sz="2000" u="sng" dirty="0">
                <a:latin typeface="Times New Roman" pitchFamily="18" charset="0"/>
              </a:rPr>
              <a:t>Materials</a:t>
            </a:r>
            <a:r>
              <a:rPr lang="en-US" sz="2000" dirty="0">
                <a:latin typeface="Times New Roman" pitchFamily="18" charset="0"/>
              </a:rPr>
              <a:t/>
            </a:r>
            <a:br>
              <a:rPr lang="en-US" sz="2000" dirty="0">
                <a:latin typeface="Times New Roman" pitchFamily="18" charset="0"/>
              </a:rPr>
            </a:br>
            <a:r>
              <a:rPr lang="en-US" sz="2000" dirty="0">
                <a:latin typeface="Times New Roman" pitchFamily="18" charset="0"/>
              </a:rPr>
              <a:t>		</a:t>
            </a:r>
            <a:r>
              <a:rPr lang="en-US" sz="2000" b="0" dirty="0">
                <a:latin typeface="Times New Roman" pitchFamily="18" charset="0"/>
              </a:rPr>
              <a:t>Computer Projector</a:t>
            </a:r>
            <a:r>
              <a:rPr lang="en-US" sz="2000" dirty="0">
                <a:latin typeface="Times New Roman" pitchFamily="18" charset="0"/>
              </a:rPr>
              <a:t/>
            </a:r>
            <a:br>
              <a:rPr lang="en-US" sz="2000" dirty="0">
                <a:latin typeface="Times New Roman" pitchFamily="18" charset="0"/>
              </a:rPr>
            </a:br>
            <a:r>
              <a:rPr lang="en-US" sz="2000" dirty="0">
                <a:latin typeface="Times New Roman" pitchFamily="18" charset="0"/>
              </a:rPr>
              <a:t>	</a:t>
            </a:r>
            <a:r>
              <a:rPr lang="en-US" sz="2000" u="sng" dirty="0">
                <a:latin typeface="Times New Roman" pitchFamily="18" charset="0"/>
              </a:rPr>
              <a:t>Evaluation</a:t>
            </a:r>
            <a:r>
              <a:rPr lang="en-US" sz="2000" dirty="0">
                <a:latin typeface="Times New Roman" pitchFamily="18" charset="0"/>
              </a:rPr>
              <a:t/>
            </a:r>
            <a:br>
              <a:rPr lang="en-US" sz="2000" dirty="0">
                <a:latin typeface="Times New Roman" pitchFamily="18" charset="0"/>
              </a:rPr>
            </a:br>
            <a:r>
              <a:rPr lang="en-US" sz="2000" dirty="0">
                <a:latin typeface="Times New Roman" pitchFamily="18" charset="0"/>
              </a:rPr>
              <a:t>		</a:t>
            </a:r>
            <a:r>
              <a:rPr lang="en-US" sz="2000" b="0" dirty="0">
                <a:latin typeface="Times New Roman" pitchFamily="18" charset="0"/>
              </a:rPr>
              <a:t>Written exam in conjunction with other lesson plans,</a:t>
            </a:r>
            <a:br>
              <a:rPr lang="en-US" sz="2000" b="0" dirty="0">
                <a:latin typeface="Times New Roman" pitchFamily="18" charset="0"/>
              </a:rPr>
            </a:br>
            <a:r>
              <a:rPr lang="en-US" sz="2000" b="0" dirty="0">
                <a:latin typeface="Times New Roman" pitchFamily="18" charset="0"/>
              </a:rPr>
              <a:t>		presentations, and handouts</a:t>
            </a:r>
            <a:r>
              <a:rPr lang="en-US" sz="2000" dirty="0">
                <a:latin typeface="Times New Roman" pitchFamily="18" charset="0"/>
              </a:rPr>
              <a:t/>
            </a:r>
            <a:br>
              <a:rPr lang="en-US" sz="2000" dirty="0">
                <a:latin typeface="Times New Roman" pitchFamily="18" charset="0"/>
              </a:rPr>
            </a:br>
            <a:r>
              <a:rPr lang="en-US" sz="2000" dirty="0">
                <a:latin typeface="Times New Roman" pitchFamily="18" charset="0"/>
              </a:rPr>
              <a:t>	</a:t>
            </a:r>
            <a:r>
              <a:rPr lang="en-US" sz="2000" u="sng" dirty="0">
                <a:latin typeface="Times New Roman" pitchFamily="18" charset="0"/>
              </a:rPr>
              <a:t>Remarks</a:t>
            </a:r>
            <a:r>
              <a:rPr lang="en-US" sz="2000" dirty="0">
                <a:latin typeface="Times New Roman" pitchFamily="18" charset="0"/>
              </a:rPr>
              <a:t/>
            </a:r>
            <a:br>
              <a:rPr lang="en-US" sz="2000" dirty="0">
                <a:latin typeface="Times New Roman" pitchFamily="18" charset="0"/>
              </a:rPr>
            </a:br>
            <a:r>
              <a:rPr lang="en-US" sz="2000" dirty="0">
                <a:latin typeface="Times New Roman" pitchFamily="18" charset="0"/>
              </a:rPr>
              <a:t>		None</a:t>
            </a:r>
            <a:br>
              <a:rPr lang="en-US" sz="2000" dirty="0">
                <a:latin typeface="Times New Roman" pitchFamily="18" charset="0"/>
              </a:rPr>
            </a:br>
            <a:r>
              <a:rPr lang="en-US" sz="2000" dirty="0">
                <a:latin typeface="Times New Roman" pitchFamily="18" charset="0"/>
              </a:rPr>
              <a:t>	</a:t>
            </a:r>
            <a:r>
              <a:rPr lang="en-US" sz="2000" u="sng" dirty="0">
                <a:latin typeface="Times New Roman" pitchFamily="18" charset="0"/>
              </a:rPr>
              <a:t>References</a:t>
            </a:r>
            <a:r>
              <a:rPr lang="en-US" sz="2000" dirty="0">
                <a:latin typeface="Times New Roman" pitchFamily="18" charset="0"/>
              </a:rPr>
              <a:t/>
            </a:r>
            <a:br>
              <a:rPr lang="en-US" sz="2000" dirty="0">
                <a:latin typeface="Times New Roman" pitchFamily="18" charset="0"/>
              </a:rPr>
            </a:br>
            <a:r>
              <a:rPr lang="en-US" sz="2000" dirty="0">
                <a:latin typeface="Times New Roman" pitchFamily="18" charset="0"/>
              </a:rPr>
              <a:t>		</a:t>
            </a:r>
            <a:r>
              <a:rPr lang="en-US" sz="2000" dirty="0" smtClean="0">
                <a:latin typeface="Times New Roman" pitchFamily="18" charset="0"/>
              </a:rPr>
              <a:t>1X4AB07-00014 CAPAC Instruction Manual</a:t>
            </a:r>
            <a:endParaRPr lang="en-US" sz="2000" b="0" dirty="0">
              <a:latin typeface="Times New Roman" pitchFamily="18" charset="0"/>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71789" name="Group 109"/>
          <p:cNvGraphicFramePr>
            <a:graphicFrameLocks noGrp="1"/>
          </p:cNvGraphicFramePr>
          <p:nvPr>
            <p:ph/>
          </p:nvPr>
        </p:nvGraphicFramePr>
        <p:xfrm>
          <a:off x="171450" y="609600"/>
          <a:ext cx="8820150" cy="5516568"/>
        </p:xfrm>
        <a:graphic>
          <a:graphicData uri="http://schemas.openxmlformats.org/drawingml/2006/table">
            <a:tbl>
              <a:tblPr/>
              <a:tblGrid>
                <a:gridCol w="876300"/>
                <a:gridCol w="876300"/>
                <a:gridCol w="4838700"/>
                <a:gridCol w="1066800"/>
                <a:gridCol w="1162050"/>
              </a:tblGrid>
              <a:tr h="42703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1" i="0" u="sng" strike="noStrike" cap="none" normalizeH="0" baseline="0" dirty="0" smtClean="0">
                          <a:ln>
                            <a:noFill/>
                          </a:ln>
                          <a:solidFill>
                            <a:schemeClr val="tx1"/>
                          </a:solidFill>
                          <a:effectLst/>
                          <a:latin typeface="Times New Roman" pitchFamily="18" charset="0"/>
                        </a:rPr>
                        <a:t>Rev No</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1" i="0" u="sng" strike="noStrike" cap="none" normalizeH="0" baseline="0" dirty="0" smtClean="0">
                          <a:ln>
                            <a:noFill/>
                          </a:ln>
                          <a:solidFill>
                            <a:schemeClr val="tx1"/>
                          </a:solidFill>
                          <a:effectLst/>
                          <a:latin typeface="Times New Roman" pitchFamily="18" charset="0"/>
                        </a:rPr>
                        <a:t>Date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1" i="0" u="sng" strike="noStrike" cap="none" normalizeH="0" baseline="0" dirty="0" smtClean="0">
                          <a:ln>
                            <a:noFill/>
                          </a:ln>
                          <a:solidFill>
                            <a:schemeClr val="tx1"/>
                          </a:solidFill>
                          <a:effectLst/>
                          <a:latin typeface="Times New Roman" pitchFamily="18" charset="0"/>
                        </a:rPr>
                        <a:t>Reason for Revision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1" i="0" u="sng" strike="noStrike" cap="none" normalizeH="0" baseline="0" dirty="0" smtClean="0">
                          <a:ln>
                            <a:noFill/>
                          </a:ln>
                          <a:solidFill>
                            <a:schemeClr val="tx1"/>
                          </a:solidFill>
                          <a:effectLst/>
                          <a:latin typeface="Times New Roman" pitchFamily="18" charset="0"/>
                        </a:rPr>
                        <a:t>Author’s Initials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1" i="0" u="sng" strike="noStrike" cap="none" normalizeH="0" baseline="0" dirty="0" smtClean="0">
                          <a:ln>
                            <a:noFill/>
                          </a:ln>
                          <a:solidFill>
                            <a:schemeClr val="tx1"/>
                          </a:solidFill>
                          <a:effectLst/>
                          <a:latin typeface="Times New Roman" pitchFamily="18" charset="0"/>
                        </a:rPr>
                        <a:t>Supv’s Initials</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C0C0"/>
                    </a:solidFill>
                  </a:tcPr>
                </a:tc>
              </a:tr>
              <a:tr h="390525">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0.0</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04/26/11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Initial Development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AWR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893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ACAD item 5.3.2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893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893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2113">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893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893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893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893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735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893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893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893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95" name="Slide Number Placeholder 3"/>
          <p:cNvSpPr>
            <a:spLocks noGrp="1"/>
          </p:cNvSpPr>
          <p:nvPr>
            <p:ph type="sldNum" sz="quarter" idx="11"/>
          </p:nvPr>
        </p:nvSpPr>
        <p:spPr/>
        <p:txBody>
          <a:bodyPr/>
          <a:lstStyle/>
          <a:p>
            <a:pPr>
              <a:defRPr/>
            </a:pPr>
            <a:fld id="{27DC6C36-CF63-41C8-BD43-08FEAAD0AD18}" type="slidenum">
              <a:rPr lang="en-US"/>
              <a:pPr>
                <a:defRPr/>
              </a:pPr>
              <a:t>4</a:t>
            </a:fld>
            <a:endParaRPr lang="en-US"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81000" y="533400"/>
            <a:ext cx="8305800" cy="5257800"/>
          </a:xfrm>
        </p:spPr>
        <p:txBody>
          <a:bodyPr>
            <a:normAutofit fontScale="90000"/>
          </a:bodyPr>
          <a:lstStyle/>
          <a:p>
            <a:pPr algn="l"/>
            <a:r>
              <a:rPr lang="en-US" sz="3100" dirty="0" smtClean="0">
                <a:solidFill>
                  <a:srgbClr val="002060"/>
                </a:solidFill>
              </a:rPr>
              <a:t/>
            </a:r>
            <a:br>
              <a:rPr lang="en-US" sz="3100" dirty="0" smtClean="0">
                <a:solidFill>
                  <a:srgbClr val="002060"/>
                </a:solidFill>
              </a:rPr>
            </a:br>
            <a:r>
              <a:rPr lang="en-US" sz="3100" dirty="0" smtClean="0">
                <a:solidFill>
                  <a:srgbClr val="002060"/>
                </a:solidFill>
              </a:rPr>
              <a:t/>
            </a:r>
            <a:br>
              <a:rPr lang="en-US" sz="3100" dirty="0" smtClean="0">
                <a:solidFill>
                  <a:srgbClr val="002060"/>
                </a:solidFill>
              </a:rPr>
            </a:br>
            <a:r>
              <a:rPr lang="en-US" sz="3100" dirty="0" smtClean="0">
                <a:solidFill>
                  <a:srgbClr val="002060"/>
                </a:solidFill>
              </a:rPr>
              <a:t/>
            </a:r>
            <a:br>
              <a:rPr lang="en-US" sz="3100" dirty="0" smtClean="0">
                <a:solidFill>
                  <a:srgbClr val="002060"/>
                </a:solidFill>
              </a:rPr>
            </a:br>
            <a:r>
              <a:rPr lang="en-US" sz="3100" dirty="0" smtClean="0">
                <a:solidFill>
                  <a:srgbClr val="002060"/>
                </a:solidFill>
              </a:rPr>
              <a:t>Objectives: </a:t>
            </a:r>
            <a:br>
              <a:rPr lang="en-US" sz="3100" dirty="0" smtClean="0">
                <a:solidFill>
                  <a:srgbClr val="002060"/>
                </a:solidFill>
              </a:rPr>
            </a:br>
            <a:r>
              <a:rPr lang="en-US" sz="3100" dirty="0" smtClean="0">
                <a:solidFill>
                  <a:srgbClr val="002060"/>
                </a:solidFill>
              </a:rPr>
              <a:t>1. Explain the purpose of the</a:t>
            </a:r>
            <a:r>
              <a:rPr lang="en-US" sz="3100" dirty="0" smtClean="0"/>
              <a:t> </a:t>
            </a:r>
            <a:r>
              <a:rPr lang="en-US" sz="3100" dirty="0" smtClean="0">
                <a:solidFill>
                  <a:srgbClr val="002060"/>
                </a:solidFill>
              </a:rPr>
              <a:t>CATHODIC PROTECTION SYSTEM.</a:t>
            </a:r>
            <a:br>
              <a:rPr lang="en-US" sz="3100" dirty="0" smtClean="0">
                <a:solidFill>
                  <a:srgbClr val="002060"/>
                </a:solidFill>
              </a:rPr>
            </a:br>
            <a:r>
              <a:rPr lang="en-US" sz="3100" dirty="0" smtClean="0">
                <a:solidFill>
                  <a:srgbClr val="002060"/>
                </a:solidFill>
              </a:rPr>
              <a:t>2. Discuss where CATHODIC PROTECTION SYSTEMS are applied.</a:t>
            </a:r>
            <a:br>
              <a:rPr lang="en-US" sz="3100" dirty="0" smtClean="0">
                <a:solidFill>
                  <a:srgbClr val="002060"/>
                </a:solidFill>
              </a:rPr>
            </a:br>
            <a:r>
              <a:rPr lang="en-US" sz="3100" dirty="0" smtClean="0">
                <a:solidFill>
                  <a:srgbClr val="002060"/>
                </a:solidFill>
              </a:rPr>
              <a:t>3. Understand why corrosion is a concern to the plant systems.</a:t>
            </a:r>
            <a:br>
              <a:rPr lang="en-US" sz="3100" dirty="0" smtClean="0">
                <a:solidFill>
                  <a:srgbClr val="002060"/>
                </a:solidFill>
              </a:rPr>
            </a:br>
            <a:r>
              <a:rPr lang="en-US" sz="3100" dirty="0" smtClean="0">
                <a:solidFill>
                  <a:srgbClr val="002060"/>
                </a:solidFill>
              </a:rPr>
              <a:t>4. Discuss the Components associated with a Cathodic Protection System.</a:t>
            </a:r>
            <a:br>
              <a:rPr lang="en-US" sz="3100" dirty="0" smtClean="0">
                <a:solidFill>
                  <a:srgbClr val="002060"/>
                </a:solidFill>
              </a:rPr>
            </a:br>
            <a:r>
              <a:rPr lang="en-US" sz="3100" dirty="0" smtClean="0">
                <a:solidFill>
                  <a:srgbClr val="002060"/>
                </a:solidFill>
              </a:rPr>
              <a:t>5. Understand the  range of operation for the system for different materials.</a:t>
            </a:r>
            <a:r>
              <a:rPr lang="en-US" sz="3100" dirty="0" smtClean="0"/>
              <a:t/>
            </a:r>
            <a:br>
              <a:rPr lang="en-US" sz="3100" dirty="0" smtClean="0"/>
            </a:br>
            <a:r>
              <a:rPr lang="en-US" dirty="0" smtClean="0"/>
              <a:t/>
            </a:r>
            <a:br>
              <a:rPr lang="en-US" dirty="0" smtClean="0"/>
            </a:br>
            <a:r>
              <a:rPr lang="en-US" dirty="0" smtClean="0"/>
              <a:t/>
            </a:r>
            <a:br>
              <a:rPr lang="en-US" dirty="0" smtClean="0"/>
            </a:br>
            <a:endParaRPr lang="en-US" dirty="0"/>
          </a:p>
        </p:txBody>
      </p:sp>
      <p:sp>
        <p:nvSpPr>
          <p:cNvPr id="4" name="Slide Number Placeholder 3"/>
          <p:cNvSpPr>
            <a:spLocks noGrp="1"/>
          </p:cNvSpPr>
          <p:nvPr>
            <p:ph type="sldNum" sz="quarter" idx="12"/>
          </p:nvPr>
        </p:nvSpPr>
        <p:spPr/>
        <p:txBody>
          <a:bodyPr/>
          <a:lstStyle/>
          <a:p>
            <a:fld id="{07FF2753-B5B2-43D5-8F36-5DFA3689BCD7}" type="slidenum">
              <a:rPr lang="en-US" smtClean="0"/>
              <a:pPr/>
              <a:t>5</a:t>
            </a:fld>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8229600" cy="762000"/>
          </a:xfrm>
        </p:spPr>
        <p:txBody>
          <a:bodyPr/>
          <a:lstStyle/>
          <a:p>
            <a:r>
              <a:rPr lang="en-US" dirty="0" smtClean="0"/>
              <a:t>What is CORROSION?</a:t>
            </a:r>
            <a:endParaRPr lang="en-US" dirty="0"/>
          </a:p>
        </p:txBody>
      </p:sp>
      <p:sp>
        <p:nvSpPr>
          <p:cNvPr id="3" name="Content Placeholder 2"/>
          <p:cNvSpPr>
            <a:spLocks noGrp="1"/>
          </p:cNvSpPr>
          <p:nvPr>
            <p:ph idx="1"/>
          </p:nvPr>
        </p:nvSpPr>
        <p:spPr>
          <a:xfrm>
            <a:off x="457200" y="914400"/>
            <a:ext cx="8229600" cy="3124200"/>
          </a:xfrm>
        </p:spPr>
        <p:txBody>
          <a:bodyPr>
            <a:normAutofit/>
          </a:bodyPr>
          <a:lstStyle/>
          <a:p>
            <a:r>
              <a:rPr lang="en-US" sz="1800" dirty="0" smtClean="0"/>
              <a:t>The word “corrosion” refers to the destruction of a metal or alloy by chemical or electro-chemical reaction with its environment.</a:t>
            </a:r>
          </a:p>
          <a:p>
            <a:r>
              <a:rPr lang="en-US" sz="1800" dirty="0" smtClean="0"/>
              <a:t>The most common types:</a:t>
            </a:r>
          </a:p>
          <a:p>
            <a:r>
              <a:rPr lang="en-US" sz="1800" dirty="0" smtClean="0"/>
              <a:t>- Electro-chemical corrosion</a:t>
            </a:r>
          </a:p>
          <a:p>
            <a:r>
              <a:rPr lang="en-US" sz="1800" dirty="0" smtClean="0"/>
              <a:t>- Galvanic corrosion</a:t>
            </a:r>
          </a:p>
          <a:p>
            <a:r>
              <a:rPr lang="en-US" sz="1800" dirty="0" smtClean="0"/>
              <a:t>Two basic requirements must exist : 1-anodic and cathodic areas must exist or have two dissimilar metals electrically joined. 2-Must be a path for current flow or metals immersed in an electrolyte (water)</a:t>
            </a:r>
          </a:p>
          <a:p>
            <a:endParaRPr lang="en-US" dirty="0"/>
          </a:p>
        </p:txBody>
      </p:sp>
      <p:sp>
        <p:nvSpPr>
          <p:cNvPr id="4" name="Slide Number Placeholder 3"/>
          <p:cNvSpPr>
            <a:spLocks noGrp="1"/>
          </p:cNvSpPr>
          <p:nvPr>
            <p:ph type="sldNum" sz="quarter" idx="12"/>
          </p:nvPr>
        </p:nvSpPr>
        <p:spPr/>
        <p:txBody>
          <a:bodyPr/>
          <a:lstStyle/>
          <a:p>
            <a:fld id="{07FF2753-B5B2-43D5-8F36-5DFA3689BCD7}" type="slidenum">
              <a:rPr lang="en-US" smtClean="0"/>
              <a:pPr/>
              <a:t>6</a:t>
            </a:fld>
            <a:endParaRPr lang="en-US" dirty="0"/>
          </a:p>
        </p:txBody>
      </p:sp>
      <p:pic>
        <p:nvPicPr>
          <p:cNvPr id="5" name="Corrosion Demonstration.wmv">
            <a:hlinkClick r:id="" action="ppaction://media"/>
          </p:cNvPr>
          <p:cNvPicPr>
            <a:picLocks noRot="1" noChangeAspect="1"/>
          </p:cNvPicPr>
          <p:nvPr>
            <a:videoFile r:link="rId1"/>
          </p:nvPr>
        </p:nvPicPr>
        <p:blipFill>
          <a:blip r:embed="rId4" cstate="print"/>
          <a:stretch>
            <a:fillRect/>
          </a:stretch>
        </p:blipFill>
        <p:spPr>
          <a:xfrm>
            <a:off x="1447800" y="3733800"/>
            <a:ext cx="6172200" cy="297180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heckerboard(across)">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heckerboard(across)">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checkerboard(across)">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checkerboard(across)">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checkerboard(across)">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ppt_x"/>
                                          </p:val>
                                        </p:tav>
                                        <p:tav tm="100000">
                                          <p:val>
                                            <p:strVal val="#ppt_x"/>
                                          </p:val>
                                        </p:tav>
                                      </p:tavLst>
                                    </p:anim>
                                    <p:anim calcmode="lin" valueType="num">
                                      <p:cBhvr additive="base">
                                        <p:cTn id="3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39" restart="whenNotActive" fill="hold" evtFilter="cancelBubble" nodeType="interactiveSeq">
                <p:stCondLst>
                  <p:cond evt="onClick" delay="0">
                    <p:tgtEl>
                      <p:spTgt spid="5"/>
                    </p:tgtEl>
                  </p:cond>
                </p:stCondLst>
                <p:endSync evt="end" delay="0">
                  <p:rtn val="all"/>
                </p:endSync>
                <p:childTnLst>
                  <p:par>
                    <p:cTn id="40" fill="hold">
                      <p:stCondLst>
                        <p:cond delay="0"/>
                      </p:stCondLst>
                      <p:childTnLst>
                        <p:par>
                          <p:cTn id="41" fill="hold">
                            <p:stCondLst>
                              <p:cond delay="0"/>
                            </p:stCondLst>
                            <p:childTnLst>
                              <p:par>
                                <p:cTn id="42" presetID="2" presetClass="mediacall" presetSubtype="0" fill="hold" nodeType="clickEffect">
                                  <p:stCondLst>
                                    <p:cond delay="0"/>
                                  </p:stCondLst>
                                  <p:childTnLst>
                                    <p:cmd type="call" cmd="togglePause">
                                      <p:cBhvr>
                                        <p:cTn id="43" dur="1" fill="hold"/>
                                        <p:tgtEl>
                                          <p:spTgt spid="5"/>
                                        </p:tgtEl>
                                      </p:cBhvr>
                                    </p:cmd>
                                  </p:childTnLst>
                                </p:cTn>
                              </p:par>
                            </p:childTnLst>
                          </p:cTn>
                        </p:par>
                      </p:childTnLst>
                    </p:cTn>
                  </p:par>
                </p:childTnLst>
              </p:cTn>
              <p:nextCondLst>
                <p:cond evt="onClick" delay="0">
                  <p:tgtEl>
                    <p:spTgt spid="5"/>
                  </p:tgtEl>
                </p:cond>
              </p:nextCondLst>
            </p:seq>
            <p:video>
              <p:cMediaNode>
                <p:cTn id="44" fill="hold" display="0">
                  <p:stCondLst>
                    <p:cond delay="indefinite"/>
                  </p:stCondLst>
                  <p:endCondLst>
                    <p:cond evt="onNext" delay="0">
                      <p:tgtEl>
                        <p:sldTgt/>
                      </p:tgtEl>
                    </p:cond>
                    <p:cond evt="onPrev" delay="0">
                      <p:tgtEl>
                        <p:sldTgt/>
                      </p:tgtEl>
                    </p:cond>
                  </p:endCondLst>
                </p:cTn>
                <p:tgtEl>
                  <p:spTgt spid="5"/>
                </p:tgtEl>
              </p:cMediaNode>
            </p:video>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a:t>
            </a:r>
            <a:endParaRPr lang="en-US" dirty="0"/>
          </a:p>
        </p:txBody>
      </p:sp>
      <p:sp>
        <p:nvSpPr>
          <p:cNvPr id="3" name="Content Placeholder 2"/>
          <p:cNvSpPr>
            <a:spLocks noGrp="1"/>
          </p:cNvSpPr>
          <p:nvPr>
            <p:ph idx="1"/>
          </p:nvPr>
        </p:nvSpPr>
        <p:spPr/>
        <p:txBody>
          <a:bodyPr/>
          <a:lstStyle/>
          <a:p>
            <a:r>
              <a:rPr lang="en-US" dirty="0" smtClean="0"/>
              <a:t>To eliminate the rusting or corrosion which occurs on metals immersed in water.</a:t>
            </a:r>
          </a:p>
          <a:p>
            <a:endParaRPr lang="en-US" dirty="0" smtClean="0"/>
          </a:p>
          <a:p>
            <a:pPr algn="ctr"/>
            <a:r>
              <a:rPr lang="en-US" sz="4000" dirty="0" smtClean="0">
                <a:solidFill>
                  <a:srgbClr val="FF0000"/>
                </a:solidFill>
              </a:rPr>
              <a:t>CAPAC</a:t>
            </a:r>
          </a:p>
          <a:p>
            <a:r>
              <a:rPr lang="en-US" dirty="0" smtClean="0">
                <a:solidFill>
                  <a:srgbClr val="FF0000"/>
                </a:solidFill>
              </a:rPr>
              <a:t>CA</a:t>
            </a:r>
            <a:r>
              <a:rPr lang="en-US" dirty="0" smtClean="0"/>
              <a:t>thodic </a:t>
            </a:r>
            <a:r>
              <a:rPr lang="en-US" dirty="0" smtClean="0">
                <a:solidFill>
                  <a:srgbClr val="FF0000"/>
                </a:solidFill>
              </a:rPr>
              <a:t>P</a:t>
            </a:r>
            <a:r>
              <a:rPr lang="en-US" dirty="0" smtClean="0"/>
              <a:t>rotection </a:t>
            </a:r>
            <a:r>
              <a:rPr lang="en-US" dirty="0" smtClean="0">
                <a:solidFill>
                  <a:srgbClr val="FF0000"/>
                </a:solidFill>
              </a:rPr>
              <a:t>A</a:t>
            </a:r>
            <a:r>
              <a:rPr lang="en-US" dirty="0" smtClean="0"/>
              <a:t>utomatically </a:t>
            </a:r>
            <a:r>
              <a:rPr lang="en-US" dirty="0" smtClean="0">
                <a:solidFill>
                  <a:srgbClr val="FF0000"/>
                </a:solidFill>
              </a:rPr>
              <a:t>C</a:t>
            </a:r>
            <a:r>
              <a:rPr lang="en-US" dirty="0" smtClean="0"/>
              <a:t>ontrolled</a:t>
            </a:r>
            <a:endParaRPr lang="en-US" dirty="0"/>
          </a:p>
        </p:txBody>
      </p:sp>
      <p:sp>
        <p:nvSpPr>
          <p:cNvPr id="4" name="Slide Number Placeholder 3"/>
          <p:cNvSpPr>
            <a:spLocks noGrp="1"/>
          </p:cNvSpPr>
          <p:nvPr>
            <p:ph type="sldNum" sz="quarter" idx="12"/>
          </p:nvPr>
        </p:nvSpPr>
        <p:spPr/>
        <p:txBody>
          <a:bodyPr/>
          <a:lstStyle/>
          <a:p>
            <a:fld id="{07FF2753-B5B2-43D5-8F36-5DFA3689BCD7}" type="slidenum">
              <a:rPr lang="en-US" smtClean="0"/>
              <a:pPr/>
              <a:t>7</a:t>
            </a:fld>
            <a:endParaRPr lang="en-US" dirty="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tx1">
                    <a:lumMod val="95000"/>
                  </a:schemeClr>
                </a:solidFill>
              </a:rPr>
              <a:t>Applies to fixed structures such as:</a:t>
            </a:r>
            <a:endParaRPr lang="en-US" sz="3200" dirty="0">
              <a:solidFill>
                <a:schemeClr val="tx1">
                  <a:lumMod val="95000"/>
                </a:schemeClr>
              </a:solidFill>
            </a:endParaRPr>
          </a:p>
        </p:txBody>
      </p:sp>
      <p:sp>
        <p:nvSpPr>
          <p:cNvPr id="3" name="Content Placeholder 2"/>
          <p:cNvSpPr>
            <a:spLocks noGrp="1"/>
          </p:cNvSpPr>
          <p:nvPr>
            <p:ph idx="1"/>
          </p:nvPr>
        </p:nvSpPr>
        <p:spPr/>
        <p:txBody>
          <a:bodyPr/>
          <a:lstStyle/>
          <a:p>
            <a:r>
              <a:rPr lang="en-US" dirty="0" smtClean="0"/>
              <a:t>1. Tanks</a:t>
            </a:r>
          </a:p>
          <a:p>
            <a:r>
              <a:rPr lang="en-US" dirty="0" smtClean="0"/>
              <a:t>2. Condenser Water Boxes</a:t>
            </a:r>
          </a:p>
          <a:p>
            <a:r>
              <a:rPr lang="en-US" dirty="0" smtClean="0"/>
              <a:t>3. Piers</a:t>
            </a:r>
          </a:p>
          <a:p>
            <a:r>
              <a:rPr lang="en-US" dirty="0" smtClean="0"/>
              <a:t>4. Docks</a:t>
            </a:r>
          </a:p>
          <a:p>
            <a:r>
              <a:rPr lang="en-US" dirty="0" smtClean="0"/>
              <a:t>5. Evaporators</a:t>
            </a:r>
          </a:p>
          <a:p>
            <a:r>
              <a:rPr lang="en-US" dirty="0" smtClean="0"/>
              <a:t>6. Valves piping and other metal surfaces submerged in a liquids which support corrosion.</a:t>
            </a:r>
            <a:endParaRPr lang="en-US" dirty="0"/>
          </a:p>
        </p:txBody>
      </p:sp>
      <p:sp>
        <p:nvSpPr>
          <p:cNvPr id="4" name="Slide Number Placeholder 3"/>
          <p:cNvSpPr>
            <a:spLocks noGrp="1"/>
          </p:cNvSpPr>
          <p:nvPr>
            <p:ph type="sldNum" sz="quarter" idx="12"/>
          </p:nvPr>
        </p:nvSpPr>
        <p:spPr/>
        <p:txBody>
          <a:bodyPr/>
          <a:lstStyle/>
          <a:p>
            <a:fld id="{07FF2753-B5B2-43D5-8F36-5DFA3689BCD7}" type="slidenum">
              <a:rPr lang="en-US" smtClean="0"/>
              <a:pPr/>
              <a:t>8</a:t>
            </a:fld>
            <a:endParaRPr lang="en-US"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Components</a:t>
            </a:r>
            <a:endParaRPr lang="en-US" dirty="0"/>
          </a:p>
        </p:txBody>
      </p:sp>
      <p:sp>
        <p:nvSpPr>
          <p:cNvPr id="3" name="Content Placeholder 2"/>
          <p:cNvSpPr>
            <a:spLocks noGrp="1"/>
          </p:cNvSpPr>
          <p:nvPr>
            <p:ph idx="1"/>
          </p:nvPr>
        </p:nvSpPr>
        <p:spPr/>
        <p:txBody>
          <a:bodyPr/>
          <a:lstStyle/>
          <a:p>
            <a:r>
              <a:rPr lang="en-US" dirty="0" smtClean="0"/>
              <a:t>1. Control Amplifier</a:t>
            </a:r>
          </a:p>
          <a:p>
            <a:r>
              <a:rPr lang="en-US" dirty="0" smtClean="0"/>
              <a:t>2. Power Supplies </a:t>
            </a:r>
          </a:p>
          <a:p>
            <a:r>
              <a:rPr lang="en-US" dirty="0" smtClean="0"/>
              <a:t>3. Reference Electrode</a:t>
            </a:r>
          </a:p>
          <a:p>
            <a:r>
              <a:rPr lang="en-US" dirty="0" smtClean="0"/>
              <a:t>4. Anodes</a:t>
            </a:r>
          </a:p>
          <a:p>
            <a:r>
              <a:rPr lang="en-US" dirty="0" smtClean="0"/>
              <a:t>5. Metal surface of material (CATHODE)</a:t>
            </a:r>
            <a:endParaRPr lang="en-US" dirty="0"/>
          </a:p>
        </p:txBody>
      </p:sp>
      <p:sp>
        <p:nvSpPr>
          <p:cNvPr id="4" name="Slide Number Placeholder 3"/>
          <p:cNvSpPr>
            <a:spLocks noGrp="1"/>
          </p:cNvSpPr>
          <p:nvPr>
            <p:ph type="sldNum" sz="quarter" idx="12"/>
          </p:nvPr>
        </p:nvSpPr>
        <p:spPr/>
        <p:txBody>
          <a:bodyPr/>
          <a:lstStyle/>
          <a:p>
            <a:fld id="{07FF2753-B5B2-43D5-8F36-5DFA3689BCD7}" type="slidenum">
              <a:rPr lang="en-US" smtClean="0"/>
              <a:pPr/>
              <a:t>9</a:t>
            </a:fld>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RCNE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E52582DE6CEE3488E2B36DA63C24266" ma:contentTypeVersion="2" ma:contentTypeDescription="Create a new document." ma:contentTypeScope="" ma:versionID="81379d60be5df44d8b7f8258964d0d4f">
  <xsd:schema xmlns:xsd="http://www.w3.org/2001/XMLSchema" xmlns:p="http://schemas.microsoft.com/office/2006/metadata/properties" targetNamespace="http://schemas.microsoft.com/office/2006/metadata/properties" ma:root="true" ma:fieldsID="e7a143b59dc4d8b40df7e8e9dbb086a0">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55063242-93B3-4518-8DD0-C72C3188BB3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7A52F1B4-4274-4353-8ED9-26ADE8CB9F46}">
  <ds:schemaRefs>
    <ds:schemaRef ds:uri="http://schemas.microsoft.com/sharepoint/v3/contenttype/forms"/>
  </ds:schemaRefs>
</ds:datastoreItem>
</file>

<file path=customXml/itemProps3.xml><?xml version="1.0" encoding="utf-8"?>
<ds:datastoreItem xmlns:ds="http://schemas.openxmlformats.org/officeDocument/2006/customXml" ds:itemID="{1F8E0A72-452D-4D57-951B-39A6F952AD46}">
  <ds:schemaRefs>
    <ds:schemaRef ds:uri="http://purl.org/dc/elements/1.1/"/>
    <ds:schemaRef ds:uri="http://schemas.microsoft.com/office/2006/documentManagement/types"/>
    <ds:schemaRef ds:uri="http://schemas.microsoft.com/office/2006/metadata/properties"/>
    <ds:schemaRef ds:uri="http://purl.org/dc/terms/"/>
    <ds:schemaRef ds:uri="http://purl.org/dc/dcmitype/"/>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RCNET</Template>
  <TotalTime>436</TotalTime>
  <Words>760</Words>
  <Application>Microsoft Office PowerPoint</Application>
  <PresentationFormat>On-screen Show (4:3)</PresentationFormat>
  <Paragraphs>112</Paragraphs>
  <Slides>18</Slides>
  <Notes>9</Notes>
  <HiddenSlides>2</HiddenSlides>
  <MMClips>2</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RCNET</vt:lpstr>
      <vt:lpstr>PowerPoint Presentation</vt:lpstr>
      <vt:lpstr>Cathodic Protection systems</vt:lpstr>
      <vt:lpstr>PowerPoint Presentation</vt:lpstr>
      <vt:lpstr>PowerPoint Presentation</vt:lpstr>
      <vt:lpstr>   Objectives:  1. Explain the purpose of the CATHODIC PROTECTION SYSTEM. 2. Discuss where CATHODIC PROTECTION SYSTEMS are applied. 3. Understand why corrosion is a concern to the plant systems. 4. Discuss the Components associated with a Cathodic Protection System. 5. Understand the  range of operation for the system for different materials.   </vt:lpstr>
      <vt:lpstr>What is CORROSION?</vt:lpstr>
      <vt:lpstr>Purpose</vt:lpstr>
      <vt:lpstr>Applies to fixed structures such as:</vt:lpstr>
      <vt:lpstr>System Components</vt:lpstr>
      <vt:lpstr>Controller (Control Panel)</vt:lpstr>
      <vt:lpstr>Controller consist of</vt:lpstr>
      <vt:lpstr>System Probes</vt:lpstr>
      <vt:lpstr>Two General types of protection with Cathodic protection systems</vt:lpstr>
      <vt:lpstr>System Operation</vt:lpstr>
      <vt:lpstr>Examples of potential values for various types of materials</vt:lpstr>
      <vt:lpstr>Example of Impressed current</vt:lpstr>
      <vt:lpstr>   Objectives:  1. Explain the purpose of the CATHODIC PROTECTION SYSTEM. 2. Discuss where CATHODIC PROTECTION SYSTEMS are applied. 3. Understand why corrosion is a concern to the plant systems. 4. Discuss the Components associated with a Cathodic Protection System. 5. Understand the  range of operation for the system for different materials.   </vt:lpstr>
      <vt:lpstr>Questions?????</vt:lpstr>
    </vt:vector>
  </TitlesOfParts>
  <Company>Information Technology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Cathodic Protection systems</dc:title>
  <dc:creator>AWRAMOS</dc:creator>
  <cp:lastModifiedBy>Peggy Hines IRSC</cp:lastModifiedBy>
  <cp:revision>50</cp:revision>
  <dcterms:created xsi:type="dcterms:W3CDTF">2011-04-26T13:57:10Z</dcterms:created>
  <dcterms:modified xsi:type="dcterms:W3CDTF">2013-02-13T15:31:38Z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0x0101006E52582DE6CEE3488E2B36DA63C24266</vt:lpwstr>
  </property>
</Properties>
</file>