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35"/>
  </p:notesMasterIdLst>
  <p:sldIdLst>
    <p:sldId id="313" r:id="rId5"/>
    <p:sldId id="270" r:id="rId6"/>
    <p:sldId id="269" r:id="rId7"/>
    <p:sldId id="287" r:id="rId8"/>
    <p:sldId id="268" r:id="rId9"/>
    <p:sldId id="275" r:id="rId10"/>
    <p:sldId id="296" r:id="rId11"/>
    <p:sldId id="297" r:id="rId12"/>
    <p:sldId id="298" r:id="rId13"/>
    <p:sldId id="299" r:id="rId14"/>
    <p:sldId id="266" r:id="rId15"/>
    <p:sldId id="292" r:id="rId16"/>
    <p:sldId id="290" r:id="rId17"/>
    <p:sldId id="274" r:id="rId18"/>
    <p:sldId id="300" r:id="rId19"/>
    <p:sldId id="301" r:id="rId20"/>
    <p:sldId id="302" r:id="rId21"/>
    <p:sldId id="303" r:id="rId22"/>
    <p:sldId id="304" r:id="rId23"/>
    <p:sldId id="265" r:id="rId24"/>
    <p:sldId id="306" r:id="rId25"/>
    <p:sldId id="305" r:id="rId26"/>
    <p:sldId id="307" r:id="rId27"/>
    <p:sldId id="308" r:id="rId28"/>
    <p:sldId id="294" r:id="rId29"/>
    <p:sldId id="293" r:id="rId30"/>
    <p:sldId id="309" r:id="rId31"/>
    <p:sldId id="295" r:id="rId32"/>
    <p:sldId id="310" r:id="rId33"/>
    <p:sldId id="311"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66"/>
    <a:srgbClr val="FF00FF"/>
    <a:srgbClr val="CC99FF"/>
    <a:srgbClr val="FF3300"/>
    <a:srgbClr val="FFFFFF"/>
    <a:srgbClr val="99FF99"/>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252" autoAdjust="0"/>
  </p:normalViewPr>
  <p:slideViewPr>
    <p:cSldViewPr snapToGrid="0">
      <p:cViewPr varScale="1">
        <p:scale>
          <a:sx n="58" d="100"/>
          <a:sy n="58" d="100"/>
        </p:scale>
        <p:origin x="-274"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E092971-DC92-4217-9CCA-D51CE1A49DED}" type="slidenum">
              <a:rPr lang="en-US"/>
              <a:pPr>
                <a:defRPr/>
              </a:pPr>
              <a:t>‹#›</a:t>
            </a:fld>
            <a:endParaRPr lang="en-US" dirty="0"/>
          </a:p>
        </p:txBody>
      </p:sp>
    </p:spTree>
    <p:extLst>
      <p:ext uri="{BB962C8B-B14F-4D97-AF65-F5344CB8AC3E}">
        <p14:creationId xmlns:p14="http://schemas.microsoft.com/office/powerpoint/2010/main" val="1821488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pPr>
                <a:defRPr/>
              </a:pPr>
              <a:t>1</a:t>
            </a:fld>
            <a:endParaRPr lang="en-US"/>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3CFC5DD-34FE-4438-BD2C-566361D46171}" type="slidenum">
              <a:rPr lang="en-US" smtClean="0"/>
              <a:pPr/>
              <a:t>26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en-US" smtClean="0"/>
              <a:t>Using this one line diagram introduce the students of how the reactor trip breakers fit in the reactor protection scheme.  Point out the bypass reactor trip breakers and their purpose.   </a:t>
            </a:r>
          </a:p>
          <a:p>
            <a:pPr eaLnBrk="1" hangingPunct="1"/>
            <a:endParaRPr lang="en-US" smtClean="0"/>
          </a:p>
          <a:p>
            <a:pPr eaLnBrk="1" hangingPunct="1"/>
            <a:r>
              <a:rPr lang="en-US" smtClean="0"/>
              <a:t>The rod control system requires power not only to move the control rods, but also to maintain their position.  Each reactor trip breaker is controlled by its associated train of SSPS for reactor protection.  When reactor protection is required, power is interrupted to the rod control system by the opening of the reactor trip breakers.  This loss of power to the rod control system causes the control rods to drop into the core causing the reactor to shutdown.</a:t>
            </a:r>
          </a:p>
          <a:p>
            <a:pPr eaLnBrk="1" hangingPunct="1"/>
            <a:endParaRPr lang="en-US" smtClean="0"/>
          </a:p>
          <a:p>
            <a:pPr eaLnBrk="1" hangingPunct="1"/>
            <a:r>
              <a:rPr lang="en-US" smtClean="0"/>
              <a:t>Bypass Reactor Trip Breaker (BYB) is used to allow testing of its associated RTB while the plant is operating.  The BYB is normally open and racked out to the disconnect position.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709E437-6293-4DA6-97FB-FD695469AB86}" type="slidenum">
              <a:rPr lang="en-US" smtClean="0"/>
              <a:pPr/>
              <a:t>28</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lnSpc>
                <a:spcPct val="80000"/>
              </a:lnSpc>
            </a:pPr>
            <a:r>
              <a:rPr lang="en-US" sz="800" smtClean="0"/>
              <a:t>a. Output Relay Bay #1 contains:</a:t>
            </a:r>
          </a:p>
          <a:p>
            <a:pPr eaLnBrk="1" hangingPunct="1">
              <a:lnSpc>
                <a:spcPct val="80000"/>
              </a:lnSpc>
            </a:pPr>
            <a:r>
              <a:rPr lang="en-US" sz="800" smtClean="0"/>
              <a:t>	(1) Master relays</a:t>
            </a:r>
          </a:p>
          <a:p>
            <a:pPr eaLnBrk="1" hangingPunct="1">
              <a:lnSpc>
                <a:spcPct val="80000"/>
              </a:lnSpc>
            </a:pPr>
            <a:r>
              <a:rPr lang="en-US" sz="800" smtClean="0"/>
              <a:t>	(2) Slave relays (protection)</a:t>
            </a:r>
          </a:p>
          <a:p>
            <a:pPr eaLnBrk="1" hangingPunct="1">
              <a:lnSpc>
                <a:spcPct val="80000"/>
              </a:lnSpc>
            </a:pPr>
            <a:r>
              <a:rPr lang="en-US" sz="800" smtClean="0"/>
              <a:t>	(3) Output relay test panel</a:t>
            </a:r>
          </a:p>
          <a:p>
            <a:pPr eaLnBrk="1" hangingPunct="1">
              <a:lnSpc>
                <a:spcPct val="80000"/>
              </a:lnSpc>
            </a:pPr>
            <a:r>
              <a:rPr lang="en-US" sz="800" smtClean="0"/>
              <a:t>b. Output Relay Bay #2 contains:</a:t>
            </a:r>
          </a:p>
          <a:p>
            <a:pPr eaLnBrk="1" hangingPunct="1">
              <a:lnSpc>
                <a:spcPct val="80000"/>
              </a:lnSpc>
            </a:pPr>
            <a:r>
              <a:rPr lang="en-US" sz="800" smtClean="0"/>
              <a:t>	(1) Slave relays only</a:t>
            </a:r>
          </a:p>
          <a:p>
            <a:pPr eaLnBrk="1" hangingPunct="1">
              <a:lnSpc>
                <a:spcPct val="80000"/>
              </a:lnSpc>
            </a:pPr>
            <a:r>
              <a:rPr lang="en-US" sz="800" smtClean="0"/>
              <a:t>	(2) Relays in the upper section are control type relays,</a:t>
            </a:r>
          </a:p>
          <a:p>
            <a:pPr eaLnBrk="1" hangingPunct="1">
              <a:lnSpc>
                <a:spcPct val="80000"/>
              </a:lnSpc>
            </a:pPr>
            <a:r>
              <a:rPr lang="en-US" sz="800" smtClean="0"/>
              <a:t>	relays in the bottom are protection only type relays.</a:t>
            </a:r>
          </a:p>
          <a:p>
            <a:pPr eaLnBrk="1" hangingPunct="1">
              <a:lnSpc>
                <a:spcPct val="80000"/>
              </a:lnSpc>
            </a:pPr>
            <a:r>
              <a:rPr lang="en-US" sz="800" smtClean="0"/>
              <a:t>c. Master Relays</a:t>
            </a:r>
          </a:p>
          <a:p>
            <a:pPr eaLnBrk="1" hangingPunct="1">
              <a:lnSpc>
                <a:spcPct val="80000"/>
              </a:lnSpc>
            </a:pPr>
            <a:r>
              <a:rPr lang="en-US" sz="800" smtClean="0"/>
              <a:t>	(1) Each master relay can control up to 4 slave relays.</a:t>
            </a:r>
          </a:p>
          <a:p>
            <a:pPr eaLnBrk="1" hangingPunct="1">
              <a:lnSpc>
                <a:spcPct val="80000"/>
              </a:lnSpc>
            </a:pPr>
            <a:r>
              <a:rPr lang="en-US" sz="800" smtClean="0"/>
              <a:t>	(2) The master relays are DC relays which energize to actuate (supplied with auctioneered 48 vdc from the Logic Bay).</a:t>
            </a:r>
          </a:p>
          <a:p>
            <a:pPr eaLnBrk="1" hangingPunct="1">
              <a:lnSpc>
                <a:spcPct val="80000"/>
              </a:lnSpc>
            </a:pPr>
            <a:r>
              <a:rPr lang="en-US" sz="800" smtClean="0"/>
              <a:t>	(3) Relays are energized either by a driver card or directly by using the QMCB HS</a:t>
            </a:r>
          </a:p>
          <a:p>
            <a:pPr eaLnBrk="1" hangingPunct="1">
              <a:lnSpc>
                <a:spcPct val="80000"/>
              </a:lnSpc>
            </a:pPr>
            <a:r>
              <a:rPr lang="en-US" sz="800" smtClean="0"/>
              <a:t>d. Slave Relays</a:t>
            </a:r>
          </a:p>
          <a:p>
            <a:pPr eaLnBrk="1" hangingPunct="1">
              <a:lnSpc>
                <a:spcPct val="80000"/>
              </a:lnSpc>
            </a:pPr>
            <a:r>
              <a:rPr lang="en-US" sz="800" smtClean="0"/>
              <a:t>	(1) Send the actual start/stop signals to various plant equipment.</a:t>
            </a:r>
          </a:p>
          <a:p>
            <a:pPr eaLnBrk="1" hangingPunct="1">
              <a:lnSpc>
                <a:spcPct val="80000"/>
              </a:lnSpc>
            </a:pPr>
            <a:r>
              <a:rPr lang="en-US" sz="800" smtClean="0"/>
              <a:t>	(2) The slave relays are AC relays (120 vac) which energize to actuate.</a:t>
            </a:r>
          </a:p>
          <a:p>
            <a:pPr eaLnBrk="1" hangingPunct="1">
              <a:lnSpc>
                <a:spcPct val="80000"/>
              </a:lnSpc>
            </a:pPr>
            <a:r>
              <a:rPr lang="en-US" sz="800" smtClean="0"/>
              <a:t>	(3) Many slave relays are arranged with a dual operating coil one which must energize to actuate the associated relay (latch coil) and one that resets the slave relay after it has been actuated (unlatch coil).</a:t>
            </a:r>
          </a:p>
          <a:p>
            <a:pPr eaLnBrk="1" hangingPunct="1">
              <a:lnSpc>
                <a:spcPct val="80000"/>
              </a:lnSpc>
            </a:pPr>
            <a:r>
              <a:rPr lang="en-US" sz="800" smtClean="0"/>
              <a:t>		(a) Latching coil energizes when the associated master relay energizes.</a:t>
            </a:r>
          </a:p>
          <a:p>
            <a:pPr eaLnBrk="1" hangingPunct="1">
              <a:lnSpc>
                <a:spcPct val="80000"/>
              </a:lnSpc>
            </a:pPr>
            <a:r>
              <a:rPr lang="en-US" sz="800" smtClean="0"/>
              <a:t>		(b) After the latching coil is de-energized the associated slave relay remains in the actuated position (similar to the operation of a lockout relay).</a:t>
            </a:r>
          </a:p>
          <a:p>
            <a:pPr eaLnBrk="1" hangingPunct="1">
              <a:lnSpc>
                <a:spcPct val="80000"/>
              </a:lnSpc>
            </a:pPr>
            <a:r>
              <a:rPr lang="en-US" sz="800" smtClean="0"/>
              <a:t>		(c) To reset the slave relay to the normal alignment the unlatch coil must be energized by the operator (reset switch). 120 VAC power is required to energize the unlatch coil just 			as it is to energize the latching coil.</a:t>
            </a:r>
          </a:p>
          <a:p>
            <a:pPr eaLnBrk="1" hangingPunct="1">
              <a:lnSpc>
                <a:spcPct val="80000"/>
              </a:lnSpc>
            </a:pPr>
            <a:r>
              <a:rPr lang="en-US" sz="800" smtClean="0"/>
              <a:t>		(d) If the latching coil is still energized and the associated unlatch coil is energized concurrently, the slave relay remains in the actuated position.</a:t>
            </a:r>
          </a:p>
          <a:p>
            <a:pPr eaLnBrk="1" hangingPunct="1">
              <a:lnSpc>
                <a:spcPct val="80000"/>
              </a:lnSpc>
            </a:pPr>
            <a:endParaRPr lang="en-US" sz="800" smtClean="0"/>
          </a:p>
          <a:p>
            <a:pPr eaLnBrk="1" hangingPunct="1">
              <a:lnSpc>
                <a:spcPct val="80000"/>
              </a:lnSpc>
            </a:pPr>
            <a:endParaRPr lang="en-US" sz="8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ftr" sz="quarter" idx="4"/>
          </p:nvPr>
        </p:nvSpPr>
        <p:spPr>
          <a:noFill/>
        </p:spPr>
        <p:txBody>
          <a:bodyPr/>
          <a:lstStyle/>
          <a:p>
            <a:r>
              <a:rPr lang="en-US" smtClean="0"/>
              <a:t>V-IC-PP-20102-001</a:t>
            </a:r>
          </a:p>
        </p:txBody>
      </p:sp>
      <p:sp>
        <p:nvSpPr>
          <p:cNvPr id="33795" name="Rectangle 7"/>
          <p:cNvSpPr>
            <a:spLocks noGrp="1" noChangeArrowheads="1"/>
          </p:cNvSpPr>
          <p:nvPr>
            <p:ph type="sldNum" sz="quarter" idx="5"/>
          </p:nvPr>
        </p:nvSpPr>
        <p:spPr>
          <a:noFill/>
        </p:spPr>
        <p:txBody>
          <a:bodyPr/>
          <a:lstStyle/>
          <a:p>
            <a:fld id="{E69F121F-07D0-4680-B563-AAA74CD4B5F7}" type="slidenum">
              <a:rPr lang="en-US" smtClean="0"/>
              <a:pPr/>
              <a:t>3</a:t>
            </a:fld>
            <a:endParaRPr lang="en-US" smtClean="0"/>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E092971-DC92-4217-9CCA-D51CE1A49DED}" type="slidenum">
              <a:rPr lang="en-US" smtClean="0"/>
              <a:pPr>
                <a:defRPr/>
              </a:pPr>
              <a:t>7</a:t>
            </a:fld>
            <a:endParaRPr lang="en-US" dirty="0"/>
          </a:p>
        </p:txBody>
      </p:sp>
    </p:spTree>
    <p:extLst>
      <p:ext uri="{BB962C8B-B14F-4D97-AF65-F5344CB8AC3E}">
        <p14:creationId xmlns:p14="http://schemas.microsoft.com/office/powerpoint/2010/main" val="2342970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E092971-DC92-4217-9CCA-D51CE1A49DED}" type="slidenum">
              <a:rPr lang="en-US" smtClean="0"/>
              <a:pPr>
                <a:defRPr/>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p:spPr>
        <p:txBody>
          <a:bodyPr/>
          <a:lstStyle/>
          <a:p>
            <a:r>
              <a:rPr lang="en-US" smtClean="0"/>
              <a:t>Reactor Protection System</a:t>
            </a:r>
          </a:p>
        </p:txBody>
      </p:sp>
      <p:sp>
        <p:nvSpPr>
          <p:cNvPr id="34819" name="Rectangle 6"/>
          <p:cNvSpPr>
            <a:spLocks noGrp="1" noChangeArrowheads="1"/>
          </p:cNvSpPr>
          <p:nvPr>
            <p:ph type="ftr" sz="quarter" idx="4"/>
          </p:nvPr>
        </p:nvSpPr>
        <p:spPr>
          <a:noFill/>
        </p:spPr>
        <p:txBody>
          <a:bodyPr/>
          <a:lstStyle/>
          <a:p>
            <a:r>
              <a:rPr lang="en-US" smtClean="0"/>
              <a:t>V-LO-PP-28101 Rev-01</a:t>
            </a:r>
          </a:p>
        </p:txBody>
      </p:sp>
      <p:sp>
        <p:nvSpPr>
          <p:cNvPr id="34820" name="Rectangle 7"/>
          <p:cNvSpPr>
            <a:spLocks noGrp="1" noChangeArrowheads="1"/>
          </p:cNvSpPr>
          <p:nvPr>
            <p:ph type="sldNum" sz="quarter" idx="5"/>
          </p:nvPr>
        </p:nvSpPr>
        <p:spPr>
          <a:noFill/>
        </p:spPr>
        <p:txBody>
          <a:bodyPr/>
          <a:lstStyle/>
          <a:p>
            <a:fld id="{3EAD1A7A-9404-42A5-906B-AC90CD763D43}" type="slidenum">
              <a:rPr lang="en-US" smtClean="0"/>
              <a:pPr/>
              <a:t>12</a:t>
            </a:fld>
            <a:endParaRPr lang="en-US" smtClean="0"/>
          </a:p>
        </p:txBody>
      </p:sp>
      <p:sp>
        <p:nvSpPr>
          <p:cNvPr id="34821" name="Rectangle 2"/>
          <p:cNvSpPr>
            <a:spLocks noGrp="1" noRot="1" noChangeAspect="1" noChangeArrowheads="1" noTextEdit="1"/>
          </p:cNvSpPr>
          <p:nvPr>
            <p:ph type="sldImg"/>
          </p:nvPr>
        </p:nvSpPr>
        <p:spPr>
          <a:ln/>
        </p:spPr>
      </p:sp>
      <p:sp>
        <p:nvSpPr>
          <p:cNvPr id="34822" name="Rectangle 3"/>
          <p:cNvSpPr>
            <a:spLocks noGrp="1" noChangeArrowheads="1"/>
          </p:cNvSpPr>
          <p:nvPr>
            <p:ph type="body" idx="1"/>
          </p:nvPr>
        </p:nvSpPr>
        <p:spPr>
          <a:noFill/>
          <a:ln/>
        </p:spPr>
        <p:txBody>
          <a:bodyPr/>
          <a:lstStyle/>
          <a:p>
            <a:pPr eaLnBrk="1" hangingPunct="1"/>
            <a:r>
              <a:rPr lang="en-US" sz="1000" smtClean="0"/>
              <a:t>An instrument loop consists of a transmitter or sensor for measuring a parameter, a power supply, a receiver and connecting cabling.  For the sake of discussion we will use Pressurizer level channel I for an example.  Transmitter LT-459 measures pressurizer level by the use of a D/P type sensor.  Its loop power supply comes from NSSS protection cabinet I.  A current signal of 4-20 mA is generated based on the level measured in the pressurizer.  A constant voltage is sent to the transmitter via its loop power supply card. The resistance inside the transmitter is based on the level.  This resistance changes the current signal from 4–20 mA.  A signal converter changes this current signal to a 0-10 VDC signal.  This 0-10 VDC signal is sent through isolated and un-isolated circuits.  The isolated signal is sent to control board meters and alarms; NSSS control cabinet 2, and the integrated plant computer.  One of the un-isolated signals is sent for reactor protection to an electronic on/off switch called a bi-stable.  A bi-stable is a circuit that basically turns on or off its output based on a set point.  Think of it as an electronic light switch.  Example: In this case the “Pressurizer High Level Trip” set point is at 92%.  When the bi-stable’s input reaches a voltage level for 92% level (approx. 9.2 VDC), its output automatically turns off.  The output of the bi-stable interfaces SSPS by an input relay. The SSPS input relay for level channel 459 which is located in the channel I input bay (shown like the one below) is normally energized when level is below the trip set point.  When the trip set point is exceeded, the input relay will lose its input signal form its bi-stable.  SSPS will process this signal through its logic bay and if the coincidence and the permissive are met a reactor trip will occur.  Some times it is necessary to remove an instrument channel from service due either maintenance or an action statement from the Technical Specification due to the failure of the channel to meet the </a:t>
            </a:r>
            <a:r>
              <a:rPr lang="en-US" sz="1000" b="1" u="sng" smtClean="0"/>
              <a:t>L</a:t>
            </a:r>
            <a:r>
              <a:rPr lang="en-US" sz="1000" smtClean="0"/>
              <a:t>imited </a:t>
            </a:r>
            <a:r>
              <a:rPr lang="en-US" sz="1000" b="1" u="sng" smtClean="0"/>
              <a:t>C</a:t>
            </a:r>
            <a:r>
              <a:rPr lang="en-US" sz="1000" smtClean="0"/>
              <a:t>ondition for </a:t>
            </a:r>
            <a:r>
              <a:rPr lang="en-US" sz="1000" b="1" u="sng" smtClean="0"/>
              <a:t>O</a:t>
            </a:r>
            <a:r>
              <a:rPr lang="en-US" sz="1000" smtClean="0"/>
              <a:t>peration (LCO).  To place a channel in the trip condition all the bi-stables associated with channel must be tripped.  This is performed by placing the associated bi-stables in the test position.  The test relay removes the bi-stables output form the associated SSPS input relay.  This action places the channel in the tripped condition.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a:noFill/>
        </p:spPr>
        <p:txBody>
          <a:bodyPr/>
          <a:lstStyle/>
          <a:p>
            <a:r>
              <a:rPr lang="en-US" smtClean="0"/>
              <a:t>Reactor Protection System</a:t>
            </a:r>
          </a:p>
        </p:txBody>
      </p:sp>
      <p:sp>
        <p:nvSpPr>
          <p:cNvPr id="35843" name="Rectangle 6"/>
          <p:cNvSpPr>
            <a:spLocks noGrp="1" noChangeArrowheads="1"/>
          </p:cNvSpPr>
          <p:nvPr>
            <p:ph type="ftr" sz="quarter" idx="4"/>
          </p:nvPr>
        </p:nvSpPr>
        <p:spPr>
          <a:noFill/>
        </p:spPr>
        <p:txBody>
          <a:bodyPr/>
          <a:lstStyle/>
          <a:p>
            <a:r>
              <a:rPr lang="en-US" smtClean="0"/>
              <a:t>V-LO-PP-28101 Rev-01</a:t>
            </a:r>
          </a:p>
        </p:txBody>
      </p:sp>
      <p:sp>
        <p:nvSpPr>
          <p:cNvPr id="35844" name="Rectangle 7"/>
          <p:cNvSpPr>
            <a:spLocks noGrp="1" noChangeArrowheads="1"/>
          </p:cNvSpPr>
          <p:nvPr>
            <p:ph type="sldNum" sz="quarter" idx="5"/>
          </p:nvPr>
        </p:nvSpPr>
        <p:spPr>
          <a:noFill/>
        </p:spPr>
        <p:txBody>
          <a:bodyPr/>
          <a:lstStyle/>
          <a:p>
            <a:fld id="{A8169DA5-A533-4C6F-95A6-C7DE82A56FC6}" type="slidenum">
              <a:rPr lang="en-US" smtClean="0"/>
              <a:pPr/>
              <a:t>13</a:t>
            </a:fld>
            <a:endParaRPr lang="en-US" smtClean="0"/>
          </a:p>
        </p:txBody>
      </p:sp>
      <p:sp>
        <p:nvSpPr>
          <p:cNvPr id="35845" name="Rectangle 2"/>
          <p:cNvSpPr>
            <a:spLocks noGrp="1" noRot="1" noChangeAspect="1" noChangeArrowheads="1" noTextEdit="1"/>
          </p:cNvSpPr>
          <p:nvPr>
            <p:ph type="sldImg"/>
          </p:nvPr>
        </p:nvSpPr>
        <p:spPr>
          <a:ln/>
        </p:spPr>
      </p:sp>
      <p:sp>
        <p:nvSpPr>
          <p:cNvPr id="35846" name="Rectangle 3"/>
          <p:cNvSpPr>
            <a:spLocks noGrp="1" noChangeArrowheads="1"/>
          </p:cNvSpPr>
          <p:nvPr>
            <p:ph type="body" idx="1"/>
          </p:nvPr>
        </p:nvSpPr>
        <p:spPr>
          <a:noFill/>
          <a:ln/>
        </p:spPr>
        <p:txBody>
          <a:bodyPr/>
          <a:lstStyle/>
          <a:p>
            <a:pPr eaLnBrk="1" hangingPunct="1"/>
            <a:r>
              <a:rPr lang="en-US" smtClean="0"/>
              <a:t>This diagram shows how instrumentation is monitored for protection and control.  Pressure Transmitter 455 (PT-455) is used in the example.</a:t>
            </a:r>
          </a:p>
          <a:p>
            <a:pPr eaLnBrk="1" hangingPunct="1"/>
            <a:endParaRPr lang="en-US" smtClean="0"/>
          </a:p>
          <a:p>
            <a:pPr eaLnBrk="1" hangingPunct="1"/>
            <a:r>
              <a:rPr lang="en-US" smtClean="0"/>
              <a:t>Nuclear Steam Supply System (NSSS) Protection Cabinets provide the interface between safety related field inputs and SSPS and/or NSSS Control cabinets.  Point out the signal flow path from the field transmitter to the NSSS Protection cabinets and distributed to the control cabinets for plant control, indicators for monitoring, and SSPS for reactor protection.  </a:t>
            </a:r>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smtClean="0"/>
              <a:t>MCB= Main Control Board</a:t>
            </a:r>
          </a:p>
        </p:txBody>
      </p:sp>
      <p:sp>
        <p:nvSpPr>
          <p:cNvPr id="36868" name="Slide Number Placeholder 3"/>
          <p:cNvSpPr>
            <a:spLocks noGrp="1"/>
          </p:cNvSpPr>
          <p:nvPr>
            <p:ph type="sldNum" sz="quarter" idx="5"/>
          </p:nvPr>
        </p:nvSpPr>
        <p:spPr>
          <a:noFill/>
        </p:spPr>
        <p:txBody>
          <a:bodyPr/>
          <a:lstStyle/>
          <a:p>
            <a:fld id="{0F84EE20-CAFA-41BC-B8B0-71FD206D2C0A}" type="slidenum">
              <a:rPr lang="en-US" smtClean="0"/>
              <a:pPr/>
              <a:t>14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a:noFill/>
        </p:spPr>
        <p:txBody>
          <a:bodyPr/>
          <a:lstStyle/>
          <a:p>
            <a:r>
              <a:rPr lang="en-US" smtClean="0"/>
              <a:t>Reactor Protection System</a:t>
            </a:r>
          </a:p>
        </p:txBody>
      </p:sp>
      <p:sp>
        <p:nvSpPr>
          <p:cNvPr id="37891" name="Rectangle 6"/>
          <p:cNvSpPr>
            <a:spLocks noGrp="1" noChangeArrowheads="1"/>
          </p:cNvSpPr>
          <p:nvPr>
            <p:ph type="ftr" sz="quarter" idx="4"/>
          </p:nvPr>
        </p:nvSpPr>
        <p:spPr>
          <a:noFill/>
        </p:spPr>
        <p:txBody>
          <a:bodyPr/>
          <a:lstStyle/>
          <a:p>
            <a:r>
              <a:rPr lang="en-US" smtClean="0"/>
              <a:t>V-LO-PP-28101 Rev-01</a:t>
            </a:r>
          </a:p>
        </p:txBody>
      </p:sp>
      <p:sp>
        <p:nvSpPr>
          <p:cNvPr id="37892" name="Rectangle 7"/>
          <p:cNvSpPr>
            <a:spLocks noGrp="1" noChangeArrowheads="1"/>
          </p:cNvSpPr>
          <p:nvPr>
            <p:ph type="sldNum" sz="quarter" idx="5"/>
          </p:nvPr>
        </p:nvSpPr>
        <p:spPr>
          <a:noFill/>
        </p:spPr>
        <p:txBody>
          <a:bodyPr/>
          <a:lstStyle/>
          <a:p>
            <a:fld id="{99FDE177-B4AC-433F-9DA3-3429895CADF8}" type="slidenum">
              <a:rPr lang="en-US" smtClean="0"/>
              <a:pPr/>
              <a:t>22</a:t>
            </a:fld>
            <a:endParaRPr lang="en-US" smtClean="0"/>
          </a:p>
        </p:txBody>
      </p:sp>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noFill/>
          <a:ln/>
        </p:spPr>
        <p:txBody>
          <a:bodyPr/>
          <a:lstStyle/>
          <a:p>
            <a:pPr eaLnBrk="1" hangingPunct="1"/>
            <a:r>
              <a:rPr lang="en-US" sz="1000" smtClean="0"/>
              <a:t>An instrument loop consists of a transmitter or sensor for measuring a parameter, a power supply, a receiver and connecting cabling.  For the sake of discussion we will use Pressurizer level channel I for an example.  Transmitter LT-459 measures pressurizer level by the use of a D/P type sensor.  Its loop power supply comes from NSSS protection cabinet I.  A current signal of 4-20 mA is generated based on the level measured in the pressurizer.  A constant voltage is sent to the transmitter via its loop power supply card. The resistance inside the transmitter is based on the level.  This resistance changes the current signal from 4–20 mA.  A signal converter changes this current signal to a 0-10 VDC signal.  This 0-10 VDC signal is sent through isolated and un-isolated circuits.  The isolated signal is sent to control board meters and alarms; NSSS control cabinet 2, and the integrated plant computer.  One of the un-isolated signals is sent for reactor protection to an electronic on/off switch called a bi-stable.  A bi-stable is a circuit that basically turns on or off its output based on a set point.  Think of it as an electronic light switch.  Example: In this case the “Pressurizer High Level Trip” set point is at 92%.  When the bi-stable’s input reaches a voltage level for 92% level (approx. 9.2 VDC), its output automatically turns off.  </a:t>
            </a:r>
            <a:r>
              <a:rPr lang="en-US" sz="1000" b="1" smtClean="0"/>
              <a:t>The output of the bi-stable interfaces SSPS by an input relay. The SSPS input relay for level channel 459 which is located in the channel I input bay is normally energized when level is below the trip set point. </a:t>
            </a:r>
            <a:r>
              <a:rPr lang="en-US" sz="1000" smtClean="0"/>
              <a:t> When the trip set point is exceeded, the input relay will lose its input signal form its bi-stable.  SSPS will process this signal through its logic bay and if the coincidence and the permissive are met a reactor trip will occur.  Some times it is necessary to remove an instrument channel from service due either maintenance or an action statement from the Technical Specification due to the failure of the channel to meet the </a:t>
            </a:r>
            <a:r>
              <a:rPr lang="en-US" sz="1000" b="1" u="sng" smtClean="0"/>
              <a:t>L</a:t>
            </a:r>
            <a:r>
              <a:rPr lang="en-US" sz="1000" smtClean="0"/>
              <a:t>imited </a:t>
            </a:r>
            <a:r>
              <a:rPr lang="en-US" sz="1000" b="1" u="sng" smtClean="0"/>
              <a:t>C</a:t>
            </a:r>
            <a:r>
              <a:rPr lang="en-US" sz="1000" smtClean="0"/>
              <a:t>ondition for </a:t>
            </a:r>
            <a:r>
              <a:rPr lang="en-US" sz="1000" b="1" u="sng" smtClean="0"/>
              <a:t>O</a:t>
            </a:r>
            <a:r>
              <a:rPr lang="en-US" sz="1000" smtClean="0"/>
              <a:t>peration (LCO).  To place a channel in the trip condition all the bi-stables associated with channel must be tripped.  This is performed by placing the associated bi-stables in the test position.  The test relay removes the bi-stables output form the associated SSPS input relay.  This action places the channel in the tripped condition.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5FA8F9A-54DF-45B0-B347-D1F3793E5F9F}" type="slidenum">
              <a:rPr lang="en-US" smtClean="0"/>
              <a:pPr/>
              <a:t>25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b="1" smtClean="0"/>
              <a:t>Logic Bay</a:t>
            </a:r>
            <a:endParaRPr lang="en-US" smtClean="0"/>
          </a:p>
          <a:p>
            <a:pPr eaLnBrk="1" hangingPunct="1"/>
            <a:r>
              <a:rPr lang="en-US" smtClean="0"/>
              <a:t>a. Receives Input from the input relays and directly from MCB switches to determine if the required logic for a reactor trip/safeguards actuation has been satisfied.</a:t>
            </a:r>
          </a:p>
          <a:p>
            <a:pPr eaLnBrk="1" hangingPunct="1"/>
            <a:endParaRPr lang="en-US" smtClean="0"/>
          </a:p>
          <a:p>
            <a:pPr eaLnBrk="1" hangingPunct="1"/>
            <a:r>
              <a:rPr lang="en-US" smtClean="0"/>
              <a:t>b. Logic Cards</a:t>
            </a:r>
          </a:p>
          <a:p>
            <a:pPr eaLnBrk="1" hangingPunct="1"/>
            <a:r>
              <a:rPr lang="en-US" smtClean="0"/>
              <a:t>(1) If the number of tripped inputs is greater than or equal to the required coincidence the logic card will generate an output.</a:t>
            </a:r>
          </a:p>
          <a:p>
            <a:pPr eaLnBrk="1" hangingPunct="1"/>
            <a:r>
              <a:rPr lang="en-US" smtClean="0"/>
              <a:t>(2) The output of some logic cards may be blocked by positioning MCB handswitch to block after the required permissives have been satisfied. Once established the block will remain active until the handswitch is taken to reset or the associated permissive signal is lost.</a:t>
            </a:r>
          </a:p>
          <a:p>
            <a:pPr eaLnBrk="1" hangingPunct="1"/>
            <a:endParaRPr lang="en-US" smtClean="0"/>
          </a:p>
          <a:p>
            <a:pPr eaLnBrk="1" hangingPunct="1"/>
            <a:r>
              <a:rPr lang="en-US" smtClean="0"/>
              <a:t>c.Driver Cards</a:t>
            </a:r>
          </a:p>
          <a:p>
            <a:pPr eaLnBrk="1" hangingPunct="1"/>
            <a:r>
              <a:rPr lang="en-US" smtClean="0"/>
              <a:t>(1) Once an output is received from a logic card a safeguards driver and/or the UV driver will cause component actuation.</a:t>
            </a:r>
          </a:p>
          <a:p>
            <a:pPr eaLnBrk="1" hangingPunct="1"/>
            <a:r>
              <a:rPr lang="en-US" smtClean="0"/>
              <a:t>(2) For reactor trip logic the </a:t>
            </a:r>
            <a:r>
              <a:rPr lang="en-US" b="1" smtClean="0"/>
              <a:t>UV driver</a:t>
            </a:r>
            <a:r>
              <a:rPr lang="en-US" smtClean="0"/>
              <a:t> will remove 43V DC from the RTBs &amp; BYBs.</a:t>
            </a:r>
          </a:p>
          <a:p>
            <a:pPr eaLnBrk="1" hangingPunct="1"/>
            <a:r>
              <a:rPr lang="en-US" smtClean="0"/>
              <a:t>(3) For ESFAS logic the </a:t>
            </a:r>
            <a:r>
              <a:rPr lang="en-US" b="1" smtClean="0"/>
              <a:t>safeguards driver</a:t>
            </a:r>
            <a:r>
              <a:rPr lang="en-US" smtClean="0"/>
              <a:t> will apply 48V DC to a master relay which will in turn apply 120V AC to the slave relay resulting in component actuation.</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E9099D-F69E-47E7-AD93-6369C69C04D6}" type="slidenum">
              <a:rPr lang="en-US" smtClean="0"/>
              <a:pPr>
                <a:defRPr/>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A5E9DBB-9220-40F1-99A4-7D9C42EF880D}" type="slidenum">
              <a:rPr lang="en-US" smtClean="0"/>
              <a:pPr>
                <a:defRPr/>
              </a:pPr>
              <a:t>‹#›</a:t>
            </a:fld>
            <a:endParaRPr lang="en-US" dirty="0"/>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A14B648-B555-49B1-A0E7-3A78CEBC4DE0}" type="slidenum">
              <a:rPr lang="en-US" smtClean="0"/>
              <a:pPr>
                <a:defRPr/>
              </a:pPr>
              <a:t>‹#›</a:t>
            </a:fld>
            <a:endParaRPr lang="en-US" dirty="0"/>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CDFA8B2-5E7E-49E1-A36D-AD56A794AB64}" type="slidenum">
              <a:rPr lang="en-US" smtClean="0"/>
              <a:pPr>
                <a:defRPr/>
              </a:pPr>
              <a:t>‹#›</a:t>
            </a:fld>
            <a:endParaRPr lang="en-US" dirty="0"/>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945E802-25BC-46B4-B13A-D2BA42202E26}" type="slidenum">
              <a:rPr lang="en-US" smtClean="0"/>
              <a:pPr>
                <a:defRPr/>
              </a:pPr>
              <a:t>‹#›</a:t>
            </a:fld>
            <a:endParaRPr lang="en-US" dirty="0"/>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34C93FD-7BC3-4A81-A38D-E08D02BC1A0F}" type="slidenum">
              <a:rPr lang="en-US" smtClean="0"/>
              <a:pPr>
                <a:defRPr/>
              </a:pPr>
              <a:t>‹#›</a:t>
            </a:fld>
            <a:endParaRPr lang="en-US" dirty="0"/>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27776B2-86E7-41F7-9325-5743A8D12835}" type="slidenum">
              <a:rPr lang="en-US" smtClean="0"/>
              <a:pPr>
                <a:defRPr/>
              </a:pPr>
              <a:t>‹#›</a:t>
            </a:fld>
            <a:endParaRPr lang="en-US" dirty="0"/>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16ECE6E-C3E2-4F5D-8222-572B5074739F}" type="slidenum">
              <a:rPr lang="en-US" smtClean="0"/>
              <a:pPr>
                <a:defRPr/>
              </a:pPr>
              <a:t>‹#›</a:t>
            </a:fld>
            <a:endParaRPr lang="en-US" dirty="0"/>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2615D17-DEE0-488F-AF2A-FB5669A82D9E}" type="slidenum">
              <a:rPr lang="en-US" smtClean="0"/>
              <a:pPr>
                <a:defRPr/>
              </a:pPr>
              <a:t>‹#›</a:t>
            </a:fld>
            <a:endParaRPr lang="en-US" dirty="0"/>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AEFB4D2-6F9C-4CB4-8DBB-20ED4015A580}" type="slidenum">
              <a:rPr lang="en-US" smtClean="0"/>
              <a:pPr>
                <a:defRPr/>
              </a:pPr>
              <a:t>‹#›</a:t>
            </a:fld>
            <a:endParaRPr lang="en-US" dirty="0"/>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431AA2A-9954-4B40-AD78-91404D508B9D}" type="slidenum">
              <a:rPr lang="en-US" smtClean="0"/>
              <a:pPr>
                <a:defRPr/>
              </a:pPr>
              <a:t>‹#›</a:t>
            </a:fld>
            <a:endParaRPr lang="en-US" dirty="0"/>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387D459-FDDC-423F-AD45-1A05ABB0AAA0}" type="slidenum">
              <a:rPr lang="en-US" smtClean="0"/>
              <a:pPr>
                <a:defRPr/>
              </a:pPr>
              <a:t>‹#›</a:t>
            </a:fld>
            <a:endParaRPr lang="en-US" dirty="0"/>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Microsoft_Word_97_-_2003_Document1.doc"/></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6.wmf"/><Relationship Id="rId4" Type="http://schemas.openxmlformats.org/officeDocument/2006/relationships/oleObject" Target="../embeddings/Microsoft_Word_97_-_2003_Document2.doc"/></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717" y="1030604"/>
            <a:ext cx="8733666" cy="4896544"/>
          </a:xfrm>
          <a:prstGeom prst="rect">
            <a:avLst/>
          </a:prstGeom>
          <a:noFill/>
        </p:spPr>
        <p:txBody>
          <a:bodyPr wrap="square" rtlCol="0">
            <a:noAutofit/>
          </a:bodyPr>
          <a:lstStyle/>
          <a:p>
            <a:pPr fontAlgn="base">
              <a:spcBef>
                <a:spcPct val="0"/>
              </a:spcBef>
              <a:spcAft>
                <a:spcPct val="0"/>
              </a:spcAft>
            </a:pPr>
            <a:r>
              <a:rPr lang="en-US" sz="1800" b="1" u="sng" dirty="0">
                <a:solidFill>
                  <a:srgbClr val="000000"/>
                </a:solidFill>
                <a:latin typeface="+mn-lt"/>
              </a:rPr>
              <a:t>ACADs (08-006)  Covered</a:t>
            </a: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sz="1800" b="1" u="sng" dirty="0" smtClean="0">
              <a:solidFill>
                <a:srgbClr val="000000"/>
              </a:solidFill>
              <a:latin typeface="+mn-lt"/>
            </a:endParaRPr>
          </a:p>
          <a:p>
            <a:pPr fontAlgn="base">
              <a:spcBef>
                <a:spcPct val="0"/>
              </a:spcBef>
              <a:spcAft>
                <a:spcPct val="0"/>
              </a:spcAft>
            </a:pPr>
            <a:r>
              <a:rPr lang="en-US" sz="1800" b="1" u="sng" dirty="0" smtClean="0">
                <a:solidFill>
                  <a:srgbClr val="000000"/>
                </a:solidFill>
                <a:latin typeface="+mn-lt"/>
              </a:rPr>
              <a:t>Keywords</a:t>
            </a:r>
          </a:p>
          <a:p>
            <a:pPr eaLnBrk="1" hangingPunct="1"/>
            <a:r>
              <a:rPr lang="en-US" dirty="0" smtClean="0">
                <a:solidFill>
                  <a:srgbClr val="000000"/>
                </a:solidFill>
                <a:latin typeface="+mn-lt"/>
              </a:rPr>
              <a:t>Defense-in-depth,  reactor protection system, solid state protection system, </a:t>
            </a:r>
            <a:r>
              <a:rPr lang="en-US" dirty="0" smtClean="0"/>
              <a:t>reactor trips, Engineered </a:t>
            </a:r>
            <a:r>
              <a:rPr lang="en-US" dirty="0"/>
              <a:t>Safety Feature System (ESFAS</a:t>
            </a:r>
            <a:r>
              <a:rPr lang="en-US" dirty="0" smtClean="0"/>
              <a:t>), Containment </a:t>
            </a:r>
            <a:r>
              <a:rPr lang="en-US" dirty="0"/>
              <a:t>Cooling</a:t>
            </a:r>
            <a:endParaRPr lang="en-US"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Description</a:t>
            </a:r>
          </a:p>
          <a:p>
            <a:pPr fontAlgn="base">
              <a:spcBef>
                <a:spcPct val="0"/>
              </a:spcBef>
              <a:spcAft>
                <a:spcPct val="0"/>
              </a:spcAft>
            </a:pPr>
            <a:endParaRPr lang="en-US" sz="1800" dirty="0" smtClean="0">
              <a:solidFill>
                <a:srgbClr val="000000"/>
              </a:solidFill>
              <a:latin typeface="+mn-lt"/>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sz="1800" b="1" u="sng" dirty="0" smtClean="0">
                <a:solidFill>
                  <a:srgbClr val="000000"/>
                </a:solidFill>
                <a:latin typeface="+mn-lt"/>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220716" y="0"/>
            <a:ext cx="8733667" cy="990600"/>
          </a:xfrm>
          <a:prstGeom prst="rect">
            <a:avLst/>
          </a:prstGeom>
        </p:spPr>
        <p:txBody>
          <a:bodyPr anchor="b" anchorCtr="0"/>
          <a:lstStyle/>
          <a:p>
            <a:pPr fontAlgn="base">
              <a:spcBef>
                <a:spcPct val="0"/>
              </a:spcBef>
              <a:spcAft>
                <a:spcPct val="0"/>
              </a:spcAft>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Reactor Protection System</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777334524"/>
              </p:ext>
            </p:extLst>
          </p:nvPr>
        </p:nvGraphicFramePr>
        <p:xfrm>
          <a:off x="237964" y="1524000"/>
          <a:ext cx="8668072" cy="1463040"/>
        </p:xfrm>
        <a:graphic>
          <a:graphicData uri="http://schemas.openxmlformats.org/drawingml/2006/table">
            <a:tbl>
              <a:tblPr>
                <a:effectLst/>
                <a:tableStyleId>{5C22544A-7EE6-4342-B048-85BDC9FD1C3A}</a:tableStyleId>
              </a:tblPr>
              <a:tblGrid>
                <a:gridCol w="1196698"/>
                <a:gridCol w="1217098"/>
                <a:gridCol w="1240971"/>
                <a:gridCol w="1071155"/>
                <a:gridCol w="940525"/>
                <a:gridCol w="1031966"/>
                <a:gridCol w="886150"/>
                <a:gridCol w="1083509"/>
              </a:tblGrid>
              <a:tr h="216024">
                <a:tc>
                  <a:txBody>
                    <a:bodyPr/>
                    <a:lstStyle/>
                    <a:p>
                      <a:r>
                        <a:rPr lang="en-US" dirty="0" smtClean="0">
                          <a:solidFill>
                            <a:schemeClr val="tx1"/>
                          </a:solidFill>
                        </a:rPr>
                        <a:t>1.1.8.4.7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1800" b="0" i="0" kern="1200" dirty="0" smtClean="0">
                          <a:solidFill>
                            <a:schemeClr val="dk1"/>
                          </a:solidFill>
                          <a:effectLst/>
                          <a:latin typeface="+mn-lt"/>
                          <a:ea typeface="+mn-ea"/>
                          <a:cs typeface="+mn-cs"/>
                        </a:rPr>
                        <a:t>1.1.9.1.3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1.1.9.1.4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5.3.2.7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5.4.3.8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mtClean="0">
                          <a:solidFill>
                            <a:schemeClr val="tx1"/>
                          </a:solidFill>
                        </a:rPr>
                        <a:t>5.4.3.11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30191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143000"/>
          </a:xfrm>
        </p:spPr>
        <p:txBody>
          <a:bodyPr/>
          <a:lstStyle/>
          <a:p>
            <a:pPr eaLnBrk="1" hangingPunct="1"/>
            <a:r>
              <a:rPr lang="en-US" smtClean="0"/>
              <a:t>Containment Cooling </a:t>
            </a:r>
          </a:p>
        </p:txBody>
      </p:sp>
      <p:sp>
        <p:nvSpPr>
          <p:cNvPr id="3" name="Content Placeholder 2"/>
          <p:cNvSpPr>
            <a:spLocks noGrp="1"/>
          </p:cNvSpPr>
          <p:nvPr>
            <p:ph idx="1"/>
          </p:nvPr>
        </p:nvSpPr>
        <p:spPr>
          <a:xfrm>
            <a:off x="442913" y="1371600"/>
            <a:ext cx="8229600" cy="5076825"/>
          </a:xfrm>
        </p:spPr>
        <p:txBody>
          <a:bodyPr>
            <a:normAutofit fontScale="92500" lnSpcReduction="10000"/>
          </a:bodyPr>
          <a:lstStyle/>
          <a:p>
            <a:pPr eaLnBrk="1"/>
            <a:r>
              <a:rPr lang="en-US" smtClean="0"/>
              <a:t>Last level of automatic defense-in-depth protection.</a:t>
            </a:r>
          </a:p>
          <a:p>
            <a:pPr eaLnBrk="1"/>
            <a:r>
              <a:rPr lang="en-US" smtClean="0"/>
              <a:t>Protects the Containment structure from over pressurization.</a:t>
            </a:r>
          </a:p>
          <a:p>
            <a:pPr lvl="1" eaLnBrk="1"/>
            <a:r>
              <a:rPr lang="en-US" smtClean="0"/>
              <a:t>Containment Spray System inside containment </a:t>
            </a:r>
          </a:p>
          <a:p>
            <a:pPr lvl="1" eaLnBrk="1"/>
            <a:r>
              <a:rPr lang="en-US" smtClean="0"/>
              <a:t>AP1000 uses a passive containment cooling system outside of containment.</a:t>
            </a:r>
          </a:p>
          <a:p>
            <a:pPr eaLnBrk="1"/>
            <a:r>
              <a:rPr lang="en-US" smtClean="0"/>
              <a:t>This over pressurization of containment can be caused by a loss of coolant accident (LOCA) or by a loss-of-secondary coolant accident. </a:t>
            </a:r>
          </a:p>
          <a:p>
            <a:pPr lvl="1" eaLnBrk="1"/>
            <a:endParaRPr lang="en-US" smtClean="0"/>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FE3D1749-B2B6-45CF-9F92-37F256E4AC56}" type="slidenum">
              <a:rPr lang="en-US" smtClean="0"/>
              <a:pPr>
                <a:defRPr/>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31" name="Rectangle 675"/>
          <p:cNvSpPr>
            <a:spLocks noGrp="1" noChangeArrowheads="1"/>
          </p:cNvSpPr>
          <p:nvPr>
            <p:ph type="title"/>
          </p:nvPr>
        </p:nvSpPr>
        <p:spPr>
          <a:xfrm>
            <a:off x="0" y="141288"/>
            <a:ext cx="9144000" cy="363537"/>
          </a:xfrm>
        </p:spPr>
        <p:txBody>
          <a:bodyPr rtlCol="0">
            <a:normAutofit fontScale="90000"/>
          </a:bodyPr>
          <a:lstStyle/>
          <a:p>
            <a:pPr eaLnBrk="1" fontAlgn="auto" hangingPunct="1">
              <a:spcAft>
                <a:spcPts val="0"/>
              </a:spcAft>
              <a:defRPr/>
            </a:pPr>
            <a:r>
              <a:rPr lang="en-US" sz="4000" i="1" dirty="0">
                <a:latin typeface="Comic Sans MS" pitchFamily="66" charset="0"/>
              </a:rPr>
              <a:t>Reactor Protection System</a:t>
            </a:r>
          </a:p>
        </p:txBody>
      </p:sp>
      <p:sp>
        <p:nvSpPr>
          <p:cNvPr id="6" name="Slide Number Placeholder 5"/>
          <p:cNvSpPr>
            <a:spLocks noGrp="1"/>
          </p:cNvSpPr>
          <p:nvPr>
            <p:ph type="sldNum" sz="quarter" idx="12"/>
          </p:nvPr>
        </p:nvSpPr>
        <p:spPr/>
        <p:txBody>
          <a:bodyPr/>
          <a:lstStyle/>
          <a:p>
            <a:pPr>
              <a:defRPr/>
            </a:pPr>
            <a:fld id="{9ADDE22F-2AB2-4AFD-A030-D4E01BAF076F}" type="slidenum">
              <a:rPr lang="en-US"/>
              <a:pPr>
                <a:defRPr/>
              </a:pPr>
              <a:t>11</a:t>
            </a:fld>
            <a:endParaRPr lang="en-US" dirty="0"/>
          </a:p>
        </p:txBody>
      </p:sp>
      <p:pic>
        <p:nvPicPr>
          <p:cNvPr id="15364" name="Picture 67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88" y="1009650"/>
            <a:ext cx="9142412" cy="483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2"/>
          </p:nvPr>
        </p:nvSpPr>
        <p:spPr/>
        <p:txBody>
          <a:bodyPr/>
          <a:lstStyle/>
          <a:p>
            <a:pPr>
              <a:defRPr/>
            </a:pPr>
            <a:endParaRPr lang="en-US" dirty="0"/>
          </a:p>
          <a:p>
            <a:pPr>
              <a:defRPr/>
            </a:pPr>
            <a:fld id="{A6DC0860-2AA2-41CE-8E33-C444ED26D2FE}" type="slidenum">
              <a:rPr lang="en-US"/>
              <a:pPr>
                <a:defRPr/>
              </a:pPr>
              <a:t>12</a:t>
            </a:fld>
            <a:endParaRPr lang="en-US" dirty="0"/>
          </a:p>
        </p:txBody>
      </p:sp>
      <p:graphicFrame>
        <p:nvGraphicFramePr>
          <p:cNvPr id="1026" name="Object 2"/>
          <p:cNvGraphicFramePr>
            <a:graphicFrameLocks noChangeAspect="1"/>
          </p:cNvGraphicFramePr>
          <p:nvPr/>
        </p:nvGraphicFramePr>
        <p:xfrm>
          <a:off x="-300038" y="282575"/>
          <a:ext cx="9658351" cy="5626100"/>
        </p:xfrm>
        <a:graphic>
          <a:graphicData uri="http://schemas.openxmlformats.org/presentationml/2006/ole">
            <mc:AlternateContent xmlns:mc="http://schemas.openxmlformats.org/markup-compatibility/2006">
              <mc:Choice xmlns:v="urn:schemas-microsoft-com:vml" Requires="v">
                <p:oleObj spid="_x0000_s1032" name="Document" r:id="rId4" imgW="5486400" imgH="3410640" progId="Word.Document.8">
                  <p:embed/>
                </p:oleObj>
              </mc:Choice>
              <mc:Fallback>
                <p:oleObj name="Document" r:id="rId4" imgW="5486400" imgH="3410640"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38" y="282575"/>
                        <a:ext cx="9658351" cy="562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3"/>
          <p:cNvSpPr txBox="1">
            <a:spLocks noChangeArrowheads="1"/>
          </p:cNvSpPr>
          <p:nvPr/>
        </p:nvSpPr>
        <p:spPr bwMode="auto">
          <a:xfrm>
            <a:off x="2284413" y="6061075"/>
            <a:ext cx="4319587" cy="461963"/>
          </a:xfrm>
          <a:prstGeom prst="rect">
            <a:avLst/>
          </a:prstGeom>
          <a:noFill/>
          <a:ln w="9525">
            <a:noFill/>
            <a:miter lim="800000"/>
            <a:headEnd/>
            <a:tailEnd/>
          </a:ln>
        </p:spPr>
        <p:txBody>
          <a:bodyPr wrap="none">
            <a:spAutoFit/>
          </a:bodyPr>
          <a:lstStyle/>
          <a:p>
            <a:pPr algn="ctr" eaLnBrk="0" hangingPunct="0"/>
            <a:r>
              <a:rPr lang="en-US" sz="2400" b="1"/>
              <a:t>Simplified Protection Circuit</a:t>
            </a:r>
            <a:endParaRPr lang="en-US"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lide Number Placeholder 2"/>
          <p:cNvSpPr>
            <a:spLocks noGrp="1"/>
          </p:cNvSpPr>
          <p:nvPr>
            <p:ph type="sldNum" sz="quarter" idx="12"/>
          </p:nvPr>
        </p:nvSpPr>
        <p:spPr/>
        <p:txBody>
          <a:bodyPr/>
          <a:lstStyle/>
          <a:p>
            <a:pPr>
              <a:defRPr/>
            </a:pPr>
            <a:endParaRPr lang="en-US"/>
          </a:p>
          <a:p>
            <a:pPr>
              <a:defRPr/>
            </a:pPr>
            <a:fld id="{4C7171DB-36C9-4F8D-A994-7C0CC446E8D1}" type="slidenum">
              <a:rPr lang="en-US"/>
              <a:pPr>
                <a:defRPr/>
              </a:pPr>
              <a:t>13</a:t>
            </a:fld>
            <a:endParaRPr lang="en-US"/>
          </a:p>
        </p:txBody>
      </p:sp>
      <p:sp>
        <p:nvSpPr>
          <p:cNvPr id="16387" name="Oval 4"/>
          <p:cNvSpPr>
            <a:spLocks noChangeArrowheads="1"/>
          </p:cNvSpPr>
          <p:nvPr/>
        </p:nvSpPr>
        <p:spPr bwMode="auto">
          <a:xfrm>
            <a:off x="304800" y="1119188"/>
            <a:ext cx="1066800" cy="533400"/>
          </a:xfrm>
          <a:prstGeom prst="ellipse">
            <a:avLst/>
          </a:prstGeom>
          <a:solidFill>
            <a:schemeClr val="accent1"/>
          </a:solidFill>
          <a:ln w="9525">
            <a:solidFill>
              <a:schemeClr val="tx1"/>
            </a:solidFill>
            <a:round/>
            <a:headEnd/>
            <a:tailEnd/>
          </a:ln>
        </p:spPr>
        <p:txBody>
          <a:bodyPr wrap="none" anchor="ctr"/>
          <a:lstStyle/>
          <a:p>
            <a:pPr algn="ctr"/>
            <a:endParaRPr lang="en-US"/>
          </a:p>
        </p:txBody>
      </p:sp>
      <p:sp>
        <p:nvSpPr>
          <p:cNvPr id="16388" name="Text Box 5"/>
          <p:cNvSpPr txBox="1">
            <a:spLocks noChangeArrowheads="1"/>
          </p:cNvSpPr>
          <p:nvPr/>
        </p:nvSpPr>
        <p:spPr bwMode="auto">
          <a:xfrm>
            <a:off x="381000" y="1209675"/>
            <a:ext cx="1219200" cy="366713"/>
          </a:xfrm>
          <a:prstGeom prst="rect">
            <a:avLst/>
          </a:prstGeom>
          <a:noFill/>
          <a:ln w="9525">
            <a:noFill/>
            <a:miter lim="800000"/>
            <a:headEnd/>
            <a:tailEnd/>
          </a:ln>
        </p:spPr>
        <p:txBody>
          <a:bodyPr>
            <a:spAutoFit/>
          </a:bodyPr>
          <a:lstStyle/>
          <a:p>
            <a:pPr algn="ctr">
              <a:spcBef>
                <a:spcPct val="50000"/>
              </a:spcBef>
            </a:pPr>
            <a:r>
              <a:rPr lang="en-US"/>
              <a:t>PT-455</a:t>
            </a:r>
          </a:p>
        </p:txBody>
      </p:sp>
      <p:sp>
        <p:nvSpPr>
          <p:cNvPr id="16389" name="Rectangle 7"/>
          <p:cNvSpPr>
            <a:spLocks noChangeArrowheads="1"/>
          </p:cNvSpPr>
          <p:nvPr/>
        </p:nvSpPr>
        <p:spPr bwMode="auto">
          <a:xfrm>
            <a:off x="2403475" y="455613"/>
            <a:ext cx="1814513" cy="1916112"/>
          </a:xfrm>
          <a:prstGeom prst="rect">
            <a:avLst/>
          </a:prstGeom>
          <a:solidFill>
            <a:srgbClr val="F6022B"/>
          </a:solidFill>
          <a:ln w="9525">
            <a:solidFill>
              <a:schemeClr val="tx1"/>
            </a:solidFill>
            <a:miter lim="800000"/>
            <a:headEnd/>
            <a:tailEnd/>
          </a:ln>
        </p:spPr>
        <p:txBody>
          <a:bodyPr wrap="none" anchor="ctr"/>
          <a:lstStyle/>
          <a:p>
            <a:pPr algn="ctr"/>
            <a:endParaRPr lang="en-US"/>
          </a:p>
        </p:txBody>
      </p:sp>
      <p:sp>
        <p:nvSpPr>
          <p:cNvPr id="16390" name="Text Box 8"/>
          <p:cNvSpPr txBox="1">
            <a:spLocks noChangeArrowheads="1"/>
          </p:cNvSpPr>
          <p:nvPr/>
        </p:nvSpPr>
        <p:spPr bwMode="auto">
          <a:xfrm>
            <a:off x="2162175" y="768350"/>
            <a:ext cx="2328863" cy="1190625"/>
          </a:xfrm>
          <a:prstGeom prst="rect">
            <a:avLst/>
          </a:prstGeom>
          <a:noFill/>
          <a:ln w="9525">
            <a:noFill/>
            <a:miter lim="800000"/>
            <a:headEnd/>
            <a:tailEnd/>
          </a:ln>
        </p:spPr>
        <p:txBody>
          <a:bodyPr>
            <a:spAutoFit/>
          </a:bodyPr>
          <a:lstStyle/>
          <a:p>
            <a:pPr algn="ctr">
              <a:spcBef>
                <a:spcPct val="50000"/>
              </a:spcBef>
            </a:pPr>
            <a:r>
              <a:rPr lang="en-US" b="1"/>
              <a:t>NSSS PROTECTION CABINET CHANNEL 1</a:t>
            </a:r>
          </a:p>
        </p:txBody>
      </p:sp>
      <p:sp>
        <p:nvSpPr>
          <p:cNvPr id="16391" name="Line 10"/>
          <p:cNvSpPr>
            <a:spLocks noChangeShapeType="1"/>
          </p:cNvSpPr>
          <p:nvPr/>
        </p:nvSpPr>
        <p:spPr bwMode="auto">
          <a:xfrm>
            <a:off x="1371600" y="1403350"/>
            <a:ext cx="1003300" cy="0"/>
          </a:xfrm>
          <a:prstGeom prst="line">
            <a:avLst/>
          </a:prstGeom>
          <a:noFill/>
          <a:ln w="57150">
            <a:solidFill>
              <a:schemeClr val="tx1"/>
            </a:solidFill>
            <a:round/>
            <a:headEnd/>
            <a:tailEnd type="triangle" w="med" len="med"/>
          </a:ln>
        </p:spPr>
        <p:txBody>
          <a:bodyPr/>
          <a:lstStyle/>
          <a:p>
            <a:endParaRPr lang="en-US"/>
          </a:p>
        </p:txBody>
      </p:sp>
      <p:sp>
        <p:nvSpPr>
          <p:cNvPr id="16392" name="Rectangle 13"/>
          <p:cNvSpPr>
            <a:spLocks noChangeArrowheads="1"/>
          </p:cNvSpPr>
          <p:nvPr/>
        </p:nvSpPr>
        <p:spPr bwMode="auto">
          <a:xfrm>
            <a:off x="5127625" y="450850"/>
            <a:ext cx="1889125" cy="1933575"/>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393" name="Line 14"/>
          <p:cNvSpPr>
            <a:spLocks noChangeShapeType="1"/>
          </p:cNvSpPr>
          <p:nvPr/>
        </p:nvSpPr>
        <p:spPr bwMode="auto">
          <a:xfrm>
            <a:off x="4203700" y="1419225"/>
            <a:ext cx="900113" cy="0"/>
          </a:xfrm>
          <a:prstGeom prst="line">
            <a:avLst/>
          </a:prstGeom>
          <a:noFill/>
          <a:ln w="57150">
            <a:solidFill>
              <a:schemeClr val="tx1"/>
            </a:solidFill>
            <a:round/>
            <a:headEnd/>
            <a:tailEnd type="triangle" w="med" len="med"/>
          </a:ln>
        </p:spPr>
        <p:txBody>
          <a:bodyPr/>
          <a:lstStyle/>
          <a:p>
            <a:endParaRPr lang="en-US"/>
          </a:p>
        </p:txBody>
      </p:sp>
      <p:sp>
        <p:nvSpPr>
          <p:cNvPr id="16394" name="Text Box 16"/>
          <p:cNvSpPr txBox="1">
            <a:spLocks noChangeArrowheads="1"/>
          </p:cNvSpPr>
          <p:nvPr/>
        </p:nvSpPr>
        <p:spPr bwMode="auto">
          <a:xfrm>
            <a:off x="5254625" y="939800"/>
            <a:ext cx="1651000" cy="915988"/>
          </a:xfrm>
          <a:prstGeom prst="rect">
            <a:avLst/>
          </a:prstGeom>
          <a:noFill/>
          <a:ln w="9525">
            <a:noFill/>
            <a:miter lim="800000"/>
            <a:headEnd/>
            <a:tailEnd/>
          </a:ln>
        </p:spPr>
        <p:txBody>
          <a:bodyPr>
            <a:spAutoFit/>
          </a:bodyPr>
          <a:lstStyle/>
          <a:p>
            <a:pPr algn="ctr">
              <a:spcBef>
                <a:spcPct val="50000"/>
              </a:spcBef>
            </a:pPr>
            <a:r>
              <a:rPr lang="en-US" b="1"/>
              <a:t>NSSS CONTROL CABINET</a:t>
            </a:r>
          </a:p>
        </p:txBody>
      </p:sp>
      <p:grpSp>
        <p:nvGrpSpPr>
          <p:cNvPr id="16395" name="Group 77"/>
          <p:cNvGrpSpPr>
            <a:grpSpLocks/>
          </p:cNvGrpSpPr>
          <p:nvPr/>
        </p:nvGrpSpPr>
        <p:grpSpPr bwMode="auto">
          <a:xfrm>
            <a:off x="1487488" y="1166813"/>
            <a:ext cx="515937" cy="441325"/>
            <a:chOff x="937" y="735"/>
            <a:chExt cx="325" cy="278"/>
          </a:xfrm>
        </p:grpSpPr>
        <p:sp>
          <p:nvSpPr>
            <p:cNvPr id="16452" name="Rectangle 17"/>
            <p:cNvSpPr>
              <a:spLocks noChangeArrowheads="1"/>
            </p:cNvSpPr>
            <p:nvPr/>
          </p:nvSpPr>
          <p:spPr bwMode="auto">
            <a:xfrm>
              <a:off x="952" y="735"/>
              <a:ext cx="269" cy="278"/>
            </a:xfrm>
            <a:prstGeom prst="rect">
              <a:avLst/>
            </a:prstGeom>
            <a:solidFill>
              <a:srgbClr val="DDDDDD"/>
            </a:solidFill>
            <a:ln w="9525">
              <a:solidFill>
                <a:schemeClr val="tx1"/>
              </a:solidFill>
              <a:miter lim="800000"/>
              <a:headEnd/>
              <a:tailEnd/>
            </a:ln>
          </p:spPr>
          <p:txBody>
            <a:bodyPr wrap="none" anchor="ctr"/>
            <a:lstStyle/>
            <a:p>
              <a:pPr algn="ctr"/>
              <a:endParaRPr lang="en-US"/>
            </a:p>
          </p:txBody>
        </p:sp>
        <p:sp>
          <p:nvSpPr>
            <p:cNvPr id="16453" name="Text Box 18"/>
            <p:cNvSpPr txBox="1">
              <a:spLocks noChangeArrowheads="1"/>
            </p:cNvSpPr>
            <p:nvPr/>
          </p:nvSpPr>
          <p:spPr bwMode="auto">
            <a:xfrm>
              <a:off x="937" y="757"/>
              <a:ext cx="325" cy="231"/>
            </a:xfrm>
            <a:prstGeom prst="rect">
              <a:avLst/>
            </a:prstGeom>
            <a:noFill/>
            <a:ln w="9525">
              <a:noFill/>
              <a:miter lim="800000"/>
              <a:headEnd/>
              <a:tailEnd/>
            </a:ln>
          </p:spPr>
          <p:txBody>
            <a:bodyPr>
              <a:spAutoFit/>
            </a:bodyPr>
            <a:lstStyle/>
            <a:p>
              <a:pPr algn="ctr">
                <a:spcBef>
                  <a:spcPct val="50000"/>
                </a:spcBef>
              </a:pPr>
              <a:r>
                <a:rPr lang="en-US"/>
                <a:t>iso</a:t>
              </a:r>
            </a:p>
          </p:txBody>
        </p:sp>
      </p:grpSp>
      <p:sp>
        <p:nvSpPr>
          <p:cNvPr id="16396" name="Rectangle 19"/>
          <p:cNvSpPr>
            <a:spLocks noChangeArrowheads="1"/>
          </p:cNvSpPr>
          <p:nvPr/>
        </p:nvSpPr>
        <p:spPr bwMode="auto">
          <a:xfrm>
            <a:off x="4349750" y="1190625"/>
            <a:ext cx="427038" cy="441325"/>
          </a:xfrm>
          <a:prstGeom prst="rect">
            <a:avLst/>
          </a:prstGeom>
          <a:solidFill>
            <a:srgbClr val="DDDDDD"/>
          </a:solidFill>
          <a:ln w="9525">
            <a:solidFill>
              <a:schemeClr val="tx1"/>
            </a:solidFill>
            <a:miter lim="800000"/>
            <a:headEnd/>
            <a:tailEnd/>
          </a:ln>
        </p:spPr>
        <p:txBody>
          <a:bodyPr wrap="none" anchor="ctr"/>
          <a:lstStyle/>
          <a:p>
            <a:pPr algn="ctr"/>
            <a:r>
              <a:rPr lang="en-US"/>
              <a:t>iso</a:t>
            </a:r>
          </a:p>
        </p:txBody>
      </p:sp>
      <p:sp>
        <p:nvSpPr>
          <p:cNvPr id="16397" name="Rectangle 21"/>
          <p:cNvSpPr>
            <a:spLocks noChangeArrowheads="1"/>
          </p:cNvSpPr>
          <p:nvPr/>
        </p:nvSpPr>
        <p:spPr bwMode="auto">
          <a:xfrm>
            <a:off x="1044575" y="4689475"/>
            <a:ext cx="528638" cy="515938"/>
          </a:xfrm>
          <a:prstGeom prst="rect">
            <a:avLst/>
          </a:prstGeom>
          <a:solidFill>
            <a:schemeClr val="bg1"/>
          </a:solidFill>
          <a:ln w="9525">
            <a:solidFill>
              <a:schemeClr val="tx1"/>
            </a:solidFill>
            <a:miter lim="800000"/>
            <a:headEnd/>
            <a:tailEnd/>
          </a:ln>
        </p:spPr>
        <p:txBody>
          <a:bodyPr wrap="none" anchor="ctr"/>
          <a:lstStyle/>
          <a:p>
            <a:pPr algn="ctr"/>
            <a:endParaRPr lang="en-US"/>
          </a:p>
        </p:txBody>
      </p:sp>
      <p:sp>
        <p:nvSpPr>
          <p:cNvPr id="16398" name="Rectangle 22"/>
          <p:cNvSpPr>
            <a:spLocks noChangeArrowheads="1"/>
          </p:cNvSpPr>
          <p:nvPr/>
        </p:nvSpPr>
        <p:spPr bwMode="auto">
          <a:xfrm>
            <a:off x="1044575" y="5218113"/>
            <a:ext cx="528638" cy="515937"/>
          </a:xfrm>
          <a:prstGeom prst="rect">
            <a:avLst/>
          </a:prstGeom>
          <a:solidFill>
            <a:srgbClr val="0000FF"/>
          </a:solidFill>
          <a:ln w="9525">
            <a:solidFill>
              <a:schemeClr val="tx1"/>
            </a:solidFill>
            <a:miter lim="800000"/>
            <a:headEnd/>
            <a:tailEnd/>
          </a:ln>
        </p:spPr>
        <p:txBody>
          <a:bodyPr wrap="none" anchor="ctr"/>
          <a:lstStyle/>
          <a:p>
            <a:pPr algn="ctr"/>
            <a:endParaRPr lang="en-US"/>
          </a:p>
        </p:txBody>
      </p:sp>
      <p:sp>
        <p:nvSpPr>
          <p:cNvPr id="16399" name="Rectangle 23"/>
          <p:cNvSpPr>
            <a:spLocks noChangeArrowheads="1"/>
          </p:cNvSpPr>
          <p:nvPr/>
        </p:nvSpPr>
        <p:spPr bwMode="auto">
          <a:xfrm>
            <a:off x="1042988" y="5746750"/>
            <a:ext cx="530225" cy="515938"/>
          </a:xfrm>
          <a:prstGeom prst="rect">
            <a:avLst/>
          </a:prstGeom>
          <a:solidFill>
            <a:srgbClr val="FFFF00"/>
          </a:solidFill>
          <a:ln w="9525">
            <a:solidFill>
              <a:schemeClr val="tx1"/>
            </a:solidFill>
            <a:miter lim="800000"/>
            <a:headEnd/>
            <a:tailEnd/>
          </a:ln>
        </p:spPr>
        <p:txBody>
          <a:bodyPr wrap="none" anchor="ctr"/>
          <a:lstStyle/>
          <a:p>
            <a:pPr algn="ctr"/>
            <a:endParaRPr lang="en-US"/>
          </a:p>
        </p:txBody>
      </p:sp>
      <p:sp>
        <p:nvSpPr>
          <p:cNvPr id="16400" name="Rectangle 20"/>
          <p:cNvSpPr>
            <a:spLocks noChangeArrowheads="1"/>
          </p:cNvSpPr>
          <p:nvPr/>
        </p:nvSpPr>
        <p:spPr bwMode="auto">
          <a:xfrm>
            <a:off x="1047750" y="4165600"/>
            <a:ext cx="515938" cy="515938"/>
          </a:xfrm>
          <a:prstGeom prst="rect">
            <a:avLst/>
          </a:prstGeom>
          <a:solidFill>
            <a:srgbClr val="F6022B"/>
          </a:solidFill>
          <a:ln w="9525">
            <a:solidFill>
              <a:schemeClr val="tx1"/>
            </a:solidFill>
            <a:miter lim="800000"/>
            <a:headEnd/>
            <a:tailEnd/>
          </a:ln>
        </p:spPr>
        <p:txBody>
          <a:bodyPr wrap="none" anchor="ctr"/>
          <a:lstStyle/>
          <a:p>
            <a:pPr algn="ctr"/>
            <a:endParaRPr lang="en-US"/>
          </a:p>
        </p:txBody>
      </p:sp>
      <p:sp>
        <p:nvSpPr>
          <p:cNvPr id="16401" name="Text Box 24"/>
          <p:cNvSpPr txBox="1">
            <a:spLocks noChangeArrowheads="1"/>
          </p:cNvSpPr>
          <p:nvPr/>
        </p:nvSpPr>
        <p:spPr bwMode="auto">
          <a:xfrm>
            <a:off x="1092200" y="4240213"/>
            <a:ext cx="382588" cy="366712"/>
          </a:xfrm>
          <a:prstGeom prst="rect">
            <a:avLst/>
          </a:prstGeom>
          <a:noFill/>
          <a:ln w="9525">
            <a:noFill/>
            <a:miter lim="800000"/>
            <a:headEnd/>
            <a:tailEnd/>
          </a:ln>
        </p:spPr>
        <p:txBody>
          <a:bodyPr>
            <a:spAutoFit/>
          </a:bodyPr>
          <a:lstStyle/>
          <a:p>
            <a:pPr algn="ctr">
              <a:spcBef>
                <a:spcPct val="50000"/>
              </a:spcBef>
            </a:pPr>
            <a:r>
              <a:rPr lang="en-US" b="1"/>
              <a:t>I</a:t>
            </a:r>
          </a:p>
        </p:txBody>
      </p:sp>
      <p:sp>
        <p:nvSpPr>
          <p:cNvPr id="16402" name="Text Box 25"/>
          <p:cNvSpPr txBox="1">
            <a:spLocks noChangeArrowheads="1"/>
          </p:cNvSpPr>
          <p:nvPr/>
        </p:nvSpPr>
        <p:spPr bwMode="auto">
          <a:xfrm>
            <a:off x="1087438" y="4749800"/>
            <a:ext cx="382587" cy="366713"/>
          </a:xfrm>
          <a:prstGeom prst="rect">
            <a:avLst/>
          </a:prstGeom>
          <a:solidFill>
            <a:schemeClr val="bg1"/>
          </a:solidFill>
          <a:ln w="9525">
            <a:noFill/>
            <a:miter lim="800000"/>
            <a:headEnd/>
            <a:tailEnd/>
          </a:ln>
        </p:spPr>
        <p:txBody>
          <a:bodyPr>
            <a:spAutoFit/>
          </a:bodyPr>
          <a:lstStyle/>
          <a:p>
            <a:pPr algn="ctr">
              <a:spcBef>
                <a:spcPct val="50000"/>
              </a:spcBef>
            </a:pPr>
            <a:r>
              <a:rPr lang="en-US" b="1"/>
              <a:t>II</a:t>
            </a:r>
          </a:p>
        </p:txBody>
      </p:sp>
      <p:sp>
        <p:nvSpPr>
          <p:cNvPr id="16403" name="Text Box 26"/>
          <p:cNvSpPr txBox="1">
            <a:spLocks noChangeArrowheads="1"/>
          </p:cNvSpPr>
          <p:nvPr/>
        </p:nvSpPr>
        <p:spPr bwMode="auto">
          <a:xfrm>
            <a:off x="1101725" y="5292725"/>
            <a:ext cx="382588" cy="366713"/>
          </a:xfrm>
          <a:prstGeom prst="rect">
            <a:avLst/>
          </a:prstGeom>
          <a:noFill/>
          <a:ln w="9525">
            <a:noFill/>
            <a:miter lim="800000"/>
            <a:headEnd/>
            <a:tailEnd/>
          </a:ln>
        </p:spPr>
        <p:txBody>
          <a:bodyPr>
            <a:spAutoFit/>
          </a:bodyPr>
          <a:lstStyle/>
          <a:p>
            <a:pPr algn="ctr">
              <a:spcBef>
                <a:spcPct val="50000"/>
              </a:spcBef>
            </a:pPr>
            <a:r>
              <a:rPr lang="en-US" b="1"/>
              <a:t>III</a:t>
            </a:r>
          </a:p>
        </p:txBody>
      </p:sp>
      <p:sp>
        <p:nvSpPr>
          <p:cNvPr id="16404" name="Text Box 27"/>
          <p:cNvSpPr txBox="1">
            <a:spLocks noChangeArrowheads="1"/>
          </p:cNvSpPr>
          <p:nvPr/>
        </p:nvSpPr>
        <p:spPr bwMode="auto">
          <a:xfrm>
            <a:off x="1030288" y="5835650"/>
            <a:ext cx="546100" cy="366713"/>
          </a:xfrm>
          <a:prstGeom prst="rect">
            <a:avLst/>
          </a:prstGeom>
          <a:noFill/>
          <a:ln w="9525">
            <a:noFill/>
            <a:miter lim="800000"/>
            <a:headEnd/>
            <a:tailEnd/>
          </a:ln>
        </p:spPr>
        <p:txBody>
          <a:bodyPr>
            <a:spAutoFit/>
          </a:bodyPr>
          <a:lstStyle/>
          <a:p>
            <a:pPr algn="ctr">
              <a:spcBef>
                <a:spcPct val="50000"/>
              </a:spcBef>
            </a:pPr>
            <a:r>
              <a:rPr lang="en-US" b="1"/>
              <a:t>IV</a:t>
            </a:r>
          </a:p>
        </p:txBody>
      </p:sp>
      <p:sp>
        <p:nvSpPr>
          <p:cNvPr id="16405" name="Rectangle 28"/>
          <p:cNvSpPr>
            <a:spLocks noChangeArrowheads="1"/>
          </p:cNvSpPr>
          <p:nvPr/>
        </p:nvSpPr>
        <p:spPr bwMode="auto">
          <a:xfrm>
            <a:off x="1549400" y="4165600"/>
            <a:ext cx="677863"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06" name="Rectangle 30"/>
          <p:cNvSpPr>
            <a:spLocks noChangeArrowheads="1"/>
          </p:cNvSpPr>
          <p:nvPr/>
        </p:nvSpPr>
        <p:spPr bwMode="auto">
          <a:xfrm>
            <a:off x="2235200" y="4165600"/>
            <a:ext cx="677863"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07" name="Rectangle 31"/>
          <p:cNvSpPr>
            <a:spLocks noChangeArrowheads="1"/>
          </p:cNvSpPr>
          <p:nvPr/>
        </p:nvSpPr>
        <p:spPr bwMode="auto">
          <a:xfrm>
            <a:off x="2928938" y="4165600"/>
            <a:ext cx="677862"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08" name="Rectangle 32"/>
          <p:cNvSpPr>
            <a:spLocks noChangeArrowheads="1"/>
          </p:cNvSpPr>
          <p:nvPr/>
        </p:nvSpPr>
        <p:spPr bwMode="auto">
          <a:xfrm>
            <a:off x="3614738" y="4165600"/>
            <a:ext cx="677862"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09" name="Rectangle 49"/>
          <p:cNvSpPr>
            <a:spLocks noChangeArrowheads="1"/>
          </p:cNvSpPr>
          <p:nvPr/>
        </p:nvSpPr>
        <p:spPr bwMode="auto">
          <a:xfrm>
            <a:off x="4824413" y="4699000"/>
            <a:ext cx="515937" cy="515938"/>
          </a:xfrm>
          <a:prstGeom prst="rect">
            <a:avLst/>
          </a:prstGeom>
          <a:solidFill>
            <a:schemeClr val="bg1"/>
          </a:solidFill>
          <a:ln w="9525">
            <a:solidFill>
              <a:schemeClr val="tx1"/>
            </a:solidFill>
            <a:miter lim="800000"/>
            <a:headEnd/>
            <a:tailEnd/>
          </a:ln>
        </p:spPr>
        <p:txBody>
          <a:bodyPr wrap="none" anchor="ctr"/>
          <a:lstStyle/>
          <a:p>
            <a:pPr algn="ctr"/>
            <a:endParaRPr lang="en-US"/>
          </a:p>
        </p:txBody>
      </p:sp>
      <p:sp>
        <p:nvSpPr>
          <p:cNvPr id="16410" name="Rectangle 50"/>
          <p:cNvSpPr>
            <a:spLocks noChangeArrowheads="1"/>
          </p:cNvSpPr>
          <p:nvPr/>
        </p:nvSpPr>
        <p:spPr bwMode="auto">
          <a:xfrm>
            <a:off x="4824413" y="5227638"/>
            <a:ext cx="515937" cy="515937"/>
          </a:xfrm>
          <a:prstGeom prst="rect">
            <a:avLst/>
          </a:prstGeom>
          <a:solidFill>
            <a:srgbClr val="0000FF"/>
          </a:solidFill>
          <a:ln w="9525">
            <a:solidFill>
              <a:schemeClr val="tx1"/>
            </a:solidFill>
            <a:miter lim="800000"/>
            <a:headEnd/>
            <a:tailEnd/>
          </a:ln>
        </p:spPr>
        <p:txBody>
          <a:bodyPr wrap="none" anchor="ctr"/>
          <a:lstStyle/>
          <a:p>
            <a:pPr algn="ctr"/>
            <a:endParaRPr lang="en-US"/>
          </a:p>
        </p:txBody>
      </p:sp>
      <p:sp>
        <p:nvSpPr>
          <p:cNvPr id="16411" name="Rectangle 51"/>
          <p:cNvSpPr>
            <a:spLocks noChangeArrowheads="1"/>
          </p:cNvSpPr>
          <p:nvPr/>
        </p:nvSpPr>
        <p:spPr bwMode="auto">
          <a:xfrm>
            <a:off x="4824413" y="5756275"/>
            <a:ext cx="515937" cy="515938"/>
          </a:xfrm>
          <a:prstGeom prst="rect">
            <a:avLst/>
          </a:prstGeom>
          <a:solidFill>
            <a:srgbClr val="FFFF00"/>
          </a:solidFill>
          <a:ln w="9525">
            <a:solidFill>
              <a:schemeClr val="tx1"/>
            </a:solidFill>
            <a:miter lim="800000"/>
            <a:headEnd/>
            <a:tailEnd/>
          </a:ln>
        </p:spPr>
        <p:txBody>
          <a:bodyPr wrap="none" anchor="ctr"/>
          <a:lstStyle/>
          <a:p>
            <a:pPr algn="ctr"/>
            <a:endParaRPr lang="en-US"/>
          </a:p>
        </p:txBody>
      </p:sp>
      <p:sp>
        <p:nvSpPr>
          <p:cNvPr id="16412" name="Rectangle 53"/>
          <p:cNvSpPr>
            <a:spLocks noChangeArrowheads="1"/>
          </p:cNvSpPr>
          <p:nvPr/>
        </p:nvSpPr>
        <p:spPr bwMode="auto">
          <a:xfrm>
            <a:off x="4816475" y="4175125"/>
            <a:ext cx="528638" cy="515938"/>
          </a:xfrm>
          <a:prstGeom prst="rect">
            <a:avLst/>
          </a:prstGeom>
          <a:solidFill>
            <a:srgbClr val="F6022B"/>
          </a:solidFill>
          <a:ln w="9525">
            <a:solidFill>
              <a:schemeClr val="tx1"/>
            </a:solidFill>
            <a:miter lim="800000"/>
            <a:headEnd/>
            <a:tailEnd/>
          </a:ln>
        </p:spPr>
        <p:txBody>
          <a:bodyPr wrap="none" anchor="ctr"/>
          <a:lstStyle/>
          <a:p>
            <a:pPr algn="ctr"/>
            <a:endParaRPr lang="en-US"/>
          </a:p>
        </p:txBody>
      </p:sp>
      <p:sp>
        <p:nvSpPr>
          <p:cNvPr id="16413" name="Text Box 54"/>
          <p:cNvSpPr txBox="1">
            <a:spLocks noChangeArrowheads="1"/>
          </p:cNvSpPr>
          <p:nvPr/>
        </p:nvSpPr>
        <p:spPr bwMode="auto">
          <a:xfrm>
            <a:off x="4873625" y="4249738"/>
            <a:ext cx="382588" cy="366712"/>
          </a:xfrm>
          <a:prstGeom prst="rect">
            <a:avLst/>
          </a:prstGeom>
          <a:solidFill>
            <a:srgbClr val="F6022B"/>
          </a:solidFill>
          <a:ln w="9525">
            <a:noFill/>
            <a:miter lim="800000"/>
            <a:headEnd/>
            <a:tailEnd/>
          </a:ln>
        </p:spPr>
        <p:txBody>
          <a:bodyPr>
            <a:spAutoFit/>
          </a:bodyPr>
          <a:lstStyle/>
          <a:p>
            <a:pPr algn="ctr">
              <a:spcBef>
                <a:spcPct val="50000"/>
              </a:spcBef>
            </a:pPr>
            <a:r>
              <a:rPr lang="en-US" b="1"/>
              <a:t>I</a:t>
            </a:r>
          </a:p>
        </p:txBody>
      </p:sp>
      <p:sp>
        <p:nvSpPr>
          <p:cNvPr id="16414" name="Text Box 55"/>
          <p:cNvSpPr txBox="1">
            <a:spLocks noChangeArrowheads="1"/>
          </p:cNvSpPr>
          <p:nvPr/>
        </p:nvSpPr>
        <p:spPr bwMode="auto">
          <a:xfrm>
            <a:off x="4868863" y="4759325"/>
            <a:ext cx="382587" cy="366713"/>
          </a:xfrm>
          <a:prstGeom prst="rect">
            <a:avLst/>
          </a:prstGeom>
          <a:noFill/>
          <a:ln w="9525">
            <a:noFill/>
            <a:miter lim="800000"/>
            <a:headEnd/>
            <a:tailEnd/>
          </a:ln>
        </p:spPr>
        <p:txBody>
          <a:bodyPr>
            <a:spAutoFit/>
          </a:bodyPr>
          <a:lstStyle/>
          <a:p>
            <a:pPr algn="ctr">
              <a:spcBef>
                <a:spcPct val="50000"/>
              </a:spcBef>
            </a:pPr>
            <a:r>
              <a:rPr lang="en-US" b="1"/>
              <a:t>II</a:t>
            </a:r>
          </a:p>
        </p:txBody>
      </p:sp>
      <p:sp>
        <p:nvSpPr>
          <p:cNvPr id="16415" name="Text Box 56"/>
          <p:cNvSpPr txBox="1">
            <a:spLocks noChangeArrowheads="1"/>
          </p:cNvSpPr>
          <p:nvPr/>
        </p:nvSpPr>
        <p:spPr bwMode="auto">
          <a:xfrm>
            <a:off x="4883150" y="5302250"/>
            <a:ext cx="382588" cy="366713"/>
          </a:xfrm>
          <a:prstGeom prst="rect">
            <a:avLst/>
          </a:prstGeom>
          <a:noFill/>
          <a:ln w="9525">
            <a:noFill/>
            <a:miter lim="800000"/>
            <a:headEnd/>
            <a:tailEnd/>
          </a:ln>
        </p:spPr>
        <p:txBody>
          <a:bodyPr>
            <a:spAutoFit/>
          </a:bodyPr>
          <a:lstStyle/>
          <a:p>
            <a:pPr algn="ctr">
              <a:spcBef>
                <a:spcPct val="50000"/>
              </a:spcBef>
            </a:pPr>
            <a:r>
              <a:rPr lang="en-US" b="1"/>
              <a:t>III</a:t>
            </a:r>
          </a:p>
        </p:txBody>
      </p:sp>
      <p:sp>
        <p:nvSpPr>
          <p:cNvPr id="16416" name="Text Box 57"/>
          <p:cNvSpPr txBox="1">
            <a:spLocks noChangeArrowheads="1"/>
          </p:cNvSpPr>
          <p:nvPr/>
        </p:nvSpPr>
        <p:spPr bwMode="auto">
          <a:xfrm>
            <a:off x="4811713" y="5845175"/>
            <a:ext cx="546100" cy="366713"/>
          </a:xfrm>
          <a:prstGeom prst="rect">
            <a:avLst/>
          </a:prstGeom>
          <a:noFill/>
          <a:ln w="9525">
            <a:noFill/>
            <a:miter lim="800000"/>
            <a:headEnd/>
            <a:tailEnd/>
          </a:ln>
        </p:spPr>
        <p:txBody>
          <a:bodyPr>
            <a:spAutoFit/>
          </a:bodyPr>
          <a:lstStyle/>
          <a:p>
            <a:pPr algn="ctr">
              <a:spcBef>
                <a:spcPct val="50000"/>
              </a:spcBef>
            </a:pPr>
            <a:r>
              <a:rPr lang="en-US" b="1"/>
              <a:t>IV</a:t>
            </a:r>
          </a:p>
        </p:txBody>
      </p:sp>
      <p:sp>
        <p:nvSpPr>
          <p:cNvPr id="16417" name="Rectangle 58"/>
          <p:cNvSpPr>
            <a:spLocks noChangeArrowheads="1"/>
          </p:cNvSpPr>
          <p:nvPr/>
        </p:nvSpPr>
        <p:spPr bwMode="auto">
          <a:xfrm>
            <a:off x="5330825" y="4175125"/>
            <a:ext cx="677863"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18" name="Rectangle 59"/>
          <p:cNvSpPr>
            <a:spLocks noChangeArrowheads="1"/>
          </p:cNvSpPr>
          <p:nvPr/>
        </p:nvSpPr>
        <p:spPr bwMode="auto">
          <a:xfrm>
            <a:off x="6016625" y="4175125"/>
            <a:ext cx="677863"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19" name="Rectangle 60"/>
          <p:cNvSpPr>
            <a:spLocks noChangeArrowheads="1"/>
          </p:cNvSpPr>
          <p:nvPr/>
        </p:nvSpPr>
        <p:spPr bwMode="auto">
          <a:xfrm>
            <a:off x="6710363" y="4175125"/>
            <a:ext cx="677862"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20" name="Rectangle 61"/>
          <p:cNvSpPr>
            <a:spLocks noChangeArrowheads="1"/>
          </p:cNvSpPr>
          <p:nvPr/>
        </p:nvSpPr>
        <p:spPr bwMode="auto">
          <a:xfrm>
            <a:off x="7396163" y="4175125"/>
            <a:ext cx="677862" cy="2097088"/>
          </a:xfrm>
          <a:prstGeom prst="rect">
            <a:avLst/>
          </a:prstGeom>
          <a:solidFill>
            <a:srgbClr val="FDE3A1"/>
          </a:solidFill>
          <a:ln w="9525">
            <a:solidFill>
              <a:schemeClr val="tx1"/>
            </a:solidFill>
            <a:miter lim="800000"/>
            <a:headEnd/>
            <a:tailEnd/>
          </a:ln>
        </p:spPr>
        <p:txBody>
          <a:bodyPr wrap="none" anchor="ctr"/>
          <a:lstStyle/>
          <a:p>
            <a:pPr algn="ctr"/>
            <a:endParaRPr lang="en-US"/>
          </a:p>
        </p:txBody>
      </p:sp>
      <p:sp>
        <p:nvSpPr>
          <p:cNvPr id="16421" name="Text Box 63"/>
          <p:cNvSpPr txBox="1">
            <a:spLocks noChangeArrowheads="1"/>
          </p:cNvSpPr>
          <p:nvPr/>
        </p:nvSpPr>
        <p:spPr bwMode="auto">
          <a:xfrm>
            <a:off x="1963738" y="4752975"/>
            <a:ext cx="1295400" cy="701675"/>
          </a:xfrm>
          <a:prstGeom prst="rect">
            <a:avLst/>
          </a:prstGeom>
          <a:noFill/>
          <a:ln w="9525">
            <a:noFill/>
            <a:miter lim="800000"/>
            <a:headEnd/>
            <a:tailEnd/>
          </a:ln>
        </p:spPr>
        <p:txBody>
          <a:bodyPr>
            <a:spAutoFit/>
          </a:bodyPr>
          <a:lstStyle/>
          <a:p>
            <a:pPr algn="ctr">
              <a:spcBef>
                <a:spcPct val="50000"/>
              </a:spcBef>
            </a:pPr>
            <a:r>
              <a:rPr lang="en-US" sz="2000" b="1"/>
              <a:t>SSPS TRAIN A</a:t>
            </a:r>
          </a:p>
        </p:txBody>
      </p:sp>
      <p:sp>
        <p:nvSpPr>
          <p:cNvPr id="16422" name="Text Box 64"/>
          <p:cNvSpPr txBox="1">
            <a:spLocks noChangeArrowheads="1"/>
          </p:cNvSpPr>
          <p:nvPr/>
        </p:nvSpPr>
        <p:spPr bwMode="auto">
          <a:xfrm>
            <a:off x="5702300" y="4762500"/>
            <a:ext cx="1295400" cy="701675"/>
          </a:xfrm>
          <a:prstGeom prst="rect">
            <a:avLst/>
          </a:prstGeom>
          <a:noFill/>
          <a:ln w="9525">
            <a:noFill/>
            <a:miter lim="800000"/>
            <a:headEnd/>
            <a:tailEnd/>
          </a:ln>
        </p:spPr>
        <p:txBody>
          <a:bodyPr>
            <a:spAutoFit/>
          </a:bodyPr>
          <a:lstStyle/>
          <a:p>
            <a:pPr algn="ctr">
              <a:spcBef>
                <a:spcPct val="50000"/>
              </a:spcBef>
            </a:pPr>
            <a:r>
              <a:rPr lang="en-US" sz="2000" b="1"/>
              <a:t>SSPS TRAIN B</a:t>
            </a:r>
          </a:p>
        </p:txBody>
      </p:sp>
      <p:sp>
        <p:nvSpPr>
          <p:cNvPr id="16423" name="Line 67"/>
          <p:cNvSpPr>
            <a:spLocks noChangeShapeType="1"/>
          </p:cNvSpPr>
          <p:nvPr/>
        </p:nvSpPr>
        <p:spPr bwMode="auto">
          <a:xfrm>
            <a:off x="2935288" y="2374900"/>
            <a:ext cx="0" cy="1120775"/>
          </a:xfrm>
          <a:prstGeom prst="line">
            <a:avLst/>
          </a:prstGeom>
          <a:noFill/>
          <a:ln w="57150">
            <a:solidFill>
              <a:schemeClr val="tx1"/>
            </a:solidFill>
            <a:round/>
            <a:headEnd/>
            <a:tailEnd/>
          </a:ln>
        </p:spPr>
        <p:txBody>
          <a:bodyPr/>
          <a:lstStyle/>
          <a:p>
            <a:endParaRPr lang="en-US"/>
          </a:p>
        </p:txBody>
      </p:sp>
      <p:sp>
        <p:nvSpPr>
          <p:cNvPr id="16424" name="Line 68"/>
          <p:cNvSpPr>
            <a:spLocks noChangeShapeType="1"/>
          </p:cNvSpPr>
          <p:nvPr/>
        </p:nvSpPr>
        <p:spPr bwMode="auto">
          <a:xfrm>
            <a:off x="649288" y="3511550"/>
            <a:ext cx="3908425" cy="0"/>
          </a:xfrm>
          <a:prstGeom prst="line">
            <a:avLst/>
          </a:prstGeom>
          <a:noFill/>
          <a:ln w="57150">
            <a:solidFill>
              <a:schemeClr val="tx1"/>
            </a:solidFill>
            <a:round/>
            <a:headEnd/>
            <a:tailEnd/>
          </a:ln>
        </p:spPr>
        <p:txBody>
          <a:bodyPr/>
          <a:lstStyle/>
          <a:p>
            <a:endParaRPr lang="en-US"/>
          </a:p>
        </p:txBody>
      </p:sp>
      <p:sp>
        <p:nvSpPr>
          <p:cNvPr id="16425" name="Line 69"/>
          <p:cNvSpPr>
            <a:spLocks noChangeShapeType="1"/>
          </p:cNvSpPr>
          <p:nvPr/>
        </p:nvSpPr>
        <p:spPr bwMode="auto">
          <a:xfrm>
            <a:off x="668338" y="3509963"/>
            <a:ext cx="14287" cy="914400"/>
          </a:xfrm>
          <a:prstGeom prst="line">
            <a:avLst/>
          </a:prstGeom>
          <a:noFill/>
          <a:ln w="57150">
            <a:solidFill>
              <a:schemeClr val="tx1"/>
            </a:solidFill>
            <a:round/>
            <a:headEnd/>
            <a:tailEnd/>
          </a:ln>
        </p:spPr>
        <p:txBody>
          <a:bodyPr/>
          <a:lstStyle/>
          <a:p>
            <a:endParaRPr lang="en-US"/>
          </a:p>
        </p:txBody>
      </p:sp>
      <p:sp>
        <p:nvSpPr>
          <p:cNvPr id="16426" name="Line 70"/>
          <p:cNvSpPr>
            <a:spLocks noChangeShapeType="1"/>
          </p:cNvSpPr>
          <p:nvPr/>
        </p:nvSpPr>
        <p:spPr bwMode="auto">
          <a:xfrm flipV="1">
            <a:off x="663575" y="4424363"/>
            <a:ext cx="368300" cy="0"/>
          </a:xfrm>
          <a:prstGeom prst="line">
            <a:avLst/>
          </a:prstGeom>
          <a:noFill/>
          <a:ln w="57150">
            <a:solidFill>
              <a:schemeClr val="tx1"/>
            </a:solidFill>
            <a:round/>
            <a:headEnd/>
            <a:tailEnd type="triangle" w="med" len="med"/>
          </a:ln>
        </p:spPr>
        <p:txBody>
          <a:bodyPr/>
          <a:lstStyle/>
          <a:p>
            <a:endParaRPr lang="en-US"/>
          </a:p>
        </p:txBody>
      </p:sp>
      <p:sp>
        <p:nvSpPr>
          <p:cNvPr id="16427" name="Line 71"/>
          <p:cNvSpPr>
            <a:spLocks noChangeShapeType="1"/>
          </p:cNvSpPr>
          <p:nvPr/>
        </p:nvSpPr>
        <p:spPr bwMode="auto">
          <a:xfrm flipH="1">
            <a:off x="4513263" y="3509963"/>
            <a:ext cx="14287" cy="958850"/>
          </a:xfrm>
          <a:prstGeom prst="line">
            <a:avLst/>
          </a:prstGeom>
          <a:noFill/>
          <a:ln w="57150">
            <a:solidFill>
              <a:schemeClr val="tx1"/>
            </a:solidFill>
            <a:round/>
            <a:headEnd/>
            <a:tailEnd/>
          </a:ln>
        </p:spPr>
        <p:txBody>
          <a:bodyPr/>
          <a:lstStyle/>
          <a:p>
            <a:endParaRPr lang="en-US"/>
          </a:p>
        </p:txBody>
      </p:sp>
      <p:sp>
        <p:nvSpPr>
          <p:cNvPr id="16428" name="Line 72"/>
          <p:cNvSpPr>
            <a:spLocks noChangeShapeType="1"/>
          </p:cNvSpPr>
          <p:nvPr/>
        </p:nvSpPr>
        <p:spPr bwMode="auto">
          <a:xfrm>
            <a:off x="4513263" y="4438650"/>
            <a:ext cx="295275" cy="0"/>
          </a:xfrm>
          <a:prstGeom prst="line">
            <a:avLst/>
          </a:prstGeom>
          <a:noFill/>
          <a:ln w="57150">
            <a:solidFill>
              <a:schemeClr val="tx1"/>
            </a:solidFill>
            <a:round/>
            <a:headEnd/>
            <a:tailEnd type="triangle" w="med" len="med"/>
          </a:ln>
        </p:spPr>
        <p:txBody>
          <a:bodyPr/>
          <a:lstStyle/>
          <a:p>
            <a:endParaRPr lang="en-US"/>
          </a:p>
        </p:txBody>
      </p:sp>
      <p:sp>
        <p:nvSpPr>
          <p:cNvPr id="16429" name="Rectangle 73"/>
          <p:cNvSpPr>
            <a:spLocks noChangeArrowheads="1"/>
          </p:cNvSpPr>
          <p:nvPr/>
        </p:nvSpPr>
        <p:spPr bwMode="auto">
          <a:xfrm>
            <a:off x="5059363" y="2720975"/>
            <a:ext cx="236537" cy="722313"/>
          </a:xfrm>
          <a:prstGeom prst="rect">
            <a:avLst/>
          </a:prstGeom>
          <a:solidFill>
            <a:schemeClr val="bg1"/>
          </a:solidFill>
          <a:ln w="28575">
            <a:solidFill>
              <a:schemeClr val="tx1"/>
            </a:solidFill>
            <a:miter lim="800000"/>
            <a:headEnd/>
            <a:tailEnd/>
          </a:ln>
        </p:spPr>
        <p:txBody>
          <a:bodyPr wrap="none" anchor="ctr"/>
          <a:lstStyle/>
          <a:p>
            <a:pPr algn="ctr"/>
            <a:endParaRPr lang="en-US"/>
          </a:p>
        </p:txBody>
      </p:sp>
      <p:sp>
        <p:nvSpPr>
          <p:cNvPr id="16430" name="Line 74"/>
          <p:cNvSpPr>
            <a:spLocks noChangeShapeType="1"/>
          </p:cNvSpPr>
          <p:nvPr/>
        </p:nvSpPr>
        <p:spPr bwMode="auto">
          <a:xfrm>
            <a:off x="5075238" y="2974975"/>
            <a:ext cx="161925" cy="0"/>
          </a:xfrm>
          <a:prstGeom prst="line">
            <a:avLst/>
          </a:prstGeom>
          <a:noFill/>
          <a:ln w="9525">
            <a:solidFill>
              <a:schemeClr val="tx1"/>
            </a:solidFill>
            <a:round/>
            <a:headEnd/>
            <a:tailEnd type="triangle" w="med" len="med"/>
          </a:ln>
        </p:spPr>
        <p:txBody>
          <a:bodyPr/>
          <a:lstStyle/>
          <a:p>
            <a:endParaRPr lang="en-US"/>
          </a:p>
        </p:txBody>
      </p:sp>
      <p:sp>
        <p:nvSpPr>
          <p:cNvPr id="16431" name="Text Box 76"/>
          <p:cNvSpPr txBox="1">
            <a:spLocks noChangeArrowheads="1"/>
          </p:cNvSpPr>
          <p:nvPr/>
        </p:nvSpPr>
        <p:spPr bwMode="auto">
          <a:xfrm>
            <a:off x="4822825" y="3454400"/>
            <a:ext cx="1076325" cy="304800"/>
          </a:xfrm>
          <a:prstGeom prst="rect">
            <a:avLst/>
          </a:prstGeom>
          <a:noFill/>
          <a:ln w="9525">
            <a:noFill/>
            <a:miter lim="800000"/>
            <a:headEnd/>
            <a:tailEnd/>
          </a:ln>
        </p:spPr>
        <p:txBody>
          <a:bodyPr>
            <a:spAutoFit/>
          </a:bodyPr>
          <a:lstStyle/>
          <a:p>
            <a:pPr algn="ctr">
              <a:spcBef>
                <a:spcPct val="50000"/>
              </a:spcBef>
            </a:pPr>
            <a:r>
              <a:rPr lang="en-US" sz="1400" b="1"/>
              <a:t>PI-455</a:t>
            </a:r>
          </a:p>
        </p:txBody>
      </p:sp>
      <p:grpSp>
        <p:nvGrpSpPr>
          <p:cNvPr id="16432" name="Group 78"/>
          <p:cNvGrpSpPr>
            <a:grpSpLocks/>
          </p:cNvGrpSpPr>
          <p:nvPr/>
        </p:nvGrpSpPr>
        <p:grpSpPr bwMode="auto">
          <a:xfrm>
            <a:off x="3282950" y="2790825"/>
            <a:ext cx="515938" cy="441325"/>
            <a:chOff x="937" y="735"/>
            <a:chExt cx="325" cy="278"/>
          </a:xfrm>
        </p:grpSpPr>
        <p:sp>
          <p:nvSpPr>
            <p:cNvPr id="16450" name="Rectangle 79"/>
            <p:cNvSpPr>
              <a:spLocks noChangeArrowheads="1"/>
            </p:cNvSpPr>
            <p:nvPr/>
          </p:nvSpPr>
          <p:spPr bwMode="auto">
            <a:xfrm>
              <a:off x="952" y="735"/>
              <a:ext cx="269" cy="278"/>
            </a:xfrm>
            <a:prstGeom prst="rect">
              <a:avLst/>
            </a:prstGeom>
            <a:solidFill>
              <a:srgbClr val="DDDDDD"/>
            </a:solidFill>
            <a:ln w="9525">
              <a:solidFill>
                <a:schemeClr val="tx1"/>
              </a:solidFill>
              <a:miter lim="800000"/>
              <a:headEnd/>
              <a:tailEnd/>
            </a:ln>
          </p:spPr>
          <p:txBody>
            <a:bodyPr wrap="none" anchor="ctr"/>
            <a:lstStyle/>
            <a:p>
              <a:pPr algn="ctr"/>
              <a:endParaRPr lang="en-US"/>
            </a:p>
          </p:txBody>
        </p:sp>
        <p:sp>
          <p:nvSpPr>
            <p:cNvPr id="16451" name="Text Box 80"/>
            <p:cNvSpPr txBox="1">
              <a:spLocks noChangeArrowheads="1"/>
            </p:cNvSpPr>
            <p:nvPr/>
          </p:nvSpPr>
          <p:spPr bwMode="auto">
            <a:xfrm>
              <a:off x="937" y="757"/>
              <a:ext cx="325" cy="231"/>
            </a:xfrm>
            <a:prstGeom prst="rect">
              <a:avLst/>
            </a:prstGeom>
            <a:noFill/>
            <a:ln w="9525">
              <a:noFill/>
              <a:miter lim="800000"/>
              <a:headEnd/>
              <a:tailEnd/>
            </a:ln>
          </p:spPr>
          <p:txBody>
            <a:bodyPr>
              <a:spAutoFit/>
            </a:bodyPr>
            <a:lstStyle/>
            <a:p>
              <a:pPr algn="ctr">
                <a:spcBef>
                  <a:spcPct val="50000"/>
                </a:spcBef>
              </a:pPr>
              <a:r>
                <a:rPr lang="en-US"/>
                <a:t>iso</a:t>
              </a:r>
            </a:p>
          </p:txBody>
        </p:sp>
      </p:grpSp>
      <p:sp>
        <p:nvSpPr>
          <p:cNvPr id="16433" name="Line 81"/>
          <p:cNvSpPr>
            <a:spLocks noChangeShapeType="1"/>
          </p:cNvSpPr>
          <p:nvPr/>
        </p:nvSpPr>
        <p:spPr bwMode="auto">
          <a:xfrm>
            <a:off x="3538538" y="2374900"/>
            <a:ext cx="0" cy="398463"/>
          </a:xfrm>
          <a:prstGeom prst="line">
            <a:avLst/>
          </a:prstGeom>
          <a:noFill/>
          <a:ln w="57150">
            <a:solidFill>
              <a:schemeClr val="tx1"/>
            </a:solidFill>
            <a:round/>
            <a:headEnd/>
            <a:tailEnd/>
          </a:ln>
        </p:spPr>
        <p:txBody>
          <a:bodyPr/>
          <a:lstStyle/>
          <a:p>
            <a:endParaRPr lang="en-US"/>
          </a:p>
        </p:txBody>
      </p:sp>
      <p:sp>
        <p:nvSpPr>
          <p:cNvPr id="16434" name="Line 84"/>
          <p:cNvSpPr>
            <a:spLocks noChangeShapeType="1"/>
          </p:cNvSpPr>
          <p:nvPr/>
        </p:nvSpPr>
        <p:spPr bwMode="auto">
          <a:xfrm>
            <a:off x="3746500" y="3024188"/>
            <a:ext cx="1282700" cy="0"/>
          </a:xfrm>
          <a:prstGeom prst="line">
            <a:avLst/>
          </a:prstGeom>
          <a:noFill/>
          <a:ln w="57150">
            <a:solidFill>
              <a:schemeClr val="tx1"/>
            </a:solidFill>
            <a:round/>
            <a:headEnd/>
            <a:tailEnd type="triangle" w="med" len="med"/>
          </a:ln>
        </p:spPr>
        <p:txBody>
          <a:bodyPr/>
          <a:lstStyle/>
          <a:p>
            <a:endParaRPr lang="en-US"/>
          </a:p>
        </p:txBody>
      </p:sp>
      <p:sp>
        <p:nvSpPr>
          <p:cNvPr id="16435" name="computr2"/>
          <p:cNvSpPr>
            <a:spLocks noEditPoints="1" noChangeArrowheads="1"/>
          </p:cNvSpPr>
          <p:nvPr/>
        </p:nvSpPr>
        <p:spPr bwMode="auto">
          <a:xfrm>
            <a:off x="652463" y="2362200"/>
            <a:ext cx="852487" cy="769938"/>
          </a:xfrm>
          <a:custGeom>
            <a:avLst/>
            <a:gdLst>
              <a:gd name="T0" fmla="*/ 2147483647 w 21600"/>
              <a:gd name="T1" fmla="*/ 0 h 21600"/>
              <a:gd name="T2" fmla="*/ 2147483647 w 21600"/>
              <a:gd name="T3" fmla="*/ 2147483647 h 21600"/>
              <a:gd name="T4" fmla="*/ 2147483647 w 21600"/>
              <a:gd name="T5" fmla="*/ 0 h 21600"/>
              <a:gd name="T6" fmla="*/ 2147483647 w 21600"/>
              <a:gd name="T7" fmla="*/ 0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94 w 21600"/>
              <a:gd name="T31" fmla="*/ 1913 h 21600"/>
              <a:gd name="T32" fmla="*/ 15565 w 21600"/>
              <a:gd name="T33" fmla="*/ 97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rgbClr val="000000"/>
            </a:solidFill>
            <a:miter lim="800000"/>
            <a:headEnd/>
            <a:tailEnd/>
          </a:ln>
        </p:spPr>
        <p:txBody>
          <a:bodyPr/>
          <a:lstStyle/>
          <a:p>
            <a:endParaRPr lang="en-US"/>
          </a:p>
        </p:txBody>
      </p:sp>
      <p:sp>
        <p:nvSpPr>
          <p:cNvPr id="16436" name="Text Box 86"/>
          <p:cNvSpPr txBox="1">
            <a:spLocks noChangeArrowheads="1"/>
          </p:cNvSpPr>
          <p:nvPr/>
        </p:nvSpPr>
        <p:spPr bwMode="auto">
          <a:xfrm>
            <a:off x="838200" y="3113088"/>
            <a:ext cx="485775" cy="304800"/>
          </a:xfrm>
          <a:prstGeom prst="rect">
            <a:avLst/>
          </a:prstGeom>
          <a:noFill/>
          <a:ln w="9525">
            <a:noFill/>
            <a:miter lim="800000"/>
            <a:headEnd/>
            <a:tailEnd/>
          </a:ln>
        </p:spPr>
        <p:txBody>
          <a:bodyPr>
            <a:spAutoFit/>
          </a:bodyPr>
          <a:lstStyle/>
          <a:p>
            <a:pPr algn="ctr">
              <a:spcBef>
                <a:spcPct val="50000"/>
              </a:spcBef>
            </a:pPr>
            <a:r>
              <a:rPr lang="en-US" sz="1400" b="1"/>
              <a:t>IPC</a:t>
            </a:r>
          </a:p>
        </p:txBody>
      </p:sp>
      <p:sp>
        <p:nvSpPr>
          <p:cNvPr id="16437" name="Line 87"/>
          <p:cNvSpPr>
            <a:spLocks noChangeShapeType="1"/>
          </p:cNvSpPr>
          <p:nvPr/>
        </p:nvSpPr>
        <p:spPr bwMode="auto">
          <a:xfrm>
            <a:off x="2595563" y="2374900"/>
            <a:ext cx="0" cy="441325"/>
          </a:xfrm>
          <a:prstGeom prst="line">
            <a:avLst/>
          </a:prstGeom>
          <a:noFill/>
          <a:ln w="57150">
            <a:solidFill>
              <a:schemeClr val="tx1"/>
            </a:solidFill>
            <a:round/>
            <a:headEnd/>
            <a:tailEnd/>
          </a:ln>
        </p:spPr>
        <p:txBody>
          <a:bodyPr/>
          <a:lstStyle/>
          <a:p>
            <a:endParaRPr lang="en-US"/>
          </a:p>
        </p:txBody>
      </p:sp>
      <p:sp>
        <p:nvSpPr>
          <p:cNvPr id="16438" name="Line 88"/>
          <p:cNvSpPr>
            <a:spLocks noChangeShapeType="1"/>
          </p:cNvSpPr>
          <p:nvPr/>
        </p:nvSpPr>
        <p:spPr bwMode="auto">
          <a:xfrm flipH="1" flipV="1">
            <a:off x="2344738" y="2816225"/>
            <a:ext cx="280987" cy="0"/>
          </a:xfrm>
          <a:prstGeom prst="line">
            <a:avLst/>
          </a:prstGeom>
          <a:noFill/>
          <a:ln w="57150">
            <a:solidFill>
              <a:schemeClr val="tx1"/>
            </a:solidFill>
            <a:round/>
            <a:headEnd/>
            <a:tailEnd/>
          </a:ln>
        </p:spPr>
        <p:txBody>
          <a:bodyPr/>
          <a:lstStyle/>
          <a:p>
            <a:endParaRPr lang="en-US"/>
          </a:p>
        </p:txBody>
      </p:sp>
      <p:grpSp>
        <p:nvGrpSpPr>
          <p:cNvPr id="16439" name="Group 89"/>
          <p:cNvGrpSpPr>
            <a:grpSpLocks/>
          </p:cNvGrpSpPr>
          <p:nvPr/>
        </p:nvGrpSpPr>
        <p:grpSpPr bwMode="auto">
          <a:xfrm>
            <a:off x="1892300" y="2600325"/>
            <a:ext cx="515938" cy="441325"/>
            <a:chOff x="937" y="735"/>
            <a:chExt cx="325" cy="278"/>
          </a:xfrm>
        </p:grpSpPr>
        <p:sp>
          <p:nvSpPr>
            <p:cNvPr id="16448" name="Rectangle 90"/>
            <p:cNvSpPr>
              <a:spLocks noChangeArrowheads="1"/>
            </p:cNvSpPr>
            <p:nvPr/>
          </p:nvSpPr>
          <p:spPr bwMode="auto">
            <a:xfrm>
              <a:off x="952" y="735"/>
              <a:ext cx="269" cy="278"/>
            </a:xfrm>
            <a:prstGeom prst="rect">
              <a:avLst/>
            </a:prstGeom>
            <a:solidFill>
              <a:srgbClr val="DDDDDD"/>
            </a:solidFill>
            <a:ln w="9525">
              <a:solidFill>
                <a:schemeClr val="tx1"/>
              </a:solidFill>
              <a:miter lim="800000"/>
              <a:headEnd/>
              <a:tailEnd/>
            </a:ln>
          </p:spPr>
          <p:txBody>
            <a:bodyPr wrap="none" anchor="ctr"/>
            <a:lstStyle/>
            <a:p>
              <a:pPr algn="ctr"/>
              <a:endParaRPr lang="en-US"/>
            </a:p>
          </p:txBody>
        </p:sp>
        <p:sp>
          <p:nvSpPr>
            <p:cNvPr id="16449" name="Text Box 91"/>
            <p:cNvSpPr txBox="1">
              <a:spLocks noChangeArrowheads="1"/>
            </p:cNvSpPr>
            <p:nvPr/>
          </p:nvSpPr>
          <p:spPr bwMode="auto">
            <a:xfrm>
              <a:off x="937" y="757"/>
              <a:ext cx="325" cy="231"/>
            </a:xfrm>
            <a:prstGeom prst="rect">
              <a:avLst/>
            </a:prstGeom>
            <a:noFill/>
            <a:ln w="9525">
              <a:noFill/>
              <a:miter lim="800000"/>
              <a:headEnd/>
              <a:tailEnd/>
            </a:ln>
          </p:spPr>
          <p:txBody>
            <a:bodyPr>
              <a:spAutoFit/>
            </a:bodyPr>
            <a:lstStyle/>
            <a:p>
              <a:pPr algn="ctr">
                <a:spcBef>
                  <a:spcPct val="50000"/>
                </a:spcBef>
              </a:pPr>
              <a:r>
                <a:rPr lang="en-US"/>
                <a:t>iso</a:t>
              </a:r>
            </a:p>
          </p:txBody>
        </p:sp>
      </p:grpSp>
      <p:sp>
        <p:nvSpPr>
          <p:cNvPr id="16440" name="Line 92"/>
          <p:cNvSpPr>
            <a:spLocks noChangeShapeType="1"/>
          </p:cNvSpPr>
          <p:nvPr/>
        </p:nvSpPr>
        <p:spPr bwMode="auto">
          <a:xfrm flipH="1">
            <a:off x="1416050" y="2817813"/>
            <a:ext cx="485775" cy="0"/>
          </a:xfrm>
          <a:prstGeom prst="line">
            <a:avLst/>
          </a:prstGeom>
          <a:noFill/>
          <a:ln w="57150">
            <a:solidFill>
              <a:schemeClr val="tx1"/>
            </a:solidFill>
            <a:round/>
            <a:headEnd/>
            <a:tailEnd type="triangle" w="med" len="med"/>
          </a:ln>
        </p:spPr>
        <p:txBody>
          <a:bodyPr/>
          <a:lstStyle/>
          <a:p>
            <a:endParaRPr lang="en-US"/>
          </a:p>
        </p:txBody>
      </p:sp>
      <p:sp>
        <p:nvSpPr>
          <p:cNvPr id="16441" name="Text Box 93"/>
          <p:cNvSpPr txBox="1">
            <a:spLocks noChangeArrowheads="1"/>
          </p:cNvSpPr>
          <p:nvPr/>
        </p:nvSpPr>
        <p:spPr bwMode="auto">
          <a:xfrm>
            <a:off x="7546975" y="663575"/>
            <a:ext cx="1214438" cy="304800"/>
          </a:xfrm>
          <a:prstGeom prst="rect">
            <a:avLst/>
          </a:prstGeom>
          <a:noFill/>
          <a:ln w="9525">
            <a:noFill/>
            <a:miter lim="800000"/>
            <a:headEnd/>
            <a:tailEnd/>
          </a:ln>
        </p:spPr>
        <p:txBody>
          <a:bodyPr>
            <a:spAutoFit/>
          </a:bodyPr>
          <a:lstStyle/>
          <a:p>
            <a:pPr algn="ctr">
              <a:spcBef>
                <a:spcPct val="50000"/>
              </a:spcBef>
            </a:pPr>
            <a:r>
              <a:rPr lang="en-US" sz="1400" b="1"/>
              <a:t>PORV 455</a:t>
            </a:r>
          </a:p>
        </p:txBody>
      </p:sp>
      <p:sp>
        <p:nvSpPr>
          <p:cNvPr id="16442" name="Line 94"/>
          <p:cNvSpPr>
            <a:spLocks noChangeShapeType="1"/>
          </p:cNvSpPr>
          <p:nvPr/>
        </p:nvSpPr>
        <p:spPr bwMode="auto">
          <a:xfrm flipV="1">
            <a:off x="7029450" y="819150"/>
            <a:ext cx="504825" cy="1588"/>
          </a:xfrm>
          <a:prstGeom prst="line">
            <a:avLst/>
          </a:prstGeom>
          <a:noFill/>
          <a:ln w="38100">
            <a:solidFill>
              <a:schemeClr val="tx1"/>
            </a:solidFill>
            <a:round/>
            <a:headEnd/>
            <a:tailEnd type="triangle" w="med" len="med"/>
          </a:ln>
        </p:spPr>
        <p:txBody>
          <a:bodyPr/>
          <a:lstStyle/>
          <a:p>
            <a:endParaRPr lang="en-US"/>
          </a:p>
        </p:txBody>
      </p:sp>
      <p:sp>
        <p:nvSpPr>
          <p:cNvPr id="16443" name="Line 95"/>
          <p:cNvSpPr>
            <a:spLocks noChangeShapeType="1"/>
          </p:cNvSpPr>
          <p:nvPr/>
        </p:nvSpPr>
        <p:spPr bwMode="auto">
          <a:xfrm flipV="1">
            <a:off x="7024688" y="1985963"/>
            <a:ext cx="504825" cy="1587"/>
          </a:xfrm>
          <a:prstGeom prst="line">
            <a:avLst/>
          </a:prstGeom>
          <a:noFill/>
          <a:ln w="38100">
            <a:solidFill>
              <a:schemeClr val="tx1"/>
            </a:solidFill>
            <a:round/>
            <a:headEnd/>
            <a:tailEnd type="triangle" w="med" len="med"/>
          </a:ln>
        </p:spPr>
        <p:txBody>
          <a:bodyPr/>
          <a:lstStyle/>
          <a:p>
            <a:endParaRPr lang="en-US"/>
          </a:p>
        </p:txBody>
      </p:sp>
      <p:pic>
        <p:nvPicPr>
          <p:cNvPr id="16444" name="Picture 97"/>
          <p:cNvPicPr>
            <a:picLocks noChangeAspect="1" noChangeArrowheads="1"/>
          </p:cNvPicPr>
          <p:nvPr/>
        </p:nvPicPr>
        <p:blipFill>
          <a:blip r:embed="rId3" cstate="print"/>
          <a:srcRect/>
          <a:stretch>
            <a:fillRect/>
          </a:stretch>
        </p:blipFill>
        <p:spPr bwMode="auto">
          <a:xfrm>
            <a:off x="7607300" y="1104900"/>
            <a:ext cx="661988" cy="1838325"/>
          </a:xfrm>
          <a:prstGeom prst="rect">
            <a:avLst/>
          </a:prstGeom>
          <a:noFill/>
          <a:ln w="9525">
            <a:noFill/>
            <a:miter lim="800000"/>
            <a:headEnd/>
            <a:tailEnd/>
          </a:ln>
        </p:spPr>
      </p:pic>
      <p:sp>
        <p:nvSpPr>
          <p:cNvPr id="16445" name="Line 98"/>
          <p:cNvSpPr>
            <a:spLocks noChangeShapeType="1"/>
          </p:cNvSpPr>
          <p:nvPr/>
        </p:nvSpPr>
        <p:spPr bwMode="auto">
          <a:xfrm flipH="1">
            <a:off x="7016750" y="1433513"/>
            <a:ext cx="530225" cy="0"/>
          </a:xfrm>
          <a:prstGeom prst="line">
            <a:avLst/>
          </a:prstGeom>
          <a:noFill/>
          <a:ln w="38100">
            <a:solidFill>
              <a:schemeClr val="tx1"/>
            </a:solidFill>
            <a:round/>
            <a:headEnd/>
            <a:tailEnd type="triangle" w="med" len="med"/>
          </a:ln>
        </p:spPr>
        <p:txBody>
          <a:bodyPr/>
          <a:lstStyle/>
          <a:p>
            <a:endParaRPr lang="en-US"/>
          </a:p>
        </p:txBody>
      </p:sp>
      <p:sp>
        <p:nvSpPr>
          <p:cNvPr id="16446" name="Line 99"/>
          <p:cNvSpPr>
            <a:spLocks noChangeShapeType="1"/>
          </p:cNvSpPr>
          <p:nvPr/>
        </p:nvSpPr>
        <p:spPr bwMode="auto">
          <a:xfrm>
            <a:off x="7942263" y="2933700"/>
            <a:ext cx="1587" cy="465138"/>
          </a:xfrm>
          <a:prstGeom prst="line">
            <a:avLst/>
          </a:prstGeom>
          <a:noFill/>
          <a:ln w="38100">
            <a:solidFill>
              <a:schemeClr val="tx1"/>
            </a:solidFill>
            <a:round/>
            <a:headEnd/>
            <a:tailEnd type="triangle" w="med" len="med"/>
          </a:ln>
        </p:spPr>
        <p:txBody>
          <a:bodyPr/>
          <a:lstStyle/>
          <a:p>
            <a:endParaRPr lang="en-US"/>
          </a:p>
        </p:txBody>
      </p:sp>
      <p:sp>
        <p:nvSpPr>
          <p:cNvPr id="16447" name="Text Box 100"/>
          <p:cNvSpPr txBox="1">
            <a:spLocks noChangeArrowheads="1"/>
          </p:cNvSpPr>
          <p:nvPr/>
        </p:nvSpPr>
        <p:spPr bwMode="auto">
          <a:xfrm>
            <a:off x="6997700" y="3384550"/>
            <a:ext cx="1868488" cy="517525"/>
          </a:xfrm>
          <a:prstGeom prst="rect">
            <a:avLst/>
          </a:prstGeom>
          <a:noFill/>
          <a:ln w="9525">
            <a:noFill/>
            <a:miter lim="800000"/>
            <a:headEnd/>
            <a:tailEnd/>
          </a:ln>
        </p:spPr>
        <p:txBody>
          <a:bodyPr>
            <a:spAutoFit/>
          </a:bodyPr>
          <a:lstStyle/>
          <a:p>
            <a:pPr algn="ctr">
              <a:spcBef>
                <a:spcPct val="50000"/>
              </a:spcBef>
            </a:pPr>
            <a:r>
              <a:rPr lang="en-US" sz="1400" b="1"/>
              <a:t>Przr Heaters and Sprays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0"/>
            <a:ext cx="8229600" cy="1143000"/>
          </a:xfrm>
        </p:spPr>
        <p:txBody>
          <a:bodyPr/>
          <a:lstStyle/>
          <a:p>
            <a:pPr eaLnBrk="1" hangingPunct="1"/>
            <a:r>
              <a:rPr lang="en-US" smtClean="0"/>
              <a:t>Main Functions</a:t>
            </a:r>
          </a:p>
        </p:txBody>
      </p:sp>
      <p:sp>
        <p:nvSpPr>
          <p:cNvPr id="6" name="Slide Number Placeholder 5"/>
          <p:cNvSpPr>
            <a:spLocks noGrp="1"/>
          </p:cNvSpPr>
          <p:nvPr>
            <p:ph type="sldNum" sz="quarter" idx="12"/>
          </p:nvPr>
        </p:nvSpPr>
        <p:spPr/>
        <p:txBody>
          <a:bodyPr/>
          <a:lstStyle/>
          <a:p>
            <a:pPr>
              <a:defRPr/>
            </a:pPr>
            <a:fld id="{4AB09E0F-F991-4BC6-8022-F6031334D5C5}" type="slidenum">
              <a:rPr lang="en-US"/>
              <a:pPr>
                <a:defRPr/>
              </a:pPr>
              <a:t>14</a:t>
            </a:fld>
            <a:endParaRPr lang="en-US" dirty="0"/>
          </a:p>
        </p:txBody>
      </p:sp>
      <p:sp>
        <p:nvSpPr>
          <p:cNvPr id="5" name="TextBox 4"/>
          <p:cNvSpPr txBox="1"/>
          <p:nvPr/>
        </p:nvSpPr>
        <p:spPr>
          <a:xfrm>
            <a:off x="274638" y="1427163"/>
            <a:ext cx="8869362" cy="3786187"/>
          </a:xfrm>
          <a:prstGeom prst="rect">
            <a:avLst/>
          </a:prstGeom>
          <a:noFill/>
        </p:spPr>
        <p:txBody>
          <a:bodyPr>
            <a:spAutoFit/>
          </a:bodyPr>
          <a:lstStyle/>
          <a:p>
            <a:pPr marL="342900" indent="-342900">
              <a:defRPr/>
            </a:pPr>
            <a:r>
              <a:rPr lang="en-US" sz="2400" dirty="0"/>
              <a:t>	</a:t>
            </a:r>
            <a:r>
              <a:rPr lang="en-US" sz="2400" b="1" dirty="0"/>
              <a:t>Solid State Protection System </a:t>
            </a:r>
            <a:r>
              <a:rPr lang="en-US" sz="2400" dirty="0"/>
              <a:t>(SSPS) receives various inputs and provides the following functions:</a:t>
            </a:r>
          </a:p>
          <a:p>
            <a:pPr marL="342900" indent="-342900">
              <a:defRPr/>
            </a:pPr>
            <a:endParaRPr lang="en-US" sz="2400" dirty="0"/>
          </a:p>
          <a:p>
            <a:pPr marL="457200" indent="-457200">
              <a:buFont typeface="+mj-lt"/>
              <a:buAutoNum type="arabicPeriod"/>
              <a:defRPr/>
            </a:pPr>
            <a:r>
              <a:rPr lang="en-US" sz="2400" dirty="0"/>
              <a:t>Generates Reactor trips</a:t>
            </a:r>
          </a:p>
          <a:p>
            <a:pPr marL="457200" indent="-457200">
              <a:buFont typeface="+mj-lt"/>
              <a:buAutoNum type="arabicPeriod"/>
              <a:defRPr/>
            </a:pPr>
            <a:r>
              <a:rPr lang="en-US" sz="2400" dirty="0"/>
              <a:t>Generates safeguards actuations</a:t>
            </a:r>
          </a:p>
          <a:p>
            <a:pPr marL="914400" lvl="1" indent="-457200">
              <a:buFont typeface="Arial" pitchFamily="34" charset="0"/>
              <a:buChar char="•"/>
              <a:defRPr/>
            </a:pPr>
            <a:r>
              <a:rPr lang="en-US" sz="2400" dirty="0"/>
              <a:t>Places plant in safe condition by operating various plant components</a:t>
            </a:r>
          </a:p>
          <a:p>
            <a:pPr marL="457200" indent="-457200">
              <a:buFont typeface="+mj-lt"/>
              <a:buAutoNum type="arabicPeriod"/>
              <a:defRPr/>
            </a:pPr>
            <a:r>
              <a:rPr lang="en-US" sz="2400" dirty="0"/>
              <a:t>Provides indication</a:t>
            </a:r>
          </a:p>
          <a:p>
            <a:pPr marL="914400" lvl="1" indent="-457200">
              <a:buFont typeface="Arial" pitchFamily="34" charset="0"/>
              <a:buChar char="•"/>
              <a:defRPr/>
            </a:pPr>
            <a:r>
              <a:rPr lang="en-US" sz="2400" dirty="0"/>
              <a:t>MCB trip-status lamps</a:t>
            </a:r>
          </a:p>
          <a:p>
            <a:pPr marL="914400" lvl="1" indent="-457200">
              <a:buFont typeface="Arial" pitchFamily="34" charset="0"/>
              <a:buChar char="•"/>
              <a:defRPr/>
            </a:pPr>
            <a:r>
              <a:rPr lang="en-US" sz="2400" dirty="0"/>
              <a:t>Control room annunciator panel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p:cTn id="7" dur="1000" fill="hold"/>
                                        <p:tgtEl>
                                          <p:spTgt spid="5">
                                            <p:txEl>
                                              <p:pRg st="2" end="2"/>
                                            </p:txEl>
                                          </p:spTgt>
                                        </p:tgtEl>
                                        <p:attrNameLst>
                                          <p:attrName>ppt_w</p:attrName>
                                        </p:attrNameLst>
                                      </p:cBhvr>
                                      <p:tavLst>
                                        <p:tav tm="0">
                                          <p:val>
                                            <p:strVal val="#ppt_w+.3"/>
                                          </p:val>
                                        </p:tav>
                                        <p:tav tm="100000">
                                          <p:val>
                                            <p:strVal val="#ppt_w"/>
                                          </p:val>
                                        </p:tav>
                                      </p:tavLst>
                                    </p:anim>
                                    <p:anim calcmode="lin" valueType="num">
                                      <p:cBhvr>
                                        <p:cTn id="8"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 calcmode="lin" valueType="num">
                                      <p:cBhvr>
                                        <p:cTn id="14" dur="1000" fill="hold"/>
                                        <p:tgtEl>
                                          <p:spTgt spid="5">
                                            <p:txEl>
                                              <p:pRg st="3" end="3"/>
                                            </p:txEl>
                                          </p:spTgt>
                                        </p:tgtEl>
                                        <p:attrNameLst>
                                          <p:attrName>ppt_w</p:attrName>
                                        </p:attrNameLst>
                                      </p:cBhvr>
                                      <p:tavLst>
                                        <p:tav tm="0">
                                          <p:val>
                                            <p:strVal val="#ppt_w+.3"/>
                                          </p:val>
                                        </p:tav>
                                        <p:tav tm="100000">
                                          <p:val>
                                            <p:strVal val="#ppt_w"/>
                                          </p:val>
                                        </p:tav>
                                      </p:tavLst>
                                    </p:anim>
                                    <p:anim calcmode="lin" valueType="num">
                                      <p:cBhvr>
                                        <p:cTn id="15"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16" dur="1000"/>
                                        <p:tgtEl>
                                          <p:spTgt spid="5">
                                            <p:txEl>
                                              <p:pRg st="3" end="3"/>
                                            </p:txEl>
                                          </p:spTgt>
                                        </p:tgtEl>
                                      </p:cBhvr>
                                    </p:animEffect>
                                  </p:childTnLst>
                                </p:cTn>
                              </p:par>
                              <p:par>
                                <p:cTn id="17" presetID="50" presetClass="entr" presetSubtype="0" decel="10000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p:cTn id="19" dur="1000" fill="hold"/>
                                        <p:tgtEl>
                                          <p:spTgt spid="5">
                                            <p:txEl>
                                              <p:pRg st="4" end="4"/>
                                            </p:txEl>
                                          </p:spTgt>
                                        </p:tgtEl>
                                        <p:attrNameLst>
                                          <p:attrName>ppt_w</p:attrName>
                                        </p:attrNameLst>
                                      </p:cBhvr>
                                      <p:tavLst>
                                        <p:tav tm="0">
                                          <p:val>
                                            <p:strVal val="#ppt_w+.3"/>
                                          </p:val>
                                        </p:tav>
                                        <p:tav tm="100000">
                                          <p:val>
                                            <p:strVal val="#ppt_w"/>
                                          </p:val>
                                        </p:tav>
                                      </p:tavLst>
                                    </p:anim>
                                    <p:anim calcmode="lin" valueType="num">
                                      <p:cBhvr>
                                        <p:cTn id="20" dur="1000" fill="hold"/>
                                        <p:tgtEl>
                                          <p:spTgt spid="5">
                                            <p:txEl>
                                              <p:pRg st="4" end="4"/>
                                            </p:txEl>
                                          </p:spTgt>
                                        </p:tgtEl>
                                        <p:attrNameLst>
                                          <p:attrName>ppt_h</p:attrName>
                                        </p:attrNameLst>
                                      </p:cBhvr>
                                      <p:tavLst>
                                        <p:tav tm="0">
                                          <p:val>
                                            <p:strVal val="#ppt_h"/>
                                          </p:val>
                                        </p:tav>
                                        <p:tav tm="100000">
                                          <p:val>
                                            <p:strVal val="#ppt_h"/>
                                          </p:val>
                                        </p:tav>
                                      </p:tavLst>
                                    </p:anim>
                                    <p:animEffect transition="in" filter="fade">
                                      <p:cBhvr>
                                        <p:cTn id="21" dur="10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 calcmode="lin" valueType="num">
                                      <p:cBhvr>
                                        <p:cTn id="26" dur="1000" fill="hold"/>
                                        <p:tgtEl>
                                          <p:spTgt spid="5">
                                            <p:txEl>
                                              <p:pRg st="5" end="5"/>
                                            </p:txEl>
                                          </p:spTgt>
                                        </p:tgtEl>
                                        <p:attrNameLst>
                                          <p:attrName>ppt_w</p:attrName>
                                        </p:attrNameLst>
                                      </p:cBhvr>
                                      <p:tavLst>
                                        <p:tav tm="0">
                                          <p:val>
                                            <p:strVal val="#ppt_w+.3"/>
                                          </p:val>
                                        </p:tav>
                                        <p:tav tm="100000">
                                          <p:val>
                                            <p:strVal val="#ppt_w"/>
                                          </p:val>
                                        </p:tav>
                                      </p:tavLst>
                                    </p:anim>
                                    <p:anim calcmode="lin" valueType="num">
                                      <p:cBhvr>
                                        <p:cTn id="27" dur="1000" fill="hold"/>
                                        <p:tgtEl>
                                          <p:spTgt spid="5">
                                            <p:txEl>
                                              <p:pRg st="5" end="5"/>
                                            </p:txEl>
                                          </p:spTgt>
                                        </p:tgtEl>
                                        <p:attrNameLst>
                                          <p:attrName>ppt_h</p:attrName>
                                        </p:attrNameLst>
                                      </p:cBhvr>
                                      <p:tavLst>
                                        <p:tav tm="0">
                                          <p:val>
                                            <p:strVal val="#ppt_h"/>
                                          </p:val>
                                        </p:tav>
                                        <p:tav tm="100000">
                                          <p:val>
                                            <p:strVal val="#ppt_h"/>
                                          </p:val>
                                        </p:tav>
                                      </p:tavLst>
                                    </p:anim>
                                    <p:animEffect transition="in" filter="fade">
                                      <p:cBhvr>
                                        <p:cTn id="28" dur="1000"/>
                                        <p:tgtEl>
                                          <p:spTgt spid="5">
                                            <p:txEl>
                                              <p:pRg st="5" end="5"/>
                                            </p:txEl>
                                          </p:spTgt>
                                        </p:tgtEl>
                                      </p:cBhvr>
                                    </p:animEffect>
                                  </p:childTnLst>
                                </p:cTn>
                              </p:par>
                              <p:par>
                                <p:cTn id="29" presetID="50" presetClass="entr" presetSubtype="0" decel="100000" fill="hold" nodeType="with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p:cTn id="31" dur="1000" fill="hold"/>
                                        <p:tgtEl>
                                          <p:spTgt spid="5">
                                            <p:txEl>
                                              <p:pRg st="6" end="6"/>
                                            </p:txEl>
                                          </p:spTgt>
                                        </p:tgtEl>
                                        <p:attrNameLst>
                                          <p:attrName>ppt_w</p:attrName>
                                        </p:attrNameLst>
                                      </p:cBhvr>
                                      <p:tavLst>
                                        <p:tav tm="0">
                                          <p:val>
                                            <p:strVal val="#ppt_w+.3"/>
                                          </p:val>
                                        </p:tav>
                                        <p:tav tm="100000">
                                          <p:val>
                                            <p:strVal val="#ppt_w"/>
                                          </p:val>
                                        </p:tav>
                                      </p:tavLst>
                                    </p:anim>
                                    <p:anim calcmode="lin" valueType="num">
                                      <p:cBhvr>
                                        <p:cTn id="32" dur="1000" fill="hold"/>
                                        <p:tgtEl>
                                          <p:spTgt spid="5">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5">
                                            <p:txEl>
                                              <p:pRg st="6" end="6"/>
                                            </p:txEl>
                                          </p:spTgt>
                                        </p:tgtEl>
                                      </p:cBhvr>
                                    </p:animEffect>
                                  </p:childTnLst>
                                </p:cTn>
                              </p:par>
                              <p:par>
                                <p:cTn id="34" presetID="50" presetClass="entr" presetSubtype="0" decel="100000" fill="hold" nodeType="withEffect">
                                  <p:stCondLst>
                                    <p:cond delay="0"/>
                                  </p:stCondLst>
                                  <p:childTnLst>
                                    <p:set>
                                      <p:cBhvr>
                                        <p:cTn id="35" dur="1" fill="hold">
                                          <p:stCondLst>
                                            <p:cond delay="0"/>
                                          </p:stCondLst>
                                        </p:cTn>
                                        <p:tgtEl>
                                          <p:spTgt spid="5">
                                            <p:txEl>
                                              <p:pRg st="7" end="7"/>
                                            </p:txEl>
                                          </p:spTgt>
                                        </p:tgtEl>
                                        <p:attrNameLst>
                                          <p:attrName>style.visibility</p:attrName>
                                        </p:attrNameLst>
                                      </p:cBhvr>
                                      <p:to>
                                        <p:strVal val="visible"/>
                                      </p:to>
                                    </p:set>
                                    <p:anim calcmode="lin" valueType="num">
                                      <p:cBhvr>
                                        <p:cTn id="36" dur="1000" fill="hold"/>
                                        <p:tgtEl>
                                          <p:spTgt spid="5">
                                            <p:txEl>
                                              <p:pRg st="7" end="7"/>
                                            </p:txEl>
                                          </p:spTgt>
                                        </p:tgtEl>
                                        <p:attrNameLst>
                                          <p:attrName>ppt_w</p:attrName>
                                        </p:attrNameLst>
                                      </p:cBhvr>
                                      <p:tavLst>
                                        <p:tav tm="0">
                                          <p:val>
                                            <p:strVal val="#ppt_w+.3"/>
                                          </p:val>
                                        </p:tav>
                                        <p:tav tm="100000">
                                          <p:val>
                                            <p:strVal val="#ppt_w"/>
                                          </p:val>
                                        </p:tav>
                                      </p:tavLst>
                                    </p:anim>
                                    <p:anim calcmode="lin" valueType="num">
                                      <p:cBhvr>
                                        <p:cTn id="37" dur="1000" fill="hold"/>
                                        <p:tgtEl>
                                          <p:spTgt spid="5">
                                            <p:txEl>
                                              <p:pRg st="7" end="7"/>
                                            </p:txEl>
                                          </p:spTgt>
                                        </p:tgtEl>
                                        <p:attrNameLst>
                                          <p:attrName>ppt_h</p:attrName>
                                        </p:attrNameLst>
                                      </p:cBhvr>
                                      <p:tavLst>
                                        <p:tav tm="0">
                                          <p:val>
                                            <p:strVal val="#ppt_h"/>
                                          </p:val>
                                        </p:tav>
                                        <p:tav tm="100000">
                                          <p:val>
                                            <p:strVal val="#ppt_h"/>
                                          </p:val>
                                        </p:tav>
                                      </p:tavLst>
                                    </p:anim>
                                    <p:animEffect transition="in" filter="fade">
                                      <p:cBhvr>
                                        <p:cTn id="38" dur="1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0"/>
            <a:ext cx="8229600" cy="1143000"/>
          </a:xfrm>
        </p:spPr>
        <p:txBody>
          <a:bodyPr/>
          <a:lstStyle/>
          <a:p>
            <a:pPr eaLnBrk="1" hangingPunct="1"/>
            <a:r>
              <a:rPr lang="en-US" smtClean="0"/>
              <a:t>SSPS Input Signals</a:t>
            </a:r>
          </a:p>
        </p:txBody>
      </p:sp>
      <p:sp>
        <p:nvSpPr>
          <p:cNvPr id="3" name="Content Placeholder 2"/>
          <p:cNvSpPr>
            <a:spLocks noGrp="1"/>
          </p:cNvSpPr>
          <p:nvPr>
            <p:ph idx="1"/>
          </p:nvPr>
        </p:nvSpPr>
        <p:spPr>
          <a:xfrm>
            <a:off x="457200" y="1219200"/>
            <a:ext cx="8229600" cy="5380038"/>
          </a:xfrm>
        </p:spPr>
        <p:txBody>
          <a:bodyPr/>
          <a:lstStyle/>
          <a:p>
            <a:pPr marL="514350" indent="-514350" eaLnBrk="1" hangingPunct="1">
              <a:buFont typeface="Calibri" pitchFamily="34" charset="0"/>
              <a:buAutoNum type="arabicPeriod"/>
            </a:pPr>
            <a:r>
              <a:rPr lang="en-US" smtClean="0"/>
              <a:t>Process Instruments</a:t>
            </a:r>
          </a:p>
          <a:p>
            <a:pPr marL="914400" lvl="1" indent="-514350" eaLnBrk="1" hangingPunct="1"/>
            <a:r>
              <a:rPr lang="en-US" smtClean="0"/>
              <a:t>Bi-stable inputs from plant parameters: Press, Temp, Level, Flow</a:t>
            </a:r>
          </a:p>
          <a:p>
            <a:pPr marL="514350" indent="-514350" eaLnBrk="1" hangingPunct="1">
              <a:buFont typeface="Calibri" pitchFamily="34" charset="0"/>
              <a:buAutoNum type="arabicPeriod"/>
            </a:pPr>
            <a:r>
              <a:rPr lang="en-US" smtClean="0"/>
              <a:t>Nuclear Instruments</a:t>
            </a:r>
          </a:p>
          <a:p>
            <a:pPr marL="914400" lvl="1" indent="-514350" eaLnBrk="1" hangingPunct="1"/>
            <a:r>
              <a:rPr lang="en-US" smtClean="0"/>
              <a:t>Bi-stable inputs from nuclear power levels generated from reactor excore detectors</a:t>
            </a:r>
          </a:p>
          <a:p>
            <a:pPr marL="514350" indent="-514350" eaLnBrk="1" hangingPunct="1">
              <a:buFont typeface="Calibri" pitchFamily="34" charset="0"/>
              <a:buAutoNum type="arabicPeriod"/>
            </a:pPr>
            <a:r>
              <a:rPr lang="en-US" smtClean="0"/>
              <a:t>Field equipment</a:t>
            </a:r>
          </a:p>
          <a:p>
            <a:pPr marL="914400" lvl="1" indent="-514350" eaLnBrk="1" hangingPunct="1"/>
            <a:r>
              <a:rPr lang="en-US" smtClean="0"/>
              <a:t>valve position, breaker position</a:t>
            </a:r>
          </a:p>
          <a:p>
            <a:pPr marL="514350" indent="-514350" eaLnBrk="1" hangingPunct="1">
              <a:buFont typeface="Calibri" pitchFamily="34" charset="0"/>
              <a:buAutoNum type="arabicPeriod"/>
            </a:pPr>
            <a:r>
              <a:rPr lang="en-US" smtClean="0"/>
              <a:t>Main control board (MCB)</a:t>
            </a:r>
          </a:p>
          <a:p>
            <a:pPr marL="914400" lvl="1" indent="-514350" eaLnBrk="1" hangingPunct="1"/>
            <a:r>
              <a:rPr lang="en-US" smtClean="0"/>
              <a:t>manual switches, pushbuttons, etc</a:t>
            </a:r>
          </a:p>
          <a:p>
            <a:pPr marL="514350" indent="-514350" eaLnBrk="1" hangingPunct="1">
              <a:buFont typeface="Calibri" pitchFamily="34" charset="0"/>
              <a:buAutoNum type="arabicPeriod"/>
            </a:pPr>
            <a:endParaRPr lang="en-US" smtClean="0"/>
          </a:p>
        </p:txBody>
      </p:sp>
      <p:sp>
        <p:nvSpPr>
          <p:cNvPr id="4" name="Slide Number Placeholder 3"/>
          <p:cNvSpPr>
            <a:spLocks noGrp="1"/>
          </p:cNvSpPr>
          <p:nvPr>
            <p:ph type="sldNum" sz="quarter" idx="12"/>
          </p:nvPr>
        </p:nvSpPr>
        <p:spPr/>
        <p:txBody>
          <a:bodyPr/>
          <a:lstStyle/>
          <a:p>
            <a:pPr>
              <a:defRPr/>
            </a:pPr>
            <a:fld id="{90D950AF-3930-41A2-9B5F-ABE1E76E7411}" type="slidenum">
              <a:rPr lang="en-US" smtClean="0"/>
              <a:pPr>
                <a:defRPr/>
              </a:pPr>
              <a:t>15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up)">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par>
                                <p:cTn id="24" presetID="22" presetClass="entr" presetSubtype="1"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up)">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up)">
                                      <p:cBhvr>
                                        <p:cTn id="31" dur="500"/>
                                        <p:tgtEl>
                                          <p:spTgt spid="3">
                                            <p:txEl>
                                              <p:pRg st="6" end="6"/>
                                            </p:txEl>
                                          </p:spTgt>
                                        </p:tgtEl>
                                      </p:cBhvr>
                                    </p:animEffect>
                                  </p:childTnLst>
                                </p:cTn>
                              </p:par>
                              <p:par>
                                <p:cTn id="32" presetID="22" presetClass="entr" presetSubtype="1"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wipe(up)">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RPS Design Regulations</a:t>
            </a:r>
          </a:p>
        </p:txBody>
      </p:sp>
      <p:sp>
        <p:nvSpPr>
          <p:cNvPr id="3" name="Content Placeholder 2"/>
          <p:cNvSpPr>
            <a:spLocks noGrp="1"/>
          </p:cNvSpPr>
          <p:nvPr>
            <p:ph idx="1"/>
          </p:nvPr>
        </p:nvSpPr>
        <p:spPr/>
        <p:txBody>
          <a:bodyPr/>
          <a:lstStyle/>
          <a:p>
            <a:pPr eaLnBrk="1" hangingPunct="1">
              <a:buFont typeface="Arial" pitchFamily="34" charset="0"/>
              <a:buNone/>
            </a:pPr>
            <a:r>
              <a:rPr lang="en-US" smtClean="0"/>
              <a:t>10CFR50, Appendix A - states design criteria for protection system at nuclear plants. </a:t>
            </a:r>
          </a:p>
          <a:p>
            <a:pPr eaLnBrk="1" hangingPunct="1">
              <a:buFont typeface="Wingdings" pitchFamily="2" charset="2"/>
              <a:buChar char="Ø"/>
            </a:pPr>
            <a:r>
              <a:rPr lang="en-US" smtClean="0"/>
              <a:t>Criteria include:</a:t>
            </a:r>
          </a:p>
          <a:p>
            <a:pPr lvl="1" eaLnBrk="1" hangingPunct="1">
              <a:buFont typeface="Wingdings" pitchFamily="2" charset="2"/>
              <a:buChar char="Ø"/>
            </a:pPr>
            <a:r>
              <a:rPr lang="en-US" smtClean="0"/>
              <a:t>Redundancy</a:t>
            </a:r>
          </a:p>
          <a:p>
            <a:pPr lvl="1" eaLnBrk="1" hangingPunct="1">
              <a:buFont typeface="Wingdings" pitchFamily="2" charset="2"/>
              <a:buChar char="Ø"/>
            </a:pPr>
            <a:r>
              <a:rPr lang="en-US" smtClean="0"/>
              <a:t>Independence</a:t>
            </a:r>
          </a:p>
          <a:p>
            <a:pPr lvl="1" eaLnBrk="1" hangingPunct="1">
              <a:buFont typeface="Wingdings" pitchFamily="2" charset="2"/>
              <a:buChar char="Ø"/>
            </a:pPr>
            <a:r>
              <a:rPr lang="en-US" smtClean="0"/>
              <a:t>Testability</a:t>
            </a:r>
          </a:p>
        </p:txBody>
      </p:sp>
      <p:sp>
        <p:nvSpPr>
          <p:cNvPr id="4" name="Slide Number Placeholder 3"/>
          <p:cNvSpPr>
            <a:spLocks noGrp="1"/>
          </p:cNvSpPr>
          <p:nvPr>
            <p:ph type="sldNum" sz="quarter" idx="12"/>
          </p:nvPr>
        </p:nvSpPr>
        <p:spPr/>
        <p:txBody>
          <a:bodyPr/>
          <a:lstStyle/>
          <a:p>
            <a:pPr>
              <a:defRPr/>
            </a:pPr>
            <a:fld id="{14427403-928F-46DE-ADCC-3A37AAAE3100}" type="slidenum">
              <a:rPr lang="en-US" smtClean="0"/>
              <a:pPr>
                <a:defRPr/>
              </a:pPr>
              <a:t>16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left)">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left)">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RPS Design Criteria</a:t>
            </a:r>
          </a:p>
        </p:txBody>
      </p:sp>
      <p:sp>
        <p:nvSpPr>
          <p:cNvPr id="3" name="Content Placeholder 2"/>
          <p:cNvSpPr>
            <a:spLocks noGrp="1"/>
          </p:cNvSpPr>
          <p:nvPr>
            <p:ph idx="1"/>
          </p:nvPr>
        </p:nvSpPr>
        <p:spPr/>
        <p:txBody>
          <a:bodyPr>
            <a:normAutofit fontScale="92500"/>
          </a:bodyPr>
          <a:lstStyle/>
          <a:p>
            <a:pPr algn="ctr" eaLnBrk="1" hangingPunct="1">
              <a:buFont typeface="Arial" pitchFamily="34" charset="0"/>
              <a:buNone/>
            </a:pPr>
            <a:r>
              <a:rPr lang="en-US" sz="4000" b="1" smtClean="0"/>
              <a:t>Redundancy</a:t>
            </a:r>
          </a:p>
          <a:p>
            <a:pPr eaLnBrk="1"/>
            <a:r>
              <a:rPr lang="en-US" smtClean="0"/>
              <a:t>Two trains of protection, A and B</a:t>
            </a:r>
          </a:p>
          <a:p>
            <a:pPr eaLnBrk="1" hangingPunct="1"/>
            <a:r>
              <a:rPr lang="en-US" smtClean="0"/>
              <a:t>Multiple channels sensing same parameter </a:t>
            </a:r>
          </a:p>
          <a:p>
            <a:pPr eaLnBrk="1" hangingPunct="1"/>
            <a:r>
              <a:rPr lang="en-US" smtClean="0"/>
              <a:t>Individual channels feed both trains of SSPS</a:t>
            </a:r>
          </a:p>
          <a:p>
            <a:pPr eaLnBrk="1" hangingPunct="1"/>
            <a:r>
              <a:rPr lang="en-US" smtClean="0"/>
              <a:t>Single failure cannot cause loss of protection</a:t>
            </a:r>
          </a:p>
          <a:p>
            <a:pPr lvl="1" eaLnBrk="1" hangingPunct="1"/>
            <a:r>
              <a:rPr lang="en-US" u="sng" smtClean="0"/>
              <a:t>Coincidence-logic</a:t>
            </a:r>
            <a:r>
              <a:rPr lang="en-US" smtClean="0"/>
              <a:t> - specific number of multiple channels must indicate tripped in order to generate reactor trip or safeguard functions</a:t>
            </a:r>
          </a:p>
        </p:txBody>
      </p:sp>
      <p:sp>
        <p:nvSpPr>
          <p:cNvPr id="4" name="Slide Number Placeholder 3"/>
          <p:cNvSpPr>
            <a:spLocks noGrp="1"/>
          </p:cNvSpPr>
          <p:nvPr>
            <p:ph type="sldNum" sz="quarter" idx="12"/>
          </p:nvPr>
        </p:nvSpPr>
        <p:spPr/>
        <p:txBody>
          <a:bodyPr/>
          <a:lstStyle/>
          <a:p>
            <a:pPr>
              <a:defRPr/>
            </a:pPr>
            <a:fld id="{0BEA249E-53B6-4DBA-83A9-91501403AC3C}" type="slidenum">
              <a:rPr lang="en-US" smtClean="0"/>
              <a:pPr>
                <a:defRPr/>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14313"/>
            <a:ext cx="8229600" cy="1143000"/>
          </a:xfrm>
        </p:spPr>
        <p:txBody>
          <a:bodyPr/>
          <a:lstStyle/>
          <a:p>
            <a:pPr eaLnBrk="1" hangingPunct="1"/>
            <a:r>
              <a:rPr lang="en-US" smtClean="0"/>
              <a:t>RPS Design Criteria</a:t>
            </a:r>
          </a:p>
        </p:txBody>
      </p:sp>
      <p:sp>
        <p:nvSpPr>
          <p:cNvPr id="3" name="Content Placeholder 2"/>
          <p:cNvSpPr>
            <a:spLocks noGrp="1"/>
          </p:cNvSpPr>
          <p:nvPr>
            <p:ph idx="1"/>
          </p:nvPr>
        </p:nvSpPr>
        <p:spPr>
          <a:xfrm>
            <a:off x="441325" y="1371600"/>
            <a:ext cx="8229600" cy="4937125"/>
          </a:xfrm>
        </p:spPr>
        <p:txBody>
          <a:bodyPr>
            <a:normAutofit fontScale="92500" lnSpcReduction="10000"/>
          </a:bodyPr>
          <a:lstStyle/>
          <a:p>
            <a:pPr algn="ctr" eaLnBrk="1" hangingPunct="1">
              <a:buFont typeface="Arial" pitchFamily="34" charset="0"/>
              <a:buNone/>
            </a:pPr>
            <a:r>
              <a:rPr lang="en-US" sz="4000" b="1" smtClean="0"/>
              <a:t>Independence</a:t>
            </a:r>
          </a:p>
          <a:p>
            <a:pPr eaLnBrk="1"/>
            <a:r>
              <a:rPr lang="en-US" smtClean="0"/>
              <a:t>Channels measuring parameters must be physically and electrically separated (isolated)</a:t>
            </a:r>
          </a:p>
          <a:p>
            <a:pPr eaLnBrk="1"/>
            <a:r>
              <a:rPr lang="en-US" smtClean="0"/>
              <a:t>Some protection channels may be used for automatic control systems (e.g., pressurizer level control)</a:t>
            </a:r>
          </a:p>
          <a:p>
            <a:pPr eaLnBrk="1" hangingPunct="1"/>
            <a:r>
              <a:rPr lang="en-US" smtClean="0"/>
              <a:t>Protection signals must be isolated from control/indication signals even though sensed by same detector (RTD, D/P cell, etc.)</a:t>
            </a:r>
          </a:p>
        </p:txBody>
      </p:sp>
      <p:sp>
        <p:nvSpPr>
          <p:cNvPr id="4" name="Slide Number Placeholder 3"/>
          <p:cNvSpPr>
            <a:spLocks noGrp="1"/>
          </p:cNvSpPr>
          <p:nvPr>
            <p:ph type="sldNum" sz="quarter" idx="12"/>
          </p:nvPr>
        </p:nvSpPr>
        <p:spPr/>
        <p:txBody>
          <a:bodyPr/>
          <a:lstStyle/>
          <a:p>
            <a:pPr>
              <a:defRPr/>
            </a:pPr>
            <a:fld id="{14196EDD-4A5B-4679-A160-7732275C82D6}" type="slidenum">
              <a:rPr lang="en-US" smtClean="0"/>
              <a:pPr>
                <a:defRPr/>
              </a:pPr>
              <a:t>18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0"/>
            <a:ext cx="8229600" cy="1143000"/>
          </a:xfrm>
        </p:spPr>
        <p:txBody>
          <a:bodyPr/>
          <a:lstStyle/>
          <a:p>
            <a:pPr eaLnBrk="1" hangingPunct="1"/>
            <a:r>
              <a:rPr lang="en-US" smtClean="0"/>
              <a:t>RPS Design Criteria</a:t>
            </a:r>
          </a:p>
        </p:txBody>
      </p:sp>
      <p:sp>
        <p:nvSpPr>
          <p:cNvPr id="3" name="Content Placeholder 2"/>
          <p:cNvSpPr>
            <a:spLocks noGrp="1"/>
          </p:cNvSpPr>
          <p:nvPr>
            <p:ph idx="1"/>
          </p:nvPr>
        </p:nvSpPr>
        <p:spPr>
          <a:xfrm>
            <a:off x="441325" y="1066800"/>
            <a:ext cx="8229600" cy="5318125"/>
          </a:xfrm>
        </p:spPr>
        <p:txBody>
          <a:bodyPr>
            <a:normAutofit fontScale="92500"/>
          </a:bodyPr>
          <a:lstStyle/>
          <a:p>
            <a:pPr algn="ctr" eaLnBrk="1" hangingPunct="1">
              <a:buFont typeface="Arial" pitchFamily="34" charset="0"/>
              <a:buNone/>
            </a:pPr>
            <a:r>
              <a:rPr lang="en-US" sz="4000" b="1" smtClean="0"/>
              <a:t>Testability</a:t>
            </a:r>
          </a:p>
          <a:p>
            <a:pPr eaLnBrk="1"/>
            <a:r>
              <a:rPr lang="en-US" smtClean="0"/>
              <a:t>Must be able to test or calibrate channels without losing or causing protection function.</a:t>
            </a:r>
          </a:p>
          <a:p>
            <a:pPr eaLnBrk="1"/>
            <a:r>
              <a:rPr lang="en-US" smtClean="0"/>
              <a:t>A channel failing while another channel in test (tripped) will cause a reactor trip function.</a:t>
            </a:r>
          </a:p>
          <a:p>
            <a:pPr eaLnBrk="1"/>
            <a:r>
              <a:rPr lang="en-US" smtClean="0"/>
              <a:t>Dual-train design allows testing of one SSPS train while other provides protection.</a:t>
            </a:r>
          </a:p>
          <a:p>
            <a:pPr eaLnBrk="1"/>
            <a:r>
              <a:rPr lang="en-US" smtClean="0"/>
              <a:t>Bypass breakers - one breaker in parallel with each reactor trip breaker</a:t>
            </a:r>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A63C347D-4852-4ECD-8F8F-D29024B2419A}" type="slidenum">
              <a:rPr lang="en-US" smtClean="0"/>
              <a:pPr>
                <a:defRPr/>
              </a:pPr>
              <a:t>19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a:defRPr/>
            </a:pPr>
            <a:fld id="{7AF764F7-2DE5-443B-BE7E-E24E570E0799}" type="slidenum">
              <a:rPr lang="en-US"/>
              <a:pPr>
                <a:defRPr/>
              </a:pPr>
              <a:t>2</a:t>
            </a:fld>
            <a:endParaRPr lang="en-US" dirty="0"/>
          </a:p>
        </p:txBody>
      </p:sp>
      <p:sp>
        <p:nvSpPr>
          <p:cNvPr id="6149" name="Rectangle 3"/>
          <p:cNvSpPr>
            <a:spLocks noGrp="1" noChangeArrowheads="1"/>
          </p:cNvSpPr>
          <p:nvPr>
            <p:ph type="title" idx="4294967295"/>
          </p:nvPr>
        </p:nvSpPr>
        <p:spPr>
          <a:xfrm>
            <a:off x="838200" y="1638300"/>
            <a:ext cx="8305800" cy="487363"/>
          </a:xfrm>
        </p:spPr>
        <p:txBody>
          <a:bodyPr rtlCol="0">
            <a:normAutofit fontScale="90000"/>
          </a:bodyPr>
          <a:lstStyle/>
          <a:p>
            <a:pPr eaLnBrk="1" fontAlgn="auto" hangingPunct="1">
              <a:spcAft>
                <a:spcPts val="0"/>
              </a:spcAft>
              <a:defRPr/>
            </a:pPr>
            <a:r>
              <a:rPr lang="en-US" sz="3200" u="sng" dirty="0" smtClean="0">
                <a:solidFill>
                  <a:schemeClr val="tx1">
                    <a:lumMod val="85000"/>
                  </a:schemeClr>
                </a:solidFill>
                <a:sym typeface="Symbol" pitchFamily="18" charset="2"/>
              </a:rPr>
              <a:t>Reactor Protection System</a:t>
            </a:r>
          </a:p>
        </p:txBody>
      </p:sp>
      <p:sp>
        <p:nvSpPr>
          <p:cNvPr id="6148" name="Rectangle 2"/>
          <p:cNvSpPr>
            <a:spLocks noChangeArrowheads="1"/>
          </p:cNvSpPr>
          <p:nvPr/>
        </p:nvSpPr>
        <p:spPr bwMode="auto">
          <a:xfrm>
            <a:off x="740978" y="2368550"/>
            <a:ext cx="7851229" cy="3124200"/>
          </a:xfrm>
          <a:prstGeom prst="rect">
            <a:avLst/>
          </a:prstGeom>
          <a:noFill/>
          <a:ln w="9525">
            <a:noFill/>
            <a:miter lim="800000"/>
            <a:headEnd/>
            <a:tailEnd/>
          </a:ln>
        </p:spPr>
        <p:txBody>
          <a:bodyPr/>
          <a:lstStyle/>
          <a:p>
            <a:pPr marL="239713" indent="-239713">
              <a:spcBef>
                <a:spcPct val="25000"/>
              </a:spcBef>
              <a:buClr>
                <a:schemeClr val="tx1"/>
              </a:buClr>
              <a:tabLst>
                <a:tab pos="696913" algn="l"/>
                <a:tab pos="1828800" algn="l"/>
              </a:tabLst>
            </a:pPr>
            <a:r>
              <a:rPr lang="en-US" sz="2400" dirty="0">
                <a:solidFill>
                  <a:srgbClr val="002060"/>
                </a:solidFill>
                <a:cs typeface="Times New Roman" pitchFamily="18" charset="0"/>
              </a:rPr>
              <a:t>Number:  AT-1300-PP-RPS		</a:t>
            </a:r>
            <a:r>
              <a:rPr lang="en-US" sz="2400" dirty="0" smtClean="0">
                <a:solidFill>
                  <a:srgbClr val="002060"/>
                </a:solidFill>
                <a:cs typeface="Times New Roman" pitchFamily="18" charset="0"/>
              </a:rPr>
              <a:t>Rev</a:t>
            </a:r>
            <a:r>
              <a:rPr lang="en-US" sz="2400" dirty="0">
                <a:solidFill>
                  <a:srgbClr val="002060"/>
                </a:solidFill>
                <a:cs typeface="Times New Roman" pitchFamily="18" charset="0"/>
              </a:rPr>
              <a:t>:   1</a:t>
            </a:r>
          </a:p>
          <a:p>
            <a:pPr marL="239713" indent="-239713">
              <a:spcBef>
                <a:spcPct val="25000"/>
              </a:spcBef>
              <a:buClr>
                <a:schemeClr val="tx1"/>
              </a:buClr>
              <a:tabLst>
                <a:tab pos="696913" algn="l"/>
                <a:tab pos="1828800" algn="l"/>
              </a:tabLst>
            </a:pPr>
            <a:r>
              <a:rPr lang="en-US" sz="2400" dirty="0">
                <a:solidFill>
                  <a:srgbClr val="002060"/>
                </a:solidFill>
                <a:cs typeface="Times New Roman" pitchFamily="18" charset="0"/>
              </a:rPr>
              <a:t>Author:  Rob Thomas			</a:t>
            </a:r>
            <a:r>
              <a:rPr lang="en-US" sz="2400" dirty="0" smtClean="0">
                <a:solidFill>
                  <a:srgbClr val="002060"/>
                </a:solidFill>
                <a:cs typeface="Times New Roman" pitchFamily="18" charset="0"/>
              </a:rPr>
              <a:t>Date</a:t>
            </a:r>
            <a:r>
              <a:rPr lang="en-US" sz="2400" dirty="0">
                <a:solidFill>
                  <a:srgbClr val="002060"/>
                </a:solidFill>
                <a:cs typeface="Times New Roman" pitchFamily="18" charset="0"/>
              </a:rPr>
              <a:t>:  6/28/11    </a:t>
            </a:r>
          </a:p>
          <a:p>
            <a:pPr marL="239713" indent="-239713">
              <a:spcBef>
                <a:spcPct val="25000"/>
              </a:spcBef>
              <a:buClr>
                <a:schemeClr val="tx1"/>
              </a:buClr>
              <a:tabLst>
                <a:tab pos="696913" algn="l"/>
                <a:tab pos="1828800" algn="l"/>
              </a:tabLst>
            </a:pPr>
            <a:r>
              <a:rPr lang="en-US" sz="2400" dirty="0">
                <a:solidFill>
                  <a:srgbClr val="002060"/>
                </a:solidFill>
                <a:cs typeface="Times New Roman" pitchFamily="18" charset="0"/>
              </a:rPr>
              <a:t>Approved:  					Date: 	</a:t>
            </a:r>
          </a:p>
          <a:p>
            <a:pPr marL="239713" indent="-239713">
              <a:spcBef>
                <a:spcPct val="25000"/>
              </a:spcBef>
              <a:buClr>
                <a:schemeClr val="tx1"/>
              </a:buClr>
              <a:tabLst>
                <a:tab pos="696913" algn="l"/>
                <a:tab pos="1828800" algn="l"/>
              </a:tabLst>
            </a:pPr>
            <a:endParaRPr lang="en-US" sz="2400" dirty="0">
              <a:solidFill>
                <a:srgbClr val="002060"/>
              </a:solidFill>
              <a:cs typeface="Times New Roman" pitchFamily="18" charset="0"/>
            </a:endParaRPr>
          </a:p>
          <a:p>
            <a:pPr marL="239713" indent="-239713">
              <a:lnSpc>
                <a:spcPct val="80000"/>
              </a:lnSpc>
              <a:spcBef>
                <a:spcPct val="20000"/>
              </a:spcBef>
              <a:buFontTx/>
              <a:buChar char="•"/>
              <a:tabLst>
                <a:tab pos="696913" algn="l"/>
                <a:tab pos="1828800" algn="l"/>
              </a:tabLst>
            </a:pPr>
            <a:r>
              <a:rPr lang="en-US" sz="2400" dirty="0">
                <a:solidFill>
                  <a:srgbClr val="002060"/>
                </a:solidFill>
                <a:cs typeface="Times New Roman" pitchFamily="18" charset="0"/>
              </a:rPr>
              <a:t>References:</a:t>
            </a:r>
          </a:p>
          <a:p>
            <a:pPr marL="239713" indent="-239713">
              <a:spcBef>
                <a:spcPct val="20000"/>
              </a:spcBef>
              <a:buFontTx/>
              <a:buChar char="•"/>
              <a:tabLst>
                <a:tab pos="696913" algn="l"/>
                <a:tab pos="1828800" algn="l"/>
              </a:tabLst>
            </a:pPr>
            <a:r>
              <a:rPr lang="en-US" sz="2400" dirty="0">
                <a:solidFill>
                  <a:srgbClr val="002060"/>
                </a:solidFill>
                <a:cs typeface="Times New Roman" pitchFamily="18" charset="0"/>
              </a:rPr>
              <a:t>1     AT-1300-LP-RPS</a:t>
            </a:r>
          </a:p>
          <a:p>
            <a:pPr marL="239713" indent="-239713">
              <a:spcBef>
                <a:spcPct val="20000"/>
              </a:spcBef>
              <a:buFontTx/>
              <a:buChar char="•"/>
              <a:tabLst>
                <a:tab pos="696913" algn="l"/>
                <a:tab pos="1828800" algn="l"/>
              </a:tabLst>
            </a:pPr>
            <a:r>
              <a:rPr lang="en-US" sz="2400" dirty="0">
                <a:solidFill>
                  <a:srgbClr val="002060"/>
                </a:solidFill>
                <a:cs typeface="Times New Roman" pitchFamily="18" charset="0"/>
              </a:rPr>
              <a:t>2     V-LO-TX-28101 Reactor Protection System</a:t>
            </a:r>
            <a:endParaRPr lang="en-US" sz="2400" dirty="0">
              <a:solidFill>
                <a:srgbClr val="002060"/>
              </a:solidFill>
            </a:endParaRPr>
          </a:p>
        </p:txBody>
      </p:sp>
      <p:pic>
        <p:nvPicPr>
          <p:cNvPr id="2" name="Picture 11"/>
          <p:cNvPicPr>
            <a:picLocks noChangeAspect="1" noChangeArrowheads="1"/>
          </p:cNvPicPr>
          <p:nvPr/>
        </p:nvPicPr>
        <p:blipFill>
          <a:blip r:embed="rId2" cstate="print"/>
          <a:srcRect/>
          <a:stretch>
            <a:fillRect/>
          </a:stretch>
        </p:blipFill>
        <p:spPr bwMode="auto">
          <a:xfrm>
            <a:off x="3200400" y="155575"/>
            <a:ext cx="2941638" cy="1033463"/>
          </a:xfrm>
          <a:prstGeom prst="rect">
            <a:avLst/>
          </a:prstGeom>
          <a:noFill/>
          <a:ln w="9525">
            <a:noFill/>
            <a:miter lim="800000"/>
            <a:headEnd/>
            <a:tailEnd/>
          </a:ln>
        </p:spPr>
      </p:pic>
      <p:sp>
        <p:nvSpPr>
          <p:cNvPr id="6150" name="Rectangle 2"/>
          <p:cNvSpPr>
            <a:spLocks noChangeArrowheads="1"/>
          </p:cNvSpPr>
          <p:nvPr/>
        </p:nvSpPr>
        <p:spPr bwMode="auto">
          <a:xfrm>
            <a:off x="1219200" y="1189038"/>
            <a:ext cx="6858000" cy="307975"/>
          </a:xfrm>
          <a:prstGeom prst="rect">
            <a:avLst/>
          </a:prstGeom>
          <a:noFill/>
          <a:ln w="9525">
            <a:noFill/>
            <a:miter lim="800000"/>
            <a:headEnd/>
            <a:tailEnd/>
          </a:ln>
        </p:spPr>
        <p:txBody>
          <a:bodyPr lIns="92075" tIns="46038" rIns="92075" bIns="46038">
            <a:spAutoFit/>
          </a:bodyPr>
          <a:lstStyle/>
          <a:p>
            <a:pPr algn="ctr"/>
            <a:r>
              <a:rPr lang="en-US" sz="1400" dirty="0">
                <a:solidFill>
                  <a:srgbClr val="002060"/>
                </a:solidFill>
                <a:latin typeface="NewsGothic"/>
              </a:rPr>
              <a:t>VOGTLE ELECTRIC GENERATING PLANT</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0" y="46038"/>
            <a:ext cx="9144000" cy="479425"/>
          </a:xfrm>
        </p:spPr>
        <p:txBody>
          <a:bodyPr rtlCol="0">
            <a:normAutofit fontScale="90000"/>
          </a:bodyPr>
          <a:lstStyle/>
          <a:p>
            <a:pPr eaLnBrk="1" fontAlgn="auto" hangingPunct="1">
              <a:spcAft>
                <a:spcPts val="0"/>
              </a:spcAft>
              <a:defRPr/>
            </a:pPr>
            <a:r>
              <a:rPr lang="en-US" sz="4000" i="1" dirty="0" smtClean="0">
                <a:latin typeface="Comic Sans MS" pitchFamily="66" charset="0"/>
              </a:rPr>
              <a:t>SSPS Cabinet Major Sections</a:t>
            </a:r>
            <a:endParaRPr lang="en-US" sz="4000" i="1" dirty="0">
              <a:latin typeface="Comic Sans MS" pitchFamily="66" charset="0"/>
            </a:endParaRPr>
          </a:p>
        </p:txBody>
      </p:sp>
      <p:sp>
        <p:nvSpPr>
          <p:cNvPr id="16" name="Slide Number Placeholder 15"/>
          <p:cNvSpPr>
            <a:spLocks noGrp="1"/>
          </p:cNvSpPr>
          <p:nvPr>
            <p:ph type="sldNum" sz="quarter" idx="12"/>
          </p:nvPr>
        </p:nvSpPr>
        <p:spPr/>
        <p:txBody>
          <a:bodyPr/>
          <a:lstStyle/>
          <a:p>
            <a:pPr>
              <a:defRPr/>
            </a:pPr>
            <a:fld id="{7EE795AA-6696-49C7-99C0-2842316A07F1}" type="slidenum">
              <a:rPr lang="en-US"/>
              <a:pPr>
                <a:defRPr/>
              </a:pPr>
              <a:t>20</a:t>
            </a:fld>
            <a:endParaRPr lang="en-US" dirty="0"/>
          </a:p>
        </p:txBody>
      </p:sp>
      <p:pic>
        <p:nvPicPr>
          <p:cNvPr id="23556" name="Picture 700"/>
          <p:cNvPicPr>
            <a:picLocks noChangeAspect="1" noChangeArrowheads="1"/>
          </p:cNvPicPr>
          <p:nvPr/>
        </p:nvPicPr>
        <p:blipFill>
          <a:blip r:embed="rId2" cstate="print"/>
          <a:srcRect/>
          <a:stretch>
            <a:fillRect/>
          </a:stretch>
        </p:blipFill>
        <p:spPr bwMode="auto">
          <a:xfrm>
            <a:off x="0" y="914400"/>
            <a:ext cx="9124950" cy="3894138"/>
          </a:xfrm>
          <a:prstGeom prst="rect">
            <a:avLst/>
          </a:prstGeom>
          <a:noFill/>
          <a:ln w="9525">
            <a:noFill/>
            <a:miter lim="800000"/>
            <a:headEnd/>
            <a:tailEnd/>
          </a:ln>
        </p:spPr>
      </p:pic>
      <p:sp>
        <p:nvSpPr>
          <p:cNvPr id="6" name="TextBox 5"/>
          <p:cNvSpPr txBox="1">
            <a:spLocks noChangeArrowheads="1"/>
          </p:cNvSpPr>
          <p:nvPr/>
        </p:nvSpPr>
        <p:spPr bwMode="auto">
          <a:xfrm>
            <a:off x="0" y="4970463"/>
            <a:ext cx="9144000" cy="1570037"/>
          </a:xfrm>
          <a:prstGeom prst="rect">
            <a:avLst/>
          </a:prstGeom>
          <a:noFill/>
          <a:ln w="9525">
            <a:noFill/>
            <a:miter lim="800000"/>
            <a:headEnd/>
            <a:tailEnd/>
          </a:ln>
        </p:spPr>
        <p:txBody>
          <a:bodyPr>
            <a:spAutoFit/>
          </a:bodyPr>
          <a:lstStyle/>
          <a:p>
            <a:pPr marL="342900" indent="-342900">
              <a:buFont typeface="Calibri" pitchFamily="34" charset="0"/>
              <a:buAutoNum type="arabicParenR"/>
            </a:pPr>
            <a:r>
              <a:rPr lang="en-US" sz="2400">
                <a:solidFill>
                  <a:srgbClr val="002060"/>
                </a:solidFill>
              </a:rPr>
              <a:t>  Input Relay Bay </a:t>
            </a:r>
            <a:r>
              <a:rPr lang="en-US" sz="2400">
                <a:solidFill>
                  <a:srgbClr val="002060"/>
                </a:solidFill>
                <a:sym typeface="Wingdings" pitchFamily="2" charset="2"/>
              </a:rPr>
              <a:t> input relays controlled by bistables</a:t>
            </a:r>
            <a:endParaRPr lang="en-US" sz="2400">
              <a:solidFill>
                <a:srgbClr val="002060"/>
              </a:solidFill>
            </a:endParaRPr>
          </a:p>
          <a:p>
            <a:pPr marL="342900" indent="-342900">
              <a:buFont typeface="Calibri" pitchFamily="34" charset="0"/>
              <a:buAutoNum type="arabicParenR"/>
            </a:pPr>
            <a:r>
              <a:rPr lang="en-US" sz="2400">
                <a:solidFill>
                  <a:srgbClr val="002060"/>
                </a:solidFill>
              </a:rPr>
              <a:t>  Logic Bay </a:t>
            </a:r>
            <a:r>
              <a:rPr lang="en-US" sz="2400">
                <a:solidFill>
                  <a:srgbClr val="002060"/>
                </a:solidFill>
                <a:sym typeface="Wingdings" pitchFamily="2" charset="2"/>
              </a:rPr>
              <a:t> performs coincidence logic conditions</a:t>
            </a:r>
            <a:endParaRPr lang="en-US" sz="2400">
              <a:solidFill>
                <a:srgbClr val="002060"/>
              </a:solidFill>
            </a:endParaRPr>
          </a:p>
          <a:p>
            <a:pPr marL="342900" indent="-342900">
              <a:buFont typeface="Calibri" pitchFamily="34" charset="0"/>
              <a:buAutoNum type="arabicParenR"/>
            </a:pPr>
            <a:r>
              <a:rPr lang="en-US" sz="2400">
                <a:solidFill>
                  <a:srgbClr val="002060"/>
                </a:solidFill>
              </a:rPr>
              <a:t>  Output Relay Bay </a:t>
            </a:r>
            <a:r>
              <a:rPr lang="en-US" sz="2400">
                <a:solidFill>
                  <a:srgbClr val="002060"/>
                </a:solidFill>
                <a:sym typeface="Wingdings" pitchFamily="2" charset="2"/>
              </a:rPr>
              <a:t> receives logic signals to control master &amp; slave relays to control plant equipment</a:t>
            </a:r>
            <a:endParaRPr lang="en-US" sz="2400">
              <a:solidFill>
                <a:srgbClr val="002060"/>
              </a:solidFill>
            </a:endParaRPr>
          </a:p>
        </p:txBody>
      </p:sp>
      <p:sp>
        <p:nvSpPr>
          <p:cNvPr id="22" name="Rectangle 21"/>
          <p:cNvSpPr/>
          <p:nvPr/>
        </p:nvSpPr>
        <p:spPr>
          <a:xfrm>
            <a:off x="1371600" y="666589"/>
            <a:ext cx="324463" cy="461665"/>
          </a:xfrm>
          <a:prstGeom prst="rect">
            <a:avLst/>
          </a:prstGeom>
          <a:solidFill>
            <a:srgbClr val="FF0066"/>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1</a:t>
            </a:r>
          </a:p>
        </p:txBody>
      </p:sp>
      <p:sp>
        <p:nvSpPr>
          <p:cNvPr id="23" name="Rectangle 22"/>
          <p:cNvSpPr/>
          <p:nvPr/>
        </p:nvSpPr>
        <p:spPr>
          <a:xfrm>
            <a:off x="4975123" y="701002"/>
            <a:ext cx="324463" cy="461665"/>
          </a:xfrm>
          <a:prstGeom prst="rect">
            <a:avLst/>
          </a:prstGeom>
          <a:solidFill>
            <a:srgbClr val="FF0066"/>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1</a:t>
            </a:r>
          </a:p>
        </p:txBody>
      </p:sp>
      <p:sp>
        <p:nvSpPr>
          <p:cNvPr id="24" name="Rectangle 23"/>
          <p:cNvSpPr/>
          <p:nvPr/>
        </p:nvSpPr>
        <p:spPr>
          <a:xfrm>
            <a:off x="7138220" y="858317"/>
            <a:ext cx="235974" cy="461665"/>
          </a:xfrm>
          <a:prstGeom prst="rect">
            <a:avLst/>
          </a:prstGeom>
          <a:solidFill>
            <a:srgbClr val="FFC000"/>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3</a:t>
            </a:r>
          </a:p>
        </p:txBody>
      </p:sp>
      <p:sp>
        <p:nvSpPr>
          <p:cNvPr id="26" name="Rectangle 25"/>
          <p:cNvSpPr/>
          <p:nvPr/>
        </p:nvSpPr>
        <p:spPr>
          <a:xfrm>
            <a:off x="5776452" y="1561324"/>
            <a:ext cx="324463" cy="461665"/>
          </a:xfrm>
          <a:prstGeom prst="rect">
            <a:avLst/>
          </a:prstGeom>
          <a:solidFill>
            <a:srgbClr val="00B050"/>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2</a:t>
            </a:r>
          </a:p>
        </p:txBody>
      </p:sp>
      <p:sp>
        <p:nvSpPr>
          <p:cNvPr id="27" name="Rectangle 26"/>
          <p:cNvSpPr/>
          <p:nvPr/>
        </p:nvSpPr>
        <p:spPr>
          <a:xfrm>
            <a:off x="2079523" y="696085"/>
            <a:ext cx="324463" cy="461665"/>
          </a:xfrm>
          <a:prstGeom prst="rect">
            <a:avLst/>
          </a:prstGeom>
          <a:solidFill>
            <a:srgbClr val="00B050"/>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2</a:t>
            </a:r>
          </a:p>
        </p:txBody>
      </p:sp>
      <p:sp>
        <p:nvSpPr>
          <p:cNvPr id="28" name="Rectangle 27"/>
          <p:cNvSpPr/>
          <p:nvPr/>
        </p:nvSpPr>
        <p:spPr>
          <a:xfrm>
            <a:off x="3500285" y="966472"/>
            <a:ext cx="201560" cy="461665"/>
          </a:xfrm>
          <a:prstGeom prst="rect">
            <a:avLst/>
          </a:prstGeom>
          <a:solidFill>
            <a:srgbClr val="FFC000"/>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n-US"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3</a:t>
            </a:r>
          </a:p>
        </p:txBody>
      </p:sp>
      <p:cxnSp>
        <p:nvCxnSpPr>
          <p:cNvPr id="30" name="Straight Connector 29"/>
          <p:cNvCxnSpPr>
            <a:cxnSpLocks noChangeShapeType="1"/>
          </p:cNvCxnSpPr>
          <p:nvPr/>
        </p:nvCxnSpPr>
        <p:spPr bwMode="auto">
          <a:xfrm>
            <a:off x="633413" y="5353050"/>
            <a:ext cx="2154237" cy="15875"/>
          </a:xfrm>
          <a:prstGeom prst="line">
            <a:avLst/>
          </a:prstGeom>
          <a:noFill/>
          <a:ln w="38100" algn="ctr">
            <a:solidFill>
              <a:srgbClr val="FF0066"/>
            </a:solidFill>
            <a:round/>
            <a:headEnd/>
            <a:tailEnd/>
          </a:ln>
        </p:spPr>
      </p:cxnSp>
      <p:cxnSp>
        <p:nvCxnSpPr>
          <p:cNvPr id="31" name="Straight Connector 30"/>
          <p:cNvCxnSpPr>
            <a:cxnSpLocks noChangeShapeType="1"/>
          </p:cNvCxnSpPr>
          <p:nvPr/>
        </p:nvCxnSpPr>
        <p:spPr bwMode="auto">
          <a:xfrm>
            <a:off x="619125" y="5722938"/>
            <a:ext cx="1282700" cy="14287"/>
          </a:xfrm>
          <a:prstGeom prst="line">
            <a:avLst/>
          </a:prstGeom>
          <a:noFill/>
          <a:ln w="38100" algn="ctr">
            <a:solidFill>
              <a:srgbClr val="00B050"/>
            </a:solidFill>
            <a:round/>
            <a:headEnd/>
            <a:tailEnd/>
          </a:ln>
        </p:spPr>
      </p:cxnSp>
      <p:cxnSp>
        <p:nvCxnSpPr>
          <p:cNvPr id="32" name="Straight Connector 31"/>
          <p:cNvCxnSpPr>
            <a:cxnSpLocks noChangeShapeType="1"/>
          </p:cNvCxnSpPr>
          <p:nvPr/>
        </p:nvCxnSpPr>
        <p:spPr bwMode="auto">
          <a:xfrm>
            <a:off x="600075" y="6086475"/>
            <a:ext cx="2408238" cy="19050"/>
          </a:xfrm>
          <a:prstGeom prst="line">
            <a:avLst/>
          </a:prstGeom>
          <a:noFill/>
          <a:ln w="41275" algn="ctr">
            <a:solidFill>
              <a:srgbClr val="FFC000"/>
            </a:solidFill>
            <a:round/>
            <a:headEnd/>
            <a:tailE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par>
                                <p:cTn id="8" presetID="9"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par>
                                <p:cTn id="11" presetID="9"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dissolve">
                                      <p:cBhvr>
                                        <p:cTn id="13" dur="500"/>
                                        <p:tgtEl>
                                          <p:spTgt spid="6">
                                            <p:txEl>
                                              <p:pRg st="0" end="0"/>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dissolv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dissolve">
                                      <p:cBhvr>
                                        <p:cTn id="21" dur="500"/>
                                        <p:tgtEl>
                                          <p:spTgt spid="6">
                                            <p:txEl>
                                              <p:pRg st="1" end="1"/>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dissolve">
                                      <p:cBhvr>
                                        <p:cTn id="24" dur="500"/>
                                        <p:tgtEl>
                                          <p:spTgt spid="31"/>
                                        </p:tgtEl>
                                      </p:cBhvr>
                                    </p:animEffect>
                                  </p:childTnLst>
                                </p:cTn>
                              </p:par>
                              <p:par>
                                <p:cTn id="25" presetID="9"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ssolve">
                                      <p:cBhvr>
                                        <p:cTn id="27" dur="500"/>
                                        <p:tgtEl>
                                          <p:spTgt spid="26"/>
                                        </p:tgtEl>
                                      </p:cBhvr>
                                    </p:animEffect>
                                  </p:childTnLst>
                                </p:cTn>
                              </p:par>
                              <p:par>
                                <p:cTn id="28" presetID="9" presetClass="entr" presetSubtype="0"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dissolv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dissolve">
                                      <p:cBhvr>
                                        <p:cTn id="35" dur="500"/>
                                        <p:tgtEl>
                                          <p:spTgt spid="6">
                                            <p:txEl>
                                              <p:pRg st="2" end="2"/>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dissolve">
                                      <p:cBhvr>
                                        <p:cTn id="38" dur="500"/>
                                        <p:tgtEl>
                                          <p:spTgt spid="32"/>
                                        </p:tgtEl>
                                      </p:cBhvr>
                                    </p:animEffect>
                                  </p:childTnLst>
                                </p:cTn>
                              </p:par>
                              <p:par>
                                <p:cTn id="39" presetID="9"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dissolve">
                                      <p:cBhvr>
                                        <p:cTn id="41" dur="500"/>
                                        <p:tgtEl>
                                          <p:spTgt spid="28"/>
                                        </p:tgtEl>
                                      </p:cBhvr>
                                    </p:animEffect>
                                  </p:childTnLst>
                                </p:cTn>
                              </p:par>
                              <p:par>
                                <p:cTn id="42" presetID="9" presetClass="entr" presetSubtype="0"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25450" y="0"/>
            <a:ext cx="8229600" cy="1143000"/>
          </a:xfrm>
        </p:spPr>
        <p:txBody>
          <a:bodyPr/>
          <a:lstStyle/>
          <a:p>
            <a:pPr eaLnBrk="1" hangingPunct="1"/>
            <a:r>
              <a:rPr lang="en-US" smtClean="0"/>
              <a:t>SSPS Cabinet</a:t>
            </a:r>
          </a:p>
        </p:txBody>
      </p:sp>
      <p:sp>
        <p:nvSpPr>
          <p:cNvPr id="24579" name="Content Placeholder 2"/>
          <p:cNvSpPr>
            <a:spLocks noGrp="1"/>
          </p:cNvSpPr>
          <p:nvPr>
            <p:ph idx="1"/>
          </p:nvPr>
        </p:nvSpPr>
        <p:spPr/>
        <p:txBody>
          <a:bodyPr/>
          <a:lstStyle/>
          <a:p>
            <a:pPr eaLnBrk="1" hangingPunct="1">
              <a:buFont typeface="Arial" pitchFamily="34" charset="0"/>
              <a:buNone/>
            </a:pPr>
            <a:r>
              <a:rPr lang="en-US" smtClean="0"/>
              <a:t>		</a:t>
            </a:r>
            <a:r>
              <a:rPr lang="en-US" sz="4000" b="1" smtClean="0"/>
              <a:t>Input Relay Bay</a:t>
            </a:r>
          </a:p>
          <a:p>
            <a:pPr eaLnBrk="1" hangingPunct="1">
              <a:buFont typeface="Wingdings" pitchFamily="2" charset="2"/>
              <a:buChar char="Ø"/>
            </a:pPr>
            <a:r>
              <a:rPr lang="en-US" smtClean="0"/>
              <a:t>Acts as an isolation device between the various plant inputs and SSPS.</a:t>
            </a:r>
          </a:p>
          <a:p>
            <a:pPr eaLnBrk="1" hangingPunct="1">
              <a:buFont typeface="Wingdings" pitchFamily="2" charset="2"/>
              <a:buChar char="Ø"/>
            </a:pPr>
            <a:r>
              <a:rPr lang="en-US" smtClean="0"/>
              <a:t>Divided into 4 compartments to provide separation between each input channel.</a:t>
            </a:r>
          </a:p>
          <a:p>
            <a:pPr eaLnBrk="1" hangingPunct="1">
              <a:buFont typeface="Wingdings" pitchFamily="2" charset="2"/>
              <a:buChar char="Ø"/>
            </a:pPr>
            <a:r>
              <a:rPr lang="en-US" smtClean="0"/>
              <a:t>Each SSPS input relay bay is supplied from its respective channel 120 VAC power source.</a:t>
            </a:r>
          </a:p>
        </p:txBody>
      </p:sp>
      <p:sp>
        <p:nvSpPr>
          <p:cNvPr id="4" name="Slide Number Placeholder 3"/>
          <p:cNvSpPr>
            <a:spLocks noGrp="1"/>
          </p:cNvSpPr>
          <p:nvPr>
            <p:ph type="sldNum" sz="quarter" idx="12"/>
          </p:nvPr>
        </p:nvSpPr>
        <p:spPr/>
        <p:txBody>
          <a:bodyPr/>
          <a:lstStyle/>
          <a:p>
            <a:pPr>
              <a:defRPr/>
            </a:pPr>
            <a:fld id="{132C1FBF-4628-4C9C-98D4-3AA0B542C5BD}"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2"/>
          </p:nvPr>
        </p:nvSpPr>
        <p:spPr/>
        <p:txBody>
          <a:bodyPr/>
          <a:lstStyle/>
          <a:p>
            <a:pPr>
              <a:defRPr/>
            </a:pPr>
            <a:endParaRPr lang="en-US"/>
          </a:p>
          <a:p>
            <a:pPr>
              <a:defRPr/>
            </a:pPr>
            <a:fld id="{20DC63C4-6FC9-4D58-987D-1D0BE8EB3B71}" type="slidenum">
              <a:rPr lang="en-US"/>
              <a:pPr>
                <a:defRPr/>
              </a:pPr>
              <a:t>22</a:t>
            </a:fld>
            <a:endParaRPr lang="en-US"/>
          </a:p>
        </p:txBody>
      </p:sp>
      <p:graphicFrame>
        <p:nvGraphicFramePr>
          <p:cNvPr id="2050" name="Object 2"/>
          <p:cNvGraphicFramePr>
            <a:graphicFrameLocks noChangeAspect="1"/>
          </p:cNvGraphicFramePr>
          <p:nvPr/>
        </p:nvGraphicFramePr>
        <p:xfrm>
          <a:off x="-300038" y="282575"/>
          <a:ext cx="9658351" cy="5626100"/>
        </p:xfrm>
        <a:graphic>
          <a:graphicData uri="http://schemas.openxmlformats.org/presentationml/2006/ole">
            <mc:AlternateContent xmlns:mc="http://schemas.openxmlformats.org/markup-compatibility/2006">
              <mc:Choice xmlns:v="urn:schemas-microsoft-com:vml" Requires="v">
                <p:oleObj spid="_x0000_s2056" name="Document" r:id="rId4" imgW="5486400" imgH="3410640" progId="Word.Document.8">
                  <p:embed/>
                </p:oleObj>
              </mc:Choice>
              <mc:Fallback>
                <p:oleObj name="Document" r:id="rId4" imgW="5486400" imgH="3410640"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038" y="282575"/>
                        <a:ext cx="9658351" cy="562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Text Box 3"/>
          <p:cNvSpPr txBox="1">
            <a:spLocks noChangeArrowheads="1"/>
          </p:cNvSpPr>
          <p:nvPr/>
        </p:nvSpPr>
        <p:spPr bwMode="auto">
          <a:xfrm>
            <a:off x="2284413" y="6061075"/>
            <a:ext cx="4319587" cy="461963"/>
          </a:xfrm>
          <a:prstGeom prst="rect">
            <a:avLst/>
          </a:prstGeom>
          <a:noFill/>
          <a:ln w="9525">
            <a:noFill/>
            <a:miter lim="800000"/>
            <a:headEnd/>
            <a:tailEnd/>
          </a:ln>
        </p:spPr>
        <p:txBody>
          <a:bodyPr wrap="none">
            <a:spAutoFit/>
          </a:bodyPr>
          <a:lstStyle/>
          <a:p>
            <a:pPr algn="ctr" eaLnBrk="0" hangingPunct="0"/>
            <a:r>
              <a:rPr lang="en-US" sz="2400" b="1"/>
              <a:t>Simplified Protection Circuit</a:t>
            </a:r>
            <a:endParaRPr lang="en-US" sz="2400"/>
          </a:p>
        </p:txBody>
      </p:sp>
      <p:sp>
        <p:nvSpPr>
          <p:cNvPr id="6" name="TextBox 5"/>
          <p:cNvSpPr txBox="1">
            <a:spLocks noChangeArrowheads="1"/>
          </p:cNvSpPr>
          <p:nvPr/>
        </p:nvSpPr>
        <p:spPr bwMode="auto">
          <a:xfrm>
            <a:off x="6829425" y="2243138"/>
            <a:ext cx="2114550" cy="646112"/>
          </a:xfrm>
          <a:prstGeom prst="rect">
            <a:avLst/>
          </a:prstGeom>
          <a:noFill/>
          <a:ln w="9525">
            <a:noFill/>
            <a:miter lim="800000"/>
            <a:headEnd/>
            <a:tailEnd/>
          </a:ln>
        </p:spPr>
        <p:txBody>
          <a:bodyPr>
            <a:spAutoFit/>
          </a:bodyPr>
          <a:lstStyle/>
          <a:p>
            <a:r>
              <a:rPr lang="en-US" b="1"/>
              <a:t>SSPS Input Relay Bay</a:t>
            </a:r>
          </a:p>
        </p:txBody>
      </p:sp>
      <p:cxnSp>
        <p:nvCxnSpPr>
          <p:cNvPr id="8" name="Straight Arrow Connector 7"/>
          <p:cNvCxnSpPr/>
          <p:nvPr/>
        </p:nvCxnSpPr>
        <p:spPr>
          <a:xfrm rot="16200000" flipH="1">
            <a:off x="7195344" y="3048794"/>
            <a:ext cx="633413" cy="7937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25450" y="0"/>
            <a:ext cx="8229600" cy="1143000"/>
          </a:xfrm>
        </p:spPr>
        <p:txBody>
          <a:bodyPr/>
          <a:lstStyle/>
          <a:p>
            <a:pPr eaLnBrk="1" hangingPunct="1"/>
            <a:r>
              <a:rPr lang="en-US" smtClean="0"/>
              <a:t>SSPS Cabinet</a:t>
            </a:r>
          </a:p>
        </p:txBody>
      </p:sp>
      <p:sp>
        <p:nvSpPr>
          <p:cNvPr id="3" name="Content Placeholder 2"/>
          <p:cNvSpPr>
            <a:spLocks noGrp="1"/>
          </p:cNvSpPr>
          <p:nvPr>
            <p:ph idx="1"/>
          </p:nvPr>
        </p:nvSpPr>
        <p:spPr/>
        <p:txBody>
          <a:bodyPr/>
          <a:lstStyle/>
          <a:p>
            <a:pPr eaLnBrk="1" hangingPunct="1">
              <a:buFont typeface="Arial" pitchFamily="34" charset="0"/>
              <a:buNone/>
            </a:pPr>
            <a:r>
              <a:rPr lang="en-US" smtClean="0"/>
              <a:t>		</a:t>
            </a:r>
            <a:r>
              <a:rPr lang="en-US" sz="4000" b="1" smtClean="0"/>
              <a:t>Logic Bay</a:t>
            </a:r>
          </a:p>
          <a:p>
            <a:pPr eaLnBrk="1" hangingPunct="1">
              <a:buFont typeface="Wingdings" pitchFamily="2" charset="2"/>
              <a:buChar char="Ø"/>
            </a:pPr>
            <a:r>
              <a:rPr lang="en-US" smtClean="0"/>
              <a:t>Receives output from the input relay bays and from actuation and reset switches on the MCB</a:t>
            </a:r>
          </a:p>
          <a:p>
            <a:pPr eaLnBrk="1" hangingPunct="1">
              <a:buFont typeface="Wingdings" pitchFamily="2" charset="2"/>
              <a:buChar char="Ø"/>
            </a:pPr>
            <a:r>
              <a:rPr lang="en-US" smtClean="0"/>
              <a:t>Performs coincidence - logic decisions (2/4, 2/3, etc.)</a:t>
            </a:r>
          </a:p>
        </p:txBody>
      </p:sp>
      <p:sp>
        <p:nvSpPr>
          <p:cNvPr id="4" name="Slide Number Placeholder 3"/>
          <p:cNvSpPr>
            <a:spLocks noGrp="1"/>
          </p:cNvSpPr>
          <p:nvPr>
            <p:ph type="sldNum" sz="quarter" idx="12"/>
          </p:nvPr>
        </p:nvSpPr>
        <p:spPr/>
        <p:txBody>
          <a:bodyPr/>
          <a:lstStyle/>
          <a:p>
            <a:pPr>
              <a:defRPr/>
            </a:pPr>
            <a:fld id="{07861FEF-4144-42FE-A563-C2DAE761FD80}" type="slidenum">
              <a:rPr lang="en-US" smtClean="0"/>
              <a:pPr>
                <a:defRPr/>
              </a:pPr>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25450" y="0"/>
            <a:ext cx="8229600" cy="1143000"/>
          </a:xfrm>
        </p:spPr>
        <p:txBody>
          <a:bodyPr/>
          <a:lstStyle/>
          <a:p>
            <a:pPr eaLnBrk="1" hangingPunct="1"/>
            <a:r>
              <a:rPr lang="en-US" smtClean="0"/>
              <a:t>SSPS Cabinet</a:t>
            </a:r>
          </a:p>
        </p:txBody>
      </p:sp>
      <p:sp>
        <p:nvSpPr>
          <p:cNvPr id="3" name="Content Placeholder 2"/>
          <p:cNvSpPr>
            <a:spLocks noGrp="1"/>
          </p:cNvSpPr>
          <p:nvPr>
            <p:ph idx="1"/>
          </p:nvPr>
        </p:nvSpPr>
        <p:spPr>
          <a:xfrm>
            <a:off x="425450" y="1427163"/>
            <a:ext cx="8229600" cy="4525962"/>
          </a:xfrm>
        </p:spPr>
        <p:txBody>
          <a:bodyPr/>
          <a:lstStyle/>
          <a:p>
            <a:pPr eaLnBrk="1" hangingPunct="1">
              <a:buFont typeface="Arial" pitchFamily="34" charset="0"/>
              <a:buNone/>
            </a:pPr>
            <a:r>
              <a:rPr lang="en-US" smtClean="0"/>
              <a:t>		</a:t>
            </a:r>
            <a:r>
              <a:rPr lang="en-US" sz="4000" b="1" smtClean="0"/>
              <a:t>Logic Bay</a:t>
            </a:r>
          </a:p>
          <a:p>
            <a:pPr eaLnBrk="1" hangingPunct="1">
              <a:buFont typeface="Wingdings" pitchFamily="2" charset="2"/>
              <a:buChar char="Ø"/>
            </a:pPr>
            <a:r>
              <a:rPr lang="en-US" smtClean="0"/>
              <a:t>Generates Reactor Trip and Safeguards actuation signal.</a:t>
            </a:r>
          </a:p>
          <a:p>
            <a:pPr lvl="1" eaLnBrk="1" hangingPunct="1"/>
            <a:r>
              <a:rPr lang="en-US" smtClean="0"/>
              <a:t>Reactor Trip action:</a:t>
            </a:r>
          </a:p>
          <a:p>
            <a:pPr lvl="2" eaLnBrk="1" hangingPunct="1"/>
            <a:r>
              <a:rPr lang="en-US" smtClean="0"/>
              <a:t>Removes power to undervoltage (UV) coil of  reactor trip breaker</a:t>
            </a:r>
          </a:p>
          <a:p>
            <a:pPr lvl="2" eaLnBrk="1" hangingPunct="1"/>
            <a:r>
              <a:rPr lang="en-US" smtClean="0"/>
              <a:t>Reactor trip breaker opens to deenergize CRDMs</a:t>
            </a:r>
          </a:p>
          <a:p>
            <a:pPr lvl="1" eaLnBrk="1" hangingPunct="1"/>
            <a:r>
              <a:rPr lang="en-US" smtClean="0"/>
              <a:t>Safeguards action controls master and slave relays in two output relay bays </a:t>
            </a:r>
          </a:p>
          <a:p>
            <a:pPr lvl="2" eaLnBrk="1" hangingPunct="1"/>
            <a:endParaRPr lang="en-US" smtClean="0"/>
          </a:p>
        </p:txBody>
      </p:sp>
      <p:sp>
        <p:nvSpPr>
          <p:cNvPr id="4" name="Slide Number Placeholder 3"/>
          <p:cNvSpPr>
            <a:spLocks noGrp="1"/>
          </p:cNvSpPr>
          <p:nvPr>
            <p:ph type="sldNum" sz="quarter" idx="12"/>
          </p:nvPr>
        </p:nvSpPr>
        <p:spPr/>
        <p:txBody>
          <a:bodyPr/>
          <a:lstStyle/>
          <a:p>
            <a:pPr>
              <a:defRPr/>
            </a:pPr>
            <a:fld id="{BB224FBB-CAB3-4E5F-BF08-862A0F5D1FBE}" type="slidenum">
              <a:rPr lang="en-US" smtClean="0"/>
              <a:pPr>
                <a:defRPr/>
              </a:pPr>
              <a:t>24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3"/>
          <p:cNvSpPr>
            <a:spLocks noGrp="1"/>
          </p:cNvSpPr>
          <p:nvPr>
            <p:ph type="sldNum" sz="quarter" idx="12"/>
          </p:nvPr>
        </p:nvSpPr>
        <p:spPr/>
        <p:txBody>
          <a:bodyPr/>
          <a:lstStyle/>
          <a:p>
            <a:pPr>
              <a:defRPr/>
            </a:pPr>
            <a:fld id="{CDCD9A57-7FE7-436B-8379-A5310B1E9F13}" type="slidenum">
              <a:rPr lang="en-US"/>
              <a:pPr>
                <a:defRPr/>
              </a:pPr>
              <a:t>25</a:t>
            </a:fld>
            <a:endParaRPr lang="en-US"/>
          </a:p>
        </p:txBody>
      </p:sp>
      <p:graphicFrame>
        <p:nvGraphicFramePr>
          <p:cNvPr id="3074" name="Object 2"/>
          <p:cNvGraphicFramePr>
            <a:graphicFrameLocks noChangeAspect="1"/>
          </p:cNvGraphicFramePr>
          <p:nvPr/>
        </p:nvGraphicFramePr>
        <p:xfrm>
          <a:off x="598488" y="431800"/>
          <a:ext cx="7524750" cy="5635625"/>
        </p:xfrm>
        <a:graphic>
          <a:graphicData uri="http://schemas.openxmlformats.org/presentationml/2006/ole">
            <mc:AlternateContent xmlns:mc="http://schemas.openxmlformats.org/markup-compatibility/2006">
              <mc:Choice xmlns:v="urn:schemas-microsoft-com:vml" Requires="v">
                <p:oleObj spid="_x0000_s3080" name="Slide" r:id="rId4" imgW="6715080" imgH="5029200" progId="PowerPoint.Slide.8">
                  <p:embed/>
                </p:oleObj>
              </mc:Choice>
              <mc:Fallback>
                <p:oleObj name="Slide" r:id="rId4" imgW="6715080" imgH="5029200" progId="PowerPoint.Slid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488" y="431800"/>
                        <a:ext cx="7524750" cy="563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6" name="Text Box 3"/>
          <p:cNvSpPr txBox="1">
            <a:spLocks noChangeArrowheads="1"/>
          </p:cNvSpPr>
          <p:nvPr/>
        </p:nvSpPr>
        <p:spPr bwMode="auto">
          <a:xfrm>
            <a:off x="5165725" y="4413250"/>
            <a:ext cx="2773363" cy="457200"/>
          </a:xfrm>
          <a:prstGeom prst="rect">
            <a:avLst/>
          </a:prstGeom>
          <a:noFill/>
          <a:ln w="9525">
            <a:noFill/>
            <a:miter lim="800000"/>
            <a:headEnd/>
            <a:tailEnd/>
          </a:ln>
        </p:spPr>
        <p:txBody>
          <a:bodyPr wrap="none">
            <a:spAutoFit/>
          </a:bodyPr>
          <a:lstStyle/>
          <a:p>
            <a:pPr algn="ctr" eaLnBrk="0" hangingPunct="0"/>
            <a:r>
              <a:rPr lang="en-US" sz="2400" b="1"/>
              <a:t>SSPS LOGIC BAY</a:t>
            </a:r>
            <a:endParaRPr lang="en-US"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Slide Number Placeholder 3"/>
          <p:cNvSpPr>
            <a:spLocks noGrp="1"/>
          </p:cNvSpPr>
          <p:nvPr>
            <p:ph type="sldNum" sz="quarter" idx="12"/>
          </p:nvPr>
        </p:nvSpPr>
        <p:spPr/>
        <p:txBody>
          <a:bodyPr/>
          <a:lstStyle/>
          <a:p>
            <a:pPr>
              <a:defRPr/>
            </a:pPr>
            <a:fld id="{146316AE-6F96-4D75-ACF4-4BAAB821D3B2}" type="slidenum">
              <a:rPr lang="en-US"/>
              <a:pPr>
                <a:defRPr/>
              </a:pPr>
              <a:t>26</a:t>
            </a:fld>
            <a:endParaRPr lang="en-US"/>
          </a:p>
        </p:txBody>
      </p:sp>
      <p:grpSp>
        <p:nvGrpSpPr>
          <p:cNvPr id="27651" name="Group 8"/>
          <p:cNvGrpSpPr>
            <a:grpSpLocks/>
          </p:cNvGrpSpPr>
          <p:nvPr/>
        </p:nvGrpSpPr>
        <p:grpSpPr bwMode="auto">
          <a:xfrm>
            <a:off x="176213" y="981075"/>
            <a:ext cx="6615112" cy="2447925"/>
            <a:chOff x="111" y="618"/>
            <a:chExt cx="4191" cy="1542"/>
          </a:xfrm>
        </p:grpSpPr>
        <p:grpSp>
          <p:nvGrpSpPr>
            <p:cNvPr id="27654" name="Group 9"/>
            <p:cNvGrpSpPr>
              <a:grpSpLocks/>
            </p:cNvGrpSpPr>
            <p:nvPr/>
          </p:nvGrpSpPr>
          <p:grpSpPr bwMode="auto">
            <a:xfrm>
              <a:off x="111" y="768"/>
              <a:ext cx="4191" cy="1392"/>
              <a:chOff x="111" y="768"/>
              <a:chExt cx="4191" cy="1392"/>
            </a:xfrm>
          </p:grpSpPr>
          <p:sp>
            <p:nvSpPr>
              <p:cNvPr id="27657" name="Oval 10"/>
              <p:cNvSpPr>
                <a:spLocks noChangeArrowheads="1"/>
              </p:cNvSpPr>
              <p:nvPr/>
            </p:nvSpPr>
            <p:spPr bwMode="auto">
              <a:xfrm>
                <a:off x="132" y="768"/>
                <a:ext cx="528" cy="624"/>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58" name="Oval 11"/>
              <p:cNvSpPr>
                <a:spLocks noChangeArrowheads="1"/>
              </p:cNvSpPr>
              <p:nvPr/>
            </p:nvSpPr>
            <p:spPr bwMode="auto">
              <a:xfrm>
                <a:off x="138" y="1536"/>
                <a:ext cx="528" cy="624"/>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59" name="Line 12"/>
              <p:cNvSpPr>
                <a:spLocks noChangeShapeType="1"/>
              </p:cNvSpPr>
              <p:nvPr/>
            </p:nvSpPr>
            <p:spPr bwMode="auto">
              <a:xfrm>
                <a:off x="666" y="1104"/>
                <a:ext cx="258" cy="0"/>
              </a:xfrm>
              <a:prstGeom prst="line">
                <a:avLst/>
              </a:prstGeom>
              <a:noFill/>
              <a:ln w="38100">
                <a:solidFill>
                  <a:schemeClr val="tx1"/>
                </a:solidFill>
                <a:round/>
                <a:headEnd/>
                <a:tailEnd/>
              </a:ln>
            </p:spPr>
            <p:txBody>
              <a:bodyPr/>
              <a:lstStyle/>
              <a:p>
                <a:endParaRPr lang="en-US"/>
              </a:p>
            </p:txBody>
          </p:sp>
          <p:sp>
            <p:nvSpPr>
              <p:cNvPr id="27660" name="Line 13"/>
              <p:cNvSpPr>
                <a:spLocks noChangeShapeType="1"/>
              </p:cNvSpPr>
              <p:nvPr/>
            </p:nvSpPr>
            <p:spPr bwMode="auto">
              <a:xfrm flipV="1">
                <a:off x="666" y="1872"/>
                <a:ext cx="282" cy="0"/>
              </a:xfrm>
              <a:prstGeom prst="line">
                <a:avLst/>
              </a:prstGeom>
              <a:noFill/>
              <a:ln w="38100">
                <a:solidFill>
                  <a:schemeClr val="tx1"/>
                </a:solidFill>
                <a:round/>
                <a:headEnd/>
                <a:tailEnd/>
              </a:ln>
            </p:spPr>
            <p:txBody>
              <a:bodyPr/>
              <a:lstStyle/>
              <a:p>
                <a:endParaRPr lang="en-US"/>
              </a:p>
            </p:txBody>
          </p:sp>
          <p:sp>
            <p:nvSpPr>
              <p:cNvPr id="27661" name="Oval 14"/>
              <p:cNvSpPr>
                <a:spLocks noChangeArrowheads="1"/>
              </p:cNvSpPr>
              <p:nvPr/>
            </p:nvSpPr>
            <p:spPr bwMode="auto">
              <a:xfrm>
                <a:off x="930" y="1077"/>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62" name="Oval 15"/>
              <p:cNvSpPr>
                <a:spLocks noChangeArrowheads="1"/>
              </p:cNvSpPr>
              <p:nvPr/>
            </p:nvSpPr>
            <p:spPr bwMode="auto">
              <a:xfrm>
                <a:off x="955" y="1847"/>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63" name="Text Box 16"/>
              <p:cNvSpPr txBox="1">
                <a:spLocks noChangeArrowheads="1"/>
              </p:cNvSpPr>
              <p:nvPr/>
            </p:nvSpPr>
            <p:spPr bwMode="auto">
              <a:xfrm>
                <a:off x="117" y="878"/>
                <a:ext cx="590" cy="404"/>
              </a:xfrm>
              <a:prstGeom prst="rect">
                <a:avLst/>
              </a:prstGeom>
              <a:noFill/>
              <a:ln w="9525">
                <a:noFill/>
                <a:miter lim="800000"/>
                <a:headEnd/>
                <a:tailEnd/>
              </a:ln>
            </p:spPr>
            <p:txBody>
              <a:bodyPr>
                <a:spAutoFit/>
              </a:bodyPr>
              <a:lstStyle/>
              <a:p>
                <a:pPr algn="ctr">
                  <a:spcBef>
                    <a:spcPct val="50000"/>
                  </a:spcBef>
                </a:pPr>
                <a:r>
                  <a:rPr lang="en-US">
                    <a:solidFill>
                      <a:srgbClr val="000000"/>
                    </a:solidFill>
                  </a:rPr>
                  <a:t>M/G Set</a:t>
                </a:r>
              </a:p>
            </p:txBody>
          </p:sp>
          <p:sp>
            <p:nvSpPr>
              <p:cNvPr id="27664" name="Text Box 17"/>
              <p:cNvSpPr txBox="1">
                <a:spLocks noChangeArrowheads="1"/>
              </p:cNvSpPr>
              <p:nvPr/>
            </p:nvSpPr>
            <p:spPr bwMode="auto">
              <a:xfrm>
                <a:off x="111" y="1640"/>
                <a:ext cx="590" cy="404"/>
              </a:xfrm>
              <a:prstGeom prst="rect">
                <a:avLst/>
              </a:prstGeom>
              <a:noFill/>
              <a:ln w="9525">
                <a:noFill/>
                <a:miter lim="800000"/>
                <a:headEnd/>
                <a:tailEnd/>
              </a:ln>
            </p:spPr>
            <p:txBody>
              <a:bodyPr>
                <a:spAutoFit/>
              </a:bodyPr>
              <a:lstStyle/>
              <a:p>
                <a:pPr algn="ctr">
                  <a:spcBef>
                    <a:spcPct val="50000"/>
                  </a:spcBef>
                </a:pPr>
                <a:r>
                  <a:rPr lang="en-US">
                    <a:solidFill>
                      <a:srgbClr val="000000"/>
                    </a:solidFill>
                  </a:rPr>
                  <a:t>M/G Set</a:t>
                </a:r>
              </a:p>
            </p:txBody>
          </p:sp>
          <p:grpSp>
            <p:nvGrpSpPr>
              <p:cNvPr id="27665" name="Group 18"/>
              <p:cNvGrpSpPr>
                <a:grpSpLocks/>
              </p:cNvGrpSpPr>
              <p:nvPr/>
            </p:nvGrpSpPr>
            <p:grpSpPr bwMode="auto">
              <a:xfrm>
                <a:off x="1201" y="1042"/>
                <a:ext cx="3101" cy="849"/>
                <a:chOff x="1369" y="1042"/>
                <a:chExt cx="3101" cy="849"/>
              </a:xfrm>
            </p:grpSpPr>
            <p:sp>
              <p:nvSpPr>
                <p:cNvPr id="27674" name="Oval 19"/>
                <p:cNvSpPr>
                  <a:spLocks noChangeArrowheads="1"/>
                </p:cNvSpPr>
                <p:nvPr/>
              </p:nvSpPr>
              <p:spPr bwMode="auto">
                <a:xfrm>
                  <a:off x="1369" y="1075"/>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75" name="Oval 20"/>
                <p:cNvSpPr>
                  <a:spLocks noChangeArrowheads="1"/>
                </p:cNvSpPr>
                <p:nvPr/>
              </p:nvSpPr>
              <p:spPr bwMode="auto">
                <a:xfrm>
                  <a:off x="1381" y="1843"/>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76" name="Oval 21"/>
                <p:cNvSpPr>
                  <a:spLocks noChangeArrowheads="1"/>
                </p:cNvSpPr>
                <p:nvPr/>
              </p:nvSpPr>
              <p:spPr bwMode="auto">
                <a:xfrm>
                  <a:off x="2464" y="1449"/>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77" name="Oval 22"/>
                <p:cNvSpPr>
                  <a:spLocks noChangeArrowheads="1"/>
                </p:cNvSpPr>
                <p:nvPr/>
              </p:nvSpPr>
              <p:spPr bwMode="auto">
                <a:xfrm>
                  <a:off x="2462" y="1055"/>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78" name="Oval 23"/>
                <p:cNvSpPr>
                  <a:spLocks noChangeArrowheads="1"/>
                </p:cNvSpPr>
                <p:nvPr/>
              </p:nvSpPr>
              <p:spPr bwMode="auto">
                <a:xfrm>
                  <a:off x="2726" y="1452"/>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79" name="Oval 24"/>
                <p:cNvSpPr>
                  <a:spLocks noChangeArrowheads="1"/>
                </p:cNvSpPr>
                <p:nvPr/>
              </p:nvSpPr>
              <p:spPr bwMode="auto">
                <a:xfrm>
                  <a:off x="2724" y="1051"/>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80" name="Line 25"/>
                <p:cNvSpPr>
                  <a:spLocks noChangeShapeType="1"/>
                </p:cNvSpPr>
                <p:nvPr/>
              </p:nvSpPr>
              <p:spPr bwMode="auto">
                <a:xfrm>
                  <a:off x="1413" y="1104"/>
                  <a:ext cx="467" cy="0"/>
                </a:xfrm>
                <a:prstGeom prst="line">
                  <a:avLst/>
                </a:prstGeom>
                <a:noFill/>
                <a:ln w="38100">
                  <a:solidFill>
                    <a:schemeClr val="tx1"/>
                  </a:solidFill>
                  <a:round/>
                  <a:headEnd/>
                  <a:tailEnd/>
                </a:ln>
              </p:spPr>
              <p:txBody>
                <a:bodyPr/>
                <a:lstStyle/>
                <a:p>
                  <a:endParaRPr lang="en-US"/>
                </a:p>
              </p:txBody>
            </p:sp>
            <p:sp>
              <p:nvSpPr>
                <p:cNvPr id="27681" name="Line 26"/>
                <p:cNvSpPr>
                  <a:spLocks noChangeShapeType="1"/>
                </p:cNvSpPr>
                <p:nvPr/>
              </p:nvSpPr>
              <p:spPr bwMode="auto">
                <a:xfrm>
                  <a:off x="1432" y="1865"/>
                  <a:ext cx="467" cy="0"/>
                </a:xfrm>
                <a:prstGeom prst="line">
                  <a:avLst/>
                </a:prstGeom>
                <a:noFill/>
                <a:ln w="38100">
                  <a:solidFill>
                    <a:schemeClr val="tx1"/>
                  </a:solidFill>
                  <a:round/>
                  <a:headEnd/>
                  <a:tailEnd/>
                </a:ln>
              </p:spPr>
              <p:txBody>
                <a:bodyPr/>
                <a:lstStyle/>
                <a:p>
                  <a:endParaRPr lang="en-US"/>
                </a:p>
              </p:txBody>
            </p:sp>
            <p:sp>
              <p:nvSpPr>
                <p:cNvPr id="27682" name="Line 27"/>
                <p:cNvSpPr>
                  <a:spLocks noChangeShapeType="1"/>
                </p:cNvSpPr>
                <p:nvPr/>
              </p:nvSpPr>
              <p:spPr bwMode="auto">
                <a:xfrm>
                  <a:off x="1887" y="1087"/>
                  <a:ext cx="0" cy="777"/>
                </a:xfrm>
                <a:prstGeom prst="line">
                  <a:avLst/>
                </a:prstGeom>
                <a:noFill/>
                <a:ln w="38100">
                  <a:solidFill>
                    <a:schemeClr val="tx1"/>
                  </a:solidFill>
                  <a:round/>
                  <a:headEnd/>
                  <a:tailEnd/>
                </a:ln>
              </p:spPr>
              <p:txBody>
                <a:bodyPr/>
                <a:lstStyle/>
                <a:p>
                  <a:endParaRPr lang="en-US"/>
                </a:p>
              </p:txBody>
            </p:sp>
            <p:sp>
              <p:nvSpPr>
                <p:cNvPr id="27683" name="Line 28"/>
                <p:cNvSpPr>
                  <a:spLocks noChangeShapeType="1"/>
                </p:cNvSpPr>
                <p:nvPr/>
              </p:nvSpPr>
              <p:spPr bwMode="auto">
                <a:xfrm>
                  <a:off x="1887" y="1474"/>
                  <a:ext cx="582" cy="0"/>
                </a:xfrm>
                <a:prstGeom prst="line">
                  <a:avLst/>
                </a:prstGeom>
                <a:noFill/>
                <a:ln w="38100">
                  <a:solidFill>
                    <a:schemeClr val="tx1"/>
                  </a:solidFill>
                  <a:round/>
                  <a:headEnd/>
                  <a:tailEnd/>
                </a:ln>
              </p:spPr>
              <p:txBody>
                <a:bodyPr/>
                <a:lstStyle/>
                <a:p>
                  <a:endParaRPr lang="en-US"/>
                </a:p>
              </p:txBody>
            </p:sp>
            <p:sp>
              <p:nvSpPr>
                <p:cNvPr id="27684" name="Line 29"/>
                <p:cNvSpPr>
                  <a:spLocks noChangeShapeType="1"/>
                </p:cNvSpPr>
                <p:nvPr/>
              </p:nvSpPr>
              <p:spPr bwMode="auto">
                <a:xfrm flipV="1">
                  <a:off x="2236" y="1077"/>
                  <a:ext cx="0" cy="390"/>
                </a:xfrm>
                <a:prstGeom prst="line">
                  <a:avLst/>
                </a:prstGeom>
                <a:noFill/>
                <a:ln w="38100">
                  <a:solidFill>
                    <a:schemeClr val="tx1"/>
                  </a:solidFill>
                  <a:round/>
                  <a:headEnd/>
                  <a:tailEnd/>
                </a:ln>
              </p:spPr>
              <p:txBody>
                <a:bodyPr/>
                <a:lstStyle/>
                <a:p>
                  <a:endParaRPr lang="en-US"/>
                </a:p>
              </p:txBody>
            </p:sp>
            <p:sp>
              <p:nvSpPr>
                <p:cNvPr id="27685" name="Line 30"/>
                <p:cNvSpPr>
                  <a:spLocks noChangeShapeType="1"/>
                </p:cNvSpPr>
                <p:nvPr/>
              </p:nvSpPr>
              <p:spPr bwMode="auto">
                <a:xfrm flipV="1">
                  <a:off x="2229" y="1076"/>
                  <a:ext cx="241" cy="1"/>
                </a:xfrm>
                <a:prstGeom prst="line">
                  <a:avLst/>
                </a:prstGeom>
                <a:noFill/>
                <a:ln w="38100">
                  <a:solidFill>
                    <a:schemeClr val="tx1"/>
                  </a:solidFill>
                  <a:round/>
                  <a:headEnd/>
                  <a:tailEnd/>
                </a:ln>
              </p:spPr>
              <p:txBody>
                <a:bodyPr/>
                <a:lstStyle/>
                <a:p>
                  <a:endParaRPr lang="en-US"/>
                </a:p>
              </p:txBody>
            </p:sp>
            <p:sp>
              <p:nvSpPr>
                <p:cNvPr id="27686" name="Line 31"/>
                <p:cNvSpPr>
                  <a:spLocks noChangeShapeType="1"/>
                </p:cNvSpPr>
                <p:nvPr/>
              </p:nvSpPr>
              <p:spPr bwMode="auto">
                <a:xfrm>
                  <a:off x="2771" y="1481"/>
                  <a:ext cx="302" cy="0"/>
                </a:xfrm>
                <a:prstGeom prst="line">
                  <a:avLst/>
                </a:prstGeom>
                <a:noFill/>
                <a:ln w="38100">
                  <a:solidFill>
                    <a:schemeClr val="tx1"/>
                  </a:solidFill>
                  <a:round/>
                  <a:headEnd/>
                  <a:tailEnd/>
                </a:ln>
              </p:spPr>
              <p:txBody>
                <a:bodyPr/>
                <a:lstStyle/>
                <a:p>
                  <a:endParaRPr lang="en-US"/>
                </a:p>
              </p:txBody>
            </p:sp>
            <p:sp>
              <p:nvSpPr>
                <p:cNvPr id="27687" name="Line 32"/>
                <p:cNvSpPr>
                  <a:spLocks noChangeShapeType="1"/>
                </p:cNvSpPr>
                <p:nvPr/>
              </p:nvSpPr>
              <p:spPr bwMode="auto">
                <a:xfrm>
                  <a:off x="2771" y="1070"/>
                  <a:ext cx="274" cy="0"/>
                </a:xfrm>
                <a:prstGeom prst="line">
                  <a:avLst/>
                </a:prstGeom>
                <a:noFill/>
                <a:ln w="38100">
                  <a:solidFill>
                    <a:schemeClr val="tx1"/>
                  </a:solidFill>
                  <a:round/>
                  <a:headEnd/>
                  <a:tailEnd/>
                </a:ln>
              </p:spPr>
              <p:txBody>
                <a:bodyPr/>
                <a:lstStyle/>
                <a:p>
                  <a:endParaRPr lang="en-US"/>
                </a:p>
              </p:txBody>
            </p:sp>
            <p:sp>
              <p:nvSpPr>
                <p:cNvPr id="27688" name="Line 33"/>
                <p:cNvSpPr>
                  <a:spLocks noChangeShapeType="1"/>
                </p:cNvSpPr>
                <p:nvPr/>
              </p:nvSpPr>
              <p:spPr bwMode="auto">
                <a:xfrm>
                  <a:off x="3039" y="1070"/>
                  <a:ext cx="0" cy="397"/>
                </a:xfrm>
                <a:prstGeom prst="line">
                  <a:avLst/>
                </a:prstGeom>
                <a:noFill/>
                <a:ln w="38100">
                  <a:solidFill>
                    <a:schemeClr val="tx1"/>
                  </a:solidFill>
                  <a:round/>
                  <a:headEnd/>
                  <a:tailEnd/>
                </a:ln>
              </p:spPr>
              <p:txBody>
                <a:bodyPr/>
                <a:lstStyle/>
                <a:p>
                  <a:endParaRPr lang="en-US"/>
                </a:p>
              </p:txBody>
            </p:sp>
            <p:sp>
              <p:nvSpPr>
                <p:cNvPr id="27689" name="Oval 34"/>
                <p:cNvSpPr>
                  <a:spLocks noChangeArrowheads="1"/>
                </p:cNvSpPr>
                <p:nvPr/>
              </p:nvSpPr>
              <p:spPr bwMode="auto">
                <a:xfrm>
                  <a:off x="3512" y="1440"/>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90" name="Oval 35"/>
                <p:cNvSpPr>
                  <a:spLocks noChangeArrowheads="1"/>
                </p:cNvSpPr>
                <p:nvPr/>
              </p:nvSpPr>
              <p:spPr bwMode="auto">
                <a:xfrm>
                  <a:off x="3510" y="1046"/>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91" name="Oval 36"/>
                <p:cNvSpPr>
                  <a:spLocks noChangeArrowheads="1"/>
                </p:cNvSpPr>
                <p:nvPr/>
              </p:nvSpPr>
              <p:spPr bwMode="auto">
                <a:xfrm>
                  <a:off x="3774" y="1443"/>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92" name="Oval 37"/>
                <p:cNvSpPr>
                  <a:spLocks noChangeArrowheads="1"/>
                </p:cNvSpPr>
                <p:nvPr/>
              </p:nvSpPr>
              <p:spPr bwMode="auto">
                <a:xfrm>
                  <a:off x="3772" y="1042"/>
                  <a:ext cx="48" cy="48"/>
                </a:xfrm>
                <a:prstGeom prst="ellipse">
                  <a:avLst/>
                </a:prstGeom>
                <a:solidFill>
                  <a:schemeClr val="accent1"/>
                </a:solidFill>
                <a:ln w="9525">
                  <a:solidFill>
                    <a:schemeClr val="tx1"/>
                  </a:solidFill>
                  <a:round/>
                  <a:headEnd/>
                  <a:tailEnd/>
                </a:ln>
              </p:spPr>
              <p:txBody>
                <a:bodyPr wrap="none" anchor="ctr"/>
                <a:lstStyle/>
                <a:p>
                  <a:pPr algn="ctr"/>
                  <a:endParaRPr lang="en-US">
                    <a:solidFill>
                      <a:srgbClr val="000000"/>
                    </a:solidFill>
                  </a:endParaRPr>
                </a:p>
              </p:txBody>
            </p:sp>
            <p:sp>
              <p:nvSpPr>
                <p:cNvPr id="27693" name="Line 38"/>
                <p:cNvSpPr>
                  <a:spLocks noChangeShapeType="1"/>
                </p:cNvSpPr>
                <p:nvPr/>
              </p:nvSpPr>
              <p:spPr bwMode="auto">
                <a:xfrm flipV="1">
                  <a:off x="3284" y="1068"/>
                  <a:ext cx="0" cy="402"/>
                </a:xfrm>
                <a:prstGeom prst="line">
                  <a:avLst/>
                </a:prstGeom>
                <a:noFill/>
                <a:ln w="38100">
                  <a:solidFill>
                    <a:schemeClr val="tx1"/>
                  </a:solidFill>
                  <a:round/>
                  <a:headEnd/>
                  <a:tailEnd/>
                </a:ln>
              </p:spPr>
              <p:txBody>
                <a:bodyPr/>
                <a:lstStyle/>
                <a:p>
                  <a:endParaRPr lang="en-US"/>
                </a:p>
              </p:txBody>
            </p:sp>
            <p:sp>
              <p:nvSpPr>
                <p:cNvPr id="27694" name="Line 39"/>
                <p:cNvSpPr>
                  <a:spLocks noChangeShapeType="1"/>
                </p:cNvSpPr>
                <p:nvPr/>
              </p:nvSpPr>
              <p:spPr bwMode="auto">
                <a:xfrm flipV="1">
                  <a:off x="3277" y="1067"/>
                  <a:ext cx="241" cy="1"/>
                </a:xfrm>
                <a:prstGeom prst="line">
                  <a:avLst/>
                </a:prstGeom>
                <a:noFill/>
                <a:ln w="38100">
                  <a:solidFill>
                    <a:schemeClr val="tx1"/>
                  </a:solidFill>
                  <a:round/>
                  <a:headEnd/>
                  <a:tailEnd/>
                </a:ln>
              </p:spPr>
              <p:txBody>
                <a:bodyPr/>
                <a:lstStyle/>
                <a:p>
                  <a:endParaRPr lang="en-US"/>
                </a:p>
              </p:txBody>
            </p:sp>
            <p:sp>
              <p:nvSpPr>
                <p:cNvPr id="27695" name="Line 40"/>
                <p:cNvSpPr>
                  <a:spLocks noChangeShapeType="1"/>
                </p:cNvSpPr>
                <p:nvPr/>
              </p:nvSpPr>
              <p:spPr bwMode="auto">
                <a:xfrm>
                  <a:off x="3819" y="1472"/>
                  <a:ext cx="302" cy="0"/>
                </a:xfrm>
                <a:prstGeom prst="line">
                  <a:avLst/>
                </a:prstGeom>
                <a:noFill/>
                <a:ln w="38100">
                  <a:solidFill>
                    <a:schemeClr val="tx1"/>
                  </a:solidFill>
                  <a:round/>
                  <a:headEnd/>
                  <a:tailEnd/>
                </a:ln>
              </p:spPr>
              <p:txBody>
                <a:bodyPr/>
                <a:lstStyle/>
                <a:p>
                  <a:endParaRPr lang="en-US"/>
                </a:p>
              </p:txBody>
            </p:sp>
            <p:sp>
              <p:nvSpPr>
                <p:cNvPr id="27696" name="Line 41"/>
                <p:cNvSpPr>
                  <a:spLocks noChangeShapeType="1"/>
                </p:cNvSpPr>
                <p:nvPr/>
              </p:nvSpPr>
              <p:spPr bwMode="auto">
                <a:xfrm>
                  <a:off x="3819" y="1061"/>
                  <a:ext cx="274" cy="0"/>
                </a:xfrm>
                <a:prstGeom prst="line">
                  <a:avLst/>
                </a:prstGeom>
                <a:noFill/>
                <a:ln w="38100">
                  <a:solidFill>
                    <a:schemeClr val="tx1"/>
                  </a:solidFill>
                  <a:round/>
                  <a:headEnd/>
                  <a:tailEnd/>
                </a:ln>
              </p:spPr>
              <p:txBody>
                <a:bodyPr/>
                <a:lstStyle/>
                <a:p>
                  <a:endParaRPr lang="en-US"/>
                </a:p>
              </p:txBody>
            </p:sp>
            <p:sp>
              <p:nvSpPr>
                <p:cNvPr id="27697" name="Line 42"/>
                <p:cNvSpPr>
                  <a:spLocks noChangeShapeType="1"/>
                </p:cNvSpPr>
                <p:nvPr/>
              </p:nvSpPr>
              <p:spPr bwMode="auto">
                <a:xfrm>
                  <a:off x="4108" y="1049"/>
                  <a:ext cx="0" cy="415"/>
                </a:xfrm>
                <a:prstGeom prst="line">
                  <a:avLst/>
                </a:prstGeom>
                <a:noFill/>
                <a:ln w="38100">
                  <a:solidFill>
                    <a:schemeClr val="tx1"/>
                  </a:solidFill>
                  <a:round/>
                  <a:headEnd/>
                  <a:tailEnd/>
                </a:ln>
              </p:spPr>
              <p:txBody>
                <a:bodyPr/>
                <a:lstStyle/>
                <a:p>
                  <a:endParaRPr lang="en-US"/>
                </a:p>
              </p:txBody>
            </p:sp>
            <p:sp>
              <p:nvSpPr>
                <p:cNvPr id="27698" name="Line 43"/>
                <p:cNvSpPr>
                  <a:spLocks noChangeShapeType="1"/>
                </p:cNvSpPr>
                <p:nvPr/>
              </p:nvSpPr>
              <p:spPr bwMode="auto">
                <a:xfrm flipV="1">
                  <a:off x="3059" y="1481"/>
                  <a:ext cx="460" cy="0"/>
                </a:xfrm>
                <a:prstGeom prst="line">
                  <a:avLst/>
                </a:prstGeom>
                <a:noFill/>
                <a:ln w="38100">
                  <a:solidFill>
                    <a:schemeClr val="tx1"/>
                  </a:solidFill>
                  <a:round/>
                  <a:headEnd/>
                  <a:tailEnd/>
                </a:ln>
              </p:spPr>
              <p:txBody>
                <a:bodyPr/>
                <a:lstStyle/>
                <a:p>
                  <a:endParaRPr lang="en-US"/>
                </a:p>
              </p:txBody>
            </p:sp>
            <p:sp>
              <p:nvSpPr>
                <p:cNvPr id="27699" name="Line 44"/>
                <p:cNvSpPr>
                  <a:spLocks noChangeShapeType="1"/>
                </p:cNvSpPr>
                <p:nvPr/>
              </p:nvSpPr>
              <p:spPr bwMode="auto">
                <a:xfrm>
                  <a:off x="4122" y="1476"/>
                  <a:ext cx="348" cy="0"/>
                </a:xfrm>
                <a:prstGeom prst="line">
                  <a:avLst/>
                </a:prstGeom>
                <a:noFill/>
                <a:ln w="38100">
                  <a:solidFill>
                    <a:schemeClr val="tx1"/>
                  </a:solidFill>
                  <a:round/>
                  <a:headEnd/>
                  <a:tailEnd type="triangle" w="med" len="med"/>
                </a:ln>
              </p:spPr>
              <p:txBody>
                <a:bodyPr/>
                <a:lstStyle/>
                <a:p>
                  <a:endParaRPr lang="en-US"/>
                </a:p>
              </p:txBody>
            </p:sp>
          </p:grpSp>
          <p:sp>
            <p:nvSpPr>
              <p:cNvPr id="27666" name="Arc 45"/>
              <p:cNvSpPr>
                <a:spLocks/>
              </p:cNvSpPr>
              <p:nvPr/>
            </p:nvSpPr>
            <p:spPr bwMode="auto">
              <a:xfrm rot="13633144" flipV="1">
                <a:off x="984" y="957"/>
                <a:ext cx="208" cy="206"/>
              </a:xfrm>
              <a:custGeom>
                <a:avLst/>
                <a:gdLst>
                  <a:gd name="T0" fmla="*/ 0 w 34438"/>
                  <a:gd name="T1" fmla="*/ 0 h 36050"/>
                  <a:gd name="T2" fmla="*/ 0 w 34438"/>
                  <a:gd name="T3" fmla="*/ 0 h 36050"/>
                  <a:gd name="T4" fmla="*/ 0 w 34438"/>
                  <a:gd name="T5" fmla="*/ 0 h 36050"/>
                  <a:gd name="T6" fmla="*/ 0 60000 65536"/>
                  <a:gd name="T7" fmla="*/ 0 60000 65536"/>
                  <a:gd name="T8" fmla="*/ 0 60000 65536"/>
                  <a:gd name="T9" fmla="*/ 0 w 34438"/>
                  <a:gd name="T10" fmla="*/ 0 h 36050"/>
                  <a:gd name="T11" fmla="*/ 34438 w 34438"/>
                  <a:gd name="T12" fmla="*/ 36050 h 36050"/>
                </a:gdLst>
                <a:ahLst/>
                <a:cxnLst>
                  <a:cxn ang="T6">
                    <a:pos x="T0" y="T1"/>
                  </a:cxn>
                  <a:cxn ang="T7">
                    <a:pos x="T2" y="T3"/>
                  </a:cxn>
                  <a:cxn ang="T8">
                    <a:pos x="T4" y="T5"/>
                  </a:cxn>
                </a:cxnLst>
                <a:rect l="T9" t="T10" r="T11" b="T12"/>
                <a:pathLst>
                  <a:path w="34438" h="36050" fill="none" extrusionOk="0">
                    <a:moveTo>
                      <a:pt x="0" y="4229"/>
                    </a:moveTo>
                    <a:cubicBezTo>
                      <a:pt x="3716" y="1482"/>
                      <a:pt x="8216" y="-1"/>
                      <a:pt x="12838" y="0"/>
                    </a:cubicBezTo>
                    <a:cubicBezTo>
                      <a:pt x="24767" y="0"/>
                      <a:pt x="34438" y="9670"/>
                      <a:pt x="34438" y="21600"/>
                    </a:cubicBezTo>
                    <a:cubicBezTo>
                      <a:pt x="34438" y="26936"/>
                      <a:pt x="32462" y="32083"/>
                      <a:pt x="28892" y="36049"/>
                    </a:cubicBezTo>
                  </a:path>
                  <a:path w="34438" h="36050" stroke="0" extrusionOk="0">
                    <a:moveTo>
                      <a:pt x="0" y="4229"/>
                    </a:moveTo>
                    <a:cubicBezTo>
                      <a:pt x="3716" y="1482"/>
                      <a:pt x="8216" y="-1"/>
                      <a:pt x="12838" y="0"/>
                    </a:cubicBezTo>
                    <a:cubicBezTo>
                      <a:pt x="24767" y="0"/>
                      <a:pt x="34438" y="9670"/>
                      <a:pt x="34438" y="21600"/>
                    </a:cubicBezTo>
                    <a:cubicBezTo>
                      <a:pt x="34438" y="26936"/>
                      <a:pt x="32462" y="32083"/>
                      <a:pt x="28892" y="36049"/>
                    </a:cubicBezTo>
                    <a:lnTo>
                      <a:pt x="12838" y="21600"/>
                    </a:lnTo>
                    <a:close/>
                  </a:path>
                </a:pathLst>
              </a:custGeom>
              <a:noFill/>
              <a:ln w="28575">
                <a:solidFill>
                  <a:schemeClr val="tx1"/>
                </a:solidFill>
                <a:round/>
                <a:headEnd/>
                <a:tailEnd/>
              </a:ln>
            </p:spPr>
            <p:txBody>
              <a:bodyPr wrap="none" anchor="ctr"/>
              <a:lstStyle/>
              <a:p>
                <a:endParaRPr lang="en-US"/>
              </a:p>
            </p:txBody>
          </p:sp>
          <p:sp>
            <p:nvSpPr>
              <p:cNvPr id="27667" name="Arc 46"/>
              <p:cNvSpPr>
                <a:spLocks/>
              </p:cNvSpPr>
              <p:nvPr/>
            </p:nvSpPr>
            <p:spPr bwMode="auto">
              <a:xfrm rot="13633144" flipV="1">
                <a:off x="3390" y="1323"/>
                <a:ext cx="208" cy="206"/>
              </a:xfrm>
              <a:custGeom>
                <a:avLst/>
                <a:gdLst>
                  <a:gd name="T0" fmla="*/ 0 w 34438"/>
                  <a:gd name="T1" fmla="*/ 0 h 36050"/>
                  <a:gd name="T2" fmla="*/ 0 w 34438"/>
                  <a:gd name="T3" fmla="*/ 0 h 36050"/>
                  <a:gd name="T4" fmla="*/ 0 w 34438"/>
                  <a:gd name="T5" fmla="*/ 0 h 36050"/>
                  <a:gd name="T6" fmla="*/ 0 60000 65536"/>
                  <a:gd name="T7" fmla="*/ 0 60000 65536"/>
                  <a:gd name="T8" fmla="*/ 0 60000 65536"/>
                  <a:gd name="T9" fmla="*/ 0 w 34438"/>
                  <a:gd name="T10" fmla="*/ 0 h 36050"/>
                  <a:gd name="T11" fmla="*/ 34438 w 34438"/>
                  <a:gd name="T12" fmla="*/ 36050 h 36050"/>
                </a:gdLst>
                <a:ahLst/>
                <a:cxnLst>
                  <a:cxn ang="T6">
                    <a:pos x="T0" y="T1"/>
                  </a:cxn>
                  <a:cxn ang="T7">
                    <a:pos x="T2" y="T3"/>
                  </a:cxn>
                  <a:cxn ang="T8">
                    <a:pos x="T4" y="T5"/>
                  </a:cxn>
                </a:cxnLst>
                <a:rect l="T9" t="T10" r="T11" b="T12"/>
                <a:pathLst>
                  <a:path w="34438" h="36050" fill="none" extrusionOk="0">
                    <a:moveTo>
                      <a:pt x="0" y="4229"/>
                    </a:moveTo>
                    <a:cubicBezTo>
                      <a:pt x="3716" y="1482"/>
                      <a:pt x="8216" y="-1"/>
                      <a:pt x="12838" y="0"/>
                    </a:cubicBezTo>
                    <a:cubicBezTo>
                      <a:pt x="24767" y="0"/>
                      <a:pt x="34438" y="9670"/>
                      <a:pt x="34438" y="21600"/>
                    </a:cubicBezTo>
                    <a:cubicBezTo>
                      <a:pt x="34438" y="26936"/>
                      <a:pt x="32462" y="32083"/>
                      <a:pt x="28892" y="36049"/>
                    </a:cubicBezTo>
                  </a:path>
                  <a:path w="34438" h="36050" stroke="0" extrusionOk="0">
                    <a:moveTo>
                      <a:pt x="0" y="4229"/>
                    </a:moveTo>
                    <a:cubicBezTo>
                      <a:pt x="3716" y="1482"/>
                      <a:pt x="8216" y="-1"/>
                      <a:pt x="12838" y="0"/>
                    </a:cubicBezTo>
                    <a:cubicBezTo>
                      <a:pt x="24767" y="0"/>
                      <a:pt x="34438" y="9670"/>
                      <a:pt x="34438" y="21600"/>
                    </a:cubicBezTo>
                    <a:cubicBezTo>
                      <a:pt x="34438" y="26936"/>
                      <a:pt x="32462" y="32083"/>
                      <a:pt x="28892" y="36049"/>
                    </a:cubicBezTo>
                    <a:lnTo>
                      <a:pt x="12838" y="21600"/>
                    </a:lnTo>
                    <a:close/>
                  </a:path>
                </a:pathLst>
              </a:custGeom>
              <a:noFill/>
              <a:ln w="28575">
                <a:solidFill>
                  <a:schemeClr val="tx1"/>
                </a:solidFill>
                <a:round/>
                <a:headEnd/>
                <a:tailEnd/>
              </a:ln>
            </p:spPr>
            <p:txBody>
              <a:bodyPr wrap="none" anchor="ctr"/>
              <a:lstStyle/>
              <a:p>
                <a:endParaRPr lang="en-US"/>
              </a:p>
            </p:txBody>
          </p:sp>
          <p:sp>
            <p:nvSpPr>
              <p:cNvPr id="27668" name="Arc 47"/>
              <p:cNvSpPr>
                <a:spLocks/>
              </p:cNvSpPr>
              <p:nvPr/>
            </p:nvSpPr>
            <p:spPr bwMode="auto">
              <a:xfrm rot="13633144" flipV="1">
                <a:off x="2346" y="1323"/>
                <a:ext cx="208" cy="206"/>
              </a:xfrm>
              <a:custGeom>
                <a:avLst/>
                <a:gdLst>
                  <a:gd name="T0" fmla="*/ 0 w 34438"/>
                  <a:gd name="T1" fmla="*/ 0 h 36050"/>
                  <a:gd name="T2" fmla="*/ 0 w 34438"/>
                  <a:gd name="T3" fmla="*/ 0 h 36050"/>
                  <a:gd name="T4" fmla="*/ 0 w 34438"/>
                  <a:gd name="T5" fmla="*/ 0 h 36050"/>
                  <a:gd name="T6" fmla="*/ 0 60000 65536"/>
                  <a:gd name="T7" fmla="*/ 0 60000 65536"/>
                  <a:gd name="T8" fmla="*/ 0 60000 65536"/>
                  <a:gd name="T9" fmla="*/ 0 w 34438"/>
                  <a:gd name="T10" fmla="*/ 0 h 36050"/>
                  <a:gd name="T11" fmla="*/ 34438 w 34438"/>
                  <a:gd name="T12" fmla="*/ 36050 h 36050"/>
                </a:gdLst>
                <a:ahLst/>
                <a:cxnLst>
                  <a:cxn ang="T6">
                    <a:pos x="T0" y="T1"/>
                  </a:cxn>
                  <a:cxn ang="T7">
                    <a:pos x="T2" y="T3"/>
                  </a:cxn>
                  <a:cxn ang="T8">
                    <a:pos x="T4" y="T5"/>
                  </a:cxn>
                </a:cxnLst>
                <a:rect l="T9" t="T10" r="T11" b="T12"/>
                <a:pathLst>
                  <a:path w="34438" h="36050" fill="none" extrusionOk="0">
                    <a:moveTo>
                      <a:pt x="0" y="4229"/>
                    </a:moveTo>
                    <a:cubicBezTo>
                      <a:pt x="3716" y="1482"/>
                      <a:pt x="8216" y="-1"/>
                      <a:pt x="12838" y="0"/>
                    </a:cubicBezTo>
                    <a:cubicBezTo>
                      <a:pt x="24767" y="0"/>
                      <a:pt x="34438" y="9670"/>
                      <a:pt x="34438" y="21600"/>
                    </a:cubicBezTo>
                    <a:cubicBezTo>
                      <a:pt x="34438" y="26936"/>
                      <a:pt x="32462" y="32083"/>
                      <a:pt x="28892" y="36049"/>
                    </a:cubicBezTo>
                  </a:path>
                  <a:path w="34438" h="36050" stroke="0" extrusionOk="0">
                    <a:moveTo>
                      <a:pt x="0" y="4229"/>
                    </a:moveTo>
                    <a:cubicBezTo>
                      <a:pt x="3716" y="1482"/>
                      <a:pt x="8216" y="-1"/>
                      <a:pt x="12838" y="0"/>
                    </a:cubicBezTo>
                    <a:cubicBezTo>
                      <a:pt x="24767" y="0"/>
                      <a:pt x="34438" y="9670"/>
                      <a:pt x="34438" y="21600"/>
                    </a:cubicBezTo>
                    <a:cubicBezTo>
                      <a:pt x="34438" y="26936"/>
                      <a:pt x="32462" y="32083"/>
                      <a:pt x="28892" y="36049"/>
                    </a:cubicBezTo>
                    <a:lnTo>
                      <a:pt x="12838" y="21600"/>
                    </a:lnTo>
                    <a:close/>
                  </a:path>
                </a:pathLst>
              </a:custGeom>
              <a:noFill/>
              <a:ln w="28575">
                <a:solidFill>
                  <a:schemeClr val="tx1"/>
                </a:solidFill>
                <a:round/>
                <a:headEnd/>
                <a:tailEnd/>
              </a:ln>
            </p:spPr>
            <p:txBody>
              <a:bodyPr wrap="none" anchor="ctr"/>
              <a:lstStyle/>
              <a:p>
                <a:endParaRPr lang="en-US"/>
              </a:p>
            </p:txBody>
          </p:sp>
          <p:sp>
            <p:nvSpPr>
              <p:cNvPr id="27669" name="Arc 48"/>
              <p:cNvSpPr>
                <a:spLocks/>
              </p:cNvSpPr>
              <p:nvPr/>
            </p:nvSpPr>
            <p:spPr bwMode="auto">
              <a:xfrm rot="13633144" flipV="1">
                <a:off x="1009" y="1728"/>
                <a:ext cx="200" cy="206"/>
              </a:xfrm>
              <a:custGeom>
                <a:avLst/>
                <a:gdLst>
                  <a:gd name="T0" fmla="*/ 0 w 33128"/>
                  <a:gd name="T1" fmla="*/ 0 h 36050"/>
                  <a:gd name="T2" fmla="*/ 0 w 33128"/>
                  <a:gd name="T3" fmla="*/ 0 h 36050"/>
                  <a:gd name="T4" fmla="*/ 0 w 33128"/>
                  <a:gd name="T5" fmla="*/ 0 h 36050"/>
                  <a:gd name="T6" fmla="*/ 0 60000 65536"/>
                  <a:gd name="T7" fmla="*/ 0 60000 65536"/>
                  <a:gd name="T8" fmla="*/ 0 60000 65536"/>
                  <a:gd name="T9" fmla="*/ 0 w 33128"/>
                  <a:gd name="T10" fmla="*/ 0 h 36050"/>
                  <a:gd name="T11" fmla="*/ 33128 w 33128"/>
                  <a:gd name="T12" fmla="*/ 36050 h 36050"/>
                </a:gdLst>
                <a:ahLst/>
                <a:cxnLst>
                  <a:cxn ang="T6">
                    <a:pos x="T0" y="T1"/>
                  </a:cxn>
                  <a:cxn ang="T7">
                    <a:pos x="T2" y="T3"/>
                  </a:cxn>
                  <a:cxn ang="T8">
                    <a:pos x="T4" y="T5"/>
                  </a:cxn>
                </a:cxnLst>
                <a:rect l="T9" t="T10" r="T11" b="T12"/>
                <a:pathLst>
                  <a:path w="33128" h="36050" fill="none" extrusionOk="0">
                    <a:moveTo>
                      <a:pt x="0" y="3333"/>
                    </a:moveTo>
                    <a:cubicBezTo>
                      <a:pt x="3450" y="1155"/>
                      <a:pt x="7447" y="-1"/>
                      <a:pt x="11528" y="0"/>
                    </a:cubicBezTo>
                    <a:cubicBezTo>
                      <a:pt x="23457" y="0"/>
                      <a:pt x="33128" y="9670"/>
                      <a:pt x="33128" y="21600"/>
                    </a:cubicBezTo>
                    <a:cubicBezTo>
                      <a:pt x="33128" y="26936"/>
                      <a:pt x="31152" y="32083"/>
                      <a:pt x="27582" y="36049"/>
                    </a:cubicBezTo>
                  </a:path>
                  <a:path w="33128" h="36050" stroke="0" extrusionOk="0">
                    <a:moveTo>
                      <a:pt x="0" y="3333"/>
                    </a:moveTo>
                    <a:cubicBezTo>
                      <a:pt x="3450" y="1155"/>
                      <a:pt x="7447" y="-1"/>
                      <a:pt x="11528" y="0"/>
                    </a:cubicBezTo>
                    <a:cubicBezTo>
                      <a:pt x="23457" y="0"/>
                      <a:pt x="33128" y="9670"/>
                      <a:pt x="33128" y="21600"/>
                    </a:cubicBezTo>
                    <a:cubicBezTo>
                      <a:pt x="33128" y="26936"/>
                      <a:pt x="31152" y="32083"/>
                      <a:pt x="27582" y="36049"/>
                    </a:cubicBezTo>
                    <a:lnTo>
                      <a:pt x="11528" y="21600"/>
                    </a:lnTo>
                    <a:close/>
                  </a:path>
                </a:pathLst>
              </a:custGeom>
              <a:noFill/>
              <a:ln w="28575">
                <a:solidFill>
                  <a:schemeClr val="tx1"/>
                </a:solidFill>
                <a:round/>
                <a:headEnd/>
                <a:tailEnd/>
              </a:ln>
            </p:spPr>
            <p:txBody>
              <a:bodyPr wrap="none" anchor="ctr"/>
              <a:lstStyle/>
              <a:p>
                <a:endParaRPr lang="en-US"/>
              </a:p>
            </p:txBody>
          </p:sp>
          <p:sp>
            <p:nvSpPr>
              <p:cNvPr id="27670" name="Text Box 49"/>
              <p:cNvSpPr txBox="1">
                <a:spLocks noChangeArrowheads="1"/>
              </p:cNvSpPr>
              <p:nvPr/>
            </p:nvSpPr>
            <p:spPr bwMode="auto">
              <a:xfrm>
                <a:off x="648" y="1110"/>
                <a:ext cx="900" cy="250"/>
              </a:xfrm>
              <a:prstGeom prst="rect">
                <a:avLst/>
              </a:prstGeom>
              <a:noFill/>
              <a:ln w="9525">
                <a:noFill/>
                <a:miter lim="800000"/>
                <a:headEnd/>
                <a:tailEnd/>
              </a:ln>
            </p:spPr>
            <p:txBody>
              <a:bodyPr>
                <a:spAutoFit/>
              </a:bodyPr>
              <a:lstStyle/>
              <a:p>
                <a:pPr algn="ctr">
                  <a:spcBef>
                    <a:spcPct val="50000"/>
                  </a:spcBef>
                </a:pPr>
                <a:r>
                  <a:rPr lang="en-US" sz="1000">
                    <a:solidFill>
                      <a:srgbClr val="000000"/>
                    </a:solidFill>
                  </a:rPr>
                  <a:t>M/G Set Output Breaker</a:t>
                </a:r>
              </a:p>
            </p:txBody>
          </p:sp>
          <p:sp>
            <p:nvSpPr>
              <p:cNvPr id="27671" name="Text Box 50"/>
              <p:cNvSpPr txBox="1">
                <a:spLocks noChangeArrowheads="1"/>
              </p:cNvSpPr>
              <p:nvPr/>
            </p:nvSpPr>
            <p:spPr bwMode="auto">
              <a:xfrm>
                <a:off x="672" y="1884"/>
                <a:ext cx="882" cy="250"/>
              </a:xfrm>
              <a:prstGeom prst="rect">
                <a:avLst/>
              </a:prstGeom>
              <a:noFill/>
              <a:ln w="9525">
                <a:noFill/>
                <a:miter lim="800000"/>
                <a:headEnd/>
                <a:tailEnd/>
              </a:ln>
            </p:spPr>
            <p:txBody>
              <a:bodyPr>
                <a:spAutoFit/>
              </a:bodyPr>
              <a:lstStyle/>
              <a:p>
                <a:pPr algn="ctr">
                  <a:spcBef>
                    <a:spcPct val="50000"/>
                  </a:spcBef>
                </a:pPr>
                <a:r>
                  <a:rPr lang="en-US" sz="1000">
                    <a:solidFill>
                      <a:srgbClr val="000000"/>
                    </a:solidFill>
                  </a:rPr>
                  <a:t>M/G Set Output Breaker</a:t>
                </a:r>
              </a:p>
            </p:txBody>
          </p:sp>
          <p:sp>
            <p:nvSpPr>
              <p:cNvPr id="27672" name="Text Box 51"/>
              <p:cNvSpPr txBox="1">
                <a:spLocks noChangeArrowheads="1"/>
              </p:cNvSpPr>
              <p:nvPr/>
            </p:nvSpPr>
            <p:spPr bwMode="auto">
              <a:xfrm>
                <a:off x="2046" y="1476"/>
                <a:ext cx="882" cy="330"/>
              </a:xfrm>
              <a:prstGeom prst="rect">
                <a:avLst/>
              </a:prstGeom>
              <a:noFill/>
              <a:ln w="9525">
                <a:noFill/>
                <a:miter lim="800000"/>
                <a:headEnd/>
                <a:tailEnd/>
              </a:ln>
            </p:spPr>
            <p:txBody>
              <a:bodyPr>
                <a:spAutoFit/>
              </a:bodyPr>
              <a:lstStyle/>
              <a:p>
                <a:pPr algn="ctr">
                  <a:spcBef>
                    <a:spcPct val="50000"/>
                  </a:spcBef>
                </a:pPr>
                <a:r>
                  <a:rPr lang="en-US" sz="1400">
                    <a:solidFill>
                      <a:srgbClr val="000000"/>
                    </a:solidFill>
                  </a:rPr>
                  <a:t>Reactor Trip Breaker “A”</a:t>
                </a:r>
              </a:p>
            </p:txBody>
          </p:sp>
          <p:sp>
            <p:nvSpPr>
              <p:cNvPr id="27673" name="Text Box 52"/>
              <p:cNvSpPr txBox="1">
                <a:spLocks noChangeArrowheads="1"/>
              </p:cNvSpPr>
              <p:nvPr/>
            </p:nvSpPr>
            <p:spPr bwMode="auto">
              <a:xfrm>
                <a:off x="3024" y="1476"/>
                <a:ext cx="1002" cy="330"/>
              </a:xfrm>
              <a:prstGeom prst="rect">
                <a:avLst/>
              </a:prstGeom>
              <a:noFill/>
              <a:ln w="9525">
                <a:noFill/>
                <a:miter lim="800000"/>
                <a:headEnd/>
                <a:tailEnd/>
              </a:ln>
            </p:spPr>
            <p:txBody>
              <a:bodyPr>
                <a:spAutoFit/>
              </a:bodyPr>
              <a:lstStyle/>
              <a:p>
                <a:pPr algn="ctr">
                  <a:spcBef>
                    <a:spcPct val="50000"/>
                  </a:spcBef>
                </a:pPr>
                <a:r>
                  <a:rPr lang="en-US" sz="1400">
                    <a:solidFill>
                      <a:srgbClr val="000000"/>
                    </a:solidFill>
                  </a:rPr>
                  <a:t>Reactor Trip Breaker “B”</a:t>
                </a:r>
              </a:p>
            </p:txBody>
          </p:sp>
        </p:grpSp>
        <p:sp>
          <p:nvSpPr>
            <p:cNvPr id="27655" name="Text Box 53"/>
            <p:cNvSpPr txBox="1">
              <a:spLocks noChangeArrowheads="1"/>
            </p:cNvSpPr>
            <p:nvPr/>
          </p:nvSpPr>
          <p:spPr bwMode="auto">
            <a:xfrm>
              <a:off x="1932" y="618"/>
              <a:ext cx="1014" cy="465"/>
            </a:xfrm>
            <a:prstGeom prst="rect">
              <a:avLst/>
            </a:prstGeom>
            <a:noFill/>
            <a:ln w="9525">
              <a:noFill/>
              <a:miter lim="800000"/>
              <a:headEnd/>
              <a:tailEnd/>
            </a:ln>
          </p:spPr>
          <p:txBody>
            <a:bodyPr>
              <a:spAutoFit/>
            </a:bodyPr>
            <a:lstStyle/>
            <a:p>
              <a:pPr algn="ctr">
                <a:spcBef>
                  <a:spcPct val="50000"/>
                </a:spcBef>
              </a:pPr>
              <a:r>
                <a:rPr lang="en-US" sz="1400">
                  <a:solidFill>
                    <a:srgbClr val="000000"/>
                  </a:solidFill>
                </a:rPr>
                <a:t>Reactor Trip Bypass Breaker “A”</a:t>
              </a:r>
            </a:p>
          </p:txBody>
        </p:sp>
        <p:sp>
          <p:nvSpPr>
            <p:cNvPr id="27656" name="Text Box 54"/>
            <p:cNvSpPr txBox="1">
              <a:spLocks noChangeArrowheads="1"/>
            </p:cNvSpPr>
            <p:nvPr/>
          </p:nvSpPr>
          <p:spPr bwMode="auto">
            <a:xfrm>
              <a:off x="2976" y="618"/>
              <a:ext cx="1032" cy="465"/>
            </a:xfrm>
            <a:prstGeom prst="rect">
              <a:avLst/>
            </a:prstGeom>
            <a:noFill/>
            <a:ln w="9525">
              <a:noFill/>
              <a:miter lim="800000"/>
              <a:headEnd/>
              <a:tailEnd/>
            </a:ln>
          </p:spPr>
          <p:txBody>
            <a:bodyPr>
              <a:spAutoFit/>
            </a:bodyPr>
            <a:lstStyle/>
            <a:p>
              <a:pPr algn="ctr">
                <a:spcBef>
                  <a:spcPct val="50000"/>
                </a:spcBef>
              </a:pPr>
              <a:r>
                <a:rPr lang="en-US" sz="1400">
                  <a:solidFill>
                    <a:srgbClr val="000000"/>
                  </a:solidFill>
                </a:rPr>
                <a:t>Reactor Trip Bypass Breaker “B”</a:t>
              </a:r>
            </a:p>
          </p:txBody>
        </p:sp>
      </p:grpSp>
      <p:sp>
        <p:nvSpPr>
          <p:cNvPr id="27652" name="Text Box 55"/>
          <p:cNvSpPr txBox="1">
            <a:spLocks noChangeArrowheads="1"/>
          </p:cNvSpPr>
          <p:nvPr/>
        </p:nvSpPr>
        <p:spPr bwMode="auto">
          <a:xfrm>
            <a:off x="6696075" y="2019300"/>
            <a:ext cx="2057400" cy="641350"/>
          </a:xfrm>
          <a:prstGeom prst="rect">
            <a:avLst/>
          </a:prstGeom>
          <a:noFill/>
          <a:ln w="9525">
            <a:noFill/>
            <a:miter lim="800000"/>
            <a:headEnd/>
            <a:tailEnd/>
          </a:ln>
        </p:spPr>
        <p:txBody>
          <a:bodyPr>
            <a:spAutoFit/>
          </a:bodyPr>
          <a:lstStyle/>
          <a:p>
            <a:pPr algn="ctr">
              <a:spcBef>
                <a:spcPct val="50000"/>
              </a:spcBef>
            </a:pPr>
            <a:r>
              <a:rPr lang="en-US"/>
              <a:t>Rod Control Cabinets</a:t>
            </a:r>
          </a:p>
        </p:txBody>
      </p:sp>
      <p:sp>
        <p:nvSpPr>
          <p:cNvPr id="27653" name="Rectangle 56"/>
          <p:cNvSpPr>
            <a:spLocks noChangeArrowheads="1"/>
          </p:cNvSpPr>
          <p:nvPr/>
        </p:nvSpPr>
        <p:spPr bwMode="auto">
          <a:xfrm>
            <a:off x="6829425" y="1876425"/>
            <a:ext cx="1828800" cy="914400"/>
          </a:xfrm>
          <a:prstGeom prst="rect">
            <a:avLst/>
          </a:prstGeom>
          <a:noFill/>
          <a:ln w="9525">
            <a:solidFill>
              <a:schemeClr val="tx1"/>
            </a:solidFill>
            <a:miter lim="800000"/>
            <a:headEnd/>
            <a:tailEnd/>
          </a:ln>
        </p:spPr>
        <p:txBody>
          <a:bodyPr wrap="none"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25450" y="0"/>
            <a:ext cx="8229600" cy="1143000"/>
          </a:xfrm>
        </p:spPr>
        <p:txBody>
          <a:bodyPr/>
          <a:lstStyle/>
          <a:p>
            <a:pPr eaLnBrk="1" hangingPunct="1"/>
            <a:r>
              <a:rPr lang="en-US" smtClean="0"/>
              <a:t>SSPS Cabinet</a:t>
            </a:r>
          </a:p>
        </p:txBody>
      </p:sp>
      <p:sp>
        <p:nvSpPr>
          <p:cNvPr id="3" name="Content Placeholder 2"/>
          <p:cNvSpPr>
            <a:spLocks noGrp="1"/>
          </p:cNvSpPr>
          <p:nvPr>
            <p:ph idx="1"/>
          </p:nvPr>
        </p:nvSpPr>
        <p:spPr>
          <a:xfrm>
            <a:off x="425450" y="1427163"/>
            <a:ext cx="8229600" cy="4525962"/>
          </a:xfrm>
        </p:spPr>
        <p:txBody>
          <a:bodyPr/>
          <a:lstStyle/>
          <a:p>
            <a:pPr eaLnBrk="1" hangingPunct="1">
              <a:buFont typeface="Arial" pitchFamily="34" charset="0"/>
              <a:buNone/>
            </a:pPr>
            <a:r>
              <a:rPr lang="en-US" smtClean="0"/>
              <a:t>		</a:t>
            </a:r>
            <a:r>
              <a:rPr lang="en-US" sz="4000" b="1" smtClean="0"/>
              <a:t>Output Relay Bay</a:t>
            </a:r>
          </a:p>
          <a:p>
            <a:pPr eaLnBrk="1" hangingPunct="1">
              <a:buFont typeface="Wingdings" pitchFamily="2" charset="2"/>
              <a:buChar char="Ø"/>
            </a:pPr>
            <a:r>
              <a:rPr lang="en-US" smtClean="0"/>
              <a:t>Safeguards signal from logic bay energizes master relay.</a:t>
            </a:r>
          </a:p>
          <a:p>
            <a:pPr eaLnBrk="1" hangingPunct="1">
              <a:buFont typeface="Wingdings" pitchFamily="2" charset="2"/>
              <a:buChar char="Ø"/>
            </a:pPr>
            <a:r>
              <a:rPr lang="en-US" smtClean="0"/>
              <a:t>Master relay contact closes to energize slave relay(s).</a:t>
            </a:r>
          </a:p>
          <a:p>
            <a:pPr eaLnBrk="1" hangingPunct="1">
              <a:buFont typeface="Wingdings" pitchFamily="2" charset="2"/>
              <a:buChar char="Ø"/>
            </a:pPr>
            <a:r>
              <a:rPr lang="en-US" smtClean="0"/>
              <a:t>Slave relay contact(s) operate to control various plant components (pumps, valves, etc.)</a:t>
            </a:r>
          </a:p>
          <a:p>
            <a:pPr eaLnBrk="1" hangingPunct="1">
              <a:buFont typeface="Wingdings" pitchFamily="2" charset="2"/>
              <a:buChar char="Ø"/>
            </a:pPr>
            <a:endParaRPr lang="en-US" smtClean="0"/>
          </a:p>
        </p:txBody>
      </p:sp>
      <p:sp>
        <p:nvSpPr>
          <p:cNvPr id="4" name="Slide Number Placeholder 3"/>
          <p:cNvSpPr>
            <a:spLocks noGrp="1"/>
          </p:cNvSpPr>
          <p:nvPr>
            <p:ph type="sldNum" sz="quarter" idx="12"/>
          </p:nvPr>
        </p:nvSpPr>
        <p:spPr/>
        <p:txBody>
          <a:bodyPr/>
          <a:lstStyle/>
          <a:p>
            <a:pPr>
              <a:defRPr/>
            </a:pPr>
            <a:fld id="{6409799E-7BB3-4F5B-AA3A-5FE4ADEFCBC4}" type="slidenum">
              <a:rPr lang="en-US" smtClean="0"/>
              <a:pPr>
                <a:defRPr/>
              </a:pPr>
              <a:t>27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Slide Number Placeholder 3"/>
          <p:cNvSpPr>
            <a:spLocks noGrp="1"/>
          </p:cNvSpPr>
          <p:nvPr>
            <p:ph type="sldNum" sz="quarter" idx="12"/>
          </p:nvPr>
        </p:nvSpPr>
        <p:spPr/>
        <p:txBody>
          <a:bodyPr/>
          <a:lstStyle/>
          <a:p>
            <a:pPr>
              <a:defRPr/>
            </a:pPr>
            <a:fld id="{E45ABCEE-1D3F-4867-9D87-DD03EE3C2420}" type="slidenum">
              <a:rPr lang="en-US"/>
              <a:pPr>
                <a:defRPr/>
              </a:pPr>
              <a:t>28</a:t>
            </a:fld>
            <a:endParaRPr lang="en-US"/>
          </a:p>
        </p:txBody>
      </p:sp>
      <p:grpSp>
        <p:nvGrpSpPr>
          <p:cNvPr id="29699" name="Group 380"/>
          <p:cNvGrpSpPr>
            <a:grpSpLocks/>
          </p:cNvGrpSpPr>
          <p:nvPr/>
        </p:nvGrpSpPr>
        <p:grpSpPr bwMode="auto">
          <a:xfrm>
            <a:off x="361950" y="204788"/>
            <a:ext cx="8577263" cy="6259512"/>
            <a:chOff x="350" y="0"/>
            <a:chExt cx="5498" cy="4126"/>
          </a:xfrm>
        </p:grpSpPr>
        <p:sp>
          <p:nvSpPr>
            <p:cNvPr id="29700" name="AutoShape 190"/>
            <p:cNvSpPr>
              <a:spLocks noChangeAspect="1" noChangeArrowheads="1" noTextEdit="1"/>
            </p:cNvSpPr>
            <p:nvPr/>
          </p:nvSpPr>
          <p:spPr bwMode="auto">
            <a:xfrm>
              <a:off x="358" y="0"/>
              <a:ext cx="5410" cy="4048"/>
            </a:xfrm>
            <a:prstGeom prst="rect">
              <a:avLst/>
            </a:prstGeom>
            <a:noFill/>
            <a:ln w="9525">
              <a:noFill/>
              <a:miter lim="800000"/>
              <a:headEnd/>
              <a:tailEnd/>
            </a:ln>
          </p:spPr>
          <p:txBody>
            <a:bodyPr/>
            <a:lstStyle/>
            <a:p>
              <a:endParaRPr lang="en-US"/>
            </a:p>
          </p:txBody>
        </p:sp>
        <p:sp>
          <p:nvSpPr>
            <p:cNvPr id="29701" name="Rectangle 192"/>
            <p:cNvSpPr>
              <a:spLocks noChangeArrowheads="1"/>
            </p:cNvSpPr>
            <p:nvPr/>
          </p:nvSpPr>
          <p:spPr bwMode="auto">
            <a:xfrm>
              <a:off x="350" y="0"/>
              <a:ext cx="5498" cy="4126"/>
            </a:xfrm>
            <a:prstGeom prst="rect">
              <a:avLst/>
            </a:prstGeom>
            <a:solidFill>
              <a:srgbClr val="FFFFFF"/>
            </a:solidFill>
            <a:ln w="9525">
              <a:noFill/>
              <a:miter lim="800000"/>
              <a:headEnd/>
              <a:tailEnd/>
            </a:ln>
          </p:spPr>
          <p:txBody>
            <a:bodyPr/>
            <a:lstStyle/>
            <a:p>
              <a:pPr algn="ctr"/>
              <a:endParaRPr lang="en-US"/>
            </a:p>
          </p:txBody>
        </p:sp>
        <p:grpSp>
          <p:nvGrpSpPr>
            <p:cNvPr id="29702" name="Group 198"/>
            <p:cNvGrpSpPr>
              <a:grpSpLocks/>
            </p:cNvGrpSpPr>
            <p:nvPr/>
          </p:nvGrpSpPr>
          <p:grpSpPr bwMode="auto">
            <a:xfrm>
              <a:off x="2512" y="1822"/>
              <a:ext cx="275" cy="264"/>
              <a:chOff x="2504" y="1822"/>
              <a:chExt cx="275" cy="264"/>
            </a:xfrm>
          </p:grpSpPr>
          <p:grpSp>
            <p:nvGrpSpPr>
              <p:cNvPr id="29855" name="Group 195"/>
              <p:cNvGrpSpPr>
                <a:grpSpLocks/>
              </p:cNvGrpSpPr>
              <p:nvPr/>
            </p:nvGrpSpPr>
            <p:grpSpPr bwMode="auto">
              <a:xfrm>
                <a:off x="2504" y="1822"/>
                <a:ext cx="275" cy="264"/>
                <a:chOff x="2504" y="1822"/>
                <a:chExt cx="275" cy="264"/>
              </a:xfrm>
            </p:grpSpPr>
            <p:sp>
              <p:nvSpPr>
                <p:cNvPr id="29858" name="Oval 193"/>
                <p:cNvSpPr>
                  <a:spLocks noChangeArrowheads="1"/>
                </p:cNvSpPr>
                <p:nvPr/>
              </p:nvSpPr>
              <p:spPr bwMode="auto">
                <a:xfrm>
                  <a:off x="2504" y="1822"/>
                  <a:ext cx="275" cy="264"/>
                </a:xfrm>
                <a:prstGeom prst="ellipse">
                  <a:avLst/>
                </a:prstGeom>
                <a:solidFill>
                  <a:srgbClr val="0000FF"/>
                </a:solidFill>
                <a:ln w="9525">
                  <a:noFill/>
                  <a:round/>
                  <a:headEnd/>
                  <a:tailEnd/>
                </a:ln>
              </p:spPr>
              <p:txBody>
                <a:bodyPr/>
                <a:lstStyle/>
                <a:p>
                  <a:pPr algn="ctr"/>
                  <a:endParaRPr lang="en-US"/>
                </a:p>
              </p:txBody>
            </p:sp>
            <p:sp>
              <p:nvSpPr>
                <p:cNvPr id="29859" name="Oval 194"/>
                <p:cNvSpPr>
                  <a:spLocks noChangeArrowheads="1"/>
                </p:cNvSpPr>
                <p:nvPr/>
              </p:nvSpPr>
              <p:spPr bwMode="auto">
                <a:xfrm>
                  <a:off x="2504" y="1822"/>
                  <a:ext cx="275" cy="264"/>
                </a:xfrm>
                <a:prstGeom prst="ellipse">
                  <a:avLst/>
                </a:prstGeom>
                <a:noFill/>
                <a:ln w="36513" cap="rnd">
                  <a:solidFill>
                    <a:srgbClr val="0000FF"/>
                  </a:solidFill>
                  <a:round/>
                  <a:headEnd/>
                  <a:tailEnd/>
                </a:ln>
              </p:spPr>
              <p:txBody>
                <a:bodyPr/>
                <a:lstStyle/>
                <a:p>
                  <a:pPr algn="ctr"/>
                  <a:endParaRPr lang="en-US"/>
                </a:p>
              </p:txBody>
            </p:sp>
          </p:grpSp>
          <p:sp>
            <p:nvSpPr>
              <p:cNvPr id="29856" name="Rectangle 196"/>
              <p:cNvSpPr>
                <a:spLocks noChangeArrowheads="1"/>
              </p:cNvSpPr>
              <p:nvPr/>
            </p:nvSpPr>
            <p:spPr bwMode="auto">
              <a:xfrm>
                <a:off x="2572" y="1834"/>
                <a:ext cx="172" cy="252"/>
              </a:xfrm>
              <a:prstGeom prst="rect">
                <a:avLst/>
              </a:prstGeom>
              <a:noFill/>
              <a:ln w="9525">
                <a:noFill/>
                <a:miter lim="800000"/>
                <a:headEnd/>
                <a:tailEnd/>
              </a:ln>
            </p:spPr>
            <p:txBody>
              <a:bodyPr/>
              <a:lstStyle/>
              <a:p>
                <a:pPr algn="ctr"/>
                <a:endParaRPr lang="en-US"/>
              </a:p>
            </p:txBody>
          </p:sp>
          <p:sp>
            <p:nvSpPr>
              <p:cNvPr id="29857" name="Rectangle 197"/>
              <p:cNvSpPr>
                <a:spLocks noChangeArrowheads="1"/>
              </p:cNvSpPr>
              <p:nvPr/>
            </p:nvSpPr>
            <p:spPr bwMode="auto">
              <a:xfrm>
                <a:off x="2572" y="1845"/>
                <a:ext cx="139" cy="230"/>
              </a:xfrm>
              <a:prstGeom prst="rect">
                <a:avLst/>
              </a:prstGeom>
              <a:noFill/>
              <a:ln w="9525">
                <a:noFill/>
                <a:miter lim="800000"/>
                <a:headEnd/>
                <a:tailEnd/>
              </a:ln>
            </p:spPr>
            <p:txBody>
              <a:bodyPr wrap="none" lIns="0" tIns="0" rIns="0" bIns="0">
                <a:spAutoFit/>
              </a:bodyPr>
              <a:lstStyle/>
              <a:p>
                <a:pPr algn="ctr"/>
                <a:r>
                  <a:rPr lang="en-US" sz="2400" b="1">
                    <a:solidFill>
                      <a:srgbClr val="000000"/>
                    </a:solidFill>
                  </a:rPr>
                  <a:t>R</a:t>
                </a:r>
                <a:endParaRPr lang="en-US"/>
              </a:p>
            </p:txBody>
          </p:sp>
        </p:grpSp>
        <p:sp>
          <p:nvSpPr>
            <p:cNvPr id="29703" name="Rectangle 199"/>
            <p:cNvSpPr>
              <a:spLocks noChangeArrowheads="1"/>
            </p:cNvSpPr>
            <p:nvPr/>
          </p:nvSpPr>
          <p:spPr bwMode="auto">
            <a:xfrm>
              <a:off x="2741" y="1616"/>
              <a:ext cx="366" cy="206"/>
            </a:xfrm>
            <a:prstGeom prst="rect">
              <a:avLst/>
            </a:prstGeom>
            <a:noFill/>
            <a:ln w="9525">
              <a:noFill/>
              <a:miter lim="800000"/>
              <a:headEnd/>
              <a:tailEnd/>
            </a:ln>
          </p:spPr>
          <p:txBody>
            <a:bodyPr/>
            <a:lstStyle/>
            <a:p>
              <a:pPr algn="ctr"/>
              <a:endParaRPr lang="en-US"/>
            </a:p>
          </p:txBody>
        </p:sp>
        <p:sp>
          <p:nvSpPr>
            <p:cNvPr id="29704" name="Rectangle 200"/>
            <p:cNvSpPr>
              <a:spLocks noChangeArrowheads="1"/>
            </p:cNvSpPr>
            <p:nvPr/>
          </p:nvSpPr>
          <p:spPr bwMode="auto">
            <a:xfrm>
              <a:off x="2741" y="1616"/>
              <a:ext cx="338"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MASTER</a:t>
              </a:r>
              <a:endParaRPr lang="en-US"/>
            </a:p>
          </p:txBody>
        </p:sp>
        <p:sp>
          <p:nvSpPr>
            <p:cNvPr id="29705" name="Rectangle 201"/>
            <p:cNvSpPr>
              <a:spLocks noChangeArrowheads="1"/>
            </p:cNvSpPr>
            <p:nvPr/>
          </p:nvSpPr>
          <p:spPr bwMode="auto">
            <a:xfrm>
              <a:off x="2741" y="1708"/>
              <a:ext cx="324"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RELAYS</a:t>
              </a:r>
              <a:endParaRPr lang="en-US"/>
            </a:p>
          </p:txBody>
        </p:sp>
        <p:sp>
          <p:nvSpPr>
            <p:cNvPr id="29706" name="Rectangle 203"/>
            <p:cNvSpPr>
              <a:spLocks noChangeArrowheads="1"/>
            </p:cNvSpPr>
            <p:nvPr/>
          </p:nvSpPr>
          <p:spPr bwMode="auto">
            <a:xfrm>
              <a:off x="2305" y="3381"/>
              <a:ext cx="1" cy="173"/>
            </a:xfrm>
            <a:prstGeom prst="rect">
              <a:avLst/>
            </a:prstGeom>
            <a:noFill/>
            <a:ln w="9525">
              <a:noFill/>
              <a:miter lim="800000"/>
              <a:headEnd/>
              <a:tailEnd/>
            </a:ln>
          </p:spPr>
          <p:txBody>
            <a:bodyPr wrap="none" lIns="0" tIns="0" rIns="0" bIns="0">
              <a:spAutoFit/>
            </a:bodyPr>
            <a:lstStyle/>
            <a:p>
              <a:pPr algn="ctr"/>
              <a:endParaRPr lang="en-US"/>
            </a:p>
          </p:txBody>
        </p:sp>
        <p:sp>
          <p:nvSpPr>
            <p:cNvPr id="29707" name="Rectangle 204"/>
            <p:cNvSpPr>
              <a:spLocks noChangeArrowheads="1"/>
            </p:cNvSpPr>
            <p:nvPr/>
          </p:nvSpPr>
          <p:spPr bwMode="auto">
            <a:xfrm>
              <a:off x="3268" y="3404"/>
              <a:ext cx="355" cy="91"/>
            </a:xfrm>
            <a:prstGeom prst="rect">
              <a:avLst/>
            </a:prstGeom>
            <a:noFill/>
            <a:ln w="9525">
              <a:noFill/>
              <a:miter lim="800000"/>
              <a:headEnd/>
              <a:tailEnd/>
            </a:ln>
          </p:spPr>
          <p:txBody>
            <a:bodyPr/>
            <a:lstStyle/>
            <a:p>
              <a:pPr algn="ctr"/>
              <a:endParaRPr lang="en-US"/>
            </a:p>
          </p:txBody>
        </p:sp>
        <p:sp>
          <p:nvSpPr>
            <p:cNvPr id="29708" name="Rectangle 205"/>
            <p:cNvSpPr>
              <a:spLocks noChangeArrowheads="1"/>
            </p:cNvSpPr>
            <p:nvPr/>
          </p:nvSpPr>
          <p:spPr bwMode="auto">
            <a:xfrm>
              <a:off x="2924" y="3392"/>
              <a:ext cx="324"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RELAYS</a:t>
              </a:r>
              <a:endParaRPr lang="en-US"/>
            </a:p>
          </p:txBody>
        </p:sp>
        <p:sp>
          <p:nvSpPr>
            <p:cNvPr id="29709" name="Line 206"/>
            <p:cNvSpPr>
              <a:spLocks noChangeShapeType="1"/>
            </p:cNvSpPr>
            <p:nvPr/>
          </p:nvSpPr>
          <p:spPr bwMode="auto">
            <a:xfrm flipH="1">
              <a:off x="3107" y="2281"/>
              <a:ext cx="974" cy="1"/>
            </a:xfrm>
            <a:prstGeom prst="line">
              <a:avLst/>
            </a:prstGeom>
            <a:noFill/>
            <a:ln w="36513">
              <a:solidFill>
                <a:srgbClr val="0000FF"/>
              </a:solidFill>
              <a:round/>
              <a:headEnd/>
              <a:tailEnd/>
            </a:ln>
          </p:spPr>
          <p:txBody>
            <a:bodyPr/>
            <a:lstStyle/>
            <a:p>
              <a:endParaRPr lang="en-US"/>
            </a:p>
          </p:txBody>
        </p:sp>
        <p:sp>
          <p:nvSpPr>
            <p:cNvPr id="29710" name="Rectangle 207"/>
            <p:cNvSpPr>
              <a:spLocks noChangeArrowheads="1"/>
            </p:cNvSpPr>
            <p:nvPr/>
          </p:nvSpPr>
          <p:spPr bwMode="auto">
            <a:xfrm>
              <a:off x="4001" y="2017"/>
              <a:ext cx="229" cy="80"/>
            </a:xfrm>
            <a:prstGeom prst="rect">
              <a:avLst/>
            </a:prstGeom>
            <a:noFill/>
            <a:ln w="9525">
              <a:noFill/>
              <a:miter lim="800000"/>
              <a:headEnd/>
              <a:tailEnd/>
            </a:ln>
          </p:spPr>
          <p:txBody>
            <a:bodyPr/>
            <a:lstStyle/>
            <a:p>
              <a:pPr algn="ctr"/>
              <a:endParaRPr lang="en-US"/>
            </a:p>
          </p:txBody>
        </p:sp>
        <p:sp>
          <p:nvSpPr>
            <p:cNvPr id="29711" name="Rectangle 208"/>
            <p:cNvSpPr>
              <a:spLocks noChangeArrowheads="1"/>
            </p:cNvSpPr>
            <p:nvPr/>
          </p:nvSpPr>
          <p:spPr bwMode="auto">
            <a:xfrm>
              <a:off x="4001" y="2017"/>
              <a:ext cx="195"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15 VDC</a:t>
              </a:r>
              <a:endParaRPr lang="en-US"/>
            </a:p>
          </p:txBody>
        </p:sp>
        <p:grpSp>
          <p:nvGrpSpPr>
            <p:cNvPr id="29712" name="Group 215"/>
            <p:cNvGrpSpPr>
              <a:grpSpLocks/>
            </p:cNvGrpSpPr>
            <p:nvPr/>
          </p:nvGrpSpPr>
          <p:grpSpPr bwMode="auto">
            <a:xfrm>
              <a:off x="3302" y="1810"/>
              <a:ext cx="412" cy="264"/>
              <a:chOff x="3294" y="1810"/>
              <a:chExt cx="412" cy="264"/>
            </a:xfrm>
          </p:grpSpPr>
          <p:sp>
            <p:nvSpPr>
              <p:cNvPr id="29849" name="Rectangle 209"/>
              <p:cNvSpPr>
                <a:spLocks noChangeArrowheads="1"/>
              </p:cNvSpPr>
              <p:nvPr/>
            </p:nvSpPr>
            <p:spPr bwMode="auto">
              <a:xfrm>
                <a:off x="3374" y="1811"/>
                <a:ext cx="241" cy="91"/>
              </a:xfrm>
              <a:prstGeom prst="rect">
                <a:avLst/>
              </a:prstGeom>
              <a:noFill/>
              <a:ln w="9525">
                <a:noFill/>
                <a:miter lim="800000"/>
                <a:headEnd/>
                <a:tailEnd/>
              </a:ln>
            </p:spPr>
            <p:txBody>
              <a:bodyPr/>
              <a:lstStyle/>
              <a:p>
                <a:pPr algn="ctr"/>
                <a:endParaRPr lang="en-US"/>
              </a:p>
            </p:txBody>
          </p:sp>
          <p:sp>
            <p:nvSpPr>
              <p:cNvPr id="29850" name="Rectangle 210"/>
              <p:cNvSpPr>
                <a:spLocks noChangeArrowheads="1"/>
              </p:cNvSpPr>
              <p:nvPr/>
            </p:nvSpPr>
            <p:spPr bwMode="auto">
              <a:xfrm>
                <a:off x="3374" y="1810"/>
                <a:ext cx="216" cy="86"/>
              </a:xfrm>
              <a:prstGeom prst="rect">
                <a:avLst/>
              </a:prstGeom>
              <a:noFill/>
              <a:ln w="9525">
                <a:noFill/>
                <a:miter lim="800000"/>
                <a:headEnd/>
                <a:tailEnd/>
              </a:ln>
            </p:spPr>
            <p:txBody>
              <a:bodyPr wrap="none" lIns="0" tIns="0" rIns="0" bIns="0">
                <a:spAutoFit/>
              </a:bodyPr>
              <a:lstStyle/>
              <a:p>
                <a:pPr algn="ctr"/>
                <a:r>
                  <a:rPr lang="en-US" sz="900" b="1">
                    <a:solidFill>
                      <a:srgbClr val="000000"/>
                    </a:solidFill>
                  </a:rPr>
                  <a:t>MODE</a:t>
                </a:r>
                <a:endParaRPr lang="en-US"/>
              </a:p>
            </p:txBody>
          </p:sp>
          <p:sp>
            <p:nvSpPr>
              <p:cNvPr id="29851" name="Rectangle 211"/>
              <p:cNvSpPr>
                <a:spLocks noChangeArrowheads="1"/>
              </p:cNvSpPr>
              <p:nvPr/>
            </p:nvSpPr>
            <p:spPr bwMode="auto">
              <a:xfrm>
                <a:off x="3294" y="1902"/>
                <a:ext cx="412" cy="81"/>
              </a:xfrm>
              <a:prstGeom prst="rect">
                <a:avLst/>
              </a:prstGeom>
              <a:noFill/>
              <a:ln w="9525">
                <a:noFill/>
                <a:miter lim="800000"/>
                <a:headEnd/>
                <a:tailEnd/>
              </a:ln>
            </p:spPr>
            <p:txBody>
              <a:bodyPr/>
              <a:lstStyle/>
              <a:p>
                <a:pPr algn="ctr"/>
                <a:endParaRPr lang="en-US"/>
              </a:p>
            </p:txBody>
          </p:sp>
          <p:sp>
            <p:nvSpPr>
              <p:cNvPr id="29852" name="Rectangle 212"/>
              <p:cNvSpPr>
                <a:spLocks noChangeArrowheads="1"/>
              </p:cNvSpPr>
              <p:nvPr/>
            </p:nvSpPr>
            <p:spPr bwMode="auto">
              <a:xfrm>
                <a:off x="3294" y="1902"/>
                <a:ext cx="392" cy="86"/>
              </a:xfrm>
              <a:prstGeom prst="rect">
                <a:avLst/>
              </a:prstGeom>
              <a:noFill/>
              <a:ln w="9525">
                <a:noFill/>
                <a:miter lim="800000"/>
                <a:headEnd/>
                <a:tailEnd/>
              </a:ln>
            </p:spPr>
            <p:txBody>
              <a:bodyPr wrap="none" lIns="0" tIns="0" rIns="0" bIns="0">
                <a:spAutoFit/>
              </a:bodyPr>
              <a:lstStyle/>
              <a:p>
                <a:pPr algn="ctr"/>
                <a:r>
                  <a:rPr lang="en-US" sz="900" b="1">
                    <a:solidFill>
                      <a:srgbClr val="000000"/>
                    </a:solidFill>
                  </a:rPr>
                  <a:t>SELECTOR</a:t>
                </a:r>
                <a:endParaRPr lang="en-US"/>
              </a:p>
            </p:txBody>
          </p:sp>
          <p:sp>
            <p:nvSpPr>
              <p:cNvPr id="29853" name="Rectangle 213"/>
              <p:cNvSpPr>
                <a:spLocks noChangeArrowheads="1"/>
              </p:cNvSpPr>
              <p:nvPr/>
            </p:nvSpPr>
            <p:spPr bwMode="auto">
              <a:xfrm>
                <a:off x="3351" y="1983"/>
                <a:ext cx="298" cy="91"/>
              </a:xfrm>
              <a:prstGeom prst="rect">
                <a:avLst/>
              </a:prstGeom>
              <a:noFill/>
              <a:ln w="9525">
                <a:noFill/>
                <a:miter lim="800000"/>
                <a:headEnd/>
                <a:tailEnd/>
              </a:ln>
            </p:spPr>
            <p:txBody>
              <a:bodyPr/>
              <a:lstStyle/>
              <a:p>
                <a:pPr algn="ctr"/>
                <a:endParaRPr lang="en-US"/>
              </a:p>
            </p:txBody>
          </p:sp>
          <p:sp>
            <p:nvSpPr>
              <p:cNvPr id="29854" name="Rectangle 214"/>
              <p:cNvSpPr>
                <a:spLocks noChangeArrowheads="1"/>
              </p:cNvSpPr>
              <p:nvPr/>
            </p:nvSpPr>
            <p:spPr bwMode="auto">
              <a:xfrm>
                <a:off x="3351" y="1982"/>
                <a:ext cx="284" cy="86"/>
              </a:xfrm>
              <a:prstGeom prst="rect">
                <a:avLst/>
              </a:prstGeom>
              <a:noFill/>
              <a:ln w="9525">
                <a:noFill/>
                <a:miter lim="800000"/>
                <a:headEnd/>
                <a:tailEnd/>
              </a:ln>
            </p:spPr>
            <p:txBody>
              <a:bodyPr wrap="none" lIns="0" tIns="0" rIns="0" bIns="0">
                <a:spAutoFit/>
              </a:bodyPr>
              <a:lstStyle/>
              <a:p>
                <a:pPr algn="ctr"/>
                <a:r>
                  <a:rPr lang="en-US" sz="900" b="1">
                    <a:solidFill>
                      <a:srgbClr val="000000"/>
                    </a:solidFill>
                  </a:rPr>
                  <a:t>SWITCH</a:t>
                </a:r>
                <a:endParaRPr lang="en-US"/>
              </a:p>
            </p:txBody>
          </p:sp>
        </p:grpSp>
        <p:sp>
          <p:nvSpPr>
            <p:cNvPr id="29713" name="Rectangle 216"/>
            <p:cNvSpPr>
              <a:spLocks noChangeArrowheads="1"/>
            </p:cNvSpPr>
            <p:nvPr/>
          </p:nvSpPr>
          <p:spPr bwMode="auto">
            <a:xfrm>
              <a:off x="3737" y="2074"/>
              <a:ext cx="126" cy="58"/>
            </a:xfrm>
            <a:prstGeom prst="rect">
              <a:avLst/>
            </a:prstGeom>
            <a:noFill/>
            <a:ln w="9525">
              <a:noFill/>
              <a:miter lim="800000"/>
              <a:headEnd/>
              <a:tailEnd/>
            </a:ln>
          </p:spPr>
          <p:txBody>
            <a:bodyPr/>
            <a:lstStyle/>
            <a:p>
              <a:pPr algn="ctr"/>
              <a:endParaRPr lang="en-US"/>
            </a:p>
          </p:txBody>
        </p:sp>
        <p:sp>
          <p:nvSpPr>
            <p:cNvPr id="29714" name="Rectangle 217"/>
            <p:cNvSpPr>
              <a:spLocks noChangeArrowheads="1"/>
            </p:cNvSpPr>
            <p:nvPr/>
          </p:nvSpPr>
          <p:spPr bwMode="auto">
            <a:xfrm>
              <a:off x="3737" y="2074"/>
              <a:ext cx="122" cy="58"/>
            </a:xfrm>
            <a:prstGeom prst="rect">
              <a:avLst/>
            </a:prstGeom>
            <a:noFill/>
            <a:ln w="9525">
              <a:noFill/>
              <a:miter lim="800000"/>
              <a:headEnd/>
              <a:tailEnd/>
            </a:ln>
          </p:spPr>
          <p:txBody>
            <a:bodyPr wrap="none" lIns="0" tIns="0" rIns="0" bIns="0">
              <a:spAutoFit/>
            </a:bodyPr>
            <a:lstStyle/>
            <a:p>
              <a:pPr algn="ctr"/>
              <a:r>
                <a:rPr lang="en-US" sz="600" b="1">
                  <a:solidFill>
                    <a:srgbClr val="000000"/>
                  </a:solidFill>
                </a:rPr>
                <a:t>TEST</a:t>
              </a:r>
              <a:endParaRPr lang="en-US"/>
            </a:p>
          </p:txBody>
        </p:sp>
        <p:sp>
          <p:nvSpPr>
            <p:cNvPr id="29715" name="Rectangle 218"/>
            <p:cNvSpPr>
              <a:spLocks noChangeArrowheads="1"/>
            </p:cNvSpPr>
            <p:nvPr/>
          </p:nvSpPr>
          <p:spPr bwMode="auto">
            <a:xfrm>
              <a:off x="2970" y="2063"/>
              <a:ext cx="229" cy="57"/>
            </a:xfrm>
            <a:prstGeom prst="rect">
              <a:avLst/>
            </a:prstGeom>
            <a:noFill/>
            <a:ln w="9525">
              <a:noFill/>
              <a:miter lim="800000"/>
              <a:headEnd/>
              <a:tailEnd/>
            </a:ln>
          </p:spPr>
          <p:txBody>
            <a:bodyPr/>
            <a:lstStyle/>
            <a:p>
              <a:pPr algn="ctr"/>
              <a:endParaRPr lang="en-US"/>
            </a:p>
          </p:txBody>
        </p:sp>
        <p:sp>
          <p:nvSpPr>
            <p:cNvPr id="29716" name="Rectangle 219"/>
            <p:cNvSpPr>
              <a:spLocks noChangeArrowheads="1"/>
            </p:cNvSpPr>
            <p:nvPr/>
          </p:nvSpPr>
          <p:spPr bwMode="auto">
            <a:xfrm>
              <a:off x="2970" y="2063"/>
              <a:ext cx="232" cy="58"/>
            </a:xfrm>
            <a:prstGeom prst="rect">
              <a:avLst/>
            </a:prstGeom>
            <a:noFill/>
            <a:ln w="9525">
              <a:noFill/>
              <a:miter lim="800000"/>
              <a:headEnd/>
              <a:tailEnd/>
            </a:ln>
          </p:spPr>
          <p:txBody>
            <a:bodyPr wrap="none" lIns="0" tIns="0" rIns="0" bIns="0">
              <a:spAutoFit/>
            </a:bodyPr>
            <a:lstStyle/>
            <a:p>
              <a:pPr algn="ctr"/>
              <a:r>
                <a:rPr lang="en-US" sz="600" b="1">
                  <a:solidFill>
                    <a:srgbClr val="000000"/>
                  </a:solidFill>
                </a:rPr>
                <a:t>OPERATE</a:t>
              </a:r>
              <a:endParaRPr lang="en-US"/>
            </a:p>
          </p:txBody>
        </p:sp>
        <p:sp>
          <p:nvSpPr>
            <p:cNvPr id="29717" name="Line 220"/>
            <p:cNvSpPr>
              <a:spLocks noChangeShapeType="1"/>
            </p:cNvSpPr>
            <p:nvPr/>
          </p:nvSpPr>
          <p:spPr bwMode="auto">
            <a:xfrm>
              <a:off x="3325" y="2922"/>
              <a:ext cx="1" cy="161"/>
            </a:xfrm>
            <a:prstGeom prst="line">
              <a:avLst/>
            </a:prstGeom>
            <a:noFill/>
            <a:ln w="36513">
              <a:solidFill>
                <a:srgbClr val="0000FF"/>
              </a:solidFill>
              <a:round/>
              <a:headEnd/>
              <a:tailEnd/>
            </a:ln>
          </p:spPr>
          <p:txBody>
            <a:bodyPr/>
            <a:lstStyle/>
            <a:p>
              <a:endParaRPr lang="en-US"/>
            </a:p>
          </p:txBody>
        </p:sp>
        <p:sp>
          <p:nvSpPr>
            <p:cNvPr id="29718" name="Rectangle 221"/>
            <p:cNvSpPr>
              <a:spLocks noChangeArrowheads="1"/>
            </p:cNvSpPr>
            <p:nvPr/>
          </p:nvSpPr>
          <p:spPr bwMode="auto">
            <a:xfrm>
              <a:off x="3142" y="3083"/>
              <a:ext cx="389" cy="160"/>
            </a:xfrm>
            <a:prstGeom prst="rect">
              <a:avLst/>
            </a:prstGeom>
            <a:noFill/>
            <a:ln w="9525">
              <a:noFill/>
              <a:miter lim="800000"/>
              <a:headEnd/>
              <a:tailEnd/>
            </a:ln>
          </p:spPr>
          <p:txBody>
            <a:bodyPr/>
            <a:lstStyle/>
            <a:p>
              <a:pPr algn="ctr"/>
              <a:endParaRPr lang="en-US"/>
            </a:p>
          </p:txBody>
        </p:sp>
        <p:sp>
          <p:nvSpPr>
            <p:cNvPr id="29719" name="Rectangle 222"/>
            <p:cNvSpPr>
              <a:spLocks noChangeArrowheads="1"/>
            </p:cNvSpPr>
            <p:nvPr/>
          </p:nvSpPr>
          <p:spPr bwMode="auto">
            <a:xfrm>
              <a:off x="3142" y="3083"/>
              <a:ext cx="308"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P-11 &amp; P-12</a:t>
              </a:r>
              <a:endParaRPr lang="en-US"/>
            </a:p>
          </p:txBody>
        </p:sp>
        <p:sp>
          <p:nvSpPr>
            <p:cNvPr id="29720" name="Rectangle 223"/>
            <p:cNvSpPr>
              <a:spLocks noChangeArrowheads="1"/>
            </p:cNvSpPr>
            <p:nvPr/>
          </p:nvSpPr>
          <p:spPr bwMode="auto">
            <a:xfrm>
              <a:off x="3142" y="3163"/>
              <a:ext cx="243"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  SIGNAL</a:t>
              </a:r>
              <a:endParaRPr lang="en-US"/>
            </a:p>
          </p:txBody>
        </p:sp>
        <p:sp>
          <p:nvSpPr>
            <p:cNvPr id="29721" name="Freeform 224"/>
            <p:cNvSpPr>
              <a:spLocks/>
            </p:cNvSpPr>
            <p:nvPr/>
          </p:nvSpPr>
          <p:spPr bwMode="auto">
            <a:xfrm>
              <a:off x="2328" y="218"/>
              <a:ext cx="2016" cy="974"/>
            </a:xfrm>
            <a:custGeom>
              <a:avLst/>
              <a:gdLst>
                <a:gd name="T0" fmla="*/ 0 w 176"/>
                <a:gd name="T1" fmla="*/ 2147483647 h 85"/>
                <a:gd name="T2" fmla="*/ 0 w 176"/>
                <a:gd name="T3" fmla="*/ 2147483647 h 85"/>
                <a:gd name="T4" fmla="*/ 0 w 176"/>
                <a:gd name="T5" fmla="*/ 0 h 85"/>
                <a:gd name="T6" fmla="*/ 0 w 176"/>
                <a:gd name="T7" fmla="*/ 0 h 85"/>
                <a:gd name="T8" fmla="*/ 2147483647 w 176"/>
                <a:gd name="T9" fmla="*/ 0 h 85"/>
                <a:gd name="T10" fmla="*/ 2147483647 w 176"/>
                <a:gd name="T11" fmla="*/ 0 h 85"/>
                <a:gd name="T12" fmla="*/ 2147483647 w 176"/>
                <a:gd name="T13" fmla="*/ 2147483647 h 85"/>
                <a:gd name="T14" fmla="*/ 2147483647 w 176"/>
                <a:gd name="T15" fmla="*/ 2147483647 h 85"/>
                <a:gd name="T16" fmla="*/ 0 w 176"/>
                <a:gd name="T17" fmla="*/ 2147483647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6"/>
                <a:gd name="T28" fmla="*/ 0 h 85"/>
                <a:gd name="T29" fmla="*/ 176 w 176"/>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6" h="85">
                  <a:moveTo>
                    <a:pt x="0" y="85"/>
                  </a:moveTo>
                  <a:cubicBezTo>
                    <a:pt x="0" y="85"/>
                    <a:pt x="0" y="85"/>
                    <a:pt x="0" y="85"/>
                  </a:cubicBezTo>
                  <a:lnTo>
                    <a:pt x="0" y="0"/>
                  </a:lnTo>
                  <a:cubicBezTo>
                    <a:pt x="0" y="0"/>
                    <a:pt x="0" y="0"/>
                    <a:pt x="0" y="0"/>
                  </a:cubicBezTo>
                  <a:lnTo>
                    <a:pt x="176" y="0"/>
                  </a:lnTo>
                  <a:cubicBezTo>
                    <a:pt x="176" y="0"/>
                    <a:pt x="176" y="0"/>
                    <a:pt x="176" y="0"/>
                  </a:cubicBezTo>
                  <a:lnTo>
                    <a:pt x="176" y="85"/>
                  </a:lnTo>
                  <a:cubicBezTo>
                    <a:pt x="176" y="85"/>
                    <a:pt x="176" y="85"/>
                    <a:pt x="176" y="85"/>
                  </a:cubicBezTo>
                  <a:lnTo>
                    <a:pt x="0" y="85"/>
                  </a:lnTo>
                  <a:close/>
                </a:path>
              </a:pathLst>
            </a:custGeom>
            <a:noFill/>
            <a:ln w="36513" cap="rnd">
              <a:solidFill>
                <a:srgbClr val="0000FF"/>
              </a:solidFill>
              <a:prstDash val="solid"/>
              <a:round/>
              <a:headEnd/>
              <a:tailEnd/>
            </a:ln>
          </p:spPr>
          <p:txBody>
            <a:bodyPr/>
            <a:lstStyle/>
            <a:p>
              <a:endParaRPr lang="en-US"/>
            </a:p>
          </p:txBody>
        </p:sp>
        <p:sp>
          <p:nvSpPr>
            <p:cNvPr id="29722" name="Line 225"/>
            <p:cNvSpPr>
              <a:spLocks noChangeShapeType="1"/>
            </p:cNvSpPr>
            <p:nvPr/>
          </p:nvSpPr>
          <p:spPr bwMode="auto">
            <a:xfrm>
              <a:off x="2351" y="367"/>
              <a:ext cx="1970" cy="1"/>
            </a:xfrm>
            <a:prstGeom prst="line">
              <a:avLst/>
            </a:prstGeom>
            <a:noFill/>
            <a:ln w="36513">
              <a:solidFill>
                <a:srgbClr val="0000FF"/>
              </a:solidFill>
              <a:round/>
              <a:headEnd/>
              <a:tailEnd/>
            </a:ln>
          </p:spPr>
          <p:txBody>
            <a:bodyPr/>
            <a:lstStyle/>
            <a:p>
              <a:endParaRPr lang="en-US"/>
            </a:p>
          </p:txBody>
        </p:sp>
        <p:sp>
          <p:nvSpPr>
            <p:cNvPr id="29723" name="Line 226"/>
            <p:cNvSpPr>
              <a:spLocks noChangeShapeType="1"/>
            </p:cNvSpPr>
            <p:nvPr/>
          </p:nvSpPr>
          <p:spPr bwMode="auto">
            <a:xfrm>
              <a:off x="2821" y="218"/>
              <a:ext cx="1" cy="126"/>
            </a:xfrm>
            <a:prstGeom prst="line">
              <a:avLst/>
            </a:prstGeom>
            <a:noFill/>
            <a:ln w="36513">
              <a:solidFill>
                <a:srgbClr val="0000FF"/>
              </a:solidFill>
              <a:round/>
              <a:headEnd/>
              <a:tailEnd/>
            </a:ln>
          </p:spPr>
          <p:txBody>
            <a:bodyPr/>
            <a:lstStyle/>
            <a:p>
              <a:endParaRPr lang="en-US"/>
            </a:p>
          </p:txBody>
        </p:sp>
        <p:sp>
          <p:nvSpPr>
            <p:cNvPr id="29724" name="Line 227"/>
            <p:cNvSpPr>
              <a:spLocks noChangeShapeType="1"/>
            </p:cNvSpPr>
            <p:nvPr/>
          </p:nvSpPr>
          <p:spPr bwMode="auto">
            <a:xfrm>
              <a:off x="3348" y="218"/>
              <a:ext cx="1" cy="126"/>
            </a:xfrm>
            <a:prstGeom prst="line">
              <a:avLst/>
            </a:prstGeom>
            <a:noFill/>
            <a:ln w="36513">
              <a:solidFill>
                <a:srgbClr val="0000FF"/>
              </a:solidFill>
              <a:round/>
              <a:headEnd/>
              <a:tailEnd/>
            </a:ln>
          </p:spPr>
          <p:txBody>
            <a:bodyPr/>
            <a:lstStyle/>
            <a:p>
              <a:endParaRPr lang="en-US"/>
            </a:p>
          </p:txBody>
        </p:sp>
        <p:sp>
          <p:nvSpPr>
            <p:cNvPr id="29725" name="Line 228"/>
            <p:cNvSpPr>
              <a:spLocks noChangeShapeType="1"/>
            </p:cNvSpPr>
            <p:nvPr/>
          </p:nvSpPr>
          <p:spPr bwMode="auto">
            <a:xfrm>
              <a:off x="3863" y="229"/>
              <a:ext cx="1" cy="126"/>
            </a:xfrm>
            <a:prstGeom prst="line">
              <a:avLst/>
            </a:prstGeom>
            <a:noFill/>
            <a:ln w="36513">
              <a:solidFill>
                <a:srgbClr val="0000FF"/>
              </a:solidFill>
              <a:round/>
              <a:headEnd/>
              <a:tailEnd/>
            </a:ln>
          </p:spPr>
          <p:txBody>
            <a:bodyPr/>
            <a:lstStyle/>
            <a:p>
              <a:endParaRPr lang="en-US"/>
            </a:p>
          </p:txBody>
        </p:sp>
        <p:sp>
          <p:nvSpPr>
            <p:cNvPr id="29726" name="Rectangle 229"/>
            <p:cNvSpPr>
              <a:spLocks noChangeArrowheads="1"/>
            </p:cNvSpPr>
            <p:nvPr/>
          </p:nvSpPr>
          <p:spPr bwMode="auto">
            <a:xfrm>
              <a:off x="2890" y="229"/>
              <a:ext cx="412" cy="252"/>
            </a:xfrm>
            <a:prstGeom prst="rect">
              <a:avLst/>
            </a:prstGeom>
            <a:noFill/>
            <a:ln w="9525">
              <a:noFill/>
              <a:miter lim="800000"/>
              <a:headEnd/>
              <a:tailEnd/>
            </a:ln>
          </p:spPr>
          <p:txBody>
            <a:bodyPr/>
            <a:lstStyle/>
            <a:p>
              <a:pPr algn="ctr"/>
              <a:endParaRPr lang="en-US"/>
            </a:p>
          </p:txBody>
        </p:sp>
        <p:sp>
          <p:nvSpPr>
            <p:cNvPr id="29727" name="Rectangle 230"/>
            <p:cNvSpPr>
              <a:spLocks noChangeArrowheads="1"/>
            </p:cNvSpPr>
            <p:nvPr/>
          </p:nvSpPr>
          <p:spPr bwMode="auto">
            <a:xfrm>
              <a:off x="2890" y="240"/>
              <a:ext cx="335"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48VDC</a:t>
              </a:r>
              <a:endParaRPr lang="en-US"/>
            </a:p>
          </p:txBody>
        </p:sp>
        <p:sp>
          <p:nvSpPr>
            <p:cNvPr id="29728" name="Rectangle 231"/>
            <p:cNvSpPr>
              <a:spLocks noChangeArrowheads="1"/>
            </p:cNvSpPr>
            <p:nvPr/>
          </p:nvSpPr>
          <p:spPr bwMode="auto">
            <a:xfrm>
              <a:off x="3394" y="229"/>
              <a:ext cx="412" cy="252"/>
            </a:xfrm>
            <a:prstGeom prst="rect">
              <a:avLst/>
            </a:prstGeom>
            <a:noFill/>
            <a:ln w="9525">
              <a:noFill/>
              <a:miter lim="800000"/>
              <a:headEnd/>
              <a:tailEnd/>
            </a:ln>
          </p:spPr>
          <p:txBody>
            <a:bodyPr/>
            <a:lstStyle/>
            <a:p>
              <a:pPr algn="ctr"/>
              <a:endParaRPr lang="en-US"/>
            </a:p>
          </p:txBody>
        </p:sp>
        <p:sp>
          <p:nvSpPr>
            <p:cNvPr id="29729" name="Rectangle 232"/>
            <p:cNvSpPr>
              <a:spLocks noChangeArrowheads="1"/>
            </p:cNvSpPr>
            <p:nvPr/>
          </p:nvSpPr>
          <p:spPr bwMode="auto">
            <a:xfrm>
              <a:off x="3394" y="240"/>
              <a:ext cx="335"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48VDC</a:t>
              </a:r>
              <a:endParaRPr lang="en-US"/>
            </a:p>
          </p:txBody>
        </p:sp>
        <p:sp>
          <p:nvSpPr>
            <p:cNvPr id="29730" name="Rectangle 233"/>
            <p:cNvSpPr>
              <a:spLocks noChangeArrowheads="1"/>
            </p:cNvSpPr>
            <p:nvPr/>
          </p:nvSpPr>
          <p:spPr bwMode="auto">
            <a:xfrm>
              <a:off x="3898" y="229"/>
              <a:ext cx="412" cy="252"/>
            </a:xfrm>
            <a:prstGeom prst="rect">
              <a:avLst/>
            </a:prstGeom>
            <a:noFill/>
            <a:ln w="9525">
              <a:noFill/>
              <a:miter lim="800000"/>
              <a:headEnd/>
              <a:tailEnd/>
            </a:ln>
          </p:spPr>
          <p:txBody>
            <a:bodyPr/>
            <a:lstStyle/>
            <a:p>
              <a:pPr algn="ctr"/>
              <a:endParaRPr lang="en-US"/>
            </a:p>
          </p:txBody>
        </p:sp>
        <p:sp>
          <p:nvSpPr>
            <p:cNvPr id="29731" name="Rectangle 234"/>
            <p:cNvSpPr>
              <a:spLocks noChangeArrowheads="1"/>
            </p:cNvSpPr>
            <p:nvPr/>
          </p:nvSpPr>
          <p:spPr bwMode="auto">
            <a:xfrm>
              <a:off x="3898" y="240"/>
              <a:ext cx="335"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15VDC</a:t>
              </a:r>
              <a:endParaRPr lang="en-US"/>
            </a:p>
          </p:txBody>
        </p:sp>
        <p:sp>
          <p:nvSpPr>
            <p:cNvPr id="29732" name="Rectangle 235"/>
            <p:cNvSpPr>
              <a:spLocks noChangeArrowheads="1"/>
            </p:cNvSpPr>
            <p:nvPr/>
          </p:nvSpPr>
          <p:spPr bwMode="auto">
            <a:xfrm>
              <a:off x="2386" y="229"/>
              <a:ext cx="412" cy="252"/>
            </a:xfrm>
            <a:prstGeom prst="rect">
              <a:avLst/>
            </a:prstGeom>
            <a:noFill/>
            <a:ln w="9525">
              <a:noFill/>
              <a:miter lim="800000"/>
              <a:headEnd/>
              <a:tailEnd/>
            </a:ln>
          </p:spPr>
          <p:txBody>
            <a:bodyPr/>
            <a:lstStyle/>
            <a:p>
              <a:pPr algn="ctr"/>
              <a:endParaRPr lang="en-US"/>
            </a:p>
          </p:txBody>
        </p:sp>
        <p:sp>
          <p:nvSpPr>
            <p:cNvPr id="29733" name="Rectangle 236"/>
            <p:cNvSpPr>
              <a:spLocks noChangeArrowheads="1"/>
            </p:cNvSpPr>
            <p:nvPr/>
          </p:nvSpPr>
          <p:spPr bwMode="auto">
            <a:xfrm>
              <a:off x="2386" y="240"/>
              <a:ext cx="335"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15VDC</a:t>
              </a:r>
              <a:endParaRPr lang="en-US"/>
            </a:p>
          </p:txBody>
        </p:sp>
        <p:sp>
          <p:nvSpPr>
            <p:cNvPr id="29734" name="Rectangle 237"/>
            <p:cNvSpPr>
              <a:spLocks noChangeArrowheads="1"/>
            </p:cNvSpPr>
            <p:nvPr/>
          </p:nvSpPr>
          <p:spPr bwMode="auto">
            <a:xfrm>
              <a:off x="2374" y="1215"/>
              <a:ext cx="951" cy="275"/>
            </a:xfrm>
            <a:prstGeom prst="rect">
              <a:avLst/>
            </a:prstGeom>
            <a:noFill/>
            <a:ln w="9525">
              <a:noFill/>
              <a:miter lim="800000"/>
              <a:headEnd/>
              <a:tailEnd/>
            </a:ln>
          </p:spPr>
          <p:txBody>
            <a:bodyPr/>
            <a:lstStyle/>
            <a:p>
              <a:pPr algn="ctr"/>
              <a:endParaRPr lang="en-US"/>
            </a:p>
          </p:txBody>
        </p:sp>
        <p:sp>
          <p:nvSpPr>
            <p:cNvPr id="29735" name="Rectangle 238"/>
            <p:cNvSpPr>
              <a:spLocks noChangeArrowheads="1"/>
            </p:cNvSpPr>
            <p:nvPr/>
          </p:nvSpPr>
          <p:spPr bwMode="auto">
            <a:xfrm>
              <a:off x="2374" y="1226"/>
              <a:ext cx="727"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SAFEGUARDS</a:t>
              </a:r>
              <a:endParaRPr lang="en-US"/>
            </a:p>
          </p:txBody>
        </p:sp>
        <p:sp>
          <p:nvSpPr>
            <p:cNvPr id="29736" name="Rectangle 239"/>
            <p:cNvSpPr>
              <a:spLocks noChangeArrowheads="1"/>
            </p:cNvSpPr>
            <p:nvPr/>
          </p:nvSpPr>
          <p:spPr bwMode="auto">
            <a:xfrm>
              <a:off x="2374" y="1352"/>
              <a:ext cx="750"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 DRIVER CARD</a:t>
              </a:r>
              <a:endParaRPr lang="en-US"/>
            </a:p>
          </p:txBody>
        </p:sp>
        <p:sp>
          <p:nvSpPr>
            <p:cNvPr id="29737" name="Rectangle 240"/>
            <p:cNvSpPr>
              <a:spLocks noChangeArrowheads="1"/>
            </p:cNvSpPr>
            <p:nvPr/>
          </p:nvSpPr>
          <p:spPr bwMode="auto">
            <a:xfrm>
              <a:off x="3382" y="1226"/>
              <a:ext cx="962" cy="275"/>
            </a:xfrm>
            <a:prstGeom prst="rect">
              <a:avLst/>
            </a:prstGeom>
            <a:noFill/>
            <a:ln w="9525">
              <a:noFill/>
              <a:miter lim="800000"/>
              <a:headEnd/>
              <a:tailEnd/>
            </a:ln>
          </p:spPr>
          <p:txBody>
            <a:bodyPr/>
            <a:lstStyle/>
            <a:p>
              <a:pPr algn="ctr"/>
              <a:endParaRPr lang="en-US"/>
            </a:p>
          </p:txBody>
        </p:sp>
        <p:sp>
          <p:nvSpPr>
            <p:cNvPr id="29738" name="Rectangle 241"/>
            <p:cNvSpPr>
              <a:spLocks noChangeArrowheads="1"/>
            </p:cNvSpPr>
            <p:nvPr/>
          </p:nvSpPr>
          <p:spPr bwMode="auto">
            <a:xfrm>
              <a:off x="3382" y="1237"/>
              <a:ext cx="872"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UNDERVOLTAGE</a:t>
              </a:r>
              <a:endParaRPr lang="en-US"/>
            </a:p>
          </p:txBody>
        </p:sp>
        <p:sp>
          <p:nvSpPr>
            <p:cNvPr id="29739" name="Rectangle 242"/>
            <p:cNvSpPr>
              <a:spLocks noChangeArrowheads="1"/>
            </p:cNvSpPr>
            <p:nvPr/>
          </p:nvSpPr>
          <p:spPr bwMode="auto">
            <a:xfrm>
              <a:off x="3382" y="1363"/>
              <a:ext cx="779" cy="125"/>
            </a:xfrm>
            <a:prstGeom prst="rect">
              <a:avLst/>
            </a:prstGeom>
            <a:noFill/>
            <a:ln w="9525">
              <a:noFill/>
              <a:miter lim="800000"/>
              <a:headEnd/>
              <a:tailEnd/>
            </a:ln>
          </p:spPr>
          <p:txBody>
            <a:bodyPr wrap="none" lIns="0" tIns="0" rIns="0" bIns="0">
              <a:spAutoFit/>
            </a:bodyPr>
            <a:lstStyle/>
            <a:p>
              <a:pPr algn="ctr"/>
              <a:r>
                <a:rPr lang="en-US" sz="1300" b="1" i="1">
                  <a:solidFill>
                    <a:srgbClr val="000000"/>
                  </a:solidFill>
                </a:rPr>
                <a:t>  DRIVER CARD</a:t>
              </a:r>
              <a:endParaRPr lang="en-US"/>
            </a:p>
          </p:txBody>
        </p:sp>
        <p:sp>
          <p:nvSpPr>
            <p:cNvPr id="29740" name="Line 243"/>
            <p:cNvSpPr>
              <a:spLocks noChangeShapeType="1"/>
            </p:cNvSpPr>
            <p:nvPr/>
          </p:nvSpPr>
          <p:spPr bwMode="auto">
            <a:xfrm>
              <a:off x="2660" y="1536"/>
              <a:ext cx="1" cy="286"/>
            </a:xfrm>
            <a:prstGeom prst="line">
              <a:avLst/>
            </a:prstGeom>
            <a:noFill/>
            <a:ln w="36513">
              <a:solidFill>
                <a:srgbClr val="0000FF"/>
              </a:solidFill>
              <a:round/>
              <a:headEnd/>
              <a:tailEnd/>
            </a:ln>
          </p:spPr>
          <p:txBody>
            <a:bodyPr/>
            <a:lstStyle/>
            <a:p>
              <a:endParaRPr lang="en-US"/>
            </a:p>
          </p:txBody>
        </p:sp>
        <p:sp>
          <p:nvSpPr>
            <p:cNvPr id="29741" name="Line 244"/>
            <p:cNvSpPr>
              <a:spLocks noChangeShapeType="1"/>
            </p:cNvSpPr>
            <p:nvPr/>
          </p:nvSpPr>
          <p:spPr bwMode="auto">
            <a:xfrm>
              <a:off x="2867" y="2888"/>
              <a:ext cx="1" cy="149"/>
            </a:xfrm>
            <a:prstGeom prst="line">
              <a:avLst/>
            </a:prstGeom>
            <a:noFill/>
            <a:ln w="36513">
              <a:solidFill>
                <a:srgbClr val="0000FF"/>
              </a:solidFill>
              <a:round/>
              <a:headEnd/>
              <a:tailEnd/>
            </a:ln>
          </p:spPr>
          <p:txBody>
            <a:bodyPr/>
            <a:lstStyle/>
            <a:p>
              <a:endParaRPr lang="en-US"/>
            </a:p>
          </p:txBody>
        </p:sp>
        <p:sp>
          <p:nvSpPr>
            <p:cNvPr id="29742" name="Oval 245"/>
            <p:cNvSpPr>
              <a:spLocks noChangeArrowheads="1"/>
            </p:cNvSpPr>
            <p:nvPr/>
          </p:nvSpPr>
          <p:spPr bwMode="auto">
            <a:xfrm>
              <a:off x="3795" y="2831"/>
              <a:ext cx="80" cy="91"/>
            </a:xfrm>
            <a:prstGeom prst="ellipse">
              <a:avLst/>
            </a:prstGeom>
            <a:solidFill>
              <a:srgbClr val="0000FF"/>
            </a:solidFill>
            <a:ln w="17463">
              <a:solidFill>
                <a:srgbClr val="0000FF"/>
              </a:solidFill>
              <a:round/>
              <a:headEnd/>
              <a:tailEnd/>
            </a:ln>
          </p:spPr>
          <p:txBody>
            <a:bodyPr/>
            <a:lstStyle/>
            <a:p>
              <a:pPr algn="ctr"/>
              <a:endParaRPr lang="en-US"/>
            </a:p>
          </p:txBody>
        </p:sp>
        <p:sp>
          <p:nvSpPr>
            <p:cNvPr id="29743" name="Oval 246"/>
            <p:cNvSpPr>
              <a:spLocks noChangeArrowheads="1"/>
            </p:cNvSpPr>
            <p:nvPr/>
          </p:nvSpPr>
          <p:spPr bwMode="auto">
            <a:xfrm>
              <a:off x="3806" y="2430"/>
              <a:ext cx="80" cy="80"/>
            </a:xfrm>
            <a:prstGeom prst="ellipse">
              <a:avLst/>
            </a:prstGeom>
            <a:solidFill>
              <a:srgbClr val="0000FF"/>
            </a:solidFill>
            <a:ln w="17463">
              <a:solidFill>
                <a:srgbClr val="0000FF"/>
              </a:solidFill>
              <a:round/>
              <a:headEnd/>
              <a:tailEnd/>
            </a:ln>
          </p:spPr>
          <p:txBody>
            <a:bodyPr/>
            <a:lstStyle/>
            <a:p>
              <a:pPr algn="ctr"/>
              <a:endParaRPr lang="en-US"/>
            </a:p>
          </p:txBody>
        </p:sp>
        <p:sp>
          <p:nvSpPr>
            <p:cNvPr id="29744" name="Line 247"/>
            <p:cNvSpPr>
              <a:spLocks noChangeShapeType="1"/>
            </p:cNvSpPr>
            <p:nvPr/>
          </p:nvSpPr>
          <p:spPr bwMode="auto">
            <a:xfrm>
              <a:off x="4081" y="2109"/>
              <a:ext cx="1" cy="321"/>
            </a:xfrm>
            <a:prstGeom prst="line">
              <a:avLst/>
            </a:prstGeom>
            <a:noFill/>
            <a:ln w="36513">
              <a:solidFill>
                <a:srgbClr val="0000FF"/>
              </a:solidFill>
              <a:round/>
              <a:headEnd/>
              <a:tailEnd/>
            </a:ln>
          </p:spPr>
          <p:txBody>
            <a:bodyPr/>
            <a:lstStyle/>
            <a:p>
              <a:endParaRPr lang="en-US"/>
            </a:p>
          </p:txBody>
        </p:sp>
        <p:sp>
          <p:nvSpPr>
            <p:cNvPr id="29745" name="Oval 248"/>
            <p:cNvSpPr>
              <a:spLocks noChangeArrowheads="1"/>
            </p:cNvSpPr>
            <p:nvPr/>
          </p:nvSpPr>
          <p:spPr bwMode="auto">
            <a:xfrm>
              <a:off x="4047" y="2430"/>
              <a:ext cx="80" cy="80"/>
            </a:xfrm>
            <a:prstGeom prst="ellipse">
              <a:avLst/>
            </a:prstGeom>
            <a:solidFill>
              <a:srgbClr val="0000FF"/>
            </a:solidFill>
            <a:ln w="17463">
              <a:solidFill>
                <a:srgbClr val="0000FF"/>
              </a:solidFill>
              <a:round/>
              <a:headEnd/>
              <a:tailEnd/>
            </a:ln>
          </p:spPr>
          <p:txBody>
            <a:bodyPr/>
            <a:lstStyle/>
            <a:p>
              <a:pPr algn="ctr"/>
              <a:endParaRPr lang="en-US"/>
            </a:p>
          </p:txBody>
        </p:sp>
        <p:sp>
          <p:nvSpPr>
            <p:cNvPr id="29746" name="Oval 249"/>
            <p:cNvSpPr>
              <a:spLocks noChangeArrowheads="1"/>
            </p:cNvSpPr>
            <p:nvPr/>
          </p:nvSpPr>
          <p:spPr bwMode="auto">
            <a:xfrm>
              <a:off x="2821" y="2831"/>
              <a:ext cx="80" cy="91"/>
            </a:xfrm>
            <a:prstGeom prst="ellipse">
              <a:avLst/>
            </a:prstGeom>
            <a:solidFill>
              <a:srgbClr val="0000FF"/>
            </a:solidFill>
            <a:ln w="17463">
              <a:solidFill>
                <a:srgbClr val="0000FF"/>
              </a:solidFill>
              <a:round/>
              <a:headEnd/>
              <a:tailEnd/>
            </a:ln>
          </p:spPr>
          <p:txBody>
            <a:bodyPr/>
            <a:lstStyle/>
            <a:p>
              <a:pPr algn="ctr"/>
              <a:endParaRPr lang="en-US"/>
            </a:p>
          </p:txBody>
        </p:sp>
        <p:sp>
          <p:nvSpPr>
            <p:cNvPr id="29747" name="Oval 250"/>
            <p:cNvSpPr>
              <a:spLocks noChangeArrowheads="1"/>
            </p:cNvSpPr>
            <p:nvPr/>
          </p:nvSpPr>
          <p:spPr bwMode="auto">
            <a:xfrm>
              <a:off x="2832" y="2418"/>
              <a:ext cx="81" cy="92"/>
            </a:xfrm>
            <a:prstGeom prst="ellipse">
              <a:avLst/>
            </a:prstGeom>
            <a:solidFill>
              <a:srgbClr val="0000FF"/>
            </a:solidFill>
            <a:ln w="17463">
              <a:solidFill>
                <a:srgbClr val="0000FF"/>
              </a:solidFill>
              <a:round/>
              <a:headEnd/>
              <a:tailEnd/>
            </a:ln>
          </p:spPr>
          <p:txBody>
            <a:bodyPr/>
            <a:lstStyle/>
            <a:p>
              <a:pPr algn="ctr"/>
              <a:endParaRPr lang="en-US"/>
            </a:p>
          </p:txBody>
        </p:sp>
        <p:grpSp>
          <p:nvGrpSpPr>
            <p:cNvPr id="29748" name="Group 253"/>
            <p:cNvGrpSpPr>
              <a:grpSpLocks/>
            </p:cNvGrpSpPr>
            <p:nvPr/>
          </p:nvGrpSpPr>
          <p:grpSpPr bwMode="auto">
            <a:xfrm>
              <a:off x="3073" y="2292"/>
              <a:ext cx="80" cy="218"/>
              <a:chOff x="3065" y="2292"/>
              <a:chExt cx="80" cy="218"/>
            </a:xfrm>
          </p:grpSpPr>
          <p:sp>
            <p:nvSpPr>
              <p:cNvPr id="29847" name="Line 251"/>
              <p:cNvSpPr>
                <a:spLocks noChangeShapeType="1"/>
              </p:cNvSpPr>
              <p:nvPr/>
            </p:nvSpPr>
            <p:spPr bwMode="auto">
              <a:xfrm>
                <a:off x="3111" y="2292"/>
                <a:ext cx="1" cy="149"/>
              </a:xfrm>
              <a:prstGeom prst="line">
                <a:avLst/>
              </a:prstGeom>
              <a:noFill/>
              <a:ln w="36513">
                <a:solidFill>
                  <a:srgbClr val="0000FF"/>
                </a:solidFill>
                <a:round/>
                <a:headEnd/>
                <a:tailEnd/>
              </a:ln>
            </p:spPr>
            <p:txBody>
              <a:bodyPr/>
              <a:lstStyle/>
              <a:p>
                <a:endParaRPr lang="en-US"/>
              </a:p>
            </p:txBody>
          </p:sp>
          <p:sp>
            <p:nvSpPr>
              <p:cNvPr id="29848" name="Oval 252"/>
              <p:cNvSpPr>
                <a:spLocks noChangeArrowheads="1"/>
              </p:cNvSpPr>
              <p:nvPr/>
            </p:nvSpPr>
            <p:spPr bwMode="auto">
              <a:xfrm>
                <a:off x="3065" y="2418"/>
                <a:ext cx="80" cy="92"/>
              </a:xfrm>
              <a:prstGeom prst="ellipse">
                <a:avLst/>
              </a:prstGeom>
              <a:solidFill>
                <a:srgbClr val="0000FF"/>
              </a:solidFill>
              <a:ln w="17463">
                <a:solidFill>
                  <a:srgbClr val="0000FF"/>
                </a:solidFill>
                <a:round/>
                <a:headEnd/>
                <a:tailEnd/>
              </a:ln>
            </p:spPr>
            <p:txBody>
              <a:bodyPr/>
              <a:lstStyle/>
              <a:p>
                <a:pPr algn="ctr"/>
                <a:endParaRPr lang="en-US"/>
              </a:p>
            </p:txBody>
          </p:sp>
        </p:grpSp>
        <p:grpSp>
          <p:nvGrpSpPr>
            <p:cNvPr id="29749" name="Group 256"/>
            <p:cNvGrpSpPr>
              <a:grpSpLocks/>
            </p:cNvGrpSpPr>
            <p:nvPr/>
          </p:nvGrpSpPr>
          <p:grpSpPr bwMode="auto">
            <a:xfrm>
              <a:off x="2821" y="2498"/>
              <a:ext cx="103" cy="356"/>
              <a:chOff x="2813" y="2498"/>
              <a:chExt cx="103" cy="356"/>
            </a:xfrm>
          </p:grpSpPr>
          <p:sp>
            <p:nvSpPr>
              <p:cNvPr id="29845" name="Line 254"/>
              <p:cNvSpPr>
                <a:spLocks noChangeShapeType="1"/>
              </p:cNvSpPr>
              <p:nvPr/>
            </p:nvSpPr>
            <p:spPr bwMode="auto">
              <a:xfrm flipV="1">
                <a:off x="2859" y="2567"/>
                <a:ext cx="1" cy="287"/>
              </a:xfrm>
              <a:prstGeom prst="line">
                <a:avLst/>
              </a:prstGeom>
              <a:noFill/>
              <a:ln w="36513">
                <a:solidFill>
                  <a:srgbClr val="0000FF"/>
                </a:solidFill>
                <a:round/>
                <a:headEnd/>
                <a:tailEnd/>
              </a:ln>
            </p:spPr>
            <p:txBody>
              <a:bodyPr/>
              <a:lstStyle/>
              <a:p>
                <a:endParaRPr lang="en-US"/>
              </a:p>
            </p:txBody>
          </p:sp>
          <p:sp>
            <p:nvSpPr>
              <p:cNvPr id="29846" name="Freeform 255"/>
              <p:cNvSpPr>
                <a:spLocks/>
              </p:cNvSpPr>
              <p:nvPr/>
            </p:nvSpPr>
            <p:spPr bwMode="auto">
              <a:xfrm>
                <a:off x="2813" y="2498"/>
                <a:ext cx="103" cy="92"/>
              </a:xfrm>
              <a:custGeom>
                <a:avLst/>
                <a:gdLst>
                  <a:gd name="T0" fmla="*/ 103 w 103"/>
                  <a:gd name="T1" fmla="*/ 92 h 92"/>
                  <a:gd name="T2" fmla="*/ 46 w 103"/>
                  <a:gd name="T3" fmla="*/ 0 h 92"/>
                  <a:gd name="T4" fmla="*/ 0 w 103"/>
                  <a:gd name="T5" fmla="*/ 92 h 92"/>
                  <a:gd name="T6" fmla="*/ 103 w 103"/>
                  <a:gd name="T7" fmla="*/ 92 h 92"/>
                  <a:gd name="T8" fmla="*/ 0 60000 65536"/>
                  <a:gd name="T9" fmla="*/ 0 60000 65536"/>
                  <a:gd name="T10" fmla="*/ 0 60000 65536"/>
                  <a:gd name="T11" fmla="*/ 0 60000 65536"/>
                  <a:gd name="T12" fmla="*/ 0 w 103"/>
                  <a:gd name="T13" fmla="*/ 0 h 92"/>
                  <a:gd name="T14" fmla="*/ 103 w 103"/>
                  <a:gd name="T15" fmla="*/ 92 h 92"/>
                </a:gdLst>
                <a:ahLst/>
                <a:cxnLst>
                  <a:cxn ang="T8">
                    <a:pos x="T0" y="T1"/>
                  </a:cxn>
                  <a:cxn ang="T9">
                    <a:pos x="T2" y="T3"/>
                  </a:cxn>
                  <a:cxn ang="T10">
                    <a:pos x="T4" y="T5"/>
                  </a:cxn>
                  <a:cxn ang="T11">
                    <a:pos x="T6" y="T7"/>
                  </a:cxn>
                </a:cxnLst>
                <a:rect l="T12" t="T13" r="T14" b="T15"/>
                <a:pathLst>
                  <a:path w="103" h="92">
                    <a:moveTo>
                      <a:pt x="103" y="92"/>
                    </a:moveTo>
                    <a:lnTo>
                      <a:pt x="46" y="0"/>
                    </a:lnTo>
                    <a:lnTo>
                      <a:pt x="0" y="92"/>
                    </a:lnTo>
                    <a:lnTo>
                      <a:pt x="103" y="92"/>
                    </a:lnTo>
                    <a:close/>
                  </a:path>
                </a:pathLst>
              </a:custGeom>
              <a:solidFill>
                <a:srgbClr val="0000FF"/>
              </a:solidFill>
              <a:ln w="9525">
                <a:noFill/>
                <a:round/>
                <a:headEnd/>
                <a:tailEnd/>
              </a:ln>
            </p:spPr>
            <p:txBody>
              <a:bodyPr/>
              <a:lstStyle/>
              <a:p>
                <a:endParaRPr lang="en-US"/>
              </a:p>
            </p:txBody>
          </p:sp>
        </p:grpSp>
        <p:grpSp>
          <p:nvGrpSpPr>
            <p:cNvPr id="29750" name="Group 259"/>
            <p:cNvGrpSpPr>
              <a:grpSpLocks/>
            </p:cNvGrpSpPr>
            <p:nvPr/>
          </p:nvGrpSpPr>
          <p:grpSpPr bwMode="auto">
            <a:xfrm>
              <a:off x="3795" y="2464"/>
              <a:ext cx="103" cy="401"/>
              <a:chOff x="3787" y="2464"/>
              <a:chExt cx="103" cy="401"/>
            </a:xfrm>
          </p:grpSpPr>
          <p:sp>
            <p:nvSpPr>
              <p:cNvPr id="29843" name="Line 257"/>
              <p:cNvSpPr>
                <a:spLocks noChangeShapeType="1"/>
              </p:cNvSpPr>
              <p:nvPr/>
            </p:nvSpPr>
            <p:spPr bwMode="auto">
              <a:xfrm flipV="1">
                <a:off x="3832" y="2533"/>
                <a:ext cx="1" cy="332"/>
              </a:xfrm>
              <a:prstGeom prst="line">
                <a:avLst/>
              </a:prstGeom>
              <a:noFill/>
              <a:ln w="36513">
                <a:solidFill>
                  <a:srgbClr val="0000FF"/>
                </a:solidFill>
                <a:round/>
                <a:headEnd/>
                <a:tailEnd/>
              </a:ln>
            </p:spPr>
            <p:txBody>
              <a:bodyPr/>
              <a:lstStyle/>
              <a:p>
                <a:endParaRPr lang="en-US"/>
              </a:p>
            </p:txBody>
          </p:sp>
          <p:sp>
            <p:nvSpPr>
              <p:cNvPr id="29844" name="Freeform 258"/>
              <p:cNvSpPr>
                <a:spLocks/>
              </p:cNvSpPr>
              <p:nvPr/>
            </p:nvSpPr>
            <p:spPr bwMode="auto">
              <a:xfrm>
                <a:off x="3787" y="2464"/>
                <a:ext cx="103" cy="92"/>
              </a:xfrm>
              <a:custGeom>
                <a:avLst/>
                <a:gdLst>
                  <a:gd name="T0" fmla="*/ 103 w 103"/>
                  <a:gd name="T1" fmla="*/ 92 h 92"/>
                  <a:gd name="T2" fmla="*/ 45 w 103"/>
                  <a:gd name="T3" fmla="*/ 0 h 92"/>
                  <a:gd name="T4" fmla="*/ 0 w 103"/>
                  <a:gd name="T5" fmla="*/ 92 h 92"/>
                  <a:gd name="T6" fmla="*/ 103 w 103"/>
                  <a:gd name="T7" fmla="*/ 92 h 92"/>
                  <a:gd name="T8" fmla="*/ 0 60000 65536"/>
                  <a:gd name="T9" fmla="*/ 0 60000 65536"/>
                  <a:gd name="T10" fmla="*/ 0 60000 65536"/>
                  <a:gd name="T11" fmla="*/ 0 60000 65536"/>
                  <a:gd name="T12" fmla="*/ 0 w 103"/>
                  <a:gd name="T13" fmla="*/ 0 h 92"/>
                  <a:gd name="T14" fmla="*/ 103 w 103"/>
                  <a:gd name="T15" fmla="*/ 92 h 92"/>
                </a:gdLst>
                <a:ahLst/>
                <a:cxnLst>
                  <a:cxn ang="T8">
                    <a:pos x="T0" y="T1"/>
                  </a:cxn>
                  <a:cxn ang="T9">
                    <a:pos x="T2" y="T3"/>
                  </a:cxn>
                  <a:cxn ang="T10">
                    <a:pos x="T4" y="T5"/>
                  </a:cxn>
                  <a:cxn ang="T11">
                    <a:pos x="T6" y="T7"/>
                  </a:cxn>
                </a:cxnLst>
                <a:rect l="T12" t="T13" r="T14" b="T15"/>
                <a:pathLst>
                  <a:path w="103" h="92">
                    <a:moveTo>
                      <a:pt x="103" y="92"/>
                    </a:moveTo>
                    <a:lnTo>
                      <a:pt x="45" y="0"/>
                    </a:lnTo>
                    <a:lnTo>
                      <a:pt x="0" y="92"/>
                    </a:lnTo>
                    <a:lnTo>
                      <a:pt x="103" y="92"/>
                    </a:lnTo>
                    <a:close/>
                  </a:path>
                </a:pathLst>
              </a:custGeom>
              <a:solidFill>
                <a:srgbClr val="0000FF"/>
              </a:solidFill>
              <a:ln w="9525">
                <a:noFill/>
                <a:round/>
                <a:headEnd/>
                <a:tailEnd/>
              </a:ln>
            </p:spPr>
            <p:txBody>
              <a:bodyPr/>
              <a:lstStyle/>
              <a:p>
                <a:endParaRPr lang="en-US"/>
              </a:p>
            </p:txBody>
          </p:sp>
        </p:grpSp>
        <p:sp>
          <p:nvSpPr>
            <p:cNvPr id="29751" name="Oval 260"/>
            <p:cNvSpPr>
              <a:spLocks noChangeArrowheads="1"/>
            </p:cNvSpPr>
            <p:nvPr/>
          </p:nvSpPr>
          <p:spPr bwMode="auto">
            <a:xfrm>
              <a:off x="3279" y="2842"/>
              <a:ext cx="80" cy="92"/>
            </a:xfrm>
            <a:prstGeom prst="ellipse">
              <a:avLst/>
            </a:prstGeom>
            <a:solidFill>
              <a:srgbClr val="0000FF"/>
            </a:solidFill>
            <a:ln w="17463">
              <a:solidFill>
                <a:srgbClr val="0000FF"/>
              </a:solidFill>
              <a:round/>
              <a:headEnd/>
              <a:tailEnd/>
            </a:ln>
          </p:spPr>
          <p:txBody>
            <a:bodyPr/>
            <a:lstStyle/>
            <a:p>
              <a:pPr algn="ctr"/>
              <a:endParaRPr lang="en-US"/>
            </a:p>
          </p:txBody>
        </p:sp>
        <p:sp>
          <p:nvSpPr>
            <p:cNvPr id="29752" name="Oval 261"/>
            <p:cNvSpPr>
              <a:spLocks noChangeArrowheads="1"/>
            </p:cNvSpPr>
            <p:nvPr/>
          </p:nvSpPr>
          <p:spPr bwMode="auto">
            <a:xfrm>
              <a:off x="3283" y="2430"/>
              <a:ext cx="80" cy="91"/>
            </a:xfrm>
            <a:prstGeom prst="ellipse">
              <a:avLst/>
            </a:prstGeom>
            <a:solidFill>
              <a:srgbClr val="0000FF"/>
            </a:solidFill>
            <a:ln w="17463">
              <a:solidFill>
                <a:srgbClr val="0000FF"/>
              </a:solidFill>
              <a:round/>
              <a:headEnd/>
              <a:tailEnd/>
            </a:ln>
          </p:spPr>
          <p:txBody>
            <a:bodyPr/>
            <a:lstStyle/>
            <a:p>
              <a:pPr algn="ctr"/>
              <a:endParaRPr lang="en-US"/>
            </a:p>
          </p:txBody>
        </p:sp>
        <p:grpSp>
          <p:nvGrpSpPr>
            <p:cNvPr id="29753" name="Group 264"/>
            <p:cNvGrpSpPr>
              <a:grpSpLocks/>
            </p:cNvGrpSpPr>
            <p:nvPr/>
          </p:nvGrpSpPr>
          <p:grpSpPr bwMode="auto">
            <a:xfrm>
              <a:off x="3531" y="2303"/>
              <a:ext cx="80" cy="218"/>
              <a:chOff x="3523" y="2303"/>
              <a:chExt cx="80" cy="218"/>
            </a:xfrm>
          </p:grpSpPr>
          <p:sp>
            <p:nvSpPr>
              <p:cNvPr id="29841" name="Line 262"/>
              <p:cNvSpPr>
                <a:spLocks noChangeShapeType="1"/>
              </p:cNvSpPr>
              <p:nvPr/>
            </p:nvSpPr>
            <p:spPr bwMode="auto">
              <a:xfrm>
                <a:off x="3569" y="2303"/>
                <a:ext cx="1" cy="161"/>
              </a:xfrm>
              <a:prstGeom prst="line">
                <a:avLst/>
              </a:prstGeom>
              <a:noFill/>
              <a:ln w="36513">
                <a:solidFill>
                  <a:srgbClr val="0000FF"/>
                </a:solidFill>
                <a:round/>
                <a:headEnd/>
                <a:tailEnd/>
              </a:ln>
            </p:spPr>
            <p:txBody>
              <a:bodyPr/>
              <a:lstStyle/>
              <a:p>
                <a:endParaRPr lang="en-US"/>
              </a:p>
            </p:txBody>
          </p:sp>
          <p:sp>
            <p:nvSpPr>
              <p:cNvPr id="29842" name="Oval 263"/>
              <p:cNvSpPr>
                <a:spLocks noChangeArrowheads="1"/>
              </p:cNvSpPr>
              <p:nvPr/>
            </p:nvSpPr>
            <p:spPr bwMode="auto">
              <a:xfrm>
                <a:off x="3523" y="2430"/>
                <a:ext cx="80" cy="91"/>
              </a:xfrm>
              <a:prstGeom prst="ellipse">
                <a:avLst/>
              </a:prstGeom>
              <a:solidFill>
                <a:srgbClr val="0000FF"/>
              </a:solidFill>
              <a:ln w="17463">
                <a:solidFill>
                  <a:srgbClr val="0000FF"/>
                </a:solidFill>
                <a:round/>
                <a:headEnd/>
                <a:tailEnd/>
              </a:ln>
            </p:spPr>
            <p:txBody>
              <a:bodyPr/>
              <a:lstStyle/>
              <a:p>
                <a:pPr algn="ctr"/>
                <a:endParaRPr lang="en-US"/>
              </a:p>
            </p:txBody>
          </p:sp>
        </p:grpSp>
        <p:grpSp>
          <p:nvGrpSpPr>
            <p:cNvPr id="29754" name="Group 275"/>
            <p:cNvGrpSpPr>
              <a:grpSpLocks/>
            </p:cNvGrpSpPr>
            <p:nvPr/>
          </p:nvGrpSpPr>
          <p:grpSpPr bwMode="auto">
            <a:xfrm>
              <a:off x="2878" y="2739"/>
              <a:ext cx="974" cy="23"/>
              <a:chOff x="2870" y="2739"/>
              <a:chExt cx="974" cy="23"/>
            </a:xfrm>
          </p:grpSpPr>
          <p:sp>
            <p:nvSpPr>
              <p:cNvPr id="29834" name="Rectangle 268"/>
              <p:cNvSpPr>
                <a:spLocks noChangeArrowheads="1"/>
              </p:cNvSpPr>
              <p:nvPr/>
            </p:nvSpPr>
            <p:spPr bwMode="auto">
              <a:xfrm>
                <a:off x="2870" y="2739"/>
                <a:ext cx="92" cy="23"/>
              </a:xfrm>
              <a:prstGeom prst="rect">
                <a:avLst/>
              </a:prstGeom>
              <a:solidFill>
                <a:srgbClr val="0000FF"/>
              </a:solidFill>
              <a:ln w="9525">
                <a:noFill/>
                <a:miter lim="800000"/>
                <a:headEnd/>
                <a:tailEnd/>
              </a:ln>
            </p:spPr>
            <p:txBody>
              <a:bodyPr/>
              <a:lstStyle/>
              <a:p>
                <a:pPr algn="ctr"/>
                <a:endParaRPr lang="en-US"/>
              </a:p>
            </p:txBody>
          </p:sp>
          <p:sp>
            <p:nvSpPr>
              <p:cNvPr id="29835" name="Rectangle 269"/>
              <p:cNvSpPr>
                <a:spLocks noChangeArrowheads="1"/>
              </p:cNvSpPr>
              <p:nvPr/>
            </p:nvSpPr>
            <p:spPr bwMode="auto">
              <a:xfrm>
                <a:off x="3031" y="2739"/>
                <a:ext cx="91" cy="23"/>
              </a:xfrm>
              <a:prstGeom prst="rect">
                <a:avLst/>
              </a:prstGeom>
              <a:solidFill>
                <a:srgbClr val="0000FF"/>
              </a:solidFill>
              <a:ln w="9525">
                <a:noFill/>
                <a:miter lim="800000"/>
                <a:headEnd/>
                <a:tailEnd/>
              </a:ln>
            </p:spPr>
            <p:txBody>
              <a:bodyPr/>
              <a:lstStyle/>
              <a:p>
                <a:pPr algn="ctr"/>
                <a:endParaRPr lang="en-US"/>
              </a:p>
            </p:txBody>
          </p:sp>
          <p:sp>
            <p:nvSpPr>
              <p:cNvPr id="29836" name="Rectangle 270"/>
              <p:cNvSpPr>
                <a:spLocks noChangeArrowheads="1"/>
              </p:cNvSpPr>
              <p:nvPr/>
            </p:nvSpPr>
            <p:spPr bwMode="auto">
              <a:xfrm>
                <a:off x="3191" y="2739"/>
                <a:ext cx="92" cy="23"/>
              </a:xfrm>
              <a:prstGeom prst="rect">
                <a:avLst/>
              </a:prstGeom>
              <a:solidFill>
                <a:srgbClr val="0000FF"/>
              </a:solidFill>
              <a:ln w="9525">
                <a:noFill/>
                <a:miter lim="800000"/>
                <a:headEnd/>
                <a:tailEnd/>
              </a:ln>
            </p:spPr>
            <p:txBody>
              <a:bodyPr/>
              <a:lstStyle/>
              <a:p>
                <a:pPr algn="ctr"/>
                <a:endParaRPr lang="en-US"/>
              </a:p>
            </p:txBody>
          </p:sp>
          <p:sp>
            <p:nvSpPr>
              <p:cNvPr id="29837" name="Rectangle 271"/>
              <p:cNvSpPr>
                <a:spLocks noChangeArrowheads="1"/>
              </p:cNvSpPr>
              <p:nvPr/>
            </p:nvSpPr>
            <p:spPr bwMode="auto">
              <a:xfrm>
                <a:off x="3351" y="2739"/>
                <a:ext cx="92" cy="23"/>
              </a:xfrm>
              <a:prstGeom prst="rect">
                <a:avLst/>
              </a:prstGeom>
              <a:solidFill>
                <a:srgbClr val="0000FF"/>
              </a:solidFill>
              <a:ln w="9525">
                <a:noFill/>
                <a:miter lim="800000"/>
                <a:headEnd/>
                <a:tailEnd/>
              </a:ln>
            </p:spPr>
            <p:txBody>
              <a:bodyPr/>
              <a:lstStyle/>
              <a:p>
                <a:pPr algn="ctr"/>
                <a:endParaRPr lang="en-US"/>
              </a:p>
            </p:txBody>
          </p:sp>
          <p:sp>
            <p:nvSpPr>
              <p:cNvPr id="29838" name="Rectangle 272"/>
              <p:cNvSpPr>
                <a:spLocks noChangeArrowheads="1"/>
              </p:cNvSpPr>
              <p:nvPr/>
            </p:nvSpPr>
            <p:spPr bwMode="auto">
              <a:xfrm>
                <a:off x="3512" y="2739"/>
                <a:ext cx="91" cy="23"/>
              </a:xfrm>
              <a:prstGeom prst="rect">
                <a:avLst/>
              </a:prstGeom>
              <a:solidFill>
                <a:srgbClr val="0000FF"/>
              </a:solidFill>
              <a:ln w="9525">
                <a:noFill/>
                <a:miter lim="800000"/>
                <a:headEnd/>
                <a:tailEnd/>
              </a:ln>
            </p:spPr>
            <p:txBody>
              <a:bodyPr/>
              <a:lstStyle/>
              <a:p>
                <a:pPr algn="ctr"/>
                <a:endParaRPr lang="en-US"/>
              </a:p>
            </p:txBody>
          </p:sp>
          <p:sp>
            <p:nvSpPr>
              <p:cNvPr id="29839" name="Rectangle 273"/>
              <p:cNvSpPr>
                <a:spLocks noChangeArrowheads="1"/>
              </p:cNvSpPr>
              <p:nvPr/>
            </p:nvSpPr>
            <p:spPr bwMode="auto">
              <a:xfrm>
                <a:off x="3672" y="2739"/>
                <a:ext cx="92" cy="23"/>
              </a:xfrm>
              <a:prstGeom prst="rect">
                <a:avLst/>
              </a:prstGeom>
              <a:solidFill>
                <a:srgbClr val="0000FF"/>
              </a:solidFill>
              <a:ln w="9525">
                <a:noFill/>
                <a:miter lim="800000"/>
                <a:headEnd/>
                <a:tailEnd/>
              </a:ln>
            </p:spPr>
            <p:txBody>
              <a:bodyPr/>
              <a:lstStyle/>
              <a:p>
                <a:pPr algn="ctr"/>
                <a:endParaRPr lang="en-US"/>
              </a:p>
            </p:txBody>
          </p:sp>
          <p:sp>
            <p:nvSpPr>
              <p:cNvPr id="29840" name="Rectangle 274"/>
              <p:cNvSpPr>
                <a:spLocks noChangeArrowheads="1"/>
              </p:cNvSpPr>
              <p:nvPr/>
            </p:nvSpPr>
            <p:spPr bwMode="auto">
              <a:xfrm>
                <a:off x="3832" y="2739"/>
                <a:ext cx="12" cy="23"/>
              </a:xfrm>
              <a:prstGeom prst="rect">
                <a:avLst/>
              </a:prstGeom>
              <a:solidFill>
                <a:srgbClr val="0000FF"/>
              </a:solidFill>
              <a:ln w="9525">
                <a:noFill/>
                <a:miter lim="800000"/>
                <a:headEnd/>
                <a:tailEnd/>
              </a:ln>
            </p:spPr>
            <p:txBody>
              <a:bodyPr/>
              <a:lstStyle/>
              <a:p>
                <a:pPr algn="ctr"/>
                <a:endParaRPr lang="en-US"/>
              </a:p>
            </p:txBody>
          </p:sp>
        </p:grpSp>
        <p:sp>
          <p:nvSpPr>
            <p:cNvPr id="29755" name="Line 276"/>
            <p:cNvSpPr>
              <a:spLocks noChangeShapeType="1"/>
            </p:cNvSpPr>
            <p:nvPr/>
          </p:nvSpPr>
          <p:spPr bwMode="auto">
            <a:xfrm>
              <a:off x="3840" y="2922"/>
              <a:ext cx="1" cy="161"/>
            </a:xfrm>
            <a:prstGeom prst="line">
              <a:avLst/>
            </a:prstGeom>
            <a:noFill/>
            <a:ln w="36513">
              <a:solidFill>
                <a:srgbClr val="0000FF"/>
              </a:solidFill>
              <a:round/>
              <a:headEnd/>
              <a:tailEnd/>
            </a:ln>
          </p:spPr>
          <p:txBody>
            <a:bodyPr/>
            <a:lstStyle/>
            <a:p>
              <a:endParaRPr lang="en-US"/>
            </a:p>
          </p:txBody>
        </p:sp>
        <p:sp>
          <p:nvSpPr>
            <p:cNvPr id="29756" name="Rectangle 277"/>
            <p:cNvSpPr>
              <a:spLocks noChangeArrowheads="1"/>
            </p:cNvSpPr>
            <p:nvPr/>
          </p:nvSpPr>
          <p:spPr bwMode="auto">
            <a:xfrm>
              <a:off x="3726" y="3083"/>
              <a:ext cx="286" cy="240"/>
            </a:xfrm>
            <a:prstGeom prst="rect">
              <a:avLst/>
            </a:prstGeom>
            <a:noFill/>
            <a:ln w="9525">
              <a:noFill/>
              <a:miter lim="800000"/>
              <a:headEnd/>
              <a:tailEnd/>
            </a:ln>
          </p:spPr>
          <p:txBody>
            <a:bodyPr/>
            <a:lstStyle/>
            <a:p>
              <a:pPr algn="ctr"/>
              <a:endParaRPr lang="en-US"/>
            </a:p>
          </p:txBody>
        </p:sp>
        <p:sp>
          <p:nvSpPr>
            <p:cNvPr id="29757" name="Rectangle 278"/>
            <p:cNvSpPr>
              <a:spLocks noChangeArrowheads="1"/>
            </p:cNvSpPr>
            <p:nvPr/>
          </p:nvSpPr>
          <p:spPr bwMode="auto">
            <a:xfrm>
              <a:off x="3726" y="3083"/>
              <a:ext cx="228"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ENABLE</a:t>
              </a:r>
              <a:endParaRPr lang="en-US"/>
            </a:p>
          </p:txBody>
        </p:sp>
        <p:sp>
          <p:nvSpPr>
            <p:cNvPr id="29758" name="Rectangle 279"/>
            <p:cNvSpPr>
              <a:spLocks noChangeArrowheads="1"/>
            </p:cNvSpPr>
            <p:nvPr/>
          </p:nvSpPr>
          <p:spPr bwMode="auto">
            <a:xfrm>
              <a:off x="3726" y="3163"/>
              <a:ext cx="235"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CS TEST</a:t>
              </a:r>
              <a:endParaRPr lang="en-US"/>
            </a:p>
          </p:txBody>
        </p:sp>
        <p:sp>
          <p:nvSpPr>
            <p:cNvPr id="29759" name="Rectangle 280"/>
            <p:cNvSpPr>
              <a:spLocks noChangeArrowheads="1"/>
            </p:cNvSpPr>
            <p:nvPr/>
          </p:nvSpPr>
          <p:spPr bwMode="auto">
            <a:xfrm>
              <a:off x="3726" y="3232"/>
              <a:ext cx="204"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 PANEL</a:t>
              </a:r>
              <a:endParaRPr lang="en-US"/>
            </a:p>
          </p:txBody>
        </p:sp>
        <p:grpSp>
          <p:nvGrpSpPr>
            <p:cNvPr id="29760" name="Group 286"/>
            <p:cNvGrpSpPr>
              <a:grpSpLocks/>
            </p:cNvGrpSpPr>
            <p:nvPr/>
          </p:nvGrpSpPr>
          <p:grpSpPr bwMode="auto">
            <a:xfrm>
              <a:off x="3201" y="3690"/>
              <a:ext cx="183" cy="195"/>
              <a:chOff x="3649" y="3690"/>
              <a:chExt cx="183" cy="195"/>
            </a:xfrm>
          </p:grpSpPr>
          <p:grpSp>
            <p:nvGrpSpPr>
              <p:cNvPr id="29829" name="Group 283"/>
              <p:cNvGrpSpPr>
                <a:grpSpLocks/>
              </p:cNvGrpSpPr>
              <p:nvPr/>
            </p:nvGrpSpPr>
            <p:grpSpPr bwMode="auto">
              <a:xfrm>
                <a:off x="3649" y="3690"/>
                <a:ext cx="183" cy="184"/>
                <a:chOff x="3649" y="3690"/>
                <a:chExt cx="183" cy="184"/>
              </a:xfrm>
            </p:grpSpPr>
            <p:sp>
              <p:nvSpPr>
                <p:cNvPr id="29832" name="Oval 281"/>
                <p:cNvSpPr>
                  <a:spLocks noChangeArrowheads="1"/>
                </p:cNvSpPr>
                <p:nvPr/>
              </p:nvSpPr>
              <p:spPr bwMode="auto">
                <a:xfrm>
                  <a:off x="3649" y="3690"/>
                  <a:ext cx="183" cy="184"/>
                </a:xfrm>
                <a:prstGeom prst="ellipse">
                  <a:avLst/>
                </a:prstGeom>
                <a:solidFill>
                  <a:srgbClr val="0000FF"/>
                </a:solidFill>
                <a:ln w="9525">
                  <a:noFill/>
                  <a:round/>
                  <a:headEnd/>
                  <a:tailEnd/>
                </a:ln>
              </p:spPr>
              <p:txBody>
                <a:bodyPr/>
                <a:lstStyle/>
                <a:p>
                  <a:pPr algn="ctr"/>
                  <a:endParaRPr lang="en-US"/>
                </a:p>
              </p:txBody>
            </p:sp>
            <p:sp>
              <p:nvSpPr>
                <p:cNvPr id="29833" name="Oval 282"/>
                <p:cNvSpPr>
                  <a:spLocks noChangeArrowheads="1"/>
                </p:cNvSpPr>
                <p:nvPr/>
              </p:nvSpPr>
              <p:spPr bwMode="auto">
                <a:xfrm>
                  <a:off x="3649" y="3690"/>
                  <a:ext cx="183" cy="184"/>
                </a:xfrm>
                <a:prstGeom prst="ellipse">
                  <a:avLst/>
                </a:prstGeom>
                <a:noFill/>
                <a:ln w="36513" cap="rnd">
                  <a:solidFill>
                    <a:srgbClr val="0000FF"/>
                  </a:solidFill>
                  <a:round/>
                  <a:headEnd/>
                  <a:tailEnd/>
                </a:ln>
              </p:spPr>
              <p:txBody>
                <a:bodyPr/>
                <a:lstStyle/>
                <a:p>
                  <a:pPr algn="ctr"/>
                  <a:endParaRPr lang="en-US"/>
                </a:p>
              </p:txBody>
            </p:sp>
          </p:grpSp>
          <p:sp>
            <p:nvSpPr>
              <p:cNvPr id="29830" name="Rectangle 284"/>
              <p:cNvSpPr>
                <a:spLocks noChangeArrowheads="1"/>
              </p:cNvSpPr>
              <p:nvPr/>
            </p:nvSpPr>
            <p:spPr bwMode="auto">
              <a:xfrm>
                <a:off x="3695" y="3713"/>
                <a:ext cx="114" cy="172"/>
              </a:xfrm>
              <a:prstGeom prst="rect">
                <a:avLst/>
              </a:prstGeom>
              <a:noFill/>
              <a:ln w="9525">
                <a:noFill/>
                <a:miter lim="800000"/>
                <a:headEnd/>
                <a:tailEnd/>
              </a:ln>
            </p:spPr>
            <p:txBody>
              <a:bodyPr/>
              <a:lstStyle/>
              <a:p>
                <a:pPr algn="ctr"/>
                <a:endParaRPr lang="en-US"/>
              </a:p>
            </p:txBody>
          </p:sp>
          <p:sp>
            <p:nvSpPr>
              <p:cNvPr id="29831" name="Rectangle 285"/>
              <p:cNvSpPr>
                <a:spLocks noChangeArrowheads="1"/>
              </p:cNvSpPr>
              <p:nvPr/>
            </p:nvSpPr>
            <p:spPr bwMode="auto">
              <a:xfrm>
                <a:off x="3695" y="3724"/>
                <a:ext cx="92" cy="154"/>
              </a:xfrm>
              <a:prstGeom prst="rect">
                <a:avLst/>
              </a:prstGeom>
              <a:noFill/>
              <a:ln w="9525">
                <a:noFill/>
                <a:miter lim="800000"/>
                <a:headEnd/>
                <a:tailEnd/>
              </a:ln>
            </p:spPr>
            <p:txBody>
              <a:bodyPr wrap="none" lIns="0" tIns="0" rIns="0" bIns="0">
                <a:spAutoFit/>
              </a:bodyPr>
              <a:lstStyle/>
              <a:p>
                <a:pPr algn="ctr"/>
                <a:r>
                  <a:rPr lang="en-US" sz="1600" b="1">
                    <a:solidFill>
                      <a:srgbClr val="000000"/>
                    </a:solidFill>
                  </a:rPr>
                  <a:t>R</a:t>
                </a:r>
                <a:endParaRPr lang="en-US"/>
              </a:p>
            </p:txBody>
          </p:sp>
        </p:grpSp>
        <p:grpSp>
          <p:nvGrpSpPr>
            <p:cNvPr id="29761" name="Group 298"/>
            <p:cNvGrpSpPr>
              <a:grpSpLocks/>
            </p:cNvGrpSpPr>
            <p:nvPr/>
          </p:nvGrpSpPr>
          <p:grpSpPr bwMode="auto">
            <a:xfrm>
              <a:off x="2911" y="3690"/>
              <a:ext cx="195" cy="195"/>
              <a:chOff x="3351" y="3690"/>
              <a:chExt cx="195" cy="195"/>
            </a:xfrm>
          </p:grpSpPr>
          <p:grpSp>
            <p:nvGrpSpPr>
              <p:cNvPr id="29824" name="Group 295"/>
              <p:cNvGrpSpPr>
                <a:grpSpLocks/>
              </p:cNvGrpSpPr>
              <p:nvPr/>
            </p:nvGrpSpPr>
            <p:grpSpPr bwMode="auto">
              <a:xfrm>
                <a:off x="3351" y="3690"/>
                <a:ext cx="195" cy="184"/>
                <a:chOff x="3351" y="3690"/>
                <a:chExt cx="195" cy="184"/>
              </a:xfrm>
            </p:grpSpPr>
            <p:sp>
              <p:nvSpPr>
                <p:cNvPr id="29827" name="Oval 293"/>
                <p:cNvSpPr>
                  <a:spLocks noChangeArrowheads="1"/>
                </p:cNvSpPr>
                <p:nvPr/>
              </p:nvSpPr>
              <p:spPr bwMode="auto">
                <a:xfrm>
                  <a:off x="3351" y="3690"/>
                  <a:ext cx="195" cy="184"/>
                </a:xfrm>
                <a:prstGeom prst="ellipse">
                  <a:avLst/>
                </a:prstGeom>
                <a:solidFill>
                  <a:srgbClr val="0000FF"/>
                </a:solidFill>
                <a:ln w="9525">
                  <a:noFill/>
                  <a:round/>
                  <a:headEnd/>
                  <a:tailEnd/>
                </a:ln>
              </p:spPr>
              <p:txBody>
                <a:bodyPr/>
                <a:lstStyle/>
                <a:p>
                  <a:pPr algn="ctr"/>
                  <a:endParaRPr lang="en-US"/>
                </a:p>
              </p:txBody>
            </p:sp>
            <p:sp>
              <p:nvSpPr>
                <p:cNvPr id="29828" name="Oval 294"/>
                <p:cNvSpPr>
                  <a:spLocks noChangeArrowheads="1"/>
                </p:cNvSpPr>
                <p:nvPr/>
              </p:nvSpPr>
              <p:spPr bwMode="auto">
                <a:xfrm>
                  <a:off x="3351" y="3690"/>
                  <a:ext cx="195" cy="184"/>
                </a:xfrm>
                <a:prstGeom prst="ellipse">
                  <a:avLst/>
                </a:prstGeom>
                <a:noFill/>
                <a:ln w="36513" cap="rnd">
                  <a:solidFill>
                    <a:srgbClr val="0000FF"/>
                  </a:solidFill>
                  <a:round/>
                  <a:headEnd/>
                  <a:tailEnd/>
                </a:ln>
              </p:spPr>
              <p:txBody>
                <a:bodyPr/>
                <a:lstStyle/>
                <a:p>
                  <a:pPr algn="ctr"/>
                  <a:endParaRPr lang="en-US"/>
                </a:p>
              </p:txBody>
            </p:sp>
          </p:grpSp>
          <p:sp>
            <p:nvSpPr>
              <p:cNvPr id="29825" name="Rectangle 296"/>
              <p:cNvSpPr>
                <a:spLocks noChangeArrowheads="1"/>
              </p:cNvSpPr>
              <p:nvPr/>
            </p:nvSpPr>
            <p:spPr bwMode="auto">
              <a:xfrm>
                <a:off x="3409" y="3713"/>
                <a:ext cx="103" cy="172"/>
              </a:xfrm>
              <a:prstGeom prst="rect">
                <a:avLst/>
              </a:prstGeom>
              <a:noFill/>
              <a:ln w="9525">
                <a:noFill/>
                <a:miter lim="800000"/>
                <a:headEnd/>
                <a:tailEnd/>
              </a:ln>
            </p:spPr>
            <p:txBody>
              <a:bodyPr/>
              <a:lstStyle/>
              <a:p>
                <a:pPr algn="ctr"/>
                <a:endParaRPr lang="en-US"/>
              </a:p>
            </p:txBody>
          </p:sp>
          <p:sp>
            <p:nvSpPr>
              <p:cNvPr id="29826" name="Rectangle 297"/>
              <p:cNvSpPr>
                <a:spLocks noChangeArrowheads="1"/>
              </p:cNvSpPr>
              <p:nvPr/>
            </p:nvSpPr>
            <p:spPr bwMode="auto">
              <a:xfrm>
                <a:off x="3409" y="3724"/>
                <a:ext cx="92" cy="154"/>
              </a:xfrm>
              <a:prstGeom prst="rect">
                <a:avLst/>
              </a:prstGeom>
              <a:noFill/>
              <a:ln w="9525">
                <a:noFill/>
                <a:miter lim="800000"/>
                <a:headEnd/>
                <a:tailEnd/>
              </a:ln>
            </p:spPr>
            <p:txBody>
              <a:bodyPr wrap="none" lIns="0" tIns="0" rIns="0" bIns="0">
                <a:spAutoFit/>
              </a:bodyPr>
              <a:lstStyle/>
              <a:p>
                <a:pPr algn="ctr"/>
                <a:r>
                  <a:rPr lang="en-US" sz="1600" b="1">
                    <a:solidFill>
                      <a:srgbClr val="000000"/>
                    </a:solidFill>
                  </a:rPr>
                  <a:t>R</a:t>
                </a:r>
                <a:endParaRPr lang="en-US"/>
              </a:p>
            </p:txBody>
          </p:sp>
        </p:grpSp>
        <p:grpSp>
          <p:nvGrpSpPr>
            <p:cNvPr id="29762" name="Group 304"/>
            <p:cNvGrpSpPr>
              <a:grpSpLocks/>
            </p:cNvGrpSpPr>
            <p:nvPr/>
          </p:nvGrpSpPr>
          <p:grpSpPr bwMode="auto">
            <a:xfrm>
              <a:off x="2625" y="3690"/>
              <a:ext cx="195" cy="195"/>
              <a:chOff x="3065" y="3690"/>
              <a:chExt cx="195" cy="195"/>
            </a:xfrm>
          </p:grpSpPr>
          <p:grpSp>
            <p:nvGrpSpPr>
              <p:cNvPr id="29819" name="Group 301"/>
              <p:cNvGrpSpPr>
                <a:grpSpLocks/>
              </p:cNvGrpSpPr>
              <p:nvPr/>
            </p:nvGrpSpPr>
            <p:grpSpPr bwMode="auto">
              <a:xfrm>
                <a:off x="3065" y="3690"/>
                <a:ext cx="195" cy="184"/>
                <a:chOff x="3065" y="3690"/>
                <a:chExt cx="195" cy="184"/>
              </a:xfrm>
            </p:grpSpPr>
            <p:sp>
              <p:nvSpPr>
                <p:cNvPr id="29822" name="Oval 299"/>
                <p:cNvSpPr>
                  <a:spLocks noChangeArrowheads="1"/>
                </p:cNvSpPr>
                <p:nvPr/>
              </p:nvSpPr>
              <p:spPr bwMode="auto">
                <a:xfrm>
                  <a:off x="3065" y="3690"/>
                  <a:ext cx="195" cy="184"/>
                </a:xfrm>
                <a:prstGeom prst="ellipse">
                  <a:avLst/>
                </a:prstGeom>
                <a:solidFill>
                  <a:srgbClr val="0000FF"/>
                </a:solidFill>
                <a:ln w="9525">
                  <a:noFill/>
                  <a:round/>
                  <a:headEnd/>
                  <a:tailEnd/>
                </a:ln>
              </p:spPr>
              <p:txBody>
                <a:bodyPr/>
                <a:lstStyle/>
                <a:p>
                  <a:pPr algn="ctr"/>
                  <a:endParaRPr lang="en-US"/>
                </a:p>
              </p:txBody>
            </p:sp>
            <p:sp>
              <p:nvSpPr>
                <p:cNvPr id="29823" name="Oval 300"/>
                <p:cNvSpPr>
                  <a:spLocks noChangeArrowheads="1"/>
                </p:cNvSpPr>
                <p:nvPr/>
              </p:nvSpPr>
              <p:spPr bwMode="auto">
                <a:xfrm>
                  <a:off x="3065" y="3690"/>
                  <a:ext cx="195" cy="184"/>
                </a:xfrm>
                <a:prstGeom prst="ellipse">
                  <a:avLst/>
                </a:prstGeom>
                <a:noFill/>
                <a:ln w="36513" cap="rnd">
                  <a:solidFill>
                    <a:srgbClr val="0000FF"/>
                  </a:solidFill>
                  <a:round/>
                  <a:headEnd/>
                  <a:tailEnd/>
                </a:ln>
              </p:spPr>
              <p:txBody>
                <a:bodyPr/>
                <a:lstStyle/>
                <a:p>
                  <a:pPr algn="ctr"/>
                  <a:endParaRPr lang="en-US"/>
                </a:p>
              </p:txBody>
            </p:sp>
          </p:grpSp>
          <p:sp>
            <p:nvSpPr>
              <p:cNvPr id="29820" name="Rectangle 302"/>
              <p:cNvSpPr>
                <a:spLocks noChangeArrowheads="1"/>
              </p:cNvSpPr>
              <p:nvPr/>
            </p:nvSpPr>
            <p:spPr bwMode="auto">
              <a:xfrm>
                <a:off x="3122" y="3713"/>
                <a:ext cx="103" cy="172"/>
              </a:xfrm>
              <a:prstGeom prst="rect">
                <a:avLst/>
              </a:prstGeom>
              <a:noFill/>
              <a:ln w="9525">
                <a:noFill/>
                <a:miter lim="800000"/>
                <a:headEnd/>
                <a:tailEnd/>
              </a:ln>
            </p:spPr>
            <p:txBody>
              <a:bodyPr/>
              <a:lstStyle/>
              <a:p>
                <a:pPr algn="ctr"/>
                <a:endParaRPr lang="en-US"/>
              </a:p>
            </p:txBody>
          </p:sp>
          <p:sp>
            <p:nvSpPr>
              <p:cNvPr id="29821" name="Rectangle 303"/>
              <p:cNvSpPr>
                <a:spLocks noChangeArrowheads="1"/>
              </p:cNvSpPr>
              <p:nvPr/>
            </p:nvSpPr>
            <p:spPr bwMode="auto">
              <a:xfrm>
                <a:off x="3122" y="3724"/>
                <a:ext cx="92" cy="154"/>
              </a:xfrm>
              <a:prstGeom prst="rect">
                <a:avLst/>
              </a:prstGeom>
              <a:noFill/>
              <a:ln w="9525">
                <a:noFill/>
                <a:miter lim="800000"/>
                <a:headEnd/>
                <a:tailEnd/>
              </a:ln>
            </p:spPr>
            <p:txBody>
              <a:bodyPr wrap="none" lIns="0" tIns="0" rIns="0" bIns="0">
                <a:spAutoFit/>
              </a:bodyPr>
              <a:lstStyle/>
              <a:p>
                <a:pPr algn="ctr"/>
                <a:r>
                  <a:rPr lang="en-US" sz="1600" b="1">
                    <a:solidFill>
                      <a:srgbClr val="000000"/>
                    </a:solidFill>
                  </a:rPr>
                  <a:t>R</a:t>
                </a:r>
                <a:endParaRPr lang="en-US"/>
              </a:p>
            </p:txBody>
          </p:sp>
        </p:grpSp>
        <p:grpSp>
          <p:nvGrpSpPr>
            <p:cNvPr id="29763" name="Group 310"/>
            <p:cNvGrpSpPr>
              <a:grpSpLocks/>
            </p:cNvGrpSpPr>
            <p:nvPr/>
          </p:nvGrpSpPr>
          <p:grpSpPr bwMode="auto">
            <a:xfrm>
              <a:off x="2315" y="3690"/>
              <a:ext cx="194" cy="195"/>
              <a:chOff x="2779" y="3690"/>
              <a:chExt cx="194" cy="195"/>
            </a:xfrm>
          </p:grpSpPr>
          <p:grpSp>
            <p:nvGrpSpPr>
              <p:cNvPr id="29814" name="Group 307"/>
              <p:cNvGrpSpPr>
                <a:grpSpLocks/>
              </p:cNvGrpSpPr>
              <p:nvPr/>
            </p:nvGrpSpPr>
            <p:grpSpPr bwMode="auto">
              <a:xfrm>
                <a:off x="2779" y="3690"/>
                <a:ext cx="194" cy="184"/>
                <a:chOff x="2779" y="3690"/>
                <a:chExt cx="194" cy="184"/>
              </a:xfrm>
            </p:grpSpPr>
            <p:sp>
              <p:nvSpPr>
                <p:cNvPr id="29817" name="Oval 305"/>
                <p:cNvSpPr>
                  <a:spLocks noChangeArrowheads="1"/>
                </p:cNvSpPr>
                <p:nvPr/>
              </p:nvSpPr>
              <p:spPr bwMode="auto">
                <a:xfrm>
                  <a:off x="2779" y="3690"/>
                  <a:ext cx="194" cy="184"/>
                </a:xfrm>
                <a:prstGeom prst="ellipse">
                  <a:avLst/>
                </a:prstGeom>
                <a:solidFill>
                  <a:srgbClr val="0000FF"/>
                </a:solidFill>
                <a:ln w="9525">
                  <a:noFill/>
                  <a:round/>
                  <a:headEnd/>
                  <a:tailEnd/>
                </a:ln>
              </p:spPr>
              <p:txBody>
                <a:bodyPr/>
                <a:lstStyle/>
                <a:p>
                  <a:pPr algn="ctr"/>
                  <a:endParaRPr lang="en-US"/>
                </a:p>
              </p:txBody>
            </p:sp>
            <p:sp>
              <p:nvSpPr>
                <p:cNvPr id="29818" name="Oval 306"/>
                <p:cNvSpPr>
                  <a:spLocks noChangeArrowheads="1"/>
                </p:cNvSpPr>
                <p:nvPr/>
              </p:nvSpPr>
              <p:spPr bwMode="auto">
                <a:xfrm>
                  <a:off x="2779" y="3690"/>
                  <a:ext cx="194" cy="184"/>
                </a:xfrm>
                <a:prstGeom prst="ellipse">
                  <a:avLst/>
                </a:prstGeom>
                <a:noFill/>
                <a:ln w="36513" cap="rnd">
                  <a:solidFill>
                    <a:srgbClr val="0000FF"/>
                  </a:solidFill>
                  <a:round/>
                  <a:headEnd/>
                  <a:tailEnd/>
                </a:ln>
              </p:spPr>
              <p:txBody>
                <a:bodyPr/>
                <a:lstStyle/>
                <a:p>
                  <a:pPr algn="ctr"/>
                  <a:endParaRPr lang="en-US"/>
                </a:p>
              </p:txBody>
            </p:sp>
          </p:grpSp>
          <p:sp>
            <p:nvSpPr>
              <p:cNvPr id="29815" name="Rectangle 308"/>
              <p:cNvSpPr>
                <a:spLocks noChangeArrowheads="1"/>
              </p:cNvSpPr>
              <p:nvPr/>
            </p:nvSpPr>
            <p:spPr bwMode="auto">
              <a:xfrm>
                <a:off x="2824" y="3713"/>
                <a:ext cx="115" cy="172"/>
              </a:xfrm>
              <a:prstGeom prst="rect">
                <a:avLst/>
              </a:prstGeom>
              <a:noFill/>
              <a:ln w="9525">
                <a:noFill/>
                <a:miter lim="800000"/>
                <a:headEnd/>
                <a:tailEnd/>
              </a:ln>
            </p:spPr>
            <p:txBody>
              <a:bodyPr/>
              <a:lstStyle/>
              <a:p>
                <a:pPr algn="ctr"/>
                <a:endParaRPr lang="en-US"/>
              </a:p>
            </p:txBody>
          </p:sp>
          <p:sp>
            <p:nvSpPr>
              <p:cNvPr id="29816" name="Rectangle 309"/>
              <p:cNvSpPr>
                <a:spLocks noChangeArrowheads="1"/>
              </p:cNvSpPr>
              <p:nvPr/>
            </p:nvSpPr>
            <p:spPr bwMode="auto">
              <a:xfrm>
                <a:off x="2824" y="3724"/>
                <a:ext cx="92" cy="154"/>
              </a:xfrm>
              <a:prstGeom prst="rect">
                <a:avLst/>
              </a:prstGeom>
              <a:noFill/>
              <a:ln w="9525">
                <a:noFill/>
                <a:miter lim="800000"/>
                <a:headEnd/>
                <a:tailEnd/>
              </a:ln>
            </p:spPr>
            <p:txBody>
              <a:bodyPr wrap="none" lIns="0" tIns="0" rIns="0" bIns="0">
                <a:spAutoFit/>
              </a:bodyPr>
              <a:lstStyle/>
              <a:p>
                <a:pPr algn="ctr"/>
                <a:r>
                  <a:rPr lang="en-US" sz="1600" b="1">
                    <a:solidFill>
                      <a:srgbClr val="000000"/>
                    </a:solidFill>
                  </a:rPr>
                  <a:t>R</a:t>
                </a:r>
                <a:endParaRPr lang="en-US"/>
              </a:p>
            </p:txBody>
          </p:sp>
        </p:grpSp>
        <p:sp>
          <p:nvSpPr>
            <p:cNvPr id="29764" name="Line 324"/>
            <p:cNvSpPr>
              <a:spLocks noChangeShapeType="1"/>
            </p:cNvSpPr>
            <p:nvPr/>
          </p:nvSpPr>
          <p:spPr bwMode="auto">
            <a:xfrm>
              <a:off x="2859" y="3140"/>
              <a:ext cx="9" cy="363"/>
            </a:xfrm>
            <a:prstGeom prst="line">
              <a:avLst/>
            </a:prstGeom>
            <a:noFill/>
            <a:ln w="36513">
              <a:solidFill>
                <a:srgbClr val="0000FF"/>
              </a:solidFill>
              <a:round/>
              <a:headEnd/>
              <a:tailEnd/>
            </a:ln>
          </p:spPr>
          <p:txBody>
            <a:bodyPr/>
            <a:lstStyle/>
            <a:p>
              <a:endParaRPr lang="en-US"/>
            </a:p>
          </p:txBody>
        </p:sp>
        <p:sp>
          <p:nvSpPr>
            <p:cNvPr id="29765" name="Line 325"/>
            <p:cNvSpPr>
              <a:spLocks noChangeShapeType="1"/>
            </p:cNvSpPr>
            <p:nvPr/>
          </p:nvSpPr>
          <p:spPr bwMode="auto">
            <a:xfrm flipH="1">
              <a:off x="2398" y="3510"/>
              <a:ext cx="919" cy="9"/>
            </a:xfrm>
            <a:prstGeom prst="line">
              <a:avLst/>
            </a:prstGeom>
            <a:noFill/>
            <a:ln w="36513">
              <a:solidFill>
                <a:srgbClr val="0000FF"/>
              </a:solidFill>
              <a:round/>
              <a:headEnd/>
              <a:tailEnd/>
            </a:ln>
          </p:spPr>
          <p:txBody>
            <a:bodyPr/>
            <a:lstStyle/>
            <a:p>
              <a:endParaRPr lang="en-US"/>
            </a:p>
          </p:txBody>
        </p:sp>
        <p:sp>
          <p:nvSpPr>
            <p:cNvPr id="29766" name="Line 326"/>
            <p:cNvSpPr>
              <a:spLocks noChangeShapeType="1"/>
            </p:cNvSpPr>
            <p:nvPr/>
          </p:nvSpPr>
          <p:spPr bwMode="auto">
            <a:xfrm flipV="1">
              <a:off x="2414" y="3518"/>
              <a:ext cx="1" cy="172"/>
            </a:xfrm>
            <a:prstGeom prst="line">
              <a:avLst/>
            </a:prstGeom>
            <a:noFill/>
            <a:ln w="36513">
              <a:solidFill>
                <a:srgbClr val="0000FF"/>
              </a:solidFill>
              <a:round/>
              <a:headEnd/>
              <a:tailEnd/>
            </a:ln>
          </p:spPr>
          <p:txBody>
            <a:bodyPr/>
            <a:lstStyle/>
            <a:p>
              <a:endParaRPr lang="en-US"/>
            </a:p>
          </p:txBody>
        </p:sp>
        <p:sp>
          <p:nvSpPr>
            <p:cNvPr id="29767" name="Line 327"/>
            <p:cNvSpPr>
              <a:spLocks noChangeShapeType="1"/>
            </p:cNvSpPr>
            <p:nvPr/>
          </p:nvSpPr>
          <p:spPr bwMode="auto">
            <a:xfrm flipV="1">
              <a:off x="2721" y="3518"/>
              <a:ext cx="1" cy="172"/>
            </a:xfrm>
            <a:prstGeom prst="line">
              <a:avLst/>
            </a:prstGeom>
            <a:noFill/>
            <a:ln w="36513">
              <a:solidFill>
                <a:srgbClr val="0000FF"/>
              </a:solidFill>
              <a:round/>
              <a:headEnd/>
              <a:tailEnd/>
            </a:ln>
          </p:spPr>
          <p:txBody>
            <a:bodyPr/>
            <a:lstStyle/>
            <a:p>
              <a:endParaRPr lang="en-US"/>
            </a:p>
          </p:txBody>
        </p:sp>
        <p:sp>
          <p:nvSpPr>
            <p:cNvPr id="29768" name="Line 329"/>
            <p:cNvSpPr>
              <a:spLocks noChangeShapeType="1"/>
            </p:cNvSpPr>
            <p:nvPr/>
          </p:nvSpPr>
          <p:spPr bwMode="auto">
            <a:xfrm flipV="1">
              <a:off x="3009" y="3518"/>
              <a:ext cx="1" cy="172"/>
            </a:xfrm>
            <a:prstGeom prst="line">
              <a:avLst/>
            </a:prstGeom>
            <a:noFill/>
            <a:ln w="36513">
              <a:solidFill>
                <a:srgbClr val="0000FF"/>
              </a:solidFill>
              <a:round/>
              <a:headEnd/>
              <a:tailEnd/>
            </a:ln>
          </p:spPr>
          <p:txBody>
            <a:bodyPr/>
            <a:lstStyle/>
            <a:p>
              <a:endParaRPr lang="en-US"/>
            </a:p>
          </p:txBody>
        </p:sp>
        <p:sp>
          <p:nvSpPr>
            <p:cNvPr id="29769" name="Line 330"/>
            <p:cNvSpPr>
              <a:spLocks noChangeShapeType="1"/>
            </p:cNvSpPr>
            <p:nvPr/>
          </p:nvSpPr>
          <p:spPr bwMode="auto">
            <a:xfrm flipV="1">
              <a:off x="3303" y="3518"/>
              <a:ext cx="1" cy="172"/>
            </a:xfrm>
            <a:prstGeom prst="line">
              <a:avLst/>
            </a:prstGeom>
            <a:noFill/>
            <a:ln w="36513">
              <a:solidFill>
                <a:srgbClr val="0000FF"/>
              </a:solidFill>
              <a:round/>
              <a:headEnd/>
              <a:tailEnd/>
            </a:ln>
          </p:spPr>
          <p:txBody>
            <a:bodyPr/>
            <a:lstStyle/>
            <a:p>
              <a:endParaRPr lang="en-US"/>
            </a:p>
          </p:txBody>
        </p:sp>
        <p:sp>
          <p:nvSpPr>
            <p:cNvPr id="29770" name="Rectangle 332"/>
            <p:cNvSpPr>
              <a:spLocks noChangeArrowheads="1"/>
            </p:cNvSpPr>
            <p:nvPr/>
          </p:nvSpPr>
          <p:spPr bwMode="auto">
            <a:xfrm>
              <a:off x="2775" y="2120"/>
              <a:ext cx="218" cy="161"/>
            </a:xfrm>
            <a:prstGeom prst="rect">
              <a:avLst/>
            </a:prstGeom>
            <a:noFill/>
            <a:ln w="9525">
              <a:noFill/>
              <a:miter lim="800000"/>
              <a:headEnd/>
              <a:tailEnd/>
            </a:ln>
          </p:spPr>
          <p:txBody>
            <a:bodyPr/>
            <a:lstStyle/>
            <a:p>
              <a:pPr algn="ctr"/>
              <a:endParaRPr lang="en-US"/>
            </a:p>
          </p:txBody>
        </p:sp>
        <p:sp>
          <p:nvSpPr>
            <p:cNvPr id="29771" name="Rectangle 333"/>
            <p:cNvSpPr>
              <a:spLocks noChangeArrowheads="1"/>
            </p:cNvSpPr>
            <p:nvPr/>
          </p:nvSpPr>
          <p:spPr bwMode="auto">
            <a:xfrm>
              <a:off x="2775" y="2120"/>
              <a:ext cx="164"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 AY1A</a:t>
              </a:r>
              <a:endParaRPr lang="en-US"/>
            </a:p>
          </p:txBody>
        </p:sp>
        <p:sp>
          <p:nvSpPr>
            <p:cNvPr id="29772" name="Rectangle 334"/>
            <p:cNvSpPr>
              <a:spLocks noChangeArrowheads="1"/>
            </p:cNvSpPr>
            <p:nvPr/>
          </p:nvSpPr>
          <p:spPr bwMode="auto">
            <a:xfrm>
              <a:off x="2775" y="2189"/>
              <a:ext cx="186" cy="67"/>
            </a:xfrm>
            <a:prstGeom prst="rect">
              <a:avLst/>
            </a:prstGeom>
            <a:noFill/>
            <a:ln w="9525">
              <a:noFill/>
              <a:miter lim="800000"/>
              <a:headEnd/>
              <a:tailEnd/>
            </a:ln>
          </p:spPr>
          <p:txBody>
            <a:bodyPr wrap="none" lIns="0" tIns="0" rIns="0" bIns="0">
              <a:spAutoFit/>
            </a:bodyPr>
            <a:lstStyle/>
            <a:p>
              <a:pPr algn="ctr"/>
              <a:r>
                <a:rPr lang="en-US" sz="700" b="1" i="1">
                  <a:solidFill>
                    <a:srgbClr val="000000"/>
                  </a:solidFill>
                </a:rPr>
                <a:t>(BY1B)</a:t>
              </a:r>
              <a:endParaRPr lang="en-US"/>
            </a:p>
          </p:txBody>
        </p:sp>
        <p:sp>
          <p:nvSpPr>
            <p:cNvPr id="29773" name="Rectangle 335"/>
            <p:cNvSpPr>
              <a:spLocks noChangeArrowheads="1"/>
            </p:cNvSpPr>
            <p:nvPr/>
          </p:nvSpPr>
          <p:spPr bwMode="auto">
            <a:xfrm>
              <a:off x="2546" y="584"/>
              <a:ext cx="1042" cy="172"/>
            </a:xfrm>
            <a:prstGeom prst="rect">
              <a:avLst/>
            </a:prstGeom>
            <a:noFill/>
            <a:ln w="9525">
              <a:noFill/>
              <a:miter lim="800000"/>
              <a:headEnd/>
              <a:tailEnd/>
            </a:ln>
          </p:spPr>
          <p:txBody>
            <a:bodyPr/>
            <a:lstStyle/>
            <a:p>
              <a:pPr algn="ctr"/>
              <a:endParaRPr lang="en-US"/>
            </a:p>
          </p:txBody>
        </p:sp>
        <p:sp>
          <p:nvSpPr>
            <p:cNvPr id="29774" name="Rectangle 336"/>
            <p:cNvSpPr>
              <a:spLocks noChangeArrowheads="1"/>
            </p:cNvSpPr>
            <p:nvPr/>
          </p:nvSpPr>
          <p:spPr bwMode="auto">
            <a:xfrm>
              <a:off x="2546" y="596"/>
              <a:ext cx="895" cy="154"/>
            </a:xfrm>
            <a:prstGeom prst="rect">
              <a:avLst/>
            </a:prstGeom>
            <a:noFill/>
            <a:ln w="9525">
              <a:noFill/>
              <a:miter lim="800000"/>
              <a:headEnd/>
              <a:tailEnd/>
            </a:ln>
          </p:spPr>
          <p:txBody>
            <a:bodyPr wrap="none" lIns="0" tIns="0" rIns="0" bIns="0">
              <a:spAutoFit/>
            </a:bodyPr>
            <a:lstStyle/>
            <a:p>
              <a:pPr algn="ctr"/>
              <a:r>
                <a:rPr lang="en-US" sz="1600" b="1">
                  <a:solidFill>
                    <a:srgbClr val="000000"/>
                  </a:solidFill>
                </a:rPr>
                <a:t>LOGIC CARDS</a:t>
              </a:r>
              <a:endParaRPr lang="en-US"/>
            </a:p>
          </p:txBody>
        </p:sp>
        <p:sp>
          <p:nvSpPr>
            <p:cNvPr id="29775" name="Line 337"/>
            <p:cNvSpPr>
              <a:spLocks noChangeShapeType="1"/>
            </p:cNvSpPr>
            <p:nvPr/>
          </p:nvSpPr>
          <p:spPr bwMode="auto">
            <a:xfrm>
              <a:off x="2351" y="527"/>
              <a:ext cx="1970" cy="1"/>
            </a:xfrm>
            <a:prstGeom prst="line">
              <a:avLst/>
            </a:prstGeom>
            <a:noFill/>
            <a:ln w="36513">
              <a:solidFill>
                <a:srgbClr val="0000FF"/>
              </a:solidFill>
              <a:round/>
              <a:headEnd/>
              <a:tailEnd/>
            </a:ln>
          </p:spPr>
          <p:txBody>
            <a:bodyPr/>
            <a:lstStyle/>
            <a:p>
              <a:endParaRPr lang="en-US"/>
            </a:p>
          </p:txBody>
        </p:sp>
        <p:sp>
          <p:nvSpPr>
            <p:cNvPr id="29776" name="Rectangle 338"/>
            <p:cNvSpPr>
              <a:spLocks noChangeArrowheads="1"/>
            </p:cNvSpPr>
            <p:nvPr/>
          </p:nvSpPr>
          <p:spPr bwMode="auto">
            <a:xfrm>
              <a:off x="2970" y="390"/>
              <a:ext cx="859" cy="137"/>
            </a:xfrm>
            <a:prstGeom prst="rect">
              <a:avLst/>
            </a:prstGeom>
            <a:noFill/>
            <a:ln w="9525">
              <a:noFill/>
              <a:miter lim="800000"/>
              <a:headEnd/>
              <a:tailEnd/>
            </a:ln>
          </p:spPr>
          <p:txBody>
            <a:bodyPr/>
            <a:lstStyle/>
            <a:p>
              <a:pPr algn="ctr"/>
              <a:endParaRPr lang="en-US"/>
            </a:p>
          </p:txBody>
        </p:sp>
        <p:sp>
          <p:nvSpPr>
            <p:cNvPr id="29777" name="Rectangle 339"/>
            <p:cNvSpPr>
              <a:spLocks noChangeArrowheads="1"/>
            </p:cNvSpPr>
            <p:nvPr/>
          </p:nvSpPr>
          <p:spPr bwMode="auto">
            <a:xfrm>
              <a:off x="2970" y="401"/>
              <a:ext cx="769" cy="125"/>
            </a:xfrm>
            <a:prstGeom prst="rect">
              <a:avLst/>
            </a:prstGeom>
            <a:noFill/>
            <a:ln w="9525">
              <a:noFill/>
              <a:miter lim="800000"/>
              <a:headEnd/>
              <a:tailEnd/>
            </a:ln>
          </p:spPr>
          <p:txBody>
            <a:bodyPr wrap="none" lIns="0" tIns="0" rIns="0" bIns="0">
              <a:spAutoFit/>
            </a:bodyPr>
            <a:lstStyle/>
            <a:p>
              <a:pPr algn="ctr"/>
              <a:r>
                <a:rPr lang="en-US" sz="1300" b="1">
                  <a:solidFill>
                    <a:srgbClr val="000000"/>
                  </a:solidFill>
                </a:rPr>
                <a:t>LOGIC TESTER</a:t>
              </a:r>
              <a:endParaRPr lang="en-US"/>
            </a:p>
          </p:txBody>
        </p:sp>
        <p:sp>
          <p:nvSpPr>
            <p:cNvPr id="29778" name="Freeform 340"/>
            <p:cNvSpPr>
              <a:spLocks/>
            </p:cNvSpPr>
            <p:nvPr/>
          </p:nvSpPr>
          <p:spPr bwMode="auto">
            <a:xfrm>
              <a:off x="2328" y="1203"/>
              <a:ext cx="997" cy="321"/>
            </a:xfrm>
            <a:custGeom>
              <a:avLst/>
              <a:gdLst>
                <a:gd name="T0" fmla="*/ 0 w 87"/>
                <a:gd name="T1" fmla="*/ 728764634 h 28"/>
                <a:gd name="T2" fmla="*/ 0 w 87"/>
                <a:gd name="T3" fmla="*/ 728764634 h 28"/>
                <a:gd name="T4" fmla="*/ 0 w 87"/>
                <a:gd name="T5" fmla="*/ 0 h 28"/>
                <a:gd name="T6" fmla="*/ 0 w 87"/>
                <a:gd name="T7" fmla="*/ 0 h 28"/>
                <a:gd name="T8" fmla="*/ 2147483647 w 87"/>
                <a:gd name="T9" fmla="*/ 0 h 28"/>
                <a:gd name="T10" fmla="*/ 2147483647 w 87"/>
                <a:gd name="T11" fmla="*/ 0 h 28"/>
                <a:gd name="T12" fmla="*/ 2147483647 w 87"/>
                <a:gd name="T13" fmla="*/ 728764634 h 28"/>
                <a:gd name="T14" fmla="*/ 2147483647 w 87"/>
                <a:gd name="T15" fmla="*/ 728764634 h 28"/>
                <a:gd name="T16" fmla="*/ 0 w 87"/>
                <a:gd name="T17" fmla="*/ 728764634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28"/>
                <a:gd name="T29" fmla="*/ 87 w 87"/>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28">
                  <a:moveTo>
                    <a:pt x="0" y="28"/>
                  </a:moveTo>
                  <a:cubicBezTo>
                    <a:pt x="0" y="28"/>
                    <a:pt x="0" y="28"/>
                    <a:pt x="0" y="28"/>
                  </a:cubicBezTo>
                  <a:lnTo>
                    <a:pt x="0" y="0"/>
                  </a:lnTo>
                  <a:cubicBezTo>
                    <a:pt x="0" y="0"/>
                    <a:pt x="0" y="0"/>
                    <a:pt x="0" y="0"/>
                  </a:cubicBezTo>
                  <a:lnTo>
                    <a:pt x="87" y="0"/>
                  </a:lnTo>
                  <a:cubicBezTo>
                    <a:pt x="87" y="0"/>
                    <a:pt x="87" y="0"/>
                    <a:pt x="87" y="0"/>
                  </a:cubicBezTo>
                  <a:lnTo>
                    <a:pt x="87" y="28"/>
                  </a:lnTo>
                  <a:cubicBezTo>
                    <a:pt x="87" y="28"/>
                    <a:pt x="87" y="28"/>
                    <a:pt x="87" y="28"/>
                  </a:cubicBezTo>
                  <a:lnTo>
                    <a:pt x="0" y="28"/>
                  </a:lnTo>
                  <a:close/>
                </a:path>
              </a:pathLst>
            </a:custGeom>
            <a:noFill/>
            <a:ln w="36513" cap="rnd">
              <a:solidFill>
                <a:srgbClr val="0000FF"/>
              </a:solidFill>
              <a:prstDash val="solid"/>
              <a:round/>
              <a:headEnd/>
              <a:tailEnd/>
            </a:ln>
          </p:spPr>
          <p:txBody>
            <a:bodyPr/>
            <a:lstStyle/>
            <a:p>
              <a:endParaRPr lang="en-US"/>
            </a:p>
          </p:txBody>
        </p:sp>
        <p:sp>
          <p:nvSpPr>
            <p:cNvPr id="29779" name="Freeform 341"/>
            <p:cNvSpPr>
              <a:spLocks/>
            </p:cNvSpPr>
            <p:nvPr/>
          </p:nvSpPr>
          <p:spPr bwMode="auto">
            <a:xfrm>
              <a:off x="3325" y="1203"/>
              <a:ext cx="1019" cy="321"/>
            </a:xfrm>
            <a:custGeom>
              <a:avLst/>
              <a:gdLst>
                <a:gd name="T0" fmla="*/ 0 w 89"/>
                <a:gd name="T1" fmla="*/ 728764634 h 28"/>
                <a:gd name="T2" fmla="*/ 0 w 89"/>
                <a:gd name="T3" fmla="*/ 728764634 h 28"/>
                <a:gd name="T4" fmla="*/ 0 w 89"/>
                <a:gd name="T5" fmla="*/ 0 h 28"/>
                <a:gd name="T6" fmla="*/ 0 w 89"/>
                <a:gd name="T7" fmla="*/ 0 h 28"/>
                <a:gd name="T8" fmla="*/ 2147483647 w 89"/>
                <a:gd name="T9" fmla="*/ 0 h 28"/>
                <a:gd name="T10" fmla="*/ 2147483647 w 89"/>
                <a:gd name="T11" fmla="*/ 0 h 28"/>
                <a:gd name="T12" fmla="*/ 2147483647 w 89"/>
                <a:gd name="T13" fmla="*/ 728764634 h 28"/>
                <a:gd name="T14" fmla="*/ 2147483647 w 89"/>
                <a:gd name="T15" fmla="*/ 728764634 h 28"/>
                <a:gd name="T16" fmla="*/ 0 w 89"/>
                <a:gd name="T17" fmla="*/ 728764634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28"/>
                <a:gd name="T29" fmla="*/ 89 w 89"/>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28">
                  <a:moveTo>
                    <a:pt x="0" y="28"/>
                  </a:moveTo>
                  <a:cubicBezTo>
                    <a:pt x="0" y="28"/>
                    <a:pt x="0" y="28"/>
                    <a:pt x="0" y="28"/>
                  </a:cubicBezTo>
                  <a:lnTo>
                    <a:pt x="0" y="0"/>
                  </a:lnTo>
                  <a:cubicBezTo>
                    <a:pt x="0" y="0"/>
                    <a:pt x="0" y="0"/>
                    <a:pt x="0" y="0"/>
                  </a:cubicBezTo>
                  <a:lnTo>
                    <a:pt x="89" y="0"/>
                  </a:lnTo>
                  <a:cubicBezTo>
                    <a:pt x="89" y="0"/>
                    <a:pt x="89" y="0"/>
                    <a:pt x="89" y="0"/>
                  </a:cubicBezTo>
                  <a:lnTo>
                    <a:pt x="89" y="28"/>
                  </a:lnTo>
                  <a:cubicBezTo>
                    <a:pt x="89" y="28"/>
                    <a:pt x="89" y="28"/>
                    <a:pt x="89" y="28"/>
                  </a:cubicBezTo>
                  <a:lnTo>
                    <a:pt x="0" y="28"/>
                  </a:lnTo>
                  <a:close/>
                </a:path>
              </a:pathLst>
            </a:custGeom>
            <a:noFill/>
            <a:ln w="36513" cap="rnd">
              <a:solidFill>
                <a:srgbClr val="0000FF"/>
              </a:solidFill>
              <a:prstDash val="solid"/>
              <a:round/>
              <a:headEnd/>
              <a:tailEnd/>
            </a:ln>
          </p:spPr>
          <p:txBody>
            <a:bodyPr/>
            <a:lstStyle/>
            <a:p>
              <a:endParaRPr lang="en-US"/>
            </a:p>
          </p:txBody>
        </p:sp>
        <p:sp>
          <p:nvSpPr>
            <p:cNvPr id="29780" name="Line 342"/>
            <p:cNvSpPr>
              <a:spLocks noChangeShapeType="1"/>
            </p:cNvSpPr>
            <p:nvPr/>
          </p:nvSpPr>
          <p:spPr bwMode="auto">
            <a:xfrm>
              <a:off x="3726" y="527"/>
              <a:ext cx="1" cy="642"/>
            </a:xfrm>
            <a:prstGeom prst="line">
              <a:avLst/>
            </a:prstGeom>
            <a:noFill/>
            <a:ln w="36513">
              <a:solidFill>
                <a:srgbClr val="0000FF"/>
              </a:solidFill>
              <a:round/>
              <a:headEnd/>
              <a:tailEnd/>
            </a:ln>
          </p:spPr>
          <p:txBody>
            <a:bodyPr/>
            <a:lstStyle/>
            <a:p>
              <a:endParaRPr lang="en-US"/>
            </a:p>
          </p:txBody>
        </p:sp>
        <p:sp>
          <p:nvSpPr>
            <p:cNvPr id="29781" name="Rectangle 343"/>
            <p:cNvSpPr>
              <a:spLocks noChangeArrowheads="1"/>
            </p:cNvSpPr>
            <p:nvPr/>
          </p:nvSpPr>
          <p:spPr bwMode="auto">
            <a:xfrm>
              <a:off x="3749" y="1043"/>
              <a:ext cx="584" cy="92"/>
            </a:xfrm>
            <a:prstGeom prst="rect">
              <a:avLst/>
            </a:prstGeom>
            <a:noFill/>
            <a:ln w="9525">
              <a:noFill/>
              <a:miter lim="800000"/>
              <a:headEnd/>
              <a:tailEnd/>
            </a:ln>
          </p:spPr>
          <p:txBody>
            <a:bodyPr/>
            <a:lstStyle/>
            <a:p>
              <a:pPr algn="ctr"/>
              <a:endParaRPr lang="en-US"/>
            </a:p>
          </p:txBody>
        </p:sp>
        <p:sp>
          <p:nvSpPr>
            <p:cNvPr id="29782" name="Rectangle 344"/>
            <p:cNvSpPr>
              <a:spLocks noChangeArrowheads="1"/>
            </p:cNvSpPr>
            <p:nvPr/>
          </p:nvSpPr>
          <p:spPr bwMode="auto">
            <a:xfrm>
              <a:off x="3749" y="1043"/>
              <a:ext cx="564"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MULTIPLEXER</a:t>
              </a:r>
              <a:endParaRPr lang="en-US"/>
            </a:p>
          </p:txBody>
        </p:sp>
        <p:sp>
          <p:nvSpPr>
            <p:cNvPr id="29783" name="Line 345"/>
            <p:cNvSpPr>
              <a:spLocks noChangeShapeType="1"/>
            </p:cNvSpPr>
            <p:nvPr/>
          </p:nvSpPr>
          <p:spPr bwMode="auto">
            <a:xfrm>
              <a:off x="3737" y="997"/>
              <a:ext cx="596" cy="1"/>
            </a:xfrm>
            <a:prstGeom prst="line">
              <a:avLst/>
            </a:prstGeom>
            <a:noFill/>
            <a:ln w="36513">
              <a:solidFill>
                <a:srgbClr val="0000FF"/>
              </a:solidFill>
              <a:round/>
              <a:headEnd/>
              <a:tailEnd/>
            </a:ln>
          </p:spPr>
          <p:txBody>
            <a:bodyPr/>
            <a:lstStyle/>
            <a:p>
              <a:endParaRPr lang="en-US"/>
            </a:p>
          </p:txBody>
        </p:sp>
        <p:sp>
          <p:nvSpPr>
            <p:cNvPr id="29784" name="Rectangle 346"/>
            <p:cNvSpPr>
              <a:spLocks noChangeArrowheads="1"/>
            </p:cNvSpPr>
            <p:nvPr/>
          </p:nvSpPr>
          <p:spPr bwMode="auto">
            <a:xfrm>
              <a:off x="2374" y="1696"/>
              <a:ext cx="264" cy="92"/>
            </a:xfrm>
            <a:prstGeom prst="rect">
              <a:avLst/>
            </a:prstGeom>
            <a:noFill/>
            <a:ln w="9525">
              <a:noFill/>
              <a:miter lim="800000"/>
              <a:headEnd/>
              <a:tailEnd/>
            </a:ln>
          </p:spPr>
          <p:txBody>
            <a:bodyPr/>
            <a:lstStyle/>
            <a:p>
              <a:pPr algn="ctr"/>
              <a:endParaRPr lang="en-US"/>
            </a:p>
          </p:txBody>
        </p:sp>
        <p:sp>
          <p:nvSpPr>
            <p:cNvPr id="29785" name="Rectangle 347"/>
            <p:cNvSpPr>
              <a:spLocks noChangeArrowheads="1"/>
            </p:cNvSpPr>
            <p:nvPr/>
          </p:nvSpPr>
          <p:spPr bwMode="auto">
            <a:xfrm>
              <a:off x="2374" y="1696"/>
              <a:ext cx="252" cy="86"/>
            </a:xfrm>
            <a:prstGeom prst="rect">
              <a:avLst/>
            </a:prstGeom>
            <a:noFill/>
            <a:ln w="9525">
              <a:noFill/>
              <a:miter lim="800000"/>
              <a:headEnd/>
              <a:tailEnd/>
            </a:ln>
          </p:spPr>
          <p:txBody>
            <a:bodyPr wrap="none" lIns="0" tIns="0" rIns="0" bIns="0">
              <a:spAutoFit/>
            </a:bodyPr>
            <a:lstStyle/>
            <a:p>
              <a:pPr algn="ctr"/>
              <a:r>
                <a:rPr lang="en-US" sz="900" b="1" i="1">
                  <a:solidFill>
                    <a:srgbClr val="000000"/>
                  </a:solidFill>
                </a:rPr>
                <a:t>48 VDC</a:t>
              </a:r>
              <a:endParaRPr lang="en-US"/>
            </a:p>
          </p:txBody>
        </p:sp>
        <p:grpSp>
          <p:nvGrpSpPr>
            <p:cNvPr id="29786" name="Group 351"/>
            <p:cNvGrpSpPr>
              <a:grpSpLocks/>
            </p:cNvGrpSpPr>
            <p:nvPr/>
          </p:nvGrpSpPr>
          <p:grpSpPr bwMode="auto">
            <a:xfrm>
              <a:off x="1996" y="1891"/>
              <a:ext cx="149" cy="115"/>
              <a:chOff x="1988" y="1891"/>
              <a:chExt cx="149" cy="115"/>
            </a:xfrm>
          </p:grpSpPr>
          <p:sp>
            <p:nvSpPr>
              <p:cNvPr id="29811" name="Freeform 348"/>
              <p:cNvSpPr>
                <a:spLocks/>
              </p:cNvSpPr>
              <p:nvPr/>
            </p:nvSpPr>
            <p:spPr bwMode="auto">
              <a:xfrm>
                <a:off x="1988" y="1891"/>
                <a:ext cx="149" cy="115"/>
              </a:xfrm>
              <a:custGeom>
                <a:avLst/>
                <a:gdLst>
                  <a:gd name="T0" fmla="*/ 138 w 149"/>
                  <a:gd name="T1" fmla="*/ 0 h 115"/>
                  <a:gd name="T2" fmla="*/ 149 w 149"/>
                  <a:gd name="T3" fmla="*/ 115 h 115"/>
                  <a:gd name="T4" fmla="*/ 0 w 149"/>
                  <a:gd name="T5" fmla="*/ 57 h 115"/>
                  <a:gd name="T6" fmla="*/ 138 w 149"/>
                  <a:gd name="T7" fmla="*/ 0 h 115"/>
                  <a:gd name="T8" fmla="*/ 0 60000 65536"/>
                  <a:gd name="T9" fmla="*/ 0 60000 65536"/>
                  <a:gd name="T10" fmla="*/ 0 60000 65536"/>
                  <a:gd name="T11" fmla="*/ 0 60000 65536"/>
                  <a:gd name="T12" fmla="*/ 0 w 149"/>
                  <a:gd name="T13" fmla="*/ 0 h 115"/>
                  <a:gd name="T14" fmla="*/ 149 w 149"/>
                  <a:gd name="T15" fmla="*/ 115 h 115"/>
                </a:gdLst>
                <a:ahLst/>
                <a:cxnLst>
                  <a:cxn ang="T8">
                    <a:pos x="T0" y="T1"/>
                  </a:cxn>
                  <a:cxn ang="T9">
                    <a:pos x="T2" y="T3"/>
                  </a:cxn>
                  <a:cxn ang="T10">
                    <a:pos x="T4" y="T5"/>
                  </a:cxn>
                  <a:cxn ang="T11">
                    <a:pos x="T6" y="T7"/>
                  </a:cxn>
                </a:cxnLst>
                <a:rect l="T12" t="T13" r="T14" b="T15"/>
                <a:pathLst>
                  <a:path w="149" h="115">
                    <a:moveTo>
                      <a:pt x="138" y="0"/>
                    </a:moveTo>
                    <a:lnTo>
                      <a:pt x="149" y="115"/>
                    </a:lnTo>
                    <a:lnTo>
                      <a:pt x="0" y="57"/>
                    </a:lnTo>
                    <a:lnTo>
                      <a:pt x="138" y="0"/>
                    </a:lnTo>
                  </a:path>
                </a:pathLst>
              </a:custGeom>
              <a:noFill/>
              <a:ln w="36513" cap="flat">
                <a:solidFill>
                  <a:srgbClr val="0000FF"/>
                </a:solidFill>
                <a:prstDash val="solid"/>
                <a:round/>
                <a:headEnd/>
                <a:tailEnd/>
              </a:ln>
            </p:spPr>
            <p:txBody>
              <a:bodyPr/>
              <a:lstStyle/>
              <a:p>
                <a:endParaRPr lang="en-US"/>
              </a:p>
            </p:txBody>
          </p:sp>
          <p:sp>
            <p:nvSpPr>
              <p:cNvPr id="29812" name="Rectangle 349"/>
              <p:cNvSpPr>
                <a:spLocks noChangeArrowheads="1"/>
              </p:cNvSpPr>
              <p:nvPr/>
            </p:nvSpPr>
            <p:spPr bwMode="auto">
              <a:xfrm>
                <a:off x="2068" y="1925"/>
                <a:ext cx="58" cy="69"/>
              </a:xfrm>
              <a:prstGeom prst="rect">
                <a:avLst/>
              </a:prstGeom>
              <a:noFill/>
              <a:ln w="9525">
                <a:noFill/>
                <a:miter lim="800000"/>
                <a:headEnd/>
                <a:tailEnd/>
              </a:ln>
            </p:spPr>
            <p:txBody>
              <a:bodyPr/>
              <a:lstStyle/>
              <a:p>
                <a:pPr algn="ctr"/>
                <a:endParaRPr lang="en-US"/>
              </a:p>
            </p:txBody>
          </p:sp>
          <p:sp>
            <p:nvSpPr>
              <p:cNvPr id="29813" name="Rectangle 350"/>
              <p:cNvSpPr>
                <a:spLocks noChangeArrowheads="1"/>
              </p:cNvSpPr>
              <p:nvPr/>
            </p:nvSpPr>
            <p:spPr bwMode="auto">
              <a:xfrm>
                <a:off x="2068" y="1926"/>
                <a:ext cx="44" cy="67"/>
              </a:xfrm>
              <a:prstGeom prst="rect">
                <a:avLst/>
              </a:prstGeom>
              <a:noFill/>
              <a:ln w="9525">
                <a:noFill/>
                <a:miter lim="800000"/>
                <a:headEnd/>
                <a:tailEnd/>
              </a:ln>
            </p:spPr>
            <p:txBody>
              <a:bodyPr wrap="none" lIns="0" tIns="0" rIns="0" bIns="0">
                <a:spAutoFit/>
              </a:bodyPr>
              <a:lstStyle/>
              <a:p>
                <a:pPr algn="ctr"/>
                <a:r>
                  <a:rPr lang="en-US" sz="700" b="1">
                    <a:solidFill>
                      <a:srgbClr val="000000"/>
                    </a:solidFill>
                  </a:rPr>
                  <a:t>G</a:t>
                </a:r>
                <a:endParaRPr lang="en-US"/>
              </a:p>
            </p:txBody>
          </p:sp>
        </p:grpSp>
        <p:sp>
          <p:nvSpPr>
            <p:cNvPr id="29787" name="Line 352"/>
            <p:cNvSpPr>
              <a:spLocks noChangeShapeType="1"/>
            </p:cNvSpPr>
            <p:nvPr/>
          </p:nvSpPr>
          <p:spPr bwMode="auto">
            <a:xfrm flipH="1">
              <a:off x="2156" y="1960"/>
              <a:ext cx="344" cy="1"/>
            </a:xfrm>
            <a:prstGeom prst="line">
              <a:avLst/>
            </a:prstGeom>
            <a:noFill/>
            <a:ln w="36513">
              <a:solidFill>
                <a:srgbClr val="0000FF"/>
              </a:solidFill>
              <a:round/>
              <a:headEnd/>
              <a:tailEnd/>
            </a:ln>
          </p:spPr>
          <p:txBody>
            <a:bodyPr/>
            <a:lstStyle/>
            <a:p>
              <a:endParaRPr lang="en-US"/>
            </a:p>
          </p:txBody>
        </p:sp>
        <p:sp>
          <p:nvSpPr>
            <p:cNvPr id="29788" name="Line 356"/>
            <p:cNvSpPr>
              <a:spLocks noChangeShapeType="1"/>
            </p:cNvSpPr>
            <p:nvPr/>
          </p:nvSpPr>
          <p:spPr bwMode="auto">
            <a:xfrm flipV="1">
              <a:off x="2867" y="2281"/>
              <a:ext cx="1" cy="149"/>
            </a:xfrm>
            <a:prstGeom prst="line">
              <a:avLst/>
            </a:prstGeom>
            <a:noFill/>
            <a:ln w="36513">
              <a:solidFill>
                <a:srgbClr val="0000FF"/>
              </a:solidFill>
              <a:round/>
              <a:headEnd/>
              <a:tailEnd/>
            </a:ln>
          </p:spPr>
          <p:txBody>
            <a:bodyPr/>
            <a:lstStyle/>
            <a:p>
              <a:endParaRPr lang="en-US"/>
            </a:p>
          </p:txBody>
        </p:sp>
        <p:grpSp>
          <p:nvGrpSpPr>
            <p:cNvPr id="29789" name="Group 364"/>
            <p:cNvGrpSpPr>
              <a:grpSpLocks/>
            </p:cNvGrpSpPr>
            <p:nvPr/>
          </p:nvGrpSpPr>
          <p:grpSpPr bwMode="auto">
            <a:xfrm>
              <a:off x="2638" y="2109"/>
              <a:ext cx="22" cy="974"/>
              <a:chOff x="2630" y="2109"/>
              <a:chExt cx="22" cy="974"/>
            </a:xfrm>
          </p:grpSpPr>
          <p:sp>
            <p:nvSpPr>
              <p:cNvPr id="29804" name="Rectangle 357"/>
              <p:cNvSpPr>
                <a:spLocks noChangeArrowheads="1"/>
              </p:cNvSpPr>
              <p:nvPr/>
            </p:nvSpPr>
            <p:spPr bwMode="auto">
              <a:xfrm>
                <a:off x="2630" y="2109"/>
                <a:ext cx="22" cy="91"/>
              </a:xfrm>
              <a:prstGeom prst="rect">
                <a:avLst/>
              </a:prstGeom>
              <a:solidFill>
                <a:srgbClr val="0000FF"/>
              </a:solidFill>
              <a:ln w="9525">
                <a:noFill/>
                <a:miter lim="800000"/>
                <a:headEnd/>
                <a:tailEnd/>
              </a:ln>
            </p:spPr>
            <p:txBody>
              <a:bodyPr/>
              <a:lstStyle/>
              <a:p>
                <a:pPr algn="ctr"/>
                <a:endParaRPr lang="en-US"/>
              </a:p>
            </p:txBody>
          </p:sp>
          <p:sp>
            <p:nvSpPr>
              <p:cNvPr id="29805" name="Rectangle 358"/>
              <p:cNvSpPr>
                <a:spLocks noChangeArrowheads="1"/>
              </p:cNvSpPr>
              <p:nvPr/>
            </p:nvSpPr>
            <p:spPr bwMode="auto">
              <a:xfrm>
                <a:off x="2630" y="2269"/>
                <a:ext cx="22" cy="92"/>
              </a:xfrm>
              <a:prstGeom prst="rect">
                <a:avLst/>
              </a:prstGeom>
              <a:solidFill>
                <a:srgbClr val="0000FF"/>
              </a:solidFill>
              <a:ln w="9525">
                <a:noFill/>
                <a:miter lim="800000"/>
                <a:headEnd/>
                <a:tailEnd/>
              </a:ln>
            </p:spPr>
            <p:txBody>
              <a:bodyPr/>
              <a:lstStyle/>
              <a:p>
                <a:pPr algn="ctr"/>
                <a:endParaRPr lang="en-US"/>
              </a:p>
            </p:txBody>
          </p:sp>
          <p:sp>
            <p:nvSpPr>
              <p:cNvPr id="29806" name="Rectangle 359"/>
              <p:cNvSpPr>
                <a:spLocks noChangeArrowheads="1"/>
              </p:cNvSpPr>
              <p:nvPr/>
            </p:nvSpPr>
            <p:spPr bwMode="auto">
              <a:xfrm>
                <a:off x="2630" y="2430"/>
                <a:ext cx="22" cy="91"/>
              </a:xfrm>
              <a:prstGeom prst="rect">
                <a:avLst/>
              </a:prstGeom>
              <a:solidFill>
                <a:srgbClr val="0000FF"/>
              </a:solidFill>
              <a:ln w="9525">
                <a:noFill/>
                <a:miter lim="800000"/>
                <a:headEnd/>
                <a:tailEnd/>
              </a:ln>
            </p:spPr>
            <p:txBody>
              <a:bodyPr/>
              <a:lstStyle/>
              <a:p>
                <a:pPr algn="ctr"/>
                <a:endParaRPr lang="en-US"/>
              </a:p>
            </p:txBody>
          </p:sp>
          <p:sp>
            <p:nvSpPr>
              <p:cNvPr id="29807" name="Rectangle 360"/>
              <p:cNvSpPr>
                <a:spLocks noChangeArrowheads="1"/>
              </p:cNvSpPr>
              <p:nvPr/>
            </p:nvSpPr>
            <p:spPr bwMode="auto">
              <a:xfrm>
                <a:off x="2630" y="2590"/>
                <a:ext cx="22" cy="92"/>
              </a:xfrm>
              <a:prstGeom prst="rect">
                <a:avLst/>
              </a:prstGeom>
              <a:solidFill>
                <a:srgbClr val="0000FF"/>
              </a:solidFill>
              <a:ln w="9525">
                <a:noFill/>
                <a:miter lim="800000"/>
                <a:headEnd/>
                <a:tailEnd/>
              </a:ln>
            </p:spPr>
            <p:txBody>
              <a:bodyPr/>
              <a:lstStyle/>
              <a:p>
                <a:pPr algn="ctr"/>
                <a:endParaRPr lang="en-US"/>
              </a:p>
            </p:txBody>
          </p:sp>
          <p:sp>
            <p:nvSpPr>
              <p:cNvPr id="29808" name="Rectangle 361"/>
              <p:cNvSpPr>
                <a:spLocks noChangeArrowheads="1"/>
              </p:cNvSpPr>
              <p:nvPr/>
            </p:nvSpPr>
            <p:spPr bwMode="auto">
              <a:xfrm>
                <a:off x="2630" y="2750"/>
                <a:ext cx="22" cy="92"/>
              </a:xfrm>
              <a:prstGeom prst="rect">
                <a:avLst/>
              </a:prstGeom>
              <a:solidFill>
                <a:srgbClr val="0000FF"/>
              </a:solidFill>
              <a:ln w="9525">
                <a:noFill/>
                <a:miter lim="800000"/>
                <a:headEnd/>
                <a:tailEnd/>
              </a:ln>
            </p:spPr>
            <p:txBody>
              <a:bodyPr/>
              <a:lstStyle/>
              <a:p>
                <a:pPr algn="ctr"/>
                <a:endParaRPr lang="en-US"/>
              </a:p>
            </p:txBody>
          </p:sp>
          <p:sp>
            <p:nvSpPr>
              <p:cNvPr id="29809" name="Rectangle 362"/>
              <p:cNvSpPr>
                <a:spLocks noChangeArrowheads="1"/>
              </p:cNvSpPr>
              <p:nvPr/>
            </p:nvSpPr>
            <p:spPr bwMode="auto">
              <a:xfrm>
                <a:off x="2630" y="2911"/>
                <a:ext cx="22" cy="92"/>
              </a:xfrm>
              <a:prstGeom prst="rect">
                <a:avLst/>
              </a:prstGeom>
              <a:solidFill>
                <a:srgbClr val="0000FF"/>
              </a:solidFill>
              <a:ln w="9525">
                <a:noFill/>
                <a:miter lim="800000"/>
                <a:headEnd/>
                <a:tailEnd/>
              </a:ln>
            </p:spPr>
            <p:txBody>
              <a:bodyPr/>
              <a:lstStyle/>
              <a:p>
                <a:pPr algn="ctr"/>
                <a:endParaRPr lang="en-US"/>
              </a:p>
            </p:txBody>
          </p:sp>
          <p:sp>
            <p:nvSpPr>
              <p:cNvPr id="29810" name="Rectangle 363"/>
              <p:cNvSpPr>
                <a:spLocks noChangeArrowheads="1"/>
              </p:cNvSpPr>
              <p:nvPr/>
            </p:nvSpPr>
            <p:spPr bwMode="auto">
              <a:xfrm>
                <a:off x="2630" y="3071"/>
                <a:ext cx="22" cy="12"/>
              </a:xfrm>
              <a:prstGeom prst="rect">
                <a:avLst/>
              </a:prstGeom>
              <a:solidFill>
                <a:srgbClr val="0000FF"/>
              </a:solidFill>
              <a:ln w="9525">
                <a:noFill/>
                <a:miter lim="800000"/>
                <a:headEnd/>
                <a:tailEnd/>
              </a:ln>
            </p:spPr>
            <p:txBody>
              <a:bodyPr/>
              <a:lstStyle/>
              <a:p>
                <a:pPr algn="ctr"/>
                <a:endParaRPr lang="en-US"/>
              </a:p>
            </p:txBody>
          </p:sp>
        </p:grpSp>
        <p:grpSp>
          <p:nvGrpSpPr>
            <p:cNvPr id="29790" name="Group 367"/>
            <p:cNvGrpSpPr>
              <a:grpSpLocks/>
            </p:cNvGrpSpPr>
            <p:nvPr/>
          </p:nvGrpSpPr>
          <p:grpSpPr bwMode="auto">
            <a:xfrm>
              <a:off x="2649" y="3083"/>
              <a:ext cx="218" cy="23"/>
              <a:chOff x="2641" y="3083"/>
              <a:chExt cx="218" cy="23"/>
            </a:xfrm>
          </p:grpSpPr>
          <p:sp>
            <p:nvSpPr>
              <p:cNvPr id="29802" name="Rectangle 365"/>
              <p:cNvSpPr>
                <a:spLocks noChangeArrowheads="1"/>
              </p:cNvSpPr>
              <p:nvPr/>
            </p:nvSpPr>
            <p:spPr bwMode="auto">
              <a:xfrm>
                <a:off x="2641" y="3083"/>
                <a:ext cx="92" cy="23"/>
              </a:xfrm>
              <a:prstGeom prst="rect">
                <a:avLst/>
              </a:prstGeom>
              <a:solidFill>
                <a:srgbClr val="0000FF"/>
              </a:solidFill>
              <a:ln w="9525">
                <a:noFill/>
                <a:miter lim="800000"/>
                <a:headEnd/>
                <a:tailEnd/>
              </a:ln>
            </p:spPr>
            <p:txBody>
              <a:bodyPr/>
              <a:lstStyle/>
              <a:p>
                <a:pPr algn="ctr"/>
                <a:endParaRPr lang="en-US"/>
              </a:p>
            </p:txBody>
          </p:sp>
          <p:sp>
            <p:nvSpPr>
              <p:cNvPr id="29803" name="Rectangle 366"/>
              <p:cNvSpPr>
                <a:spLocks noChangeArrowheads="1"/>
              </p:cNvSpPr>
              <p:nvPr/>
            </p:nvSpPr>
            <p:spPr bwMode="auto">
              <a:xfrm>
                <a:off x="2801" y="3083"/>
                <a:ext cx="58" cy="23"/>
              </a:xfrm>
              <a:prstGeom prst="rect">
                <a:avLst/>
              </a:prstGeom>
              <a:solidFill>
                <a:srgbClr val="0000FF"/>
              </a:solidFill>
              <a:ln w="9525">
                <a:noFill/>
                <a:miter lim="800000"/>
                <a:headEnd/>
                <a:tailEnd/>
              </a:ln>
            </p:spPr>
            <p:txBody>
              <a:bodyPr/>
              <a:lstStyle/>
              <a:p>
                <a:pPr algn="ctr"/>
                <a:endParaRPr lang="en-US"/>
              </a:p>
            </p:txBody>
          </p:sp>
        </p:grpSp>
        <p:sp>
          <p:nvSpPr>
            <p:cNvPr id="29791" name="Rectangle 368"/>
            <p:cNvSpPr>
              <a:spLocks noChangeArrowheads="1"/>
            </p:cNvSpPr>
            <p:nvPr/>
          </p:nvSpPr>
          <p:spPr bwMode="auto">
            <a:xfrm>
              <a:off x="3749" y="607"/>
              <a:ext cx="595" cy="287"/>
            </a:xfrm>
            <a:prstGeom prst="rect">
              <a:avLst/>
            </a:prstGeom>
            <a:noFill/>
            <a:ln w="9525">
              <a:noFill/>
              <a:miter lim="800000"/>
              <a:headEnd/>
              <a:tailEnd/>
            </a:ln>
          </p:spPr>
          <p:txBody>
            <a:bodyPr/>
            <a:lstStyle/>
            <a:p>
              <a:pPr algn="ctr"/>
              <a:endParaRPr lang="en-US"/>
            </a:p>
          </p:txBody>
        </p:sp>
        <p:sp>
          <p:nvSpPr>
            <p:cNvPr id="29792" name="Rectangle 369"/>
            <p:cNvSpPr>
              <a:spLocks noChangeArrowheads="1"/>
            </p:cNvSpPr>
            <p:nvPr/>
          </p:nvSpPr>
          <p:spPr bwMode="auto">
            <a:xfrm>
              <a:off x="3749" y="596"/>
              <a:ext cx="562"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PERMISSIVES,</a:t>
              </a:r>
              <a:endParaRPr lang="en-US"/>
            </a:p>
          </p:txBody>
        </p:sp>
        <p:sp>
          <p:nvSpPr>
            <p:cNvPr id="29793" name="Rectangle 370"/>
            <p:cNvSpPr>
              <a:spLocks noChangeArrowheads="1"/>
            </p:cNvSpPr>
            <p:nvPr/>
          </p:nvSpPr>
          <p:spPr bwMode="auto">
            <a:xfrm>
              <a:off x="3749" y="688"/>
              <a:ext cx="537"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MEMORIES, &amp;</a:t>
              </a:r>
              <a:endParaRPr lang="en-US"/>
            </a:p>
          </p:txBody>
        </p:sp>
        <p:sp>
          <p:nvSpPr>
            <p:cNvPr id="29794" name="Rectangle 371"/>
            <p:cNvSpPr>
              <a:spLocks noChangeArrowheads="1"/>
            </p:cNvSpPr>
            <p:nvPr/>
          </p:nvSpPr>
          <p:spPr bwMode="auto">
            <a:xfrm>
              <a:off x="3749" y="780"/>
              <a:ext cx="404"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   BLOCKS</a:t>
              </a:r>
              <a:endParaRPr lang="en-US"/>
            </a:p>
          </p:txBody>
        </p:sp>
        <p:sp>
          <p:nvSpPr>
            <p:cNvPr id="29795" name="Rectangle 372"/>
            <p:cNvSpPr>
              <a:spLocks noChangeArrowheads="1"/>
            </p:cNvSpPr>
            <p:nvPr/>
          </p:nvSpPr>
          <p:spPr bwMode="auto">
            <a:xfrm>
              <a:off x="2603" y="871"/>
              <a:ext cx="871" cy="195"/>
            </a:xfrm>
            <a:prstGeom prst="rect">
              <a:avLst/>
            </a:prstGeom>
            <a:noFill/>
            <a:ln w="9525">
              <a:noFill/>
              <a:miter lim="800000"/>
              <a:headEnd/>
              <a:tailEnd/>
            </a:ln>
          </p:spPr>
          <p:txBody>
            <a:bodyPr/>
            <a:lstStyle/>
            <a:p>
              <a:pPr algn="ctr"/>
              <a:endParaRPr lang="en-US"/>
            </a:p>
          </p:txBody>
        </p:sp>
        <p:sp>
          <p:nvSpPr>
            <p:cNvPr id="29796" name="Rectangle 373"/>
            <p:cNvSpPr>
              <a:spLocks noChangeArrowheads="1"/>
            </p:cNvSpPr>
            <p:nvPr/>
          </p:nvSpPr>
          <p:spPr bwMode="auto">
            <a:xfrm>
              <a:off x="2603" y="871"/>
              <a:ext cx="835"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CHECK FOR PROPER</a:t>
              </a:r>
              <a:endParaRPr lang="en-US"/>
            </a:p>
          </p:txBody>
        </p:sp>
        <p:sp>
          <p:nvSpPr>
            <p:cNvPr id="29797" name="Rectangle 374"/>
            <p:cNvSpPr>
              <a:spLocks noChangeArrowheads="1"/>
            </p:cNvSpPr>
            <p:nvPr/>
          </p:nvSpPr>
          <p:spPr bwMode="auto">
            <a:xfrm>
              <a:off x="2603" y="963"/>
              <a:ext cx="670" cy="96"/>
            </a:xfrm>
            <a:prstGeom prst="rect">
              <a:avLst/>
            </a:prstGeom>
            <a:noFill/>
            <a:ln w="9525">
              <a:noFill/>
              <a:miter lim="800000"/>
              <a:headEnd/>
              <a:tailEnd/>
            </a:ln>
          </p:spPr>
          <p:txBody>
            <a:bodyPr wrap="none" lIns="0" tIns="0" rIns="0" bIns="0">
              <a:spAutoFit/>
            </a:bodyPr>
            <a:lstStyle/>
            <a:p>
              <a:pPr algn="ctr"/>
              <a:r>
                <a:rPr lang="en-US" sz="1000" b="1">
                  <a:solidFill>
                    <a:srgbClr val="000000"/>
                  </a:solidFill>
                </a:rPr>
                <a:t>     COINCIDENCE</a:t>
              </a:r>
              <a:endParaRPr lang="en-US"/>
            </a:p>
          </p:txBody>
        </p:sp>
        <p:sp>
          <p:nvSpPr>
            <p:cNvPr id="29798" name="Rectangle 376"/>
            <p:cNvSpPr>
              <a:spLocks noChangeArrowheads="1"/>
            </p:cNvSpPr>
            <p:nvPr/>
          </p:nvSpPr>
          <p:spPr bwMode="auto">
            <a:xfrm>
              <a:off x="2500" y="3392"/>
              <a:ext cx="256" cy="96"/>
            </a:xfrm>
            <a:prstGeom prst="rect">
              <a:avLst/>
            </a:prstGeom>
            <a:noFill/>
            <a:ln w="9525">
              <a:noFill/>
              <a:miter lim="800000"/>
              <a:headEnd/>
              <a:tailEnd/>
            </a:ln>
          </p:spPr>
          <p:txBody>
            <a:bodyPr wrap="none" lIns="0" tIns="0" rIns="0" bIns="0">
              <a:spAutoFit/>
            </a:bodyPr>
            <a:lstStyle/>
            <a:p>
              <a:pPr algn="ctr"/>
              <a:r>
                <a:rPr lang="en-US" sz="1000"/>
                <a:t>SLAVE</a:t>
              </a:r>
            </a:p>
          </p:txBody>
        </p:sp>
        <p:sp>
          <p:nvSpPr>
            <p:cNvPr id="29799" name="Line 377"/>
            <p:cNvSpPr>
              <a:spLocks noChangeShapeType="1"/>
            </p:cNvSpPr>
            <p:nvPr/>
          </p:nvSpPr>
          <p:spPr bwMode="auto">
            <a:xfrm flipV="1">
              <a:off x="3320" y="2512"/>
              <a:ext cx="0" cy="336"/>
            </a:xfrm>
            <a:prstGeom prst="line">
              <a:avLst/>
            </a:prstGeom>
            <a:noFill/>
            <a:ln w="38100">
              <a:solidFill>
                <a:srgbClr val="3333FF"/>
              </a:solidFill>
              <a:round/>
              <a:headEnd/>
              <a:tailEnd type="triangle" w="med" len="med"/>
            </a:ln>
          </p:spPr>
          <p:txBody>
            <a:bodyPr/>
            <a:lstStyle/>
            <a:p>
              <a:endParaRPr lang="en-US"/>
            </a:p>
          </p:txBody>
        </p:sp>
        <p:sp>
          <p:nvSpPr>
            <p:cNvPr id="29800" name="Line 378"/>
            <p:cNvSpPr>
              <a:spLocks noChangeShapeType="1"/>
            </p:cNvSpPr>
            <p:nvPr/>
          </p:nvSpPr>
          <p:spPr bwMode="auto">
            <a:xfrm>
              <a:off x="2784" y="3032"/>
              <a:ext cx="160" cy="0"/>
            </a:xfrm>
            <a:prstGeom prst="line">
              <a:avLst/>
            </a:prstGeom>
            <a:noFill/>
            <a:ln w="38100">
              <a:solidFill>
                <a:srgbClr val="3333FF"/>
              </a:solidFill>
              <a:round/>
              <a:headEnd/>
              <a:tailEnd/>
            </a:ln>
          </p:spPr>
          <p:txBody>
            <a:bodyPr/>
            <a:lstStyle/>
            <a:p>
              <a:endParaRPr lang="en-US"/>
            </a:p>
          </p:txBody>
        </p:sp>
        <p:sp>
          <p:nvSpPr>
            <p:cNvPr id="29801" name="Line 379"/>
            <p:cNvSpPr>
              <a:spLocks noChangeShapeType="1"/>
            </p:cNvSpPr>
            <p:nvPr/>
          </p:nvSpPr>
          <p:spPr bwMode="auto">
            <a:xfrm>
              <a:off x="2784" y="3128"/>
              <a:ext cx="160" cy="0"/>
            </a:xfrm>
            <a:prstGeom prst="line">
              <a:avLst/>
            </a:prstGeom>
            <a:noFill/>
            <a:ln w="38100">
              <a:solidFill>
                <a:srgbClr val="3333FF"/>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457200" y="523875"/>
            <a:ext cx="8229600" cy="511175"/>
          </a:xfrm>
        </p:spPr>
        <p:txBody>
          <a:bodyPr rtlCol="0">
            <a:normAutofit fontScale="90000"/>
          </a:bodyPr>
          <a:lstStyle/>
          <a:p>
            <a:pPr eaLnBrk="1" fontAlgn="auto" hangingPunct="1">
              <a:spcAft>
                <a:spcPts val="0"/>
              </a:spcAft>
              <a:defRPr/>
            </a:pPr>
            <a:r>
              <a:rPr lang="en-US" sz="4000" dirty="0" smtClean="0">
                <a:latin typeface="Comic Sans MS" pitchFamily="66" charset="0"/>
              </a:rPr>
              <a:t>Objectives Review</a:t>
            </a:r>
            <a:endParaRPr lang="en-US" sz="4000" dirty="0">
              <a:latin typeface="Comic Sans MS" pitchFamily="66" charset="0"/>
            </a:endParaRPr>
          </a:p>
        </p:txBody>
      </p:sp>
      <p:sp>
        <p:nvSpPr>
          <p:cNvPr id="6" name="Slide Number Placeholder 5"/>
          <p:cNvSpPr>
            <a:spLocks noGrp="1"/>
          </p:cNvSpPr>
          <p:nvPr>
            <p:ph type="sldNum" sz="quarter" idx="12"/>
          </p:nvPr>
        </p:nvSpPr>
        <p:spPr/>
        <p:txBody>
          <a:bodyPr/>
          <a:lstStyle/>
          <a:p>
            <a:pPr>
              <a:defRPr/>
            </a:pPr>
            <a:fld id="{14A8C85F-8992-4396-89E7-C66E28AD3B18}" type="slidenum">
              <a:rPr lang="en-US"/>
              <a:pPr>
                <a:defRPr/>
              </a:pPr>
              <a:t>29</a:t>
            </a:fld>
            <a:endParaRPr lang="en-US" dirty="0"/>
          </a:p>
        </p:txBody>
      </p:sp>
      <p:sp>
        <p:nvSpPr>
          <p:cNvPr id="10245" name="Rectangle 5"/>
          <p:cNvSpPr>
            <a:spLocks noChangeArrowheads="1"/>
          </p:cNvSpPr>
          <p:nvPr/>
        </p:nvSpPr>
        <p:spPr bwMode="auto">
          <a:xfrm>
            <a:off x="155575" y="1368425"/>
            <a:ext cx="8847138" cy="4787900"/>
          </a:xfrm>
          <a:prstGeom prst="rect">
            <a:avLst/>
          </a:prstGeom>
          <a:noFill/>
          <a:ln w="9525">
            <a:noFill/>
            <a:miter lim="800000"/>
            <a:headEnd/>
            <a:tailEnd/>
          </a:ln>
        </p:spPr>
        <p:txBody>
          <a:bodyPr anchor="ctr">
            <a:spAutoFit/>
          </a:bodyPr>
          <a:lstStyle/>
          <a:p>
            <a:pPr marL="514350" indent="-514350">
              <a:lnSpc>
                <a:spcPct val="90000"/>
              </a:lnSpc>
              <a:spcAft>
                <a:spcPct val="25000"/>
              </a:spcAft>
              <a:buFontTx/>
              <a:buAutoNum type="arabicPeriod"/>
              <a:tabLst>
                <a:tab pos="457200" algn="l"/>
              </a:tabLst>
            </a:pPr>
            <a:r>
              <a:rPr lang="en-US" sz="2800">
                <a:latin typeface="Comic Sans MS" pitchFamily="66" charset="0"/>
              </a:rPr>
              <a:t>State the overall purpose of the Reactor Protection System (RPS).</a:t>
            </a:r>
          </a:p>
          <a:p>
            <a:pPr marL="514350" indent="-514350">
              <a:lnSpc>
                <a:spcPct val="90000"/>
              </a:lnSpc>
              <a:spcAft>
                <a:spcPct val="25000"/>
              </a:spcAft>
              <a:buFontTx/>
              <a:buAutoNum type="arabicPeriod"/>
              <a:tabLst>
                <a:tab pos="457200" algn="l"/>
              </a:tabLst>
            </a:pPr>
            <a:r>
              <a:rPr lang="en-US" sz="2800">
                <a:latin typeface="Comic Sans MS" pitchFamily="66" charset="0"/>
              </a:rPr>
              <a:t>Describe the defense-in-depth features of the RPS.</a:t>
            </a:r>
          </a:p>
          <a:p>
            <a:pPr marL="514350" indent="-514350">
              <a:lnSpc>
                <a:spcPct val="90000"/>
              </a:lnSpc>
              <a:spcAft>
                <a:spcPct val="25000"/>
              </a:spcAft>
              <a:buFontTx/>
              <a:buAutoNum type="arabicPeriod"/>
              <a:tabLst>
                <a:tab pos="457200" algn="l"/>
              </a:tabLst>
            </a:pPr>
            <a:r>
              <a:rPr lang="en-US" sz="2800">
                <a:latin typeface="Comic Sans MS" pitchFamily="66" charset="0"/>
              </a:rPr>
              <a:t>List three main functions of the Solid State Protection System (SSPS).</a:t>
            </a:r>
            <a:endParaRPr lang="en-US" sz="1400">
              <a:cs typeface="Times New Roman" pitchFamily="18" charset="0"/>
            </a:endParaRPr>
          </a:p>
          <a:p>
            <a:pPr marL="514350" indent="-514350">
              <a:lnSpc>
                <a:spcPct val="90000"/>
              </a:lnSpc>
              <a:spcAft>
                <a:spcPct val="25000"/>
              </a:spcAft>
              <a:buFontTx/>
              <a:buAutoNum type="arabicPeriod"/>
              <a:tabLst>
                <a:tab pos="457200" algn="l"/>
              </a:tabLst>
            </a:pPr>
            <a:r>
              <a:rPr lang="en-US" sz="2800">
                <a:latin typeface="Comic Sans MS" pitchFamily="66" charset="0"/>
              </a:rPr>
              <a:t>Describe the protection scheme that provides inputs to the SSPS.</a:t>
            </a:r>
          </a:p>
          <a:p>
            <a:pPr marL="514350" indent="-514350">
              <a:lnSpc>
                <a:spcPct val="90000"/>
              </a:lnSpc>
              <a:spcAft>
                <a:spcPct val="25000"/>
              </a:spcAft>
              <a:buFontTx/>
              <a:buAutoNum type="arabicPeriod"/>
              <a:tabLst>
                <a:tab pos="457200" algn="l"/>
              </a:tabLst>
            </a:pPr>
            <a:r>
              <a:rPr lang="en-US" sz="2800">
                <a:latin typeface="Comic Sans MS" pitchFamily="66" charset="0"/>
              </a:rPr>
              <a:t>Describe how the SSPS is designed to satisfy the regulatory requirements for redundancy, independence, and testability.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7BAA90B-BE24-4222-91DC-D3F46B929903}" type="slidenum">
              <a:rPr lang="en-US"/>
              <a:pPr>
                <a:defRPr/>
              </a:pPr>
              <a:t>3</a:t>
            </a:fld>
            <a:endParaRPr lang="en-US" dirty="0"/>
          </a:p>
        </p:txBody>
      </p:sp>
      <p:graphicFrame>
        <p:nvGraphicFramePr>
          <p:cNvPr id="4194" name="Group 98"/>
          <p:cNvGraphicFramePr>
            <a:graphicFrameLocks noGrp="1"/>
          </p:cNvGraphicFramePr>
          <p:nvPr>
            <p:ph idx="4294967295"/>
            <p:extLst>
              <p:ext uri="{D42A27DB-BD31-4B8C-83A1-F6EECF244321}">
                <p14:modId xmlns:p14="http://schemas.microsoft.com/office/powerpoint/2010/main" val="3754423272"/>
              </p:ext>
            </p:extLst>
          </p:nvPr>
        </p:nvGraphicFramePr>
        <p:xfrm>
          <a:off x="599089" y="401638"/>
          <a:ext cx="8056179" cy="5886453"/>
        </p:xfrm>
        <a:graphic>
          <a:graphicData uri="http://schemas.openxmlformats.org/drawingml/2006/table">
            <a:tbl>
              <a:tblPr/>
              <a:tblGrid>
                <a:gridCol w="618172"/>
                <a:gridCol w="842510"/>
                <a:gridCol w="4696114"/>
                <a:gridCol w="1012007"/>
                <a:gridCol w="887376"/>
              </a:tblGrid>
              <a:tr h="423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200" b="1" i="0" u="sng" strike="noStrike" cap="none" normalizeH="0" baseline="0" dirty="0" smtClean="0">
                          <a:ln>
                            <a:noFill/>
                          </a:ln>
                          <a:solidFill>
                            <a:srgbClr val="000000"/>
                          </a:solidFill>
                          <a:effectLst/>
                          <a:latin typeface="Arial" charset="0"/>
                        </a:rPr>
                        <a:t>Rev 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200" b="1" i="0" u="sng" strike="noStrike" cap="none" normalizeH="0" baseline="0" dirty="0" smtClean="0">
                          <a:ln>
                            <a:noFill/>
                          </a:ln>
                          <a:solidFill>
                            <a:srgbClr val="000000"/>
                          </a:solidFill>
                          <a:effectLst/>
                          <a:latin typeface="Arial" charset="0"/>
                        </a:rPr>
                        <a:t>Date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200" b="1" i="0" u="sng" strike="noStrike" cap="none" normalizeH="0" baseline="0" dirty="0" smtClean="0">
                          <a:ln>
                            <a:noFill/>
                          </a:ln>
                          <a:solidFill>
                            <a:srgbClr val="000000"/>
                          </a:solidFill>
                          <a:effectLst/>
                          <a:latin typeface="Arial" charset="0"/>
                        </a:rPr>
                        <a:t>Reason for Revision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200" b="1" i="0" u="sng" strike="noStrike" cap="none" normalizeH="0" baseline="0" dirty="0" smtClean="0">
                          <a:ln>
                            <a:noFill/>
                          </a:ln>
                          <a:solidFill>
                            <a:srgbClr val="000000"/>
                          </a:solidFill>
                          <a:effectLst/>
                          <a:latin typeface="Arial" charset="0"/>
                        </a:rPr>
                        <a:t>Author’s Initials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200" b="1" i="0" u="sng" strike="noStrike" cap="none" normalizeH="0" baseline="0" dirty="0" smtClean="0">
                          <a:ln>
                            <a:noFill/>
                          </a:ln>
                          <a:solidFill>
                            <a:srgbClr val="000000"/>
                          </a:solidFill>
                          <a:effectLst/>
                          <a:latin typeface="Arial" charset="0"/>
                        </a:rPr>
                        <a:t>Supv’s Initials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32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53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200" b="0" i="0" u="none" strike="noStrike" cap="none" normalizeH="0" baseline="0" dirty="0" smtClean="0">
                        <a:ln>
                          <a:noFill/>
                        </a:ln>
                        <a:solidFill>
                          <a:srgbClr val="000000"/>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542925"/>
            <a:ext cx="8229600" cy="511175"/>
          </a:xfrm>
        </p:spPr>
        <p:txBody>
          <a:bodyPr rtlCol="0">
            <a:normAutofit fontScale="90000"/>
          </a:bodyPr>
          <a:lstStyle/>
          <a:p>
            <a:pPr eaLnBrk="1" fontAlgn="auto" hangingPunct="1">
              <a:spcAft>
                <a:spcPts val="0"/>
              </a:spcAft>
              <a:defRPr/>
            </a:pPr>
            <a:r>
              <a:rPr lang="en-US" sz="4000" dirty="0" smtClean="0">
                <a:latin typeface="Comic Sans MS" pitchFamily="66" charset="0"/>
              </a:rPr>
              <a:t>Objectives Review</a:t>
            </a:r>
            <a:endParaRPr lang="en-US" sz="4000" dirty="0">
              <a:latin typeface="Comic Sans MS" pitchFamily="66" charset="0"/>
            </a:endParaRPr>
          </a:p>
        </p:txBody>
      </p:sp>
      <p:sp>
        <p:nvSpPr>
          <p:cNvPr id="7" name="Slide Number Placeholder 6"/>
          <p:cNvSpPr>
            <a:spLocks noGrp="1"/>
          </p:cNvSpPr>
          <p:nvPr>
            <p:ph type="sldNum" sz="quarter" idx="12"/>
          </p:nvPr>
        </p:nvSpPr>
        <p:spPr/>
        <p:txBody>
          <a:bodyPr/>
          <a:lstStyle/>
          <a:p>
            <a:pPr>
              <a:defRPr/>
            </a:pPr>
            <a:fld id="{7FC00F7E-E12D-47A3-8DB5-0A90047ABC00}" type="slidenum">
              <a:rPr lang="en-US"/>
              <a:pPr>
                <a:defRPr/>
              </a:pPr>
              <a:t>30</a:t>
            </a:fld>
            <a:endParaRPr lang="en-US" dirty="0"/>
          </a:p>
        </p:txBody>
      </p:sp>
      <p:sp>
        <p:nvSpPr>
          <p:cNvPr id="31748" name="Rectangle 3"/>
          <p:cNvSpPr>
            <a:spLocks noChangeArrowheads="1"/>
          </p:cNvSpPr>
          <p:nvPr/>
        </p:nvSpPr>
        <p:spPr bwMode="auto">
          <a:xfrm>
            <a:off x="296863" y="1960563"/>
            <a:ext cx="8847137" cy="2247900"/>
          </a:xfrm>
          <a:prstGeom prst="rect">
            <a:avLst/>
          </a:prstGeom>
          <a:noFill/>
          <a:ln w="9525">
            <a:noFill/>
            <a:miter lim="800000"/>
            <a:headEnd/>
            <a:tailEnd/>
          </a:ln>
        </p:spPr>
        <p:txBody>
          <a:bodyPr anchor="ctr">
            <a:spAutoFit/>
          </a:bodyPr>
          <a:lstStyle/>
          <a:p>
            <a:pPr marL="514350" indent="-514350">
              <a:lnSpc>
                <a:spcPct val="90000"/>
              </a:lnSpc>
              <a:spcAft>
                <a:spcPct val="25000"/>
              </a:spcAft>
              <a:buFont typeface="Calibri" pitchFamily="34" charset="0"/>
              <a:buAutoNum type="arabicPeriod" startAt="6"/>
              <a:tabLst>
                <a:tab pos="457200" algn="l"/>
              </a:tabLst>
            </a:pPr>
            <a:r>
              <a:rPr lang="en-US" sz="2800">
                <a:latin typeface="Comic Sans MS" pitchFamily="66" charset="0"/>
              </a:rPr>
              <a:t>Define the term coincidence-logic.</a:t>
            </a:r>
          </a:p>
          <a:p>
            <a:pPr marL="514350" indent="-514350">
              <a:lnSpc>
                <a:spcPct val="90000"/>
              </a:lnSpc>
              <a:spcAft>
                <a:spcPct val="25000"/>
              </a:spcAft>
              <a:buFont typeface="Calibri" pitchFamily="34" charset="0"/>
              <a:buAutoNum type="arabicPeriod" startAt="6"/>
              <a:tabLst>
                <a:tab pos="457200" algn="l"/>
              </a:tabLst>
            </a:pPr>
            <a:r>
              <a:rPr lang="en-US" sz="2800">
                <a:latin typeface="Comic Sans MS" pitchFamily="66" charset="0"/>
              </a:rPr>
              <a:t>State the function(s) of the three major sections of the SSPS cabinet.	</a:t>
            </a:r>
          </a:p>
          <a:p>
            <a:pPr marL="514350" indent="-514350">
              <a:lnSpc>
                <a:spcPct val="90000"/>
              </a:lnSpc>
              <a:spcAft>
                <a:spcPct val="25000"/>
              </a:spcAft>
              <a:buFont typeface="Calibri" pitchFamily="34" charset="0"/>
              <a:buAutoNum type="arabicPeriod" startAt="6"/>
              <a:tabLst>
                <a:tab pos="457200" algn="l"/>
              </a:tabLst>
            </a:pPr>
            <a:r>
              <a:rPr lang="en-US" sz="2800">
                <a:latin typeface="Comic Sans MS" pitchFamily="66" charset="0"/>
              </a:rPr>
              <a:t>Describe the actions that occur to trip the reactor once the coincidence logic is met.</a:t>
            </a:r>
            <a:endParaRPr lang="en-US" sz="140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457200" y="523875"/>
            <a:ext cx="8229600" cy="511175"/>
          </a:xfrm>
        </p:spPr>
        <p:txBody>
          <a:bodyPr rtlCol="0">
            <a:normAutofit fontScale="90000"/>
          </a:bodyPr>
          <a:lstStyle/>
          <a:p>
            <a:pPr eaLnBrk="1" fontAlgn="auto" hangingPunct="1">
              <a:spcAft>
                <a:spcPts val="0"/>
              </a:spcAft>
              <a:defRPr/>
            </a:pPr>
            <a:r>
              <a:rPr lang="en-US" sz="4000" dirty="0">
                <a:latin typeface="Comic Sans MS" pitchFamily="66" charset="0"/>
              </a:rPr>
              <a:t>OBJECTIVES</a:t>
            </a:r>
          </a:p>
        </p:txBody>
      </p:sp>
      <p:sp>
        <p:nvSpPr>
          <p:cNvPr id="6" name="Slide Number Placeholder 5"/>
          <p:cNvSpPr>
            <a:spLocks noGrp="1"/>
          </p:cNvSpPr>
          <p:nvPr>
            <p:ph type="sldNum" sz="quarter" idx="12"/>
          </p:nvPr>
        </p:nvSpPr>
        <p:spPr/>
        <p:txBody>
          <a:bodyPr/>
          <a:lstStyle/>
          <a:p>
            <a:pPr>
              <a:defRPr/>
            </a:pPr>
            <a:fld id="{FD99361F-07E5-40E6-A963-84485F9A50C0}" type="slidenum">
              <a:rPr lang="en-US"/>
              <a:pPr>
                <a:defRPr/>
              </a:pPr>
              <a:t>4</a:t>
            </a:fld>
            <a:endParaRPr lang="en-US" dirty="0"/>
          </a:p>
        </p:txBody>
      </p:sp>
      <p:sp>
        <p:nvSpPr>
          <p:cNvPr id="10245" name="Rectangle 5"/>
          <p:cNvSpPr>
            <a:spLocks noChangeArrowheads="1"/>
          </p:cNvSpPr>
          <p:nvPr/>
        </p:nvSpPr>
        <p:spPr bwMode="auto">
          <a:xfrm>
            <a:off x="0" y="1517378"/>
            <a:ext cx="8847138" cy="2062103"/>
          </a:xfrm>
          <a:prstGeom prst="rect">
            <a:avLst/>
          </a:prstGeom>
          <a:noFill/>
          <a:ln w="9525">
            <a:noFill/>
            <a:miter lim="800000"/>
            <a:headEnd/>
            <a:tailEnd/>
          </a:ln>
        </p:spPr>
        <p:txBody>
          <a:bodyPr anchor="ctr">
            <a:spAutoFit/>
          </a:bodyPr>
          <a:lstStyle/>
          <a:p>
            <a:pPr marL="514350" indent="-514350">
              <a:lnSpc>
                <a:spcPct val="90000"/>
              </a:lnSpc>
              <a:spcAft>
                <a:spcPct val="25000"/>
              </a:spcAft>
              <a:buFontTx/>
              <a:buAutoNum type="arabicPeriod"/>
              <a:tabLst>
                <a:tab pos="457200" algn="l"/>
              </a:tabLst>
            </a:pPr>
            <a:r>
              <a:rPr lang="en-US" sz="2000" dirty="0">
                <a:cs typeface="Arial" pitchFamily="34" charset="0"/>
              </a:rPr>
              <a:t>State the overall purpose of the Reactor Protection System (RPS).</a:t>
            </a:r>
          </a:p>
          <a:p>
            <a:pPr marL="514350" indent="-514350">
              <a:lnSpc>
                <a:spcPct val="90000"/>
              </a:lnSpc>
              <a:spcAft>
                <a:spcPct val="25000"/>
              </a:spcAft>
              <a:buFontTx/>
              <a:buAutoNum type="arabicPeriod"/>
              <a:tabLst>
                <a:tab pos="457200" algn="l"/>
              </a:tabLst>
            </a:pPr>
            <a:r>
              <a:rPr lang="en-US" sz="2000" dirty="0">
                <a:cs typeface="Arial" pitchFamily="34" charset="0"/>
              </a:rPr>
              <a:t>Describe the defense-in-depth features of the RPS.</a:t>
            </a:r>
          </a:p>
          <a:p>
            <a:pPr marL="514350" indent="-514350">
              <a:lnSpc>
                <a:spcPct val="90000"/>
              </a:lnSpc>
              <a:spcAft>
                <a:spcPct val="25000"/>
              </a:spcAft>
              <a:buFontTx/>
              <a:buAutoNum type="arabicPeriod"/>
              <a:tabLst>
                <a:tab pos="457200" algn="l"/>
              </a:tabLst>
            </a:pPr>
            <a:r>
              <a:rPr lang="en-US" sz="2000" dirty="0">
                <a:cs typeface="Arial" pitchFamily="34" charset="0"/>
              </a:rPr>
              <a:t>List three main functions of the Solid State Protection System (SSPS).</a:t>
            </a:r>
          </a:p>
          <a:p>
            <a:pPr marL="514350" indent="-514350">
              <a:lnSpc>
                <a:spcPct val="90000"/>
              </a:lnSpc>
              <a:spcAft>
                <a:spcPct val="25000"/>
              </a:spcAft>
              <a:buFontTx/>
              <a:buAutoNum type="arabicPeriod"/>
              <a:tabLst>
                <a:tab pos="457200" algn="l"/>
              </a:tabLst>
            </a:pPr>
            <a:r>
              <a:rPr lang="en-US" sz="2000" dirty="0">
                <a:cs typeface="Arial" pitchFamily="34" charset="0"/>
              </a:rPr>
              <a:t>Describe the signals that provide inputs to the SSPS.</a:t>
            </a:r>
          </a:p>
          <a:p>
            <a:pPr marL="514350" indent="-514350">
              <a:lnSpc>
                <a:spcPct val="90000"/>
              </a:lnSpc>
              <a:spcAft>
                <a:spcPct val="25000"/>
              </a:spcAft>
              <a:buFontTx/>
              <a:buAutoNum type="arabicPeriod"/>
              <a:tabLst>
                <a:tab pos="457200" algn="l"/>
              </a:tabLst>
            </a:pPr>
            <a:r>
              <a:rPr lang="en-US" sz="2000" dirty="0">
                <a:cs typeface="Arial" pitchFamily="34" charset="0"/>
              </a:rPr>
              <a:t>Describe how the SSPS is designed to satisfy the regulatory requirements for redundancy, independence, and testability.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542925"/>
            <a:ext cx="8229600" cy="511175"/>
          </a:xfrm>
        </p:spPr>
        <p:txBody>
          <a:bodyPr rtlCol="0">
            <a:normAutofit fontScale="90000"/>
          </a:bodyPr>
          <a:lstStyle/>
          <a:p>
            <a:pPr eaLnBrk="1" fontAlgn="auto" hangingPunct="1">
              <a:spcAft>
                <a:spcPts val="0"/>
              </a:spcAft>
              <a:defRPr/>
            </a:pPr>
            <a:r>
              <a:rPr lang="en-US" sz="4000" dirty="0">
                <a:latin typeface="Comic Sans MS" pitchFamily="66" charset="0"/>
              </a:rPr>
              <a:t>OBJECTIVES</a:t>
            </a:r>
          </a:p>
        </p:txBody>
      </p:sp>
      <p:sp>
        <p:nvSpPr>
          <p:cNvPr id="7" name="Slide Number Placeholder 6"/>
          <p:cNvSpPr>
            <a:spLocks noGrp="1"/>
          </p:cNvSpPr>
          <p:nvPr>
            <p:ph type="sldNum" sz="quarter" idx="12"/>
          </p:nvPr>
        </p:nvSpPr>
        <p:spPr/>
        <p:txBody>
          <a:bodyPr/>
          <a:lstStyle/>
          <a:p>
            <a:pPr>
              <a:defRPr/>
            </a:pPr>
            <a:fld id="{5F35E2F1-A354-4383-B1E8-E523A46A6D28}" type="slidenum">
              <a:rPr lang="en-US"/>
              <a:pPr>
                <a:defRPr/>
              </a:pPr>
              <a:t>5</a:t>
            </a:fld>
            <a:endParaRPr lang="en-US" dirty="0"/>
          </a:p>
        </p:txBody>
      </p:sp>
      <p:sp>
        <p:nvSpPr>
          <p:cNvPr id="98307" name="Rectangle 3"/>
          <p:cNvSpPr>
            <a:spLocks noChangeArrowheads="1"/>
          </p:cNvSpPr>
          <p:nvPr/>
        </p:nvSpPr>
        <p:spPr bwMode="auto">
          <a:xfrm>
            <a:off x="296863" y="1960563"/>
            <a:ext cx="8847137" cy="2247900"/>
          </a:xfrm>
          <a:prstGeom prst="rect">
            <a:avLst/>
          </a:prstGeom>
          <a:noFill/>
          <a:ln w="9525">
            <a:noFill/>
            <a:miter lim="800000"/>
            <a:headEnd/>
            <a:tailEnd/>
          </a:ln>
        </p:spPr>
        <p:txBody>
          <a:bodyPr anchor="ctr">
            <a:spAutoFit/>
          </a:bodyPr>
          <a:lstStyle/>
          <a:p>
            <a:pPr marL="514350" indent="-514350">
              <a:lnSpc>
                <a:spcPct val="90000"/>
              </a:lnSpc>
              <a:spcAft>
                <a:spcPct val="25000"/>
              </a:spcAft>
              <a:buFont typeface="Calibri" pitchFamily="34" charset="0"/>
              <a:buAutoNum type="arabicPeriod" startAt="6"/>
              <a:tabLst>
                <a:tab pos="457200" algn="l"/>
              </a:tabLst>
            </a:pPr>
            <a:r>
              <a:rPr lang="en-US" sz="2800" dirty="0">
                <a:latin typeface="+mn-lt"/>
              </a:rPr>
              <a:t>Define the term coincidence-logic.</a:t>
            </a:r>
          </a:p>
          <a:p>
            <a:pPr marL="514350" indent="-514350">
              <a:lnSpc>
                <a:spcPct val="90000"/>
              </a:lnSpc>
              <a:spcAft>
                <a:spcPct val="25000"/>
              </a:spcAft>
              <a:buFont typeface="Calibri" pitchFamily="34" charset="0"/>
              <a:buAutoNum type="arabicPeriod" startAt="6"/>
              <a:tabLst>
                <a:tab pos="457200" algn="l"/>
              </a:tabLst>
            </a:pPr>
            <a:r>
              <a:rPr lang="en-US" sz="2800" dirty="0">
                <a:latin typeface="+mn-lt"/>
              </a:rPr>
              <a:t>State the functions of the three major sections of the SSPS cabinet.	</a:t>
            </a:r>
          </a:p>
          <a:p>
            <a:pPr marL="514350" indent="-514350">
              <a:lnSpc>
                <a:spcPct val="90000"/>
              </a:lnSpc>
              <a:spcAft>
                <a:spcPct val="25000"/>
              </a:spcAft>
              <a:buFont typeface="Calibri" pitchFamily="34" charset="0"/>
              <a:buAutoNum type="arabicPeriod" startAt="6"/>
              <a:tabLst>
                <a:tab pos="457200" algn="l"/>
              </a:tabLst>
            </a:pPr>
            <a:r>
              <a:rPr lang="en-US" sz="2800" dirty="0">
                <a:latin typeface="+mn-lt"/>
              </a:rPr>
              <a:t>Describe the actions that occur to trip the reactor once the coincidence logic is met.</a:t>
            </a:r>
            <a:endParaRPr lang="en-US" sz="1400" dirty="0">
              <a:latin typeface="+mn-lt"/>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t>Purpose:</a:t>
            </a:r>
          </a:p>
        </p:txBody>
      </p:sp>
      <p:sp>
        <p:nvSpPr>
          <p:cNvPr id="6" name="Slide Number Placeholder 5"/>
          <p:cNvSpPr>
            <a:spLocks noGrp="1"/>
          </p:cNvSpPr>
          <p:nvPr>
            <p:ph type="sldNum" sz="quarter" idx="12"/>
          </p:nvPr>
        </p:nvSpPr>
        <p:spPr/>
        <p:txBody>
          <a:bodyPr/>
          <a:lstStyle/>
          <a:p>
            <a:pPr>
              <a:defRPr/>
            </a:pPr>
            <a:fld id="{DFD285B0-322E-49DE-BE6E-8312BC8D24A2}" type="slidenum">
              <a:rPr lang="en-US"/>
              <a:pPr>
                <a:defRPr/>
              </a:pPr>
              <a:t>6</a:t>
            </a:fld>
            <a:endParaRPr lang="en-US" dirty="0"/>
          </a:p>
        </p:txBody>
      </p:sp>
      <p:sp>
        <p:nvSpPr>
          <p:cNvPr id="5" name="TextBox 4"/>
          <p:cNvSpPr txBox="1"/>
          <p:nvPr/>
        </p:nvSpPr>
        <p:spPr>
          <a:xfrm>
            <a:off x="0" y="1524000"/>
            <a:ext cx="9144000" cy="2246313"/>
          </a:xfrm>
          <a:prstGeom prst="rect">
            <a:avLst/>
          </a:prstGeom>
          <a:noFill/>
        </p:spPr>
        <p:txBody>
          <a:bodyPr>
            <a:spAutoFit/>
          </a:bodyPr>
          <a:lstStyle/>
          <a:p>
            <a:pPr marL="463550" indent="-463550">
              <a:buFont typeface="Wingdings" pitchFamily="2" charset="2"/>
              <a:buChar char="Ø"/>
              <a:defRPr/>
            </a:pPr>
            <a:r>
              <a:rPr lang="en-US" sz="2800" dirty="0">
                <a:solidFill>
                  <a:schemeClr val="accent5">
                    <a:lumMod val="25000"/>
                  </a:schemeClr>
                </a:solidFill>
              </a:rPr>
              <a:t>Reactor Protection System is designed to guarantee the integrity of the 3 fission product barriers.</a:t>
            </a:r>
          </a:p>
          <a:p>
            <a:pPr marL="463550" indent="-463550">
              <a:buFont typeface="Wingdings" pitchFamily="2" charset="2"/>
              <a:buChar char="Ø"/>
              <a:defRPr/>
            </a:pPr>
            <a:endParaRPr lang="en-US" sz="2800" dirty="0">
              <a:solidFill>
                <a:schemeClr val="accent5">
                  <a:lumMod val="25000"/>
                </a:schemeClr>
              </a:solidFill>
            </a:endParaRPr>
          </a:p>
          <a:p>
            <a:pPr marL="463550" indent="-463550">
              <a:buFont typeface="Wingdings" pitchFamily="2" charset="2"/>
              <a:buChar char="Ø"/>
              <a:defRPr/>
            </a:pPr>
            <a:r>
              <a:rPr lang="en-US" sz="2800" dirty="0">
                <a:solidFill>
                  <a:schemeClr val="accent5">
                    <a:lumMod val="25000"/>
                  </a:schemeClr>
                </a:solidFill>
              </a:rPr>
              <a:t> Which reduces the risk to the public during at-power operation and during accident conditions.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500" fill="hold"/>
                                        <p:tgtEl>
                                          <p:spTgt spid="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Defense-In-Depth</a:t>
            </a:r>
          </a:p>
        </p:txBody>
      </p:sp>
      <p:sp>
        <p:nvSpPr>
          <p:cNvPr id="3" name="Content Placeholder 2"/>
          <p:cNvSpPr>
            <a:spLocks noGrp="1"/>
          </p:cNvSpPr>
          <p:nvPr>
            <p:ph idx="1"/>
          </p:nvPr>
        </p:nvSpPr>
        <p:spPr/>
        <p:txBody>
          <a:bodyPr/>
          <a:lstStyle/>
          <a:p>
            <a:pPr marL="514350" indent="-514350" eaLnBrk="1" hangingPunct="1">
              <a:buFont typeface="Arial" pitchFamily="34" charset="0"/>
              <a:buNone/>
            </a:pPr>
            <a:r>
              <a:rPr lang="en-US" dirty="0" smtClean="0"/>
              <a:t>	The plant is designed to provide </a:t>
            </a:r>
            <a:r>
              <a:rPr lang="en-US" u="sng" dirty="0" smtClean="0"/>
              <a:t>defense-in-depth</a:t>
            </a:r>
            <a:r>
              <a:rPr lang="en-US" dirty="0" smtClean="0"/>
              <a:t> to prevent the release of fission products to the environment.</a:t>
            </a:r>
          </a:p>
          <a:p>
            <a:pPr marL="514350" indent="-514350" eaLnBrk="1" hangingPunct="1">
              <a:buFont typeface="Calibri" pitchFamily="34" charset="0"/>
              <a:buAutoNum type="arabicPeriod"/>
            </a:pPr>
            <a:r>
              <a:rPr lang="en-US" dirty="0" smtClean="0"/>
              <a:t>Reactor Trips</a:t>
            </a:r>
          </a:p>
          <a:p>
            <a:pPr marL="514350" indent="-514350" eaLnBrk="1" hangingPunct="1">
              <a:buFont typeface="Calibri" pitchFamily="34" charset="0"/>
              <a:buAutoNum type="arabicPeriod"/>
            </a:pPr>
            <a:r>
              <a:rPr lang="en-US" dirty="0" smtClean="0"/>
              <a:t>Engineered Safety Feature System (ESFAS)</a:t>
            </a:r>
          </a:p>
          <a:p>
            <a:pPr marL="514350" indent="-514350" eaLnBrk="1" hangingPunct="1">
              <a:buFont typeface="Calibri" pitchFamily="34" charset="0"/>
              <a:buAutoNum type="arabicPeriod"/>
            </a:pPr>
            <a:r>
              <a:rPr lang="en-US" dirty="0" smtClean="0"/>
              <a:t>Containment Cooling </a:t>
            </a:r>
          </a:p>
        </p:txBody>
      </p:sp>
      <p:sp>
        <p:nvSpPr>
          <p:cNvPr id="4" name="Slide Number Placeholder 3"/>
          <p:cNvSpPr>
            <a:spLocks noGrp="1"/>
          </p:cNvSpPr>
          <p:nvPr>
            <p:ph type="sldNum" sz="quarter" idx="12"/>
          </p:nvPr>
        </p:nvSpPr>
        <p:spPr/>
        <p:txBody>
          <a:bodyPr/>
          <a:lstStyle/>
          <a:p>
            <a:pPr>
              <a:defRPr/>
            </a:pPr>
            <a:fld id="{2A22307A-7006-4D17-B146-9A146CD6D6B5}" type="slidenum">
              <a:rPr lang="en-US" smtClean="0"/>
              <a:pPr>
                <a:defRPr/>
              </a:pPr>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Reactor Trip</a:t>
            </a:r>
          </a:p>
        </p:txBody>
      </p:sp>
      <p:sp>
        <p:nvSpPr>
          <p:cNvPr id="3" name="Content Placeholder 2"/>
          <p:cNvSpPr>
            <a:spLocks noGrp="1"/>
          </p:cNvSpPr>
          <p:nvPr>
            <p:ph idx="1"/>
          </p:nvPr>
        </p:nvSpPr>
        <p:spPr/>
        <p:txBody>
          <a:bodyPr>
            <a:normAutofit lnSpcReduction="10000"/>
          </a:bodyPr>
          <a:lstStyle/>
          <a:p>
            <a:pPr eaLnBrk="1" hangingPunct="1"/>
            <a:r>
              <a:rPr lang="en-US" dirty="0" smtClean="0"/>
              <a:t>aka Reactor Scram</a:t>
            </a:r>
          </a:p>
          <a:p>
            <a:pPr eaLnBrk="1"/>
            <a:r>
              <a:rPr lang="en-US" dirty="0" smtClean="0"/>
              <a:t>First level of automatic protection</a:t>
            </a:r>
          </a:p>
          <a:p>
            <a:pPr eaLnBrk="1"/>
            <a:r>
              <a:rPr lang="en-US" dirty="0" smtClean="0"/>
              <a:t>Inserts all of the control rods, which stops the fission process. Once the fission process has been stopped, heat generation from fission stops.</a:t>
            </a:r>
          </a:p>
          <a:p>
            <a:pPr eaLnBrk="1"/>
            <a:r>
              <a:rPr lang="en-US" b="1" dirty="0" smtClean="0">
                <a:solidFill>
                  <a:srgbClr val="FF0000"/>
                </a:solidFill>
              </a:rPr>
              <a:t>However, the core continues to generate heat from the decay of fission products.</a:t>
            </a:r>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5F923041-F1E5-4534-80FA-82F493996492}" type="slidenum">
              <a:rPr lang="en-US" smtClean="0"/>
              <a:pPr>
                <a:defRPr/>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fontScale="90000"/>
          </a:bodyPr>
          <a:lstStyle/>
          <a:p>
            <a:pPr eaLnBrk="1" hangingPunct="1"/>
            <a:r>
              <a:rPr lang="en-US" smtClean="0"/>
              <a:t>Engineered Safety Feature System (ESFAS)</a:t>
            </a:r>
          </a:p>
        </p:txBody>
      </p:sp>
      <p:sp>
        <p:nvSpPr>
          <p:cNvPr id="3" name="Content Placeholder 2"/>
          <p:cNvSpPr>
            <a:spLocks noGrp="1"/>
          </p:cNvSpPr>
          <p:nvPr>
            <p:ph idx="1"/>
          </p:nvPr>
        </p:nvSpPr>
        <p:spPr/>
        <p:txBody>
          <a:bodyPr/>
          <a:lstStyle/>
          <a:p>
            <a:pPr eaLnBrk="1"/>
            <a:r>
              <a:rPr lang="en-US" smtClean="0"/>
              <a:t>A safeguards actuation is the next level of defense-in-depth protection.</a:t>
            </a:r>
          </a:p>
          <a:p>
            <a:pPr eaLnBrk="1"/>
            <a:r>
              <a:rPr lang="en-US" smtClean="0"/>
              <a:t>ESFAS is designed to remove decay heat which could cause serious core damage and the subsequent release of fission products.</a:t>
            </a:r>
          </a:p>
          <a:p>
            <a:pPr eaLnBrk="1"/>
            <a:r>
              <a:rPr lang="en-US" smtClean="0"/>
              <a:t>Safeguards actuation protects the fuel cladding and the Reactor Coolant System.</a:t>
            </a:r>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5D8BDEE1-1B9F-42A2-84FE-C2F04CFBA8DD}" type="slidenum">
              <a:rPr lang="en-US" smtClean="0"/>
              <a:pPr>
                <a:defRPr/>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52582DE6CEE3488E2B36DA63C24266" ma:contentTypeVersion="2" ma:contentTypeDescription="Create a new document." ma:contentTypeScope="" ma:versionID="81379d60be5df44d8b7f8258964d0d4f">
  <xsd:schema xmlns:xsd="http://www.w3.org/2001/XMLSchema" xmlns:p="http://schemas.microsoft.com/office/2006/metadata/properties" targetNamespace="http://schemas.microsoft.com/office/2006/metadata/properties" ma:root="true" ma:fieldsID="e7a143b59dc4d8b40df7e8e9dbb086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3044C68-B20A-4FC5-83E8-62A7C81255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91E0D2C-FF1D-4D68-B072-627FD229A11C}">
  <ds:schemaRefs>
    <ds:schemaRef ds:uri="http://schemas.microsoft.com/sharepoint/v3/contenttype/forms"/>
  </ds:schemaRefs>
</ds:datastoreItem>
</file>

<file path=customXml/itemProps3.xml><?xml version="1.0" encoding="utf-8"?>
<ds:datastoreItem xmlns:ds="http://schemas.openxmlformats.org/officeDocument/2006/customXml" ds:itemID="{C3AFAFD0-51EE-4DAD-B980-AD43B254836A}">
  <ds:schemaRefs>
    <ds:schemaRef ds:uri="http://www.w3.org/XML/1998/namespace"/>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template first page</Template>
  <TotalTime>4966</TotalTime>
  <Words>2244</Words>
  <Application>Microsoft Office PowerPoint</Application>
  <PresentationFormat>On-screen Show (4:3)</PresentationFormat>
  <Paragraphs>321</Paragraphs>
  <Slides>30</Slides>
  <Notes>11</Notes>
  <HiddenSlides>2</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3" baseType="lpstr">
      <vt:lpstr>RCNET</vt:lpstr>
      <vt:lpstr>Document</vt:lpstr>
      <vt:lpstr>Slide</vt:lpstr>
      <vt:lpstr>PowerPoint Presentation</vt:lpstr>
      <vt:lpstr>Reactor Protection System</vt:lpstr>
      <vt:lpstr>PowerPoint Presentation</vt:lpstr>
      <vt:lpstr>OBJECTIVES</vt:lpstr>
      <vt:lpstr>OBJECTIVES</vt:lpstr>
      <vt:lpstr>Purpose:</vt:lpstr>
      <vt:lpstr>Defense-In-Depth</vt:lpstr>
      <vt:lpstr>Reactor Trip</vt:lpstr>
      <vt:lpstr>Engineered Safety Feature System (ESFAS)</vt:lpstr>
      <vt:lpstr>Containment Cooling </vt:lpstr>
      <vt:lpstr>Reactor Protection System</vt:lpstr>
      <vt:lpstr>PowerPoint Presentation</vt:lpstr>
      <vt:lpstr>PowerPoint Presentation</vt:lpstr>
      <vt:lpstr>Main Functions</vt:lpstr>
      <vt:lpstr>SSPS Input Signals</vt:lpstr>
      <vt:lpstr>RPS Design Regulations</vt:lpstr>
      <vt:lpstr>RPS Design Criteria</vt:lpstr>
      <vt:lpstr>RPS Design Criteria</vt:lpstr>
      <vt:lpstr>RPS Design Criteria</vt:lpstr>
      <vt:lpstr>SSPS Cabinet Major Sections</vt:lpstr>
      <vt:lpstr>SSPS Cabinet</vt:lpstr>
      <vt:lpstr>PowerPoint Presentation</vt:lpstr>
      <vt:lpstr>SSPS Cabinet</vt:lpstr>
      <vt:lpstr>SSPS Cabinet</vt:lpstr>
      <vt:lpstr>PowerPoint Presentation</vt:lpstr>
      <vt:lpstr>PowerPoint Presentation</vt:lpstr>
      <vt:lpstr>SSPS Cabinet</vt:lpstr>
      <vt:lpstr>PowerPoint Presentation</vt:lpstr>
      <vt:lpstr>Objectives Review</vt:lpstr>
      <vt:lpstr>Objectives Review</vt:lpstr>
    </vt:vector>
  </TitlesOfParts>
  <Company>Southern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Reactor Protection System</dc:title>
  <dc:subject>V-MA-PP-10015</dc:subject>
  <dc:creator>Scott Hammond</dc:creator>
  <cp:keywords>01.1</cp:keywords>
  <cp:lastModifiedBy>Peggy Hines IRSC</cp:lastModifiedBy>
  <cp:revision>81</cp:revision>
  <dcterms:created xsi:type="dcterms:W3CDTF">2004-11-10T17:21:05Z</dcterms:created>
  <dcterms:modified xsi:type="dcterms:W3CDTF">2013-02-13T14:58:06Z</dcterms:modified>
</cp:coreProperties>
</file>