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3" r:id="rId4"/>
  </p:sldMasterIdLst>
  <p:sldIdLst>
    <p:sldId id="270" r:id="rId5"/>
    <p:sldId id="274" r:id="rId6"/>
    <p:sldId id="290" r:id="rId7"/>
    <p:sldId id="283" r:id="rId8"/>
    <p:sldId id="286" r:id="rId9"/>
    <p:sldId id="285" r:id="rId10"/>
    <p:sldId id="287" r:id="rId11"/>
    <p:sldId id="288" r:id="rId12"/>
    <p:sldId id="282" r:id="rId13"/>
    <p:sldId id="278" r:id="rId14"/>
    <p:sldId id="280" r:id="rId15"/>
    <p:sldId id="281" r:id="rId16"/>
    <p:sldId id="289" r:id="rId17"/>
    <p:sldId id="291" r:id="rId18"/>
    <p:sldId id="26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chtel, Beckey (DPS)" initials="MB(" lastIdx="2" clrIdx="0">
    <p:extLst>
      <p:ext uri="{19B8F6BF-5375-455C-9EA6-DF929625EA0E}">
        <p15:presenceInfo xmlns:p15="http://schemas.microsoft.com/office/powerpoint/2012/main" userId="S-1-5-21-2309765965-1984172819-868859685-375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9DE7"/>
    <a:srgbClr val="CEEA01"/>
    <a:srgbClr val="003C66"/>
    <a:srgbClr val="18334D"/>
    <a:srgbClr val="2601DD"/>
    <a:srgbClr val="0804A0"/>
    <a:srgbClr val="AED0B4"/>
    <a:srgbClr val="424D72"/>
    <a:srgbClr val="B6C8C2"/>
    <a:srgbClr val="F9FB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C5BE68-C3CD-49E1-BA52-223528366D6C}" v="28" dt="2023-09-10T19:33:37.600"/>
    <p1510:client id="{46419050-5522-48EC-92E6-EAB4DCA7FC3B}" v="49" dt="2023-09-10T19:55:48.763"/>
    <p1510:client id="{9897C2A3-FE55-4110-8AD4-86CB0DFFC2A5}" v="12" dt="2023-06-01T16:19:07.787"/>
    <p1510:client id="{A017C7F2-ADBF-46D5-B7E6-BB1E6691EE4C}" v="5" dt="2023-06-01T16:22:09.980"/>
    <p1510:client id="{C71F7D5B-4266-4A01-B297-242C4EFA234B}" v="221" dt="2023-11-13T15:58:11.833"/>
    <p1510:client id="{E1B8ECFF-0FDA-43EC-9797-8D46D189AE2D}" v="46" dt="2023-09-10T20:17:17.1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9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rleis, Carl W" userId="S::to1403tt@minnstate.edu::5c7db654-1e02-44ad-9691-e1eae14e0b66" providerId="AD" clId="Web-{E1B8ECFF-0FDA-43EC-9797-8D46D189AE2D}"/>
    <pc:docChg chg="modSld">
      <pc:chgData name="Borleis, Carl W" userId="S::to1403tt@minnstate.edu::5c7db654-1e02-44ad-9691-e1eae14e0b66" providerId="AD" clId="Web-{E1B8ECFF-0FDA-43EC-9797-8D46D189AE2D}" dt="2023-09-10T20:17:17.199" v="33" actId="1076"/>
      <pc:docMkLst>
        <pc:docMk/>
      </pc:docMkLst>
      <pc:sldChg chg="addSp delSp modSp">
        <pc:chgData name="Borleis, Carl W" userId="S::to1403tt@minnstate.edu::5c7db654-1e02-44ad-9691-e1eae14e0b66" providerId="AD" clId="Web-{E1B8ECFF-0FDA-43EC-9797-8D46D189AE2D}" dt="2023-09-10T20:17:17.199" v="33" actId="1076"/>
        <pc:sldMkLst>
          <pc:docMk/>
          <pc:sldMk cId="1222908378" sldId="274"/>
        </pc:sldMkLst>
        <pc:spChg chg="mod">
          <ac:chgData name="Borleis, Carl W" userId="S::to1403tt@minnstate.edu::5c7db654-1e02-44ad-9691-e1eae14e0b66" providerId="AD" clId="Web-{E1B8ECFF-0FDA-43EC-9797-8D46D189AE2D}" dt="2023-09-10T20:06:55.273" v="9" actId="20577"/>
          <ac:spMkLst>
            <pc:docMk/>
            <pc:sldMk cId="1222908378" sldId="274"/>
            <ac:spMk id="4" creationId="{EC98EB0C-064B-4C35-8EB5-B14F36C04085}"/>
          </ac:spMkLst>
        </pc:spChg>
        <pc:grpChg chg="add del mod">
          <ac:chgData name="Borleis, Carl W" userId="S::to1403tt@minnstate.edu::5c7db654-1e02-44ad-9691-e1eae14e0b66" providerId="AD" clId="Web-{E1B8ECFF-0FDA-43EC-9797-8D46D189AE2D}" dt="2023-09-10T20:10:31.076" v="24"/>
          <ac:grpSpMkLst>
            <pc:docMk/>
            <pc:sldMk cId="1222908378" sldId="274"/>
            <ac:grpSpMk id="8" creationId="{C4405629-BB18-333E-8756-47C9E5F36A7F}"/>
          </ac:grpSpMkLst>
        </pc:grpChg>
        <pc:grpChg chg="add mod">
          <ac:chgData name="Borleis, Carl W" userId="S::to1403tt@minnstate.edu::5c7db654-1e02-44ad-9691-e1eae14e0b66" providerId="AD" clId="Web-{E1B8ECFF-0FDA-43EC-9797-8D46D189AE2D}" dt="2023-09-10T20:17:17.199" v="33" actId="1076"/>
          <ac:grpSpMkLst>
            <pc:docMk/>
            <pc:sldMk cId="1222908378" sldId="274"/>
            <ac:grpSpMk id="12" creationId="{708F91C9-BADE-5105-B056-9DC2200DE819}"/>
          </ac:grpSpMkLst>
        </pc:grpChg>
        <pc:picChg chg="del">
          <ac:chgData name="Borleis, Carl W" userId="S::to1403tt@minnstate.edu::5c7db654-1e02-44ad-9691-e1eae14e0b66" providerId="AD" clId="Web-{E1B8ECFF-0FDA-43EC-9797-8D46D189AE2D}" dt="2023-09-10T20:05:42.239" v="0"/>
          <ac:picMkLst>
            <pc:docMk/>
            <pc:sldMk cId="1222908378" sldId="274"/>
            <ac:picMk id="3" creationId="{900DEF16-96B9-0D38-0CC7-61D0ADD5250F}"/>
          </ac:picMkLst>
        </pc:picChg>
        <pc:picChg chg="add del mod">
          <ac:chgData name="Borleis, Carl W" userId="S::to1403tt@minnstate.edu::5c7db654-1e02-44ad-9691-e1eae14e0b66" providerId="AD" clId="Web-{E1B8ECFF-0FDA-43EC-9797-8D46D189AE2D}" dt="2023-09-10T20:06:49.194" v="8"/>
          <ac:picMkLst>
            <pc:docMk/>
            <pc:sldMk cId="1222908378" sldId="274"/>
            <ac:picMk id="5" creationId="{2C954226-38FF-C16A-0271-90861A89C112}"/>
          </ac:picMkLst>
        </pc:picChg>
        <pc:picChg chg="add mod modCrop">
          <ac:chgData name="Borleis, Carl W" userId="S::to1403tt@minnstate.edu::5c7db654-1e02-44ad-9691-e1eae14e0b66" providerId="AD" clId="Web-{E1B8ECFF-0FDA-43EC-9797-8D46D189AE2D}" dt="2023-09-10T20:08:51.745" v="17" actId="1076"/>
          <ac:picMkLst>
            <pc:docMk/>
            <pc:sldMk cId="1222908378" sldId="274"/>
            <ac:picMk id="6" creationId="{BB67DEFF-C5AD-BC77-42FE-A7370170A75F}"/>
          </ac:picMkLst>
        </pc:picChg>
        <pc:picChg chg="add mod modCrop">
          <ac:chgData name="Borleis, Carl W" userId="S::to1403tt@minnstate.edu::5c7db654-1e02-44ad-9691-e1eae14e0b66" providerId="AD" clId="Web-{E1B8ECFF-0FDA-43EC-9797-8D46D189AE2D}" dt="2023-09-10T20:09:47.653" v="21" actId="1076"/>
          <ac:picMkLst>
            <pc:docMk/>
            <pc:sldMk cId="1222908378" sldId="274"/>
            <ac:picMk id="7" creationId="{70F94350-2324-2E58-B05C-D3999E4A0584}"/>
          </ac:picMkLst>
        </pc:picChg>
        <pc:picChg chg="add del mod">
          <ac:chgData name="Borleis, Carl W" userId="S::to1403tt@minnstate.edu::5c7db654-1e02-44ad-9691-e1eae14e0b66" providerId="AD" clId="Web-{E1B8ECFF-0FDA-43EC-9797-8D46D189AE2D}" dt="2023-09-10T20:13:42.551" v="26"/>
          <ac:picMkLst>
            <pc:docMk/>
            <pc:sldMk cId="1222908378" sldId="274"/>
            <ac:picMk id="9" creationId="{4FC9F61F-5D04-4E9C-C114-C4E84B630CD3}"/>
          </ac:picMkLst>
        </pc:picChg>
        <pc:picChg chg="add mod">
          <ac:chgData name="Borleis, Carl W" userId="S::to1403tt@minnstate.edu::5c7db654-1e02-44ad-9691-e1eae14e0b66" providerId="AD" clId="Web-{E1B8ECFF-0FDA-43EC-9797-8D46D189AE2D}" dt="2023-09-10T20:16:34.213" v="28" actId="1076"/>
          <ac:picMkLst>
            <pc:docMk/>
            <pc:sldMk cId="1222908378" sldId="274"/>
            <ac:picMk id="10" creationId="{3AFB07AA-6D55-481C-149F-8EACCBBE2B00}"/>
          </ac:picMkLst>
        </pc:picChg>
        <pc:picChg chg="add mod">
          <ac:chgData name="Borleis, Carl W" userId="S::to1403tt@minnstate.edu::5c7db654-1e02-44ad-9691-e1eae14e0b66" providerId="AD" clId="Web-{E1B8ECFF-0FDA-43EC-9797-8D46D189AE2D}" dt="2023-09-10T20:16:53.979" v="30" actId="1076"/>
          <ac:picMkLst>
            <pc:docMk/>
            <pc:sldMk cId="1222908378" sldId="274"/>
            <ac:picMk id="11" creationId="{66684C8A-874D-1B13-80D0-316CAB7745AA}"/>
          </ac:picMkLst>
        </pc:picChg>
      </pc:sldChg>
    </pc:docChg>
  </pc:docChgLst>
  <pc:docChgLst>
    <pc:chgData name="Borleis, Carl W" userId="S::to1403tt@minnstate.edu::5c7db654-1e02-44ad-9691-e1eae14e0b66" providerId="AD" clId="Web-{C71F7D5B-4266-4A01-B297-242C4EFA234B}"/>
    <pc:docChg chg="addSld modSld">
      <pc:chgData name="Borleis, Carl W" userId="S::to1403tt@minnstate.edu::5c7db654-1e02-44ad-9691-e1eae14e0b66" providerId="AD" clId="Web-{C71F7D5B-4266-4A01-B297-242C4EFA234B}" dt="2023-11-13T15:58:10.536" v="118" actId="20577"/>
      <pc:docMkLst>
        <pc:docMk/>
      </pc:docMkLst>
      <pc:sldChg chg="addSp delSp modSp add replId">
        <pc:chgData name="Borleis, Carl W" userId="S::to1403tt@minnstate.edu::5c7db654-1e02-44ad-9691-e1eae14e0b66" providerId="AD" clId="Web-{C71F7D5B-4266-4A01-B297-242C4EFA234B}" dt="2023-11-13T15:58:10.536" v="118" actId="20577"/>
        <pc:sldMkLst>
          <pc:docMk/>
          <pc:sldMk cId="2187218577" sldId="291"/>
        </pc:sldMkLst>
        <pc:spChg chg="mod">
          <ac:chgData name="Borleis, Carl W" userId="S::to1403tt@minnstate.edu::5c7db654-1e02-44ad-9691-e1eae14e0b66" providerId="AD" clId="Web-{C71F7D5B-4266-4A01-B297-242C4EFA234B}" dt="2023-11-13T15:50:20.934" v="9" actId="20577"/>
          <ac:spMkLst>
            <pc:docMk/>
            <pc:sldMk cId="2187218577" sldId="291"/>
            <ac:spMk id="4" creationId="{EC98EB0C-064B-4C35-8EB5-B14F36C04085}"/>
          </ac:spMkLst>
        </pc:spChg>
        <pc:spChg chg="add mod">
          <ac:chgData name="Borleis, Carl W" userId="S::to1403tt@minnstate.edu::5c7db654-1e02-44ad-9691-e1eae14e0b66" providerId="AD" clId="Web-{C71F7D5B-4266-4A01-B297-242C4EFA234B}" dt="2023-11-13T15:58:10.536" v="118" actId="20577"/>
          <ac:spMkLst>
            <pc:docMk/>
            <pc:sldMk cId="2187218577" sldId="291"/>
            <ac:spMk id="5" creationId="{CD2F4580-206E-1761-C91C-88CD2A44F021}"/>
          </ac:spMkLst>
        </pc:spChg>
        <pc:spChg chg="del">
          <ac:chgData name="Borleis, Carl W" userId="S::to1403tt@minnstate.edu::5c7db654-1e02-44ad-9691-e1eae14e0b66" providerId="AD" clId="Web-{C71F7D5B-4266-4A01-B297-242C4EFA234B}" dt="2023-11-13T15:51:57.420" v="41"/>
          <ac:spMkLst>
            <pc:docMk/>
            <pc:sldMk cId="2187218577" sldId="291"/>
            <ac:spMk id="6" creationId="{91B36559-2879-4CCB-BD01-4032333B9AA8}"/>
          </ac:spMkLst>
        </pc:spChg>
        <pc:picChg chg="del">
          <ac:chgData name="Borleis, Carl W" userId="S::to1403tt@minnstate.edu::5c7db654-1e02-44ad-9691-e1eae14e0b66" providerId="AD" clId="Web-{C71F7D5B-4266-4A01-B297-242C4EFA234B}" dt="2023-11-13T15:49:55.481" v="1"/>
          <ac:picMkLst>
            <pc:docMk/>
            <pc:sldMk cId="2187218577" sldId="291"/>
            <ac:picMk id="3" creationId="{1EF8C017-0681-C0CE-83BB-73D0FC83531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Bakersfield,_(CA)_Truck_Kenworth_at_Flying_J_Travel_Plaza_(en2016)_(10).JPG" TargetMode="Externa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basic-income/self-driving-trucks-are-going-to-hit-us-like-a-human-driven-truck-b8507d9c5961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E743CF8-6FF5-5946-901B-4A0B1F50E3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506123" y="-451807"/>
            <a:ext cx="12302836" cy="808334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704455-5DE1-A440-BE5E-AB8FEF4B607D}"/>
              </a:ext>
            </a:extLst>
          </p:cNvPr>
          <p:cNvSpPr/>
          <p:nvPr userDrawn="1"/>
        </p:nvSpPr>
        <p:spPr>
          <a:xfrm>
            <a:off x="-506123" y="-592282"/>
            <a:ext cx="13110296" cy="8223823"/>
          </a:xfrm>
          <a:prstGeom prst="rect">
            <a:avLst/>
          </a:prstGeom>
          <a:solidFill>
            <a:schemeClr val="tx1">
              <a:alpha val="86883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AB3A824-1A51-4B26-AD58-A6D8E14F6C04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050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69221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6060266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51229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605038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64576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D857E33E-8B18-4087-B112-809917729534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958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D3FFE419-2371-464F-8239-3959401C3561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908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7D162C4-EDD9-4389-A98B-B87ECEA2A816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759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E5059C3-6A89-4494-99FF-5A4D6FFD50EB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152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CA954B2F-12DE-47F5-8894-472B206D2E1E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373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F30E46F-7819-4ACF-B48B-48222C2ACC88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510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1FAF3416-4057-4DAA-829D-4CA07428D088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043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21D9284-D300-4297-87F7-E791DCC15DB1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1DA9BF-7362-4242-B6CF-61768B3B5C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</p:spTree>
    <p:extLst>
      <p:ext uri="{BB962C8B-B14F-4D97-AF65-F5344CB8AC3E}">
        <p14:creationId xmlns:p14="http://schemas.microsoft.com/office/powerpoint/2010/main" val="2216953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7D525BB-DA17-4BA0-B3C8-3AC3ABC827E6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712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16C4C9A-3960-41CF-A4E9-2A8FB932454B}" type="datetimeFigureOut">
              <a:rPr lang="en-US" smtClean="0"/>
              <a:t>11/13/2023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380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hyperlink" Target="https://medium.com/basic-income/self-driving-trucks-are-going-to-hit-us-like-a-human-driven-truck-b8507d9c5961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0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2023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90469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79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29AB88-2B65-B848-8EDB-AB2141E25A76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89536" y="5739005"/>
            <a:ext cx="1412252" cy="10187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FFA123B-48BE-49CA-A1BB-4FA7CA08CE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837473B0-CC2E-450A-ABE3-18F120FF3D39}">
                <a1611:picAttrSrcUrl xmlns:a1611="http://schemas.microsoft.com/office/drawing/2016/11/main" r:id="rId20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</p:spTree>
    <p:extLst>
      <p:ext uri="{BB962C8B-B14F-4D97-AF65-F5344CB8AC3E}">
        <p14:creationId xmlns:p14="http://schemas.microsoft.com/office/powerpoint/2010/main" val="108026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basic-income/self-driving-trucks-are-going-to-hit-us-like-a-human-driven-truck-b8507d9c596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basic-income/self-driving-trucks-are-going-to-hit-us-like-a-human-driven-truck-b8507d9c596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basic-income/self-driving-trucks-are-going-to-hit-us-like-a-human-driven-truck-b8507d9c596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hyperlink" Target="https://youtu.be/LVCArsoXhSg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IOrMH5zzXsI?feature=oembed" TargetMode="External"/><Relationship Id="rId6" Type="http://schemas.openxmlformats.org/officeDocument/2006/relationships/image" Target="../media/image16.jpeg"/><Relationship Id="rId5" Type="http://schemas.openxmlformats.org/officeDocument/2006/relationships/hyperlink" Target="https://youtu.be/LVCArsoXhSg" TargetMode="External"/><Relationship Id="rId4" Type="http://schemas.openxmlformats.org/officeDocument/2006/relationships/hyperlink" Target="https://medium.com/basic-income/self-driving-trucks-are-going-to-hit-us-like-a-human-driven-truck-b8507d9c596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basic-income/self-driving-trucks-are-going-to-hit-us-like-a-human-driven-truck-b8507d9c596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isa-tope.org/" TargetMode="Externa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hyperlink" Target="mailto:Shannon.mohn@minnesota.edu" TargetMode="External"/><Relationship Id="rId5" Type="http://schemas.openxmlformats.org/officeDocument/2006/relationships/hyperlink" Target="mailto:Chris.hadfield@dctc.edu" TargetMode="External"/><Relationship Id="rId10" Type="http://schemas.openxmlformats.org/officeDocument/2006/relationships/image" Target="../media/image18.jpg"/><Relationship Id="rId4" Type="http://schemas.openxmlformats.org/officeDocument/2006/relationships/hyperlink" Target="mailto:carl.borleis@dctc.edu" TargetMode="External"/><Relationship Id="rId9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basic-income/self-driving-trucks-are-going-to-hit-us-like-a-human-driven-truck-b8507d9c596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basic-income/self-driving-trucks-are-going-to-hit-us-like-a-human-driven-truck-b8507d9c596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basic-income/self-driving-trucks-are-going-to-hit-us-like-a-human-driven-truck-b8507d9c596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basic-income/self-driving-trucks-are-going-to-hit-us-like-a-human-driven-truck-b8507d9c596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basic-income/self-driving-trucks-are-going-to-hit-us-like-a-human-driven-truck-b8507d9c596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medium.com/basic-income/self-driving-trucks-are-going-to-hit-us-like-a-human-driven-truck-b8507d9c596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medium.com/basic-income/self-driving-trucks-are-going-to-hit-us-like-a-human-driven-truck-b8507d9c596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basic-income/self-driving-trucks-are-going-to-hit-us-like-a-human-driven-truck-b8507d9c596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77D6947-C57F-354F-ACE9-BA3E5054F06E}"/>
              </a:ext>
            </a:extLst>
          </p:cNvPr>
          <p:cNvSpPr txBox="1">
            <a:spLocks/>
          </p:cNvSpPr>
          <p:nvPr/>
        </p:nvSpPr>
        <p:spPr>
          <a:xfrm>
            <a:off x="4899028" y="2562196"/>
            <a:ext cx="8188325" cy="17336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800" b="1" dirty="0">
                <a:solidFill>
                  <a:schemeClr val="bg1"/>
                </a:solidFill>
              </a:rPr>
              <a:t>ADAS Training for Truck Driver Students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C78E6CD-2DE5-E848-9583-2A252ADAFAD7}"/>
              </a:ext>
            </a:extLst>
          </p:cNvPr>
          <p:cNvCxnSpPr>
            <a:cxnSpLocks/>
          </p:cNvCxnSpPr>
          <p:nvPr/>
        </p:nvCxnSpPr>
        <p:spPr>
          <a:xfrm>
            <a:off x="4417357" y="2675963"/>
            <a:ext cx="0" cy="150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91F7AB79-8FC0-43DC-B5E9-350C99A1AB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6A1FB2-B628-D64C-8395-382577985D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334" y="2213561"/>
            <a:ext cx="3283263" cy="24308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353E706-814E-4DB3-9233-38C3EB9A6774}"/>
              </a:ext>
            </a:extLst>
          </p:cNvPr>
          <p:cNvSpPr txBox="1"/>
          <p:nvPr/>
        </p:nvSpPr>
        <p:spPr>
          <a:xfrm>
            <a:off x="658760" y="6017342"/>
            <a:ext cx="7039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This material is based on work supported by the National Science Foundation Grant DUE #2054997; any opinions, findings, conclusions, or recommendations expressed in this material are those of the author(s) and do not necessarily reflect the views of the National Science Foundation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E7F822-C268-4F4B-B59E-ED8CADDE8B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21219" y="5719320"/>
            <a:ext cx="979979" cy="9851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A0E575E-283F-449E-9F85-EF25768482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57272"/>
            <a:ext cx="2132455" cy="93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309598"/>
      </p:ext>
    </p:extLst>
  </p:cSld>
  <p:clrMapOvr>
    <a:masterClrMapping/>
  </p:clrMapOvr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6" y="651169"/>
            <a:ext cx="8700469" cy="1815882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Operation - </a:t>
            </a:r>
            <a:r>
              <a:rPr lang="en-US" sz="3200" b="1" dirty="0">
                <a:latin typeface="Arial Black" panose="020B0604020202020204" pitchFamily="34" charset="0"/>
                <a:cs typeface="Arial Black" panose="020B0604020202020204" pitchFamily="34" charset="0"/>
              </a:rPr>
              <a:t>Crash Mitigation System (CMS)</a:t>
            </a:r>
          </a:p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4D8EB0-755C-418A-9EB4-6C7F687FA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0312" y="2030313"/>
            <a:ext cx="4456562" cy="471261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63F7ADA1-057D-4765-B6CA-F940EA6870B4}"/>
              </a:ext>
            </a:extLst>
          </p:cNvPr>
          <p:cNvSpPr/>
          <p:nvPr/>
        </p:nvSpPr>
        <p:spPr>
          <a:xfrm>
            <a:off x="7029974" y="2701255"/>
            <a:ext cx="1434517" cy="931178"/>
          </a:xfrm>
          <a:prstGeom prst="ellipse">
            <a:avLst/>
          </a:prstGeom>
          <a:noFill/>
          <a:ln w="38100">
            <a:solidFill>
              <a:srgbClr val="CEEA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3C0E78-4495-432A-8AD5-4601A7797260}"/>
              </a:ext>
            </a:extLst>
          </p:cNvPr>
          <p:cNvSpPr txBox="1"/>
          <p:nvPr/>
        </p:nvSpPr>
        <p:spPr>
          <a:xfrm>
            <a:off x="461394" y="2207541"/>
            <a:ext cx="4530661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Should work automatically once vehicle is above 17 MPH; display changes from “NO CMS” to “CMS”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0D7DC3-29AD-440A-ACE8-45F19B3B19B8}"/>
              </a:ext>
            </a:extLst>
          </p:cNvPr>
          <p:cNvSpPr txBox="1"/>
          <p:nvPr/>
        </p:nvSpPr>
        <p:spPr>
          <a:xfrm>
            <a:off x="461393" y="3322342"/>
            <a:ext cx="4530661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Info on display is color coded: </a:t>
            </a:r>
          </a:p>
          <a:p>
            <a:r>
              <a:rPr lang="en-US" dirty="0">
                <a:highlight>
                  <a:srgbClr val="4B9DE7"/>
                </a:highlight>
              </a:rPr>
              <a:t>Blue</a:t>
            </a:r>
            <a:r>
              <a:rPr lang="en-US" dirty="0"/>
              <a:t> = no vehicle detected ahead</a:t>
            </a:r>
          </a:p>
          <a:p>
            <a:r>
              <a:rPr lang="en-US" dirty="0">
                <a:highlight>
                  <a:srgbClr val="00FF00"/>
                </a:highlight>
              </a:rPr>
              <a:t>Green</a:t>
            </a:r>
            <a:r>
              <a:rPr lang="en-US" dirty="0"/>
              <a:t> = vehicle detected – safe distance</a:t>
            </a:r>
          </a:p>
          <a:p>
            <a:r>
              <a:rPr lang="en-US" dirty="0">
                <a:highlight>
                  <a:srgbClr val="FFFF00"/>
                </a:highlight>
              </a:rPr>
              <a:t>Yellow</a:t>
            </a:r>
            <a:r>
              <a:rPr lang="en-US" dirty="0"/>
              <a:t> = vehicle detected – caution</a:t>
            </a:r>
          </a:p>
          <a:p>
            <a:r>
              <a:rPr lang="en-US" dirty="0">
                <a:highlight>
                  <a:srgbClr val="FF0000"/>
                </a:highlight>
              </a:rPr>
              <a:t>Red</a:t>
            </a:r>
            <a:r>
              <a:rPr lang="en-US" dirty="0"/>
              <a:t> = vehicle detected – system activated</a:t>
            </a:r>
          </a:p>
        </p:txBody>
      </p:sp>
    </p:spTree>
    <p:extLst>
      <p:ext uri="{BB962C8B-B14F-4D97-AF65-F5344CB8AC3E}">
        <p14:creationId xmlns:p14="http://schemas.microsoft.com/office/powerpoint/2010/main" val="3762464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6" y="651169"/>
            <a:ext cx="8700469" cy="1815882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Operation – </a:t>
            </a:r>
            <a:r>
              <a:rPr lang="en-US" sz="3200" b="1" dirty="0">
                <a:latin typeface="Arial Black" panose="020B0604020202020204" pitchFamily="34" charset="0"/>
                <a:cs typeface="Arial Black" panose="020B0604020202020204" pitchFamily="34" charset="0"/>
              </a:rPr>
              <a:t>Adaptive Cruise Control (ACC)</a:t>
            </a:r>
          </a:p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4D8EB0-755C-418A-9EB4-6C7F687FA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0312" y="2030313"/>
            <a:ext cx="4456562" cy="471261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63F7ADA1-057D-4765-B6CA-F940EA6870B4}"/>
              </a:ext>
            </a:extLst>
          </p:cNvPr>
          <p:cNvSpPr/>
          <p:nvPr/>
        </p:nvSpPr>
        <p:spPr>
          <a:xfrm>
            <a:off x="7029974" y="2701255"/>
            <a:ext cx="1434517" cy="931178"/>
          </a:xfrm>
          <a:prstGeom prst="ellipse">
            <a:avLst/>
          </a:prstGeom>
          <a:noFill/>
          <a:ln w="38100">
            <a:solidFill>
              <a:srgbClr val="CEEA0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3C0E78-4495-432A-8AD5-4601A7797260}"/>
              </a:ext>
            </a:extLst>
          </p:cNvPr>
          <p:cNvSpPr txBox="1"/>
          <p:nvPr/>
        </p:nvSpPr>
        <p:spPr>
          <a:xfrm>
            <a:off x="461394" y="2207541"/>
            <a:ext cx="453066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Cruise Control Button must be in on position and speed set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EE6038-2B4F-4C20-A29B-6EBC6C26339B}"/>
              </a:ext>
            </a:extLst>
          </p:cNvPr>
          <p:cNvSpPr txBox="1"/>
          <p:nvPr/>
        </p:nvSpPr>
        <p:spPr>
          <a:xfrm>
            <a:off x="461394" y="3182063"/>
            <a:ext cx="4530661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ACC System functions automatically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F768BFA-B5CF-45F2-B7E4-DE4DC660D13E}"/>
              </a:ext>
            </a:extLst>
          </p:cNvPr>
          <p:cNvSpPr/>
          <p:nvPr/>
        </p:nvSpPr>
        <p:spPr>
          <a:xfrm>
            <a:off x="5570290" y="3627861"/>
            <a:ext cx="525710" cy="826693"/>
          </a:xfrm>
          <a:prstGeom prst="ellipse">
            <a:avLst/>
          </a:prstGeom>
          <a:noFill/>
          <a:ln w="38100">
            <a:solidFill>
              <a:srgbClr val="CEEA0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0D7DC3-29AD-440A-ACE8-45F19B3B19B8}"/>
              </a:ext>
            </a:extLst>
          </p:cNvPr>
          <p:cNvSpPr txBox="1"/>
          <p:nvPr/>
        </p:nvSpPr>
        <p:spPr>
          <a:xfrm>
            <a:off x="461393" y="3879586"/>
            <a:ext cx="453066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Display shows the following information:</a:t>
            </a:r>
          </a:p>
          <a:p>
            <a:r>
              <a:rPr lang="en-US" dirty="0"/>
              <a:t>Cruise speed setting</a:t>
            </a:r>
          </a:p>
          <a:p>
            <a:r>
              <a:rPr lang="en-US" dirty="0"/>
              <a:t>Speed of acquired vehicle ahead</a:t>
            </a:r>
          </a:p>
          <a:p>
            <a:r>
              <a:rPr lang="en-US" dirty="0"/>
              <a:t>Distance of acquired vehicle ahead</a:t>
            </a:r>
          </a:p>
        </p:txBody>
      </p:sp>
    </p:spTree>
    <p:extLst>
      <p:ext uri="{BB962C8B-B14F-4D97-AF65-F5344CB8AC3E}">
        <p14:creationId xmlns:p14="http://schemas.microsoft.com/office/powerpoint/2010/main" val="3070739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6" y="651169"/>
            <a:ext cx="8700469" cy="1323439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Operation – </a:t>
            </a:r>
            <a:r>
              <a:rPr lang="en-US" sz="32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Lane Alert</a:t>
            </a:r>
          </a:p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4D8EB0-755C-418A-9EB4-6C7F687FA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0312" y="2030313"/>
            <a:ext cx="4456562" cy="471261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13C0E78-4495-432A-8AD5-4601A7797260}"/>
              </a:ext>
            </a:extLst>
          </p:cNvPr>
          <p:cNvSpPr txBox="1"/>
          <p:nvPr/>
        </p:nvSpPr>
        <p:spPr>
          <a:xfrm>
            <a:off x="461394" y="2207541"/>
            <a:ext cx="453066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Lane Alert button must be in the on position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EE6038-2B4F-4C20-A29B-6EBC6C26339B}"/>
              </a:ext>
            </a:extLst>
          </p:cNvPr>
          <p:cNvSpPr txBox="1"/>
          <p:nvPr/>
        </p:nvSpPr>
        <p:spPr>
          <a:xfrm>
            <a:off x="461394" y="3182063"/>
            <a:ext cx="453066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System functions automatically; provides audible “rumble” in left or right speakers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F768BFA-B5CF-45F2-B7E4-DE4DC660D13E}"/>
              </a:ext>
            </a:extLst>
          </p:cNvPr>
          <p:cNvSpPr/>
          <p:nvPr/>
        </p:nvSpPr>
        <p:spPr>
          <a:xfrm>
            <a:off x="6358855" y="4852654"/>
            <a:ext cx="461395" cy="759581"/>
          </a:xfrm>
          <a:prstGeom prst="ellipse">
            <a:avLst/>
          </a:prstGeom>
          <a:noFill/>
          <a:ln w="38100">
            <a:solidFill>
              <a:srgbClr val="CEEA0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0D7DC3-29AD-440A-ACE8-45F19B3B19B8}"/>
              </a:ext>
            </a:extLst>
          </p:cNvPr>
          <p:cNvSpPr txBox="1"/>
          <p:nvPr/>
        </p:nvSpPr>
        <p:spPr>
          <a:xfrm>
            <a:off x="461393" y="4156585"/>
            <a:ext cx="453066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                    icon on dash display (behind steering wheel) indicates system has not identified a marked lane and audible signal will not be provided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36559-2879-4CCB-BD01-4032333B9AA8}"/>
              </a:ext>
            </a:extLst>
          </p:cNvPr>
          <p:cNvSpPr txBox="1"/>
          <p:nvPr/>
        </p:nvSpPr>
        <p:spPr>
          <a:xfrm>
            <a:off x="2595126" y="5685105"/>
            <a:ext cx="202012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hlinkClick r:id="rId5"/>
              </a:rPr>
              <a:t>https://youtu.be/LVCArsoXhSg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F5E8F-CF3D-4ABA-B943-3970EE7BB26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2169" t="42591" r="43431" b="47297"/>
          <a:stretch/>
        </p:blipFill>
        <p:spPr>
          <a:xfrm>
            <a:off x="886119" y="4020413"/>
            <a:ext cx="895547" cy="46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339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6" y="651169"/>
            <a:ext cx="8700469" cy="1323439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Operation – </a:t>
            </a:r>
            <a:r>
              <a:rPr lang="en-US" sz="32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Lane Alert</a:t>
            </a:r>
          </a:p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0D7DC3-29AD-440A-ACE8-45F19B3B19B8}"/>
              </a:ext>
            </a:extLst>
          </p:cNvPr>
          <p:cNvSpPr txBox="1"/>
          <p:nvPr/>
        </p:nvSpPr>
        <p:spPr>
          <a:xfrm>
            <a:off x="461393" y="4156585"/>
            <a:ext cx="4530661" cy="36933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36559-2879-4CCB-BD01-4032333B9AA8}"/>
              </a:ext>
            </a:extLst>
          </p:cNvPr>
          <p:cNvSpPr txBox="1"/>
          <p:nvPr/>
        </p:nvSpPr>
        <p:spPr>
          <a:xfrm>
            <a:off x="2595126" y="5685105"/>
            <a:ext cx="202012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hlinkClick r:id="rId5"/>
              </a:rPr>
              <a:t>https://youtu.be/LVCArsoXhSg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3" name="Online Media 2" title="Freightliner &amp; WABCO: Lane Departure Warnings">
            <a:hlinkClick r:id="" action="ppaction://media"/>
            <a:extLst>
              <a:ext uri="{FF2B5EF4-FFF2-40B4-BE49-F238E27FC236}">
                <a16:creationId xmlns:a16="http://schemas.microsoft.com/office/drawing/2014/main" id="{1EF8C017-0681-C0CE-83BB-73D0FC83531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2050956" y="1426286"/>
            <a:ext cx="6281760" cy="40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029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6" y="651169"/>
            <a:ext cx="8700469" cy="1323439"/>
          </a:xfrm>
          <a:prstGeom prst="rect">
            <a:avLst/>
          </a:prstGeom>
          <a:noFill/>
          <a:ln w="15875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 dirty="0">
                <a:latin typeface="Arial Black"/>
                <a:cs typeface="Arial Black" panose="020B0604020202020204" pitchFamily="34" charset="0"/>
              </a:rPr>
              <a:t>Troubleshooting</a:t>
            </a:r>
            <a:endParaRPr lang="en-US" sz="3200" b="1" dirty="0">
              <a:latin typeface="Arial Black"/>
              <a:cs typeface="Arial Black" panose="020B0604020202020204" pitchFamily="34" charset="0"/>
            </a:endParaRPr>
          </a:p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0D7DC3-29AD-440A-ACE8-45F19B3B19B8}"/>
              </a:ext>
            </a:extLst>
          </p:cNvPr>
          <p:cNvSpPr txBox="1"/>
          <p:nvPr/>
        </p:nvSpPr>
        <p:spPr>
          <a:xfrm>
            <a:off x="461393" y="4156585"/>
            <a:ext cx="4530661" cy="36933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2F4580-206E-1761-C91C-88CD2A44F021}"/>
              </a:ext>
            </a:extLst>
          </p:cNvPr>
          <p:cNvSpPr txBox="1"/>
          <p:nvPr/>
        </p:nvSpPr>
        <p:spPr>
          <a:xfrm>
            <a:off x="857250" y="1678780"/>
            <a:ext cx="8679656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/>
              <a:t>Observe/follow on-screen prompts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Check for visible damage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Check for blocked sensors/camera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Restart truck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Check fuses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Contact company/repair facility</a:t>
            </a:r>
          </a:p>
        </p:txBody>
      </p:sp>
    </p:spTree>
    <p:extLst>
      <p:ext uri="{BB962C8B-B14F-4D97-AF65-F5344CB8AC3E}">
        <p14:creationId xmlns:p14="http://schemas.microsoft.com/office/powerpoint/2010/main" val="2187218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E42C9FE-F2DB-4B54-80AD-7A6D9D37BA40}"/>
              </a:ext>
            </a:extLst>
          </p:cNvPr>
          <p:cNvSpPr txBox="1"/>
          <p:nvPr/>
        </p:nvSpPr>
        <p:spPr>
          <a:xfrm>
            <a:off x="5683099" y="278108"/>
            <a:ext cx="4135529" cy="11695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Carl Borleis</a:t>
            </a:r>
          </a:p>
          <a:p>
            <a:r>
              <a:rPr lang="en-US" sz="1400" dirty="0">
                <a:latin typeface="Arial"/>
                <a:cs typeface="Arial"/>
              </a:rPr>
              <a:t>Director of Program Excellence, TCOE</a:t>
            </a:r>
          </a:p>
          <a:p>
            <a:r>
              <a:rPr lang="en-US" sz="1400" dirty="0">
                <a:latin typeface="Arial"/>
                <a:cs typeface="Arial"/>
              </a:rPr>
              <a:t>PI, ISA-TOPE</a:t>
            </a:r>
          </a:p>
          <a:p>
            <a:r>
              <a:rPr lang="en-US" sz="1400" dirty="0">
                <a:latin typeface="Arial"/>
                <a:cs typeface="Arial"/>
              </a:rPr>
              <a:t>651-423-8577</a:t>
            </a:r>
          </a:p>
          <a:p>
            <a:r>
              <a:rPr lang="en-US" sz="1400" u="sng" dirty="0">
                <a:latin typeface="Arial"/>
                <a:cs typeface="Arial"/>
                <a:hlinkClick r:id="rId4"/>
              </a:rPr>
              <a:t>carl.borleis@dctc.edu</a:t>
            </a:r>
            <a:r>
              <a:rPr lang="en-US" sz="14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B8A0EB-ABF2-4447-8BD9-B9C8DBAED9E2}"/>
              </a:ext>
            </a:extLst>
          </p:cNvPr>
          <p:cNvSpPr txBox="1"/>
          <p:nvPr/>
        </p:nvSpPr>
        <p:spPr>
          <a:xfrm>
            <a:off x="5683099" y="4367237"/>
            <a:ext cx="4135530" cy="160043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Chris Hadfield, Ed.M.</a:t>
            </a:r>
          </a:p>
          <a:p>
            <a:r>
              <a:rPr lang="en-US" sz="1400" dirty="0">
                <a:latin typeface="Arial"/>
                <a:cs typeface="Arial"/>
              </a:rPr>
              <a:t>Executive Director, TCOE </a:t>
            </a:r>
          </a:p>
          <a:p>
            <a:r>
              <a:rPr lang="en-US" sz="1400" dirty="0">
                <a:latin typeface="Arial"/>
                <a:cs typeface="Arial"/>
              </a:rPr>
              <a:t>Co-PI, National Center for Autonomous Technologies (NCAT)</a:t>
            </a:r>
          </a:p>
          <a:p>
            <a:r>
              <a:rPr lang="en-US" sz="1400" dirty="0">
                <a:latin typeface="Arial"/>
                <a:cs typeface="Arial"/>
              </a:rPr>
              <a:t>Co-PI, ISA-TOPE</a:t>
            </a:r>
          </a:p>
          <a:p>
            <a:r>
              <a:rPr lang="en-US" sz="1400" dirty="0">
                <a:latin typeface="Arial"/>
                <a:cs typeface="Arial"/>
              </a:rPr>
              <a:t>651-423-8311</a:t>
            </a:r>
          </a:p>
          <a:p>
            <a:r>
              <a:rPr lang="en-US" sz="1400" u="sng" dirty="0">
                <a:latin typeface="Arial"/>
                <a:cs typeface="Arial"/>
                <a:hlinkClick r:id="rId5"/>
              </a:rPr>
              <a:t>Chris.hadfield@dctc.edu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DA0DBB-250A-5F43-85BF-3D1181C161F6}"/>
              </a:ext>
            </a:extLst>
          </p:cNvPr>
          <p:cNvSpPr txBox="1"/>
          <p:nvPr/>
        </p:nvSpPr>
        <p:spPr>
          <a:xfrm>
            <a:off x="666973" y="2842749"/>
            <a:ext cx="4135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Get in touch.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01F7F8-5FCC-457E-BA6B-80D529E34C38}"/>
              </a:ext>
            </a:extLst>
          </p:cNvPr>
          <p:cNvSpPr txBox="1"/>
          <p:nvPr/>
        </p:nvSpPr>
        <p:spPr>
          <a:xfrm>
            <a:off x="5683099" y="2941161"/>
            <a:ext cx="3745543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>
                <a:latin typeface="Arial"/>
                <a:cs typeface="Arial"/>
              </a:rPr>
              <a:t>Forrest Brownlee</a:t>
            </a:r>
          </a:p>
          <a:p>
            <a:r>
              <a:rPr lang="en-US" sz="1400">
                <a:latin typeface="Arial"/>
                <a:cs typeface="Arial"/>
              </a:rPr>
              <a:t>Diesel Technology Instructor, M-State</a:t>
            </a:r>
          </a:p>
          <a:p>
            <a:r>
              <a:rPr lang="en-US" sz="1400">
                <a:latin typeface="Arial"/>
                <a:cs typeface="Arial"/>
              </a:rPr>
              <a:t>MTTIA Board of Directors</a:t>
            </a:r>
          </a:p>
          <a:p>
            <a:r>
              <a:rPr lang="en-US" sz="1400">
                <a:latin typeface="Arial"/>
                <a:cs typeface="Arial"/>
              </a:rPr>
              <a:t>SME, ISA-TOPE</a:t>
            </a:r>
          </a:p>
          <a:p>
            <a:r>
              <a:rPr lang="en-US" sz="1400">
                <a:latin typeface="Arial"/>
                <a:cs typeface="Arial"/>
              </a:rPr>
              <a:t>218-xxxxxxxxxx</a:t>
            </a:r>
          </a:p>
          <a:p>
            <a:r>
              <a:rPr lang="en-US" sz="1400" u="sng" dirty="0">
                <a:latin typeface="Arial"/>
                <a:cs typeface="Arial"/>
                <a:hlinkClick r:id="rId6"/>
              </a:rPr>
              <a:t>Shannon.mohn@minnesota.edu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597C5D-9E53-4607-AEBD-DA9EF41F188F}"/>
              </a:ext>
            </a:extLst>
          </p:cNvPr>
          <p:cNvSpPr txBox="1"/>
          <p:nvPr/>
        </p:nvSpPr>
        <p:spPr>
          <a:xfrm>
            <a:off x="215153" y="3812245"/>
            <a:ext cx="4135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u="sng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ISA-TOPE.ORG</a:t>
            </a:r>
            <a:endParaRPr lang="en-US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F14795DD-2CF2-41AE-89CE-1ED9606D40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6F4354C-A659-4DA7-A44A-9D62DA87F7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33997" y="5754433"/>
            <a:ext cx="2055577" cy="904796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4D6ACD0-F1FA-4E49-B088-904CC607F47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30929" y="5754433"/>
            <a:ext cx="946940" cy="9511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2F072A8-481E-CC67-D45A-54F2724103E7}"/>
              </a:ext>
            </a:extLst>
          </p:cNvPr>
          <p:cNvSpPr txBox="1"/>
          <p:nvPr/>
        </p:nvSpPr>
        <p:spPr>
          <a:xfrm>
            <a:off x="5683099" y="1457266"/>
            <a:ext cx="3745543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Shannon Mohn</a:t>
            </a:r>
          </a:p>
          <a:p>
            <a:r>
              <a:rPr lang="en-US" sz="1400" dirty="0">
                <a:latin typeface="Arial"/>
                <a:cs typeface="Arial"/>
              </a:rPr>
              <a:t>Automotive Instructor, M-State</a:t>
            </a:r>
          </a:p>
          <a:p>
            <a:r>
              <a:rPr lang="en-US" sz="1400" dirty="0">
                <a:latin typeface="Arial"/>
                <a:cs typeface="Arial"/>
              </a:rPr>
              <a:t>MTTIA Training Coordinator</a:t>
            </a:r>
          </a:p>
          <a:p>
            <a:r>
              <a:rPr lang="en-US" sz="1400" dirty="0">
                <a:latin typeface="Arial"/>
                <a:cs typeface="Arial"/>
              </a:rPr>
              <a:t>Co-PI, ISA-TOPE</a:t>
            </a:r>
          </a:p>
          <a:p>
            <a:r>
              <a:rPr lang="en-US" sz="1400" dirty="0">
                <a:latin typeface="Arial"/>
                <a:cs typeface="Arial"/>
              </a:rPr>
              <a:t>218-299-6563</a:t>
            </a:r>
          </a:p>
          <a:p>
            <a:r>
              <a:rPr lang="en-US" sz="1400" u="sng" dirty="0">
                <a:latin typeface="Arial"/>
                <a:cs typeface="Arial"/>
                <a:hlinkClick r:id="rId6"/>
              </a:rPr>
              <a:t>Shannon.mohn@minnesota.edu</a:t>
            </a:r>
            <a:endParaRPr lang="en-US"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1013696"/>
      </p:ext>
    </p:extLst>
  </p:cSld>
  <p:clrMapOvr>
    <a:masterClrMapping/>
  </p:clrMapOvr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6" y="651169"/>
            <a:ext cx="8700469" cy="707886"/>
          </a:xfrm>
          <a:prstGeom prst="rect">
            <a:avLst/>
          </a:prstGeom>
          <a:noFill/>
          <a:ln w="15875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 dirty="0">
                <a:latin typeface="Arial Black"/>
                <a:cs typeface="Arial Black" panose="020B0604020202020204" pitchFamily="34" charset="0"/>
              </a:rPr>
              <a:t>Levels of Vehicle </a:t>
            </a:r>
            <a:r>
              <a:rPr lang="en-US" sz="4000" b="1">
                <a:latin typeface="Arial Black"/>
                <a:cs typeface="Arial Black" panose="020B0604020202020204" pitchFamily="34" charset="0"/>
              </a:rPr>
              <a:t>Automation</a:t>
            </a:r>
            <a:endParaRPr lang="en-US" sz="4000" b="1" dirty="0" err="1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08F91C9-BADE-5105-B056-9DC2200DE819}"/>
              </a:ext>
            </a:extLst>
          </p:cNvPr>
          <p:cNvGrpSpPr/>
          <p:nvPr/>
        </p:nvGrpSpPr>
        <p:grpSpPr>
          <a:xfrm>
            <a:off x="1731819" y="1774573"/>
            <a:ext cx="8021781" cy="4625037"/>
            <a:chOff x="651164" y="1442064"/>
            <a:chExt cx="5486400" cy="2893219"/>
          </a:xfrm>
        </p:grpSpPr>
        <p:pic>
          <p:nvPicPr>
            <p:cNvPr id="10" name="Picture 9" descr="A poster of a driver assistance guide&#10;&#10;Description automatically generated">
              <a:extLst>
                <a:ext uri="{FF2B5EF4-FFF2-40B4-BE49-F238E27FC236}">
                  <a16:creationId xmlns:a16="http://schemas.microsoft.com/office/drawing/2014/main" id="{3AFB07AA-6D55-481C-149F-8EACCBBE2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1164" y="1443028"/>
              <a:ext cx="2743200" cy="2891290"/>
            </a:xfrm>
            <a:prstGeom prst="rect">
              <a:avLst/>
            </a:prstGeom>
          </p:spPr>
        </p:pic>
        <p:pic>
          <p:nvPicPr>
            <p:cNvPr id="11" name="Picture 10" descr="A poster of a driver&amp;#39;s seat&#10;&#10;Description automatically generated">
              <a:extLst>
                <a:ext uri="{FF2B5EF4-FFF2-40B4-BE49-F238E27FC236}">
                  <a16:creationId xmlns:a16="http://schemas.microsoft.com/office/drawing/2014/main" id="{66684C8A-874D-1B13-80D0-316CAB7745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94364" y="1442064"/>
              <a:ext cx="2743200" cy="28932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2908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6" y="651169"/>
            <a:ext cx="8700469" cy="707886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Pre/Post-Trip Inspections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E0D68-7910-419A-9263-7A114B140057}"/>
              </a:ext>
            </a:extLst>
          </p:cNvPr>
          <p:cNvSpPr txBox="1"/>
          <p:nvPr/>
        </p:nvSpPr>
        <p:spPr>
          <a:xfrm>
            <a:off x="939566" y="1510018"/>
            <a:ext cx="53521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Radar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Camera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In-cab Displays</a:t>
            </a:r>
          </a:p>
        </p:txBody>
      </p:sp>
    </p:spTree>
    <p:extLst>
      <p:ext uri="{BB962C8B-B14F-4D97-AF65-F5344CB8AC3E}">
        <p14:creationId xmlns:p14="http://schemas.microsoft.com/office/powerpoint/2010/main" val="1230207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6" y="651169"/>
            <a:ext cx="8700469" cy="1138773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Pre/Post-Trip Inspections - </a:t>
            </a:r>
            <a:r>
              <a:rPr lang="en-US" sz="2800" b="1" dirty="0">
                <a:latin typeface="Arial Black" panose="020B0604020202020204" pitchFamily="34" charset="0"/>
                <a:cs typeface="Arial Black" panose="020B0604020202020204" pitchFamily="34" charset="0"/>
              </a:rPr>
              <a:t>Radar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4BFA41-9E8E-44B5-8AE2-F84C353E45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59" t="-89" r="5567" b="13038"/>
          <a:stretch/>
        </p:blipFill>
        <p:spPr>
          <a:xfrm>
            <a:off x="5373243" y="1263192"/>
            <a:ext cx="4259868" cy="547697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CEC1DD3-17C1-42DE-AC53-B61A2F7BFD72}"/>
              </a:ext>
            </a:extLst>
          </p:cNvPr>
          <p:cNvSpPr/>
          <p:nvPr/>
        </p:nvSpPr>
        <p:spPr>
          <a:xfrm>
            <a:off x="6862713" y="5594807"/>
            <a:ext cx="857839" cy="612023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52A717-A290-4C3D-9B0B-03A7E355EA87}"/>
              </a:ext>
            </a:extLst>
          </p:cNvPr>
          <p:cNvSpPr txBox="1"/>
          <p:nvPr/>
        </p:nvSpPr>
        <p:spPr>
          <a:xfrm>
            <a:off x="537328" y="1913641"/>
            <a:ext cx="434575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Ensure unit is not cracked, broken, missing, or damaged.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5FF8A6-5ACA-41B6-98BF-BD3263956DFF}"/>
              </a:ext>
            </a:extLst>
          </p:cNvPr>
          <p:cNvSpPr txBox="1"/>
          <p:nvPr/>
        </p:nvSpPr>
        <p:spPr>
          <a:xfrm>
            <a:off x="537328" y="2782669"/>
            <a:ext cx="434575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Radar should be free of debris (i.e. excessive bugs).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A6FF97-A0F9-4708-987C-DDA3038FE289}"/>
              </a:ext>
            </a:extLst>
          </p:cNvPr>
          <p:cNvSpPr txBox="1"/>
          <p:nvPr/>
        </p:nvSpPr>
        <p:spPr>
          <a:xfrm>
            <a:off x="480462" y="3651697"/>
            <a:ext cx="434575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Unit should not be blocked (i.e. snow, ice, added accessories or guards, etc.)</a:t>
            </a:r>
          </a:p>
        </p:txBody>
      </p:sp>
    </p:spTree>
    <p:extLst>
      <p:ext uri="{BB962C8B-B14F-4D97-AF65-F5344CB8AC3E}">
        <p14:creationId xmlns:p14="http://schemas.microsoft.com/office/powerpoint/2010/main" val="884953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6" y="651169"/>
            <a:ext cx="8700469" cy="1138773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Pre/Post-Trip Inspections - </a:t>
            </a:r>
            <a:r>
              <a:rPr lang="en-US" sz="2800" b="1" dirty="0">
                <a:latin typeface="Arial Black" panose="020B0604020202020204" pitchFamily="34" charset="0"/>
                <a:cs typeface="Arial Black" panose="020B0604020202020204" pitchFamily="34" charset="0"/>
              </a:rPr>
              <a:t>Camera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4BFA41-9E8E-44B5-8AE2-F84C353E45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59" t="-89" r="5567" b="13038"/>
          <a:stretch/>
        </p:blipFill>
        <p:spPr>
          <a:xfrm>
            <a:off x="5373243" y="1263192"/>
            <a:ext cx="4259868" cy="547697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CEC1DD3-17C1-42DE-AC53-B61A2F7BFD72}"/>
              </a:ext>
            </a:extLst>
          </p:cNvPr>
          <p:cNvSpPr/>
          <p:nvPr/>
        </p:nvSpPr>
        <p:spPr>
          <a:xfrm>
            <a:off x="7220932" y="2476657"/>
            <a:ext cx="857839" cy="612023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52A717-A290-4C3D-9B0B-03A7E355EA87}"/>
              </a:ext>
            </a:extLst>
          </p:cNvPr>
          <p:cNvSpPr txBox="1"/>
          <p:nvPr/>
        </p:nvSpPr>
        <p:spPr>
          <a:xfrm>
            <a:off x="537328" y="1913641"/>
            <a:ext cx="434575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Ensure unit is not cracked, broken, missing, or damaged.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5FF8A6-5ACA-41B6-98BF-BD3263956DFF}"/>
              </a:ext>
            </a:extLst>
          </p:cNvPr>
          <p:cNvSpPr txBox="1"/>
          <p:nvPr/>
        </p:nvSpPr>
        <p:spPr>
          <a:xfrm>
            <a:off x="537328" y="2782669"/>
            <a:ext cx="434575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Camera should be free of obstructions (excessive bugs, cracked windshield, snow, ice, etc.).</a:t>
            </a:r>
          </a:p>
        </p:txBody>
      </p:sp>
    </p:spTree>
    <p:extLst>
      <p:ext uri="{BB962C8B-B14F-4D97-AF65-F5344CB8AC3E}">
        <p14:creationId xmlns:p14="http://schemas.microsoft.com/office/powerpoint/2010/main" val="1068188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7" y="651169"/>
            <a:ext cx="8170072" cy="1138773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Pre/Post-Trip Inspections – </a:t>
            </a:r>
            <a:r>
              <a:rPr lang="en-US" sz="2800" b="1" dirty="0">
                <a:latin typeface="Arial Black" panose="020B0604020202020204" pitchFamily="34" charset="0"/>
                <a:cs typeface="Arial Black" panose="020B0604020202020204" pitchFamily="34" charset="0"/>
              </a:rPr>
              <a:t>In-Cab Displays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736EF3-F1AD-4E59-B885-440D76E0F2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973" t="32704" r="15996" b="18519"/>
          <a:stretch/>
        </p:blipFill>
        <p:spPr>
          <a:xfrm>
            <a:off x="5447545" y="1583703"/>
            <a:ext cx="3377674" cy="16308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0B955D-6023-4650-BF1D-AA255CB48E3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609" t="34704" r="17360" b="16275"/>
          <a:stretch/>
        </p:blipFill>
        <p:spPr>
          <a:xfrm>
            <a:off x="5447543" y="3271102"/>
            <a:ext cx="3377675" cy="16390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263811-567C-4626-9BC1-EDD98641A1C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063" t="34704" r="15541" b="14515"/>
          <a:stretch/>
        </p:blipFill>
        <p:spPr>
          <a:xfrm>
            <a:off x="5447543" y="4966679"/>
            <a:ext cx="3377675" cy="16675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91CD57-5E8E-4811-8102-4A6AC13404E8}"/>
              </a:ext>
            </a:extLst>
          </p:cNvPr>
          <p:cNvSpPr txBox="1"/>
          <p:nvPr/>
        </p:nvSpPr>
        <p:spPr>
          <a:xfrm>
            <a:off x="537328" y="1913641"/>
            <a:ext cx="434575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Ensure </a:t>
            </a:r>
            <a:r>
              <a:rPr lang="en-US" dirty="0" err="1"/>
              <a:t>Wabco</a:t>
            </a:r>
            <a:r>
              <a:rPr lang="en-US" dirty="0"/>
              <a:t> display cycles through the images to the right.</a:t>
            </a:r>
          </a:p>
        </p:txBody>
      </p:sp>
    </p:spTree>
    <p:extLst>
      <p:ext uri="{BB962C8B-B14F-4D97-AF65-F5344CB8AC3E}">
        <p14:creationId xmlns:p14="http://schemas.microsoft.com/office/powerpoint/2010/main" val="3288144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2C61D73-736D-45AC-86D1-8E47B3579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312" y="2030313"/>
            <a:ext cx="4456562" cy="4712616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8171359C-FA14-4C03-A3A4-E2A3AD05570C}"/>
              </a:ext>
            </a:extLst>
          </p:cNvPr>
          <p:cNvSpPr/>
          <p:nvPr/>
        </p:nvSpPr>
        <p:spPr>
          <a:xfrm>
            <a:off x="6358855" y="4852654"/>
            <a:ext cx="461395" cy="759581"/>
          </a:xfrm>
          <a:prstGeom prst="ellipse">
            <a:avLst/>
          </a:prstGeom>
          <a:noFill/>
          <a:ln w="38100">
            <a:solidFill>
              <a:srgbClr val="CEEA0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7" y="651169"/>
            <a:ext cx="8170072" cy="1138773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Pre/Post-Trip Inspections – </a:t>
            </a:r>
            <a:r>
              <a:rPr lang="en-US" sz="2800" b="1" dirty="0">
                <a:latin typeface="Arial Black" panose="020B0604020202020204" pitchFamily="34" charset="0"/>
                <a:cs typeface="Arial Black" panose="020B0604020202020204" pitchFamily="34" charset="0"/>
              </a:rPr>
              <a:t>In-Cab Displays (Continued)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91CD57-5E8E-4811-8102-4A6AC13404E8}"/>
              </a:ext>
            </a:extLst>
          </p:cNvPr>
          <p:cNvSpPr txBox="1"/>
          <p:nvPr/>
        </p:nvSpPr>
        <p:spPr>
          <a:xfrm>
            <a:off x="537328" y="1913641"/>
            <a:ext cx="434575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Ensure “Lane Alert” switch is in the on position and light on switch is illuminated.</a:t>
            </a:r>
          </a:p>
        </p:txBody>
      </p:sp>
    </p:spTree>
    <p:extLst>
      <p:ext uri="{BB962C8B-B14F-4D97-AF65-F5344CB8AC3E}">
        <p14:creationId xmlns:p14="http://schemas.microsoft.com/office/powerpoint/2010/main" val="2436776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2C61D73-736D-45AC-86D1-8E47B3579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312" y="2030313"/>
            <a:ext cx="4456562" cy="4712616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8171359C-FA14-4C03-A3A4-E2A3AD05570C}"/>
              </a:ext>
            </a:extLst>
          </p:cNvPr>
          <p:cNvSpPr/>
          <p:nvPr/>
        </p:nvSpPr>
        <p:spPr>
          <a:xfrm>
            <a:off x="5482163" y="3627040"/>
            <a:ext cx="461395" cy="759581"/>
          </a:xfrm>
          <a:prstGeom prst="ellipse">
            <a:avLst/>
          </a:prstGeom>
          <a:noFill/>
          <a:ln w="38100">
            <a:solidFill>
              <a:srgbClr val="CEEA0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7" y="651169"/>
            <a:ext cx="8170072" cy="1138773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Pre/Post-Trip Inspections – </a:t>
            </a:r>
            <a:r>
              <a:rPr lang="en-US" sz="2800" b="1" dirty="0">
                <a:latin typeface="Arial Black" panose="020B0604020202020204" pitchFamily="34" charset="0"/>
                <a:cs typeface="Arial Black" panose="020B0604020202020204" pitchFamily="34" charset="0"/>
              </a:rPr>
              <a:t>In-Cab Displays (Continued)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91CD57-5E8E-4811-8102-4A6AC13404E8}"/>
              </a:ext>
            </a:extLst>
          </p:cNvPr>
          <p:cNvSpPr txBox="1"/>
          <p:nvPr/>
        </p:nvSpPr>
        <p:spPr>
          <a:xfrm>
            <a:off x="537328" y="1913641"/>
            <a:ext cx="434575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Once Engine Starts, ensure “SPD CNTL” switch is switched OFF and then returned to the ON position and light on switch is illuminated.</a:t>
            </a:r>
          </a:p>
        </p:txBody>
      </p:sp>
    </p:spTree>
    <p:extLst>
      <p:ext uri="{BB962C8B-B14F-4D97-AF65-F5344CB8AC3E}">
        <p14:creationId xmlns:p14="http://schemas.microsoft.com/office/powerpoint/2010/main" val="1371250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0DA0B4-7D53-41E0-97B8-FDFCBB026B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8968" t="21493" b="1"/>
          <a:stretch/>
        </p:blipFill>
        <p:spPr>
          <a:xfrm>
            <a:off x="9529763" y="4772025"/>
            <a:ext cx="4069388" cy="2998464"/>
          </a:xfrm>
          <a:prstGeom prst="rect">
            <a:avLst/>
          </a:prstGeom>
          <a:ln>
            <a:noFill/>
          </a:ln>
          <a:effectLst>
            <a:softEdge rad="5842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6" y="651169"/>
            <a:ext cx="8700469" cy="707886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Operation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E0D68-7910-419A-9263-7A114B140057}"/>
              </a:ext>
            </a:extLst>
          </p:cNvPr>
          <p:cNvSpPr txBox="1"/>
          <p:nvPr/>
        </p:nvSpPr>
        <p:spPr>
          <a:xfrm>
            <a:off x="939566" y="1510018"/>
            <a:ext cx="53521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Crash Mitigation System (CMS)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Adaptive Cruise Control (ACC)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Lane Alert</a:t>
            </a:r>
          </a:p>
        </p:txBody>
      </p:sp>
    </p:spTree>
    <p:extLst>
      <p:ext uri="{BB962C8B-B14F-4D97-AF65-F5344CB8AC3E}">
        <p14:creationId xmlns:p14="http://schemas.microsoft.com/office/powerpoint/2010/main" val="395390497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003B66"/>
      </a:accent2>
      <a:accent3>
        <a:srgbClr val="003B66"/>
      </a:accent3>
      <a:accent4>
        <a:srgbClr val="003B66"/>
      </a:accent4>
      <a:accent5>
        <a:srgbClr val="003B66"/>
      </a:accent5>
      <a:accent6>
        <a:srgbClr val="003B66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0e9c36f-678e-41da-ab09-c15e53a3b3ff">
      <Terms xmlns="http://schemas.microsoft.com/office/infopath/2007/PartnerControls"/>
    </lcf76f155ced4ddcb4097134ff3c332f>
    <TaxCatchAll xmlns="286caa70-3536-4aff-a57f-2e8d08ba9012" xsi:nil="true"/>
    <finished xmlns="30e9c36f-678e-41da-ab09-c15e53a3b3ff" xsi:nil="true"/>
    <SharedWithUsers xmlns="286caa70-3536-4aff-a57f-2e8d08ba9012">
      <UserInfo>
        <DisplayName>Weller, Thomas R</DisplayName>
        <AccountId>35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2CA95A2695E34291D4CEFE95C4DF68" ma:contentTypeVersion="18" ma:contentTypeDescription="Create a new document." ma:contentTypeScope="" ma:versionID="e9690ae7ed4334bb497d3140cf0f213f">
  <xsd:schema xmlns:xsd="http://www.w3.org/2001/XMLSchema" xmlns:xs="http://www.w3.org/2001/XMLSchema" xmlns:p="http://schemas.microsoft.com/office/2006/metadata/properties" xmlns:ns2="30e9c36f-678e-41da-ab09-c15e53a3b3ff" xmlns:ns3="286caa70-3536-4aff-a57f-2e8d08ba9012" targetNamespace="http://schemas.microsoft.com/office/2006/metadata/properties" ma:root="true" ma:fieldsID="0fb4e4b6316538fb8317c8df18e91018" ns2:_="" ns3:_="">
    <xsd:import namespace="30e9c36f-678e-41da-ab09-c15e53a3b3ff"/>
    <xsd:import namespace="286caa70-3536-4aff-a57f-2e8d08ba90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Location" minOccurs="0"/>
                <xsd:element ref="ns2:finish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e9c36f-678e-41da-ab09-c15e53a3b3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f95a9afa-61c7-4e96-8bec-901bd18877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finished" ma:index="24" nillable="true" ma:displayName="finished " ma:description="this is complete " ma:format="Dropdown" ma:internalName="finished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6caa70-3536-4aff-a57f-2e8d08ba9012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f78bdec3-8c33-4949-a7ab-a713e41e0802}" ma:internalName="TaxCatchAll" ma:showField="CatchAllData" ma:web="286caa70-3536-4aff-a57f-2e8d08ba90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7013C0-98BE-4A63-B679-77030D55F819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30e9c36f-678e-41da-ab09-c15e53a3b3ff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286caa70-3536-4aff-a57f-2e8d08ba9012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1F6425B-48F5-41D1-8A9E-64267225E17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B8CF5F-565E-4662-BA21-08709EDCCF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e9c36f-678e-41da-ab09-c15e53a3b3ff"/>
    <ds:schemaRef ds:uri="286caa70-3536-4aff-a57f-2e8d08ba901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{BC424067-104C-5E46-84FC-F86D463E03AE}tf10001060</Template>
  <TotalTime>1602</TotalTime>
  <Words>539</Words>
  <Application>Microsoft Office PowerPoint</Application>
  <PresentationFormat>Widescreen</PresentationFormat>
  <Paragraphs>74</Paragraphs>
  <Slides>15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DVS CDL Testing Efficiencies Committee Recommendations</dc:title>
  <dc:creator>Carl Borleis</dc:creator>
  <cp:lastModifiedBy>Borleis, Carl W</cp:lastModifiedBy>
  <cp:revision>244</cp:revision>
  <dcterms:created xsi:type="dcterms:W3CDTF">2020-10-30T16:31:43Z</dcterms:created>
  <dcterms:modified xsi:type="dcterms:W3CDTF">2023-11-13T15:58:18Z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0x010100022CA95A2695E34291D4CEFE95C4DF68</vt:lpwstr>
  </property>
  <property fmtid="{D5CDD505-2E9C-101B-9397-08002B2CF9AE}" pid="3" name="MediaServiceImageTags">
    <vt:lpwstr/>
  </property>
</Properties>
</file>