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3" r:id="rId4"/>
    <p:sldMasterId id="2147483740" r:id="rId5"/>
    <p:sldMasterId id="2147483759" r:id="rId6"/>
  </p:sldMasterIdLst>
  <p:sldIdLst>
    <p:sldId id="270" r:id="rId7"/>
    <p:sldId id="285" r:id="rId8"/>
    <p:sldId id="286" r:id="rId9"/>
    <p:sldId id="287" r:id="rId10"/>
    <p:sldId id="277" r:id="rId11"/>
    <p:sldId id="288" r:id="rId12"/>
    <p:sldId id="278" r:id="rId13"/>
    <p:sldId id="289" r:id="rId14"/>
    <p:sldId id="279" r:id="rId15"/>
    <p:sldId id="290" r:id="rId16"/>
    <p:sldId id="284" r:id="rId17"/>
    <p:sldId id="291" r:id="rId18"/>
    <p:sldId id="280" r:id="rId19"/>
    <p:sldId id="281" r:id="rId20"/>
    <p:sldId id="292" r:id="rId21"/>
    <p:sldId id="293" r:id="rId22"/>
    <p:sldId id="283" r:id="rId23"/>
    <p:sldId id="294" r:id="rId24"/>
    <p:sldId id="262" r:id="rId25"/>
    <p:sldId id="295" r:id="rId26"/>
    <p:sldId id="296" r:id="rId27"/>
    <p:sldId id="297" r:id="rId28"/>
    <p:sldId id="298" r:id="rId29"/>
    <p:sldId id="300" r:id="rId30"/>
    <p:sldId id="299" r:id="rId31"/>
    <p:sldId id="301" r:id="rId32"/>
    <p:sldId id="302" r:id="rId33"/>
    <p:sldId id="303" r:id="rId34"/>
    <p:sldId id="304" r:id="rId35"/>
    <p:sldId id="305" r:id="rId36"/>
    <p:sldId id="306" r:id="rId37"/>
    <p:sldId id="307" r:id="rId38"/>
    <p:sldId id="308" r:id="rId39"/>
    <p:sldId id="309"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chtel, Beckey (DPS)" initials="MB(" lastIdx="2" clrIdx="0">
    <p:extLst>
      <p:ext uri="{19B8F6BF-5375-455C-9EA6-DF929625EA0E}">
        <p15:presenceInfo xmlns:p15="http://schemas.microsoft.com/office/powerpoint/2012/main" userId="S-1-5-21-2309765965-1984172819-868859685-375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EEA01"/>
    <a:srgbClr val="003C66"/>
    <a:srgbClr val="18334D"/>
    <a:srgbClr val="4B9DE7"/>
    <a:srgbClr val="2601DD"/>
    <a:srgbClr val="0804A0"/>
    <a:srgbClr val="AED0B4"/>
    <a:srgbClr val="424D72"/>
    <a:srgbClr val="B6C8C2"/>
    <a:srgbClr val="F9FB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768D70-9258-4CA1-A9CC-F5AACFAE6D30}" v="32" dt="2023-06-06T16:41:27.621"/>
    <p1510:client id="{702B5C33-2812-4F99-92E6-C86435B12ADC}" v="14" dt="2022-12-21T18:16:25.001"/>
    <p1510:client id="{7C97188C-20F5-4239-95AA-25D5717A6C88}" v="1" dt="2023-08-01T16:36:09.622"/>
    <p1510:client id="{A843CB50-FB13-42C7-B5DE-6C154E672ADC}" v="15" dt="2022-12-21T17:59:59.8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p:cViewPr varScale="1">
        <p:scale>
          <a:sx n="119" d="100"/>
          <a:sy n="119" d="100"/>
        </p:scale>
        <p:origin x="76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microsoft.com/office/2016/11/relationships/changesInfo" Target="changesInfos/changesInfo1.xml"/><Relationship Id="rId20" Type="http://schemas.openxmlformats.org/officeDocument/2006/relationships/slide" Target="slides/slide14.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dfield, Christopher J" userId="S::wh2258xd@minnstate.edu::5283a873-5c76-45cc-9095-420d2b26abe4" providerId="AD" clId="Web-{A843CB50-FB13-42C7-B5DE-6C154E672ADC}"/>
    <pc:docChg chg="modSld">
      <pc:chgData name="Hadfield, Christopher J" userId="S::wh2258xd@minnstate.edu::5283a873-5c76-45cc-9095-420d2b26abe4" providerId="AD" clId="Web-{A843CB50-FB13-42C7-B5DE-6C154E672ADC}" dt="2022-12-21T17:59:58.603" v="13" actId="20577"/>
      <pc:docMkLst>
        <pc:docMk/>
      </pc:docMkLst>
      <pc:sldChg chg="modSp">
        <pc:chgData name="Hadfield, Christopher J" userId="S::wh2258xd@minnstate.edu::5283a873-5c76-45cc-9095-420d2b26abe4" providerId="AD" clId="Web-{A843CB50-FB13-42C7-B5DE-6C154E672ADC}" dt="2022-12-21T17:59:58.603" v="13" actId="20577"/>
        <pc:sldMkLst>
          <pc:docMk/>
          <pc:sldMk cId="3917309598" sldId="270"/>
        </pc:sldMkLst>
        <pc:spChg chg="mod">
          <ac:chgData name="Hadfield, Christopher J" userId="S::wh2258xd@minnstate.edu::5283a873-5c76-45cc-9095-420d2b26abe4" providerId="AD" clId="Web-{A843CB50-FB13-42C7-B5DE-6C154E672ADC}" dt="2022-12-21T17:59:58.603" v="13" actId="20577"/>
          <ac:spMkLst>
            <pc:docMk/>
            <pc:sldMk cId="3917309598" sldId="270"/>
            <ac:spMk id="4" creationId="{B77D6947-C57F-354F-ACE9-BA3E5054F06E}"/>
          </ac:spMkLst>
        </pc:spChg>
      </pc:sldChg>
    </pc:docChg>
  </pc:docChgLst>
  <pc:docChgLst>
    <pc:chgData name="Hadfield, Christopher J" userId="S::wh2258xd@minnstate.edu::5283a873-5c76-45cc-9095-420d2b26abe4" providerId="AD" clId="Web-{702B5C33-2812-4F99-92E6-C86435B12ADC}"/>
    <pc:docChg chg="modSld">
      <pc:chgData name="Hadfield, Christopher J" userId="S::wh2258xd@minnstate.edu::5283a873-5c76-45cc-9095-420d2b26abe4" providerId="AD" clId="Web-{702B5C33-2812-4F99-92E6-C86435B12ADC}" dt="2022-12-21T18:16:24.766" v="12" actId="20577"/>
      <pc:docMkLst>
        <pc:docMk/>
      </pc:docMkLst>
      <pc:sldChg chg="modSp">
        <pc:chgData name="Hadfield, Christopher J" userId="S::wh2258xd@minnstate.edu::5283a873-5c76-45cc-9095-420d2b26abe4" providerId="AD" clId="Web-{702B5C33-2812-4F99-92E6-C86435B12ADC}" dt="2022-12-21T18:16:24.766" v="12" actId="20577"/>
        <pc:sldMkLst>
          <pc:docMk/>
          <pc:sldMk cId="3917309598" sldId="270"/>
        </pc:sldMkLst>
        <pc:spChg chg="mod">
          <ac:chgData name="Hadfield, Christopher J" userId="S::wh2258xd@minnstate.edu::5283a873-5c76-45cc-9095-420d2b26abe4" providerId="AD" clId="Web-{702B5C33-2812-4F99-92E6-C86435B12ADC}" dt="2022-12-21T18:16:24.766" v="12" actId="20577"/>
          <ac:spMkLst>
            <pc:docMk/>
            <pc:sldMk cId="3917309598" sldId="270"/>
            <ac:spMk id="4" creationId="{B77D6947-C57F-354F-ACE9-BA3E5054F06E}"/>
          </ac:spMkLst>
        </pc:spChg>
      </pc:sldChg>
    </pc:docChg>
  </pc:docChgLst>
  <pc:docChgLst>
    <pc:chgData name="Soar, Paul D." userId="S::p.soar_fscj.edu#ext#@mnscu.onmicrosoft.com::887280b8-69a6-4704-989b-dc6ad1e1451b" providerId="AD" clId="Web-{7C97188C-20F5-4239-95AA-25D5717A6C88}"/>
    <pc:docChg chg="sldOrd">
      <pc:chgData name="Soar, Paul D." userId="S::p.soar_fscj.edu#ext#@mnscu.onmicrosoft.com::887280b8-69a6-4704-989b-dc6ad1e1451b" providerId="AD" clId="Web-{7C97188C-20F5-4239-95AA-25D5717A6C88}" dt="2023-08-01T16:36:09.622" v="0"/>
      <pc:docMkLst>
        <pc:docMk/>
      </pc:docMkLst>
      <pc:sldChg chg="ord">
        <pc:chgData name="Soar, Paul D." userId="S::p.soar_fscj.edu#ext#@mnscu.onmicrosoft.com::887280b8-69a6-4704-989b-dc6ad1e1451b" providerId="AD" clId="Web-{7C97188C-20F5-4239-95AA-25D5717A6C88}" dt="2023-08-01T16:36:09.622" v="0"/>
        <pc:sldMkLst>
          <pc:docMk/>
          <pc:sldMk cId="9987549" sldId="292"/>
        </pc:sldMkLst>
      </pc:sldChg>
    </pc:docChg>
  </pc:docChgLst>
  <pc:docChgLst>
    <pc:chgData name="Jelen, Cassidy P" userId="76b718e6-52d0-476b-8d16-5313826daac1" providerId="ADAL" clId="{49032AF5-8F5A-4044-B5E3-171D0577A9F3}"/>
    <pc:docChg chg="custSel modMainMaster">
      <pc:chgData name="Jelen, Cassidy P" userId="76b718e6-52d0-476b-8d16-5313826daac1" providerId="ADAL" clId="{49032AF5-8F5A-4044-B5E3-171D0577A9F3}" dt="2022-12-22T16:09:04.048" v="1"/>
      <pc:docMkLst>
        <pc:docMk/>
      </pc:docMkLst>
      <pc:sldMasterChg chg="addSp delSp modSp mod">
        <pc:chgData name="Jelen, Cassidy P" userId="76b718e6-52d0-476b-8d16-5313826daac1" providerId="ADAL" clId="{49032AF5-8F5A-4044-B5E3-171D0577A9F3}" dt="2022-12-22T16:09:04.048" v="1"/>
        <pc:sldMasterMkLst>
          <pc:docMk/>
          <pc:sldMasterMk cId="1080265784" sldId="2147483723"/>
        </pc:sldMasterMkLst>
        <pc:picChg chg="add mod">
          <ac:chgData name="Jelen, Cassidy P" userId="76b718e6-52d0-476b-8d16-5313826daac1" providerId="ADAL" clId="{49032AF5-8F5A-4044-B5E3-171D0577A9F3}" dt="2022-12-22T16:09:04.048" v="1"/>
          <ac:picMkLst>
            <pc:docMk/>
            <pc:sldMasterMk cId="1080265784" sldId="2147483723"/>
            <ac:picMk id="4" creationId="{F5551310-89D3-C502-145A-A9A7074D0BD6}"/>
          </ac:picMkLst>
        </pc:picChg>
        <pc:picChg chg="del">
          <ac:chgData name="Jelen, Cassidy P" userId="76b718e6-52d0-476b-8d16-5313826daac1" providerId="ADAL" clId="{49032AF5-8F5A-4044-B5E3-171D0577A9F3}" dt="2022-12-22T16:09:03.172" v="0" actId="478"/>
          <ac:picMkLst>
            <pc:docMk/>
            <pc:sldMasterMk cId="1080265784" sldId="2147483723"/>
            <ac:picMk id="5" creationId="{F7CF97B1-7DE3-97E4-FCED-4E2CB428633A}"/>
          </ac:picMkLst>
        </pc:picChg>
      </pc:sldMasterChg>
    </pc:docChg>
  </pc:docChgLst>
  <pc:docChgLst>
    <pc:chgData name="Brownlee, Forrest A" userId="S::ie8445pa@minnstate.edu::ae712bf2-a8ed-4131-9894-56ce61ffd03e" providerId="AD" clId="Web-{67768D70-9258-4CA1-A9CC-F5AACFAE6D30}"/>
    <pc:docChg chg="addSld delSld modSld addMainMaster">
      <pc:chgData name="Brownlee, Forrest A" userId="S::ie8445pa@minnstate.edu::ae712bf2-a8ed-4131-9894-56ce61ffd03e" providerId="AD" clId="Web-{67768D70-9258-4CA1-A9CC-F5AACFAE6D30}" dt="2023-06-06T16:41:27.621" v="31"/>
      <pc:docMkLst>
        <pc:docMk/>
      </pc:docMkLst>
      <pc:sldChg chg="modSp del">
        <pc:chgData name="Brownlee, Forrest A" userId="S::ie8445pa@minnstate.edu::ae712bf2-a8ed-4131-9894-56ce61ffd03e" providerId="AD" clId="Web-{67768D70-9258-4CA1-A9CC-F5AACFAE6D30}" dt="2023-06-06T16:35:25.029" v="5"/>
        <pc:sldMkLst>
          <pc:docMk/>
          <pc:sldMk cId="1222908378" sldId="274"/>
        </pc:sldMkLst>
        <pc:spChg chg="mod">
          <ac:chgData name="Brownlee, Forrest A" userId="S::ie8445pa@minnstate.edu::ae712bf2-a8ed-4131-9894-56ce61ffd03e" providerId="AD" clId="Web-{67768D70-9258-4CA1-A9CC-F5AACFAE6D30}" dt="2023-06-06T16:34:31.886" v="1" actId="1076"/>
          <ac:spMkLst>
            <pc:docMk/>
            <pc:sldMk cId="1222908378" sldId="274"/>
            <ac:spMk id="4" creationId="{EC98EB0C-064B-4C35-8EB5-B14F36C04085}"/>
          </ac:spMkLst>
        </pc:spChg>
      </pc:sldChg>
      <pc:sldChg chg="del">
        <pc:chgData name="Brownlee, Forrest A" userId="S::ie8445pa@minnstate.edu::ae712bf2-a8ed-4131-9894-56ce61ffd03e" providerId="AD" clId="Web-{67768D70-9258-4CA1-A9CC-F5AACFAE6D30}" dt="2023-06-06T16:35:23.404" v="4"/>
        <pc:sldMkLst>
          <pc:docMk/>
          <pc:sldMk cId="189330343" sldId="275"/>
        </pc:sldMkLst>
      </pc:sldChg>
      <pc:sldChg chg="del">
        <pc:chgData name="Brownlee, Forrest A" userId="S::ie8445pa@minnstate.edu::ae712bf2-a8ed-4131-9894-56ce61ffd03e" providerId="AD" clId="Web-{67768D70-9258-4CA1-A9CC-F5AACFAE6D30}" dt="2023-06-06T16:35:46.670" v="7"/>
        <pc:sldMkLst>
          <pc:docMk/>
          <pc:sldMk cId="1378295469" sldId="276"/>
        </pc:sldMkLst>
      </pc:sldChg>
      <pc:sldChg chg="add">
        <pc:chgData name="Brownlee, Forrest A" userId="S::ie8445pa@minnstate.edu::ae712bf2-a8ed-4131-9894-56ce61ffd03e" providerId="AD" clId="Web-{67768D70-9258-4CA1-A9CC-F5AACFAE6D30}" dt="2023-06-06T16:35:04.106" v="2"/>
        <pc:sldMkLst>
          <pc:docMk/>
          <pc:sldMk cId="405418514" sldId="285"/>
        </pc:sldMkLst>
      </pc:sldChg>
      <pc:sldChg chg="add">
        <pc:chgData name="Brownlee, Forrest A" userId="S::ie8445pa@minnstate.edu::ae712bf2-a8ed-4131-9894-56ce61ffd03e" providerId="AD" clId="Web-{67768D70-9258-4CA1-A9CC-F5AACFAE6D30}" dt="2023-06-06T16:35:19.216" v="3"/>
        <pc:sldMkLst>
          <pc:docMk/>
          <pc:sldMk cId="1723708709" sldId="286"/>
        </pc:sldMkLst>
      </pc:sldChg>
      <pc:sldChg chg="add">
        <pc:chgData name="Brownlee, Forrest A" userId="S::ie8445pa@minnstate.edu::ae712bf2-a8ed-4131-9894-56ce61ffd03e" providerId="AD" clId="Web-{67768D70-9258-4CA1-A9CC-F5AACFAE6D30}" dt="2023-06-06T16:35:44.624" v="6"/>
        <pc:sldMkLst>
          <pc:docMk/>
          <pc:sldMk cId="1558728662" sldId="287"/>
        </pc:sldMkLst>
      </pc:sldChg>
      <pc:sldChg chg="add">
        <pc:chgData name="Brownlee, Forrest A" userId="S::ie8445pa@minnstate.edu::ae712bf2-a8ed-4131-9894-56ce61ffd03e" providerId="AD" clId="Web-{67768D70-9258-4CA1-A9CC-F5AACFAE6D30}" dt="2023-06-06T16:35:58.968" v="8"/>
        <pc:sldMkLst>
          <pc:docMk/>
          <pc:sldMk cId="1906974699" sldId="288"/>
        </pc:sldMkLst>
      </pc:sldChg>
      <pc:sldChg chg="add">
        <pc:chgData name="Brownlee, Forrest A" userId="S::ie8445pa@minnstate.edu::ae712bf2-a8ed-4131-9894-56ce61ffd03e" providerId="AD" clId="Web-{67768D70-9258-4CA1-A9CC-F5AACFAE6D30}" dt="2023-06-06T16:36:06.640" v="9"/>
        <pc:sldMkLst>
          <pc:docMk/>
          <pc:sldMk cId="2085872804" sldId="289"/>
        </pc:sldMkLst>
      </pc:sldChg>
      <pc:sldChg chg="add">
        <pc:chgData name="Brownlee, Forrest A" userId="S::ie8445pa@minnstate.edu::ae712bf2-a8ed-4131-9894-56ce61ffd03e" providerId="AD" clId="Web-{67768D70-9258-4CA1-A9CC-F5AACFAE6D30}" dt="2023-06-06T16:36:13.109" v="10"/>
        <pc:sldMkLst>
          <pc:docMk/>
          <pc:sldMk cId="520301310" sldId="290"/>
        </pc:sldMkLst>
      </pc:sldChg>
      <pc:sldChg chg="add">
        <pc:chgData name="Brownlee, Forrest A" userId="S::ie8445pa@minnstate.edu::ae712bf2-a8ed-4131-9894-56ce61ffd03e" providerId="AD" clId="Web-{67768D70-9258-4CA1-A9CC-F5AACFAE6D30}" dt="2023-06-06T16:36:21.187" v="11"/>
        <pc:sldMkLst>
          <pc:docMk/>
          <pc:sldMk cId="980847141" sldId="291"/>
        </pc:sldMkLst>
      </pc:sldChg>
      <pc:sldChg chg="add">
        <pc:chgData name="Brownlee, Forrest A" userId="S::ie8445pa@minnstate.edu::ae712bf2-a8ed-4131-9894-56ce61ffd03e" providerId="AD" clId="Web-{67768D70-9258-4CA1-A9CC-F5AACFAE6D30}" dt="2023-06-06T16:36:30.657" v="12"/>
        <pc:sldMkLst>
          <pc:docMk/>
          <pc:sldMk cId="9987549" sldId="292"/>
        </pc:sldMkLst>
      </pc:sldChg>
      <pc:sldChg chg="add">
        <pc:chgData name="Brownlee, Forrest A" userId="S::ie8445pa@minnstate.edu::ae712bf2-a8ed-4131-9894-56ce61ffd03e" providerId="AD" clId="Web-{67768D70-9258-4CA1-A9CC-F5AACFAE6D30}" dt="2023-06-06T16:36:39.438" v="13"/>
        <pc:sldMkLst>
          <pc:docMk/>
          <pc:sldMk cId="36537677" sldId="293"/>
        </pc:sldMkLst>
      </pc:sldChg>
      <pc:sldChg chg="add">
        <pc:chgData name="Brownlee, Forrest A" userId="S::ie8445pa@minnstate.edu::ae712bf2-a8ed-4131-9894-56ce61ffd03e" providerId="AD" clId="Web-{67768D70-9258-4CA1-A9CC-F5AACFAE6D30}" dt="2023-06-06T16:36:45.438" v="14"/>
        <pc:sldMkLst>
          <pc:docMk/>
          <pc:sldMk cId="1425077812" sldId="294"/>
        </pc:sldMkLst>
      </pc:sldChg>
      <pc:sldChg chg="add">
        <pc:chgData name="Brownlee, Forrest A" userId="S::ie8445pa@minnstate.edu::ae712bf2-a8ed-4131-9894-56ce61ffd03e" providerId="AD" clId="Web-{67768D70-9258-4CA1-A9CC-F5AACFAE6D30}" dt="2023-06-06T16:36:52.079" v="15"/>
        <pc:sldMkLst>
          <pc:docMk/>
          <pc:sldMk cId="889928176" sldId="295"/>
        </pc:sldMkLst>
      </pc:sldChg>
      <pc:sldChg chg="add">
        <pc:chgData name="Brownlee, Forrest A" userId="S::ie8445pa@minnstate.edu::ae712bf2-a8ed-4131-9894-56ce61ffd03e" providerId="AD" clId="Web-{67768D70-9258-4CA1-A9CC-F5AACFAE6D30}" dt="2023-06-06T16:37:00.486" v="16"/>
        <pc:sldMkLst>
          <pc:docMk/>
          <pc:sldMk cId="4207976656" sldId="296"/>
        </pc:sldMkLst>
      </pc:sldChg>
      <pc:sldChg chg="add">
        <pc:chgData name="Brownlee, Forrest A" userId="S::ie8445pa@minnstate.edu::ae712bf2-a8ed-4131-9894-56ce61ffd03e" providerId="AD" clId="Web-{67768D70-9258-4CA1-A9CC-F5AACFAE6D30}" dt="2023-06-06T16:37:10.908" v="17"/>
        <pc:sldMkLst>
          <pc:docMk/>
          <pc:sldMk cId="624182985" sldId="297"/>
        </pc:sldMkLst>
      </pc:sldChg>
      <pc:sldChg chg="add">
        <pc:chgData name="Brownlee, Forrest A" userId="S::ie8445pa@minnstate.edu::ae712bf2-a8ed-4131-9894-56ce61ffd03e" providerId="AD" clId="Web-{67768D70-9258-4CA1-A9CC-F5AACFAE6D30}" dt="2023-06-06T16:37:17.768" v="18"/>
        <pc:sldMkLst>
          <pc:docMk/>
          <pc:sldMk cId="3494902966" sldId="298"/>
        </pc:sldMkLst>
      </pc:sldChg>
      <pc:sldChg chg="add">
        <pc:chgData name="Brownlee, Forrest A" userId="S::ie8445pa@minnstate.edu::ae712bf2-a8ed-4131-9894-56ce61ffd03e" providerId="AD" clId="Web-{67768D70-9258-4CA1-A9CC-F5AACFAE6D30}" dt="2023-06-06T16:37:29.862" v="19"/>
        <pc:sldMkLst>
          <pc:docMk/>
          <pc:sldMk cId="1754588885" sldId="299"/>
        </pc:sldMkLst>
      </pc:sldChg>
      <pc:sldChg chg="add">
        <pc:chgData name="Brownlee, Forrest A" userId="S::ie8445pa@minnstate.edu::ae712bf2-a8ed-4131-9894-56ce61ffd03e" providerId="AD" clId="Web-{67768D70-9258-4CA1-A9CC-F5AACFAE6D30}" dt="2023-06-06T16:39:12.506" v="20"/>
        <pc:sldMkLst>
          <pc:docMk/>
          <pc:sldMk cId="1998053460" sldId="300"/>
        </pc:sldMkLst>
      </pc:sldChg>
      <pc:sldChg chg="add">
        <pc:chgData name="Brownlee, Forrest A" userId="S::ie8445pa@minnstate.edu::ae712bf2-a8ed-4131-9894-56ce61ffd03e" providerId="AD" clId="Web-{67768D70-9258-4CA1-A9CC-F5AACFAE6D30}" dt="2023-06-06T16:39:24.007" v="21"/>
        <pc:sldMkLst>
          <pc:docMk/>
          <pc:sldMk cId="4240490092" sldId="301"/>
        </pc:sldMkLst>
      </pc:sldChg>
      <pc:sldChg chg="add">
        <pc:chgData name="Brownlee, Forrest A" userId="S::ie8445pa@minnstate.edu::ae712bf2-a8ed-4131-9894-56ce61ffd03e" providerId="AD" clId="Web-{67768D70-9258-4CA1-A9CC-F5AACFAE6D30}" dt="2023-06-06T16:39:32.101" v="22"/>
        <pc:sldMkLst>
          <pc:docMk/>
          <pc:sldMk cId="395915760" sldId="302"/>
        </pc:sldMkLst>
      </pc:sldChg>
      <pc:sldChg chg="add">
        <pc:chgData name="Brownlee, Forrest A" userId="S::ie8445pa@minnstate.edu::ae712bf2-a8ed-4131-9894-56ce61ffd03e" providerId="AD" clId="Web-{67768D70-9258-4CA1-A9CC-F5AACFAE6D30}" dt="2023-06-06T16:39:38.961" v="23"/>
        <pc:sldMkLst>
          <pc:docMk/>
          <pc:sldMk cId="1358431604" sldId="303"/>
        </pc:sldMkLst>
      </pc:sldChg>
      <pc:sldChg chg="add">
        <pc:chgData name="Brownlee, Forrest A" userId="S::ie8445pa@minnstate.edu::ae712bf2-a8ed-4131-9894-56ce61ffd03e" providerId="AD" clId="Web-{67768D70-9258-4CA1-A9CC-F5AACFAE6D30}" dt="2023-06-06T16:39:46.461" v="24"/>
        <pc:sldMkLst>
          <pc:docMk/>
          <pc:sldMk cId="1115937589" sldId="304"/>
        </pc:sldMkLst>
      </pc:sldChg>
      <pc:sldChg chg="add del replId">
        <pc:chgData name="Brownlee, Forrest A" userId="S::ie8445pa@minnstate.edu::ae712bf2-a8ed-4131-9894-56ce61ffd03e" providerId="AD" clId="Web-{67768D70-9258-4CA1-A9CC-F5AACFAE6D30}" dt="2023-06-06T16:40:15.821" v="26"/>
        <pc:sldMkLst>
          <pc:docMk/>
          <pc:sldMk cId="1017164385" sldId="305"/>
        </pc:sldMkLst>
      </pc:sldChg>
      <pc:sldChg chg="add">
        <pc:chgData name="Brownlee, Forrest A" userId="S::ie8445pa@minnstate.edu::ae712bf2-a8ed-4131-9894-56ce61ffd03e" providerId="AD" clId="Web-{67768D70-9258-4CA1-A9CC-F5AACFAE6D30}" dt="2023-06-06T16:40:40.588" v="27"/>
        <pc:sldMkLst>
          <pc:docMk/>
          <pc:sldMk cId="1223850393" sldId="305"/>
        </pc:sldMkLst>
      </pc:sldChg>
      <pc:sldChg chg="add">
        <pc:chgData name="Brownlee, Forrest A" userId="S::ie8445pa@minnstate.edu::ae712bf2-a8ed-4131-9894-56ce61ffd03e" providerId="AD" clId="Web-{67768D70-9258-4CA1-A9CC-F5AACFAE6D30}" dt="2023-06-06T16:40:58.604" v="28"/>
        <pc:sldMkLst>
          <pc:docMk/>
          <pc:sldMk cId="4064580132" sldId="306"/>
        </pc:sldMkLst>
      </pc:sldChg>
      <pc:sldChg chg="add replId">
        <pc:chgData name="Brownlee, Forrest A" userId="S::ie8445pa@minnstate.edu::ae712bf2-a8ed-4131-9894-56ce61ffd03e" providerId="AD" clId="Web-{67768D70-9258-4CA1-A9CC-F5AACFAE6D30}" dt="2023-06-06T16:41:12.527" v="29"/>
        <pc:sldMkLst>
          <pc:docMk/>
          <pc:sldMk cId="1600923292" sldId="307"/>
        </pc:sldMkLst>
      </pc:sldChg>
      <pc:sldChg chg="add">
        <pc:chgData name="Brownlee, Forrest A" userId="S::ie8445pa@minnstate.edu::ae712bf2-a8ed-4131-9894-56ce61ffd03e" providerId="AD" clId="Web-{67768D70-9258-4CA1-A9CC-F5AACFAE6D30}" dt="2023-06-06T16:41:20.683" v="30"/>
        <pc:sldMkLst>
          <pc:docMk/>
          <pc:sldMk cId="764253624" sldId="308"/>
        </pc:sldMkLst>
      </pc:sldChg>
      <pc:sldChg chg="add">
        <pc:chgData name="Brownlee, Forrest A" userId="S::ie8445pa@minnstate.edu::ae712bf2-a8ed-4131-9894-56ce61ffd03e" providerId="AD" clId="Web-{67768D70-9258-4CA1-A9CC-F5AACFAE6D30}" dt="2023-06-06T16:41:27.621" v="31"/>
        <pc:sldMkLst>
          <pc:docMk/>
          <pc:sldMk cId="1170389009" sldId="309"/>
        </pc:sldMkLst>
      </pc:sldChg>
      <pc:sldMasterChg chg="add addSldLayout">
        <pc:chgData name="Brownlee, Forrest A" userId="S::ie8445pa@minnstate.edu::ae712bf2-a8ed-4131-9894-56ce61ffd03e" providerId="AD" clId="Web-{67768D70-9258-4CA1-A9CC-F5AACFAE6D30}" dt="2023-06-06T16:35:04.106" v="2"/>
        <pc:sldMasterMkLst>
          <pc:docMk/>
          <pc:sldMasterMk cId="1080265784" sldId="2147483740"/>
        </pc:sldMasterMkLst>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271050121" sldId="2147483741"/>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170759131" sldId="2147483742"/>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582152237" sldId="2147483743"/>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545373039" sldId="2147483744"/>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097510370" sldId="2147483745"/>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493043474" sldId="2147483746"/>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216953928" sldId="2147483747"/>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3472712170" sldId="2147483748"/>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364380471" sldId="2147483749"/>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616692210" sldId="2147483750"/>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460602665" sldId="2147483751"/>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2850512292" sldId="2147483752"/>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3586050384" sldId="2147483753"/>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4222645765" sldId="2147483754"/>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965958514" sldId="2147483755"/>
          </pc:sldLayoutMkLst>
        </pc:sldLayoutChg>
        <pc:sldLayoutChg chg="add">
          <pc:chgData name="Brownlee, Forrest A" userId="S::ie8445pa@minnstate.edu::ae712bf2-a8ed-4131-9894-56ce61ffd03e" providerId="AD" clId="Web-{67768D70-9258-4CA1-A9CC-F5AACFAE6D30}" dt="2023-06-06T16:35:04.106" v="2"/>
          <pc:sldLayoutMkLst>
            <pc:docMk/>
            <pc:sldMasterMk cId="1080265784" sldId="2147483740"/>
            <pc:sldLayoutMk cId="1933908185" sldId="2147483756"/>
          </pc:sldLayoutMkLst>
        </pc:sldLayoutChg>
      </pc:sldMasterChg>
      <pc:sldMasterChg chg="add addSldLayout">
        <pc:chgData name="Brownlee, Forrest A" userId="S::ie8445pa@minnstate.edu::ae712bf2-a8ed-4131-9894-56ce61ffd03e" providerId="AD" clId="Web-{67768D70-9258-4CA1-A9CC-F5AACFAE6D30}" dt="2023-06-06T16:35:19.216" v="3"/>
        <pc:sldMasterMkLst>
          <pc:docMk/>
          <pc:sldMasterMk cId="1080265784" sldId="2147483759"/>
        </pc:sldMasterMkLst>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271050121" sldId="2147483760"/>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170759131" sldId="2147483761"/>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582152237" sldId="2147483762"/>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545373039" sldId="2147483763"/>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097510370" sldId="2147483764"/>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493043474" sldId="2147483765"/>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216953928" sldId="2147483766"/>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3472712170" sldId="2147483767"/>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364380471" sldId="2147483768"/>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616692210" sldId="2147483769"/>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460602665" sldId="2147483770"/>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2850512292" sldId="2147483771"/>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3586050384" sldId="2147483772"/>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4222645765" sldId="2147483773"/>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965958514" sldId="2147483774"/>
          </pc:sldLayoutMkLst>
        </pc:sldLayoutChg>
        <pc:sldLayoutChg chg="add">
          <pc:chgData name="Brownlee, Forrest A" userId="S::ie8445pa@minnstate.edu::ae712bf2-a8ed-4131-9894-56ce61ffd03e" providerId="AD" clId="Web-{67768D70-9258-4CA1-A9CC-F5AACFAE6D30}" dt="2023-06-06T16:35:19.216" v="3"/>
          <pc:sldLayoutMkLst>
            <pc:docMk/>
            <pc:sldMasterMk cId="1080265784" sldId="2147483759"/>
            <pc:sldLayoutMk cId="1933908185" sldId="2147483775"/>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AC7A5B-074A-486D-8366-6EF74DBD1923}" type="doc">
      <dgm:prSet loTypeId="urn:microsoft.com/office/officeart/2005/8/layout/vList2" loCatId="list" qsTypeId="urn:microsoft.com/office/officeart/2005/8/quickstyle/simple4" qsCatId="simple" csTypeId="urn:microsoft.com/office/officeart/2005/8/colors/colorful2" csCatId="colorful" phldr="1"/>
      <dgm:spPr/>
      <dgm:t>
        <a:bodyPr/>
        <a:lstStyle/>
        <a:p>
          <a:endParaRPr lang="en-US"/>
        </a:p>
      </dgm:t>
    </dgm:pt>
    <dgm:pt modelId="{FA075EAE-C810-4C17-B496-CA67F4996C93}">
      <dgm:prSet/>
      <dgm:spPr/>
      <dgm:t>
        <a:bodyPr/>
        <a:lstStyle/>
        <a:p>
          <a:r>
            <a:rPr lang="en-US" b="1"/>
            <a:t>Controller Area Network (CAN) Protocol first Invented by Bosch in 1986</a:t>
          </a:r>
          <a:endParaRPr lang="en-US"/>
        </a:p>
      </dgm:t>
    </dgm:pt>
    <dgm:pt modelId="{A393BBBC-6043-4249-9178-8AF7992449EB}" type="parTrans" cxnId="{975A1557-04B1-4DDB-A6E8-47672FD13590}">
      <dgm:prSet/>
      <dgm:spPr/>
      <dgm:t>
        <a:bodyPr/>
        <a:lstStyle/>
        <a:p>
          <a:endParaRPr lang="en-US"/>
        </a:p>
      </dgm:t>
    </dgm:pt>
    <dgm:pt modelId="{5C56A5D6-AE3B-4268-B060-34C8AF098A15}" type="sibTrans" cxnId="{975A1557-04B1-4DDB-A6E8-47672FD13590}">
      <dgm:prSet/>
      <dgm:spPr/>
      <dgm:t>
        <a:bodyPr/>
        <a:lstStyle/>
        <a:p>
          <a:endParaRPr lang="en-US"/>
        </a:p>
      </dgm:t>
    </dgm:pt>
    <dgm:pt modelId="{24A00D09-9CFD-4804-B36C-5976BF14629D}">
      <dgm:prSet/>
      <dgm:spPr/>
      <dgm:t>
        <a:bodyPr/>
        <a:lstStyle/>
        <a:p>
          <a:r>
            <a:rPr lang="en-US" b="1"/>
            <a:t>First Used in Automobiles in 1992</a:t>
          </a:r>
          <a:endParaRPr lang="en-US"/>
        </a:p>
      </dgm:t>
    </dgm:pt>
    <dgm:pt modelId="{34FE9D9F-0DE0-495C-8FFF-718928E6A833}" type="parTrans" cxnId="{55B77008-4D0C-496A-B331-12F8BAF2BAC2}">
      <dgm:prSet/>
      <dgm:spPr/>
      <dgm:t>
        <a:bodyPr/>
        <a:lstStyle/>
        <a:p>
          <a:endParaRPr lang="en-US"/>
        </a:p>
      </dgm:t>
    </dgm:pt>
    <dgm:pt modelId="{34B52121-D7F3-456A-9698-0467E5A3D9B7}" type="sibTrans" cxnId="{55B77008-4D0C-496A-B331-12F8BAF2BAC2}">
      <dgm:prSet/>
      <dgm:spPr/>
      <dgm:t>
        <a:bodyPr/>
        <a:lstStyle/>
        <a:p>
          <a:endParaRPr lang="en-US"/>
        </a:p>
      </dgm:t>
    </dgm:pt>
    <dgm:pt modelId="{215AAA6A-8FBC-439F-9C1D-CFA4CF1A7822}">
      <dgm:prSet/>
      <dgm:spPr/>
      <dgm:t>
        <a:bodyPr/>
        <a:lstStyle/>
        <a:p>
          <a:r>
            <a:rPr lang="en-US" b="1"/>
            <a:t>Now used by Cars, Trucks, Drones, Heavy Equipment, Boats, Motorcycles, and many other applications. </a:t>
          </a:r>
          <a:endParaRPr lang="en-US"/>
        </a:p>
      </dgm:t>
    </dgm:pt>
    <dgm:pt modelId="{58414C3E-FE56-4823-8D09-967B5263EBF0}" type="parTrans" cxnId="{EAF88CAE-44D9-4602-8495-18BBB58F5A4C}">
      <dgm:prSet/>
      <dgm:spPr/>
      <dgm:t>
        <a:bodyPr/>
        <a:lstStyle/>
        <a:p>
          <a:endParaRPr lang="en-US"/>
        </a:p>
      </dgm:t>
    </dgm:pt>
    <dgm:pt modelId="{835323C9-B3D1-4C80-87F7-1A8E739508D5}" type="sibTrans" cxnId="{EAF88CAE-44D9-4602-8495-18BBB58F5A4C}">
      <dgm:prSet/>
      <dgm:spPr/>
      <dgm:t>
        <a:bodyPr/>
        <a:lstStyle/>
        <a:p>
          <a:endParaRPr lang="en-US"/>
        </a:p>
      </dgm:t>
    </dgm:pt>
    <dgm:pt modelId="{64608465-B4E9-4EFE-8271-B7875550CEC0}">
      <dgm:prSet/>
      <dgm:spPr/>
      <dgm:t>
        <a:bodyPr/>
        <a:lstStyle/>
        <a:p>
          <a:r>
            <a:rPr lang="en-US" b="1"/>
            <a:t>Allows many modules to be connected via the “Twisted Wires”.</a:t>
          </a:r>
          <a:endParaRPr lang="en-US"/>
        </a:p>
      </dgm:t>
    </dgm:pt>
    <dgm:pt modelId="{8E233FF5-BAE9-4FE0-A708-F9B518DB9FF0}" type="parTrans" cxnId="{CB898C31-562E-45FE-B7D4-666AFB262B2B}">
      <dgm:prSet/>
      <dgm:spPr/>
      <dgm:t>
        <a:bodyPr/>
        <a:lstStyle/>
        <a:p>
          <a:endParaRPr lang="en-US"/>
        </a:p>
      </dgm:t>
    </dgm:pt>
    <dgm:pt modelId="{51BC12B7-6864-449E-8FD9-546723006678}" type="sibTrans" cxnId="{CB898C31-562E-45FE-B7D4-666AFB262B2B}">
      <dgm:prSet/>
      <dgm:spPr/>
      <dgm:t>
        <a:bodyPr/>
        <a:lstStyle/>
        <a:p>
          <a:endParaRPr lang="en-US"/>
        </a:p>
      </dgm:t>
    </dgm:pt>
    <dgm:pt modelId="{5C674418-0B25-47BC-AD52-C1C7610E1209}">
      <dgm:prSet/>
      <dgm:spPr/>
      <dgm:t>
        <a:bodyPr/>
        <a:lstStyle/>
        <a:p>
          <a:r>
            <a:rPr lang="en-US" b="1"/>
            <a:t>Some Vehicles can have more than 70 modules connected together talking to each other on 1 network.</a:t>
          </a:r>
          <a:endParaRPr lang="en-US"/>
        </a:p>
      </dgm:t>
    </dgm:pt>
    <dgm:pt modelId="{CF371347-3C4D-472B-B898-FBF7F4A9636C}" type="parTrans" cxnId="{56AA1536-E28D-416C-B582-F398BCFD0688}">
      <dgm:prSet/>
      <dgm:spPr/>
      <dgm:t>
        <a:bodyPr/>
        <a:lstStyle/>
        <a:p>
          <a:endParaRPr lang="en-US"/>
        </a:p>
      </dgm:t>
    </dgm:pt>
    <dgm:pt modelId="{692B54E9-FE24-46EF-9245-F538499CA445}" type="sibTrans" cxnId="{56AA1536-E28D-416C-B582-F398BCFD0688}">
      <dgm:prSet/>
      <dgm:spPr/>
      <dgm:t>
        <a:bodyPr/>
        <a:lstStyle/>
        <a:p>
          <a:endParaRPr lang="en-US"/>
        </a:p>
      </dgm:t>
    </dgm:pt>
    <dgm:pt modelId="{A608F770-C954-42E0-8FA2-3B92056C1B9B}">
      <dgm:prSet/>
      <dgm:spPr/>
      <dgm:t>
        <a:bodyPr/>
        <a:lstStyle/>
        <a:p>
          <a:r>
            <a:rPr lang="en-US" b="1"/>
            <a:t>Allows for super fast communications between modules  </a:t>
          </a:r>
          <a:endParaRPr lang="en-US"/>
        </a:p>
      </dgm:t>
    </dgm:pt>
    <dgm:pt modelId="{47FF5288-90C8-4A70-98A9-71AD7A7F5DC7}" type="parTrans" cxnId="{2B2B37A5-408F-4719-B2F3-C31F125F0BF4}">
      <dgm:prSet/>
      <dgm:spPr/>
      <dgm:t>
        <a:bodyPr/>
        <a:lstStyle/>
        <a:p>
          <a:endParaRPr lang="en-US"/>
        </a:p>
      </dgm:t>
    </dgm:pt>
    <dgm:pt modelId="{9EA4A8CE-E6EE-4E95-AB17-B8F868E09B50}" type="sibTrans" cxnId="{2B2B37A5-408F-4719-B2F3-C31F125F0BF4}">
      <dgm:prSet/>
      <dgm:spPr/>
      <dgm:t>
        <a:bodyPr/>
        <a:lstStyle/>
        <a:p>
          <a:endParaRPr lang="en-US"/>
        </a:p>
      </dgm:t>
    </dgm:pt>
    <dgm:pt modelId="{48A042E8-484E-4171-8257-B8A6A434FDD7}" type="pres">
      <dgm:prSet presAssocID="{63AC7A5B-074A-486D-8366-6EF74DBD1923}" presName="linear" presStyleCnt="0">
        <dgm:presLayoutVars>
          <dgm:animLvl val="lvl"/>
          <dgm:resizeHandles val="exact"/>
        </dgm:presLayoutVars>
      </dgm:prSet>
      <dgm:spPr/>
    </dgm:pt>
    <dgm:pt modelId="{AC626D07-F194-4FCC-BFE5-014F4E7ADF1A}" type="pres">
      <dgm:prSet presAssocID="{FA075EAE-C810-4C17-B496-CA67F4996C93}" presName="parentText" presStyleLbl="node1" presStyleIdx="0" presStyleCnt="6">
        <dgm:presLayoutVars>
          <dgm:chMax val="0"/>
          <dgm:bulletEnabled val="1"/>
        </dgm:presLayoutVars>
      </dgm:prSet>
      <dgm:spPr/>
    </dgm:pt>
    <dgm:pt modelId="{9C3D23D0-BB81-44F6-8ED1-0E32457FD348}" type="pres">
      <dgm:prSet presAssocID="{5C56A5D6-AE3B-4268-B060-34C8AF098A15}" presName="spacer" presStyleCnt="0"/>
      <dgm:spPr/>
    </dgm:pt>
    <dgm:pt modelId="{2F255121-0AE3-4809-B5E1-AF38B47BBAD4}" type="pres">
      <dgm:prSet presAssocID="{24A00D09-9CFD-4804-B36C-5976BF14629D}" presName="parentText" presStyleLbl="node1" presStyleIdx="1" presStyleCnt="6">
        <dgm:presLayoutVars>
          <dgm:chMax val="0"/>
          <dgm:bulletEnabled val="1"/>
        </dgm:presLayoutVars>
      </dgm:prSet>
      <dgm:spPr/>
    </dgm:pt>
    <dgm:pt modelId="{E4EC6AA7-F20C-4158-A8F5-72EC719B90AF}" type="pres">
      <dgm:prSet presAssocID="{34B52121-D7F3-456A-9698-0467E5A3D9B7}" presName="spacer" presStyleCnt="0"/>
      <dgm:spPr/>
    </dgm:pt>
    <dgm:pt modelId="{F37B433D-F439-44EC-9A8F-A90B8BB55826}" type="pres">
      <dgm:prSet presAssocID="{215AAA6A-8FBC-439F-9C1D-CFA4CF1A7822}" presName="parentText" presStyleLbl="node1" presStyleIdx="2" presStyleCnt="6">
        <dgm:presLayoutVars>
          <dgm:chMax val="0"/>
          <dgm:bulletEnabled val="1"/>
        </dgm:presLayoutVars>
      </dgm:prSet>
      <dgm:spPr/>
    </dgm:pt>
    <dgm:pt modelId="{FCA4A08F-4082-41AC-BDDE-4F01C0BF60DC}" type="pres">
      <dgm:prSet presAssocID="{835323C9-B3D1-4C80-87F7-1A8E739508D5}" presName="spacer" presStyleCnt="0"/>
      <dgm:spPr/>
    </dgm:pt>
    <dgm:pt modelId="{9CEA4301-ADFE-4652-A005-AC791B53D8E0}" type="pres">
      <dgm:prSet presAssocID="{64608465-B4E9-4EFE-8271-B7875550CEC0}" presName="parentText" presStyleLbl="node1" presStyleIdx="3" presStyleCnt="6">
        <dgm:presLayoutVars>
          <dgm:chMax val="0"/>
          <dgm:bulletEnabled val="1"/>
        </dgm:presLayoutVars>
      </dgm:prSet>
      <dgm:spPr/>
    </dgm:pt>
    <dgm:pt modelId="{B43A485A-3110-45F0-80DC-B18E0F262661}" type="pres">
      <dgm:prSet presAssocID="{51BC12B7-6864-449E-8FD9-546723006678}" presName="spacer" presStyleCnt="0"/>
      <dgm:spPr/>
    </dgm:pt>
    <dgm:pt modelId="{CFCFA462-D089-4A47-962C-E4415AEF1FB4}" type="pres">
      <dgm:prSet presAssocID="{5C674418-0B25-47BC-AD52-C1C7610E1209}" presName="parentText" presStyleLbl="node1" presStyleIdx="4" presStyleCnt="6">
        <dgm:presLayoutVars>
          <dgm:chMax val="0"/>
          <dgm:bulletEnabled val="1"/>
        </dgm:presLayoutVars>
      </dgm:prSet>
      <dgm:spPr/>
    </dgm:pt>
    <dgm:pt modelId="{473A3806-62B1-478E-8D1A-6182A868C8C5}" type="pres">
      <dgm:prSet presAssocID="{692B54E9-FE24-46EF-9245-F538499CA445}" presName="spacer" presStyleCnt="0"/>
      <dgm:spPr/>
    </dgm:pt>
    <dgm:pt modelId="{9CCF8E7D-E74E-4E0A-968E-850AD01FE713}" type="pres">
      <dgm:prSet presAssocID="{A608F770-C954-42E0-8FA2-3B92056C1B9B}" presName="parentText" presStyleLbl="node1" presStyleIdx="5" presStyleCnt="6">
        <dgm:presLayoutVars>
          <dgm:chMax val="0"/>
          <dgm:bulletEnabled val="1"/>
        </dgm:presLayoutVars>
      </dgm:prSet>
      <dgm:spPr/>
    </dgm:pt>
  </dgm:ptLst>
  <dgm:cxnLst>
    <dgm:cxn modelId="{75263504-83E8-4C31-B203-F626141F9419}" type="presOf" srcId="{FA075EAE-C810-4C17-B496-CA67F4996C93}" destId="{AC626D07-F194-4FCC-BFE5-014F4E7ADF1A}" srcOrd="0" destOrd="0" presId="urn:microsoft.com/office/officeart/2005/8/layout/vList2"/>
    <dgm:cxn modelId="{55B77008-4D0C-496A-B331-12F8BAF2BAC2}" srcId="{63AC7A5B-074A-486D-8366-6EF74DBD1923}" destId="{24A00D09-9CFD-4804-B36C-5976BF14629D}" srcOrd="1" destOrd="0" parTransId="{34FE9D9F-0DE0-495C-8FFF-718928E6A833}" sibTransId="{34B52121-D7F3-456A-9698-0467E5A3D9B7}"/>
    <dgm:cxn modelId="{40963329-FF94-42B9-87E6-B33AA7E3D9F3}" type="presOf" srcId="{A608F770-C954-42E0-8FA2-3B92056C1B9B}" destId="{9CCF8E7D-E74E-4E0A-968E-850AD01FE713}" srcOrd="0" destOrd="0" presId="urn:microsoft.com/office/officeart/2005/8/layout/vList2"/>
    <dgm:cxn modelId="{5E5B7C2E-F0DE-4EF0-8D0A-6C6E48A8DFB4}" type="presOf" srcId="{24A00D09-9CFD-4804-B36C-5976BF14629D}" destId="{2F255121-0AE3-4809-B5E1-AF38B47BBAD4}" srcOrd="0" destOrd="0" presId="urn:microsoft.com/office/officeart/2005/8/layout/vList2"/>
    <dgm:cxn modelId="{CB898C31-562E-45FE-B7D4-666AFB262B2B}" srcId="{63AC7A5B-074A-486D-8366-6EF74DBD1923}" destId="{64608465-B4E9-4EFE-8271-B7875550CEC0}" srcOrd="3" destOrd="0" parTransId="{8E233FF5-BAE9-4FE0-A708-F9B518DB9FF0}" sibTransId="{51BC12B7-6864-449E-8FD9-546723006678}"/>
    <dgm:cxn modelId="{56AA1536-E28D-416C-B582-F398BCFD0688}" srcId="{63AC7A5B-074A-486D-8366-6EF74DBD1923}" destId="{5C674418-0B25-47BC-AD52-C1C7610E1209}" srcOrd="4" destOrd="0" parTransId="{CF371347-3C4D-472B-B898-FBF7F4A9636C}" sibTransId="{692B54E9-FE24-46EF-9245-F538499CA445}"/>
    <dgm:cxn modelId="{FC7FDC6D-D353-4598-8824-136AF65491FB}" type="presOf" srcId="{63AC7A5B-074A-486D-8366-6EF74DBD1923}" destId="{48A042E8-484E-4171-8257-B8A6A434FDD7}" srcOrd="0" destOrd="0" presId="urn:microsoft.com/office/officeart/2005/8/layout/vList2"/>
    <dgm:cxn modelId="{43AC8D55-3ACE-4959-A411-790FA6FD4053}" type="presOf" srcId="{64608465-B4E9-4EFE-8271-B7875550CEC0}" destId="{9CEA4301-ADFE-4652-A005-AC791B53D8E0}" srcOrd="0" destOrd="0" presId="urn:microsoft.com/office/officeart/2005/8/layout/vList2"/>
    <dgm:cxn modelId="{975A1557-04B1-4DDB-A6E8-47672FD13590}" srcId="{63AC7A5B-074A-486D-8366-6EF74DBD1923}" destId="{FA075EAE-C810-4C17-B496-CA67F4996C93}" srcOrd="0" destOrd="0" parTransId="{A393BBBC-6043-4249-9178-8AF7992449EB}" sibTransId="{5C56A5D6-AE3B-4268-B060-34C8AF098A15}"/>
    <dgm:cxn modelId="{2B2B37A5-408F-4719-B2F3-C31F125F0BF4}" srcId="{63AC7A5B-074A-486D-8366-6EF74DBD1923}" destId="{A608F770-C954-42E0-8FA2-3B92056C1B9B}" srcOrd="5" destOrd="0" parTransId="{47FF5288-90C8-4A70-98A9-71AD7A7F5DC7}" sibTransId="{9EA4A8CE-E6EE-4E95-AB17-B8F868E09B50}"/>
    <dgm:cxn modelId="{EAF88CAE-44D9-4602-8495-18BBB58F5A4C}" srcId="{63AC7A5B-074A-486D-8366-6EF74DBD1923}" destId="{215AAA6A-8FBC-439F-9C1D-CFA4CF1A7822}" srcOrd="2" destOrd="0" parTransId="{58414C3E-FE56-4823-8D09-967B5263EBF0}" sibTransId="{835323C9-B3D1-4C80-87F7-1A8E739508D5}"/>
    <dgm:cxn modelId="{34FD30CE-DB28-4515-9E49-9AFA21197E6C}" type="presOf" srcId="{5C674418-0B25-47BC-AD52-C1C7610E1209}" destId="{CFCFA462-D089-4A47-962C-E4415AEF1FB4}" srcOrd="0" destOrd="0" presId="urn:microsoft.com/office/officeart/2005/8/layout/vList2"/>
    <dgm:cxn modelId="{3D1D2EF8-2C84-4F2D-B300-589E1ABEB726}" type="presOf" srcId="{215AAA6A-8FBC-439F-9C1D-CFA4CF1A7822}" destId="{F37B433D-F439-44EC-9A8F-A90B8BB55826}" srcOrd="0" destOrd="0" presId="urn:microsoft.com/office/officeart/2005/8/layout/vList2"/>
    <dgm:cxn modelId="{FE0159F7-0294-4355-82E5-C184B12B6923}" type="presParOf" srcId="{48A042E8-484E-4171-8257-B8A6A434FDD7}" destId="{AC626D07-F194-4FCC-BFE5-014F4E7ADF1A}" srcOrd="0" destOrd="0" presId="urn:microsoft.com/office/officeart/2005/8/layout/vList2"/>
    <dgm:cxn modelId="{1DAF3A42-091A-4F48-B410-A0A2D07C689C}" type="presParOf" srcId="{48A042E8-484E-4171-8257-B8A6A434FDD7}" destId="{9C3D23D0-BB81-44F6-8ED1-0E32457FD348}" srcOrd="1" destOrd="0" presId="urn:microsoft.com/office/officeart/2005/8/layout/vList2"/>
    <dgm:cxn modelId="{71F15008-0DB7-44BC-97A9-C71D90E3EB8B}" type="presParOf" srcId="{48A042E8-484E-4171-8257-B8A6A434FDD7}" destId="{2F255121-0AE3-4809-B5E1-AF38B47BBAD4}" srcOrd="2" destOrd="0" presId="urn:microsoft.com/office/officeart/2005/8/layout/vList2"/>
    <dgm:cxn modelId="{19FC0A3B-DB90-4601-BC8C-F645785005D4}" type="presParOf" srcId="{48A042E8-484E-4171-8257-B8A6A434FDD7}" destId="{E4EC6AA7-F20C-4158-A8F5-72EC719B90AF}" srcOrd="3" destOrd="0" presId="urn:microsoft.com/office/officeart/2005/8/layout/vList2"/>
    <dgm:cxn modelId="{3C40E6AE-CEDF-4220-823B-35E7B276F182}" type="presParOf" srcId="{48A042E8-484E-4171-8257-B8A6A434FDD7}" destId="{F37B433D-F439-44EC-9A8F-A90B8BB55826}" srcOrd="4" destOrd="0" presId="urn:microsoft.com/office/officeart/2005/8/layout/vList2"/>
    <dgm:cxn modelId="{109DDF08-1143-4468-94D8-E579789D5F29}" type="presParOf" srcId="{48A042E8-484E-4171-8257-B8A6A434FDD7}" destId="{FCA4A08F-4082-41AC-BDDE-4F01C0BF60DC}" srcOrd="5" destOrd="0" presId="urn:microsoft.com/office/officeart/2005/8/layout/vList2"/>
    <dgm:cxn modelId="{F1F0EF8B-7149-44D8-A5D2-F9528A0957BB}" type="presParOf" srcId="{48A042E8-484E-4171-8257-B8A6A434FDD7}" destId="{9CEA4301-ADFE-4652-A005-AC791B53D8E0}" srcOrd="6" destOrd="0" presId="urn:microsoft.com/office/officeart/2005/8/layout/vList2"/>
    <dgm:cxn modelId="{A02997E7-439B-4F8B-9D76-7097CDBD3DAF}" type="presParOf" srcId="{48A042E8-484E-4171-8257-B8A6A434FDD7}" destId="{B43A485A-3110-45F0-80DC-B18E0F262661}" srcOrd="7" destOrd="0" presId="urn:microsoft.com/office/officeart/2005/8/layout/vList2"/>
    <dgm:cxn modelId="{56196E4B-5D70-427F-A6CA-1E9F62F441FD}" type="presParOf" srcId="{48A042E8-484E-4171-8257-B8A6A434FDD7}" destId="{CFCFA462-D089-4A47-962C-E4415AEF1FB4}" srcOrd="8" destOrd="0" presId="urn:microsoft.com/office/officeart/2005/8/layout/vList2"/>
    <dgm:cxn modelId="{BB454466-0961-4246-B130-0B573193C8AC}" type="presParOf" srcId="{48A042E8-484E-4171-8257-B8A6A434FDD7}" destId="{473A3806-62B1-478E-8D1A-6182A868C8C5}" srcOrd="9" destOrd="0" presId="urn:microsoft.com/office/officeart/2005/8/layout/vList2"/>
    <dgm:cxn modelId="{0EBB47E5-B8C1-4BB6-8235-6A416A5920F8}" type="presParOf" srcId="{48A042E8-484E-4171-8257-B8A6A434FDD7}" destId="{9CCF8E7D-E74E-4E0A-968E-850AD01FE713}"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626D07-F194-4FCC-BFE5-014F4E7ADF1A}">
      <dsp:nvSpPr>
        <dsp:cNvPr id="0" name=""/>
        <dsp:cNvSpPr/>
      </dsp:nvSpPr>
      <dsp:spPr>
        <a:xfrm>
          <a:off x="0" y="7402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Controller Area Network (CAN) Protocol first Invented by Bosch in 1986</a:t>
          </a:r>
          <a:endParaRPr lang="en-US" sz="1900" kern="1200"/>
        </a:p>
      </dsp:txBody>
      <dsp:txXfrm>
        <a:off x="35811" y="109835"/>
        <a:ext cx="6621191" cy="661968"/>
      </dsp:txXfrm>
    </dsp:sp>
    <dsp:sp modelId="{2F255121-0AE3-4809-B5E1-AF38B47BBAD4}">
      <dsp:nvSpPr>
        <dsp:cNvPr id="0" name=""/>
        <dsp:cNvSpPr/>
      </dsp:nvSpPr>
      <dsp:spPr>
        <a:xfrm>
          <a:off x="0" y="86233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First Used in Automobiles in 1992</a:t>
          </a:r>
          <a:endParaRPr lang="en-US" sz="1900" kern="1200"/>
        </a:p>
      </dsp:txBody>
      <dsp:txXfrm>
        <a:off x="35811" y="898145"/>
        <a:ext cx="6621191" cy="661968"/>
      </dsp:txXfrm>
    </dsp:sp>
    <dsp:sp modelId="{F37B433D-F439-44EC-9A8F-A90B8BB55826}">
      <dsp:nvSpPr>
        <dsp:cNvPr id="0" name=""/>
        <dsp:cNvSpPr/>
      </dsp:nvSpPr>
      <dsp:spPr>
        <a:xfrm>
          <a:off x="0" y="165064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Now used by Cars, Trucks, Drones, Heavy Equipment, Boats, Motorcycles, and many other applications. </a:t>
          </a:r>
          <a:endParaRPr lang="en-US" sz="1900" kern="1200"/>
        </a:p>
      </dsp:txBody>
      <dsp:txXfrm>
        <a:off x="35811" y="1686456"/>
        <a:ext cx="6621191" cy="661968"/>
      </dsp:txXfrm>
    </dsp:sp>
    <dsp:sp modelId="{9CEA4301-ADFE-4652-A005-AC791B53D8E0}">
      <dsp:nvSpPr>
        <dsp:cNvPr id="0" name=""/>
        <dsp:cNvSpPr/>
      </dsp:nvSpPr>
      <dsp:spPr>
        <a:xfrm>
          <a:off x="0" y="243895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many modules to be connected via the “Twisted Wires”.</a:t>
          </a:r>
          <a:endParaRPr lang="en-US" sz="1900" kern="1200"/>
        </a:p>
      </dsp:txBody>
      <dsp:txXfrm>
        <a:off x="35811" y="2474766"/>
        <a:ext cx="6621191" cy="661968"/>
      </dsp:txXfrm>
    </dsp:sp>
    <dsp:sp modelId="{CFCFA462-D089-4A47-962C-E4415AEF1FB4}">
      <dsp:nvSpPr>
        <dsp:cNvPr id="0" name=""/>
        <dsp:cNvSpPr/>
      </dsp:nvSpPr>
      <dsp:spPr>
        <a:xfrm>
          <a:off x="0" y="3227265"/>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Some Vehicles can have more than 70 modules connected together talking to each other on 1 network.</a:t>
          </a:r>
          <a:endParaRPr lang="en-US" sz="1900" kern="1200"/>
        </a:p>
      </dsp:txBody>
      <dsp:txXfrm>
        <a:off x="35811" y="3263076"/>
        <a:ext cx="6621191" cy="661968"/>
      </dsp:txXfrm>
    </dsp:sp>
    <dsp:sp modelId="{9CCF8E7D-E74E-4E0A-968E-850AD01FE713}">
      <dsp:nvSpPr>
        <dsp:cNvPr id="0" name=""/>
        <dsp:cNvSpPr/>
      </dsp:nvSpPr>
      <dsp:spPr>
        <a:xfrm>
          <a:off x="0" y="4015574"/>
          <a:ext cx="6692813" cy="73359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1" kern="1200"/>
            <a:t>Allows for super fast communications between modules  </a:t>
          </a:r>
          <a:endParaRPr lang="en-US" sz="1900" kern="1200"/>
        </a:p>
      </dsp:txBody>
      <dsp:txXfrm>
        <a:off x="35811" y="4051385"/>
        <a:ext cx="6621191" cy="66196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commons.wikimedia.org/wiki/File:Bakersfield,_(CA)_Truck_Kenworth_at_Flying_J_Travel_Plaza_(en2016)_(10).JPG" TargetMode="External"/><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medium.com/basic-income/self-driving-trucks-are-going-to-hit-us-like-a-human-driven-truck-b8507d9c5961" TargetMode="External"/><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43D51F2-5F59-25F3-79E3-EBCF3F0F2DD8}"/>
              </a:ext>
            </a:extLst>
          </p:cNvPr>
          <p:cNvPicPr>
            <a:picLocks noChangeAspect="1"/>
          </p:cNvPicPr>
          <p:nvPr userDrawn="1"/>
        </p:nvPicPr>
        <p:blipFill>
          <a:blip r:embed="rId2"/>
          <a:stretch>
            <a:fillRect/>
          </a:stretch>
        </p:blipFill>
        <p:spPr>
          <a:xfrm>
            <a:off x="3175" y="-36397"/>
            <a:ext cx="12440615" cy="8297791"/>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666506" y="-309557"/>
            <a:ext cx="13110296" cy="8223823"/>
          </a:xfrm>
          <a:prstGeom prst="rect">
            <a:avLst/>
          </a:prstGeom>
          <a:solidFill>
            <a:schemeClr val="tx1">
              <a:alpha val="69821"/>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8/1/2023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8/1/2023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8/1/2023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8/1/2023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2E743CF8-6FF5-5946-901B-4A0B1F50E34F}"/>
              </a:ext>
            </a:extLst>
          </p:cNvPr>
          <p:cNvPicPr>
            <a:picLocks noChangeAspect="1"/>
          </p:cNvPicPr>
          <p:nvPr userDrawn="1"/>
        </p:nvPicPr>
        <p:blipFill>
          <a:blip r:embed="rId2">
            <a:extLst>
              <a:ext uri="{837473B0-CC2E-450A-ABE3-18F120FF3D39}">
                <a1611:picAttrSrcUrl xmlns:a1611="http://schemas.microsoft.com/office/drawing/2016/11/main" r:id="rId3"/>
              </a:ext>
            </a:extLst>
          </a:blip>
          <a:stretch>
            <a:fillRect/>
          </a:stretch>
        </p:blipFill>
        <p:spPr>
          <a:xfrm>
            <a:off x="-506123" y="-451807"/>
            <a:ext cx="12302836" cy="8083348"/>
          </a:xfrm>
          <a:prstGeom prst="rect">
            <a:avLst/>
          </a:prstGeom>
        </p:spPr>
      </p:pic>
      <p:sp>
        <p:nvSpPr>
          <p:cNvPr id="7" name="Rectangle 6">
            <a:extLst>
              <a:ext uri="{FF2B5EF4-FFF2-40B4-BE49-F238E27FC236}">
                <a16:creationId xmlns:a16="http://schemas.microsoft.com/office/drawing/2014/main" id="{B8704455-5DE1-A440-BE5E-AB8FEF4B607D}"/>
              </a:ext>
            </a:extLst>
          </p:cNvPr>
          <p:cNvSpPr/>
          <p:nvPr userDrawn="1"/>
        </p:nvSpPr>
        <p:spPr>
          <a:xfrm>
            <a:off x="-506123" y="-592282"/>
            <a:ext cx="13110296" cy="8223823"/>
          </a:xfrm>
          <a:prstGeom prst="rect">
            <a:avLst/>
          </a:prstGeom>
          <a:solidFill>
            <a:schemeClr val="tx1">
              <a:alpha val="86883"/>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AB3A824-1A51-4B26-AD58-A6D8E14F6C0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710501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97D162C4-EDD9-4389-A98B-B87ECEA2A816}"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1707591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E5059C3-6A89-4494-99FF-5A4D6FFD50EB}"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5821522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8/1/2023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8/1/2023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8/1/2023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pic>
        <p:nvPicPr>
          <p:cNvPr id="6" name="Picture 5">
            <a:extLst>
              <a:ext uri="{FF2B5EF4-FFF2-40B4-BE49-F238E27FC236}">
                <a16:creationId xmlns:a16="http://schemas.microsoft.com/office/drawing/2014/main" id="{8B1DA9BF-7362-4242-B6CF-61768B3B5CD5}"/>
              </a:ext>
            </a:extLst>
          </p:cNvPr>
          <p:cNvPicPr>
            <a:picLocks noChangeAspect="1"/>
          </p:cNvPicPr>
          <p:nvPr userDrawn="1"/>
        </p:nvPicPr>
        <p:blipFill rotWithShape="1">
          <a:blip r:embed="rId2">
            <a:extLst>
              <a:ext uri="{837473B0-CC2E-450A-ABE3-18F120FF3D39}">
                <a1611:picAttrSrcUrl xmlns:a1611="http://schemas.microsoft.com/office/drawing/2016/11/main" r:id="rId3"/>
              </a:ext>
            </a:extLst>
          </a:blip>
          <a:srcRect l="28968" t="21493" b="1"/>
          <a:stretch/>
        </p:blipFill>
        <p:spPr>
          <a:xfrm>
            <a:off x="9529763" y="4772025"/>
            <a:ext cx="4069388" cy="2998464"/>
          </a:xfrm>
          <a:prstGeom prst="rect">
            <a:avLst/>
          </a:prstGeom>
          <a:ln>
            <a:noFill/>
          </a:ln>
          <a:effectLst>
            <a:softEdge rad="584200"/>
          </a:effectLst>
        </p:spPr>
      </p:pic>
    </p:spTree>
    <p:extLst>
      <p:ext uri="{BB962C8B-B14F-4D97-AF65-F5344CB8AC3E}">
        <p14:creationId xmlns:p14="http://schemas.microsoft.com/office/powerpoint/2010/main" val="2216953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CA954B2F-12DE-47F5-8894-472B206D2E1E}"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5453730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8/1/2023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616692210"/>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460602665"/>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850512292"/>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586050384"/>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3CBC1C18-307B-4F68-A007-B5B542270E8D}"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4222645765"/>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857E33E-8B18-4087-B112-809917729534}"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9659585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7205133" y="6041362"/>
            <a:ext cx="911939" cy="365125"/>
          </a:xfrm>
          <a:prstGeom prst="rect">
            <a:avLst/>
          </a:prstGeom>
        </p:spPr>
        <p:txBody>
          <a:bodyPr/>
          <a:lstStyle/>
          <a:p>
            <a:fld id="{D3FFE419-2371-464F-8239-3959401C3561}" type="datetimeFigureOut">
              <a:rPr lang="en-US" smtClean="0"/>
              <a:t>8/1/2023</a:t>
            </a:fld>
            <a:endParaRPr lang="en-US"/>
          </a:p>
        </p:txBody>
      </p:sp>
      <p:sp>
        <p:nvSpPr>
          <p:cNvPr id="5" name="Footer Placeholder 4"/>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6" name="Slide Number Placeholder 5"/>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933908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7205133" y="6041362"/>
            <a:ext cx="911939" cy="365125"/>
          </a:xfrm>
          <a:prstGeom prst="rect">
            <a:avLst/>
          </a:prstGeom>
        </p:spPr>
        <p:txBody>
          <a:bodyPr/>
          <a:lstStyle/>
          <a:p>
            <a:fld id="{3F30E46F-7819-4ACF-B48B-48222C2ACC88}" type="datetimeFigureOut">
              <a:rPr lang="en-US" smtClean="0"/>
              <a:t>8/1/2023</a:t>
            </a:fld>
            <a:endParaRPr lang="en-US"/>
          </a:p>
        </p:txBody>
      </p:sp>
      <p:sp>
        <p:nvSpPr>
          <p:cNvPr id="8" name="Footer Placeholder 7"/>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9" name="Slide Number Placeholder 8"/>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4097510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a:xfrm>
            <a:off x="7205133" y="6041362"/>
            <a:ext cx="911939" cy="365125"/>
          </a:xfrm>
          <a:prstGeom prst="rect">
            <a:avLst/>
          </a:prstGeom>
        </p:spPr>
        <p:txBody>
          <a:bodyPr/>
          <a:lstStyle/>
          <a:p>
            <a:fld id="{1FAF3416-4057-4DAA-829D-4CA07428D088}" type="datetimeFigureOut">
              <a:rPr lang="en-US" smtClean="0"/>
              <a:t>8/1/2023</a:t>
            </a:fld>
            <a:endParaRPr lang="en-US"/>
          </a:p>
        </p:txBody>
      </p:sp>
      <p:sp>
        <p:nvSpPr>
          <p:cNvPr id="4" name="Footer Placeholder 3"/>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5" name="Slide Number Placeholder 4"/>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14930434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205133" y="6041362"/>
            <a:ext cx="911939" cy="365125"/>
          </a:xfrm>
          <a:prstGeom prst="rect">
            <a:avLst/>
          </a:prstGeom>
        </p:spPr>
        <p:txBody>
          <a:bodyPr/>
          <a:lstStyle/>
          <a:p>
            <a:fld id="{921D9284-D300-4297-87F7-E791DCC15DB1}" type="datetimeFigureOut">
              <a:rPr lang="en-US" smtClean="0"/>
              <a:t>8/1/2023</a:t>
            </a:fld>
            <a:endParaRPr lang="en-US"/>
          </a:p>
        </p:txBody>
      </p:sp>
      <p:sp>
        <p:nvSpPr>
          <p:cNvPr id="3" name="Footer Placeholder 2"/>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4" name="Slide Number Placeholder 3"/>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2216953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37D525BB-DA17-4BA0-B3C8-3AC3ABC827E6}" type="datetimeFigureOut">
              <a:rPr lang="en-US" smtClean="0"/>
              <a:t>8/1/2023</a:t>
            </a:fld>
            <a:endParaRPr lang="en-US"/>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Tree>
    <p:extLst>
      <p:ext uri="{BB962C8B-B14F-4D97-AF65-F5344CB8AC3E}">
        <p14:creationId xmlns:p14="http://schemas.microsoft.com/office/powerpoint/2010/main" val="34727121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a:xfrm>
            <a:off x="677334" y="6041362"/>
            <a:ext cx="6297612" cy="365125"/>
          </a:xfrm>
          <a:prstGeom prst="rect">
            <a:avLst/>
          </a:prstGeom>
        </p:spPr>
        <p:txBody>
          <a:bodyPr/>
          <a:lstStyle/>
          <a:p>
            <a:r>
              <a:rPr lang="en-US"/>
              <a:t>
              </a:t>
            </a:r>
          </a:p>
        </p:txBody>
      </p:sp>
      <p:sp>
        <p:nvSpPr>
          <p:cNvPr id="7" name="Slide Number Placeholder 6"/>
          <p:cNvSpPr>
            <a:spLocks noGrp="1"/>
          </p:cNvSpPr>
          <p:nvPr>
            <p:ph type="sldNum" sz="quarter" idx="12"/>
          </p:nvPr>
        </p:nvSpPr>
        <p:spPr>
          <a:xfrm>
            <a:off x="8590663" y="6041362"/>
            <a:ext cx="683339" cy="365125"/>
          </a:xfrm>
          <a:prstGeom prst="rect">
            <a:avLst/>
          </a:prstGeom>
        </p:spPr>
        <p:txBody>
          <a:bodyPr/>
          <a:lstStyle/>
          <a:p>
            <a:fld id="{6D22F896-40B5-4ADD-8801-0D06FADFA095}" type="slidenum">
              <a:rPr lang="en-US" smtClean="0"/>
              <a:t>‹#›</a:t>
            </a:fld>
            <a:endParaRPr lang="en-US"/>
          </a:p>
        </p:txBody>
      </p:sp>
      <p:sp>
        <p:nvSpPr>
          <p:cNvPr id="5" name="Date Placeholder 4"/>
          <p:cNvSpPr>
            <a:spLocks noGrp="1"/>
          </p:cNvSpPr>
          <p:nvPr>
            <p:ph type="dt" sz="half" idx="10"/>
          </p:nvPr>
        </p:nvSpPr>
        <p:spPr>
          <a:xfrm>
            <a:off x="7205133" y="6041362"/>
            <a:ext cx="911939" cy="365125"/>
          </a:xfrm>
          <a:prstGeom prst="rect">
            <a:avLst/>
          </a:prstGeom>
        </p:spPr>
        <p:txBody>
          <a:bodyPr/>
          <a:lstStyle/>
          <a:p>
            <a:fld id="{B16C4C9A-3960-41CF-A4E9-2A8FB932454B}" type="datetimeFigureOut">
              <a:rPr lang="en-US" smtClean="0"/>
              <a:t>8/1/2023</a:t>
            </a:fld>
            <a:endParaRPr lang="en-US"/>
          </a:p>
        </p:txBody>
      </p:sp>
    </p:spTree>
    <p:extLst>
      <p:ext uri="{BB962C8B-B14F-4D97-AF65-F5344CB8AC3E}">
        <p14:creationId xmlns:p14="http://schemas.microsoft.com/office/powerpoint/2010/main" val="236438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image" Target="../media/image4.png"/><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hyperlink" Target="https://medium.com/basic-income/self-driving-trucks-are-going-to-hit-us-like-a-human-driven-truck-b8507d9c5961" TargetMode="Externa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image" Target="../media/image5.jpeg"/><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4" name="Picture 3">
            <a:extLst>
              <a:ext uri="{FF2B5EF4-FFF2-40B4-BE49-F238E27FC236}">
                <a16:creationId xmlns:a16="http://schemas.microsoft.com/office/drawing/2014/main" id="{F5551310-89D3-C502-145A-A9A7074D0BD6}"/>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79513"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7" name="Picture 6">
            <a:extLst>
              <a:ext uri="{FF2B5EF4-FFF2-40B4-BE49-F238E27FC236}">
                <a16:creationId xmlns:a16="http://schemas.microsoft.com/office/drawing/2014/main" id="{2A0C9BD3-06F5-4669-B598-8FA84D1D46B2}"/>
              </a:ext>
            </a:extLst>
          </p:cNvPr>
          <p:cNvPicPr>
            <a:picLocks noChangeAspect="1"/>
          </p:cNvPicPr>
          <p:nvPr userDrawn="1"/>
        </p:nvPicPr>
        <p:blipFill>
          <a:blip r:embed="rId18"/>
          <a:stretch>
            <a:fillRect/>
          </a:stretch>
        </p:blipFill>
        <p:spPr>
          <a:xfrm rot="174095">
            <a:off x="9011846" y="4607319"/>
            <a:ext cx="4157134" cy="2338388"/>
          </a:xfrm>
          <a:prstGeom prst="rect">
            <a:avLst/>
          </a:prstGeom>
        </p:spPr>
      </p:pic>
      <p:pic>
        <p:nvPicPr>
          <p:cNvPr id="6" name="Picture 5">
            <a:extLst>
              <a:ext uri="{FF2B5EF4-FFF2-40B4-BE49-F238E27FC236}">
                <a16:creationId xmlns:a16="http://schemas.microsoft.com/office/drawing/2014/main" id="{5A83B0FD-9827-2A27-691C-A07FF776957F}"/>
              </a:ext>
            </a:extLst>
          </p:cNvPr>
          <p:cNvPicPr>
            <a:picLocks noChangeAspect="1"/>
          </p:cNvPicPr>
          <p:nvPr userDrawn="1"/>
        </p:nvPicPr>
        <p:blipFill>
          <a:blip r:embed="rId19"/>
          <a:stretch>
            <a:fillRect/>
          </a:stretch>
        </p:blipFill>
        <p:spPr>
          <a:xfrm>
            <a:off x="182709" y="5452534"/>
            <a:ext cx="1645063" cy="1215916"/>
          </a:xfrm>
          <a:prstGeom prst="rect">
            <a:avLst/>
          </a:prstGeom>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0"/>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rgbClr val="CEEA0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tx1">
                <a:lumMod val="65000"/>
                <a:lumOff val="35000"/>
                <a:alpha val="22023"/>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90469"/>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tx2">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rgbClr val="CEEA01">
                <a:alpha val="0"/>
              </a:srgb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4629AB88-2B65-B848-8EDB-AB2141E25A76}"/>
              </a:ext>
            </a:extLst>
          </p:cNvPr>
          <p:cNvPicPr>
            <a:picLocks noChangeAspect="1"/>
          </p:cNvPicPr>
          <p:nvPr userDrawn="1"/>
        </p:nvPicPr>
        <p:blipFill>
          <a:blip r:embed="rId18"/>
          <a:stretch>
            <a:fillRect/>
          </a:stretch>
        </p:blipFill>
        <p:spPr>
          <a:xfrm>
            <a:off x="189536" y="5739005"/>
            <a:ext cx="1412252" cy="1018789"/>
          </a:xfrm>
          <a:prstGeom prst="rect">
            <a:avLst/>
          </a:prstGeom>
        </p:spPr>
      </p:pic>
      <p:pic>
        <p:nvPicPr>
          <p:cNvPr id="16" name="Picture 15">
            <a:extLst>
              <a:ext uri="{FF2B5EF4-FFF2-40B4-BE49-F238E27FC236}">
                <a16:creationId xmlns:a16="http://schemas.microsoft.com/office/drawing/2014/main" id="{4FFA123B-48BE-49CA-A1BB-4FA7CA08CE5C}"/>
              </a:ext>
            </a:extLst>
          </p:cNvPr>
          <p:cNvPicPr>
            <a:picLocks noChangeAspect="1"/>
          </p:cNvPicPr>
          <p:nvPr userDrawn="1"/>
        </p:nvPicPr>
        <p:blipFill rotWithShape="1">
          <a:blip r:embed="rId19">
            <a:extLst>
              <a:ext uri="{837473B0-CC2E-450A-ABE3-18F120FF3D39}">
                <a1611:picAttrSrcUrl xmlns:a1611="http://schemas.microsoft.com/office/drawing/2016/11/main" r:id="rId20"/>
              </a:ext>
            </a:extLst>
          </a:blip>
          <a:srcRect l="28968" t="21493" b="1"/>
          <a:stretch/>
        </p:blipFill>
        <p:spPr>
          <a:xfrm>
            <a:off x="9529763" y="4772025"/>
            <a:ext cx="4069388" cy="2998464"/>
          </a:xfrm>
          <a:prstGeom prst="rect">
            <a:avLst/>
          </a:prstGeom>
          <a:ln>
            <a:noFill/>
          </a:ln>
          <a:effectLst>
            <a:softEdge rad="584200"/>
          </a:effectLst>
        </p:spPr>
      </p:pic>
    </p:spTree>
    <p:extLst>
      <p:ext uri="{BB962C8B-B14F-4D97-AF65-F5344CB8AC3E}">
        <p14:creationId xmlns:p14="http://schemas.microsoft.com/office/powerpoint/2010/main" val="1080265784"/>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1" r:id="rId12"/>
    <p:sldLayoutId id="2147483772" r:id="rId13"/>
    <p:sldLayoutId id="2147483773" r:id="rId14"/>
    <p:sldLayoutId id="2147483774" r:id="rId15"/>
    <p:sldLayoutId id="2147483775" r:id="rId16"/>
  </p:sldLayoutIdLst>
  <p:hf sldNum="0"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39.xml"/><Relationship Id="rId1" Type="http://schemas.openxmlformats.org/officeDocument/2006/relationships/video" Target="https://www.youtube.com/embed/FqLDpHsxvf8?feature=oembe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hyperlink" Target="https://www.publicdomainpictures.net/view-image.php?image=108936&amp;picture=road-closed-sign" TargetMode="External"/><Relationship Id="rId7" Type="http://schemas.openxmlformats.org/officeDocument/2006/relationships/hyperlink" Target="https://en.m.wikipedia.org/wiki/File:Road_Closed_Ahead_sign.svg" TargetMode="External"/><Relationship Id="rId2" Type="http://schemas.openxmlformats.org/officeDocument/2006/relationships/image" Target="../media/image19.jp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hyperlink" Target="https://pixabay.com/en/barrier-construction-road-street-1292873/" TargetMode="Externa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hyperlink" Target="mailto:Chris.hadfield@dctc.edu" TargetMode="External"/><Relationship Id="rId7" Type="http://schemas.openxmlformats.org/officeDocument/2006/relationships/hyperlink" Target="mailto:Shannon.mohn@minnesota.edu" TargetMode="External"/><Relationship Id="rId2" Type="http://schemas.openxmlformats.org/officeDocument/2006/relationships/hyperlink" Target="mailto:carl.borleis@dctc.edu" TargetMode="Externa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hyperlink" Target="https://www.minntran.org/isa-top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hyperlink" Target="https://www.pngegg.com/en/search?q=shielded+Twisted+Pair" TargetMode="External"/><Relationship Id="rId2" Type="http://schemas.openxmlformats.org/officeDocument/2006/relationships/hyperlink" Target="https://www.csselectronics.com/products/terminal-resistor-can-bus" TargetMode="External"/><Relationship Id="rId1" Type="http://schemas.openxmlformats.org/officeDocument/2006/relationships/slideLayout" Target="../slideLayouts/slideLayout23.xml"/><Relationship Id="rId4" Type="http://schemas.openxmlformats.org/officeDocument/2006/relationships/hyperlink" Target="https://static.nhtsa.gov/odi/tsbs/2018/MC-10161073-9999.pdf"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mdpi.com/1424-8220/22/18/6901" TargetMode="External"/><Relationship Id="rId2" Type="http://schemas.openxmlformats.org/officeDocument/2006/relationships/hyperlink" Target="https://rennlist.com/forums/944-turbo-and-turbo-s-forum/309056-how-to-read-wiring-diagrams-no-start-post-42-a-3.html" TargetMode="External"/><Relationship Id="rId1" Type="http://schemas.openxmlformats.org/officeDocument/2006/relationships/slideLayout" Target="../slideLayouts/slideLayout23.xml"/><Relationship Id="rId5" Type="http://schemas.openxmlformats.org/officeDocument/2006/relationships/hyperlink" Target="https://www.youtube.com/watch?v=FqLDpHsxvf8" TargetMode="External"/><Relationship Id="rId4" Type="http://schemas.openxmlformats.org/officeDocument/2006/relationships/hyperlink" Target="https://www.robotsforroboticists.com/can-bu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prohibited-don-t-do-not-ban-155486/" TargetMode="Externa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minntran.org/can-i-borrow-that/"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dirty="0">
                <a:solidFill>
                  <a:schemeClr val="bg1"/>
                </a:solidFill>
                <a:latin typeface="Arial Black"/>
              </a:rPr>
              <a:t>Diagnostics, Repair, &amp; Calibration</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3917309598"/>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CF4998-BA0D-459C-AD6D-3F7BDC50624D}"/>
              </a:ext>
            </a:extLst>
          </p:cNvPr>
          <p:cNvSpPr txBox="1"/>
          <p:nvPr/>
        </p:nvSpPr>
        <p:spPr>
          <a:xfrm>
            <a:off x="2041864" y="976544"/>
            <a:ext cx="6862439" cy="1200329"/>
          </a:xfrm>
          <a:prstGeom prst="rect">
            <a:avLst/>
          </a:prstGeom>
          <a:noFill/>
        </p:spPr>
        <p:txBody>
          <a:bodyPr wrap="square" rtlCol="0">
            <a:spAutoFit/>
          </a:bodyPr>
          <a:lstStyle/>
          <a:p>
            <a:pPr algn="ctr"/>
            <a:r>
              <a:rPr lang="en-US" sz="3600" b="1"/>
              <a:t>Overview of How CAN BUS Works </a:t>
            </a:r>
          </a:p>
        </p:txBody>
      </p:sp>
      <p:pic>
        <p:nvPicPr>
          <p:cNvPr id="4" name="Online Media 3" title="CAN Bus Explained - A Simple Intro [v1.0 | 2019]">
            <a:hlinkClick r:id="" action="ppaction://media"/>
            <a:extLst>
              <a:ext uri="{FF2B5EF4-FFF2-40B4-BE49-F238E27FC236}">
                <a16:creationId xmlns:a16="http://schemas.microsoft.com/office/drawing/2014/main" id="{4BF1F38A-F10A-DC5D-6470-C0CF48A57BA8}"/>
              </a:ext>
            </a:extLst>
          </p:cNvPr>
          <p:cNvPicPr>
            <a:picLocks noRot="1" noChangeAspect="1"/>
          </p:cNvPicPr>
          <p:nvPr>
            <a:videoFile r:link="rId1"/>
          </p:nvPr>
        </p:nvPicPr>
        <p:blipFill>
          <a:blip r:embed="rId3"/>
          <a:stretch>
            <a:fillRect/>
          </a:stretch>
        </p:blipFill>
        <p:spPr>
          <a:xfrm>
            <a:off x="2104009" y="2104008"/>
            <a:ext cx="6800294" cy="4003829"/>
          </a:xfrm>
          <a:prstGeom prst="rect">
            <a:avLst/>
          </a:prstGeom>
        </p:spPr>
      </p:pic>
    </p:spTree>
    <p:extLst>
      <p:ext uri="{BB962C8B-B14F-4D97-AF65-F5344CB8AC3E}">
        <p14:creationId xmlns:p14="http://schemas.microsoft.com/office/powerpoint/2010/main" val="520301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191659-BDB4-4B33-AC52-8617728C2DAD}"/>
              </a:ext>
            </a:extLst>
          </p:cNvPr>
          <p:cNvPicPr>
            <a:picLocks noChangeAspect="1"/>
          </p:cNvPicPr>
          <p:nvPr/>
        </p:nvPicPr>
        <p:blipFill>
          <a:blip r:embed="rId2"/>
          <a:stretch>
            <a:fillRect/>
          </a:stretch>
        </p:blipFill>
        <p:spPr>
          <a:xfrm>
            <a:off x="6512562" y="1296275"/>
            <a:ext cx="3641344" cy="3413760"/>
          </a:xfrm>
          <a:prstGeom prst="rect">
            <a:avLst/>
          </a:prstGeom>
        </p:spPr>
      </p:pic>
      <p:pic>
        <p:nvPicPr>
          <p:cNvPr id="3" name="Picture 2">
            <a:extLst>
              <a:ext uri="{FF2B5EF4-FFF2-40B4-BE49-F238E27FC236}">
                <a16:creationId xmlns:a16="http://schemas.microsoft.com/office/drawing/2014/main" id="{07187D44-132A-4670-8DAF-C6F74A9306C2}"/>
              </a:ext>
            </a:extLst>
          </p:cNvPr>
          <p:cNvPicPr>
            <a:picLocks noChangeAspect="1"/>
          </p:cNvPicPr>
          <p:nvPr/>
        </p:nvPicPr>
        <p:blipFill>
          <a:blip r:embed="rId3"/>
          <a:stretch>
            <a:fillRect/>
          </a:stretch>
        </p:blipFill>
        <p:spPr>
          <a:xfrm>
            <a:off x="609600" y="1530197"/>
            <a:ext cx="5720080" cy="4104157"/>
          </a:xfrm>
          <a:prstGeom prst="rect">
            <a:avLst/>
          </a:prstGeom>
        </p:spPr>
      </p:pic>
      <p:grpSp>
        <p:nvGrpSpPr>
          <p:cNvPr id="4" name="Group 3">
            <a:extLst>
              <a:ext uri="{FF2B5EF4-FFF2-40B4-BE49-F238E27FC236}">
                <a16:creationId xmlns:a16="http://schemas.microsoft.com/office/drawing/2014/main" id="{8868955F-1DA1-41DF-B5D3-9BE25A8E7B3B}"/>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504A456D-4702-4F08-9503-484DF6CA954F}"/>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2172972D-5D93-4189-AA12-09228DCFBBDE}"/>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19617990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Arial Black"/>
                <a:ea typeface="+mj-ea"/>
                <a:cs typeface="+mj-cs"/>
              </a:rPr>
              <a:t>Binary Language</a:t>
            </a:r>
          </a:p>
        </p:txBody>
      </p:sp>
      <p:sp>
        <p:nvSpPr>
          <p:cNvPr id="4" name="TextBox 3">
            <a:extLst>
              <a:ext uri="{FF2B5EF4-FFF2-40B4-BE49-F238E27FC236}">
                <a16:creationId xmlns:a16="http://schemas.microsoft.com/office/drawing/2014/main" id="{4CDBCB72-1D01-42C9-B576-4CE38D7C67A5}"/>
              </a:ext>
            </a:extLst>
          </p:cNvPr>
          <p:cNvSpPr txBox="1"/>
          <p:nvPr/>
        </p:nvSpPr>
        <p:spPr>
          <a:xfrm>
            <a:off x="4980768" y="195297"/>
            <a:ext cx="5248933" cy="6477215"/>
          </a:xfrm>
          <a:prstGeom prst="rect">
            <a:avLst/>
          </a:prstGeom>
        </p:spPr>
        <p:txBody>
          <a:bodyPr vert="horz" lIns="91440" tIns="45720" rIns="91440" bIns="45720" rtlCol="0" anchor="t">
            <a:normAutofit lnSpcReduction="10000"/>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Modules communicate with each other using Binary Language</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Binary language is very simple:  It is full of 1’s and 0’s </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“1” means that the “Bit” of information has power turned on </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“0” means that the “Bit” of information has the power turned off</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group of 1’s and 0’s creates a Byte of information</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A 500kb/second means that 500,000 of these “bits” is moving through the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very first Binary Language was Morse Code with on and off signals that would be sent via telegraph.</a:t>
            </a:r>
          </a:p>
        </p:txBody>
      </p:sp>
      <p:pic>
        <p:nvPicPr>
          <p:cNvPr id="2" name="Picture 4">
            <a:extLst>
              <a:ext uri="{FF2B5EF4-FFF2-40B4-BE49-F238E27FC236}">
                <a16:creationId xmlns:a16="http://schemas.microsoft.com/office/drawing/2014/main" id="{0CB29E57-AADA-ACC9-A986-9D889204380B}"/>
              </a:ext>
            </a:extLst>
          </p:cNvPr>
          <p:cNvPicPr>
            <a:picLocks noChangeAspect="1"/>
          </p:cNvPicPr>
          <p:nvPr/>
        </p:nvPicPr>
        <p:blipFill>
          <a:blip r:embed="rId2"/>
          <a:stretch>
            <a:fillRect/>
          </a:stretch>
        </p:blipFill>
        <p:spPr>
          <a:xfrm>
            <a:off x="258875" y="1818622"/>
            <a:ext cx="4509654" cy="3225459"/>
          </a:xfrm>
          <a:prstGeom prst="rect">
            <a:avLst/>
          </a:prstGeom>
        </p:spPr>
      </p:pic>
    </p:spTree>
    <p:extLst>
      <p:ext uri="{BB962C8B-B14F-4D97-AF65-F5344CB8AC3E}">
        <p14:creationId xmlns:p14="http://schemas.microsoft.com/office/powerpoint/2010/main" val="980847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ECD6917-E593-4C0D-BB7C-A87EE9E7B927}"/>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7137647" y="1462216"/>
            <a:ext cx="2594066" cy="1733308"/>
          </a:xfrm>
          <a:prstGeom prst="rect">
            <a:avLst/>
          </a:prstGeom>
        </p:spPr>
      </p:pic>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3662541"/>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Challenges Faced </a:t>
            </a:r>
            <a:endParaRPr lang="en-US" sz="2400" dirty="0">
              <a:latin typeface="Arial"/>
              <a:cs typeface="Arial"/>
            </a:endParaRPr>
          </a:p>
          <a:p>
            <a:r>
              <a:rPr lang="en-US" sz="2400" b="1" dirty="0">
                <a:latin typeface="Arial" panose="020B0604020202020204" pitchFamily="34" charset="0"/>
                <a:ea typeface="Times New Roman" panose="02020603050405020304" pitchFamily="18" charset="0"/>
                <a:cs typeface="Times New Roman" panose="02020603050405020304" pitchFamily="18" charset="0"/>
              </a:rPr>
              <a:t>What roadblocks were faced and how they were navigated</a:t>
            </a:r>
            <a:r>
              <a:rPr lang="en-US" sz="2400" dirty="0">
                <a:latin typeface="Arial" panose="020B0604020202020204" pitchFamily="34" charset="0"/>
                <a:ea typeface="Times New Roman" panose="02020603050405020304" pitchFamily="18" charset="0"/>
                <a:cs typeface="Times New Roman" panose="02020603050405020304" pitchFamily="18" charset="0"/>
              </a:rPr>
              <a:t>. </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Asked to start grant earlier than anticipated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Pandemic</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Severe Supply Chain Issues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Distractions (changing commitments of staff)</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Detractors (not everyone is going to be on board with the project – even consortiums have these challenges)</a:t>
            </a:r>
          </a:p>
          <a:p>
            <a:pPr marL="342900" marR="0" lvl="0" indent="-342900">
              <a:spcBef>
                <a:spcPts val="0"/>
              </a:spcBef>
              <a:spcAft>
                <a:spcPts val="0"/>
              </a:spcAft>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Internal Hurdles (Business Office)</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1FA63E7C-15EF-48BE-9C5E-0327C09F186B}"/>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2727783" y="4702566"/>
            <a:ext cx="3137985" cy="1922016"/>
          </a:xfrm>
          <a:prstGeom prst="rect">
            <a:avLst/>
          </a:prstGeom>
        </p:spPr>
      </p:pic>
      <p:pic>
        <p:nvPicPr>
          <p:cNvPr id="13" name="Picture 12">
            <a:extLst>
              <a:ext uri="{FF2B5EF4-FFF2-40B4-BE49-F238E27FC236}">
                <a16:creationId xmlns:a16="http://schemas.microsoft.com/office/drawing/2014/main" id="{79B08FBE-23F0-4B44-BBE9-E6CAA901C2EC}"/>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326233" y="4702566"/>
            <a:ext cx="1802168" cy="1802168"/>
          </a:xfrm>
          <a:prstGeom prst="rect">
            <a:avLst/>
          </a:prstGeom>
        </p:spPr>
      </p:pic>
      <p:grpSp>
        <p:nvGrpSpPr>
          <p:cNvPr id="6" name="Group 5">
            <a:extLst>
              <a:ext uri="{FF2B5EF4-FFF2-40B4-BE49-F238E27FC236}">
                <a16:creationId xmlns:a16="http://schemas.microsoft.com/office/drawing/2014/main" id="{87C5C2F4-928A-44F5-B5C2-41562C9EC4FB}"/>
              </a:ext>
            </a:extLst>
          </p:cNvPr>
          <p:cNvGrpSpPr/>
          <p:nvPr/>
        </p:nvGrpSpPr>
        <p:grpSpPr>
          <a:xfrm>
            <a:off x="9636759" y="0"/>
            <a:ext cx="2631440" cy="2194560"/>
            <a:chOff x="9636759" y="0"/>
            <a:chExt cx="2631440" cy="2194560"/>
          </a:xfrm>
        </p:grpSpPr>
        <p:sp>
          <p:nvSpPr>
            <p:cNvPr id="7" name="Diagonal Stripe 6">
              <a:extLst>
                <a:ext uri="{FF2B5EF4-FFF2-40B4-BE49-F238E27FC236}">
                  <a16:creationId xmlns:a16="http://schemas.microsoft.com/office/drawing/2014/main" id="{5516CC6E-E0EC-4C5D-B060-DC37F9CF4DC2}"/>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8" name="Rectangle 7">
              <a:extLst>
                <a:ext uri="{FF2B5EF4-FFF2-40B4-BE49-F238E27FC236}">
                  <a16:creationId xmlns:a16="http://schemas.microsoft.com/office/drawing/2014/main" id="{6A0AB608-3E88-4A0C-8CD6-10E7FD6F8E66}"/>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431290384"/>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509200"/>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Lessons Learned </a:t>
            </a:r>
          </a:p>
          <a:p>
            <a:r>
              <a:rPr lang="en-US" sz="2400" b="1" dirty="0">
                <a:latin typeface="Arial" panose="020B0604020202020204" pitchFamily="34" charset="0"/>
                <a:ea typeface="Times New Roman" panose="02020603050405020304" pitchFamily="18" charset="0"/>
              </a:rPr>
              <a:t>What could be done differently by others wishing to duplicate the project.</a:t>
            </a: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Expect things to take longer than expected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Seek mentorship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a mentor to others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Be patient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Do what you can when you can</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Stay focused</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Continue to communicate your plans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Listen to feedback</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Adapt</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Ask for help</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a:p>
            <a:pPr marL="1257300" lvl="2" indent="-342900">
              <a:buFont typeface="Symbol" panose="05050102010706020507" pitchFamily="18" charset="2"/>
              <a:buChar char=""/>
            </a:pPr>
            <a:r>
              <a:rPr lang="en-US" sz="2400" dirty="0">
                <a:latin typeface="Arial" panose="020B0604020202020204" pitchFamily="34" charset="0"/>
                <a:ea typeface="Times New Roman" panose="02020603050405020304" pitchFamily="18" charset="0"/>
                <a:cs typeface="Times New Roman" panose="02020603050405020304" pitchFamily="18" charset="0"/>
              </a:rPr>
              <a:t>Utilize existing resources – and find new ones</a:t>
            </a:r>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DC0F8EB2-E804-4A1D-AD91-F0510703E278}"/>
              </a:ext>
            </a:extLst>
          </p:cNvPr>
          <p:cNvGrpSpPr/>
          <p:nvPr/>
        </p:nvGrpSpPr>
        <p:grpSpPr>
          <a:xfrm>
            <a:off x="9636759" y="0"/>
            <a:ext cx="2759742" cy="2194560"/>
            <a:chOff x="9636759" y="0"/>
            <a:chExt cx="2759742" cy="2194560"/>
          </a:xfrm>
        </p:grpSpPr>
        <p:sp>
          <p:nvSpPr>
            <p:cNvPr id="5" name="Diagonal Stripe 4">
              <a:extLst>
                <a:ext uri="{FF2B5EF4-FFF2-40B4-BE49-F238E27FC236}">
                  <a16:creationId xmlns:a16="http://schemas.microsoft.com/office/drawing/2014/main" id="{2236F6EE-D623-4027-8A45-43422D7163E5}"/>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A5B9B2A3-7481-4708-8938-E9EB43B980F5}"/>
                </a:ext>
              </a:extLst>
            </p:cNvPr>
            <p:cNvSpPr/>
            <p:nvPr/>
          </p:nvSpPr>
          <p:spPr>
            <a:xfrm rot="2570539">
              <a:off x="10307468" y="546704"/>
              <a:ext cx="2089033" cy="400110"/>
            </a:xfrm>
            <a:prstGeom prst="rect">
              <a:avLst/>
            </a:prstGeom>
            <a:noFill/>
          </p:spPr>
          <p:txBody>
            <a:bodyPr wrap="none" lIns="91440" tIns="45720" rIns="91440" bIns="45720">
              <a:spAutoFit/>
            </a:bodyPr>
            <a:lstStyle/>
            <a:p>
              <a:pPr algn="ctr"/>
              <a:r>
                <a:rPr lang="en-US" sz="2000" dirty="0">
                  <a:ln w="0"/>
                  <a:effectLst>
                    <a:outerShdw blurRad="38100" dist="19050" dir="2700000" algn="tl" rotWithShape="0">
                      <a:schemeClr val="dk1">
                        <a:alpha val="40000"/>
                      </a:schemeClr>
                    </a:outerShdw>
                  </a:effectLst>
                </a:rPr>
                <a:t>Shannon/Forrest</a:t>
              </a:r>
              <a:endParaRPr lang="en-US" sz="2000" b="0" cap="none" spc="0" dirty="0">
                <a:ln w="0"/>
                <a:solidFill>
                  <a:schemeClr val="tx1"/>
                </a:solidFill>
                <a:effectLst>
                  <a:outerShdw blurRad="38100" dist="19050" dir="2700000" algn="tl" rotWithShape="0">
                    <a:schemeClr val="dk1">
                      <a:alpha val="40000"/>
                    </a:schemeClr>
                  </a:outerShdw>
                </a:effectLst>
              </a:endParaRPr>
            </a:p>
          </p:txBody>
        </p:sp>
      </p:grpSp>
    </p:spTree>
    <p:extLst>
      <p:ext uri="{BB962C8B-B14F-4D97-AF65-F5344CB8AC3E}">
        <p14:creationId xmlns:p14="http://schemas.microsoft.com/office/powerpoint/2010/main" val="4223269947"/>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8C319DC-714B-4639-80B9-0F7A3A0B6058}"/>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Binary Language</a:t>
            </a:r>
          </a:p>
        </p:txBody>
      </p:sp>
      <p:pic>
        <p:nvPicPr>
          <p:cNvPr id="4" name="Picture 3" descr="Graphical user interface, application, table, Excel&#10;&#10;Description automatically generated">
            <a:extLst>
              <a:ext uri="{FF2B5EF4-FFF2-40B4-BE49-F238E27FC236}">
                <a16:creationId xmlns:a16="http://schemas.microsoft.com/office/drawing/2014/main" id="{0C2275B9-0A6C-4C9F-B7B7-20039B50291E}"/>
              </a:ext>
            </a:extLst>
          </p:cNvPr>
          <p:cNvPicPr>
            <a:picLocks noChangeAspect="1"/>
          </p:cNvPicPr>
          <p:nvPr/>
        </p:nvPicPr>
        <p:blipFill>
          <a:blip r:embed="rId2"/>
          <a:stretch>
            <a:fillRect/>
          </a:stretch>
        </p:blipFill>
        <p:spPr>
          <a:xfrm>
            <a:off x="681874" y="1347300"/>
            <a:ext cx="5176482" cy="3882362"/>
          </a:xfrm>
          <a:prstGeom prst="rect">
            <a:avLst/>
          </a:prstGeom>
        </p:spPr>
      </p:pic>
      <p:sp>
        <p:nvSpPr>
          <p:cNvPr id="5" name="TextBox 4">
            <a:extLst>
              <a:ext uri="{FF2B5EF4-FFF2-40B4-BE49-F238E27FC236}">
                <a16:creationId xmlns:a16="http://schemas.microsoft.com/office/drawing/2014/main" id="{37A7897C-9870-4425-AE80-4C1DA7E1849A}"/>
              </a:ext>
            </a:extLst>
          </p:cNvPr>
          <p:cNvSpPr txBox="1"/>
          <p:nvPr/>
        </p:nvSpPr>
        <p:spPr>
          <a:xfrm>
            <a:off x="6333510" y="609649"/>
            <a:ext cx="3726814" cy="4322921"/>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As one can see, the on and off of the binary language is how a module on a network communicates with other modules.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Most CAN BUS networks use a 5 volt reference with a 2.5 volt bias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uses a High and a Low.  One always mirrors the other to produce a “fail safe” signal if one were to fail</a:t>
            </a:r>
          </a:p>
        </p:txBody>
      </p:sp>
    </p:spTree>
    <p:extLst>
      <p:ext uri="{BB962C8B-B14F-4D97-AF65-F5344CB8AC3E}">
        <p14:creationId xmlns:p14="http://schemas.microsoft.com/office/powerpoint/2010/main" val="99875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443299" y="1014119"/>
            <a:ext cx="5114776"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CAN BUS Wiring</a:t>
            </a:r>
            <a:r>
              <a:rPr lang="en-US" sz="3600">
                <a:latin typeface="+mj-lt"/>
                <a:ea typeface="+mj-ea"/>
                <a:cs typeface="+mj-cs"/>
              </a:rPr>
              <a:t> </a:t>
            </a:r>
            <a:endParaRPr lang="en-US" sz="3600" b="1">
              <a:latin typeface="+mj-lt"/>
              <a:ea typeface="+mj-ea"/>
              <a:cs typeface="+mj-cs"/>
            </a:endParaRPr>
          </a:p>
        </p:txBody>
      </p:sp>
      <p:sp>
        <p:nvSpPr>
          <p:cNvPr id="3" name="TextBox 2">
            <a:extLst>
              <a:ext uri="{FF2B5EF4-FFF2-40B4-BE49-F238E27FC236}">
                <a16:creationId xmlns:a16="http://schemas.microsoft.com/office/drawing/2014/main" id="{049F7A70-9BCC-486C-8579-C8003DDB5B2F}"/>
              </a:ext>
            </a:extLst>
          </p:cNvPr>
          <p:cNvSpPr txBox="1"/>
          <p:nvPr/>
        </p:nvSpPr>
        <p:spPr>
          <a:xfrm>
            <a:off x="4163929" y="562185"/>
            <a:ext cx="5726257" cy="5178995"/>
          </a:xfrm>
          <a:prstGeom prst="rect">
            <a:avLst/>
          </a:prstGeom>
        </p:spPr>
        <p:txBody>
          <a:bodyPr vert="horz" lIns="91440" tIns="45720" rIns="91440" bIns="45720" rtlCol="0" anchor="t">
            <a:noAutofit/>
          </a:bodyPr>
          <a:lstStyle/>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CAN BUS wiring is “twisted and shielded to reduce the possibility of interference.</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RFI (radio Frequency Interference) can cause noise if the wiring is not twisted and shielded.</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Shielding Protects the Twisted Wires against Outside Radio Frequency Waves (Called RFI).  Shielding needs to be grounded on both ends.</a:t>
            </a:r>
          </a:p>
          <a:p>
            <a:pPr marL="285750" indent="-285750">
              <a:spcBef>
                <a:spcPts val="1000"/>
              </a:spcBef>
              <a:buClr>
                <a:schemeClr val="accent1"/>
              </a:buClr>
              <a:buSzPct val="80000"/>
              <a:buFont typeface="Wingdings 3" charset="2"/>
              <a:buChar char=""/>
            </a:pPr>
            <a:r>
              <a:rPr lang="en-US" sz="2400" b="1">
                <a:solidFill>
                  <a:schemeClr val="tx1">
                    <a:lumMod val="75000"/>
                    <a:lumOff val="25000"/>
                  </a:schemeClr>
                </a:solidFill>
              </a:rPr>
              <a:t>If the ground is damaged on the shielding, it will pick up RFI like a vehicle's antenna, so it is important that grounds on shield wiring are intact.</a:t>
            </a:r>
          </a:p>
        </p:txBody>
      </p:sp>
      <p:pic>
        <p:nvPicPr>
          <p:cNvPr id="5" name="Picture 7">
            <a:extLst>
              <a:ext uri="{FF2B5EF4-FFF2-40B4-BE49-F238E27FC236}">
                <a16:creationId xmlns:a16="http://schemas.microsoft.com/office/drawing/2014/main" id="{BA88F71D-D921-C3CE-BB2B-01B22EF64E64}"/>
              </a:ext>
            </a:extLst>
          </p:cNvPr>
          <p:cNvPicPr>
            <a:picLocks noChangeAspect="1"/>
          </p:cNvPicPr>
          <p:nvPr/>
        </p:nvPicPr>
        <p:blipFill>
          <a:blip r:embed="rId2"/>
          <a:stretch>
            <a:fillRect/>
          </a:stretch>
        </p:blipFill>
        <p:spPr>
          <a:xfrm>
            <a:off x="371764" y="2333218"/>
            <a:ext cx="3713018" cy="2087657"/>
          </a:xfrm>
          <a:prstGeom prst="rect">
            <a:avLst/>
          </a:prstGeom>
        </p:spPr>
      </p:pic>
    </p:spTree>
    <p:extLst>
      <p:ext uri="{BB962C8B-B14F-4D97-AF65-F5344CB8AC3E}">
        <p14:creationId xmlns:p14="http://schemas.microsoft.com/office/powerpoint/2010/main" val="36537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panose="020B0604020202020204" pitchFamily="34" charset="0"/>
                <a:ea typeface="Times New Roman" panose="02020603050405020304" pitchFamily="18" charset="0"/>
              </a:rPr>
              <a:t>Q&amp;A Session </a:t>
            </a:r>
          </a:p>
          <a:p>
            <a:r>
              <a:rPr lang="en-US" sz="2400" b="1" dirty="0">
                <a:latin typeface="Arial" panose="020B0604020202020204" pitchFamily="34" charset="0"/>
                <a:ea typeface="Times New Roman" panose="02020603050405020304" pitchFamily="18" charset="0"/>
              </a:rPr>
              <a:t>A chance for attendees to ask specific questions about the project or how it may apply to something they are doing in their project or possible future projects.</a:t>
            </a:r>
            <a:r>
              <a:rPr lang="en-US" sz="2400" dirty="0">
                <a:latin typeface="Arial" panose="020B0604020202020204" pitchFamily="34" charset="0"/>
                <a:ea typeface="Times New Roman" panose="02020603050405020304" pitchFamily="18" charset="0"/>
              </a:rPr>
              <a:t> </a:t>
            </a:r>
          </a:p>
          <a:p>
            <a:pPr marL="342900" indent="-342900">
              <a:buAutoNum type="arabicPeriod"/>
            </a:pPr>
            <a:r>
              <a:rPr lang="en-US" dirty="0"/>
              <a:t>In the last 2 years, what has been your experiences with obtaining high tech, expensive, and employer requested equipment for your program? </a:t>
            </a:r>
          </a:p>
          <a:p>
            <a:pPr marL="342900" indent="-342900">
              <a:buAutoNum type="arabicPeriod"/>
            </a:pPr>
            <a:endParaRPr lang="en-US" dirty="0"/>
          </a:p>
          <a:p>
            <a:pPr marL="342900" indent="-342900">
              <a:buAutoNum type="arabicPeriod"/>
            </a:pPr>
            <a:r>
              <a:rPr lang="en-US" dirty="0"/>
              <a:t>Do you have any employer partnerships that already help you get access to high tech, expensive, equipment? Has that changed in the last few years with the recent supply chain issues? Is it going to always be there the same as it is now?</a:t>
            </a:r>
          </a:p>
          <a:p>
            <a:pPr marL="342900" indent="-342900">
              <a:buAutoNum type="arabicPeriod"/>
            </a:pPr>
            <a:endParaRPr lang="en-US" dirty="0"/>
          </a:p>
          <a:p>
            <a:pPr marL="342900" indent="-342900">
              <a:buAutoNum type="arabicPeriod"/>
            </a:pPr>
            <a:r>
              <a:rPr lang="en-US" dirty="0"/>
              <a:t>How would you be able to create a consortium or collaboration in your state/region to acquire high tech, expensive, employer-requested equipment? What are the roadblocks? Who are the people to connect with?</a:t>
            </a:r>
          </a:p>
          <a:p>
            <a:endParaRPr lang="en-US" sz="2400"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7EF3F95C-CA1F-4C65-ABC1-237F7A97148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DCFDC0ED-D560-40E7-8DAA-F092913E55B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6522AD8C-7128-4A35-B664-7AA64F47722C}"/>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310803357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F4ABAF-2B4C-4AE9-8E07-C127862E0AC3}"/>
              </a:ext>
            </a:extLst>
          </p:cNvPr>
          <p:cNvSpPr txBox="1"/>
          <p:nvPr/>
        </p:nvSpPr>
        <p:spPr>
          <a:xfrm>
            <a:off x="6095412" y="496711"/>
            <a:ext cx="3729076" cy="1320800"/>
          </a:xfrm>
          <a:prstGeom prst="rect">
            <a:avLst/>
          </a:prstGeom>
        </p:spPr>
        <p:txBody>
          <a:bodyPr vert="horz" lIns="91440" tIns="45720" rIns="91440" bIns="45720" rtlCol="0" anchor="ctr">
            <a:normAutofit/>
          </a:bodyPr>
          <a:lstStyle/>
          <a:p>
            <a:pPr algn="ctr">
              <a:spcBef>
                <a:spcPct val="0"/>
              </a:spcBef>
              <a:spcAft>
                <a:spcPts val="600"/>
              </a:spcAft>
            </a:pPr>
            <a:r>
              <a:rPr lang="en-US" sz="3600" b="1">
                <a:latin typeface="+mj-lt"/>
                <a:ea typeface="+mj-ea"/>
                <a:cs typeface="+mj-cs"/>
              </a:rPr>
              <a:t>CAN BUS Network</a:t>
            </a:r>
          </a:p>
        </p:txBody>
      </p:sp>
      <p:sp>
        <p:nvSpPr>
          <p:cNvPr id="3" name="TextBox 2">
            <a:extLst>
              <a:ext uri="{FF2B5EF4-FFF2-40B4-BE49-F238E27FC236}">
                <a16:creationId xmlns:a16="http://schemas.microsoft.com/office/drawing/2014/main" id="{2429857A-0C8E-43F7-99AA-AE2B56761E99}"/>
              </a:ext>
            </a:extLst>
          </p:cNvPr>
          <p:cNvSpPr txBox="1"/>
          <p:nvPr/>
        </p:nvSpPr>
        <p:spPr>
          <a:xfrm>
            <a:off x="1023834" y="307331"/>
            <a:ext cx="5282544" cy="4717842"/>
          </a:xfrm>
          <a:prstGeom prst="rect">
            <a:avLst/>
          </a:prstGeom>
        </p:spPr>
        <p:txBody>
          <a:bodyPr vert="horz" lIns="91440" tIns="45720" rIns="91440" bIns="45720" rtlCol="0" anchor="t">
            <a:noAutofit/>
          </a:bodyPr>
          <a:lstStyle/>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use the J1939 connector.</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This is the standard CAN BUS protocol for the heavy truck and heavy equipment industry.</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The diagnostic pins for network communication are all located in the same place for all makes and models.</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Trucks and heavy equipment may have several other networks in addition to the J1939 network.</a:t>
            </a:r>
          </a:p>
          <a:p>
            <a:pPr marL="285750" indent="-285750">
              <a:lnSpc>
                <a:spcPct val="90000"/>
              </a:lnSpc>
              <a:spcBef>
                <a:spcPts val="1000"/>
              </a:spcBef>
              <a:buClr>
                <a:schemeClr val="accent1"/>
              </a:buClr>
              <a:buSzPct val="80000"/>
              <a:buFont typeface="Wingdings 3" charset="2"/>
              <a:buChar char=""/>
            </a:pPr>
            <a:r>
              <a:rPr lang="en-US" sz="2400" b="1">
                <a:solidFill>
                  <a:schemeClr val="tx1">
                    <a:lumMod val="75000"/>
                    <a:lumOff val="25000"/>
                  </a:schemeClr>
                </a:solidFill>
              </a:rPr>
              <a:t>Pins C and D are used for the J1939 network.  This is standardized.</a:t>
            </a:r>
          </a:p>
          <a:p>
            <a:pPr marL="285750" indent="-285750">
              <a:lnSpc>
                <a:spcPct val="90000"/>
              </a:lnSpc>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pic>
        <p:nvPicPr>
          <p:cNvPr id="4" name="Picture 4" descr="Shape, circle&#10;&#10;Description automatically generated">
            <a:extLst>
              <a:ext uri="{FF2B5EF4-FFF2-40B4-BE49-F238E27FC236}">
                <a16:creationId xmlns:a16="http://schemas.microsoft.com/office/drawing/2014/main" id="{1C570505-0E67-8220-9EBB-1EFD062EB8A6}"/>
              </a:ext>
            </a:extLst>
          </p:cNvPr>
          <p:cNvPicPr>
            <a:picLocks noChangeAspect="1"/>
          </p:cNvPicPr>
          <p:nvPr/>
        </p:nvPicPr>
        <p:blipFill>
          <a:blip r:embed="rId2"/>
          <a:stretch>
            <a:fillRect/>
          </a:stretch>
        </p:blipFill>
        <p:spPr>
          <a:xfrm>
            <a:off x="6587982" y="2128404"/>
            <a:ext cx="2756765" cy="3259281"/>
          </a:xfrm>
          <a:prstGeom prst="rect">
            <a:avLst/>
          </a:prstGeom>
        </p:spPr>
      </p:pic>
    </p:spTree>
    <p:extLst>
      <p:ext uri="{BB962C8B-B14F-4D97-AF65-F5344CB8AC3E}">
        <p14:creationId xmlns:p14="http://schemas.microsoft.com/office/powerpoint/2010/main" val="14250778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97815E2-BFB6-FEDC-4688-1C299C2B63C1}"/>
              </a:ext>
            </a:extLst>
          </p:cNvPr>
          <p:cNvSpPr/>
          <p:nvPr/>
        </p:nvSpPr>
        <p:spPr>
          <a:xfrm>
            <a:off x="-120361" y="3608820"/>
            <a:ext cx="4599709" cy="914400"/>
          </a:xfrm>
          <a:prstGeom prst="rect">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E42C9FE-F2DB-4B54-80AD-7A6D9D37BA40}"/>
              </a:ext>
            </a:extLst>
          </p:cNvPr>
          <p:cNvSpPr txBox="1"/>
          <p:nvPr/>
        </p:nvSpPr>
        <p:spPr>
          <a:xfrm>
            <a:off x="5683099" y="278108"/>
            <a:ext cx="4135529" cy="1200329"/>
          </a:xfrm>
          <a:prstGeom prst="rect">
            <a:avLst/>
          </a:prstGeom>
          <a:noFill/>
        </p:spPr>
        <p:txBody>
          <a:bodyPr wrap="square" lIns="91440" tIns="45720" rIns="91440" bIns="45720" rtlCol="0" anchor="t">
            <a:spAutoFit/>
          </a:bodyPr>
          <a:lstStyle/>
          <a:p>
            <a:r>
              <a:rPr lang="en-US" sz="1600" b="1">
                <a:latin typeface="Arial"/>
                <a:cs typeface="Arial"/>
              </a:rPr>
              <a:t>Carl Borleis</a:t>
            </a:r>
          </a:p>
          <a:p>
            <a:r>
              <a:rPr lang="en-US" sz="1400">
                <a:latin typeface="Arial"/>
                <a:cs typeface="Arial"/>
              </a:rPr>
              <a:t>Director of Program Excellence, TCOE</a:t>
            </a:r>
          </a:p>
          <a:p>
            <a:r>
              <a:rPr lang="en-US" sz="1400">
                <a:latin typeface="Arial"/>
                <a:cs typeface="Arial"/>
              </a:rPr>
              <a:t>PI, ISA-TOPE</a:t>
            </a:r>
          </a:p>
          <a:p>
            <a:r>
              <a:rPr lang="en-US" sz="1400">
                <a:latin typeface="Arial"/>
                <a:cs typeface="Arial"/>
              </a:rPr>
              <a:t>651-423-8577</a:t>
            </a:r>
          </a:p>
          <a:p>
            <a:r>
              <a:rPr lang="en-US" sz="1400" u="sng">
                <a:latin typeface="Arial"/>
                <a:cs typeface="Arial"/>
                <a:hlinkClick r:id="rId2"/>
              </a:rPr>
              <a:t>carl.borleis@dctc.edu</a:t>
            </a:r>
            <a:r>
              <a:rPr lang="en-US" sz="1400"/>
              <a:t> </a:t>
            </a:r>
          </a:p>
        </p:txBody>
      </p:sp>
      <p:sp>
        <p:nvSpPr>
          <p:cNvPr id="7" name="TextBox 6">
            <a:extLst>
              <a:ext uri="{FF2B5EF4-FFF2-40B4-BE49-F238E27FC236}">
                <a16:creationId xmlns:a16="http://schemas.microsoft.com/office/drawing/2014/main" id="{45B8A0EB-ABF2-4447-8BD9-B9C8DBAED9E2}"/>
              </a:ext>
            </a:extLst>
          </p:cNvPr>
          <p:cNvSpPr txBox="1"/>
          <p:nvPr/>
        </p:nvSpPr>
        <p:spPr>
          <a:xfrm>
            <a:off x="5710808" y="4782873"/>
            <a:ext cx="4135530" cy="1631216"/>
          </a:xfrm>
          <a:prstGeom prst="rect">
            <a:avLst/>
          </a:prstGeom>
          <a:noFill/>
        </p:spPr>
        <p:txBody>
          <a:bodyPr wrap="square" lIns="91440" tIns="45720" rIns="91440" bIns="45720" rtlCol="0" anchor="t">
            <a:spAutoFit/>
          </a:bodyPr>
          <a:lstStyle/>
          <a:p>
            <a:r>
              <a:rPr lang="en-US" sz="1600" b="1">
                <a:latin typeface="Arial"/>
                <a:cs typeface="Arial"/>
              </a:rPr>
              <a:t>Chris Hadfield, Ed.M.</a:t>
            </a:r>
          </a:p>
          <a:p>
            <a:r>
              <a:rPr lang="en-US" sz="1400">
                <a:latin typeface="Arial"/>
                <a:cs typeface="Arial"/>
              </a:rPr>
              <a:t>Executive Director, TCOE </a:t>
            </a:r>
          </a:p>
          <a:p>
            <a:r>
              <a:rPr lang="en-US" sz="1400">
                <a:latin typeface="Arial"/>
                <a:cs typeface="Arial"/>
              </a:rPr>
              <a:t>Co-PI, National Center for Autonomous Technologies (NCAT)</a:t>
            </a:r>
          </a:p>
          <a:p>
            <a:r>
              <a:rPr lang="en-US" sz="1400">
                <a:latin typeface="Arial"/>
                <a:cs typeface="Arial"/>
              </a:rPr>
              <a:t>Co-PI, ISA-TOPE</a:t>
            </a:r>
          </a:p>
          <a:p>
            <a:r>
              <a:rPr lang="en-US" sz="1400">
                <a:latin typeface="Arial"/>
                <a:cs typeface="Arial"/>
              </a:rPr>
              <a:t>651-423-8311</a:t>
            </a:r>
          </a:p>
          <a:p>
            <a:r>
              <a:rPr lang="en-US" sz="1400" u="sng">
                <a:latin typeface="Arial"/>
                <a:cs typeface="Arial"/>
                <a:hlinkClick r:id="rId3"/>
              </a:rPr>
              <a:t>Chris.hadfield@dctc.edu</a:t>
            </a:r>
            <a:endParaRPr lang="en-US" sz="1400">
              <a:latin typeface="Arial"/>
              <a:cs typeface="Arial"/>
            </a:endParaRPr>
          </a:p>
        </p:txBody>
      </p:sp>
      <p:sp>
        <p:nvSpPr>
          <p:cNvPr id="9" name="TextBox 8">
            <a:extLst>
              <a:ext uri="{FF2B5EF4-FFF2-40B4-BE49-F238E27FC236}">
                <a16:creationId xmlns:a16="http://schemas.microsoft.com/office/drawing/2014/main" id="{ABDA0DBB-250A-5F43-85BF-3D1181C161F6}"/>
              </a:ext>
            </a:extLst>
          </p:cNvPr>
          <p:cNvSpPr txBox="1"/>
          <p:nvPr/>
        </p:nvSpPr>
        <p:spPr>
          <a:xfrm>
            <a:off x="422209" y="219622"/>
            <a:ext cx="3923092" cy="1323439"/>
          </a:xfrm>
          <a:prstGeom prst="rect">
            <a:avLst/>
          </a:prstGeom>
          <a:noFill/>
        </p:spPr>
        <p:txBody>
          <a:bodyPr wrap="square" lIns="91440" tIns="45720" rIns="91440" bIns="45720" rtlCol="0" anchor="t">
            <a:spAutoFit/>
          </a:bodyPr>
          <a:lstStyle/>
          <a:p>
            <a:r>
              <a:rPr lang="en-US" sz="8000" b="1">
                <a:latin typeface="Arial Black"/>
                <a:cs typeface="Arial Black" panose="020B0604020202020204" pitchFamily="34" charset="0"/>
              </a:rPr>
              <a:t>Get</a:t>
            </a:r>
            <a:endParaRPr lang="en-US" sz="8000">
              <a:latin typeface="Arial Black"/>
            </a:endParaRPr>
          </a:p>
        </p:txBody>
      </p:sp>
      <p:sp>
        <p:nvSpPr>
          <p:cNvPr id="5" name="TextBox 4">
            <a:extLst>
              <a:ext uri="{FF2B5EF4-FFF2-40B4-BE49-F238E27FC236}">
                <a16:creationId xmlns:a16="http://schemas.microsoft.com/office/drawing/2014/main" id="{B401F7F8-5FCC-457E-BA6B-80D529E34C38}"/>
              </a:ext>
            </a:extLst>
          </p:cNvPr>
          <p:cNvSpPr txBox="1"/>
          <p:nvPr/>
        </p:nvSpPr>
        <p:spPr>
          <a:xfrm>
            <a:off x="5683099" y="3210473"/>
            <a:ext cx="3745543" cy="1631216"/>
          </a:xfrm>
          <a:prstGeom prst="rect">
            <a:avLst/>
          </a:prstGeom>
          <a:noFill/>
        </p:spPr>
        <p:txBody>
          <a:bodyPr wrap="square" lIns="91440" tIns="45720" rIns="91440" bIns="45720" rtlCol="0" anchor="t">
            <a:spAutoFit/>
          </a:bodyPr>
          <a:lstStyle/>
          <a:p>
            <a:r>
              <a:rPr lang="en-US" sz="1600" b="1" dirty="0">
                <a:latin typeface="Arial"/>
                <a:cs typeface="Arial"/>
              </a:rPr>
              <a:t>Forrest Brownlee</a:t>
            </a:r>
          </a:p>
          <a:p>
            <a:r>
              <a:rPr lang="en-US" sz="1400" dirty="0">
                <a:latin typeface="Arial"/>
                <a:cs typeface="Arial"/>
              </a:rPr>
              <a:t>Diesel Technology Instructor, Minnesota North - Hibbing</a:t>
            </a:r>
          </a:p>
          <a:p>
            <a:r>
              <a:rPr lang="en-US" sz="1400" dirty="0">
                <a:latin typeface="Arial"/>
                <a:cs typeface="Arial"/>
              </a:rPr>
              <a:t>MTTIA Board of Directors</a:t>
            </a:r>
          </a:p>
          <a:p>
            <a:r>
              <a:rPr lang="en-US" sz="1400" dirty="0">
                <a:latin typeface="Arial"/>
                <a:cs typeface="Arial"/>
              </a:rPr>
              <a:t>SME, ISA-TOPE</a:t>
            </a:r>
          </a:p>
          <a:p>
            <a:r>
              <a:rPr lang="en-US" sz="1400" dirty="0">
                <a:latin typeface="Arial"/>
                <a:cs typeface="Arial"/>
              </a:rPr>
              <a:t>218-293-6862</a:t>
            </a:r>
          </a:p>
          <a:p>
            <a:r>
              <a:rPr lang="en-US" sz="1400" u="sng" dirty="0">
                <a:latin typeface="Arial"/>
                <a:cs typeface="Arial"/>
              </a:rPr>
              <a:t>forrest.brownlee@minnesotanorth.edu</a:t>
            </a:r>
          </a:p>
        </p:txBody>
      </p:sp>
      <p:sp>
        <p:nvSpPr>
          <p:cNvPr id="10" name="TextBox 9">
            <a:extLst>
              <a:ext uri="{FF2B5EF4-FFF2-40B4-BE49-F238E27FC236}">
                <a16:creationId xmlns:a16="http://schemas.microsoft.com/office/drawing/2014/main" id="{AD597C5D-9E53-4607-AEBD-DA9EF41F188F}"/>
              </a:ext>
            </a:extLst>
          </p:cNvPr>
          <p:cNvSpPr txBox="1"/>
          <p:nvPr/>
        </p:nvSpPr>
        <p:spPr>
          <a:xfrm>
            <a:off x="422971" y="3770681"/>
            <a:ext cx="4135528" cy="584775"/>
          </a:xfrm>
          <a:prstGeom prst="rect">
            <a:avLst/>
          </a:prstGeom>
          <a:noFill/>
        </p:spPr>
        <p:txBody>
          <a:bodyPr wrap="square" lIns="91440" tIns="45720" rIns="91440" bIns="45720" rtlCol="0" anchor="t">
            <a:spAutoFit/>
          </a:bodyPr>
          <a:lstStyle/>
          <a:p>
            <a:r>
              <a:rPr lang="en-US" sz="3200" b="1" i="1" u="sng">
                <a:latin typeface="Arial"/>
                <a:cs typeface="Arial"/>
                <a:hlinkClick r:id="rId4"/>
              </a:rPr>
              <a:t>ISA-TOPE.ORG</a:t>
            </a:r>
            <a:endParaRPr lang="en-US" sz="3200" b="1" i="1">
              <a:latin typeface="Arial"/>
              <a:cs typeface="Arial"/>
            </a:endParaRPr>
          </a:p>
        </p:txBody>
      </p:sp>
      <p:pic>
        <p:nvPicPr>
          <p:cNvPr id="8" name="Picture 7">
            <a:extLst>
              <a:ext uri="{FF2B5EF4-FFF2-40B4-BE49-F238E27FC236}">
                <a16:creationId xmlns:a16="http://schemas.microsoft.com/office/drawing/2014/main" id="{A6F4354C-A659-4DA7-A44A-9D62DA87F7E7}"/>
              </a:ext>
            </a:extLst>
          </p:cNvPr>
          <p:cNvPicPr>
            <a:picLocks noChangeAspect="1"/>
          </p:cNvPicPr>
          <p:nvPr/>
        </p:nvPicPr>
        <p:blipFill>
          <a:blip r:embed="rId5"/>
          <a:stretch>
            <a:fillRect/>
          </a:stretch>
        </p:blipFill>
        <p:spPr>
          <a:xfrm>
            <a:off x="1733997" y="5754433"/>
            <a:ext cx="2055577" cy="904796"/>
          </a:xfrm>
          <a:prstGeom prst="rect">
            <a:avLst/>
          </a:prstGeom>
          <a:solidFill>
            <a:schemeClr val="accent1"/>
          </a:solidFill>
        </p:spPr>
      </p:pic>
      <p:pic>
        <p:nvPicPr>
          <p:cNvPr id="11" name="Picture 10">
            <a:extLst>
              <a:ext uri="{FF2B5EF4-FFF2-40B4-BE49-F238E27FC236}">
                <a16:creationId xmlns:a16="http://schemas.microsoft.com/office/drawing/2014/main" id="{C4D6ACD0-F1FA-4E49-B088-904CC607F47B}"/>
              </a:ext>
            </a:extLst>
          </p:cNvPr>
          <p:cNvPicPr>
            <a:picLocks noChangeAspect="1"/>
          </p:cNvPicPr>
          <p:nvPr/>
        </p:nvPicPr>
        <p:blipFill>
          <a:blip r:embed="rId6"/>
          <a:stretch>
            <a:fillRect/>
          </a:stretch>
        </p:blipFill>
        <p:spPr>
          <a:xfrm>
            <a:off x="4030929" y="5754433"/>
            <a:ext cx="946940" cy="951167"/>
          </a:xfrm>
          <a:prstGeom prst="rect">
            <a:avLst/>
          </a:prstGeom>
        </p:spPr>
      </p:pic>
      <p:sp>
        <p:nvSpPr>
          <p:cNvPr id="2" name="TextBox 1">
            <a:extLst>
              <a:ext uri="{FF2B5EF4-FFF2-40B4-BE49-F238E27FC236}">
                <a16:creationId xmlns:a16="http://schemas.microsoft.com/office/drawing/2014/main" id="{A2F072A8-481E-CC67-D45A-54F2724103E7}"/>
              </a:ext>
            </a:extLst>
          </p:cNvPr>
          <p:cNvSpPr txBox="1"/>
          <p:nvPr/>
        </p:nvSpPr>
        <p:spPr>
          <a:xfrm>
            <a:off x="5683099" y="1638072"/>
            <a:ext cx="3745543" cy="1415772"/>
          </a:xfrm>
          <a:prstGeom prst="rect">
            <a:avLst/>
          </a:prstGeom>
          <a:noFill/>
        </p:spPr>
        <p:txBody>
          <a:bodyPr wrap="square" lIns="91440" tIns="45720" rIns="91440" bIns="45720" rtlCol="0" anchor="t">
            <a:spAutoFit/>
          </a:bodyPr>
          <a:lstStyle/>
          <a:p>
            <a:r>
              <a:rPr lang="en-US" sz="1600" b="1">
                <a:latin typeface="Arial"/>
                <a:cs typeface="Arial"/>
              </a:rPr>
              <a:t>Shannon Mohn</a:t>
            </a:r>
          </a:p>
          <a:p>
            <a:r>
              <a:rPr lang="en-US" sz="1400">
                <a:latin typeface="Arial"/>
                <a:cs typeface="Arial"/>
              </a:rPr>
              <a:t>Automotive Instructor, M-State</a:t>
            </a:r>
          </a:p>
          <a:p>
            <a:r>
              <a:rPr lang="en-US" sz="1400">
                <a:latin typeface="Arial"/>
                <a:cs typeface="Arial"/>
              </a:rPr>
              <a:t>MTTIA Training Coordinator</a:t>
            </a:r>
          </a:p>
          <a:p>
            <a:r>
              <a:rPr lang="en-US" sz="1400">
                <a:latin typeface="Arial"/>
                <a:cs typeface="Arial"/>
              </a:rPr>
              <a:t>Co-PI, ISA-TOPE</a:t>
            </a:r>
          </a:p>
          <a:p>
            <a:r>
              <a:rPr lang="en-US" sz="1400">
                <a:latin typeface="Arial"/>
                <a:cs typeface="Arial"/>
              </a:rPr>
              <a:t>218-299-6563</a:t>
            </a:r>
          </a:p>
          <a:p>
            <a:r>
              <a:rPr lang="en-US" sz="1400" u="sng">
                <a:latin typeface="Arial"/>
                <a:cs typeface="Arial"/>
                <a:hlinkClick r:id="rId7"/>
              </a:rPr>
              <a:t>Shannon.mohn@minnesota.edu</a:t>
            </a:r>
            <a:endParaRPr lang="en-US" sz="1400">
              <a:latin typeface="Arial"/>
              <a:cs typeface="Arial"/>
            </a:endParaRPr>
          </a:p>
        </p:txBody>
      </p:sp>
      <p:sp>
        <p:nvSpPr>
          <p:cNvPr id="3" name="Arrow: Chevron 2">
            <a:extLst>
              <a:ext uri="{FF2B5EF4-FFF2-40B4-BE49-F238E27FC236}">
                <a16:creationId xmlns:a16="http://schemas.microsoft.com/office/drawing/2014/main" id="{ACF3CA41-5D39-F109-5043-7CB22ACC4FAE}"/>
              </a:ext>
            </a:extLst>
          </p:cNvPr>
          <p:cNvSpPr/>
          <p:nvPr/>
        </p:nvSpPr>
        <p:spPr>
          <a:xfrm>
            <a:off x="5502700" y="351119"/>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 name="Arrow: Chevron 3">
            <a:extLst>
              <a:ext uri="{FF2B5EF4-FFF2-40B4-BE49-F238E27FC236}">
                <a16:creationId xmlns:a16="http://schemas.microsoft.com/office/drawing/2014/main" id="{01D050A6-2192-5DC9-4B85-56D957E86BD2}"/>
              </a:ext>
            </a:extLst>
          </p:cNvPr>
          <p:cNvSpPr/>
          <p:nvPr/>
        </p:nvSpPr>
        <p:spPr>
          <a:xfrm>
            <a:off x="5502699" y="4853846"/>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Chevron 12">
            <a:extLst>
              <a:ext uri="{FF2B5EF4-FFF2-40B4-BE49-F238E27FC236}">
                <a16:creationId xmlns:a16="http://schemas.microsoft.com/office/drawing/2014/main" id="{433F3F69-C234-E30D-3608-8CDD8FDA2CED}"/>
              </a:ext>
            </a:extLst>
          </p:cNvPr>
          <p:cNvSpPr/>
          <p:nvPr/>
        </p:nvSpPr>
        <p:spPr>
          <a:xfrm>
            <a:off x="5502700" y="1713482"/>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Arrow: Chevron 13">
            <a:extLst>
              <a:ext uri="{FF2B5EF4-FFF2-40B4-BE49-F238E27FC236}">
                <a16:creationId xmlns:a16="http://schemas.microsoft.com/office/drawing/2014/main" id="{D9133419-823A-7EF1-1585-9ABED56D6539}"/>
              </a:ext>
            </a:extLst>
          </p:cNvPr>
          <p:cNvSpPr/>
          <p:nvPr/>
        </p:nvSpPr>
        <p:spPr>
          <a:xfrm>
            <a:off x="5502699" y="3292900"/>
            <a:ext cx="207819" cy="198582"/>
          </a:xfrm>
          <a:prstGeom prst="chevron">
            <a:avLst/>
          </a:prstGeom>
          <a:solidFill>
            <a:srgbClr val="CEEA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TextBox 14">
            <a:extLst>
              <a:ext uri="{FF2B5EF4-FFF2-40B4-BE49-F238E27FC236}">
                <a16:creationId xmlns:a16="http://schemas.microsoft.com/office/drawing/2014/main" id="{8957C509-2B09-AC5E-B265-8BE445CE3448}"/>
              </a:ext>
            </a:extLst>
          </p:cNvPr>
          <p:cNvSpPr txBox="1"/>
          <p:nvPr/>
        </p:nvSpPr>
        <p:spPr>
          <a:xfrm>
            <a:off x="452582" y="1191492"/>
            <a:ext cx="27432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in</a:t>
            </a:r>
            <a:endParaRPr lang="en-US" sz="8000"/>
          </a:p>
        </p:txBody>
      </p:sp>
      <p:sp>
        <p:nvSpPr>
          <p:cNvPr id="16" name="TextBox 15">
            <a:extLst>
              <a:ext uri="{FF2B5EF4-FFF2-40B4-BE49-F238E27FC236}">
                <a16:creationId xmlns:a16="http://schemas.microsoft.com/office/drawing/2014/main" id="{48D7D42A-D66A-0ED1-9459-34CC80FAF93E}"/>
              </a:ext>
            </a:extLst>
          </p:cNvPr>
          <p:cNvSpPr txBox="1"/>
          <p:nvPr/>
        </p:nvSpPr>
        <p:spPr>
          <a:xfrm>
            <a:off x="374072" y="2165927"/>
            <a:ext cx="3870035"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0" b="1">
                <a:latin typeface="Arial Black"/>
              </a:rPr>
              <a:t>touch.</a:t>
            </a:r>
            <a:endParaRPr lang="en-US" sz="8000"/>
          </a:p>
        </p:txBody>
      </p:sp>
      <p:pic>
        <p:nvPicPr>
          <p:cNvPr id="18" name="Picture 17">
            <a:extLst>
              <a:ext uri="{FF2B5EF4-FFF2-40B4-BE49-F238E27FC236}">
                <a16:creationId xmlns:a16="http://schemas.microsoft.com/office/drawing/2014/main" id="{AE394E2A-AD93-4B8B-832E-B3C2FDCED458}"/>
              </a:ext>
            </a:extLst>
          </p:cNvPr>
          <p:cNvPicPr>
            <a:picLocks noChangeAspect="1"/>
          </p:cNvPicPr>
          <p:nvPr/>
        </p:nvPicPr>
        <p:blipFill>
          <a:blip r:embed="rId8"/>
          <a:stretch>
            <a:fillRect/>
          </a:stretch>
        </p:blipFill>
        <p:spPr>
          <a:xfrm>
            <a:off x="3376181" y="540054"/>
            <a:ext cx="1302875" cy="1302875"/>
          </a:xfrm>
          <a:prstGeom prst="rect">
            <a:avLst/>
          </a:prstGeom>
        </p:spPr>
      </p:pic>
    </p:spTree>
    <p:extLst>
      <p:ext uri="{BB962C8B-B14F-4D97-AF65-F5344CB8AC3E}">
        <p14:creationId xmlns:p14="http://schemas.microsoft.com/office/powerpoint/2010/main" val="561013696"/>
      </p:ext>
    </p:extLst>
  </p:cSld>
  <p:clrMapOvr>
    <a:masterClrMapping/>
  </p:clrMapOvr>
  <mc:AlternateContent xmlns:mc="http://schemas.openxmlformats.org/markup-compatibility/2006" xmlns:p14="http://schemas.microsoft.com/office/powerpoint/2010/main">
    <mc:Choice Requires="p14">
      <p:transition spd="slow" p14:dur="2000" advTm="7139"/>
    </mc:Choice>
    <mc:Fallback xmlns="">
      <p:transition spd="slow" advTm="7139"/>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7D6947-C57F-354F-ACE9-BA3E5054F06E}"/>
              </a:ext>
            </a:extLst>
          </p:cNvPr>
          <p:cNvSpPr txBox="1">
            <a:spLocks/>
          </p:cNvSpPr>
          <p:nvPr/>
        </p:nvSpPr>
        <p:spPr>
          <a:xfrm>
            <a:off x="4866701" y="2368232"/>
            <a:ext cx="8188325" cy="1733606"/>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4800" b="1">
                <a:solidFill>
                  <a:schemeClr val="bg1"/>
                </a:solidFill>
                <a:latin typeface="Arial Black"/>
              </a:rPr>
              <a:t>ADAS Networks</a:t>
            </a:r>
          </a:p>
        </p:txBody>
      </p:sp>
      <p:cxnSp>
        <p:nvCxnSpPr>
          <p:cNvPr id="7" name="Straight Connector 6">
            <a:extLst>
              <a:ext uri="{FF2B5EF4-FFF2-40B4-BE49-F238E27FC236}">
                <a16:creationId xmlns:a16="http://schemas.microsoft.com/office/drawing/2014/main" id="{EC78E6CD-2DE5-E848-9583-2A252ADAFAD7}"/>
              </a:ext>
            </a:extLst>
          </p:cNvPr>
          <p:cNvCxnSpPr>
            <a:cxnSpLocks/>
          </p:cNvCxnSpPr>
          <p:nvPr/>
        </p:nvCxnSpPr>
        <p:spPr>
          <a:xfrm>
            <a:off x="4385030" y="2481999"/>
            <a:ext cx="0" cy="1506071"/>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DF6A1FB2-B628-D64C-8395-382577985D5A}"/>
              </a:ext>
            </a:extLst>
          </p:cNvPr>
          <p:cNvPicPr>
            <a:picLocks noChangeAspect="1"/>
          </p:cNvPicPr>
          <p:nvPr/>
        </p:nvPicPr>
        <p:blipFill>
          <a:blip r:embed="rId2"/>
          <a:stretch>
            <a:fillRect/>
          </a:stretch>
        </p:blipFill>
        <p:spPr>
          <a:xfrm>
            <a:off x="697007" y="2019597"/>
            <a:ext cx="3283263" cy="2430877"/>
          </a:xfrm>
          <a:prstGeom prst="rect">
            <a:avLst/>
          </a:prstGeom>
        </p:spPr>
      </p:pic>
      <p:sp>
        <p:nvSpPr>
          <p:cNvPr id="2" name="TextBox 1">
            <a:extLst>
              <a:ext uri="{FF2B5EF4-FFF2-40B4-BE49-F238E27FC236}">
                <a16:creationId xmlns:a16="http://schemas.microsoft.com/office/drawing/2014/main" id="{D353E706-814E-4DB3-9233-38C3EB9A6774}"/>
              </a:ext>
            </a:extLst>
          </p:cNvPr>
          <p:cNvSpPr txBox="1"/>
          <p:nvPr/>
        </p:nvSpPr>
        <p:spPr>
          <a:xfrm>
            <a:off x="1799451" y="7310433"/>
            <a:ext cx="5922285" cy="553998"/>
          </a:xfrm>
          <a:prstGeom prst="rect">
            <a:avLst/>
          </a:prstGeom>
          <a:noFill/>
        </p:spPr>
        <p:txBody>
          <a:bodyPr wrap="square" lIns="91440" tIns="45720" rIns="91440" bIns="45720" rtlCol="0" anchor="t">
            <a:spAutoFit/>
          </a:bodyPr>
          <a:lstStyle/>
          <a:p>
            <a:r>
              <a:rPr lang="en-US" sz="1000">
                <a:solidFill>
                  <a:schemeClr val="bg1"/>
                </a:solidFill>
              </a:rPr>
              <a:t>This material is based on work supported by the National Science Foundation Grant DUE #2054997; any opinions, findings, conclusions, or recommendations expressed in this material are those of the author(s) and do not necessarily reflect the views of the National Science Foundation </a:t>
            </a:r>
          </a:p>
        </p:txBody>
      </p:sp>
      <p:pic>
        <p:nvPicPr>
          <p:cNvPr id="5" name="Picture 4">
            <a:extLst>
              <a:ext uri="{FF2B5EF4-FFF2-40B4-BE49-F238E27FC236}">
                <a16:creationId xmlns:a16="http://schemas.microsoft.com/office/drawing/2014/main" id="{92E7F822-C268-4F4B-B59E-ED8CADDE8BD9}"/>
              </a:ext>
            </a:extLst>
          </p:cNvPr>
          <p:cNvPicPr>
            <a:picLocks noChangeAspect="1"/>
          </p:cNvPicPr>
          <p:nvPr/>
        </p:nvPicPr>
        <p:blipFill>
          <a:blip r:embed="rId3"/>
          <a:stretch>
            <a:fillRect/>
          </a:stretch>
        </p:blipFill>
        <p:spPr>
          <a:xfrm>
            <a:off x="3996781" y="5945611"/>
            <a:ext cx="776779" cy="781901"/>
          </a:xfrm>
          <a:prstGeom prst="rect">
            <a:avLst/>
          </a:prstGeom>
        </p:spPr>
      </p:pic>
      <p:pic>
        <p:nvPicPr>
          <p:cNvPr id="3" name="Picture 5" descr="Logo&#10;&#10;Description automatically generated">
            <a:extLst>
              <a:ext uri="{FF2B5EF4-FFF2-40B4-BE49-F238E27FC236}">
                <a16:creationId xmlns:a16="http://schemas.microsoft.com/office/drawing/2014/main" id="{BABE1537-2B8E-540B-ACF1-A6019B29A2F0}"/>
              </a:ext>
            </a:extLst>
          </p:cNvPr>
          <p:cNvPicPr>
            <a:picLocks noChangeAspect="1"/>
          </p:cNvPicPr>
          <p:nvPr/>
        </p:nvPicPr>
        <p:blipFill>
          <a:blip r:embed="rId4"/>
          <a:stretch>
            <a:fillRect/>
          </a:stretch>
        </p:blipFill>
        <p:spPr>
          <a:xfrm>
            <a:off x="300183" y="6022067"/>
            <a:ext cx="3274290" cy="632777"/>
          </a:xfrm>
          <a:prstGeom prst="rect">
            <a:avLst/>
          </a:prstGeom>
        </p:spPr>
      </p:pic>
      <p:sp>
        <p:nvSpPr>
          <p:cNvPr id="6" name="TextBox 5">
            <a:extLst>
              <a:ext uri="{FF2B5EF4-FFF2-40B4-BE49-F238E27FC236}">
                <a16:creationId xmlns:a16="http://schemas.microsoft.com/office/drawing/2014/main" id="{FD1180DE-9C43-3480-C5A9-1AC0825A7D09}"/>
              </a:ext>
            </a:extLst>
          </p:cNvPr>
          <p:cNvSpPr txBox="1"/>
          <p:nvPr/>
        </p:nvSpPr>
        <p:spPr>
          <a:xfrm>
            <a:off x="4867564" y="6169892"/>
            <a:ext cx="2041237"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FFFFFF"/>
                </a:solidFill>
              </a:rPr>
              <a:t>DUE #2054997</a:t>
            </a:r>
            <a:endParaRPr lang="en-US" sz="1600"/>
          </a:p>
        </p:txBody>
      </p:sp>
    </p:spTree>
    <p:extLst>
      <p:ext uri="{BB962C8B-B14F-4D97-AF65-F5344CB8AC3E}">
        <p14:creationId xmlns:p14="http://schemas.microsoft.com/office/powerpoint/2010/main" val="405418514"/>
      </p:ext>
    </p:extLst>
  </p:cSld>
  <p:clrMapOvr>
    <a:masterClrMapping/>
  </p:clrMapOvr>
  <mc:AlternateContent xmlns:mc="http://schemas.openxmlformats.org/markup-compatibility/2006" xmlns:p14="http://schemas.microsoft.com/office/powerpoint/2010/main">
    <mc:Choice Requires="p14">
      <p:transition spd="slow" p14:dur="2000" advTm="3747"/>
    </mc:Choice>
    <mc:Fallback xmlns="">
      <p:transition spd="slow" advTm="3747"/>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9F1592C-F336-4DCF-9DED-6B5C15987635}"/>
              </a:ext>
            </a:extLst>
          </p:cNvPr>
          <p:cNvSpPr txBox="1"/>
          <p:nvPr/>
        </p:nvSpPr>
        <p:spPr>
          <a:xfrm>
            <a:off x="677334" y="609600"/>
            <a:ext cx="2938468" cy="5431762"/>
          </a:xfrm>
          <a:prstGeom prst="rect">
            <a:avLst/>
          </a:prstGeom>
        </p:spPr>
        <p:txBody>
          <a:bodyPr vert="horz" lIns="91440" tIns="45720" rIns="91440" bIns="45720" rtlCol="0" anchor="ctr">
            <a:normAutofit/>
          </a:bodyPr>
          <a:lstStyle/>
          <a:p>
            <a:pPr>
              <a:spcBef>
                <a:spcPct val="0"/>
              </a:spcBef>
              <a:spcAft>
                <a:spcPts val="600"/>
              </a:spcAft>
            </a:pPr>
            <a:endParaRPr lang="en-US" sz="3600">
              <a:latin typeface="+mj-lt"/>
              <a:ea typeface="+mj-ea"/>
              <a:cs typeface="+mj-cs"/>
            </a:endParaRPr>
          </a:p>
        </p:txBody>
      </p:sp>
      <p:sp>
        <p:nvSpPr>
          <p:cNvPr id="3" name="TextBox 2">
            <a:extLst>
              <a:ext uri="{FF2B5EF4-FFF2-40B4-BE49-F238E27FC236}">
                <a16:creationId xmlns:a16="http://schemas.microsoft.com/office/drawing/2014/main" id="{37A03916-683E-410F-A78D-07E986D81954}"/>
              </a:ext>
            </a:extLst>
          </p:cNvPr>
          <p:cNvSpPr txBox="1"/>
          <p:nvPr/>
        </p:nvSpPr>
        <p:spPr>
          <a:xfrm>
            <a:off x="3969186" y="703676"/>
            <a:ext cx="6336630" cy="3208334"/>
          </a:xfrm>
          <a:prstGeom prst="rect">
            <a:avLst/>
          </a:prstGeom>
        </p:spPr>
        <p:txBody>
          <a:bodyPr vert="horz" lIns="91440" tIns="45720" rIns="91440" bIns="45720" rtlCol="0">
            <a:noAutofit/>
          </a:bodyPr>
          <a:lstStyle/>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Transfers data at 250kb/s on older models and at 500kb/s on newer models.</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Packets of data travel over the network and can be read by all modules.</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Modules are connected to the network via 2 wires in the network.  Each module has its own power and ground but exchange information on the network.</a:t>
            </a:r>
          </a:p>
          <a:p>
            <a:pPr marL="285750" indent="-285750">
              <a:spcBef>
                <a:spcPts val="1000"/>
              </a:spcBef>
              <a:buClr>
                <a:schemeClr val="accent1"/>
              </a:buClr>
              <a:buSzPct val="80000"/>
              <a:buFont typeface="Arial" panose="020B0604020202020204" pitchFamily="34" charset="0"/>
              <a:buChar char="•"/>
            </a:pPr>
            <a:r>
              <a:rPr lang="en-US" sz="2400" b="1">
                <a:solidFill>
                  <a:schemeClr val="tx1">
                    <a:lumMod val="75000"/>
                    <a:lumOff val="25000"/>
                  </a:schemeClr>
                </a:solidFill>
              </a:rPr>
              <a:t>On each end of the network are 2–120-ohm resisters.  These resisters are referred to as “Terminating Resisters”</a:t>
            </a:r>
          </a:p>
          <a:p>
            <a:pPr marL="285750" indent="-285750">
              <a:spcBef>
                <a:spcPts val="1000"/>
              </a:spcBef>
              <a:buClr>
                <a:schemeClr val="accent1"/>
              </a:buClr>
              <a:buSzPct val="80000"/>
              <a:buFont typeface="Arial" panose="020B0604020202020204" pitchFamily="34" charset="0"/>
              <a:buChar char="•"/>
            </a:pPr>
            <a:endParaRPr lang="en-US" sz="2400" b="1">
              <a:solidFill>
                <a:schemeClr val="tx1">
                  <a:lumMod val="75000"/>
                  <a:lumOff val="25000"/>
                </a:schemeClr>
              </a:solidFill>
            </a:endParaRPr>
          </a:p>
          <a:p>
            <a:pPr marL="285750" indent="-285750">
              <a:spcBef>
                <a:spcPts val="1000"/>
              </a:spcBef>
              <a:buClr>
                <a:schemeClr val="accent1"/>
              </a:buClr>
              <a:buSzPct val="80000"/>
              <a:buFont typeface="Wingdings 3" charset="2"/>
              <a:buChar char=""/>
            </a:pPr>
            <a:endParaRPr lang="en-US" sz="2400" b="1">
              <a:solidFill>
                <a:schemeClr val="tx1">
                  <a:lumMod val="75000"/>
                  <a:lumOff val="25000"/>
                </a:schemeClr>
              </a:solidFill>
            </a:endParaRPr>
          </a:p>
        </p:txBody>
      </p:sp>
      <p:sp>
        <p:nvSpPr>
          <p:cNvPr id="4" name="TextBox 3">
            <a:extLst>
              <a:ext uri="{FF2B5EF4-FFF2-40B4-BE49-F238E27FC236}">
                <a16:creationId xmlns:a16="http://schemas.microsoft.com/office/drawing/2014/main" id="{46BD02B2-49F9-1957-B8F0-88E9BD92FC26}"/>
              </a:ext>
            </a:extLst>
          </p:cNvPr>
          <p:cNvSpPr txBox="1"/>
          <p:nvPr/>
        </p:nvSpPr>
        <p:spPr>
          <a:xfrm>
            <a:off x="522111" y="2116667"/>
            <a:ext cx="331611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Networks with a 500kb/s transfer rate or higher are called "High Speed" Networks.</a:t>
            </a:r>
          </a:p>
        </p:txBody>
      </p:sp>
      <p:sp>
        <p:nvSpPr>
          <p:cNvPr id="5" name="TextBox 4">
            <a:extLst>
              <a:ext uri="{FF2B5EF4-FFF2-40B4-BE49-F238E27FC236}">
                <a16:creationId xmlns:a16="http://schemas.microsoft.com/office/drawing/2014/main" id="{421F166C-3410-1263-1878-609BAD5F2D3C}"/>
              </a:ext>
            </a:extLst>
          </p:cNvPr>
          <p:cNvSpPr txBox="1"/>
          <p:nvPr/>
        </p:nvSpPr>
        <p:spPr>
          <a:xfrm>
            <a:off x="399814" y="705555"/>
            <a:ext cx="313972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J1939 Network</a:t>
            </a:r>
            <a:endParaRPr lang="en-US" b="1"/>
          </a:p>
        </p:txBody>
      </p:sp>
    </p:spTree>
    <p:extLst>
      <p:ext uri="{BB962C8B-B14F-4D97-AF65-F5344CB8AC3E}">
        <p14:creationId xmlns:p14="http://schemas.microsoft.com/office/powerpoint/2010/main" val="889928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5658482-4D3A-ECEA-1C1A-3A80A93BE198}"/>
              </a:ext>
            </a:extLst>
          </p:cNvPr>
          <p:cNvSpPr txBox="1"/>
          <p:nvPr/>
        </p:nvSpPr>
        <p:spPr>
          <a:xfrm>
            <a:off x="2210740" y="729074"/>
            <a:ext cx="660870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sp>
        <p:nvSpPr>
          <p:cNvPr id="4" name="TextBox 3">
            <a:extLst>
              <a:ext uri="{FF2B5EF4-FFF2-40B4-BE49-F238E27FC236}">
                <a16:creationId xmlns:a16="http://schemas.microsoft.com/office/drawing/2014/main" id="{8DCDFF6F-2100-EA98-2645-2880206869BE}"/>
              </a:ext>
            </a:extLst>
          </p:cNvPr>
          <p:cNvSpPr txBox="1"/>
          <p:nvPr/>
        </p:nvSpPr>
        <p:spPr>
          <a:xfrm>
            <a:off x="1385240" y="1535759"/>
            <a:ext cx="851370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t>On each side of the CAN Bus Network, connecting the high and low circuits are 2, 120 ohm terminating resisters. These resisters absorb any residual voltage allowing for a "clean" signal. These resisters can be located independently in the circuit, or in a module. The sum of these 2 resisters should give you 60 ohms of resistance. Any other reading you get will indicate a problem in the circuit.  It is important to know where these resisters are to service the system.  Service information should give you these locations. </a:t>
            </a:r>
            <a:endParaRPr lang="en-US"/>
          </a:p>
        </p:txBody>
      </p:sp>
    </p:spTree>
    <p:extLst>
      <p:ext uri="{BB962C8B-B14F-4D97-AF65-F5344CB8AC3E}">
        <p14:creationId xmlns:p14="http://schemas.microsoft.com/office/powerpoint/2010/main" val="4207976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CFE06A-311B-134F-0A6D-914F5DC621E4}"/>
              </a:ext>
            </a:extLst>
          </p:cNvPr>
          <p:cNvSpPr txBox="1"/>
          <p:nvPr/>
        </p:nvSpPr>
        <p:spPr>
          <a:xfrm>
            <a:off x="3026832" y="745536"/>
            <a:ext cx="613833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Terminating Resisters </a:t>
            </a:r>
            <a:endParaRPr lang="en-US"/>
          </a:p>
        </p:txBody>
      </p:sp>
      <p:pic>
        <p:nvPicPr>
          <p:cNvPr id="3" name="Picture 3" descr="Timeline&#10;&#10;Description automatically generated">
            <a:extLst>
              <a:ext uri="{FF2B5EF4-FFF2-40B4-BE49-F238E27FC236}">
                <a16:creationId xmlns:a16="http://schemas.microsoft.com/office/drawing/2014/main" id="{46275839-E071-2FC7-27FF-AA8274A1B897}"/>
              </a:ext>
            </a:extLst>
          </p:cNvPr>
          <p:cNvPicPr>
            <a:picLocks noChangeAspect="1"/>
          </p:cNvPicPr>
          <p:nvPr/>
        </p:nvPicPr>
        <p:blipFill>
          <a:blip r:embed="rId2"/>
          <a:stretch>
            <a:fillRect/>
          </a:stretch>
        </p:blipFill>
        <p:spPr>
          <a:xfrm>
            <a:off x="2253675" y="2083378"/>
            <a:ext cx="7684651" cy="2864426"/>
          </a:xfrm>
          <a:prstGeom prst="rect">
            <a:avLst/>
          </a:prstGeom>
        </p:spPr>
      </p:pic>
    </p:spTree>
    <p:extLst>
      <p:ext uri="{BB962C8B-B14F-4D97-AF65-F5344CB8AC3E}">
        <p14:creationId xmlns:p14="http://schemas.microsoft.com/office/powerpoint/2010/main" val="624182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solidFill>
                  <a:schemeClr val="accent1"/>
                </a:solidFill>
                <a:latin typeface="+mj-lt"/>
                <a:ea typeface="+mj-ea"/>
                <a:cs typeface="+mj-cs"/>
              </a:rPr>
              <a:t>Data Packets </a:t>
            </a:r>
          </a:p>
        </p:txBody>
      </p:sp>
      <p:pic>
        <p:nvPicPr>
          <p:cNvPr id="5" name="Picture 4" descr="Graphical user interface, application, Excel&#10;&#10;Description automatically generated">
            <a:extLst>
              <a:ext uri="{FF2B5EF4-FFF2-40B4-BE49-F238E27FC236}">
                <a16:creationId xmlns:a16="http://schemas.microsoft.com/office/drawing/2014/main" id="{4ACCB1C6-494B-4F5A-810C-F7C8990FB380}"/>
              </a:ext>
            </a:extLst>
          </p:cNvPr>
          <p:cNvPicPr>
            <a:picLocks noChangeAspect="1"/>
          </p:cNvPicPr>
          <p:nvPr/>
        </p:nvPicPr>
        <p:blipFill>
          <a:blip r:embed="rId2"/>
          <a:stretch>
            <a:fillRect/>
          </a:stretch>
        </p:blipFill>
        <p:spPr>
          <a:xfrm>
            <a:off x="771993" y="1363936"/>
            <a:ext cx="5176482" cy="3882362"/>
          </a:xfrm>
          <a:prstGeom prst="rect">
            <a:avLst/>
          </a:prstGeom>
        </p:spPr>
      </p:pic>
      <p:sp>
        <p:nvSpPr>
          <p:cNvPr id="3" name="TextBox 2">
            <a:extLst>
              <a:ext uri="{FF2B5EF4-FFF2-40B4-BE49-F238E27FC236}">
                <a16:creationId xmlns:a16="http://schemas.microsoft.com/office/drawing/2014/main" id="{E89504CB-3EAB-4D23-A1C6-C31295299580}"/>
              </a:ext>
            </a:extLst>
          </p:cNvPr>
          <p:cNvSpPr txBox="1"/>
          <p:nvPr/>
        </p:nvSpPr>
        <p:spPr>
          <a:xfrm>
            <a:off x="6519520" y="1172811"/>
            <a:ext cx="2927185" cy="4492254"/>
          </a:xfrm>
          <a:prstGeom prst="rect">
            <a:avLst/>
          </a:prstGeom>
        </p:spPr>
        <p:txBody>
          <a:bodyPr vert="horz" lIns="91440" tIns="45720" rIns="91440" bIns="45720" rtlCol="0" anchor="t">
            <a:normAutofit fontScale="92500"/>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CAN BUS uses both a High voltage line and a low Voltage Line.</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High Voltage line toggles between a low of 2.5 volts and a high of 3.5 volts.</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Low voltage line toggles between 1.5 volts and a high of 2.5 volts. </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high side should ALWAYS be an exact opposite mirror image of the low side.</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Both the high and low sides of the CAN BUS network should have a voltage right around 2.5 volts measured with a multi-meter with no traffic on the line.</a:t>
            </a:r>
          </a:p>
        </p:txBody>
      </p:sp>
    </p:spTree>
    <p:extLst>
      <p:ext uri="{BB962C8B-B14F-4D97-AF65-F5344CB8AC3E}">
        <p14:creationId xmlns:p14="http://schemas.microsoft.com/office/powerpoint/2010/main" val="3494902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160589"/>
            <a:ext cx="2927185" cy="3880773"/>
          </a:xfrm>
          <a:prstGeom prst="rect">
            <a:avLst/>
          </a:prstGeom>
        </p:spPr>
        <p:txBody>
          <a:bodyPr vert="horz" lIns="91440" tIns="45720" rIns="91440" bIns="45720" rtlCol="0">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Because every module sees every message that is traveling on the BUS line, the first part of the message “identifies” which module(s) the message is intended for.</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That is the 29 bit identifier</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Every message contains this identifier and if it does not match what the module is looking for, it will disregard the message.</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61065C13-DC34-9A2B-E3EE-F28097ECE498}"/>
              </a:ext>
            </a:extLst>
          </p:cNvPr>
          <p:cNvSpPr txBox="1"/>
          <p:nvPr/>
        </p:nvSpPr>
        <p:spPr>
          <a:xfrm>
            <a:off x="3527778" y="1364074"/>
            <a:ext cx="491537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p>
        </p:txBody>
      </p:sp>
    </p:spTree>
    <p:extLst>
      <p:ext uri="{BB962C8B-B14F-4D97-AF65-F5344CB8AC3E}">
        <p14:creationId xmlns:p14="http://schemas.microsoft.com/office/powerpoint/2010/main" val="1998053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160589"/>
            <a:ext cx="2927185" cy="3880773"/>
          </a:xfrm>
          <a:prstGeom prst="rect">
            <a:avLst/>
          </a:prstGeom>
        </p:spPr>
        <p:txBody>
          <a:bodyPr vert="horz" lIns="91440" tIns="45720" rIns="91440" bIns="45720" rtlCol="0">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second part of the message is the 64 bit data field.  </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This tells the modules what is the important data </a:t>
            </a:r>
            <a:r>
              <a:rPr lang="en-US" sz="1500" b="1" err="1">
                <a:solidFill>
                  <a:schemeClr val="tx1">
                    <a:lumMod val="75000"/>
                    <a:lumOff val="25000"/>
                  </a:schemeClr>
                </a:solidFill>
              </a:rPr>
              <a:t>ie</a:t>
            </a:r>
            <a:r>
              <a:rPr lang="en-US" sz="1500" b="1">
                <a:solidFill>
                  <a:schemeClr val="tx1">
                    <a:lumMod val="75000"/>
                    <a:lumOff val="25000"/>
                  </a:schemeClr>
                </a:solidFill>
              </a:rPr>
              <a:t>. “Engine Speed”, “Transmission Temperature”, </a:t>
            </a:r>
            <a:r>
              <a:rPr lang="en-US" sz="1500" b="1" err="1">
                <a:solidFill>
                  <a:schemeClr val="tx1">
                    <a:lumMod val="75000"/>
                    <a:lumOff val="25000"/>
                  </a:schemeClr>
                </a:solidFill>
              </a:rPr>
              <a:t>ect</a:t>
            </a:r>
            <a:r>
              <a:rPr lang="en-US" sz="1500" b="1">
                <a:solidFill>
                  <a:schemeClr val="tx1">
                    <a:lumMod val="75000"/>
                    <a:lumOff val="25000"/>
                  </a:schemeClr>
                </a:solidFill>
              </a:rPr>
              <a:t>……. </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457221" y="1270000"/>
            <a:ext cx="47272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endParaRPr lang="en-US"/>
          </a:p>
        </p:txBody>
      </p:sp>
    </p:spTree>
    <p:extLst>
      <p:ext uri="{BB962C8B-B14F-4D97-AF65-F5344CB8AC3E}">
        <p14:creationId xmlns:p14="http://schemas.microsoft.com/office/powerpoint/2010/main" val="17545888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46562DE-02B7-4D69-8ED5-8EBF4941FFE1}"/>
              </a:ext>
            </a:extLst>
          </p:cNvPr>
          <p:cNvSpPr txBox="1"/>
          <p:nvPr/>
        </p:nvSpPr>
        <p:spPr>
          <a:xfrm>
            <a:off x="677334" y="609600"/>
            <a:ext cx="8596668" cy="1320800"/>
          </a:xfrm>
          <a:prstGeom prst="rect">
            <a:avLst/>
          </a:prstGeom>
        </p:spPr>
        <p:txBody>
          <a:bodyPr vert="horz" lIns="91440" tIns="45720" rIns="91440" bIns="45720" rtlCol="0" anchor="t">
            <a:normAutofit/>
          </a:bodyPr>
          <a:lstStyle/>
          <a:p>
            <a:pPr>
              <a:spcBef>
                <a:spcPct val="0"/>
              </a:spcBef>
              <a:spcAft>
                <a:spcPts val="600"/>
              </a:spcAft>
            </a:pPr>
            <a:r>
              <a:rPr lang="en-US" sz="3600" b="1">
                <a:latin typeface="+mj-lt"/>
                <a:ea typeface="+mj-ea"/>
                <a:cs typeface="+mj-cs"/>
              </a:rPr>
              <a:t>Data Packets</a:t>
            </a:r>
            <a:r>
              <a:rPr lang="en-US" sz="3600" b="1">
                <a:solidFill>
                  <a:schemeClr val="accent1"/>
                </a:solidFill>
                <a:latin typeface="+mj-lt"/>
                <a:ea typeface="+mj-ea"/>
                <a:cs typeface="+mj-cs"/>
              </a:rPr>
              <a:t> </a:t>
            </a:r>
          </a:p>
        </p:txBody>
      </p:sp>
      <p:sp>
        <p:nvSpPr>
          <p:cNvPr id="3" name="TextBox 2">
            <a:extLst>
              <a:ext uri="{FF2B5EF4-FFF2-40B4-BE49-F238E27FC236}">
                <a16:creationId xmlns:a16="http://schemas.microsoft.com/office/drawing/2014/main" id="{E89504CB-3EAB-4D23-A1C6-C31295299580}"/>
              </a:ext>
            </a:extLst>
          </p:cNvPr>
          <p:cNvSpPr txBox="1"/>
          <p:nvPr/>
        </p:nvSpPr>
        <p:spPr>
          <a:xfrm>
            <a:off x="6416039" y="2546293"/>
            <a:ext cx="2927185" cy="3880773"/>
          </a:xfrm>
          <a:prstGeom prst="rect">
            <a:avLst/>
          </a:prstGeom>
        </p:spPr>
        <p:txBody>
          <a:bodyPr vert="horz" lIns="91440" tIns="45720" rIns="91440" bIns="45720" rtlCol="0" anchor="t">
            <a:normAutofit/>
          </a:bodyPr>
          <a:lstStyle/>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Next Part Repeats and Rechecks the Information</a:t>
            </a:r>
          </a:p>
          <a:p>
            <a:pPr marL="285750" indent="-285750">
              <a:spcBef>
                <a:spcPts val="1000"/>
              </a:spcBef>
              <a:buClr>
                <a:schemeClr val="accent1"/>
              </a:buClr>
              <a:buSzPct val="80000"/>
              <a:buFont typeface="Wingdings 3" charset="2"/>
              <a:buChar char=""/>
            </a:pPr>
            <a:r>
              <a:rPr lang="en-US" sz="1500" b="1">
                <a:solidFill>
                  <a:schemeClr val="tx1">
                    <a:lumMod val="75000"/>
                    <a:lumOff val="25000"/>
                  </a:schemeClr>
                </a:solidFill>
              </a:rPr>
              <a:t>The Last Part of the Message Tells the Modules That the Message is Ending.</a:t>
            </a:r>
          </a:p>
        </p:txBody>
      </p:sp>
      <p:pic>
        <p:nvPicPr>
          <p:cNvPr id="6" name="Picture 5" descr="A picture containing chart&#10;&#10;Description automatically generated">
            <a:extLst>
              <a:ext uri="{FF2B5EF4-FFF2-40B4-BE49-F238E27FC236}">
                <a16:creationId xmlns:a16="http://schemas.microsoft.com/office/drawing/2014/main" id="{63BCA90E-88C4-4C83-99CB-E42F6A1C0726}"/>
              </a:ext>
            </a:extLst>
          </p:cNvPr>
          <p:cNvPicPr>
            <a:picLocks noChangeAspect="1"/>
          </p:cNvPicPr>
          <p:nvPr/>
        </p:nvPicPr>
        <p:blipFill>
          <a:blip r:embed="rId2"/>
          <a:stretch>
            <a:fillRect/>
          </a:stretch>
        </p:blipFill>
        <p:spPr>
          <a:xfrm>
            <a:off x="1271261" y="2014421"/>
            <a:ext cx="4836260" cy="2913180"/>
          </a:xfrm>
          <a:prstGeom prst="rect">
            <a:avLst/>
          </a:prstGeom>
        </p:spPr>
      </p:pic>
      <p:sp>
        <p:nvSpPr>
          <p:cNvPr id="4" name="TextBox 3">
            <a:extLst>
              <a:ext uri="{FF2B5EF4-FFF2-40B4-BE49-F238E27FC236}">
                <a16:creationId xmlns:a16="http://schemas.microsoft.com/office/drawing/2014/main" id="{136A717A-1A73-E6E5-41B6-0C74178B9909}"/>
              </a:ext>
            </a:extLst>
          </p:cNvPr>
          <p:cNvSpPr txBox="1"/>
          <p:nvPr/>
        </p:nvSpPr>
        <p:spPr>
          <a:xfrm>
            <a:off x="3457221" y="1270000"/>
            <a:ext cx="472722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t>Breaking Down the Data Packet</a:t>
            </a:r>
            <a:endParaRPr lang="en-US"/>
          </a:p>
        </p:txBody>
      </p:sp>
    </p:spTree>
    <p:extLst>
      <p:ext uri="{BB962C8B-B14F-4D97-AF65-F5344CB8AC3E}">
        <p14:creationId xmlns:p14="http://schemas.microsoft.com/office/powerpoint/2010/main" val="42404900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1D0745-419B-51AC-F329-63F62B5F9EDF}"/>
              </a:ext>
            </a:extLst>
          </p:cNvPr>
          <p:cNvSpPr txBox="1"/>
          <p:nvPr/>
        </p:nvSpPr>
        <p:spPr>
          <a:xfrm>
            <a:off x="2516481"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51FDC165-A33F-90FE-7823-A2E2CF99C38A}"/>
              </a:ext>
            </a:extLst>
          </p:cNvPr>
          <p:cNvSpPr txBox="1"/>
          <p:nvPr/>
        </p:nvSpPr>
        <p:spPr>
          <a:xfrm>
            <a:off x="1857963" y="1810926"/>
            <a:ext cx="6785092" cy="22159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000" b="1"/>
              <a:t>Testing the Network is Actually Quite Easily Done</a:t>
            </a:r>
          </a:p>
          <a:p>
            <a:pPr marL="285750" indent="-285750">
              <a:buFont typeface="Arial" panose="020B0604020202020204" pitchFamily="34" charset="0"/>
              <a:buChar char="•"/>
            </a:pPr>
            <a:r>
              <a:rPr lang="en-US" sz="2000" b="1"/>
              <a:t>A Number of Quick Diagnostic Tests Will Help Quickly Determine if the Problem is Network Related or Just Related to that Module.</a:t>
            </a:r>
          </a:p>
          <a:p>
            <a:pPr marL="285750" indent="-285750">
              <a:buFont typeface="Arial" panose="020B0604020202020204" pitchFamily="34" charset="0"/>
              <a:buChar char="•"/>
            </a:pPr>
            <a:r>
              <a:rPr lang="en-US" sz="2000" b="1"/>
              <a:t>Every Module Needs Power, Ground, and Network Connections to Talk on the CAN Bus Network.</a:t>
            </a:r>
          </a:p>
          <a:p>
            <a:pPr marL="285750" indent="-285750">
              <a:buFont typeface="Arial" panose="020B0604020202020204" pitchFamily="34" charset="0"/>
              <a:buChar char="•"/>
            </a:pPr>
            <a:endParaRPr lang="en-US" b="1"/>
          </a:p>
        </p:txBody>
      </p:sp>
      <p:pic>
        <p:nvPicPr>
          <p:cNvPr id="4" name="Picture 4" descr="A picture containing clipart&#10;&#10;Description automatically generated">
            <a:extLst>
              <a:ext uri="{FF2B5EF4-FFF2-40B4-BE49-F238E27FC236}">
                <a16:creationId xmlns:a16="http://schemas.microsoft.com/office/drawing/2014/main" id="{7B3BFCC7-E734-E6A3-A30C-42D3DBE54773}"/>
              </a:ext>
            </a:extLst>
          </p:cNvPr>
          <p:cNvPicPr>
            <a:picLocks noChangeAspect="1"/>
          </p:cNvPicPr>
          <p:nvPr/>
        </p:nvPicPr>
        <p:blipFill>
          <a:blip r:embed="rId2"/>
          <a:stretch>
            <a:fillRect/>
          </a:stretch>
        </p:blipFill>
        <p:spPr>
          <a:xfrm>
            <a:off x="4003707" y="3777128"/>
            <a:ext cx="2286000" cy="2762250"/>
          </a:xfrm>
          <a:prstGeom prst="rect">
            <a:avLst/>
          </a:prstGeom>
        </p:spPr>
      </p:pic>
      <p:sp>
        <p:nvSpPr>
          <p:cNvPr id="5" name="TextBox 4">
            <a:extLst>
              <a:ext uri="{FF2B5EF4-FFF2-40B4-BE49-F238E27FC236}">
                <a16:creationId xmlns:a16="http://schemas.microsoft.com/office/drawing/2014/main" id="{07800515-4825-E64E-E4B4-9D105BC0357F}"/>
              </a:ext>
            </a:extLst>
          </p:cNvPr>
          <p:cNvSpPr txBox="1"/>
          <p:nvPr/>
        </p:nvSpPr>
        <p:spPr>
          <a:xfrm>
            <a:off x="6869545" y="4069772"/>
            <a:ext cx="326159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4000" b="1"/>
              <a:t>Relax!</a:t>
            </a:r>
            <a:endParaRPr lang="en-US"/>
          </a:p>
        </p:txBody>
      </p:sp>
    </p:spTree>
    <p:extLst>
      <p:ext uri="{BB962C8B-B14F-4D97-AF65-F5344CB8AC3E}">
        <p14:creationId xmlns:p14="http://schemas.microsoft.com/office/powerpoint/2010/main" val="3959157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5FFF90-BDA3-0E64-989C-42101A5B9F17}"/>
              </a:ext>
            </a:extLst>
          </p:cNvPr>
          <p:cNvSpPr txBox="1"/>
          <p:nvPr/>
        </p:nvSpPr>
        <p:spPr>
          <a:xfrm>
            <a:off x="3117272" y="678295"/>
            <a:ext cx="5368636" cy="10535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TextBox 3">
            <a:extLst>
              <a:ext uri="{FF2B5EF4-FFF2-40B4-BE49-F238E27FC236}">
                <a16:creationId xmlns:a16="http://schemas.microsoft.com/office/drawing/2014/main" id="{014302F0-821B-536A-5933-6CEB724E1CD2}"/>
              </a:ext>
            </a:extLst>
          </p:cNvPr>
          <p:cNvSpPr txBox="1"/>
          <p:nvPr/>
        </p:nvSpPr>
        <p:spPr>
          <a:xfrm>
            <a:off x="2516481" y="752592"/>
            <a:ext cx="62559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600" b="1"/>
              <a:t>Network Testing</a:t>
            </a:r>
            <a:endParaRPr lang="en-US" sz="2400" b="1"/>
          </a:p>
        </p:txBody>
      </p:sp>
      <p:sp>
        <p:nvSpPr>
          <p:cNvPr id="3" name="TextBox 2">
            <a:extLst>
              <a:ext uri="{FF2B5EF4-FFF2-40B4-BE49-F238E27FC236}">
                <a16:creationId xmlns:a16="http://schemas.microsoft.com/office/drawing/2014/main" id="{E5168B63-289E-05F6-0071-AEA1016B65D4}"/>
              </a:ext>
            </a:extLst>
          </p:cNvPr>
          <p:cNvSpPr txBox="1"/>
          <p:nvPr/>
        </p:nvSpPr>
        <p:spPr>
          <a:xfrm>
            <a:off x="1702954" y="1760681"/>
            <a:ext cx="7345795"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The First Step is to do a Network Test Using the Scan Tool</a:t>
            </a:r>
          </a:p>
          <a:p>
            <a:pPr marL="285750" indent="-285750">
              <a:buFont typeface="Arial"/>
              <a:buChar char="•"/>
            </a:pPr>
            <a:r>
              <a:rPr lang="en-US" sz="2000" b="1"/>
              <a:t>When Hooking Up the Factory Freightliner Scan Tool, This is the First Thing that Will Happen.</a:t>
            </a:r>
          </a:p>
          <a:p>
            <a:pPr marL="285750" indent="-285750">
              <a:buFont typeface="Arial"/>
              <a:buChar char="•"/>
            </a:pPr>
            <a:r>
              <a:rPr lang="en-US" sz="2000" b="1"/>
              <a:t>The Lower Left Will Highlight All of the Modules that the Scan Tool "Pinged" and Which Ones Responded Back.  If the Modules Light Up in Green, the Module Responded and is Sending Data.</a:t>
            </a:r>
          </a:p>
          <a:p>
            <a:pPr marL="285750" indent="-285750">
              <a:buFont typeface="Arial"/>
              <a:buChar char="•"/>
            </a:pPr>
            <a:r>
              <a:rPr lang="en-US" sz="2000" b="1"/>
              <a:t>If the Module is NOT Lit Up in Green, Then Proceed to the Next Step and See If the Network is Functioning.</a:t>
            </a:r>
          </a:p>
        </p:txBody>
      </p:sp>
    </p:spTree>
    <p:extLst>
      <p:ext uri="{BB962C8B-B14F-4D97-AF65-F5344CB8AC3E}">
        <p14:creationId xmlns:p14="http://schemas.microsoft.com/office/powerpoint/2010/main" val="1358431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4" name="TextBox 3">
            <a:extLst>
              <a:ext uri="{FF2B5EF4-FFF2-40B4-BE49-F238E27FC236}">
                <a16:creationId xmlns:a16="http://schemas.microsoft.com/office/drawing/2014/main" id="{014302F0-821B-536A-5933-6CEB724E1CD2}"/>
              </a:ext>
            </a:extLst>
          </p:cNvPr>
          <p:cNvSpPr txBox="1"/>
          <p:nvPr/>
        </p:nvSpPr>
        <p:spPr>
          <a:xfrm>
            <a:off x="6090445" y="609600"/>
            <a:ext cx="3183556" cy="1320800"/>
          </a:xfrm>
          <a:prstGeom prst="rect">
            <a:avLst/>
          </a:prstGeom>
        </p:spPr>
        <p:txBody>
          <a:bodyPr rot="0" spcFirstLastPara="0" vertOverflow="overflow" horzOverflow="overflow" vert="horz" lIns="91440" tIns="45720" rIns="91440" bIns="45720" numCol="1" spcCol="0" rtlCol="0" fromWordArt="0" anchor="ctr" anchorCtr="0" forceAA="0" compatLnSpc="1">
            <a:prstTxWarp prst="textNoShape">
              <a:avLst/>
            </a:prstTxWarp>
            <a:normAutofit/>
          </a:bodyPr>
          <a:lstStyle/>
          <a:p>
            <a:pPr>
              <a:spcBef>
                <a:spcPct val="0"/>
              </a:spcBef>
              <a:spcAft>
                <a:spcPts val="600"/>
              </a:spcAft>
            </a:pPr>
            <a:r>
              <a:rPr lang="en-US" sz="3600" b="1">
                <a:latin typeface="+mj-lt"/>
                <a:ea typeface="+mj-ea"/>
                <a:cs typeface="+mj-cs"/>
              </a:rPr>
              <a:t>Network Testing</a:t>
            </a:r>
            <a:endParaRPr lang="en-US">
              <a:ea typeface="+mj-ea"/>
              <a:cs typeface="+mj-cs"/>
            </a:endParaRPr>
          </a:p>
        </p:txBody>
      </p:sp>
      <p:sp>
        <p:nvSpPr>
          <p:cNvPr id="6" name="TextBox 5">
            <a:extLst>
              <a:ext uri="{FF2B5EF4-FFF2-40B4-BE49-F238E27FC236}">
                <a16:creationId xmlns:a16="http://schemas.microsoft.com/office/drawing/2014/main" id="{F677081A-7785-EC6F-F00E-68919F0681BA}"/>
              </a:ext>
            </a:extLst>
          </p:cNvPr>
          <p:cNvSpPr txBox="1"/>
          <p:nvPr/>
        </p:nvSpPr>
        <p:spPr>
          <a:xfrm>
            <a:off x="6094410" y="2160589"/>
            <a:ext cx="3176589" cy="3880773"/>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a:spcBef>
                <a:spcPts val="1000"/>
              </a:spcBef>
              <a:buClr>
                <a:schemeClr val="accent1"/>
              </a:buClr>
              <a:buSzPct val="80000"/>
              <a:buFont typeface="Wingdings 3" charset="2"/>
              <a:buChar char=""/>
            </a:pPr>
            <a:r>
              <a:rPr lang="en-US" b="1">
                <a:solidFill>
                  <a:schemeClr val="tx1">
                    <a:lumMod val="75000"/>
                    <a:lumOff val="25000"/>
                  </a:schemeClr>
                </a:solidFill>
              </a:rPr>
              <a:t>Note the Network Test on the Lower Left of the Screen and How the Modules Light Up in Green Showing the J1939 High Speed Network.</a:t>
            </a:r>
            <a:endParaRPr lang="en-US">
              <a:solidFill>
                <a:schemeClr val="tx1">
                  <a:lumMod val="75000"/>
                  <a:lumOff val="25000"/>
                </a:schemeClr>
              </a:solidFill>
            </a:endParaRPr>
          </a:p>
        </p:txBody>
      </p:sp>
      <p:pic>
        <p:nvPicPr>
          <p:cNvPr id="5" name="Picture 5" descr="Graphical user interface, text&#10;&#10;Description automatically generated">
            <a:extLst>
              <a:ext uri="{FF2B5EF4-FFF2-40B4-BE49-F238E27FC236}">
                <a16:creationId xmlns:a16="http://schemas.microsoft.com/office/drawing/2014/main" id="{0C6F2716-27C2-35FC-775E-1CC03A226B94}"/>
              </a:ext>
            </a:extLst>
          </p:cNvPr>
          <p:cNvPicPr>
            <a:picLocks noChangeAspect="1"/>
          </p:cNvPicPr>
          <p:nvPr/>
        </p:nvPicPr>
        <p:blipFill>
          <a:blip r:embed="rId2"/>
          <a:stretch>
            <a:fillRect/>
          </a:stretch>
        </p:blipFill>
        <p:spPr>
          <a:xfrm>
            <a:off x="430360" y="1318035"/>
            <a:ext cx="5663356" cy="3979386"/>
          </a:xfrm>
          <a:prstGeom prst="rect">
            <a:avLst/>
          </a:prstGeom>
        </p:spPr>
      </p:pic>
      <p:sp>
        <p:nvSpPr>
          <p:cNvPr id="2" name="TextBox 1">
            <a:extLst>
              <a:ext uri="{FF2B5EF4-FFF2-40B4-BE49-F238E27FC236}">
                <a16:creationId xmlns:a16="http://schemas.microsoft.com/office/drawing/2014/main" id="{AD5FFF90-BDA3-0E64-989C-42101A5B9F17}"/>
              </a:ext>
            </a:extLst>
          </p:cNvPr>
          <p:cNvSpPr txBox="1"/>
          <p:nvPr/>
        </p:nvSpPr>
        <p:spPr>
          <a:xfrm>
            <a:off x="1668531" y="480739"/>
            <a:ext cx="53686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b="1"/>
          </a:p>
        </p:txBody>
      </p:sp>
    </p:spTree>
    <p:extLst>
      <p:ext uri="{BB962C8B-B14F-4D97-AF65-F5344CB8AC3E}">
        <p14:creationId xmlns:p14="http://schemas.microsoft.com/office/powerpoint/2010/main" val="1115937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BED1E-97B2-4E7B-82EB-4F458EB85354}"/>
              </a:ext>
            </a:extLst>
          </p:cNvPr>
          <p:cNvSpPr txBox="1"/>
          <p:nvPr/>
        </p:nvSpPr>
        <p:spPr>
          <a:xfrm>
            <a:off x="1296955" y="765110"/>
            <a:ext cx="8220269" cy="769441"/>
          </a:xfrm>
          <a:prstGeom prst="rect">
            <a:avLst/>
          </a:prstGeom>
          <a:noFill/>
        </p:spPr>
        <p:txBody>
          <a:bodyPr wrap="square" rtlCol="0">
            <a:spAutoFit/>
          </a:bodyPr>
          <a:lstStyle/>
          <a:p>
            <a:pPr algn="ctr"/>
            <a:r>
              <a:rPr lang="en-US" sz="4400" b="1"/>
              <a:t>Network Systems </a:t>
            </a:r>
          </a:p>
        </p:txBody>
      </p:sp>
      <p:sp>
        <p:nvSpPr>
          <p:cNvPr id="3" name="TextBox 2">
            <a:extLst>
              <a:ext uri="{FF2B5EF4-FFF2-40B4-BE49-F238E27FC236}">
                <a16:creationId xmlns:a16="http://schemas.microsoft.com/office/drawing/2014/main" id="{6A9459AA-E576-4ED8-AA27-8A0D3E68355A}"/>
              </a:ext>
            </a:extLst>
          </p:cNvPr>
          <p:cNvSpPr txBox="1"/>
          <p:nvPr/>
        </p:nvSpPr>
        <p:spPr>
          <a:xfrm>
            <a:off x="1175657" y="1847461"/>
            <a:ext cx="8668139" cy="830997"/>
          </a:xfrm>
          <a:prstGeom prst="rect">
            <a:avLst/>
          </a:prstGeom>
          <a:noFill/>
        </p:spPr>
        <p:txBody>
          <a:bodyPr wrap="square" lIns="91440" tIns="45720" rIns="91440" bIns="45720" rtlCol="0" anchor="t">
            <a:spAutoFit/>
          </a:bodyPr>
          <a:lstStyle/>
          <a:p>
            <a:r>
              <a:rPr lang="en-US" sz="2400" b="1"/>
              <a:t>Network Systems Offer Many Advantages Over “Hard Wiring” Components Together </a:t>
            </a:r>
            <a:endParaRPr lang="en-US"/>
          </a:p>
        </p:txBody>
      </p:sp>
      <p:sp>
        <p:nvSpPr>
          <p:cNvPr id="4" name="TextBox 3">
            <a:extLst>
              <a:ext uri="{FF2B5EF4-FFF2-40B4-BE49-F238E27FC236}">
                <a16:creationId xmlns:a16="http://schemas.microsoft.com/office/drawing/2014/main" id="{8A8897F7-6414-4654-A7C5-A45E9801C9EA}"/>
              </a:ext>
            </a:extLst>
          </p:cNvPr>
          <p:cNvSpPr txBox="1"/>
          <p:nvPr/>
        </p:nvSpPr>
        <p:spPr>
          <a:xfrm>
            <a:off x="1175316" y="2828835"/>
            <a:ext cx="8298876" cy="1200329"/>
          </a:xfrm>
          <a:prstGeom prst="rect">
            <a:avLst/>
          </a:prstGeom>
          <a:noFill/>
        </p:spPr>
        <p:txBody>
          <a:bodyPr wrap="square" rtlCol="0">
            <a:spAutoFit/>
          </a:bodyPr>
          <a:lstStyle/>
          <a:p>
            <a:r>
              <a:rPr lang="en-US" sz="2400" b="1"/>
              <a:t>Network systems substantially lower the amount of wiring in a vehicle, sometimes eliminating a harness of 50 wires and replacing it with 3 wires.</a:t>
            </a:r>
          </a:p>
        </p:txBody>
      </p:sp>
      <p:pic>
        <p:nvPicPr>
          <p:cNvPr id="5" name="Picture 5">
            <a:extLst>
              <a:ext uri="{FF2B5EF4-FFF2-40B4-BE49-F238E27FC236}">
                <a16:creationId xmlns:a16="http://schemas.microsoft.com/office/drawing/2014/main" id="{C7F45C65-F709-A3E9-17C8-53323B99282E}"/>
              </a:ext>
            </a:extLst>
          </p:cNvPr>
          <p:cNvPicPr>
            <a:picLocks noChangeAspect="1"/>
          </p:cNvPicPr>
          <p:nvPr/>
        </p:nvPicPr>
        <p:blipFill>
          <a:blip r:embed="rId2"/>
          <a:stretch>
            <a:fillRect/>
          </a:stretch>
        </p:blipFill>
        <p:spPr>
          <a:xfrm>
            <a:off x="3228623" y="4167220"/>
            <a:ext cx="4182531" cy="2427633"/>
          </a:xfrm>
          <a:prstGeom prst="rect">
            <a:avLst/>
          </a:prstGeom>
        </p:spPr>
      </p:pic>
    </p:spTree>
    <p:extLst>
      <p:ext uri="{BB962C8B-B14F-4D97-AF65-F5344CB8AC3E}">
        <p14:creationId xmlns:p14="http://schemas.microsoft.com/office/powerpoint/2010/main" val="17237087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2"/>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Once You Have Performed a Network Test and Tested the Integrity of the Network, All That is Left is to Hook Up a Scope.  Set Scope to 50 us/div on the 5 Volt Scale and Use Both Channels A and B. </a:t>
            </a:r>
          </a:p>
          <a:p>
            <a:pPr marL="285750" indent="-285750">
              <a:buFont typeface="Arial"/>
              <a:buChar char="•"/>
            </a:pPr>
            <a:r>
              <a:rPr lang="en-US" sz="2000" b="1"/>
              <a:t>This is a Great Tool if You Have 1 Module Taking Down the Network. </a:t>
            </a:r>
          </a:p>
          <a:p>
            <a:pPr marL="285750" indent="-285750">
              <a:buFont typeface="Arial"/>
              <a:buChar char="•"/>
            </a:pPr>
            <a:r>
              <a:rPr lang="en-US" sz="2000" b="1"/>
              <a:t>You Can Unplug Each Module and See Which Module is Bad. </a:t>
            </a:r>
          </a:p>
        </p:txBody>
      </p:sp>
    </p:spTree>
    <p:extLst>
      <p:ext uri="{BB962C8B-B14F-4D97-AF65-F5344CB8AC3E}">
        <p14:creationId xmlns:p14="http://schemas.microsoft.com/office/powerpoint/2010/main" val="12238503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2"/>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If the Network "Comes Back to Life" After a Module is Disconnected, That is the Module That is Shorted.  </a:t>
            </a:r>
          </a:p>
          <a:p>
            <a:pPr marL="285750" indent="-285750">
              <a:buFont typeface="Arial"/>
              <a:buChar char="•"/>
            </a:pPr>
            <a:r>
              <a:rPr lang="en-US" sz="2000" b="1"/>
              <a:t>You Can Also Use This Same Method if the Terminating Resistance is Above or Below Specifications.  You Will Just Need to Have Information on Which Modules Contain the Resisters.</a:t>
            </a:r>
          </a:p>
        </p:txBody>
      </p:sp>
    </p:spTree>
    <p:extLst>
      <p:ext uri="{BB962C8B-B14F-4D97-AF65-F5344CB8AC3E}">
        <p14:creationId xmlns:p14="http://schemas.microsoft.com/office/powerpoint/2010/main" val="40645801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CACDD04-FA67-B57B-E5B0-31508D97C283}"/>
              </a:ext>
            </a:extLst>
          </p:cNvPr>
          <p:cNvSpPr txBox="1"/>
          <p:nvPr/>
        </p:nvSpPr>
        <p:spPr>
          <a:xfrm>
            <a:off x="3605389" y="679685"/>
            <a:ext cx="577379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600" b="1">
                <a:latin typeface="Trebuchet MS"/>
              </a:rPr>
              <a:t>Network Testing</a:t>
            </a:r>
            <a:r>
              <a:rPr lang="en-US" sz="3600">
                <a:latin typeface="Trebuchet MS"/>
                <a:ea typeface="Trebuchet MS"/>
                <a:cs typeface="Trebuchet MS"/>
              </a:rPr>
              <a:t>​</a:t>
            </a:r>
            <a:endParaRPr lang="en-US"/>
          </a:p>
        </p:txBody>
      </p:sp>
      <p:pic>
        <p:nvPicPr>
          <p:cNvPr id="4" name="Picture 4" descr="Graphical user interface, application, table, Excel&#10;&#10;Description automatically generated">
            <a:extLst>
              <a:ext uri="{FF2B5EF4-FFF2-40B4-BE49-F238E27FC236}">
                <a16:creationId xmlns:a16="http://schemas.microsoft.com/office/drawing/2014/main" id="{ACF67135-7623-26B8-D233-10762B797424}"/>
              </a:ext>
            </a:extLst>
          </p:cNvPr>
          <p:cNvPicPr>
            <a:picLocks noChangeAspect="1"/>
          </p:cNvPicPr>
          <p:nvPr/>
        </p:nvPicPr>
        <p:blipFill>
          <a:blip r:embed="rId2"/>
          <a:stretch>
            <a:fillRect/>
          </a:stretch>
        </p:blipFill>
        <p:spPr>
          <a:xfrm>
            <a:off x="4103511" y="1431337"/>
            <a:ext cx="2743200" cy="2057400"/>
          </a:xfrm>
          <a:prstGeom prst="rect">
            <a:avLst/>
          </a:prstGeom>
        </p:spPr>
      </p:pic>
      <p:sp>
        <p:nvSpPr>
          <p:cNvPr id="5" name="TextBox 4">
            <a:extLst>
              <a:ext uri="{FF2B5EF4-FFF2-40B4-BE49-F238E27FC236}">
                <a16:creationId xmlns:a16="http://schemas.microsoft.com/office/drawing/2014/main" id="{4315D4A8-D223-17B5-2C4A-DC92DCC9ABAC}"/>
              </a:ext>
            </a:extLst>
          </p:cNvPr>
          <p:cNvSpPr txBox="1"/>
          <p:nvPr/>
        </p:nvSpPr>
        <p:spPr>
          <a:xfrm>
            <a:off x="2881018" y="3593629"/>
            <a:ext cx="5856111"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000" b="1"/>
              <a:t>If the Network "Comes Back to Life" After a Module is Disconnected, That is the Module That is Shorted.  </a:t>
            </a:r>
          </a:p>
          <a:p>
            <a:pPr marL="285750" indent="-285750">
              <a:buFont typeface="Arial"/>
              <a:buChar char="•"/>
            </a:pPr>
            <a:r>
              <a:rPr lang="en-US" sz="2000" b="1"/>
              <a:t>You Can Also Use This Same Method if the Terminating Resistance is Above or Below Specifications.  You Will Just Need to Have Information on Which Modules Contain the Resisters.</a:t>
            </a:r>
          </a:p>
        </p:txBody>
      </p:sp>
    </p:spTree>
    <p:extLst>
      <p:ext uri="{BB962C8B-B14F-4D97-AF65-F5344CB8AC3E}">
        <p14:creationId xmlns:p14="http://schemas.microsoft.com/office/powerpoint/2010/main" val="1600923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a:latin typeface="Arial"/>
                <a:ea typeface="Segoe UI"/>
                <a:cs typeface="Segoe UI"/>
              </a:rPr>
              <a:t>References Used:</a:t>
            </a:r>
            <a:r>
              <a:rPr lang="en-US" sz="4000">
                <a:latin typeface="Arial"/>
                <a:ea typeface="Segoe UI"/>
                <a:cs typeface="Segoe UI"/>
              </a:rPr>
              <a:t>​</a:t>
            </a:r>
          </a:p>
          <a:p>
            <a:pPr>
              <a:buFont typeface="Arial"/>
              <a:buChar char="•"/>
            </a:pPr>
            <a:r>
              <a:rPr lang="en-US" sz="2400">
                <a:latin typeface="Arial"/>
                <a:ea typeface="Arial"/>
                <a:cs typeface="Arial"/>
              </a:rPr>
              <a:t>Slide #15 - (</a:t>
            </a:r>
            <a:r>
              <a:rPr lang="en-US" sz="2400">
                <a:ea typeface="+mn-lt"/>
                <a:cs typeface="+mn-lt"/>
                <a:hlinkClick r:id="rId2"/>
              </a:rPr>
              <a:t>https://www.csselectronics.com/products/terminal-resistor-can-bus</a:t>
            </a:r>
            <a:r>
              <a:rPr lang="en-US" sz="2400">
                <a:ea typeface="+mn-lt"/>
                <a:cs typeface="+mn-lt"/>
              </a:rPr>
              <a:t>) accessed 06/01/2023 </a:t>
            </a:r>
          </a:p>
          <a:p>
            <a:pPr>
              <a:buFont typeface="Arial"/>
              <a:buChar char="•"/>
            </a:pPr>
            <a:r>
              <a:rPr lang="en-US" sz="2400">
                <a:latin typeface="Trebuchet MS"/>
                <a:cs typeface="Segoe UI"/>
              </a:rPr>
              <a:t>Slide #11 - (</a:t>
            </a:r>
            <a:r>
              <a:rPr lang="en-US" sz="2400">
                <a:ea typeface="+mn-lt"/>
                <a:cs typeface="+mn-lt"/>
                <a:hlinkClick r:id="rId3"/>
              </a:rPr>
              <a:t>https://www.pngegg.com/en/search?q=shielded+Twisted+Pair</a:t>
            </a:r>
            <a:r>
              <a:rPr lang="en-US" sz="2400">
                <a:ea typeface="+mn-lt"/>
                <a:cs typeface="+mn-lt"/>
              </a:rPr>
              <a:t>) accessed 06/01/2023</a:t>
            </a:r>
          </a:p>
          <a:p>
            <a:pPr>
              <a:buFont typeface="Arial"/>
              <a:buChar char="•"/>
            </a:pPr>
            <a:r>
              <a:rPr lang="en-US" sz="2400">
                <a:ea typeface="+mn-lt"/>
                <a:cs typeface="+mn-lt"/>
              </a:rPr>
              <a:t>Slide #12 - (</a:t>
            </a:r>
            <a:r>
              <a:rPr lang="en-US" sz="2400">
                <a:ea typeface="+mn-lt"/>
                <a:cs typeface="+mn-lt"/>
                <a:hlinkClick r:id="rId4"/>
              </a:rPr>
              <a:t>https://static.nhtsa.gov/odi/tsbs/2018/MC-10161073-9999.pdf</a:t>
            </a:r>
            <a:r>
              <a:rPr lang="en-US" sz="2400">
                <a:ea typeface="+mn-lt"/>
                <a:cs typeface="+mn-lt"/>
              </a:rPr>
              <a:t>) accessed 06/01/2023 </a:t>
            </a:r>
          </a:p>
          <a:p>
            <a:pPr>
              <a:buFont typeface="Arial"/>
              <a:buChar char="•"/>
            </a:pPr>
            <a:r>
              <a:rPr lang="en-US" sz="2400">
                <a:ea typeface="+mn-lt"/>
                <a:cs typeface="+mn-lt"/>
              </a:rPr>
              <a:t>Slide #</a:t>
            </a:r>
          </a:p>
        </p:txBody>
      </p:sp>
    </p:spTree>
    <p:extLst>
      <p:ext uri="{BB962C8B-B14F-4D97-AF65-F5344CB8AC3E}">
        <p14:creationId xmlns:p14="http://schemas.microsoft.com/office/powerpoint/2010/main" val="764253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BA04BA0-0AD2-17D0-E847-F77D114396F5}"/>
              </a:ext>
            </a:extLst>
          </p:cNvPr>
          <p:cNvSpPr txBox="1"/>
          <p:nvPr/>
        </p:nvSpPr>
        <p:spPr>
          <a:xfrm>
            <a:off x="1275772" y="118341"/>
            <a:ext cx="9077613"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4000" b="1">
                <a:latin typeface="Arial"/>
                <a:ea typeface="Segoe UI"/>
                <a:cs typeface="Segoe UI"/>
              </a:rPr>
              <a:t>References Used:</a:t>
            </a:r>
            <a:r>
              <a:rPr lang="en-US" sz="4000">
                <a:latin typeface="Arial"/>
                <a:ea typeface="Segoe UI"/>
                <a:cs typeface="Segoe UI"/>
              </a:rPr>
              <a:t>​</a:t>
            </a:r>
          </a:p>
          <a:p>
            <a:pPr>
              <a:buFont typeface="Arial"/>
              <a:buChar char="•"/>
            </a:pPr>
            <a:r>
              <a:rPr lang="en-US" sz="2400">
                <a:latin typeface="Arial"/>
                <a:ea typeface="Arial"/>
                <a:cs typeface="Arial"/>
              </a:rPr>
              <a:t>Slide #3</a:t>
            </a:r>
            <a:r>
              <a:rPr lang="en-US" sz="2400">
                <a:latin typeface="Calibri"/>
                <a:ea typeface="Segoe UI"/>
                <a:cs typeface="Segoe UI"/>
              </a:rPr>
              <a:t>​ - (</a:t>
            </a:r>
            <a:r>
              <a:rPr lang="en-US" sz="2400">
                <a:ea typeface="+mn-lt"/>
                <a:cs typeface="+mn-lt"/>
                <a:hlinkClick r:id="rId2"/>
              </a:rPr>
              <a:t>https://rennlist.com/forums/944-turbo-and-turbo-s-forum/309056-how-to-read-wiring-diagrams-no-start-post-42-a-3.html</a:t>
            </a:r>
            <a:r>
              <a:rPr lang="en-US" sz="2400">
                <a:ea typeface="+mn-lt"/>
                <a:cs typeface="+mn-lt"/>
              </a:rPr>
              <a:t>) accessed 06/01/2023 </a:t>
            </a:r>
            <a:endParaRPr lang="en-US">
              <a:ea typeface="+mn-lt"/>
              <a:cs typeface="+mn-lt"/>
            </a:endParaRPr>
          </a:p>
          <a:p>
            <a:pPr>
              <a:buFont typeface="Arial"/>
              <a:buChar char="•"/>
            </a:pPr>
            <a:r>
              <a:rPr lang="en-US" sz="2400"/>
              <a:t>Slide #6 - (</a:t>
            </a:r>
            <a:r>
              <a:rPr lang="en-US" sz="2400">
                <a:ea typeface="+mn-lt"/>
                <a:cs typeface="+mn-lt"/>
                <a:hlinkClick r:id="rId3"/>
              </a:rPr>
              <a:t>https://www.mdpi.com/1424-8220/22/18/6901</a:t>
            </a:r>
            <a:r>
              <a:rPr lang="en-US" sz="2400">
                <a:ea typeface="+mn-lt"/>
                <a:cs typeface="+mn-lt"/>
              </a:rPr>
              <a:t>) accessed 06/01/2023</a:t>
            </a:r>
          </a:p>
          <a:p>
            <a:pPr>
              <a:buFont typeface="Arial"/>
              <a:buChar char="•"/>
            </a:pPr>
            <a:r>
              <a:rPr lang="en-US" sz="2400">
                <a:ea typeface="+mn-lt"/>
                <a:cs typeface="+mn-lt"/>
              </a:rPr>
              <a:t>Slide #6 - (</a:t>
            </a:r>
            <a:r>
              <a:rPr lang="en-US" sz="2400">
                <a:ea typeface="+mn-lt"/>
                <a:cs typeface="+mn-lt"/>
                <a:hlinkClick r:id="rId4"/>
              </a:rPr>
              <a:t>https://www.robotsforroboticists.com/can-bus/</a:t>
            </a:r>
            <a:r>
              <a:rPr lang="en-US" sz="2400">
                <a:ea typeface="+mn-lt"/>
                <a:cs typeface="+mn-lt"/>
              </a:rPr>
              <a:t>) accessed 06/01/2023 </a:t>
            </a:r>
          </a:p>
          <a:p>
            <a:pPr>
              <a:buFont typeface="Arial"/>
              <a:buChar char="•"/>
            </a:pPr>
            <a:r>
              <a:rPr lang="en-US" sz="2400">
                <a:ea typeface="+mn-lt"/>
                <a:cs typeface="+mn-lt"/>
              </a:rPr>
              <a:t>Slide #8 - (</a:t>
            </a:r>
            <a:r>
              <a:rPr lang="en-US" sz="2400">
                <a:ea typeface="+mn-lt"/>
                <a:cs typeface="+mn-lt"/>
                <a:hlinkClick r:id="rId5"/>
              </a:rPr>
              <a:t>https://www.youtube.com/watch?v=FqLDpHsxvf8</a:t>
            </a:r>
            <a:r>
              <a:rPr lang="en-US" sz="2400">
                <a:ea typeface="+mn-lt"/>
                <a:cs typeface="+mn-lt"/>
              </a:rPr>
              <a:t>) accessed 06/01/2023</a:t>
            </a:r>
          </a:p>
          <a:p>
            <a:pPr>
              <a:buFont typeface="Arial"/>
              <a:buChar char="•"/>
            </a:pPr>
            <a:r>
              <a:rPr lang="en-US" sz="2400">
                <a:ea typeface="+mn-lt"/>
                <a:cs typeface="+mn-lt"/>
              </a:rPr>
              <a:t>Slide #</a:t>
            </a:r>
          </a:p>
        </p:txBody>
      </p:sp>
    </p:spTree>
    <p:extLst>
      <p:ext uri="{BB962C8B-B14F-4D97-AF65-F5344CB8AC3E}">
        <p14:creationId xmlns:p14="http://schemas.microsoft.com/office/powerpoint/2010/main" val="1170389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65F366-1181-4B75-B86B-2B02B39DDE1A}"/>
              </a:ext>
            </a:extLst>
          </p:cNvPr>
          <p:cNvSpPr txBox="1"/>
          <p:nvPr/>
        </p:nvSpPr>
        <p:spPr>
          <a:xfrm>
            <a:off x="1535837" y="976544"/>
            <a:ext cx="7332955" cy="3046988"/>
          </a:xfrm>
          <a:prstGeom prst="rect">
            <a:avLst/>
          </a:prstGeom>
          <a:noFill/>
        </p:spPr>
        <p:txBody>
          <a:bodyPr wrap="square" rtlCol="0">
            <a:spAutoFit/>
          </a:bodyPr>
          <a:lstStyle/>
          <a:p>
            <a:endParaRPr lang="en-US" sz="2400" b="1"/>
          </a:p>
          <a:p>
            <a:pPr marL="285750" indent="-285750">
              <a:buFont typeface="Arial" panose="020B0604020202020204" pitchFamily="34" charset="0"/>
              <a:buChar char="•"/>
            </a:pPr>
            <a:r>
              <a:rPr lang="en-US" sz="2400" b="1"/>
              <a:t>With networking, the speed signal would first go to one module, the Engine module and then be sent out over either a 1 wire network or a 2-wire network to be shared with every module.</a:t>
            </a:r>
          </a:p>
          <a:p>
            <a:pPr marL="285750" indent="-285750">
              <a:buFont typeface="Arial" panose="020B0604020202020204" pitchFamily="34" charset="0"/>
              <a:buChar char="•"/>
            </a:pPr>
            <a:r>
              <a:rPr lang="en-US" sz="2400" b="1"/>
              <a:t>This eliminates the need for several different wiring harnesses. </a:t>
            </a:r>
          </a:p>
        </p:txBody>
      </p:sp>
      <p:sp>
        <p:nvSpPr>
          <p:cNvPr id="3" name="TextBox 2">
            <a:extLst>
              <a:ext uri="{FF2B5EF4-FFF2-40B4-BE49-F238E27FC236}">
                <a16:creationId xmlns:a16="http://schemas.microsoft.com/office/drawing/2014/main" id="{BCA971E9-50E8-414B-A35A-6795CE90DFD2}"/>
              </a:ext>
            </a:extLst>
          </p:cNvPr>
          <p:cNvSpPr txBox="1"/>
          <p:nvPr/>
        </p:nvSpPr>
        <p:spPr>
          <a:xfrm>
            <a:off x="1633491" y="390617"/>
            <a:ext cx="6889072" cy="646331"/>
          </a:xfrm>
          <a:prstGeom prst="rect">
            <a:avLst/>
          </a:prstGeom>
          <a:noFill/>
        </p:spPr>
        <p:txBody>
          <a:bodyPr wrap="square" rtlCol="0">
            <a:spAutoFit/>
          </a:bodyPr>
          <a:lstStyle/>
          <a:p>
            <a:pPr algn="ctr"/>
            <a:r>
              <a:rPr lang="en-US" sz="3600" b="1"/>
              <a:t>Network Systems</a:t>
            </a:r>
          </a:p>
        </p:txBody>
      </p:sp>
    </p:spTree>
    <p:extLst>
      <p:ext uri="{BB962C8B-B14F-4D97-AF65-F5344CB8AC3E}">
        <p14:creationId xmlns:p14="http://schemas.microsoft.com/office/powerpoint/2010/main" val="15587286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2554545"/>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TCOE – What it is NOT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pPr marL="285750" lvl="0" indent="-285750">
              <a:buFont typeface="Arial" panose="020B0604020202020204" pitchFamily="34" charset="0"/>
              <a:buChar char="•"/>
            </a:pPr>
            <a:r>
              <a:rPr lang="en-US" sz="2400" dirty="0"/>
              <a:t>An NSF Center</a:t>
            </a:r>
          </a:p>
          <a:p>
            <a:pPr marL="285750" lvl="0" indent="-285750">
              <a:buFont typeface="Arial" panose="020B0604020202020204" pitchFamily="34" charset="0"/>
              <a:buChar char="•"/>
            </a:pPr>
            <a:r>
              <a:rPr lang="en-US" sz="2400" dirty="0"/>
              <a:t>A large agency (only 4 full-time staff)</a:t>
            </a:r>
          </a:p>
          <a:p>
            <a:pPr marL="285750" lvl="0" indent="-285750">
              <a:buFont typeface="Arial" panose="020B0604020202020204" pitchFamily="34" charset="0"/>
              <a:buChar char="•"/>
            </a:pPr>
            <a:r>
              <a:rPr lang="en-US" sz="2400" dirty="0"/>
              <a:t>The only Center of Excellence in the State</a:t>
            </a:r>
          </a:p>
          <a:p>
            <a:pPr marL="285750" lvl="0" indent="-285750">
              <a:buFont typeface="Arial" panose="020B0604020202020204" pitchFamily="34" charset="0"/>
              <a:buChar char="•"/>
            </a:pPr>
            <a:r>
              <a:rPr lang="en-US" sz="2400" dirty="0"/>
              <a:t>Academic programing or enrollments</a:t>
            </a:r>
          </a:p>
        </p:txBody>
      </p:sp>
      <p:pic>
        <p:nvPicPr>
          <p:cNvPr id="3" name="Picture 2">
            <a:extLst>
              <a:ext uri="{FF2B5EF4-FFF2-40B4-BE49-F238E27FC236}">
                <a16:creationId xmlns:a16="http://schemas.microsoft.com/office/drawing/2014/main" id="{C8B2403E-A686-4D31-B057-C33019680B0F}"/>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3600119" y="3429000"/>
            <a:ext cx="2810522" cy="2810522"/>
          </a:xfrm>
          <a:prstGeom prst="rect">
            <a:avLst/>
          </a:prstGeom>
        </p:spPr>
      </p:pic>
      <p:grpSp>
        <p:nvGrpSpPr>
          <p:cNvPr id="5" name="Group 4">
            <a:extLst>
              <a:ext uri="{FF2B5EF4-FFF2-40B4-BE49-F238E27FC236}">
                <a16:creationId xmlns:a16="http://schemas.microsoft.com/office/drawing/2014/main" id="{DA3846DD-9EA4-46FF-9DC7-F638F1290557}"/>
              </a:ext>
            </a:extLst>
          </p:cNvPr>
          <p:cNvGrpSpPr/>
          <p:nvPr/>
        </p:nvGrpSpPr>
        <p:grpSpPr>
          <a:xfrm>
            <a:off x="9636759" y="0"/>
            <a:ext cx="2631440" cy="2194560"/>
            <a:chOff x="9636759" y="0"/>
            <a:chExt cx="2631440" cy="2194560"/>
          </a:xfrm>
        </p:grpSpPr>
        <p:sp>
          <p:nvSpPr>
            <p:cNvPr id="6" name="Diagonal Stripe 5">
              <a:extLst>
                <a:ext uri="{FF2B5EF4-FFF2-40B4-BE49-F238E27FC236}">
                  <a16:creationId xmlns:a16="http://schemas.microsoft.com/office/drawing/2014/main" id="{0C924DEC-F4F3-4588-9908-42A6EE57168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7" name="Rectangle 6">
              <a:extLst>
                <a:ext uri="{FF2B5EF4-FFF2-40B4-BE49-F238E27FC236}">
                  <a16:creationId xmlns:a16="http://schemas.microsoft.com/office/drawing/2014/main" id="{3632845C-A2D5-489A-BB0C-746C43A88680}"/>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spTree>
    <p:extLst>
      <p:ext uri="{BB962C8B-B14F-4D97-AF65-F5344CB8AC3E}">
        <p14:creationId xmlns:p14="http://schemas.microsoft.com/office/powerpoint/2010/main" val="95596813"/>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2FEB8-1521-4930-9330-FB5EC8305370}"/>
              </a:ext>
            </a:extLst>
          </p:cNvPr>
          <p:cNvSpPr txBox="1"/>
          <p:nvPr/>
        </p:nvSpPr>
        <p:spPr>
          <a:xfrm>
            <a:off x="2228295" y="781235"/>
            <a:ext cx="5610688" cy="646331"/>
          </a:xfrm>
          <a:prstGeom prst="rect">
            <a:avLst/>
          </a:prstGeom>
          <a:noFill/>
        </p:spPr>
        <p:txBody>
          <a:bodyPr wrap="square" rtlCol="0">
            <a:spAutoFit/>
          </a:bodyPr>
          <a:lstStyle/>
          <a:p>
            <a:pPr algn="ctr"/>
            <a:r>
              <a:rPr lang="en-US" sz="3600" b="1"/>
              <a:t>Network Systems</a:t>
            </a:r>
          </a:p>
        </p:txBody>
      </p:sp>
      <p:sp>
        <p:nvSpPr>
          <p:cNvPr id="7" name="TextBox 6">
            <a:extLst>
              <a:ext uri="{FF2B5EF4-FFF2-40B4-BE49-F238E27FC236}">
                <a16:creationId xmlns:a16="http://schemas.microsoft.com/office/drawing/2014/main" id="{1E8E4650-7A70-4E3E-A345-7AE99E3DC9EF}"/>
              </a:ext>
            </a:extLst>
          </p:cNvPr>
          <p:cNvSpPr txBox="1"/>
          <p:nvPr/>
        </p:nvSpPr>
        <p:spPr>
          <a:xfrm>
            <a:off x="1052945" y="2715491"/>
            <a:ext cx="4387273" cy="369332"/>
          </a:xfrm>
          <a:prstGeom prst="rect">
            <a:avLst/>
          </a:prstGeom>
          <a:noFill/>
        </p:spPr>
        <p:txBody>
          <a:bodyPr wrap="square" rtlCol="0">
            <a:spAutoFit/>
          </a:bodyPr>
          <a:lstStyle/>
          <a:p>
            <a:pPr algn="ctr"/>
            <a:r>
              <a:rPr lang="en-US" b="1"/>
              <a:t>Single Wire Network</a:t>
            </a:r>
          </a:p>
        </p:txBody>
      </p:sp>
      <p:sp>
        <p:nvSpPr>
          <p:cNvPr id="9" name="TextBox 8">
            <a:extLst>
              <a:ext uri="{FF2B5EF4-FFF2-40B4-BE49-F238E27FC236}">
                <a16:creationId xmlns:a16="http://schemas.microsoft.com/office/drawing/2014/main" id="{0078BBF9-0089-497C-BB04-EC6588958F4E}"/>
              </a:ext>
            </a:extLst>
          </p:cNvPr>
          <p:cNvSpPr txBox="1"/>
          <p:nvPr/>
        </p:nvSpPr>
        <p:spPr>
          <a:xfrm>
            <a:off x="6751784" y="2715491"/>
            <a:ext cx="3098307" cy="369332"/>
          </a:xfrm>
          <a:prstGeom prst="rect">
            <a:avLst/>
          </a:prstGeom>
          <a:noFill/>
        </p:spPr>
        <p:txBody>
          <a:bodyPr wrap="square" rtlCol="0">
            <a:spAutoFit/>
          </a:bodyPr>
          <a:lstStyle/>
          <a:p>
            <a:pPr algn="ctr"/>
            <a:r>
              <a:rPr lang="en-US" b="1"/>
              <a:t>CAN BUS 2-Wire Network</a:t>
            </a:r>
          </a:p>
        </p:txBody>
      </p:sp>
      <p:sp>
        <p:nvSpPr>
          <p:cNvPr id="3" name="TextBox 2">
            <a:extLst>
              <a:ext uri="{FF2B5EF4-FFF2-40B4-BE49-F238E27FC236}">
                <a16:creationId xmlns:a16="http://schemas.microsoft.com/office/drawing/2014/main" id="{8E47D70D-4938-FAC9-7F46-626E9FA8166F}"/>
              </a:ext>
            </a:extLst>
          </p:cNvPr>
          <p:cNvSpPr txBox="1"/>
          <p:nvPr/>
        </p:nvSpPr>
        <p:spPr>
          <a:xfrm>
            <a:off x="3457221" y="1540462"/>
            <a:ext cx="11759" cy="1058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5" name="TextBox 4">
            <a:extLst>
              <a:ext uri="{FF2B5EF4-FFF2-40B4-BE49-F238E27FC236}">
                <a16:creationId xmlns:a16="http://schemas.microsoft.com/office/drawing/2014/main" id="{737EB907-E952-E42D-DB28-57A9C63D52C2}"/>
              </a:ext>
            </a:extLst>
          </p:cNvPr>
          <p:cNvSpPr txBox="1"/>
          <p:nvPr/>
        </p:nvSpPr>
        <p:spPr>
          <a:xfrm>
            <a:off x="1810925" y="1552221"/>
            <a:ext cx="705555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t>Networks Can Be Either a Single Wire or 2-WIre Networks</a:t>
            </a:r>
            <a:endParaRPr lang="en-US"/>
          </a:p>
        </p:txBody>
      </p:sp>
      <p:pic>
        <p:nvPicPr>
          <p:cNvPr id="8" name="Picture 9">
            <a:extLst>
              <a:ext uri="{FF2B5EF4-FFF2-40B4-BE49-F238E27FC236}">
                <a16:creationId xmlns:a16="http://schemas.microsoft.com/office/drawing/2014/main" id="{1BD531EA-8F0F-7897-708D-F4B345CD3C9F}"/>
              </a:ext>
            </a:extLst>
          </p:cNvPr>
          <p:cNvPicPr>
            <a:picLocks noChangeAspect="1"/>
          </p:cNvPicPr>
          <p:nvPr/>
        </p:nvPicPr>
        <p:blipFill>
          <a:blip r:embed="rId2"/>
          <a:stretch>
            <a:fillRect/>
          </a:stretch>
        </p:blipFill>
        <p:spPr>
          <a:xfrm>
            <a:off x="1422401" y="3435798"/>
            <a:ext cx="4210754" cy="1595071"/>
          </a:xfrm>
          <a:prstGeom prst="rect">
            <a:avLst/>
          </a:prstGeom>
        </p:spPr>
      </p:pic>
      <p:pic>
        <p:nvPicPr>
          <p:cNvPr id="10" name="Picture 10">
            <a:extLst>
              <a:ext uri="{FF2B5EF4-FFF2-40B4-BE49-F238E27FC236}">
                <a16:creationId xmlns:a16="http://schemas.microsoft.com/office/drawing/2014/main" id="{FD58897C-B40C-1D69-9F38-4763C3F28EF3}"/>
              </a:ext>
            </a:extLst>
          </p:cNvPr>
          <p:cNvPicPr>
            <a:picLocks noChangeAspect="1"/>
          </p:cNvPicPr>
          <p:nvPr/>
        </p:nvPicPr>
        <p:blipFill>
          <a:blip r:embed="rId3"/>
          <a:stretch>
            <a:fillRect/>
          </a:stretch>
        </p:blipFill>
        <p:spPr>
          <a:xfrm>
            <a:off x="6558845" y="3370814"/>
            <a:ext cx="3486384" cy="1725041"/>
          </a:xfrm>
          <a:prstGeom prst="rect">
            <a:avLst/>
          </a:prstGeom>
        </p:spPr>
      </p:pic>
    </p:spTree>
    <p:extLst>
      <p:ext uri="{BB962C8B-B14F-4D97-AF65-F5344CB8AC3E}">
        <p14:creationId xmlns:p14="http://schemas.microsoft.com/office/powerpoint/2010/main" val="1906974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5232202"/>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we heard from employers and why we started this project.</a:t>
            </a:r>
            <a:r>
              <a:rPr lang="en-US" dirty="0"/>
              <a:t> </a:t>
            </a:r>
          </a:p>
          <a:p>
            <a:pPr marL="285750" lvl="0" indent="-285750">
              <a:buFont typeface="Arial" panose="020B0604020202020204" pitchFamily="34" charset="0"/>
              <a:buChar char="•"/>
            </a:pPr>
            <a:r>
              <a:rPr lang="en-US" dirty="0"/>
              <a:t>Multiple listening sessions</a:t>
            </a:r>
          </a:p>
          <a:p>
            <a:pPr marL="285750" lvl="0" indent="-285750">
              <a:buFont typeface="Arial" panose="020B0604020202020204" pitchFamily="34" charset="0"/>
              <a:buChar char="•"/>
            </a:pPr>
            <a:r>
              <a:rPr lang="en-US" dirty="0"/>
              <a:t>What we heard</a:t>
            </a:r>
          </a:p>
          <a:p>
            <a:pPr marL="742950" lvl="1" indent="-285750">
              <a:buFont typeface="Courier New" panose="02070309020205020404" pitchFamily="49" charset="0"/>
              <a:buChar char="o"/>
            </a:pPr>
            <a:r>
              <a:rPr lang="en-US" dirty="0"/>
              <a:t>Graduates need to be well trained in electrical theory and electrical diagnosis</a:t>
            </a:r>
          </a:p>
          <a:p>
            <a:pPr marL="742950" lvl="1" indent="-285750">
              <a:buFont typeface="Courier New" panose="02070309020205020404" pitchFamily="49" charset="0"/>
              <a:buChar char="o"/>
            </a:pPr>
            <a:r>
              <a:rPr lang="en-US" dirty="0"/>
              <a:t>Incoming students are interested in new technology</a:t>
            </a:r>
          </a:p>
          <a:p>
            <a:pPr marL="742950" lvl="1" indent="-285750">
              <a:buFont typeface="Courier New" panose="02070309020205020404" pitchFamily="49" charset="0"/>
              <a:buChar char="o"/>
            </a:pPr>
            <a:r>
              <a:rPr lang="en-US" dirty="0"/>
              <a:t>Emerging technologies can be a “hook” for students to consider a transportation pathway</a:t>
            </a:r>
          </a:p>
          <a:p>
            <a:pPr marL="742950" lvl="1" indent="-285750">
              <a:buFont typeface="Courier New" panose="02070309020205020404" pitchFamily="49" charset="0"/>
              <a:buChar char="o"/>
            </a:pPr>
            <a:r>
              <a:rPr lang="en-US" dirty="0"/>
              <a:t>Autonomous technology is an emerging technology in diesel truck/equipment technician and driver/operator programs</a:t>
            </a:r>
          </a:p>
          <a:p>
            <a:pPr marL="742950" lvl="1" indent="-285750">
              <a:buFont typeface="Courier New" panose="02070309020205020404" pitchFamily="49" charset="0"/>
              <a:buChar char="o"/>
            </a:pPr>
            <a:r>
              <a:rPr lang="en-US" dirty="0"/>
              <a:t>Autonomous technology can be a method in teaching electrical theory and diagnostic techniques</a:t>
            </a:r>
          </a:p>
          <a:p>
            <a:pPr marL="742950" lvl="1" indent="-285750">
              <a:buFont typeface="Courier New" panose="02070309020205020404" pitchFamily="49" charset="0"/>
              <a:buChar char="o"/>
            </a:pPr>
            <a:r>
              <a:rPr lang="en-US" dirty="0"/>
              <a:t>New technology is expensive</a:t>
            </a:r>
          </a:p>
          <a:p>
            <a:pPr marL="742950" lvl="1" indent="-285750">
              <a:buFont typeface="Courier New" panose="02070309020205020404" pitchFamily="49" charset="0"/>
              <a:buChar char="o"/>
            </a:pPr>
            <a:r>
              <a:rPr lang="en-US" dirty="0"/>
              <a:t>Colleges can’t afford additional expenses – some are struggling to keep the doors open</a:t>
            </a:r>
          </a:p>
        </p:txBody>
      </p:sp>
      <p:grpSp>
        <p:nvGrpSpPr>
          <p:cNvPr id="3" name="Group 2">
            <a:extLst>
              <a:ext uri="{FF2B5EF4-FFF2-40B4-BE49-F238E27FC236}">
                <a16:creationId xmlns:a16="http://schemas.microsoft.com/office/drawing/2014/main" id="{A6640681-C10C-42FF-AF4C-EDF607AB8740}"/>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EE922AE9-86CF-4366-8184-18294BF1EE40}"/>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19125D4D-D577-4059-8CD1-9A823FE43A5F}"/>
                </a:ext>
              </a:extLst>
            </p:cNvPr>
            <p:cNvSpPr/>
            <p:nvPr/>
          </p:nvSpPr>
          <p:spPr>
            <a:xfrm rot="2570539">
              <a:off x="10842867" y="423594"/>
              <a:ext cx="1018227"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Carl</a:t>
              </a:r>
            </a:p>
          </p:txBody>
        </p:sp>
      </p:grpSp>
    </p:spTree>
    <p:extLst>
      <p:ext uri="{BB962C8B-B14F-4D97-AF65-F5344CB8AC3E}">
        <p14:creationId xmlns:p14="http://schemas.microsoft.com/office/powerpoint/2010/main" val="1896757330"/>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36EB3E-17FF-4DAC-8920-DBD47ECA2EAC}"/>
              </a:ext>
            </a:extLst>
          </p:cNvPr>
          <p:cNvSpPr txBox="1"/>
          <p:nvPr/>
        </p:nvSpPr>
        <p:spPr>
          <a:xfrm>
            <a:off x="652481" y="1382486"/>
            <a:ext cx="3547581" cy="4093028"/>
          </a:xfrm>
          <a:prstGeom prst="rect">
            <a:avLst/>
          </a:prstGeom>
        </p:spPr>
        <p:txBody>
          <a:bodyPr vert="horz" lIns="91440" tIns="45720" rIns="91440" bIns="45720" rtlCol="0" anchor="ctr">
            <a:normAutofit/>
          </a:bodyPr>
          <a:lstStyle/>
          <a:p>
            <a:pPr>
              <a:spcBef>
                <a:spcPct val="0"/>
              </a:spcBef>
              <a:spcAft>
                <a:spcPts val="600"/>
              </a:spcAft>
            </a:pPr>
            <a:r>
              <a:rPr lang="en-US" sz="4400" b="1">
                <a:solidFill>
                  <a:schemeClr val="accent1">
                    <a:lumMod val="75000"/>
                  </a:schemeClr>
                </a:solidFill>
                <a:latin typeface="+mj-lt"/>
                <a:ea typeface="+mj-ea"/>
                <a:cs typeface="+mj-cs"/>
              </a:rPr>
              <a:t>CAN BUS</a:t>
            </a:r>
          </a:p>
        </p:txBody>
      </p:sp>
      <p:graphicFrame>
        <p:nvGraphicFramePr>
          <p:cNvPr id="47" name="TextBox 3">
            <a:extLst>
              <a:ext uri="{FF2B5EF4-FFF2-40B4-BE49-F238E27FC236}">
                <a16:creationId xmlns:a16="http://schemas.microsoft.com/office/drawing/2014/main" id="{54F6497C-78C6-41A9-A21C-30EF922CD849}"/>
              </a:ext>
            </a:extLst>
          </p:cNvPr>
          <p:cNvGraphicFramePr/>
          <p:nvPr>
            <p:extLst>
              <p:ext uri="{D42A27DB-BD31-4B8C-83A1-F6EECF244321}">
                <p14:modId xmlns:p14="http://schemas.microsoft.com/office/powerpoint/2010/main" val="2311961638"/>
              </p:ext>
            </p:extLst>
          </p:nvPr>
        </p:nvGraphicFramePr>
        <p:xfrm>
          <a:off x="3166907" y="817564"/>
          <a:ext cx="6692814" cy="4823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 name="TextBox 16">
            <a:extLst>
              <a:ext uri="{FF2B5EF4-FFF2-40B4-BE49-F238E27FC236}">
                <a16:creationId xmlns:a16="http://schemas.microsoft.com/office/drawing/2014/main" id="{8560C577-6638-A163-838D-ED62B56A10E8}"/>
              </a:ext>
            </a:extLst>
          </p:cNvPr>
          <p:cNvSpPr txBox="1"/>
          <p:nvPr/>
        </p:nvSpPr>
        <p:spPr>
          <a:xfrm>
            <a:off x="656166" y="1326444"/>
            <a:ext cx="251648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t>2- Wire High Speed Networks Used In Vehicles are Called CAN BUS Networks.</a:t>
            </a:r>
            <a:endParaRPr lang="en-US"/>
          </a:p>
        </p:txBody>
      </p:sp>
    </p:spTree>
    <p:extLst>
      <p:ext uri="{BB962C8B-B14F-4D97-AF65-F5344CB8AC3E}">
        <p14:creationId xmlns:p14="http://schemas.microsoft.com/office/powerpoint/2010/main" val="2085872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98EB0C-064B-4C35-8EB5-B14F36C04085}"/>
              </a:ext>
            </a:extLst>
          </p:cNvPr>
          <p:cNvSpPr txBox="1"/>
          <p:nvPr/>
        </p:nvSpPr>
        <p:spPr>
          <a:xfrm>
            <a:off x="655146" y="651169"/>
            <a:ext cx="8700469" cy="4678204"/>
          </a:xfrm>
          <a:prstGeom prst="rect">
            <a:avLst/>
          </a:prstGeom>
          <a:noFill/>
          <a:ln w="15875">
            <a:noFill/>
          </a:ln>
        </p:spPr>
        <p:txBody>
          <a:bodyPr wrap="square" lIns="91440" tIns="45720" rIns="91440" bIns="45720" rtlCol="0" anchor="t">
            <a:spAutoFit/>
          </a:bodyPr>
          <a:lstStyle/>
          <a:p>
            <a:r>
              <a:rPr lang="en-US" sz="4000" b="1" dirty="0">
                <a:latin typeface="Arial Black"/>
                <a:cs typeface="Arial Black" panose="020B0604020202020204" pitchFamily="34" charset="0"/>
              </a:rPr>
              <a:t>Overview of ISA-TOPE Grant</a:t>
            </a:r>
            <a:endParaRPr lang="en-US" sz="4000" b="1" dirty="0">
              <a:latin typeface="Arial Black" panose="020B0604020202020204" pitchFamily="34" charset="0"/>
              <a:cs typeface="Arial Black" panose="020B0604020202020204" pitchFamily="34" charset="0"/>
            </a:endParaRPr>
          </a:p>
          <a:p>
            <a:endParaRPr lang="en-US" sz="2400" dirty="0">
              <a:latin typeface="Arial"/>
              <a:cs typeface="Arial"/>
            </a:endParaRPr>
          </a:p>
          <a:p>
            <a:r>
              <a:rPr lang="en-US" b="1" dirty="0"/>
              <a:t>What the grant does and how the project works</a:t>
            </a:r>
            <a:r>
              <a:rPr lang="en-US" dirty="0"/>
              <a:t> </a:t>
            </a:r>
          </a:p>
          <a:p>
            <a:pPr marL="342900" marR="0" lvl="0" indent="-342900">
              <a:spcBef>
                <a:spcPts val="0"/>
              </a:spcBef>
              <a:spcAft>
                <a:spcPts val="0"/>
              </a:spcAft>
              <a:buFont typeface="Symbol" panose="05050102010706020507" pitchFamily="18"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What we are doing</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Buying autonomous technology in the heavy truck and construction arena to be shared with colleges around the state</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Curating OEM approved professional development related to autonomous technology specific to items purchased</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1143000" marR="0" lvl="2" indent="-228600">
              <a:spcBef>
                <a:spcPts val="0"/>
              </a:spcBef>
              <a:spcAft>
                <a:spcPts val="0"/>
              </a:spcAft>
              <a:buFont typeface="Wingdings" panose="05000000000000000000" pitchFamily="2" charset="2"/>
              <a:buChar char=""/>
            </a:pPr>
            <a:r>
              <a:rPr lang="en-US" dirty="0">
                <a:latin typeface="Arial" panose="020B0604020202020204" pitchFamily="34" charset="0"/>
                <a:ea typeface="Times New Roman" panose="02020603050405020304" pitchFamily="18" charset="0"/>
                <a:cs typeface="Times New Roman" panose="02020603050405020304" pitchFamily="18" charset="0"/>
              </a:rPr>
              <a:t>Creating OER for use in the classroom when teaching about autonomous technologies</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Leveraging our existing “Can I Borrow That?” program (</a:t>
            </a:r>
            <a:r>
              <a:rPr lang="en-US" dirty="0">
                <a:solidFill>
                  <a:schemeClr val="accent2">
                    <a:lumMod val="60000"/>
                    <a:lumOff val="40000"/>
                  </a:schemeClr>
                </a:solidFill>
                <a:latin typeface="Arial" panose="020B0604020202020204" pitchFamily="34" charset="0"/>
                <a:ea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https://www.minntran.org/can-i-borrow-that/</a:t>
            </a:r>
            <a:r>
              <a:rPr lang="en-US" dirty="0">
                <a:latin typeface="Arial" panose="020B0604020202020204" pitchFamily="34"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Times New Roman" panose="02020603050405020304" pitchFamily="18" charset="0"/>
              <a:cs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dirty="0">
                <a:latin typeface="Arial" panose="020B0604020202020204" pitchFamily="34" charset="0"/>
                <a:ea typeface="Times New Roman" panose="02020603050405020304" pitchFamily="18" charset="0"/>
                <a:cs typeface="Times New Roman" panose="02020603050405020304" pitchFamily="18" charset="0"/>
              </a:rPr>
              <a:t>Communicate about the program through existing channels (Sector Meetings, Newsletter, ASE, AED, etc.) along with new resources (NCAT, CAAT, ATE Connect, etc.)</a:t>
            </a:r>
            <a:endParaRPr lang="en-US" dirty="0">
              <a:latin typeface="Calibri" panose="020F0502020204030204" pitchFamily="34" charset="0"/>
              <a:ea typeface="Times New Roman" panose="02020603050405020304" pitchFamily="18" charset="0"/>
              <a:cs typeface="Times New Roman" panose="02020603050405020304" pitchFamily="18" charset="0"/>
            </a:endParaRPr>
          </a:p>
        </p:txBody>
      </p:sp>
      <p:grpSp>
        <p:nvGrpSpPr>
          <p:cNvPr id="3" name="Group 2">
            <a:extLst>
              <a:ext uri="{FF2B5EF4-FFF2-40B4-BE49-F238E27FC236}">
                <a16:creationId xmlns:a16="http://schemas.microsoft.com/office/drawing/2014/main" id="{F34E8AB9-75BD-4D4C-96A6-491662DE02D2}"/>
              </a:ext>
            </a:extLst>
          </p:cNvPr>
          <p:cNvGrpSpPr/>
          <p:nvPr/>
        </p:nvGrpSpPr>
        <p:grpSpPr>
          <a:xfrm>
            <a:off x="9636759" y="0"/>
            <a:ext cx="2631440" cy="2194560"/>
            <a:chOff x="9636759" y="0"/>
            <a:chExt cx="2631440" cy="2194560"/>
          </a:xfrm>
        </p:grpSpPr>
        <p:sp>
          <p:nvSpPr>
            <p:cNvPr id="5" name="Diagonal Stripe 4">
              <a:extLst>
                <a:ext uri="{FF2B5EF4-FFF2-40B4-BE49-F238E27FC236}">
                  <a16:creationId xmlns:a16="http://schemas.microsoft.com/office/drawing/2014/main" id="{AABF1F71-BE53-4CB7-86CB-BD869BBE308B}"/>
                </a:ext>
              </a:extLst>
            </p:cNvPr>
            <p:cNvSpPr/>
            <p:nvPr/>
          </p:nvSpPr>
          <p:spPr>
            <a:xfrm rot="5400000">
              <a:off x="9855199" y="-218440"/>
              <a:ext cx="2194560" cy="2631440"/>
            </a:xfrm>
            <a:prstGeom prst="diagStripe">
              <a:avLst>
                <a:gd name="adj" fmla="val 4729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6" name="Rectangle 5">
              <a:extLst>
                <a:ext uri="{FF2B5EF4-FFF2-40B4-BE49-F238E27FC236}">
                  <a16:creationId xmlns:a16="http://schemas.microsoft.com/office/drawing/2014/main" id="{0B445A64-8416-4332-B305-8CA34A7E360B}"/>
                </a:ext>
              </a:extLst>
            </p:cNvPr>
            <p:cNvSpPr/>
            <p:nvPr/>
          </p:nvSpPr>
          <p:spPr>
            <a:xfrm rot="2570539">
              <a:off x="10746686" y="423594"/>
              <a:ext cx="1210589" cy="646331"/>
            </a:xfrm>
            <a:prstGeom prst="rect">
              <a:avLst/>
            </a:prstGeom>
            <a:noFill/>
          </p:spPr>
          <p:txBody>
            <a:bodyPr wrap="none" lIns="91440" tIns="45720" rIns="91440" bIns="45720">
              <a:spAutoFit/>
            </a:bodyPr>
            <a:lstStyle/>
            <a:p>
              <a:pPr algn="ctr"/>
              <a:r>
                <a:rPr lang="en-US" sz="3600" b="0" cap="none" spc="0" dirty="0">
                  <a:ln w="0"/>
                  <a:solidFill>
                    <a:schemeClr val="tx1"/>
                  </a:solidFill>
                  <a:effectLst>
                    <a:outerShdw blurRad="38100" dist="19050" dir="2700000" algn="tl" rotWithShape="0">
                      <a:schemeClr val="dk1">
                        <a:alpha val="40000"/>
                      </a:schemeClr>
                    </a:outerShdw>
                  </a:effectLst>
                </a:rPr>
                <a:t>Chris</a:t>
              </a:r>
            </a:p>
          </p:txBody>
        </p:sp>
      </p:grpSp>
      <p:pic>
        <p:nvPicPr>
          <p:cNvPr id="2" name="Picture 1">
            <a:extLst>
              <a:ext uri="{FF2B5EF4-FFF2-40B4-BE49-F238E27FC236}">
                <a16:creationId xmlns:a16="http://schemas.microsoft.com/office/drawing/2014/main" id="{69EB5F43-F77C-4033-BC7A-7A44F00418C3}"/>
              </a:ext>
            </a:extLst>
          </p:cNvPr>
          <p:cNvPicPr>
            <a:picLocks noChangeAspect="1"/>
          </p:cNvPicPr>
          <p:nvPr/>
        </p:nvPicPr>
        <p:blipFill>
          <a:blip r:embed="rId3"/>
          <a:stretch>
            <a:fillRect/>
          </a:stretch>
        </p:blipFill>
        <p:spPr>
          <a:xfrm>
            <a:off x="9143999" y="1620520"/>
            <a:ext cx="1808480" cy="1808480"/>
          </a:xfrm>
          <a:prstGeom prst="rect">
            <a:avLst/>
          </a:prstGeom>
        </p:spPr>
      </p:pic>
    </p:spTree>
    <p:extLst>
      <p:ext uri="{BB962C8B-B14F-4D97-AF65-F5344CB8AC3E}">
        <p14:creationId xmlns:p14="http://schemas.microsoft.com/office/powerpoint/2010/main" val="1075489859"/>
      </p:ext>
    </p:extLst>
  </p:cSld>
  <p:clrMapOvr>
    <a:masterClrMapping/>
  </p:clrMapOvr>
  <mc:AlternateContent xmlns:mc="http://schemas.openxmlformats.org/markup-compatibility/2006" xmlns:p14="http://schemas.microsoft.com/office/powerpoint/2010/main">
    <mc:Choice Requires="p14">
      <p:transition spd="slow" p14:dur="2000" advTm="20108"/>
    </mc:Choice>
    <mc:Fallback xmlns="">
      <p:transition spd="slow" advTm="20108"/>
    </mc:Fallback>
  </mc:AlternateContent>
</p:sld>
</file>

<file path=ppt/theme/theme1.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3.xml><?xml version="1.0" encoding="utf-8"?>
<a:theme xmlns:a="http://schemas.openxmlformats.org/drawingml/2006/main" name="Facet">
  <a:themeElements>
    <a:clrScheme name="Custom 2">
      <a:dk1>
        <a:srgbClr val="000000"/>
      </a:dk1>
      <a:lt1>
        <a:srgbClr val="FFFFFF"/>
      </a:lt1>
      <a:dk2>
        <a:srgbClr val="000000"/>
      </a:dk2>
      <a:lt2>
        <a:srgbClr val="F8F8F8"/>
      </a:lt2>
      <a:accent1>
        <a:srgbClr val="DDDDDD"/>
      </a:accent1>
      <a:accent2>
        <a:srgbClr val="003B66"/>
      </a:accent2>
      <a:accent3>
        <a:srgbClr val="003B66"/>
      </a:accent3>
      <a:accent4>
        <a:srgbClr val="003B66"/>
      </a:accent4>
      <a:accent5>
        <a:srgbClr val="003B66"/>
      </a:accent5>
      <a:accent6>
        <a:srgbClr val="003B66"/>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22CA95A2695E34291D4CEFE95C4DF68" ma:contentTypeVersion="18" ma:contentTypeDescription="Create a new document." ma:contentTypeScope="" ma:versionID="e9690ae7ed4334bb497d3140cf0f213f">
  <xsd:schema xmlns:xsd="http://www.w3.org/2001/XMLSchema" xmlns:xs="http://www.w3.org/2001/XMLSchema" xmlns:p="http://schemas.microsoft.com/office/2006/metadata/properties" xmlns:ns2="30e9c36f-678e-41da-ab09-c15e53a3b3ff" xmlns:ns3="286caa70-3536-4aff-a57f-2e8d08ba9012" targetNamespace="http://schemas.microsoft.com/office/2006/metadata/properties" ma:root="true" ma:fieldsID="0fb4e4b6316538fb8317c8df18e91018" ns2:_="" ns3:_="">
    <xsd:import namespace="30e9c36f-678e-41da-ab09-c15e53a3b3ff"/>
    <xsd:import namespace="286caa70-3536-4aff-a57f-2e8d08ba901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3:SharedWithUsers" minOccurs="0"/>
                <xsd:element ref="ns3:SharedWithDetails" minOccurs="0"/>
                <xsd:element ref="ns2:MediaServiceLocation" minOccurs="0"/>
                <xsd:element ref="ns2:finished"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e9c36f-678e-41da-ab09-c15e53a3b3f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f95a9afa-61c7-4e96-8bec-901bd188774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finished" ma:index="24" nillable="true" ma:displayName="finished " ma:description="this is complete " ma:format="Dropdown" ma:internalName="finished">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86caa70-3536-4aff-a57f-2e8d08ba9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f78bdec3-8c33-4949-a7ab-a713e41e0802}" ma:internalName="TaxCatchAll" ma:showField="CatchAllData" ma:web="286caa70-3536-4aff-a57f-2e8d08ba9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0e9c36f-678e-41da-ab09-c15e53a3b3ff">
      <Terms xmlns="http://schemas.microsoft.com/office/infopath/2007/PartnerControls"/>
    </lcf76f155ced4ddcb4097134ff3c332f>
    <TaxCatchAll xmlns="286caa70-3536-4aff-a57f-2e8d08ba9012" xsi:nil="true"/>
    <finished xmlns="30e9c36f-678e-41da-ab09-c15e53a3b3ff" xsi:nil="true"/>
  </documentManagement>
</p:properties>
</file>

<file path=customXml/itemProps1.xml><?xml version="1.0" encoding="utf-8"?>
<ds:datastoreItem xmlns:ds="http://schemas.openxmlformats.org/officeDocument/2006/customXml" ds:itemID="{B1F6425B-48F5-41D1-8A9E-64267225E17A}">
  <ds:schemaRefs>
    <ds:schemaRef ds:uri="http://schemas.microsoft.com/sharepoint/v3/contenttype/forms"/>
  </ds:schemaRefs>
</ds:datastoreItem>
</file>

<file path=customXml/itemProps2.xml><?xml version="1.0" encoding="utf-8"?>
<ds:datastoreItem xmlns:ds="http://schemas.openxmlformats.org/officeDocument/2006/customXml" ds:itemID="{9BB4F300-456B-433E-8580-F46DF40E85E3}"/>
</file>

<file path=customXml/itemProps3.xml><?xml version="1.0" encoding="utf-8"?>
<ds:datastoreItem xmlns:ds="http://schemas.openxmlformats.org/officeDocument/2006/customXml" ds:itemID="{E37013C0-98BE-4A63-B679-77030D55F819}">
  <ds:schemaRefs>
    <ds:schemaRef ds:uri="30e9c36f-678e-41da-ab09-c15e53a3b3ff"/>
    <ds:schemaRef ds:uri="http://schemas.microsoft.com/office/2006/metadata/properties"/>
    <ds:schemaRef ds:uri="http://purl.org/dc/elements/1.1/"/>
    <ds:schemaRef ds:uri="http://www.w3.org/XML/1998/namespace"/>
    <ds:schemaRef ds:uri="http://purl.org/dc/dcmityp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286caa70-3536-4aff-a57f-2e8d08ba9012"/>
  </ds:schemaRefs>
</ds:datastoreItem>
</file>

<file path=docProps/app.xml><?xml version="1.0" encoding="utf-8"?>
<Properties xmlns="http://schemas.openxmlformats.org/officeDocument/2006/extended-properties" xmlns:vt="http://schemas.openxmlformats.org/officeDocument/2006/docPropsVTypes">
  <Template>{BC424067-104C-5E46-84FC-F86D463E03AE}tf10001060</Template>
  <TotalTime>117</TotalTime>
  <Words>850</Words>
  <Application>Microsoft Office PowerPoint</Application>
  <PresentationFormat>Widescreen</PresentationFormat>
  <Paragraphs>127</Paragraphs>
  <Slides>34</Slides>
  <Notes>0</Notes>
  <HiddenSlides>0</HiddenSlides>
  <MMClips>0</MMClips>
  <ScaleCrop>false</ScaleCrop>
  <HeadingPairs>
    <vt:vector size="4" baseType="variant">
      <vt:variant>
        <vt:lpstr>Theme</vt:lpstr>
      </vt:variant>
      <vt:variant>
        <vt:i4>3</vt:i4>
      </vt:variant>
      <vt:variant>
        <vt:lpstr>Slide Titles</vt:lpstr>
      </vt:variant>
      <vt:variant>
        <vt:i4>34</vt:i4>
      </vt:variant>
    </vt:vector>
  </HeadingPairs>
  <TitlesOfParts>
    <vt:vector size="37" baseType="lpstr">
      <vt:lpstr>Facet</vt:lpstr>
      <vt:lpstr>Facet</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DVS CDL Testing Efficiencies Committee Recommendations</dc:title>
  <dc:creator>Carl Borleis</dc:creator>
  <cp:lastModifiedBy>Jelen, Cassidy P</cp:lastModifiedBy>
  <cp:revision>54</cp:revision>
  <dcterms:created xsi:type="dcterms:W3CDTF">2020-10-30T16:31:43Z</dcterms:created>
  <dcterms:modified xsi:type="dcterms:W3CDTF">2023-08-01T16:36:09Z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0x010100022CA95A2695E34291D4CEFE95C4DF68</vt:lpwstr>
  </property>
  <property fmtid="{D5CDD505-2E9C-101B-9397-08002B2CF9AE}" pid="3" name="MediaServiceImageTags">
    <vt:lpwstr/>
  </property>
</Properties>
</file>