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70" r:id="rId5"/>
    <p:sldId id="274" r:id="rId6"/>
    <p:sldId id="275" r:id="rId7"/>
    <p:sldId id="286" r:id="rId8"/>
    <p:sldId id="276" r:id="rId9"/>
    <p:sldId id="277" r:id="rId10"/>
    <p:sldId id="278" r:id="rId11"/>
    <p:sldId id="279" r:id="rId12"/>
    <p:sldId id="284" r:id="rId13"/>
    <p:sldId id="280" r:id="rId14"/>
    <p:sldId id="281" r:id="rId15"/>
    <p:sldId id="283" r:id="rId16"/>
    <p:sldId id="262"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B69D47-FA8A-4547-8710-BF83EBEECE45}" v="5" dt="2023-06-07T13:28:26.021"/>
    <p1510:client id="{7BC3E894-B735-4ECE-82E2-8A3FFEEA7745}" v="5" dt="2022-12-21T18:12:20.505"/>
    <p1510:client id="{A81C5B65-259A-45AE-BCB8-5B6C96BCDD91}" v="7" dt="2023-06-02T21:38:16.428"/>
    <p1510:client id="{A843CB50-FB13-42C7-B5DE-6C154E672ADC}" v="15" dt="2022-12-21T17:59:59.822"/>
    <p1510:client id="{AB65B33B-E863-4EDD-AC9C-AAAEC9659591}" v="6" dt="2022-12-23T14:50:17.787"/>
    <p1510:client id="{ACF1884A-557C-2FF4-AD91-D33CE38D45F3}" v="277" dt="2023-04-18T02:34:34.7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3"/>
  </p:normalViewPr>
  <p:slideViewPr>
    <p:cSldViewPr snapToGrid="0">
      <p:cViewPr varScale="1">
        <p:scale>
          <a:sx n="114" d="100"/>
          <a:sy n="114" d="100"/>
        </p:scale>
        <p:origin x="92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dfield, Christopher J" userId="S::wh2258xd@minnstate.edu::5283a873-5c76-45cc-9095-420d2b26abe4" providerId="AD" clId="Web-{A843CB50-FB13-42C7-B5DE-6C154E672ADC}"/>
    <pc:docChg chg="modSld">
      <pc:chgData name="Hadfield, Christopher J" userId="S::wh2258xd@minnstate.edu::5283a873-5c76-45cc-9095-420d2b26abe4" providerId="AD" clId="Web-{A843CB50-FB13-42C7-B5DE-6C154E672ADC}" dt="2022-12-21T17:59:58.603" v="13" actId="20577"/>
      <pc:docMkLst>
        <pc:docMk/>
      </pc:docMkLst>
      <pc:sldChg chg="modSp">
        <pc:chgData name="Hadfield, Christopher J" userId="S::wh2258xd@minnstate.edu::5283a873-5c76-45cc-9095-420d2b26abe4" providerId="AD" clId="Web-{A843CB50-FB13-42C7-B5DE-6C154E672ADC}" dt="2022-12-21T17:59:58.603" v="13" actId="20577"/>
        <pc:sldMkLst>
          <pc:docMk/>
          <pc:sldMk cId="3917309598" sldId="270"/>
        </pc:sldMkLst>
        <pc:spChg chg="mod">
          <ac:chgData name="Hadfield, Christopher J" userId="S::wh2258xd@minnstate.edu::5283a873-5c76-45cc-9095-420d2b26abe4" providerId="AD" clId="Web-{A843CB50-FB13-42C7-B5DE-6C154E672ADC}" dt="2022-12-21T17:59:58.603" v="13" actId="20577"/>
          <ac:spMkLst>
            <pc:docMk/>
            <pc:sldMk cId="3917309598" sldId="270"/>
            <ac:spMk id="4" creationId="{B77D6947-C57F-354F-ACE9-BA3E5054F06E}"/>
          </ac:spMkLst>
        </pc:spChg>
      </pc:sldChg>
    </pc:docChg>
  </pc:docChgLst>
  <pc:docChgLst>
    <pc:chgData name="Borleis, Carl W" userId="S::to1403tt@minnstate.edu::5c7db654-1e02-44ad-9691-e1eae14e0b66" providerId="AD" clId="Web-{AB65B33B-E863-4EDD-AC9C-AAAEC9659591}"/>
    <pc:docChg chg="addSld delSld addMainMaster delMainMaster">
      <pc:chgData name="Borleis, Carl W" userId="S::to1403tt@minnstate.edu::5c7db654-1e02-44ad-9691-e1eae14e0b66" providerId="AD" clId="Web-{AB65B33B-E863-4EDD-AC9C-AAAEC9659591}" dt="2022-12-23T14:50:17.787" v="5"/>
      <pc:docMkLst>
        <pc:docMk/>
      </pc:docMkLst>
      <pc:sldChg chg="new del">
        <pc:chgData name="Borleis, Carl W" userId="S::to1403tt@minnstate.edu::5c7db654-1e02-44ad-9691-e1eae14e0b66" providerId="AD" clId="Web-{AB65B33B-E863-4EDD-AC9C-AAAEC9659591}" dt="2022-12-23T14:50:17.787" v="5"/>
        <pc:sldMkLst>
          <pc:docMk/>
          <pc:sldMk cId="2660639935" sldId="285"/>
        </pc:sldMkLst>
      </pc:sldChg>
      <pc:sldChg chg="add del">
        <pc:chgData name="Borleis, Carl W" userId="S::to1403tt@minnstate.edu::5c7db654-1e02-44ad-9691-e1eae14e0b66" providerId="AD" clId="Web-{AB65B33B-E863-4EDD-AC9C-AAAEC9659591}" dt="2022-12-23T14:50:12.724" v="4"/>
        <pc:sldMkLst>
          <pc:docMk/>
          <pc:sldMk cId="2080488480" sldId="286"/>
        </pc:sldMkLst>
      </pc:sldChg>
      <pc:sldChg chg="add del">
        <pc:chgData name="Borleis, Carl W" userId="S::to1403tt@minnstate.edu::5c7db654-1e02-44ad-9691-e1eae14e0b66" providerId="AD" clId="Web-{AB65B33B-E863-4EDD-AC9C-AAAEC9659591}" dt="2022-12-23T14:50:10.037" v="3"/>
        <pc:sldMkLst>
          <pc:docMk/>
          <pc:sldMk cId="2574517645" sldId="287"/>
        </pc:sldMkLst>
      </pc:sldChg>
      <pc:sldMasterChg chg="add del addSldLayout delSldLayout">
        <pc:chgData name="Borleis, Carl W" userId="S::to1403tt@minnstate.edu::5c7db654-1e02-44ad-9691-e1eae14e0b66" providerId="AD" clId="Web-{AB65B33B-E863-4EDD-AC9C-AAAEC9659591}" dt="2022-12-23T14:50:12.724" v="4"/>
        <pc:sldMasterMkLst>
          <pc:docMk/>
          <pc:sldMasterMk cId="1080265784" sldId="2147483740"/>
        </pc:sldMasterMkLst>
        <pc:sldLayoutChg chg="add del">
          <pc:chgData name="Borleis, Carl W" userId="S::to1403tt@minnstate.edu::5c7db654-1e02-44ad-9691-e1eae14e0b66" providerId="AD" clId="Web-{AB65B33B-E863-4EDD-AC9C-AAAEC9659591}" dt="2022-12-23T14:50:12.724" v="4"/>
          <pc:sldLayoutMkLst>
            <pc:docMk/>
            <pc:sldMasterMk cId="1080265784" sldId="2147483740"/>
            <pc:sldLayoutMk cId="2271050121" sldId="2147483741"/>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4170759131" sldId="2147483742"/>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582152237" sldId="2147483743"/>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1545373039" sldId="2147483744"/>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4097510370" sldId="2147483745"/>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1493043474" sldId="2147483746"/>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2216953928" sldId="2147483747"/>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3472712170" sldId="2147483748"/>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2364380471" sldId="2147483749"/>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2616692210" sldId="2147483750"/>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2460602665" sldId="2147483751"/>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2850512292" sldId="2147483752"/>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3586050384" sldId="2147483753"/>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4222645765" sldId="2147483754"/>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965958514" sldId="2147483755"/>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1933908185" sldId="2147483756"/>
          </pc:sldLayoutMkLst>
        </pc:sldLayoutChg>
      </pc:sldMasterChg>
    </pc:docChg>
  </pc:docChgLst>
  <pc:docChgLst>
    <pc:chgData name="Hadfield, Christopher J" userId="S::wh2258xd@minnstate.edu::5283a873-5c76-45cc-9095-420d2b26abe4" providerId="AD" clId="Web-{7BC3E894-B735-4ECE-82E2-8A3FFEEA7745}"/>
    <pc:docChg chg="modSld">
      <pc:chgData name="Hadfield, Christopher J" userId="S::wh2258xd@minnstate.edu::5283a873-5c76-45cc-9095-420d2b26abe4" providerId="AD" clId="Web-{7BC3E894-B735-4ECE-82E2-8A3FFEEA7745}" dt="2022-12-21T18:12:20.505" v="4" actId="20577"/>
      <pc:docMkLst>
        <pc:docMk/>
      </pc:docMkLst>
      <pc:sldChg chg="modSp">
        <pc:chgData name="Hadfield, Christopher J" userId="S::wh2258xd@minnstate.edu::5283a873-5c76-45cc-9095-420d2b26abe4" providerId="AD" clId="Web-{7BC3E894-B735-4ECE-82E2-8A3FFEEA7745}" dt="2022-12-21T18:12:20.505" v="4" actId="20577"/>
        <pc:sldMkLst>
          <pc:docMk/>
          <pc:sldMk cId="3917309598" sldId="270"/>
        </pc:sldMkLst>
        <pc:spChg chg="mod">
          <ac:chgData name="Hadfield, Christopher J" userId="S::wh2258xd@minnstate.edu::5283a873-5c76-45cc-9095-420d2b26abe4" providerId="AD" clId="Web-{7BC3E894-B735-4ECE-82E2-8A3FFEEA7745}" dt="2022-12-21T18:12:20.505" v="4" actId="20577"/>
          <ac:spMkLst>
            <pc:docMk/>
            <pc:sldMk cId="3917309598" sldId="270"/>
            <ac:spMk id="4" creationId="{B77D6947-C57F-354F-ACE9-BA3E5054F06E}"/>
          </ac:spMkLst>
        </pc:spChg>
      </pc:sldChg>
    </pc:docChg>
  </pc:docChgLst>
  <pc:docChgLst>
    <pc:chgData name="Brownlee, Forrest A" userId="S::ie8445pa@minnstate.edu::ae712bf2-a8ed-4131-9894-56ce61ffd03e" providerId="AD" clId="Web-{02B69D47-FA8A-4547-8710-BF83EBEECE45}"/>
    <pc:docChg chg="modSld">
      <pc:chgData name="Brownlee, Forrest A" userId="S::ie8445pa@minnstate.edu::ae712bf2-a8ed-4131-9894-56ce61ffd03e" providerId="AD" clId="Web-{02B69D47-FA8A-4547-8710-BF83EBEECE45}" dt="2023-06-07T13:28:26.021" v="4" actId="20577"/>
      <pc:docMkLst>
        <pc:docMk/>
      </pc:docMkLst>
      <pc:sldChg chg="modSp">
        <pc:chgData name="Brownlee, Forrest A" userId="S::ie8445pa@minnstate.edu::ae712bf2-a8ed-4131-9894-56ce61ffd03e" providerId="AD" clId="Web-{02B69D47-FA8A-4547-8710-BF83EBEECE45}" dt="2023-06-07T13:28:26.021" v="4" actId="20577"/>
        <pc:sldMkLst>
          <pc:docMk/>
          <pc:sldMk cId="2684242977" sldId="286"/>
        </pc:sldMkLst>
        <pc:spChg chg="mod">
          <ac:chgData name="Brownlee, Forrest A" userId="S::ie8445pa@minnstate.edu::ae712bf2-a8ed-4131-9894-56ce61ffd03e" providerId="AD" clId="Web-{02B69D47-FA8A-4547-8710-BF83EBEECE45}" dt="2023-06-07T13:28:26.021" v="4" actId="20577"/>
          <ac:spMkLst>
            <pc:docMk/>
            <pc:sldMk cId="2684242977" sldId="286"/>
            <ac:spMk id="2" creationId="{F0CD6135-FBEC-1809-81C2-23C89B179DA0}"/>
          </ac:spMkLst>
        </pc:spChg>
      </pc:sldChg>
    </pc:docChg>
  </pc:docChgLst>
  <pc:docChgLst>
    <pc:chgData name="Brownlee, Forrest A" userId="S::ie8445pa@minnstate.edu::ae712bf2-a8ed-4131-9894-56ce61ffd03e" providerId="AD" clId="Web-{ACF1884A-557C-2FF4-AD91-D33CE38D45F3}"/>
    <pc:docChg chg="modSld">
      <pc:chgData name="Brownlee, Forrest A" userId="S::ie8445pa@minnstate.edu::ae712bf2-a8ed-4131-9894-56ce61ffd03e" providerId="AD" clId="Web-{ACF1884A-557C-2FF4-AD91-D33CE38D45F3}" dt="2023-04-18T02:34:34.795" v="168"/>
      <pc:docMkLst>
        <pc:docMk/>
      </pc:docMkLst>
      <pc:sldChg chg="modSp">
        <pc:chgData name="Brownlee, Forrest A" userId="S::ie8445pa@minnstate.edu::ae712bf2-a8ed-4131-9894-56ce61ffd03e" providerId="AD" clId="Web-{ACF1884A-557C-2FF4-AD91-D33CE38D45F3}" dt="2023-04-18T02:20:34.662" v="39" actId="20577"/>
        <pc:sldMkLst>
          <pc:docMk/>
          <pc:sldMk cId="3917309598" sldId="270"/>
        </pc:sldMkLst>
        <pc:spChg chg="mod">
          <ac:chgData name="Brownlee, Forrest A" userId="S::ie8445pa@minnstate.edu::ae712bf2-a8ed-4131-9894-56ce61ffd03e" providerId="AD" clId="Web-{ACF1884A-557C-2FF4-AD91-D33CE38D45F3}" dt="2023-04-18T02:20:34.662" v="39" actId="20577"/>
          <ac:spMkLst>
            <pc:docMk/>
            <pc:sldMk cId="3917309598" sldId="270"/>
            <ac:spMk id="4" creationId="{B77D6947-C57F-354F-ACE9-BA3E5054F06E}"/>
          </ac:spMkLst>
        </pc:spChg>
      </pc:sldChg>
      <pc:sldChg chg="addSp delSp modSp">
        <pc:chgData name="Brownlee, Forrest A" userId="S::ie8445pa@minnstate.edu::ae712bf2-a8ed-4131-9894-56ce61ffd03e" providerId="AD" clId="Web-{ACF1884A-557C-2FF4-AD91-D33CE38D45F3}" dt="2023-04-18T02:22:39.133" v="108"/>
        <pc:sldMkLst>
          <pc:docMk/>
          <pc:sldMk cId="1222908378" sldId="274"/>
        </pc:sldMkLst>
        <pc:spChg chg="topLvl">
          <ac:chgData name="Brownlee, Forrest A" userId="S::ie8445pa@minnstate.edu::ae712bf2-a8ed-4131-9894-56ce61ffd03e" providerId="AD" clId="Web-{ACF1884A-557C-2FF4-AD91-D33CE38D45F3}" dt="2023-04-18T02:22:39.133" v="108"/>
          <ac:spMkLst>
            <pc:docMk/>
            <pc:sldMk cId="1222908378" sldId="274"/>
            <ac:spMk id="2" creationId="{8AD426E4-126C-4091-9802-2299AB186A7C}"/>
          </ac:spMkLst>
        </pc:spChg>
        <pc:spChg chg="mod">
          <ac:chgData name="Brownlee, Forrest A" userId="S::ie8445pa@minnstate.edu::ae712bf2-a8ed-4131-9894-56ce61ffd03e" providerId="AD" clId="Web-{ACF1884A-557C-2FF4-AD91-D33CE38D45F3}" dt="2023-04-18T02:21:18.896" v="101" actId="20577"/>
          <ac:spMkLst>
            <pc:docMk/>
            <pc:sldMk cId="1222908378" sldId="274"/>
            <ac:spMk id="4" creationId="{EC98EB0C-064B-4C35-8EB5-B14F36C04085}"/>
          </ac:spMkLst>
        </pc:spChg>
        <pc:spChg chg="del mod topLvl">
          <ac:chgData name="Brownlee, Forrest A" userId="S::ie8445pa@minnstate.edu::ae712bf2-a8ed-4131-9894-56ce61ffd03e" providerId="AD" clId="Web-{ACF1884A-557C-2FF4-AD91-D33CE38D45F3}" dt="2023-04-18T02:22:39.133" v="108"/>
          <ac:spMkLst>
            <pc:docMk/>
            <pc:sldMk cId="1222908378" sldId="274"/>
            <ac:spMk id="5" creationId="{84F71E53-0710-4218-842B-720A250B0D34}"/>
          </ac:spMkLst>
        </pc:spChg>
        <pc:spChg chg="add mod">
          <ac:chgData name="Brownlee, Forrest A" userId="S::ie8445pa@minnstate.edu::ae712bf2-a8ed-4131-9894-56ce61ffd03e" providerId="AD" clId="Web-{ACF1884A-557C-2FF4-AD91-D33CE38D45F3}" dt="2023-04-18T02:22:26.898" v="105"/>
          <ac:spMkLst>
            <pc:docMk/>
            <pc:sldMk cId="1222908378" sldId="274"/>
            <ac:spMk id="7" creationId="{4DB76A4B-4661-429C-CF1E-A8C6684B0840}"/>
          </ac:spMkLst>
        </pc:spChg>
        <pc:grpChg chg="del">
          <ac:chgData name="Brownlee, Forrest A" userId="S::ie8445pa@minnstate.edu::ae712bf2-a8ed-4131-9894-56ce61ffd03e" providerId="AD" clId="Web-{ACF1884A-557C-2FF4-AD91-D33CE38D45F3}" dt="2023-04-18T02:22:39.133" v="108"/>
          <ac:grpSpMkLst>
            <pc:docMk/>
            <pc:sldMk cId="1222908378" sldId="274"/>
            <ac:grpSpMk id="6" creationId="{AC2557C2-E4CF-467C-9666-BDA62DEFA92C}"/>
          </ac:grpSpMkLst>
        </pc:grpChg>
        <pc:picChg chg="mod">
          <ac:chgData name="Brownlee, Forrest A" userId="S::ie8445pa@minnstate.edu::ae712bf2-a8ed-4131-9894-56ce61ffd03e" providerId="AD" clId="Web-{ACF1884A-557C-2FF4-AD91-D33CE38D45F3}" dt="2023-04-18T02:22:26.867" v="103"/>
          <ac:picMkLst>
            <pc:docMk/>
            <pc:sldMk cId="1222908378" sldId="274"/>
            <ac:picMk id="3" creationId="{38C845B1-FE95-4558-9F96-CADE9BA30575}"/>
          </ac:picMkLst>
        </pc:picChg>
      </pc:sldChg>
      <pc:sldChg chg="addSp delSp modSp">
        <pc:chgData name="Brownlee, Forrest A" userId="S::ie8445pa@minnstate.edu::ae712bf2-a8ed-4131-9894-56ce61ffd03e" providerId="AD" clId="Web-{ACF1884A-557C-2FF4-AD91-D33CE38D45F3}" dt="2023-04-18T02:34:34.795" v="168"/>
        <pc:sldMkLst>
          <pc:docMk/>
          <pc:sldMk cId="189330343" sldId="275"/>
        </pc:sldMkLst>
        <pc:spChg chg="mod">
          <ac:chgData name="Brownlee, Forrest A" userId="S::ie8445pa@minnstate.edu::ae712bf2-a8ed-4131-9894-56ce61ffd03e" providerId="AD" clId="Web-{ACF1884A-557C-2FF4-AD91-D33CE38D45F3}" dt="2023-04-18T02:25:06.949" v="162" actId="14100"/>
          <ac:spMkLst>
            <pc:docMk/>
            <pc:sldMk cId="189330343" sldId="275"/>
            <ac:spMk id="4" creationId="{EC98EB0C-064B-4C35-8EB5-B14F36C04085}"/>
          </ac:spMkLst>
        </pc:spChg>
        <pc:spChg chg="topLvl">
          <ac:chgData name="Brownlee, Forrest A" userId="S::ie8445pa@minnstate.edu::ae712bf2-a8ed-4131-9894-56ce61ffd03e" providerId="AD" clId="Web-{ACF1884A-557C-2FF4-AD91-D33CE38D45F3}" dt="2023-04-18T02:34:34.795" v="168"/>
          <ac:spMkLst>
            <pc:docMk/>
            <pc:sldMk cId="189330343" sldId="275"/>
            <ac:spMk id="5" creationId="{9E3586D9-DB62-43FB-8BF4-F9F1D5C69564}"/>
          </ac:spMkLst>
        </pc:spChg>
        <pc:spChg chg="del mod topLvl">
          <ac:chgData name="Brownlee, Forrest A" userId="S::ie8445pa@minnstate.edu::ae712bf2-a8ed-4131-9894-56ce61ffd03e" providerId="AD" clId="Web-{ACF1884A-557C-2FF4-AD91-D33CE38D45F3}" dt="2023-04-18T02:34:34.795" v="168"/>
          <ac:spMkLst>
            <pc:docMk/>
            <pc:sldMk cId="189330343" sldId="275"/>
            <ac:spMk id="6" creationId="{9F03C930-5E2F-440A-92C3-D06260C399FD}"/>
          </ac:spMkLst>
        </pc:spChg>
        <pc:grpChg chg="del">
          <ac:chgData name="Brownlee, Forrest A" userId="S::ie8445pa@minnstate.edu::ae712bf2-a8ed-4131-9894-56ce61ffd03e" providerId="AD" clId="Web-{ACF1884A-557C-2FF4-AD91-D33CE38D45F3}" dt="2023-04-18T02:34:34.795" v="168"/>
          <ac:grpSpMkLst>
            <pc:docMk/>
            <pc:sldMk cId="189330343" sldId="275"/>
            <ac:grpSpMk id="3" creationId="{73068D01-64C2-441E-9804-1B65CEF7554D}"/>
          </ac:grpSpMkLst>
        </pc:grpChg>
        <pc:picChg chg="add mod">
          <ac:chgData name="Brownlee, Forrest A" userId="S::ie8445pa@minnstate.edu::ae712bf2-a8ed-4131-9894-56ce61ffd03e" providerId="AD" clId="Web-{ACF1884A-557C-2FF4-AD91-D33CE38D45F3}" dt="2023-04-18T02:34:17.965" v="165" actId="1076"/>
          <ac:picMkLst>
            <pc:docMk/>
            <pc:sldMk cId="189330343" sldId="275"/>
            <ac:picMk id="2" creationId="{F3C417CE-0AE2-AE71-E7EF-C1E014A051D6}"/>
          </ac:picMkLst>
        </pc:picChg>
      </pc:sldChg>
    </pc:docChg>
  </pc:docChgLst>
  <pc:docChgLst>
    <pc:chgData name="Brownlee, Forrest A" userId="S::ie8445pa@minnstate.edu::ae712bf2-a8ed-4131-9894-56ce61ffd03e" providerId="AD" clId="Web-{A81C5B65-259A-45AE-BCB8-5B6C96BCDD91}"/>
    <pc:docChg chg="addSld delSld modSld">
      <pc:chgData name="Brownlee, Forrest A" userId="S::ie8445pa@minnstate.edu::ae712bf2-a8ed-4131-9894-56ce61ffd03e" providerId="AD" clId="Web-{A81C5B65-259A-45AE-BCB8-5B6C96BCDD91}" dt="2023-06-02T21:38:16.428" v="5"/>
      <pc:docMkLst>
        <pc:docMk/>
      </pc:docMkLst>
      <pc:sldChg chg="new del">
        <pc:chgData name="Brownlee, Forrest A" userId="S::ie8445pa@minnstate.edu::ae712bf2-a8ed-4131-9894-56ce61ffd03e" providerId="AD" clId="Web-{A81C5B65-259A-45AE-BCB8-5B6C96BCDD91}" dt="2023-06-02T21:24:12.394" v="2"/>
        <pc:sldMkLst>
          <pc:docMk/>
          <pc:sldMk cId="1967978981" sldId="285"/>
        </pc:sldMkLst>
      </pc:sldChg>
      <pc:sldChg chg="addSp delSp modSp new">
        <pc:chgData name="Brownlee, Forrest A" userId="S::ie8445pa@minnstate.edu::ae712bf2-a8ed-4131-9894-56ce61ffd03e" providerId="AD" clId="Web-{A81C5B65-259A-45AE-BCB8-5B6C96BCDD91}" dt="2023-06-02T21:38:16.428" v="5"/>
        <pc:sldMkLst>
          <pc:docMk/>
          <pc:sldMk cId="2684242977" sldId="286"/>
        </pc:sldMkLst>
        <pc:spChg chg="del">
          <ac:chgData name="Brownlee, Forrest A" userId="S::ie8445pa@minnstate.edu::ae712bf2-a8ed-4131-9894-56ce61ffd03e" providerId="AD" clId="Web-{A81C5B65-259A-45AE-BCB8-5B6C96BCDD91}" dt="2023-06-02T21:38:08.928" v="3"/>
          <ac:spMkLst>
            <pc:docMk/>
            <pc:sldMk cId="2684242977" sldId="286"/>
            <ac:spMk id="3" creationId="{93F06671-5B32-6A8C-3592-0AAC4E0BAF0A}"/>
          </ac:spMkLst>
        </pc:spChg>
        <pc:spChg chg="add mod">
          <ac:chgData name="Brownlee, Forrest A" userId="S::ie8445pa@minnstate.edu::ae712bf2-a8ed-4131-9894-56ce61ffd03e" providerId="AD" clId="Web-{A81C5B65-259A-45AE-BCB8-5B6C96BCDD91}" dt="2023-06-02T21:38:16.428" v="5"/>
          <ac:spMkLst>
            <pc:docMk/>
            <pc:sldMk cId="2684242977" sldId="286"/>
            <ac:spMk id="7" creationId="{DA6D9CEA-4800-1565-E422-4803917E7076}"/>
          </ac:spMkLst>
        </pc:spChg>
        <pc:picChg chg="add del mod ord">
          <ac:chgData name="Brownlee, Forrest A" userId="S::ie8445pa@minnstate.edu::ae712bf2-a8ed-4131-9894-56ce61ffd03e" providerId="AD" clId="Web-{A81C5B65-259A-45AE-BCB8-5B6C96BCDD91}" dt="2023-06-02T21:38:16.428" v="5"/>
          <ac:picMkLst>
            <pc:docMk/>
            <pc:sldMk cId="2684242977" sldId="286"/>
            <ac:picMk id="5" creationId="{6E16BB77-A7EB-294C-993A-C01989F698A7}"/>
          </ac:picMkLst>
        </pc:picChg>
      </pc:sldChg>
    </pc:docChg>
  </pc:docChgLst>
  <pc:docChgLst>
    <pc:chgData name="Jelen, Cassidy P" userId="76b718e6-52d0-476b-8d16-5313826daac1" providerId="ADAL" clId="{EEF59674-FB9B-664D-962F-C834B38F13EA}"/>
    <pc:docChg chg="custSel modMainMaster">
      <pc:chgData name="Jelen, Cassidy P" userId="76b718e6-52d0-476b-8d16-5313826daac1" providerId="ADAL" clId="{EEF59674-FB9B-664D-962F-C834B38F13EA}" dt="2022-12-22T16:06:51.754" v="4" actId="1076"/>
      <pc:docMkLst>
        <pc:docMk/>
      </pc:docMkLst>
      <pc:sldMasterChg chg="addSp delSp modSp mod">
        <pc:chgData name="Jelen, Cassidy P" userId="76b718e6-52d0-476b-8d16-5313826daac1" providerId="ADAL" clId="{EEF59674-FB9B-664D-962F-C834B38F13EA}" dt="2022-12-22T16:06:51.754" v="4" actId="1076"/>
        <pc:sldMasterMkLst>
          <pc:docMk/>
          <pc:sldMasterMk cId="1080265784" sldId="2147483723"/>
        </pc:sldMasterMkLst>
        <pc:picChg chg="del">
          <ac:chgData name="Jelen, Cassidy P" userId="76b718e6-52d0-476b-8d16-5313826daac1" providerId="ADAL" clId="{EEF59674-FB9B-664D-962F-C834B38F13EA}" dt="2022-12-22T16:06:44.715" v="2" actId="478"/>
          <ac:picMkLst>
            <pc:docMk/>
            <pc:sldMasterMk cId="1080265784" sldId="2147483723"/>
            <ac:picMk id="5" creationId="{F7CF97B1-7DE3-97E4-FCED-4E2CB428633A}"/>
          </ac:picMkLst>
        </pc:picChg>
        <pc:picChg chg="add mod">
          <ac:chgData name="Jelen, Cassidy P" userId="76b718e6-52d0-476b-8d16-5313826daac1" providerId="ADAL" clId="{EEF59674-FB9B-664D-962F-C834B38F13EA}" dt="2022-12-22T16:06:51.754" v="4" actId="1076"/>
          <ac:picMkLst>
            <pc:docMk/>
            <pc:sldMasterMk cId="1080265784" sldId="2147483723"/>
            <ac:picMk id="6" creationId="{5A83B0FD-9827-2A27-691C-A07FF776957F}"/>
          </ac:picMkLst>
        </pc:picChg>
      </pc:sldMaster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6/7/2023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6/7/2023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6/7/2023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6/7/2023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6/7/2023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6/7/2023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6/7/2023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6/7/2023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6/7/2023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6/7/2023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6/7/2023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6/7/2023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6/7/2023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6/7/2023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6/7/2023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6/7/2023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2A0C9BD3-06F5-4669-B598-8FA84D1D46B2}"/>
              </a:ext>
            </a:extLst>
          </p:cNvPr>
          <p:cNvPicPr>
            <a:picLocks noChangeAspect="1"/>
          </p:cNvPicPr>
          <p:nvPr userDrawn="1"/>
        </p:nvPicPr>
        <p:blipFill>
          <a:blip r:embed="rId18"/>
          <a:stretch>
            <a:fillRect/>
          </a:stretch>
        </p:blipFill>
        <p:spPr>
          <a:xfrm rot="174095">
            <a:off x="9011846" y="4607319"/>
            <a:ext cx="4157134" cy="2338388"/>
          </a:xfrm>
          <a:prstGeom prst="rect">
            <a:avLst/>
          </a:prstGeom>
        </p:spPr>
      </p:pic>
      <p:pic>
        <p:nvPicPr>
          <p:cNvPr id="6" name="Picture 5">
            <a:extLst>
              <a:ext uri="{FF2B5EF4-FFF2-40B4-BE49-F238E27FC236}">
                <a16:creationId xmlns:a16="http://schemas.microsoft.com/office/drawing/2014/main" id="{5A83B0FD-9827-2A27-691C-A07FF776957F}"/>
              </a:ext>
            </a:extLst>
          </p:cNvPr>
          <p:cNvPicPr>
            <a:picLocks noChangeAspect="1"/>
          </p:cNvPicPr>
          <p:nvPr userDrawn="1"/>
        </p:nvPicPr>
        <p:blipFill>
          <a:blip r:embed="rId19"/>
          <a:stretch>
            <a:fillRect/>
          </a:stretch>
        </p:blipFill>
        <p:spPr>
          <a:xfrm>
            <a:off x="182709" y="5452534"/>
            <a:ext cx="1645063" cy="121591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hyperlink" Target="https://www.publicdomainpictures.net/view-image.php?image=108936&amp;picture=road-closed-sign" TargetMode="External"/><Relationship Id="rId7" Type="http://schemas.openxmlformats.org/officeDocument/2006/relationships/hyperlink" Target="https://en.m.wikipedia.org/wiki/File:Road_Closed_Ahead_sign.svg" TargetMode="External"/><Relationship Id="rId2" Type="http://schemas.openxmlformats.org/officeDocument/2006/relationships/image" Target="../media/image13.jp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hyperlink" Target="https://pixabay.com/en/barrier-construction-road-street-1292873/" TargetMode="Externa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hyperlink" Target="https://www.minntran.org/isa-tope/"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commons.wikimedia.org/wiki/Category:Grease_guns" TargetMode="External"/><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hyperlink" Target="https://creativecommons.org/licenses/by-sa/3.0/"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7.xml"/><Relationship Id="rId1" Type="http://schemas.openxmlformats.org/officeDocument/2006/relationships/video" Target="https://www.youtube.com/embed/USo5jWVWMO0?feature=oembed"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pixabay.com/en/prohibited-don-t-do-not-ban-155486/" TargetMode="External"/><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minntran.org/can-i-borrow-that/"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dirty="0">
                <a:solidFill>
                  <a:schemeClr val="bg1"/>
                </a:solidFill>
                <a:latin typeface="Arial Black"/>
              </a:rPr>
              <a:t>Pre-trip </a:t>
            </a:r>
          </a:p>
          <a:p>
            <a:r>
              <a:rPr lang="en-US" sz="4800" b="1" dirty="0">
                <a:solidFill>
                  <a:schemeClr val="bg1"/>
                </a:solidFill>
                <a:latin typeface="Arial Black"/>
              </a:rPr>
              <a:t>Post-trip </a:t>
            </a:r>
          </a:p>
          <a:p>
            <a:r>
              <a:rPr lang="en-US" sz="4800" b="1" dirty="0">
                <a:solidFill>
                  <a:schemeClr val="bg1"/>
                </a:solidFill>
                <a:latin typeface="Arial Black"/>
              </a:rPr>
              <a:t>Upkeep </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2"/>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4"/>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3917309598"/>
      </p:ext>
    </p:extLst>
  </p:cSld>
  <p:clrMapOvr>
    <a:masterClrMapping/>
  </p:clrMapOvr>
  <mc:AlternateContent xmlns:mc="http://schemas.openxmlformats.org/markup-compatibility/2006" xmlns:p14="http://schemas.microsoft.com/office/powerpoint/2010/main">
    <mc:Choice Requires="p14">
      <p:transition spd="slow" p14:dur="2000" advTm="3747"/>
    </mc:Choice>
    <mc:Fallback xmlns="">
      <p:transition spd="slow" advTm="374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ECD6917-E593-4C0D-BB7C-A87EE9E7B927}"/>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137647" y="1462216"/>
            <a:ext cx="2594066" cy="1733308"/>
          </a:xfrm>
          <a:prstGeom prst="rect">
            <a:avLst/>
          </a:prstGeom>
        </p:spPr>
      </p:pic>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3662541"/>
          </a:xfrm>
          <a:prstGeom prst="rect">
            <a:avLst/>
          </a:prstGeom>
          <a:noFill/>
          <a:ln w="15875">
            <a:noFill/>
          </a:ln>
        </p:spPr>
        <p:txBody>
          <a:bodyPr wrap="square" lIns="91440" tIns="45720" rIns="91440" bIns="45720" rtlCol="0" anchor="t">
            <a:spAutoFit/>
          </a:bodyPr>
          <a:lstStyle/>
          <a:p>
            <a:r>
              <a:rPr lang="en-US" sz="4000" b="1" dirty="0">
                <a:latin typeface="Arial" panose="020B0604020202020204" pitchFamily="34" charset="0"/>
                <a:ea typeface="Times New Roman" panose="02020603050405020304" pitchFamily="18" charset="0"/>
              </a:rPr>
              <a:t>Challenges Faced </a:t>
            </a:r>
            <a:endParaRPr lang="en-US" sz="2400" dirty="0">
              <a:latin typeface="Arial"/>
              <a:cs typeface="Arial"/>
            </a:endParaRPr>
          </a:p>
          <a:p>
            <a:r>
              <a:rPr lang="en-US" sz="2400" b="1" dirty="0">
                <a:latin typeface="Arial" panose="020B0604020202020204" pitchFamily="34" charset="0"/>
                <a:ea typeface="Times New Roman" panose="02020603050405020304" pitchFamily="18" charset="0"/>
                <a:cs typeface="Times New Roman" panose="02020603050405020304" pitchFamily="18" charset="0"/>
              </a:rPr>
              <a:t>What roadblocks were faced and how they were navigated</a:t>
            </a:r>
            <a:r>
              <a:rPr lang="en-US" sz="2400" dirty="0">
                <a:latin typeface="Arial" panose="020B0604020202020204" pitchFamily="34" charset="0"/>
                <a:ea typeface="Times New Roman" panose="02020603050405020304" pitchFamily="18" charset="0"/>
                <a:cs typeface="Times New Roman" panose="02020603050405020304" pitchFamily="18" charset="0"/>
              </a:rPr>
              <a:t>. </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Asked to start grant earlier than anticipated</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Pandemic</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Severe Supply Chain Issues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Distractions (changing commitments of staff)</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Detractors (not everyone is going to be on board with the project – even consortiums have these challenges)</a:t>
            </a: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Internal Hurdles (Business Office)</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1FA63E7C-15EF-48BE-9C5E-0327C09F186B}"/>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2727783" y="4702566"/>
            <a:ext cx="3137985" cy="1922016"/>
          </a:xfrm>
          <a:prstGeom prst="rect">
            <a:avLst/>
          </a:prstGeom>
        </p:spPr>
      </p:pic>
      <p:pic>
        <p:nvPicPr>
          <p:cNvPr id="13" name="Picture 12">
            <a:extLst>
              <a:ext uri="{FF2B5EF4-FFF2-40B4-BE49-F238E27FC236}">
                <a16:creationId xmlns:a16="http://schemas.microsoft.com/office/drawing/2014/main" id="{79B08FBE-23F0-4B44-BBE9-E6CAA901C2EC}"/>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6326233" y="4702566"/>
            <a:ext cx="1802168" cy="1802168"/>
          </a:xfrm>
          <a:prstGeom prst="rect">
            <a:avLst/>
          </a:prstGeom>
        </p:spPr>
      </p:pic>
      <p:grpSp>
        <p:nvGrpSpPr>
          <p:cNvPr id="6" name="Group 5">
            <a:extLst>
              <a:ext uri="{FF2B5EF4-FFF2-40B4-BE49-F238E27FC236}">
                <a16:creationId xmlns:a16="http://schemas.microsoft.com/office/drawing/2014/main" id="{87C5C2F4-928A-44F5-B5C2-41562C9EC4FB}"/>
              </a:ext>
            </a:extLst>
          </p:cNvPr>
          <p:cNvGrpSpPr/>
          <p:nvPr/>
        </p:nvGrpSpPr>
        <p:grpSpPr>
          <a:xfrm>
            <a:off x="9636759" y="0"/>
            <a:ext cx="2631440" cy="2194560"/>
            <a:chOff x="9636759" y="0"/>
            <a:chExt cx="2631440" cy="2194560"/>
          </a:xfrm>
        </p:grpSpPr>
        <p:sp>
          <p:nvSpPr>
            <p:cNvPr id="7" name="Diagonal Stripe 6">
              <a:extLst>
                <a:ext uri="{FF2B5EF4-FFF2-40B4-BE49-F238E27FC236}">
                  <a16:creationId xmlns:a16="http://schemas.microsoft.com/office/drawing/2014/main" id="{5516CC6E-E0EC-4C5D-B060-DC37F9CF4DC2}"/>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Rectangle 7">
              <a:extLst>
                <a:ext uri="{FF2B5EF4-FFF2-40B4-BE49-F238E27FC236}">
                  <a16:creationId xmlns:a16="http://schemas.microsoft.com/office/drawing/2014/main" id="{6A0AB608-3E88-4A0C-8CD6-10E7FD6F8E66}"/>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extLst>
      <p:ext uri="{BB962C8B-B14F-4D97-AF65-F5344CB8AC3E}">
        <p14:creationId xmlns:p14="http://schemas.microsoft.com/office/powerpoint/2010/main" val="431290384"/>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5509200"/>
          </a:xfrm>
          <a:prstGeom prst="rect">
            <a:avLst/>
          </a:prstGeom>
          <a:noFill/>
          <a:ln w="15875">
            <a:noFill/>
          </a:ln>
        </p:spPr>
        <p:txBody>
          <a:bodyPr wrap="square" lIns="91440" tIns="45720" rIns="91440" bIns="45720" rtlCol="0" anchor="t">
            <a:spAutoFit/>
          </a:bodyPr>
          <a:lstStyle/>
          <a:p>
            <a:r>
              <a:rPr lang="en-US" sz="4000" b="1" dirty="0">
                <a:latin typeface="Arial" panose="020B0604020202020204" pitchFamily="34" charset="0"/>
                <a:ea typeface="Times New Roman" panose="02020603050405020304" pitchFamily="18" charset="0"/>
              </a:rPr>
              <a:t>Lessons Learned </a:t>
            </a:r>
          </a:p>
          <a:p>
            <a:r>
              <a:rPr lang="en-US" sz="2400" b="1" dirty="0">
                <a:latin typeface="Arial" panose="020B0604020202020204" pitchFamily="34" charset="0"/>
                <a:ea typeface="Times New Roman" panose="02020603050405020304" pitchFamily="18" charset="0"/>
              </a:rPr>
              <a:t>What could be done differently by others wishing to duplicate the project.</a:t>
            </a: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Expect things to take longer than expected</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Seek mentorship</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Be a mentor to others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Be patient</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Do what you can when you can</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Stay focused</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Continue to communicate your plans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Listen to feedback</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Adapt</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Ask for help</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Utilize existing resources – and find new ones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DC0F8EB2-E804-4A1D-AD91-F0510703E278}"/>
              </a:ext>
            </a:extLst>
          </p:cNvPr>
          <p:cNvGrpSpPr/>
          <p:nvPr/>
        </p:nvGrpSpPr>
        <p:grpSpPr>
          <a:xfrm>
            <a:off x="9636759" y="0"/>
            <a:ext cx="2759742" cy="2194560"/>
            <a:chOff x="9636759" y="0"/>
            <a:chExt cx="2759742" cy="2194560"/>
          </a:xfrm>
        </p:grpSpPr>
        <p:sp>
          <p:nvSpPr>
            <p:cNvPr id="5" name="Diagonal Stripe 4">
              <a:extLst>
                <a:ext uri="{FF2B5EF4-FFF2-40B4-BE49-F238E27FC236}">
                  <a16:creationId xmlns:a16="http://schemas.microsoft.com/office/drawing/2014/main" id="{2236F6EE-D623-4027-8A45-43422D7163E5}"/>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A5B9B2A3-7481-4708-8938-E9EB43B980F5}"/>
                </a:ext>
              </a:extLst>
            </p:cNvPr>
            <p:cNvSpPr/>
            <p:nvPr/>
          </p:nvSpPr>
          <p:spPr>
            <a:xfrm rot="2570539">
              <a:off x="10307468" y="546704"/>
              <a:ext cx="2089033" cy="400110"/>
            </a:xfrm>
            <a:prstGeom prst="rect">
              <a:avLst/>
            </a:prstGeom>
            <a:noFill/>
          </p:spPr>
          <p:txBody>
            <a:bodyPr wrap="none" lIns="91440" tIns="45720" rIns="91440" bIns="45720">
              <a:spAutoFit/>
            </a:bodyPr>
            <a:lstStyle/>
            <a:p>
              <a:pPr algn="ctr"/>
              <a:r>
                <a:rPr lang="en-US" sz="2000" dirty="0">
                  <a:ln w="0"/>
                  <a:effectLst>
                    <a:outerShdw blurRad="38100" dist="19050" dir="2700000" algn="tl" rotWithShape="0">
                      <a:schemeClr val="dk1">
                        <a:alpha val="40000"/>
                      </a:schemeClr>
                    </a:outerShdw>
                  </a:effectLst>
                </a:rPr>
                <a:t>Shannon/Forrest</a:t>
              </a:r>
              <a:endParaRPr lang="en-US" sz="2000" b="0" cap="none" spc="0" dirty="0">
                <a:ln w="0"/>
                <a:solidFill>
                  <a:schemeClr val="tx1"/>
                </a:solidFill>
                <a:effectLst>
                  <a:outerShdw blurRad="38100" dist="19050" dir="2700000" algn="tl" rotWithShape="0">
                    <a:schemeClr val="dk1">
                      <a:alpha val="40000"/>
                    </a:schemeClr>
                  </a:outerShdw>
                </a:effectLst>
              </a:endParaRPr>
            </a:p>
          </p:txBody>
        </p:sp>
      </p:grpSp>
    </p:spTree>
    <p:extLst>
      <p:ext uri="{BB962C8B-B14F-4D97-AF65-F5344CB8AC3E}">
        <p14:creationId xmlns:p14="http://schemas.microsoft.com/office/powerpoint/2010/main" val="4223269947"/>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5232202"/>
          </a:xfrm>
          <a:prstGeom prst="rect">
            <a:avLst/>
          </a:prstGeom>
          <a:noFill/>
          <a:ln w="15875">
            <a:noFill/>
          </a:ln>
        </p:spPr>
        <p:txBody>
          <a:bodyPr wrap="square" lIns="91440" tIns="45720" rIns="91440" bIns="45720" rtlCol="0" anchor="t">
            <a:spAutoFit/>
          </a:bodyPr>
          <a:lstStyle/>
          <a:p>
            <a:r>
              <a:rPr lang="en-US" sz="4000" b="1" dirty="0">
                <a:latin typeface="Arial" panose="020B0604020202020204" pitchFamily="34" charset="0"/>
                <a:ea typeface="Times New Roman" panose="02020603050405020304" pitchFamily="18" charset="0"/>
              </a:rPr>
              <a:t>Q&amp;A Session </a:t>
            </a:r>
          </a:p>
          <a:p>
            <a:r>
              <a:rPr lang="en-US" sz="2400" b="1" dirty="0">
                <a:latin typeface="Arial" panose="020B0604020202020204" pitchFamily="34" charset="0"/>
                <a:ea typeface="Times New Roman" panose="02020603050405020304" pitchFamily="18" charset="0"/>
              </a:rPr>
              <a:t>A chance for attendees to ask specific questions about the project or how it may apply to something they are doing in their project or possible future projects.</a:t>
            </a:r>
            <a:r>
              <a:rPr lang="en-US" sz="2400" dirty="0">
                <a:latin typeface="Arial" panose="020B0604020202020204" pitchFamily="34" charset="0"/>
                <a:ea typeface="Times New Roman" panose="02020603050405020304" pitchFamily="18" charset="0"/>
              </a:rPr>
              <a:t> </a:t>
            </a:r>
          </a:p>
          <a:p>
            <a:pPr marL="342900" indent="-342900">
              <a:buAutoNum type="arabicPeriod"/>
            </a:pPr>
            <a:r>
              <a:rPr lang="en-US" dirty="0"/>
              <a:t>In the last 2 years, what has been your experiences with obtaining high tech, expensive, and employer requested equipment for your program? </a:t>
            </a:r>
          </a:p>
          <a:p>
            <a:pPr marL="342900" indent="-342900">
              <a:buAutoNum type="arabicPeriod"/>
            </a:pPr>
            <a:endParaRPr lang="en-US" dirty="0"/>
          </a:p>
          <a:p>
            <a:pPr marL="342900" indent="-342900">
              <a:buAutoNum type="arabicPeriod"/>
            </a:pPr>
            <a:r>
              <a:rPr lang="en-US" dirty="0"/>
              <a:t>Do you have any employer partnerships that already help you get access to high tech, expensive, equipment? Has that changed in the last few years with the recent supply chain issues? Is it going to always be there the same as it is now?</a:t>
            </a:r>
          </a:p>
          <a:p>
            <a:pPr marL="342900" indent="-342900">
              <a:buAutoNum type="arabicPeriod"/>
            </a:pPr>
            <a:endParaRPr lang="en-US" dirty="0"/>
          </a:p>
          <a:p>
            <a:pPr marL="342900" indent="-342900">
              <a:buAutoNum type="arabicPeriod"/>
            </a:pPr>
            <a:r>
              <a:rPr lang="en-US" dirty="0"/>
              <a:t>How would you be able to create a consortium or collaboration in your state/region to acquire high tech, expensive, employer-requested equipment? What are the roadblocks? Who are the people to connect with?</a:t>
            </a:r>
          </a:p>
          <a:p>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7EF3F95C-CA1F-4C65-ABC1-237F7A971482}"/>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DCFDC0ED-D560-40E7-8DAA-F092913E55B0}"/>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6522AD8C-7128-4A35-B664-7AA64F47722C}"/>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extLst>
      <p:ext uri="{BB962C8B-B14F-4D97-AF65-F5344CB8AC3E}">
        <p14:creationId xmlns:p14="http://schemas.microsoft.com/office/powerpoint/2010/main" val="3108033570"/>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dirty="0">
                <a:latin typeface="Arial"/>
                <a:cs typeface="Arial"/>
              </a:rPr>
              <a:t>Forrest Brownlee</a:t>
            </a:r>
          </a:p>
          <a:p>
            <a:r>
              <a:rPr lang="en-US" sz="1400" dirty="0">
                <a:latin typeface="Arial"/>
                <a:cs typeface="Arial"/>
              </a:rPr>
              <a:t>Diesel Technology Instructor, Minnesota North - Hibbing</a:t>
            </a:r>
          </a:p>
          <a:p>
            <a:r>
              <a:rPr lang="en-US" sz="1400" dirty="0">
                <a:latin typeface="Arial"/>
                <a:cs typeface="Arial"/>
              </a:rPr>
              <a:t>MTTIA Board of Directors</a:t>
            </a:r>
          </a:p>
          <a:p>
            <a:r>
              <a:rPr lang="en-US" sz="1400" dirty="0">
                <a:latin typeface="Arial"/>
                <a:cs typeface="Arial"/>
              </a:rPr>
              <a:t>SME, ISA-TOPE</a:t>
            </a:r>
          </a:p>
          <a:p>
            <a:r>
              <a:rPr lang="en-US" sz="1400" dirty="0">
                <a:latin typeface="Arial"/>
                <a:cs typeface="Arial"/>
              </a:rPr>
              <a:t>218-293-6862</a:t>
            </a:r>
          </a:p>
          <a:p>
            <a:r>
              <a:rPr lang="en-US" sz="1400" u="sng" dirty="0">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8"/>
          <a:stretch>
            <a:fillRect/>
          </a:stretch>
        </p:blipFill>
        <p:spPr>
          <a:xfrm>
            <a:off x="3376181" y="540054"/>
            <a:ext cx="1302875" cy="1302875"/>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C845B1-FE95-4558-9F96-CADE9BA30575}"/>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3941685" y="3754792"/>
            <a:ext cx="3292876" cy="2469657"/>
          </a:xfrm>
          <a:prstGeom prst="rect">
            <a:avLst/>
          </a:prstGeom>
        </p:spPr>
      </p:pic>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2246769"/>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Agenda</a:t>
            </a:r>
            <a:endParaRPr lang="en-US" sz="4000" b="1" dirty="0">
              <a:latin typeface="Arial Black" panose="020B0604020202020204" pitchFamily="34" charset="0"/>
              <a:cs typeface="Arial Black" panose="020B0604020202020204" pitchFamily="34" charset="0"/>
            </a:endParaRPr>
          </a:p>
          <a:p>
            <a:endParaRPr lang="en-US" sz="2800" b="1" dirty="0">
              <a:solidFill>
                <a:srgbClr val="2601DD"/>
              </a:solidFill>
            </a:endParaRPr>
          </a:p>
          <a:p>
            <a:pPr marL="285750" indent="-285750">
              <a:buFont typeface="Arial" panose="020B0604020202020204" pitchFamily="34" charset="0"/>
              <a:buChar char="•"/>
            </a:pPr>
            <a:r>
              <a:rPr lang="en-US" sz="2400" dirty="0">
                <a:latin typeface="Arial"/>
                <a:cs typeface="Arial"/>
              </a:rPr>
              <a:t>Pre-trip inspection </a:t>
            </a:r>
          </a:p>
          <a:p>
            <a:pPr marL="285750" indent="-285750">
              <a:buFont typeface="Arial" panose="020B0604020202020204" pitchFamily="34" charset="0"/>
              <a:buChar char="•"/>
            </a:pPr>
            <a:r>
              <a:rPr lang="en-US" sz="2400" dirty="0">
                <a:latin typeface="Arial"/>
                <a:cs typeface="Arial"/>
              </a:rPr>
              <a:t>Post-trip inspection </a:t>
            </a:r>
          </a:p>
          <a:p>
            <a:pPr marL="285750" indent="-285750">
              <a:buFont typeface="Arial" panose="020B0604020202020204" pitchFamily="34" charset="0"/>
              <a:buChar char="•"/>
            </a:pPr>
            <a:r>
              <a:rPr lang="en-US" sz="2400" dirty="0">
                <a:latin typeface="Arial"/>
                <a:cs typeface="Arial"/>
              </a:rPr>
              <a:t>Upkeep </a:t>
            </a:r>
          </a:p>
        </p:txBody>
      </p:sp>
      <p:sp>
        <p:nvSpPr>
          <p:cNvPr id="2" name="Diagonal Stripe 1">
            <a:extLst>
              <a:ext uri="{FF2B5EF4-FFF2-40B4-BE49-F238E27FC236}">
                <a16:creationId xmlns:a16="http://schemas.microsoft.com/office/drawing/2014/main" id="{8AD426E4-126C-4091-9802-2299AB186A7C}"/>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TextBox 6">
            <a:extLst>
              <a:ext uri="{FF2B5EF4-FFF2-40B4-BE49-F238E27FC236}">
                <a16:creationId xmlns:a16="http://schemas.microsoft.com/office/drawing/2014/main" id="{4DB76A4B-4661-429C-CF1E-A8C6684B0840}"/>
              </a:ext>
            </a:extLst>
          </p:cNvPr>
          <p:cNvSpPr txBox="1"/>
          <p:nvPr/>
        </p:nvSpPr>
        <p:spPr>
          <a:xfrm>
            <a:off x="3941763" y="6224588"/>
            <a:ext cx="3292475" cy="317500"/>
          </a:xfrm>
          <a:prstGeom prst="rect">
            <a:avLst/>
          </a:prstGeom>
        </p:spPr>
        <p:txBody>
          <a:bodyPr>
            <a:normAutofit fontScale="47500" lnSpcReduction="20000"/>
          </a:bodyPr>
          <a:lstStyle/>
          <a:p>
            <a:r>
              <a:rPr lang="en-US">
                <a:hlinkClick r:id="rId3"/>
              </a:rPr>
              <a:t>This Photo</a:t>
            </a:r>
            <a:r>
              <a:rPr lang="en-US"/>
              <a:t> by Unknown author is licensed under </a:t>
            </a:r>
            <a:r>
              <a:rPr lang="en-US">
                <a:hlinkClick r:id="rId4"/>
              </a:rPr>
              <a:t>CC BY-SA</a:t>
            </a:r>
            <a:r>
              <a:rPr lang="en-US"/>
              <a:t>.</a:t>
            </a:r>
          </a:p>
        </p:txBody>
      </p:sp>
    </p:spTree>
    <p:extLst>
      <p:ext uri="{BB962C8B-B14F-4D97-AF65-F5344CB8AC3E}">
        <p14:creationId xmlns:p14="http://schemas.microsoft.com/office/powerpoint/2010/main" val="1222908378"/>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10439574" cy="707886"/>
          </a:xfrm>
          <a:prstGeom prst="rect">
            <a:avLst/>
          </a:prstGeom>
          <a:noFill/>
          <a:ln w="15875">
            <a:noFill/>
          </a:ln>
        </p:spPr>
        <p:txBody>
          <a:bodyPr wrap="square" lIns="91440" tIns="45720" rIns="91440" bIns="45720" rtlCol="0" anchor="t">
            <a:spAutoFit/>
          </a:bodyPr>
          <a:lstStyle/>
          <a:p>
            <a:r>
              <a:rPr lang="en-US" sz="4000" b="1" dirty="0">
                <a:solidFill>
                  <a:srgbClr val="000000"/>
                </a:solidFill>
                <a:latin typeface="Arial Black"/>
                <a:cs typeface="Arial"/>
              </a:rPr>
              <a:t>Pre-trip </a:t>
            </a:r>
            <a:endParaRPr lang="en-US" sz="4000" b="1" dirty="0">
              <a:solidFill>
                <a:srgbClr val="000000"/>
              </a:solidFill>
              <a:latin typeface="Arial Black" panose="020B0604020202020204" pitchFamily="34" charset="0"/>
              <a:cs typeface="Arial"/>
            </a:endParaRPr>
          </a:p>
        </p:txBody>
      </p:sp>
      <p:sp>
        <p:nvSpPr>
          <p:cNvPr id="5" name="Diagonal Stripe 4">
            <a:extLst>
              <a:ext uri="{FF2B5EF4-FFF2-40B4-BE49-F238E27FC236}">
                <a16:creationId xmlns:a16="http://schemas.microsoft.com/office/drawing/2014/main" id="{9E3586D9-DB62-43FB-8BF4-F9F1D5C69564}"/>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 name="Online Media 1" title="Carolina Cat DIY Series: How to Perform a Proper Walk-Around Inspection on your Cat Skid Steer">
            <a:hlinkClick r:id="" action="ppaction://media"/>
            <a:extLst>
              <a:ext uri="{FF2B5EF4-FFF2-40B4-BE49-F238E27FC236}">
                <a16:creationId xmlns:a16="http://schemas.microsoft.com/office/drawing/2014/main" id="{F3C417CE-0AE2-AE71-E7EF-C1E014A051D6}"/>
              </a:ext>
            </a:extLst>
          </p:cNvPr>
          <p:cNvPicPr>
            <a:picLocks noRot="1" noChangeAspect="1"/>
          </p:cNvPicPr>
          <p:nvPr>
            <a:videoFile r:link="rId1"/>
          </p:nvPr>
        </p:nvPicPr>
        <p:blipFill>
          <a:blip r:embed="rId3"/>
          <a:stretch>
            <a:fillRect/>
          </a:stretch>
        </p:blipFill>
        <p:spPr>
          <a:xfrm>
            <a:off x="3282709" y="1891577"/>
            <a:ext cx="4835645" cy="2785479"/>
          </a:xfrm>
          <a:prstGeom prst="rect">
            <a:avLst/>
          </a:prstGeom>
        </p:spPr>
      </p:pic>
    </p:spTree>
    <p:extLst>
      <p:ext uri="{BB962C8B-B14F-4D97-AF65-F5344CB8AC3E}">
        <p14:creationId xmlns:p14="http://schemas.microsoft.com/office/powerpoint/2010/main" val="189330343"/>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D6135-FBEC-1809-81C2-23C89B179DA0}"/>
              </a:ext>
            </a:extLst>
          </p:cNvPr>
          <p:cNvSpPr>
            <a:spLocks noGrp="1"/>
          </p:cNvSpPr>
          <p:nvPr>
            <p:ph type="title"/>
          </p:nvPr>
        </p:nvSpPr>
        <p:spPr/>
        <p:txBody>
          <a:bodyPr/>
          <a:lstStyle/>
          <a:p>
            <a:r>
              <a:rPr lang="en-US" dirty="0">
                <a:solidFill>
                  <a:schemeClr val="tx1"/>
                </a:solidFill>
              </a:rPr>
              <a:t>Post-Trip</a:t>
            </a:r>
            <a:r>
              <a:rPr lang="en-US" dirty="0"/>
              <a:t> </a:t>
            </a:r>
          </a:p>
        </p:txBody>
      </p:sp>
      <p:sp>
        <p:nvSpPr>
          <p:cNvPr id="4" name="Content Placeholder 3">
            <a:extLst>
              <a:ext uri="{FF2B5EF4-FFF2-40B4-BE49-F238E27FC236}">
                <a16:creationId xmlns:a16="http://schemas.microsoft.com/office/drawing/2014/main" id="{BE19C3EE-03AA-67DA-282C-37FC049CD821}"/>
              </a:ext>
            </a:extLst>
          </p:cNvPr>
          <p:cNvSpPr>
            <a:spLocks noGrp="1"/>
          </p:cNvSpPr>
          <p:nvPr>
            <p:ph sz="half" idx="2"/>
          </p:nvPr>
        </p:nvSpPr>
        <p:spPr/>
        <p:txBody>
          <a:bodyPr/>
          <a:lstStyle/>
          <a:p>
            <a:endParaRPr lang="en-US"/>
          </a:p>
        </p:txBody>
      </p:sp>
      <p:sp>
        <p:nvSpPr>
          <p:cNvPr id="7" name="Content Placeholder 6">
            <a:extLst>
              <a:ext uri="{FF2B5EF4-FFF2-40B4-BE49-F238E27FC236}">
                <a16:creationId xmlns:a16="http://schemas.microsoft.com/office/drawing/2014/main" id="{DA6D9CEA-4800-1565-E422-4803917E7076}"/>
              </a:ext>
            </a:extLst>
          </p:cNvPr>
          <p:cNvSpPr>
            <a:spLocks noGrp="1"/>
          </p:cNvSpPr>
          <p:nvPr>
            <p:ph sz="half" idx="1"/>
          </p:nvPr>
        </p:nvSpPr>
        <p:spPr/>
        <p:txBody>
          <a:bodyPr/>
          <a:lstStyle/>
          <a:p>
            <a:endParaRPr lang="en-US"/>
          </a:p>
        </p:txBody>
      </p:sp>
    </p:spTree>
    <p:extLst>
      <p:ext uri="{BB962C8B-B14F-4D97-AF65-F5344CB8AC3E}">
        <p14:creationId xmlns:p14="http://schemas.microsoft.com/office/powerpoint/2010/main" val="2684242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6063198"/>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TCOE – What it is</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pPr marL="742950" lvl="1" indent="-285750">
              <a:buFont typeface="Courier New" panose="02070309020205020404" pitchFamily="49" charset="0"/>
              <a:buChar char="o"/>
            </a:pPr>
            <a:r>
              <a:rPr lang="en-US" sz="2000" dirty="0"/>
              <a:t>An entity created by state legislature charged with three duties</a:t>
            </a:r>
          </a:p>
          <a:p>
            <a:pPr marL="1200150" lvl="2" indent="-285750">
              <a:buFont typeface="Arial" panose="020B0604020202020204" pitchFamily="34" charset="0"/>
              <a:buChar char="•"/>
            </a:pPr>
            <a:r>
              <a:rPr lang="en-US" sz="2000" dirty="0"/>
              <a:t>Engage Industry</a:t>
            </a:r>
          </a:p>
          <a:p>
            <a:pPr marL="1200150" lvl="2" indent="-285750">
              <a:buFont typeface="Arial" panose="020B0604020202020204" pitchFamily="34" charset="0"/>
              <a:buChar char="•"/>
            </a:pPr>
            <a:r>
              <a:rPr lang="en-US" sz="2000" dirty="0"/>
              <a:t>Enhance Education</a:t>
            </a:r>
          </a:p>
          <a:p>
            <a:pPr marL="1200150" lvl="2" indent="-285750">
              <a:buFont typeface="Arial" panose="020B0604020202020204" pitchFamily="34" charset="0"/>
              <a:buChar char="•"/>
            </a:pPr>
            <a:r>
              <a:rPr lang="en-US" sz="2000" dirty="0"/>
              <a:t>Inspire Students</a:t>
            </a:r>
          </a:p>
          <a:p>
            <a:pPr marL="742950" lvl="1" indent="-285750">
              <a:buFont typeface="Courier New" panose="02070309020205020404" pitchFamily="49" charset="0"/>
              <a:buChar char="o"/>
            </a:pPr>
            <a:r>
              <a:rPr lang="en-US" sz="2000" dirty="0"/>
              <a:t>The only Center of Excellence in MN (and only one of a handful across the nation) focused on Transportation Education</a:t>
            </a:r>
          </a:p>
          <a:p>
            <a:pPr marL="1200150" lvl="2" indent="-285750">
              <a:buFont typeface="Arial" panose="020B0604020202020204" pitchFamily="34" charset="0"/>
              <a:buChar char="•"/>
            </a:pPr>
            <a:r>
              <a:rPr lang="en-US" sz="2000" dirty="0"/>
              <a:t>A consortium of leaders in industry and education</a:t>
            </a:r>
          </a:p>
          <a:p>
            <a:pPr marL="1200150" lvl="2" indent="-285750">
              <a:buFont typeface="Arial" panose="020B0604020202020204" pitchFamily="34" charset="0"/>
              <a:buChar char="•"/>
            </a:pPr>
            <a:r>
              <a:rPr lang="en-US" sz="2000" dirty="0"/>
              <a:t>33 Campuses</a:t>
            </a:r>
          </a:p>
          <a:p>
            <a:pPr marL="1200150" lvl="2" indent="-285750">
              <a:buFont typeface="Arial" panose="020B0604020202020204" pitchFamily="34" charset="0"/>
              <a:buChar char="•"/>
            </a:pPr>
            <a:r>
              <a:rPr lang="en-US" sz="2000" dirty="0"/>
              <a:t>72 Programs</a:t>
            </a:r>
          </a:p>
          <a:p>
            <a:pPr marL="1657350" lvl="3" indent="-285750">
              <a:buFont typeface="Arial" panose="020B0604020202020204" pitchFamily="34" charset="0"/>
              <a:buChar char="•"/>
            </a:pPr>
            <a:r>
              <a:rPr lang="en-US" sz="2000" dirty="0"/>
              <a:t>Small Engine/Marine/Powersports</a:t>
            </a:r>
          </a:p>
          <a:p>
            <a:pPr marL="1657350" lvl="3" indent="-285750">
              <a:buFont typeface="Arial" panose="020B0604020202020204" pitchFamily="34" charset="0"/>
              <a:buChar char="•"/>
            </a:pPr>
            <a:r>
              <a:rPr lang="en-US" sz="2000" dirty="0"/>
              <a:t>Automotive Technician</a:t>
            </a:r>
          </a:p>
          <a:p>
            <a:pPr marL="1657350" lvl="3" indent="-285750">
              <a:buFont typeface="Arial" panose="020B0604020202020204" pitchFamily="34" charset="0"/>
              <a:buChar char="•"/>
            </a:pPr>
            <a:r>
              <a:rPr lang="en-US" sz="2000" dirty="0"/>
              <a:t>Auto Body/Collision Repair Technician</a:t>
            </a:r>
          </a:p>
          <a:p>
            <a:pPr marL="1657350" lvl="3" indent="-285750">
              <a:buFont typeface="Arial" panose="020B0604020202020204" pitchFamily="34" charset="0"/>
              <a:buChar char="•"/>
            </a:pPr>
            <a:r>
              <a:rPr lang="en-US" sz="2000" dirty="0"/>
              <a:t>Aviation (both pilot and AMT)</a:t>
            </a:r>
          </a:p>
          <a:p>
            <a:pPr marL="1657350" lvl="3" indent="-285750">
              <a:buFont typeface="Arial" panose="020B0604020202020204" pitchFamily="34" charset="0"/>
              <a:buChar char="•"/>
            </a:pPr>
            <a:r>
              <a:rPr lang="en-US" sz="2000" dirty="0"/>
              <a:t>Diesel Technician (Grant Focus)</a:t>
            </a:r>
          </a:p>
          <a:p>
            <a:pPr marL="1657350" lvl="3" indent="-285750">
              <a:buFont typeface="Arial" panose="020B0604020202020204" pitchFamily="34" charset="0"/>
              <a:buChar char="•"/>
            </a:pPr>
            <a:r>
              <a:rPr lang="en-US" sz="2000" dirty="0"/>
              <a:t>Truck Driving (Grant Focus)</a:t>
            </a:r>
          </a:p>
          <a:p>
            <a:pPr marL="742950" lvl="1" indent="-285750">
              <a:buFont typeface="Arial" panose="020B0604020202020204" pitchFamily="34" charset="0"/>
              <a:buChar char="•"/>
            </a:pPr>
            <a:endParaRPr lang="en-US" sz="2400" dirty="0">
              <a:latin typeface="Arial"/>
              <a:cs typeface="Arial"/>
            </a:endParaRPr>
          </a:p>
        </p:txBody>
      </p:sp>
      <p:grpSp>
        <p:nvGrpSpPr>
          <p:cNvPr id="3" name="Group 2">
            <a:extLst>
              <a:ext uri="{FF2B5EF4-FFF2-40B4-BE49-F238E27FC236}">
                <a16:creationId xmlns:a16="http://schemas.microsoft.com/office/drawing/2014/main" id="{E642CCC1-FDC1-4905-928D-E018A7D4270B}"/>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0715CDC6-4FAD-433A-8DDD-9F6D02B67116}"/>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1C0028E2-5849-44C7-8C7E-24A70C01FF06}"/>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extLst>
      <p:ext uri="{BB962C8B-B14F-4D97-AF65-F5344CB8AC3E}">
        <p14:creationId xmlns:p14="http://schemas.microsoft.com/office/powerpoint/2010/main" val="1378295469"/>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2554545"/>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TCOE – What it is NOT</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pPr marL="285750" lvl="0" indent="-285750">
              <a:buFont typeface="Arial" panose="020B0604020202020204" pitchFamily="34" charset="0"/>
              <a:buChar char="•"/>
            </a:pPr>
            <a:r>
              <a:rPr lang="en-US" sz="2400" dirty="0"/>
              <a:t>An NSF Center</a:t>
            </a:r>
          </a:p>
          <a:p>
            <a:pPr marL="285750" lvl="0" indent="-285750">
              <a:buFont typeface="Arial" panose="020B0604020202020204" pitchFamily="34" charset="0"/>
              <a:buChar char="•"/>
            </a:pPr>
            <a:r>
              <a:rPr lang="en-US" sz="2400" dirty="0"/>
              <a:t>A large agency (only 4 full-time staff)</a:t>
            </a:r>
          </a:p>
          <a:p>
            <a:pPr marL="285750" lvl="0" indent="-285750">
              <a:buFont typeface="Arial" panose="020B0604020202020204" pitchFamily="34" charset="0"/>
              <a:buChar char="•"/>
            </a:pPr>
            <a:r>
              <a:rPr lang="en-US" sz="2400" dirty="0"/>
              <a:t>The only Center of Excellence in the State</a:t>
            </a:r>
          </a:p>
          <a:p>
            <a:pPr marL="285750" lvl="0" indent="-285750">
              <a:buFont typeface="Arial" panose="020B0604020202020204" pitchFamily="34" charset="0"/>
              <a:buChar char="•"/>
            </a:pPr>
            <a:r>
              <a:rPr lang="en-US" sz="2400" dirty="0"/>
              <a:t>Academic programing or enrollments</a:t>
            </a:r>
          </a:p>
        </p:txBody>
      </p:sp>
      <p:pic>
        <p:nvPicPr>
          <p:cNvPr id="3" name="Picture 2">
            <a:extLst>
              <a:ext uri="{FF2B5EF4-FFF2-40B4-BE49-F238E27FC236}">
                <a16:creationId xmlns:a16="http://schemas.microsoft.com/office/drawing/2014/main" id="{C8B2403E-A686-4D31-B057-C33019680B0F}"/>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3600119" y="3429000"/>
            <a:ext cx="2810522" cy="2810522"/>
          </a:xfrm>
          <a:prstGeom prst="rect">
            <a:avLst/>
          </a:prstGeom>
        </p:spPr>
      </p:pic>
      <p:grpSp>
        <p:nvGrpSpPr>
          <p:cNvPr id="5" name="Group 4">
            <a:extLst>
              <a:ext uri="{FF2B5EF4-FFF2-40B4-BE49-F238E27FC236}">
                <a16:creationId xmlns:a16="http://schemas.microsoft.com/office/drawing/2014/main" id="{DA3846DD-9EA4-46FF-9DC7-F638F1290557}"/>
              </a:ext>
            </a:extLst>
          </p:cNvPr>
          <p:cNvGrpSpPr/>
          <p:nvPr/>
        </p:nvGrpSpPr>
        <p:grpSpPr>
          <a:xfrm>
            <a:off x="9636759" y="0"/>
            <a:ext cx="2631440" cy="2194560"/>
            <a:chOff x="9636759" y="0"/>
            <a:chExt cx="2631440" cy="2194560"/>
          </a:xfrm>
        </p:grpSpPr>
        <p:sp>
          <p:nvSpPr>
            <p:cNvPr id="6" name="Diagonal Stripe 5">
              <a:extLst>
                <a:ext uri="{FF2B5EF4-FFF2-40B4-BE49-F238E27FC236}">
                  <a16:creationId xmlns:a16="http://schemas.microsoft.com/office/drawing/2014/main" id="{0C924DEC-F4F3-4588-9908-42A6EE571680}"/>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Rectangle 6">
              <a:extLst>
                <a:ext uri="{FF2B5EF4-FFF2-40B4-BE49-F238E27FC236}">
                  <a16:creationId xmlns:a16="http://schemas.microsoft.com/office/drawing/2014/main" id="{3632845C-A2D5-489A-BB0C-746C43A88680}"/>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extLst>
      <p:ext uri="{BB962C8B-B14F-4D97-AF65-F5344CB8AC3E}">
        <p14:creationId xmlns:p14="http://schemas.microsoft.com/office/powerpoint/2010/main" val="95596813"/>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5232202"/>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Overview of ISA-TOPE Grant</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r>
              <a:rPr lang="en-US" b="1" dirty="0"/>
              <a:t>What we heard from employers and why we started this project.</a:t>
            </a:r>
            <a:r>
              <a:rPr lang="en-US" dirty="0"/>
              <a:t> </a:t>
            </a:r>
          </a:p>
          <a:p>
            <a:pPr marL="285750" lvl="0" indent="-285750">
              <a:buFont typeface="Arial" panose="020B0604020202020204" pitchFamily="34" charset="0"/>
              <a:buChar char="•"/>
            </a:pPr>
            <a:r>
              <a:rPr lang="en-US" dirty="0"/>
              <a:t>Multiple listening sessions</a:t>
            </a:r>
          </a:p>
          <a:p>
            <a:pPr marL="285750" lvl="0" indent="-285750">
              <a:buFont typeface="Arial" panose="020B0604020202020204" pitchFamily="34" charset="0"/>
              <a:buChar char="•"/>
            </a:pPr>
            <a:r>
              <a:rPr lang="en-US" dirty="0"/>
              <a:t>What we heard</a:t>
            </a:r>
          </a:p>
          <a:p>
            <a:pPr marL="742950" lvl="1" indent="-285750">
              <a:buFont typeface="Courier New" panose="02070309020205020404" pitchFamily="49" charset="0"/>
              <a:buChar char="o"/>
            </a:pPr>
            <a:r>
              <a:rPr lang="en-US" dirty="0"/>
              <a:t>Graduates need to be well trained in electrical theory and electrical diagnosis</a:t>
            </a:r>
          </a:p>
          <a:p>
            <a:pPr marL="742950" lvl="1" indent="-285750">
              <a:buFont typeface="Courier New" panose="02070309020205020404" pitchFamily="49" charset="0"/>
              <a:buChar char="o"/>
            </a:pPr>
            <a:r>
              <a:rPr lang="en-US" dirty="0"/>
              <a:t>Incoming students are interested in new technology</a:t>
            </a:r>
          </a:p>
          <a:p>
            <a:pPr marL="742950" lvl="1" indent="-285750">
              <a:buFont typeface="Courier New" panose="02070309020205020404" pitchFamily="49" charset="0"/>
              <a:buChar char="o"/>
            </a:pPr>
            <a:r>
              <a:rPr lang="en-US" dirty="0"/>
              <a:t>Emerging technologies can be a “hook” for students to consider a transportation pathway</a:t>
            </a:r>
          </a:p>
          <a:p>
            <a:pPr marL="742950" lvl="1" indent="-285750">
              <a:buFont typeface="Courier New" panose="02070309020205020404" pitchFamily="49" charset="0"/>
              <a:buChar char="o"/>
            </a:pPr>
            <a:r>
              <a:rPr lang="en-US" dirty="0"/>
              <a:t>Autonomous technology is an emerging technology in diesel truck/equipment technician and driver/operator programs</a:t>
            </a:r>
          </a:p>
          <a:p>
            <a:pPr marL="742950" lvl="1" indent="-285750">
              <a:buFont typeface="Courier New" panose="02070309020205020404" pitchFamily="49" charset="0"/>
              <a:buChar char="o"/>
            </a:pPr>
            <a:r>
              <a:rPr lang="en-US" dirty="0"/>
              <a:t>Autonomous technology can be a method in teaching electrical theory and diagnostic techniques</a:t>
            </a:r>
          </a:p>
          <a:p>
            <a:pPr marL="742950" lvl="1" indent="-285750">
              <a:buFont typeface="Courier New" panose="02070309020205020404" pitchFamily="49" charset="0"/>
              <a:buChar char="o"/>
            </a:pPr>
            <a:r>
              <a:rPr lang="en-US" dirty="0"/>
              <a:t>New technology is expensive</a:t>
            </a:r>
          </a:p>
          <a:p>
            <a:pPr marL="742950" lvl="1" indent="-285750">
              <a:buFont typeface="Courier New" panose="02070309020205020404" pitchFamily="49" charset="0"/>
              <a:buChar char="o"/>
            </a:pPr>
            <a:r>
              <a:rPr lang="en-US" dirty="0"/>
              <a:t>Colleges can’t afford additional expenses – some are struggling to keep the doors open</a:t>
            </a:r>
          </a:p>
        </p:txBody>
      </p:sp>
      <p:grpSp>
        <p:nvGrpSpPr>
          <p:cNvPr id="3" name="Group 2">
            <a:extLst>
              <a:ext uri="{FF2B5EF4-FFF2-40B4-BE49-F238E27FC236}">
                <a16:creationId xmlns:a16="http://schemas.microsoft.com/office/drawing/2014/main" id="{A6640681-C10C-42FF-AF4C-EDF607AB8740}"/>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EE922AE9-86CF-4366-8184-18294BF1EE40}"/>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19125D4D-D577-4059-8CD1-9A823FE43A5F}"/>
                </a:ext>
              </a:extLst>
            </p:cNvPr>
            <p:cNvSpPr/>
            <p:nvPr/>
          </p:nvSpPr>
          <p:spPr>
            <a:xfrm rot="2570539">
              <a:off x="10842867" y="423594"/>
              <a:ext cx="1018227"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Carl</a:t>
              </a:r>
            </a:p>
          </p:txBody>
        </p:sp>
      </p:grpSp>
    </p:spTree>
    <p:extLst>
      <p:ext uri="{BB962C8B-B14F-4D97-AF65-F5344CB8AC3E}">
        <p14:creationId xmlns:p14="http://schemas.microsoft.com/office/powerpoint/2010/main" val="1896757330"/>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4678204"/>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Overview of ISA-TOPE Grant</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r>
              <a:rPr lang="en-US" b="1" dirty="0"/>
              <a:t>What the grant does and how the project works</a:t>
            </a:r>
            <a:r>
              <a:rPr lang="en-US" dirty="0"/>
              <a:t> </a:t>
            </a:r>
          </a:p>
          <a:p>
            <a:pPr marL="342900" marR="0" lvl="0" indent="-342900">
              <a:spcBef>
                <a:spcPts val="0"/>
              </a:spcBef>
              <a:spcAft>
                <a:spcPts val="0"/>
              </a:spcAft>
              <a:buFont typeface="Symbol" panose="05050102010706020507" pitchFamily="18"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What we are doing</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Buying autonomous technology in the heavy truck and construction arena to be shared with colleges around the state</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Curating OEM approved professional development related to autonomous technology specific to items purchased</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Creating OER for use in the classroom when teaching about autonomous technologies</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dirty="0">
                <a:latin typeface="Arial" panose="020B0604020202020204" pitchFamily="34" charset="0"/>
                <a:ea typeface="Times New Roman" panose="02020603050405020304" pitchFamily="18" charset="0"/>
                <a:cs typeface="Times New Roman" panose="02020603050405020304" pitchFamily="18" charset="0"/>
              </a:rPr>
              <a:t>Leveraging our existing “Can I Borrow That?” program (</a:t>
            </a:r>
            <a:r>
              <a:rPr lang="en-US" dirty="0">
                <a:solidFill>
                  <a:schemeClr val="accent2">
                    <a:lumMod val="60000"/>
                    <a:lumOff val="40000"/>
                  </a:schemeClr>
                </a:solidFill>
                <a:latin typeface="Arial" panose="020B0604020202020204" pitchFamily="34"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https://www.minntran.org/can-i-borrow-that/</a:t>
            </a:r>
            <a:r>
              <a:rPr lang="en-US" dirty="0">
                <a:latin typeface="Arial" panose="020B0604020202020204" pitchFamily="34" charset="0"/>
                <a:ea typeface="Times New Roman" panose="02020603050405020304" pitchFamily="18" charset="0"/>
                <a:cs typeface="Times New Roman" panose="02020603050405020304" pitchFamily="18" charset="0"/>
              </a:rPr>
              <a:t>) </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dirty="0">
                <a:latin typeface="Arial" panose="020B0604020202020204" pitchFamily="34" charset="0"/>
                <a:ea typeface="Times New Roman" panose="02020603050405020304" pitchFamily="18" charset="0"/>
                <a:cs typeface="Times New Roman" panose="02020603050405020304" pitchFamily="18" charset="0"/>
              </a:rPr>
              <a:t>Communicate about the program through existing channels (Sector Meetings, Newsletter, ASE, AED, etc.) along with new resources (NCAT, CAAT, ATE Connect, etc.)</a:t>
            </a:r>
            <a:endParaRPr lang="en-US" dirty="0">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F34E8AB9-75BD-4D4C-96A6-491662DE02D2}"/>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AABF1F71-BE53-4CB7-86CB-BD869BBE308B}"/>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0B445A64-8416-4332-B305-8CA34A7E360B}"/>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pic>
        <p:nvPicPr>
          <p:cNvPr id="2" name="Picture 1">
            <a:extLst>
              <a:ext uri="{FF2B5EF4-FFF2-40B4-BE49-F238E27FC236}">
                <a16:creationId xmlns:a16="http://schemas.microsoft.com/office/drawing/2014/main" id="{69EB5F43-F77C-4033-BC7A-7A44F00418C3}"/>
              </a:ext>
            </a:extLst>
          </p:cNvPr>
          <p:cNvPicPr>
            <a:picLocks noChangeAspect="1"/>
          </p:cNvPicPr>
          <p:nvPr/>
        </p:nvPicPr>
        <p:blipFill>
          <a:blip r:embed="rId3"/>
          <a:stretch>
            <a:fillRect/>
          </a:stretch>
        </p:blipFill>
        <p:spPr>
          <a:xfrm>
            <a:off x="9143999" y="1620520"/>
            <a:ext cx="1808480" cy="1808480"/>
          </a:xfrm>
          <a:prstGeom prst="rect">
            <a:avLst/>
          </a:prstGeom>
        </p:spPr>
      </p:pic>
    </p:spTree>
    <p:extLst>
      <p:ext uri="{BB962C8B-B14F-4D97-AF65-F5344CB8AC3E}">
        <p14:creationId xmlns:p14="http://schemas.microsoft.com/office/powerpoint/2010/main" val="1075489859"/>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2"/>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3"/>
          <a:stretch>
            <a:fillRect/>
          </a:stretch>
        </p:blipFill>
        <p:spPr>
          <a:xfrm>
            <a:off x="609600" y="1530197"/>
            <a:ext cx="5720080" cy="4104157"/>
          </a:xfrm>
          <a:prstGeom prst="rect">
            <a:avLst/>
          </a:prstGeom>
        </p:spPr>
      </p:pic>
      <p:grpSp>
        <p:nvGrpSpPr>
          <p:cNvPr id="4" name="Group 3">
            <a:extLst>
              <a:ext uri="{FF2B5EF4-FFF2-40B4-BE49-F238E27FC236}">
                <a16:creationId xmlns:a16="http://schemas.microsoft.com/office/drawing/2014/main" id="{8868955F-1DA1-41DF-B5D3-9BE25A8E7B3B}"/>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504A456D-4702-4F08-9503-484DF6CA954F}"/>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2172972D-5D93-4189-AA12-09228DCFBBDE}"/>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extLst>
      <p:ext uri="{BB962C8B-B14F-4D97-AF65-F5344CB8AC3E}">
        <p14:creationId xmlns:p14="http://schemas.microsoft.com/office/powerpoint/2010/main" val="1961799015"/>
      </p:ext>
    </p:extLst>
  </p:cSld>
  <p:clrMapOvr>
    <a:masterClrMapping/>
  </p:clrMapOvr>
</p:sld>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Props1.xml><?xml version="1.0" encoding="utf-8"?>
<ds:datastoreItem xmlns:ds="http://schemas.openxmlformats.org/officeDocument/2006/customXml" ds:itemID="{B1F6425B-48F5-41D1-8A9E-64267225E17A}">
  <ds:schemaRefs>
    <ds:schemaRef ds:uri="http://schemas.microsoft.com/sharepoint/v3/contenttype/forms"/>
  </ds:schemaRefs>
</ds:datastoreItem>
</file>

<file path=customXml/itemProps2.xml><?xml version="1.0" encoding="utf-8"?>
<ds:datastoreItem xmlns:ds="http://schemas.openxmlformats.org/officeDocument/2006/customXml" ds:itemID="{200CFD7D-BE76-466E-8311-8F551A84CFDA}"/>
</file>

<file path=customXml/itemProps3.xml><?xml version="1.0" encoding="utf-8"?>
<ds:datastoreItem xmlns:ds="http://schemas.openxmlformats.org/officeDocument/2006/customXml" ds:itemID="{E37013C0-98BE-4A63-B679-77030D55F819}">
  <ds:schemaRefs>
    <ds:schemaRef ds:uri="http://purl.org/dc/dcmitype/"/>
    <ds:schemaRef ds:uri="http://www.w3.org/XML/1998/namespace"/>
    <ds:schemaRef ds:uri="http://schemas.microsoft.com/office/infopath/2007/PartnerControls"/>
    <ds:schemaRef ds:uri="286caa70-3536-4aff-a57f-2e8d08ba9012"/>
    <ds:schemaRef ds:uri="http://schemas.microsoft.com/office/2006/documentManagement/types"/>
    <ds:schemaRef ds:uri="http://schemas.openxmlformats.org/package/2006/metadata/core-properties"/>
    <ds:schemaRef ds:uri="http://purl.org/dc/elements/1.1/"/>
    <ds:schemaRef ds:uri="30e9c36f-678e-41da-ab09-c15e53a3b3ff"/>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TotalTime>117</TotalTime>
  <Words>846</Words>
  <Application>Microsoft Office PowerPoint</Application>
  <PresentationFormat>Widescreen</PresentationFormat>
  <Paragraphs>127</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Facet</vt:lpstr>
      <vt:lpstr>PowerPoint Presentation</vt:lpstr>
      <vt:lpstr>PowerPoint Presentation</vt:lpstr>
      <vt:lpstr>PowerPoint Presentation</vt:lpstr>
      <vt:lpstr>Post-Trip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lastModifiedBy>Jelen, Cassidy P</cp:lastModifiedBy>
  <cp:revision>68</cp:revision>
  <dcterms:created xsi:type="dcterms:W3CDTF">2020-10-30T16:31:43Z</dcterms:created>
  <dcterms:modified xsi:type="dcterms:W3CDTF">2023-06-07T13:28:33Z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ies>
</file>