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</p:sldMasterIdLst>
  <p:sldIdLst>
    <p:sldId id="256" r:id="rId2"/>
    <p:sldId id="257" r:id="rId3"/>
    <p:sldId id="258" r:id="rId4"/>
    <p:sldId id="282" r:id="rId5"/>
    <p:sldId id="281" r:id="rId6"/>
    <p:sldId id="266" r:id="rId7"/>
    <p:sldId id="259" r:id="rId8"/>
    <p:sldId id="261" r:id="rId9"/>
    <p:sldId id="284" r:id="rId10"/>
    <p:sldId id="288" r:id="rId11"/>
    <p:sldId id="268" r:id="rId12"/>
    <p:sldId id="262" r:id="rId13"/>
    <p:sldId id="269" r:id="rId14"/>
    <p:sldId id="285" r:id="rId15"/>
    <p:sldId id="286" r:id="rId16"/>
    <p:sldId id="28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1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36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8077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17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7784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09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8/7/23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8/7/23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8/7/23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123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techsmith.com/screen-capture.html" TargetMode="External"/><Relationship Id="rId7" Type="http://schemas.openxmlformats.org/officeDocument/2006/relationships/image" Target="../media/image1.jpg"/><Relationship Id="rId12" Type="http://schemas.openxmlformats.org/officeDocument/2006/relationships/image" Target="../media/image14.png"/><Relationship Id="rId2" Type="http://schemas.openxmlformats.org/officeDocument/2006/relationships/hyperlink" Target="https://screenpal.com/tutorials#navb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smith.com/video-editor.html" TargetMode="External"/><Relationship Id="rId11" Type="http://schemas.openxmlformats.org/officeDocument/2006/relationships/hyperlink" Target="https://creativecommons.org/licenses/by-sa/3.0/deed.en_US" TargetMode="External"/><Relationship Id="rId5" Type="http://schemas.openxmlformats.org/officeDocument/2006/relationships/hyperlink" Target="https://www.apple.com/imovie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apps.microsoft.com/store/detail/movie-maker-video-editor/9MVFQ4LMZ6C9?hl=en-us&amp;gl=us&amp;rtc=1" TargetMode="Externa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hyperlink" Target="file:///Users/elenabrewer/Dropbox/InVEST%20NSF%20ATE/Conferences/2023-HI-TEC/Main%20Session%20Submission/Resources/The%20Simple%20Guide%20to%20Creative%20Commons%20Resources%20Design%20Sha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online.suny.edu/sunyoercommunitycour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Louwagie@normandale.edu" TargetMode="External"/><Relationship Id="rId2" Type="http://schemas.openxmlformats.org/officeDocument/2006/relationships/hyperlink" Target="mailto:brewer@ec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ilnepublishing.geneseo.edu/introtovacuumtechinstructor/chapter/learning-activities-4-1-demonstrations-of-the-boyles-law-phenomena-in-vacuum-systems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milnepublishing.geneseo.edu/introtovacuumtechinstruc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studio.youtube.com/video/dZXrhtrR_II/edit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8F4925-0DE5-7F7C-C4EE-9EF06AD7DA61}"/>
              </a:ext>
            </a:extLst>
          </p:cNvPr>
          <p:cNvSpPr/>
          <p:nvPr/>
        </p:nvSpPr>
        <p:spPr>
          <a:xfrm>
            <a:off x="8881630" y="1330180"/>
            <a:ext cx="2867891" cy="38515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86FCA-7E4A-118E-7BE0-2D7C5AA42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68362"/>
            <a:ext cx="6541712" cy="23876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E-Book Development for Technician Laboratory Experiments and Learning Activities</a:t>
            </a:r>
            <a:r>
              <a:rPr lang="en-US" sz="3000" b="1" dirty="0">
                <a:effectLst/>
              </a:rPr>
              <a:t> </a:t>
            </a:r>
            <a:br>
              <a:rPr lang="en-US" sz="3000" b="1" dirty="0">
                <a:effectLst/>
              </a:rPr>
            </a:br>
            <a:endParaRPr lang="en-US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9C9C-77E6-B342-3DC0-5DD719CE5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3623810"/>
            <a:ext cx="6991252" cy="19257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Elena Brewer, SUNY Erie Community College</a:t>
            </a:r>
            <a:br>
              <a:rPr lang="en-US" dirty="0"/>
            </a:br>
            <a:r>
              <a:rPr lang="en-US" dirty="0"/>
              <a:t>Nancy </a:t>
            </a:r>
            <a:r>
              <a:rPr lang="en-US" dirty="0" err="1"/>
              <a:t>Louwagie</a:t>
            </a:r>
            <a:r>
              <a:rPr lang="en-US" dirty="0"/>
              <a:t>, Normandale Community College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Shape 98">
            <a:extLst>
              <a:ext uri="{FF2B5EF4-FFF2-40B4-BE49-F238E27FC236}">
                <a16:creationId xmlns:a16="http://schemas.microsoft.com/office/drawing/2014/main" id="{FB7DAF43-79D4-A124-91BC-CAB9ACA0B0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2C52A5-E3F9-D7B8-BD7D-E4338E39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160F5-3FF9-3940-C895-58D5789CC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0AA6EC-AAEF-905E-B757-7961F5AF8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FAA3F-7242-CB32-09BD-1D09ECB49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075" y="1547812"/>
            <a:ext cx="2413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89" y="624110"/>
            <a:ext cx="9769523" cy="1280890"/>
          </a:xfrm>
        </p:spPr>
        <p:txBody>
          <a:bodyPr/>
          <a:lstStyle/>
          <a:p>
            <a:r>
              <a:rPr lang="en-US" b="1" dirty="0"/>
              <a:t>Step 1: What components are required by your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89" y="1904999"/>
            <a:ext cx="4168271" cy="4016077"/>
          </a:xfrm>
        </p:spPr>
        <p:txBody>
          <a:bodyPr>
            <a:normAutofit fontScale="92500"/>
          </a:bodyPr>
          <a:lstStyle/>
          <a:p>
            <a:r>
              <a:rPr lang="en-US" dirty="0"/>
              <a:t>Self-generated table of contents</a:t>
            </a:r>
          </a:p>
          <a:p>
            <a:r>
              <a:rPr lang="en-US" dirty="0"/>
              <a:t>Mathematical formulas engine</a:t>
            </a:r>
          </a:p>
          <a:p>
            <a:r>
              <a:rPr lang="en-US" dirty="0"/>
              <a:t>Embedded videos</a:t>
            </a:r>
          </a:p>
          <a:p>
            <a:r>
              <a:rPr lang="en-US" dirty="0"/>
              <a:t>Embedded animations/simulations</a:t>
            </a:r>
          </a:p>
          <a:p>
            <a:r>
              <a:rPr lang="en-US" dirty="0"/>
              <a:t>Interactive pre-lab assignments</a:t>
            </a:r>
          </a:p>
          <a:p>
            <a:r>
              <a:rPr lang="en-US" b="1" dirty="0"/>
              <a:t>Availability in different formats: EPUB, Web, PDF, etc.</a:t>
            </a:r>
          </a:p>
          <a:p>
            <a:r>
              <a:rPr lang="en-US" b="1" dirty="0"/>
              <a:t>Support of different learning formats: </a:t>
            </a:r>
            <a:br>
              <a:rPr lang="en-US" b="1" dirty="0"/>
            </a:br>
            <a:r>
              <a:rPr lang="en-US" b="1" dirty="0"/>
              <a:t>-hands-on, </a:t>
            </a:r>
            <a:br>
              <a:rPr lang="en-US" b="1" dirty="0"/>
            </a:br>
            <a:r>
              <a:rPr lang="en-US" b="1" dirty="0"/>
              <a:t>-remote hands-on, </a:t>
            </a:r>
            <a:br>
              <a:rPr lang="en-US" b="1" dirty="0"/>
            </a:br>
            <a:r>
              <a:rPr lang="en-US" b="1" dirty="0"/>
              <a:t>-utilization of video materials</a:t>
            </a:r>
          </a:p>
        </p:txBody>
      </p:sp>
      <p:pic>
        <p:nvPicPr>
          <p:cNvPr id="7" name="Shape 98">
            <a:extLst>
              <a:ext uri="{FF2B5EF4-FFF2-40B4-BE49-F238E27FC236}">
                <a16:creationId xmlns:a16="http://schemas.microsoft.com/office/drawing/2014/main" id="{45545C4D-8167-3343-4348-E8AD31CD7D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F921FA6-4F0C-B7FB-CB26-49B30EDD3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2A38C-9A78-F285-0B86-DF0783B2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7E7B5B-3D0E-E688-D745-9CDCA155E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164CD9D-1ADB-077C-F06D-F60B149D8E3D}"/>
              </a:ext>
            </a:extLst>
          </p:cNvPr>
          <p:cNvSpPr txBox="1">
            <a:spLocks/>
          </p:cNvSpPr>
          <p:nvPr/>
        </p:nvSpPr>
        <p:spPr>
          <a:xfrm>
            <a:off x="9361416" y="1476077"/>
            <a:ext cx="2449824" cy="2437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Rough Vacuum System: Remote Pump Down demonstration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B261F47-E1EF-37A7-DE11-D2DAE5079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988" y="1476077"/>
            <a:ext cx="2844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722" y="253820"/>
            <a:ext cx="8911687" cy="1280890"/>
          </a:xfrm>
        </p:spPr>
        <p:txBody>
          <a:bodyPr/>
          <a:lstStyle/>
          <a:p>
            <a:r>
              <a:rPr lang="en-US" b="1" dirty="0"/>
              <a:t>Step 2: Choosing E-Publishing Platform</a:t>
            </a:r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CF53B7B4-CB6E-DC2B-6130-11F950D896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DD15E-5429-578A-4598-8B59544E0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61A2CE-3941-EC6B-36D8-1EB41B32D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5" name="Picture 4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F69EBF38-3DA7-AFEB-FE05-C50EE9F7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894265"/>
            <a:ext cx="7772400" cy="57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2: Choosing E-Publishing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considerations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Sustainability</a:t>
            </a:r>
            <a:r>
              <a:rPr lang="en-US" dirty="0"/>
              <a:t> requirement: free or low-cost housing of the resource after grant ends.  </a:t>
            </a:r>
            <a:r>
              <a:rPr lang="en-US" b="1" dirty="0"/>
              <a:t>Milne Publishing (based on </a:t>
            </a:r>
            <a:r>
              <a:rPr lang="en-US" b="1" dirty="0" err="1"/>
              <a:t>PressBooks</a:t>
            </a:r>
            <a:r>
              <a:rPr lang="en-US" b="1" dirty="0"/>
              <a:t>) </a:t>
            </a:r>
            <a:r>
              <a:rPr lang="en-US" dirty="0"/>
              <a:t>offers free and indefinite housing of the e-book and related ancillary materials on their platform.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Learning curve </a:t>
            </a:r>
            <a:r>
              <a:rPr lang="en-US" dirty="0"/>
              <a:t>for the team that is does not have prior e-publishing experience.</a:t>
            </a:r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9E34AB7C-1AFF-4C27-5EB5-5B8CD4328E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DCE056C-3EE8-F847-F193-02374400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925F9-F941-9608-E6F3-ED6C5967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4A3B0E-4979-E5D3-A2E3-7C79622D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3: Production of Visual Materials (Figures, Videos, Animations)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50256"/>
            <a:ext cx="891540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Screencast-o-Matic: Web-based screen capture tool. Recordings may be up to 15-	minutes long using the </a:t>
            </a:r>
            <a:r>
              <a:rPr lang="en-US" b="1" dirty="0">
                <a:hlinkClick r:id="rId2"/>
              </a:rPr>
              <a:t>free version</a:t>
            </a:r>
            <a:r>
              <a:rPr lang="en-US" b="1" dirty="0"/>
              <a:t>.</a:t>
            </a:r>
          </a:p>
          <a:p>
            <a:r>
              <a:rPr lang="en-US" b="1" dirty="0">
                <a:hlinkClick r:id="rId3"/>
              </a:rPr>
              <a:t>Jing</a:t>
            </a:r>
            <a:r>
              <a:rPr lang="en-US" b="1" dirty="0"/>
              <a:t>: A free screen capture tool that allows you to make videos that are up to 5 minutes in duration.</a:t>
            </a:r>
          </a:p>
          <a:p>
            <a:r>
              <a:rPr lang="en-US" b="1" dirty="0">
                <a:hlinkClick r:id="rId4"/>
              </a:rPr>
              <a:t>Windows Movie Maker</a:t>
            </a:r>
            <a:r>
              <a:rPr lang="en-US" b="1" dirty="0"/>
              <a:t>: Program for Windows computers that allows you to create video.</a:t>
            </a:r>
          </a:p>
          <a:p>
            <a:r>
              <a:rPr lang="en-US" b="1" dirty="0">
                <a:hlinkClick r:id="rId5"/>
              </a:rPr>
              <a:t>iMovie</a:t>
            </a:r>
            <a:r>
              <a:rPr lang="en-US" b="1" dirty="0"/>
              <a:t>: Program for Macs that allows you to create, edit, and share video.</a:t>
            </a:r>
          </a:p>
          <a:p>
            <a:r>
              <a:rPr lang="en-US" b="1" dirty="0">
                <a:hlinkClick r:id="rId6"/>
              </a:rPr>
              <a:t>Camtasia</a:t>
            </a:r>
            <a:r>
              <a:rPr lang="en-US" b="1" dirty="0"/>
              <a:t>: A video capture and editing tool.</a:t>
            </a:r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CC83AB69-4E15-B1A7-93A4-27554EADDF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84B329-A5C6-B039-DD58-9FC3A94C97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DD22B-807B-5FC6-EFA4-1030CB1F6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1ADD5-83C0-1DB3-35CC-0A992F862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C9643-E983-073B-2562-20F3C16882AC}"/>
              </a:ext>
            </a:extLst>
          </p:cNvPr>
          <p:cNvSpPr txBox="1"/>
          <p:nvPr/>
        </p:nvSpPr>
        <p:spPr>
          <a:xfrm>
            <a:off x="2328920" y="5349421"/>
            <a:ext cx="868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This work is licensed by SUNY Buffalo State under a </a:t>
            </a:r>
            <a:r>
              <a:rPr lang="en-US" sz="1200" dirty="0">
                <a:hlinkClick r:id="rId11"/>
              </a:rPr>
              <a:t>Creative Commons Attribution-</a:t>
            </a:r>
            <a:r>
              <a:rPr lang="en-US" sz="1200" dirty="0" err="1">
                <a:hlinkClick r:id="rId11"/>
              </a:rPr>
              <a:t>ShareAlike</a:t>
            </a:r>
            <a:r>
              <a:rPr lang="en-US" sz="1200" dirty="0">
                <a:hlinkClick r:id="rId11"/>
              </a:rPr>
              <a:t> 3.0 </a:t>
            </a:r>
            <a:r>
              <a:rPr lang="en-US" sz="1200" dirty="0" err="1">
                <a:hlinkClick r:id="rId11"/>
              </a:rPr>
              <a:t>Unported</a:t>
            </a:r>
            <a:r>
              <a:rPr lang="en-US" sz="1200" dirty="0">
                <a:hlinkClick r:id="rId11"/>
              </a:rPr>
              <a:t> License</a:t>
            </a:r>
            <a:r>
              <a:rPr lang="en-US" sz="1200" dirty="0"/>
              <a:t>.</a:t>
            </a:r>
          </a:p>
        </p:txBody>
      </p:sp>
      <p:pic>
        <p:nvPicPr>
          <p:cNvPr id="8" name="Picture 7" descr="A grey and black sign&#10;&#10;Description automatically generated">
            <a:extLst>
              <a:ext uri="{FF2B5EF4-FFF2-40B4-BE49-F238E27FC236}">
                <a16:creationId xmlns:a16="http://schemas.microsoft.com/office/drawing/2014/main" id="{AFB32716-76CE-B994-786A-378BDF1765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9359" y="5255724"/>
            <a:ext cx="1149561" cy="4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3: Production of Visual Materials (Figures, Videos, Animations)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50256"/>
            <a:ext cx="891540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/>
              <a:t>Words of Wisdom about developing visual materials on a small budget: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Utilize </a:t>
            </a:r>
            <a:r>
              <a:rPr lang="en-US" b="1" dirty="0"/>
              <a:t>students</a:t>
            </a:r>
            <a:r>
              <a:rPr lang="en-US" dirty="0"/>
              <a:t> for creation of figures and simple </a:t>
            </a:r>
            <a:r>
              <a:rPr lang="en-US" b="1" dirty="0"/>
              <a:t>animations/simulations.</a:t>
            </a:r>
            <a:br>
              <a:rPr lang="en-US" b="1" dirty="0"/>
            </a:b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Ask vendors of editing software for </a:t>
            </a:r>
            <a:r>
              <a:rPr lang="en-US" b="1" dirty="0"/>
              <a:t>educational pricing </a:t>
            </a:r>
            <a:r>
              <a:rPr lang="en-US" dirty="0"/>
              <a:t>or discounts</a:t>
            </a:r>
            <a:br>
              <a:rPr lang="en-US" dirty="0"/>
            </a:br>
            <a:r>
              <a:rPr lang="en-US" dirty="0"/>
              <a:t>(example – Vegas Pro).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CC83AB69-4E15-B1A7-93A4-27554EADDF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84B329-A5C6-B039-DD58-9FC3A94C9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DD22B-807B-5FC6-EFA4-1030CB1F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1ADD5-83C0-1DB3-35CC-0A992F862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4: Licensing your work with Creative Commons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Creative Commons Licensing : </a:t>
            </a: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	-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Attribution (CC BY),</a:t>
            </a:r>
            <a:b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	- Attribution Non-Commercial (CC BY-NC),</a:t>
            </a:r>
            <a:b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	- Attribution No Derivatives (CC BY-ND)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				            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Guide to CC Resources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- Attribution Share Alike (CC BY-SA),                                                 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- Attribution Non-Commercial Share Alike (CC BY-NC-SA),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- Attribution Non-Commercial No Derivatives (CC BY-NC-ND).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9E34AB7C-1AFF-4C27-5EB5-5B8CD4328E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DCE056C-3EE8-F847-F193-02374400A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925F9-F941-9608-E6F3-ED6C5967A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4A3B0E-4979-E5D3-A2E3-7C79622D0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4" name="Picture 3" descr="A picture containing screenshot, font&#10;&#10;Description automatically generated">
            <a:extLst>
              <a:ext uri="{FF2B5EF4-FFF2-40B4-BE49-F238E27FC236}">
                <a16:creationId xmlns:a16="http://schemas.microsoft.com/office/drawing/2014/main" id="{D87DEA76-32E6-44CF-5D6E-27CB220FE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538" y="4251353"/>
            <a:ext cx="5054924" cy="1403423"/>
          </a:xfrm>
          <a:prstGeom prst="rect">
            <a:avLst/>
          </a:prstGeom>
        </p:spPr>
      </p:pic>
      <p:pic>
        <p:nvPicPr>
          <p:cNvPr id="5" name="Picture 4" descr="A qr code with black dots&#10;&#10;Description automatically generated with low confidence">
            <a:extLst>
              <a:ext uri="{FF2B5EF4-FFF2-40B4-BE49-F238E27FC236}">
                <a16:creationId xmlns:a16="http://schemas.microsoft.com/office/drawing/2014/main" id="{B8325639-9C46-466D-4A01-E65EA8A46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1289" y="3569413"/>
            <a:ext cx="1658037" cy="16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Learn more using existing OER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9E34AB7C-1AFF-4C27-5EB5-5B8CD4328E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DCE056C-3EE8-F847-F193-02374400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925F9-F941-9608-E6F3-ED6C5967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4A3B0E-4979-E5D3-A2E3-7C79622D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8" name="Picture 7" descr="A picture containing text, screenshot, logo, graphics&#10;&#10;Description automatically generated">
            <a:extLst>
              <a:ext uri="{FF2B5EF4-FFF2-40B4-BE49-F238E27FC236}">
                <a16:creationId xmlns:a16="http://schemas.microsoft.com/office/drawing/2014/main" id="{5FFABF9A-A3FC-E0D9-AF27-BAA443C1C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925" y="2298953"/>
            <a:ext cx="5590760" cy="1506729"/>
          </a:xfrm>
          <a:prstGeom prst="rect">
            <a:avLst/>
          </a:prstGeom>
        </p:spPr>
      </p:pic>
      <p:pic>
        <p:nvPicPr>
          <p:cNvPr id="9" name="Picture 8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CB11BD64-7288-2918-5193-9C50E65DF4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31"/>
          <a:stretch/>
        </p:blipFill>
        <p:spPr>
          <a:xfrm>
            <a:off x="4064315" y="4107829"/>
            <a:ext cx="2647979" cy="1506729"/>
          </a:xfrm>
          <a:prstGeom prst="rect">
            <a:avLst/>
          </a:prstGeom>
        </p:spPr>
      </p:pic>
      <p:pic>
        <p:nvPicPr>
          <p:cNvPr id="10" name="Picture 9" descr="A qr cod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280FEEC-ED82-53B9-2DC1-24F093CE8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920" y="2326559"/>
            <a:ext cx="2307543" cy="26567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B8132-6377-C579-7D19-C887D84C6809}"/>
              </a:ext>
            </a:extLst>
          </p:cNvPr>
          <p:cNvSpPr txBox="1"/>
          <p:nvPr/>
        </p:nvSpPr>
        <p:spPr>
          <a:xfrm>
            <a:off x="8183685" y="4983310"/>
            <a:ext cx="345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err="1">
                <a:hlinkClick r:id="rId9"/>
              </a:rPr>
              <a:t>online.suny.edu</a:t>
            </a:r>
            <a:r>
              <a:rPr lang="en-US" dirty="0">
                <a:hlinkClick r:id="rId9"/>
              </a:rPr>
              <a:t>/</a:t>
            </a:r>
            <a:r>
              <a:rPr lang="en-US" dirty="0" err="1">
                <a:hlinkClick r:id="rId9"/>
              </a:rPr>
              <a:t>sunyoercommunitycourse</a:t>
            </a:r>
            <a:r>
              <a:rPr lang="en-US" dirty="0">
                <a:hlinkClick r:id="rId9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89" y="505700"/>
            <a:ext cx="8911687" cy="800004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4113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/>
              <a:t>This short guide is designed to give you a jump-start in starting producing your own e-pub materials.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forget to pick up USB drive: it contains more e-publishing resources.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Good luck!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3F84CE0A-1F60-9204-4BCA-D9E3920A6D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F881277-8CFD-3BD3-D31D-B255D754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6AD49-6990-38A3-1C19-421A50DD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EFA34-F2BB-7762-05D8-97DCE5E1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88EF53-3905-43AF-8FAB-D2265F04E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564" y="4009758"/>
            <a:ext cx="6165224" cy="16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120" y="326034"/>
            <a:ext cx="9295986" cy="128089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Developing an E-book and Other Interactive Instructional Materials for Technician Education in Vacuum Technology</a:t>
            </a:r>
            <a:br>
              <a:rPr lang="en-US" sz="2800" b="1" dirty="0"/>
            </a:br>
            <a:r>
              <a:rPr lang="en-US" sz="2200" dirty="0"/>
              <a:t>NSF New-to-ATE Project #2000454, $300K Budget</a:t>
            </a:r>
            <a:r>
              <a:rPr lang="en-US" sz="28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15" y="1675833"/>
            <a:ext cx="9487067" cy="3777622"/>
          </a:xfrm>
        </p:spPr>
        <p:txBody>
          <a:bodyPr>
            <a:normAutofit/>
          </a:bodyPr>
          <a:lstStyle/>
          <a:p>
            <a:r>
              <a:rPr lang="en-US" dirty="0"/>
              <a:t>PI – </a:t>
            </a:r>
            <a:r>
              <a:rPr lang="en-US" b="1" u="sng" dirty="0"/>
              <a:t>Elena Brewer</a:t>
            </a:r>
            <a:r>
              <a:rPr lang="en-US" dirty="0"/>
              <a:t>, Professor, Electrical Engineering Technology and Nanotechnology, SUNY Erie Community College, Williamsville, NY</a:t>
            </a:r>
            <a:br>
              <a:rPr lang="en-US" dirty="0"/>
            </a:br>
            <a:r>
              <a:rPr lang="en-US" dirty="0">
                <a:hlinkClick r:id="rId2"/>
              </a:rPr>
              <a:t>brewer@ecc.edu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Co-PI – </a:t>
            </a:r>
            <a:r>
              <a:rPr lang="en-US" b="1" u="sng" dirty="0"/>
              <a:t>Nancy </a:t>
            </a:r>
            <a:r>
              <a:rPr lang="en-US" b="1" u="sng" dirty="0" err="1"/>
              <a:t>Louwagie</a:t>
            </a:r>
            <a:r>
              <a:rPr lang="en-US" dirty="0"/>
              <a:t>, Instructor, Engineering Technology Programs, Vacuum Technology Department, Normandale Community College, Bloomington, MN</a:t>
            </a:r>
            <a:br>
              <a:rPr lang="en-US" dirty="0"/>
            </a:br>
            <a:r>
              <a:rPr lang="en-US" dirty="0">
                <a:hlinkClick r:id="rId3" tooltip="Nancy Louwagie's e-mail"/>
              </a:rPr>
              <a:t>Nancy.Louwagie@normandale.edu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Consultant - </a:t>
            </a:r>
            <a:r>
              <a:rPr lang="en-US" b="1" u="sng" dirty="0"/>
              <a:t>David </a:t>
            </a:r>
            <a:r>
              <a:rPr lang="en-US" b="1" u="sng" dirty="0" err="1"/>
              <a:t>Hata</a:t>
            </a:r>
            <a:r>
              <a:rPr lang="en-US" dirty="0"/>
              <a:t>, Author of </a:t>
            </a:r>
            <a:r>
              <a:rPr lang="en-US" i="1" dirty="0"/>
              <a:t>Introduction to Vacuum Technology </a:t>
            </a:r>
            <a:r>
              <a:rPr lang="en-US" dirty="0"/>
              <a:t>textbook, Portland, 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External Evaluator - </a:t>
            </a:r>
            <a:r>
              <a:rPr lang="en-US" b="1" u="sng" dirty="0"/>
              <a:t>Bob Bailey</a:t>
            </a:r>
            <a:r>
              <a:rPr lang="en-US" dirty="0"/>
              <a:t>, Outcomes Consulting Services, Lynchburg, VA</a:t>
            </a:r>
          </a:p>
          <a:p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77D3C8E-DAC3-DCAE-E15C-C1DB512A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1" y="5924496"/>
            <a:ext cx="873350" cy="481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BDA06-1464-71A5-7722-619F7FC69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810" y="5924952"/>
            <a:ext cx="1803766" cy="46439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27ECDE4-D0E5-8ADB-BF69-0BE83F38E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279" y="5581785"/>
            <a:ext cx="4235824" cy="11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15" y="606947"/>
            <a:ext cx="8911687" cy="855066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15" y="1417646"/>
            <a:ext cx="8208776" cy="4472166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Project background and motivation</a:t>
            </a:r>
            <a:br>
              <a:rPr lang="en-US" b="1" dirty="0"/>
            </a:br>
            <a:endParaRPr lang="en-US" b="1" dirty="0"/>
          </a:p>
          <a:p>
            <a:pPr lvl="0"/>
            <a:r>
              <a:rPr lang="en-US" b="1" dirty="0"/>
              <a:t>Step 1: Components required for your educational materials</a:t>
            </a:r>
            <a:br>
              <a:rPr lang="en-US" b="1" dirty="0"/>
            </a:br>
            <a:endParaRPr lang="en-US" b="1" dirty="0"/>
          </a:p>
          <a:p>
            <a:pPr lvl="0"/>
            <a:r>
              <a:rPr lang="en-US" b="1" dirty="0"/>
              <a:t>Step 2: Choosing E-Publishing platform</a:t>
            </a:r>
            <a:br>
              <a:rPr lang="en-US" b="1" dirty="0"/>
            </a:br>
            <a:endParaRPr lang="en-US" b="1" dirty="0"/>
          </a:p>
          <a:p>
            <a:pPr lvl="0"/>
            <a:r>
              <a:rPr lang="en-US" b="1" dirty="0"/>
              <a:t>Step 3: Producing visual materials</a:t>
            </a:r>
            <a:br>
              <a:rPr lang="en-US" b="1" dirty="0"/>
            </a:br>
            <a:endParaRPr lang="en-US" b="1" dirty="0"/>
          </a:p>
          <a:p>
            <a:pPr lvl="0"/>
            <a:r>
              <a:rPr lang="en-US" b="1" dirty="0"/>
              <a:t>Step 4: Licensing your work</a:t>
            </a:r>
            <a:br>
              <a:rPr lang="en-US" b="1" dirty="0"/>
            </a:br>
            <a:endParaRPr lang="en-US" b="1" dirty="0"/>
          </a:p>
          <a:p>
            <a:pPr lvl="0"/>
            <a:r>
              <a:rPr lang="en-US" b="1" dirty="0"/>
              <a:t>Learning more using existing OER courses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F453F883-A5E5-73F8-C243-71990C8BB9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5CC9C1-D0D7-B23D-C3C0-4025FEB8A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2A040-9242-3C17-8325-DAA831F2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D3523-E958-974E-248B-BB51287D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5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15" y="606947"/>
            <a:ext cx="8911687" cy="855066"/>
          </a:xfrm>
        </p:spPr>
        <p:txBody>
          <a:bodyPr/>
          <a:lstStyle/>
          <a:p>
            <a:r>
              <a:rPr lang="en-US" b="1" dirty="0"/>
              <a:t>What is Your Background?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755" y="1417646"/>
            <a:ext cx="7355465" cy="3576385"/>
          </a:xfrm>
        </p:spPr>
        <p:txBody>
          <a:bodyPr>
            <a:normAutofit/>
          </a:bodyPr>
          <a:lstStyle/>
          <a:p>
            <a:r>
              <a:rPr lang="en-US" dirty="0"/>
              <a:t>Q1: </a:t>
            </a:r>
            <a:r>
              <a:rPr lang="en-US" sz="1800" b="1" dirty="0"/>
              <a:t>Which one of the following options best describes </a:t>
            </a:r>
            <a:br>
              <a:rPr lang="en-US" sz="1800" b="1" dirty="0"/>
            </a:br>
            <a:r>
              <a:rPr lang="en-US" sz="1800" b="1" dirty="0"/>
              <a:t>          your affiliation? </a:t>
            </a:r>
            <a:br>
              <a:rPr lang="en-US" b="1" dirty="0"/>
            </a:br>
            <a:r>
              <a:rPr lang="en-US" sz="900" dirty="0"/>
              <a:t> </a:t>
            </a:r>
          </a:p>
          <a:p>
            <a:r>
              <a:rPr lang="en-US" dirty="0"/>
              <a:t>Q2: </a:t>
            </a:r>
            <a:r>
              <a:rPr lang="en-US" sz="1800" b="1" dirty="0"/>
              <a:t>What is your experience with e-learning? Examples </a:t>
            </a:r>
            <a:br>
              <a:rPr lang="en-US" sz="1800" b="1" dirty="0"/>
            </a:br>
            <a:r>
              <a:rPr lang="en-US" sz="1800" b="1" dirty="0"/>
              <a:t>          includes creating and/or publishing e-books; creating </a:t>
            </a:r>
            <a:br>
              <a:rPr lang="en-US" sz="1800" b="1" dirty="0"/>
            </a:br>
            <a:r>
              <a:rPr lang="en-US" sz="1800" b="1" dirty="0"/>
              <a:t>          video content; creating content for use on LMS; </a:t>
            </a:r>
            <a:br>
              <a:rPr lang="en-US" sz="1800" b="1" dirty="0"/>
            </a:br>
            <a:r>
              <a:rPr lang="en-US" sz="1800" b="1" dirty="0"/>
              <a:t>          creating animations</a:t>
            </a:r>
            <a:br>
              <a:rPr lang="en-US" sz="1800" b="1" dirty="0"/>
            </a:br>
            <a:endParaRPr lang="en-US" sz="900" dirty="0"/>
          </a:p>
          <a:p>
            <a:r>
              <a:rPr lang="en-US" dirty="0"/>
              <a:t>Q3: </a:t>
            </a:r>
            <a:r>
              <a:rPr lang="en-US" sz="1800" b="1" dirty="0"/>
              <a:t>Briefly list or describe the primary technology area </a:t>
            </a:r>
            <a:br>
              <a:rPr lang="en-US" sz="1800" b="1" dirty="0"/>
            </a:br>
            <a:r>
              <a:rPr lang="en-US" sz="1800" b="1" dirty="0"/>
              <a:t>          of interest to you. 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F453F883-A5E5-73F8-C243-71990C8BB9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5CC9C1-D0D7-B23D-C3C0-4025FEB8A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2A040-9242-3C17-8325-DAA831F2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D3523-E958-974E-248B-BB51287D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74B4C9A-E658-D90E-411C-CBB4C09EE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026" y="1462013"/>
            <a:ext cx="2339367" cy="2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15" y="606947"/>
            <a:ext cx="8911687" cy="855066"/>
          </a:xfrm>
        </p:spPr>
        <p:txBody>
          <a:bodyPr/>
          <a:lstStyle/>
          <a:p>
            <a:r>
              <a:rPr lang="en-US" b="1" dirty="0"/>
              <a:t>Project Background: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15" y="1417646"/>
            <a:ext cx="8208776" cy="447216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</a:t>
            </a:r>
            <a:r>
              <a:rPr lang="en-US" b="1" dirty="0"/>
              <a:t>semiconductor</a:t>
            </a:r>
            <a:r>
              <a:rPr lang="en-US" dirty="0"/>
              <a:t> </a:t>
            </a:r>
            <a:r>
              <a:rPr lang="en-US" b="1" dirty="0"/>
              <a:t>companies</a:t>
            </a:r>
            <a:r>
              <a:rPr lang="en-US" dirty="0"/>
              <a:t> need technicians and other personnel to work  in their factories as: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maintenance</a:t>
            </a:r>
            <a:r>
              <a:rPr lang="en-US" dirty="0"/>
              <a:t> </a:t>
            </a:r>
            <a:r>
              <a:rPr lang="en-US" b="1" dirty="0"/>
              <a:t>technicians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process</a:t>
            </a:r>
            <a:r>
              <a:rPr lang="en-US" dirty="0"/>
              <a:t> </a:t>
            </a:r>
            <a:r>
              <a:rPr lang="en-US" b="1" dirty="0"/>
              <a:t>technicians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equipment managers </a:t>
            </a:r>
            <a:r>
              <a:rPr lang="en-US" dirty="0"/>
              <a:t>who understand vacuum systems, what </a:t>
            </a:r>
            <a:br>
              <a:rPr lang="en-US" dirty="0"/>
            </a:br>
            <a:r>
              <a:rPr lang="en-US" dirty="0"/>
              <a:t>  each system includes and what process does it support 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Legislation</a:t>
            </a:r>
            <a:r>
              <a:rPr lang="en-US" dirty="0"/>
              <a:t> to grow the semiconductor industry</a:t>
            </a:r>
            <a:br>
              <a:rPr lang="en-US" dirty="0"/>
            </a:br>
            <a:r>
              <a:rPr lang="en-US" dirty="0"/>
              <a:t>is introduced:  </a:t>
            </a:r>
            <a:br>
              <a:rPr lang="en-US" dirty="0"/>
            </a:br>
            <a:r>
              <a:rPr lang="en-US" dirty="0"/>
              <a:t>- CHIPS for America Act</a:t>
            </a:r>
            <a:br>
              <a:rPr lang="en-US" dirty="0"/>
            </a:br>
            <a:r>
              <a:rPr lang="en-US" dirty="0"/>
              <a:t>- FABS Act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New factories are being built:</a:t>
            </a:r>
            <a:br>
              <a:rPr lang="en-US" dirty="0"/>
            </a:br>
            <a:r>
              <a:rPr lang="en-US" dirty="0"/>
              <a:t>Example: </a:t>
            </a:r>
            <a:r>
              <a:rPr lang="en-US" b="1" dirty="0"/>
              <a:t>Intel Corporation </a:t>
            </a:r>
            <a:r>
              <a:rPr lang="en-US" dirty="0"/>
              <a:t>building new </a:t>
            </a:r>
            <a:br>
              <a:rPr lang="en-US" dirty="0"/>
            </a:br>
            <a:r>
              <a:rPr lang="en-US" dirty="0"/>
              <a:t>factories in Columbus, OH </a:t>
            </a:r>
            <a:br>
              <a:rPr lang="en-US" dirty="0"/>
            </a:br>
            <a:r>
              <a:rPr lang="en-US" dirty="0"/>
              <a:t>(Image Credit: Intel Corporation)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65494-AD84-1058-017D-78D937FF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84" y="3792070"/>
            <a:ext cx="3729317" cy="2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580922C-6168-2CC0-329A-47A5357E9719}"/>
              </a:ext>
            </a:extLst>
          </p:cNvPr>
          <p:cNvSpPr/>
          <p:nvPr/>
        </p:nvSpPr>
        <p:spPr>
          <a:xfrm>
            <a:off x="6661565" y="5281521"/>
            <a:ext cx="868616" cy="31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F453F883-A5E5-73F8-C243-71990C8BB9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5CC9C1-D0D7-B23D-C3C0-4025FEB8A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2A040-9242-3C17-8325-DAA831F23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D3523-E958-974E-248B-BB51287D7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0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 Background: The Need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8459"/>
            <a:ext cx="8915400" cy="4122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key part of a </a:t>
            </a:r>
            <a:r>
              <a:rPr lang="en-US" b="1" dirty="0"/>
              <a:t>semiconductor maintenance technician’s skill set </a:t>
            </a:r>
            <a:r>
              <a:rPr lang="en-US" dirty="0"/>
              <a:t>is a working knowledge of vacuum technology.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A </a:t>
            </a:r>
            <a:r>
              <a:rPr lang="en-US" b="1" dirty="0"/>
              <a:t>curriculum</a:t>
            </a:r>
            <a:r>
              <a:rPr lang="en-US" dirty="0"/>
              <a:t> for training technicians in vacuum technology requires: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instructional materials</a:t>
            </a:r>
            <a:r>
              <a:rPr lang="en-US" dirty="0"/>
              <a:t>, such as textbooks and laboratory instruction </a:t>
            </a:r>
            <a:br>
              <a:rPr lang="en-US" dirty="0"/>
            </a:br>
            <a:r>
              <a:rPr lang="en-US" dirty="0"/>
              <a:t>  manuals,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training facilities</a:t>
            </a:r>
            <a:r>
              <a:rPr lang="en-US" dirty="0"/>
              <a:t>, such as teaching laboratories with industry-standard </a:t>
            </a:r>
            <a:br>
              <a:rPr lang="en-US" dirty="0"/>
            </a:br>
            <a:r>
              <a:rPr lang="en-US" dirty="0"/>
              <a:t>  vacuum equipment,</a:t>
            </a:r>
            <a:br>
              <a:rPr lang="en-US" dirty="0"/>
            </a:br>
            <a:r>
              <a:rPr lang="en-US" dirty="0"/>
              <a:t>- qualified </a:t>
            </a:r>
            <a:r>
              <a:rPr lang="en-US" b="1" dirty="0"/>
              <a:t>instructors</a:t>
            </a:r>
            <a:r>
              <a:rPr lang="en-US" dirty="0"/>
              <a:t> with working knowledge of vacuum systems.</a:t>
            </a:r>
          </a:p>
          <a:p>
            <a:endParaRPr lang="en-US" dirty="0"/>
          </a:p>
        </p:txBody>
      </p:sp>
      <p:pic>
        <p:nvPicPr>
          <p:cNvPr id="6" name="Shape 98">
            <a:extLst>
              <a:ext uri="{FF2B5EF4-FFF2-40B4-BE49-F238E27FC236}">
                <a16:creationId xmlns:a16="http://schemas.microsoft.com/office/drawing/2014/main" id="{C7A3CB23-9AFB-A613-D1EE-7711174617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5E620C-F329-D8BA-58A2-FDE699E5A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6A0DA-37E5-A740-D8A0-892C0B7EA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922CA-EDAB-F582-BDA7-D4C8B7202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FC91F1-99B7-2597-D78B-E0DD8312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10" y="931560"/>
            <a:ext cx="2052107" cy="2905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65" y="624110"/>
            <a:ext cx="5852161" cy="1280890"/>
          </a:xfrm>
        </p:spPr>
        <p:txBody>
          <a:bodyPr/>
          <a:lstStyle/>
          <a:p>
            <a:r>
              <a:rPr lang="en-US" b="1" dirty="0"/>
              <a:t>Project Background:</a:t>
            </a:r>
            <a:br>
              <a:rPr lang="en-US" b="1" dirty="0"/>
            </a:br>
            <a:r>
              <a:rPr lang="en-US" b="1" dirty="0"/>
              <a:t>Scope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570F8-AA82-0D2B-FE6A-AED5C1E6EE98}"/>
              </a:ext>
            </a:extLst>
          </p:cNvPr>
          <p:cNvGrpSpPr/>
          <p:nvPr/>
        </p:nvGrpSpPr>
        <p:grpSpPr>
          <a:xfrm>
            <a:off x="1960424" y="2281112"/>
            <a:ext cx="2231748" cy="2572241"/>
            <a:chOff x="5867402" y="412865"/>
            <a:chExt cx="4219573" cy="6174799"/>
          </a:xfrm>
        </p:grpSpPr>
        <p:pic>
          <p:nvPicPr>
            <p:cNvPr id="11" name="Picture 6" descr="Five HQ Vintage Book Paper and Leather Cover Texture | TexturePalace.com">
              <a:extLst>
                <a:ext uri="{FF2B5EF4-FFF2-40B4-BE49-F238E27FC236}">
                  <a16:creationId xmlns:a16="http://schemas.microsoft.com/office/drawing/2014/main" id="{A743D792-0CFA-D4AE-3731-BB03C8DFF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" r="3326" b="2543"/>
            <a:stretch/>
          </p:blipFill>
          <p:spPr bwMode="auto">
            <a:xfrm>
              <a:off x="5867402" y="412865"/>
              <a:ext cx="4219573" cy="617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4F4C8198-3894-A66D-B671-4D207958DE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"/>
            <a:stretch/>
          </p:blipFill>
          <p:spPr bwMode="auto">
            <a:xfrm>
              <a:off x="5867402" y="464227"/>
              <a:ext cx="4219573" cy="609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Shape 98">
            <a:extLst>
              <a:ext uri="{FF2B5EF4-FFF2-40B4-BE49-F238E27FC236}">
                <a16:creationId xmlns:a16="http://schemas.microsoft.com/office/drawing/2014/main" id="{1C238F14-892C-BFB4-3187-D407D46F51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4FC50C-294B-75B9-39B6-90C2A9B8E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D1ED2-9D30-1ADA-AAD2-3D37CFD47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B04418-5A3B-8463-358C-2B5175B0C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8406385-620B-5BFA-8DDE-3589AA01266E}"/>
              </a:ext>
            </a:extLst>
          </p:cNvPr>
          <p:cNvSpPr/>
          <p:nvPr/>
        </p:nvSpPr>
        <p:spPr>
          <a:xfrm>
            <a:off x="5071915" y="3429000"/>
            <a:ext cx="868616" cy="53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5E576-9D1C-29A3-40FD-3C05FFBB5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6672" y="2302508"/>
            <a:ext cx="2244341" cy="31775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400E2A-F3F8-C6E6-8505-F26C528D2E29}"/>
              </a:ext>
            </a:extLst>
          </p:cNvPr>
          <p:cNvSpPr txBox="1"/>
          <p:nvPr/>
        </p:nvSpPr>
        <p:spPr>
          <a:xfrm>
            <a:off x="9165667" y="3959696"/>
            <a:ext cx="127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E-Book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396BCE-10EA-83BD-4745-82DE37C69812}"/>
              </a:ext>
            </a:extLst>
          </p:cNvPr>
          <p:cNvSpPr txBox="1"/>
          <p:nvPr/>
        </p:nvSpPr>
        <p:spPr>
          <a:xfrm>
            <a:off x="6965396" y="5508199"/>
            <a:ext cx="240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Instructor’s Guide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14F2E-F016-E7D6-EF09-AFC31A7F3445}"/>
              </a:ext>
            </a:extLst>
          </p:cNvPr>
          <p:cNvSpPr txBox="1"/>
          <p:nvPr/>
        </p:nvSpPr>
        <p:spPr>
          <a:xfrm>
            <a:off x="9802514" y="4695093"/>
            <a:ext cx="145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Lab Manual</a:t>
            </a:r>
          </a:p>
        </p:txBody>
      </p:sp>
    </p:spTree>
    <p:extLst>
      <p:ext uri="{BB962C8B-B14F-4D97-AF65-F5344CB8AC3E}">
        <p14:creationId xmlns:p14="http://schemas.microsoft.com/office/powerpoint/2010/main" val="356085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89" y="388007"/>
            <a:ext cx="9769523" cy="1280890"/>
          </a:xfrm>
        </p:spPr>
        <p:txBody>
          <a:bodyPr/>
          <a:lstStyle/>
          <a:p>
            <a:r>
              <a:rPr lang="en-US" b="1" dirty="0"/>
              <a:t>Step 1: What components are required for your educational material?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89" y="1905000"/>
            <a:ext cx="4168271" cy="37159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Self-generated table of contents</a:t>
            </a:r>
          </a:p>
          <a:p>
            <a:r>
              <a:rPr lang="en-US" b="1" dirty="0"/>
              <a:t>Mathematical formulas engine</a:t>
            </a:r>
          </a:p>
          <a:p>
            <a:r>
              <a:rPr lang="en-US" b="1" dirty="0"/>
              <a:t>Embedded videos</a:t>
            </a:r>
          </a:p>
          <a:p>
            <a:r>
              <a:rPr lang="en-US" b="1" dirty="0"/>
              <a:t>Embedded animations/simulations</a:t>
            </a:r>
          </a:p>
          <a:p>
            <a:r>
              <a:rPr lang="en-US" b="1" dirty="0"/>
              <a:t>Interactive pre-lab assignments</a:t>
            </a:r>
          </a:p>
          <a:p>
            <a:r>
              <a:rPr lang="en-US" dirty="0"/>
              <a:t>Availability in different formats: EPUB, Web, PDF, etc.</a:t>
            </a:r>
          </a:p>
          <a:p>
            <a:r>
              <a:rPr lang="en-US" dirty="0"/>
              <a:t>Support for different learning formats: hands-on, remote hands-on, utilization of video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A3454-180D-916A-23BC-DA405C230EA9}"/>
              </a:ext>
            </a:extLst>
          </p:cNvPr>
          <p:cNvSpPr txBox="1"/>
          <p:nvPr/>
        </p:nvSpPr>
        <p:spPr>
          <a:xfrm>
            <a:off x="9538173" y="2332121"/>
            <a:ext cx="1837476" cy="1200329"/>
          </a:xfrm>
          <a:prstGeom prst="rect">
            <a:avLst/>
          </a:prstGeom>
          <a:solidFill>
            <a:schemeClr val="l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TOC</a:t>
            </a:r>
            <a:r>
              <a:rPr lang="en-US" dirty="0"/>
              <a:t> and Learning Objectives</a:t>
            </a: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34AB2-C7A9-2A0C-7309-12E7586532F1}"/>
              </a:ext>
            </a:extLst>
          </p:cNvPr>
          <p:cNvSpPr txBox="1"/>
          <p:nvPr/>
        </p:nvSpPr>
        <p:spPr>
          <a:xfrm>
            <a:off x="6271856" y="4616400"/>
            <a:ext cx="2684549" cy="1200329"/>
          </a:xfrm>
          <a:prstGeom prst="rect">
            <a:avLst/>
          </a:prstGeom>
          <a:solidFill>
            <a:schemeClr val="l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Video Example</a:t>
            </a:r>
            <a:r>
              <a:rPr lang="en-US" dirty="0"/>
              <a:t>: Demonstrations of physical phenomena</a:t>
            </a:r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CB915-1510-84B0-DB5E-084C750C3CD4}"/>
              </a:ext>
            </a:extLst>
          </p:cNvPr>
          <p:cNvSpPr txBox="1"/>
          <p:nvPr/>
        </p:nvSpPr>
        <p:spPr>
          <a:xfrm>
            <a:off x="9538173" y="4063100"/>
            <a:ext cx="2171193" cy="1200329"/>
          </a:xfrm>
          <a:prstGeom prst="rect">
            <a:avLst/>
          </a:prstGeom>
          <a:solidFill>
            <a:schemeClr val="l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Video Example</a:t>
            </a:r>
            <a:r>
              <a:rPr lang="en-US" dirty="0"/>
              <a:t>: Equipment Operation</a:t>
            </a:r>
          </a:p>
          <a:p>
            <a:pPr algn="ctr"/>
            <a:endParaRPr lang="en-US" dirty="0"/>
          </a:p>
        </p:txBody>
      </p:sp>
      <p:pic>
        <p:nvPicPr>
          <p:cNvPr id="7" name="Shape 98">
            <a:extLst>
              <a:ext uri="{FF2B5EF4-FFF2-40B4-BE49-F238E27FC236}">
                <a16:creationId xmlns:a16="http://schemas.microsoft.com/office/drawing/2014/main" id="{45545C4D-8167-3343-4348-E8AD31CD7D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F921FA6-4F0C-B7FB-CB26-49B30EDD3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2A38C-9A78-F285-0B86-DF0783B2D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7E7B5B-3D0E-E688-D745-9CDCA155E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0C5C2-14CA-9D94-0DF9-AECE3CB3D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2209" y="1858141"/>
            <a:ext cx="1715683" cy="24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483-7EE4-7859-8D83-017228AC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89" y="624110"/>
            <a:ext cx="9769523" cy="1280890"/>
          </a:xfrm>
        </p:spPr>
        <p:txBody>
          <a:bodyPr/>
          <a:lstStyle/>
          <a:p>
            <a:r>
              <a:rPr lang="en-US" b="1" dirty="0"/>
              <a:t>Step 1: What components are required by your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3A5-20CA-45E9-2A7C-50F247BD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89" y="1904999"/>
            <a:ext cx="4168271" cy="4016077"/>
          </a:xfrm>
        </p:spPr>
        <p:txBody>
          <a:bodyPr>
            <a:normAutofit fontScale="92500"/>
          </a:bodyPr>
          <a:lstStyle/>
          <a:p>
            <a:r>
              <a:rPr lang="en-US" dirty="0"/>
              <a:t>Self-generated table of contents</a:t>
            </a:r>
          </a:p>
          <a:p>
            <a:r>
              <a:rPr lang="en-US" dirty="0"/>
              <a:t>Mathematical formulas engine</a:t>
            </a:r>
          </a:p>
          <a:p>
            <a:r>
              <a:rPr lang="en-US" dirty="0"/>
              <a:t>Embedded videos</a:t>
            </a:r>
          </a:p>
          <a:p>
            <a:r>
              <a:rPr lang="en-US" dirty="0"/>
              <a:t>Embedded animations/simulations</a:t>
            </a:r>
          </a:p>
          <a:p>
            <a:r>
              <a:rPr lang="en-US" dirty="0"/>
              <a:t>Interactive pre-lab assignments</a:t>
            </a:r>
          </a:p>
          <a:p>
            <a:r>
              <a:rPr lang="en-US" b="1" dirty="0"/>
              <a:t>Availability in different formats: EPUB, Web, PDF, etc.</a:t>
            </a:r>
          </a:p>
          <a:p>
            <a:r>
              <a:rPr lang="en-US" b="1" dirty="0"/>
              <a:t>Support of different learning formats: </a:t>
            </a:r>
            <a:br>
              <a:rPr lang="en-US" b="1" dirty="0"/>
            </a:br>
            <a:r>
              <a:rPr lang="en-US" b="1" dirty="0"/>
              <a:t>-hands-on, </a:t>
            </a:r>
            <a:br>
              <a:rPr lang="en-US" b="1" dirty="0"/>
            </a:br>
            <a:r>
              <a:rPr lang="en-US" b="1" dirty="0"/>
              <a:t>-remote hands-on, </a:t>
            </a:r>
            <a:br>
              <a:rPr lang="en-US" b="1" dirty="0"/>
            </a:br>
            <a:r>
              <a:rPr lang="en-US" b="1" dirty="0"/>
              <a:t>-utilization of video materials</a:t>
            </a:r>
          </a:p>
        </p:txBody>
      </p:sp>
      <p:pic>
        <p:nvPicPr>
          <p:cNvPr id="7" name="Shape 98">
            <a:extLst>
              <a:ext uri="{FF2B5EF4-FFF2-40B4-BE49-F238E27FC236}">
                <a16:creationId xmlns:a16="http://schemas.microsoft.com/office/drawing/2014/main" id="{45545C4D-8167-3343-4348-E8AD31CD7D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9755" y="6139788"/>
            <a:ext cx="450669" cy="4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F921FA6-4F0C-B7FB-CB26-49B30EDD3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6" y="6122625"/>
            <a:ext cx="873350" cy="481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2A38C-9A78-F285-0B86-DF0783B2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2" y="6139788"/>
            <a:ext cx="1803766" cy="464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7E7B5B-3D0E-E688-D745-9CDCA155E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20" y="6092332"/>
            <a:ext cx="3039493" cy="51184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164CD9D-1ADB-077C-F06D-F60B149D8E3D}"/>
              </a:ext>
            </a:extLst>
          </p:cNvPr>
          <p:cNvSpPr txBox="1">
            <a:spLocks/>
          </p:cNvSpPr>
          <p:nvPr/>
        </p:nvSpPr>
        <p:spPr>
          <a:xfrm>
            <a:off x="9361416" y="1476077"/>
            <a:ext cx="2449824" cy="2437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Rough Vacuum System: Remote Pump Down demonstration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B261F47-E1EF-37A7-DE11-D2DAE5079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988" y="1476077"/>
            <a:ext cx="2844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9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{196BBD09-FECC-D045-83DB-053F05DD1F08}tf10001069</Template>
  <TotalTime>1970</TotalTime>
  <Words>1055</Words>
  <Application>Microsoft Macintosh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E-Book Development for Technician Laboratory Experiments and Learning Activities  </vt:lpstr>
      <vt:lpstr>Developing an E-book and Other Interactive Instructional Materials for Technician Education in Vacuum Technology NSF New-to-ATE Project #2000454, $300K Budget </vt:lpstr>
      <vt:lpstr>Outline</vt:lpstr>
      <vt:lpstr>What is Your Background?</vt:lpstr>
      <vt:lpstr>Project Background: The Need</vt:lpstr>
      <vt:lpstr>Project Background: The Need (Continued)</vt:lpstr>
      <vt:lpstr>Project Background: Scope</vt:lpstr>
      <vt:lpstr>Step 1: What components are required for your educational material?</vt:lpstr>
      <vt:lpstr>Step 1: What components are required by your project?</vt:lpstr>
      <vt:lpstr>Step 1: What components are required by your project?</vt:lpstr>
      <vt:lpstr>Step 2: Choosing E-Publishing Platform</vt:lpstr>
      <vt:lpstr>Step 2: Choosing E-Publishing Platform</vt:lpstr>
      <vt:lpstr>Step 3: Production of Visual Materials (Figures, Videos, Animations)</vt:lpstr>
      <vt:lpstr>Step 3: Production of Visual Materials (Figures, Videos, Animations)</vt:lpstr>
      <vt:lpstr>Step 4: Licensing your work with Creative Commons License</vt:lpstr>
      <vt:lpstr>Step 5: Learn more using existing OER Courses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evbrewer007 evbrewer007</dc:creator>
  <cp:lastModifiedBy>evbrewer007 evbrewer007</cp:lastModifiedBy>
  <cp:revision>100</cp:revision>
  <dcterms:created xsi:type="dcterms:W3CDTF">2022-06-07T14:02:07Z</dcterms:created>
  <dcterms:modified xsi:type="dcterms:W3CDTF">2023-08-07T18:32:33Z</dcterms:modified>
</cp:coreProperties>
</file>