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300" r:id="rId2"/>
    <p:sldId id="257" r:id="rId3"/>
    <p:sldId id="264" r:id="rId4"/>
    <p:sldId id="269" r:id="rId5"/>
    <p:sldId id="301" r:id="rId6"/>
    <p:sldId id="261" r:id="rId7"/>
    <p:sldId id="262" r:id="rId8"/>
    <p:sldId id="303" r:id="rId9"/>
    <p:sldId id="263" r:id="rId10"/>
    <p:sldId id="266" r:id="rId11"/>
    <p:sldId id="268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79" r:id="rId20"/>
    <p:sldId id="305" r:id="rId21"/>
    <p:sldId id="280" r:id="rId22"/>
    <p:sldId id="304" r:id="rId23"/>
    <p:sldId id="281" r:id="rId24"/>
    <p:sldId id="282" r:id="rId25"/>
    <p:sldId id="283" r:id="rId26"/>
    <p:sldId id="284" r:id="rId27"/>
    <p:sldId id="285" r:id="rId28"/>
    <p:sldId id="306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4" r:id="rId37"/>
    <p:sldId id="295" r:id="rId38"/>
    <p:sldId id="296" r:id="rId39"/>
    <p:sldId id="298" r:id="rId40"/>
    <p:sldId id="297" r:id="rId41"/>
    <p:sldId id="299" r:id="rId42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308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DE0EC-B877-46DF-8704-F5F0A1833F7E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81513"/>
            <a:ext cx="5619750" cy="3667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AA219-C5BF-4FF3-BC45-F0AABACD61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46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AA219-C5BF-4FF3-BC45-F0AABACD61CE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338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hyperlink" Target="http://www.nwtc.edu/mathnsf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w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609600"/>
            <a:ext cx="7108371" cy="1142999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Whole Numbers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3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4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86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add or subtract whole numbers, line up the corresponding place values vertically.</a:t>
            </a:r>
          </a:p>
          <a:p>
            <a:r>
              <a:rPr lang="en-US" dirty="0" smtClean="0"/>
              <a:t>Back to welding 7”, 33”, and 48”.  Let’s find the exact answer.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4940491"/>
          </a:xfrm>
        </p:spPr>
        <p:txBody>
          <a:bodyPr/>
          <a:lstStyle/>
          <a:p>
            <a:pPr marL="109728" indent="0">
              <a:buNone/>
            </a:pPr>
            <a:r>
              <a:rPr lang="en-US" sz="2800" dirty="0"/>
              <a:t>(First estimate the answer</a:t>
            </a:r>
            <a:r>
              <a:rPr lang="en-US" sz="2800" dirty="0" smtClean="0"/>
              <a:t>.)</a:t>
            </a:r>
            <a:endParaRPr lang="en-US" dirty="0" smtClean="0"/>
          </a:p>
          <a:p>
            <a:r>
              <a:rPr lang="en-US" dirty="0" smtClean="0"/>
              <a:t>Example:  835 + 675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Yourself:  1920 + 455 + 75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Addition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 of a 48” length of metal you cut off 21”.  About how much of your original length is remaining to the nearest ten?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Subtraction using Estimation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14400"/>
            <a:ext cx="8382000" cy="5092891"/>
          </a:xfrm>
        </p:spPr>
        <p:txBody>
          <a:bodyPr/>
          <a:lstStyle/>
          <a:p>
            <a:r>
              <a:rPr lang="en-US" dirty="0" smtClean="0"/>
              <a:t>Example:  48” – 21”</a:t>
            </a:r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432 – 218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Example:  </a:t>
            </a:r>
            <a:r>
              <a:rPr lang="en-US" dirty="0" smtClean="0"/>
              <a:t>2400 </a:t>
            </a:r>
            <a:r>
              <a:rPr lang="en-US" dirty="0"/>
              <a:t>– 1789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15551"/>
            <a:ext cx="8229600" cy="1143000"/>
          </a:xfrm>
        </p:spPr>
        <p:txBody>
          <a:bodyPr/>
          <a:lstStyle/>
          <a:p>
            <a:r>
              <a:rPr lang="en-US" dirty="0" smtClean="0"/>
              <a:t>Subtraction (contd.)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982046"/>
            <a:ext cx="8610600" cy="4993400"/>
          </a:xfrm>
        </p:spPr>
        <p:txBody>
          <a:bodyPr/>
          <a:lstStyle/>
          <a:p>
            <a:r>
              <a:rPr lang="en-US" dirty="0" smtClean="0"/>
              <a:t>1)  480 – 379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2)  Find the missing dimension from the washer below: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56273"/>
            <a:ext cx="8229600" cy="805217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96000" y="3962400"/>
            <a:ext cx="2209800" cy="1981200"/>
          </a:xfrm>
          <a:prstGeom prst="ellipse">
            <a:avLst/>
          </a:prstGeom>
          <a:ln w="25400" cmpd="sng">
            <a:solidFill>
              <a:schemeClr val="dk1"/>
            </a:solidFill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6705600" y="4495800"/>
            <a:ext cx="990600" cy="838200"/>
          </a:xfrm>
          <a:prstGeom prst="ellipse">
            <a:avLst/>
          </a:prstGeom>
          <a:ln w="2857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5" idx="6"/>
          </p:cNvCxnSpPr>
          <p:nvPr/>
        </p:nvCxnSpPr>
        <p:spPr>
          <a:xfrm>
            <a:off x="7696200" y="4914900"/>
            <a:ext cx="6096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96000" y="6096000"/>
            <a:ext cx="2209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841154" y="45720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6096000" y="5943600"/>
            <a:ext cx="0" cy="2411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305800" y="5975445"/>
            <a:ext cx="0" cy="2411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05600" y="4773873"/>
            <a:ext cx="0" cy="24110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95063" y="4777854"/>
            <a:ext cx="0" cy="24110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5" idx="6"/>
          </p:cNvCxnSpPr>
          <p:nvPr/>
        </p:nvCxnSpPr>
        <p:spPr>
          <a:xfrm>
            <a:off x="6705600" y="4905233"/>
            <a:ext cx="990600" cy="96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48500" y="4583373"/>
            <a:ext cx="4191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7”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86600" y="6026341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shorthand way of repeated addition</a:t>
            </a:r>
          </a:p>
          <a:p>
            <a:r>
              <a:rPr lang="en-US" dirty="0" smtClean="0"/>
              <a:t>Example:  You have 5 parts that weigh 3 </a:t>
            </a:r>
            <a:r>
              <a:rPr lang="en-US" dirty="0" err="1" smtClean="0"/>
              <a:t>oz</a:t>
            </a:r>
            <a:r>
              <a:rPr lang="en-US" dirty="0" smtClean="0"/>
              <a:t> each.  Instead of 3+3+3+3+3 we would write:  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dirty="0" smtClean="0"/>
              <a:t>What is the weight of the parts altogether?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33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Words that mean multiply: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Symbols that mean multiply: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41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Multiplying a number by 1 always results in: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Multiplying a number by 0 always results in: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701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First estimate, then find the exact answer,    39 × 8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70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480 × 24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20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Place values of whole numbers</a:t>
            </a:r>
          </a:p>
          <a:p>
            <a:r>
              <a:rPr lang="en-US" dirty="0" smtClean="0"/>
              <a:t>Rounding/estimating</a:t>
            </a:r>
          </a:p>
          <a:p>
            <a:r>
              <a:rPr lang="en-US" dirty="0" smtClean="0"/>
              <a:t>Addition</a:t>
            </a:r>
          </a:p>
          <a:p>
            <a:r>
              <a:rPr lang="en-US" dirty="0" smtClean="0"/>
              <a:t>Subtraction</a:t>
            </a:r>
          </a:p>
          <a:p>
            <a:r>
              <a:rPr lang="en-US" dirty="0" smtClean="0"/>
              <a:t>Multiplication</a:t>
            </a:r>
            <a:endParaRPr lang="en-US" dirty="0"/>
          </a:p>
          <a:p>
            <a:r>
              <a:rPr lang="en-US" dirty="0" smtClean="0"/>
              <a:t>Division</a:t>
            </a:r>
            <a:endParaRPr lang="en-US" dirty="0"/>
          </a:p>
          <a:p>
            <a:r>
              <a:rPr lang="en-US" dirty="0" smtClean="0"/>
              <a:t>Factors</a:t>
            </a:r>
            <a:endParaRPr lang="en-US" dirty="0"/>
          </a:p>
          <a:p>
            <a:r>
              <a:rPr lang="en-US" dirty="0"/>
              <a:t>Order of </a:t>
            </a:r>
            <a:r>
              <a:rPr lang="en-US" dirty="0" smtClean="0"/>
              <a:t>Operations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In many trades converting between inches and feet occurs frequently.  Complete the chart below and begin to memorize in preparation for working with units of feet and inches frequently.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920669"/>
              </p:ext>
            </p:extLst>
          </p:nvPr>
        </p:nvGraphicFramePr>
        <p:xfrm>
          <a:off x="152400" y="3429000"/>
          <a:ext cx="8915396" cy="1600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68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3681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x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20</a:t>
                      </a:r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11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1)  120 × 72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2) </a:t>
            </a:r>
            <a:r>
              <a:rPr lang="en-US" sz="2400" dirty="0"/>
              <a:t>You need to determine the wire feed speed of your welder before starting.  You run the wire for 6 seconds and you measure 18 inches of wire.  What is the wire feed speed in inches/minute</a:t>
            </a:r>
            <a:r>
              <a:rPr lang="en-US" sz="2400" dirty="0" smtClean="0"/>
              <a:t>? (Hint: There are 60 seconds in a minute.)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057" y="762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99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-1474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/>
              <a:t>Try Yourself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701214"/>
            <a:ext cx="9144000" cy="530607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3)  In many trades it is important to understand how to do calculations with fractions to the nearest 16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or 32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of an inch.  Fill in the chart below and begin to have these multiplication facts memorized in preparation for working with fractional inches.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809421"/>
              </p:ext>
            </p:extLst>
          </p:nvPr>
        </p:nvGraphicFramePr>
        <p:xfrm>
          <a:off x="457200" y="2362198"/>
          <a:ext cx="8534400" cy="419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34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X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16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32</a:t>
                      </a:r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90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Reverse of multiplication</a:t>
            </a:r>
          </a:p>
          <a:p>
            <a:r>
              <a:rPr lang="en-US" dirty="0" smtClean="0"/>
              <a:t>Breaking a number into equal parts</a:t>
            </a:r>
          </a:p>
          <a:p>
            <a:r>
              <a:rPr lang="en-US" dirty="0" smtClean="0"/>
              <a:t>Words that mean divide: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Symbols that mean divide: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34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Dividing a number by 1 always results in: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Dividing a number by 0 always results in: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0 divided by a number always results in: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6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839200" cy="4864291"/>
          </a:xfrm>
        </p:spPr>
        <p:txBody>
          <a:bodyPr/>
          <a:lstStyle/>
          <a:p>
            <a:r>
              <a:rPr lang="en-US" dirty="0" smtClean="0"/>
              <a:t>Example:  You are starting with a 72” rod and need 8” pieces, how many pieces will you get out of the original rod?  What is your exact calculated answer and what is the logical answer?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496 ÷ 8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0777" y="0"/>
            <a:ext cx="8229600" cy="1143000"/>
          </a:xfrm>
        </p:spPr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343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1360 ÷ 16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22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9072 ÷ 12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97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2)  A set of set of flat bar steel comes into your shop.  The invoice shows that it cost $840 and there were 120 feet delivered.  What is the cost per foot of the material?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39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5344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Understanding what a factor is and how to break numbers into factors will help with understanding and working with fractions.</a:t>
            </a:r>
          </a:p>
          <a:p>
            <a:r>
              <a:rPr lang="en-US" dirty="0" smtClean="0"/>
              <a:t>A factor of a whole number is a number that can be divided by that number and leave no remainder</a:t>
            </a:r>
          </a:p>
          <a:p>
            <a:r>
              <a:rPr lang="en-US" dirty="0" smtClean="0"/>
              <a:t>Example:  What are the factors of 8?</a:t>
            </a:r>
          </a:p>
          <a:p>
            <a:pPr lvl="1"/>
            <a:r>
              <a:rPr lang="en-US" dirty="0" smtClean="0"/>
              <a:t>8 ÷ 1 = 8, so 1 is a factor of 8</a:t>
            </a:r>
          </a:p>
          <a:p>
            <a:pPr lvl="1"/>
            <a:r>
              <a:rPr lang="en-US" dirty="0" smtClean="0"/>
              <a:t>8 ÷ 2 = 4, so 2 is a factor of 8</a:t>
            </a:r>
          </a:p>
          <a:p>
            <a:pPr lvl="1"/>
            <a:r>
              <a:rPr lang="en-US" dirty="0" smtClean="0"/>
              <a:t>8 ÷ 3 = 2.666…, 3 is not a factor of 8</a:t>
            </a:r>
          </a:p>
          <a:p>
            <a:pPr lvl="1"/>
            <a:r>
              <a:rPr lang="en-US" dirty="0" smtClean="0"/>
              <a:t>8 ÷ 4 = 2, so 4 is a factor of 8</a:t>
            </a:r>
          </a:p>
          <a:p>
            <a:pPr lvl="1"/>
            <a:r>
              <a:rPr lang="en-US" dirty="0" smtClean="0"/>
              <a:t>8 ÷ 5 = 1.6, so 5 is not a factor of 8</a:t>
            </a:r>
          </a:p>
          <a:p>
            <a:pPr lvl="1"/>
            <a:r>
              <a:rPr lang="en-US" dirty="0" smtClean="0"/>
              <a:t>8 ÷ 6 = 1.333….., so 6 is not a factor of 8</a:t>
            </a:r>
          </a:p>
          <a:p>
            <a:pPr lvl="1"/>
            <a:r>
              <a:rPr lang="en-US" dirty="0" smtClean="0"/>
              <a:t>8 ÷ 7 = 1.142857, so 7 is not a factor of 8</a:t>
            </a:r>
          </a:p>
          <a:p>
            <a:pPr lvl="1"/>
            <a:r>
              <a:rPr lang="en-US" dirty="0" smtClean="0"/>
              <a:t>8 ÷ 8 = 1, so 8 is a factor of 8</a:t>
            </a:r>
          </a:p>
          <a:p>
            <a:pPr lvl="1"/>
            <a:r>
              <a:rPr lang="en-US" dirty="0" smtClean="0"/>
              <a:t>So, the factors of 8 are 1, 2, 4, and 8.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2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think you’ll use math in your job or in life?  Or how do you already use it?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factors of 24?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Try Yourself:  What are the factors of 16?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48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number who’s only factors are 1 and itself</a:t>
            </a:r>
          </a:p>
          <a:p>
            <a:r>
              <a:rPr lang="en-US" dirty="0" smtClean="0"/>
              <a:t>Basically, the number cannot be broken down anymore</a:t>
            </a:r>
          </a:p>
          <a:p>
            <a:r>
              <a:rPr lang="en-US" dirty="0" smtClean="0"/>
              <a:t>What are the first 10 prime numbers?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Numbers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1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Listing all of the prime numbers that are multiplied to get a whole number</a:t>
            </a:r>
          </a:p>
          <a:p>
            <a:r>
              <a:rPr lang="en-US" dirty="0" smtClean="0"/>
              <a:t>Use a factor-tree to break down a number to its prime factors</a:t>
            </a:r>
          </a:p>
          <a:p>
            <a:r>
              <a:rPr lang="en-US" dirty="0" smtClean="0"/>
              <a:t>Example:  Find the product of prime factors of 12.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Find the product of prime factors of 2520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9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product of prime factors of 315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75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tricks for breaking a number down into its prime factors?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Prime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8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1.  </a:t>
            </a:r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Parentheses</a:t>
            </a:r>
            <a:r>
              <a:rPr lang="en-US" sz="2800" dirty="0" smtClean="0"/>
              <a:t> – perform any calculations possible in the parentheses</a:t>
            </a:r>
          </a:p>
          <a:p>
            <a:r>
              <a:rPr lang="en-US" sz="2800" dirty="0" smtClean="0"/>
              <a:t>2.  </a:t>
            </a:r>
            <a:r>
              <a:rPr lang="en-US" sz="2800" b="1" u="sng" dirty="0" smtClean="0"/>
              <a:t>Multiply/divide</a:t>
            </a:r>
            <a:r>
              <a:rPr lang="en-US" sz="2800" dirty="0" smtClean="0"/>
              <a:t> from left to right</a:t>
            </a:r>
          </a:p>
          <a:p>
            <a:r>
              <a:rPr lang="en-US" sz="2800" dirty="0" smtClean="0"/>
              <a:t>3.  </a:t>
            </a:r>
            <a:r>
              <a:rPr lang="en-US" sz="2800" b="1" u="sng" dirty="0" smtClean="0"/>
              <a:t>Add/Subtract</a:t>
            </a:r>
            <a:r>
              <a:rPr lang="en-US" sz="2800" dirty="0" smtClean="0"/>
              <a:t> from left to right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7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2 + 3 * 8 – 1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5 + 12 ÷ 2 – 4 + 3 × 6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594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514600" y="1371600"/>
          <a:ext cx="1524000" cy="629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952200" imgH="393480" progId="Equation.3">
                  <p:embed/>
                </p:oleObj>
              </mc:Choice>
              <mc:Fallback>
                <p:oleObj name="Equation" r:id="rId3" imgW="9522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1371600"/>
                        <a:ext cx="1524000" cy="6299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6878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68362"/>
            <a:ext cx="9144000" cy="5138929"/>
          </a:xfrm>
        </p:spPr>
        <p:txBody>
          <a:bodyPr/>
          <a:lstStyle/>
          <a:p>
            <a:r>
              <a:rPr lang="en-US" dirty="0" smtClean="0"/>
              <a:t>You have to end up with 4 pieces of piping that are 15 in each, 3 pieces that are 4 in each and 5 pieces that are 10 in each.  What is the total inches of piping that you will have?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If you need to cut these parts from an original long piece of piping, realistically about how much piping should you start with?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868362"/>
          </a:xfrm>
        </p:spPr>
        <p:txBody>
          <a:bodyPr/>
          <a:lstStyle/>
          <a:p>
            <a:r>
              <a:rPr lang="en-US" dirty="0" smtClean="0"/>
              <a:t>Order of 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409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481328"/>
            <a:ext cx="8991600" cy="4525963"/>
          </a:xfrm>
        </p:spPr>
        <p:txBody>
          <a:bodyPr/>
          <a:lstStyle/>
          <a:p>
            <a:r>
              <a:rPr lang="en-US" dirty="0" smtClean="0"/>
              <a:t>We will begin using units of measurement frequently.  Getting familiar with and converting units will come later but right away we need to understand some of the basics of measurement.  </a:t>
            </a:r>
          </a:p>
          <a:p>
            <a:r>
              <a:rPr lang="en-US" dirty="0" smtClean="0"/>
              <a:t>One conversion we will use right away often is 				12 inches = 1 foot</a:t>
            </a:r>
          </a:p>
          <a:p>
            <a:r>
              <a:rPr lang="en-US" dirty="0" smtClean="0"/>
              <a:t>For inches we will commonly use the shorthand </a:t>
            </a:r>
            <a:r>
              <a:rPr lang="en-US" dirty="0" smtClean="0">
                <a:latin typeface="Rod" panose="02030509050101010101" pitchFamily="49" charset="-79"/>
                <a:ea typeface="Batang" panose="02030600000101010101" pitchFamily="18" charset="-127"/>
                <a:cs typeface="Rod" panose="02030509050101010101" pitchFamily="49" charset="-79"/>
              </a:rPr>
              <a:t>“</a:t>
            </a:r>
            <a:r>
              <a:rPr lang="en-US" dirty="0" smtClean="0"/>
              <a:t> symbol and for feet we will commonly use the </a:t>
            </a:r>
            <a:r>
              <a:rPr lang="en-US" dirty="0" smtClean="0">
                <a:latin typeface="Rod" panose="02030509050101010101" pitchFamily="49" charset="-79"/>
                <a:cs typeface="Rod" panose="02030509050101010101" pitchFamily="49" charset="-79"/>
              </a:rPr>
              <a:t>‘</a:t>
            </a:r>
            <a:r>
              <a:rPr lang="en-US" dirty="0" smtClean="0"/>
              <a:t> symbol.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12 – (2 × 3 + 5)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2)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47800" y="3713162"/>
          <a:ext cx="873125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Equation" r:id="rId3" imgW="545760" imgH="393480" progId="Equation.3">
                  <p:embed/>
                </p:oleObj>
              </mc:Choice>
              <mc:Fallback>
                <p:oleObj name="Equation" r:id="rId3" imgW="545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3713162"/>
                        <a:ext cx="873125" cy="630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902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3)  You make $12/hour and work 23 hours one week.  $3 is taken out of your paycheck for each hour worked for taxes, etc.  What is your take-home pay for the week.  Show how the problem is set up.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9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169091"/>
          </a:xfrm>
        </p:spPr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/>
              <a:t>	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20762"/>
          </a:xfrm>
        </p:spPr>
        <p:txBody>
          <a:bodyPr>
            <a:normAutofit/>
          </a:bodyPr>
          <a:lstStyle/>
          <a:p>
            <a:r>
              <a:rPr lang="en-US" dirty="0" smtClean="0"/>
              <a:t>Place Values of Whole Numbers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21756"/>
              </p:ext>
            </p:extLst>
          </p:nvPr>
        </p:nvGraphicFramePr>
        <p:xfrm>
          <a:off x="838200" y="1219199"/>
          <a:ext cx="6096000" cy="2362201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362201">
                <a:tc>
                  <a:txBody>
                    <a:bodyPr/>
                    <a:lstStyle/>
                    <a:p>
                      <a:pPr lvl="1" algn="l"/>
                      <a:endParaRPr lang="en-US" dirty="0" smtClean="0"/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|Millions</a:t>
                      </a:r>
                      <a:endParaRPr lang="en-US" dirty="0"/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 Hundred</a:t>
                      </a:r>
                      <a:r>
                        <a:rPr lang="en-US" baseline="0" dirty="0" smtClean="0"/>
                        <a:t>  Thousands</a:t>
                      </a:r>
                      <a:endParaRPr lang="en-US" dirty="0"/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 Ten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lang="en-US" dirty="0" smtClean="0"/>
                        <a:t>Thousands</a:t>
                      </a:r>
                      <a:endParaRPr lang="en-US" dirty="0"/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 Thousands</a:t>
                      </a:r>
                      <a:endParaRPr lang="en-US" dirty="0"/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 Hundreds</a:t>
                      </a:r>
                      <a:endParaRPr lang="en-US" dirty="0"/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|Tens</a:t>
                      </a:r>
                      <a:endParaRPr lang="en-US" dirty="0"/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| Ones</a:t>
                      </a:r>
                    </a:p>
                  </a:txBody>
                  <a:tcPr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3779836"/>
            <a:ext cx="685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Example:  Write out 5,391,087</a:t>
            </a:r>
          </a:p>
        </p:txBody>
      </p:sp>
    </p:spTree>
    <p:extLst>
      <p:ext uri="{BB962C8B-B14F-4D97-AF65-F5344CB8AC3E}">
        <p14:creationId xmlns:p14="http://schemas.microsoft.com/office/powerpoint/2010/main" val="264482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67072"/>
          </a:xfrm>
        </p:spPr>
        <p:txBody>
          <a:bodyPr>
            <a:normAutofit/>
          </a:bodyPr>
          <a:lstStyle/>
          <a:p>
            <a:r>
              <a:rPr lang="en-US" dirty="0" smtClean="0"/>
              <a:t>Rounding to the nearest … </a:t>
            </a:r>
          </a:p>
          <a:p>
            <a:pPr lvl="1"/>
            <a:r>
              <a:rPr lang="en-US" dirty="0" smtClean="0"/>
              <a:t>If the number after the place you are rounding to is a 5 to 9 – round up</a:t>
            </a:r>
          </a:p>
          <a:p>
            <a:pPr lvl="1"/>
            <a:r>
              <a:rPr lang="en-US" dirty="0" smtClean="0"/>
              <a:t>If the number after the place you are rounding to is a 0-4 – keep the digit that it currently is</a:t>
            </a:r>
          </a:p>
          <a:p>
            <a:r>
              <a:rPr lang="en-US" dirty="0" smtClean="0"/>
              <a:t>Example:  Round 36,923 to the nearest…</a:t>
            </a:r>
          </a:p>
          <a:p>
            <a:pPr lvl="1"/>
            <a:r>
              <a:rPr lang="en-US" dirty="0" smtClean="0"/>
              <a:t>…ten:</a:t>
            </a:r>
          </a:p>
          <a:p>
            <a:pPr lvl="1">
              <a:buNone/>
            </a:pPr>
            <a:endParaRPr lang="en-US" sz="800" dirty="0" smtClean="0"/>
          </a:p>
          <a:p>
            <a:pPr lvl="1"/>
            <a:r>
              <a:rPr lang="en-US" dirty="0" smtClean="0"/>
              <a:t>…hundred:</a:t>
            </a:r>
          </a:p>
          <a:p>
            <a:pPr lvl="1">
              <a:buNone/>
            </a:pPr>
            <a:endParaRPr lang="en-US" sz="800" dirty="0" smtClean="0"/>
          </a:p>
          <a:p>
            <a:pPr lvl="1"/>
            <a:r>
              <a:rPr lang="en-US" dirty="0" smtClean="0"/>
              <a:t>…thousand:</a:t>
            </a:r>
          </a:p>
          <a:p>
            <a:pPr lvl="1">
              <a:buNone/>
            </a:pPr>
            <a:endParaRPr lang="en-US" sz="800" dirty="0" smtClean="0"/>
          </a:p>
          <a:p>
            <a:pPr lvl="1"/>
            <a:r>
              <a:rPr lang="en-US" dirty="0" smtClean="0"/>
              <a:t>…ten thousand: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279,928 to the nearest…</a:t>
            </a:r>
          </a:p>
          <a:p>
            <a:pPr lvl="1"/>
            <a:r>
              <a:rPr lang="en-US" dirty="0" smtClean="0"/>
              <a:t>…ten: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…hundred: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…thousand: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…ten thousand: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…hundred thousand: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we look at addition and subtraction, there are certain words that indicate we should use those operations.</a:t>
            </a:r>
          </a:p>
          <a:p>
            <a:r>
              <a:rPr lang="en-US" dirty="0" smtClean="0"/>
              <a:t>Words that mean addition: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Words that mean subtraction: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 and Subtraction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4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Estimation can be used to see if a problem is approximately correct or if we don’t need an exact calculation.</a:t>
            </a:r>
          </a:p>
          <a:p>
            <a:r>
              <a:rPr lang="en-US" dirty="0" smtClean="0"/>
              <a:t>Estimate an answer by rounding the numbers in a problem and performing whatever operation necessary with the rounded numbers.</a:t>
            </a:r>
          </a:p>
          <a:p>
            <a:r>
              <a:rPr lang="en-US" dirty="0" smtClean="0"/>
              <a:t>Example:  You are welding together three parts.  They are 7”, 33”, and 48”.  What will be the total after the pieces are welded together to the nearest ten inches?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Estimation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217</TotalTime>
  <Words>1434</Words>
  <Application>Microsoft Office PowerPoint</Application>
  <PresentationFormat>On-screen Show (4:3)</PresentationFormat>
  <Paragraphs>259</Paragraphs>
  <Slides>41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Batang</vt:lpstr>
      <vt:lpstr>Calibri</vt:lpstr>
      <vt:lpstr>Cambria</vt:lpstr>
      <vt:lpstr>Rod</vt:lpstr>
      <vt:lpstr>Verdana</vt:lpstr>
      <vt:lpstr>Wingdings 2</vt:lpstr>
      <vt:lpstr>Wingdings 3</vt:lpstr>
      <vt:lpstr>Concourse</vt:lpstr>
      <vt:lpstr>Equation</vt:lpstr>
      <vt:lpstr>Whole Numbers</vt:lpstr>
      <vt:lpstr>Objectives</vt:lpstr>
      <vt:lpstr>Discussion </vt:lpstr>
      <vt:lpstr>Units</vt:lpstr>
      <vt:lpstr>Place Values of Whole Numbers</vt:lpstr>
      <vt:lpstr>Rounding</vt:lpstr>
      <vt:lpstr>Try Yourself</vt:lpstr>
      <vt:lpstr>Addition and Subtraction</vt:lpstr>
      <vt:lpstr>Estimation</vt:lpstr>
      <vt:lpstr>Addition</vt:lpstr>
      <vt:lpstr>Addition</vt:lpstr>
      <vt:lpstr>Subtraction using Estimation</vt:lpstr>
      <vt:lpstr>Subtraction (contd.)</vt:lpstr>
      <vt:lpstr>Try Yourself</vt:lpstr>
      <vt:lpstr>Multiplication</vt:lpstr>
      <vt:lpstr>Multiplication</vt:lpstr>
      <vt:lpstr>Multiplication</vt:lpstr>
      <vt:lpstr>Multiplication</vt:lpstr>
      <vt:lpstr>Multiplication</vt:lpstr>
      <vt:lpstr>Multiplication</vt:lpstr>
      <vt:lpstr>Try Yourself</vt:lpstr>
      <vt:lpstr>Try Yourself</vt:lpstr>
      <vt:lpstr>Division</vt:lpstr>
      <vt:lpstr>Division</vt:lpstr>
      <vt:lpstr>Division</vt:lpstr>
      <vt:lpstr>Division</vt:lpstr>
      <vt:lpstr>Try Yourself</vt:lpstr>
      <vt:lpstr>Try Yourself</vt:lpstr>
      <vt:lpstr>Factors</vt:lpstr>
      <vt:lpstr>Factors</vt:lpstr>
      <vt:lpstr>Prime Numbers</vt:lpstr>
      <vt:lpstr>Prime factors</vt:lpstr>
      <vt:lpstr>Prime factors</vt:lpstr>
      <vt:lpstr>Try Yourself</vt:lpstr>
      <vt:lpstr>Finding Prime Factors</vt:lpstr>
      <vt:lpstr>Order of Operations</vt:lpstr>
      <vt:lpstr>Order of Operations</vt:lpstr>
      <vt:lpstr>Order of Operations</vt:lpstr>
      <vt:lpstr>Order of Operations</vt:lpstr>
      <vt:lpstr>Try Yourself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35</cp:revision>
  <dcterms:created xsi:type="dcterms:W3CDTF">2010-08-17T20:49:24Z</dcterms:created>
  <dcterms:modified xsi:type="dcterms:W3CDTF">2018-05-29T18:30:44Z</dcterms:modified>
</cp:coreProperties>
</file>