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75" r:id="rId2"/>
    <p:sldId id="276" r:id="rId3"/>
    <p:sldId id="259" r:id="rId4"/>
    <p:sldId id="260" r:id="rId5"/>
    <p:sldId id="263" r:id="rId6"/>
    <p:sldId id="262" r:id="rId7"/>
    <p:sldId id="265" r:id="rId8"/>
    <p:sldId id="268" r:id="rId9"/>
    <p:sldId id="269" r:id="rId10"/>
    <p:sldId id="273" r:id="rId11"/>
    <p:sldId id="271" r:id="rId12"/>
    <p:sldId id="274" r:id="rId13"/>
  </p:sldIdLst>
  <p:sldSz cx="9144000" cy="6858000" type="screen4x3"/>
  <p:notesSz cx="7026275" cy="9312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51" autoAdjust="0"/>
    <p:restoredTop sz="94660"/>
  </p:normalViewPr>
  <p:slideViewPr>
    <p:cSldViewPr>
      <p:cViewPr varScale="1">
        <p:scale>
          <a:sx n="72" d="100"/>
          <a:sy n="72" d="100"/>
        </p:scale>
        <p:origin x="36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9863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955D6-8116-4AF8-BECE-CC436DB25E01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9863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344C3-9935-421D-B5FD-276A2B76E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047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hyperlink" Target="http://www.nwtc.edu/mathnsf" TargetMode="External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563" y="762000"/>
            <a:ext cx="7108371" cy="1142999"/>
          </a:xfrm>
        </p:spPr>
        <p:txBody>
          <a:bodyPr>
            <a:noAutofit/>
          </a:bodyPr>
          <a:lstStyle/>
          <a:p>
            <a:r>
              <a:rPr lang="en-US" sz="6600" dirty="0" smtClean="0"/>
              <a:t>Fractions (Part 2)</a:t>
            </a:r>
            <a:endParaRPr lang="en-US" sz="6600" dirty="0"/>
          </a:p>
        </p:txBody>
      </p:sp>
      <p:pic>
        <p:nvPicPr>
          <p:cNvPr id="6" name="Picture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443"/>
          <a:stretch/>
        </p:blipFill>
        <p:spPr bwMode="auto">
          <a:xfrm>
            <a:off x="2177" y="3733800"/>
            <a:ext cx="2001520" cy="758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3581400"/>
            <a:ext cx="1215707" cy="1139825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032272" y="2057400"/>
            <a:ext cx="5463903" cy="304800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US" dirty="0" smtClean="0"/>
              <a:t>- This </a:t>
            </a:r>
            <a:r>
              <a:rPr lang="en-US" dirty="0"/>
              <a:t>material is based on work supported by the National Science Foundation under Grant No. DUE-1406857. Any opinions, findings, and conclusions or recommendations expressed in this material are those of the author(s) and do not necessarily reflect the views of the National Science Foundation</a:t>
            </a:r>
            <a:r>
              <a:rPr lang="en-US" dirty="0" smtClean="0"/>
              <a:t>.</a:t>
            </a:r>
          </a:p>
          <a:p>
            <a:pPr algn="l"/>
            <a:r>
              <a:rPr lang="en-US" dirty="0" smtClean="0"/>
              <a:t>- This </a:t>
            </a:r>
            <a:r>
              <a:rPr lang="en-US" dirty="0"/>
              <a:t>work is licensed under the Creative Commons Attribution 4.0 International License. To view a copy of this license, visit </a:t>
            </a:r>
            <a:r>
              <a:rPr lang="en-US" u="sng" dirty="0">
                <a:hlinkClick r:id="rId5"/>
              </a:rPr>
              <a:t>http://creativecommons.org/licenses/by/4.0/</a:t>
            </a:r>
            <a:r>
              <a:rPr lang="en-US" dirty="0"/>
              <a:t>.</a:t>
            </a:r>
          </a:p>
          <a:p>
            <a:pPr algn="l"/>
            <a:r>
              <a:rPr lang="en-US" dirty="0" smtClean="0"/>
              <a:t>- For </a:t>
            </a:r>
            <a:r>
              <a:rPr lang="en-US" dirty="0"/>
              <a:t>answer keys and additional resources about this activity, go to </a:t>
            </a:r>
            <a:r>
              <a:rPr lang="en-US" u="sng" dirty="0">
                <a:hlinkClick r:id="rId6"/>
              </a:rPr>
              <a:t>www.nwtc.edu/mathnsf</a:t>
            </a:r>
            <a:r>
              <a:rPr lang="en-US" dirty="0"/>
              <a:t> and submit the form for more information</a:t>
            </a:r>
            <a:r>
              <a:rPr lang="en-US" dirty="0" smtClean="0"/>
              <a:t>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886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291"/>
          </a:xfrm>
        </p:spPr>
        <p:txBody>
          <a:bodyPr/>
          <a:lstStyle/>
          <a:p>
            <a:r>
              <a:rPr lang="en-US" dirty="0" smtClean="0"/>
              <a:t>You have to drill 13 holes in a bar.  If the distance from the center of the first to the center of the last hole is to be 50 ¼ in., what is the distance between each hole?  Write the final answer as a mixed number.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Problem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304800" y="990600"/>
                <a:ext cx="8382000" cy="5016691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 smtClean="0"/>
                  <a:t>1)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2) 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3) 20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2400" dirty="0" smtClean="0"/>
                  <a:t>    </a:t>
                </a:r>
                <a:endParaRPr lang="en-US" sz="24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990600"/>
                <a:ext cx="8382000" cy="5016691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152400"/>
            <a:ext cx="8229600" cy="1143000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19200"/>
                <a:ext cx="8229600" cy="4788091"/>
              </a:xfrm>
            </p:spPr>
            <p:txBody>
              <a:bodyPr/>
              <a:lstStyle/>
              <a:p>
                <a:r>
                  <a:rPr lang="en-US" smtClean="0"/>
                  <a:t>4) How </a:t>
                </a:r>
                <a:r>
                  <a:rPr lang="en-US" dirty="0" smtClean="0"/>
                  <a:t>many pieces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8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 smtClean="0"/>
                  <a:t> in long can be cut from </a:t>
                </a:r>
                <a:r>
                  <a:rPr lang="en-US" dirty="0"/>
                  <a:t>6</a:t>
                </a:r>
                <a:r>
                  <a:rPr lang="en-US" dirty="0" smtClean="0"/>
                  <a:t> metal rods each 240 in. long?  (Disregard waste from each cut.)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19200"/>
                <a:ext cx="8229600" cy="4788091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Multiplying Fractions</a:t>
            </a:r>
          </a:p>
          <a:p>
            <a:r>
              <a:rPr lang="en-US" dirty="0" smtClean="0"/>
              <a:t>Dividing Fractions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690872"/>
          </a:xfrm>
        </p:spPr>
        <p:txBody>
          <a:bodyPr>
            <a:normAutofit/>
          </a:bodyPr>
          <a:lstStyle/>
          <a:p>
            <a:r>
              <a:rPr lang="en-US" dirty="0" smtClean="0"/>
              <a:t>Recall that “of” means to multiply.</a:t>
            </a:r>
          </a:p>
          <a:p>
            <a:r>
              <a:rPr lang="en-US" dirty="0" smtClean="0"/>
              <a:t>What is one half of two thirds?  How would you represent this visually and numerically?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Multiplication of Fractions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90600"/>
                <a:ext cx="8229600" cy="5016691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To multiply fractions, multiply the numerators, multiply the denominators.  Reduce to lowest terms if possible.</a:t>
                </a:r>
              </a:p>
              <a:p>
                <a:r>
                  <a:rPr lang="en-US" dirty="0" smtClean="0"/>
                  <a:t>Example: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Example: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</m:e>
                    </m:d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16</m:t>
                            </m:r>
                          </m:den>
                        </m:f>
                      </m:e>
                    </m:d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Example: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of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8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90600"/>
                <a:ext cx="8229600" cy="5016691"/>
              </a:xfrm>
              <a:blipFill rotWithShape="0">
                <a:blip r:embed="rId2"/>
                <a:stretch>
                  <a:fillRect t="-2068" r="-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1143000"/>
          </a:xfrm>
        </p:spPr>
        <p:txBody>
          <a:bodyPr/>
          <a:lstStyle/>
          <a:p>
            <a:r>
              <a:rPr lang="en-US" dirty="0" smtClean="0"/>
              <a:t>Multiplication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914400"/>
                <a:ext cx="8610600" cy="5334000"/>
              </a:xfrm>
            </p:spPr>
            <p:txBody>
              <a:bodyPr/>
              <a:lstStyle/>
              <a:p>
                <a:r>
                  <a:rPr lang="en-US" dirty="0" smtClean="0"/>
                  <a:t>Always change mixed numbers to improper fractions before multiplying</a:t>
                </a:r>
              </a:p>
              <a:p>
                <a:r>
                  <a:rPr lang="en-US" dirty="0" smtClean="0"/>
                  <a:t>Example:  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4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16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Example:  </a:t>
                </a:r>
                <a:r>
                  <a:rPr lang="en-US" dirty="0"/>
                  <a:t>If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/>
                  <a:t>” on a blueprint represents 1’, how many inches on the drawing will represent 28’?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914400"/>
                <a:ext cx="8610600" cy="5334000"/>
              </a:xfrm>
              <a:blipFill rotWithShape="0">
                <a:blip r:embed="rId2"/>
                <a:stretch>
                  <a:fillRect t="-1143" r="-17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r>
              <a:rPr lang="en-US" dirty="0" smtClean="0"/>
              <a:t>Multiplication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1)  Represent with a picture and solve: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of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2) You need four pieces of flat bar that are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16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dirty="0" smtClean="0"/>
                  <a:t> each. What is the total length of all four pieces?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1192427"/>
                <a:ext cx="8686800" cy="4525963"/>
              </a:xfrm>
            </p:spPr>
            <p:txBody>
              <a:bodyPr/>
              <a:lstStyle/>
              <a:p>
                <a:r>
                  <a:rPr lang="en-US" dirty="0" smtClean="0"/>
                  <a:t>3)  You need to punch consecutive holes, evenly spaced along a line, on strip of metal.  The center-to-center distance between the consecutive holes is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1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dirty="0" smtClean="0"/>
                  <a:t>”.  What is the total distance x between the first and last centers as shown in the figure if there are to be seven holes? 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1192427"/>
                <a:ext cx="8686800" cy="4525963"/>
              </a:xfrm>
              <a:blipFill rotWithShape="0">
                <a:blip r:embed="rId2"/>
                <a:stretch>
                  <a:fillRect t="-1348" r="-1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66800"/>
                <a:ext cx="8534400" cy="4940491"/>
              </a:xfrm>
            </p:spPr>
            <p:txBody>
              <a:bodyPr/>
              <a:lstStyle/>
              <a:p>
                <a:r>
                  <a:rPr lang="en-US" sz="2400" dirty="0" smtClean="0"/>
                  <a:t>As with multiplying, change all mixed numbers to improper fractions.</a:t>
                </a:r>
              </a:p>
              <a:p>
                <a:r>
                  <a:rPr lang="en-US" sz="2400" dirty="0" smtClean="0"/>
                  <a:t>To divide proper/improper fractions, take the reciprocal of the fraction </a:t>
                </a:r>
                <a:r>
                  <a:rPr lang="en-US" sz="2400" b="1" u="sng" dirty="0" smtClean="0"/>
                  <a:t>after</a:t>
                </a:r>
                <a:r>
                  <a:rPr lang="en-US" sz="2400" dirty="0" smtClean="0"/>
                  <a:t> the division sign.  (“flip” the fraction after the division sign).</a:t>
                </a:r>
              </a:p>
              <a:p>
                <a:endParaRPr lang="en-US" sz="2400" dirty="0" smtClean="0"/>
              </a:p>
              <a:p>
                <a:pPr>
                  <a:buNone/>
                </a:pPr>
                <a:endParaRPr lang="en-US" sz="2400" dirty="0" smtClean="0"/>
              </a:p>
              <a:p>
                <a:r>
                  <a:rPr lang="en-US" sz="2400" dirty="0" smtClean="0"/>
                  <a:t>Reciprocal Examples:  What is the reciprocal of..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8</m:t>
                    </m:r>
                  </m:oMath>
                </a14:m>
                <a:endParaRPr lang="en-US" dirty="0" smtClean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66800"/>
                <a:ext cx="8534400" cy="4940491"/>
              </a:xfrm>
              <a:blipFill rotWithShape="0">
                <a:blip r:embed="rId3"/>
                <a:stretch>
                  <a:fillRect t="-9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Division of Fractions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2717801" y="2895601"/>
          <a:ext cx="2082800" cy="9500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46" name="Equation" r:id="rId4" imgW="863280" imgH="393480" progId="Equation.3">
                  <p:embed/>
                </p:oleObj>
              </mc:Choice>
              <mc:Fallback>
                <p:oleObj name="Equation" r:id="rId4" imgW="86328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7801" y="2895601"/>
                        <a:ext cx="2082800" cy="95007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304800" y="1066800"/>
                <a:ext cx="8382000" cy="4940491"/>
              </a:xfrm>
            </p:spPr>
            <p:txBody>
              <a:bodyPr>
                <a:normAutofit/>
              </a:bodyPr>
              <a:lstStyle/>
              <a:p>
                <a:r>
                  <a:rPr lang="en-US" sz="2400" dirty="0" smtClean="0"/>
                  <a:t>Example: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r>
                  <a:rPr lang="en-US" sz="2400" dirty="0" smtClean="0"/>
                  <a:t>Example: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endParaRPr lang="en-US" sz="2400" dirty="0" smtClean="0">
                  <a:ea typeface="Cambria Math" panose="02040503050406030204" pitchFamily="18" charset="0"/>
                </a:endParaRPr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Example:  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÷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f>
                      <m:f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400" dirty="0" smtClean="0"/>
                  <a:t>  </a:t>
                </a:r>
                <a:endParaRPr lang="en-US" sz="2400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1066800"/>
                <a:ext cx="8382000" cy="4940491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76200"/>
            <a:ext cx="8229600" cy="1143000"/>
          </a:xfrm>
        </p:spPr>
        <p:txBody>
          <a:bodyPr/>
          <a:lstStyle/>
          <a:p>
            <a:r>
              <a:rPr lang="en-US" dirty="0" smtClean="0"/>
              <a:t>Division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1560</TotalTime>
  <Words>333</Words>
  <Application>Microsoft Office PowerPoint</Application>
  <PresentationFormat>On-screen Show (4:3)</PresentationFormat>
  <Paragraphs>68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Calibri</vt:lpstr>
      <vt:lpstr>Cambria</vt:lpstr>
      <vt:lpstr>Cambria Math</vt:lpstr>
      <vt:lpstr>Verdana</vt:lpstr>
      <vt:lpstr>Wingdings 2</vt:lpstr>
      <vt:lpstr>Wingdings 3</vt:lpstr>
      <vt:lpstr>Concourse</vt:lpstr>
      <vt:lpstr>Equation</vt:lpstr>
      <vt:lpstr>Fractions (Part 2)</vt:lpstr>
      <vt:lpstr>Objectives</vt:lpstr>
      <vt:lpstr>Multiplication of Fractions</vt:lpstr>
      <vt:lpstr>Multiplication</vt:lpstr>
      <vt:lpstr>Multiplication</vt:lpstr>
      <vt:lpstr>Try Yourself</vt:lpstr>
      <vt:lpstr>Try Yourself</vt:lpstr>
      <vt:lpstr>Division of Fractions</vt:lpstr>
      <vt:lpstr>Division</vt:lpstr>
      <vt:lpstr>Application Problem</vt:lpstr>
      <vt:lpstr>Try Yourself</vt:lpstr>
      <vt:lpstr>Try Yourself</vt:lpstr>
    </vt:vector>
  </TitlesOfParts>
  <Company>NWTC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Whole Numbers (Part 1)</dc:title>
  <dc:creator>NWTC</dc:creator>
  <cp:lastModifiedBy>SC314E-76360</cp:lastModifiedBy>
  <cp:revision>71</cp:revision>
  <dcterms:created xsi:type="dcterms:W3CDTF">2010-08-17T20:49:24Z</dcterms:created>
  <dcterms:modified xsi:type="dcterms:W3CDTF">2018-05-29T18:31:54Z</dcterms:modified>
</cp:coreProperties>
</file>