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53"/>
  </p:handoutMasterIdLst>
  <p:sldIdLst>
    <p:sldId id="323" r:id="rId2"/>
    <p:sldId id="324" r:id="rId3"/>
    <p:sldId id="261" r:id="rId4"/>
    <p:sldId id="322" r:id="rId5"/>
    <p:sldId id="259" r:id="rId6"/>
    <p:sldId id="263" r:id="rId7"/>
    <p:sldId id="264" r:id="rId8"/>
    <p:sldId id="272" r:id="rId9"/>
    <p:sldId id="266" r:id="rId10"/>
    <p:sldId id="274" r:id="rId11"/>
    <p:sldId id="275" r:id="rId12"/>
    <p:sldId id="276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9" r:id="rId23"/>
    <p:sldId id="293" r:id="rId24"/>
    <p:sldId id="294" r:id="rId25"/>
    <p:sldId id="295" r:id="rId26"/>
    <p:sldId id="288" r:id="rId27"/>
    <p:sldId id="297" r:id="rId28"/>
    <p:sldId id="290" r:id="rId29"/>
    <p:sldId id="292" r:id="rId30"/>
    <p:sldId id="298" r:id="rId31"/>
    <p:sldId id="299" r:id="rId32"/>
    <p:sldId id="302" r:id="rId33"/>
    <p:sldId id="300" r:id="rId34"/>
    <p:sldId id="301" r:id="rId35"/>
    <p:sldId id="303" r:id="rId36"/>
    <p:sldId id="304" r:id="rId37"/>
    <p:sldId id="305" r:id="rId38"/>
    <p:sldId id="307" r:id="rId39"/>
    <p:sldId id="308" r:id="rId40"/>
    <p:sldId id="309" r:id="rId41"/>
    <p:sldId id="310" r:id="rId42"/>
    <p:sldId id="311" r:id="rId43"/>
    <p:sldId id="312" r:id="rId44"/>
    <p:sldId id="313" r:id="rId45"/>
    <p:sldId id="314" r:id="rId46"/>
    <p:sldId id="315" r:id="rId47"/>
    <p:sldId id="316" r:id="rId48"/>
    <p:sldId id="317" r:id="rId49"/>
    <p:sldId id="318" r:id="rId50"/>
    <p:sldId id="319" r:id="rId51"/>
    <p:sldId id="320" r:id="rId52"/>
  </p:sldIdLst>
  <p:sldSz cx="9144000" cy="6858000" type="screen4x3"/>
  <p:notesSz cx="7026275" cy="9312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54" autoAdjust="0"/>
    <p:restoredTop sz="94660"/>
  </p:normalViewPr>
  <p:slideViewPr>
    <p:cSldViewPr>
      <p:cViewPr varScale="1">
        <p:scale>
          <a:sx n="67" d="100"/>
          <a:sy n="67" d="100"/>
        </p:scale>
        <p:origin x="40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9863" y="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8955D6-8116-4AF8-BECE-CC436DB25E01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555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9863" y="884555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9344C3-9935-421D-B5FD-276A2B76E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2312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mbria" panose="02040503050406030204" pitchFamily="18" charset="0"/>
              </a:defRPr>
            </a:lvl1pPr>
            <a:lvl2pPr>
              <a:defRPr>
                <a:latin typeface="Cambria" panose="02040503050406030204" pitchFamily="18" charset="0"/>
              </a:defRPr>
            </a:lvl2pPr>
            <a:lvl3pPr>
              <a:defRPr>
                <a:latin typeface="Cambria" panose="02040503050406030204" pitchFamily="18" charset="0"/>
              </a:defRPr>
            </a:lvl3pPr>
            <a:lvl4pPr>
              <a:defRPr>
                <a:latin typeface="Cambria" panose="02040503050406030204" pitchFamily="18" charset="0"/>
              </a:defRPr>
            </a:lvl4pPr>
            <a:lvl5pPr>
              <a:defRPr>
                <a:latin typeface="Cambria" panose="02040503050406030204" pitchFamily="18" charset="0"/>
              </a:defRPr>
            </a:lvl5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baseline="0">
                <a:latin typeface="Cambria" panose="02040503050406030204" pitchFamily="18" charset="0"/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hyperlink" Target="http://www.nwtc.edu/mathnsf" TargetMode="External"/><Relationship Id="rId5" Type="http://schemas.openxmlformats.org/officeDocument/2006/relationships/hyperlink" Target="http://creativecommons.org/licenses/by/4.0/" TargetMode="Externa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isc-online.com/Objects/ViewObject.aspx?ID=TMH5206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nlvm.usu.edu/en/nav/frames_asid_201_g_4_t_2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914401"/>
            <a:ext cx="7108371" cy="1142999"/>
          </a:xfrm>
        </p:spPr>
        <p:txBody>
          <a:bodyPr>
            <a:noAutofit/>
          </a:bodyPr>
          <a:lstStyle/>
          <a:p>
            <a:pPr algn="ctr"/>
            <a:r>
              <a:rPr lang="en-US" sz="6600" dirty="0" smtClean="0"/>
              <a:t>Introduction to Algebra</a:t>
            </a:r>
            <a:endParaRPr lang="en-US" sz="6600" dirty="0"/>
          </a:p>
        </p:txBody>
      </p:sp>
      <p:pic>
        <p:nvPicPr>
          <p:cNvPr id="6" name="Picture 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443"/>
          <a:stretch/>
        </p:blipFill>
        <p:spPr bwMode="auto">
          <a:xfrm>
            <a:off x="2177" y="3733800"/>
            <a:ext cx="2001520" cy="7588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3581400"/>
            <a:ext cx="1215707" cy="1139825"/>
          </a:xfrm>
          <a:prstGeom prst="rect">
            <a:avLst/>
          </a:prstGeom>
        </p:spPr>
      </p:pic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2032272" y="2057400"/>
            <a:ext cx="5463903" cy="3048000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en-US" dirty="0" smtClean="0"/>
              <a:t>- This </a:t>
            </a:r>
            <a:r>
              <a:rPr lang="en-US" dirty="0"/>
              <a:t>material is based on work supported by the National Science Foundation under Grant No. DUE-1406857. Any opinions, findings, and conclusions or recommendations expressed in this material are those of the author(s) and do not necessarily reflect the views of the National Science Foundation</a:t>
            </a:r>
            <a:r>
              <a:rPr lang="en-US" dirty="0" smtClean="0"/>
              <a:t>.</a:t>
            </a:r>
          </a:p>
          <a:p>
            <a:pPr algn="l"/>
            <a:r>
              <a:rPr lang="en-US" dirty="0" smtClean="0"/>
              <a:t>- This </a:t>
            </a:r>
            <a:r>
              <a:rPr lang="en-US" dirty="0"/>
              <a:t>work is licensed under the Creative Commons Attribution 4.0 International License. To view a copy of this license, visit </a:t>
            </a:r>
            <a:r>
              <a:rPr lang="en-US" u="sng" dirty="0">
                <a:hlinkClick r:id="rId5"/>
              </a:rPr>
              <a:t>http://creativecommons.org/licenses/by/4.0/</a:t>
            </a:r>
            <a:r>
              <a:rPr lang="en-US" dirty="0"/>
              <a:t>.</a:t>
            </a:r>
          </a:p>
          <a:p>
            <a:pPr algn="l"/>
            <a:r>
              <a:rPr lang="en-US" dirty="0" smtClean="0"/>
              <a:t>- For </a:t>
            </a:r>
            <a:r>
              <a:rPr lang="en-US" dirty="0"/>
              <a:t>answer keys and additional resources about this activity, go to </a:t>
            </a:r>
            <a:r>
              <a:rPr lang="en-US" u="sng" dirty="0">
                <a:hlinkClick r:id="rId6"/>
              </a:rPr>
              <a:t>www.nwtc.edu/mathnsf</a:t>
            </a:r>
            <a:r>
              <a:rPr lang="en-US" dirty="0"/>
              <a:t> and submit the form for more information</a:t>
            </a:r>
            <a:r>
              <a:rPr lang="en-US" dirty="0" smtClean="0"/>
              <a:t>.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120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8809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Example:  -4(5k + 3 – 2j)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Example:  5n – (4p – 6)</a:t>
            </a:r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/>
              <a:t>Example:   3(2a – 5) – 4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Example:  3x + 2x(8 – 3x) – 5x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Distributive Property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8809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1)  -2(4r – 6) + 5(2r – 1)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2)  8 – 3(x – 2) – (5 – 3x)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3)  4a(3a + 4) - 3a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 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481328"/>
            <a:ext cx="8991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Equation – two equal algebraic expressions</a:t>
            </a:r>
          </a:p>
          <a:p>
            <a:r>
              <a:rPr lang="en-US" dirty="0" smtClean="0"/>
              <a:t>Recall that a variable is an unknown number represented with a letter.  Think of it as a placeholder for some number.</a:t>
            </a:r>
          </a:p>
          <a:p>
            <a:r>
              <a:rPr lang="en-US" dirty="0" smtClean="0"/>
              <a:t>For a number to be a solution to an equation, when you plug the number in for the variable, the two sides of the equation need to be equal.</a:t>
            </a:r>
          </a:p>
          <a:p>
            <a:r>
              <a:rPr lang="en-US" dirty="0" smtClean="0"/>
              <a:t>Example of how you can use an equation:</a:t>
            </a:r>
            <a:r>
              <a:rPr lang="en-US" dirty="0" smtClean="0">
                <a:hlinkClick r:id="rId2"/>
              </a:rPr>
              <a:t>  </a:t>
            </a:r>
            <a:r>
              <a:rPr lang="en-US" sz="2400" dirty="0" smtClean="0">
                <a:hlinkClick r:id="rId2"/>
              </a:rPr>
              <a:t>https://www.wisc-online.com/Objects/ViewObject.aspx?ID=TMH5206</a:t>
            </a:r>
            <a:endParaRPr lang="en-US" sz="2400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50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88091"/>
          </a:xfrm>
        </p:spPr>
        <p:txBody>
          <a:bodyPr>
            <a:normAutofit/>
          </a:bodyPr>
          <a:lstStyle/>
          <a:p>
            <a:r>
              <a:rPr lang="en-US" dirty="0" smtClean="0"/>
              <a:t>Example:   x + 2 = 7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r>
              <a:rPr lang="en-US" dirty="0" smtClean="0"/>
              <a:t>What operation did we perform here to get x alone?</a:t>
            </a:r>
          </a:p>
          <a:p>
            <a:pPr marL="393192" lvl="1" indent="0">
              <a:buNone/>
            </a:pPr>
            <a:endParaRPr lang="en-US" dirty="0" smtClean="0"/>
          </a:p>
          <a:p>
            <a:r>
              <a:rPr lang="en-US" dirty="0" smtClean="0"/>
              <a:t>Example:   x – 3 = 6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r>
              <a:rPr lang="en-US" dirty="0" smtClean="0"/>
              <a:t>What operation did we perform here to get x alone?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Equations (One Step)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9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43000"/>
                <a:ext cx="8229600" cy="4864291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Example:   4b = 20</a:t>
                </a:r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pPr lvl="1"/>
                <a:r>
                  <a:rPr lang="en-US" dirty="0" smtClean="0"/>
                  <a:t>What operation did we perform here to get x alone?</a:t>
                </a:r>
              </a:p>
              <a:p>
                <a:pPr lvl="1"/>
                <a:endParaRPr lang="en-US" dirty="0" smtClean="0"/>
              </a:p>
              <a:p>
                <a:r>
                  <a:rPr lang="en-US" dirty="0" smtClean="0"/>
                  <a:t>Example: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num>
                      <m:den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b="0" i="0" smtClean="0">
                        <a:latin typeface="Cambria Math" panose="02040503050406030204" pitchFamily="18" charset="0"/>
                      </a:rPr>
                      <m:t>=6</m:t>
                    </m:r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pPr lvl="1"/>
                <a:r>
                  <a:rPr lang="en-US" dirty="0" smtClean="0"/>
                  <a:t>What operation did we perform here to get x alone?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43000"/>
                <a:ext cx="8229600" cy="4864291"/>
              </a:xfrm>
              <a:blipFill rotWithShape="0">
                <a:blip r:embed="rId2"/>
                <a:stretch>
                  <a:fillRect t="-21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Equations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63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Example:  4½ + a = 7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Example:  -4 = x – 6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Equations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063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Example:  1.7n = 1.2</a:t>
                </a:r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Example: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n</m:t>
                        </m:r>
                      </m:num>
                      <m:den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−3</m:t>
                        </m:r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11</m:t>
                    </m:r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1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Equations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68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1)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k</m:t>
                        </m:r>
                      </m:num>
                      <m:den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4</m:t>
                    </m:r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2)  14.25 = x – 1.5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82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3)    4 + x =  -10 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4)   5n = -17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02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93837"/>
            <a:ext cx="8382000" cy="4525963"/>
          </a:xfrm>
        </p:spPr>
        <p:txBody>
          <a:bodyPr/>
          <a:lstStyle/>
          <a:p>
            <a:r>
              <a:rPr lang="en-US" dirty="0" smtClean="0"/>
              <a:t>The goal is to get the variable alone.</a:t>
            </a:r>
          </a:p>
          <a:p>
            <a:r>
              <a:rPr lang="en-US" dirty="0" smtClean="0"/>
              <a:t>Perform the opposite operation being done to the variable.</a:t>
            </a:r>
          </a:p>
          <a:p>
            <a:r>
              <a:rPr lang="en-US" dirty="0" smtClean="0"/>
              <a:t>Whatever you do to one side, you must do to the other.  (Think of a scale and we have to keep the two sides balanced)</a:t>
            </a:r>
          </a:p>
          <a:p>
            <a:pPr lvl="1"/>
            <a:r>
              <a:rPr lang="en-US" dirty="0" smtClean="0">
                <a:hlinkClick r:id="rId2"/>
              </a:rPr>
              <a:t>http://nlvm.usu.edu/en/nav/frames_asid_201_g_4_t_2.html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Keys to Solving Equations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89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88091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Formulas </a:t>
            </a:r>
          </a:p>
          <a:p>
            <a:r>
              <a:rPr lang="en-US" dirty="0" smtClean="0"/>
              <a:t>Algebra Definitions</a:t>
            </a:r>
          </a:p>
          <a:p>
            <a:r>
              <a:rPr lang="en-US" dirty="0" smtClean="0"/>
              <a:t>Combining Like Terms </a:t>
            </a:r>
          </a:p>
          <a:p>
            <a:r>
              <a:rPr lang="en-US" dirty="0" smtClean="0"/>
              <a:t>Distributive Property </a:t>
            </a:r>
          </a:p>
          <a:p>
            <a:r>
              <a:rPr lang="en-US" dirty="0" smtClean="0"/>
              <a:t>Defining </a:t>
            </a:r>
            <a:r>
              <a:rPr lang="en-US" dirty="0"/>
              <a:t>an </a:t>
            </a:r>
            <a:r>
              <a:rPr lang="en-US" dirty="0" smtClean="0"/>
              <a:t>Equation</a:t>
            </a:r>
          </a:p>
          <a:p>
            <a:r>
              <a:rPr lang="en-US" dirty="0" smtClean="0"/>
              <a:t>Solving </a:t>
            </a:r>
            <a:r>
              <a:rPr lang="en-US" dirty="0"/>
              <a:t>Equations involving the Four Basic </a:t>
            </a:r>
            <a:r>
              <a:rPr lang="en-US" dirty="0" smtClean="0"/>
              <a:t>Operations</a:t>
            </a:r>
          </a:p>
          <a:p>
            <a:r>
              <a:rPr lang="en-US" dirty="0" smtClean="0"/>
              <a:t>Solving </a:t>
            </a:r>
            <a:r>
              <a:rPr lang="en-US" dirty="0"/>
              <a:t>Equations with More than One </a:t>
            </a:r>
            <a:r>
              <a:rPr lang="en-US" dirty="0" smtClean="0"/>
              <a:t>Step</a:t>
            </a:r>
          </a:p>
          <a:p>
            <a:r>
              <a:rPr lang="en-US" dirty="0" smtClean="0"/>
              <a:t>Solving </a:t>
            </a:r>
            <a:r>
              <a:rPr lang="en-US" dirty="0"/>
              <a:t>Equations with Parentheses and Variables on Both </a:t>
            </a:r>
            <a:r>
              <a:rPr lang="en-US" dirty="0" smtClean="0"/>
              <a:t>Sides</a:t>
            </a:r>
            <a:endParaRPr lang="en-US" dirty="0"/>
          </a:p>
          <a:p>
            <a:r>
              <a:rPr lang="en-US" dirty="0" smtClean="0"/>
              <a:t>Solving </a:t>
            </a:r>
            <a:r>
              <a:rPr lang="en-US" dirty="0"/>
              <a:t>Equations given a </a:t>
            </a:r>
            <a:r>
              <a:rPr lang="en-US" dirty="0" smtClean="0"/>
              <a:t>Formula</a:t>
            </a:r>
          </a:p>
          <a:p>
            <a:r>
              <a:rPr lang="en-US" dirty="0"/>
              <a:t>Solving </a:t>
            </a:r>
            <a:r>
              <a:rPr lang="en-US" dirty="0" smtClean="0"/>
              <a:t>Formulas</a:t>
            </a:r>
          </a:p>
          <a:p>
            <a:r>
              <a:rPr lang="en-US" dirty="0" smtClean="0"/>
              <a:t>Translating </a:t>
            </a:r>
            <a:r>
              <a:rPr lang="en-US" dirty="0"/>
              <a:t>English to </a:t>
            </a:r>
            <a:r>
              <a:rPr lang="en-US" dirty="0" smtClean="0"/>
              <a:t>Algebra</a:t>
            </a:r>
          </a:p>
          <a:p>
            <a:r>
              <a:rPr lang="en-US" dirty="0" smtClean="0"/>
              <a:t>Setting </a:t>
            </a:r>
            <a:r>
              <a:rPr lang="en-US" dirty="0"/>
              <a:t>up Word </a:t>
            </a:r>
            <a:r>
              <a:rPr lang="en-US" dirty="0" smtClean="0"/>
              <a:t>Problems</a:t>
            </a:r>
          </a:p>
          <a:p>
            <a:r>
              <a:rPr lang="en-US" dirty="0" smtClean="0"/>
              <a:t>Scientific Notation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262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990600"/>
            <a:ext cx="8534400" cy="5016691"/>
          </a:xfrm>
        </p:spPr>
        <p:txBody>
          <a:bodyPr/>
          <a:lstStyle/>
          <a:p>
            <a:r>
              <a:rPr lang="en-US" dirty="0" smtClean="0"/>
              <a:t>Get all variable terms on one side and all constant terms on the other side first.</a:t>
            </a:r>
          </a:p>
          <a:p>
            <a:r>
              <a:rPr lang="en-US" dirty="0" smtClean="0"/>
              <a:t>Example:  4n – 2 = 6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/>
              <a:t>Example:  6 – 2x = 16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-6531"/>
            <a:ext cx="8229600" cy="1143000"/>
          </a:xfrm>
        </p:spPr>
        <p:txBody>
          <a:bodyPr/>
          <a:lstStyle/>
          <a:p>
            <a:r>
              <a:rPr lang="en-US" dirty="0" smtClean="0"/>
              <a:t>Solving Equations (Two Steps)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12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304800" y="1066800"/>
                <a:ext cx="8382000" cy="4940491"/>
              </a:xfrm>
            </p:spPr>
            <p:txBody>
              <a:bodyPr/>
              <a:lstStyle/>
              <a:p>
                <a:r>
                  <a:rPr lang="en-US" dirty="0" smtClean="0"/>
                  <a:t>Example:  8 = ¾ x – 1</a:t>
                </a:r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Example:  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endParaRPr lang="en-US" dirty="0"/>
              </a:p>
              <a:p>
                <a:pPr marL="109728" indent="0">
                  <a:buNone/>
                </a:pPr>
                <a:r>
                  <a:rPr lang="en-US" sz="1200" dirty="0"/>
                  <a:t>(discuss cross multiplying)</a:t>
                </a:r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4800" y="1066800"/>
                <a:ext cx="8382000" cy="4940491"/>
              </a:xfrm>
              <a:blipFill rotWithShape="0">
                <a:blip r:embed="rId2"/>
                <a:stretch>
                  <a:fillRect t="-12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0"/>
            <a:ext cx="8229600" cy="1143000"/>
          </a:xfrm>
        </p:spPr>
        <p:txBody>
          <a:bodyPr/>
          <a:lstStyle/>
          <a:p>
            <a:r>
              <a:rPr lang="en-US" dirty="0" smtClean="0"/>
              <a:t>Solving Equations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09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1)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r>
                  <a:rPr lang="en-US" dirty="0"/>
                  <a:t>2) </a:t>
                </a:r>
                <a:r>
                  <a:rPr lang="en-US" dirty="0" smtClean="0"/>
                  <a:t> 3x </a:t>
                </a:r>
                <a:r>
                  <a:rPr lang="en-US" dirty="0"/>
                  <a:t>+ 5 = 17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30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Steps to Solving Equations with Multiple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102291"/>
          </a:xfrm>
        </p:spPr>
        <p:txBody>
          <a:bodyPr/>
          <a:lstStyle/>
          <a:p>
            <a:r>
              <a:rPr lang="en-US" dirty="0" smtClean="0"/>
              <a:t>1.  Remove all parentheses (distribute).</a:t>
            </a:r>
          </a:p>
          <a:p>
            <a:r>
              <a:rPr lang="en-US" dirty="0" smtClean="0"/>
              <a:t>2.  Combine like terms on each side.</a:t>
            </a:r>
          </a:p>
          <a:p>
            <a:r>
              <a:rPr lang="en-US" dirty="0" smtClean="0"/>
              <a:t>3.  Get all variable terms to one side and all constant terms on the other side.  </a:t>
            </a:r>
          </a:p>
          <a:p>
            <a:r>
              <a:rPr lang="en-US" dirty="0" smtClean="0"/>
              <a:t>4.  Divide by the coefficient.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34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Example:  4x – 3 + 2x = 13 + x - 1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Equations with Multiple Steps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64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Example:  6 + 7(x – 3) = 2(x + 5)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Equations with Multiple Steps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593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1)    2a + 5 – 7a = 18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2)   </a:t>
            </a:r>
            <a:r>
              <a:rPr lang="en-US" dirty="0"/>
              <a:t>12.1 = 5.2y – 3.4y + 5.4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917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3)   4(x + 3) + x = 5 – 2x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02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 equation to convert Celsius temperatures to Fahrenheit is F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9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C</m:t>
                        </m:r>
                      </m:num>
                      <m:den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 smtClean="0"/>
                  <a:t> + 32.  If it is 50°F, what is the temperature in Celsius?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1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Solving Equations given a Formula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09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76200" y="809580"/>
                <a:ext cx="8991600" cy="5197712"/>
              </a:xfrm>
            </p:spPr>
            <p:txBody>
              <a:bodyPr/>
              <a:lstStyle/>
              <a:p>
                <a:r>
                  <a:rPr lang="en-US" dirty="0"/>
                  <a:t>The formula to determine the approximate weight of steel round stock in pounds is calculated using the formula: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W</m:t>
                    </m:r>
                    <m:r>
                      <a:rPr lang="en-US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.283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/>
                  <a:t>  where </a:t>
                </a:r>
              </a:p>
              <a:p>
                <a:pPr marL="109728" indent="0">
                  <a:buNone/>
                </a:pPr>
                <a:r>
                  <a:rPr lang="el-GR" dirty="0"/>
                  <a:t>π</a:t>
                </a:r>
                <a:r>
                  <a:rPr lang="en-US" dirty="0"/>
                  <a:t> = 3.14</a:t>
                </a:r>
              </a:p>
              <a:p>
                <a:pPr marL="109728" indent="0">
                  <a:buNone/>
                </a:pPr>
                <a:r>
                  <a:rPr lang="en-US" dirty="0"/>
                  <a:t>D = diameter in inches</a:t>
                </a:r>
              </a:p>
              <a:p>
                <a:pPr marL="109728" indent="0">
                  <a:buNone/>
                </a:pPr>
                <a:r>
                  <a:rPr lang="en-US" dirty="0"/>
                  <a:t>H = length in inches</a:t>
                </a:r>
              </a:p>
              <a:p>
                <a:pPr marL="109728" indent="0">
                  <a:buNone/>
                </a:pPr>
                <a:r>
                  <a:rPr lang="en-US" dirty="0" smtClean="0"/>
                  <a:t>If the maximum weight a part can be is 15 pounds and ½” steel round stock is being used, what is the maximum length the part can be?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6200" y="809580"/>
                <a:ext cx="8991600" cy="5197712"/>
              </a:xfrm>
              <a:blipFill rotWithShape="0">
                <a:blip r:embed="rId2"/>
                <a:stretch>
                  <a:fillRect l="-68" t="-1174" r="-19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17417"/>
            <a:ext cx="8229600" cy="792162"/>
          </a:xfrm>
        </p:spPr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36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838201"/>
                <a:ext cx="8686800" cy="5257800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 smtClean="0"/>
                  <a:t>Formulas express a commonly done calculation.  Letters are used to represent the values that can change.  Formulas are used to be very concise with this repeated calculation.</a:t>
                </a:r>
              </a:p>
              <a:p>
                <a:r>
                  <a:rPr lang="en-US" sz="2400" dirty="0" smtClean="0"/>
                  <a:t>Evaluating formulas – plugging in the values we know and calculating (using order of operations)</a:t>
                </a:r>
              </a:p>
              <a:p>
                <a:r>
                  <a:rPr lang="en-US" dirty="0" smtClean="0"/>
                  <a:t>Example:  This is a formula we have already used:  Calculate the temperature in Celsius equivalent to 72° Fahrenheit.	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C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5(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F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−32)</m:t>
                        </m:r>
                      </m:num>
                      <m:den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838201"/>
                <a:ext cx="8686800" cy="5257800"/>
              </a:xfrm>
              <a:blipFill rotWithShape="0">
                <a:blip r:embed="rId2"/>
                <a:stretch>
                  <a:fillRect t="-9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3091"/>
            <a:ext cx="8229600" cy="1143000"/>
          </a:xfrm>
        </p:spPr>
        <p:txBody>
          <a:bodyPr/>
          <a:lstStyle/>
          <a:p>
            <a:r>
              <a:rPr lang="en-US" dirty="0" smtClean="0"/>
              <a:t>Formulas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95400"/>
            <a:ext cx="8382000" cy="471189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What is the goal when we are solving equations? – To get the variable alone.</a:t>
            </a:r>
          </a:p>
          <a:p>
            <a:r>
              <a:rPr lang="en-US" sz="2800" dirty="0" smtClean="0"/>
              <a:t>Just as we’ve been solving equations, when we have more than one variable, the goal is still to get the variable that we are solving for alone. 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990600"/>
          </a:xfrm>
        </p:spPr>
        <p:txBody>
          <a:bodyPr/>
          <a:lstStyle/>
          <a:p>
            <a:r>
              <a:rPr lang="en-US" dirty="0" smtClean="0"/>
              <a:t>Solving Formulas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19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Example:  For area of a rectangle, A = </a:t>
            </a:r>
            <a:r>
              <a:rPr lang="en-US" dirty="0" err="1" smtClean="0"/>
              <a:t>l•w</a:t>
            </a:r>
            <a:endParaRPr lang="en-US" dirty="0" smtClean="0"/>
          </a:p>
          <a:p>
            <a:pPr lvl="1"/>
            <a:r>
              <a:rPr lang="en-US" dirty="0" smtClean="0"/>
              <a:t>If the area of a rectangle is 15 and the length is 5, how do we solve for w?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If we don’t know the area and we don’t know the length but we want to solve for w (get w alone) what would we do?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Formulas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32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Perimeter of a Rectangle is P = 2l + 2w.  Solve for w.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Formulas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35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Example:  The formula for Area of a Sector is              A = ½ r</a:t>
            </a:r>
            <a:r>
              <a:rPr lang="en-US" baseline="30000" dirty="0" smtClean="0"/>
              <a:t>2</a:t>
            </a:r>
            <a:r>
              <a:rPr lang="en-US" dirty="0" smtClean="0"/>
              <a:t>a.  Solve for a.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Formulas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370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Example:  The formula for finding the resistance of electricity is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R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V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den>
                    </m:f>
                  </m:oMath>
                </a14:m>
                <a:r>
                  <a:rPr lang="en-US" dirty="0" smtClean="0"/>
                  <a:t>.  Solve for </a:t>
                </a:r>
                <a:r>
                  <a:rPr lang="en-US" dirty="0" smtClean="0">
                    <a:latin typeface="Times" pitchFamily="18" charset="0"/>
                  </a:rPr>
                  <a:t>I</a:t>
                </a:r>
                <a:endParaRPr lang="en-US" dirty="0">
                  <a:latin typeface="Times" pitchFamily="18" charset="0"/>
                </a:endParaRP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1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Formulas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31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Example:  Solve the Pythagorean Theorem                a</a:t>
            </a:r>
            <a:r>
              <a:rPr lang="en-US" baseline="30000" dirty="0" smtClean="0"/>
              <a:t>2</a:t>
            </a:r>
            <a:r>
              <a:rPr lang="en-US" dirty="0" smtClean="0"/>
              <a:t>+ b</a:t>
            </a:r>
            <a:r>
              <a:rPr lang="en-US" baseline="30000" dirty="0" smtClean="0"/>
              <a:t>2</a:t>
            </a:r>
            <a:r>
              <a:rPr lang="en-US" dirty="0" smtClean="0"/>
              <a:t> = c</a:t>
            </a:r>
            <a:r>
              <a:rPr lang="en-US" baseline="30000" dirty="0" smtClean="0"/>
              <a:t>2</a:t>
            </a:r>
            <a:r>
              <a:rPr lang="en-US" dirty="0" smtClean="0"/>
              <a:t> for a.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Formulas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11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914400"/>
                <a:ext cx="8458200" cy="5092891"/>
              </a:xfrm>
            </p:spPr>
            <p:txBody>
              <a:bodyPr/>
              <a:lstStyle/>
              <a:p>
                <a:r>
                  <a:rPr lang="en-US" dirty="0" smtClean="0"/>
                  <a:t>1)  Solve the formula for Volume of a rectangular solid, V = </a:t>
                </a:r>
                <a:r>
                  <a:rPr lang="en-US" dirty="0" err="1" smtClean="0"/>
                  <a:t>lwh</a:t>
                </a:r>
                <a:r>
                  <a:rPr lang="en-US" dirty="0" smtClean="0"/>
                  <a:t>, for h.</a:t>
                </a:r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r>
                  <a:rPr lang="en-US" dirty="0" smtClean="0"/>
                  <a:t>2)  Solve the formula for converting </a:t>
                </a:r>
                <a:r>
                  <a:rPr lang="en-US" dirty="0" err="1" smtClean="0"/>
                  <a:t>Celcius</a:t>
                </a:r>
                <a:r>
                  <a:rPr lang="en-US" dirty="0" smtClean="0"/>
                  <a:t> to Fahrenheit, </a:t>
                </a:r>
                <a:r>
                  <a:rPr lang="en-US" dirty="0"/>
                  <a:t>F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 panose="02040503050406030204" pitchFamily="18" charset="0"/>
                          </a:rPr>
                          <m:t>9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</m:t>
                        </m:r>
                      </m:num>
                      <m:den>
                        <m:r>
                          <a:rPr lang="en-US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/>
                  <a:t> + </a:t>
                </a:r>
                <a:r>
                  <a:rPr lang="en-US" dirty="0" smtClean="0"/>
                  <a:t>32, for C.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914400"/>
                <a:ext cx="8458200" cy="5092891"/>
              </a:xfrm>
              <a:blipFill rotWithShape="0">
                <a:blip r:embed="rId2"/>
                <a:stretch>
                  <a:fillRect t="-11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76200"/>
            <a:ext cx="8229600" cy="1143000"/>
          </a:xfrm>
        </p:spPr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47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1328"/>
                <a:ext cx="8686800" cy="4525963"/>
              </a:xfrm>
            </p:spPr>
            <p:txBody>
              <a:bodyPr/>
              <a:lstStyle/>
              <a:p>
                <a:r>
                  <a:rPr lang="en-US" dirty="0" smtClean="0"/>
                  <a:t>3)  The formula to find the taper per inch of a piece of work is T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d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</m:t>
                        </m:r>
                      </m:den>
                    </m:f>
                  </m:oMath>
                </a14:m>
                <a:r>
                  <a:rPr lang="en-US" dirty="0" smtClean="0"/>
                  <a:t>.  Solve for D.</a:t>
                </a:r>
                <a:r>
                  <a:rPr lang="en-US" sz="1400" dirty="0" smtClean="0"/>
                  <a:t> </a:t>
                </a:r>
                <a:endParaRPr lang="en-US" sz="1600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1328"/>
                <a:ext cx="8686800" cy="4525963"/>
              </a:xfrm>
              <a:blipFill rotWithShape="0">
                <a:blip r:embed="rId2"/>
                <a:stretch>
                  <a:fillRect t="-1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08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291"/>
          </a:xfrm>
        </p:spPr>
        <p:txBody>
          <a:bodyPr>
            <a:normAutofit/>
          </a:bodyPr>
          <a:lstStyle/>
          <a:p>
            <a:r>
              <a:rPr lang="en-US" dirty="0" smtClean="0"/>
              <a:t>What are words that mean…</a:t>
            </a:r>
          </a:p>
          <a:p>
            <a:pPr lvl="1"/>
            <a:r>
              <a:rPr lang="en-US" dirty="0" smtClean="0"/>
              <a:t>Addition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Subtraction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Multiplication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Division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Equals</a:t>
            </a:r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Translating English to Algebra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768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295400"/>
            <a:ext cx="8839200" cy="4711891"/>
          </a:xfrm>
        </p:spPr>
        <p:txBody>
          <a:bodyPr/>
          <a:lstStyle/>
          <a:p>
            <a:r>
              <a:rPr lang="en-US" sz="2000" dirty="0" smtClean="0"/>
              <a:t>Try to directly copy the sentence, using operation signs and variables instead of the words.</a:t>
            </a:r>
          </a:p>
          <a:p>
            <a:r>
              <a:rPr lang="en-US" sz="2000" dirty="0" smtClean="0"/>
              <a:t>Read through the problem at least once first before you try to translate.</a:t>
            </a:r>
          </a:p>
          <a:p>
            <a:r>
              <a:rPr lang="en-US" sz="2000" dirty="0" smtClean="0"/>
              <a:t>Example: The diameter of a circle is twice the radius.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Example:  The radius of a circle is half of the diameter.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up Word Problems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28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152400" y="990600"/>
                <a:ext cx="8382000" cy="5016691"/>
              </a:xfrm>
            </p:spPr>
            <p:txBody>
              <a:bodyPr/>
              <a:lstStyle/>
              <a:p>
                <a:r>
                  <a:rPr lang="en-US" dirty="0" smtClean="0"/>
                  <a:t>The formula to determine the approximate weight of steel round stock in pounds is calculated using the formula: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W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.283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 smtClean="0"/>
                  <a:t>  where </a:t>
                </a:r>
              </a:p>
              <a:p>
                <a:pPr marL="109728" indent="0">
                  <a:buNone/>
                </a:pPr>
                <a:r>
                  <a:rPr lang="el-GR" dirty="0" smtClean="0"/>
                  <a:t>π</a:t>
                </a:r>
                <a:r>
                  <a:rPr lang="en-US" dirty="0" smtClean="0"/>
                  <a:t> = 3.14</a:t>
                </a:r>
              </a:p>
              <a:p>
                <a:pPr marL="109728" indent="0">
                  <a:buNone/>
                </a:pPr>
                <a:r>
                  <a:rPr lang="en-US" dirty="0" smtClean="0"/>
                  <a:t>D = diameter in inches</a:t>
                </a:r>
              </a:p>
              <a:p>
                <a:pPr marL="109728" indent="0">
                  <a:buNone/>
                </a:pPr>
                <a:r>
                  <a:rPr lang="en-US" dirty="0" smtClean="0"/>
                  <a:t>H = length in inches</a:t>
                </a:r>
              </a:p>
              <a:p>
                <a:pPr marL="109728" indent="0">
                  <a:buNone/>
                </a:pPr>
                <a:r>
                  <a:rPr lang="en-US" dirty="0" smtClean="0"/>
                  <a:t>What is the weight of a 3” diameter, 20” long piece of steel round stock?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400" y="990600"/>
                <a:ext cx="8382000" cy="5016691"/>
              </a:xfrm>
              <a:blipFill rotWithShape="0">
                <a:blip r:embed="rId2"/>
                <a:stretch>
                  <a:fillRect l="-73" t="-1217" r="-3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34834"/>
            <a:ext cx="8229600" cy="1143000"/>
          </a:xfrm>
        </p:spPr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5892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481328"/>
            <a:ext cx="8915400" cy="4525963"/>
          </a:xfrm>
        </p:spPr>
        <p:txBody>
          <a:bodyPr/>
          <a:lstStyle/>
          <a:p>
            <a:r>
              <a:rPr lang="en-US" sz="2400" dirty="0" smtClean="0"/>
              <a:t>Example:  The </a:t>
            </a:r>
            <a:r>
              <a:rPr lang="en-US" sz="2400" dirty="0"/>
              <a:t>pitch diameter D of a spur gear is equal to the number of teeth on the gear divided by the pitch</a:t>
            </a:r>
            <a:r>
              <a:rPr lang="en-US" sz="2400" dirty="0" smtClean="0"/>
              <a:t>.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Example:  </a:t>
            </a:r>
            <a:r>
              <a:rPr lang="en-US" sz="2400" dirty="0"/>
              <a:t>The volume of a cylinder is equal to ¼ of its height times </a:t>
            </a:r>
            <a:r>
              <a:rPr lang="el-GR" sz="2400" dirty="0"/>
              <a:t>π</a:t>
            </a:r>
            <a:r>
              <a:rPr lang="en-US" sz="2400" dirty="0"/>
              <a:t> times the square of its diameter.</a:t>
            </a:r>
          </a:p>
          <a:p>
            <a:endParaRPr lang="en-US" sz="2800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up Word Problems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979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685800"/>
            <a:ext cx="8915400" cy="532149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1. The sum of two weights is 300 lbs.</a:t>
            </a:r>
          </a:p>
          <a:p>
            <a:pPr marL="109728" indent="0">
              <a:buNone/>
            </a:pPr>
            <a:endParaRPr lang="en-US" sz="2000" dirty="0" smtClean="0"/>
          </a:p>
          <a:p>
            <a:pPr marL="109728" indent="0">
              <a:buNone/>
            </a:pPr>
            <a:endParaRPr lang="en-US" sz="2000" dirty="0" smtClean="0"/>
          </a:p>
          <a:p>
            <a:pPr lvl="1"/>
            <a:endParaRPr lang="en-US" sz="2000" dirty="0" smtClean="0"/>
          </a:p>
          <a:p>
            <a:r>
              <a:rPr lang="en-US" sz="2000" dirty="0"/>
              <a:t>2</a:t>
            </a:r>
            <a:r>
              <a:rPr lang="en-US" sz="2000" dirty="0" smtClean="0"/>
              <a:t>.  The volume of a solid bar is equal to the product of the cross-sectional area and the length of the bar.</a:t>
            </a:r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/>
              <a:t>3</a:t>
            </a:r>
            <a:r>
              <a:rPr lang="en-US" sz="2000" dirty="0" smtClean="0"/>
              <a:t>.  </a:t>
            </a:r>
            <a:r>
              <a:rPr lang="en-US" sz="2000" dirty="0"/>
              <a:t>The weight of a metal cylinder is approximately equal to 0.785 times the height of the cylinder times the density of the metal times the square of the diameter of the cylinder</a:t>
            </a:r>
            <a:r>
              <a:rPr lang="en-US" sz="2000" dirty="0" smtClean="0"/>
              <a:t>.</a:t>
            </a:r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Try Yourself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89043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481328"/>
            <a:ext cx="88392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You need to cut a 20-ft bar into three pieces so that the longest piece is three times as long as each of the other two equal lengths.  Find the length of each piece.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Setting up and Solving Word Problems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98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990600"/>
            <a:ext cx="8991600" cy="501669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With a certain material, you typically lose 1/8 of the initial product.  If you need to end up with a 9 in piece, what is the length of material that you should start with.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274638"/>
            <a:ext cx="8915400" cy="868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Setting up and Solving Word Problems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60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762000"/>
            <a:ext cx="8534400" cy="5059363"/>
          </a:xfrm>
        </p:spPr>
        <p:txBody>
          <a:bodyPr/>
          <a:lstStyle/>
          <a:p>
            <a:r>
              <a:rPr lang="en-US" dirty="0" smtClean="0"/>
              <a:t>1)  The perimeter of a rectangular sheet of metal should end up being 40 ft.  If the length is three times the width, find the dimensions of the sheet.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-76200"/>
            <a:ext cx="8229600" cy="1143000"/>
          </a:xfrm>
        </p:spPr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80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524529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2) A new company that sells metals is trying to get your business.  They are advertising a delivery charge of only $10.  The most common metal you order, is an angle iron that is $15.50/length with this new company.  The company you usually use has a $50 delivery charge, but the angle iron only costs $14/length.  At how many lengths would the two companies cost the same for an order?</a:t>
            </a:r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25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number is written in scientific notation in the form:  P × 10</a:t>
            </a:r>
            <a:r>
              <a:rPr lang="en-US" baseline="30000" dirty="0" smtClean="0"/>
              <a:t>k</a:t>
            </a:r>
            <a:r>
              <a:rPr lang="en-US" dirty="0" smtClean="0"/>
              <a:t> where P is a number 1 or more and less than 10 and k is an integer. </a:t>
            </a:r>
          </a:p>
          <a:p>
            <a:r>
              <a:rPr lang="en-US" dirty="0" smtClean="0"/>
              <a:t>Are these numbers in scientific notation?</a:t>
            </a:r>
          </a:p>
          <a:p>
            <a:pPr lvl="1"/>
            <a:r>
              <a:rPr lang="en-US" dirty="0" smtClean="0"/>
              <a:t>4.56 × 10</a:t>
            </a:r>
            <a:r>
              <a:rPr lang="en-US" baseline="30000" dirty="0" smtClean="0"/>
              <a:t>4</a:t>
            </a:r>
            <a:r>
              <a:rPr lang="en-US" dirty="0" smtClean="0"/>
              <a:t>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0.6 × 10</a:t>
            </a:r>
            <a:r>
              <a:rPr lang="en-US" baseline="30000" dirty="0" smtClean="0"/>
              <a:t>3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1400 × 10</a:t>
            </a:r>
            <a:r>
              <a:rPr lang="en-US" baseline="30000" dirty="0" smtClean="0"/>
              <a:t>-3</a:t>
            </a:r>
            <a:r>
              <a:rPr lang="en-US" dirty="0" smtClean="0"/>
              <a:t>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1 × 10</a:t>
            </a:r>
            <a:r>
              <a:rPr lang="en-US" baseline="30000" dirty="0" smtClean="0"/>
              <a:t>-5</a:t>
            </a:r>
            <a:r>
              <a:rPr lang="en-US" dirty="0" smtClean="0"/>
              <a:t>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10.68 × 10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Scientific Notation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433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481328"/>
            <a:ext cx="8839200" cy="4525963"/>
          </a:xfrm>
        </p:spPr>
        <p:txBody>
          <a:bodyPr>
            <a:normAutofit/>
          </a:bodyPr>
          <a:lstStyle/>
          <a:p>
            <a:r>
              <a:rPr lang="en-US" sz="2500" dirty="0" smtClean="0"/>
              <a:t>Move the decimal place until you have one digit (beside 0) in front of the decimal point. </a:t>
            </a:r>
          </a:p>
          <a:p>
            <a:r>
              <a:rPr lang="en-US" sz="2500" dirty="0" smtClean="0"/>
              <a:t>If you moved the decimal to the left, k is positive.</a:t>
            </a:r>
          </a:p>
          <a:p>
            <a:r>
              <a:rPr lang="en-US" sz="2500" dirty="0" smtClean="0"/>
              <a:t>If you moved the decimal to the right, k is negative.</a:t>
            </a:r>
          </a:p>
          <a:p>
            <a:r>
              <a:rPr lang="en-US" sz="2500" dirty="0" smtClean="0"/>
              <a:t>Examples: Change to scientific notation</a:t>
            </a:r>
          </a:p>
          <a:p>
            <a:pPr lvl="1"/>
            <a:r>
              <a:rPr lang="en-US" sz="2100" dirty="0" smtClean="0"/>
              <a:t>20,960,000</a:t>
            </a:r>
          </a:p>
          <a:p>
            <a:pPr lvl="1"/>
            <a:endParaRPr lang="en-US" sz="2100" dirty="0" smtClean="0"/>
          </a:p>
          <a:p>
            <a:pPr lvl="1"/>
            <a:endParaRPr lang="en-US" sz="2100" dirty="0" smtClean="0"/>
          </a:p>
          <a:p>
            <a:pPr lvl="1"/>
            <a:r>
              <a:rPr lang="en-US" sz="2100" dirty="0" smtClean="0"/>
              <a:t>0.0000482</a:t>
            </a:r>
            <a:endParaRPr lang="en-US" sz="21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Converting from Decimal Form to Scientific Notation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78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295400"/>
            <a:ext cx="8763000" cy="471189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Move the decimal place k times and drop the x 10</a:t>
            </a:r>
            <a:r>
              <a:rPr lang="en-US" sz="2400" baseline="30000" dirty="0" smtClean="0"/>
              <a:t>k</a:t>
            </a:r>
            <a:r>
              <a:rPr lang="en-US" sz="2400" dirty="0" smtClean="0"/>
              <a:t>.  </a:t>
            </a:r>
          </a:p>
          <a:p>
            <a:r>
              <a:rPr lang="en-US" sz="2400" dirty="0" smtClean="0"/>
              <a:t>Move the decimal point to the right if k is positive.  </a:t>
            </a:r>
          </a:p>
          <a:p>
            <a:r>
              <a:rPr lang="en-US" sz="2400" dirty="0" smtClean="0"/>
              <a:t>Move the decimal point to the left if k is negative.</a:t>
            </a:r>
          </a:p>
          <a:p>
            <a:r>
              <a:rPr lang="en-US" sz="2400" dirty="0" smtClean="0"/>
              <a:t>Keep in mind, positive k means we are dealing with a very large number and negative k means we are dealing with a very small number.</a:t>
            </a:r>
          </a:p>
          <a:p>
            <a:r>
              <a:rPr lang="en-US" sz="2400" dirty="0" smtClean="0"/>
              <a:t>Examples:  Change to decimal form</a:t>
            </a:r>
          </a:p>
          <a:p>
            <a:pPr lvl="1"/>
            <a:r>
              <a:rPr lang="en-US" sz="2000" dirty="0" smtClean="0"/>
              <a:t>7.3 × 10</a:t>
            </a:r>
            <a:r>
              <a:rPr lang="en-US" sz="2000" baseline="30000" dirty="0" smtClean="0"/>
              <a:t>-4</a:t>
            </a:r>
          </a:p>
          <a:p>
            <a:pPr lvl="1"/>
            <a:endParaRPr lang="en-US" sz="2000" baseline="30000" dirty="0" smtClean="0"/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2.18 × 10</a:t>
            </a:r>
            <a:r>
              <a:rPr lang="en-US" sz="2000" baseline="30000" dirty="0" smtClean="0"/>
              <a:t>8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Converting from Scientific Notation to Decimal Form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000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481328"/>
            <a:ext cx="8839200" cy="4525963"/>
          </a:xfrm>
        </p:spPr>
        <p:txBody>
          <a:bodyPr/>
          <a:lstStyle/>
          <a:p>
            <a:r>
              <a:rPr lang="en-US" dirty="0" smtClean="0"/>
              <a:t>1)  Change 4.56 </a:t>
            </a:r>
            <a:r>
              <a:rPr lang="en-US" sz="2800" dirty="0" smtClean="0"/>
              <a:t>× 10</a:t>
            </a:r>
            <a:r>
              <a:rPr lang="en-US" sz="2800" baseline="30000" dirty="0" smtClean="0"/>
              <a:t>-3</a:t>
            </a:r>
            <a:r>
              <a:rPr lang="en-US" sz="2800" dirty="0" smtClean="0"/>
              <a:t> to decimal form.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2)  Change 948,800,000 to scientific notation.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32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5486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Discussion:  What is the point of algebra?  How can we use it or how have we already been using it?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Variable</a:t>
            </a:r>
            <a:r>
              <a:rPr lang="en-US" dirty="0" smtClean="0"/>
              <a:t> – an unknown number represented by a letter</a:t>
            </a:r>
          </a:p>
          <a:p>
            <a:pPr lvl="1"/>
            <a:r>
              <a:rPr lang="en-US" dirty="0" smtClean="0"/>
              <a:t>Example:  a, n, x, r, C, </a:t>
            </a:r>
            <a:r>
              <a:rPr lang="el-GR" dirty="0" smtClean="0"/>
              <a:t>θ</a:t>
            </a:r>
            <a:r>
              <a:rPr lang="en-US" dirty="0" smtClean="0"/>
              <a:t>, A, w, d</a:t>
            </a:r>
          </a:p>
          <a:p>
            <a:pPr lvl="1"/>
            <a:endParaRPr lang="en-US" sz="1000" dirty="0" smtClean="0"/>
          </a:p>
          <a:p>
            <a:r>
              <a:rPr lang="en-US" b="1" dirty="0" smtClean="0"/>
              <a:t>Coefficient</a:t>
            </a:r>
            <a:r>
              <a:rPr lang="en-US" dirty="0" smtClean="0"/>
              <a:t> – number multiplied by a variable, usually in front of the variable </a:t>
            </a:r>
          </a:p>
          <a:p>
            <a:pPr lvl="1"/>
            <a:r>
              <a:rPr lang="en-US" dirty="0" smtClean="0"/>
              <a:t>Example:  3n  means n is the variable and 3 is the coefficient of n.  If n = 2, 3n is 3*2 = 6.  If n = 10, 3n is 3*10 = 30, etc.</a:t>
            </a:r>
          </a:p>
          <a:p>
            <a:pPr lvl="1"/>
            <a:endParaRPr lang="en-US" sz="1000" dirty="0" smtClean="0"/>
          </a:p>
          <a:p>
            <a:r>
              <a:rPr lang="en-US" b="1" dirty="0" smtClean="0"/>
              <a:t>Term</a:t>
            </a:r>
            <a:r>
              <a:rPr lang="en-US" dirty="0" smtClean="0"/>
              <a:t> – a variable and coefficient together</a:t>
            </a:r>
          </a:p>
          <a:p>
            <a:endParaRPr lang="en-US" sz="1000" dirty="0" smtClean="0"/>
          </a:p>
          <a:p>
            <a:r>
              <a:rPr lang="en-US" b="1" dirty="0" smtClean="0"/>
              <a:t>Constant term </a:t>
            </a:r>
            <a:r>
              <a:rPr lang="en-US" dirty="0" smtClean="0"/>
              <a:t>– a term with no variable</a:t>
            </a:r>
          </a:p>
          <a:p>
            <a:pPr lvl="1"/>
            <a:r>
              <a:rPr lang="en-US" dirty="0" smtClean="0"/>
              <a:t>Example:  4x + 2 , 2 is the constant term</a:t>
            </a:r>
          </a:p>
          <a:p>
            <a:pPr lvl="1"/>
            <a:endParaRPr lang="en-US" sz="1000" dirty="0" smtClean="0"/>
          </a:p>
          <a:p>
            <a:r>
              <a:rPr lang="en-US" b="1" dirty="0" smtClean="0"/>
              <a:t>Algebraic expression </a:t>
            </a:r>
            <a:r>
              <a:rPr lang="en-US" dirty="0" smtClean="0"/>
              <a:t>– several terms separated by +’s and –’s</a:t>
            </a:r>
          </a:p>
          <a:p>
            <a:pPr lvl="1"/>
            <a:r>
              <a:rPr lang="en-US" dirty="0" smtClean="0"/>
              <a:t>Example:  5x – 2y + 8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Algebra Definitions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We’ll mostly use our calculators for doing calculations with scientific notation.  The book goes into more detail.</a:t>
            </a:r>
          </a:p>
          <a:p>
            <a:r>
              <a:rPr lang="en-US" dirty="0" smtClean="0"/>
              <a:t>Example:  93,480,000 × 1,200,000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Example:  0.041 ÷ 0.000053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Scientific Notation and Basic Operations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83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1) 0.00067÷86,000,000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2) 4,500 × 0.0000091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37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Example: For   x – 2y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z</m:t>
                        </m:r>
                      </m:num>
                      <m:den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dirty="0" smtClean="0"/>
                  <a:t> -10   what are the…</a:t>
                </a:r>
              </a:p>
              <a:p>
                <a:endParaRPr lang="en-US" sz="800" dirty="0" smtClean="0"/>
              </a:p>
              <a:p>
                <a:pPr lvl="1"/>
                <a:r>
                  <a:rPr lang="en-US" dirty="0" smtClean="0"/>
                  <a:t>Variables:</a:t>
                </a:r>
              </a:p>
              <a:p>
                <a:pPr lvl="1"/>
                <a:endParaRPr lang="en-US" dirty="0" smtClean="0"/>
              </a:p>
              <a:p>
                <a:pPr lvl="1"/>
                <a:r>
                  <a:rPr lang="en-US" dirty="0" smtClean="0"/>
                  <a:t>Coefficients (left to right):</a:t>
                </a:r>
              </a:p>
              <a:p>
                <a:pPr lvl="1"/>
                <a:endParaRPr lang="en-US" dirty="0" smtClean="0"/>
              </a:p>
              <a:p>
                <a:pPr lvl="1"/>
                <a:r>
                  <a:rPr lang="en-US" dirty="0" smtClean="0"/>
                  <a:t>Terms:</a:t>
                </a:r>
              </a:p>
              <a:p>
                <a:pPr lvl="1"/>
                <a:endParaRPr lang="en-US" dirty="0" smtClean="0"/>
              </a:p>
              <a:p>
                <a:pPr lvl="1"/>
                <a:r>
                  <a:rPr lang="en-US" dirty="0" smtClean="0"/>
                  <a:t>Constant Term: </a:t>
                </a:r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Algebra Definitions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914400"/>
            <a:ext cx="8763000" cy="5092891"/>
          </a:xfrm>
        </p:spPr>
        <p:txBody>
          <a:bodyPr/>
          <a:lstStyle/>
          <a:p>
            <a:r>
              <a:rPr lang="en-US" sz="2400" dirty="0" smtClean="0"/>
              <a:t>Like Terms – Terms with the same variable or variables with the same exponents</a:t>
            </a:r>
          </a:p>
          <a:p>
            <a:r>
              <a:rPr lang="en-US" sz="2400" dirty="0" smtClean="0"/>
              <a:t>To combine like terms, add (or subtract) their coefficients</a:t>
            </a:r>
          </a:p>
          <a:p>
            <a:r>
              <a:rPr lang="en-US" dirty="0" smtClean="0"/>
              <a:t>Example:  4a + 5a – 2a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Example:  5x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smtClean="0"/>
              <a:t>3x </a:t>
            </a:r>
            <a:r>
              <a:rPr lang="en-US" dirty="0"/>
              <a:t>– </a:t>
            </a:r>
            <a:r>
              <a:rPr lang="en-US" dirty="0" smtClean="0"/>
              <a:t>2x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2x </a:t>
            </a:r>
            <a:r>
              <a:rPr lang="en-US" dirty="0"/>
              <a:t>+ </a:t>
            </a:r>
            <a:r>
              <a:rPr lang="en-US" dirty="0" smtClean="0"/>
              <a:t>x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Example:  7x – 5y + 2xy – y + </a:t>
            </a:r>
            <a:r>
              <a:rPr lang="en-US" dirty="0" err="1" smtClean="0"/>
              <a:t>xy</a:t>
            </a:r>
            <a:r>
              <a:rPr lang="en-US" dirty="0" smtClean="0"/>
              <a:t> – 7x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76200"/>
            <a:ext cx="8229600" cy="1143000"/>
          </a:xfrm>
        </p:spPr>
        <p:txBody>
          <a:bodyPr/>
          <a:lstStyle/>
          <a:p>
            <a:r>
              <a:rPr lang="en-US" dirty="0" smtClean="0"/>
              <a:t>Combining Like Terms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1)  4k – 5j + k – 2k + 3j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2)  2n + 3n</a:t>
            </a:r>
            <a:r>
              <a:rPr lang="en-US" baseline="30000" dirty="0" smtClean="0"/>
              <a:t>2</a:t>
            </a:r>
            <a:r>
              <a:rPr lang="en-US" dirty="0" smtClean="0"/>
              <a:t> – 2n – n</a:t>
            </a:r>
            <a:r>
              <a:rPr lang="en-US" baseline="30000" dirty="0" smtClean="0"/>
              <a:t>2</a:t>
            </a:r>
            <a:r>
              <a:rPr lang="en-US" dirty="0" smtClean="0"/>
              <a:t> + 5n</a:t>
            </a:r>
            <a:r>
              <a:rPr lang="en-US" baseline="30000" dirty="0" smtClean="0"/>
              <a:t>2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914400"/>
            <a:ext cx="8763000" cy="509289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a, b, and c can be variables or numbers:         a(b + c) = ab + ac</a:t>
            </a:r>
          </a:p>
          <a:p>
            <a:r>
              <a:rPr lang="en-US" sz="2400" dirty="0" smtClean="0"/>
              <a:t>Basically, we are multiplying what is in front of the parentheses by everything inside the parentheses</a:t>
            </a:r>
          </a:p>
          <a:p>
            <a:r>
              <a:rPr lang="en-US" sz="2400" dirty="0" smtClean="0"/>
              <a:t>This works for any number of terms in the parentheses</a:t>
            </a:r>
          </a:p>
          <a:p>
            <a:r>
              <a:rPr lang="en-US" sz="2400" dirty="0"/>
              <a:t>Example:  2(5k + 3)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Example:  6(x – 4)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Example:  -2(8m + 2)</a:t>
            </a:r>
          </a:p>
          <a:p>
            <a:endParaRPr lang="en-US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-76200"/>
            <a:ext cx="8229600" cy="1143000"/>
          </a:xfrm>
        </p:spPr>
        <p:txBody>
          <a:bodyPr/>
          <a:lstStyle/>
          <a:p>
            <a:r>
              <a:rPr lang="en-US" dirty="0" smtClean="0"/>
              <a:t>Distributive Property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1285</TotalTime>
  <Words>1988</Words>
  <Application>Microsoft Office PowerPoint</Application>
  <PresentationFormat>On-screen Show (4:3)</PresentationFormat>
  <Paragraphs>333</Paragraphs>
  <Slides>51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60" baseType="lpstr">
      <vt:lpstr>Calibri</vt:lpstr>
      <vt:lpstr>Cambria</vt:lpstr>
      <vt:lpstr>Cambria Math</vt:lpstr>
      <vt:lpstr>Lucida Sans Unicode</vt:lpstr>
      <vt:lpstr>Times</vt:lpstr>
      <vt:lpstr>Verdana</vt:lpstr>
      <vt:lpstr>Wingdings 2</vt:lpstr>
      <vt:lpstr>Wingdings 3</vt:lpstr>
      <vt:lpstr>Concourse</vt:lpstr>
      <vt:lpstr>Introduction to Algebra</vt:lpstr>
      <vt:lpstr>Objectives</vt:lpstr>
      <vt:lpstr>Formulas</vt:lpstr>
      <vt:lpstr>Try Yourself</vt:lpstr>
      <vt:lpstr>Algebra Definitions</vt:lpstr>
      <vt:lpstr>Algebra Definitions</vt:lpstr>
      <vt:lpstr>Combining Like Terms</vt:lpstr>
      <vt:lpstr>Try Yourself</vt:lpstr>
      <vt:lpstr>Distributive Property</vt:lpstr>
      <vt:lpstr>Distributive Property</vt:lpstr>
      <vt:lpstr>Try Yourself</vt:lpstr>
      <vt:lpstr>Equations</vt:lpstr>
      <vt:lpstr>Solving Equations (One Step) </vt:lpstr>
      <vt:lpstr>Solving Equations </vt:lpstr>
      <vt:lpstr>Solving Equations</vt:lpstr>
      <vt:lpstr>Solving Equations</vt:lpstr>
      <vt:lpstr>Try Yourself</vt:lpstr>
      <vt:lpstr>Try Yourself</vt:lpstr>
      <vt:lpstr>Keys to Solving Equations</vt:lpstr>
      <vt:lpstr>Solving Equations (Two Steps)</vt:lpstr>
      <vt:lpstr>Solving Equations</vt:lpstr>
      <vt:lpstr>Try Yourself</vt:lpstr>
      <vt:lpstr>Steps to Solving Equations with Multiple Steps</vt:lpstr>
      <vt:lpstr>Equations with Multiple Steps</vt:lpstr>
      <vt:lpstr>Equations with Multiple Steps</vt:lpstr>
      <vt:lpstr>Try Yourself</vt:lpstr>
      <vt:lpstr>Try Yourself</vt:lpstr>
      <vt:lpstr>Solving Equations given a Formula</vt:lpstr>
      <vt:lpstr>Try Yourself</vt:lpstr>
      <vt:lpstr>Solving Formulas</vt:lpstr>
      <vt:lpstr>Solving Formulas</vt:lpstr>
      <vt:lpstr>Solving Formulas</vt:lpstr>
      <vt:lpstr>Solving Formulas</vt:lpstr>
      <vt:lpstr>Solving Formulas</vt:lpstr>
      <vt:lpstr>Solving Formulas</vt:lpstr>
      <vt:lpstr>Try Yourself</vt:lpstr>
      <vt:lpstr>Try Yourself</vt:lpstr>
      <vt:lpstr>Translating English to Algebra</vt:lpstr>
      <vt:lpstr>Setting up Word Problems</vt:lpstr>
      <vt:lpstr>Setting up Word Problems</vt:lpstr>
      <vt:lpstr>Try Yourself</vt:lpstr>
      <vt:lpstr>Setting up and Solving Word Problems</vt:lpstr>
      <vt:lpstr>Setting up and Solving Word Problems</vt:lpstr>
      <vt:lpstr>Try Yourself</vt:lpstr>
      <vt:lpstr>Try Yourself</vt:lpstr>
      <vt:lpstr>Scientific Notation</vt:lpstr>
      <vt:lpstr>Converting from Decimal Form to Scientific Notation</vt:lpstr>
      <vt:lpstr>Converting from Scientific Notation to Decimal Form</vt:lpstr>
      <vt:lpstr>Try Yourself</vt:lpstr>
      <vt:lpstr>Scientific Notation and Basic Operations</vt:lpstr>
      <vt:lpstr>Try Yourself</vt:lpstr>
    </vt:vector>
  </TitlesOfParts>
  <Company>NWTC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Whole Numbers (Part 1)</dc:title>
  <dc:creator>NWTC</dc:creator>
  <cp:lastModifiedBy>SC314E-76360</cp:lastModifiedBy>
  <cp:revision>93</cp:revision>
  <dcterms:created xsi:type="dcterms:W3CDTF">2010-08-17T20:49:24Z</dcterms:created>
  <dcterms:modified xsi:type="dcterms:W3CDTF">2018-05-29T18:34:46Z</dcterms:modified>
</cp:coreProperties>
</file>