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handoutMasterIdLst>
    <p:handoutMasterId r:id="rId15"/>
  </p:handoutMasterIdLst>
  <p:sldIdLst>
    <p:sldId id="326" r:id="rId2"/>
    <p:sldId id="256" r:id="rId3"/>
    <p:sldId id="314" r:id="rId4"/>
    <p:sldId id="315" r:id="rId5"/>
    <p:sldId id="323" r:id="rId6"/>
    <p:sldId id="321" r:id="rId7"/>
    <p:sldId id="316" r:id="rId8"/>
    <p:sldId id="317" r:id="rId9"/>
    <p:sldId id="324" r:id="rId10"/>
    <p:sldId id="327" r:id="rId11"/>
    <p:sldId id="320" r:id="rId12"/>
    <p:sldId id="325" r:id="rId13"/>
  </p:sldIdLst>
  <p:sldSz cx="9144000" cy="6858000" type="screen4x3"/>
  <p:notesSz cx="7026275" cy="93122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24" autoAdjust="0"/>
    <p:restoredTop sz="94660"/>
  </p:normalViewPr>
  <p:slideViewPr>
    <p:cSldViewPr>
      <p:cViewPr varScale="1">
        <p:scale>
          <a:sx n="67" d="100"/>
          <a:sy n="67" d="100"/>
        </p:scale>
        <p:origin x="450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482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9863" y="0"/>
            <a:ext cx="304482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8955D6-8116-4AF8-BECE-CC436DB25E01}" type="datetimeFigureOut">
              <a:rPr lang="en-US" smtClean="0"/>
              <a:pPr/>
              <a:t>5/29/2018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45550"/>
            <a:ext cx="304482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9863" y="8845550"/>
            <a:ext cx="304482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9344C3-9935-421D-B5FD-276A2B76E9B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31438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482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9863" y="0"/>
            <a:ext cx="304482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BBE578-2E94-4E4B-B296-500A46089128}" type="datetimeFigureOut">
              <a:rPr lang="en-US" smtClean="0"/>
              <a:pPr/>
              <a:t>5/29/2018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4275" y="698500"/>
            <a:ext cx="4657725" cy="34925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3263" y="4422775"/>
            <a:ext cx="5619750" cy="4191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45550"/>
            <a:ext cx="304482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9863" y="8845550"/>
            <a:ext cx="304482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8276AF-D66E-44AB-A588-3F5D15AD92B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3472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8276AF-D66E-44AB-A588-3F5D15AD92B0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87076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 baseline="0">
                <a:solidFill>
                  <a:schemeClr val="tx2"/>
                </a:solidFill>
                <a:latin typeface="Cambria" panose="02040503050406030204" pitchFamily="18" charset="0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dirty="0" smtClean="0"/>
              <a:t>Click to edit Master subtitle style</a:t>
            </a:r>
            <a:endParaRPr kumimoji="0" lang="en-US" dirty="0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E11F452-BDCB-4A21-80CE-3D84E8581647}" type="datetimeFigureOut">
              <a:rPr lang="en-US" smtClean="0"/>
              <a:pPr/>
              <a:t>5/29/2018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A210E9-8DE5-4E9B-8F6B-A049909AAB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1F452-BDCB-4A21-80CE-3D84E8581647}" type="datetimeFigureOut">
              <a:rPr lang="en-US" smtClean="0"/>
              <a:pPr/>
              <a:t>5/29/2018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210E9-8DE5-4E9B-8F6B-A049909AAB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1F452-BDCB-4A21-80CE-3D84E8581647}" type="datetimeFigureOut">
              <a:rPr lang="en-US" smtClean="0"/>
              <a:pPr/>
              <a:t>5/29/2018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210E9-8DE5-4E9B-8F6B-A049909AAB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5272" y="1649809"/>
            <a:ext cx="8229600" cy="4525963"/>
          </a:xfrm>
        </p:spPr>
        <p:txBody>
          <a:bodyPr/>
          <a:lstStyle>
            <a:lvl1pPr>
              <a:defRPr baseline="0">
                <a:latin typeface="Cambria" panose="02040503050406030204" pitchFamily="18" charset="0"/>
              </a:defRPr>
            </a:lvl1pPr>
            <a:lvl2pPr>
              <a:defRPr baseline="0">
                <a:latin typeface="Cambria" panose="02040503050406030204" pitchFamily="18" charset="0"/>
              </a:defRPr>
            </a:lvl2pPr>
            <a:lvl3pPr>
              <a:defRPr baseline="0">
                <a:latin typeface="Cambria" panose="02040503050406030204" pitchFamily="18" charset="0"/>
              </a:defRPr>
            </a:lvl3pPr>
            <a:lvl4pPr>
              <a:defRPr baseline="0">
                <a:latin typeface="Cambria" panose="02040503050406030204" pitchFamily="18" charset="0"/>
              </a:defRPr>
            </a:lvl4pPr>
            <a:lvl5pPr>
              <a:defRPr baseline="0">
                <a:latin typeface="Cambria" panose="02040503050406030204" pitchFamily="18" charset="0"/>
              </a:defRPr>
            </a:lvl5pPr>
            <a:extLst/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1F452-BDCB-4A21-80CE-3D84E8581647}" type="datetimeFigureOut">
              <a:rPr lang="en-US" smtClean="0"/>
              <a:pPr/>
              <a:t>5/29/2018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210E9-8DE5-4E9B-8F6B-A049909AAB0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1F452-BDCB-4A21-80CE-3D84E8581647}" type="datetimeFigureOut">
              <a:rPr lang="en-US" smtClean="0"/>
              <a:pPr/>
              <a:t>5/29/2018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210E9-8DE5-4E9B-8F6B-A049909AAB0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1F452-BDCB-4A21-80CE-3D84E8581647}" type="datetimeFigureOut">
              <a:rPr lang="en-US" smtClean="0"/>
              <a:pPr/>
              <a:t>5/29/2018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210E9-8DE5-4E9B-8F6B-A049909AAB0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1F452-BDCB-4A21-80CE-3D84E8581647}" type="datetimeFigureOut">
              <a:rPr lang="en-US" smtClean="0"/>
              <a:pPr/>
              <a:t>5/29/2018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210E9-8DE5-4E9B-8F6B-A049909AAB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1F452-BDCB-4A21-80CE-3D84E8581647}" type="datetimeFigureOut">
              <a:rPr lang="en-US" smtClean="0"/>
              <a:pPr/>
              <a:t>5/29/2018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210E9-8DE5-4E9B-8F6B-A049909AAB0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1F452-BDCB-4A21-80CE-3D84E8581647}" type="datetimeFigureOut">
              <a:rPr lang="en-US" smtClean="0"/>
              <a:pPr/>
              <a:t>5/29/2018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210E9-8DE5-4E9B-8F6B-A049909AAB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/>
          <a:p>
            <a:fld id="{BE11F452-BDCB-4A21-80CE-3D84E8581647}" type="datetimeFigureOut">
              <a:rPr lang="en-US" smtClean="0"/>
              <a:pPr/>
              <a:t>5/29/2018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210E9-8DE5-4E9B-8F6B-A049909AAB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E11F452-BDCB-4A21-80CE-3D84E8581647}" type="datetimeFigureOut">
              <a:rPr lang="en-US" smtClean="0"/>
              <a:pPr/>
              <a:t>5/29/2018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A210E9-8DE5-4E9B-8F6B-A049909AAB0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BE11F452-BDCB-4A21-80CE-3D84E8581647}" type="datetimeFigureOut">
              <a:rPr lang="en-US" smtClean="0"/>
              <a:pPr/>
              <a:t>5/29/2018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5BA210E9-8DE5-4E9B-8F6B-A049909AAB0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Relationship Id="rId6" Type="http://schemas.openxmlformats.org/officeDocument/2006/relationships/hyperlink" Target="http://www.nwtc.edu/mathnsf" TargetMode="External"/><Relationship Id="rId5" Type="http://schemas.openxmlformats.org/officeDocument/2006/relationships/hyperlink" Target="http://creativecommons.org/licenses/by/4.0/" TargetMode="External"/><Relationship Id="rId4" Type="http://schemas.openxmlformats.org/officeDocument/2006/relationships/image" Target="../media/image3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1" y="914401"/>
            <a:ext cx="8839199" cy="1142999"/>
          </a:xfrm>
        </p:spPr>
        <p:txBody>
          <a:bodyPr>
            <a:noAutofit/>
          </a:bodyPr>
          <a:lstStyle/>
          <a:p>
            <a:pPr algn="ctr"/>
            <a:r>
              <a:rPr lang="en-US" sz="5400" dirty="0"/>
              <a:t>Plane Geometry and Solid </a:t>
            </a:r>
            <a:r>
              <a:rPr lang="en-US" sz="5400" dirty="0" smtClean="0"/>
              <a:t>Figures (Part </a:t>
            </a:r>
            <a:r>
              <a:rPr lang="en-US" sz="5400" dirty="0"/>
              <a:t>2</a:t>
            </a:r>
            <a:r>
              <a:rPr lang="en-US" sz="5400" dirty="0" smtClean="0"/>
              <a:t>)</a:t>
            </a:r>
            <a:endParaRPr lang="en-US" sz="5400" dirty="0"/>
          </a:p>
        </p:txBody>
      </p:sp>
      <p:pic>
        <p:nvPicPr>
          <p:cNvPr id="6" name="Picture 5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8443"/>
          <a:stretch/>
        </p:blipFill>
        <p:spPr bwMode="auto">
          <a:xfrm>
            <a:off x="2177" y="3733800"/>
            <a:ext cx="2001520" cy="75882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Picture 6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0" y="3581400"/>
            <a:ext cx="1215707" cy="1139825"/>
          </a:xfrm>
          <a:prstGeom prst="rect">
            <a:avLst/>
          </a:prstGeom>
        </p:spPr>
      </p:pic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2032272" y="2057400"/>
            <a:ext cx="5463903" cy="3048000"/>
          </a:xfrm>
        </p:spPr>
        <p:txBody>
          <a:bodyPr>
            <a:normAutofit fontScale="62500" lnSpcReduction="20000"/>
          </a:bodyPr>
          <a:lstStyle/>
          <a:p>
            <a:pPr algn="l"/>
            <a:r>
              <a:rPr lang="en-US" dirty="0" smtClean="0"/>
              <a:t>- This </a:t>
            </a:r>
            <a:r>
              <a:rPr lang="en-US" dirty="0"/>
              <a:t>material is based on work supported by the National Science Foundation under Grant No. DUE-1406857. Any opinions, findings, and conclusions or recommendations expressed in this material are those of the author(s) and do not necessarily reflect the views of the National Science Foundation</a:t>
            </a:r>
            <a:r>
              <a:rPr lang="en-US" dirty="0" smtClean="0"/>
              <a:t>.</a:t>
            </a:r>
          </a:p>
          <a:p>
            <a:pPr algn="l"/>
            <a:r>
              <a:rPr lang="en-US" dirty="0" smtClean="0"/>
              <a:t>- This </a:t>
            </a:r>
            <a:r>
              <a:rPr lang="en-US" dirty="0"/>
              <a:t>work is licensed under the Creative Commons Attribution 4.0 International License. To view a copy of this license, visit </a:t>
            </a:r>
            <a:r>
              <a:rPr lang="en-US" u="sng" dirty="0">
                <a:hlinkClick r:id="rId5"/>
              </a:rPr>
              <a:t>http://creativecommons.org/licenses/by/4.0/</a:t>
            </a:r>
            <a:r>
              <a:rPr lang="en-US" dirty="0"/>
              <a:t>.</a:t>
            </a:r>
          </a:p>
          <a:p>
            <a:pPr algn="l"/>
            <a:r>
              <a:rPr lang="en-US" dirty="0" smtClean="0"/>
              <a:t>- For </a:t>
            </a:r>
            <a:r>
              <a:rPr lang="en-US" dirty="0"/>
              <a:t>answer keys and additional resources about this activity, go to </a:t>
            </a:r>
            <a:r>
              <a:rPr lang="en-US" u="sng" dirty="0">
                <a:hlinkClick r:id="rId6"/>
              </a:rPr>
              <a:t>www.nwtc.edu/mathnsf</a:t>
            </a:r>
            <a:r>
              <a:rPr lang="en-US" dirty="0"/>
              <a:t> and submit the form for more information</a:t>
            </a:r>
            <a:r>
              <a:rPr lang="en-US" dirty="0" smtClean="0"/>
              <a:t>.</a:t>
            </a: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111884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1219201"/>
            <a:ext cx="8458200" cy="4956572"/>
          </a:xfrm>
        </p:spPr>
        <p:txBody>
          <a:bodyPr/>
          <a:lstStyle/>
          <a:p>
            <a:r>
              <a:rPr lang="en-US" dirty="0" smtClean="0"/>
              <a:t>A piece of steel piping has an outer diameter of 1½” and inner diameter of 1”.  How much would a piece of the piping weigh if it is 30” long and steel weighs 0.283 </a:t>
            </a:r>
            <a:r>
              <a:rPr lang="en-US" dirty="0" err="1" smtClean="0"/>
              <a:t>lbs</a:t>
            </a:r>
            <a:r>
              <a:rPr lang="en-US" dirty="0" smtClean="0"/>
              <a:t>/cu in.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76200" y="0"/>
            <a:ext cx="8229600" cy="1143000"/>
          </a:xfrm>
        </p:spPr>
        <p:txBody>
          <a:bodyPr/>
          <a:lstStyle/>
          <a:p>
            <a:r>
              <a:rPr lang="en-US" dirty="0" smtClean="0"/>
              <a:t>Right Cylinders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95314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>
              <a:xfrm>
                <a:off x="265272" y="1295401"/>
                <a:ext cx="8229600" cy="4880372"/>
              </a:xfrm>
            </p:spPr>
            <p:txBody>
              <a:bodyPr/>
              <a:lstStyle/>
              <a:p>
                <a:r>
                  <a:rPr lang="en-US" sz="2800" dirty="0" smtClean="0"/>
                  <a:t>Find the lateral surface area, total surface area, and volume of the cylinder of the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800" b="0" i="1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800" b="0" i="1" dirty="0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2800" b="0" i="1" dirty="0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sz="2800" dirty="0"/>
                  <a:t>” diameter round stock from the algebra activity.  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65272" y="1295401"/>
                <a:ext cx="8229600" cy="4880372"/>
              </a:xfrm>
              <a:blipFill rotWithShape="0">
                <a:blip r:embed="rId2"/>
                <a:stretch>
                  <a:fillRect t="-13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66827" y="186613"/>
            <a:ext cx="8229600" cy="1143000"/>
          </a:xfrm>
        </p:spPr>
        <p:txBody>
          <a:bodyPr/>
          <a:lstStyle/>
          <a:p>
            <a:r>
              <a:rPr lang="en-US" dirty="0" smtClean="0"/>
              <a:t>Try Yourself</a:t>
            </a:r>
            <a:endParaRPr lang="en-US" dirty="0"/>
          </a:p>
        </p:txBody>
      </p:sp>
      <p:sp>
        <p:nvSpPr>
          <p:cNvPr id="4" name="Can 3"/>
          <p:cNvSpPr/>
          <p:nvPr/>
        </p:nvSpPr>
        <p:spPr>
          <a:xfrm>
            <a:off x="838200" y="3048000"/>
            <a:ext cx="304800" cy="2743200"/>
          </a:xfrm>
          <a:prstGeom prst="can">
            <a:avLst/>
          </a:prstGeom>
          <a:ln w="6350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940694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685800"/>
            <a:ext cx="9144000" cy="5489973"/>
          </a:xfrm>
        </p:spPr>
        <p:txBody>
          <a:bodyPr>
            <a:normAutofit/>
          </a:bodyPr>
          <a:lstStyle/>
          <a:p>
            <a:r>
              <a:rPr lang="en-US" sz="2400" dirty="0" smtClean="0"/>
              <a:t>Find the volume of the following piece.  All parts are 0.5” thick.  All dimensions are in inches.  Hint:  There is a missing dimension.</a:t>
            </a:r>
            <a:endParaRPr lang="en-US" sz="2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1336" y="-76200"/>
            <a:ext cx="8229600" cy="1143000"/>
          </a:xfrm>
        </p:spPr>
        <p:txBody>
          <a:bodyPr/>
          <a:lstStyle/>
          <a:p>
            <a:r>
              <a:rPr lang="en-US" dirty="0" smtClean="0"/>
              <a:t>Try Yourself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l="5140"/>
          <a:stretch/>
        </p:blipFill>
        <p:spPr>
          <a:xfrm>
            <a:off x="152400" y="1447800"/>
            <a:ext cx="6019800" cy="54102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600200" y="2895600"/>
            <a:ext cx="9906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D = 2.5”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429000" y="1524000"/>
            <a:ext cx="8382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0.5”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419600" y="5334000"/>
            <a:ext cx="11430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10.4375”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905000" y="6488668"/>
            <a:ext cx="6096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6.5”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371600" y="6221243"/>
            <a:ext cx="685800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2.9375”</a:t>
            </a:r>
            <a:endParaRPr lang="en-US" sz="1200" dirty="0"/>
          </a:p>
        </p:txBody>
      </p:sp>
      <p:sp>
        <p:nvSpPr>
          <p:cNvPr id="11" name="TextBox 10"/>
          <p:cNvSpPr txBox="1"/>
          <p:nvPr/>
        </p:nvSpPr>
        <p:spPr>
          <a:xfrm>
            <a:off x="457200" y="4876800"/>
            <a:ext cx="8382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5.75”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76525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" y="381000"/>
            <a:ext cx="8077200" cy="2667000"/>
          </a:xfrm>
        </p:spPr>
        <p:txBody>
          <a:bodyPr>
            <a:normAutofit/>
          </a:bodyPr>
          <a:lstStyle/>
          <a:p>
            <a:pPr algn="l"/>
            <a:r>
              <a:rPr lang="en-US" sz="2000" dirty="0" smtClean="0"/>
              <a:t>Objectives</a:t>
            </a:r>
          </a:p>
          <a:p>
            <a:pPr marL="285750" indent="-285750" algn="l">
              <a:buFont typeface="Arial" pitchFamily="34" charset="0"/>
              <a:buChar char="•"/>
            </a:pPr>
            <a:r>
              <a:rPr lang="en-US" sz="2000" dirty="0" smtClean="0"/>
              <a:t>Right Prisms</a:t>
            </a:r>
            <a:endParaRPr lang="en-US" sz="2000" dirty="0"/>
          </a:p>
          <a:p>
            <a:pPr marL="285750" indent="-285750" algn="l">
              <a:buFont typeface="Arial" pitchFamily="34" charset="0"/>
              <a:buChar char="•"/>
            </a:pPr>
            <a:r>
              <a:rPr lang="en-US" sz="2000" dirty="0" smtClean="0"/>
              <a:t>Cylinders</a:t>
            </a:r>
          </a:p>
          <a:p>
            <a:pPr algn="l"/>
            <a:r>
              <a:rPr lang="en-US" sz="2000" dirty="0"/>
              <a:t> </a:t>
            </a:r>
            <a:r>
              <a:rPr lang="en-US" sz="2000" dirty="0" smtClean="0"/>
              <a:t>**Note:  The algebra activity square stock, rectangular bar, and round stock is needed as well as combination squares.</a:t>
            </a:r>
            <a:endParaRPr lang="en-US" sz="2000" dirty="0"/>
          </a:p>
          <a:p>
            <a:pPr algn="l"/>
            <a:endParaRPr lang="en-US" dirty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1143000"/>
            <a:ext cx="8610600" cy="4864291"/>
          </a:xfrm>
        </p:spPr>
        <p:txBody>
          <a:bodyPr>
            <a:normAutofit/>
          </a:bodyPr>
          <a:lstStyle/>
          <a:p>
            <a:r>
              <a:rPr lang="en-US" dirty="0" smtClean="0"/>
              <a:t>A three-dimensional shape with two parallel surfaces that are polygons and with sides that create 90° angles</a:t>
            </a:r>
          </a:p>
          <a:p>
            <a:r>
              <a:rPr lang="en-US" dirty="0" smtClean="0"/>
              <a:t>See geometry formula sheet</a:t>
            </a:r>
          </a:p>
          <a:p>
            <a:r>
              <a:rPr lang="en-US" dirty="0"/>
              <a:t>Total surface area – areas of all surfaces (bases and lateral faces); two-dimensional calculation</a:t>
            </a:r>
          </a:p>
          <a:p>
            <a:r>
              <a:rPr lang="en-US" dirty="0" smtClean="0"/>
              <a:t>Lateral </a:t>
            </a:r>
            <a:r>
              <a:rPr lang="en-US" dirty="0"/>
              <a:t>surface area – areas of all surfaces besides the bases (only lateral faces); two-dimensional </a:t>
            </a:r>
            <a:r>
              <a:rPr lang="en-US" dirty="0" smtClean="0"/>
              <a:t>calculation</a:t>
            </a:r>
          </a:p>
          <a:p>
            <a:r>
              <a:rPr lang="en-US" dirty="0" smtClean="0"/>
              <a:t>Volume </a:t>
            </a:r>
            <a:r>
              <a:rPr lang="en-US" dirty="0"/>
              <a:t>– amount of space the shape fills; three-dimensional </a:t>
            </a:r>
            <a:r>
              <a:rPr lang="en-US" dirty="0" smtClean="0"/>
              <a:t>calculation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Right Prisms</a:t>
            </a: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862138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65272" y="1219201"/>
            <a:ext cx="8229600" cy="4956572"/>
          </a:xfrm>
        </p:spPr>
        <p:txBody>
          <a:bodyPr/>
          <a:lstStyle/>
          <a:p>
            <a:r>
              <a:rPr lang="en-US" sz="2800" dirty="0" smtClean="0"/>
              <a:t>Example:  Find </a:t>
            </a:r>
            <a:r>
              <a:rPr lang="en-US" sz="2800" dirty="0"/>
              <a:t>the lateral surface </a:t>
            </a:r>
            <a:r>
              <a:rPr lang="en-US" sz="2800" dirty="0" smtClean="0"/>
              <a:t>area (as it is shown below), </a:t>
            </a:r>
            <a:r>
              <a:rPr lang="en-US" sz="2800" dirty="0"/>
              <a:t>total surface area, and volume of the </a:t>
            </a:r>
            <a:r>
              <a:rPr lang="en-US" sz="2800" dirty="0" smtClean="0"/>
              <a:t>rectangular bar </a:t>
            </a:r>
            <a:r>
              <a:rPr lang="en-US" sz="2800" dirty="0"/>
              <a:t>from the algebra activity.  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Right Prism</a:t>
            </a:r>
            <a:endParaRPr lang="en-US" dirty="0"/>
          </a:p>
        </p:txBody>
      </p:sp>
      <p:sp>
        <p:nvSpPr>
          <p:cNvPr id="4" name="Cube 3"/>
          <p:cNvSpPr/>
          <p:nvPr/>
        </p:nvSpPr>
        <p:spPr>
          <a:xfrm flipH="1">
            <a:off x="1066800" y="2971800"/>
            <a:ext cx="533400" cy="1981200"/>
          </a:xfrm>
          <a:prstGeom prst="cube">
            <a:avLst/>
          </a:prstGeom>
          <a:ln w="952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71214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76200" y="1143000"/>
            <a:ext cx="8418672" cy="5032773"/>
          </a:xfrm>
        </p:spPr>
        <p:txBody>
          <a:bodyPr/>
          <a:lstStyle/>
          <a:p>
            <a:r>
              <a:rPr lang="en-US" dirty="0" smtClean="0"/>
              <a:t>Example:  Find the volume and total surface area of the following figure</a:t>
            </a:r>
            <a:endParaRPr lang="en-US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70736" y="76200"/>
            <a:ext cx="8229600" cy="1143000"/>
          </a:xfrm>
        </p:spPr>
        <p:txBody>
          <a:bodyPr/>
          <a:lstStyle/>
          <a:p>
            <a:r>
              <a:rPr lang="en-US" dirty="0" smtClean="0"/>
              <a:t>Right Prism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3776" y="2057400"/>
            <a:ext cx="5876925" cy="42383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962400" y="2286000"/>
            <a:ext cx="6858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3.75”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744599" y="2470666"/>
            <a:ext cx="9906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5.0321”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09600" y="3856901"/>
            <a:ext cx="8382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2.875”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952500" y="5562600"/>
            <a:ext cx="9906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5.5625”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962400" y="5178028"/>
            <a:ext cx="6858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dirty="0"/>
              <a:t>8</a:t>
            </a:r>
            <a:r>
              <a:rPr lang="en-US" dirty="0" smtClean="0"/>
              <a:t>.75”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562600" y="4267200"/>
            <a:ext cx="9906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0.1875”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80419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1219201"/>
            <a:ext cx="8266272" cy="4956572"/>
          </a:xfrm>
        </p:spPr>
        <p:txBody>
          <a:bodyPr/>
          <a:lstStyle/>
          <a:p>
            <a:r>
              <a:rPr lang="en-US" sz="2400" dirty="0"/>
              <a:t>Find the lateral surface </a:t>
            </a:r>
            <a:r>
              <a:rPr lang="en-US" sz="2400" dirty="0" smtClean="0"/>
              <a:t>area (as it is shown below), </a:t>
            </a:r>
            <a:r>
              <a:rPr lang="en-US" sz="2400" dirty="0"/>
              <a:t>total surface area, and volume of the </a:t>
            </a:r>
            <a:r>
              <a:rPr lang="en-US" sz="2400" dirty="0" smtClean="0"/>
              <a:t>square stock </a:t>
            </a:r>
            <a:r>
              <a:rPr lang="en-US" sz="2400" dirty="0"/>
              <a:t>from the algebra activity. 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80823" y="91752"/>
            <a:ext cx="8229600" cy="1143000"/>
          </a:xfrm>
        </p:spPr>
        <p:txBody>
          <a:bodyPr/>
          <a:lstStyle/>
          <a:p>
            <a:r>
              <a:rPr lang="en-US" dirty="0" smtClean="0"/>
              <a:t>Try Yourself</a:t>
            </a:r>
            <a:endParaRPr lang="en-US" dirty="0"/>
          </a:p>
        </p:txBody>
      </p:sp>
      <p:sp>
        <p:nvSpPr>
          <p:cNvPr id="4" name="Cube 3"/>
          <p:cNvSpPr/>
          <p:nvPr/>
        </p:nvSpPr>
        <p:spPr>
          <a:xfrm>
            <a:off x="1066800" y="2895600"/>
            <a:ext cx="304800" cy="2819400"/>
          </a:xfrm>
          <a:prstGeom prst="cube">
            <a:avLst>
              <a:gd name="adj" fmla="val 16794"/>
            </a:avLst>
          </a:prstGeom>
          <a:noFill/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223833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Find the weight of the block shown if it is made of steel and steel weighs 0.283 </a:t>
            </a:r>
            <a:r>
              <a:rPr lang="en-US" dirty="0" err="1" smtClean="0"/>
              <a:t>lbs</a:t>
            </a:r>
            <a:r>
              <a:rPr lang="en-US" dirty="0" smtClean="0"/>
              <a:t>/cu in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Try Yourself</a:t>
            </a:r>
            <a:endParaRPr lang="en-US" dirty="0"/>
          </a:p>
        </p:txBody>
      </p:sp>
      <p:sp>
        <p:nvSpPr>
          <p:cNvPr id="4" name="Cube 3"/>
          <p:cNvSpPr/>
          <p:nvPr/>
        </p:nvSpPr>
        <p:spPr>
          <a:xfrm>
            <a:off x="609600" y="3581400"/>
            <a:ext cx="1828800" cy="990600"/>
          </a:xfrm>
          <a:prstGeom prst="cube">
            <a:avLst/>
          </a:prstGeom>
          <a:ln w="19050" cmpd="sng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219200" y="3200400"/>
            <a:ext cx="5116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11”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271049" y="4431268"/>
            <a:ext cx="6062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 ½”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438400" y="3707368"/>
            <a:ext cx="3978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5</a:t>
            </a:r>
            <a:r>
              <a:rPr lang="en-US" dirty="0" smtClean="0"/>
              <a:t>”</a:t>
            </a: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906360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04800" y="1066800"/>
            <a:ext cx="8610600" cy="4983163"/>
          </a:xfrm>
        </p:spPr>
        <p:txBody>
          <a:bodyPr>
            <a:normAutofit/>
          </a:bodyPr>
          <a:lstStyle/>
          <a:p>
            <a:r>
              <a:rPr lang="en-US" sz="2400" dirty="0" smtClean="0"/>
              <a:t>Similar to a Right Prism, but the base is a circle</a:t>
            </a:r>
          </a:p>
          <a:p>
            <a:r>
              <a:rPr lang="en-US" sz="2400" dirty="0" smtClean="0"/>
              <a:t>Example:  Find the lateral surface area, total surface area, and volume of the cylinder of the 1” diameter round stock from the algebra activity.  </a:t>
            </a:r>
            <a:endParaRPr lang="en-US" sz="2400" dirty="0"/>
          </a:p>
          <a:p>
            <a:endParaRPr lang="en-US" sz="24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76808" y="76200"/>
            <a:ext cx="83058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Right Cylinders</a:t>
            </a:r>
            <a:endParaRPr lang="en-US" dirty="0"/>
          </a:p>
        </p:txBody>
      </p:sp>
      <p:sp>
        <p:nvSpPr>
          <p:cNvPr id="4" name="Can 3"/>
          <p:cNvSpPr/>
          <p:nvPr/>
        </p:nvSpPr>
        <p:spPr>
          <a:xfrm>
            <a:off x="838200" y="2895600"/>
            <a:ext cx="990600" cy="1905000"/>
          </a:xfrm>
          <a:prstGeom prst="can">
            <a:avLst/>
          </a:prstGeom>
          <a:ln w="6350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264140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76200" y="914400"/>
            <a:ext cx="8418672" cy="5261373"/>
          </a:xfrm>
        </p:spPr>
        <p:txBody>
          <a:bodyPr/>
          <a:lstStyle/>
          <a:p>
            <a:r>
              <a:rPr lang="en-US" dirty="0" smtClean="0"/>
              <a:t>Which type of container holds more volume?  By how much?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8288" y="-9144"/>
            <a:ext cx="8229600" cy="1143000"/>
          </a:xfrm>
        </p:spPr>
        <p:txBody>
          <a:bodyPr/>
          <a:lstStyle/>
          <a:p>
            <a:r>
              <a:rPr lang="en-US" dirty="0" smtClean="0"/>
              <a:t>Right Cylinder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1828800"/>
            <a:ext cx="8094880" cy="297447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524000" y="2667000"/>
            <a:ext cx="8382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10”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447800" y="4343400"/>
            <a:ext cx="4191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4”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09600" y="3733800"/>
            <a:ext cx="4191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dirty="0"/>
              <a:t>2</a:t>
            </a:r>
            <a:r>
              <a:rPr lang="en-US" dirty="0" smtClean="0"/>
              <a:t>”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7162800" y="1872734"/>
            <a:ext cx="4191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4”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410200" y="2482334"/>
            <a:ext cx="5334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10”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1198112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Cambria-Calibri">
      <a:majorFont>
        <a:latin typeface="Cambria" panose="02040503050406030204"/>
        <a:ea typeface=""/>
        <a:cs typeface=""/>
        <a:font script="Jpan" typeface="ＭＳ Ｐゴシック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3808</TotalTime>
  <Words>494</Words>
  <Application>Microsoft Office PowerPoint</Application>
  <PresentationFormat>On-screen Show (4:3)</PresentationFormat>
  <Paragraphs>54</Paragraphs>
  <Slides>12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20" baseType="lpstr">
      <vt:lpstr>Arial</vt:lpstr>
      <vt:lpstr>Calibri</vt:lpstr>
      <vt:lpstr>Cambria</vt:lpstr>
      <vt:lpstr>Cambria Math</vt:lpstr>
      <vt:lpstr>Verdana</vt:lpstr>
      <vt:lpstr>Wingdings 2</vt:lpstr>
      <vt:lpstr>Wingdings 3</vt:lpstr>
      <vt:lpstr>Concourse</vt:lpstr>
      <vt:lpstr>Plane Geometry and Solid Figures (Part 2)</vt:lpstr>
      <vt:lpstr>PowerPoint Presentation</vt:lpstr>
      <vt:lpstr>Right Prisms</vt:lpstr>
      <vt:lpstr>Right Prism</vt:lpstr>
      <vt:lpstr>Right Prism</vt:lpstr>
      <vt:lpstr>Try Yourself</vt:lpstr>
      <vt:lpstr>Try Yourself</vt:lpstr>
      <vt:lpstr>Right Cylinders</vt:lpstr>
      <vt:lpstr>Right Cylinder</vt:lpstr>
      <vt:lpstr>Right Cylinders</vt:lpstr>
      <vt:lpstr>Try Yourself</vt:lpstr>
      <vt:lpstr>Try Yourself</vt:lpstr>
    </vt:vector>
  </TitlesOfParts>
  <Company>NWTC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Whole Numbers (Part 1)</dc:title>
  <dc:creator>NWTC</dc:creator>
  <cp:lastModifiedBy>SC314E-76360</cp:lastModifiedBy>
  <cp:revision>114</cp:revision>
  <cp:lastPrinted>2012-11-16T19:14:34Z</cp:lastPrinted>
  <dcterms:created xsi:type="dcterms:W3CDTF">2010-08-17T20:49:24Z</dcterms:created>
  <dcterms:modified xsi:type="dcterms:W3CDTF">2018-05-29T18:36:00Z</dcterms:modified>
</cp:coreProperties>
</file>