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6"/>
  </p:handoutMasterIdLst>
  <p:sldIdLst>
    <p:sldId id="285" r:id="rId2"/>
    <p:sldId id="256" r:id="rId3"/>
    <p:sldId id="258" r:id="rId4"/>
    <p:sldId id="259" r:id="rId5"/>
    <p:sldId id="260" r:id="rId6"/>
    <p:sldId id="268" r:id="rId7"/>
    <p:sldId id="265" r:id="rId8"/>
    <p:sldId id="269" r:id="rId9"/>
    <p:sldId id="267" r:id="rId10"/>
    <p:sldId id="274" r:id="rId11"/>
    <p:sldId id="278" r:id="rId12"/>
    <p:sldId id="275" r:id="rId13"/>
    <p:sldId id="279" r:id="rId14"/>
    <p:sldId id="262" r:id="rId15"/>
    <p:sldId id="282" r:id="rId16"/>
    <p:sldId id="263" r:id="rId17"/>
    <p:sldId id="276" r:id="rId18"/>
    <p:sldId id="277" r:id="rId19"/>
    <p:sldId id="280" r:id="rId20"/>
    <p:sldId id="264" r:id="rId21"/>
    <p:sldId id="270" r:id="rId22"/>
    <p:sldId id="273" r:id="rId23"/>
    <p:sldId id="284" r:id="rId24"/>
    <p:sldId id="272" r:id="rId25"/>
  </p:sldIdLst>
  <p:sldSz cx="9144000" cy="6858000" type="screen4x3"/>
  <p:notesSz cx="7026275" cy="9312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54" autoAdjust="0"/>
    <p:restoredTop sz="94660"/>
  </p:normalViewPr>
  <p:slideViewPr>
    <p:cSldViewPr>
      <p:cViewPr varScale="1">
        <p:scale>
          <a:sx n="67" d="100"/>
          <a:sy n="67" d="100"/>
        </p:scale>
        <p:origin x="40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9863" y="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8955D6-8116-4AF8-BECE-CC436DB25E01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555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9863" y="884555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9344C3-9935-421D-B5FD-276A2B76E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5535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hyperlink" Target="http://www.nwtc.edu/mathnsf" TargetMode="External"/><Relationship Id="rId5" Type="http://schemas.openxmlformats.org/officeDocument/2006/relationships/hyperlink" Target="http://creativecommons.org/licenses/by/4.0/" TargetMode="Externa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9482" y="685800"/>
            <a:ext cx="7108371" cy="1142999"/>
          </a:xfrm>
        </p:spPr>
        <p:txBody>
          <a:bodyPr>
            <a:noAutofit/>
          </a:bodyPr>
          <a:lstStyle/>
          <a:p>
            <a:r>
              <a:rPr lang="en-US" sz="6600" dirty="0" smtClean="0"/>
              <a:t>Fractions (Part 3)</a:t>
            </a:r>
            <a:endParaRPr lang="en-US" sz="6600" dirty="0"/>
          </a:p>
        </p:txBody>
      </p:sp>
      <p:pic>
        <p:nvPicPr>
          <p:cNvPr id="6" name="Picture 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443"/>
          <a:stretch/>
        </p:blipFill>
        <p:spPr bwMode="auto">
          <a:xfrm>
            <a:off x="2177" y="3733800"/>
            <a:ext cx="2001520" cy="7588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3581400"/>
            <a:ext cx="1215707" cy="1139825"/>
          </a:xfrm>
          <a:prstGeom prst="rect">
            <a:avLst/>
          </a:prstGeom>
        </p:spPr>
      </p:pic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2032272" y="2057400"/>
            <a:ext cx="5463903" cy="3048000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en-US" dirty="0" smtClean="0"/>
              <a:t>- This </a:t>
            </a:r>
            <a:r>
              <a:rPr lang="en-US" dirty="0"/>
              <a:t>material is based on work supported by the National Science Foundation under Grant No. DUE-1406857. Any opinions, findings, and conclusions or recommendations expressed in this material are those of the author(s) and do not necessarily reflect the views of the National Science Foundation</a:t>
            </a:r>
            <a:r>
              <a:rPr lang="en-US" dirty="0" smtClean="0"/>
              <a:t>.</a:t>
            </a:r>
          </a:p>
          <a:p>
            <a:pPr algn="l"/>
            <a:r>
              <a:rPr lang="en-US" dirty="0" smtClean="0"/>
              <a:t>- This </a:t>
            </a:r>
            <a:r>
              <a:rPr lang="en-US" dirty="0"/>
              <a:t>work is licensed under the Creative Commons Attribution 4.0 International License. To view a copy of this license, visit </a:t>
            </a:r>
            <a:r>
              <a:rPr lang="en-US" u="sng" dirty="0">
                <a:hlinkClick r:id="rId5"/>
              </a:rPr>
              <a:t>http://creativecommons.org/licenses/by/4.0/</a:t>
            </a:r>
            <a:r>
              <a:rPr lang="en-US" dirty="0"/>
              <a:t>.</a:t>
            </a:r>
          </a:p>
          <a:p>
            <a:pPr algn="l"/>
            <a:r>
              <a:rPr lang="en-US" dirty="0" smtClean="0"/>
              <a:t>- For </a:t>
            </a:r>
            <a:r>
              <a:rPr lang="en-US" dirty="0"/>
              <a:t>answer keys and additional resources about this activity, go to </a:t>
            </a:r>
            <a:r>
              <a:rPr lang="en-US" u="sng" dirty="0">
                <a:hlinkClick r:id="rId6"/>
              </a:rPr>
              <a:t>www.nwtc.edu/mathnsf</a:t>
            </a:r>
            <a:r>
              <a:rPr lang="en-US" dirty="0"/>
              <a:t> and submit the form for more information</a:t>
            </a:r>
            <a:r>
              <a:rPr lang="en-US" dirty="0" smtClean="0"/>
              <a:t>.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6081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Example: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32</m:t>
                        </m:r>
                      </m:den>
                    </m:f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Example: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Adding/Subtracting Fractions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0"/>
                <a:r>
                  <a:rPr lang="en-US" dirty="0" smtClean="0"/>
                  <a:t>A part is supposed to have a length 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n-US" dirty="0"/>
                  <a:t> once machined.  If the tolerance is ±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n-US" dirty="0"/>
                  <a:t>, what are the shortest and longest tolerable lengths they could be?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Problem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1)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2)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 smtClean="0"/>
                  <a:t>    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3)  A washer has an outer diameter 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n-US" dirty="0" smtClean="0"/>
                  <a:t>.  The wall thickness of the washer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n-US" dirty="0" smtClean="0"/>
                  <a:t>.  What is the inner diameter?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381000" y="1295400"/>
                <a:ext cx="8458200" cy="4711891"/>
              </a:xfrm>
            </p:spPr>
            <p:txBody>
              <a:bodyPr/>
              <a:lstStyle/>
              <a:p>
                <a:r>
                  <a:rPr lang="en-US" dirty="0" smtClean="0"/>
                  <a:t>To add mixed numbers, you can always changed the mixed numbers to improper fractions and add as previously shown</a:t>
                </a:r>
              </a:p>
              <a:p>
                <a:r>
                  <a:rPr lang="en-US" dirty="0" smtClean="0"/>
                  <a:t>It’s often easier to add the whole numbers, add the proper fractions and change any improper fraction to a mixed number and combine.</a:t>
                </a:r>
              </a:p>
              <a:p>
                <a:r>
                  <a:rPr lang="en-US" dirty="0" smtClean="0"/>
                  <a:t>Example: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+2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1295400"/>
                <a:ext cx="8458200" cy="4711891"/>
              </a:xfrm>
              <a:blipFill rotWithShape="0">
                <a:blip r:embed="rId2"/>
                <a:stretch>
                  <a:fillRect t="-1295" r="-23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Adding Mixed Numbers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Example: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6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+1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Example: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+4+2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+4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Mixed Numbers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If the problem is set up that you would be subtracting a larger proper fraction from a smaller one, borrow 1 from the whole number part of the first mixed fraction</a:t>
                </a:r>
              </a:p>
              <a:p>
                <a:r>
                  <a:rPr lang="en-US" dirty="0" smtClean="0"/>
                  <a:t>Example: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6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−2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1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Subtracting Mixed Numbers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Example: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12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−10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Example: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8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−3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32</m:t>
                        </m:r>
                      </m:den>
                    </m:f>
                  </m:oMath>
                </a14:m>
                <a:r>
                  <a:rPr lang="en-US" dirty="0" smtClean="0"/>
                  <a:t>   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Subtracting Mixed Numbers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90600"/>
                <a:ext cx="8229600" cy="5016691"/>
              </a:xfrm>
            </p:spPr>
            <p:txBody>
              <a:bodyPr/>
              <a:lstStyle/>
              <a:p>
                <a:r>
                  <a:rPr lang="en-US" dirty="0" smtClean="0"/>
                  <a:t>1)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6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+3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+2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2)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4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−2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32</m:t>
                        </m:r>
                      </m:den>
                    </m:f>
                  </m:oMath>
                </a14:m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3)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5−2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90600"/>
                <a:ext cx="8229600" cy="5016691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0"/>
                <a:r>
                  <a:rPr lang="en-US" dirty="0" smtClean="0"/>
                  <a:t>Three parts with lengths of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2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"</m:t>
                    </m:r>
                    <m:r>
                      <m:rPr>
                        <m:nor/>
                      </m:rPr>
                      <a:rPr lang="en-US" sz="2400"/>
                      <m:t> ,4</m:t>
                    </m:r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"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US" sz="2400">
                        <a:latin typeface="Cambria Math" panose="02040503050406030204" pitchFamily="18" charset="0"/>
                      </a:rPr>
                      <m:t>and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n-US" dirty="0"/>
                  <a:t> are lined up and welded together.  What is the total length if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n-US" dirty="0"/>
                  <a:t> length should be added for the weld between each part?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539" r="-16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Problem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1067762"/>
          </a:xfrm>
        </p:spPr>
        <p:txBody>
          <a:bodyPr>
            <a:normAutofit fontScale="90000"/>
          </a:bodyPr>
          <a:lstStyle/>
          <a:p>
            <a:r>
              <a:rPr lang="en-US" dirty="0"/>
              <a:t>Objectives</a:t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457200" y="1481328"/>
            <a:ext cx="8229600" cy="3471671"/>
          </a:xfrm>
          <a:prstGeom prst="rect">
            <a:avLst/>
          </a:prstGeom>
        </p:spPr>
        <p:txBody>
          <a:bodyPr vert="horz" lIns="45720" rIns="45720">
            <a:normAutofit/>
          </a:bodyPr>
          <a:lstStyle>
            <a:lvl1pPr marL="0" marR="64008" indent="0" algn="r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defRPr kumimoji="0" sz="2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None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l"/>
            <a:r>
              <a:rPr lang="en-US" sz="2400" dirty="0" smtClean="0"/>
              <a:t>- Adding/Subtracting proper and improper fractions with the same denominator</a:t>
            </a:r>
          </a:p>
          <a:p>
            <a:pPr algn="l"/>
            <a:r>
              <a:rPr lang="en-US" sz="2400" dirty="0" smtClean="0"/>
              <a:t>- Common Denominators</a:t>
            </a:r>
          </a:p>
          <a:p>
            <a:pPr algn="l"/>
            <a:r>
              <a:rPr lang="en-US" sz="2400" dirty="0" smtClean="0"/>
              <a:t>- Adding/Subtracting proper and improper fractions with different denominators</a:t>
            </a:r>
          </a:p>
          <a:p>
            <a:pPr algn="l"/>
            <a:r>
              <a:rPr lang="en-US" sz="2400" dirty="0" smtClean="0"/>
              <a:t>- Adding/Subtracting mixed numbers</a:t>
            </a:r>
          </a:p>
          <a:p>
            <a:pPr algn="l"/>
            <a:r>
              <a:rPr lang="en-US" sz="2400" dirty="0" smtClean="0"/>
              <a:t>- Order of Operations and fractions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Compare the two problems: What do each look like with a picture before solving?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en-US" b="0" dirty="0" smtClean="0">
                  <a:ea typeface="Cambria Math" panose="02040503050406030204" pitchFamily="18" charset="0"/>
                </a:endParaRPr>
              </a:p>
              <a:p>
                <a:endParaRPr lang="en-US" dirty="0">
                  <a:ea typeface="Cambria Math" panose="02040503050406030204" pitchFamily="18" charset="0"/>
                </a:endParaRPr>
              </a:p>
              <a:p>
                <a:endParaRPr lang="en-US" b="0" dirty="0" smtClean="0"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en-US" dirty="0" smtClean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1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Differences between multiplying and adding fractions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304800" y="1066800"/>
                <a:ext cx="8382000" cy="4940491"/>
              </a:xfrm>
            </p:spPr>
            <p:txBody>
              <a:bodyPr/>
              <a:lstStyle/>
              <a:p>
                <a:r>
                  <a:rPr lang="en-US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Recall:  What are the steps to the order of operations?</a:t>
                </a:r>
              </a:p>
              <a:p>
                <a:endParaRPr lang="en-US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US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Example: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den>
                    </m:f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5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8</m:t>
                            </m:r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16</m:t>
                            </m:r>
                          </m:den>
                        </m:f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32</m:t>
                        </m:r>
                      </m:den>
                    </m:f>
                  </m:oMath>
                </a14:m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4800" y="1066800"/>
                <a:ext cx="8382000" cy="4940491"/>
              </a:xfrm>
              <a:blipFill rotWithShape="0">
                <a:blip r:embed="rId2"/>
                <a:stretch>
                  <a:fillRect t="-1235" r="-1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Order of Operations and Fractions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The following sizes of piping are needed to be cut.  What is the total needed: five pieces of  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" </m:t>
                    </m:r>
                  </m:oMath>
                </a14:m>
                <a:r>
                  <a:rPr lang="en-US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, three pieces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n-US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, and eight pieces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n-US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. </a:t>
                </a:r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1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Application Problem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1066800"/>
                <a:ext cx="8458200" cy="4940491"/>
              </a:xfrm>
            </p:spPr>
            <p:txBody>
              <a:bodyPr/>
              <a:lstStyle/>
              <a:p>
                <a:r>
                  <a:rPr lang="en-US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1</a:t>
                </a:r>
                <a:r>
                  <a:rPr lang="en-US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)   You are working on a bar that is 21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n-US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wide.  You are to drill five holes in the bar with the distance from the ends to the centers of the first are last holes being 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16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n-US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.  What is the distance between the holes?</a:t>
                </a:r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1066800"/>
                <a:ext cx="8458200" cy="4940491"/>
              </a:xfrm>
              <a:blipFill rotWithShape="0">
                <a:blip r:embed="rId2"/>
                <a:stretch>
                  <a:fillRect r="-15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42900" y="2286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Try Yourself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2</a:t>
                </a:r>
                <a:r>
                  <a:rPr lang="en-US" b="0" dirty="0" smtClean="0"/>
                  <a:t>)</a:t>
                </a:r>
                <a:r>
                  <a:rPr lang="en-US" dirty="0" smtClean="0"/>
                  <a:t>You </a:t>
                </a:r>
                <a:r>
                  <a:rPr lang="en-US" dirty="0"/>
                  <a:t>start with a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60</m:t>
                    </m:r>
                  </m:oMath>
                </a14:m>
                <a:r>
                  <a:rPr lang="en-US" dirty="0"/>
                  <a:t>” piece of round stock and cut four pieces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4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n-US" dirty="0"/>
                  <a:t>.  For each piece cut,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dirty="0"/>
                  <a:t>” is lost due to cutting.  How much of the original piece of round stock is leftover?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1348" r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Try Yourself</a:t>
            </a:r>
            <a:endParaRPr lang="en-US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 First estimate then multiply: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×3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Divide: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÷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32</m:t>
                        </m:r>
                      </m:den>
                    </m:f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Recall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Does this make sense?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Represent the problem with a picture.  What do we need to do to add these two fractions?   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r="-30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Fractions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Example: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>
                  <a:buNone/>
                </a:pPr>
                <a:endParaRPr lang="en-US" dirty="0" smtClean="0"/>
              </a:p>
              <a:p>
                <a:r>
                  <a:rPr lang="en-US" dirty="0" smtClean="0"/>
                  <a:t>Example: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marL="109728" indent="0">
                  <a:buNone/>
                </a:pPr>
                <a:endParaRPr lang="en-US" dirty="0" smtClean="0"/>
              </a:p>
              <a:p>
                <a:r>
                  <a:rPr lang="en-US" dirty="0" smtClean="0"/>
                  <a:t>Try Yourself: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32</m:t>
                        </m:r>
                      </m:den>
                    </m:f>
                  </m:oMath>
                </a14:m>
                <a:r>
                  <a:rPr lang="en-US" dirty="0" smtClean="0"/>
                  <a:t>     </a:t>
                </a:r>
              </a:p>
              <a:p>
                <a:endParaRPr lang="en-US" dirty="0"/>
              </a:p>
              <a:p>
                <a:endParaRPr lang="en-US" dirty="0" smtClean="0"/>
              </a:p>
              <a:p>
                <a:r>
                  <a:rPr lang="en-US" dirty="0"/>
                  <a:t>Try Yourself: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b="-5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Adding/Subtracting Fractions (Same Denominator)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 pipe has an outer diameter 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n-US" dirty="0" smtClean="0"/>
                  <a:t> and inner diameter of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  <m:r>
                      <a:rPr lang="en-US" b="0" i="0" smtClean="0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n-US" dirty="0" smtClean="0"/>
                  <a:t>.  What is the thickness of the pipe?  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r="-20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Problem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 discussed before, in order to add/subtract fractions we need a common denominator (same number on the bottoms of the fractions).  </a:t>
            </a:r>
          </a:p>
          <a:p>
            <a:r>
              <a:rPr lang="en-US" dirty="0" smtClean="0"/>
              <a:t>To do this we are looking for a number that each of the denominators goes into.</a:t>
            </a:r>
          </a:p>
          <a:p>
            <a:r>
              <a:rPr lang="en-US" dirty="0" smtClean="0"/>
              <a:t>There can be many common denominators, but if we find the least common denominator (LCD) we can work with smaller numbers and our calculations will be easier.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Common Denominators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990600"/>
            <a:ext cx="8382000" cy="5016691"/>
          </a:xfrm>
        </p:spPr>
        <p:txBody>
          <a:bodyPr/>
          <a:lstStyle/>
          <a:p>
            <a:r>
              <a:rPr lang="en-US" dirty="0" smtClean="0"/>
              <a:t>What are the common denominators for the following sets of denominators?</a:t>
            </a:r>
          </a:p>
          <a:p>
            <a:pPr lvl="1"/>
            <a:r>
              <a:rPr lang="en-US" dirty="0" smtClean="0"/>
              <a:t>8, 32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4, 6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5</a:t>
            </a:r>
            <a:r>
              <a:rPr lang="en-US" dirty="0"/>
              <a:t>, 8, </a:t>
            </a:r>
            <a:r>
              <a:rPr lang="en-US" dirty="0" smtClean="0"/>
              <a:t>16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Try Yourself:  </a:t>
            </a:r>
          </a:p>
          <a:p>
            <a:pPr lvl="2"/>
            <a:r>
              <a:rPr lang="en-US" dirty="0" smtClean="0"/>
              <a:t>3, 16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10, 4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152400"/>
            <a:ext cx="8229600" cy="1143000"/>
          </a:xfrm>
        </p:spPr>
        <p:txBody>
          <a:bodyPr/>
          <a:lstStyle/>
          <a:p>
            <a:r>
              <a:rPr lang="en-US" dirty="0" smtClean="0"/>
              <a:t>Common Denominators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Example: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pPr lvl="1"/>
                <a:r>
                  <a:rPr lang="en-US" dirty="0" smtClean="0"/>
                  <a:t>1.  What is the common denominator:</a:t>
                </a:r>
              </a:p>
              <a:p>
                <a:pPr lvl="1"/>
                <a:r>
                  <a:rPr lang="en-US" dirty="0" smtClean="0"/>
                  <a:t>2.  What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 smtClean="0"/>
                  <a:t> written with the com. den.:</a:t>
                </a:r>
              </a:p>
              <a:p>
                <a:pPr lvl="3">
                  <a:buNone/>
                </a:pPr>
                <a:endParaRPr lang="en-US" dirty="0" smtClean="0"/>
              </a:p>
              <a:p>
                <a:pPr lvl="3">
                  <a:buNone/>
                </a:pPr>
                <a:r>
                  <a:rPr lang="en-US" dirty="0" smtClean="0"/>
                  <a:t>What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dirty="0" smtClean="0"/>
                  <a:t> written with the com. den.:</a:t>
                </a:r>
              </a:p>
              <a:p>
                <a:pPr lvl="3">
                  <a:buNone/>
                </a:pPr>
                <a:endParaRPr lang="en-US" dirty="0" smtClean="0"/>
              </a:p>
              <a:p>
                <a:pPr lvl="1"/>
                <a:r>
                  <a:rPr lang="en-US" dirty="0" smtClean="0"/>
                  <a:t>3.  Rewrite the problem with the common denominators and add:  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Adding/Subtracting Fractions (Different Denominators)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920</TotalTime>
  <Words>524</Words>
  <Application>Microsoft Office PowerPoint</Application>
  <PresentationFormat>On-screen Show (4:3)</PresentationFormat>
  <Paragraphs>127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Calibri</vt:lpstr>
      <vt:lpstr>Cambria</vt:lpstr>
      <vt:lpstr>Cambria Math</vt:lpstr>
      <vt:lpstr>Verdana</vt:lpstr>
      <vt:lpstr>Wingdings 2</vt:lpstr>
      <vt:lpstr>Wingdings 3</vt:lpstr>
      <vt:lpstr>Concourse</vt:lpstr>
      <vt:lpstr>Fractions (Part 3)</vt:lpstr>
      <vt:lpstr>Objectives </vt:lpstr>
      <vt:lpstr>Recall</vt:lpstr>
      <vt:lpstr>Adding Fractions</vt:lpstr>
      <vt:lpstr>Adding/Subtracting Fractions (Same Denominator)</vt:lpstr>
      <vt:lpstr>Application Problem</vt:lpstr>
      <vt:lpstr>Common Denominators</vt:lpstr>
      <vt:lpstr>Common Denominators</vt:lpstr>
      <vt:lpstr>Adding/Subtracting Fractions (Different Denominators)</vt:lpstr>
      <vt:lpstr>Adding/Subtracting Fractions</vt:lpstr>
      <vt:lpstr>Application Problem</vt:lpstr>
      <vt:lpstr>Try Yourself</vt:lpstr>
      <vt:lpstr>Try Yourself</vt:lpstr>
      <vt:lpstr>Adding Mixed Numbers</vt:lpstr>
      <vt:lpstr>Adding Mixed Numbers</vt:lpstr>
      <vt:lpstr>Subtracting Mixed Numbers</vt:lpstr>
      <vt:lpstr>Subtracting Mixed Numbers</vt:lpstr>
      <vt:lpstr>Try Yourself</vt:lpstr>
      <vt:lpstr>Application Problem</vt:lpstr>
      <vt:lpstr>Differences between multiplying and adding fractions</vt:lpstr>
      <vt:lpstr>Order of Operations and Fractions</vt:lpstr>
      <vt:lpstr>Application Problem</vt:lpstr>
      <vt:lpstr>Try Yourself</vt:lpstr>
      <vt:lpstr>Try Yourself</vt:lpstr>
    </vt:vector>
  </TitlesOfParts>
  <Company>NWTC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Whole Numbers (Part 1)</dc:title>
  <dc:creator>NWTC</dc:creator>
  <cp:lastModifiedBy>SC314E-76360</cp:lastModifiedBy>
  <cp:revision>85</cp:revision>
  <dcterms:created xsi:type="dcterms:W3CDTF">2010-08-17T20:49:24Z</dcterms:created>
  <dcterms:modified xsi:type="dcterms:W3CDTF">2018-05-29T18:32:16Z</dcterms:modified>
</cp:coreProperties>
</file>