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29"/>
  </p:handoutMasterIdLst>
  <p:sldIdLst>
    <p:sldId id="256" r:id="rId2"/>
    <p:sldId id="257" r:id="rId3"/>
    <p:sldId id="258" r:id="rId4"/>
    <p:sldId id="259" r:id="rId5"/>
    <p:sldId id="270" r:id="rId6"/>
    <p:sldId id="272" r:id="rId7"/>
    <p:sldId id="273" r:id="rId8"/>
    <p:sldId id="277" r:id="rId9"/>
    <p:sldId id="279" r:id="rId10"/>
    <p:sldId id="280" r:id="rId11"/>
    <p:sldId id="282" r:id="rId12"/>
    <p:sldId id="278" r:id="rId13"/>
    <p:sldId id="281" r:id="rId14"/>
    <p:sldId id="283" r:id="rId15"/>
    <p:sldId id="260" r:id="rId16"/>
    <p:sldId id="261" r:id="rId17"/>
    <p:sldId id="262" r:id="rId18"/>
    <p:sldId id="263" r:id="rId19"/>
    <p:sldId id="264" r:id="rId20"/>
    <p:sldId id="265" r:id="rId21"/>
    <p:sldId id="266" r:id="rId22"/>
    <p:sldId id="268" r:id="rId23"/>
    <p:sldId id="269" r:id="rId24"/>
    <p:sldId id="267" r:id="rId25"/>
    <p:sldId id="271" r:id="rId26"/>
    <p:sldId id="274" r:id="rId27"/>
    <p:sldId id="284" r:id="rId28"/>
  </p:sldIdLst>
  <p:sldSz cx="9144000" cy="6858000" type="screen4x3"/>
  <p:notesSz cx="6985000" cy="92837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954" autoAdjust="0"/>
    <p:restoredTop sz="94660"/>
  </p:normalViewPr>
  <p:slideViewPr>
    <p:cSldViewPr>
      <p:cViewPr varScale="1">
        <p:scale>
          <a:sx n="67" d="100"/>
          <a:sy n="67" d="100"/>
        </p:scale>
        <p:origin x="402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26939" cy="463711"/>
          </a:xfrm>
          <a:prstGeom prst="rect">
            <a:avLst/>
          </a:prstGeom>
        </p:spPr>
        <p:txBody>
          <a:bodyPr vert="horz" lIns="91047" tIns="45523" rIns="91047" bIns="45523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56484" y="0"/>
            <a:ext cx="3026939" cy="463711"/>
          </a:xfrm>
          <a:prstGeom prst="rect">
            <a:avLst/>
          </a:prstGeom>
        </p:spPr>
        <p:txBody>
          <a:bodyPr vert="horz" lIns="91047" tIns="45523" rIns="91047" bIns="45523" rtlCol="0"/>
          <a:lstStyle>
            <a:lvl1pPr algn="r">
              <a:defRPr sz="1200"/>
            </a:lvl1pPr>
          </a:lstStyle>
          <a:p>
            <a:fld id="{2B8955D6-8116-4AF8-BECE-CC436DB25E01}" type="datetimeFigureOut">
              <a:rPr lang="en-US" smtClean="0"/>
              <a:pPr/>
              <a:t>5/29/2018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18407"/>
            <a:ext cx="3026939" cy="463711"/>
          </a:xfrm>
          <a:prstGeom prst="rect">
            <a:avLst/>
          </a:prstGeom>
        </p:spPr>
        <p:txBody>
          <a:bodyPr vert="horz" lIns="91047" tIns="45523" rIns="91047" bIns="45523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56484" y="8818407"/>
            <a:ext cx="3026939" cy="463711"/>
          </a:xfrm>
          <a:prstGeom prst="rect">
            <a:avLst/>
          </a:prstGeom>
        </p:spPr>
        <p:txBody>
          <a:bodyPr vert="horz" lIns="91047" tIns="45523" rIns="91047" bIns="45523" rtlCol="0" anchor="b"/>
          <a:lstStyle>
            <a:lvl1pPr algn="r">
              <a:defRPr sz="1200"/>
            </a:lvl1pPr>
          </a:lstStyle>
          <a:p>
            <a:fld id="{209344C3-9935-421D-B5FD-276A2B76E9B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844469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/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E11F452-BDCB-4A21-80CE-3D84E8581647}" type="datetimeFigureOut">
              <a:rPr lang="en-US" smtClean="0"/>
              <a:pPr/>
              <a:t>5/29/2018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BA210E9-8DE5-4E9B-8F6B-A049909AAB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11F452-BDCB-4A21-80CE-3D84E8581647}" type="datetimeFigureOut">
              <a:rPr lang="en-US" smtClean="0"/>
              <a:pPr/>
              <a:t>5/29/2018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A210E9-8DE5-4E9B-8F6B-A049909AAB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11F452-BDCB-4A21-80CE-3D84E8581647}" type="datetimeFigureOut">
              <a:rPr lang="en-US" smtClean="0"/>
              <a:pPr/>
              <a:t>5/29/2018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A210E9-8DE5-4E9B-8F6B-A049909AAB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11F452-BDCB-4A21-80CE-3D84E8581647}" type="datetimeFigureOut">
              <a:rPr lang="en-US" smtClean="0"/>
              <a:pPr/>
              <a:t>5/29/2018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A210E9-8DE5-4E9B-8F6B-A049909AAB0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11F452-BDCB-4A21-80CE-3D84E8581647}" type="datetimeFigureOut">
              <a:rPr lang="en-US" smtClean="0"/>
              <a:pPr/>
              <a:t>5/29/2018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A210E9-8DE5-4E9B-8F6B-A049909AAB0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11F452-BDCB-4A21-80CE-3D84E8581647}" type="datetimeFigureOut">
              <a:rPr lang="en-US" smtClean="0"/>
              <a:pPr/>
              <a:t>5/29/2018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A210E9-8DE5-4E9B-8F6B-A049909AAB0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11F452-BDCB-4A21-80CE-3D84E8581647}" type="datetimeFigureOut">
              <a:rPr lang="en-US" smtClean="0"/>
              <a:pPr/>
              <a:t>5/29/2018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A210E9-8DE5-4E9B-8F6B-A049909AAB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11F452-BDCB-4A21-80CE-3D84E8581647}" type="datetimeFigureOut">
              <a:rPr lang="en-US" smtClean="0"/>
              <a:pPr/>
              <a:t>5/29/2018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A210E9-8DE5-4E9B-8F6B-A049909AAB0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11F452-BDCB-4A21-80CE-3D84E8581647}" type="datetimeFigureOut">
              <a:rPr lang="en-US" smtClean="0"/>
              <a:pPr/>
              <a:t>5/29/2018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A210E9-8DE5-4E9B-8F6B-A049909AAB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/>
          <a:p>
            <a:fld id="{BE11F452-BDCB-4A21-80CE-3D84E8581647}" type="datetimeFigureOut">
              <a:rPr lang="en-US" smtClean="0"/>
              <a:pPr/>
              <a:t>5/29/2018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A210E9-8DE5-4E9B-8F6B-A049909AAB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E11F452-BDCB-4A21-80CE-3D84E8581647}" type="datetimeFigureOut">
              <a:rPr lang="en-US" smtClean="0"/>
              <a:pPr/>
              <a:t>5/29/2018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BA210E9-8DE5-4E9B-8F6B-A049909AAB0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BE11F452-BDCB-4A21-80CE-3D84E8581647}" type="datetimeFigureOut">
              <a:rPr lang="en-US" smtClean="0"/>
              <a:pPr/>
              <a:t>5/29/2018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5BA210E9-8DE5-4E9B-8F6B-A049909AAB0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Relationship Id="rId6" Type="http://schemas.openxmlformats.org/officeDocument/2006/relationships/hyperlink" Target="http://www.nwtc.edu/mathnsf" TargetMode="External"/><Relationship Id="rId5" Type="http://schemas.openxmlformats.org/officeDocument/2006/relationships/hyperlink" Target="http://creativecommons.org/licenses/by/4.0/" TargetMode="External"/><Relationship Id="rId4" Type="http://schemas.openxmlformats.org/officeDocument/2006/relationships/image" Target="../media/image3.jp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0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0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0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0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hyperlink" Target="http://www.rulergame.net/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microsoft.com/office/2007/relationships/hdphoto" Target="../media/hdphoto1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14719" y="609600"/>
            <a:ext cx="7108371" cy="1142999"/>
          </a:xfrm>
        </p:spPr>
        <p:txBody>
          <a:bodyPr>
            <a:noAutofit/>
          </a:bodyPr>
          <a:lstStyle/>
          <a:p>
            <a:r>
              <a:rPr lang="en-US" sz="6600" dirty="0" smtClean="0"/>
              <a:t>Fractions (Part 1)</a:t>
            </a:r>
            <a:endParaRPr lang="en-US" sz="6600" dirty="0"/>
          </a:p>
        </p:txBody>
      </p:sp>
      <p:pic>
        <p:nvPicPr>
          <p:cNvPr id="6" name="Picture 5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8443"/>
          <a:stretch/>
        </p:blipFill>
        <p:spPr bwMode="auto">
          <a:xfrm>
            <a:off x="2177" y="3733800"/>
            <a:ext cx="2001520" cy="75882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7" name="Picture 6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0" y="3581400"/>
            <a:ext cx="1215707" cy="1139825"/>
          </a:xfrm>
          <a:prstGeom prst="rect">
            <a:avLst/>
          </a:prstGeom>
        </p:spPr>
      </p:pic>
      <p:sp>
        <p:nvSpPr>
          <p:cNvPr id="8" name="Subtitle 2"/>
          <p:cNvSpPr txBox="1">
            <a:spLocks/>
          </p:cNvSpPr>
          <p:nvPr/>
        </p:nvSpPr>
        <p:spPr>
          <a:xfrm>
            <a:off x="2032272" y="2057400"/>
            <a:ext cx="5463903" cy="3048000"/>
          </a:xfrm>
          <a:prstGeom prst="rect">
            <a:avLst/>
          </a:prstGeom>
        </p:spPr>
        <p:txBody>
          <a:bodyPr vert="horz" lIns="45720" rIns="45720">
            <a:normAutofit fontScale="62500" lnSpcReduction="20000"/>
          </a:bodyPr>
          <a:lstStyle>
            <a:lvl1pPr marL="0" marR="64008" indent="0" algn="r" rtl="0" eaLnBrk="1" latinLnBrk="0" hangingPunct="1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None/>
              <a:defRPr kumimoji="0" sz="2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1" latinLnBrk="0" hangingPunct="1">
              <a:spcBef>
                <a:spcPts val="324"/>
              </a:spcBef>
              <a:buClr>
                <a:schemeClr val="accent1"/>
              </a:buClr>
              <a:buFont typeface="Verdana"/>
              <a:buNone/>
              <a:defRPr kumimoji="0"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1" latinLnBrk="0" hangingPunct="1">
              <a:spcBef>
                <a:spcPts val="350"/>
              </a:spcBef>
              <a:buClr>
                <a:schemeClr val="accent2"/>
              </a:buClr>
              <a:buSzPct val="100000"/>
              <a:buFont typeface="Wingdings 2"/>
              <a:buNone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None/>
              <a:defRPr kumimoji="0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None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None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None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None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None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algn="l"/>
            <a:r>
              <a:rPr lang="en-US" smtClean="0"/>
              <a:t>- This material is based on work supported by the National Science Foundation under Grant No. DUE-1406857. Any opinions, findings, and conclusions or recommendations expressed in this material are those of the author(s) and do not necessarily reflect the views of the National Science Foundation.</a:t>
            </a:r>
          </a:p>
          <a:p>
            <a:pPr algn="l"/>
            <a:r>
              <a:rPr lang="en-US" smtClean="0"/>
              <a:t>- This work is licensed under the Creative Commons Attribution 4.0 International License. To view a copy of this license, visit </a:t>
            </a:r>
            <a:r>
              <a:rPr lang="en-US" u="sng" smtClean="0">
                <a:hlinkClick r:id="rId5"/>
              </a:rPr>
              <a:t>http://creativecommons.org/licenses/by/4.0/</a:t>
            </a:r>
            <a:r>
              <a:rPr lang="en-US" smtClean="0"/>
              <a:t>.</a:t>
            </a:r>
          </a:p>
          <a:p>
            <a:pPr algn="l"/>
            <a:r>
              <a:rPr lang="en-US" smtClean="0"/>
              <a:t>- For answer keys and additional resources about this activity, go to </a:t>
            </a:r>
            <a:r>
              <a:rPr lang="en-US" u="sng" smtClean="0">
                <a:hlinkClick r:id="rId6"/>
              </a:rPr>
              <a:t>www.nwtc.edu/mathnsf</a:t>
            </a:r>
            <a:r>
              <a:rPr lang="en-US" smtClean="0"/>
              <a:t> and submit the form for more information.</a:t>
            </a:r>
            <a:endParaRPr lang="en-US" dirty="0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28600" y="990600"/>
            <a:ext cx="8229600" cy="4525963"/>
          </a:xfrm>
        </p:spPr>
        <p:txBody>
          <a:bodyPr/>
          <a:lstStyle/>
          <a:p>
            <a:r>
              <a:rPr lang="en-US" dirty="0" smtClean="0"/>
              <a:t>Example: Find the dimension between the arrows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Example:  Find the dimension between the arrows  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28600" y="139001"/>
            <a:ext cx="8229600" cy="7159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Reading a Steel Rule (Ruler)</a:t>
            </a:r>
            <a:endParaRPr lang="en-US" dirty="0"/>
          </a:p>
        </p:txBody>
      </p:sp>
      <p:pic>
        <p:nvPicPr>
          <p:cNvPr id="5" name="Picture 4" title="Steel Scale Reading 2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84" t="26829" r="854" b="27241"/>
          <a:stretch/>
        </p:blipFill>
        <p:spPr bwMode="auto">
          <a:xfrm>
            <a:off x="914400" y="1524000"/>
            <a:ext cx="4238625" cy="19812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6" name="Picture 5" title="Steel Scale Reading 3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2" t="17665" r="1628" b="20507"/>
          <a:stretch/>
        </p:blipFill>
        <p:spPr bwMode="auto">
          <a:xfrm>
            <a:off x="762000" y="4385072"/>
            <a:ext cx="3762375" cy="2262982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650224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28600" y="990600"/>
            <a:ext cx="8229600" cy="4525963"/>
          </a:xfrm>
        </p:spPr>
        <p:txBody>
          <a:bodyPr/>
          <a:lstStyle/>
          <a:p>
            <a:r>
              <a:rPr lang="en-US" dirty="0" smtClean="0"/>
              <a:t>Example: Find the dimension between the arrows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Example:  Find the dimension between the arrows  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28600" y="139001"/>
            <a:ext cx="8229600" cy="7159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Reading a Steel Rule (Ruler)</a:t>
            </a:r>
            <a:endParaRPr lang="en-US" dirty="0"/>
          </a:p>
        </p:txBody>
      </p:sp>
      <p:pic>
        <p:nvPicPr>
          <p:cNvPr id="7" name="Picture 6"/>
          <p:cNvPicPr/>
          <p:nvPr/>
        </p:nvPicPr>
        <p:blipFill>
          <a:blip r:embed="rId2"/>
          <a:stretch>
            <a:fillRect/>
          </a:stretch>
        </p:blipFill>
        <p:spPr>
          <a:xfrm>
            <a:off x="914400" y="1524000"/>
            <a:ext cx="3429000" cy="2209800"/>
          </a:xfrm>
          <a:prstGeom prst="rect">
            <a:avLst/>
          </a:prstGeom>
        </p:spPr>
      </p:pic>
      <p:pic>
        <p:nvPicPr>
          <p:cNvPr id="8" name="Picture 7"/>
          <p:cNvPicPr/>
          <p:nvPr/>
        </p:nvPicPr>
        <p:blipFill>
          <a:blip r:embed="rId3"/>
          <a:stretch>
            <a:fillRect/>
          </a:stretch>
        </p:blipFill>
        <p:spPr>
          <a:xfrm>
            <a:off x="833437" y="4419600"/>
            <a:ext cx="3814763" cy="22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0352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04800" y="838200"/>
            <a:ext cx="8382000" cy="5169091"/>
          </a:xfrm>
        </p:spPr>
        <p:txBody>
          <a:bodyPr>
            <a:normAutofit/>
          </a:bodyPr>
          <a:lstStyle/>
          <a:p>
            <a:r>
              <a:rPr lang="en-US" dirty="0" smtClean="0"/>
              <a:t>1)  Find the dimensions between the arrows: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2)  Find the dimensions between the arrows: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52400" y="0"/>
            <a:ext cx="8229600" cy="838200"/>
          </a:xfrm>
        </p:spPr>
        <p:txBody>
          <a:bodyPr/>
          <a:lstStyle/>
          <a:p>
            <a:r>
              <a:rPr lang="en-US" dirty="0" smtClean="0"/>
              <a:t>Try Yourself</a:t>
            </a:r>
            <a:endParaRPr lang="en-US" dirty="0"/>
          </a:p>
        </p:txBody>
      </p:sp>
      <p:pic>
        <p:nvPicPr>
          <p:cNvPr id="6" name="Picture 5" title="Steel Scale Reading 4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07" t="25066" r="1328" b="23697"/>
          <a:stretch/>
        </p:blipFill>
        <p:spPr bwMode="auto">
          <a:xfrm>
            <a:off x="1219200" y="1371600"/>
            <a:ext cx="4191000" cy="22098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7" name="Picture 6" title="Steel Scale Reading 1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21" t="32128" r="27851" b="30775"/>
          <a:stretch/>
        </p:blipFill>
        <p:spPr bwMode="auto">
          <a:xfrm>
            <a:off x="1240970" y="4191000"/>
            <a:ext cx="3712030" cy="22860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392760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04800" y="838200"/>
            <a:ext cx="8382000" cy="5169091"/>
          </a:xfrm>
        </p:spPr>
        <p:txBody>
          <a:bodyPr>
            <a:normAutofit/>
          </a:bodyPr>
          <a:lstStyle/>
          <a:p>
            <a:r>
              <a:rPr lang="en-US" dirty="0"/>
              <a:t>3</a:t>
            </a:r>
            <a:r>
              <a:rPr lang="en-US" dirty="0" smtClean="0"/>
              <a:t>)  Find the dimensions between the arrows: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dirty="0"/>
              <a:t>4</a:t>
            </a:r>
            <a:r>
              <a:rPr lang="en-US" dirty="0" smtClean="0"/>
              <a:t>)  Find the dimensions between the arrows: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52400" y="0"/>
            <a:ext cx="8229600" cy="838200"/>
          </a:xfrm>
        </p:spPr>
        <p:txBody>
          <a:bodyPr/>
          <a:lstStyle/>
          <a:p>
            <a:r>
              <a:rPr lang="en-US" dirty="0" smtClean="0"/>
              <a:t>Try Yourself</a:t>
            </a:r>
            <a:endParaRPr lang="en-US" dirty="0"/>
          </a:p>
        </p:txBody>
      </p:sp>
      <p:pic>
        <p:nvPicPr>
          <p:cNvPr id="4" name="Picture 3" title="Steel Scale Reading 7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06" t="26833" r="1149" b="32531"/>
          <a:stretch/>
        </p:blipFill>
        <p:spPr bwMode="auto">
          <a:xfrm>
            <a:off x="1088163" y="4343400"/>
            <a:ext cx="4495800" cy="19812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Picture 4" title="Steel Scale Reading 10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8" t="23410" r="1460" b="25353"/>
          <a:stretch/>
        </p:blipFill>
        <p:spPr bwMode="auto">
          <a:xfrm>
            <a:off x="1295400" y="1347097"/>
            <a:ext cx="4131401" cy="2005703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475042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04800" y="838200"/>
            <a:ext cx="8382000" cy="5169091"/>
          </a:xfrm>
        </p:spPr>
        <p:txBody>
          <a:bodyPr>
            <a:normAutofit/>
          </a:bodyPr>
          <a:lstStyle/>
          <a:p>
            <a:r>
              <a:rPr lang="en-US" dirty="0"/>
              <a:t>5</a:t>
            </a:r>
            <a:r>
              <a:rPr lang="en-US" dirty="0" smtClean="0"/>
              <a:t>)  Find the dimensions between the arrows: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dirty="0"/>
              <a:t>6</a:t>
            </a:r>
            <a:r>
              <a:rPr lang="en-US" dirty="0" smtClean="0"/>
              <a:t>)  Find the dimensions between the arrows: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52400" y="0"/>
            <a:ext cx="8229600" cy="838200"/>
          </a:xfrm>
        </p:spPr>
        <p:txBody>
          <a:bodyPr/>
          <a:lstStyle/>
          <a:p>
            <a:r>
              <a:rPr lang="en-US" dirty="0" smtClean="0"/>
              <a:t>Try Yourself</a:t>
            </a:r>
            <a:endParaRPr lang="en-US" dirty="0"/>
          </a:p>
        </p:txBody>
      </p:sp>
      <p:pic>
        <p:nvPicPr>
          <p:cNvPr id="6" name="Picture 5"/>
          <p:cNvPicPr/>
          <p:nvPr/>
        </p:nvPicPr>
        <p:blipFill rotWithShape="1">
          <a:blip r:embed="rId2"/>
          <a:srcRect b="9272"/>
          <a:stretch/>
        </p:blipFill>
        <p:spPr bwMode="auto">
          <a:xfrm>
            <a:off x="1295400" y="1447800"/>
            <a:ext cx="3810000" cy="20574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7" name="Picture 6"/>
          <p:cNvPicPr/>
          <p:nvPr/>
        </p:nvPicPr>
        <p:blipFill>
          <a:blip r:embed="rId3"/>
          <a:stretch>
            <a:fillRect/>
          </a:stretch>
        </p:blipFill>
        <p:spPr>
          <a:xfrm>
            <a:off x="1295400" y="4343400"/>
            <a:ext cx="3810000" cy="22734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5050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Proper fractions – a fraction that is less than one</a:t>
            </a:r>
          </a:p>
          <a:p>
            <a:pPr lvl="1"/>
            <a:r>
              <a:rPr lang="en-US" dirty="0" smtClean="0"/>
              <a:t>What would be some examples?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What is a way that we would know that a fraction is a proper fraction?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Types of fractions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Improper fractions – a fraction that is greater than one and written as a whole number over another whole number</a:t>
            </a:r>
          </a:p>
          <a:p>
            <a:pPr lvl="1"/>
            <a:r>
              <a:rPr lang="en-US" dirty="0" smtClean="0"/>
              <a:t>Examples: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What is a way that we would know that a fraction is an improper fractions?</a:t>
            </a:r>
          </a:p>
          <a:p>
            <a:pPr lvl="1"/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Types of fractions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Mixed number – a number written with a whole number value and the remainder as a proper fraction</a:t>
            </a:r>
          </a:p>
          <a:p>
            <a:pPr lvl="1"/>
            <a:r>
              <a:rPr lang="en-US" dirty="0" smtClean="0"/>
              <a:t>Examples: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Types of fractions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 smtClean="0"/>
                  <a:t>Example: Change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9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dirty="0" smtClean="0"/>
                  <a:t> to a mixed number </a:t>
                </a:r>
                <a:endParaRPr lang="en-US" dirty="0"/>
              </a:p>
            </p:txBody>
          </p:sp>
        </mc:Choice>
        <mc:Fallback xmlns=""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Improper Fractions/Mixed Numbers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 smtClean="0"/>
                  <a:t>Example:  Change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3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5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8</m:t>
                        </m:r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 smtClean="0"/>
                  <a:t>to an improper fraction</a:t>
                </a:r>
              </a:p>
              <a:p>
                <a:endParaRPr lang="en-US" dirty="0" smtClean="0"/>
              </a:p>
              <a:p>
                <a:endParaRPr lang="en-US" dirty="0" smtClean="0"/>
              </a:p>
              <a:p>
                <a:endParaRPr lang="en-US" dirty="0" smtClean="0"/>
              </a:p>
              <a:p>
                <a:endParaRPr lang="en-US" dirty="0" smtClean="0"/>
              </a:p>
              <a:p>
                <a:r>
                  <a:rPr lang="en-US" dirty="0" smtClean="0"/>
                  <a:t>Example:  Write 5 as an improper fraction. </a:t>
                </a:r>
                <a:endParaRPr lang="en-US" dirty="0"/>
              </a:p>
            </p:txBody>
          </p:sp>
        </mc:Choice>
        <mc:Fallback xmlns=""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Improper Fractions/Mixed Numbers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Fractions and Fractional Inches </a:t>
            </a:r>
          </a:p>
          <a:p>
            <a:r>
              <a:rPr lang="en-US" dirty="0" smtClean="0"/>
              <a:t>Types of fractions </a:t>
            </a:r>
          </a:p>
          <a:p>
            <a:r>
              <a:rPr lang="en-US" dirty="0" smtClean="0"/>
              <a:t>Writing fractions with higher terms </a:t>
            </a:r>
          </a:p>
          <a:p>
            <a:r>
              <a:rPr lang="en-US" dirty="0" smtClean="0"/>
              <a:t>Reducing fractions 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 smtClean="0"/>
                  <a:t>1.  Change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55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16</m:t>
                        </m:r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 smtClean="0"/>
                  <a:t>to a mixed number.</a:t>
                </a:r>
              </a:p>
              <a:p>
                <a:endParaRPr lang="en-US" dirty="0" smtClean="0"/>
              </a:p>
              <a:p>
                <a:endParaRPr lang="en-US" dirty="0" smtClean="0"/>
              </a:p>
              <a:p>
                <a:endParaRPr lang="en-US" dirty="0" smtClean="0"/>
              </a:p>
              <a:p>
                <a:r>
                  <a:rPr lang="en-US" dirty="0" smtClean="0"/>
                  <a:t>2.  Change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5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7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8</m:t>
                        </m:r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 smtClean="0"/>
                  <a:t>to an improper fraction. </a:t>
                </a:r>
                <a:endParaRPr lang="en-US" dirty="0"/>
              </a:p>
            </p:txBody>
          </p:sp>
        </mc:Choice>
        <mc:Fallback xmlns=""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Try Yourself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295400"/>
                <a:ext cx="8458200" cy="4711891"/>
              </a:xfrm>
            </p:spPr>
            <p:txBody>
              <a:bodyPr/>
              <a:lstStyle/>
              <a:p>
                <a:r>
                  <a:rPr lang="en-US" dirty="0" smtClean="0"/>
                  <a:t>If an inch is split into two parts we have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 smtClean="0"/>
                  <a:t>inch.  If the same inch is split into four parts and two parts are chosen,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dirty="0" smtClean="0"/>
                  <a:t> is chosen which is equivalent to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dirty="0" smtClean="0"/>
                  <a:t>.  </a:t>
                </a:r>
              </a:p>
              <a:p>
                <a:endParaRPr lang="en-US" dirty="0" smtClean="0"/>
              </a:p>
              <a:p>
                <a:endParaRPr lang="en-US" dirty="0" smtClean="0"/>
              </a:p>
              <a:p>
                <a:r>
                  <a:rPr lang="en-US" dirty="0" smtClean="0"/>
                  <a:t>What are other ways of writing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sz="2000"/>
                          <m:t>1</m:t>
                        </m:r>
                      </m:num>
                      <m:den>
                        <m:r>
                          <m:rPr>
                            <m:nor/>
                          </m:rPr>
                          <a:rPr lang="en-US" sz="2000"/>
                          <m:t>2</m:t>
                        </m:r>
                      </m:den>
                    </m:f>
                  </m:oMath>
                </a14:m>
                <a:r>
                  <a:rPr lang="en-US" dirty="0" smtClean="0"/>
                  <a:t> with different denominators?</a:t>
                </a:r>
                <a:endParaRPr lang="en-US" dirty="0"/>
              </a:p>
            </p:txBody>
          </p:sp>
        </mc:Choice>
        <mc:Fallback xmlns=""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295400"/>
                <a:ext cx="8458200" cy="4711891"/>
              </a:xfr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Writing Fractions With Higher Terms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 smtClean="0"/>
                  <a:t>Write 2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4</m:t>
                        </m:r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 smtClean="0"/>
                  <a:t>with a denominator of 8: </a:t>
                </a:r>
              </a:p>
              <a:p>
                <a:endParaRPr lang="en-US" dirty="0"/>
              </a:p>
              <a:p>
                <a:r>
                  <a:rPr lang="en-US" dirty="0"/>
                  <a:t>Write 2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4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/>
                  <a:t>with a denominator of </a:t>
                </a:r>
                <a:r>
                  <a:rPr lang="en-US" dirty="0" smtClean="0"/>
                  <a:t>16: </a:t>
                </a:r>
                <a:endParaRPr lang="en-US" dirty="0"/>
              </a:p>
              <a:p>
                <a:endParaRPr lang="en-US" dirty="0" smtClean="0"/>
              </a:p>
              <a:p>
                <a:r>
                  <a:rPr lang="en-US" dirty="0"/>
                  <a:t>Write 2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4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/>
                  <a:t>with a denominator of </a:t>
                </a:r>
                <a:r>
                  <a:rPr lang="en-US" dirty="0" smtClean="0"/>
                  <a:t>32: </a:t>
                </a:r>
                <a:endParaRPr lang="en-US" dirty="0"/>
              </a:p>
              <a:p>
                <a:endParaRPr lang="en-US" dirty="0" smtClean="0"/>
              </a:p>
              <a:p>
                <a:r>
                  <a:rPr lang="en-US" dirty="0"/>
                  <a:t>Write 2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4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/>
                  <a:t>with a denominator of </a:t>
                </a:r>
                <a:r>
                  <a:rPr lang="en-US" dirty="0" smtClean="0"/>
                  <a:t>64: </a:t>
                </a:r>
                <a:endParaRPr lang="en-US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Writing Fractions with Higher Terms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219200"/>
                <a:ext cx="8229600" cy="4788091"/>
              </a:xfrm>
            </p:spPr>
            <p:txBody>
              <a:bodyPr/>
              <a:lstStyle/>
              <a:p>
                <a:r>
                  <a:rPr lang="en-US" dirty="0" smtClean="0"/>
                  <a:t>Write </a:t>
                </a:r>
                <a14:m>
                  <m:oMath xmlns:m="http://schemas.openxmlformats.org/officeDocument/2006/math">
                    <m:r>
                      <a:rPr lang="en-US">
                        <a:latin typeface="Cambria Math" panose="02040503050406030204" pitchFamily="18" charset="0"/>
                      </a:rPr>
                      <m:t>3</m:t>
                    </m:r>
                    <m:f>
                      <m:f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7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8</m:t>
                        </m:r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 smtClean="0"/>
                  <a:t>with a denominator of 16:</a:t>
                </a:r>
              </a:p>
              <a:p>
                <a:pPr marL="109728" indent="0">
                  <a:buNone/>
                </a:pPr>
                <a:endParaRPr lang="en-US" dirty="0" smtClean="0"/>
              </a:p>
              <a:p>
                <a:endParaRPr lang="en-US" dirty="0" smtClean="0"/>
              </a:p>
              <a:p>
                <a:r>
                  <a:rPr lang="en-US" dirty="0" smtClean="0"/>
                  <a:t>Write 3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7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8</m:t>
                        </m:r>
                      </m:den>
                    </m:f>
                  </m:oMath>
                </a14:m>
                <a:r>
                  <a:rPr lang="en-US" dirty="0" smtClean="0"/>
                  <a:t> with a denominator of 32:</a:t>
                </a:r>
              </a:p>
              <a:p>
                <a:endParaRPr lang="en-US" dirty="0" smtClean="0"/>
              </a:p>
              <a:p>
                <a:endParaRPr lang="en-US" dirty="0" smtClean="0"/>
              </a:p>
              <a:p>
                <a:r>
                  <a:rPr lang="en-US" dirty="0" smtClean="0"/>
                  <a:t>Write 3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7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8</m:t>
                        </m:r>
                      </m:den>
                    </m:f>
                  </m:oMath>
                </a14:m>
                <a:r>
                  <a:rPr lang="en-US" dirty="0" smtClean="0"/>
                  <a:t> with a denominator of 64:</a:t>
                </a:r>
                <a:endParaRPr lang="en-US" dirty="0"/>
              </a:p>
            </p:txBody>
          </p:sp>
        </mc:Choice>
        <mc:Fallback xmlns=""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219200"/>
                <a:ext cx="8229600" cy="4788091"/>
              </a:xfr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Try Yourself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/>
              <p:cNvSpPr>
                <a:spLocks noGrp="1"/>
              </p:cNvSpPr>
              <p:nvPr>
                <p:ph idx="1"/>
              </p:nvPr>
            </p:nvSpPr>
            <p:spPr>
              <a:xfrm>
                <a:off x="304800" y="1020762"/>
                <a:ext cx="8382000" cy="4986530"/>
              </a:xfrm>
            </p:spPr>
            <p:txBody>
              <a:bodyPr numCol="2">
                <a:normAutofit/>
              </a:bodyPr>
              <a:lstStyle/>
              <a:p>
                <a:pPr marL="109728" indent="0">
                  <a:buNone/>
                </a:pPr>
                <a:r>
                  <a:rPr lang="en-US" sz="3000" dirty="0" smtClean="0"/>
                  <a:t>Which is larger?</a:t>
                </a:r>
              </a:p>
              <a:p>
                <a:pPr marL="109728" indent="0">
                  <a:buNone/>
                </a:pPr>
                <a:endParaRPr lang="en-US" sz="1000" dirty="0"/>
              </a:p>
              <a:p>
                <a:r>
                  <a:rPr lang="en-US" dirty="0" smtClean="0"/>
                  <a:t>1)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11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16</m:t>
                        </m:r>
                      </m:den>
                    </m:f>
                    <m:r>
                      <a:rPr lang="en-US" i="1">
                        <a:latin typeface="Cambria Math"/>
                      </a:rPr>
                      <m:t>      </m:t>
                    </m:r>
                    <m:f>
                      <m:f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45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64</m:t>
                        </m:r>
                      </m:den>
                    </m:f>
                  </m:oMath>
                </a14:m>
                <a:r>
                  <a:rPr lang="en-US" dirty="0" smtClean="0"/>
                  <a:t> </a:t>
                </a:r>
              </a:p>
              <a:p>
                <a:endParaRPr lang="en-US" dirty="0"/>
              </a:p>
              <a:p>
                <a:endParaRPr lang="en-US" dirty="0" smtClean="0"/>
              </a:p>
              <a:p>
                <a:endParaRPr lang="en-US" dirty="0" smtClean="0"/>
              </a:p>
              <a:p>
                <a:r>
                  <a:rPr lang="en-US" dirty="0" smtClean="0"/>
                  <a:t>2)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14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64</m:t>
                        </m:r>
                      </m:den>
                    </m:f>
                    <m:r>
                      <a:rPr lang="en-US" i="1">
                        <a:latin typeface="Cambria Math"/>
                      </a:rPr>
                      <m:t>      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16</m:t>
                        </m:r>
                      </m:den>
                    </m:f>
                  </m:oMath>
                </a14:m>
                <a:r>
                  <a:rPr lang="en-US" dirty="0" smtClean="0"/>
                  <a:t> </a:t>
                </a:r>
              </a:p>
              <a:p>
                <a:endParaRPr lang="en-US" dirty="0" smtClean="0"/>
              </a:p>
              <a:p>
                <a:endParaRPr lang="en-US" dirty="0" smtClean="0"/>
              </a:p>
              <a:p>
                <a:pPr marL="109728" indent="0">
                  <a:buNone/>
                </a:pPr>
                <a:endParaRPr lang="en-US" dirty="0" smtClean="0"/>
              </a:p>
              <a:p>
                <a:pPr marL="109728" indent="0">
                  <a:buNone/>
                </a:pPr>
                <a:endParaRPr lang="en-US" sz="4000" dirty="0" smtClean="0"/>
              </a:p>
              <a:p>
                <a:r>
                  <a:rPr lang="en-US" dirty="0" smtClean="0"/>
                  <a:t>3)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/>
                          </a:rPr>
                          <m:t>5</m:t>
                        </m:r>
                      </m:num>
                      <m:den>
                        <m:r>
                          <a:rPr lang="en-US" i="1">
                            <a:latin typeface="Cambria Math"/>
                          </a:rPr>
                          <m:t>16</m:t>
                        </m:r>
                      </m:den>
                    </m:f>
                    <m:r>
                      <a:rPr lang="en-US" i="1">
                        <a:latin typeface="Cambria Math"/>
                      </a:rPr>
                      <m:t>      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/>
                          </a:rPr>
                          <m:t>9</m:t>
                        </m:r>
                      </m:num>
                      <m:den>
                        <m:r>
                          <a:rPr lang="en-US" i="1">
                            <a:latin typeface="Cambria Math"/>
                          </a:rPr>
                          <m:t>32</m:t>
                        </m:r>
                      </m:den>
                    </m:f>
                  </m:oMath>
                </a14:m>
                <a:r>
                  <a:rPr lang="en-US" dirty="0"/>
                  <a:t>  </a:t>
                </a:r>
              </a:p>
              <a:p>
                <a:endParaRPr lang="en-US" dirty="0"/>
              </a:p>
              <a:p>
                <a:pPr marL="109728" indent="0">
                  <a:buNone/>
                </a:pPr>
                <a:endParaRPr lang="en-US" dirty="0"/>
              </a:p>
              <a:p>
                <a:endParaRPr lang="en-US" dirty="0"/>
              </a:p>
              <a:p>
                <a:r>
                  <a:rPr lang="en-US" dirty="0" smtClean="0"/>
                  <a:t>4)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/>
                          </a:rPr>
                          <m:t>29</m:t>
                        </m:r>
                      </m:num>
                      <m:den>
                        <m:r>
                          <a:rPr lang="en-US" i="1">
                            <a:latin typeface="Cambria Math"/>
                          </a:rPr>
                          <m:t>8</m:t>
                        </m:r>
                      </m:den>
                    </m:f>
                    <m:r>
                      <a:rPr lang="en-US" i="1">
                        <a:latin typeface="Cambria Math"/>
                      </a:rPr>
                      <m:t>      3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19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32</m:t>
                        </m:r>
                      </m:den>
                    </m:f>
                  </m:oMath>
                </a14:m>
                <a:endParaRPr lang="en-US" dirty="0" smtClean="0"/>
              </a:p>
              <a:p>
                <a:endParaRPr lang="en-US" dirty="0" smtClean="0"/>
              </a:p>
            </p:txBody>
          </p:sp>
        </mc:Choice>
        <mc:Fallback xmlns=""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04800" y="1020762"/>
                <a:ext cx="8382000" cy="4986530"/>
              </a:xfrm>
              <a:blipFill rotWithShape="0">
                <a:blip r:embed="rId2"/>
                <a:stretch>
                  <a:fillRect l="-364" t="-158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52400" y="152400"/>
            <a:ext cx="8229600" cy="7159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Try Yourself</a:t>
            </a:r>
            <a:endParaRPr lang="en-US" dirty="0"/>
          </a:p>
        </p:txBody>
      </p:sp>
      <p:sp>
        <p:nvSpPr>
          <p:cNvPr id="4403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4403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44038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44040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44042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44044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Why are we allowed to multiply a fractions by a number over itself?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Writing Fractions with Higher Terms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en-US" dirty="0" smtClean="0"/>
                  <a:t>A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dirty="0" smtClean="0"/>
                  <a:t>-in drill bit is too large for a job, and an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11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16</m:t>
                        </m:r>
                      </m:den>
                    </m:f>
                  </m:oMath>
                </a14:m>
                <a:r>
                  <a:rPr lang="en-US" dirty="0" smtClean="0"/>
                  <a:t>-in bit is too small.  What size should be used next?</a:t>
                </a:r>
                <a:endParaRPr lang="en-US" dirty="0"/>
              </a:p>
            </p:txBody>
          </p:sp>
        </mc:Choice>
        <mc:Fallback xmlns=""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Application Problem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You are reading a measurement that needs to be very accurate.  You are using a 16</a:t>
                </a:r>
                <a:r>
                  <a:rPr lang="en-US" baseline="30000" dirty="0"/>
                  <a:t>th</a:t>
                </a:r>
                <a:r>
                  <a:rPr lang="en-US" dirty="0"/>
                  <a:t> inch steel rule.  The measurement seems to be exactly in-between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5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8</m:t>
                        </m:r>
                      </m:den>
                    </m:f>
                    <m:r>
                      <a:rPr lang="en-US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>
                        <a:latin typeface="Cambria Math" panose="02040503050406030204" pitchFamily="18" charset="0"/>
                      </a:rPr>
                      <m:t>and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11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16</m:t>
                        </m:r>
                      </m:den>
                    </m:f>
                  </m:oMath>
                </a14:m>
                <a:r>
                  <a:rPr lang="en-US" dirty="0"/>
                  <a:t>.  </a:t>
                </a:r>
                <a:r>
                  <a:rPr lang="en-US"/>
                  <a:t>What measurement should you use if you are going to be more accurate than 16</a:t>
                </a:r>
                <a:r>
                  <a:rPr lang="en-US" baseline="30000"/>
                  <a:t>ths</a:t>
                </a:r>
                <a:r>
                  <a:rPr lang="en-US"/>
                  <a:t> of a inch?</a:t>
                </a:r>
              </a:p>
            </p:txBody>
          </p:sp>
        </mc:Choice>
        <mc:Fallback xmlns=""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t="-1348" r="-192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Try Yourself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0417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How do you use fractions?  How do you think you will use them in your current or future job?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Uses of Fractions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 smtClean="0"/>
                  <a:t>Used to represent part of a whole</a:t>
                </a:r>
              </a:p>
              <a:p>
                <a:r>
                  <a:rPr lang="en-US" dirty="0" smtClean="0"/>
                  <a:t>What basic operation is closely related to fractions?</a:t>
                </a:r>
              </a:p>
              <a:p>
                <a:endParaRPr lang="en-US" dirty="0" smtClean="0"/>
              </a:p>
              <a:p>
                <a:endParaRPr lang="en-US" dirty="0" smtClean="0"/>
              </a:p>
              <a:p>
                <a:endParaRPr lang="en-US" dirty="0" smtClean="0"/>
              </a:p>
              <a:p>
                <a:r>
                  <a:rPr lang="en-US" dirty="0" smtClean="0"/>
                  <a:t>Fractions are denoted,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numerator</m:t>
                        </m:r>
                      </m:num>
                      <m:den>
                        <m:r>
                          <m:rPr>
                            <m:nor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denominator</m:t>
                        </m:r>
                      </m:den>
                    </m:f>
                  </m:oMath>
                </a14:m>
                <a:r>
                  <a:rPr lang="en-US" dirty="0" smtClean="0"/>
                  <a:t> where the numerator and denominator are whole numbers</a:t>
                </a:r>
                <a:endParaRPr lang="en-US" dirty="0"/>
              </a:p>
            </p:txBody>
          </p:sp>
        </mc:Choice>
        <mc:Fallback xmlns=""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t="-134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a fraction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 smtClean="0"/>
                  <a:t>We can reduce a fraction by dividing the numerator and denominator by any number as long as we break them down by the same number on top and bottom.  This is called reducing a fraction to its lowest terms.</a:t>
                </a:r>
              </a:p>
              <a:p>
                <a:r>
                  <a:rPr lang="en-US" dirty="0" smtClean="0"/>
                  <a:t>Example:  Reduce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8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32</m:t>
                        </m:r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 smtClean="0"/>
                  <a:t>to its lowest terms.</a:t>
                </a:r>
                <a:endParaRPr lang="en-US" dirty="0"/>
              </a:p>
            </p:txBody>
          </p:sp>
        </mc:Choice>
        <mc:Fallback xmlns=""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t="-134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Reducing Fractions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 smtClean="0"/>
                  <a:t>Example:  Reduce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16</m:t>
                        </m:r>
                      </m:den>
                    </m:f>
                  </m:oMath>
                </a14:m>
                <a:r>
                  <a:rPr lang="en-US" dirty="0" smtClean="0"/>
                  <a:t> to its lowest terms.</a:t>
                </a:r>
              </a:p>
              <a:p>
                <a:endParaRPr lang="en-US" dirty="0" smtClean="0"/>
              </a:p>
              <a:p>
                <a:endParaRPr lang="en-US" dirty="0" smtClean="0"/>
              </a:p>
              <a:p>
                <a:r>
                  <a:rPr lang="en-US" dirty="0" smtClean="0"/>
                  <a:t>Example:  Reduce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52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64</m:t>
                        </m:r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 smtClean="0"/>
                  <a:t>to its lowest terms.</a:t>
                </a:r>
              </a:p>
              <a:p>
                <a:endParaRPr lang="en-US" dirty="0" smtClean="0"/>
              </a:p>
              <a:p>
                <a:endParaRPr lang="en-US" dirty="0" smtClean="0"/>
              </a:p>
              <a:p>
                <a:r>
                  <a:rPr lang="en-US" dirty="0" smtClean="0"/>
                  <a:t>Example:  Reduce 3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42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48</m:t>
                        </m:r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 smtClean="0"/>
                  <a:t>to its lowest terms.</a:t>
                </a:r>
              </a:p>
              <a:p>
                <a:endParaRPr lang="en-US" dirty="0" smtClean="0"/>
              </a:p>
            </p:txBody>
          </p:sp>
        </mc:Choice>
        <mc:Fallback xmlns=""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Reducing Fractions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 smtClean="0"/>
                  <a:t>1.  Reduce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96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128</m:t>
                        </m:r>
                      </m:den>
                    </m:f>
                  </m:oMath>
                </a14:m>
                <a:r>
                  <a:rPr lang="en-US" dirty="0" smtClean="0"/>
                  <a:t> to its lowest terms.</a:t>
                </a:r>
              </a:p>
              <a:p>
                <a:endParaRPr lang="en-US" dirty="0" smtClean="0"/>
              </a:p>
              <a:p>
                <a:endParaRPr lang="en-US" dirty="0" smtClean="0"/>
              </a:p>
              <a:p>
                <a:endParaRPr lang="en-US" dirty="0" smtClean="0"/>
              </a:p>
              <a:p>
                <a:r>
                  <a:rPr lang="en-US" dirty="0" smtClean="0"/>
                  <a:t>2.  Reduce 2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12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64</m:t>
                        </m:r>
                      </m:den>
                    </m:f>
                  </m:oMath>
                </a14:m>
                <a:r>
                  <a:rPr lang="en-US" dirty="0" smtClean="0"/>
                  <a:t> to its lowest terms. </a:t>
                </a:r>
                <a:endParaRPr lang="en-US" dirty="0"/>
              </a:p>
            </p:txBody>
          </p:sp>
        </mc:Choice>
        <mc:Fallback xmlns=""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Try Yourself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/>
              <p:cNvSpPr>
                <a:spLocks noGrp="1"/>
              </p:cNvSpPr>
              <p:nvPr>
                <p:ph idx="1"/>
              </p:nvPr>
            </p:nvSpPr>
            <p:spPr>
              <a:xfrm>
                <a:off x="914400" y="1447800"/>
                <a:ext cx="8077199" cy="4724400"/>
              </a:xfrm>
            </p:spPr>
            <p:txBody>
              <a:bodyPr>
                <a:normAutofit fontScale="92500" lnSpcReduction="10000"/>
              </a:bodyPr>
              <a:lstStyle/>
              <a:p>
                <a:r>
                  <a:rPr lang="en-US" dirty="0" smtClean="0"/>
                  <a:t>Measuring fractions of an inch – not all measurements are a nice whole number</a:t>
                </a:r>
              </a:p>
              <a:p>
                <a:r>
                  <a:rPr lang="en-US" dirty="0" smtClean="0"/>
                  <a:t>How are measurements of a fraction of an inch commonly split?</a:t>
                </a:r>
              </a:p>
              <a:p>
                <a:endParaRPr lang="en-US" dirty="0" smtClean="0"/>
              </a:p>
              <a:p>
                <a:endParaRPr lang="en-US" dirty="0"/>
              </a:p>
              <a:p>
                <a:endParaRPr lang="en-US" dirty="0" smtClean="0"/>
              </a:p>
              <a:p>
                <a:endParaRPr lang="en-US" dirty="0"/>
              </a:p>
              <a:p>
                <a:r>
                  <a:rPr lang="en-US" dirty="0" smtClean="0"/>
                  <a:t>When measuring in inches, always reduce fractions to lowest terms. For example, when measuring to 16</a:t>
                </a:r>
                <a:r>
                  <a:rPr lang="en-US" baseline="30000" dirty="0" smtClean="0"/>
                  <a:t>ths</a:t>
                </a:r>
                <a:r>
                  <a:rPr lang="en-US" dirty="0" smtClean="0"/>
                  <a:t> of a inch,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2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200" b="0" i="1" smtClean="0">
                            <a:latin typeface="Cambria Math" panose="02040503050406030204" pitchFamily="18" charset="0"/>
                          </a:rPr>
                          <m:t>12</m:t>
                        </m:r>
                      </m:num>
                      <m:den>
                        <m:r>
                          <a:rPr lang="en-US" sz="2200" b="0" i="1" smtClean="0">
                            <a:latin typeface="Cambria Math" panose="02040503050406030204" pitchFamily="18" charset="0"/>
                          </a:rPr>
                          <m:t>16</m:t>
                        </m:r>
                      </m:den>
                    </m:f>
                    <m:r>
                      <a:rPr lang="en-US" sz="2200" b="0" i="1" smtClean="0">
                        <a:latin typeface="Cambria Math" panose="02040503050406030204" pitchFamily="18" charset="0"/>
                      </a:rPr>
                      <m:t>"</m:t>
                    </m:r>
                    <m:r>
                      <m:rPr>
                        <m:nor/>
                      </m:rPr>
                      <a:rPr lang="en-US" sz="2200" b="0" i="0" smtClean="0"/>
                      <m:t>=</m:t>
                    </m:r>
                    <m:f>
                      <m:fPr>
                        <m:ctrlPr>
                          <a:rPr lang="en-US" sz="22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200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en-US" sz="2200" b="0" i="1" smtClean="0">
                            <a:latin typeface="Cambria Math" panose="02040503050406030204" pitchFamily="18" charset="0"/>
                          </a:rPr>
                          <m:t>4</m:t>
                        </m:r>
                      </m:den>
                    </m:f>
                    <m:r>
                      <a:rPr lang="en-US" sz="2200" b="0" i="1" smtClean="0">
                        <a:latin typeface="Cambria Math" panose="02040503050406030204" pitchFamily="18" charset="0"/>
                      </a:rPr>
                      <m:t>"</m:t>
                    </m:r>
                    <m:r>
                      <a:rPr lang="en-US" sz="2200" b="0" i="0" smtClean="0">
                        <a:latin typeface="Cambria Math" panose="02040503050406030204" pitchFamily="18" charset="0"/>
                      </a:rPr>
                      <m:t>.</m:t>
                    </m:r>
                  </m:oMath>
                </a14:m>
                <a:r>
                  <a:rPr lang="en-US" sz="2200" dirty="0" smtClean="0"/>
                  <a:t>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200" b="0" i="1" dirty="0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200" b="0" i="1" dirty="0" smtClean="0"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en-US" sz="2200" b="0" i="1" dirty="0" smtClean="0">
                            <a:latin typeface="Cambria Math" panose="02040503050406030204" pitchFamily="18" charset="0"/>
                          </a:rPr>
                          <m:t>4</m:t>
                        </m:r>
                      </m:den>
                    </m:f>
                    <m:r>
                      <a:rPr lang="en-US" sz="2200" b="0" i="1" dirty="0" smtClean="0">
                        <a:latin typeface="Cambria Math" panose="02040503050406030204" pitchFamily="18" charset="0"/>
                      </a:rPr>
                      <m:t>"</m:t>
                    </m:r>
                  </m:oMath>
                </a14:m>
                <a:r>
                  <a:rPr lang="en-US" dirty="0" smtClean="0"/>
                  <a:t> is still considered to be measured to the nearest 16</a:t>
                </a:r>
                <a:r>
                  <a:rPr lang="en-US" baseline="30000" dirty="0" smtClean="0"/>
                  <a:t>th</a:t>
                </a:r>
                <a:r>
                  <a:rPr lang="en-US" dirty="0" smtClean="0"/>
                  <a:t> of an inch.</a:t>
                </a:r>
                <a:endParaRPr lang="en-US" dirty="0"/>
              </a:p>
            </p:txBody>
          </p:sp>
        </mc:Choice>
        <mc:Fallback xmlns=""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914400" y="1447800"/>
                <a:ext cx="8077199" cy="4724400"/>
              </a:xfrm>
              <a:blipFill rotWithShape="0">
                <a:blip r:embed="rId2"/>
                <a:stretch>
                  <a:fillRect t="-193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331960"/>
            <a:ext cx="8229600" cy="1143000"/>
          </a:xfrm>
        </p:spPr>
        <p:txBody>
          <a:bodyPr/>
          <a:lstStyle/>
          <a:p>
            <a:r>
              <a:rPr lang="en-US" dirty="0" smtClean="0"/>
              <a:t>Most Common Use for Welding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8422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80726" y="838200"/>
            <a:ext cx="8910873" cy="5334000"/>
          </a:xfrm>
        </p:spPr>
        <p:txBody>
          <a:bodyPr>
            <a:normAutofit/>
          </a:bodyPr>
          <a:lstStyle/>
          <a:p>
            <a:endParaRPr lang="en-US" dirty="0" smtClean="0"/>
          </a:p>
          <a:p>
            <a:pPr marL="109728" indent="0">
              <a:buNone/>
            </a:pPr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This website will give you practice with reading a ruler to the nearest 16</a:t>
            </a:r>
            <a:r>
              <a:rPr lang="en-US" baseline="30000" dirty="0" smtClean="0"/>
              <a:t>th</a:t>
            </a:r>
            <a:r>
              <a:rPr lang="en-US" dirty="0" smtClean="0"/>
              <a:t> of an inch:  </a:t>
            </a:r>
            <a:r>
              <a:rPr lang="en-US" dirty="0" smtClean="0">
                <a:hlinkClick r:id="rId2"/>
              </a:rPr>
              <a:t>http</a:t>
            </a:r>
            <a:r>
              <a:rPr lang="en-US" dirty="0">
                <a:hlinkClick r:id="rId2"/>
              </a:rPr>
              <a:t>://www.rulergame.net</a:t>
            </a:r>
            <a:r>
              <a:rPr lang="en-US" dirty="0" smtClean="0">
                <a:hlinkClick r:id="rId2"/>
              </a:rPr>
              <a:t>/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76200" y="-15844"/>
            <a:ext cx="8229600" cy="1143000"/>
          </a:xfrm>
        </p:spPr>
        <p:txBody>
          <a:bodyPr/>
          <a:lstStyle/>
          <a:p>
            <a:r>
              <a:rPr lang="en-US" dirty="0" smtClean="0"/>
              <a:t>Most Common Use for Welding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 cstate="print">
            <a:lum contrast="-3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14000" contrast="-1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17036" b="29630"/>
          <a:stretch/>
        </p:blipFill>
        <p:spPr>
          <a:xfrm>
            <a:off x="457200" y="2218217"/>
            <a:ext cx="4495800" cy="134874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12" t="24321" b="26296"/>
          <a:stretch/>
        </p:blipFill>
        <p:spPr>
          <a:xfrm>
            <a:off x="457200" y="3685800"/>
            <a:ext cx="4495800" cy="126286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00" t="18889" r="1666" b="39630"/>
          <a:stretch/>
        </p:blipFill>
        <p:spPr>
          <a:xfrm>
            <a:off x="457200" y="877214"/>
            <a:ext cx="4495800" cy="12221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4443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1"/>
  <p:tag name="TIME" val="15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Paper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Cambria">
      <a:majorFont>
        <a:latin typeface="Cambria" panose="02040503050406030204"/>
        <a:ea typeface=""/>
        <a:cs typeface=""/>
        <a:font script="Jpan" typeface="HG明朝B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mbria" panose="02040503050406030204"/>
        <a:ea typeface=""/>
        <a:cs typeface=""/>
        <a:font script="Jpan" typeface="HG明朝B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804</TotalTime>
  <Words>614</Words>
  <Application>Microsoft Office PowerPoint</Application>
  <PresentationFormat>On-screen Show (4:3)</PresentationFormat>
  <Paragraphs>170</Paragraphs>
  <Slides>27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34" baseType="lpstr">
      <vt:lpstr>Calibri</vt:lpstr>
      <vt:lpstr>Cambria</vt:lpstr>
      <vt:lpstr>Cambria Math</vt:lpstr>
      <vt:lpstr>Verdana</vt:lpstr>
      <vt:lpstr>Wingdings 2</vt:lpstr>
      <vt:lpstr>Wingdings 3</vt:lpstr>
      <vt:lpstr>Concourse</vt:lpstr>
      <vt:lpstr>Fractions (Part 1)</vt:lpstr>
      <vt:lpstr>Objectives</vt:lpstr>
      <vt:lpstr>Uses of Fractions</vt:lpstr>
      <vt:lpstr>What is a fraction</vt:lpstr>
      <vt:lpstr>Reducing Fractions</vt:lpstr>
      <vt:lpstr>Reducing Fractions</vt:lpstr>
      <vt:lpstr>Try Yourself</vt:lpstr>
      <vt:lpstr>Most Common Use for Welding</vt:lpstr>
      <vt:lpstr>Most Common Use for Welding</vt:lpstr>
      <vt:lpstr>Reading a Steel Rule (Ruler)</vt:lpstr>
      <vt:lpstr>Reading a Steel Rule (Ruler)</vt:lpstr>
      <vt:lpstr>Try Yourself</vt:lpstr>
      <vt:lpstr>Try Yourself</vt:lpstr>
      <vt:lpstr>Try Yourself</vt:lpstr>
      <vt:lpstr>Types of fractions</vt:lpstr>
      <vt:lpstr>Types of fractions</vt:lpstr>
      <vt:lpstr>Types of fractions</vt:lpstr>
      <vt:lpstr>Improper Fractions/Mixed Numbers</vt:lpstr>
      <vt:lpstr>Improper Fractions/Mixed Numbers</vt:lpstr>
      <vt:lpstr>Try Yourself</vt:lpstr>
      <vt:lpstr>Writing Fractions With Higher Terms</vt:lpstr>
      <vt:lpstr>Writing Fractions with Higher Terms</vt:lpstr>
      <vt:lpstr>Try Yourself</vt:lpstr>
      <vt:lpstr>Try Yourself</vt:lpstr>
      <vt:lpstr>Writing Fractions with Higher Terms</vt:lpstr>
      <vt:lpstr>Application Problem</vt:lpstr>
      <vt:lpstr>Try Yourself</vt:lpstr>
    </vt:vector>
  </TitlesOfParts>
  <Company>NWTC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Whole Numbers (Part 1)</dc:title>
  <dc:creator>NWTC</dc:creator>
  <cp:lastModifiedBy>SC314E-76360</cp:lastModifiedBy>
  <cp:revision>67</cp:revision>
  <dcterms:created xsi:type="dcterms:W3CDTF">2010-08-17T20:49:24Z</dcterms:created>
  <dcterms:modified xsi:type="dcterms:W3CDTF">2018-05-29T18:31:25Z</dcterms:modified>
</cp:coreProperties>
</file>