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311" r:id="rId2"/>
    <p:sldId id="258" r:id="rId3"/>
    <p:sldId id="310" r:id="rId4"/>
    <p:sldId id="265" r:id="rId5"/>
    <p:sldId id="266" r:id="rId6"/>
    <p:sldId id="268" r:id="rId7"/>
    <p:sldId id="270" r:id="rId8"/>
    <p:sldId id="272" r:id="rId9"/>
    <p:sldId id="273" r:id="rId10"/>
    <p:sldId id="274" r:id="rId11"/>
    <p:sldId id="275" r:id="rId12"/>
    <p:sldId id="305" r:id="rId13"/>
    <p:sldId id="276" r:id="rId14"/>
    <p:sldId id="277" r:id="rId15"/>
    <p:sldId id="278" r:id="rId16"/>
    <p:sldId id="279" r:id="rId17"/>
    <p:sldId id="280" r:id="rId18"/>
    <p:sldId id="306" r:id="rId19"/>
    <p:sldId id="281" r:id="rId20"/>
    <p:sldId id="282" r:id="rId21"/>
    <p:sldId id="283" r:id="rId22"/>
    <p:sldId id="284" r:id="rId23"/>
    <p:sldId id="285" r:id="rId24"/>
    <p:sldId id="286" r:id="rId25"/>
    <p:sldId id="287" r:id="rId26"/>
    <p:sldId id="304" r:id="rId27"/>
    <p:sldId id="307" r:id="rId28"/>
    <p:sldId id="289" r:id="rId29"/>
    <p:sldId id="290" r:id="rId30"/>
    <p:sldId id="308" r:id="rId31"/>
    <p:sldId id="293" r:id="rId32"/>
    <p:sldId id="292" r:id="rId33"/>
    <p:sldId id="312" r:id="rId34"/>
    <p:sldId id="291"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438" y="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dirty="0" smtClean="0"/>
              <a:t>Click to edit Master subtitle style</a:t>
            </a:r>
            <a:endParaRPr kumimoji="0" lang="en-US" dirty="0"/>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E124FEA-A5AD-4FAA-93FE-048B972C6B8D}" type="datetimeFigureOut">
              <a:rPr lang="en-US" smtClean="0"/>
              <a:t>5/29/2018</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DEB9DA07-D47A-43B4-A298-7DFBD61E09E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124FEA-A5AD-4FAA-93FE-048B972C6B8D}" type="datetimeFigureOut">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DA07-D47A-43B4-A298-7DFBD61E09E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124FEA-A5AD-4FAA-93FE-048B972C6B8D}" type="datetimeFigureOut">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DA07-D47A-43B4-A298-7DFBD61E09E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4" name="Date Placeholder 3"/>
          <p:cNvSpPr>
            <a:spLocks noGrp="1"/>
          </p:cNvSpPr>
          <p:nvPr>
            <p:ph type="dt" sz="half" idx="10"/>
          </p:nvPr>
        </p:nvSpPr>
        <p:spPr/>
        <p:txBody>
          <a:bodyPr/>
          <a:lstStyle/>
          <a:p>
            <a:fld id="{FE124FEA-A5AD-4FAA-93FE-048B972C6B8D}" type="datetimeFigureOut">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DA07-D47A-43B4-A298-7DFBD61E09EF}"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E124FEA-A5AD-4FAA-93FE-048B972C6B8D}" type="datetimeFigureOut">
              <a:rPr lang="en-US" smtClean="0"/>
              <a:t>5/29/2018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B9DA07-D47A-43B4-A298-7DFBD61E09EF}"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124FEA-A5AD-4FAA-93FE-048B972C6B8D}" type="datetimeFigureOut">
              <a:rPr lang="en-US" smtClean="0"/>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DA07-D47A-43B4-A298-7DFBD61E09EF}" type="slidenum">
              <a:rPr lang="en-US" smtClean="0"/>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E124FEA-A5AD-4FAA-93FE-048B972C6B8D}" type="datetimeFigureOut">
              <a:rPr lang="en-US" smtClean="0"/>
              <a:t>5/29/2018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B9DA07-D47A-43B4-A298-7DFBD61E09E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E124FEA-A5AD-4FAA-93FE-048B972C6B8D}" type="datetimeFigureOut">
              <a:rPr lang="en-US" smtClean="0"/>
              <a:t>5/29/2018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B9DA07-D47A-43B4-A298-7DFBD61E09EF}" type="slidenum">
              <a:rPr lang="en-US" smtClean="0"/>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124FEA-A5AD-4FAA-93FE-048B972C6B8D}" type="datetimeFigureOut">
              <a:rPr lang="en-US" smtClean="0"/>
              <a:t>5/29/2018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B9DA07-D47A-43B4-A298-7DFBD61E09E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FE124FEA-A5AD-4FAA-93FE-048B972C6B8D}" type="datetimeFigureOut">
              <a:rPr lang="en-US" smtClean="0"/>
              <a:t>5/29/2018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B9DA07-D47A-43B4-A298-7DFBD61E09E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E124FEA-A5AD-4FAA-93FE-048B972C6B8D}" type="datetimeFigureOut">
              <a:rPr lang="en-US" smtClean="0"/>
              <a:t>5/29/2018</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DEB9DA07-D47A-43B4-A298-7DFBD61E09EF}"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E124FEA-A5AD-4FAA-93FE-048B972C6B8D}" type="datetimeFigureOut">
              <a:rPr lang="en-US" smtClean="0"/>
              <a:t>5/29/2018</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DEB9DA07-D47A-43B4-A298-7DFBD61E09E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hyperlink" Target="http://www.nwtc.edu/mathnsf" TargetMode="External"/><Relationship Id="rId5" Type="http://schemas.openxmlformats.org/officeDocument/2006/relationships/hyperlink" Target="http://creativecommons.org/licenses/by/4.0/" TargetMode="Externa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2.xml.rels><?xml version="1.0" encoding="UTF-8" standalone="yes"?>
<Relationships xmlns="http://schemas.openxmlformats.org/package/2006/relationships"><Relationship Id="rId3" Type="http://schemas.openxmlformats.org/officeDocument/2006/relationships/hyperlink" Target="http://www.classzone.com/cz/books/pre_alg/resources/pdfs/formulas_and_tables/palg_table_of_trig_ratios.pdf" TargetMode="Externa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5.xml"/></Relationships>
</file>

<file path=ppt/slides/_rels/slide2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9.xml"/></Relationships>
</file>

<file path=ppt/slides/_rels/slide3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Layout" Target="../slideLayouts/slideLayout2.xml"/><Relationship Id="rId1" Type="http://schemas.openxmlformats.org/officeDocument/2006/relationships/tags" Target="../tags/tag30.xml"/></Relationships>
</file>

<file path=ppt/slides/_rels/slide3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s://www.wisc-online.com/Objects/ViewObject.aspx?ID=MSR3603" TargetMode="External"/><Relationship Id="rId2" Type="http://schemas.openxmlformats.org/officeDocument/2006/relationships/slideLayout" Target="../slideLayouts/slideLayout2.xml"/><Relationship Id="rId1" Type="http://schemas.openxmlformats.org/officeDocument/2006/relationships/tags" Target="../tags/tag31.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7.xml.rels><?xml version="1.0" encoding="UTF-8" standalone="yes"?>
<Relationships xmlns="http://schemas.openxmlformats.org/package/2006/relationships"><Relationship Id="rId3" Type="http://schemas.openxmlformats.org/officeDocument/2006/relationships/hyperlink" Target="http://www.classzone.com/cz/books/pre_alg/resources/pdfs/formulas_and_tables/palg_table_of_trig_ratios.pdf" TargetMode="Externa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919163"/>
            <a:ext cx="8915400" cy="1142999"/>
          </a:xfrm>
        </p:spPr>
        <p:txBody>
          <a:bodyPr>
            <a:noAutofit/>
          </a:bodyPr>
          <a:lstStyle/>
          <a:p>
            <a:pPr algn="ctr"/>
            <a:r>
              <a:rPr lang="en-US" sz="6600" dirty="0" smtClean="0"/>
              <a:t>Right Triangle Trigonometry (Part 2)</a:t>
            </a:r>
            <a:endParaRPr lang="en-US" sz="6600" dirty="0"/>
          </a:p>
        </p:txBody>
      </p:sp>
      <p:pic>
        <p:nvPicPr>
          <p:cNvPr id="6" name="Picture 5"/>
          <p:cNvPicPr/>
          <p:nvPr/>
        </p:nvPicPr>
        <p:blipFill rotWithShape="1">
          <a:blip r:embed="rId3">
            <a:extLst>
              <a:ext uri="{28A0092B-C50C-407E-A947-70E740481C1C}">
                <a14:useLocalDpi xmlns:a14="http://schemas.microsoft.com/office/drawing/2010/main" val="0"/>
              </a:ext>
            </a:extLst>
          </a:blip>
          <a:srcRect b="28443"/>
          <a:stretch/>
        </p:blipFill>
        <p:spPr bwMode="auto">
          <a:xfrm>
            <a:off x="2177" y="3733800"/>
            <a:ext cx="2001520" cy="758825"/>
          </a:xfrm>
          <a:prstGeom prst="rect">
            <a:avLst/>
          </a:prstGeom>
          <a:noFill/>
          <a:ln>
            <a:noFill/>
          </a:ln>
          <a:extLst>
            <a:ext uri="{53640926-AAD7-44D8-BBD7-CCE9431645EC}">
              <a14:shadowObscured xmlns:a14="http://schemas.microsoft.com/office/drawing/2010/main"/>
            </a:ext>
          </a:extLst>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7620000" y="3581400"/>
            <a:ext cx="1215707" cy="1139825"/>
          </a:xfrm>
          <a:prstGeom prst="rect">
            <a:avLst/>
          </a:prstGeom>
        </p:spPr>
      </p:pic>
      <p:sp>
        <p:nvSpPr>
          <p:cNvPr id="8" name="Subtitle 2"/>
          <p:cNvSpPr>
            <a:spLocks noGrp="1"/>
          </p:cNvSpPr>
          <p:nvPr>
            <p:ph type="subTitle" idx="1"/>
          </p:nvPr>
        </p:nvSpPr>
        <p:spPr>
          <a:xfrm>
            <a:off x="2032272" y="2057400"/>
            <a:ext cx="5463903" cy="3048000"/>
          </a:xfrm>
        </p:spPr>
        <p:txBody>
          <a:bodyPr>
            <a:normAutofit fontScale="62500" lnSpcReduction="20000"/>
          </a:bodyPr>
          <a:lstStyle/>
          <a:p>
            <a:pPr algn="l"/>
            <a:r>
              <a:rPr lang="en-US" dirty="0" smtClean="0"/>
              <a:t>- This </a:t>
            </a:r>
            <a:r>
              <a:rPr lang="en-US" dirty="0"/>
              <a:t>material is based on work supported by the National Science Foundation under Grant No. DUE-1406857. Any opinions, findings, and conclusions or recommendations expressed in this material are those of the author(s) and do not necessarily reflect the views of the National Science Foundation</a:t>
            </a:r>
            <a:r>
              <a:rPr lang="en-US" dirty="0" smtClean="0"/>
              <a:t>.</a:t>
            </a:r>
          </a:p>
          <a:p>
            <a:pPr algn="l"/>
            <a:r>
              <a:rPr lang="en-US" dirty="0" smtClean="0"/>
              <a:t>- This </a:t>
            </a:r>
            <a:r>
              <a:rPr lang="en-US" dirty="0"/>
              <a:t>work is licensed under the Creative Commons Attribution 4.0 International License. To view a copy of this license, visit </a:t>
            </a:r>
            <a:r>
              <a:rPr lang="en-US" u="sng" dirty="0">
                <a:hlinkClick r:id="rId5"/>
              </a:rPr>
              <a:t>http://creativecommons.org/licenses/by/4.0/</a:t>
            </a:r>
            <a:r>
              <a:rPr lang="en-US" dirty="0"/>
              <a:t>.</a:t>
            </a:r>
          </a:p>
          <a:p>
            <a:pPr algn="l"/>
            <a:r>
              <a:rPr lang="en-US" dirty="0" smtClean="0"/>
              <a:t>- For </a:t>
            </a:r>
            <a:r>
              <a:rPr lang="en-US" dirty="0"/>
              <a:t>answer keys and additional resources about this activity, go to </a:t>
            </a:r>
            <a:r>
              <a:rPr lang="en-US" u="sng" dirty="0">
                <a:hlinkClick r:id="rId6"/>
              </a:rPr>
              <a:t>www.nwtc.edu/mathnsf</a:t>
            </a:r>
            <a:r>
              <a:rPr lang="en-US" dirty="0"/>
              <a:t> and submit the form for more information</a:t>
            </a:r>
            <a:r>
              <a:rPr lang="en-US" dirty="0" smtClean="0"/>
              <a:t>.</a:t>
            </a:r>
            <a:endParaRPr lang="en-US" dirty="0"/>
          </a:p>
        </p:txBody>
      </p:sp>
    </p:spTree>
    <p:custDataLst>
      <p:tags r:id="rId1"/>
    </p:custDataLst>
    <p:extLst>
      <p:ext uri="{BB962C8B-B14F-4D97-AF65-F5344CB8AC3E}">
        <p14:creationId xmlns:p14="http://schemas.microsoft.com/office/powerpoint/2010/main" val="14214684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Situation 1 – unknown on top</a:t>
            </a:r>
            <a:endParaRPr lang="en-US" dirty="0"/>
          </a:p>
        </p:txBody>
      </p:sp>
      <p:sp>
        <p:nvSpPr>
          <p:cNvPr id="4" name="Content Placeholder 1"/>
          <p:cNvSpPr>
            <a:spLocks noGrp="1"/>
          </p:cNvSpPr>
          <p:nvPr>
            <p:ph idx="1"/>
          </p:nvPr>
        </p:nvSpPr>
        <p:spPr>
          <a:xfrm>
            <a:off x="457200" y="1481328"/>
            <a:ext cx="8534400" cy="4525963"/>
          </a:xfrm>
        </p:spPr>
        <p:txBody>
          <a:bodyPr/>
          <a:lstStyle/>
          <a:p>
            <a:r>
              <a:rPr lang="en-US" dirty="0" smtClean="0"/>
              <a:t>Example:  Find x:  </a:t>
            </a:r>
            <a:r>
              <a:rPr lang="en-US" sz="2000" dirty="0" smtClean="0"/>
              <a:t>(Round to the nearest 16</a:t>
            </a:r>
            <a:r>
              <a:rPr lang="en-US" sz="2000" baseline="30000" dirty="0" smtClean="0"/>
              <a:t>th</a:t>
            </a:r>
            <a:r>
              <a:rPr lang="en-US" sz="2000" dirty="0" smtClean="0"/>
              <a:t> of an inch.)</a:t>
            </a:r>
          </a:p>
        </p:txBody>
      </p:sp>
      <p:sp>
        <p:nvSpPr>
          <p:cNvPr id="5" name="Right Triangle 4"/>
          <p:cNvSpPr/>
          <p:nvPr/>
        </p:nvSpPr>
        <p:spPr>
          <a:xfrm rot="10800000">
            <a:off x="1447800" y="2438400"/>
            <a:ext cx="2057400" cy="7620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3505200" y="2614136"/>
            <a:ext cx="1066800" cy="369332"/>
          </a:xfrm>
          <a:prstGeom prst="rect">
            <a:avLst/>
          </a:prstGeom>
          <a:noFill/>
        </p:spPr>
        <p:txBody>
          <a:bodyPr wrap="square" rtlCol="0">
            <a:spAutoFit/>
          </a:bodyPr>
          <a:lstStyle/>
          <a:p>
            <a:r>
              <a:rPr lang="en-US" dirty="0" smtClean="0"/>
              <a:t>15 ½“</a:t>
            </a:r>
            <a:endParaRPr lang="en-US" dirty="0">
              <a:latin typeface="Calibri" pitchFamily="34" charset="0"/>
            </a:endParaRPr>
          </a:p>
        </p:txBody>
      </p:sp>
      <p:sp>
        <p:nvSpPr>
          <p:cNvPr id="7" name="TextBox 6"/>
          <p:cNvSpPr txBox="1"/>
          <p:nvPr/>
        </p:nvSpPr>
        <p:spPr>
          <a:xfrm>
            <a:off x="2833255" y="3237592"/>
            <a:ext cx="1066800" cy="338554"/>
          </a:xfrm>
          <a:prstGeom prst="rect">
            <a:avLst/>
          </a:prstGeom>
          <a:noFill/>
        </p:spPr>
        <p:txBody>
          <a:bodyPr wrap="square" rtlCol="0">
            <a:spAutoFit/>
          </a:bodyPr>
          <a:lstStyle/>
          <a:p>
            <a:r>
              <a:rPr lang="en-US" sz="1600" dirty="0" smtClean="0"/>
              <a:t>71° 30’</a:t>
            </a:r>
            <a:endParaRPr lang="en-US" sz="1600" dirty="0">
              <a:latin typeface="Calibri" pitchFamily="34" charset="0"/>
            </a:endParaRPr>
          </a:p>
        </p:txBody>
      </p:sp>
      <p:sp>
        <p:nvSpPr>
          <p:cNvPr id="8" name="TextBox 7"/>
          <p:cNvSpPr txBox="1"/>
          <p:nvPr/>
        </p:nvSpPr>
        <p:spPr>
          <a:xfrm>
            <a:off x="2209800" y="2069068"/>
            <a:ext cx="10668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9" name="Rectangle 8"/>
          <p:cNvSpPr/>
          <p:nvPr/>
        </p:nvSpPr>
        <p:spPr>
          <a:xfrm>
            <a:off x="3276600" y="244271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133086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Try Yourself</a:t>
            </a:r>
            <a:endParaRPr lang="en-US" dirty="0"/>
          </a:p>
        </p:txBody>
      </p:sp>
      <p:sp>
        <p:nvSpPr>
          <p:cNvPr id="4" name="Content Placeholder 1"/>
          <p:cNvSpPr>
            <a:spLocks noGrp="1"/>
          </p:cNvSpPr>
          <p:nvPr>
            <p:ph idx="1"/>
          </p:nvPr>
        </p:nvSpPr>
        <p:spPr/>
        <p:txBody>
          <a:bodyPr/>
          <a:lstStyle/>
          <a:p>
            <a:r>
              <a:rPr lang="en-US" dirty="0" smtClean="0"/>
              <a:t>1)  Find a:</a:t>
            </a:r>
            <a:endParaRPr lang="en-US" sz="2000" dirty="0" smtClean="0"/>
          </a:p>
        </p:txBody>
      </p:sp>
      <p:sp>
        <p:nvSpPr>
          <p:cNvPr id="5" name="Right Triangle 4"/>
          <p:cNvSpPr/>
          <p:nvPr/>
        </p:nvSpPr>
        <p:spPr>
          <a:xfrm>
            <a:off x="1447800" y="2438400"/>
            <a:ext cx="838200" cy="15240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866900" y="2835809"/>
            <a:ext cx="1066800" cy="369332"/>
          </a:xfrm>
          <a:prstGeom prst="rect">
            <a:avLst/>
          </a:prstGeom>
          <a:noFill/>
        </p:spPr>
        <p:txBody>
          <a:bodyPr wrap="square" rtlCol="0">
            <a:spAutoFit/>
          </a:bodyPr>
          <a:lstStyle/>
          <a:p>
            <a:r>
              <a:rPr lang="en-US" dirty="0" smtClean="0"/>
              <a:t>10”</a:t>
            </a:r>
            <a:endParaRPr lang="en-US" dirty="0">
              <a:latin typeface="Calibri" pitchFamily="34" charset="0"/>
            </a:endParaRPr>
          </a:p>
        </p:txBody>
      </p:sp>
      <p:sp>
        <p:nvSpPr>
          <p:cNvPr id="7" name="TextBox 6"/>
          <p:cNvSpPr txBox="1"/>
          <p:nvPr/>
        </p:nvSpPr>
        <p:spPr>
          <a:xfrm>
            <a:off x="800100" y="3015734"/>
            <a:ext cx="1066800" cy="369332"/>
          </a:xfrm>
          <a:prstGeom prst="rect">
            <a:avLst/>
          </a:prstGeom>
          <a:noFill/>
        </p:spPr>
        <p:txBody>
          <a:bodyPr wrap="square" rtlCol="0">
            <a:spAutoFit/>
          </a:bodyPr>
          <a:lstStyle/>
          <a:p>
            <a:r>
              <a:rPr lang="en-US" dirty="0" smtClean="0"/>
              <a:t>a</a:t>
            </a:r>
            <a:endParaRPr lang="en-US" dirty="0">
              <a:latin typeface="Calibri" pitchFamily="34" charset="0"/>
            </a:endParaRPr>
          </a:p>
        </p:txBody>
      </p:sp>
      <p:sp>
        <p:nvSpPr>
          <p:cNvPr id="8" name="TextBox 7"/>
          <p:cNvSpPr txBox="1"/>
          <p:nvPr/>
        </p:nvSpPr>
        <p:spPr>
          <a:xfrm>
            <a:off x="1219200" y="2133600"/>
            <a:ext cx="1066800" cy="369332"/>
          </a:xfrm>
          <a:prstGeom prst="rect">
            <a:avLst/>
          </a:prstGeom>
          <a:noFill/>
        </p:spPr>
        <p:txBody>
          <a:bodyPr wrap="square" rtlCol="0">
            <a:spAutoFit/>
          </a:bodyPr>
          <a:lstStyle/>
          <a:p>
            <a:r>
              <a:rPr lang="en-US" dirty="0" smtClean="0"/>
              <a:t>28°</a:t>
            </a:r>
            <a:endParaRPr lang="en-US" dirty="0">
              <a:latin typeface="Calibri" pitchFamily="34" charset="0"/>
            </a:endParaRPr>
          </a:p>
        </p:txBody>
      </p:sp>
      <p:sp>
        <p:nvSpPr>
          <p:cNvPr id="9" name="Rectangle 8"/>
          <p:cNvSpPr/>
          <p:nvPr/>
        </p:nvSpPr>
        <p:spPr>
          <a:xfrm>
            <a:off x="1447800" y="377190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4967279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Try Yourself</a:t>
            </a:r>
            <a:endParaRPr lang="en-US" dirty="0"/>
          </a:p>
        </p:txBody>
      </p:sp>
      <p:sp>
        <p:nvSpPr>
          <p:cNvPr id="4" name="Content Placeholder 1"/>
          <p:cNvSpPr>
            <a:spLocks noGrp="1"/>
          </p:cNvSpPr>
          <p:nvPr>
            <p:ph idx="1"/>
          </p:nvPr>
        </p:nvSpPr>
        <p:spPr/>
        <p:txBody>
          <a:bodyPr/>
          <a:lstStyle/>
          <a:p>
            <a:r>
              <a:rPr lang="en-US" dirty="0" smtClean="0"/>
              <a:t>2) Find </a:t>
            </a:r>
            <a:r>
              <a:rPr lang="en-US" dirty="0"/>
              <a:t>x</a:t>
            </a:r>
            <a:r>
              <a:rPr lang="en-US" dirty="0" smtClean="0"/>
              <a:t>:</a:t>
            </a:r>
            <a:endParaRPr lang="en-US" sz="2000" dirty="0" smtClean="0"/>
          </a:p>
        </p:txBody>
      </p:sp>
      <p:sp>
        <p:nvSpPr>
          <p:cNvPr id="5" name="Right Triangle 4"/>
          <p:cNvSpPr/>
          <p:nvPr/>
        </p:nvSpPr>
        <p:spPr>
          <a:xfrm rot="5400000">
            <a:off x="2069592" y="2090040"/>
            <a:ext cx="838200" cy="15240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p:cNvSpPr txBox="1"/>
              <p:nvPr/>
            </p:nvSpPr>
            <p:spPr>
              <a:xfrm>
                <a:off x="2196084" y="1931142"/>
                <a:ext cx="1066800" cy="484043"/>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3</m:t>
                    </m:r>
                    <m:f>
                      <m:fPr>
                        <m:ctrlPr>
                          <a:rPr lang="en-US" b="0" i="1" smtClean="0">
                            <a:latin typeface="Cambria Math" panose="02040503050406030204" pitchFamily="18" charset="0"/>
                          </a:rPr>
                        </m:ctrlPr>
                      </m:fPr>
                      <m:num>
                        <m:r>
                          <a:rPr lang="en-US" b="0" i="1" smtClean="0">
                            <a:latin typeface="Cambria Math" panose="02040503050406030204" pitchFamily="18" charset="0"/>
                          </a:rPr>
                          <m:t>3</m:t>
                        </m:r>
                      </m:num>
                      <m:den>
                        <m:r>
                          <a:rPr lang="en-US" b="0" i="1" smtClean="0">
                            <a:latin typeface="Cambria Math" panose="02040503050406030204" pitchFamily="18" charset="0"/>
                          </a:rPr>
                          <m:t>4</m:t>
                        </m:r>
                      </m:den>
                    </m:f>
                  </m:oMath>
                </a14:m>
                <a:r>
                  <a:rPr lang="en-US" dirty="0" smtClean="0"/>
                  <a:t>”</a:t>
                </a:r>
                <a:endParaRPr lang="en-US" dirty="0">
                  <a:latin typeface="Calibri"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2196084" y="1931142"/>
                <a:ext cx="1066800" cy="484043"/>
              </a:xfrm>
              <a:prstGeom prst="rect">
                <a:avLst/>
              </a:prstGeom>
              <a:blipFill rotWithShape="0">
                <a:blip r:embed="rId3"/>
                <a:stretch>
                  <a:fillRect b="-6329"/>
                </a:stretch>
              </a:blipFill>
            </p:spPr>
            <p:txBody>
              <a:bodyPr/>
              <a:lstStyle/>
              <a:p>
                <a:r>
                  <a:rPr lang="en-US">
                    <a:noFill/>
                  </a:rPr>
                  <a:t> </a:t>
                </a:r>
              </a:p>
            </p:txBody>
          </p:sp>
        </mc:Fallback>
      </mc:AlternateContent>
      <p:sp>
        <p:nvSpPr>
          <p:cNvPr id="7" name="TextBox 6"/>
          <p:cNvSpPr txBox="1"/>
          <p:nvPr/>
        </p:nvSpPr>
        <p:spPr>
          <a:xfrm>
            <a:off x="1335786" y="2601047"/>
            <a:ext cx="1066800" cy="369332"/>
          </a:xfrm>
          <a:prstGeom prst="rect">
            <a:avLst/>
          </a:prstGeom>
          <a:noFill/>
        </p:spPr>
        <p:txBody>
          <a:bodyPr wrap="square" rtlCol="0">
            <a:spAutoFit/>
          </a:bodyPr>
          <a:lstStyle/>
          <a:p>
            <a:r>
              <a:rPr lang="en-US" dirty="0" smtClean="0">
                <a:latin typeface="+mj-lt"/>
              </a:rPr>
              <a:t>x</a:t>
            </a:r>
            <a:endParaRPr lang="en-US" dirty="0">
              <a:latin typeface="+mj-lt"/>
            </a:endParaRPr>
          </a:p>
        </p:txBody>
      </p:sp>
      <p:sp>
        <p:nvSpPr>
          <p:cNvPr id="8" name="TextBox 7"/>
          <p:cNvSpPr txBox="1"/>
          <p:nvPr/>
        </p:nvSpPr>
        <p:spPr>
          <a:xfrm>
            <a:off x="2500884" y="2379876"/>
            <a:ext cx="1066800" cy="369332"/>
          </a:xfrm>
          <a:prstGeom prst="rect">
            <a:avLst/>
          </a:prstGeom>
          <a:noFill/>
        </p:spPr>
        <p:txBody>
          <a:bodyPr wrap="square" rtlCol="0">
            <a:spAutoFit/>
          </a:bodyPr>
          <a:lstStyle/>
          <a:p>
            <a:r>
              <a:rPr lang="en-US" dirty="0" smtClean="0"/>
              <a:t>31°</a:t>
            </a:r>
            <a:endParaRPr lang="en-US" dirty="0">
              <a:latin typeface="Calibri" pitchFamily="34" charset="0"/>
            </a:endParaRPr>
          </a:p>
        </p:txBody>
      </p:sp>
      <p:sp>
        <p:nvSpPr>
          <p:cNvPr id="9" name="Rectangle 8"/>
          <p:cNvSpPr/>
          <p:nvPr/>
        </p:nvSpPr>
        <p:spPr>
          <a:xfrm>
            <a:off x="1722680" y="2421744"/>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9721443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52400" y="990600"/>
                <a:ext cx="8915400" cy="5016691"/>
              </a:xfrm>
            </p:spPr>
            <p:txBody>
              <a:bodyPr>
                <a:normAutofit lnSpcReduction="10000"/>
              </a:bodyPr>
              <a:lstStyle/>
              <a:p>
                <a:r>
                  <a:rPr lang="en-US" dirty="0" smtClean="0"/>
                  <a:t>Is this true?     2 = </a:t>
                </a:r>
                <a14:m>
                  <m:oMath xmlns:m="http://schemas.openxmlformats.org/officeDocument/2006/math">
                    <m:f>
                      <m:fPr>
                        <m:ctrlPr>
                          <a:rPr lang="en-US" sz="2000" i="1" smtClean="0">
                            <a:latin typeface="Cambria Math" panose="02040503050406030204" pitchFamily="18" charset="0"/>
                          </a:rPr>
                        </m:ctrlPr>
                      </m:fPr>
                      <m:num>
                        <m:r>
                          <m:rPr>
                            <m:nor/>
                          </m:rPr>
                          <a:rPr lang="en-US" sz="2000" b="0" i="0" smtClean="0"/>
                          <m:t>12</m:t>
                        </m:r>
                      </m:num>
                      <m:den>
                        <m:r>
                          <m:rPr>
                            <m:nor/>
                          </m:rPr>
                          <a:rPr lang="en-US" sz="2000" b="0" i="0" smtClean="0"/>
                          <m:t>6</m:t>
                        </m:r>
                      </m:den>
                    </m:f>
                  </m:oMath>
                </a14:m>
                <a:endParaRPr lang="en-US" dirty="0" smtClean="0"/>
              </a:p>
              <a:p>
                <a:r>
                  <a:rPr lang="en-US" dirty="0" smtClean="0"/>
                  <a:t>How do you determine 6 is correct in that spot?</a:t>
                </a:r>
              </a:p>
              <a:p>
                <a:endParaRPr lang="en-US" dirty="0"/>
              </a:p>
              <a:p>
                <a:r>
                  <a:rPr lang="en-US" dirty="0" smtClean="0"/>
                  <a:t>Ex:  Find x:    4 = </a:t>
                </a:r>
                <a14:m>
                  <m:oMath xmlns:m="http://schemas.openxmlformats.org/officeDocument/2006/math">
                    <m:f>
                      <m:fPr>
                        <m:ctrlPr>
                          <a:rPr lang="en-US" sz="2000" i="1">
                            <a:latin typeface="Cambria Math" panose="02040503050406030204" pitchFamily="18" charset="0"/>
                          </a:rPr>
                        </m:ctrlPr>
                      </m:fPr>
                      <m:num>
                        <m:r>
                          <m:rPr>
                            <m:nor/>
                          </m:rPr>
                          <a:rPr lang="en-US" sz="2000" b="0" i="0" smtClean="0"/>
                          <m:t>20</m:t>
                        </m:r>
                      </m:num>
                      <m:den>
                        <m:r>
                          <m:rPr>
                            <m:nor/>
                          </m:rPr>
                          <a:rPr lang="en-US" sz="2000" b="0" i="0" smtClean="0"/>
                          <m:t>x</m:t>
                        </m:r>
                      </m:den>
                    </m:f>
                  </m:oMath>
                </a14:m>
                <a:endParaRPr lang="en-US" dirty="0" smtClean="0"/>
              </a:p>
              <a:p>
                <a:endParaRPr lang="en-US" dirty="0"/>
              </a:p>
              <a:p>
                <a:r>
                  <a:rPr lang="en-US" dirty="0" smtClean="0"/>
                  <a:t>Ex:  Find x:   9 </a:t>
                </a:r>
                <a:r>
                  <a:rPr lang="en-US" dirty="0"/>
                  <a:t>= </a:t>
                </a:r>
                <a14:m>
                  <m:oMath xmlns:m="http://schemas.openxmlformats.org/officeDocument/2006/math">
                    <m:f>
                      <m:fPr>
                        <m:ctrlPr>
                          <a:rPr lang="en-US" sz="2000" i="1">
                            <a:latin typeface="Cambria Math" panose="02040503050406030204" pitchFamily="18" charset="0"/>
                          </a:rPr>
                        </m:ctrlPr>
                      </m:fPr>
                      <m:num>
                        <m:r>
                          <m:rPr>
                            <m:nor/>
                          </m:rPr>
                          <a:rPr lang="en-US" sz="2000" b="0" i="0" smtClean="0"/>
                          <m:t>18</m:t>
                        </m:r>
                      </m:num>
                      <m:den>
                        <m:r>
                          <m:rPr>
                            <m:nor/>
                          </m:rPr>
                          <a:rPr lang="en-US" sz="2000"/>
                          <m:t>x</m:t>
                        </m:r>
                      </m:den>
                    </m:f>
                  </m:oMath>
                </a14:m>
                <a:endParaRPr lang="en-US" dirty="0" smtClean="0"/>
              </a:p>
              <a:p>
                <a:endParaRPr lang="en-US" dirty="0"/>
              </a:p>
              <a:p>
                <a:r>
                  <a:rPr lang="en-US" dirty="0" smtClean="0"/>
                  <a:t>Ex:  Find x:   11.32 </a:t>
                </a:r>
                <a:r>
                  <a:rPr lang="en-US" dirty="0"/>
                  <a:t>= </a:t>
                </a:r>
                <a14:m>
                  <m:oMath xmlns:m="http://schemas.openxmlformats.org/officeDocument/2006/math">
                    <m:f>
                      <m:fPr>
                        <m:ctrlPr>
                          <a:rPr lang="en-US" sz="2000" i="1">
                            <a:latin typeface="Cambria Math" panose="02040503050406030204" pitchFamily="18" charset="0"/>
                          </a:rPr>
                        </m:ctrlPr>
                      </m:fPr>
                      <m:num>
                        <m:r>
                          <m:rPr>
                            <m:nor/>
                          </m:rPr>
                          <a:rPr lang="en-US" sz="2000" b="0" i="0" smtClean="0"/>
                          <m:t>57.91</m:t>
                        </m:r>
                      </m:num>
                      <m:den>
                        <m:r>
                          <m:rPr>
                            <m:nor/>
                          </m:rPr>
                          <a:rPr lang="en-US" sz="2000"/>
                          <m:t>x</m:t>
                        </m:r>
                      </m:den>
                    </m:f>
                  </m:oMath>
                </a14:m>
                <a:endParaRPr lang="en-US" dirty="0" smtClean="0"/>
              </a:p>
              <a:p>
                <a:endParaRPr lang="en-US" dirty="0"/>
              </a:p>
              <a:p>
                <a:r>
                  <a:rPr lang="en-US" dirty="0"/>
                  <a:t>Ex:  Find x:    0.792 = </a:t>
                </a:r>
                <a14:m>
                  <m:oMath xmlns:m="http://schemas.openxmlformats.org/officeDocument/2006/math">
                    <m:f>
                      <m:fPr>
                        <m:ctrlPr>
                          <a:rPr lang="en-US" sz="2000" i="1">
                            <a:latin typeface="Cambria Math" panose="02040503050406030204" pitchFamily="18" charset="0"/>
                          </a:rPr>
                        </m:ctrlPr>
                      </m:fPr>
                      <m:num>
                        <m:r>
                          <m:rPr>
                            <m:nor/>
                          </m:rPr>
                          <a:rPr lang="en-US" sz="2000"/>
                          <m:t>15</m:t>
                        </m:r>
                      </m:num>
                      <m:den>
                        <m:r>
                          <m:rPr>
                            <m:nor/>
                          </m:rPr>
                          <a:rPr lang="en-US" sz="2000"/>
                          <m:t>x</m:t>
                        </m:r>
                      </m:den>
                    </m:f>
                  </m:oMath>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52400" y="990600"/>
                <a:ext cx="8915400" cy="5016691"/>
              </a:xfrm>
              <a:blipFill rotWithShape="0">
                <a:blip r:embed="rId3"/>
                <a:stretch>
                  <a:fillRect t="-1460"/>
                </a:stretch>
              </a:blipFill>
            </p:spPr>
            <p:txBody>
              <a:bodyPr/>
              <a:lstStyle/>
              <a:p>
                <a:r>
                  <a:rPr lang="en-US">
                    <a:noFill/>
                  </a:rPr>
                  <a:t> </a:t>
                </a:r>
              </a:p>
            </p:txBody>
          </p:sp>
        </mc:Fallback>
      </mc:AlternateContent>
      <p:sp>
        <p:nvSpPr>
          <p:cNvPr id="3" name="Title 2"/>
          <p:cNvSpPr>
            <a:spLocks noGrp="1"/>
          </p:cNvSpPr>
          <p:nvPr>
            <p:ph type="title"/>
          </p:nvPr>
        </p:nvSpPr>
        <p:spPr>
          <a:xfrm>
            <a:off x="76200" y="0"/>
            <a:ext cx="8229600" cy="1143000"/>
          </a:xfrm>
        </p:spPr>
        <p:txBody>
          <a:bodyPr>
            <a:normAutofit/>
          </a:bodyPr>
          <a:lstStyle/>
          <a:p>
            <a:r>
              <a:rPr lang="en-US" dirty="0" smtClean="0"/>
              <a:t>Solving for unknowns on bottom</a:t>
            </a:r>
            <a:endParaRPr lang="en-US" dirty="0"/>
          </a:p>
        </p:txBody>
      </p:sp>
    </p:spTree>
    <p:custDataLst>
      <p:tags r:id="rId1"/>
    </p:custDataLst>
    <p:extLst>
      <p:ext uri="{BB962C8B-B14F-4D97-AF65-F5344CB8AC3E}">
        <p14:creationId xmlns:p14="http://schemas.microsoft.com/office/powerpoint/2010/main" val="276336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457200" y="1481328"/>
                <a:ext cx="8610600" cy="4525963"/>
              </a:xfrm>
            </p:spPr>
            <p:txBody>
              <a:bodyPr/>
              <a:lstStyle/>
              <a:p>
                <a:r>
                  <a:rPr lang="en-US" dirty="0" smtClean="0"/>
                  <a:t>1)  Find x:   6 </a:t>
                </a:r>
                <a:r>
                  <a:rPr lang="en-US" dirty="0"/>
                  <a:t>= </a:t>
                </a:r>
                <a14:m>
                  <m:oMath xmlns:m="http://schemas.openxmlformats.org/officeDocument/2006/math">
                    <m:f>
                      <m:fPr>
                        <m:ctrlPr>
                          <a:rPr lang="en-US" sz="2000" i="1">
                            <a:latin typeface="Cambria Math" panose="02040503050406030204" pitchFamily="18" charset="0"/>
                          </a:rPr>
                        </m:ctrlPr>
                      </m:fPr>
                      <m:num>
                        <m:r>
                          <m:rPr>
                            <m:nor/>
                          </m:rPr>
                          <a:rPr lang="en-US" sz="2000" b="0" i="0" smtClean="0"/>
                          <m:t>42</m:t>
                        </m:r>
                      </m:num>
                      <m:den>
                        <m:r>
                          <m:rPr>
                            <m:nor/>
                          </m:rPr>
                          <a:rPr lang="en-US" sz="2000"/>
                          <m:t>x</m:t>
                        </m:r>
                      </m:den>
                    </m:f>
                  </m:oMath>
                </a14:m>
                <a:endParaRPr lang="en-US" dirty="0" smtClean="0"/>
              </a:p>
              <a:p>
                <a:endParaRPr lang="en-US" dirty="0" smtClean="0"/>
              </a:p>
              <a:p>
                <a:endParaRPr lang="en-US" dirty="0"/>
              </a:p>
              <a:p>
                <a:endParaRPr lang="en-US" dirty="0" smtClean="0"/>
              </a:p>
              <a:p>
                <a:endParaRPr lang="en-US" dirty="0"/>
              </a:p>
              <a:p>
                <a:r>
                  <a:rPr lang="en-US" dirty="0" smtClean="0"/>
                  <a:t>2)  Find x:   0.707 </a:t>
                </a:r>
                <a:r>
                  <a:rPr lang="en-US" dirty="0"/>
                  <a:t>= </a:t>
                </a:r>
                <a14:m>
                  <m:oMath xmlns:m="http://schemas.openxmlformats.org/officeDocument/2006/math">
                    <m:f>
                      <m:fPr>
                        <m:ctrlPr>
                          <a:rPr lang="en-US" sz="2000" i="1">
                            <a:latin typeface="Cambria Math" panose="02040503050406030204" pitchFamily="18" charset="0"/>
                          </a:rPr>
                        </m:ctrlPr>
                      </m:fPr>
                      <m:num>
                        <m:r>
                          <m:rPr>
                            <m:nor/>
                          </m:rPr>
                          <a:rPr lang="en-US" sz="2000" b="0" i="0" smtClean="0"/>
                          <m:t>9.625</m:t>
                        </m:r>
                      </m:num>
                      <m:den>
                        <m:r>
                          <m:rPr>
                            <m:nor/>
                          </m:rPr>
                          <a:rPr lang="en-US" sz="2000"/>
                          <m:t>x</m:t>
                        </m:r>
                      </m:den>
                    </m:f>
                  </m:oMath>
                </a14:m>
                <a:endParaRPr lang="en-US"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457200" y="1481328"/>
                <a:ext cx="8610600" cy="4525963"/>
              </a:xfrm>
              <a:blipFill rotWithShape="0">
                <a:blip r:embed="rId3"/>
                <a:stretch>
                  <a:fillRect t="-809"/>
                </a:stretch>
              </a:blipFill>
            </p:spPr>
            <p:txBody>
              <a:bodyPr/>
              <a:lstStyle/>
              <a:p>
                <a:r>
                  <a:rPr lang="en-US">
                    <a:noFill/>
                  </a:rPr>
                  <a:t> </a:t>
                </a:r>
              </a:p>
            </p:txBody>
          </p:sp>
        </mc:Fallback>
      </mc:AlternateContent>
      <p:sp>
        <p:nvSpPr>
          <p:cNvPr id="3" name="Title 2"/>
          <p:cNvSpPr>
            <a:spLocks noGrp="1"/>
          </p:cNvSpPr>
          <p:nvPr>
            <p:ph type="title"/>
          </p:nvPr>
        </p:nvSpPr>
        <p:spPr/>
        <p:txBody>
          <a:bodyPr>
            <a:normAutofit/>
          </a:bodyPr>
          <a:lstStyle/>
          <a:p>
            <a:r>
              <a:rPr lang="en-US" dirty="0" smtClean="0"/>
              <a:t>Try Yourself</a:t>
            </a:r>
            <a:endParaRPr lang="en-US" dirty="0"/>
          </a:p>
        </p:txBody>
      </p:sp>
    </p:spTree>
    <p:custDataLst>
      <p:tags r:id="rId1"/>
    </p:custDataLst>
    <p:extLst>
      <p:ext uri="{BB962C8B-B14F-4D97-AF65-F5344CB8AC3E}">
        <p14:creationId xmlns:p14="http://schemas.microsoft.com/office/powerpoint/2010/main" val="42114990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481328"/>
            <a:ext cx="8534400" cy="4525963"/>
          </a:xfrm>
        </p:spPr>
        <p:txBody>
          <a:bodyPr/>
          <a:lstStyle/>
          <a:p>
            <a:r>
              <a:rPr lang="en-US" dirty="0"/>
              <a:t>Example:  Find x</a:t>
            </a:r>
            <a:r>
              <a:rPr lang="en-US" dirty="0" smtClean="0"/>
              <a:t>:</a:t>
            </a:r>
            <a:endParaRPr lang="en-US" dirty="0"/>
          </a:p>
        </p:txBody>
      </p:sp>
      <p:sp>
        <p:nvSpPr>
          <p:cNvPr id="3" name="Title 2"/>
          <p:cNvSpPr>
            <a:spLocks noGrp="1"/>
          </p:cNvSpPr>
          <p:nvPr>
            <p:ph type="title"/>
          </p:nvPr>
        </p:nvSpPr>
        <p:spPr/>
        <p:txBody>
          <a:bodyPr>
            <a:normAutofit/>
          </a:bodyPr>
          <a:lstStyle/>
          <a:p>
            <a:r>
              <a:rPr lang="en-US" dirty="0" smtClean="0"/>
              <a:t>Situation 2 – unknown on bottom</a:t>
            </a:r>
            <a:endParaRPr lang="en-US" dirty="0"/>
          </a:p>
        </p:txBody>
      </p:sp>
      <p:sp>
        <p:nvSpPr>
          <p:cNvPr id="4" name="Right Triangle 3"/>
          <p:cNvSpPr/>
          <p:nvPr/>
        </p:nvSpPr>
        <p:spPr>
          <a:xfrm rot="10800000" flipH="1">
            <a:off x="1226126" y="2590800"/>
            <a:ext cx="2507673" cy="9144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828800" y="2221468"/>
            <a:ext cx="1066800" cy="369332"/>
          </a:xfrm>
          <a:prstGeom prst="rect">
            <a:avLst/>
          </a:prstGeom>
          <a:noFill/>
        </p:spPr>
        <p:txBody>
          <a:bodyPr wrap="square" rtlCol="0">
            <a:spAutoFit/>
          </a:bodyPr>
          <a:lstStyle/>
          <a:p>
            <a:r>
              <a:rPr lang="en-US" dirty="0" smtClean="0">
                <a:latin typeface="Calibri" pitchFamily="34" charset="0"/>
              </a:rPr>
              <a:t>5.7 mm</a:t>
            </a:r>
            <a:endParaRPr lang="en-US" dirty="0">
              <a:latin typeface="Calibri" pitchFamily="34" charset="0"/>
            </a:endParaRPr>
          </a:p>
        </p:txBody>
      </p:sp>
      <p:sp>
        <p:nvSpPr>
          <p:cNvPr id="6" name="TextBox 5"/>
          <p:cNvSpPr txBox="1"/>
          <p:nvPr/>
        </p:nvSpPr>
        <p:spPr>
          <a:xfrm>
            <a:off x="692725" y="2895785"/>
            <a:ext cx="10668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7" name="TextBox 6"/>
          <p:cNvSpPr txBox="1"/>
          <p:nvPr/>
        </p:nvSpPr>
        <p:spPr>
          <a:xfrm>
            <a:off x="1226125" y="2971800"/>
            <a:ext cx="1066800" cy="369332"/>
          </a:xfrm>
          <a:prstGeom prst="rect">
            <a:avLst/>
          </a:prstGeom>
          <a:noFill/>
        </p:spPr>
        <p:txBody>
          <a:bodyPr wrap="square" rtlCol="0">
            <a:spAutoFit/>
          </a:bodyPr>
          <a:lstStyle/>
          <a:p>
            <a:r>
              <a:rPr lang="en-US" dirty="0" smtClean="0"/>
              <a:t>52.5°</a:t>
            </a:r>
            <a:endParaRPr lang="en-US" dirty="0">
              <a:latin typeface="Calibri" pitchFamily="34" charset="0"/>
            </a:endParaRPr>
          </a:p>
        </p:txBody>
      </p:sp>
      <p:sp>
        <p:nvSpPr>
          <p:cNvPr id="8" name="Rectangle 7"/>
          <p:cNvSpPr/>
          <p:nvPr/>
        </p:nvSpPr>
        <p:spPr>
          <a:xfrm>
            <a:off x="1234362" y="259080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9988675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19200"/>
            <a:ext cx="8915400" cy="4788091"/>
          </a:xfrm>
        </p:spPr>
        <p:txBody>
          <a:bodyPr/>
          <a:lstStyle/>
          <a:p>
            <a:r>
              <a:rPr lang="en-US" dirty="0" smtClean="0"/>
              <a:t>Example:  Find c:  </a:t>
            </a:r>
            <a:r>
              <a:rPr lang="en-US" sz="2000" dirty="0" smtClean="0"/>
              <a:t>(Round to the closest foot and half inch.)</a:t>
            </a:r>
          </a:p>
        </p:txBody>
      </p:sp>
      <p:sp>
        <p:nvSpPr>
          <p:cNvPr id="3" name="Title 2"/>
          <p:cNvSpPr>
            <a:spLocks noGrp="1"/>
          </p:cNvSpPr>
          <p:nvPr>
            <p:ph type="title"/>
          </p:nvPr>
        </p:nvSpPr>
        <p:spPr>
          <a:xfrm>
            <a:off x="457200" y="274638"/>
            <a:ext cx="8229600" cy="868362"/>
          </a:xfrm>
        </p:spPr>
        <p:txBody>
          <a:bodyPr>
            <a:normAutofit/>
          </a:bodyPr>
          <a:lstStyle/>
          <a:p>
            <a:r>
              <a:rPr lang="en-US" dirty="0" smtClean="0"/>
              <a:t>Situation 2 – unknown on bottom</a:t>
            </a:r>
            <a:endParaRPr lang="en-US" dirty="0"/>
          </a:p>
        </p:txBody>
      </p:sp>
      <p:sp>
        <p:nvSpPr>
          <p:cNvPr id="5" name="Right Triangle 4"/>
          <p:cNvSpPr/>
          <p:nvPr/>
        </p:nvSpPr>
        <p:spPr>
          <a:xfrm>
            <a:off x="5791200" y="2286000"/>
            <a:ext cx="2514600" cy="5334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181600" y="2362200"/>
            <a:ext cx="1066800" cy="369332"/>
          </a:xfrm>
          <a:prstGeom prst="rect">
            <a:avLst/>
          </a:prstGeom>
          <a:noFill/>
        </p:spPr>
        <p:txBody>
          <a:bodyPr wrap="square" rtlCol="0">
            <a:spAutoFit/>
          </a:bodyPr>
          <a:lstStyle/>
          <a:p>
            <a:r>
              <a:rPr lang="en-US" dirty="0" smtClean="0"/>
              <a:t>3’4’’</a:t>
            </a:r>
            <a:endParaRPr lang="en-US" dirty="0"/>
          </a:p>
        </p:txBody>
      </p:sp>
      <p:sp>
        <p:nvSpPr>
          <p:cNvPr id="7" name="TextBox 6"/>
          <p:cNvSpPr txBox="1"/>
          <p:nvPr/>
        </p:nvSpPr>
        <p:spPr>
          <a:xfrm>
            <a:off x="5791200" y="2362200"/>
            <a:ext cx="1066800" cy="338554"/>
          </a:xfrm>
          <a:prstGeom prst="rect">
            <a:avLst/>
          </a:prstGeom>
          <a:noFill/>
        </p:spPr>
        <p:txBody>
          <a:bodyPr wrap="square" rtlCol="0">
            <a:spAutoFit/>
          </a:bodyPr>
          <a:lstStyle/>
          <a:p>
            <a:r>
              <a:rPr lang="en-US" sz="1600" dirty="0" smtClean="0">
                <a:ea typeface="BatangChe" panose="02030609000101010101" pitchFamily="49" charset="-127"/>
              </a:rPr>
              <a:t>79</a:t>
            </a:r>
            <a:r>
              <a:rPr lang="en-US" sz="1600" dirty="0" smtClean="0">
                <a:latin typeface="Calibri" pitchFamily="34" charset="0"/>
              </a:rPr>
              <a:t>˚</a:t>
            </a:r>
            <a:endParaRPr lang="en-US" sz="1600" dirty="0">
              <a:latin typeface="Calibri" pitchFamily="34" charset="0"/>
            </a:endParaRPr>
          </a:p>
        </p:txBody>
      </p:sp>
      <p:sp>
        <p:nvSpPr>
          <p:cNvPr id="8" name="TextBox 7"/>
          <p:cNvSpPr txBox="1"/>
          <p:nvPr/>
        </p:nvSpPr>
        <p:spPr>
          <a:xfrm>
            <a:off x="6705600" y="2131367"/>
            <a:ext cx="1066800" cy="369332"/>
          </a:xfrm>
          <a:prstGeom prst="rect">
            <a:avLst/>
          </a:prstGeom>
          <a:noFill/>
        </p:spPr>
        <p:txBody>
          <a:bodyPr wrap="square" rtlCol="0">
            <a:spAutoFit/>
          </a:bodyPr>
          <a:lstStyle/>
          <a:p>
            <a:r>
              <a:rPr lang="en-US" dirty="0"/>
              <a:t>c</a:t>
            </a:r>
            <a:endParaRPr lang="en-US" dirty="0">
              <a:latin typeface="Calibri" pitchFamily="34" charset="0"/>
            </a:endParaRPr>
          </a:p>
        </p:txBody>
      </p:sp>
      <p:sp>
        <p:nvSpPr>
          <p:cNvPr id="9" name="Rectangle 8"/>
          <p:cNvSpPr/>
          <p:nvPr/>
        </p:nvSpPr>
        <p:spPr>
          <a:xfrm>
            <a:off x="5791200" y="2666999"/>
            <a:ext cx="152400" cy="144393"/>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961951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19200"/>
            <a:ext cx="8915400" cy="4788091"/>
          </a:xfrm>
        </p:spPr>
        <p:txBody>
          <a:bodyPr/>
          <a:lstStyle/>
          <a:p>
            <a:r>
              <a:rPr lang="en-US" dirty="0" smtClean="0"/>
              <a:t>1)  Find x:  </a:t>
            </a:r>
            <a:r>
              <a:rPr lang="en-US" sz="2000" dirty="0" smtClean="0"/>
              <a:t>(Round to the nearest 16</a:t>
            </a:r>
            <a:r>
              <a:rPr lang="en-US" sz="2000" baseline="30000" dirty="0" smtClean="0"/>
              <a:t>th</a:t>
            </a:r>
            <a:r>
              <a:rPr lang="en-US" sz="2000" dirty="0" smtClean="0"/>
              <a:t> of an inch.)</a:t>
            </a:r>
          </a:p>
        </p:txBody>
      </p:sp>
      <p:sp>
        <p:nvSpPr>
          <p:cNvPr id="3" name="Title 2"/>
          <p:cNvSpPr>
            <a:spLocks noGrp="1"/>
          </p:cNvSpPr>
          <p:nvPr>
            <p:ph type="title"/>
          </p:nvPr>
        </p:nvSpPr>
        <p:spPr>
          <a:xfrm>
            <a:off x="457200" y="274638"/>
            <a:ext cx="8229600" cy="868362"/>
          </a:xfrm>
        </p:spPr>
        <p:txBody>
          <a:bodyPr>
            <a:normAutofit/>
          </a:bodyPr>
          <a:lstStyle/>
          <a:p>
            <a:r>
              <a:rPr lang="en-US" dirty="0" smtClean="0"/>
              <a:t>Try Yourself</a:t>
            </a:r>
            <a:endParaRPr lang="en-US" dirty="0"/>
          </a:p>
        </p:txBody>
      </p:sp>
      <p:sp>
        <p:nvSpPr>
          <p:cNvPr id="5" name="Right Triangle 4"/>
          <p:cNvSpPr/>
          <p:nvPr/>
        </p:nvSpPr>
        <p:spPr>
          <a:xfrm flipH="1">
            <a:off x="838200" y="2192632"/>
            <a:ext cx="1600200" cy="616134"/>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2452255" y="2316033"/>
            <a:ext cx="1066800" cy="369332"/>
          </a:xfrm>
          <a:prstGeom prst="rect">
            <a:avLst/>
          </a:prstGeom>
          <a:noFill/>
        </p:spPr>
        <p:txBody>
          <a:bodyPr wrap="square" rtlCol="0">
            <a:spAutoFit/>
          </a:bodyPr>
          <a:lstStyle/>
          <a:p>
            <a:r>
              <a:rPr lang="en-US" dirty="0" smtClean="0"/>
              <a:t>18”</a:t>
            </a:r>
            <a:endParaRPr lang="en-US" dirty="0">
              <a:latin typeface="Calibri" pitchFamily="34" charset="0"/>
            </a:endParaRPr>
          </a:p>
        </p:txBody>
      </p:sp>
      <p:sp>
        <p:nvSpPr>
          <p:cNvPr id="7" name="TextBox 6"/>
          <p:cNvSpPr txBox="1"/>
          <p:nvPr/>
        </p:nvSpPr>
        <p:spPr>
          <a:xfrm>
            <a:off x="1371600" y="2500699"/>
            <a:ext cx="1066800" cy="338554"/>
          </a:xfrm>
          <a:prstGeom prst="rect">
            <a:avLst/>
          </a:prstGeom>
          <a:noFill/>
        </p:spPr>
        <p:txBody>
          <a:bodyPr wrap="square" rtlCol="0">
            <a:spAutoFit/>
          </a:bodyPr>
          <a:lstStyle/>
          <a:p>
            <a:r>
              <a:rPr lang="en-US" sz="1600" dirty="0" smtClean="0">
                <a:latin typeface="Calibri" pitchFamily="34" charset="0"/>
              </a:rPr>
              <a:t>32˚</a:t>
            </a:r>
            <a:endParaRPr lang="en-US" sz="1600" dirty="0">
              <a:latin typeface="Calibri" pitchFamily="34" charset="0"/>
            </a:endParaRPr>
          </a:p>
        </p:txBody>
      </p:sp>
      <p:sp>
        <p:nvSpPr>
          <p:cNvPr id="8" name="TextBox 7"/>
          <p:cNvSpPr txBox="1"/>
          <p:nvPr/>
        </p:nvSpPr>
        <p:spPr>
          <a:xfrm>
            <a:off x="1447800" y="2820388"/>
            <a:ext cx="10668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9" name="Rectangle 8"/>
          <p:cNvSpPr/>
          <p:nvPr/>
        </p:nvSpPr>
        <p:spPr>
          <a:xfrm>
            <a:off x="2219908" y="2618266"/>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7033066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19200"/>
            <a:ext cx="8915400" cy="4788091"/>
          </a:xfrm>
        </p:spPr>
        <p:txBody>
          <a:bodyPr/>
          <a:lstStyle/>
          <a:p>
            <a:r>
              <a:rPr lang="en-US" dirty="0" smtClean="0"/>
              <a:t>2) Find x:  </a:t>
            </a:r>
            <a:r>
              <a:rPr lang="en-US" sz="2000" dirty="0" smtClean="0"/>
              <a:t>(Round to the nearest 16</a:t>
            </a:r>
            <a:r>
              <a:rPr lang="en-US" sz="2000" baseline="30000" dirty="0" smtClean="0"/>
              <a:t>th</a:t>
            </a:r>
            <a:r>
              <a:rPr lang="en-US" sz="2000" dirty="0" smtClean="0"/>
              <a:t> of an inch.)</a:t>
            </a:r>
          </a:p>
        </p:txBody>
      </p:sp>
      <p:sp>
        <p:nvSpPr>
          <p:cNvPr id="3" name="Title 2"/>
          <p:cNvSpPr>
            <a:spLocks noGrp="1"/>
          </p:cNvSpPr>
          <p:nvPr>
            <p:ph type="title"/>
          </p:nvPr>
        </p:nvSpPr>
        <p:spPr>
          <a:xfrm>
            <a:off x="457200" y="274638"/>
            <a:ext cx="8229600" cy="868362"/>
          </a:xfrm>
        </p:spPr>
        <p:txBody>
          <a:bodyPr>
            <a:normAutofit/>
          </a:bodyPr>
          <a:lstStyle/>
          <a:p>
            <a:r>
              <a:rPr lang="en-US" dirty="0" smtClean="0"/>
              <a:t>Try Yourself</a:t>
            </a:r>
            <a:endParaRPr lang="en-US" dirty="0"/>
          </a:p>
        </p:txBody>
      </p:sp>
      <p:sp>
        <p:nvSpPr>
          <p:cNvPr id="5" name="Right Triangle 4"/>
          <p:cNvSpPr/>
          <p:nvPr/>
        </p:nvSpPr>
        <p:spPr>
          <a:xfrm rot="5400000" flipH="1">
            <a:off x="838200" y="2192632"/>
            <a:ext cx="1600200" cy="616134"/>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p:cNvSpPr txBox="1"/>
              <p:nvPr/>
            </p:nvSpPr>
            <p:spPr>
              <a:xfrm>
                <a:off x="762000" y="2238080"/>
                <a:ext cx="1066800" cy="483466"/>
              </a:xfrm>
              <a:prstGeom prst="rect">
                <a:avLst/>
              </a:prstGeom>
              <a:noFill/>
            </p:spPr>
            <p:txBody>
              <a:bodyPr wrap="square" rtlCol="0">
                <a:spAutoFit/>
              </a:bodyPr>
              <a:lstStyle/>
              <a:p>
                <a14:m>
                  <m:oMath xmlns:m="http://schemas.openxmlformats.org/officeDocument/2006/math">
                    <m:r>
                      <a:rPr lang="en-US" b="0" i="1" smtClean="0">
                        <a:latin typeface="Cambria Math" panose="02040503050406030204" pitchFamily="18" charset="0"/>
                      </a:rPr>
                      <m:t>5</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2</m:t>
                        </m:r>
                      </m:den>
                    </m:f>
                  </m:oMath>
                </a14:m>
                <a:r>
                  <a:rPr lang="en-US" dirty="0" smtClean="0"/>
                  <a:t>”</a:t>
                </a:r>
                <a:endParaRPr lang="en-US" dirty="0">
                  <a:latin typeface="Calibri"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62000" y="2238080"/>
                <a:ext cx="1066800" cy="483466"/>
              </a:xfrm>
              <a:prstGeom prst="rect">
                <a:avLst/>
              </a:prstGeom>
              <a:blipFill rotWithShape="0">
                <a:blip r:embed="rId3"/>
                <a:stretch>
                  <a:fillRect b="-6329"/>
                </a:stretch>
              </a:blipFill>
            </p:spPr>
            <p:txBody>
              <a:bodyPr/>
              <a:lstStyle/>
              <a:p>
                <a:r>
                  <a:rPr lang="en-US">
                    <a:noFill/>
                  </a:rPr>
                  <a:t> </a:t>
                </a:r>
              </a:p>
            </p:txBody>
          </p:sp>
        </mc:Fallback>
      </mc:AlternateContent>
      <p:sp>
        <p:nvSpPr>
          <p:cNvPr id="7" name="TextBox 6"/>
          <p:cNvSpPr txBox="1"/>
          <p:nvPr/>
        </p:nvSpPr>
        <p:spPr>
          <a:xfrm>
            <a:off x="1447800" y="2962245"/>
            <a:ext cx="1066800" cy="338554"/>
          </a:xfrm>
          <a:prstGeom prst="rect">
            <a:avLst/>
          </a:prstGeom>
          <a:noFill/>
        </p:spPr>
        <p:txBody>
          <a:bodyPr wrap="square" rtlCol="0">
            <a:spAutoFit/>
          </a:bodyPr>
          <a:lstStyle/>
          <a:p>
            <a:r>
              <a:rPr lang="en-US" sz="1600" dirty="0">
                <a:latin typeface="Calibri" pitchFamily="34" charset="0"/>
              </a:rPr>
              <a:t>7</a:t>
            </a:r>
            <a:r>
              <a:rPr lang="en-US" sz="1600" dirty="0" smtClean="0">
                <a:latin typeface="Calibri" pitchFamily="34" charset="0"/>
              </a:rPr>
              <a:t>2˚</a:t>
            </a:r>
            <a:endParaRPr lang="en-US" sz="1600" dirty="0">
              <a:latin typeface="Calibri" pitchFamily="34" charset="0"/>
            </a:endParaRPr>
          </a:p>
        </p:txBody>
      </p:sp>
      <p:sp>
        <p:nvSpPr>
          <p:cNvPr id="8" name="TextBox 7"/>
          <p:cNvSpPr txBox="1"/>
          <p:nvPr/>
        </p:nvSpPr>
        <p:spPr>
          <a:xfrm>
            <a:off x="1647444" y="2238080"/>
            <a:ext cx="10668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9" name="Rectangle 8"/>
          <p:cNvSpPr/>
          <p:nvPr/>
        </p:nvSpPr>
        <p:spPr>
          <a:xfrm>
            <a:off x="1338554" y="3202945"/>
            <a:ext cx="109246" cy="97853"/>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74779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19200"/>
            <a:ext cx="8915400" cy="4788091"/>
          </a:xfrm>
        </p:spPr>
        <p:txBody>
          <a:bodyPr/>
          <a:lstStyle/>
          <a:p>
            <a:r>
              <a:rPr lang="en-US" dirty="0" smtClean="0"/>
              <a:t>Example:  Find c, y, and A:  </a:t>
            </a:r>
            <a:r>
              <a:rPr lang="en-US" sz="2000" dirty="0" smtClean="0"/>
              <a:t>(Round to the nearest tenth of a mm and tenth of a degree.)</a:t>
            </a:r>
          </a:p>
        </p:txBody>
      </p:sp>
      <p:sp>
        <p:nvSpPr>
          <p:cNvPr id="3" name="Title 2"/>
          <p:cNvSpPr>
            <a:spLocks noGrp="1"/>
          </p:cNvSpPr>
          <p:nvPr>
            <p:ph type="title"/>
          </p:nvPr>
        </p:nvSpPr>
        <p:spPr>
          <a:xfrm>
            <a:off x="457200" y="274638"/>
            <a:ext cx="8229600" cy="868362"/>
          </a:xfrm>
        </p:spPr>
        <p:txBody>
          <a:bodyPr>
            <a:normAutofit fontScale="90000"/>
          </a:bodyPr>
          <a:lstStyle/>
          <a:p>
            <a:r>
              <a:rPr lang="en-US" dirty="0" smtClean="0"/>
              <a:t>Finding Missing </a:t>
            </a:r>
            <a:r>
              <a:rPr lang="en-US" dirty="0"/>
              <a:t>S</a:t>
            </a:r>
            <a:r>
              <a:rPr lang="en-US" dirty="0" smtClean="0"/>
              <a:t>ides and Angle Given an Angle and Side</a:t>
            </a:r>
            <a:endParaRPr lang="en-US" dirty="0"/>
          </a:p>
        </p:txBody>
      </p:sp>
      <p:sp>
        <p:nvSpPr>
          <p:cNvPr id="5" name="Right Triangle 4"/>
          <p:cNvSpPr/>
          <p:nvPr/>
        </p:nvSpPr>
        <p:spPr>
          <a:xfrm rot="16200000">
            <a:off x="6877626" y="2247900"/>
            <a:ext cx="1752601" cy="1066798"/>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315200" y="3669268"/>
            <a:ext cx="1066800" cy="369332"/>
          </a:xfrm>
          <a:prstGeom prst="rect">
            <a:avLst/>
          </a:prstGeom>
          <a:noFill/>
        </p:spPr>
        <p:txBody>
          <a:bodyPr wrap="square" rtlCol="0">
            <a:spAutoFit/>
          </a:bodyPr>
          <a:lstStyle/>
          <a:p>
            <a:r>
              <a:rPr lang="en-US" dirty="0" smtClean="0"/>
              <a:t>24 mm</a:t>
            </a:r>
            <a:endParaRPr lang="en-US" dirty="0">
              <a:latin typeface="Calibri" pitchFamily="34" charset="0"/>
            </a:endParaRPr>
          </a:p>
        </p:txBody>
      </p:sp>
      <p:sp>
        <p:nvSpPr>
          <p:cNvPr id="7" name="TextBox 6"/>
          <p:cNvSpPr txBox="1"/>
          <p:nvPr/>
        </p:nvSpPr>
        <p:spPr>
          <a:xfrm>
            <a:off x="7315200" y="3380601"/>
            <a:ext cx="1066800" cy="276999"/>
          </a:xfrm>
          <a:prstGeom prst="rect">
            <a:avLst/>
          </a:prstGeom>
          <a:noFill/>
        </p:spPr>
        <p:txBody>
          <a:bodyPr wrap="square" rtlCol="0">
            <a:spAutoFit/>
          </a:bodyPr>
          <a:lstStyle/>
          <a:p>
            <a:r>
              <a:rPr lang="en-US" sz="1200" dirty="0" smtClean="0">
                <a:latin typeface="Calibri" pitchFamily="34" charset="0"/>
              </a:rPr>
              <a:t>53˚</a:t>
            </a:r>
            <a:endParaRPr lang="en-US" sz="1200" dirty="0">
              <a:latin typeface="Calibri" pitchFamily="34" charset="0"/>
            </a:endParaRPr>
          </a:p>
        </p:txBody>
      </p:sp>
      <p:sp>
        <p:nvSpPr>
          <p:cNvPr id="8" name="TextBox 7"/>
          <p:cNvSpPr txBox="1"/>
          <p:nvPr/>
        </p:nvSpPr>
        <p:spPr>
          <a:xfrm>
            <a:off x="7275945" y="2602468"/>
            <a:ext cx="1066800" cy="369332"/>
          </a:xfrm>
          <a:prstGeom prst="rect">
            <a:avLst/>
          </a:prstGeom>
          <a:noFill/>
        </p:spPr>
        <p:txBody>
          <a:bodyPr wrap="square" rtlCol="0">
            <a:spAutoFit/>
          </a:bodyPr>
          <a:lstStyle/>
          <a:p>
            <a:r>
              <a:rPr lang="en-US" dirty="0"/>
              <a:t>c</a:t>
            </a:r>
            <a:endParaRPr lang="en-US" dirty="0">
              <a:latin typeface="Calibri" pitchFamily="34" charset="0"/>
            </a:endParaRPr>
          </a:p>
        </p:txBody>
      </p:sp>
      <p:sp>
        <p:nvSpPr>
          <p:cNvPr id="9" name="TextBox 8"/>
          <p:cNvSpPr txBox="1"/>
          <p:nvPr/>
        </p:nvSpPr>
        <p:spPr>
          <a:xfrm>
            <a:off x="8287326" y="2602468"/>
            <a:ext cx="780474" cy="369332"/>
          </a:xfrm>
          <a:prstGeom prst="rect">
            <a:avLst/>
          </a:prstGeom>
          <a:noFill/>
        </p:spPr>
        <p:txBody>
          <a:bodyPr wrap="square" rtlCol="0">
            <a:spAutoFit/>
          </a:bodyPr>
          <a:lstStyle/>
          <a:p>
            <a:r>
              <a:rPr lang="en-US" dirty="0" smtClean="0"/>
              <a:t>y</a:t>
            </a:r>
            <a:endParaRPr lang="en-US" dirty="0">
              <a:latin typeface="Calibri" pitchFamily="34" charset="0"/>
            </a:endParaRPr>
          </a:p>
        </p:txBody>
      </p:sp>
      <p:sp>
        <p:nvSpPr>
          <p:cNvPr id="11" name="TextBox 10"/>
          <p:cNvSpPr txBox="1"/>
          <p:nvPr/>
        </p:nvSpPr>
        <p:spPr>
          <a:xfrm>
            <a:off x="8229600" y="1611868"/>
            <a:ext cx="780474" cy="369332"/>
          </a:xfrm>
          <a:prstGeom prst="rect">
            <a:avLst/>
          </a:prstGeom>
          <a:noFill/>
        </p:spPr>
        <p:txBody>
          <a:bodyPr wrap="square" rtlCol="0">
            <a:spAutoFit/>
          </a:bodyPr>
          <a:lstStyle/>
          <a:p>
            <a:r>
              <a:rPr lang="en-US" dirty="0" smtClean="0"/>
              <a:t>A</a:t>
            </a:r>
            <a:endParaRPr lang="en-US" dirty="0">
              <a:latin typeface="Calibri" pitchFamily="34" charset="0"/>
            </a:endParaRPr>
          </a:p>
        </p:txBody>
      </p:sp>
      <p:sp>
        <p:nvSpPr>
          <p:cNvPr id="10" name="Rectangle 9"/>
          <p:cNvSpPr/>
          <p:nvPr/>
        </p:nvSpPr>
        <p:spPr>
          <a:xfrm>
            <a:off x="8043952" y="3467098"/>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058156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2"/>
          <p:cNvSpPr>
            <a:spLocks noGrp="1"/>
          </p:cNvSpPr>
          <p:nvPr>
            <p:ph idx="1"/>
          </p:nvPr>
        </p:nvSpPr>
        <p:spPr>
          <a:xfrm>
            <a:off x="457200" y="1481328"/>
            <a:ext cx="8534400" cy="4525963"/>
          </a:xfrm>
        </p:spPr>
        <p:txBody>
          <a:bodyPr>
            <a:normAutofit/>
          </a:bodyPr>
          <a:lstStyle/>
          <a:p>
            <a:pPr marL="457200" indent="-457200"/>
            <a:r>
              <a:rPr lang="en-US" dirty="0" smtClean="0"/>
              <a:t>Sine</a:t>
            </a:r>
            <a:r>
              <a:rPr lang="en-US" dirty="0"/>
              <a:t>, Cosine, and Tangent </a:t>
            </a:r>
            <a:r>
              <a:rPr lang="en-US" dirty="0" smtClean="0"/>
              <a:t>Ratios</a:t>
            </a:r>
          </a:p>
          <a:p>
            <a:pPr marL="457200" indent="-457200"/>
            <a:r>
              <a:rPr lang="en-US" dirty="0" smtClean="0"/>
              <a:t>Solving Triangles – unknown on top</a:t>
            </a:r>
          </a:p>
          <a:p>
            <a:pPr marL="457200" indent="-457200"/>
            <a:r>
              <a:rPr lang="en-US" dirty="0" smtClean="0"/>
              <a:t>Solving Triangles – unknown on bottom</a:t>
            </a:r>
          </a:p>
          <a:p>
            <a:pPr marL="457200" indent="-457200"/>
            <a:r>
              <a:rPr lang="en-US" dirty="0" smtClean="0"/>
              <a:t>Solving Triangles – angle unknown</a:t>
            </a:r>
          </a:p>
          <a:p>
            <a:pPr marL="457200" indent="-457200"/>
            <a:r>
              <a:rPr lang="en-US" dirty="0" smtClean="0"/>
              <a:t>Application Problems</a:t>
            </a:r>
            <a:endParaRPr lang="en-US" dirty="0"/>
          </a:p>
          <a:p>
            <a:pPr algn="l"/>
            <a:endParaRPr lang="en-US" dirty="0"/>
          </a:p>
        </p:txBody>
      </p:sp>
      <p:sp>
        <p:nvSpPr>
          <p:cNvPr id="3" name="Title 2"/>
          <p:cNvSpPr>
            <a:spLocks noGrp="1"/>
          </p:cNvSpPr>
          <p:nvPr>
            <p:ph type="title"/>
          </p:nvPr>
        </p:nvSpPr>
        <p:spPr>
          <a:xfrm>
            <a:off x="457200" y="685800"/>
            <a:ext cx="8229600" cy="731838"/>
          </a:xfrm>
        </p:spPr>
        <p:txBody>
          <a:bodyPr>
            <a:normAutofit/>
          </a:bodyPr>
          <a:lstStyle/>
          <a:p>
            <a:r>
              <a:rPr lang="en-US" dirty="0" smtClean="0"/>
              <a:t>Objectives</a:t>
            </a:r>
            <a:endParaRPr lang="en-US" dirty="0"/>
          </a:p>
        </p:txBody>
      </p:sp>
    </p:spTree>
    <p:custDataLst>
      <p:tags r:id="rId1"/>
    </p:custDataLst>
    <p:extLst>
      <p:ext uri="{BB962C8B-B14F-4D97-AF65-F5344CB8AC3E}">
        <p14:creationId xmlns:p14="http://schemas.microsoft.com/office/powerpoint/2010/main" val="1197671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62000"/>
            <a:ext cx="8686800" cy="4788091"/>
          </a:xfrm>
        </p:spPr>
        <p:txBody>
          <a:bodyPr/>
          <a:lstStyle/>
          <a:p>
            <a:r>
              <a:rPr lang="en-US" dirty="0" smtClean="0"/>
              <a:t>Example:  Find the missing angles and sides:  </a:t>
            </a:r>
            <a:r>
              <a:rPr lang="en-US" sz="2000" dirty="0" smtClean="0"/>
              <a:t>(Round to the nearest tenth of a degree and hundredth of a foot.)</a:t>
            </a:r>
          </a:p>
        </p:txBody>
      </p:sp>
      <p:sp>
        <p:nvSpPr>
          <p:cNvPr id="3" name="Title 2"/>
          <p:cNvSpPr>
            <a:spLocks noGrp="1"/>
          </p:cNvSpPr>
          <p:nvPr>
            <p:ph type="title"/>
          </p:nvPr>
        </p:nvSpPr>
        <p:spPr>
          <a:xfrm>
            <a:off x="457200" y="76200"/>
            <a:ext cx="8229600" cy="868362"/>
          </a:xfrm>
        </p:spPr>
        <p:txBody>
          <a:bodyPr>
            <a:normAutofit/>
          </a:bodyPr>
          <a:lstStyle/>
          <a:p>
            <a:r>
              <a:rPr lang="en-US" dirty="0" smtClean="0"/>
              <a:t>Try Yourself</a:t>
            </a:r>
            <a:endParaRPr lang="en-US" dirty="0"/>
          </a:p>
        </p:txBody>
      </p:sp>
      <p:sp>
        <p:nvSpPr>
          <p:cNvPr id="5" name="Right Triangle 4"/>
          <p:cNvSpPr/>
          <p:nvPr/>
        </p:nvSpPr>
        <p:spPr>
          <a:xfrm>
            <a:off x="7467600" y="2286000"/>
            <a:ext cx="1219200" cy="16002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7696200" y="3962400"/>
            <a:ext cx="1066800" cy="369332"/>
          </a:xfrm>
          <a:prstGeom prst="rect">
            <a:avLst/>
          </a:prstGeom>
          <a:noFill/>
        </p:spPr>
        <p:txBody>
          <a:bodyPr wrap="square" rtlCol="0">
            <a:spAutoFit/>
          </a:bodyPr>
          <a:lstStyle/>
          <a:p>
            <a:r>
              <a:rPr lang="en-US" dirty="0" smtClean="0"/>
              <a:t>6.25</a:t>
            </a:r>
            <a:r>
              <a:rPr lang="en-US" dirty="0" smtClean="0">
                <a:latin typeface="Calibri" pitchFamily="34" charset="0"/>
              </a:rPr>
              <a:t>’</a:t>
            </a:r>
            <a:endParaRPr lang="en-US" dirty="0">
              <a:latin typeface="Calibri" pitchFamily="34" charset="0"/>
            </a:endParaRPr>
          </a:p>
        </p:txBody>
      </p:sp>
      <p:sp>
        <p:nvSpPr>
          <p:cNvPr id="7" name="TextBox 6"/>
          <p:cNvSpPr txBox="1"/>
          <p:nvPr/>
        </p:nvSpPr>
        <p:spPr>
          <a:xfrm>
            <a:off x="7474527" y="2916823"/>
            <a:ext cx="1066800" cy="338554"/>
          </a:xfrm>
          <a:prstGeom prst="rect">
            <a:avLst/>
          </a:prstGeom>
          <a:noFill/>
        </p:spPr>
        <p:txBody>
          <a:bodyPr wrap="square" rtlCol="0">
            <a:spAutoFit/>
          </a:bodyPr>
          <a:lstStyle/>
          <a:p>
            <a:r>
              <a:rPr lang="en-US" sz="1600" dirty="0" smtClean="0">
                <a:latin typeface="Calibri" pitchFamily="34" charset="0"/>
              </a:rPr>
              <a:t>42.5˚</a:t>
            </a:r>
            <a:endParaRPr lang="en-US" sz="1600" dirty="0">
              <a:latin typeface="Calibri" pitchFamily="34" charset="0"/>
            </a:endParaRPr>
          </a:p>
        </p:txBody>
      </p:sp>
      <p:sp>
        <p:nvSpPr>
          <p:cNvPr id="9" name="TextBox 8"/>
          <p:cNvSpPr txBox="1"/>
          <p:nvPr/>
        </p:nvSpPr>
        <p:spPr>
          <a:xfrm>
            <a:off x="8652164" y="3782352"/>
            <a:ext cx="533400" cy="369332"/>
          </a:xfrm>
          <a:prstGeom prst="rect">
            <a:avLst/>
          </a:prstGeom>
          <a:noFill/>
        </p:spPr>
        <p:txBody>
          <a:bodyPr wrap="square" rtlCol="0">
            <a:spAutoFit/>
          </a:bodyPr>
          <a:lstStyle/>
          <a:p>
            <a:r>
              <a:rPr lang="en-US" dirty="0"/>
              <a:t>A</a:t>
            </a:r>
            <a:endParaRPr lang="en-US" dirty="0">
              <a:latin typeface="Calibri" pitchFamily="34" charset="0"/>
            </a:endParaRPr>
          </a:p>
        </p:txBody>
      </p:sp>
      <p:sp>
        <p:nvSpPr>
          <p:cNvPr id="12" name="TextBox 11"/>
          <p:cNvSpPr txBox="1"/>
          <p:nvPr/>
        </p:nvSpPr>
        <p:spPr>
          <a:xfrm>
            <a:off x="8110444" y="2773233"/>
            <a:ext cx="533400" cy="369332"/>
          </a:xfrm>
          <a:prstGeom prst="rect">
            <a:avLst/>
          </a:prstGeom>
          <a:noFill/>
        </p:spPr>
        <p:txBody>
          <a:bodyPr wrap="square" rtlCol="0">
            <a:spAutoFit/>
          </a:bodyPr>
          <a:lstStyle/>
          <a:p>
            <a:r>
              <a:rPr lang="en-US" dirty="0" smtClean="0">
                <a:latin typeface="Calibri" pitchFamily="34" charset="0"/>
              </a:rPr>
              <a:t>c</a:t>
            </a:r>
            <a:endParaRPr lang="en-US" dirty="0">
              <a:latin typeface="Calibri" pitchFamily="34" charset="0"/>
            </a:endParaRPr>
          </a:p>
        </p:txBody>
      </p:sp>
      <p:sp>
        <p:nvSpPr>
          <p:cNvPr id="13" name="TextBox 12"/>
          <p:cNvSpPr txBox="1"/>
          <p:nvPr/>
        </p:nvSpPr>
        <p:spPr>
          <a:xfrm>
            <a:off x="7086600" y="3108728"/>
            <a:ext cx="5334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10" name="Rectangle 9"/>
          <p:cNvSpPr/>
          <p:nvPr/>
        </p:nvSpPr>
        <p:spPr>
          <a:xfrm>
            <a:off x="7477708" y="3681876"/>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0955877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295400"/>
            <a:ext cx="9220200" cy="4711891"/>
          </a:xfrm>
        </p:spPr>
        <p:txBody>
          <a:bodyPr/>
          <a:lstStyle/>
          <a:p>
            <a:r>
              <a:rPr lang="en-US" sz="2600" dirty="0" smtClean="0"/>
              <a:t>In order to find a missing angle, we need to use the inverse trig functions on our calculators.  For most calculators, you hit 2</a:t>
            </a:r>
            <a:r>
              <a:rPr lang="en-US" sz="2600" baseline="30000" dirty="0" smtClean="0"/>
              <a:t>nd</a:t>
            </a:r>
            <a:r>
              <a:rPr lang="en-US" sz="2600" dirty="0" smtClean="0"/>
              <a:t>, then the trig function, then enter the value equal to the trig function of the angle.</a:t>
            </a:r>
          </a:p>
          <a:p>
            <a:endParaRPr lang="en-US" sz="800" dirty="0" smtClean="0"/>
          </a:p>
          <a:p>
            <a:r>
              <a:rPr lang="en-US" dirty="0" smtClean="0"/>
              <a:t>Example:  Find A:       sin A=   0.357</a:t>
            </a:r>
            <a:endParaRPr lang="en-US" dirty="0"/>
          </a:p>
        </p:txBody>
      </p:sp>
      <p:sp>
        <p:nvSpPr>
          <p:cNvPr id="3" name="Title 2"/>
          <p:cNvSpPr>
            <a:spLocks noGrp="1"/>
          </p:cNvSpPr>
          <p:nvPr>
            <p:ph type="title"/>
          </p:nvPr>
        </p:nvSpPr>
        <p:spPr/>
        <p:txBody>
          <a:bodyPr/>
          <a:lstStyle/>
          <a:p>
            <a:r>
              <a:rPr lang="en-US" dirty="0" smtClean="0"/>
              <a:t>Finding Angles</a:t>
            </a:r>
            <a:endParaRPr lang="en-US" dirty="0"/>
          </a:p>
        </p:txBody>
      </p:sp>
    </p:spTree>
    <p:custDataLst>
      <p:tags r:id="rId1"/>
    </p:custDataLst>
    <p:extLst>
      <p:ext uri="{BB962C8B-B14F-4D97-AF65-F5344CB8AC3E}">
        <p14:creationId xmlns:p14="http://schemas.microsoft.com/office/powerpoint/2010/main" val="331668652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066800"/>
            <a:ext cx="8991600" cy="4940491"/>
          </a:xfrm>
        </p:spPr>
        <p:txBody>
          <a:bodyPr>
            <a:normAutofit/>
          </a:bodyPr>
          <a:lstStyle/>
          <a:p>
            <a:r>
              <a:rPr lang="en-US" dirty="0" smtClean="0"/>
              <a:t>Examples:  Find the angle to the nearest tenth of a degree.</a:t>
            </a:r>
          </a:p>
          <a:p>
            <a:pPr lvl="1"/>
            <a:r>
              <a:rPr lang="en-US" dirty="0" smtClean="0"/>
              <a:t>sin B = 0.5</a:t>
            </a:r>
          </a:p>
          <a:p>
            <a:pPr lvl="1"/>
            <a:endParaRPr lang="en-US" dirty="0" smtClean="0"/>
          </a:p>
          <a:p>
            <a:pPr lvl="1"/>
            <a:r>
              <a:rPr lang="en-US" dirty="0" err="1" smtClean="0"/>
              <a:t>cos</a:t>
            </a:r>
            <a:r>
              <a:rPr lang="en-US" dirty="0" smtClean="0"/>
              <a:t> A = 0.087</a:t>
            </a:r>
          </a:p>
          <a:p>
            <a:pPr lvl="1"/>
            <a:endParaRPr lang="en-US" dirty="0" smtClean="0"/>
          </a:p>
          <a:p>
            <a:pPr lvl="1"/>
            <a:r>
              <a:rPr lang="en-US" dirty="0" smtClean="0"/>
              <a:t>tan B = 0.75</a:t>
            </a:r>
          </a:p>
          <a:p>
            <a:pPr lvl="1"/>
            <a:endParaRPr lang="en-US" dirty="0" smtClean="0"/>
          </a:p>
          <a:p>
            <a:pPr lvl="1"/>
            <a:r>
              <a:rPr lang="en-US" dirty="0" smtClean="0"/>
              <a:t>tan B = 1.8</a:t>
            </a:r>
          </a:p>
          <a:p>
            <a:pPr lvl="1"/>
            <a:endParaRPr lang="en-US" dirty="0" smtClean="0"/>
          </a:p>
          <a:p>
            <a:pPr lvl="1"/>
            <a:r>
              <a:rPr lang="en-US" dirty="0" smtClean="0"/>
              <a:t>sin A = 1.8</a:t>
            </a:r>
          </a:p>
          <a:p>
            <a:pPr lvl="1"/>
            <a:endParaRPr lang="en-US" dirty="0" smtClean="0"/>
          </a:p>
          <a:p>
            <a:pPr lvl="1"/>
            <a:r>
              <a:rPr lang="en-US" dirty="0" err="1" smtClean="0"/>
              <a:t>cos</a:t>
            </a:r>
            <a:r>
              <a:rPr lang="en-US" dirty="0" smtClean="0"/>
              <a:t> A = 1.8</a:t>
            </a:r>
            <a:endParaRPr lang="en-US" dirty="0"/>
          </a:p>
        </p:txBody>
      </p:sp>
      <p:sp>
        <p:nvSpPr>
          <p:cNvPr id="3" name="Title 2"/>
          <p:cNvSpPr>
            <a:spLocks noGrp="1"/>
          </p:cNvSpPr>
          <p:nvPr>
            <p:ph type="title"/>
          </p:nvPr>
        </p:nvSpPr>
        <p:spPr>
          <a:xfrm>
            <a:off x="457200" y="274638"/>
            <a:ext cx="8229600" cy="868362"/>
          </a:xfrm>
        </p:spPr>
        <p:txBody>
          <a:bodyPr/>
          <a:lstStyle/>
          <a:p>
            <a:r>
              <a:rPr lang="en-US" dirty="0" smtClean="0"/>
              <a:t>Finding Angles</a:t>
            </a:r>
            <a:endParaRPr lang="en-US" dirty="0"/>
          </a:p>
        </p:txBody>
      </p:sp>
      <p:sp>
        <p:nvSpPr>
          <p:cNvPr id="4" name="TextBox 3"/>
          <p:cNvSpPr txBox="1"/>
          <p:nvPr/>
        </p:nvSpPr>
        <p:spPr>
          <a:xfrm>
            <a:off x="5105400" y="5410200"/>
            <a:ext cx="3929742" cy="1200329"/>
          </a:xfrm>
          <a:prstGeom prst="rect">
            <a:avLst/>
          </a:prstGeom>
          <a:noFill/>
        </p:spPr>
        <p:txBody>
          <a:bodyPr wrap="square" rtlCol="0">
            <a:spAutoFit/>
          </a:bodyPr>
          <a:lstStyle/>
          <a:p>
            <a:r>
              <a:rPr lang="en-US" dirty="0" smtClean="0"/>
              <a:t>Again, look at patterns on Trig Table:  </a:t>
            </a:r>
            <a:r>
              <a:rPr lang="en-US" dirty="0" smtClean="0">
                <a:hlinkClick r:id="rId3"/>
              </a:rPr>
              <a:t>http</a:t>
            </a:r>
            <a:r>
              <a:rPr lang="en-US" dirty="0">
                <a:hlinkClick r:id="rId3"/>
              </a:rPr>
              <a:t>://www.classzone.com/cz/books/pre_alg/resources/pdfs/formulas_and_tables/palg_table_of_trig_ratios.pdf</a:t>
            </a:r>
            <a:endParaRPr lang="en-US" dirty="0"/>
          </a:p>
        </p:txBody>
      </p:sp>
    </p:spTree>
    <p:custDataLst>
      <p:tags r:id="rId1"/>
    </p:custDataLst>
    <p:extLst>
      <p:ext uri="{BB962C8B-B14F-4D97-AF65-F5344CB8AC3E}">
        <p14:creationId xmlns:p14="http://schemas.microsoft.com/office/powerpoint/2010/main" val="114831731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Find A to the nearest tenth of a degree:</a:t>
            </a:r>
          </a:p>
          <a:p>
            <a:pPr marL="393192" lvl="1" indent="0">
              <a:buNone/>
            </a:pPr>
            <a:r>
              <a:rPr lang="en-US" dirty="0" smtClean="0"/>
              <a:t>	sin A = 0.95</a:t>
            </a:r>
          </a:p>
          <a:p>
            <a:pPr lvl="1"/>
            <a:endParaRPr lang="en-US" dirty="0" smtClean="0"/>
          </a:p>
          <a:p>
            <a:pPr lvl="1"/>
            <a:endParaRPr lang="en-US" dirty="0" smtClean="0"/>
          </a:p>
          <a:p>
            <a:pPr lvl="1"/>
            <a:endParaRPr lang="en-US" dirty="0" smtClean="0"/>
          </a:p>
          <a:p>
            <a:r>
              <a:rPr lang="en-US" dirty="0" smtClean="0"/>
              <a:t>2) Find A in degrees and the nearest minute:</a:t>
            </a:r>
          </a:p>
          <a:p>
            <a:pPr marL="393192" lvl="1" indent="0">
              <a:buNone/>
            </a:pPr>
            <a:r>
              <a:rPr lang="en-US" dirty="0" smtClean="0"/>
              <a:t>	cos A = 0.33</a:t>
            </a:r>
            <a:endParaRPr lang="en-US" dirty="0"/>
          </a:p>
        </p:txBody>
      </p:sp>
      <p:sp>
        <p:nvSpPr>
          <p:cNvPr id="3" name="Title 2"/>
          <p:cNvSpPr>
            <a:spLocks noGrp="1"/>
          </p:cNvSpPr>
          <p:nvPr>
            <p:ph type="title"/>
          </p:nvPr>
        </p:nvSpPr>
        <p:spPr/>
        <p:txBody>
          <a:bodyPr/>
          <a:lstStyle/>
          <a:p>
            <a:r>
              <a:rPr lang="en-US" dirty="0" smtClean="0"/>
              <a:t>Try Yourself</a:t>
            </a:r>
            <a:endParaRPr lang="en-US" dirty="0"/>
          </a:p>
        </p:txBody>
      </p:sp>
    </p:spTree>
    <p:custDataLst>
      <p:tags r:id="rId1"/>
    </p:custDataLst>
    <p:extLst>
      <p:ext uri="{BB962C8B-B14F-4D97-AF65-F5344CB8AC3E}">
        <p14:creationId xmlns:p14="http://schemas.microsoft.com/office/powerpoint/2010/main" val="197827229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839200" cy="4864291"/>
          </a:xfrm>
        </p:spPr>
        <p:txBody>
          <a:bodyPr/>
          <a:lstStyle/>
          <a:p>
            <a:r>
              <a:rPr lang="en-US" sz="2000" dirty="0" smtClean="0"/>
              <a:t>Example:  Find A.  (Round to the nearest tenth of a degree.)</a:t>
            </a:r>
          </a:p>
        </p:txBody>
      </p:sp>
      <p:sp>
        <p:nvSpPr>
          <p:cNvPr id="3" name="Title 2"/>
          <p:cNvSpPr>
            <a:spLocks noGrp="1"/>
          </p:cNvSpPr>
          <p:nvPr>
            <p:ph type="title"/>
          </p:nvPr>
        </p:nvSpPr>
        <p:spPr>
          <a:xfrm>
            <a:off x="457200" y="76200"/>
            <a:ext cx="8229600" cy="990600"/>
          </a:xfrm>
        </p:spPr>
        <p:txBody>
          <a:bodyPr>
            <a:normAutofit/>
          </a:bodyPr>
          <a:lstStyle/>
          <a:p>
            <a:r>
              <a:rPr lang="en-US" dirty="0" smtClean="0"/>
              <a:t>Situation 3 – angle unknown</a:t>
            </a:r>
            <a:endParaRPr lang="en-US" dirty="0"/>
          </a:p>
        </p:txBody>
      </p:sp>
      <p:sp>
        <p:nvSpPr>
          <p:cNvPr id="5" name="Right Triangle 4"/>
          <p:cNvSpPr/>
          <p:nvPr/>
        </p:nvSpPr>
        <p:spPr>
          <a:xfrm flipH="1">
            <a:off x="4800600" y="2895600"/>
            <a:ext cx="2895600" cy="8382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5715000" y="2907268"/>
            <a:ext cx="1066800" cy="369332"/>
          </a:xfrm>
          <a:prstGeom prst="rect">
            <a:avLst/>
          </a:prstGeom>
          <a:noFill/>
        </p:spPr>
        <p:txBody>
          <a:bodyPr wrap="square" rtlCol="0">
            <a:spAutoFit/>
          </a:bodyPr>
          <a:lstStyle/>
          <a:p>
            <a:r>
              <a:rPr lang="en-US" dirty="0" smtClean="0"/>
              <a:t>1.5 ft</a:t>
            </a:r>
            <a:endParaRPr lang="en-US" dirty="0"/>
          </a:p>
        </p:txBody>
      </p:sp>
      <p:sp>
        <p:nvSpPr>
          <p:cNvPr id="7" name="TextBox 6"/>
          <p:cNvSpPr txBox="1"/>
          <p:nvPr/>
        </p:nvSpPr>
        <p:spPr>
          <a:xfrm>
            <a:off x="5943600" y="3810000"/>
            <a:ext cx="1066800" cy="369332"/>
          </a:xfrm>
          <a:prstGeom prst="rect">
            <a:avLst/>
          </a:prstGeom>
          <a:noFill/>
        </p:spPr>
        <p:txBody>
          <a:bodyPr wrap="square" rtlCol="0">
            <a:spAutoFit/>
          </a:bodyPr>
          <a:lstStyle/>
          <a:p>
            <a:r>
              <a:rPr lang="en-US" dirty="0" smtClean="0"/>
              <a:t> 1.3 ft</a:t>
            </a:r>
            <a:endParaRPr lang="en-US" dirty="0"/>
          </a:p>
        </p:txBody>
      </p:sp>
      <p:sp>
        <p:nvSpPr>
          <p:cNvPr id="4" name="TextBox 3"/>
          <p:cNvSpPr txBox="1"/>
          <p:nvPr/>
        </p:nvSpPr>
        <p:spPr>
          <a:xfrm>
            <a:off x="4422718" y="3549134"/>
            <a:ext cx="343364" cy="369332"/>
          </a:xfrm>
          <a:prstGeom prst="rect">
            <a:avLst/>
          </a:prstGeom>
          <a:noFill/>
        </p:spPr>
        <p:txBody>
          <a:bodyPr wrap="none" rtlCol="0">
            <a:spAutoFit/>
          </a:bodyPr>
          <a:lstStyle/>
          <a:p>
            <a:r>
              <a:rPr lang="en-US" dirty="0" smtClean="0"/>
              <a:t>A</a:t>
            </a:r>
            <a:endParaRPr lang="en-US" dirty="0"/>
          </a:p>
        </p:txBody>
      </p:sp>
      <p:sp>
        <p:nvSpPr>
          <p:cNvPr id="8" name="Rectangle 7"/>
          <p:cNvSpPr/>
          <p:nvPr/>
        </p:nvSpPr>
        <p:spPr>
          <a:xfrm>
            <a:off x="7477708" y="354330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5424623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19200"/>
            <a:ext cx="8686800" cy="4788091"/>
          </a:xfrm>
        </p:spPr>
        <p:txBody>
          <a:bodyPr/>
          <a:lstStyle/>
          <a:p>
            <a:r>
              <a:rPr lang="en-US" dirty="0" smtClean="0"/>
              <a:t>Example:  Find B.  </a:t>
            </a:r>
            <a:r>
              <a:rPr lang="en-US" sz="2000" dirty="0" smtClean="0"/>
              <a:t>(Round to the nearest tenth of a degree.)</a:t>
            </a:r>
          </a:p>
        </p:txBody>
      </p:sp>
      <p:sp>
        <p:nvSpPr>
          <p:cNvPr id="3" name="Title 2"/>
          <p:cNvSpPr>
            <a:spLocks noGrp="1"/>
          </p:cNvSpPr>
          <p:nvPr>
            <p:ph type="title"/>
          </p:nvPr>
        </p:nvSpPr>
        <p:spPr>
          <a:xfrm>
            <a:off x="457200" y="274638"/>
            <a:ext cx="8229600" cy="868362"/>
          </a:xfrm>
        </p:spPr>
        <p:txBody>
          <a:bodyPr>
            <a:normAutofit/>
          </a:bodyPr>
          <a:lstStyle/>
          <a:p>
            <a:r>
              <a:rPr lang="en-US" dirty="0" smtClean="0"/>
              <a:t>Situation 3 – angle unknown</a:t>
            </a:r>
            <a:endParaRPr lang="en-US" dirty="0"/>
          </a:p>
        </p:txBody>
      </p:sp>
      <p:sp>
        <p:nvSpPr>
          <p:cNvPr id="5" name="Right Triangle 4"/>
          <p:cNvSpPr/>
          <p:nvPr/>
        </p:nvSpPr>
        <p:spPr>
          <a:xfrm flipV="1">
            <a:off x="5867400" y="2438400"/>
            <a:ext cx="1828800" cy="6858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172200" y="2057400"/>
            <a:ext cx="1066800" cy="369332"/>
          </a:xfrm>
          <a:prstGeom prst="rect">
            <a:avLst/>
          </a:prstGeom>
          <a:noFill/>
        </p:spPr>
        <p:txBody>
          <a:bodyPr wrap="square" rtlCol="0">
            <a:spAutoFit/>
          </a:bodyPr>
          <a:lstStyle/>
          <a:p>
            <a:r>
              <a:rPr lang="en-US" dirty="0" smtClean="0"/>
              <a:t>6 ½ </a:t>
            </a:r>
            <a:r>
              <a:rPr lang="en-US" dirty="0" smtClean="0">
                <a:latin typeface="Calibri" pitchFamily="34" charset="0"/>
              </a:rPr>
              <a:t>‘’</a:t>
            </a:r>
            <a:endParaRPr lang="en-US" dirty="0">
              <a:latin typeface="Calibri" pitchFamily="34" charset="0"/>
            </a:endParaRPr>
          </a:p>
        </p:txBody>
      </p:sp>
      <p:sp>
        <p:nvSpPr>
          <p:cNvPr id="7" name="TextBox 6"/>
          <p:cNvSpPr txBox="1"/>
          <p:nvPr/>
        </p:nvSpPr>
        <p:spPr>
          <a:xfrm>
            <a:off x="4876800" y="2590800"/>
            <a:ext cx="1066800" cy="369332"/>
          </a:xfrm>
          <a:prstGeom prst="rect">
            <a:avLst/>
          </a:prstGeom>
          <a:noFill/>
        </p:spPr>
        <p:txBody>
          <a:bodyPr wrap="square" rtlCol="0">
            <a:spAutoFit/>
          </a:bodyPr>
          <a:lstStyle/>
          <a:p>
            <a:r>
              <a:rPr lang="en-US" dirty="0" smtClean="0"/>
              <a:t>4 ¼ </a:t>
            </a:r>
            <a:r>
              <a:rPr lang="en-US" dirty="0" smtClean="0">
                <a:latin typeface="Calibri" pitchFamily="34" charset="0"/>
              </a:rPr>
              <a:t>’‘</a:t>
            </a:r>
            <a:endParaRPr lang="en-US" dirty="0">
              <a:latin typeface="Calibri" pitchFamily="34" charset="0"/>
            </a:endParaRPr>
          </a:p>
        </p:txBody>
      </p:sp>
      <p:sp>
        <p:nvSpPr>
          <p:cNvPr id="8" name="TextBox 7"/>
          <p:cNvSpPr txBox="1"/>
          <p:nvPr/>
        </p:nvSpPr>
        <p:spPr>
          <a:xfrm>
            <a:off x="5715000" y="3212068"/>
            <a:ext cx="1066800" cy="369332"/>
          </a:xfrm>
          <a:prstGeom prst="rect">
            <a:avLst/>
          </a:prstGeom>
          <a:noFill/>
        </p:spPr>
        <p:txBody>
          <a:bodyPr wrap="square" rtlCol="0">
            <a:spAutoFit/>
          </a:bodyPr>
          <a:lstStyle/>
          <a:p>
            <a:r>
              <a:rPr lang="en-US" dirty="0"/>
              <a:t>B</a:t>
            </a:r>
            <a:endParaRPr lang="en-US" dirty="0">
              <a:latin typeface="Calibri" pitchFamily="34" charset="0"/>
            </a:endParaRPr>
          </a:p>
        </p:txBody>
      </p:sp>
      <p:sp>
        <p:nvSpPr>
          <p:cNvPr id="9" name="Rectangle 8"/>
          <p:cNvSpPr/>
          <p:nvPr/>
        </p:nvSpPr>
        <p:spPr>
          <a:xfrm>
            <a:off x="5867400" y="2426732"/>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05976003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19200"/>
            <a:ext cx="8686800" cy="4788091"/>
          </a:xfrm>
        </p:spPr>
        <p:txBody>
          <a:bodyPr/>
          <a:lstStyle/>
          <a:p>
            <a:r>
              <a:rPr lang="en-US" dirty="0" smtClean="0"/>
              <a:t>1)  Find A.  </a:t>
            </a:r>
            <a:r>
              <a:rPr lang="en-US" sz="2000" dirty="0" smtClean="0"/>
              <a:t>(Round to the nearest tenth of a degree.)</a:t>
            </a:r>
          </a:p>
        </p:txBody>
      </p:sp>
      <p:sp>
        <p:nvSpPr>
          <p:cNvPr id="3" name="Title 2"/>
          <p:cNvSpPr>
            <a:spLocks noGrp="1"/>
          </p:cNvSpPr>
          <p:nvPr>
            <p:ph type="title"/>
          </p:nvPr>
        </p:nvSpPr>
        <p:spPr>
          <a:xfrm>
            <a:off x="457200" y="274638"/>
            <a:ext cx="8229600" cy="868362"/>
          </a:xfrm>
        </p:spPr>
        <p:txBody>
          <a:bodyPr>
            <a:normAutofit/>
          </a:bodyPr>
          <a:lstStyle/>
          <a:p>
            <a:r>
              <a:rPr lang="en-US" dirty="0" smtClean="0"/>
              <a:t>Try Yourself</a:t>
            </a:r>
            <a:endParaRPr lang="en-US" dirty="0"/>
          </a:p>
        </p:txBody>
      </p:sp>
      <p:sp>
        <p:nvSpPr>
          <p:cNvPr id="5" name="Right Triangle 4"/>
          <p:cNvSpPr/>
          <p:nvPr/>
        </p:nvSpPr>
        <p:spPr>
          <a:xfrm rot="10800000" flipV="1">
            <a:off x="838200" y="2273055"/>
            <a:ext cx="1828800" cy="6858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219199" y="2202873"/>
            <a:ext cx="1066800" cy="369332"/>
          </a:xfrm>
          <a:prstGeom prst="rect">
            <a:avLst/>
          </a:prstGeom>
          <a:noFill/>
        </p:spPr>
        <p:txBody>
          <a:bodyPr wrap="square" rtlCol="0">
            <a:spAutoFit/>
          </a:bodyPr>
          <a:lstStyle/>
          <a:p>
            <a:r>
              <a:rPr lang="en-US" dirty="0" smtClean="0"/>
              <a:t>87 mm</a:t>
            </a:r>
            <a:endParaRPr lang="en-US" dirty="0">
              <a:latin typeface="Calibri" pitchFamily="34" charset="0"/>
            </a:endParaRPr>
          </a:p>
        </p:txBody>
      </p:sp>
      <p:sp>
        <p:nvSpPr>
          <p:cNvPr id="7" name="TextBox 6"/>
          <p:cNvSpPr txBox="1"/>
          <p:nvPr/>
        </p:nvSpPr>
        <p:spPr>
          <a:xfrm>
            <a:off x="2819400" y="2362200"/>
            <a:ext cx="1066800" cy="369332"/>
          </a:xfrm>
          <a:prstGeom prst="rect">
            <a:avLst/>
          </a:prstGeom>
          <a:noFill/>
        </p:spPr>
        <p:txBody>
          <a:bodyPr wrap="square" rtlCol="0">
            <a:spAutoFit/>
          </a:bodyPr>
          <a:lstStyle/>
          <a:p>
            <a:r>
              <a:rPr lang="en-US" dirty="0" smtClean="0"/>
              <a:t>28 mm</a:t>
            </a:r>
            <a:endParaRPr lang="en-US" dirty="0">
              <a:latin typeface="Calibri" pitchFamily="34" charset="0"/>
            </a:endParaRPr>
          </a:p>
        </p:txBody>
      </p:sp>
      <p:sp>
        <p:nvSpPr>
          <p:cNvPr id="8" name="TextBox 7"/>
          <p:cNvSpPr txBox="1"/>
          <p:nvPr/>
        </p:nvSpPr>
        <p:spPr>
          <a:xfrm>
            <a:off x="457200" y="2774190"/>
            <a:ext cx="1066800" cy="369332"/>
          </a:xfrm>
          <a:prstGeom prst="rect">
            <a:avLst/>
          </a:prstGeom>
          <a:noFill/>
        </p:spPr>
        <p:txBody>
          <a:bodyPr wrap="square" rtlCol="0">
            <a:spAutoFit/>
          </a:bodyPr>
          <a:lstStyle/>
          <a:p>
            <a:r>
              <a:rPr lang="en-US" dirty="0" smtClean="0"/>
              <a:t>A</a:t>
            </a:r>
            <a:endParaRPr lang="en-US" dirty="0">
              <a:latin typeface="Calibri" pitchFamily="34" charset="0"/>
            </a:endParaRPr>
          </a:p>
        </p:txBody>
      </p:sp>
      <p:sp>
        <p:nvSpPr>
          <p:cNvPr id="9" name="Rectangle 8"/>
          <p:cNvSpPr/>
          <p:nvPr/>
        </p:nvSpPr>
        <p:spPr>
          <a:xfrm>
            <a:off x="2457450" y="277477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809944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19200"/>
            <a:ext cx="8686800" cy="4788091"/>
          </a:xfrm>
        </p:spPr>
        <p:txBody>
          <a:bodyPr/>
          <a:lstStyle/>
          <a:p>
            <a:r>
              <a:rPr lang="en-US" dirty="0" smtClean="0"/>
              <a:t>2)  Find B.  </a:t>
            </a:r>
            <a:r>
              <a:rPr lang="en-US" sz="2000" dirty="0" smtClean="0"/>
              <a:t>(Round to the nearest tenth of a degree.)</a:t>
            </a:r>
          </a:p>
        </p:txBody>
      </p:sp>
      <p:sp>
        <p:nvSpPr>
          <p:cNvPr id="3" name="Title 2"/>
          <p:cNvSpPr>
            <a:spLocks noGrp="1"/>
          </p:cNvSpPr>
          <p:nvPr>
            <p:ph type="title"/>
          </p:nvPr>
        </p:nvSpPr>
        <p:spPr>
          <a:xfrm>
            <a:off x="457200" y="274638"/>
            <a:ext cx="8229600" cy="868362"/>
          </a:xfrm>
        </p:spPr>
        <p:txBody>
          <a:bodyPr>
            <a:normAutofit/>
          </a:bodyPr>
          <a:lstStyle/>
          <a:p>
            <a:r>
              <a:rPr lang="en-US" dirty="0" smtClean="0"/>
              <a:t>Try Yourself</a:t>
            </a:r>
            <a:endParaRPr lang="en-US" dirty="0"/>
          </a:p>
        </p:txBody>
      </p:sp>
      <p:sp>
        <p:nvSpPr>
          <p:cNvPr id="5" name="Right Triangle 4"/>
          <p:cNvSpPr/>
          <p:nvPr/>
        </p:nvSpPr>
        <p:spPr>
          <a:xfrm rot="16200000" flipV="1">
            <a:off x="1098426" y="2012826"/>
            <a:ext cx="1422645" cy="800101"/>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6" name="TextBox 5"/>
              <p:cNvSpPr txBox="1"/>
              <p:nvPr/>
            </p:nvSpPr>
            <p:spPr>
              <a:xfrm>
                <a:off x="573786" y="2136576"/>
                <a:ext cx="1066800" cy="61831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2</m:t>
                      </m:r>
                      <m:f>
                        <m:fPr>
                          <m:ctrlPr>
                            <a:rPr lang="en-US" b="0" i="1" smtClean="0">
                              <a:latin typeface="Cambria Math" panose="02040503050406030204" pitchFamily="18" charset="0"/>
                            </a:rPr>
                          </m:ctrlPr>
                        </m:fPr>
                        <m:num>
                          <m:r>
                            <a:rPr lang="en-US" b="0" i="1" smtClean="0">
                              <a:latin typeface="Cambria Math" panose="02040503050406030204" pitchFamily="18" charset="0"/>
                            </a:rPr>
                            <m:t>5</m:t>
                          </m:r>
                        </m:num>
                        <m:den>
                          <m:r>
                            <a:rPr lang="en-US" b="0" i="1" smtClean="0">
                              <a:latin typeface="Cambria Math" panose="02040503050406030204" pitchFamily="18" charset="0"/>
                            </a:rPr>
                            <m:t>8</m:t>
                          </m:r>
                        </m:den>
                      </m:f>
                      <m:r>
                        <a:rPr lang="en-US" b="0" i="1" smtClean="0">
                          <a:latin typeface="Cambria Math" panose="02040503050406030204" pitchFamily="18" charset="0"/>
                        </a:rPr>
                        <m:t>"</m:t>
                      </m:r>
                    </m:oMath>
                  </m:oMathPara>
                </a14:m>
                <a:endParaRPr lang="en-US" dirty="0">
                  <a:latin typeface="Calibri" pitchFamily="34" charset="0"/>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573786" y="2136576"/>
                <a:ext cx="1066800" cy="618311"/>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1676400" y="1957242"/>
                <a:ext cx="1066800" cy="63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3</m:t>
                      </m:r>
                      <m:f>
                        <m:fPr>
                          <m:ctrlPr>
                            <a:rPr lang="en-US" b="0" i="1" smtClean="0">
                              <a:latin typeface="Cambria Math" panose="02040503050406030204" pitchFamily="18" charset="0"/>
                            </a:rPr>
                          </m:ctrlPr>
                        </m:fPr>
                        <m:num>
                          <m:r>
                            <a:rPr lang="en-US" b="0" i="1" smtClean="0">
                              <a:latin typeface="Cambria Math" panose="02040503050406030204" pitchFamily="18" charset="0"/>
                            </a:rPr>
                            <m:t>3</m:t>
                          </m:r>
                        </m:num>
                        <m:den>
                          <m:r>
                            <a:rPr lang="en-US" b="0" i="1" smtClean="0">
                              <a:latin typeface="Cambria Math" panose="02040503050406030204" pitchFamily="18" charset="0"/>
                            </a:rPr>
                            <m:t>16</m:t>
                          </m:r>
                        </m:den>
                      </m:f>
                      <m:r>
                        <a:rPr lang="en-US" b="0" i="1" smtClean="0">
                          <a:latin typeface="Cambria Math" panose="02040503050406030204" pitchFamily="18" charset="0"/>
                        </a:rPr>
                        <m:t>"</m:t>
                      </m:r>
                    </m:oMath>
                  </m:oMathPara>
                </a14:m>
                <a:endParaRPr lang="en-US" dirty="0">
                  <a:latin typeface="Calibri" pitchFamily="34"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676400" y="1957242"/>
                <a:ext cx="1066800" cy="636585"/>
              </a:xfrm>
              <a:prstGeom prst="rect">
                <a:avLst/>
              </a:prstGeom>
              <a:blipFill rotWithShape="0">
                <a:blip r:embed="rId4"/>
                <a:stretch>
                  <a:fillRect/>
                </a:stretch>
              </a:blipFill>
            </p:spPr>
            <p:txBody>
              <a:bodyPr/>
              <a:lstStyle/>
              <a:p>
                <a:r>
                  <a:rPr lang="en-US">
                    <a:noFill/>
                  </a:rPr>
                  <a:t> </a:t>
                </a:r>
              </a:p>
            </p:txBody>
          </p:sp>
        </mc:Fallback>
      </mc:AlternateContent>
      <p:sp>
        <p:nvSpPr>
          <p:cNvPr id="8" name="TextBox 7"/>
          <p:cNvSpPr txBox="1"/>
          <p:nvPr/>
        </p:nvSpPr>
        <p:spPr>
          <a:xfrm>
            <a:off x="1367029" y="2020481"/>
            <a:ext cx="1066800" cy="369332"/>
          </a:xfrm>
          <a:prstGeom prst="rect">
            <a:avLst/>
          </a:prstGeom>
          <a:noFill/>
        </p:spPr>
        <p:txBody>
          <a:bodyPr wrap="square" rtlCol="0">
            <a:spAutoFit/>
          </a:bodyPr>
          <a:lstStyle/>
          <a:p>
            <a:r>
              <a:rPr lang="en-US" dirty="0"/>
              <a:t>B</a:t>
            </a:r>
            <a:endParaRPr lang="en-US" dirty="0">
              <a:latin typeface="Calibri" pitchFamily="34" charset="0"/>
            </a:endParaRPr>
          </a:p>
        </p:txBody>
      </p:sp>
      <p:sp>
        <p:nvSpPr>
          <p:cNvPr id="9" name="Rectangle 8"/>
          <p:cNvSpPr/>
          <p:nvPr/>
        </p:nvSpPr>
        <p:spPr>
          <a:xfrm>
            <a:off x="1397212" y="2933699"/>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7425218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788091"/>
          </a:xfrm>
        </p:spPr>
        <p:txBody>
          <a:bodyPr/>
          <a:lstStyle/>
          <a:p>
            <a:r>
              <a:rPr lang="en-US" dirty="0" smtClean="0"/>
              <a:t>Example:  Find A, B, and x.  </a:t>
            </a:r>
            <a:r>
              <a:rPr lang="en-US" sz="2000" dirty="0" smtClean="0"/>
              <a:t>(Round to the nearest tenth of a degree and 16</a:t>
            </a:r>
            <a:r>
              <a:rPr lang="en-US" sz="2000" baseline="30000" dirty="0" smtClean="0"/>
              <a:t>th</a:t>
            </a:r>
            <a:r>
              <a:rPr lang="en-US" sz="2000" dirty="0" smtClean="0"/>
              <a:t> of a inch.)</a:t>
            </a:r>
          </a:p>
        </p:txBody>
      </p:sp>
      <p:sp>
        <p:nvSpPr>
          <p:cNvPr id="3" name="Title 2"/>
          <p:cNvSpPr>
            <a:spLocks noGrp="1"/>
          </p:cNvSpPr>
          <p:nvPr>
            <p:ph type="title"/>
          </p:nvPr>
        </p:nvSpPr>
        <p:spPr>
          <a:xfrm>
            <a:off x="457200" y="274638"/>
            <a:ext cx="8229600" cy="868362"/>
          </a:xfrm>
        </p:spPr>
        <p:txBody>
          <a:bodyPr>
            <a:normAutofit fontScale="90000"/>
          </a:bodyPr>
          <a:lstStyle/>
          <a:p>
            <a:r>
              <a:rPr lang="en-US" dirty="0" smtClean="0"/>
              <a:t>Finding the Missing Side and Angles Given Two Sides</a:t>
            </a:r>
            <a:endParaRPr lang="en-US" dirty="0"/>
          </a:p>
        </p:txBody>
      </p:sp>
      <p:sp>
        <p:nvSpPr>
          <p:cNvPr id="5" name="Right Triangle 4"/>
          <p:cNvSpPr/>
          <p:nvPr/>
        </p:nvSpPr>
        <p:spPr>
          <a:xfrm rot="10800000" flipV="1">
            <a:off x="5867400" y="2438400"/>
            <a:ext cx="1828800" cy="6858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400800" y="2438400"/>
            <a:ext cx="1066800" cy="369332"/>
          </a:xfrm>
          <a:prstGeom prst="rect">
            <a:avLst/>
          </a:prstGeom>
          <a:noFill/>
        </p:spPr>
        <p:txBody>
          <a:bodyPr wrap="square" rtlCol="0">
            <a:spAutoFit/>
          </a:bodyPr>
          <a:lstStyle/>
          <a:p>
            <a:r>
              <a:rPr lang="en-US" dirty="0" smtClean="0"/>
              <a:t>7¼</a:t>
            </a:r>
            <a:r>
              <a:rPr lang="en-US" dirty="0" smtClean="0">
                <a:latin typeface="Calibri" pitchFamily="34" charset="0"/>
              </a:rPr>
              <a:t>‘’</a:t>
            </a:r>
            <a:endParaRPr lang="en-US" dirty="0">
              <a:latin typeface="Calibri" pitchFamily="34" charset="0"/>
            </a:endParaRPr>
          </a:p>
        </p:txBody>
      </p:sp>
      <p:sp>
        <p:nvSpPr>
          <p:cNvPr id="7" name="TextBox 6"/>
          <p:cNvSpPr txBox="1"/>
          <p:nvPr/>
        </p:nvSpPr>
        <p:spPr>
          <a:xfrm>
            <a:off x="7772400" y="2599975"/>
            <a:ext cx="1066800" cy="369332"/>
          </a:xfrm>
          <a:prstGeom prst="rect">
            <a:avLst/>
          </a:prstGeom>
          <a:noFill/>
        </p:spPr>
        <p:txBody>
          <a:bodyPr wrap="square" rtlCol="0">
            <a:spAutoFit/>
          </a:bodyPr>
          <a:lstStyle/>
          <a:p>
            <a:r>
              <a:rPr lang="en-US" dirty="0" smtClean="0"/>
              <a:t>2¾</a:t>
            </a:r>
            <a:r>
              <a:rPr lang="en-US" dirty="0" smtClean="0">
                <a:latin typeface="Calibri" pitchFamily="34" charset="0"/>
              </a:rPr>
              <a:t>’‘</a:t>
            </a:r>
            <a:endParaRPr lang="en-US" dirty="0">
              <a:latin typeface="Calibri" pitchFamily="34" charset="0"/>
            </a:endParaRPr>
          </a:p>
        </p:txBody>
      </p:sp>
      <p:sp>
        <p:nvSpPr>
          <p:cNvPr id="8" name="TextBox 7"/>
          <p:cNvSpPr txBox="1"/>
          <p:nvPr/>
        </p:nvSpPr>
        <p:spPr>
          <a:xfrm>
            <a:off x="7620000" y="2145268"/>
            <a:ext cx="1066800" cy="369332"/>
          </a:xfrm>
          <a:prstGeom prst="rect">
            <a:avLst/>
          </a:prstGeom>
          <a:noFill/>
        </p:spPr>
        <p:txBody>
          <a:bodyPr wrap="square" rtlCol="0">
            <a:spAutoFit/>
          </a:bodyPr>
          <a:lstStyle/>
          <a:p>
            <a:r>
              <a:rPr lang="en-US" dirty="0"/>
              <a:t>B</a:t>
            </a:r>
            <a:endParaRPr lang="en-US" dirty="0">
              <a:latin typeface="Calibri" pitchFamily="34" charset="0"/>
            </a:endParaRPr>
          </a:p>
        </p:txBody>
      </p:sp>
      <p:sp>
        <p:nvSpPr>
          <p:cNvPr id="9" name="TextBox 8"/>
          <p:cNvSpPr txBox="1"/>
          <p:nvPr/>
        </p:nvSpPr>
        <p:spPr>
          <a:xfrm>
            <a:off x="5638800" y="3124261"/>
            <a:ext cx="1066800" cy="369332"/>
          </a:xfrm>
          <a:prstGeom prst="rect">
            <a:avLst/>
          </a:prstGeom>
          <a:noFill/>
        </p:spPr>
        <p:txBody>
          <a:bodyPr wrap="square" rtlCol="0">
            <a:spAutoFit/>
          </a:bodyPr>
          <a:lstStyle/>
          <a:p>
            <a:r>
              <a:rPr lang="en-US" dirty="0" smtClean="0"/>
              <a:t>A</a:t>
            </a:r>
            <a:endParaRPr lang="en-US" dirty="0">
              <a:latin typeface="Calibri" pitchFamily="34" charset="0"/>
            </a:endParaRPr>
          </a:p>
        </p:txBody>
      </p:sp>
      <p:sp>
        <p:nvSpPr>
          <p:cNvPr id="10" name="TextBox 9"/>
          <p:cNvSpPr txBox="1"/>
          <p:nvPr/>
        </p:nvSpPr>
        <p:spPr>
          <a:xfrm>
            <a:off x="6477000" y="3126570"/>
            <a:ext cx="10668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11" name="Rectangle 10"/>
          <p:cNvSpPr/>
          <p:nvPr/>
        </p:nvSpPr>
        <p:spPr>
          <a:xfrm>
            <a:off x="7477708" y="2933731"/>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9300695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066800"/>
            <a:ext cx="8763000" cy="4940491"/>
          </a:xfrm>
        </p:spPr>
        <p:txBody>
          <a:bodyPr/>
          <a:lstStyle/>
          <a:p>
            <a:r>
              <a:rPr lang="en-US" dirty="0" smtClean="0"/>
              <a:t>Example:  Find the missing angles and sides:  </a:t>
            </a:r>
            <a:r>
              <a:rPr lang="en-US" sz="2000" dirty="0" smtClean="0"/>
              <a:t>(Round to the nearest tenth of a degree and hundredth of a foot.)</a:t>
            </a:r>
          </a:p>
        </p:txBody>
      </p:sp>
      <p:sp>
        <p:nvSpPr>
          <p:cNvPr id="3" name="Title 2"/>
          <p:cNvSpPr>
            <a:spLocks noGrp="1"/>
          </p:cNvSpPr>
          <p:nvPr>
            <p:ph type="title"/>
          </p:nvPr>
        </p:nvSpPr>
        <p:spPr>
          <a:xfrm>
            <a:off x="457200" y="274638"/>
            <a:ext cx="8229600" cy="868362"/>
          </a:xfrm>
        </p:spPr>
        <p:txBody>
          <a:bodyPr>
            <a:normAutofit/>
          </a:bodyPr>
          <a:lstStyle/>
          <a:p>
            <a:r>
              <a:rPr lang="en-US" dirty="0" smtClean="0"/>
              <a:t>Try Yourself</a:t>
            </a:r>
            <a:endParaRPr lang="en-US" dirty="0"/>
          </a:p>
        </p:txBody>
      </p:sp>
      <p:sp>
        <p:nvSpPr>
          <p:cNvPr id="5" name="Right Triangle 4"/>
          <p:cNvSpPr/>
          <p:nvPr/>
        </p:nvSpPr>
        <p:spPr>
          <a:xfrm flipH="1" flipV="1">
            <a:off x="6629400" y="2514600"/>
            <a:ext cx="533400" cy="16002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400800" y="3124200"/>
            <a:ext cx="1066800" cy="369332"/>
          </a:xfrm>
          <a:prstGeom prst="rect">
            <a:avLst/>
          </a:prstGeom>
          <a:noFill/>
        </p:spPr>
        <p:txBody>
          <a:bodyPr wrap="square" rtlCol="0">
            <a:spAutoFit/>
          </a:bodyPr>
          <a:lstStyle/>
          <a:p>
            <a:r>
              <a:rPr lang="en-US" dirty="0" smtClean="0"/>
              <a:t>8</a:t>
            </a:r>
            <a:r>
              <a:rPr lang="en-US" dirty="0" smtClean="0">
                <a:latin typeface="Calibri" pitchFamily="34" charset="0"/>
              </a:rPr>
              <a:t>’</a:t>
            </a:r>
            <a:endParaRPr lang="en-US" dirty="0">
              <a:latin typeface="Calibri" pitchFamily="34" charset="0"/>
            </a:endParaRPr>
          </a:p>
        </p:txBody>
      </p:sp>
      <p:sp>
        <p:nvSpPr>
          <p:cNvPr id="7" name="TextBox 6"/>
          <p:cNvSpPr txBox="1"/>
          <p:nvPr/>
        </p:nvSpPr>
        <p:spPr>
          <a:xfrm>
            <a:off x="7239000" y="2971800"/>
            <a:ext cx="1066800" cy="369332"/>
          </a:xfrm>
          <a:prstGeom prst="rect">
            <a:avLst/>
          </a:prstGeom>
          <a:noFill/>
        </p:spPr>
        <p:txBody>
          <a:bodyPr wrap="square" rtlCol="0">
            <a:spAutoFit/>
          </a:bodyPr>
          <a:lstStyle/>
          <a:p>
            <a:r>
              <a:rPr lang="en-US" dirty="0" smtClean="0"/>
              <a:t>7.25’</a:t>
            </a:r>
            <a:endParaRPr lang="en-US" dirty="0">
              <a:latin typeface="Calibri" pitchFamily="34" charset="0"/>
            </a:endParaRPr>
          </a:p>
        </p:txBody>
      </p:sp>
      <p:sp>
        <p:nvSpPr>
          <p:cNvPr id="8" name="TextBox 7"/>
          <p:cNvSpPr txBox="1"/>
          <p:nvPr/>
        </p:nvSpPr>
        <p:spPr>
          <a:xfrm>
            <a:off x="6324600" y="2286000"/>
            <a:ext cx="1066800" cy="369332"/>
          </a:xfrm>
          <a:prstGeom prst="rect">
            <a:avLst/>
          </a:prstGeom>
          <a:noFill/>
        </p:spPr>
        <p:txBody>
          <a:bodyPr wrap="square" rtlCol="0">
            <a:spAutoFit/>
          </a:bodyPr>
          <a:lstStyle/>
          <a:p>
            <a:r>
              <a:rPr lang="en-US" dirty="0"/>
              <a:t>A</a:t>
            </a:r>
            <a:endParaRPr lang="en-US" dirty="0">
              <a:latin typeface="Calibri" pitchFamily="34" charset="0"/>
            </a:endParaRPr>
          </a:p>
        </p:txBody>
      </p:sp>
      <p:sp>
        <p:nvSpPr>
          <p:cNvPr id="9" name="TextBox 8"/>
          <p:cNvSpPr txBox="1"/>
          <p:nvPr/>
        </p:nvSpPr>
        <p:spPr>
          <a:xfrm>
            <a:off x="7010400" y="4121727"/>
            <a:ext cx="1066800" cy="369332"/>
          </a:xfrm>
          <a:prstGeom prst="rect">
            <a:avLst/>
          </a:prstGeom>
          <a:noFill/>
        </p:spPr>
        <p:txBody>
          <a:bodyPr wrap="square" rtlCol="0">
            <a:spAutoFit/>
          </a:bodyPr>
          <a:lstStyle/>
          <a:p>
            <a:r>
              <a:rPr lang="en-US" dirty="0"/>
              <a:t>B</a:t>
            </a:r>
            <a:endParaRPr lang="en-US" dirty="0">
              <a:latin typeface="Calibri" pitchFamily="34" charset="0"/>
            </a:endParaRPr>
          </a:p>
        </p:txBody>
      </p:sp>
      <p:sp>
        <p:nvSpPr>
          <p:cNvPr id="10" name="TextBox 9"/>
          <p:cNvSpPr txBox="1"/>
          <p:nvPr/>
        </p:nvSpPr>
        <p:spPr>
          <a:xfrm>
            <a:off x="6726382" y="2145268"/>
            <a:ext cx="1066800" cy="369332"/>
          </a:xfrm>
          <a:prstGeom prst="rect">
            <a:avLst/>
          </a:prstGeom>
          <a:noFill/>
        </p:spPr>
        <p:txBody>
          <a:bodyPr wrap="square" rtlCol="0">
            <a:spAutoFit/>
          </a:bodyPr>
          <a:lstStyle/>
          <a:p>
            <a:r>
              <a:rPr lang="en-US" dirty="0" smtClean="0"/>
              <a:t>x</a:t>
            </a:r>
            <a:endParaRPr lang="en-US" dirty="0">
              <a:latin typeface="Calibri" pitchFamily="34" charset="0"/>
            </a:endParaRPr>
          </a:p>
        </p:txBody>
      </p:sp>
      <p:sp>
        <p:nvSpPr>
          <p:cNvPr id="11" name="Rectangle 10"/>
          <p:cNvSpPr/>
          <p:nvPr/>
        </p:nvSpPr>
        <p:spPr>
          <a:xfrm>
            <a:off x="6934200" y="2510245"/>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8111107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328"/>
            <a:ext cx="8458200" cy="4525963"/>
          </a:xfrm>
        </p:spPr>
        <p:txBody>
          <a:bodyPr>
            <a:normAutofit/>
          </a:bodyPr>
          <a:lstStyle/>
          <a:p>
            <a:r>
              <a:rPr lang="en-US" dirty="0" smtClean="0"/>
              <a:t>We are now going to learn how to find missing sides and angles of right triangles.  There are many times when not all things are square – making 90 degree angles everywhere.  When this is the case, we often need to use trigonometry to find dimensions needed or the angle something needs to set or cut.  </a:t>
            </a:r>
          </a:p>
          <a:p>
            <a:r>
              <a:rPr lang="en-US" dirty="0" smtClean="0"/>
              <a:t>Skip to the last few problems here to see some images of examples of where you would need to use trigonometry to find a missing angle or dimension before we get a solid base of how to solve these ratios.</a:t>
            </a:r>
            <a:endParaRPr lang="en-US" dirty="0"/>
          </a:p>
        </p:txBody>
      </p:sp>
      <p:sp>
        <p:nvSpPr>
          <p:cNvPr id="3" name="Title 2"/>
          <p:cNvSpPr>
            <a:spLocks noGrp="1"/>
          </p:cNvSpPr>
          <p:nvPr>
            <p:ph type="title"/>
          </p:nvPr>
        </p:nvSpPr>
        <p:spPr/>
        <p:txBody>
          <a:bodyPr/>
          <a:lstStyle/>
          <a:p>
            <a:r>
              <a:rPr lang="en-US" dirty="0" smtClean="0"/>
              <a:t>Trigonometric Ratios</a:t>
            </a:r>
            <a:endParaRPr lang="en-US" dirty="0"/>
          </a:p>
        </p:txBody>
      </p:sp>
    </p:spTree>
    <p:extLst>
      <p:ext uri="{BB962C8B-B14F-4D97-AF65-F5344CB8AC3E}">
        <p14:creationId xmlns:p14="http://schemas.microsoft.com/office/powerpoint/2010/main" val="41640054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8000" t="18836" r="633" b="37164"/>
          <a:stretch/>
        </p:blipFill>
        <p:spPr>
          <a:xfrm>
            <a:off x="420266" y="2795640"/>
            <a:ext cx="6200192" cy="1676400"/>
          </a:xfrm>
        </p:spPr>
      </p:pic>
      <p:sp>
        <p:nvSpPr>
          <p:cNvPr id="3" name="Title 2"/>
          <p:cNvSpPr>
            <a:spLocks noGrp="1"/>
          </p:cNvSpPr>
          <p:nvPr>
            <p:ph type="title"/>
          </p:nvPr>
        </p:nvSpPr>
        <p:spPr/>
        <p:txBody>
          <a:bodyPr/>
          <a:lstStyle/>
          <a:p>
            <a:r>
              <a:rPr lang="en-US" dirty="0" smtClean="0"/>
              <a:t>Application Problems</a:t>
            </a:r>
            <a:endParaRPr lang="en-US" dirty="0"/>
          </a:p>
        </p:txBody>
      </p:sp>
      <p:sp>
        <p:nvSpPr>
          <p:cNvPr id="5" name="Content Placeholder 1"/>
          <p:cNvSpPr txBox="1">
            <a:spLocks/>
          </p:cNvSpPr>
          <p:nvPr/>
        </p:nvSpPr>
        <p:spPr>
          <a:xfrm>
            <a:off x="381000" y="1492154"/>
            <a:ext cx="8763000" cy="4940491"/>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r>
              <a:rPr lang="en-US" dirty="0" smtClean="0"/>
              <a:t>The following is a skewed T-Joint that you need to prepare.  Find the angles the bar needs to be cut to place correctly to fit this corner and the length of the inside of the bar.</a:t>
            </a:r>
            <a:endParaRPr lang="en-US" sz="2000" dirty="0" smtClean="0"/>
          </a:p>
        </p:txBody>
      </p:sp>
      <p:cxnSp>
        <p:nvCxnSpPr>
          <p:cNvPr id="8" name="Straight Connector 7"/>
          <p:cNvCxnSpPr/>
          <p:nvPr/>
        </p:nvCxnSpPr>
        <p:spPr>
          <a:xfrm>
            <a:off x="2743200" y="3886200"/>
            <a:ext cx="0" cy="15240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2743200" y="3962399"/>
            <a:ext cx="1676400" cy="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3520362" y="3902638"/>
                <a:ext cx="518238" cy="440762"/>
              </a:xfrm>
              <a:prstGeom prst="rect">
                <a:avLst/>
              </a:prstGeom>
              <a:solidFill>
                <a:schemeClr val="bg1"/>
              </a:solidFill>
            </p:spPr>
            <p:txBody>
              <a:bodyPr wrap="square" rtlCol="0">
                <a:spAutoFit/>
              </a:bodyPr>
              <a:lstStyle/>
              <a:p>
                <a:r>
                  <a:rPr lang="en-US" sz="1600" dirty="0" smtClean="0"/>
                  <a:t>5 </a:t>
                </a:r>
                <a14:m>
                  <m:oMath xmlns:m="http://schemas.openxmlformats.org/officeDocument/2006/math">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7</m:t>
                        </m:r>
                      </m:num>
                      <m:den>
                        <m:r>
                          <a:rPr lang="en-US" sz="1600" b="0" i="1" smtClean="0">
                            <a:latin typeface="Cambria Math" panose="02040503050406030204" pitchFamily="18" charset="0"/>
                          </a:rPr>
                          <m:t>8</m:t>
                        </m:r>
                      </m:den>
                    </m:f>
                  </m:oMath>
                </a14:m>
                <a:r>
                  <a:rPr lang="en-US" sz="1600" dirty="0" smtClean="0"/>
                  <a:t>”</a:t>
                </a:r>
                <a:r>
                  <a:rPr lang="en-US" sz="1200" dirty="0" smtClean="0"/>
                  <a:t> </a:t>
                </a:r>
                <a:endParaRPr lang="en-US" sz="12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520362" y="3902638"/>
                <a:ext cx="518238" cy="440762"/>
              </a:xfrm>
              <a:prstGeom prst="rect">
                <a:avLst/>
              </a:prstGeom>
              <a:blipFill rotWithShape="0">
                <a:blip r:embed="rId3"/>
                <a:stretch>
                  <a:fillRect l="-5814" r="-2326" b="-2740"/>
                </a:stretch>
              </a:blipFill>
            </p:spPr>
            <p:txBody>
              <a:bodyPr/>
              <a:lstStyle/>
              <a:p>
                <a:r>
                  <a:rPr lang="en-US">
                    <a:noFill/>
                  </a:rPr>
                  <a:t> </a:t>
                </a:r>
              </a:p>
            </p:txBody>
          </p:sp>
        </mc:Fallback>
      </mc:AlternateContent>
      <p:cxnSp>
        <p:nvCxnSpPr>
          <p:cNvPr id="15" name="Straight Connector 14"/>
          <p:cNvCxnSpPr/>
          <p:nvPr/>
        </p:nvCxnSpPr>
        <p:spPr>
          <a:xfrm>
            <a:off x="4572000" y="3048000"/>
            <a:ext cx="342900" cy="0"/>
          </a:xfrm>
          <a:prstGeom prst="line">
            <a:avLst/>
          </a:prstGeom>
        </p:spPr>
        <p:style>
          <a:lnRef idx="1">
            <a:schemeClr val="dk1"/>
          </a:lnRef>
          <a:fillRef idx="0">
            <a:schemeClr val="dk1"/>
          </a:fillRef>
          <a:effectRef idx="0">
            <a:schemeClr val="dk1"/>
          </a:effectRef>
          <a:fontRef idx="minor">
            <a:schemeClr val="tx1"/>
          </a:fontRef>
        </p:style>
      </p:cxnSp>
      <p:cxnSp>
        <p:nvCxnSpPr>
          <p:cNvPr id="16" name="Straight Connector 15"/>
          <p:cNvCxnSpPr/>
          <p:nvPr/>
        </p:nvCxnSpPr>
        <p:spPr>
          <a:xfrm>
            <a:off x="4572000" y="3886200"/>
            <a:ext cx="342900" cy="0"/>
          </a:xfrm>
          <a:prstGeom prst="line">
            <a:avLst/>
          </a:prstGeom>
        </p:spPr>
        <p:style>
          <a:lnRef idx="1">
            <a:schemeClr val="dk1"/>
          </a:lnRef>
          <a:fillRef idx="0">
            <a:schemeClr val="dk1"/>
          </a:fillRef>
          <a:effectRef idx="0">
            <a:schemeClr val="dk1"/>
          </a:effectRef>
          <a:fontRef idx="minor">
            <a:schemeClr val="tx1"/>
          </a:fontRef>
        </p:style>
      </p:cxnSp>
      <p:cxnSp>
        <p:nvCxnSpPr>
          <p:cNvPr id="18" name="Straight Connector 17"/>
          <p:cNvCxnSpPr/>
          <p:nvPr/>
        </p:nvCxnSpPr>
        <p:spPr>
          <a:xfrm>
            <a:off x="4743450" y="3048000"/>
            <a:ext cx="0" cy="838200"/>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6" name="TextBox 5"/>
              <p:cNvSpPr txBox="1"/>
              <p:nvPr/>
            </p:nvSpPr>
            <p:spPr>
              <a:xfrm>
                <a:off x="4495800" y="3232320"/>
                <a:ext cx="838200" cy="445571"/>
              </a:xfrm>
              <a:prstGeom prst="rect">
                <a:avLst/>
              </a:prstGeom>
              <a:solidFill>
                <a:schemeClr val="bg1"/>
              </a:solidFill>
            </p:spPr>
            <p:txBody>
              <a:bodyPr wrap="square" rtlCol="0">
                <a:spAutoFit/>
              </a:bodyPr>
              <a:lstStyle/>
              <a:p>
                <a:r>
                  <a:rPr lang="en-US" sz="1600" dirty="0" smtClean="0"/>
                  <a:t>4</a:t>
                </a:r>
                <a14:m>
                  <m:oMath xmlns:m="http://schemas.openxmlformats.org/officeDocument/2006/math">
                    <m:f>
                      <m:fPr>
                        <m:ctrlPr>
                          <a:rPr lang="en-US" sz="1600" b="0" i="1" smtClean="0">
                            <a:latin typeface="Cambria Math" panose="02040503050406030204" pitchFamily="18" charset="0"/>
                          </a:rPr>
                        </m:ctrlPr>
                      </m:fPr>
                      <m:num>
                        <m:r>
                          <a:rPr lang="en-US" sz="1600" b="0" i="1" smtClean="0">
                            <a:latin typeface="Cambria Math" panose="02040503050406030204" pitchFamily="18" charset="0"/>
                          </a:rPr>
                          <m:t>5</m:t>
                        </m:r>
                      </m:num>
                      <m:den>
                        <m:r>
                          <a:rPr lang="en-US" sz="1600" b="0" i="1" smtClean="0">
                            <a:latin typeface="Cambria Math" panose="02040503050406030204" pitchFamily="18" charset="0"/>
                          </a:rPr>
                          <m:t>16</m:t>
                        </m:r>
                      </m:den>
                    </m:f>
                  </m:oMath>
                </a14:m>
                <a:r>
                  <a:rPr lang="en-US" sz="1600" dirty="0" smtClean="0"/>
                  <a:t>” </a:t>
                </a:r>
                <a:endParaRPr lang="en-US" sz="1600" dirty="0"/>
              </a:p>
            </p:txBody>
          </p:sp>
        </mc:Choice>
        <mc:Fallback xmlns="">
          <p:sp>
            <p:nvSpPr>
              <p:cNvPr id="6" name="TextBox 5"/>
              <p:cNvSpPr txBox="1">
                <a:spLocks noRot="1" noChangeAspect="1" noMove="1" noResize="1" noEditPoints="1" noAdjustHandles="1" noChangeArrowheads="1" noChangeShapeType="1" noTextEdit="1"/>
              </p:cNvSpPr>
              <p:nvPr/>
            </p:nvSpPr>
            <p:spPr>
              <a:xfrm>
                <a:off x="4495800" y="3232320"/>
                <a:ext cx="838200" cy="445571"/>
              </a:xfrm>
              <a:prstGeom prst="rect">
                <a:avLst/>
              </a:prstGeom>
              <a:blipFill rotWithShape="0">
                <a:blip r:embed="rId4"/>
                <a:stretch>
                  <a:fillRect l="-4380" b="-2740"/>
                </a:stretch>
              </a:blipFill>
            </p:spPr>
            <p:txBody>
              <a:bodyPr/>
              <a:lstStyle/>
              <a:p>
                <a:r>
                  <a:rPr lang="en-US">
                    <a:noFill/>
                  </a:rPr>
                  <a:t> </a:t>
                </a:r>
              </a:p>
            </p:txBody>
          </p:sp>
        </mc:Fallback>
      </mc:AlternateContent>
      <p:sp>
        <p:nvSpPr>
          <p:cNvPr id="19" name="Rectangle 18"/>
          <p:cNvSpPr/>
          <p:nvPr/>
        </p:nvSpPr>
        <p:spPr>
          <a:xfrm>
            <a:off x="4286250" y="3706842"/>
            <a:ext cx="142875" cy="173525"/>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841354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143000"/>
            <a:ext cx="8229600" cy="4864291"/>
          </a:xfrm>
        </p:spPr>
        <p:txBody>
          <a:bodyPr/>
          <a:lstStyle/>
          <a:p>
            <a:r>
              <a:rPr lang="en-US" dirty="0" smtClean="0"/>
              <a:t>A bolt-hole circle has 8 holes evenly spaced.  The radius is 5 ¾”.  Find the distance between two holes.</a:t>
            </a:r>
            <a:endParaRPr lang="en-US" dirty="0"/>
          </a:p>
        </p:txBody>
      </p:sp>
      <p:sp>
        <p:nvSpPr>
          <p:cNvPr id="3" name="Title 2"/>
          <p:cNvSpPr>
            <a:spLocks noGrp="1"/>
          </p:cNvSpPr>
          <p:nvPr>
            <p:ph type="title"/>
          </p:nvPr>
        </p:nvSpPr>
        <p:spPr>
          <a:xfrm>
            <a:off x="381000" y="152400"/>
            <a:ext cx="8382000" cy="1143000"/>
          </a:xfrm>
        </p:spPr>
        <p:txBody>
          <a:bodyPr>
            <a:normAutofit/>
          </a:bodyPr>
          <a:lstStyle/>
          <a:p>
            <a:r>
              <a:rPr lang="en-US" dirty="0" smtClean="0"/>
              <a:t>Application Problems</a:t>
            </a:r>
            <a:endParaRPr lang="en-US" dirty="0"/>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8000" t="6000" r="32000" b="20000"/>
          <a:stretch/>
        </p:blipFill>
        <p:spPr>
          <a:xfrm>
            <a:off x="5562600" y="2165445"/>
            <a:ext cx="3048000" cy="2819400"/>
          </a:xfrm>
          <a:prstGeom prst="rect">
            <a:avLst/>
          </a:prstGeom>
        </p:spPr>
      </p:pic>
    </p:spTree>
    <p:custDataLst>
      <p:tags r:id="rId1"/>
    </p:custDataLst>
    <p:extLst>
      <p:ext uri="{BB962C8B-B14F-4D97-AF65-F5344CB8AC3E}">
        <p14:creationId xmlns:p14="http://schemas.microsoft.com/office/powerpoint/2010/main" val="794476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524000"/>
            <a:ext cx="5638800" cy="4525963"/>
          </a:xfrm>
        </p:spPr>
        <p:txBody>
          <a:bodyPr/>
          <a:lstStyle/>
          <a:p>
            <a:pPr marL="109728" indent="0">
              <a:buNone/>
            </a:pPr>
            <a:r>
              <a:rPr lang="en-US" dirty="0" smtClean="0"/>
              <a:t>1) Determine the missing dimension in the dovetail joint below. </a:t>
            </a:r>
            <a:endParaRPr lang="en-US" dirty="0"/>
          </a:p>
        </p:txBody>
      </p:sp>
      <p:sp>
        <p:nvSpPr>
          <p:cNvPr id="3" name="Title 2"/>
          <p:cNvSpPr>
            <a:spLocks noGrp="1"/>
          </p:cNvSpPr>
          <p:nvPr>
            <p:ph type="title"/>
          </p:nvPr>
        </p:nvSpPr>
        <p:spPr/>
        <p:txBody>
          <a:bodyPr/>
          <a:lstStyle/>
          <a:p>
            <a:r>
              <a:rPr lang="en-US" dirty="0" smtClean="0"/>
              <a:t>Try Yourself</a:t>
            </a:r>
            <a:endParaRPr lang="en-US" dirty="0"/>
          </a:p>
        </p:txBody>
      </p:sp>
      <p:pic>
        <p:nvPicPr>
          <p:cNvPr id="1026" name="Picture 2" descr="https://upload.wikimedia.org/wikipedia/en/e/e7/Joinery-slidingdovetail.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295400"/>
            <a:ext cx="3200400" cy="21336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1219200" y="3200400"/>
            <a:ext cx="3581400" cy="762000"/>
          </a:xfrm>
          <a:prstGeom prst="rect">
            <a:avLst/>
          </a:prstGeom>
          <a:ln w="6350"/>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5" name="Isosceles Triangle 4"/>
          <p:cNvSpPr/>
          <p:nvPr/>
        </p:nvSpPr>
        <p:spPr>
          <a:xfrm>
            <a:off x="2209800" y="2781300"/>
            <a:ext cx="1447800" cy="838200"/>
          </a:xfrm>
          <a:prstGeom prst="triangle">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6" name="Rectangle 5"/>
          <p:cNvSpPr/>
          <p:nvPr/>
        </p:nvSpPr>
        <p:spPr>
          <a:xfrm>
            <a:off x="2514600" y="2781300"/>
            <a:ext cx="838200" cy="41910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7" name="TextBox 6"/>
          <p:cNvSpPr txBox="1"/>
          <p:nvPr/>
        </p:nvSpPr>
        <p:spPr>
          <a:xfrm>
            <a:off x="2286000" y="3367384"/>
            <a:ext cx="1143000" cy="276999"/>
          </a:xfrm>
          <a:prstGeom prst="rect">
            <a:avLst/>
          </a:prstGeom>
          <a:noFill/>
        </p:spPr>
        <p:txBody>
          <a:bodyPr wrap="square" rtlCol="0">
            <a:spAutoFit/>
          </a:bodyPr>
          <a:lstStyle/>
          <a:p>
            <a:r>
              <a:rPr lang="en-US" sz="1200" dirty="0" smtClean="0"/>
              <a:t>50°</a:t>
            </a:r>
            <a:endParaRPr lang="en-US" sz="1200" dirty="0"/>
          </a:p>
        </p:txBody>
      </p:sp>
      <p:sp>
        <p:nvSpPr>
          <p:cNvPr id="9" name="TextBox 8"/>
          <p:cNvSpPr txBox="1"/>
          <p:nvPr/>
        </p:nvSpPr>
        <p:spPr>
          <a:xfrm>
            <a:off x="2590800" y="2943910"/>
            <a:ext cx="1143000" cy="276999"/>
          </a:xfrm>
          <a:prstGeom prst="rect">
            <a:avLst/>
          </a:prstGeom>
          <a:noFill/>
        </p:spPr>
        <p:txBody>
          <a:bodyPr wrap="square" rtlCol="0">
            <a:spAutoFit/>
          </a:bodyPr>
          <a:lstStyle/>
          <a:p>
            <a:r>
              <a:rPr lang="en-US" sz="1200" dirty="0" smtClean="0"/>
              <a:t>18 mm</a:t>
            </a:r>
            <a:endParaRPr lang="en-US" sz="1200" dirty="0"/>
          </a:p>
        </p:txBody>
      </p:sp>
      <p:sp>
        <p:nvSpPr>
          <p:cNvPr id="11" name="TextBox 10"/>
          <p:cNvSpPr txBox="1"/>
          <p:nvPr/>
        </p:nvSpPr>
        <p:spPr>
          <a:xfrm>
            <a:off x="2590800" y="3574747"/>
            <a:ext cx="1143000" cy="276999"/>
          </a:xfrm>
          <a:prstGeom prst="rect">
            <a:avLst/>
          </a:prstGeom>
          <a:noFill/>
        </p:spPr>
        <p:txBody>
          <a:bodyPr wrap="square" rtlCol="0">
            <a:spAutoFit/>
          </a:bodyPr>
          <a:lstStyle/>
          <a:p>
            <a:r>
              <a:rPr lang="en-US" sz="1200" dirty="0" smtClean="0"/>
              <a:t>25 mm</a:t>
            </a:r>
            <a:endParaRPr lang="en-US" sz="1200" dirty="0"/>
          </a:p>
        </p:txBody>
      </p:sp>
      <p:sp>
        <p:nvSpPr>
          <p:cNvPr id="12" name="TextBox 11"/>
          <p:cNvSpPr txBox="1"/>
          <p:nvPr/>
        </p:nvSpPr>
        <p:spPr>
          <a:xfrm>
            <a:off x="3086100" y="3259329"/>
            <a:ext cx="1143000" cy="276999"/>
          </a:xfrm>
          <a:prstGeom prst="rect">
            <a:avLst/>
          </a:prstGeom>
          <a:noFill/>
        </p:spPr>
        <p:txBody>
          <a:bodyPr wrap="square" rtlCol="0">
            <a:spAutoFit/>
          </a:bodyPr>
          <a:lstStyle/>
          <a:p>
            <a:r>
              <a:rPr lang="en-US" sz="1200" dirty="0" smtClean="0"/>
              <a:t>?</a:t>
            </a:r>
            <a:endParaRPr lang="en-US" sz="1200" dirty="0"/>
          </a:p>
        </p:txBody>
      </p:sp>
      <p:cxnSp>
        <p:nvCxnSpPr>
          <p:cNvPr id="13" name="Straight Connector 12"/>
          <p:cNvCxnSpPr/>
          <p:nvPr/>
        </p:nvCxnSpPr>
        <p:spPr>
          <a:xfrm>
            <a:off x="3276600" y="3200400"/>
            <a:ext cx="0" cy="419100"/>
          </a:xfrm>
          <a:prstGeom prst="line">
            <a:avLst/>
          </a:prstGeom>
          <a:ln>
            <a:prstDash val="sysDash"/>
          </a:ln>
        </p:spPr>
        <p:style>
          <a:lnRef idx="1">
            <a:schemeClr val="dk1"/>
          </a:lnRef>
          <a:fillRef idx="0">
            <a:schemeClr val="dk1"/>
          </a:fillRef>
          <a:effectRef idx="0">
            <a:schemeClr val="dk1"/>
          </a:effectRef>
          <a:fontRef idx="minor">
            <a:schemeClr val="tx1"/>
          </a:fontRef>
        </p:style>
      </p:cxnSp>
      <p:cxnSp>
        <p:nvCxnSpPr>
          <p:cNvPr id="18" name="Straight Connector 17"/>
          <p:cNvCxnSpPr>
            <a:stCxn id="5" idx="1"/>
          </p:cNvCxnSpPr>
          <p:nvPr/>
        </p:nvCxnSpPr>
        <p:spPr>
          <a:xfrm>
            <a:off x="2571750" y="3200400"/>
            <a:ext cx="704850" cy="0"/>
          </a:xfrm>
          <a:prstGeom prst="line">
            <a:avLst/>
          </a:prstGeom>
          <a:ln>
            <a:prstDash val="lgDash"/>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13393455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2)  At what angle, A, shown below should the support for the T-joint be cut?</a:t>
            </a:r>
            <a:endParaRPr lang="en-US" dirty="0"/>
          </a:p>
        </p:txBody>
      </p:sp>
      <p:sp>
        <p:nvSpPr>
          <p:cNvPr id="3" name="Title 2"/>
          <p:cNvSpPr>
            <a:spLocks noGrp="1"/>
          </p:cNvSpPr>
          <p:nvPr>
            <p:ph type="title"/>
          </p:nvPr>
        </p:nvSpPr>
        <p:spPr/>
        <p:txBody>
          <a:bodyPr/>
          <a:lstStyle/>
          <a:p>
            <a:r>
              <a:rPr lang="en-US" dirty="0" smtClean="0"/>
              <a:t>Try Yourself</a:t>
            </a:r>
            <a:endParaRPr lang="en-US" dirty="0"/>
          </a:p>
        </p:txBody>
      </p:sp>
      <p:pic>
        <p:nvPicPr>
          <p:cNvPr id="4" name="Picture 3"/>
          <p:cNvPicPr>
            <a:picLocks noChangeAspect="1"/>
          </p:cNvPicPr>
          <p:nvPr/>
        </p:nvPicPr>
        <p:blipFill rotWithShape="1">
          <a:blip r:embed="rId2"/>
          <a:srcRect l="5140" t="38028" r="38425"/>
          <a:stretch/>
        </p:blipFill>
        <p:spPr>
          <a:xfrm>
            <a:off x="533400" y="2590800"/>
            <a:ext cx="3581400" cy="3352800"/>
          </a:xfrm>
          <a:prstGeom prst="rect">
            <a:avLst/>
          </a:prstGeom>
        </p:spPr>
      </p:pic>
      <p:sp>
        <p:nvSpPr>
          <p:cNvPr id="5" name="TextBox 4"/>
          <p:cNvSpPr txBox="1"/>
          <p:nvPr/>
        </p:nvSpPr>
        <p:spPr>
          <a:xfrm>
            <a:off x="3124200" y="4462046"/>
            <a:ext cx="914400" cy="338554"/>
          </a:xfrm>
          <a:prstGeom prst="rect">
            <a:avLst/>
          </a:prstGeom>
          <a:noFill/>
        </p:spPr>
        <p:txBody>
          <a:bodyPr wrap="square" rtlCol="0">
            <a:spAutoFit/>
          </a:bodyPr>
          <a:lstStyle/>
          <a:p>
            <a:r>
              <a:rPr lang="en-US" sz="1600" dirty="0" smtClean="0"/>
              <a:t>3.0625”</a:t>
            </a:r>
            <a:endParaRPr lang="en-US" sz="1600" dirty="0"/>
          </a:p>
        </p:txBody>
      </p:sp>
      <p:sp>
        <p:nvSpPr>
          <p:cNvPr id="6" name="TextBox 5"/>
          <p:cNvSpPr txBox="1"/>
          <p:nvPr/>
        </p:nvSpPr>
        <p:spPr>
          <a:xfrm>
            <a:off x="914400" y="3962400"/>
            <a:ext cx="838200" cy="369332"/>
          </a:xfrm>
          <a:prstGeom prst="rect">
            <a:avLst/>
          </a:prstGeom>
          <a:solidFill>
            <a:schemeClr val="bg1"/>
          </a:solidFill>
        </p:spPr>
        <p:txBody>
          <a:bodyPr wrap="square" rtlCol="0">
            <a:spAutoFit/>
          </a:bodyPr>
          <a:lstStyle/>
          <a:p>
            <a:pPr algn="r"/>
            <a:r>
              <a:rPr lang="en-US" dirty="0" smtClean="0"/>
              <a:t>5.75”</a:t>
            </a:r>
            <a:endParaRPr lang="en-US" dirty="0"/>
          </a:p>
        </p:txBody>
      </p:sp>
      <p:sp>
        <p:nvSpPr>
          <p:cNvPr id="7" name="TextBox 6"/>
          <p:cNvSpPr txBox="1"/>
          <p:nvPr/>
        </p:nvSpPr>
        <p:spPr>
          <a:xfrm>
            <a:off x="3200400" y="4202668"/>
            <a:ext cx="838200" cy="369332"/>
          </a:xfrm>
          <a:prstGeom prst="rect">
            <a:avLst/>
          </a:prstGeom>
          <a:noFill/>
        </p:spPr>
        <p:txBody>
          <a:bodyPr wrap="square" rtlCol="0">
            <a:spAutoFit/>
          </a:bodyPr>
          <a:lstStyle/>
          <a:p>
            <a:pPr algn="r"/>
            <a:r>
              <a:rPr lang="en-US" dirty="0" smtClean="0"/>
              <a:t>A</a:t>
            </a:r>
            <a:endParaRPr lang="en-US" dirty="0"/>
          </a:p>
        </p:txBody>
      </p:sp>
      <p:sp>
        <p:nvSpPr>
          <p:cNvPr id="9" name="TextBox 8"/>
          <p:cNvSpPr txBox="1"/>
          <p:nvPr/>
        </p:nvSpPr>
        <p:spPr>
          <a:xfrm>
            <a:off x="1778725" y="5334000"/>
            <a:ext cx="703217" cy="276999"/>
          </a:xfrm>
          <a:prstGeom prst="rect">
            <a:avLst/>
          </a:prstGeom>
          <a:solidFill>
            <a:schemeClr val="bg1"/>
          </a:solidFill>
        </p:spPr>
        <p:txBody>
          <a:bodyPr wrap="square" rtlCol="0">
            <a:spAutoFit/>
          </a:bodyPr>
          <a:lstStyle/>
          <a:p>
            <a:r>
              <a:rPr lang="en-US" sz="1200" dirty="0" smtClean="0"/>
              <a:t>2.9375”</a:t>
            </a:r>
            <a:endParaRPr lang="en-US" sz="1200" dirty="0"/>
          </a:p>
        </p:txBody>
      </p:sp>
      <p:sp>
        <p:nvSpPr>
          <p:cNvPr id="10" name="TextBox 9"/>
          <p:cNvSpPr txBox="1"/>
          <p:nvPr/>
        </p:nvSpPr>
        <p:spPr>
          <a:xfrm>
            <a:off x="2328454" y="5637959"/>
            <a:ext cx="609600" cy="369332"/>
          </a:xfrm>
          <a:prstGeom prst="rect">
            <a:avLst/>
          </a:prstGeom>
          <a:solidFill>
            <a:schemeClr val="bg1"/>
          </a:solidFill>
        </p:spPr>
        <p:txBody>
          <a:bodyPr wrap="square" rtlCol="0">
            <a:spAutoFit/>
          </a:bodyPr>
          <a:lstStyle/>
          <a:p>
            <a:r>
              <a:rPr lang="en-US" dirty="0" smtClean="0"/>
              <a:t>6.5”</a:t>
            </a:r>
            <a:endParaRPr lang="en-US" dirty="0"/>
          </a:p>
        </p:txBody>
      </p:sp>
    </p:spTree>
    <p:extLst>
      <p:ext uri="{BB962C8B-B14F-4D97-AF65-F5344CB8AC3E}">
        <p14:creationId xmlns:p14="http://schemas.microsoft.com/office/powerpoint/2010/main" val="6744069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95400"/>
            <a:ext cx="9296400" cy="4711891"/>
          </a:xfrm>
        </p:spPr>
        <p:txBody>
          <a:bodyPr/>
          <a:lstStyle/>
          <a:p>
            <a:r>
              <a:rPr lang="en-US" dirty="0" smtClean="0"/>
              <a:t>For some additional application problems:  </a:t>
            </a:r>
            <a:r>
              <a:rPr lang="en-US" dirty="0" smtClean="0">
                <a:hlinkClick r:id="rId3"/>
              </a:rPr>
              <a:t>https://www.wisc-online.com/Objects/ViewObject.aspx?ID=MSR3603</a:t>
            </a:r>
            <a:endParaRPr lang="en-US" dirty="0"/>
          </a:p>
        </p:txBody>
      </p:sp>
      <p:sp>
        <p:nvSpPr>
          <p:cNvPr id="3" name="Title 2"/>
          <p:cNvSpPr>
            <a:spLocks noGrp="1"/>
          </p:cNvSpPr>
          <p:nvPr>
            <p:ph type="title"/>
          </p:nvPr>
        </p:nvSpPr>
        <p:spPr/>
        <p:txBody>
          <a:bodyPr/>
          <a:lstStyle/>
          <a:p>
            <a:r>
              <a:rPr lang="en-US" dirty="0" smtClean="0"/>
              <a:t>Application Problems</a:t>
            </a:r>
            <a:endParaRPr lang="en-US" dirty="0"/>
          </a:p>
        </p:txBody>
      </p:sp>
    </p:spTree>
    <p:custDataLst>
      <p:tags r:id="rId1"/>
    </p:custDataLst>
    <p:extLst>
      <p:ext uri="{BB962C8B-B14F-4D97-AF65-F5344CB8AC3E}">
        <p14:creationId xmlns:p14="http://schemas.microsoft.com/office/powerpoint/2010/main" val="29790433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914400"/>
            <a:ext cx="8534400" cy="5486400"/>
          </a:xfrm>
        </p:spPr>
        <p:txBody>
          <a:bodyPr>
            <a:normAutofit/>
          </a:bodyPr>
          <a:lstStyle/>
          <a:p>
            <a:r>
              <a:rPr lang="en-US" sz="2600" dirty="0" smtClean="0"/>
              <a:t>To use the ratios, we need to know which side is the opposite side and which is the adjacent side for a specified angle.</a:t>
            </a:r>
          </a:p>
          <a:p>
            <a:r>
              <a:rPr lang="en-US" sz="2600" dirty="0" smtClean="0"/>
              <a:t>Example:  Label the sides opposite, adjacent, and hypotenuse for each triangle for angle </a:t>
            </a:r>
            <a:r>
              <a:rPr lang="en-US" sz="2600" dirty="0"/>
              <a:t>A</a:t>
            </a:r>
            <a:r>
              <a:rPr lang="en-US" sz="2600" dirty="0" smtClean="0"/>
              <a:t>. </a:t>
            </a:r>
            <a:endParaRPr lang="en-US" sz="2600" dirty="0"/>
          </a:p>
        </p:txBody>
      </p:sp>
      <p:sp>
        <p:nvSpPr>
          <p:cNvPr id="3" name="Title 2"/>
          <p:cNvSpPr>
            <a:spLocks noGrp="1"/>
          </p:cNvSpPr>
          <p:nvPr>
            <p:ph type="title"/>
          </p:nvPr>
        </p:nvSpPr>
        <p:spPr>
          <a:xfrm>
            <a:off x="457200" y="152400"/>
            <a:ext cx="8229600" cy="868362"/>
          </a:xfrm>
        </p:spPr>
        <p:txBody>
          <a:bodyPr/>
          <a:lstStyle/>
          <a:p>
            <a:r>
              <a:rPr lang="en-US" dirty="0" smtClean="0"/>
              <a:t>Trigonometric Ratios</a:t>
            </a:r>
            <a:endParaRPr lang="en-US" dirty="0"/>
          </a:p>
        </p:txBody>
      </p:sp>
      <p:sp>
        <p:nvSpPr>
          <p:cNvPr id="4" name="Right Triangle 3"/>
          <p:cNvSpPr/>
          <p:nvPr/>
        </p:nvSpPr>
        <p:spPr>
          <a:xfrm flipH="1">
            <a:off x="393441" y="4114800"/>
            <a:ext cx="838200" cy="1600200"/>
          </a:xfrm>
          <a:prstGeom prst="rtTriangle">
            <a:avLst/>
          </a:prstGeom>
          <a:no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 Box 3"/>
          <p:cNvSpPr txBox="1">
            <a:spLocks noChangeArrowheads="1"/>
          </p:cNvSpPr>
          <p:nvPr/>
        </p:nvSpPr>
        <p:spPr bwMode="auto">
          <a:xfrm>
            <a:off x="431541" y="5484845"/>
            <a:ext cx="76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rPr>
              <a:t>A</a:t>
            </a:r>
          </a:p>
        </p:txBody>
      </p:sp>
      <p:sp>
        <p:nvSpPr>
          <p:cNvPr id="8" name="Right Triangle 7"/>
          <p:cNvSpPr/>
          <p:nvPr/>
        </p:nvSpPr>
        <p:spPr>
          <a:xfrm flipV="1">
            <a:off x="3743908" y="5484845"/>
            <a:ext cx="3048000" cy="609600"/>
          </a:xfrm>
          <a:prstGeom prst="rtTriangle">
            <a:avLst/>
          </a:prstGeom>
          <a:no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Box 3"/>
          <p:cNvSpPr txBox="1">
            <a:spLocks noChangeArrowheads="1"/>
          </p:cNvSpPr>
          <p:nvPr/>
        </p:nvSpPr>
        <p:spPr bwMode="auto">
          <a:xfrm>
            <a:off x="5486400" y="5484845"/>
            <a:ext cx="76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rPr>
              <a:t>A</a:t>
            </a:r>
          </a:p>
        </p:txBody>
      </p:sp>
      <p:sp>
        <p:nvSpPr>
          <p:cNvPr id="10" name="Right Triangle 9"/>
          <p:cNvSpPr/>
          <p:nvPr/>
        </p:nvSpPr>
        <p:spPr>
          <a:xfrm rot="16200000" flipH="1">
            <a:off x="2558920" y="2927787"/>
            <a:ext cx="838200" cy="1600200"/>
          </a:xfrm>
          <a:prstGeom prst="rtTriangle">
            <a:avLst/>
          </a:prstGeom>
          <a:no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p:cNvSpPr/>
          <p:nvPr/>
        </p:nvSpPr>
        <p:spPr>
          <a:xfrm rot="2040367" flipV="1">
            <a:off x="5890814" y="3995010"/>
            <a:ext cx="1920142" cy="1293662"/>
          </a:xfrm>
          <a:prstGeom prst="rtTriangle">
            <a:avLst/>
          </a:prstGeom>
          <a:noFill/>
          <a:ln w="25400"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Box 3"/>
          <p:cNvSpPr txBox="1">
            <a:spLocks noChangeArrowheads="1"/>
          </p:cNvSpPr>
          <p:nvPr/>
        </p:nvSpPr>
        <p:spPr bwMode="auto">
          <a:xfrm>
            <a:off x="5887742" y="4336264"/>
            <a:ext cx="76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rPr>
              <a:t>A</a:t>
            </a:r>
          </a:p>
        </p:txBody>
      </p:sp>
      <p:sp>
        <p:nvSpPr>
          <p:cNvPr id="13" name="Text Box 3"/>
          <p:cNvSpPr txBox="1">
            <a:spLocks noChangeArrowheads="1"/>
          </p:cNvSpPr>
          <p:nvPr/>
        </p:nvSpPr>
        <p:spPr bwMode="auto">
          <a:xfrm>
            <a:off x="3505200" y="3765987"/>
            <a:ext cx="762000" cy="38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rPr>
              <a:t>A</a:t>
            </a:r>
          </a:p>
        </p:txBody>
      </p:sp>
      <p:sp>
        <p:nvSpPr>
          <p:cNvPr id="6" name="Rectangle 5"/>
          <p:cNvSpPr/>
          <p:nvPr/>
        </p:nvSpPr>
        <p:spPr>
          <a:xfrm rot="2113548">
            <a:off x="6345189" y="3613594"/>
            <a:ext cx="170301" cy="184818"/>
          </a:xfrm>
          <a:prstGeom prst="rect">
            <a:avLst/>
          </a:prstGeom>
          <a:noFill/>
          <a:ln w="9525">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Rectangle 6"/>
          <p:cNvSpPr/>
          <p:nvPr/>
        </p:nvSpPr>
        <p:spPr>
          <a:xfrm>
            <a:off x="3743908" y="5484845"/>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Rectangle 14"/>
          <p:cNvSpPr/>
          <p:nvPr/>
        </p:nvSpPr>
        <p:spPr>
          <a:xfrm>
            <a:off x="3559628" y="3318118"/>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6" name="Rectangle 15"/>
          <p:cNvSpPr/>
          <p:nvPr/>
        </p:nvSpPr>
        <p:spPr>
          <a:xfrm>
            <a:off x="1013149" y="552450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45704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228600" y="1230312"/>
                <a:ext cx="8915400" cy="5018088"/>
              </a:xfrm>
            </p:spPr>
            <p:txBody>
              <a:bodyPr>
                <a:normAutofit/>
              </a:bodyPr>
              <a:lstStyle/>
              <a:p>
                <a:r>
                  <a:rPr lang="en-US" sz="2400" dirty="0" smtClean="0"/>
                  <a:t>The sine (pronounced “sign”) ratio for some angle, A,</a:t>
                </a:r>
                <a:r>
                  <a:rPr lang="el-GR" sz="2400" dirty="0" smtClean="0"/>
                  <a:t> </a:t>
                </a:r>
                <a:r>
                  <a:rPr lang="en-US" sz="2400" dirty="0" smtClean="0"/>
                  <a:t>is </a:t>
                </a:r>
              </a:p>
              <a:p>
                <a:pPr>
                  <a:buNone/>
                </a:pPr>
                <a:r>
                  <a:rPr lang="en-US" sz="2400" dirty="0" smtClean="0"/>
                  <a:t>			sin A= </a:t>
                </a:r>
                <a14:m>
                  <m:oMath xmlns:m="http://schemas.openxmlformats.org/officeDocument/2006/math">
                    <m:f>
                      <m:fPr>
                        <m:ctrlPr>
                          <a:rPr lang="en-US" sz="2400" b="0" i="1" smtClean="0">
                            <a:latin typeface="Cambria Math" panose="02040503050406030204" pitchFamily="18" charset="0"/>
                          </a:rPr>
                        </m:ctrlPr>
                      </m:fPr>
                      <m:num>
                        <m:r>
                          <m:rPr>
                            <m:nor/>
                          </m:rPr>
                          <a:rPr lang="en-US" sz="2400" b="0" i="0" smtClean="0">
                            <a:latin typeface="Cambria Math" panose="02040503050406030204" pitchFamily="18" charset="0"/>
                          </a:rPr>
                          <m:t>opposite</m:t>
                        </m:r>
                        <m:r>
                          <m:rPr>
                            <m:nor/>
                          </m:rPr>
                          <a:rPr lang="en-US" sz="2400" b="0" i="0" smtClean="0">
                            <a:latin typeface="Cambria Math" panose="02040503050406030204" pitchFamily="18" charset="0"/>
                          </a:rPr>
                          <m:t> </m:t>
                        </m:r>
                        <m:r>
                          <m:rPr>
                            <m:nor/>
                          </m:rPr>
                          <a:rPr lang="en-US" sz="2400" b="0" i="0" smtClean="0">
                            <a:latin typeface="Cambria Math" panose="02040503050406030204" pitchFamily="18" charset="0"/>
                          </a:rPr>
                          <m:t>side</m:t>
                        </m:r>
                      </m:num>
                      <m:den>
                        <m:r>
                          <m:rPr>
                            <m:nor/>
                          </m:rPr>
                          <a:rPr lang="en-US" sz="2400" b="0" i="0" smtClean="0">
                            <a:latin typeface="Cambria Math" panose="02040503050406030204" pitchFamily="18" charset="0"/>
                          </a:rPr>
                          <m:t>hypotenuse</m:t>
                        </m:r>
                      </m:den>
                    </m:f>
                  </m:oMath>
                </a14:m>
                <a:r>
                  <a:rPr lang="en-US" sz="2400" dirty="0" smtClean="0"/>
                  <a:t>                    </a:t>
                </a:r>
                <a:endParaRPr lang="en-US" sz="2400" dirty="0"/>
              </a:p>
              <a:p>
                <a:r>
                  <a:rPr lang="en-US" sz="2400" dirty="0" smtClean="0"/>
                  <a:t>The cosine (pronounced “co-sign”) ratio for some angle, A,</a:t>
                </a:r>
                <a:r>
                  <a:rPr lang="el-GR" sz="2400" dirty="0" smtClean="0"/>
                  <a:t> </a:t>
                </a:r>
                <a:r>
                  <a:rPr lang="en-US" sz="2400" dirty="0" smtClean="0"/>
                  <a:t>is </a:t>
                </a:r>
              </a:p>
              <a:p>
                <a:pPr>
                  <a:buNone/>
                </a:pPr>
                <a:r>
                  <a:rPr lang="en-US" sz="2400" dirty="0" smtClean="0"/>
                  <a:t>			</a:t>
                </a:r>
                <a:r>
                  <a:rPr lang="en-US" sz="2400" dirty="0" err="1" smtClean="0"/>
                  <a:t>cos</a:t>
                </a:r>
                <a:r>
                  <a:rPr lang="en-US" sz="2400" dirty="0" smtClean="0"/>
                  <a:t> A=</a:t>
                </a:r>
                <a14:m>
                  <m:oMath xmlns:m="http://schemas.openxmlformats.org/officeDocument/2006/math">
                    <m:f>
                      <m:fPr>
                        <m:ctrlPr>
                          <a:rPr lang="en-US" sz="2400" i="1">
                            <a:latin typeface="Cambria Math" panose="02040503050406030204" pitchFamily="18" charset="0"/>
                          </a:rPr>
                        </m:ctrlPr>
                      </m:fPr>
                      <m:num>
                        <m:r>
                          <m:rPr>
                            <m:nor/>
                          </m:rPr>
                          <a:rPr lang="en-US" sz="2400" b="0" i="0" smtClean="0">
                            <a:latin typeface="Cambria Math" panose="02040503050406030204" pitchFamily="18" charset="0"/>
                          </a:rPr>
                          <m:t>adjacent</m:t>
                        </m:r>
                        <m:r>
                          <m:rPr>
                            <m:nor/>
                          </m:rPr>
                          <a:rPr lang="en-US" sz="2400" b="0" i="0" smtClean="0">
                            <a:latin typeface="Cambria Math" panose="02040503050406030204" pitchFamily="18" charset="0"/>
                          </a:rPr>
                          <m:t> </m:t>
                        </m:r>
                        <m:r>
                          <m:rPr>
                            <m:nor/>
                          </m:rPr>
                          <a:rPr lang="en-US" sz="2400">
                            <a:latin typeface="Cambria Math" panose="02040503050406030204" pitchFamily="18" charset="0"/>
                          </a:rPr>
                          <m:t>side</m:t>
                        </m:r>
                      </m:num>
                      <m:den>
                        <m:r>
                          <m:rPr>
                            <m:nor/>
                          </m:rPr>
                          <a:rPr lang="en-US" sz="2400">
                            <a:latin typeface="Cambria Math" panose="02040503050406030204" pitchFamily="18" charset="0"/>
                          </a:rPr>
                          <m:t>hypotenuse</m:t>
                        </m:r>
                      </m:den>
                    </m:f>
                  </m:oMath>
                </a14:m>
                <a:endParaRPr lang="en-US" sz="2400" dirty="0" smtClean="0"/>
              </a:p>
              <a:p>
                <a:r>
                  <a:rPr lang="en-US" sz="2400" dirty="0" smtClean="0"/>
                  <a:t>The tangent ratio for some angle, A,</a:t>
                </a:r>
                <a:r>
                  <a:rPr lang="el-GR" sz="2400" dirty="0" smtClean="0"/>
                  <a:t> </a:t>
                </a:r>
                <a:r>
                  <a:rPr lang="en-US" sz="2400" dirty="0" smtClean="0"/>
                  <a:t>is </a:t>
                </a:r>
              </a:p>
              <a:p>
                <a:pPr>
                  <a:buNone/>
                </a:pPr>
                <a:r>
                  <a:rPr lang="en-US" sz="2400" dirty="0" smtClean="0"/>
                  <a:t>			tan A=</a:t>
                </a:r>
                <a14:m>
                  <m:oMath xmlns:m="http://schemas.openxmlformats.org/officeDocument/2006/math">
                    <m:f>
                      <m:fPr>
                        <m:ctrlPr>
                          <a:rPr lang="en-US" sz="2400" i="1">
                            <a:latin typeface="Cambria Math" panose="02040503050406030204" pitchFamily="18" charset="0"/>
                          </a:rPr>
                        </m:ctrlPr>
                      </m:fPr>
                      <m:num>
                        <m:r>
                          <m:rPr>
                            <m:nor/>
                          </m:rPr>
                          <a:rPr lang="en-US" sz="2400">
                            <a:latin typeface="Cambria Math" panose="02040503050406030204" pitchFamily="18" charset="0"/>
                          </a:rPr>
                          <m:t>opposite</m:t>
                        </m:r>
                        <m:r>
                          <m:rPr>
                            <m:nor/>
                          </m:rPr>
                          <a:rPr lang="en-US" sz="2400">
                            <a:latin typeface="Cambria Math" panose="02040503050406030204" pitchFamily="18" charset="0"/>
                          </a:rPr>
                          <m:t> </m:t>
                        </m:r>
                        <m:r>
                          <m:rPr>
                            <m:nor/>
                          </m:rPr>
                          <a:rPr lang="en-US" sz="2400">
                            <a:latin typeface="Cambria Math" panose="02040503050406030204" pitchFamily="18" charset="0"/>
                          </a:rPr>
                          <m:t>side</m:t>
                        </m:r>
                      </m:num>
                      <m:den>
                        <m:r>
                          <m:rPr>
                            <m:nor/>
                          </m:rPr>
                          <a:rPr lang="en-US" sz="2400" b="0" i="0" smtClean="0">
                            <a:latin typeface="Cambria Math" panose="02040503050406030204" pitchFamily="18" charset="0"/>
                          </a:rPr>
                          <m:t>adjacent</m:t>
                        </m:r>
                        <m:r>
                          <m:rPr>
                            <m:nor/>
                          </m:rPr>
                          <a:rPr lang="en-US" sz="2400" b="0" i="0" smtClean="0">
                            <a:latin typeface="Cambria Math" panose="02040503050406030204" pitchFamily="18" charset="0"/>
                          </a:rPr>
                          <m:t> </m:t>
                        </m:r>
                        <m:r>
                          <m:rPr>
                            <m:nor/>
                          </m:rPr>
                          <a:rPr lang="en-US" sz="2400" b="0" i="0" smtClean="0">
                            <a:latin typeface="Cambria Math" panose="02040503050406030204" pitchFamily="18" charset="0"/>
                          </a:rPr>
                          <m:t>side</m:t>
                        </m:r>
                      </m:den>
                    </m:f>
                  </m:oMath>
                </a14:m>
                <a:endParaRPr lang="en-US" sz="2400" dirty="0" smtClean="0"/>
              </a:p>
              <a:p>
                <a:pPr>
                  <a:buNone/>
                </a:pPr>
                <a:r>
                  <a:rPr lang="en-US" sz="2400" dirty="0" smtClean="0"/>
                  <a:t>***Notice, each equation uses one angle and two sides.</a:t>
                </a:r>
              </a:p>
              <a:p>
                <a:pPr>
                  <a:buNone/>
                </a:pPr>
                <a:r>
                  <a:rPr lang="en-US" sz="2400" dirty="0" smtClean="0"/>
                  <a:t>**We will always use degrees for the angle, so be sure your calculator is in degree mode.</a:t>
                </a:r>
                <a:endParaRPr lang="en-US" sz="24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228600" y="1230312"/>
                <a:ext cx="8915400" cy="5018088"/>
              </a:xfrm>
              <a:blipFill rotWithShape="0">
                <a:blip r:embed="rId3"/>
                <a:stretch>
                  <a:fillRect t="-972"/>
                </a:stretch>
              </a:blipFill>
            </p:spPr>
            <p:txBody>
              <a:bodyPr/>
              <a:lstStyle/>
              <a:p>
                <a:r>
                  <a:rPr lang="en-US">
                    <a:noFill/>
                  </a:rPr>
                  <a:t> </a:t>
                </a:r>
              </a:p>
            </p:txBody>
          </p:sp>
        </mc:Fallback>
      </mc:AlternateContent>
      <p:sp>
        <p:nvSpPr>
          <p:cNvPr id="3" name="Title 2"/>
          <p:cNvSpPr>
            <a:spLocks noGrp="1"/>
          </p:cNvSpPr>
          <p:nvPr>
            <p:ph type="title"/>
          </p:nvPr>
        </p:nvSpPr>
        <p:spPr>
          <a:xfrm>
            <a:off x="457200" y="69057"/>
            <a:ext cx="8229600" cy="944562"/>
          </a:xfrm>
        </p:spPr>
        <p:txBody>
          <a:bodyPr/>
          <a:lstStyle/>
          <a:p>
            <a:r>
              <a:rPr lang="en-US" dirty="0" smtClean="0"/>
              <a:t>Trigonometric Ratios</a:t>
            </a:r>
            <a:endParaRPr lang="en-US" dirty="0"/>
          </a:p>
        </p:txBody>
      </p:sp>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
        <p:nvSpPr>
          <p:cNvPr id="2051" name="Rectangle 3"/>
          <p:cNvSpPr>
            <a:spLocks noChangeArrowheads="1"/>
          </p:cNvSpPr>
          <p:nvPr/>
        </p:nvSpPr>
        <p:spPr bwMode="auto">
          <a:xfrm>
            <a:off x="0" y="285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itchFamily="34" charset="0"/>
                <a:ea typeface="Calibri" pitchFamily="34" charset="0"/>
                <a:cs typeface="Times New Roman" pitchFamily="18" charset="0"/>
              </a:rPr>
              <a:t> </a:t>
            </a:r>
            <a:r>
              <a:rPr kumimoji="0" lang="en-US" sz="900" b="0" i="0" u="none" strike="noStrike" cap="none" normalizeH="0" baseline="0" smtClean="0">
                <a:ln>
                  <a:noFill/>
                </a:ln>
                <a:solidFill>
                  <a:schemeClr val="tx1"/>
                </a:solidFill>
                <a:effectLst/>
                <a:latin typeface="Arial" pitchFamily="34" charset="0"/>
              </a:rPr>
              <a:t> </a:t>
            </a:r>
            <a:endParaRPr kumimoji="0" lang="en-US" sz="1800" b="0" i="0" u="none" strike="noStrike" cap="none" normalizeH="0" baseline="0" smtClean="0">
              <a:ln>
                <a:noFill/>
              </a:ln>
              <a:solidFill>
                <a:schemeClr val="tx1"/>
              </a:solidFill>
              <a:effectLst/>
              <a:latin typeface="Arial" pitchFamily="34" charset="0"/>
            </a:endParaRPr>
          </a:p>
        </p:txBody>
      </p:sp>
    </p:spTree>
    <p:custDataLst>
      <p:tags r:id="rId1"/>
    </p:custDataLst>
    <p:extLst>
      <p:ext uri="{BB962C8B-B14F-4D97-AF65-F5344CB8AC3E}">
        <p14:creationId xmlns:p14="http://schemas.microsoft.com/office/powerpoint/2010/main" val="20024654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762000"/>
            <a:ext cx="8229600" cy="4864291"/>
          </a:xfrm>
        </p:spPr>
        <p:txBody>
          <a:bodyPr/>
          <a:lstStyle/>
          <a:p>
            <a:r>
              <a:rPr lang="en-US" dirty="0" smtClean="0"/>
              <a:t>We will verify the trig ratios by measuring the lengths and angles of a triangle from the corner of a piece of paper.</a:t>
            </a:r>
            <a:endParaRPr lang="en-US" dirty="0"/>
          </a:p>
        </p:txBody>
      </p:sp>
      <p:sp>
        <p:nvSpPr>
          <p:cNvPr id="3" name="Title 2"/>
          <p:cNvSpPr>
            <a:spLocks noGrp="1"/>
          </p:cNvSpPr>
          <p:nvPr>
            <p:ph type="title"/>
          </p:nvPr>
        </p:nvSpPr>
        <p:spPr>
          <a:xfrm>
            <a:off x="304800" y="-76200"/>
            <a:ext cx="8229600" cy="1143000"/>
          </a:xfrm>
        </p:spPr>
        <p:txBody>
          <a:bodyPr>
            <a:normAutofit fontScale="90000"/>
          </a:bodyPr>
          <a:lstStyle/>
          <a:p>
            <a:r>
              <a:rPr lang="en-US" dirty="0" smtClean="0"/>
              <a:t>Verifying the Trigonometric Ratios</a:t>
            </a:r>
            <a:endParaRPr lang="en-US" dirty="0"/>
          </a:p>
        </p:txBody>
      </p:sp>
      <p:sp>
        <p:nvSpPr>
          <p:cNvPr id="4" name="Right Triangle 3"/>
          <p:cNvSpPr/>
          <p:nvPr/>
        </p:nvSpPr>
        <p:spPr>
          <a:xfrm rot="16200000">
            <a:off x="361951" y="2305050"/>
            <a:ext cx="1600200" cy="1257300"/>
          </a:xfrm>
          <a:prstGeom prst="r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72209" y="354330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3298901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76200"/>
            <a:ext cx="8229600" cy="1143000"/>
          </a:xfrm>
        </p:spPr>
        <p:txBody>
          <a:bodyPr>
            <a:normAutofit/>
          </a:bodyPr>
          <a:lstStyle/>
          <a:p>
            <a:r>
              <a:rPr lang="en-US" dirty="0" smtClean="0"/>
              <a:t>Try Yourself – Verify your triangle</a:t>
            </a:r>
            <a:endParaRPr lang="en-US" dirty="0"/>
          </a:p>
        </p:txBody>
      </p:sp>
      <p:sp>
        <p:nvSpPr>
          <p:cNvPr id="4" name="Right Triangle 3"/>
          <p:cNvSpPr/>
          <p:nvPr/>
        </p:nvSpPr>
        <p:spPr>
          <a:xfrm>
            <a:off x="533400" y="1028700"/>
            <a:ext cx="1600200" cy="1257300"/>
          </a:xfrm>
          <a:prstGeom prst="r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2514601" y="5477470"/>
            <a:ext cx="6596742" cy="923330"/>
          </a:xfrm>
          <a:prstGeom prst="rect">
            <a:avLst/>
          </a:prstGeom>
          <a:noFill/>
        </p:spPr>
        <p:txBody>
          <a:bodyPr wrap="square" rtlCol="0">
            <a:spAutoFit/>
          </a:bodyPr>
          <a:lstStyle/>
          <a:p>
            <a:r>
              <a:rPr lang="en-US" dirty="0" smtClean="0"/>
              <a:t>Look at patterns on Trig Table:  </a:t>
            </a:r>
            <a:r>
              <a:rPr lang="en-US" dirty="0" smtClean="0">
                <a:hlinkClick r:id="rId3"/>
              </a:rPr>
              <a:t>http</a:t>
            </a:r>
            <a:r>
              <a:rPr lang="en-US" dirty="0">
                <a:hlinkClick r:id="rId3"/>
              </a:rPr>
              <a:t>://www.classzone.com/cz/books/pre_alg/resources/pdfs/formulas_and_tables/palg_table_of_trig_ratios.pdf</a:t>
            </a:r>
            <a:endParaRPr lang="en-US" dirty="0"/>
          </a:p>
        </p:txBody>
      </p:sp>
      <p:sp>
        <p:nvSpPr>
          <p:cNvPr id="6" name="Rectangle 5"/>
          <p:cNvSpPr/>
          <p:nvPr/>
        </p:nvSpPr>
        <p:spPr>
          <a:xfrm>
            <a:off x="533400" y="2095500"/>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397979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Typically, we use the trig ratios to find missing parts of triangles, dimensions or angles</a:t>
            </a:r>
          </a:p>
          <a:p>
            <a:pPr lvl="1"/>
            <a:r>
              <a:rPr lang="en-US" dirty="0" smtClean="0"/>
              <a:t>Situation 1 – unknown side on top</a:t>
            </a:r>
          </a:p>
          <a:p>
            <a:pPr lvl="1"/>
            <a:r>
              <a:rPr lang="en-US" dirty="0" smtClean="0"/>
              <a:t>Situation 2 – unknown side on bottom</a:t>
            </a:r>
          </a:p>
          <a:p>
            <a:pPr lvl="1"/>
            <a:r>
              <a:rPr lang="en-US" dirty="0" smtClean="0"/>
              <a:t>Situation 3 – angle unknown</a:t>
            </a:r>
          </a:p>
          <a:p>
            <a:r>
              <a:rPr lang="en-US" dirty="0" smtClean="0"/>
              <a:t>We will use all three trig ratios, (</a:t>
            </a:r>
            <a:r>
              <a:rPr lang="en-US" dirty="0" err="1" smtClean="0"/>
              <a:t>sin,cos,tan</a:t>
            </a:r>
            <a:r>
              <a:rPr lang="en-US" dirty="0" smtClean="0"/>
              <a:t>) depending on which one works easiest</a:t>
            </a:r>
          </a:p>
          <a:p>
            <a:r>
              <a:rPr lang="en-US" dirty="0" smtClean="0"/>
              <a:t>Always estimate what you answer should be first to be sure you used the correct ratio and set up the equation correctly</a:t>
            </a:r>
            <a:endParaRPr lang="en-US" dirty="0"/>
          </a:p>
          <a:p>
            <a:pPr marL="109728" indent="0">
              <a:buNone/>
            </a:pPr>
            <a:endParaRPr lang="en-US" dirty="0"/>
          </a:p>
        </p:txBody>
      </p:sp>
      <p:sp>
        <p:nvSpPr>
          <p:cNvPr id="3" name="Title 2"/>
          <p:cNvSpPr>
            <a:spLocks noGrp="1"/>
          </p:cNvSpPr>
          <p:nvPr>
            <p:ph type="title"/>
          </p:nvPr>
        </p:nvSpPr>
        <p:spPr/>
        <p:txBody>
          <a:bodyPr/>
          <a:lstStyle/>
          <a:p>
            <a:r>
              <a:rPr lang="en-US" dirty="0" smtClean="0"/>
              <a:t>Solving Triangles</a:t>
            </a:r>
            <a:endParaRPr lang="en-US" dirty="0"/>
          </a:p>
        </p:txBody>
      </p:sp>
    </p:spTree>
    <p:custDataLst>
      <p:tags r:id="rId1"/>
    </p:custDataLst>
    <p:extLst>
      <p:ext uri="{BB962C8B-B14F-4D97-AF65-F5344CB8AC3E}">
        <p14:creationId xmlns:p14="http://schemas.microsoft.com/office/powerpoint/2010/main" val="622541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219200"/>
            <a:ext cx="8991600" cy="4788091"/>
          </a:xfrm>
        </p:spPr>
        <p:txBody>
          <a:bodyPr/>
          <a:lstStyle/>
          <a:p>
            <a:r>
              <a:rPr lang="en-US" dirty="0" smtClean="0"/>
              <a:t>Example:  Find x:  </a:t>
            </a:r>
            <a:r>
              <a:rPr lang="en-US" sz="2000" dirty="0" smtClean="0"/>
              <a:t>(Round to the nearest hundredth of a foot.)</a:t>
            </a:r>
          </a:p>
        </p:txBody>
      </p:sp>
      <p:sp>
        <p:nvSpPr>
          <p:cNvPr id="3" name="Title 2"/>
          <p:cNvSpPr>
            <a:spLocks noGrp="1"/>
          </p:cNvSpPr>
          <p:nvPr>
            <p:ph type="title"/>
          </p:nvPr>
        </p:nvSpPr>
        <p:spPr>
          <a:xfrm>
            <a:off x="457200" y="274638"/>
            <a:ext cx="8229600" cy="868362"/>
          </a:xfrm>
        </p:spPr>
        <p:txBody>
          <a:bodyPr>
            <a:normAutofit fontScale="90000"/>
          </a:bodyPr>
          <a:lstStyle/>
          <a:p>
            <a:r>
              <a:rPr lang="en-US" dirty="0" smtClean="0"/>
              <a:t>Situation 1 – unknown side on top</a:t>
            </a:r>
            <a:endParaRPr lang="en-US" dirty="0"/>
          </a:p>
        </p:txBody>
      </p:sp>
      <p:sp>
        <p:nvSpPr>
          <p:cNvPr id="5" name="Right Triangle 4"/>
          <p:cNvSpPr/>
          <p:nvPr/>
        </p:nvSpPr>
        <p:spPr>
          <a:xfrm flipH="1">
            <a:off x="6553200" y="2286000"/>
            <a:ext cx="914400" cy="1600200"/>
          </a:xfrm>
          <a:prstGeom prst="rtTriangle">
            <a:avLst/>
          </a:prstGeom>
          <a:noFill/>
          <a:ln w="34925"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6553200" y="2983468"/>
            <a:ext cx="1066800" cy="369332"/>
          </a:xfrm>
          <a:prstGeom prst="rect">
            <a:avLst/>
          </a:prstGeom>
          <a:noFill/>
        </p:spPr>
        <p:txBody>
          <a:bodyPr wrap="square" rtlCol="0">
            <a:spAutoFit/>
          </a:bodyPr>
          <a:lstStyle/>
          <a:p>
            <a:r>
              <a:rPr lang="en-US" dirty="0" smtClean="0"/>
              <a:t>5</a:t>
            </a:r>
            <a:r>
              <a:rPr lang="en-US" dirty="0" smtClean="0">
                <a:latin typeface="Calibri" pitchFamily="34" charset="0"/>
              </a:rPr>
              <a:t>’</a:t>
            </a:r>
            <a:endParaRPr lang="en-US" dirty="0">
              <a:latin typeface="Calibri" pitchFamily="34" charset="0"/>
            </a:endParaRPr>
          </a:p>
        </p:txBody>
      </p:sp>
      <p:sp>
        <p:nvSpPr>
          <p:cNvPr id="7" name="TextBox 6"/>
          <p:cNvSpPr txBox="1"/>
          <p:nvPr/>
        </p:nvSpPr>
        <p:spPr>
          <a:xfrm>
            <a:off x="7010400" y="2895600"/>
            <a:ext cx="1066800" cy="276999"/>
          </a:xfrm>
          <a:prstGeom prst="rect">
            <a:avLst/>
          </a:prstGeom>
          <a:noFill/>
        </p:spPr>
        <p:txBody>
          <a:bodyPr wrap="square" rtlCol="0">
            <a:spAutoFit/>
          </a:bodyPr>
          <a:lstStyle/>
          <a:p>
            <a:r>
              <a:rPr lang="en-US" sz="1200" dirty="0" smtClean="0">
                <a:latin typeface="Calibri" pitchFamily="34" charset="0"/>
              </a:rPr>
              <a:t>25.2˚</a:t>
            </a:r>
            <a:endParaRPr lang="en-US" sz="1200" dirty="0">
              <a:latin typeface="Calibri" pitchFamily="34" charset="0"/>
            </a:endParaRPr>
          </a:p>
        </p:txBody>
      </p:sp>
      <p:sp>
        <p:nvSpPr>
          <p:cNvPr id="8" name="TextBox 7"/>
          <p:cNvSpPr txBox="1"/>
          <p:nvPr/>
        </p:nvSpPr>
        <p:spPr>
          <a:xfrm>
            <a:off x="6858000" y="3890941"/>
            <a:ext cx="1066800" cy="369332"/>
          </a:xfrm>
          <a:prstGeom prst="rect">
            <a:avLst/>
          </a:prstGeom>
          <a:noFill/>
        </p:spPr>
        <p:txBody>
          <a:bodyPr wrap="square" rtlCol="0">
            <a:spAutoFit/>
          </a:bodyPr>
          <a:lstStyle/>
          <a:p>
            <a:r>
              <a:rPr lang="en-US" dirty="0"/>
              <a:t>x</a:t>
            </a:r>
            <a:endParaRPr lang="en-US" dirty="0">
              <a:latin typeface="Calibri" pitchFamily="34" charset="0"/>
            </a:endParaRPr>
          </a:p>
        </p:txBody>
      </p:sp>
      <p:sp>
        <p:nvSpPr>
          <p:cNvPr id="9" name="Rectangle 8"/>
          <p:cNvSpPr/>
          <p:nvPr/>
        </p:nvSpPr>
        <p:spPr>
          <a:xfrm>
            <a:off x="7230058" y="3682748"/>
            <a:ext cx="218492" cy="190500"/>
          </a:xfrm>
          <a:prstGeom prst="rect">
            <a:avLst/>
          </a:prstGeom>
          <a:noFill/>
          <a:ln w="127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250226065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16.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17.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18.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19.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0.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2.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3.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4.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5.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6.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7.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8.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2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0.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1.xml><?xml version="1.0" encoding="utf-8"?>
<p:tagLst xmlns:a="http://schemas.openxmlformats.org/drawingml/2006/main" xmlns:r="http://schemas.openxmlformats.org/officeDocument/2006/relationships" xmlns:p="http://schemas.openxmlformats.org/presentationml/2006/main">
  <p:tag name="POINTS" val="1"/>
  <p:tag name="TIME" val="15"/>
  <p:tag name="QUESTION" val="1"/>
</p:tagLst>
</file>

<file path=ppt/tags/tag4.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5.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6.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7.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8.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9.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mbria">
      <a:maj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1503</TotalTime>
  <Words>1102</Words>
  <Application>Microsoft Office PowerPoint</Application>
  <PresentationFormat>On-screen Show (4:3)</PresentationFormat>
  <Paragraphs>194</Paragraphs>
  <Slides>34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BatangChe</vt:lpstr>
      <vt:lpstr>Calibri</vt:lpstr>
      <vt:lpstr>Cambria</vt:lpstr>
      <vt:lpstr>Cambria Math</vt:lpstr>
      <vt:lpstr>Times New Roman</vt:lpstr>
      <vt:lpstr>Verdana</vt:lpstr>
      <vt:lpstr>Wingdings 2</vt:lpstr>
      <vt:lpstr>Wingdings 3</vt:lpstr>
      <vt:lpstr>Concourse</vt:lpstr>
      <vt:lpstr>Right Triangle Trigonometry (Part 2)</vt:lpstr>
      <vt:lpstr>Objectives</vt:lpstr>
      <vt:lpstr>Trigonometric Ratios</vt:lpstr>
      <vt:lpstr>Trigonometric Ratios</vt:lpstr>
      <vt:lpstr>Trigonometric Ratios</vt:lpstr>
      <vt:lpstr>Verifying the Trigonometric Ratios</vt:lpstr>
      <vt:lpstr>Try Yourself – Verify your triangle</vt:lpstr>
      <vt:lpstr>Solving Triangles</vt:lpstr>
      <vt:lpstr>Situation 1 – unknown side on top</vt:lpstr>
      <vt:lpstr>Situation 1 – unknown on top</vt:lpstr>
      <vt:lpstr>Try Yourself</vt:lpstr>
      <vt:lpstr>Try Yourself</vt:lpstr>
      <vt:lpstr>Solving for unknowns on bottom</vt:lpstr>
      <vt:lpstr>Try Yourself</vt:lpstr>
      <vt:lpstr>Situation 2 – unknown on bottom</vt:lpstr>
      <vt:lpstr>Situation 2 – unknown on bottom</vt:lpstr>
      <vt:lpstr>Try Yourself</vt:lpstr>
      <vt:lpstr>Try Yourself</vt:lpstr>
      <vt:lpstr>Finding Missing Sides and Angle Given an Angle and Side</vt:lpstr>
      <vt:lpstr>Try Yourself</vt:lpstr>
      <vt:lpstr>Finding Angles</vt:lpstr>
      <vt:lpstr>Finding Angles</vt:lpstr>
      <vt:lpstr>Try Yourself</vt:lpstr>
      <vt:lpstr>Situation 3 – angle unknown</vt:lpstr>
      <vt:lpstr>Situation 3 – angle unknown</vt:lpstr>
      <vt:lpstr>Try Yourself</vt:lpstr>
      <vt:lpstr>Try Yourself</vt:lpstr>
      <vt:lpstr>Finding the Missing Side and Angles Given Two Sides</vt:lpstr>
      <vt:lpstr>Try Yourself</vt:lpstr>
      <vt:lpstr>Application Problems</vt:lpstr>
      <vt:lpstr>Application Problems</vt:lpstr>
      <vt:lpstr>Try Yourself</vt:lpstr>
      <vt:lpstr>Try Yourself</vt:lpstr>
      <vt:lpstr>Application Problems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Triangle Trigonometry (Part 1)</dc:title>
  <dc:creator>PCSvcs</dc:creator>
  <cp:lastModifiedBy>SC314E-76360</cp:lastModifiedBy>
  <cp:revision>30</cp:revision>
  <dcterms:created xsi:type="dcterms:W3CDTF">2013-10-10T15:26:01Z</dcterms:created>
  <dcterms:modified xsi:type="dcterms:W3CDTF">2018-05-29T18:37:14Z</dcterms:modified>
</cp:coreProperties>
</file>