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6"/>
  </p:handoutMasterIdLst>
  <p:sldIdLst>
    <p:sldId id="349" r:id="rId2"/>
    <p:sldId id="284" r:id="rId3"/>
    <p:sldId id="333" r:id="rId4"/>
    <p:sldId id="268" r:id="rId5"/>
    <p:sldId id="271" r:id="rId6"/>
    <p:sldId id="348" r:id="rId7"/>
    <p:sldId id="272" r:id="rId8"/>
    <p:sldId id="331" r:id="rId9"/>
    <p:sldId id="346" r:id="rId10"/>
    <p:sldId id="332" r:id="rId11"/>
    <p:sldId id="276" r:id="rId12"/>
    <p:sldId id="279" r:id="rId13"/>
    <p:sldId id="278" r:id="rId14"/>
    <p:sldId id="334" r:id="rId15"/>
    <p:sldId id="335" r:id="rId16"/>
    <p:sldId id="336" r:id="rId17"/>
    <p:sldId id="338" r:id="rId18"/>
    <p:sldId id="339" r:id="rId19"/>
    <p:sldId id="340" r:id="rId20"/>
    <p:sldId id="341" r:id="rId21"/>
    <p:sldId id="342" r:id="rId22"/>
    <p:sldId id="343" r:id="rId23"/>
    <p:sldId id="344" r:id="rId24"/>
    <p:sldId id="345" r:id="rId25"/>
  </p:sldIdLst>
  <p:sldSz cx="9144000" cy="6858000" type="screen4x3"/>
  <p:notesSz cx="7026275" cy="9312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43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9863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955D6-8116-4AF8-BECE-CC436DB25E01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9863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344C3-9935-421D-B5FD-276A2B76E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7657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hyperlink" Target="http://www.nwtc.edu/mathnsf" TargetMode="External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3837" y="919163"/>
            <a:ext cx="8915400" cy="1142999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/>
              <a:t>Right Triangle Trigonometry (Part 1)</a:t>
            </a:r>
            <a:endParaRPr lang="en-US" sz="6600" dirty="0"/>
          </a:p>
        </p:txBody>
      </p:sp>
      <p:pic>
        <p:nvPicPr>
          <p:cNvPr id="6" name="Picture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443"/>
          <a:stretch/>
        </p:blipFill>
        <p:spPr bwMode="auto">
          <a:xfrm>
            <a:off x="2177" y="3733800"/>
            <a:ext cx="2001520" cy="7588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3581400"/>
            <a:ext cx="1215707" cy="1139825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2032272" y="2057400"/>
            <a:ext cx="5463903" cy="304800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US" dirty="0" smtClean="0"/>
              <a:t>- This </a:t>
            </a:r>
            <a:r>
              <a:rPr lang="en-US" dirty="0"/>
              <a:t>material is based on work supported by the National Science Foundation under Grant No. DUE-1406857. Any opinions, findings, and conclusions or recommendations expressed in this material are those of the author(s) and do not necessarily reflect the views of the National Science Foundation</a:t>
            </a:r>
            <a:r>
              <a:rPr lang="en-US" dirty="0" smtClean="0"/>
              <a:t>.</a:t>
            </a:r>
          </a:p>
          <a:p>
            <a:pPr algn="l"/>
            <a:r>
              <a:rPr lang="en-US" dirty="0" smtClean="0"/>
              <a:t>- This </a:t>
            </a:r>
            <a:r>
              <a:rPr lang="en-US" dirty="0"/>
              <a:t>work is licensed under the Creative Commons Attribution 4.0 International License. To view a copy of this license, visit </a:t>
            </a:r>
            <a:r>
              <a:rPr lang="en-US" u="sng" dirty="0">
                <a:hlinkClick r:id="rId5"/>
              </a:rPr>
              <a:t>http://creativecommons.org/licenses/by/4.0/</a:t>
            </a:r>
            <a:r>
              <a:rPr lang="en-US" dirty="0"/>
              <a:t>.</a:t>
            </a:r>
          </a:p>
          <a:p>
            <a:pPr algn="l"/>
            <a:r>
              <a:rPr lang="en-US" dirty="0" smtClean="0"/>
              <a:t>- For </a:t>
            </a:r>
            <a:r>
              <a:rPr lang="en-US" dirty="0"/>
              <a:t>answer keys and additional resources about this activity, go to </a:t>
            </a:r>
            <a:r>
              <a:rPr lang="en-US" u="sng" dirty="0">
                <a:hlinkClick r:id="rId6"/>
              </a:rPr>
              <a:t>www.nwtc.edu/mathnsf</a:t>
            </a:r>
            <a:r>
              <a:rPr lang="en-US" dirty="0"/>
              <a:t> and submit the form for more information</a:t>
            </a:r>
            <a:r>
              <a:rPr lang="en-US" dirty="0" smtClean="0"/>
              <a:t>.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1571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914400"/>
            <a:ext cx="8534400" cy="5092891"/>
          </a:xfrm>
        </p:spPr>
        <p:txBody>
          <a:bodyPr/>
          <a:lstStyle/>
          <a:p>
            <a:r>
              <a:rPr lang="en-US" dirty="0" smtClean="0"/>
              <a:t>1)  </a:t>
            </a:r>
            <a:r>
              <a:rPr lang="en-US" sz="2400" dirty="0" smtClean="0"/>
              <a:t>35˚30’+ 10˚45’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2)  87˚30’ – 6˚50’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/>
              <a:t>3) Find x:  </a:t>
            </a:r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-32657"/>
            <a:ext cx="8229600" cy="1143000"/>
          </a:xfrm>
        </p:spPr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4267200"/>
            <a:ext cx="1905000" cy="248061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90800" y="6172200"/>
            <a:ext cx="7620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52°15'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40704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0" y="1481328"/>
                <a:ext cx="8686800" cy="4525963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In the picture, S is the arc length, </a:t>
                </a:r>
              </a:p>
              <a:p>
                <a:pPr>
                  <a:buNone/>
                </a:pPr>
                <a:r>
                  <a:rPr lang="en-US" dirty="0" smtClean="0"/>
                  <a:t>	a is the angle, and r is the radius</a:t>
                </a:r>
              </a:p>
              <a:p>
                <a:r>
                  <a:rPr lang="en-US" dirty="0" smtClean="0"/>
                  <a:t>Arc length:  S =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/>
                      <m:t>πr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/>
                          <m:t>a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/>
                          <m:t>180</m:t>
                        </m:r>
                      </m:den>
                    </m:f>
                  </m:oMath>
                </a14:m>
                <a:r>
                  <a:rPr lang="en-US" dirty="0"/>
                  <a:t>  or S =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/>
                      <m:t>π</m:t>
                    </m:r>
                    <m:r>
                      <m:rPr>
                        <m:nor/>
                      </m:rPr>
                      <a:rPr lang="en-US" b="0" i="0" smtClean="0"/>
                      <m:t>d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/>
                          <m:t>a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b="0" i="0" smtClean="0"/>
                          <m:t>36</m:t>
                        </m:r>
                        <m:r>
                          <m:rPr>
                            <m:nor/>
                          </m:rPr>
                          <a:rPr lang="en-US"/>
                          <m:t>0</m:t>
                        </m:r>
                      </m:den>
                    </m:f>
                  </m:oMath>
                </a14:m>
                <a:endParaRPr lang="en-US" dirty="0" smtClean="0"/>
              </a:p>
              <a:p>
                <a:r>
                  <a:rPr lang="en-US" dirty="0" smtClean="0"/>
                  <a:t>Area of the Sector:  A =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/>
                      <m:t>π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p>
                        <m:r>
                          <a:rPr lang="en-US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/>
                          <m:t>a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/>
                          <m:t>360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481328"/>
                <a:ext cx="8686800" cy="4525963"/>
              </a:xfrm>
              <a:blipFill rotWithShape="0">
                <a:blip r:embed="rId3"/>
                <a:stretch>
                  <a:fillRect t="-1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 length and Sector Area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6096000" y="2057400"/>
            <a:ext cx="1371600" cy="1295400"/>
          </a:xfrm>
          <a:prstGeom prst="ellipse">
            <a:avLst/>
          </a:prstGeom>
          <a:noFill/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>
            <a:stCxn id="4" idx="0"/>
          </p:cNvCxnSpPr>
          <p:nvPr/>
        </p:nvCxnSpPr>
        <p:spPr>
          <a:xfrm rot="16200000" flipH="1">
            <a:off x="6438900" y="2400300"/>
            <a:ext cx="685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6781800" y="2514600"/>
            <a:ext cx="68580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086600" y="19050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086600" y="2590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781800" y="2362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4864291"/>
          </a:xfrm>
        </p:spPr>
        <p:txBody>
          <a:bodyPr/>
          <a:lstStyle/>
          <a:p>
            <a:r>
              <a:rPr lang="en-US" dirty="0" smtClean="0"/>
              <a:t>You need to determine the arc length in order to cut a pipe.  You know that the angle needs to be 135˚and the diameter of the pipe is 8 ½ in.  Also find the area of the sector created.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Arc length and Sector Area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838200"/>
                <a:ext cx="8382000" cy="4525963"/>
              </a:xfrm>
            </p:spPr>
            <p:txBody>
              <a:bodyPr/>
              <a:lstStyle/>
              <a:p>
                <a:r>
                  <a:rPr lang="en-US" dirty="0" smtClean="0"/>
                  <a:t>The sector below has a radius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n-US" dirty="0" smtClean="0"/>
                  <a:t> and angle of 120° and is made of a sheet of steel that weighs 5.0939 </a:t>
                </a:r>
                <a:r>
                  <a:rPr lang="en-US" dirty="0" err="1" smtClean="0"/>
                  <a:t>lbs</a:t>
                </a:r>
                <a:r>
                  <a:rPr lang="en-US" dirty="0" smtClean="0"/>
                  <a:t>/</a:t>
                </a:r>
                <a:r>
                  <a:rPr lang="en-US" dirty="0" err="1" smtClean="0"/>
                  <a:t>sq</a:t>
                </a:r>
                <a:r>
                  <a:rPr lang="en-US" dirty="0" smtClean="0"/>
                  <a:t> ft.  </a:t>
                </a:r>
                <a:r>
                  <a:rPr lang="en-US" dirty="0"/>
                  <a:t>D</a:t>
                </a:r>
                <a:r>
                  <a:rPr lang="en-US" dirty="0" smtClean="0"/>
                  <a:t>etermine the weight of the sector.  Also, determine the amount of edging needed for the curved part of the sector.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838200"/>
                <a:ext cx="8382000" cy="4525963"/>
              </a:xfrm>
              <a:blipFill rotWithShape="0">
                <a:blip r:embed="rId2"/>
                <a:stretch>
                  <a:fillRect r="-9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-102108"/>
            <a:ext cx="8229600" cy="1143000"/>
          </a:xfrm>
        </p:spPr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3505200"/>
            <a:ext cx="2295525" cy="1323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762000"/>
            <a:ext cx="86868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 triangle has three sides and three angles.</a:t>
            </a:r>
          </a:p>
          <a:p>
            <a:r>
              <a:rPr lang="en-US" dirty="0" smtClean="0"/>
              <a:t>The three angles must add up to 180˚ so A and B must add up </a:t>
            </a:r>
            <a:r>
              <a:rPr lang="en-US" dirty="0"/>
              <a:t>to ____ ˚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By the end of this unit we will know how to solve for each of these parts given any two of the five (excluding C as the sixth part since it is always 90˚)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Defining a Right Triangle</a:t>
            </a:r>
            <a:endParaRPr lang="en-US" dirty="0"/>
          </a:p>
        </p:txBody>
      </p:sp>
      <p:sp>
        <p:nvSpPr>
          <p:cNvPr id="4" name="Right Triangle 3"/>
          <p:cNvSpPr/>
          <p:nvPr/>
        </p:nvSpPr>
        <p:spPr>
          <a:xfrm>
            <a:off x="2971800" y="2286000"/>
            <a:ext cx="1905000" cy="1524000"/>
          </a:xfrm>
          <a:prstGeom prst="rtTriangle">
            <a:avLst/>
          </a:prstGeom>
          <a:noFill/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2743200" y="2057400"/>
            <a:ext cx="288925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B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953000" y="3733800"/>
            <a:ext cx="250825" cy="2524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2667000" y="3810000"/>
            <a:ext cx="250825" cy="3190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3949700" y="2719387"/>
            <a:ext cx="250825" cy="2524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2667000" y="2895600"/>
            <a:ext cx="250825" cy="2524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3733800" y="3886200"/>
            <a:ext cx="250825" cy="2524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b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5257800" y="2057400"/>
            <a:ext cx="3124200" cy="192873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A, B, and C are angles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a, b, and c are lengths of the sides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C = 90˚, c is the hypotenuse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100" dirty="0" smtClean="0">
                <a:latin typeface="Calibri" pitchFamily="34" charset="0"/>
              </a:rPr>
              <a:t>a and b are called the legs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latin typeface="Calibri" pitchFamily="34" charset="0"/>
              </a:rPr>
              <a:t>Notice, a is across from angle A, b is across from angle B, and c is across from angle C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6083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 Find the missing side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Recall Pythagorean Theorem</a:t>
            </a:r>
            <a:endParaRPr lang="en-US" dirty="0"/>
          </a:p>
        </p:txBody>
      </p:sp>
      <p:sp>
        <p:nvSpPr>
          <p:cNvPr id="4" name="Right Triangle 3"/>
          <p:cNvSpPr/>
          <p:nvPr/>
        </p:nvSpPr>
        <p:spPr>
          <a:xfrm flipH="1">
            <a:off x="6781800" y="1752600"/>
            <a:ext cx="1600200" cy="533400"/>
          </a:xfrm>
          <a:prstGeom prst="rtTriangle">
            <a:avLst/>
          </a:prstGeom>
          <a:noFill/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7353300" y="2362199"/>
            <a:ext cx="6858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latin typeface="Calibri" pitchFamily="34" charset="0"/>
              </a:rPr>
              <a:t>12 in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162800" y="1652587"/>
            <a:ext cx="83820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latin typeface="Calibri" pitchFamily="34" charset="0"/>
              </a:rPr>
              <a:t>15 in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3320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762000"/>
            <a:ext cx="8915400" cy="4525963"/>
          </a:xfrm>
        </p:spPr>
        <p:txBody>
          <a:bodyPr/>
          <a:lstStyle/>
          <a:p>
            <a:r>
              <a:rPr lang="en-US" sz="2400" dirty="0" smtClean="0"/>
              <a:t>1)  Find the missing side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400" dirty="0" smtClean="0"/>
              <a:t>2) You </a:t>
            </a:r>
            <a:r>
              <a:rPr lang="en-US" sz="2400" dirty="0"/>
              <a:t>need to cut a bar to fit angled at a corner at a horizontal distance of 9 ½” and vertical distance  of 2 ¼”.  What is the length of the bar needed to the nearest 16</a:t>
            </a:r>
            <a:r>
              <a:rPr lang="en-US" sz="2400" baseline="30000" dirty="0"/>
              <a:t>th</a:t>
            </a:r>
            <a:r>
              <a:rPr lang="en-US" sz="2400" dirty="0"/>
              <a:t> of an inch.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-23327"/>
            <a:ext cx="8229600" cy="868362"/>
          </a:xfrm>
        </p:spPr>
        <p:txBody>
          <a:bodyPr>
            <a:normAutofit/>
          </a:bodyPr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  <p:sp>
        <p:nvSpPr>
          <p:cNvPr id="4" name="Right Triangle 3"/>
          <p:cNvSpPr/>
          <p:nvPr/>
        </p:nvSpPr>
        <p:spPr>
          <a:xfrm>
            <a:off x="5105400" y="771331"/>
            <a:ext cx="1219200" cy="762000"/>
          </a:xfrm>
          <a:prstGeom prst="rtTriangle">
            <a:avLst/>
          </a:prstGeom>
          <a:noFill/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5410200" y="1585718"/>
            <a:ext cx="91440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latin typeface="Calibri" pitchFamily="34" charset="0"/>
              </a:rPr>
              <a:t> 4.6 mm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4285488" y="1027316"/>
            <a:ext cx="838200" cy="354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latin typeface="Calibri" pitchFamily="34" charset="0"/>
              </a:rPr>
              <a:t>3.2 mm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8862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can you assume or figure out from this triangle?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Triangles</a:t>
            </a:r>
            <a:endParaRPr lang="en-US" dirty="0"/>
          </a:p>
        </p:txBody>
      </p:sp>
      <p:sp>
        <p:nvSpPr>
          <p:cNvPr id="4" name="Right Triangle 3"/>
          <p:cNvSpPr/>
          <p:nvPr/>
        </p:nvSpPr>
        <p:spPr>
          <a:xfrm>
            <a:off x="2895600" y="2895600"/>
            <a:ext cx="2133600" cy="1981200"/>
          </a:xfrm>
          <a:prstGeom prst="rtTriangle">
            <a:avLst/>
          </a:prstGeom>
          <a:noFill/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657600" y="4953000"/>
            <a:ext cx="6858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latin typeface="Calibri" pitchFamily="34" charset="0"/>
              </a:rPr>
              <a:t>1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438400" y="3810000"/>
            <a:ext cx="6858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latin typeface="Calibri" pitchFamily="34" charset="0"/>
              </a:rPr>
              <a:t>1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250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what you figured out in the last triangle, what is the hypotenuse of a right triangle with the two legs being 5.8 cm?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Triangles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19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First, how could you make this triangle into two right triangles?  Next, what can you assume or figure out from this triangle?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Triangles</a:t>
            </a:r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267200" y="5334000"/>
            <a:ext cx="6858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latin typeface="Calibri" pitchFamily="34" charset="0"/>
              </a:rPr>
              <a:t>2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2971800" y="3733800"/>
            <a:ext cx="6858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latin typeface="Calibri" pitchFamily="34" charset="0"/>
              </a:rPr>
              <a:t>2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Isosceles Triangle 6"/>
          <p:cNvSpPr/>
          <p:nvPr/>
        </p:nvSpPr>
        <p:spPr>
          <a:xfrm>
            <a:off x="2971800" y="3124200"/>
            <a:ext cx="2590800" cy="1828800"/>
          </a:xfrm>
          <a:prstGeom prst="triangle">
            <a:avLst/>
          </a:prstGeom>
          <a:noFill/>
          <a:ln w="3175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5105400" y="3709987"/>
            <a:ext cx="6858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latin typeface="Calibri" pitchFamily="34" charset="0"/>
              </a:rPr>
              <a:t>2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232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731838"/>
          </a:xfrm>
        </p:spPr>
        <p:txBody>
          <a:bodyPr>
            <a:normAutofit/>
          </a:bodyPr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idx="1"/>
          </p:nvPr>
        </p:nvSpPr>
        <p:spPr>
          <a:xfrm>
            <a:off x="533400" y="1066800"/>
            <a:ext cx="8229600" cy="4525963"/>
          </a:xfrm>
        </p:spPr>
        <p:txBody>
          <a:bodyPr>
            <a:normAutofit/>
          </a:bodyPr>
          <a:lstStyle/>
          <a:p>
            <a:pPr marL="457200" indent="-457200"/>
            <a:r>
              <a:rPr lang="en-US" dirty="0" smtClean="0"/>
              <a:t>Types of Angles</a:t>
            </a:r>
          </a:p>
          <a:p>
            <a:pPr marL="457200" indent="-457200"/>
            <a:r>
              <a:rPr lang="en-US" dirty="0" smtClean="0"/>
              <a:t>Converting </a:t>
            </a:r>
            <a:r>
              <a:rPr lang="en-US" dirty="0"/>
              <a:t>Angle </a:t>
            </a:r>
            <a:r>
              <a:rPr lang="en-US" dirty="0" smtClean="0"/>
              <a:t>Units</a:t>
            </a:r>
          </a:p>
          <a:p>
            <a:pPr marL="457200" indent="-457200"/>
            <a:r>
              <a:rPr lang="en-US" dirty="0" smtClean="0"/>
              <a:t>Adding/Subtracting Angle Units</a:t>
            </a:r>
          </a:p>
          <a:p>
            <a:pPr marL="457200" indent="-457200"/>
            <a:r>
              <a:rPr lang="en-US" dirty="0" smtClean="0"/>
              <a:t>Arc </a:t>
            </a:r>
            <a:r>
              <a:rPr lang="en-US" dirty="0"/>
              <a:t>L</a:t>
            </a:r>
            <a:r>
              <a:rPr lang="en-US" dirty="0" smtClean="0"/>
              <a:t>ength </a:t>
            </a:r>
            <a:r>
              <a:rPr lang="en-US" dirty="0"/>
              <a:t>and Sector </a:t>
            </a:r>
            <a:r>
              <a:rPr lang="en-US" dirty="0" smtClean="0"/>
              <a:t>Area</a:t>
            </a:r>
          </a:p>
          <a:p>
            <a:pPr marL="457200" indent="-457200"/>
            <a:r>
              <a:rPr lang="en-US" dirty="0"/>
              <a:t>Defining a Right </a:t>
            </a:r>
            <a:r>
              <a:rPr lang="en-US" dirty="0" smtClean="0"/>
              <a:t>Triangle</a:t>
            </a:r>
            <a:endParaRPr lang="en-US" dirty="0"/>
          </a:p>
          <a:p>
            <a:pPr marL="457200" indent="-457200"/>
            <a:r>
              <a:rPr lang="en-US" dirty="0" smtClean="0"/>
              <a:t>Recall of Pythagorean Theorem</a:t>
            </a:r>
          </a:p>
          <a:p>
            <a:pPr marL="457200" indent="-457200"/>
            <a:r>
              <a:rPr lang="en-US" dirty="0" smtClean="0"/>
              <a:t>Special </a:t>
            </a:r>
            <a:r>
              <a:rPr lang="en-US" dirty="0"/>
              <a:t>Right </a:t>
            </a:r>
            <a:r>
              <a:rPr lang="en-US" dirty="0" smtClean="0"/>
              <a:t>Triangles</a:t>
            </a:r>
            <a:endParaRPr lang="en-US" dirty="0"/>
          </a:p>
          <a:p>
            <a:pPr marL="457200" indent="-457200"/>
            <a:endParaRPr lang="en-US" dirty="0" smtClean="0"/>
          </a:p>
          <a:p>
            <a:pPr marL="457200" indent="-457200" algn="l">
              <a:buFont typeface="Arial" pitchFamily="34" charset="0"/>
              <a:buChar char="•"/>
            </a:pPr>
            <a:endParaRPr lang="en-US" dirty="0"/>
          </a:p>
          <a:p>
            <a:pPr algn="l"/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091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077200" cy="4525963"/>
          </a:xfrm>
        </p:spPr>
        <p:txBody>
          <a:bodyPr/>
          <a:lstStyle/>
          <a:p>
            <a:r>
              <a:rPr lang="en-US" dirty="0" smtClean="0"/>
              <a:t>Using what you figured out in the last triangle, what would be the missing parts of the triangle with B = 60˚ and a = 3.5 in.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Triangles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0452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3-4-5 Triangle: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Example:  Find the missing sides and angles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 Triangles</a:t>
            </a:r>
            <a:endParaRPr lang="en-US" dirty="0"/>
          </a:p>
        </p:txBody>
      </p:sp>
      <p:sp>
        <p:nvSpPr>
          <p:cNvPr id="4" name="Right Triangle 3"/>
          <p:cNvSpPr/>
          <p:nvPr/>
        </p:nvSpPr>
        <p:spPr>
          <a:xfrm>
            <a:off x="4038600" y="1447800"/>
            <a:ext cx="914400" cy="1295400"/>
          </a:xfrm>
          <a:prstGeom prst="rtTriangle">
            <a:avLst/>
          </a:prstGeom>
          <a:noFill/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521200" y="1752600"/>
            <a:ext cx="6858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latin typeface="Calibri" pitchFamily="34" charset="0"/>
              </a:rPr>
              <a:t>5x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695700" y="2005013"/>
            <a:ext cx="6858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latin typeface="Calibri" pitchFamily="34" charset="0"/>
              </a:rPr>
              <a:t>4</a:t>
            </a:r>
            <a:r>
              <a:rPr lang="en-US" sz="1400" b="1" dirty="0" smtClean="0">
                <a:latin typeface="Calibri" pitchFamily="34" charset="0"/>
              </a:rPr>
              <a:t>x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4241800" y="2819400"/>
            <a:ext cx="6858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latin typeface="Calibri" pitchFamily="34" charset="0"/>
              </a:rPr>
              <a:t>3x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962400" y="1804987"/>
            <a:ext cx="6858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latin typeface="Calibri" pitchFamily="34" charset="0"/>
              </a:rPr>
              <a:t>37°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4495800" y="2490787"/>
            <a:ext cx="6858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latin typeface="Calibri" pitchFamily="34" charset="0"/>
              </a:rPr>
              <a:t>53°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0" name="Right Triangle 9"/>
          <p:cNvSpPr/>
          <p:nvPr/>
        </p:nvSpPr>
        <p:spPr>
          <a:xfrm rot="16200000">
            <a:off x="1409700" y="3886200"/>
            <a:ext cx="914400" cy="1295400"/>
          </a:xfrm>
          <a:prstGeom prst="rtTriangle">
            <a:avLst/>
          </a:prstGeom>
          <a:noFill/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2568864" y="4407693"/>
            <a:ext cx="6858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latin typeface="Calibri" pitchFamily="34" charset="0"/>
              </a:rPr>
              <a:t>9”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2133600" y="4243387"/>
            <a:ext cx="6858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latin typeface="Calibri" pitchFamily="34" charset="0"/>
              </a:rPr>
              <a:t>53°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9964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16691"/>
          </a:xfrm>
        </p:spPr>
        <p:txBody>
          <a:bodyPr/>
          <a:lstStyle/>
          <a:p>
            <a:r>
              <a:rPr lang="en-US" dirty="0" smtClean="0"/>
              <a:t>1)  Find the missing sides and angles: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  <p:sp>
        <p:nvSpPr>
          <p:cNvPr id="4" name="Right Triangle 3"/>
          <p:cNvSpPr/>
          <p:nvPr/>
        </p:nvSpPr>
        <p:spPr>
          <a:xfrm>
            <a:off x="5715000" y="1447800"/>
            <a:ext cx="1143000" cy="1981200"/>
          </a:xfrm>
          <a:prstGeom prst="rtTriangle">
            <a:avLst/>
          </a:prstGeom>
          <a:noFill/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5715000" y="2033587"/>
            <a:ext cx="6858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latin typeface="Calibri" pitchFamily="34" charset="0"/>
              </a:rPr>
              <a:t>30˚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096000" y="3505200"/>
            <a:ext cx="6858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latin typeface="Calibri" pitchFamily="34" charset="0"/>
              </a:rPr>
              <a:t>5 ‘’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0313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)  Find the missing sides: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  <p:sp>
        <p:nvSpPr>
          <p:cNvPr id="4" name="Right Triangle 3"/>
          <p:cNvSpPr/>
          <p:nvPr/>
        </p:nvSpPr>
        <p:spPr>
          <a:xfrm rot="16200000">
            <a:off x="6038850" y="1771650"/>
            <a:ext cx="1143000" cy="1333500"/>
          </a:xfrm>
          <a:prstGeom prst="rtTriangle">
            <a:avLst/>
          </a:prstGeom>
          <a:noFill/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6267450" y="2749404"/>
            <a:ext cx="6858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latin typeface="Calibri" pitchFamily="34" charset="0"/>
              </a:rPr>
              <a:t>45˚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7295572" y="2312192"/>
            <a:ext cx="857827" cy="43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latin typeface="Calibri" pitchFamily="34" charset="0"/>
              </a:rPr>
              <a:t>3  5/8”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8523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)  Find the missing parts: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  <p:sp>
        <p:nvSpPr>
          <p:cNvPr id="4" name="Right Triangle 3"/>
          <p:cNvSpPr/>
          <p:nvPr/>
        </p:nvSpPr>
        <p:spPr>
          <a:xfrm rot="5400000">
            <a:off x="5981700" y="1166813"/>
            <a:ext cx="1143000" cy="1981200"/>
          </a:xfrm>
          <a:prstGeom prst="rtTriangle">
            <a:avLst/>
          </a:prstGeom>
          <a:noFill/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5219700" y="2031206"/>
            <a:ext cx="6858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Calibri" pitchFamily="34" charset="0"/>
              </a:rPr>
              <a:t>6”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119091" y="1219200"/>
            <a:ext cx="6858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latin typeface="Calibri" pitchFamily="34" charset="0"/>
              </a:rPr>
              <a:t>8 ‘’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8017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Recall from Geometry, and classify the types of angles:</a:t>
            </a:r>
          </a:p>
          <a:p>
            <a:pPr lvl="1"/>
            <a:r>
              <a:rPr lang="en-US" dirty="0" smtClean="0"/>
              <a:t>A is a(n) ___________ angle</a:t>
            </a:r>
          </a:p>
          <a:p>
            <a:pPr lvl="1"/>
            <a:r>
              <a:rPr lang="en-US" dirty="0" smtClean="0"/>
              <a:t>B is a(n) ___________ angle</a:t>
            </a:r>
          </a:p>
          <a:p>
            <a:pPr lvl="1"/>
            <a:r>
              <a:rPr lang="en-US" dirty="0" smtClean="0"/>
              <a:t>C is </a:t>
            </a:r>
            <a:r>
              <a:rPr lang="en-US" dirty="0"/>
              <a:t>a(n) ___________ </a:t>
            </a:r>
            <a:r>
              <a:rPr lang="en-US" dirty="0" smtClean="0"/>
              <a:t>angle</a:t>
            </a:r>
          </a:p>
          <a:p>
            <a:pPr lvl="1"/>
            <a:r>
              <a:rPr lang="en-US" dirty="0" smtClean="0"/>
              <a:t>D is </a:t>
            </a:r>
            <a:r>
              <a:rPr lang="en-US" dirty="0"/>
              <a:t>a(n) ___________ angle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Angles</a:t>
            </a:r>
            <a:endParaRPr lang="en-US" dirty="0"/>
          </a:p>
        </p:txBody>
      </p:sp>
      <p:sp>
        <p:nvSpPr>
          <p:cNvPr id="4" name="Right Triangle 3"/>
          <p:cNvSpPr/>
          <p:nvPr/>
        </p:nvSpPr>
        <p:spPr>
          <a:xfrm>
            <a:off x="5410200" y="2895600"/>
            <a:ext cx="3124200" cy="914400"/>
          </a:xfrm>
          <a:prstGeom prst="rtTriangle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>
            <a:off x="3810000" y="4648200"/>
            <a:ext cx="4648200" cy="914400"/>
          </a:xfrm>
          <a:prstGeom prst="triangle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410200" y="2923088"/>
            <a:ext cx="95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10200" y="3440668"/>
            <a:ext cx="95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602480" y="5165780"/>
            <a:ext cx="95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943600" y="4648200"/>
            <a:ext cx="95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414366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066800"/>
            <a:ext cx="8839200" cy="4940491"/>
          </a:xfrm>
        </p:spPr>
        <p:txBody>
          <a:bodyPr/>
          <a:lstStyle/>
          <a:p>
            <a:r>
              <a:rPr lang="en-US" sz="2600" dirty="0" smtClean="0"/>
              <a:t>Instead of using decimals of a degree, the remaining parts are often written as minutes or even seconds.</a:t>
            </a:r>
          </a:p>
          <a:p>
            <a:r>
              <a:rPr lang="en-US" sz="2600" dirty="0" smtClean="0"/>
              <a:t>This is similar to problems where we would change</a:t>
            </a:r>
            <a:r>
              <a:rPr lang="en-US" sz="2600" dirty="0"/>
              <a:t> </a:t>
            </a:r>
            <a:r>
              <a:rPr lang="en-US" sz="2600" dirty="0" smtClean="0"/>
              <a:t>one unit to a mixed measurement:	  					ex: 3.12 ft to 3 ft, 1½ in.</a:t>
            </a:r>
          </a:p>
          <a:p>
            <a:endParaRPr lang="en-US" sz="2600" dirty="0" smtClean="0"/>
          </a:p>
          <a:p>
            <a:r>
              <a:rPr lang="en-US" sz="2600" dirty="0" smtClean="0"/>
              <a:t>To convert, use: 60 minutes (60</a:t>
            </a:r>
            <a:r>
              <a:rPr lang="en-US" sz="2600" dirty="0" smtClean="0">
                <a:latin typeface="Calibri" pitchFamily="34" charset="0"/>
                <a:cs typeface="Arial" pitchFamily="34" charset="0"/>
              </a:rPr>
              <a:t>’</a:t>
            </a:r>
            <a:r>
              <a:rPr lang="en-US" sz="2600" dirty="0" smtClean="0"/>
              <a:t>) = 1 degree (1˚)</a:t>
            </a:r>
          </a:p>
          <a:p>
            <a:pPr>
              <a:buNone/>
            </a:pPr>
            <a:r>
              <a:rPr lang="en-US" sz="2600" dirty="0" smtClean="0"/>
              <a:t>				60 seconds (60</a:t>
            </a:r>
            <a:r>
              <a:rPr lang="en-US" sz="2600" dirty="0" smtClean="0">
                <a:latin typeface="Calibri" pitchFamily="34" charset="0"/>
              </a:rPr>
              <a:t>’’</a:t>
            </a:r>
            <a:r>
              <a:rPr lang="en-US" sz="2600" dirty="0" smtClean="0"/>
              <a:t>)  = 1 minute (1</a:t>
            </a:r>
            <a:r>
              <a:rPr lang="en-US" sz="2600" dirty="0" smtClean="0">
                <a:latin typeface="Calibri" pitchFamily="34" charset="0"/>
              </a:rPr>
              <a:t>’</a:t>
            </a:r>
            <a:r>
              <a:rPr lang="en-US" sz="2600" dirty="0" smtClean="0"/>
              <a:t>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</p:spPr>
        <p:txBody>
          <a:bodyPr/>
          <a:lstStyle/>
          <a:p>
            <a:r>
              <a:rPr lang="en-US" dirty="0" smtClean="0"/>
              <a:t>Converting Angle Units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 Convert 75</a:t>
            </a:r>
            <a:r>
              <a:rPr lang="en-US" sz="2800" dirty="0" smtClean="0"/>
              <a:t>˚15</a:t>
            </a:r>
            <a:r>
              <a:rPr lang="en-US" sz="2800" dirty="0" smtClean="0">
                <a:latin typeface="Calibri" pitchFamily="34" charset="0"/>
              </a:rPr>
              <a:t>’</a:t>
            </a:r>
            <a:r>
              <a:rPr lang="en-US" sz="2800" dirty="0" smtClean="0"/>
              <a:t> to decimal form.</a:t>
            </a:r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Example:  </a:t>
            </a:r>
            <a:r>
              <a:rPr lang="en-US" sz="2800" dirty="0"/>
              <a:t>Convert 130</a:t>
            </a:r>
            <a:r>
              <a:rPr lang="en-US" sz="2800" dirty="0" smtClean="0"/>
              <a:t>˚50</a:t>
            </a:r>
            <a:r>
              <a:rPr lang="en-US" sz="2800" dirty="0" smtClean="0">
                <a:latin typeface="Calibri" pitchFamily="34" charset="0"/>
              </a:rPr>
              <a:t>’</a:t>
            </a:r>
            <a:r>
              <a:rPr lang="en-US" sz="2800" dirty="0" smtClean="0"/>
              <a:t> </a:t>
            </a:r>
            <a:r>
              <a:rPr lang="en-US" sz="2800" dirty="0"/>
              <a:t>to decimal </a:t>
            </a:r>
            <a:r>
              <a:rPr lang="en-US" sz="2800" dirty="0" smtClean="0"/>
              <a:t>form (round to hundredth).</a:t>
            </a:r>
            <a:endParaRPr lang="en-US" sz="2800" dirty="0"/>
          </a:p>
          <a:p>
            <a:pPr marL="109728" indent="0">
              <a:buNone/>
            </a:pPr>
            <a:endParaRPr lang="en-US" sz="2800" dirty="0" smtClean="0"/>
          </a:p>
          <a:p>
            <a:endParaRPr lang="en-US" sz="28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Converting Angle Units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Example</a:t>
            </a:r>
            <a:r>
              <a:rPr lang="en-US" sz="2400" dirty="0"/>
              <a:t>: Convert to the nearest minute </a:t>
            </a:r>
            <a:r>
              <a:rPr lang="en-US" sz="2400" dirty="0" smtClean="0"/>
              <a:t>24.5˚</a:t>
            </a:r>
            <a:r>
              <a:rPr lang="en-US" sz="2400" dirty="0"/>
              <a:t>.</a:t>
            </a:r>
          </a:p>
          <a:p>
            <a:endParaRPr lang="en-US" sz="2800" dirty="0"/>
          </a:p>
          <a:p>
            <a:endParaRPr lang="en-US" sz="2800" dirty="0"/>
          </a:p>
          <a:p>
            <a:r>
              <a:rPr lang="en-US" sz="2400" dirty="0"/>
              <a:t>Example:  Convert 15¾˚ to the nearest minute</a:t>
            </a:r>
            <a:r>
              <a:rPr lang="en-US" sz="2400" dirty="0" smtClean="0"/>
              <a:t>.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sz="2400" dirty="0"/>
              <a:t>Example: Convert to the nearest minute 42.36˚.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Converting Angle Units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79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Fill in the missing angle measurement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8232177"/>
              </p:ext>
            </p:extLst>
          </p:nvPr>
        </p:nvGraphicFramePr>
        <p:xfrm>
          <a:off x="457200" y="2133601"/>
          <a:ext cx="8001000" cy="32004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000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0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05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Angle in degrees </a:t>
                      </a:r>
                      <a:endParaRPr lang="en-US" sz="18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(</a:t>
                      </a:r>
                      <a:r>
                        <a:rPr lang="en-US" sz="1800" dirty="0">
                          <a:effectLst/>
                        </a:rPr>
                        <a:t>nearest hundredth)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Angle in degrees and minutes </a:t>
                      </a:r>
                      <a:endParaRPr lang="en-US" sz="18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(</a:t>
                      </a:r>
                      <a:r>
                        <a:rPr lang="en-US" sz="1800" dirty="0">
                          <a:effectLst/>
                        </a:rPr>
                        <a:t>nearest minute)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6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20.25</a:t>
                      </a:r>
                      <a:r>
                        <a:rPr lang="en-US" sz="2000" dirty="0">
                          <a:effectLst/>
                        </a:rPr>
                        <a:t>°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6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33</a:t>
                      </a:r>
                      <a:r>
                        <a:rPr lang="en-US" sz="2000" baseline="0" dirty="0" smtClean="0">
                          <a:effectLst/>
                        </a:rPr>
                        <a:t> ½</a:t>
                      </a:r>
                      <a:r>
                        <a:rPr lang="en-US" sz="2000" dirty="0" smtClean="0">
                          <a:effectLst/>
                        </a:rPr>
                        <a:t>°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6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39°15’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6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effectLst/>
                        </a:rPr>
                        <a:t>56°45’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6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60.2°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64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84°10’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Example:  12˚45’ - 8˚15’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Example:  46˚30’ + 18˚45’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Example:  40˚15’ - 25˚45’ 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Adding/Subtracting Angles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753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Find x: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Adding/Subtracting Angles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209800"/>
            <a:ext cx="397764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09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3030</TotalTime>
  <Words>834</Words>
  <Application>Microsoft Office PowerPoint</Application>
  <PresentationFormat>On-screen Show (4:3)</PresentationFormat>
  <Paragraphs>170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Calibri</vt:lpstr>
      <vt:lpstr>Cambria</vt:lpstr>
      <vt:lpstr>Cambria Math</vt:lpstr>
      <vt:lpstr>Times New Roman</vt:lpstr>
      <vt:lpstr>Verdana</vt:lpstr>
      <vt:lpstr>Wingdings 2</vt:lpstr>
      <vt:lpstr>Wingdings 3</vt:lpstr>
      <vt:lpstr>Concourse</vt:lpstr>
      <vt:lpstr>Right Triangle Trigonometry (Part 1)</vt:lpstr>
      <vt:lpstr>Objectives</vt:lpstr>
      <vt:lpstr>Types of Angles</vt:lpstr>
      <vt:lpstr>Converting Angle Units</vt:lpstr>
      <vt:lpstr>Converting Angle Units</vt:lpstr>
      <vt:lpstr>Converting Angle Units</vt:lpstr>
      <vt:lpstr>Try Yourself</vt:lpstr>
      <vt:lpstr>Adding/Subtracting Angles</vt:lpstr>
      <vt:lpstr>Adding/Subtracting Angles</vt:lpstr>
      <vt:lpstr>Try Yourself</vt:lpstr>
      <vt:lpstr>Arc length and Sector Area</vt:lpstr>
      <vt:lpstr>Arc length and Sector Area</vt:lpstr>
      <vt:lpstr>Try Yourself</vt:lpstr>
      <vt:lpstr>Defining a Right Triangle</vt:lpstr>
      <vt:lpstr>Recall Pythagorean Theorem</vt:lpstr>
      <vt:lpstr>Try Yourself</vt:lpstr>
      <vt:lpstr>Special Triangles</vt:lpstr>
      <vt:lpstr>Special Triangles</vt:lpstr>
      <vt:lpstr>Special Triangles</vt:lpstr>
      <vt:lpstr>Special Triangles</vt:lpstr>
      <vt:lpstr>Special Triangles</vt:lpstr>
      <vt:lpstr>Try Yourself</vt:lpstr>
      <vt:lpstr>Try Yourself</vt:lpstr>
      <vt:lpstr>Try Yourself</vt:lpstr>
    </vt:vector>
  </TitlesOfParts>
  <Company>NWTC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Whole Numbers (Part 1)</dc:title>
  <dc:creator>NWTC</dc:creator>
  <cp:lastModifiedBy>SC314E-76360</cp:lastModifiedBy>
  <cp:revision>82</cp:revision>
  <dcterms:created xsi:type="dcterms:W3CDTF">2010-08-17T20:49:24Z</dcterms:created>
  <dcterms:modified xsi:type="dcterms:W3CDTF">2018-05-29T18:36:42Z</dcterms:modified>
</cp:coreProperties>
</file>