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1"/>
  </p:handoutMasterIdLst>
  <p:sldIdLst>
    <p:sldId id="311" r:id="rId2"/>
    <p:sldId id="310" r:id="rId3"/>
    <p:sldId id="278" r:id="rId4"/>
    <p:sldId id="302" r:id="rId5"/>
    <p:sldId id="282" r:id="rId6"/>
    <p:sldId id="281" r:id="rId7"/>
    <p:sldId id="283" r:id="rId8"/>
    <p:sldId id="280" r:id="rId9"/>
    <p:sldId id="284" r:id="rId10"/>
    <p:sldId id="287" r:id="rId11"/>
    <p:sldId id="288" r:id="rId12"/>
    <p:sldId id="289" r:id="rId13"/>
    <p:sldId id="290" r:id="rId14"/>
    <p:sldId id="301" r:id="rId15"/>
    <p:sldId id="291" r:id="rId16"/>
    <p:sldId id="295" r:id="rId17"/>
    <p:sldId id="303" r:id="rId18"/>
    <p:sldId id="294" r:id="rId19"/>
    <p:sldId id="297" r:id="rId20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4628" autoAdjust="0"/>
  </p:normalViewPr>
  <p:slideViewPr>
    <p:cSldViewPr>
      <p:cViewPr varScale="1">
        <p:scale>
          <a:sx n="67" d="100"/>
          <a:sy n="67" d="100"/>
        </p:scale>
        <p:origin x="40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55D6-8116-4AF8-BECE-CC436DB25E01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344C3-9935-421D-B5FD-276A2B76E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430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hyperlink" Target="http://www.nwtc.edu/mathnsf" TargetMode="Externa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3887" y="838200"/>
            <a:ext cx="7108371" cy="1142999"/>
          </a:xfrm>
        </p:spPr>
        <p:txBody>
          <a:bodyPr>
            <a:noAutofit/>
          </a:bodyPr>
          <a:lstStyle/>
          <a:p>
            <a:pPr algn="ctr"/>
            <a:r>
              <a:rPr lang="en-US" sz="6600" dirty="0"/>
              <a:t>Measurement (Part </a:t>
            </a:r>
            <a:r>
              <a:rPr lang="en-US" sz="6600" dirty="0" smtClean="0"/>
              <a:t>3)</a:t>
            </a:r>
            <a:endParaRPr lang="en-US" sz="6600" dirty="0"/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3"/>
          <a:stretch/>
        </p:blipFill>
        <p:spPr bwMode="auto">
          <a:xfrm>
            <a:off x="2177" y="3733800"/>
            <a:ext cx="2001520" cy="758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3581400"/>
            <a:ext cx="1215707" cy="1139825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032272" y="2057400"/>
            <a:ext cx="5463903" cy="30480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 smtClean="0"/>
              <a:t>- This </a:t>
            </a:r>
            <a:r>
              <a:rPr lang="en-US" dirty="0"/>
              <a:t>material is based on work supported by the National Science Foundation under Grant No. DUE-1406857. Any opinions, findings, and conclusions or recommendations expressed in this material are those of the author(s) and do not necessarily reflect the views of the National Science Foundation</a:t>
            </a:r>
            <a:r>
              <a:rPr lang="en-US" dirty="0" smtClean="0"/>
              <a:t>.</a:t>
            </a:r>
          </a:p>
          <a:p>
            <a:pPr algn="l"/>
            <a:r>
              <a:rPr lang="en-US" dirty="0" smtClean="0"/>
              <a:t>- This </a:t>
            </a:r>
            <a:r>
              <a:rPr lang="en-US" dirty="0"/>
              <a:t>work is licensed under the Creative Commons Attribution 4.0 International License. To view a copy of this license, visit </a:t>
            </a:r>
            <a:r>
              <a:rPr lang="en-US" u="sng" dirty="0">
                <a:hlinkClick r:id="rId5"/>
              </a:rPr>
              <a:t>http://creativecommons.org/licenses/by/4.0/</a:t>
            </a:r>
            <a:r>
              <a:rPr lang="en-US" dirty="0"/>
              <a:t>.</a:t>
            </a:r>
          </a:p>
          <a:p>
            <a:pPr algn="l"/>
            <a:r>
              <a:rPr lang="en-US" dirty="0" smtClean="0"/>
              <a:t>- For </a:t>
            </a:r>
            <a:r>
              <a:rPr lang="en-US" dirty="0"/>
              <a:t>answer keys and additional resources about this activity, go to </a:t>
            </a:r>
            <a:r>
              <a:rPr lang="en-US" u="sng" dirty="0">
                <a:hlinkClick r:id="rId6"/>
              </a:rPr>
              <a:t>www.nwtc.edu/mathnsf</a:t>
            </a:r>
            <a:r>
              <a:rPr lang="en-US" dirty="0"/>
              <a:t> and submit the form for more information</a:t>
            </a:r>
            <a:r>
              <a:rPr lang="en-US" dirty="0" smtClean="0"/>
              <a:t>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908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534400" cy="4788091"/>
          </a:xfrm>
        </p:spPr>
        <p:txBody>
          <a:bodyPr/>
          <a:lstStyle/>
          <a:p>
            <a:r>
              <a:rPr lang="en-US" sz="2800" dirty="0" smtClean="0"/>
              <a:t>Your MIG gas flow is set at 35 cubic feet per hour (CFH).  What is the gas flow in cubic inches per second?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88091"/>
          </a:xfrm>
        </p:spPr>
        <p:txBody>
          <a:bodyPr>
            <a:normAutofit/>
          </a:bodyPr>
          <a:lstStyle/>
          <a:p>
            <a:r>
              <a:rPr lang="en-US" dirty="0" smtClean="0"/>
              <a:t>What are the base units for:</a:t>
            </a:r>
          </a:p>
          <a:p>
            <a:pPr lvl="1"/>
            <a:r>
              <a:rPr lang="en-US" dirty="0" smtClean="0"/>
              <a:t>Length:</a:t>
            </a:r>
          </a:p>
          <a:p>
            <a:pPr lvl="1"/>
            <a:r>
              <a:rPr lang="en-US" dirty="0" smtClean="0"/>
              <a:t>Weight:</a:t>
            </a:r>
          </a:p>
          <a:p>
            <a:pPr lvl="1"/>
            <a:r>
              <a:rPr lang="en-US" dirty="0" smtClean="0"/>
              <a:t>Volume:</a:t>
            </a:r>
          </a:p>
          <a:p>
            <a:r>
              <a:rPr lang="en-US" dirty="0" smtClean="0"/>
              <a:t>The Metric System is based on multiples of ten.  See the chart of prefixes on your conversion sheet.</a:t>
            </a:r>
          </a:p>
          <a:p>
            <a:r>
              <a:rPr lang="en-US" dirty="0" smtClean="0"/>
              <a:t>There are also prefixes for extremely large and small measurements beyond kilo- and </a:t>
            </a:r>
            <a:r>
              <a:rPr lang="en-US" dirty="0" err="1" smtClean="0"/>
              <a:t>milli</a:t>
            </a:r>
            <a:r>
              <a:rPr lang="en-US" dirty="0" smtClean="0"/>
              <a:t>-, but we will focus on the unit closer to the base commonly used.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Metric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4.6 m = ______ cm = _______ mm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800 mg = ______ g = ________ kg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Converting Units within the Metric 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1)  58 mm = ______ cm = _______ m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2)  350 mL = ______ L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3)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 kg = ______ g = ________ mg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525963"/>
          </a:xfrm>
        </p:spPr>
        <p:txBody>
          <a:bodyPr/>
          <a:lstStyle/>
          <a:p>
            <a:r>
              <a:rPr lang="en-US" dirty="0" smtClean="0"/>
              <a:t>We’ll use unity ratios with approximate equivalencies.</a:t>
            </a:r>
          </a:p>
          <a:p>
            <a:r>
              <a:rPr lang="en-US" dirty="0"/>
              <a:t>Example:  45 mm = _______ in (to nearest 16</a:t>
            </a:r>
            <a:r>
              <a:rPr lang="en-US" baseline="30000" dirty="0"/>
              <a:t>th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Example: 10 </a:t>
            </a:r>
            <a:r>
              <a:rPr lang="en-US" dirty="0" err="1"/>
              <a:t>ft</a:t>
            </a:r>
            <a:r>
              <a:rPr lang="en-US" dirty="0"/>
              <a:t> = _______ m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Converting Between the Metric and English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dirty="0" smtClean="0"/>
              <a:t>Example</a:t>
            </a:r>
            <a:r>
              <a:rPr lang="en-US" dirty="0"/>
              <a:t>:  25 </a:t>
            </a:r>
            <a:r>
              <a:rPr lang="en-US" dirty="0" err="1"/>
              <a:t>sq</a:t>
            </a:r>
            <a:r>
              <a:rPr lang="en-US" dirty="0"/>
              <a:t> </a:t>
            </a:r>
            <a:r>
              <a:rPr lang="en-US" dirty="0" smtClean="0"/>
              <a:t>in= </a:t>
            </a:r>
            <a:r>
              <a:rPr lang="en-US" dirty="0"/>
              <a:t>______ </a:t>
            </a:r>
            <a:r>
              <a:rPr lang="en-US" dirty="0" err="1" smtClean="0"/>
              <a:t>sq</a:t>
            </a:r>
            <a:r>
              <a:rPr lang="en-US" dirty="0" smtClean="0"/>
              <a:t> mm</a:t>
            </a:r>
            <a:endParaRPr lang="en-US" dirty="0"/>
          </a:p>
          <a:p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1 lb, 12 oz = _______ g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Converting Between the Metric and English Systems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95400"/>
            <a:ext cx="8458200" cy="4711891"/>
          </a:xfrm>
        </p:spPr>
        <p:txBody>
          <a:bodyPr/>
          <a:lstStyle/>
          <a:p>
            <a:r>
              <a:rPr lang="en-US" dirty="0" smtClean="0"/>
              <a:t>Example: Your job specifies that the wire feed speed on your welder needs to be set at 80 mm/sec.  What should you set your welder at in in/min?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75 ft/min = ______ </a:t>
            </a:r>
            <a:r>
              <a:rPr lang="en-US" dirty="0"/>
              <a:t>m</a:t>
            </a:r>
            <a:r>
              <a:rPr lang="en-US" dirty="0" smtClean="0"/>
              <a:t>m/sec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Converting Between the Metric and English Systems - Speed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491"/>
          </a:xfrm>
        </p:spPr>
        <p:txBody>
          <a:bodyPr>
            <a:normAutofit/>
          </a:bodyPr>
          <a:lstStyle/>
          <a:p>
            <a:r>
              <a:rPr lang="en-US" sz="2500" dirty="0" smtClean="0"/>
              <a:t>1)  2 </a:t>
            </a:r>
            <a:r>
              <a:rPr lang="en-US" sz="2500" dirty="0"/>
              <a:t>L = _______ </a:t>
            </a:r>
            <a:r>
              <a:rPr lang="en-US" sz="2500" dirty="0" smtClean="0"/>
              <a:t>c</a:t>
            </a:r>
          </a:p>
          <a:p>
            <a:endParaRPr lang="en-US" sz="2500" dirty="0"/>
          </a:p>
          <a:p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2)  100,000 cu mm = _______ cu in</a:t>
            </a:r>
          </a:p>
          <a:p>
            <a:pPr marL="109728" indent="0">
              <a:buNone/>
            </a:pPr>
            <a:endParaRPr lang="en-US" sz="2500" dirty="0" smtClean="0"/>
          </a:p>
          <a:p>
            <a:endParaRPr lang="en-US" sz="2500" dirty="0" smtClean="0"/>
          </a:p>
          <a:p>
            <a:endParaRPr lang="en-US" sz="2500" dirty="0" smtClean="0"/>
          </a:p>
          <a:p>
            <a:r>
              <a:rPr lang="en-US" sz="2500" dirty="0" smtClean="0"/>
              <a:t>3) 200 in/min =  ______ mm/sec</a:t>
            </a:r>
            <a:endParaRPr lang="en-US" sz="2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421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82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295400"/>
                <a:ext cx="8534400" cy="4711891"/>
              </a:xfrm>
            </p:spPr>
            <p:txBody>
              <a:bodyPr/>
              <a:lstStyle/>
              <a:p>
                <a:r>
                  <a:rPr lang="en-US" dirty="0" smtClean="0"/>
                  <a:t>There are charts that can be used or the formulas:</a:t>
                </a:r>
              </a:p>
              <a:p>
                <a:pPr marL="393192" lvl="1" indent="0">
                  <a:buNone/>
                </a:pPr>
                <a:r>
                  <a:rPr lang="en-US" b="0" dirty="0" smtClean="0"/>
                  <a:t>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F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−32</m:t>
                        </m:r>
                      </m:e>
                    </m:d>
                  </m:oMath>
                </a14:m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393192" lvl="1" indent="0">
                  <a:buNone/>
                </a:pPr>
                <a:r>
                  <a:rPr lang="en-US" b="0" dirty="0" smtClean="0"/>
                  <a:t>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F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</a:rPr>
                      <m:t>+32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Example:  250˚F = ______˚C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 23˚C = ______ ˚F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295400"/>
                <a:ext cx="8534400" cy="4711891"/>
              </a:xfrm>
              <a:blipFill rotWithShape="0">
                <a:blip r:embed="rId2"/>
                <a:stretch>
                  <a:fillRect t="-12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Converting Between the Metric and English Systems - Temperature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 64</a:t>
            </a:r>
            <a:r>
              <a:rPr lang="en-US" dirty="0"/>
              <a:t>˚F = ______˚C</a:t>
            </a:r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r>
              <a:rPr lang="en-US" dirty="0" smtClean="0"/>
              <a:t>2)  90</a:t>
            </a:r>
            <a:r>
              <a:rPr lang="en-US" dirty="0"/>
              <a:t>˚C = ______ ˚</a:t>
            </a:r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685800"/>
            <a:ext cx="8686800" cy="4125511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Objectives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dirty="0"/>
              <a:t>Converting Other Units within the English </a:t>
            </a:r>
            <a:r>
              <a:rPr lang="en-US" dirty="0" smtClean="0"/>
              <a:t>System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dirty="0" smtClean="0"/>
              <a:t>Converting </a:t>
            </a:r>
            <a:r>
              <a:rPr lang="en-US" dirty="0"/>
              <a:t>Other Units within the Metric </a:t>
            </a:r>
            <a:r>
              <a:rPr lang="en-US" dirty="0" smtClean="0"/>
              <a:t>System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n-US" dirty="0" smtClean="0"/>
              <a:t>Converting </a:t>
            </a:r>
            <a:r>
              <a:rPr lang="en-US" dirty="0"/>
              <a:t>Other Units between the English and Metric </a:t>
            </a:r>
            <a:r>
              <a:rPr lang="en-US" dirty="0" smtClean="0"/>
              <a:t>System</a:t>
            </a:r>
            <a:endParaRPr lang="en-US" dirty="0"/>
          </a:p>
          <a:p>
            <a:pPr algn="l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85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We will use the conversion sheet to find convenient equivalencies of units we commonly convert between for other measurements besides length.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Converting Units within the English System (Unity Fractions)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7869" y="1493837"/>
            <a:ext cx="8229600" cy="4525963"/>
          </a:xfrm>
        </p:spPr>
        <p:txBody>
          <a:bodyPr/>
          <a:lstStyle/>
          <a:p>
            <a:r>
              <a:rPr lang="en-US" dirty="0" smtClean="0"/>
              <a:t>Example:  42.5 oz= ______ lbs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0.68 </a:t>
            </a:r>
            <a:r>
              <a:rPr lang="en-US" dirty="0" err="1" smtClean="0"/>
              <a:t>lbs</a:t>
            </a:r>
            <a:r>
              <a:rPr lang="en-US" dirty="0" smtClean="0"/>
              <a:t> = ______ </a:t>
            </a:r>
            <a:r>
              <a:rPr lang="en-US" dirty="0" err="1" smtClean="0"/>
              <a:t>oz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Converting Units within the English System – Weight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91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6 sq ft = ______ </a:t>
            </a:r>
            <a:r>
              <a:rPr lang="en-US" dirty="0" err="1" smtClean="0"/>
              <a:t>sq</a:t>
            </a:r>
            <a:r>
              <a:rPr lang="en-US" dirty="0" smtClean="0"/>
              <a:t> in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2000 acres = _______ sq mi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Converting Units within the English System - Area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47869" y="1493837"/>
                <a:ext cx="8229600" cy="4525963"/>
              </a:xfrm>
            </p:spPr>
            <p:txBody>
              <a:bodyPr/>
              <a:lstStyle/>
              <a:p>
                <a:r>
                  <a:rPr lang="en-US" dirty="0" smtClean="0"/>
                  <a:t>Example: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 gal = ______ c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/>
                  <a:t>Example</a:t>
                </a:r>
                <a:r>
                  <a:rPr lang="en-US" dirty="0" smtClean="0"/>
                  <a:t>:  34,500 cu in = _______ cu </a:t>
                </a:r>
                <a:r>
                  <a:rPr lang="en-US" dirty="0" err="1" smtClean="0"/>
                  <a:t>ft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7869" y="1493837"/>
                <a:ext cx="8229600" cy="4525963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Converting Units within the English System – Volume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 45,000 lbs = ______ tons</a:t>
            </a:r>
          </a:p>
          <a:p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2)  540 in = ______ </a:t>
            </a:r>
            <a:r>
              <a:rPr lang="en-US" dirty="0" err="1" smtClean="0"/>
              <a:t>yd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3)  2.75 </a:t>
            </a:r>
            <a:r>
              <a:rPr lang="en-US" dirty="0" err="1" smtClean="0"/>
              <a:t>sq</a:t>
            </a:r>
            <a:r>
              <a:rPr lang="en-US" dirty="0" smtClean="0"/>
              <a:t> </a:t>
            </a:r>
            <a:r>
              <a:rPr lang="en-US" dirty="0" err="1" smtClean="0"/>
              <a:t>ft</a:t>
            </a:r>
            <a:r>
              <a:rPr lang="en-US" dirty="0" smtClean="0"/>
              <a:t> = ______ </a:t>
            </a:r>
            <a:r>
              <a:rPr lang="en-US" dirty="0" err="1" smtClean="0"/>
              <a:t>sq</a:t>
            </a:r>
            <a:r>
              <a:rPr lang="en-US" dirty="0" smtClean="0"/>
              <a:t> in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4)  A sheet of metal is 4 ft, 6 in by 8 ft, 2 in.  Express the area of the sheet in square yards.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Recall:  What operation does per mean?</a:t>
            </a:r>
          </a:p>
          <a:p>
            <a:r>
              <a:rPr lang="en-US" dirty="0" smtClean="0"/>
              <a:t>Example: </a:t>
            </a:r>
            <a:r>
              <a:rPr lang="en-US" dirty="0"/>
              <a:t>243 revolutions per min = ____ </a:t>
            </a:r>
            <a:r>
              <a:rPr lang="en-US" dirty="0" smtClean="0"/>
              <a:t>rev/sec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Example</a:t>
            </a:r>
            <a:r>
              <a:rPr lang="en-US" dirty="0" smtClean="0"/>
              <a:t>: 70 </a:t>
            </a:r>
            <a:r>
              <a:rPr lang="en-US" dirty="0"/>
              <a:t>mph = _____ </a:t>
            </a:r>
            <a:r>
              <a:rPr lang="en-US" dirty="0" err="1"/>
              <a:t>ft</a:t>
            </a:r>
            <a:r>
              <a:rPr lang="en-US" dirty="0"/>
              <a:t>/sec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Converting Units within the English System - Rates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2183</TotalTime>
  <Words>623</Words>
  <Application>Microsoft Office PowerPoint</Application>
  <PresentationFormat>On-screen Show (4:3)</PresentationFormat>
  <Paragraphs>112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Calibri</vt:lpstr>
      <vt:lpstr>Cambria</vt:lpstr>
      <vt:lpstr>Cambria Math</vt:lpstr>
      <vt:lpstr>Verdana</vt:lpstr>
      <vt:lpstr>Wingdings</vt:lpstr>
      <vt:lpstr>Wingdings 2</vt:lpstr>
      <vt:lpstr>Wingdings 3</vt:lpstr>
      <vt:lpstr>Concourse</vt:lpstr>
      <vt:lpstr>Measurement (Part 3)</vt:lpstr>
      <vt:lpstr>PowerPoint Presentation</vt:lpstr>
      <vt:lpstr>Converting Units within the English System (Unity Fractions)</vt:lpstr>
      <vt:lpstr>Converting Units within the English System – Weight </vt:lpstr>
      <vt:lpstr>Converting Units within the English System - Area</vt:lpstr>
      <vt:lpstr>Converting Units within the English System – Volume</vt:lpstr>
      <vt:lpstr>Try Yourself</vt:lpstr>
      <vt:lpstr>Try Yourself</vt:lpstr>
      <vt:lpstr>Converting Units within the English System - Rates</vt:lpstr>
      <vt:lpstr>Try Yourself</vt:lpstr>
      <vt:lpstr>The Metric System</vt:lpstr>
      <vt:lpstr>Converting Units within the Metric System</vt:lpstr>
      <vt:lpstr>Try Yourself</vt:lpstr>
      <vt:lpstr>Converting Between the Metric and English Systems</vt:lpstr>
      <vt:lpstr>Converting Between the Metric and English Systems </vt:lpstr>
      <vt:lpstr>Converting Between the Metric and English Systems - Speed</vt:lpstr>
      <vt:lpstr>Try Yourself</vt:lpstr>
      <vt:lpstr>Converting Between the Metric and English Systems - Temperature</vt:lpstr>
      <vt:lpstr>Try Yourself</vt:lpstr>
    </vt:vector>
  </TitlesOfParts>
  <Company>NWTC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 Numbers (Part 1)</dc:title>
  <dc:creator>NWTC</dc:creator>
  <cp:lastModifiedBy>SC314E-76360</cp:lastModifiedBy>
  <cp:revision>185</cp:revision>
  <dcterms:created xsi:type="dcterms:W3CDTF">2010-08-17T20:49:24Z</dcterms:created>
  <dcterms:modified xsi:type="dcterms:W3CDTF">2018-05-29T18:33:45Z</dcterms:modified>
</cp:coreProperties>
</file>