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handoutMasterIdLst>
    <p:handoutMasterId r:id="rId42"/>
  </p:handoutMasterIdLst>
  <p:sldIdLst>
    <p:sldId id="338" r:id="rId2"/>
    <p:sldId id="256" r:id="rId3"/>
    <p:sldId id="322" r:id="rId4"/>
    <p:sldId id="323" r:id="rId5"/>
    <p:sldId id="281" r:id="rId6"/>
    <p:sldId id="283" r:id="rId7"/>
    <p:sldId id="328" r:id="rId8"/>
    <p:sldId id="284" r:id="rId9"/>
    <p:sldId id="286" r:id="rId10"/>
    <p:sldId id="287" r:id="rId11"/>
    <p:sldId id="293" r:id="rId12"/>
    <p:sldId id="292" r:id="rId13"/>
    <p:sldId id="294" r:id="rId14"/>
    <p:sldId id="289" r:id="rId15"/>
    <p:sldId id="296" r:id="rId16"/>
    <p:sldId id="326" r:id="rId17"/>
    <p:sldId id="325" r:id="rId18"/>
    <p:sldId id="330" r:id="rId19"/>
    <p:sldId id="298" r:id="rId20"/>
    <p:sldId id="299" r:id="rId21"/>
    <p:sldId id="300" r:id="rId22"/>
    <p:sldId id="297" r:id="rId23"/>
    <p:sldId id="302" r:id="rId24"/>
    <p:sldId id="303" r:id="rId25"/>
    <p:sldId id="304" r:id="rId26"/>
    <p:sldId id="305" r:id="rId27"/>
    <p:sldId id="295" r:id="rId28"/>
    <p:sldId id="335" r:id="rId29"/>
    <p:sldId id="331" r:id="rId30"/>
    <p:sldId id="334" r:id="rId31"/>
    <p:sldId id="308" r:id="rId32"/>
    <p:sldId id="329" r:id="rId33"/>
    <p:sldId id="320" r:id="rId34"/>
    <p:sldId id="332" r:id="rId35"/>
    <p:sldId id="321" r:id="rId36"/>
    <p:sldId id="310" r:id="rId37"/>
    <p:sldId id="336" r:id="rId38"/>
    <p:sldId id="311" r:id="rId39"/>
    <p:sldId id="337" r:id="rId40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4660"/>
  </p:normalViewPr>
  <p:slideViewPr>
    <p:cSldViewPr>
      <p:cViewPr varScale="1">
        <p:scale>
          <a:sx n="67" d="100"/>
          <a:sy n="67" d="100"/>
        </p:scale>
        <p:origin x="45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43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BE578-2E94-4E4B-B296-500A46089128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3263" y="4422775"/>
            <a:ext cx="561975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276AF-D66E-44AB-A588-3F5D15AD92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4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8276AF-D66E-44AB-A588-3F5D15AD92B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5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j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j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j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j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yerson.com/en/Products/Stock-List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914401"/>
            <a:ext cx="8839199" cy="1142999"/>
          </a:xfrm>
        </p:spPr>
        <p:txBody>
          <a:bodyPr>
            <a:noAutofit/>
          </a:bodyPr>
          <a:lstStyle/>
          <a:p>
            <a:pPr algn="ctr"/>
            <a:r>
              <a:rPr lang="en-US" sz="5400" dirty="0"/>
              <a:t>Plane Geometry and Solid </a:t>
            </a:r>
            <a:r>
              <a:rPr lang="en-US" sz="5400" dirty="0" smtClean="0"/>
              <a:t>Figures (Part </a:t>
            </a:r>
            <a:r>
              <a:rPr lang="en-US" sz="5400" dirty="0"/>
              <a:t>1)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268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143000"/>
            <a:ext cx="8839200" cy="4864291"/>
          </a:xfrm>
        </p:spPr>
        <p:txBody>
          <a:bodyPr/>
          <a:lstStyle/>
          <a:p>
            <a:r>
              <a:rPr lang="en-US" dirty="0" smtClean="0"/>
              <a:t>The rectangle above is a 10 gauge, low carbon commercial steel sheet.  Go to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www.ryerson.com/en/Products/Stock-List</a:t>
            </a:r>
            <a:r>
              <a:rPr lang="en-US" dirty="0" smtClean="0"/>
              <a:t>  to determine that the weight per square foot in </a:t>
            </a:r>
            <a:r>
              <a:rPr lang="en-US" dirty="0" err="1" smtClean="0"/>
              <a:t>lbs</a:t>
            </a:r>
            <a:r>
              <a:rPr lang="en-US" dirty="0" smtClean="0"/>
              <a:t> is 5.625 </a:t>
            </a:r>
            <a:r>
              <a:rPr lang="en-US" dirty="0" err="1" smtClean="0"/>
              <a:t>lbs</a:t>
            </a:r>
            <a:r>
              <a:rPr lang="en-US" dirty="0" smtClean="0"/>
              <a:t>/</a:t>
            </a:r>
            <a:r>
              <a:rPr lang="en-US" dirty="0" err="1" smtClean="0"/>
              <a:t>sq</a:t>
            </a:r>
            <a:r>
              <a:rPr lang="en-US" dirty="0" smtClean="0"/>
              <a:t> </a:t>
            </a:r>
            <a:r>
              <a:rPr lang="en-US" dirty="0" err="1" smtClean="0"/>
              <a:t>ft</a:t>
            </a:r>
            <a:r>
              <a:rPr lang="en-US" dirty="0" smtClean="0"/>
              <a:t> and then determine the weight of the sheet.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947" y="152400"/>
            <a:ext cx="8229600" cy="1143000"/>
          </a:xfrm>
        </p:spPr>
        <p:txBody>
          <a:bodyPr/>
          <a:lstStyle/>
          <a:p>
            <a:r>
              <a:rPr lang="en-US" dirty="0" smtClean="0"/>
              <a:t>Rectangles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Example:  Find the perimeter (in ft and in) and area (in square feet).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3000" y="2819400"/>
            <a:ext cx="3505200" cy="3810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8400" y="2420342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4ft,2in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84720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3 in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49404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Example: You want to pave your driveway that is currently gravel.  One company tells you that they charge $45/square yard.  Your driveway is sixty feet long and fifteen feet wide.  What would the cost be?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Find the perimeter and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Trapezoid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3 ft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52601" y="2362200"/>
            <a:ext cx="838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2.75 ft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5600" y="3048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3 ft</a:t>
            </a:r>
            <a:endParaRPr lang="en-US" dirty="0"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1066800" y="3352800"/>
            <a:ext cx="1219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rapezoid 9"/>
          <p:cNvSpPr/>
          <p:nvPr/>
        </p:nvSpPr>
        <p:spPr>
          <a:xfrm>
            <a:off x="1371600" y="2743200"/>
            <a:ext cx="1676400" cy="1219200"/>
          </a:xfrm>
          <a:prstGeom prst="trapezoid">
            <a:avLst>
              <a:gd name="adj" fmla="val 25000"/>
            </a:avLst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4038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4.25 ft</a:t>
            </a:r>
            <a:endParaRPr lang="en-US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76400" y="3152001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2.5 ft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50230"/>
            <a:ext cx="8229600" cy="4857062"/>
          </a:xfrm>
        </p:spPr>
        <p:txBody>
          <a:bodyPr/>
          <a:lstStyle/>
          <a:p>
            <a:r>
              <a:rPr lang="en-US" dirty="0" smtClean="0"/>
              <a:t>See Formula Sheet</a:t>
            </a:r>
          </a:p>
          <a:p>
            <a:r>
              <a:rPr lang="en-US" dirty="0" smtClean="0"/>
              <a:t>Example:  Find the perimeter and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591"/>
          </a:xfrm>
        </p:spPr>
        <p:txBody>
          <a:bodyPr/>
          <a:lstStyle/>
          <a:p>
            <a:r>
              <a:rPr lang="en-US" dirty="0" smtClean="0"/>
              <a:t>Try Yourself - Parallelogram</a:t>
            </a:r>
            <a:endParaRPr lang="en-US" dirty="0"/>
          </a:p>
        </p:txBody>
      </p:sp>
      <p:sp>
        <p:nvSpPr>
          <p:cNvPr id="4" name="Parallelogram 3"/>
          <p:cNvSpPr/>
          <p:nvPr/>
        </p:nvSpPr>
        <p:spPr>
          <a:xfrm rot="14440248">
            <a:off x="880497" y="2925851"/>
            <a:ext cx="3048000" cy="1219200"/>
          </a:xfrm>
          <a:prstGeom prst="parallelogram">
            <a:avLst>
              <a:gd name="adj" fmla="val 55682"/>
            </a:avLst>
          </a:prstGeom>
          <a:noFill/>
          <a:ln w="381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3429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25”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213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12”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13115" y="3155233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30</a:t>
            </a:r>
            <a:r>
              <a:rPr lang="en-US" sz="1400" dirty="0" smtClean="0">
                <a:latin typeface="+mj-lt"/>
              </a:rPr>
              <a:t>”</a:t>
            </a:r>
            <a:endParaRPr lang="en-US" sz="1400" dirty="0">
              <a:latin typeface="+mj-lt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6200000" flipH="1">
            <a:off x="114300" y="3543300"/>
            <a:ext cx="2133600" cy="762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19200" y="4572000"/>
            <a:ext cx="1219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Used to find the third side of a right triangle if we know two of the sides.</a:t>
            </a:r>
          </a:p>
          <a:p>
            <a:r>
              <a:rPr lang="en-US" dirty="0"/>
              <a:t>Notice that c </a:t>
            </a:r>
            <a:r>
              <a:rPr lang="en-US" u="sng" dirty="0"/>
              <a:t>must</a:t>
            </a:r>
            <a:r>
              <a:rPr lang="en-US" dirty="0"/>
              <a:t> be the hypotenuse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Pythagorean Theorem:  a</a:t>
            </a:r>
            <a:r>
              <a:rPr lang="en-US" baseline="30000" dirty="0" smtClean="0"/>
              <a:t>2</a:t>
            </a:r>
            <a:r>
              <a:rPr lang="en-US" dirty="0" smtClean="0"/>
              <a:t> + b</a:t>
            </a:r>
            <a:r>
              <a:rPr lang="en-US" baseline="30000" dirty="0" smtClean="0"/>
              <a:t>2</a:t>
            </a:r>
            <a:r>
              <a:rPr lang="en-US" dirty="0" smtClean="0"/>
              <a:t> = c</a:t>
            </a:r>
            <a:r>
              <a:rPr lang="en-US" baseline="30000" dirty="0" smtClean="0"/>
              <a:t>2  </a:t>
            </a:r>
          </a:p>
          <a:p>
            <a:r>
              <a:rPr lang="en-US" dirty="0" smtClean="0"/>
              <a:t>Example:  Find the missing side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1669869" y="3479006"/>
            <a:ext cx="457200" cy="10668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3"/>
              <p:cNvSpPr txBox="1">
                <a:spLocks noChangeArrowheads="1"/>
              </p:cNvSpPr>
              <p:nvPr/>
            </p:nvSpPr>
            <p:spPr bwMode="auto">
              <a:xfrm>
                <a:off x="990600" y="3810000"/>
                <a:ext cx="1143000" cy="404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+mj-lt"/>
                  </a:rPr>
                  <a:t>12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b="1" i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10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90600" y="3810000"/>
                <a:ext cx="1143000" cy="404813"/>
              </a:xfrm>
              <a:prstGeom prst="rect">
                <a:avLst/>
              </a:prstGeom>
              <a:blipFill rotWithShape="0">
                <a:blip r:embed="rId3"/>
                <a:stretch>
                  <a:fillRect l="-4813" b="-287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676400" y="4572000"/>
            <a:ext cx="685800" cy="4810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4”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971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/>
          <a:lstStyle/>
          <a:p>
            <a:r>
              <a:rPr lang="en-US" dirty="0" smtClean="0"/>
              <a:t>Example:  Find the missing dimension to the nearest 16</a:t>
            </a:r>
            <a:r>
              <a:rPr lang="en-US" baseline="30000" dirty="0" smtClean="0"/>
              <a:t>th</a:t>
            </a:r>
            <a:r>
              <a:rPr lang="en-US" dirty="0" smtClean="0"/>
              <a:t> of an inch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 rot="10800000" flipH="1">
            <a:off x="838200" y="2324099"/>
            <a:ext cx="2514600" cy="11049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3"/>
              <p:cNvSpPr txBox="1">
                <a:spLocks noChangeArrowheads="1"/>
              </p:cNvSpPr>
              <p:nvPr/>
            </p:nvSpPr>
            <p:spPr bwMode="auto">
              <a:xfrm>
                <a:off x="1981200" y="2888990"/>
                <a:ext cx="1143000" cy="404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+mj-lt"/>
                  </a:rPr>
                  <a:t>8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en-US" b="1" i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7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81200" y="2888990"/>
                <a:ext cx="1143000" cy="404813"/>
              </a:xfrm>
              <a:prstGeom prst="rect">
                <a:avLst/>
              </a:prstGeom>
              <a:blipFill rotWithShape="0">
                <a:blip r:embed="rId3"/>
                <a:stretch>
                  <a:fillRect l="-4255" b="-287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266700" y="2590800"/>
                <a:ext cx="1143000" cy="404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+mj-lt"/>
                  </a:rPr>
                  <a:t>4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𝟖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8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6700" y="2590800"/>
                <a:ext cx="1143000" cy="404813"/>
              </a:xfrm>
              <a:prstGeom prst="rect">
                <a:avLst/>
              </a:prstGeom>
              <a:blipFill rotWithShape="0">
                <a:blip r:embed="rId4"/>
                <a:stretch>
                  <a:fillRect l="-4813" b="-287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02655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Example:  Find the missing side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 rot="5400000">
            <a:off x="1507671" y="2247900"/>
            <a:ext cx="1143000" cy="7620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3"/>
              <p:cNvSpPr txBox="1">
                <a:spLocks noChangeArrowheads="1"/>
              </p:cNvSpPr>
              <p:nvPr/>
            </p:nvSpPr>
            <p:spPr bwMode="auto">
              <a:xfrm>
                <a:off x="2079171" y="2496439"/>
                <a:ext cx="1143000" cy="404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+mj-lt"/>
                  </a:rPr>
                  <a:t>16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en-US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7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079171" y="2496439"/>
                <a:ext cx="1143000" cy="404813"/>
              </a:xfrm>
              <a:prstGeom prst="rect">
                <a:avLst/>
              </a:prstGeom>
              <a:blipFill rotWithShape="0">
                <a:blip r:embed="rId3"/>
                <a:stretch>
                  <a:fillRect l="-4255" b="-287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3"/>
              <p:cNvSpPr txBox="1">
                <a:spLocks noChangeArrowheads="1"/>
              </p:cNvSpPr>
              <p:nvPr/>
            </p:nvSpPr>
            <p:spPr bwMode="auto">
              <a:xfrm>
                <a:off x="1828800" y="1621485"/>
                <a:ext cx="1143000" cy="4048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lang="en-US" b="1" dirty="0" smtClean="0">
                    <a:latin typeface="+mj-lt"/>
                  </a:rPr>
                  <a:t>5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mc:Choice>
        <mc:Fallback xmlns="">
          <p:sp>
            <p:nvSpPr>
              <p:cNvPr id="8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1621485"/>
                <a:ext cx="1143000" cy="404813"/>
              </a:xfrm>
              <a:prstGeom prst="rect">
                <a:avLst/>
              </a:prstGeom>
              <a:blipFill rotWithShape="0">
                <a:blip r:embed="rId4"/>
                <a:stretch>
                  <a:fillRect l="-4255" t="-10606" b="-1363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1540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dirty="0" smtClean="0"/>
              <a:t>The following cross brace needs to be made.  Find the total length of bar needed to make this piece.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-36576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219040"/>
            <a:ext cx="5334000" cy="4324699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953000" y="4178982"/>
            <a:ext cx="1143000" cy="404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latin typeface="+mj-lt"/>
              </a:rPr>
              <a:t>14.875”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0198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Example:  Find the perimeter and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of a Triangle – Height Known</a:t>
            </a:r>
            <a:endParaRPr lang="en-US" dirty="0"/>
          </a:p>
        </p:txBody>
      </p:sp>
      <p:sp>
        <p:nvSpPr>
          <p:cNvPr id="4" name="Freeform 3"/>
          <p:cNvSpPr/>
          <p:nvPr/>
        </p:nvSpPr>
        <p:spPr>
          <a:xfrm>
            <a:off x="838200" y="2286000"/>
            <a:ext cx="2987964" cy="872836"/>
          </a:xfrm>
          <a:custGeom>
            <a:avLst/>
            <a:gdLst>
              <a:gd name="connsiteX0" fmla="*/ 0 w 1902691"/>
              <a:gd name="connsiteY0" fmla="*/ 988291 h 988291"/>
              <a:gd name="connsiteX1" fmla="*/ 674254 w 1902691"/>
              <a:gd name="connsiteY1" fmla="*/ 0 h 988291"/>
              <a:gd name="connsiteX2" fmla="*/ 1902691 w 1902691"/>
              <a:gd name="connsiteY2" fmla="*/ 979054 h 988291"/>
              <a:gd name="connsiteX3" fmla="*/ 0 w 1902691"/>
              <a:gd name="connsiteY3" fmla="*/ 988291 h 988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2691" h="988291">
                <a:moveTo>
                  <a:pt x="0" y="988291"/>
                </a:moveTo>
                <a:lnTo>
                  <a:pt x="674254" y="0"/>
                </a:lnTo>
                <a:lnTo>
                  <a:pt x="1902691" y="979054"/>
                </a:lnTo>
                <a:lnTo>
                  <a:pt x="0" y="988291"/>
                </a:lnTo>
                <a:close/>
              </a:path>
            </a:pathLst>
          </a:cu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stCxn id="4" idx="1"/>
          </p:cNvCxnSpPr>
          <p:nvPr/>
        </p:nvCxnSpPr>
        <p:spPr>
          <a:xfrm>
            <a:off x="1897041" y="2286000"/>
            <a:ext cx="7959" cy="838200"/>
          </a:xfrm>
          <a:prstGeom prst="line">
            <a:avLst/>
          </a:prstGeom>
          <a:ln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904999" y="2667000"/>
            <a:ext cx="609601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7 in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905000" y="3200400"/>
            <a:ext cx="7620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13 in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62000" y="2438400"/>
            <a:ext cx="609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9 in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667000" y="2362200"/>
            <a:ext cx="8382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11 in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71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304800"/>
            <a:ext cx="6324600" cy="4495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800" dirty="0" smtClean="0"/>
              <a:t>Objectives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Angle </a:t>
            </a:r>
            <a:r>
              <a:rPr lang="en-US" sz="2000" dirty="0" smtClean="0"/>
              <a:t>Definitions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 smtClean="0"/>
              <a:t>Polygons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Calculating Perimeter and Area for </a:t>
            </a:r>
            <a:r>
              <a:rPr lang="en-US" sz="2000" dirty="0" smtClean="0"/>
              <a:t>Quadrilaterals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Pythagorean </a:t>
            </a:r>
            <a:r>
              <a:rPr lang="en-US" sz="2000" dirty="0" smtClean="0"/>
              <a:t>Theorem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Area of a </a:t>
            </a:r>
            <a:r>
              <a:rPr lang="en-US" sz="2000" dirty="0" smtClean="0"/>
              <a:t>Triangle</a:t>
            </a:r>
            <a:endParaRPr lang="en-US" sz="2000" dirty="0"/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2000" dirty="0"/>
              <a:t>Height Known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2000" dirty="0"/>
              <a:t>Isosceles Triangle</a:t>
            </a:r>
          </a:p>
          <a:p>
            <a:pPr marL="742950" lvl="1" indent="-285750" algn="l">
              <a:buFont typeface="Arial" pitchFamily="34" charset="0"/>
              <a:buChar char="•"/>
            </a:pPr>
            <a:r>
              <a:rPr lang="en-US" sz="2000" dirty="0"/>
              <a:t>Equilateral Triangle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Regular </a:t>
            </a:r>
            <a:r>
              <a:rPr lang="en-US" sz="2000" dirty="0" smtClean="0"/>
              <a:t>Hexagons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Area of Irregular </a:t>
            </a:r>
            <a:r>
              <a:rPr lang="en-US" sz="2000" dirty="0" smtClean="0"/>
              <a:t>Polygons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Circles – Circumference and </a:t>
            </a:r>
            <a:r>
              <a:rPr lang="en-US" sz="2000" dirty="0" smtClean="0"/>
              <a:t>Area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Irregular Shapes with </a:t>
            </a:r>
            <a:r>
              <a:rPr lang="en-US" sz="2000" dirty="0" smtClean="0"/>
              <a:t>Circles</a:t>
            </a:r>
            <a:endParaRPr lang="en-US" sz="2000" dirty="0"/>
          </a:p>
          <a:p>
            <a:pPr marL="285750" indent="-285750" algn="l">
              <a:buFont typeface="Arial" pitchFamily="34" charset="0"/>
              <a:buChar char="•"/>
            </a:pPr>
            <a:r>
              <a:rPr lang="en-US" sz="2000" dirty="0"/>
              <a:t>Length of </a:t>
            </a:r>
            <a:r>
              <a:rPr lang="en-US" sz="2000" dirty="0" smtClean="0"/>
              <a:t>Stock</a:t>
            </a:r>
            <a:endParaRPr lang="en-US" sz="2000" dirty="0"/>
          </a:p>
          <a:p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Isosceles Triangle – two sides are equal</a:t>
            </a:r>
          </a:p>
          <a:p>
            <a:r>
              <a:rPr lang="en-US" dirty="0" smtClean="0"/>
              <a:t>Example:  Find the perimeter and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of a Triangle – Isosceles Triangle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295400" y="2590800"/>
            <a:ext cx="685800" cy="1600200"/>
          </a:xfrm>
          <a:prstGeom prst="triangl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828800" y="3200400"/>
            <a:ext cx="5334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6 ft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76300" y="3138487"/>
            <a:ext cx="5334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6 ft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47800" y="4243387"/>
            <a:ext cx="5334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2 ft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18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Equilateral Triangle – all three sides are equal</a:t>
            </a:r>
          </a:p>
          <a:p>
            <a:r>
              <a:rPr lang="en-US" dirty="0" smtClean="0"/>
              <a:t>Example:  Find the perimeter and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Area of a Triangle – Equilateral Triangle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295400" y="2590800"/>
            <a:ext cx="1143000" cy="990600"/>
          </a:xfrm>
          <a:prstGeom prst="triangle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"/>
              <p:cNvSpPr txBox="1">
                <a:spLocks noChangeArrowheads="1"/>
              </p:cNvSpPr>
              <p:nvPr/>
            </p:nvSpPr>
            <p:spPr bwMode="auto">
              <a:xfrm>
                <a:off x="1083129" y="2675307"/>
                <a:ext cx="609600" cy="328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6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83129" y="2675307"/>
                <a:ext cx="609600" cy="328613"/>
              </a:xfrm>
              <a:prstGeom prst="rect">
                <a:avLst/>
              </a:prstGeom>
              <a:blipFill rotWithShape="0">
                <a:blip r:embed="rId3"/>
                <a:stretch>
                  <a:fillRect b="-70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3"/>
              <p:cNvSpPr txBox="1">
                <a:spLocks noChangeArrowheads="1"/>
              </p:cNvSpPr>
              <p:nvPr/>
            </p:nvSpPr>
            <p:spPr bwMode="auto">
              <a:xfrm>
                <a:off x="1562100" y="3670991"/>
                <a:ext cx="609600" cy="328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0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62100" y="3670991"/>
                <a:ext cx="609600" cy="328613"/>
              </a:xfrm>
              <a:prstGeom prst="rect">
                <a:avLst/>
              </a:prstGeom>
              <a:blipFill rotWithShape="0">
                <a:blip r:embed="rId4"/>
                <a:stretch>
                  <a:fillRect b="-70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3"/>
              <p:cNvSpPr txBox="1">
                <a:spLocks noChangeArrowheads="1"/>
              </p:cNvSpPr>
              <p:nvPr/>
            </p:nvSpPr>
            <p:spPr bwMode="auto">
              <a:xfrm>
                <a:off x="2171700" y="2675307"/>
                <a:ext cx="609600" cy="328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US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mc:Choice>
        <mc:Fallback xmlns="">
          <p:sp>
            <p:nvSpPr>
              <p:cNvPr id="11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71700" y="2675307"/>
                <a:ext cx="609600" cy="328613"/>
              </a:xfrm>
              <a:prstGeom prst="rect">
                <a:avLst/>
              </a:prstGeom>
              <a:blipFill rotWithShape="0">
                <a:blip r:embed="rId5"/>
                <a:stretch>
                  <a:fillRect b="-7037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20659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/>
          <a:lstStyle/>
          <a:p>
            <a:r>
              <a:rPr lang="en-US" dirty="0" smtClean="0"/>
              <a:t>Find the total length of weld needed to go around the sheet of metal.  Also calculate the area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665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1219200" y="2472578"/>
            <a:ext cx="1219200" cy="2209800"/>
          </a:xfrm>
          <a:prstGeom prst="triangl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47700" y="3460845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 mm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47900" y="348344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65 mm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57597" y="476430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mm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703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/>
          <a:lstStyle/>
          <a:p>
            <a:r>
              <a:rPr lang="en-US" dirty="0" smtClean="0"/>
              <a:t>The supports under a bridge are shown below.  If the sheets weigh 14.8 lb/sq ft, how much does each piece weigh?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" y="3048000"/>
            <a:ext cx="2133600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5400000" flipH="1" flipV="1">
            <a:off x="838200" y="3733800"/>
            <a:ext cx="1371600" cy="0"/>
          </a:xfrm>
          <a:prstGeom prst="line">
            <a:avLst/>
          </a:prstGeom>
          <a:ln w="254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Triangle 12"/>
          <p:cNvSpPr/>
          <p:nvPr/>
        </p:nvSpPr>
        <p:spPr>
          <a:xfrm rot="10800000">
            <a:off x="381000" y="3048000"/>
            <a:ext cx="1143000" cy="381000"/>
          </a:xfrm>
          <a:prstGeom prst="rtTriangle">
            <a:avLst/>
          </a:prstGeom>
          <a:solidFill>
            <a:schemeClr val="tx1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09600" y="2667001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5’ 3”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524000" y="31003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prstClr val="black"/>
                </a:solidFill>
                <a:latin typeface="+mj-lt"/>
              </a:rPr>
              <a:t>1’ 6”</a:t>
            </a:r>
            <a:endParaRPr lang="en-US" dirty="0" smtClean="0">
              <a:solidFill>
                <a:prstClr val="black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476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Hexagon – a polygon with six equal sides</a:t>
            </a:r>
          </a:p>
          <a:p>
            <a:pPr lvl="1"/>
            <a:r>
              <a:rPr lang="en-US" dirty="0" smtClean="0"/>
              <a:t>a is the length of a side</a:t>
            </a:r>
          </a:p>
          <a:p>
            <a:pPr lvl="1"/>
            <a:r>
              <a:rPr lang="en-US" dirty="0" smtClean="0"/>
              <a:t>d is the distance from opposite corners</a:t>
            </a:r>
          </a:p>
          <a:p>
            <a:pPr lvl="1"/>
            <a:r>
              <a:rPr lang="en-US" dirty="0" smtClean="0"/>
              <a:t>f is the shortest distance across opposite sides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Hexagons</a:t>
            </a:r>
            <a:endParaRPr lang="en-US" dirty="0"/>
          </a:p>
        </p:txBody>
      </p:sp>
      <p:sp>
        <p:nvSpPr>
          <p:cNvPr id="4" name="Hexagon 3"/>
          <p:cNvSpPr/>
          <p:nvPr/>
        </p:nvSpPr>
        <p:spPr>
          <a:xfrm>
            <a:off x="5867400" y="4267200"/>
            <a:ext cx="1524000" cy="1371600"/>
          </a:xfrm>
          <a:prstGeom prst="hexagon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0910" y="3897866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a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5094" y="511744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f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1972" y="493278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d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cxnSp>
        <p:nvCxnSpPr>
          <p:cNvPr id="10" name="Straight Connector 9"/>
          <p:cNvCxnSpPr>
            <a:stCxn id="4" idx="4"/>
            <a:endCxn id="4" idx="1"/>
          </p:cNvCxnSpPr>
          <p:nvPr/>
        </p:nvCxnSpPr>
        <p:spPr>
          <a:xfrm rot="16200000" flipH="1">
            <a:off x="5943600" y="4533900"/>
            <a:ext cx="1371600" cy="838200"/>
          </a:xfrm>
          <a:prstGeom prst="line">
            <a:avLst/>
          </a:prstGeom>
          <a:ln w="15875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16200000" flipH="1">
            <a:off x="5734050" y="4933950"/>
            <a:ext cx="1371600" cy="38100"/>
          </a:xfrm>
          <a:prstGeom prst="line">
            <a:avLst/>
          </a:prstGeom>
          <a:ln w="15875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74056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Find the side of the hexagon and find the area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Hexagons</a:t>
            </a:r>
            <a:endParaRPr lang="en-US" dirty="0"/>
          </a:p>
        </p:txBody>
      </p:sp>
      <p:sp>
        <p:nvSpPr>
          <p:cNvPr id="4" name="Hexagon 3"/>
          <p:cNvSpPr/>
          <p:nvPr/>
        </p:nvSpPr>
        <p:spPr>
          <a:xfrm>
            <a:off x="1143000" y="2590800"/>
            <a:ext cx="1524000" cy="1371600"/>
          </a:xfrm>
          <a:prstGeom prst="hexagon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799" y="2971800"/>
            <a:ext cx="67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5 in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304925" y="3002367"/>
            <a:ext cx="1200150" cy="618621"/>
          </a:xfrm>
          <a:prstGeom prst="line">
            <a:avLst/>
          </a:prstGeom>
          <a:ln w="15875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98042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4711891"/>
          </a:xfrm>
        </p:spPr>
        <p:txBody>
          <a:bodyPr>
            <a:normAutofit/>
          </a:bodyPr>
          <a:lstStyle/>
          <a:p>
            <a:r>
              <a:rPr lang="en-US" sz="2300" dirty="0" smtClean="0"/>
              <a:t>Example:  You are asked to make a road sign in the shape of a regular hexagon.  They should have a maximum width of 2 ft 3 in.  Find the length of each side and find the area of the sign.</a:t>
            </a:r>
            <a:endParaRPr lang="en-US" sz="2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182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177212"/>
            <a:ext cx="8382000" cy="4830079"/>
          </a:xfrm>
        </p:spPr>
        <p:txBody>
          <a:bodyPr/>
          <a:lstStyle/>
          <a:p>
            <a:r>
              <a:rPr lang="en-US" dirty="0" smtClean="0"/>
              <a:t>Find the area of the sheet of metal.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4212"/>
            <a:ext cx="8229600" cy="1143000"/>
          </a:xfrm>
        </p:spPr>
        <p:txBody>
          <a:bodyPr/>
          <a:lstStyle/>
          <a:p>
            <a:r>
              <a:rPr lang="en-US" dirty="0" smtClean="0"/>
              <a:t>Irregular Polygons</a:t>
            </a:r>
            <a:endParaRPr lang="en-US" dirty="0"/>
          </a:p>
        </p:txBody>
      </p:sp>
      <p:sp>
        <p:nvSpPr>
          <p:cNvPr id="4" name="Trapezoid 3"/>
          <p:cNvSpPr/>
          <p:nvPr/>
        </p:nvSpPr>
        <p:spPr>
          <a:xfrm rot="10800000">
            <a:off x="791452" y="2057401"/>
            <a:ext cx="2514600" cy="1371600"/>
          </a:xfrm>
          <a:prstGeom prst="trapezoid">
            <a:avLst/>
          </a:prstGeom>
          <a:ln w="19050" cmpd="sng"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arallelogram 5"/>
          <p:cNvSpPr/>
          <p:nvPr/>
        </p:nvSpPr>
        <p:spPr>
          <a:xfrm>
            <a:off x="762000" y="3429001"/>
            <a:ext cx="2209800" cy="1447799"/>
          </a:xfrm>
          <a:prstGeom prst="parallelogram">
            <a:avLst/>
          </a:prstGeom>
          <a:ln w="190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0" y="1676400"/>
            <a:ext cx="1066800" cy="38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 mm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43000" y="2476500"/>
            <a:ext cx="1066800" cy="38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3086099"/>
            <a:ext cx="1066800" cy="38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mm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33500" y="3981452"/>
            <a:ext cx="1066800" cy="381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 mm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1143000" y="2057400"/>
            <a:ext cx="0" cy="137160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295400" y="3429000"/>
            <a:ext cx="0" cy="144780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43000"/>
            <a:ext cx="8991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Find the area of the shaded part:</a:t>
            </a:r>
          </a:p>
          <a:p>
            <a:endParaRPr lang="en-US" sz="2400" dirty="0" smtClean="0"/>
          </a:p>
          <a:p>
            <a:endParaRPr lang="en-US" sz="18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000" dirty="0" smtClean="0"/>
              <a:t>Compare the two different strategies used to calculate the area of these shapes.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868362"/>
          </a:xfrm>
        </p:spPr>
        <p:txBody>
          <a:bodyPr/>
          <a:lstStyle/>
          <a:p>
            <a:r>
              <a:rPr lang="en-US" dirty="0" smtClean="0"/>
              <a:t>Irregular Polygons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828800" y="1828800"/>
            <a:ext cx="2057400" cy="1828800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833155" y="2895600"/>
            <a:ext cx="2053045" cy="762000"/>
          </a:xfrm>
          <a:prstGeom prst="triangle">
            <a:avLst/>
          </a:prstGeom>
          <a:ln w="190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95400" y="2378222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43200" y="3671825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4”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3130034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1.5”</a:t>
            </a:r>
            <a:endParaRPr lang="en-US" dirty="0"/>
          </a:p>
        </p:txBody>
      </p:sp>
      <p:cxnSp>
        <p:nvCxnSpPr>
          <p:cNvPr id="10" name="Straight Connector 9"/>
          <p:cNvCxnSpPr>
            <a:endCxn id="5" idx="3"/>
          </p:cNvCxnSpPr>
          <p:nvPr/>
        </p:nvCxnSpPr>
        <p:spPr>
          <a:xfrm flipH="1">
            <a:off x="2859678" y="2971800"/>
            <a:ext cx="5444" cy="68580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7169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76200" y="1219200"/>
                <a:ext cx="8610600" cy="478809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The following figure needs to be cut from an originally rectangular sheet of metal that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16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“</m:t>
                    </m:r>
                  </m:oMath>
                </a14:m>
                <a:r>
                  <a:rPr lang="en-US" sz="2400" dirty="0" smtClean="0"/>
                  <a:t> by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“</m:t>
                    </m:r>
                    <m:r>
                      <a:rPr lang="en-US" sz="24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400" dirty="0" smtClean="0"/>
                  <a:t>  Determine the original area and the area once the triangular parts have been cut and removed.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6200" y="1219200"/>
                <a:ext cx="8610600" cy="4788091"/>
              </a:xfrm>
              <a:blipFill rotWithShape="0">
                <a:blip r:embed="rId2"/>
                <a:stretch>
                  <a:fillRect t="-1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1336"/>
            <a:ext cx="8229600" cy="1143000"/>
          </a:xfrm>
        </p:spPr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26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763000" cy="5410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Angle – how we measure the amount of the opening between the two lines</a:t>
            </a:r>
          </a:p>
          <a:p>
            <a:pPr lvl="1"/>
            <a:r>
              <a:rPr lang="en-US" dirty="0" smtClean="0"/>
              <a:t>The basic unit we attach to an angle is degrees (°)</a:t>
            </a:r>
          </a:p>
          <a:p>
            <a:pPr lvl="1"/>
            <a:r>
              <a:rPr lang="en-US" sz="2100" dirty="0" smtClean="0"/>
              <a:t>We also use minutes (</a:t>
            </a:r>
            <a:r>
              <a:rPr lang="en-US" sz="2100" dirty="0" smtClean="0">
                <a:latin typeface="Perpetua"/>
              </a:rPr>
              <a:t>´</a:t>
            </a:r>
            <a:r>
              <a:rPr lang="en-US" sz="2100" dirty="0" smtClean="0"/>
              <a:t>) and seconds (</a:t>
            </a:r>
            <a:r>
              <a:rPr lang="en-US" sz="2100" dirty="0" smtClean="0">
                <a:latin typeface="Perpetua"/>
              </a:rPr>
              <a:t>´´</a:t>
            </a:r>
            <a:r>
              <a:rPr lang="en-US" sz="2100" dirty="0" smtClean="0">
                <a:latin typeface="Lucida Sans" pitchFamily="34" charset="0"/>
              </a:rPr>
              <a:t>) </a:t>
            </a:r>
            <a:r>
              <a:rPr lang="en-US" sz="2100" dirty="0" smtClean="0"/>
              <a:t>to break down degrees more accurately in Trigonometry</a:t>
            </a:r>
          </a:p>
          <a:p>
            <a:pPr lvl="1"/>
            <a:r>
              <a:rPr lang="en-US" dirty="0" smtClean="0"/>
              <a:t>Vertex </a:t>
            </a:r>
            <a:r>
              <a:rPr lang="en-US" dirty="0"/>
              <a:t>– where two lines meet and form an </a:t>
            </a:r>
            <a:r>
              <a:rPr lang="en-US" dirty="0" smtClean="0"/>
              <a:t>angle</a:t>
            </a:r>
          </a:p>
          <a:p>
            <a:r>
              <a:rPr lang="en-US" dirty="0" smtClean="0"/>
              <a:t>Basic Angles</a:t>
            </a:r>
          </a:p>
          <a:p>
            <a:pPr lvl="1"/>
            <a:r>
              <a:rPr lang="en-US" dirty="0" smtClean="0"/>
              <a:t>A full circle is ______ °.</a:t>
            </a:r>
          </a:p>
          <a:p>
            <a:pPr lvl="1"/>
            <a:r>
              <a:rPr lang="en-US" dirty="0" smtClean="0"/>
              <a:t>A straight line is _____ °.</a:t>
            </a:r>
          </a:p>
          <a:p>
            <a:pPr lvl="1"/>
            <a:r>
              <a:rPr lang="en-US" dirty="0" smtClean="0"/>
              <a:t>A perfect vertical line and horizontal line makes a ____ ° angle.</a:t>
            </a:r>
          </a:p>
          <a:p>
            <a:r>
              <a:rPr lang="en-US" dirty="0"/>
              <a:t>Types of Angles</a:t>
            </a:r>
          </a:p>
          <a:p>
            <a:pPr lvl="1"/>
            <a:r>
              <a:rPr lang="en-US" dirty="0"/>
              <a:t>Acute – the angle is between 0° and 90°</a:t>
            </a:r>
          </a:p>
          <a:p>
            <a:pPr lvl="1"/>
            <a:r>
              <a:rPr lang="en-US" dirty="0"/>
              <a:t>Right – the angle is exactly 90°</a:t>
            </a:r>
          </a:p>
          <a:p>
            <a:pPr lvl="1"/>
            <a:r>
              <a:rPr lang="en-US" dirty="0"/>
              <a:t>Obtuse – the angle is between 90° and 180°</a:t>
            </a:r>
          </a:p>
          <a:p>
            <a:r>
              <a:rPr lang="en-US" dirty="0"/>
              <a:t>Angles of a triangle – add up to _____°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23949"/>
            <a:ext cx="8229600" cy="1143000"/>
          </a:xfrm>
        </p:spPr>
        <p:txBody>
          <a:bodyPr/>
          <a:lstStyle/>
          <a:p>
            <a:r>
              <a:rPr lang="en-US" dirty="0" smtClean="0"/>
              <a:t>Angle Definitions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34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336" y="0"/>
            <a:ext cx="9273380" cy="594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8800" y="195396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4.5625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228600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5.8125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3188" y="16313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3.75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8866" y="16313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4.75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5320" y="163130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3.25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89376" y="5452002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6.3915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31303" y="5421447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9.921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86800" y="2462310"/>
            <a:ext cx="53715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6.5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8390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47880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Determine the perimeter and area of the following sheet of metal in order to determine costs of materials related to the job. 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362200"/>
            <a:ext cx="5067825" cy="32670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51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915400" cy="4940491"/>
          </a:xfrm>
        </p:spPr>
        <p:txBody>
          <a:bodyPr/>
          <a:lstStyle/>
          <a:p>
            <a:r>
              <a:rPr lang="en-US" dirty="0" smtClean="0"/>
              <a:t>Find the perimeter and area of the figure below.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256453"/>
            <a:ext cx="7710054" cy="40386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715000" y="2743200"/>
            <a:ext cx="0" cy="129540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638800" y="4038600"/>
            <a:ext cx="22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29200" y="33528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2.875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62400" y="5822625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16.625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724400"/>
            <a:ext cx="914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3.9375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3537466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2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2694" y="4224204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4.8750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33900" y="4224204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6.0000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4234934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2.125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94114" y="2983468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3.5000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38600" y="228600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6.0000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15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5245291"/>
          </a:xfrm>
        </p:spPr>
        <p:txBody>
          <a:bodyPr>
            <a:normAutofit/>
          </a:bodyPr>
          <a:lstStyle/>
          <a:p>
            <a:r>
              <a:rPr lang="en-US" sz="2650" dirty="0" smtClean="0"/>
              <a:t>Find the </a:t>
            </a:r>
            <a:r>
              <a:rPr lang="el-GR" sz="2650" dirty="0" smtClean="0"/>
              <a:t>π</a:t>
            </a:r>
            <a:r>
              <a:rPr lang="en-US" sz="2650" dirty="0" smtClean="0"/>
              <a:t> button on your calculator. What is </a:t>
            </a:r>
            <a:r>
              <a:rPr lang="el-GR" sz="2650" dirty="0" smtClean="0"/>
              <a:t>π</a:t>
            </a:r>
            <a:r>
              <a:rPr lang="en-US" sz="2650" dirty="0" smtClean="0"/>
              <a:t>?</a:t>
            </a:r>
          </a:p>
          <a:p>
            <a:endParaRPr lang="en-US" sz="2650" dirty="0"/>
          </a:p>
          <a:p>
            <a:endParaRPr lang="en-US" sz="2650" dirty="0" smtClean="0"/>
          </a:p>
          <a:p>
            <a:r>
              <a:rPr lang="en-US" dirty="0" smtClean="0"/>
              <a:t>Examples:  Convert to the decimal form to the nearest thousandth:</a:t>
            </a:r>
          </a:p>
          <a:p>
            <a:pPr lvl="1"/>
            <a:r>
              <a:rPr lang="el-GR" dirty="0" smtClean="0"/>
              <a:t>π</a:t>
            </a:r>
            <a:r>
              <a:rPr lang="en-US" dirty="0" smtClean="0"/>
              <a:t> = </a:t>
            </a:r>
          </a:p>
          <a:p>
            <a:pPr lvl="1"/>
            <a:r>
              <a:rPr lang="en-US" dirty="0" smtClean="0"/>
              <a:t>2</a:t>
            </a:r>
            <a:r>
              <a:rPr lang="el-GR" dirty="0" smtClean="0"/>
              <a:t>π</a:t>
            </a:r>
            <a:r>
              <a:rPr lang="en-US" dirty="0" smtClean="0"/>
              <a:t> = </a:t>
            </a:r>
          </a:p>
          <a:p>
            <a:pPr lvl="1"/>
            <a:r>
              <a:rPr lang="en-US" dirty="0" smtClean="0"/>
              <a:t>0.57</a:t>
            </a:r>
            <a:r>
              <a:rPr lang="el-GR" dirty="0" smtClean="0"/>
              <a:t>π</a:t>
            </a:r>
            <a:r>
              <a:rPr lang="en-US" dirty="0" smtClean="0"/>
              <a:t> = </a:t>
            </a:r>
          </a:p>
          <a:p>
            <a:r>
              <a:rPr lang="en-US" dirty="0" smtClean="0"/>
              <a:t>Circles:  r is the radius, d is the diameter</a:t>
            </a:r>
          </a:p>
          <a:p>
            <a:pPr lvl="1"/>
            <a:r>
              <a:rPr lang="en-US" dirty="0" smtClean="0"/>
              <a:t>Area:  A = </a:t>
            </a:r>
            <a:r>
              <a:rPr lang="el-GR" dirty="0" smtClean="0"/>
              <a:t>π</a:t>
            </a:r>
            <a:r>
              <a:rPr lang="en-US" dirty="0" smtClean="0"/>
              <a:t>r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Circumference (Perimeter):  C = </a:t>
            </a:r>
            <a:r>
              <a:rPr lang="el-GR" dirty="0" smtClean="0"/>
              <a:t>π</a:t>
            </a:r>
            <a:r>
              <a:rPr lang="en-US" dirty="0" smtClean="0"/>
              <a:t>d = 2</a:t>
            </a:r>
            <a:r>
              <a:rPr lang="el-GR" dirty="0" smtClean="0"/>
              <a:t>π</a:t>
            </a:r>
            <a:r>
              <a:rPr lang="en-US" dirty="0" smtClean="0"/>
              <a:t>r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Circles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162800" y="3200400"/>
            <a:ext cx="1371600" cy="1295400"/>
          </a:xfrm>
          <a:prstGeom prst="ellips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915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/>
              <a:t>Example:  Find the area and circumference for a circle with a diameter of 5 in</a:t>
            </a:r>
            <a:r>
              <a:rPr lang="en-US" dirty="0" smtClean="0"/>
              <a:t>.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endParaRPr lang="en-US" dirty="0" smtClean="0"/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dirty="0" smtClean="0"/>
              <a:t>Example:  Find the area of the shaded part of the circle: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Circles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858000" y="4343400"/>
            <a:ext cx="1295400" cy="1295400"/>
          </a:xfrm>
          <a:prstGeom prst="ellipse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7162800" y="4648200"/>
            <a:ext cx="685800" cy="6858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0" y="6096000"/>
            <a:ext cx="1295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162800" y="5791200"/>
            <a:ext cx="685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2"/>
          </p:cNvCxnSpPr>
          <p:nvPr/>
        </p:nvCxnSpPr>
        <p:spPr>
          <a:xfrm>
            <a:off x="7162800" y="4991100"/>
            <a:ext cx="0" cy="800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48600" y="4991100"/>
            <a:ext cx="0" cy="8001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2"/>
          </p:cNvCxnSpPr>
          <p:nvPr/>
        </p:nvCxnSpPr>
        <p:spPr>
          <a:xfrm>
            <a:off x="6858000" y="4991100"/>
            <a:ext cx="0" cy="1104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153400" y="4991100"/>
            <a:ext cx="0" cy="11049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39000" y="5652700"/>
            <a:ext cx="609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3.5”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62800" y="5976837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6.75”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5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the area and circumference of the circle: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295400" y="2209800"/>
            <a:ext cx="1371600" cy="1295400"/>
          </a:xfrm>
          <a:prstGeom prst="ellips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cxnSp>
        <p:nvCxnSpPr>
          <p:cNvPr id="6" name="Straight Connector 5"/>
          <p:cNvCxnSpPr>
            <a:stCxn id="4" idx="3"/>
            <a:endCxn id="4" idx="7"/>
          </p:cNvCxnSpPr>
          <p:nvPr/>
        </p:nvCxnSpPr>
        <p:spPr>
          <a:xfrm flipV="1">
            <a:off x="1496266" y="2399507"/>
            <a:ext cx="969868" cy="91598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89742" y="2413503"/>
                <a:ext cx="789734" cy="553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8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"</m:t>
                      </m:r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742" y="2413503"/>
                <a:ext cx="789734" cy="5533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6983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067800" cy="5169091"/>
          </a:xfrm>
        </p:spPr>
        <p:txBody>
          <a:bodyPr/>
          <a:lstStyle/>
          <a:p>
            <a:r>
              <a:rPr lang="en-US" dirty="0" smtClean="0"/>
              <a:t>Find the area and perimeter of the figure with the semicircles removed from a rectangular sheet of metal.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39891"/>
            <a:ext cx="8229600" cy="1143000"/>
          </a:xfrm>
        </p:spPr>
        <p:txBody>
          <a:bodyPr/>
          <a:lstStyle/>
          <a:p>
            <a:r>
              <a:rPr lang="en-US" dirty="0" smtClean="0"/>
              <a:t>Irregular Shapes with Circles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905000"/>
            <a:ext cx="7285080" cy="3591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" y="3331615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R3.75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0" y="472440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R5.00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33427" y="3700947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9.00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3700947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R1.50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8201" y="24384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R2.00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0837" y="1917667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18.00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063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133151"/>
          </a:xfrm>
        </p:spPr>
        <p:txBody>
          <a:bodyPr/>
          <a:lstStyle/>
          <a:p>
            <a:r>
              <a:rPr lang="en-US" dirty="0" smtClean="0"/>
              <a:t>Find the area of the shaded figure: (∅ is diameter)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-156018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524000"/>
            <a:ext cx="8067675" cy="3314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4725" y="2938113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6.4375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5162" y="2938113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∅5.00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1162" y="4469368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R0.75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57939" y="1489054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14.00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2941223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∅3.50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18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Measure from the middle of the piece.  This gives the mean(average) diameter or mean radius.</a:t>
            </a:r>
          </a:p>
          <a:p>
            <a:r>
              <a:rPr lang="en-US" dirty="0" smtClean="0"/>
              <a:t>Example:  Find the original length of stock needed to have bend a ½” diameter round stock to have an inner diameter of 6” and bent 180°.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Stock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467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914400"/>
            <a:ext cx="8610600" cy="5135563"/>
          </a:xfrm>
        </p:spPr>
        <p:txBody>
          <a:bodyPr/>
          <a:lstStyle/>
          <a:p>
            <a:r>
              <a:rPr lang="en-US" dirty="0" smtClean="0"/>
              <a:t>Find the length of stock in the figure below, including the vertical and horizontal parts at the ends:</a:t>
            </a:r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944563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800225"/>
            <a:ext cx="5939549" cy="5029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2025134"/>
            <a:ext cx="685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2.00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4648200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R4.00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02081" y="6261200"/>
            <a:ext cx="6747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2.00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98600" y="6051551"/>
            <a:ext cx="9048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+mj-lt"/>
              </a:rPr>
              <a:t>.125</a:t>
            </a:r>
            <a:endParaRPr lang="en-US" dirty="0">
              <a:solidFill>
                <a:prstClr val="black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086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5638800"/>
          </a:xfrm>
        </p:spPr>
        <p:txBody>
          <a:bodyPr>
            <a:normAutofit/>
          </a:bodyPr>
          <a:lstStyle/>
          <a:p>
            <a:r>
              <a:rPr lang="en-US" dirty="0" smtClean="0"/>
              <a:t>Example:  Find the missing angle: 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Example:  A bolt hole circle has eight circles.  How far apart are the holes, in degrees?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" y="0"/>
            <a:ext cx="8229600" cy="914400"/>
          </a:xfrm>
        </p:spPr>
        <p:txBody>
          <a:bodyPr/>
          <a:lstStyle/>
          <a:p>
            <a:r>
              <a:rPr lang="en-US" dirty="0" smtClean="0"/>
              <a:t>Angle Definitions</a:t>
            </a:r>
            <a:endParaRPr lang="en-US" dirty="0"/>
          </a:p>
        </p:txBody>
      </p:sp>
      <p:sp>
        <p:nvSpPr>
          <p:cNvPr id="4" name="Isosceles Triangle 3"/>
          <p:cNvSpPr/>
          <p:nvPr/>
        </p:nvSpPr>
        <p:spPr>
          <a:xfrm>
            <a:off x="5981700" y="1447800"/>
            <a:ext cx="2286000" cy="850259"/>
          </a:xfrm>
          <a:prstGeom prst="triangle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86500" y="202106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35°</a:t>
            </a:r>
            <a:endParaRPr lang="en-US" sz="14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81900" y="2001036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35°</a:t>
            </a:r>
            <a:endParaRPr lang="en-US" sz="1400" dirty="0"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609600" y="3886200"/>
            <a:ext cx="1981200" cy="1752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447800" y="4114800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866900" y="4231821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828800" y="4991100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051957" y="4648200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485900" y="5162006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66800" y="4278630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14400" y="4648200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066800" y="5004707"/>
            <a:ext cx="228600" cy="228600"/>
          </a:xfrm>
          <a:prstGeom prst="ellipse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319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Vertical angles – the opposite angles of two intersecting lines</a:t>
            </a:r>
          </a:p>
          <a:p>
            <a:pPr lvl="1"/>
            <a:r>
              <a:rPr lang="en-US" dirty="0" smtClean="0"/>
              <a:t>The two vertical angles formed are always equal</a:t>
            </a:r>
          </a:p>
          <a:p>
            <a:r>
              <a:rPr lang="en-US" dirty="0" smtClean="0"/>
              <a:t>Example:  Find angles m, n, and 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Relationships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295400" y="3581400"/>
            <a:ext cx="3124200" cy="914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295400" y="3886200"/>
            <a:ext cx="3352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05200" y="3990201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25˚</a:t>
            </a:r>
            <a:endParaRPr lang="en-US" sz="1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41148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p</a:t>
            </a:r>
            <a:endParaRPr lang="en-US" sz="1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43200" y="36576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n</a:t>
            </a:r>
            <a:endParaRPr lang="en-US" sz="14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38100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m</a:t>
            </a:r>
            <a:endParaRPr lang="en-US" sz="1400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Angle Relationships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28888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Parallel Lines – two lines that never cross</a:t>
            </a:r>
          </a:p>
          <a:p>
            <a:r>
              <a:rPr lang="en-US" dirty="0" smtClean="0"/>
              <a:t>Transversal – a line that crosses two parallel lines</a:t>
            </a:r>
          </a:p>
          <a:p>
            <a:pPr lvl="1"/>
            <a:r>
              <a:rPr lang="en-US" sz="2100" dirty="0" smtClean="0"/>
              <a:t>The corresponding angles formed are equal</a:t>
            </a:r>
          </a:p>
          <a:p>
            <a:r>
              <a:rPr lang="en-US" sz="2500" dirty="0" smtClean="0"/>
              <a:t>Example:  Fill in all missing angles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1485900" y="3238500"/>
            <a:ext cx="2819400" cy="243840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219200" y="3579812"/>
            <a:ext cx="4114800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143000" y="4722812"/>
            <a:ext cx="4114800" cy="1588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62400" y="3276600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55˚</a:t>
            </a:r>
            <a:endParaRPr lang="en-US" sz="1400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45291"/>
          </a:xfrm>
        </p:spPr>
        <p:txBody>
          <a:bodyPr/>
          <a:lstStyle/>
          <a:p>
            <a:r>
              <a:rPr lang="en-US" dirty="0" smtClean="0"/>
              <a:t>Find the missing angles</a:t>
            </a:r>
          </a:p>
          <a:p>
            <a:pPr marL="109728" indent="0">
              <a:buNone/>
            </a:pPr>
            <a:r>
              <a:rPr lang="en-US" dirty="0" smtClean="0"/>
              <a:t>1) 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2)  The vertical and horizontal lines are perpendicular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9412" y="23019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981200" y="1563783"/>
            <a:ext cx="4114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133600" y="1563783"/>
            <a:ext cx="1828800" cy="76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43200" y="156378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40°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486989" y="4953000"/>
            <a:ext cx="28194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95600" y="3810000"/>
            <a:ext cx="0" cy="2362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895600" y="4572000"/>
            <a:ext cx="1410789" cy="381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70812" y="464735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0°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09900" y="444720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2286000" y="4953000"/>
            <a:ext cx="609600" cy="1219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59083" y="5648045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25°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461260" y="4742171"/>
            <a:ext cx="3276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55197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Polygon – a shape with at least three straight sides</a:t>
            </a:r>
          </a:p>
          <a:p>
            <a:r>
              <a:rPr lang="en-US" dirty="0" smtClean="0"/>
              <a:t>The different things that we calculate for two-dimensional polygons are</a:t>
            </a:r>
          </a:p>
          <a:p>
            <a:pPr lvl="1"/>
            <a:r>
              <a:rPr lang="en-US" dirty="0" smtClean="0"/>
              <a:t>Perimeter</a:t>
            </a:r>
          </a:p>
          <a:p>
            <a:pPr lvl="1"/>
            <a:endParaRPr lang="en-US" sz="6600" dirty="0" smtClean="0"/>
          </a:p>
          <a:p>
            <a:pPr lvl="1"/>
            <a:r>
              <a:rPr lang="en-US" dirty="0" smtClean="0"/>
              <a:t>Area</a:t>
            </a:r>
          </a:p>
          <a:p>
            <a:pPr lvl="1"/>
            <a:endParaRPr lang="en-US" sz="6600" dirty="0" smtClean="0"/>
          </a:p>
          <a:p>
            <a:pPr lvl="1"/>
            <a:r>
              <a:rPr lang="en-US" dirty="0" smtClean="0"/>
              <a:t>What does it mean to calculate each of these? Give examples of when you would do each.</a:t>
            </a:r>
          </a:p>
          <a:p>
            <a:r>
              <a:rPr lang="en-US" sz="2600" dirty="0" smtClean="0"/>
              <a:t>See the formula sheet to look at the different shapes we will calculate Perimeter, Area, Surface Area, and Volume for.</a:t>
            </a:r>
            <a:endParaRPr lang="en-US" sz="2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dirty="0" smtClean="0"/>
              <a:t>Polygons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Find the perimeter and area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43000" y="2286000"/>
            <a:ext cx="457200" cy="23622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19050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8.5 in</a:t>
            </a:r>
            <a:endParaRPr lang="en-US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276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94 in</a:t>
            </a:r>
            <a:endParaRPr lang="en-US" dirty="0">
              <a:latin typeface="+mj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5127</TotalTime>
  <Words>1311</Words>
  <Application>Microsoft Office PowerPoint</Application>
  <PresentationFormat>On-screen Show (4:3)</PresentationFormat>
  <Paragraphs>253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Calibri</vt:lpstr>
      <vt:lpstr>Cambria</vt:lpstr>
      <vt:lpstr>Cambria Math</vt:lpstr>
      <vt:lpstr>Lucida Sans</vt:lpstr>
      <vt:lpstr>Perpetua</vt:lpstr>
      <vt:lpstr>Verdana</vt:lpstr>
      <vt:lpstr>Wingdings 2</vt:lpstr>
      <vt:lpstr>Wingdings 3</vt:lpstr>
      <vt:lpstr>Concourse</vt:lpstr>
      <vt:lpstr>Plane Geometry and Solid Figures (Part 1)</vt:lpstr>
      <vt:lpstr>PowerPoint Presentation</vt:lpstr>
      <vt:lpstr>Angle Definitions</vt:lpstr>
      <vt:lpstr>Angle Definitions</vt:lpstr>
      <vt:lpstr>Angle Relationships</vt:lpstr>
      <vt:lpstr>Angle Relationships</vt:lpstr>
      <vt:lpstr>Try Yourself</vt:lpstr>
      <vt:lpstr>Polygons</vt:lpstr>
      <vt:lpstr>Rectangles</vt:lpstr>
      <vt:lpstr>Rectangles</vt:lpstr>
      <vt:lpstr>Try Yourself</vt:lpstr>
      <vt:lpstr>Try Yourself</vt:lpstr>
      <vt:lpstr>Trapezoid</vt:lpstr>
      <vt:lpstr>Try Yourself - Parallelogram</vt:lpstr>
      <vt:lpstr>Pythagorean Theorem</vt:lpstr>
      <vt:lpstr>Pythagorean Theorem</vt:lpstr>
      <vt:lpstr>Try Yourself</vt:lpstr>
      <vt:lpstr>Try Yourself</vt:lpstr>
      <vt:lpstr>Area of a Triangle – Height Known</vt:lpstr>
      <vt:lpstr>Area of a Triangle – Isosceles Triangle</vt:lpstr>
      <vt:lpstr>Area of a Triangle – Equilateral Triangle</vt:lpstr>
      <vt:lpstr>Try Yourself</vt:lpstr>
      <vt:lpstr>Try Yourself</vt:lpstr>
      <vt:lpstr>Regular Hexagons</vt:lpstr>
      <vt:lpstr>Regular Hexagons</vt:lpstr>
      <vt:lpstr>Try Yourself</vt:lpstr>
      <vt:lpstr>Irregular Polygons</vt:lpstr>
      <vt:lpstr>Irregular Polygons</vt:lpstr>
      <vt:lpstr>Application Problem</vt:lpstr>
      <vt:lpstr>PowerPoint Presentation</vt:lpstr>
      <vt:lpstr>Try Yourself</vt:lpstr>
      <vt:lpstr>Try Yourself</vt:lpstr>
      <vt:lpstr>Circles </vt:lpstr>
      <vt:lpstr>Circles</vt:lpstr>
      <vt:lpstr>Try Yourself</vt:lpstr>
      <vt:lpstr>Irregular Shapes with Circles</vt:lpstr>
      <vt:lpstr>Try Yourself</vt:lpstr>
      <vt:lpstr>Length of Stock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138</cp:revision>
  <cp:lastPrinted>2012-11-16T19:14:34Z</cp:lastPrinted>
  <dcterms:created xsi:type="dcterms:W3CDTF">2010-08-17T20:49:24Z</dcterms:created>
  <dcterms:modified xsi:type="dcterms:W3CDTF">2018-05-29T18:35:06Z</dcterms:modified>
</cp:coreProperties>
</file>