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5"/>
  </p:handoutMasterIdLst>
  <p:sldIdLst>
    <p:sldId id="288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8" r:id="rId10"/>
    <p:sldId id="269" r:id="rId11"/>
    <p:sldId id="287" r:id="rId12"/>
    <p:sldId id="270" r:id="rId13"/>
    <p:sldId id="271" r:id="rId14"/>
    <p:sldId id="273" r:id="rId15"/>
    <p:sldId id="276" r:id="rId16"/>
    <p:sldId id="278" r:id="rId17"/>
    <p:sldId id="279" r:id="rId18"/>
    <p:sldId id="280" r:id="rId19"/>
    <p:sldId id="282" r:id="rId20"/>
    <p:sldId id="283" r:id="rId21"/>
    <p:sldId id="284" r:id="rId22"/>
    <p:sldId id="285" r:id="rId23"/>
    <p:sldId id="286" r:id="rId24"/>
  </p:sldIdLst>
  <p:sldSz cx="9144000" cy="6858000" type="screen4x3"/>
  <p:notesSz cx="7026275" cy="9312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54" autoAdjust="0"/>
    <p:restoredTop sz="94628" autoAdjust="0"/>
  </p:normalViewPr>
  <p:slideViewPr>
    <p:cSldViewPr>
      <p:cViewPr varScale="1">
        <p:scale>
          <a:sx n="67" d="100"/>
          <a:sy n="67" d="100"/>
        </p:scale>
        <p:origin x="40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9863" y="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8955D6-8116-4AF8-BECE-CC436DB25E01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555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9863" y="884555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9344C3-9935-421D-B5FD-276A2B76E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4212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E11F452-BDCB-4A21-80CE-3D84E8581647}" type="datetimeFigureOut">
              <a:rPr lang="en-US" smtClean="0"/>
              <a:pPr/>
              <a:t>5/29/2018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BA210E9-8DE5-4E9B-8F6B-A049909AAB0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hyperlink" Target="http://www.nwtc.edu/mathnsf" TargetMode="External"/><Relationship Id="rId5" Type="http://schemas.openxmlformats.org/officeDocument/2006/relationships/hyperlink" Target="http://creativecommons.org/licenses/by/4.0/" TargetMode="Externa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isc-online.com/Objects/ViewObject.aspx?ID=MTL1902" TargetMode="External"/><Relationship Id="rId2" Type="http://schemas.openxmlformats.org/officeDocument/2006/relationships/hyperlink" Target="https://www.wisc-online.com/learn/career-clusters/manufacturing/msr4303/how-to-read-a-caliper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890588"/>
            <a:ext cx="7108371" cy="1142999"/>
          </a:xfrm>
        </p:spPr>
        <p:txBody>
          <a:bodyPr>
            <a:noAutofit/>
          </a:bodyPr>
          <a:lstStyle/>
          <a:p>
            <a:pPr algn="ctr"/>
            <a:r>
              <a:rPr lang="en-US" sz="8000" dirty="0" smtClean="0"/>
              <a:t>Decimals</a:t>
            </a:r>
            <a:endParaRPr lang="en-US" sz="8000" dirty="0"/>
          </a:p>
        </p:txBody>
      </p:sp>
      <p:pic>
        <p:nvPicPr>
          <p:cNvPr id="6" name="Picture 5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443"/>
          <a:stretch/>
        </p:blipFill>
        <p:spPr bwMode="auto">
          <a:xfrm>
            <a:off x="2177" y="3733800"/>
            <a:ext cx="2001520" cy="7588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3581400"/>
            <a:ext cx="1215707" cy="1139825"/>
          </a:xfrm>
          <a:prstGeom prst="rect">
            <a:avLst/>
          </a:prstGeom>
        </p:spPr>
      </p:pic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2032272" y="2057400"/>
            <a:ext cx="5463903" cy="3048000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en-US" dirty="0" smtClean="0"/>
              <a:t>- This </a:t>
            </a:r>
            <a:r>
              <a:rPr lang="en-US" dirty="0"/>
              <a:t>material is based on work supported by the National Science Foundation under Grant No. DUE-1406857. Any opinions, findings, and conclusions or recommendations expressed in this material are those of the author(s) and do not necessarily reflect the views of the National Science Foundation</a:t>
            </a:r>
            <a:r>
              <a:rPr lang="en-US" dirty="0" smtClean="0"/>
              <a:t>.</a:t>
            </a:r>
          </a:p>
          <a:p>
            <a:pPr algn="l"/>
            <a:r>
              <a:rPr lang="en-US" dirty="0" smtClean="0"/>
              <a:t>- This </a:t>
            </a:r>
            <a:r>
              <a:rPr lang="en-US" dirty="0"/>
              <a:t>work is licensed under the Creative Commons Attribution 4.0 International License. To view a copy of this license, visit </a:t>
            </a:r>
            <a:r>
              <a:rPr lang="en-US" u="sng" dirty="0">
                <a:hlinkClick r:id="rId5"/>
              </a:rPr>
              <a:t>http://creativecommons.org/licenses/by/4.0/</a:t>
            </a:r>
            <a:r>
              <a:rPr lang="en-US" dirty="0"/>
              <a:t>.</a:t>
            </a:r>
          </a:p>
          <a:p>
            <a:pPr algn="l"/>
            <a:r>
              <a:rPr lang="en-US" dirty="0" smtClean="0"/>
              <a:t>- For </a:t>
            </a:r>
            <a:r>
              <a:rPr lang="en-US" dirty="0"/>
              <a:t>answer keys and additional resources about this activity, go to </a:t>
            </a:r>
            <a:r>
              <a:rPr lang="en-US" u="sng" dirty="0">
                <a:hlinkClick r:id="rId6"/>
              </a:rPr>
              <a:t>www.nwtc.edu/mathnsf</a:t>
            </a:r>
            <a:r>
              <a:rPr lang="en-US" dirty="0"/>
              <a:t> and submit the form for more information</a:t>
            </a:r>
            <a:r>
              <a:rPr lang="en-US" dirty="0" smtClean="0"/>
              <a:t>.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99224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016691"/>
          </a:xfrm>
        </p:spPr>
        <p:txBody>
          <a:bodyPr/>
          <a:lstStyle/>
          <a:p>
            <a:r>
              <a:rPr lang="en-US" dirty="0" smtClean="0"/>
              <a:t>Find missing dimensions A, B, and C. All corners are square.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Application Problem – Try Yourself</a:t>
            </a:r>
            <a:endParaRPr lang="en-US" dirty="0"/>
          </a:p>
        </p:txBody>
      </p:sp>
      <p:cxnSp>
        <p:nvCxnSpPr>
          <p:cNvPr id="5" name="Elbow Connector 4"/>
          <p:cNvCxnSpPr/>
          <p:nvPr/>
        </p:nvCxnSpPr>
        <p:spPr>
          <a:xfrm rot="16200000" flipH="1">
            <a:off x="609600" y="2666999"/>
            <a:ext cx="2743201" cy="1371600"/>
          </a:xfrm>
          <a:prstGeom prst="bentConnector3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Elbow Connector 6"/>
          <p:cNvCxnSpPr/>
          <p:nvPr/>
        </p:nvCxnSpPr>
        <p:spPr>
          <a:xfrm>
            <a:off x="1295400" y="1981200"/>
            <a:ext cx="2743200" cy="4572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038600" y="2438400"/>
            <a:ext cx="0" cy="2286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2667001" y="4724400"/>
            <a:ext cx="137159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2667000" y="2438400"/>
            <a:ext cx="1" cy="914400"/>
          </a:xfrm>
          <a:prstGeom prst="line">
            <a:avLst/>
          </a:prstGeom>
          <a:ln w="3175">
            <a:solidFill>
              <a:schemeClr val="dk1">
                <a:alpha val="5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54479" y="2341602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4.3125”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037806" y="3884096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5.25”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2585357" y="1981197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0.625”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128952" y="3449886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485901" y="3277268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4.25”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3062152" y="4711337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3.75”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1143000" y="5174574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|----------------A------------------|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2667000" y="2695258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are asked to cut some tubing to be certain lengths.  The tolerance is ± 0.0625”.  List the shortest and longest allowable lengths of the parts.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Application Problem – </a:t>
            </a:r>
            <a:r>
              <a:rPr lang="en-US" smtClean="0"/>
              <a:t>Try Yourself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2895069"/>
              </p:ext>
            </p:extLst>
          </p:nvPr>
        </p:nvGraphicFramePr>
        <p:xfrm>
          <a:off x="914400" y="3352800"/>
          <a:ext cx="7467600" cy="2529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8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8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89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Blueprint Length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Lowest</a:t>
                      </a:r>
                      <a:r>
                        <a:rPr lang="en-US" baseline="0" dirty="0" smtClean="0"/>
                        <a:t> Allowable Measurement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Highest</a:t>
                      </a:r>
                      <a:r>
                        <a:rPr lang="en-US" baseline="0" dirty="0" smtClean="0"/>
                        <a:t> Allowable Measurement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3.75”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11.8125”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18.0625”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24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4.375”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6328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calculate the answer by multiplying the decimals in fraction form:  </a:t>
            </a:r>
          </a:p>
          <a:p>
            <a:pPr>
              <a:buNone/>
            </a:pPr>
            <a:r>
              <a:rPr lang="en-US" dirty="0" smtClean="0"/>
              <a:t>		0.3 × 0.7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Multiplying Decimals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481328"/>
            <a:ext cx="86868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1.  Multiply the numbers, ignoring the decimals.</a:t>
            </a:r>
          </a:p>
          <a:p>
            <a:r>
              <a:rPr lang="en-US" sz="2400" dirty="0" smtClean="0"/>
              <a:t>2.  Count the total number of decimal places in the original problem.</a:t>
            </a:r>
          </a:p>
          <a:p>
            <a:r>
              <a:rPr lang="en-US" sz="2400" dirty="0" smtClean="0"/>
              <a:t>3.  The total will be the number of decimal places in the multiplied answer.</a:t>
            </a:r>
          </a:p>
          <a:p>
            <a:r>
              <a:rPr lang="en-US" sz="2400" dirty="0" smtClean="0"/>
              <a:t>Example:  10.5 × 0.75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Multiplying Decimals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4864291"/>
          </a:xfrm>
        </p:spPr>
        <p:txBody>
          <a:bodyPr>
            <a:normAutofit/>
          </a:bodyPr>
          <a:lstStyle/>
          <a:p>
            <a:r>
              <a:rPr lang="en-US" sz="2200" dirty="0" smtClean="0"/>
              <a:t>1.  Write as a long division problem.  </a:t>
            </a:r>
          </a:p>
          <a:p>
            <a:r>
              <a:rPr lang="en-US" sz="2200" dirty="0" smtClean="0"/>
              <a:t>2.  Move the decimal to the right on the divisor (on outside) until the divisor is a whole number.</a:t>
            </a:r>
          </a:p>
          <a:p>
            <a:r>
              <a:rPr lang="en-US" sz="2200" dirty="0" smtClean="0"/>
              <a:t>3.  Move the decimal the same number of places on the dividend (on inside).</a:t>
            </a:r>
          </a:p>
          <a:p>
            <a:r>
              <a:rPr lang="en-US" sz="2200" dirty="0" smtClean="0"/>
              <a:t>4.  Divide normally and bring the decimal place directly up.</a:t>
            </a:r>
          </a:p>
          <a:p>
            <a:r>
              <a:rPr lang="en-US" sz="2200" dirty="0" smtClean="0"/>
              <a:t>Example:  (Round to the nearest hundredth.)   4.375÷3.5</a:t>
            </a:r>
            <a:endParaRPr lang="en-US" sz="22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Dividing Decimals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" y="1219200"/>
            <a:ext cx="9067800" cy="4788091"/>
          </a:xfrm>
        </p:spPr>
        <p:txBody>
          <a:bodyPr/>
          <a:lstStyle/>
          <a:p>
            <a:r>
              <a:rPr lang="en-US" dirty="0" smtClean="0"/>
              <a:t>You are cutting some parts and that have lengths of 2.625”, 2.5”, 2.5625”, 2.625”, and 2.53125”.  You need to list what the average length of the parts is.  </a:t>
            </a:r>
            <a:r>
              <a:rPr lang="en-US" sz="2400" dirty="0" smtClean="0"/>
              <a:t>(Average means take the sum and divide by the number of items you added.)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Application Problem – Try Yourself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219200"/>
            <a:ext cx="8991600" cy="4788091"/>
          </a:xfrm>
        </p:spPr>
        <p:txBody>
          <a:bodyPr/>
          <a:lstStyle/>
          <a:p>
            <a:r>
              <a:rPr lang="en-US" dirty="0" smtClean="0"/>
              <a:t>Complete the following weight and cost list for a project</a:t>
            </a:r>
          </a:p>
          <a:p>
            <a:r>
              <a:rPr lang="en-US" dirty="0" smtClean="0"/>
              <a:t>There are 12 inches in 1 foot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Application Problem – Try Yourself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1788331"/>
              </p:ext>
            </p:extLst>
          </p:nvPr>
        </p:nvGraphicFramePr>
        <p:xfrm>
          <a:off x="1143000" y="2349690"/>
          <a:ext cx="7696199" cy="412731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994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994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94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994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9945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9945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994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3182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Metal Parts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Length of Part (in)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Length of Part</a:t>
                      </a:r>
                      <a:r>
                        <a:rPr lang="en-US" baseline="0" dirty="0" smtClean="0"/>
                        <a:t> (</a:t>
                      </a:r>
                      <a:r>
                        <a:rPr lang="en-US" baseline="0" dirty="0" err="1" smtClean="0"/>
                        <a:t>ft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Weight (pounds</a:t>
                      </a:r>
                      <a:r>
                        <a:rPr lang="en-US" baseline="0" dirty="0" smtClean="0"/>
                        <a:t> per in)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</a:t>
                      </a:r>
                      <a:r>
                        <a:rPr lang="en-US" baseline="0" dirty="0" smtClean="0"/>
                        <a:t> Weight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Cost per Ft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Cost per</a:t>
                      </a:r>
                      <a:r>
                        <a:rPr lang="en-US" baseline="0" dirty="0" smtClean="0"/>
                        <a:t> Part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387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46.50”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0.317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$3.17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387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12.75”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0.574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$8.60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387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84.00”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0.250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$2.12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73871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W= ______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C= _______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>
              <a:xfrm>
                <a:off x="228600" y="990600"/>
                <a:ext cx="8458200" cy="5016691"/>
              </a:xfrm>
            </p:spPr>
            <p:txBody>
              <a:bodyPr/>
              <a:lstStyle/>
              <a:p>
                <a:r>
                  <a:rPr lang="en-US" dirty="0" smtClean="0"/>
                  <a:t>To change a fraction into a decimal take the numerator </a:t>
                </a:r>
                <a:r>
                  <a:rPr lang="en-US" sz="2400" dirty="0" smtClean="0"/>
                  <a:t>÷</a:t>
                </a:r>
                <a:r>
                  <a:rPr lang="en-US" dirty="0" smtClean="0"/>
                  <a:t> denominator.</a:t>
                </a:r>
              </a:p>
              <a:p>
                <a:r>
                  <a:rPr lang="en-US" dirty="0" smtClean="0"/>
                  <a:t>Example: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endParaRPr lang="en-US" dirty="0" smtClean="0"/>
              </a:p>
              <a:p>
                <a:endParaRPr lang="en-US" dirty="0" smtClean="0"/>
              </a:p>
              <a:p>
                <a:pPr>
                  <a:buNone/>
                </a:pPr>
                <a:endParaRPr lang="en-US" dirty="0" smtClean="0"/>
              </a:p>
              <a:p>
                <a:r>
                  <a:rPr lang="en-US" dirty="0" smtClean="0"/>
                  <a:t>Example: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19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16</m:t>
                        </m:r>
                      </m:den>
                    </m:f>
                  </m:oMath>
                </a14:m>
                <a:endParaRPr lang="en-US" dirty="0" smtClean="0"/>
              </a:p>
              <a:p>
                <a:endParaRPr lang="en-US" dirty="0"/>
              </a:p>
              <a:p>
                <a:endParaRPr lang="en-US" dirty="0" smtClean="0"/>
              </a:p>
              <a:p>
                <a:r>
                  <a:rPr lang="en-US" dirty="0" smtClean="0"/>
                  <a:t>Example: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25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32</m:t>
                        </m:r>
                      </m:den>
                    </m:f>
                  </m:oMath>
                </a14:m>
                <a:endParaRPr lang="en-US" dirty="0" smtClean="0"/>
              </a:p>
              <a:p>
                <a:endParaRPr lang="en-US" b="1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990600"/>
                <a:ext cx="8458200" cy="5016691"/>
              </a:xfrm>
              <a:blipFill rotWithShape="0">
                <a:blip r:embed="rId2"/>
                <a:stretch>
                  <a:fillRect t="-1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Converting a Fraction to a Decimal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Show with repeating notation and round to the nearest hundredth.</a:t>
                </a:r>
              </a:p>
              <a:p>
                <a:r>
                  <a:rPr lang="en-US" dirty="0" smtClean="0"/>
                  <a:t>Example: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Example: 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dirty="0" smtClean="0"/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t="-1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Converting a Fraction to a Decimal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838200"/>
            <a:ext cx="8534400" cy="5169091"/>
          </a:xfrm>
        </p:spPr>
        <p:txBody>
          <a:bodyPr/>
          <a:lstStyle/>
          <a:p>
            <a:r>
              <a:rPr lang="en-US" dirty="0" smtClean="0"/>
              <a:t>Below are some typical rod diameters used in stick welding.  Convert the diameters to the corresponding decimals.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76200"/>
            <a:ext cx="8229600" cy="6556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Application Problem - Try Yourself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60550333"/>
                  </p:ext>
                </p:extLst>
              </p:nvPr>
            </p:nvGraphicFramePr>
            <p:xfrm>
              <a:off x="2209800" y="1905000"/>
              <a:ext cx="6096000" cy="4022726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3048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0480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Fraction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Decimal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16</m:t>
                                    </m:r>
                                  </m:den>
                                </m:f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"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64</m:t>
                                    </m:r>
                                  </m:den>
                                </m:f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"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32</m:t>
                                    </m:r>
                                  </m:den>
                                </m:f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"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8</m:t>
                                    </m:r>
                                  </m:den>
                                </m:f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"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32</m:t>
                                    </m:r>
                                  </m:den>
                                </m:f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"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16</m:t>
                                    </m:r>
                                  </m:den>
                                </m:f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"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660550333"/>
                  </p:ext>
                </p:extLst>
              </p:nvPr>
            </p:nvGraphicFramePr>
            <p:xfrm>
              <a:off x="2209800" y="1905000"/>
              <a:ext cx="6096000" cy="4022726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3048000"/>
                    <a:gridCol w="3048000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Fraction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Decimal</a:t>
                          </a:r>
                          <a:endParaRPr lang="en-US" dirty="0"/>
                        </a:p>
                      </a:txBody>
                      <a:tcPr/>
                    </a:tc>
                  </a:tr>
                  <a:tr h="60680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00" t="-67000" r="-100200" b="-50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</a:tr>
                  <a:tr h="61233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00" t="-167000" r="-100200" b="-40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</a:tr>
                  <a:tr h="60680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00" t="-267000" r="-100200" b="-30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</a:tr>
                  <a:tr h="60680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00" t="-367000" r="-100200" b="-20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</a:tr>
                  <a:tr h="61233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00" t="-467000" r="-100200" b="-10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</a:tr>
                  <a:tr h="60680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00" t="-567000" r="-100200" b="-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Understanding Decimals and Place Values</a:t>
            </a:r>
          </a:p>
          <a:p>
            <a:r>
              <a:rPr lang="en-US" dirty="0" smtClean="0"/>
              <a:t>Adding/Subtracting Decimals</a:t>
            </a:r>
          </a:p>
          <a:p>
            <a:r>
              <a:rPr lang="en-US" dirty="0" smtClean="0"/>
              <a:t>Multiplying Decimals</a:t>
            </a:r>
          </a:p>
          <a:p>
            <a:r>
              <a:rPr lang="en-US" dirty="0" smtClean="0"/>
              <a:t>Dividing Decimals</a:t>
            </a:r>
          </a:p>
          <a:p>
            <a:r>
              <a:rPr lang="en-US" dirty="0" smtClean="0"/>
              <a:t>Converting a Fraction to a Decimal</a:t>
            </a:r>
          </a:p>
          <a:p>
            <a:r>
              <a:rPr lang="en-US" dirty="0" smtClean="0"/>
              <a:t>Converting a Decimal to a Fraction</a:t>
            </a:r>
          </a:p>
          <a:p>
            <a:r>
              <a:rPr lang="en-US" dirty="0" smtClean="0"/>
              <a:t>Caliper and Micrometer Introduction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-76200" y="1481328"/>
            <a:ext cx="9296400" cy="4525963"/>
          </a:xfrm>
        </p:spPr>
        <p:txBody>
          <a:bodyPr/>
          <a:lstStyle/>
          <a:p>
            <a:r>
              <a:rPr lang="en-US" dirty="0" smtClean="0"/>
              <a:t>We’ve already been doing this a bit.  </a:t>
            </a:r>
          </a:p>
          <a:p>
            <a:r>
              <a:rPr lang="en-US" dirty="0" smtClean="0"/>
              <a:t>However many decimal places there are, we put the number over 10, 100, 1000, …  Then reduce.</a:t>
            </a:r>
          </a:p>
          <a:p>
            <a:r>
              <a:rPr lang="en-US" dirty="0" smtClean="0"/>
              <a:t>Or, think about the way you would properly say the decimal.</a:t>
            </a:r>
          </a:p>
          <a:p>
            <a:r>
              <a:rPr lang="en-US" dirty="0" smtClean="0"/>
              <a:t>Example:  0.4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Example:  0.65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Converting a Decimal to a Fraction (Terminating Fractions)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Example:  0.375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Example:  0.46875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Converting a Decimal to a Fraction (Terminating Fractions)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1) 0.6875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2)  0.125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838200"/>
            <a:ext cx="8534400" cy="5169091"/>
          </a:xfrm>
        </p:spPr>
        <p:txBody>
          <a:bodyPr>
            <a:normAutofit fontScale="92500" lnSpcReduction="10000"/>
          </a:bodyPr>
          <a:lstStyle/>
          <a:p>
            <a:pPr marL="109728" indent="0">
              <a:buNone/>
            </a:pPr>
            <a:r>
              <a:rPr lang="en-US" dirty="0" smtClean="0"/>
              <a:t>The following measuring devices are used to measure small lengths very precisely and read out in decimal form:</a:t>
            </a:r>
          </a:p>
          <a:p>
            <a:r>
              <a:rPr lang="en-US" dirty="0" smtClean="0"/>
              <a:t>Caliper</a:t>
            </a:r>
          </a:p>
          <a:p>
            <a:pPr marL="109728" indent="0">
              <a:buNone/>
            </a:pPr>
            <a:endParaRPr lang="en-US" dirty="0" smtClean="0"/>
          </a:p>
          <a:p>
            <a:pPr marL="109728" indent="0">
              <a:buNone/>
            </a:pPr>
            <a:endParaRPr lang="en-US" dirty="0"/>
          </a:p>
          <a:p>
            <a:pPr marL="109728" indent="0">
              <a:buNone/>
            </a:pPr>
            <a:endParaRPr lang="en-US" dirty="0" smtClean="0"/>
          </a:p>
          <a:p>
            <a:pPr marL="109728" indent="0">
              <a:buNone/>
            </a:pPr>
            <a:r>
              <a:rPr lang="en-US" sz="1600" dirty="0" smtClean="0">
                <a:hlinkClick r:id="rId2"/>
              </a:rPr>
              <a:t>https</a:t>
            </a:r>
            <a:r>
              <a:rPr lang="en-US" sz="1600" dirty="0">
                <a:hlinkClick r:id="rId2"/>
              </a:rPr>
              <a:t>://</a:t>
            </a:r>
            <a:r>
              <a:rPr lang="en-US" sz="1600" dirty="0" smtClean="0">
                <a:hlinkClick r:id="rId2"/>
              </a:rPr>
              <a:t>www.wisc-online.com/learn/career-clusters/manufacturing/msr4303/how-to-read-a-caliper</a:t>
            </a:r>
            <a:endParaRPr lang="en-US" sz="1600" dirty="0" smtClean="0"/>
          </a:p>
          <a:p>
            <a:pPr marL="109728" indent="0">
              <a:buNone/>
            </a:pPr>
            <a:endParaRPr lang="en-US" sz="600" dirty="0" smtClean="0"/>
          </a:p>
          <a:p>
            <a:r>
              <a:rPr lang="en-US" dirty="0" smtClean="0"/>
              <a:t>Micrometer</a:t>
            </a:r>
          </a:p>
          <a:p>
            <a:pPr marL="109728" indent="0">
              <a:buNone/>
            </a:pPr>
            <a:endParaRPr lang="en-US" dirty="0"/>
          </a:p>
          <a:p>
            <a:pPr marL="109728" indent="0">
              <a:buNone/>
            </a:pPr>
            <a:endParaRPr lang="en-US" dirty="0" smtClean="0"/>
          </a:p>
          <a:p>
            <a:pPr marL="109728" indent="0">
              <a:buNone/>
            </a:pPr>
            <a:endParaRPr lang="en-US" dirty="0" smtClean="0"/>
          </a:p>
          <a:p>
            <a:pPr marL="109728" lvl="1" indent="0">
              <a:spcBef>
                <a:spcPts val="400"/>
              </a:spcBef>
              <a:buSzPct val="68000"/>
              <a:buNone/>
            </a:pPr>
            <a:endParaRPr lang="en-US" sz="1600" dirty="0" smtClean="0">
              <a:hlinkClick r:id="rId3"/>
            </a:endParaRPr>
          </a:p>
          <a:p>
            <a:pPr marL="109728" lvl="1" indent="0">
              <a:spcBef>
                <a:spcPts val="400"/>
              </a:spcBef>
              <a:buSzPct val="68000"/>
              <a:buNone/>
            </a:pPr>
            <a:r>
              <a:rPr lang="en-US" sz="1600" dirty="0" smtClean="0">
                <a:hlinkClick r:id="rId3"/>
              </a:rPr>
              <a:t>https</a:t>
            </a:r>
            <a:r>
              <a:rPr lang="en-US" sz="1600" dirty="0">
                <a:hlinkClick r:id="rId3"/>
              </a:rPr>
              <a:t>://www.wisc-online.com/Objects/ViewObject.aspx?ID=MTL1902</a:t>
            </a:r>
            <a:endParaRPr lang="en-US" sz="1600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-76200"/>
            <a:ext cx="8991600" cy="114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Measuring Devices that measure in Decimal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9" t="20640" r="-2899" b="17920"/>
          <a:stretch/>
        </p:blipFill>
        <p:spPr>
          <a:xfrm>
            <a:off x="609600" y="1954950"/>
            <a:ext cx="3580666" cy="12454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3" t="27778" r="7500" b="4074"/>
          <a:stretch/>
        </p:blipFill>
        <p:spPr>
          <a:xfrm>
            <a:off x="595604" y="4131906"/>
            <a:ext cx="2971800" cy="1353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610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940491"/>
          </a:xfrm>
        </p:spPr>
        <p:txBody>
          <a:bodyPr>
            <a:normAutofit/>
          </a:bodyPr>
          <a:lstStyle/>
          <a:p>
            <a:r>
              <a:rPr lang="en-US" dirty="0" smtClean="0"/>
              <a:t>Recall from Whole Numbers</a:t>
            </a:r>
          </a:p>
          <a:p>
            <a:pPr lvl="1"/>
            <a:r>
              <a:rPr lang="en-US" dirty="0" smtClean="0"/>
              <a:t>Example:  What are the place values for </a:t>
            </a:r>
          </a:p>
          <a:p>
            <a:pPr marL="393192" lvl="1" indent="0">
              <a:buNone/>
            </a:pPr>
            <a:r>
              <a:rPr lang="en-US" dirty="0"/>
              <a:t>	</a:t>
            </a:r>
            <a:r>
              <a:rPr lang="en-US" dirty="0" smtClean="0"/>
              <a:t>			24,581?</a:t>
            </a:r>
          </a:p>
          <a:p>
            <a:pPr marL="393192" lvl="1" indent="0">
              <a:buNone/>
            </a:pPr>
            <a:endParaRPr lang="en-US" dirty="0" smtClean="0"/>
          </a:p>
          <a:p>
            <a:pPr marL="393192" lvl="1" indent="0">
              <a:buNone/>
            </a:pPr>
            <a:endParaRPr lang="en-US" dirty="0" smtClean="0"/>
          </a:p>
          <a:p>
            <a:pPr marL="393192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sz="2000" dirty="0"/>
              <a:t>What is the number rounded to the nearest thousands</a:t>
            </a:r>
            <a:r>
              <a:rPr lang="en-US" sz="2000" dirty="0" smtClean="0"/>
              <a:t>?</a:t>
            </a:r>
            <a:endParaRPr lang="en-US" sz="2000" dirty="0"/>
          </a:p>
          <a:p>
            <a:endParaRPr lang="en-US" sz="2000" dirty="0"/>
          </a:p>
          <a:p>
            <a:pPr lvl="2"/>
            <a:endParaRPr lang="en-US" sz="1800" dirty="0"/>
          </a:p>
          <a:p>
            <a:r>
              <a:rPr lang="en-US" sz="2000" dirty="0"/>
              <a:t>What is the number rounded to the nearest tens?</a:t>
            </a:r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Place Values with Whole Numbers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838200"/>
            <a:ext cx="8534400" cy="5169091"/>
          </a:xfrm>
        </p:spPr>
        <p:txBody>
          <a:bodyPr/>
          <a:lstStyle/>
          <a:p>
            <a:r>
              <a:rPr lang="en-US" dirty="0" smtClean="0"/>
              <a:t>Place Values to the right of the decimal place:</a:t>
            </a:r>
          </a:p>
          <a:p>
            <a:pPr marL="109728" indent="0">
              <a:buNone/>
            </a:pPr>
            <a:endParaRPr lang="en-US" dirty="0" smtClean="0"/>
          </a:p>
          <a:p>
            <a:pPr marL="109728" indent="0">
              <a:buNone/>
            </a:pPr>
            <a:endParaRPr lang="en-US" dirty="0"/>
          </a:p>
          <a:p>
            <a:pPr marL="109728" indent="0">
              <a:buNone/>
            </a:pPr>
            <a:r>
              <a:rPr lang="en-US" dirty="0"/>
              <a:t>	</a:t>
            </a:r>
            <a:endParaRPr lang="en-US" dirty="0" smtClean="0"/>
          </a:p>
          <a:p>
            <a:r>
              <a:rPr lang="en-US" dirty="0" smtClean="0"/>
              <a:t>The decimal place is read as “and”</a:t>
            </a:r>
          </a:p>
          <a:p>
            <a:r>
              <a:rPr lang="en-US" dirty="0" smtClean="0"/>
              <a:t>Example:  Write out in words:  13.4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Example:  Write out in words:  4.052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020762"/>
          </a:xfrm>
        </p:spPr>
        <p:txBody>
          <a:bodyPr/>
          <a:lstStyle/>
          <a:p>
            <a:r>
              <a:rPr lang="en-US" dirty="0" smtClean="0"/>
              <a:t>Place Values with Decimals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3988643"/>
              </p:ext>
            </p:extLst>
          </p:nvPr>
        </p:nvGraphicFramePr>
        <p:xfrm>
          <a:off x="838200" y="1219200"/>
          <a:ext cx="6095999" cy="1539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708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708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539240">
                <a:tc>
                  <a:txBody>
                    <a:bodyPr/>
                    <a:lstStyle/>
                    <a:p>
                      <a:pPr lvl="1"/>
                      <a:endParaRPr lang="en-US" dirty="0" smtClean="0"/>
                    </a:p>
                    <a:p>
                      <a:pPr lvl="1"/>
                      <a:endParaRPr lang="en-US" dirty="0" smtClean="0"/>
                    </a:p>
                    <a:p>
                      <a:pPr lvl="1"/>
                      <a:endParaRPr lang="en-US" dirty="0" smtClean="0"/>
                    </a:p>
                    <a:p>
                      <a:pPr lvl="1"/>
                      <a:endParaRPr lang="en-US" dirty="0" smtClean="0"/>
                    </a:p>
                    <a:p>
                      <a:pPr lvl="1"/>
                      <a:r>
                        <a:rPr lang="en-US" dirty="0" smtClean="0"/>
                        <a:t>.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| Tenth</a:t>
                      </a:r>
                      <a:endParaRPr lang="en-US" dirty="0"/>
                    </a:p>
                  </a:txBody>
                  <a:tcPr vert="vert27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| Hundredth</a:t>
                      </a:r>
                      <a:endParaRPr lang="en-US" dirty="0"/>
                    </a:p>
                  </a:txBody>
                  <a:tcPr vert="vert27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| Thousandth</a:t>
                      </a:r>
                      <a:endParaRPr lang="en-US" dirty="0"/>
                    </a:p>
                  </a:txBody>
                  <a:tcPr vert="vert27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| Ten-                         </a:t>
                      </a:r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-- </a:t>
                      </a:r>
                      <a:r>
                        <a:rPr lang="en-US" dirty="0" smtClean="0"/>
                        <a:t>Thousandth</a:t>
                      </a:r>
                      <a:endParaRPr lang="en-US" dirty="0"/>
                    </a:p>
                  </a:txBody>
                  <a:tcPr vert="vert27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|Hundred-      </a:t>
                      </a:r>
                    </a:p>
                    <a:p>
                      <a:r>
                        <a:rPr lang="en-US" dirty="0" smtClean="0"/>
                        <a:t>    Thousandth</a:t>
                      </a:r>
                      <a:endParaRPr lang="en-US" dirty="0"/>
                    </a:p>
                  </a:txBody>
                  <a:tcPr vert="vert27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| Millionths</a:t>
                      </a:r>
                    </a:p>
                  </a:txBody>
                  <a:tcPr vert="vert27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Examples:  Write as a number in fraction form and decimal form</a:t>
            </a:r>
          </a:p>
          <a:p>
            <a:pPr lvl="1"/>
            <a:r>
              <a:rPr lang="en-US" dirty="0" smtClean="0"/>
              <a:t> Two hundred seven and thirty-four hundredths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Sixteen thousandths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Place Values with Decimals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Rounding can be to a certain place value or a certain number of decimal places.</a:t>
            </a:r>
          </a:p>
          <a:p>
            <a:r>
              <a:rPr lang="en-US" dirty="0" smtClean="0"/>
              <a:t>Example:  Round 54.4375</a:t>
            </a:r>
          </a:p>
          <a:p>
            <a:pPr lvl="1"/>
            <a:r>
              <a:rPr lang="en-US" dirty="0" smtClean="0"/>
              <a:t>To the nearest tenth: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To the nearest thousandth: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To two decimal places: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To three decimal places: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Rounding Decimals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Round 43,992.53125</a:t>
            </a:r>
          </a:p>
          <a:p>
            <a:pPr lvl="1"/>
            <a:r>
              <a:rPr lang="en-US" dirty="0" smtClean="0"/>
              <a:t>To one decimal place: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To the nearest tens place: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To the nearest hundredths place: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To three decimal places: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To the nearest thousands place: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Yourself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143000"/>
            <a:ext cx="8458200" cy="486429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For basic operations, we will usually use a calculator when working with decimals, but we will look at how to do each operation by hand.</a:t>
            </a:r>
          </a:p>
          <a:p>
            <a:r>
              <a:rPr lang="en-US" sz="2400" dirty="0" smtClean="0"/>
              <a:t>For addition and subtraction, make sure the place values are lined up, just as with whole numbers.  The decimal place is brought directly down.</a:t>
            </a:r>
          </a:p>
          <a:p>
            <a:r>
              <a:rPr lang="en-US" sz="2400" dirty="0" smtClean="0"/>
              <a:t>Example:  12.75 + 6.375 + 9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Adding/Subtracting Decimals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864291"/>
          </a:xfrm>
        </p:spPr>
        <p:txBody>
          <a:bodyPr/>
          <a:lstStyle/>
          <a:p>
            <a:r>
              <a:rPr lang="en-US" dirty="0" smtClean="0"/>
              <a:t>Example</a:t>
            </a:r>
            <a:r>
              <a:rPr lang="en-US" dirty="0"/>
              <a:t>:  2.625 – 1.875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Example:  35 – 24.25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Adding/Subtracting Decimals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Cambria">
      <a:maj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1787</TotalTime>
  <Words>883</Words>
  <Application>Microsoft Office PowerPoint</Application>
  <PresentationFormat>On-screen Show (4:3)</PresentationFormat>
  <Paragraphs>209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Calibri</vt:lpstr>
      <vt:lpstr>Cambria</vt:lpstr>
      <vt:lpstr>Cambria Math</vt:lpstr>
      <vt:lpstr>Verdana</vt:lpstr>
      <vt:lpstr>Wingdings 2</vt:lpstr>
      <vt:lpstr>Wingdings 3</vt:lpstr>
      <vt:lpstr>Concourse</vt:lpstr>
      <vt:lpstr>Decimals</vt:lpstr>
      <vt:lpstr>Objectives</vt:lpstr>
      <vt:lpstr>Place Values with Whole Numbers</vt:lpstr>
      <vt:lpstr>Place Values with Decimals</vt:lpstr>
      <vt:lpstr>Place Values with Decimals</vt:lpstr>
      <vt:lpstr>Rounding Decimals</vt:lpstr>
      <vt:lpstr>Try Yourself</vt:lpstr>
      <vt:lpstr>Adding/Subtracting Decimals</vt:lpstr>
      <vt:lpstr>Adding/Subtracting Decimals</vt:lpstr>
      <vt:lpstr>Application Problem – Try Yourself</vt:lpstr>
      <vt:lpstr>Application Problem – Try Yourself</vt:lpstr>
      <vt:lpstr>Multiplying Decimals</vt:lpstr>
      <vt:lpstr>Multiplying Decimals</vt:lpstr>
      <vt:lpstr>Dividing Decimals</vt:lpstr>
      <vt:lpstr>Application Problem – Try Yourself</vt:lpstr>
      <vt:lpstr>Application Problem – Try Yourself</vt:lpstr>
      <vt:lpstr>Converting a Fraction to a Decimal</vt:lpstr>
      <vt:lpstr>Converting a Fraction to a Decimal</vt:lpstr>
      <vt:lpstr>Application Problem - Try Yourself</vt:lpstr>
      <vt:lpstr>Converting a Decimal to a Fraction (Terminating Fractions)</vt:lpstr>
      <vt:lpstr>Converting a Decimal to a Fraction (Terminating Fractions)</vt:lpstr>
      <vt:lpstr>Try Yourself</vt:lpstr>
      <vt:lpstr>Measuring Devices that measure in Decimal</vt:lpstr>
    </vt:vector>
  </TitlesOfParts>
  <Company>NWTC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Whole Numbers (Part 1)</dc:title>
  <dc:creator>NWTC</dc:creator>
  <cp:lastModifiedBy>SC314E-76360</cp:lastModifiedBy>
  <cp:revision>137</cp:revision>
  <dcterms:created xsi:type="dcterms:W3CDTF">2010-08-17T20:49:24Z</dcterms:created>
  <dcterms:modified xsi:type="dcterms:W3CDTF">2018-05-29T18:32:41Z</dcterms:modified>
</cp:coreProperties>
</file>