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2"/>
  </p:handoutMasterIdLst>
  <p:sldIdLst>
    <p:sldId id="310" r:id="rId2"/>
    <p:sldId id="256" r:id="rId3"/>
    <p:sldId id="304" r:id="rId4"/>
    <p:sldId id="305" r:id="rId5"/>
    <p:sldId id="279" r:id="rId6"/>
    <p:sldId id="308" r:id="rId7"/>
    <p:sldId id="306" r:id="rId8"/>
    <p:sldId id="309" r:id="rId9"/>
    <p:sldId id="293" r:id="rId10"/>
    <p:sldId id="307" r:id="rId11"/>
  </p:sldIdLst>
  <p:sldSz cx="9144000" cy="6858000" type="screen4x3"/>
  <p:notesSz cx="7026275" cy="9312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54" autoAdjust="0"/>
    <p:restoredTop sz="94628" autoAdjust="0"/>
  </p:normalViewPr>
  <p:slideViewPr>
    <p:cSldViewPr>
      <p:cViewPr varScale="1">
        <p:scale>
          <a:sx n="67" d="100"/>
          <a:sy n="67" d="100"/>
        </p:scale>
        <p:origin x="402"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82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9863" y="0"/>
            <a:ext cx="3044825" cy="465138"/>
          </a:xfrm>
          <a:prstGeom prst="rect">
            <a:avLst/>
          </a:prstGeom>
        </p:spPr>
        <p:txBody>
          <a:bodyPr vert="horz" lIns="91440" tIns="45720" rIns="91440" bIns="45720" rtlCol="0"/>
          <a:lstStyle>
            <a:lvl1pPr algn="r">
              <a:defRPr sz="1200"/>
            </a:lvl1pPr>
          </a:lstStyle>
          <a:p>
            <a:fld id="{2B8955D6-8116-4AF8-BECE-CC436DB25E01}" type="datetimeFigureOut">
              <a:rPr lang="en-US" smtClean="0"/>
              <a:pPr/>
              <a:t>5/29/2018</a:t>
            </a:fld>
            <a:endParaRPr lang="en-US"/>
          </a:p>
        </p:txBody>
      </p:sp>
      <p:sp>
        <p:nvSpPr>
          <p:cNvPr id="4" name="Footer Placeholder 3"/>
          <p:cNvSpPr>
            <a:spLocks noGrp="1"/>
          </p:cNvSpPr>
          <p:nvPr>
            <p:ph type="ftr" sz="quarter" idx="2"/>
          </p:nvPr>
        </p:nvSpPr>
        <p:spPr>
          <a:xfrm>
            <a:off x="0" y="8845550"/>
            <a:ext cx="304482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9863" y="8845550"/>
            <a:ext cx="3044825" cy="465138"/>
          </a:xfrm>
          <a:prstGeom prst="rect">
            <a:avLst/>
          </a:prstGeom>
        </p:spPr>
        <p:txBody>
          <a:bodyPr vert="horz" lIns="91440" tIns="45720" rIns="91440" bIns="45720" rtlCol="0" anchor="b"/>
          <a:lstStyle>
            <a:lvl1pPr algn="r">
              <a:defRPr sz="1200"/>
            </a:lvl1pPr>
          </a:lstStyle>
          <a:p>
            <a:fld id="{209344C3-9935-421D-B5FD-276A2B76E9B7}" type="slidenum">
              <a:rPr lang="en-US" smtClean="0"/>
              <a:pPr/>
              <a:t>‹#›</a:t>
            </a:fld>
            <a:endParaRPr lang="en-US"/>
          </a:p>
        </p:txBody>
      </p:sp>
    </p:spTree>
    <p:extLst>
      <p:ext uri="{BB962C8B-B14F-4D97-AF65-F5344CB8AC3E}">
        <p14:creationId xmlns:p14="http://schemas.microsoft.com/office/powerpoint/2010/main" val="293443008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BE11F452-BDCB-4A21-80CE-3D84E8581647}" type="datetimeFigureOut">
              <a:rPr lang="en-US" smtClean="0"/>
              <a:pPr/>
              <a:t>5/29/2018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5BA210E9-8DE5-4E9B-8F6B-A049909AAB0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11F452-BDCB-4A21-80CE-3D84E8581647}" type="datetimeFigureOut">
              <a:rPr lang="en-US" smtClean="0"/>
              <a:pPr/>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A210E9-8DE5-4E9B-8F6B-A049909AAB0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11F452-BDCB-4A21-80CE-3D84E8581647}" type="datetimeFigureOut">
              <a:rPr lang="en-US" smtClean="0"/>
              <a:pPr/>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A210E9-8DE5-4E9B-8F6B-A049909AAB0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11F452-BDCB-4A21-80CE-3D84E8581647}" type="datetimeFigureOut">
              <a:rPr lang="en-US" smtClean="0"/>
              <a:pPr/>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A210E9-8DE5-4E9B-8F6B-A049909AAB0A}" type="slidenum">
              <a:rPr lang="en-US" smtClean="0"/>
              <a:pPr/>
              <a:t>‹#›</a:t>
            </a:fld>
            <a:endParaRPr lang="en-US"/>
          </a:p>
        </p:txBody>
      </p:sp>
      <p:sp>
        <p:nvSpPr>
          <p:cNvPr id="7" name="Title 6"/>
          <p:cNvSpPr>
            <a:spLocks noGrp="1"/>
          </p:cNvSpPr>
          <p:nvPr>
            <p:ph type="title"/>
          </p:nvPr>
        </p:nvSpPr>
        <p:spPr/>
        <p:txBody>
          <a:bodyPr rtlCol="0"/>
          <a:lstStyle/>
          <a:p>
            <a:r>
              <a:rPr kumimoji="0" lang="en-US" dirty="0" smtClean="0"/>
              <a:t>Click to edit Master title style</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E11F452-BDCB-4A21-80CE-3D84E8581647}" type="datetimeFigureOut">
              <a:rPr lang="en-US" smtClean="0"/>
              <a:pPr/>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A210E9-8DE5-4E9B-8F6B-A049909AAB0A}"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11F452-BDCB-4A21-80CE-3D84E8581647}" type="datetimeFigureOut">
              <a:rPr lang="en-US" smtClean="0"/>
              <a:pPr/>
              <a:t>5/29/2018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A210E9-8DE5-4E9B-8F6B-A049909AAB0A}" type="slidenum">
              <a:rPr lang="en-US" smtClean="0"/>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E11F452-BDCB-4A21-80CE-3D84E8581647}" type="datetimeFigureOut">
              <a:rPr lang="en-US" smtClean="0"/>
              <a:pPr/>
              <a:t>5/29/2018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A210E9-8DE5-4E9B-8F6B-A049909AAB0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E11F452-BDCB-4A21-80CE-3D84E8581647}" type="datetimeFigureOut">
              <a:rPr lang="en-US" smtClean="0"/>
              <a:pPr/>
              <a:t>5/29/2018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A210E9-8DE5-4E9B-8F6B-A049909AAB0A}" type="slidenum">
              <a:rPr lang="en-US" smtClean="0"/>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11F452-BDCB-4A21-80CE-3D84E8581647}" type="datetimeFigureOut">
              <a:rPr lang="en-US" smtClean="0"/>
              <a:pPr/>
              <a:t>5/29/2018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A210E9-8DE5-4E9B-8F6B-A049909AAB0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BE11F452-BDCB-4A21-80CE-3D84E8581647}" type="datetimeFigureOut">
              <a:rPr lang="en-US" smtClean="0"/>
              <a:pPr/>
              <a:t>5/29/2018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A210E9-8DE5-4E9B-8F6B-A049909AAB0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BE11F452-BDCB-4A21-80CE-3D84E8581647}" type="datetimeFigureOut">
              <a:rPr lang="en-US" smtClean="0"/>
              <a:pPr/>
              <a:t>5/29/2018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5BA210E9-8DE5-4E9B-8F6B-A049909AAB0A}"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E11F452-BDCB-4A21-80CE-3D84E8581647}" type="datetimeFigureOut">
              <a:rPr lang="en-US" smtClean="0"/>
              <a:pPr/>
              <a:t>5/29/2018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5BA210E9-8DE5-4E9B-8F6B-A049909AAB0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hyperlink" Target="http://www.nwtc.edu/mathnsf" TargetMode="External"/><Relationship Id="rId5" Type="http://schemas.openxmlformats.org/officeDocument/2006/relationships/hyperlink" Target="http://creativecommons.org/licenses/by/4.0/" TargetMode="Externa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887" y="914401"/>
            <a:ext cx="7108371" cy="1142999"/>
          </a:xfrm>
        </p:spPr>
        <p:txBody>
          <a:bodyPr>
            <a:noAutofit/>
          </a:bodyPr>
          <a:lstStyle/>
          <a:p>
            <a:pPr algn="ctr"/>
            <a:r>
              <a:rPr lang="en-US" sz="6600" dirty="0"/>
              <a:t>Measurement (Part 2)</a:t>
            </a:r>
          </a:p>
        </p:txBody>
      </p:sp>
      <p:pic>
        <p:nvPicPr>
          <p:cNvPr id="6" name="Picture 5"/>
          <p:cNvPicPr/>
          <p:nvPr/>
        </p:nvPicPr>
        <p:blipFill rotWithShape="1">
          <a:blip r:embed="rId3">
            <a:extLst>
              <a:ext uri="{28A0092B-C50C-407E-A947-70E740481C1C}">
                <a14:useLocalDpi xmlns:a14="http://schemas.microsoft.com/office/drawing/2010/main" val="0"/>
              </a:ext>
            </a:extLst>
          </a:blip>
          <a:srcRect b="28443"/>
          <a:stretch/>
        </p:blipFill>
        <p:spPr bwMode="auto">
          <a:xfrm>
            <a:off x="2177" y="3733800"/>
            <a:ext cx="2001520" cy="758825"/>
          </a:xfrm>
          <a:prstGeom prst="rect">
            <a:avLst/>
          </a:prstGeom>
          <a:noFill/>
          <a:ln>
            <a:noFill/>
          </a:ln>
          <a:extLst>
            <a:ext uri="{53640926-AAD7-44D8-BBD7-CCE9431645EC}">
              <a14:shadowObscured xmlns:a14="http://schemas.microsoft.com/office/drawing/2010/main"/>
            </a:ext>
          </a:extLst>
        </p:spPr>
      </p:pic>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7620000" y="3581400"/>
            <a:ext cx="1215707" cy="1139825"/>
          </a:xfrm>
          <a:prstGeom prst="rect">
            <a:avLst/>
          </a:prstGeom>
        </p:spPr>
      </p:pic>
      <p:sp>
        <p:nvSpPr>
          <p:cNvPr id="8" name="Subtitle 2"/>
          <p:cNvSpPr>
            <a:spLocks noGrp="1"/>
          </p:cNvSpPr>
          <p:nvPr>
            <p:ph type="subTitle" idx="1"/>
          </p:nvPr>
        </p:nvSpPr>
        <p:spPr>
          <a:xfrm>
            <a:off x="2032272" y="2057400"/>
            <a:ext cx="5463903" cy="3048000"/>
          </a:xfrm>
        </p:spPr>
        <p:txBody>
          <a:bodyPr>
            <a:normAutofit fontScale="62500" lnSpcReduction="20000"/>
          </a:bodyPr>
          <a:lstStyle/>
          <a:p>
            <a:pPr algn="l"/>
            <a:r>
              <a:rPr lang="en-US" dirty="0" smtClean="0"/>
              <a:t>- This </a:t>
            </a:r>
            <a:r>
              <a:rPr lang="en-US" dirty="0"/>
              <a:t>material is based on work supported by the National Science Foundation under Grant No. DUE-1406857. Any opinions, findings, and conclusions or recommendations expressed in this material are those of the author(s) and do not necessarily reflect the views of the National Science Foundation</a:t>
            </a:r>
            <a:r>
              <a:rPr lang="en-US" dirty="0" smtClean="0"/>
              <a:t>.</a:t>
            </a:r>
          </a:p>
          <a:p>
            <a:pPr algn="l"/>
            <a:r>
              <a:rPr lang="en-US" dirty="0" smtClean="0"/>
              <a:t>- This </a:t>
            </a:r>
            <a:r>
              <a:rPr lang="en-US" dirty="0"/>
              <a:t>work is licensed under the Creative Commons Attribution 4.0 International License. To view a copy of this license, visit </a:t>
            </a:r>
            <a:r>
              <a:rPr lang="en-US" u="sng" dirty="0">
                <a:hlinkClick r:id="rId5"/>
              </a:rPr>
              <a:t>http://creativecommons.org/licenses/by/4.0/</a:t>
            </a:r>
            <a:r>
              <a:rPr lang="en-US" dirty="0"/>
              <a:t>.</a:t>
            </a:r>
          </a:p>
          <a:p>
            <a:pPr algn="l"/>
            <a:r>
              <a:rPr lang="en-US" dirty="0" smtClean="0"/>
              <a:t>- For </a:t>
            </a:r>
            <a:r>
              <a:rPr lang="en-US" dirty="0"/>
              <a:t>answer keys and additional resources about this activity, go to </a:t>
            </a:r>
            <a:r>
              <a:rPr lang="en-US" u="sng" dirty="0">
                <a:hlinkClick r:id="rId6"/>
              </a:rPr>
              <a:t>www.nwtc.edu/mathnsf</a:t>
            </a:r>
            <a:r>
              <a:rPr lang="en-US" dirty="0"/>
              <a:t> and submit the form for more information</a:t>
            </a:r>
            <a:r>
              <a:rPr lang="en-US" dirty="0" smtClean="0"/>
              <a:t>.</a:t>
            </a:r>
            <a:endParaRPr lang="en-US" dirty="0"/>
          </a:p>
        </p:txBody>
      </p:sp>
    </p:spTree>
    <p:custDataLst>
      <p:tags r:id="rId1"/>
    </p:custDataLst>
    <p:extLst>
      <p:ext uri="{BB962C8B-B14F-4D97-AF65-F5344CB8AC3E}">
        <p14:creationId xmlns:p14="http://schemas.microsoft.com/office/powerpoint/2010/main" val="18723595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685800"/>
            <a:ext cx="9144000" cy="4940491"/>
          </a:xfrm>
        </p:spPr>
        <p:txBody>
          <a:bodyPr>
            <a:normAutofit/>
          </a:bodyPr>
          <a:lstStyle/>
          <a:p>
            <a:r>
              <a:rPr lang="en-US" sz="2000" dirty="0" smtClean="0"/>
              <a:t>2)  Below are the lengths in inches of the parts from the fraction and decimal activities previously done.  Convert the lengths to mm.  If time allows, use the pee wee tape (soft measuring tape) to verify your conversions and measure in mm or cm.</a:t>
            </a:r>
            <a:endParaRPr lang="en-US" sz="2000" dirty="0"/>
          </a:p>
        </p:txBody>
      </p:sp>
      <p:sp>
        <p:nvSpPr>
          <p:cNvPr id="3" name="Title 2"/>
          <p:cNvSpPr>
            <a:spLocks noGrp="1"/>
          </p:cNvSpPr>
          <p:nvPr>
            <p:ph type="title"/>
          </p:nvPr>
        </p:nvSpPr>
        <p:spPr>
          <a:xfrm>
            <a:off x="138404" y="76200"/>
            <a:ext cx="8458200" cy="685800"/>
          </a:xfrm>
        </p:spPr>
        <p:txBody>
          <a:bodyPr>
            <a:normAutofit fontScale="90000"/>
          </a:bodyPr>
          <a:lstStyle/>
          <a:p>
            <a:r>
              <a:rPr lang="en-US" dirty="0" smtClean="0"/>
              <a:t>Try Yourself</a:t>
            </a:r>
            <a:endParaRPr lang="en-US" dirty="0"/>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2958264804"/>
                  </p:ext>
                </p:extLst>
              </p:nvPr>
            </p:nvGraphicFramePr>
            <p:xfrm>
              <a:off x="2514600" y="1960807"/>
              <a:ext cx="6477000" cy="4278194"/>
            </p:xfrm>
            <a:graphic>
              <a:graphicData uri="http://schemas.openxmlformats.org/drawingml/2006/table">
                <a:tbl>
                  <a:tblPr firstRow="1" bandRow="1">
                    <a:tableStyleId>{5940675A-B579-460E-94D1-54222C63F5DA}</a:tableStyleId>
                  </a:tblPr>
                  <a:tblGrid>
                    <a:gridCol w="685800">
                      <a:extLst>
                        <a:ext uri="{9D8B030D-6E8A-4147-A177-3AD203B41FA5}">
                          <a16:colId xmlns:a16="http://schemas.microsoft.com/office/drawing/2014/main" val="20000"/>
                        </a:ext>
                      </a:extLst>
                    </a:gridCol>
                    <a:gridCol w="1666164">
                      <a:extLst>
                        <a:ext uri="{9D8B030D-6E8A-4147-A177-3AD203B41FA5}">
                          <a16:colId xmlns:a16="http://schemas.microsoft.com/office/drawing/2014/main" val="20001"/>
                        </a:ext>
                      </a:extLst>
                    </a:gridCol>
                    <a:gridCol w="2067636">
                      <a:extLst>
                        <a:ext uri="{9D8B030D-6E8A-4147-A177-3AD203B41FA5}">
                          <a16:colId xmlns:a16="http://schemas.microsoft.com/office/drawing/2014/main" val="20002"/>
                        </a:ext>
                      </a:extLst>
                    </a:gridCol>
                    <a:gridCol w="2057400">
                      <a:extLst>
                        <a:ext uri="{9D8B030D-6E8A-4147-A177-3AD203B41FA5}">
                          <a16:colId xmlns:a16="http://schemas.microsoft.com/office/drawing/2014/main" val="20003"/>
                        </a:ext>
                      </a:extLst>
                    </a:gridCol>
                  </a:tblGrid>
                  <a:tr h="400486">
                    <a:tc>
                      <a:txBody>
                        <a:bodyPr/>
                        <a:lstStyle/>
                        <a:p>
                          <a:pPr algn="ctr"/>
                          <a:r>
                            <a:rPr lang="en-US" dirty="0" smtClean="0"/>
                            <a:t>Part</a:t>
                          </a:r>
                          <a:endParaRPr lang="en-US" dirty="0"/>
                        </a:p>
                      </a:txBody>
                      <a:tcPr/>
                    </a:tc>
                    <a:tc>
                      <a:txBody>
                        <a:bodyPr/>
                        <a:lstStyle/>
                        <a:p>
                          <a:pPr algn="ctr"/>
                          <a:r>
                            <a:rPr lang="en-US" dirty="0" smtClean="0"/>
                            <a:t>Length in inches</a:t>
                          </a:r>
                          <a:endParaRPr lang="en-US" dirty="0"/>
                        </a:p>
                      </a:txBody>
                      <a:tcPr/>
                    </a:tc>
                    <a:tc>
                      <a:txBody>
                        <a:bodyPr/>
                        <a:lstStyle/>
                        <a:p>
                          <a:pPr algn="ctr"/>
                          <a:r>
                            <a:rPr lang="en-US" dirty="0" smtClean="0"/>
                            <a:t>Length in mm</a:t>
                          </a:r>
                          <a:r>
                            <a:rPr lang="en-US" baseline="0" dirty="0" smtClean="0"/>
                            <a:t> (nearest mm)</a:t>
                          </a:r>
                          <a:endParaRPr lang="en-US" dirty="0"/>
                        </a:p>
                      </a:txBody>
                      <a:tcPr/>
                    </a:tc>
                    <a:tc>
                      <a:txBody>
                        <a:bodyPr/>
                        <a:lstStyle/>
                        <a:p>
                          <a:pPr algn="ctr"/>
                          <a:r>
                            <a:rPr lang="en-US" dirty="0" smtClean="0"/>
                            <a:t>Length</a:t>
                          </a:r>
                          <a:r>
                            <a:rPr lang="en-US" baseline="0" dirty="0" smtClean="0"/>
                            <a:t> in cm (tenth)</a:t>
                          </a:r>
                          <a:endParaRPr lang="en-US" dirty="0"/>
                        </a:p>
                      </a:txBody>
                      <a:tcPr/>
                    </a:tc>
                    <a:extLst>
                      <a:ext uri="{0D108BD9-81ED-4DB2-BD59-A6C34878D82A}">
                        <a16:rowId xmlns:a16="http://schemas.microsoft.com/office/drawing/2014/main" val="10000"/>
                      </a:ext>
                    </a:extLst>
                  </a:tr>
                  <a:tr h="517066">
                    <a:tc>
                      <a:txBody>
                        <a:bodyPr/>
                        <a:lstStyle/>
                        <a:p>
                          <a:pPr algn="ctr"/>
                          <a:r>
                            <a:rPr lang="en-US" dirty="0" smtClean="0"/>
                            <a:t>A1</a:t>
                          </a:r>
                          <a:endParaRPr lang="en-US" dirty="0"/>
                        </a:p>
                      </a:txBody>
                      <a:tcPr/>
                    </a:tc>
                    <a:tc>
                      <a:txBody>
                        <a:bodyPr/>
                        <a:lstStyle/>
                        <a:p>
                          <a:pPr algn="l"/>
                          <a:r>
                            <a:rPr lang="en-US" dirty="0" smtClean="0"/>
                            <a:t>    3 </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4</m:t>
                                  </m:r>
                                </m:den>
                              </m:f>
                            </m:oMath>
                          </a14:m>
                          <a:r>
                            <a:rPr lang="en-US" dirty="0" smtClean="0"/>
                            <a:t>”</a:t>
                          </a:r>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1"/>
                      </a:ext>
                    </a:extLst>
                  </a:tr>
                  <a:tr h="517820">
                    <a:tc>
                      <a:txBody>
                        <a:bodyPr/>
                        <a:lstStyle/>
                        <a:p>
                          <a:pPr algn="ctr"/>
                          <a:r>
                            <a:rPr lang="en-US" dirty="0" smtClean="0"/>
                            <a:t>A2</a:t>
                          </a:r>
                          <a:endParaRPr lang="en-US" dirty="0"/>
                        </a:p>
                      </a:txBody>
                      <a:tcPr/>
                    </a:tc>
                    <a:tc>
                      <a:txBody>
                        <a:bodyPr/>
                        <a:lstStyle/>
                        <a:p>
                          <a:pPr algn="l"/>
                          <a:r>
                            <a:rPr lang="en-US" dirty="0" smtClean="0"/>
                            <a:t>    4</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7</m:t>
                                  </m:r>
                                </m:num>
                                <m:den>
                                  <m:r>
                                    <a:rPr lang="en-US" b="0" i="1" smtClean="0">
                                      <a:latin typeface="Cambria Math" panose="02040503050406030204" pitchFamily="18" charset="0"/>
                                    </a:rPr>
                                    <m:t>16</m:t>
                                  </m:r>
                                </m:den>
                              </m:f>
                              <m:r>
                                <a:rPr lang="en-US" b="0" i="1" smtClean="0">
                                  <a:latin typeface="Cambria Math" panose="02040503050406030204" pitchFamily="18" charset="0"/>
                                </a:rPr>
                                <m:t>"</m:t>
                              </m:r>
                            </m:oMath>
                          </a14:m>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2"/>
                      </a:ext>
                    </a:extLst>
                  </a:tr>
                  <a:tr h="523855">
                    <a:tc>
                      <a:txBody>
                        <a:bodyPr/>
                        <a:lstStyle/>
                        <a:p>
                          <a:pPr algn="ctr"/>
                          <a:r>
                            <a:rPr lang="en-US" dirty="0" smtClean="0"/>
                            <a:t>T1</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2</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8</m:t>
                                  </m:r>
                                </m:den>
                              </m:f>
                              <m:r>
                                <a:rPr lang="en-US" b="0" i="1" smtClean="0">
                                  <a:latin typeface="Cambria Math" panose="02040503050406030204" pitchFamily="18" charset="0"/>
                                </a:rPr>
                                <m:t>"</m:t>
                              </m:r>
                            </m:oMath>
                          </a14:m>
                          <a:endParaRPr lang="en-US" dirty="0"/>
                        </a:p>
                      </a:txBody>
                      <a:tcPr/>
                    </a:tc>
                    <a:tc>
                      <a:txBody>
                        <a:bodyPr/>
                        <a:lstStyle/>
                        <a:p>
                          <a:pPr algn="ctr"/>
                          <a:endParaRPr lang="en-US"/>
                        </a:p>
                      </a:txBody>
                      <a:tcPr/>
                    </a:tc>
                    <a:tc>
                      <a:txBody>
                        <a:bodyPr/>
                        <a:lstStyle/>
                        <a:p>
                          <a:pPr algn="ctr"/>
                          <a:endParaRPr lang="en-US"/>
                        </a:p>
                      </a:txBody>
                      <a:tcPr/>
                    </a:tc>
                    <a:extLst>
                      <a:ext uri="{0D108BD9-81ED-4DB2-BD59-A6C34878D82A}">
                        <a16:rowId xmlns:a16="http://schemas.microsoft.com/office/drawing/2014/main" val="10003"/>
                      </a:ext>
                    </a:extLst>
                  </a:tr>
                  <a:tr h="519534">
                    <a:tc>
                      <a:txBody>
                        <a:bodyPr/>
                        <a:lstStyle/>
                        <a:p>
                          <a:pPr algn="ctr"/>
                          <a:r>
                            <a:rPr lang="en-US" dirty="0" smtClean="0"/>
                            <a:t>T2</a:t>
                          </a:r>
                          <a:endParaRPr lang="en-US" dirty="0"/>
                        </a:p>
                      </a:txBody>
                      <a:tcPr/>
                    </a:tc>
                    <a:tc>
                      <a:txBody>
                        <a:bodyPr/>
                        <a:lstStyle/>
                        <a:p>
                          <a:pPr algn="l"/>
                          <a:r>
                            <a:rPr lang="en-US" dirty="0" smtClean="0"/>
                            <a:t>    3</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9</m:t>
                                  </m:r>
                                </m:num>
                                <m:den>
                                  <m:r>
                                    <a:rPr lang="en-US" b="0" i="1" smtClean="0">
                                      <a:latin typeface="Cambria Math" panose="02040503050406030204" pitchFamily="18" charset="0"/>
                                    </a:rPr>
                                    <m:t>16</m:t>
                                  </m:r>
                                </m:den>
                              </m:f>
                              <m:r>
                                <a:rPr lang="en-US" b="0" i="1" smtClean="0">
                                  <a:latin typeface="Cambria Math" panose="02040503050406030204" pitchFamily="18" charset="0"/>
                                </a:rPr>
                                <m:t>"</m:t>
                              </m:r>
                            </m:oMath>
                          </a14:m>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4"/>
                      </a:ext>
                    </a:extLst>
                  </a:tr>
                  <a:tr h="523718">
                    <a:tc>
                      <a:txBody>
                        <a:bodyPr/>
                        <a:lstStyle/>
                        <a:p>
                          <a:pPr algn="ctr"/>
                          <a:r>
                            <a:rPr lang="en-US" dirty="0" smtClean="0"/>
                            <a:t>FB1</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1</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15</m:t>
                                  </m:r>
                                </m:num>
                                <m:den>
                                  <m:r>
                                    <a:rPr lang="en-US" b="0" i="1" smtClean="0">
                                      <a:latin typeface="Cambria Math" panose="02040503050406030204" pitchFamily="18" charset="0"/>
                                    </a:rPr>
                                    <m:t>16</m:t>
                                  </m:r>
                                </m:den>
                              </m:f>
                              <m:r>
                                <a:rPr lang="en-US" b="0" i="1" smtClean="0">
                                  <a:latin typeface="Cambria Math" panose="02040503050406030204" pitchFamily="18" charset="0"/>
                                </a:rPr>
                                <m:t>"</m:t>
                              </m:r>
                            </m:oMath>
                          </a14:m>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5"/>
                      </a:ext>
                    </a:extLst>
                  </a:tr>
                  <a:tr h="517066">
                    <a:tc>
                      <a:txBody>
                        <a:bodyPr/>
                        <a:lstStyle/>
                        <a:p>
                          <a:pPr algn="ctr"/>
                          <a:r>
                            <a:rPr lang="en-US" dirty="0" smtClean="0"/>
                            <a:t>FB2</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3</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r>
                                <a:rPr lang="en-US" b="0" i="1" smtClean="0">
                                  <a:latin typeface="Cambria Math" panose="02040503050406030204" pitchFamily="18" charset="0"/>
                                </a:rPr>
                                <m:t>"</m:t>
                              </m:r>
                            </m:oMath>
                          </a14:m>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6"/>
                      </a:ext>
                    </a:extLst>
                  </a:tr>
                  <a:tr h="519055">
                    <a:tc>
                      <a:txBody>
                        <a:bodyPr/>
                        <a:lstStyle/>
                        <a:p>
                          <a:pPr algn="ctr"/>
                          <a:r>
                            <a:rPr lang="en-US" dirty="0" smtClean="0"/>
                            <a:t>FB3</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5</a:t>
                          </a:r>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8</m:t>
                                  </m:r>
                                </m:den>
                              </m:f>
                              <m:r>
                                <a:rPr lang="en-US" b="0" i="1" smtClean="0">
                                  <a:latin typeface="Cambria Math" panose="02040503050406030204" pitchFamily="18" charset="0"/>
                                </a:rPr>
                                <m:t>"</m:t>
                              </m:r>
                            </m:oMath>
                          </a14:m>
                          <a:endParaRPr lang="en-US" dirty="0"/>
                        </a:p>
                      </a:txBody>
                      <a:tcPr/>
                    </a:tc>
                    <a:tc>
                      <a:txBody>
                        <a:bodyPr/>
                        <a:lstStyle/>
                        <a:p>
                          <a:pPr algn="ctr"/>
                          <a:endParaRPr lang="en-US" dirty="0"/>
                        </a:p>
                      </a:txBody>
                      <a:tcPr/>
                    </a:tc>
                    <a:tc>
                      <a:txBody>
                        <a:bodyPr/>
                        <a:lstStyle/>
                        <a:p>
                          <a:pPr algn="ctr"/>
                          <a:endParaRPr lang="en-US" dirty="0"/>
                        </a:p>
                      </a:txBody>
                      <a:tcPr/>
                    </a:tc>
                    <a:extLst>
                      <a:ext uri="{0D108BD9-81ED-4DB2-BD59-A6C34878D82A}">
                        <a16:rowId xmlns:a16="http://schemas.microsoft.com/office/drawing/2014/main" val="10007"/>
                      </a:ext>
                    </a:extLst>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2958264804"/>
                  </p:ext>
                </p:extLst>
              </p:nvPr>
            </p:nvGraphicFramePr>
            <p:xfrm>
              <a:off x="2514600" y="1960807"/>
              <a:ext cx="6477000" cy="4278194"/>
            </p:xfrm>
            <a:graphic>
              <a:graphicData uri="http://schemas.openxmlformats.org/drawingml/2006/table">
                <a:tbl>
                  <a:tblPr firstRow="1" bandRow="1">
                    <a:tableStyleId>{5940675A-B579-460E-94D1-54222C63F5DA}</a:tableStyleId>
                  </a:tblPr>
                  <a:tblGrid>
                    <a:gridCol w="685800"/>
                    <a:gridCol w="1666164"/>
                    <a:gridCol w="2067636"/>
                    <a:gridCol w="2057400"/>
                  </a:tblGrid>
                  <a:tr h="640080">
                    <a:tc>
                      <a:txBody>
                        <a:bodyPr/>
                        <a:lstStyle/>
                        <a:p>
                          <a:pPr algn="ctr"/>
                          <a:r>
                            <a:rPr lang="en-US" dirty="0" smtClean="0"/>
                            <a:t>Part</a:t>
                          </a:r>
                          <a:endParaRPr lang="en-US" dirty="0"/>
                        </a:p>
                      </a:txBody>
                      <a:tcPr/>
                    </a:tc>
                    <a:tc>
                      <a:txBody>
                        <a:bodyPr/>
                        <a:lstStyle/>
                        <a:p>
                          <a:pPr algn="ctr"/>
                          <a:r>
                            <a:rPr lang="en-US" dirty="0" smtClean="0"/>
                            <a:t>Length in inches</a:t>
                          </a:r>
                          <a:endParaRPr lang="en-US" dirty="0"/>
                        </a:p>
                      </a:txBody>
                      <a:tcPr/>
                    </a:tc>
                    <a:tc>
                      <a:txBody>
                        <a:bodyPr/>
                        <a:lstStyle/>
                        <a:p>
                          <a:pPr algn="ctr"/>
                          <a:r>
                            <a:rPr lang="en-US" dirty="0" smtClean="0"/>
                            <a:t>Length in mm</a:t>
                          </a:r>
                          <a:r>
                            <a:rPr lang="en-US" baseline="0" dirty="0" smtClean="0"/>
                            <a:t> (nearest mm)</a:t>
                          </a:r>
                          <a:endParaRPr lang="en-US" dirty="0"/>
                        </a:p>
                      </a:txBody>
                      <a:tcPr/>
                    </a:tc>
                    <a:tc>
                      <a:txBody>
                        <a:bodyPr/>
                        <a:lstStyle/>
                        <a:p>
                          <a:pPr algn="ctr"/>
                          <a:r>
                            <a:rPr lang="en-US" dirty="0" smtClean="0"/>
                            <a:t>Length</a:t>
                          </a:r>
                          <a:r>
                            <a:rPr lang="en-US" baseline="0" dirty="0" smtClean="0"/>
                            <a:t> in cm (tenth)</a:t>
                          </a:r>
                          <a:endParaRPr lang="en-US" dirty="0"/>
                        </a:p>
                      </a:txBody>
                      <a:tcPr/>
                    </a:tc>
                  </a:tr>
                  <a:tr h="517066">
                    <a:tc>
                      <a:txBody>
                        <a:bodyPr/>
                        <a:lstStyle/>
                        <a:p>
                          <a:pPr algn="ctr"/>
                          <a:r>
                            <a:rPr lang="en-US" dirty="0" smtClean="0"/>
                            <a:t>A1</a:t>
                          </a:r>
                          <a:endParaRPr lang="en-US" dirty="0"/>
                        </a:p>
                      </a:txBody>
                      <a:tcPr/>
                    </a:tc>
                    <a:tc>
                      <a:txBody>
                        <a:bodyPr/>
                        <a:lstStyle/>
                        <a:p>
                          <a:endParaRPr lang="en-US"/>
                        </a:p>
                      </a:txBody>
                      <a:tcPr>
                        <a:blipFill rotWithShape="0">
                          <a:blip r:embed="rId2"/>
                          <a:stretch>
                            <a:fillRect l="-41758" t="-130588" r="-249084" b="-605882"/>
                          </a:stretch>
                        </a:blipFill>
                      </a:tcPr>
                    </a:tc>
                    <a:tc>
                      <a:txBody>
                        <a:bodyPr/>
                        <a:lstStyle/>
                        <a:p>
                          <a:pPr algn="ctr"/>
                          <a:endParaRPr lang="en-US" dirty="0"/>
                        </a:p>
                      </a:txBody>
                      <a:tcPr/>
                    </a:tc>
                    <a:tc>
                      <a:txBody>
                        <a:bodyPr/>
                        <a:lstStyle/>
                        <a:p>
                          <a:pPr algn="ctr"/>
                          <a:endParaRPr lang="en-US" dirty="0"/>
                        </a:p>
                      </a:txBody>
                      <a:tcPr/>
                    </a:tc>
                  </a:tr>
                  <a:tr h="517820">
                    <a:tc>
                      <a:txBody>
                        <a:bodyPr/>
                        <a:lstStyle/>
                        <a:p>
                          <a:pPr algn="ctr"/>
                          <a:r>
                            <a:rPr lang="en-US" dirty="0" smtClean="0"/>
                            <a:t>A2</a:t>
                          </a:r>
                          <a:endParaRPr lang="en-US" dirty="0"/>
                        </a:p>
                      </a:txBody>
                      <a:tcPr/>
                    </a:tc>
                    <a:tc>
                      <a:txBody>
                        <a:bodyPr/>
                        <a:lstStyle/>
                        <a:p>
                          <a:endParaRPr lang="en-US"/>
                        </a:p>
                      </a:txBody>
                      <a:tcPr>
                        <a:blipFill rotWithShape="0">
                          <a:blip r:embed="rId2"/>
                          <a:stretch>
                            <a:fillRect l="-41758" t="-230588" r="-249084" b="-505882"/>
                          </a:stretch>
                        </a:blipFill>
                      </a:tcPr>
                    </a:tc>
                    <a:tc>
                      <a:txBody>
                        <a:bodyPr/>
                        <a:lstStyle/>
                        <a:p>
                          <a:pPr algn="ctr"/>
                          <a:endParaRPr lang="en-US" dirty="0"/>
                        </a:p>
                      </a:txBody>
                      <a:tcPr/>
                    </a:tc>
                    <a:tc>
                      <a:txBody>
                        <a:bodyPr/>
                        <a:lstStyle/>
                        <a:p>
                          <a:pPr algn="ctr"/>
                          <a:endParaRPr lang="en-US" dirty="0"/>
                        </a:p>
                      </a:txBody>
                      <a:tcPr/>
                    </a:tc>
                  </a:tr>
                  <a:tr h="523855">
                    <a:tc>
                      <a:txBody>
                        <a:bodyPr/>
                        <a:lstStyle/>
                        <a:p>
                          <a:pPr algn="ctr"/>
                          <a:r>
                            <a:rPr lang="en-US" dirty="0" smtClean="0"/>
                            <a:t>T1</a:t>
                          </a:r>
                          <a:endParaRPr lang="en-US" dirty="0"/>
                        </a:p>
                      </a:txBody>
                      <a:tcPr/>
                    </a:tc>
                    <a:tc>
                      <a:txBody>
                        <a:bodyPr/>
                        <a:lstStyle/>
                        <a:p>
                          <a:endParaRPr lang="en-US"/>
                        </a:p>
                      </a:txBody>
                      <a:tcPr>
                        <a:blipFill rotWithShape="0">
                          <a:blip r:embed="rId2"/>
                          <a:stretch>
                            <a:fillRect l="-41758" t="-326744" r="-249084" b="-400000"/>
                          </a:stretch>
                        </a:blipFill>
                      </a:tcPr>
                    </a:tc>
                    <a:tc>
                      <a:txBody>
                        <a:bodyPr/>
                        <a:lstStyle/>
                        <a:p>
                          <a:pPr algn="ctr"/>
                          <a:endParaRPr lang="en-US"/>
                        </a:p>
                      </a:txBody>
                      <a:tcPr/>
                    </a:tc>
                    <a:tc>
                      <a:txBody>
                        <a:bodyPr/>
                        <a:lstStyle/>
                        <a:p>
                          <a:pPr algn="ctr"/>
                          <a:endParaRPr lang="en-US"/>
                        </a:p>
                      </a:txBody>
                      <a:tcPr/>
                    </a:tc>
                  </a:tr>
                  <a:tr h="519534">
                    <a:tc>
                      <a:txBody>
                        <a:bodyPr/>
                        <a:lstStyle/>
                        <a:p>
                          <a:pPr algn="ctr"/>
                          <a:r>
                            <a:rPr lang="en-US" dirty="0" smtClean="0"/>
                            <a:t>T2</a:t>
                          </a:r>
                          <a:endParaRPr lang="en-US" dirty="0"/>
                        </a:p>
                      </a:txBody>
                      <a:tcPr/>
                    </a:tc>
                    <a:tc>
                      <a:txBody>
                        <a:bodyPr/>
                        <a:lstStyle/>
                        <a:p>
                          <a:endParaRPr lang="en-US"/>
                        </a:p>
                      </a:txBody>
                      <a:tcPr>
                        <a:blipFill rotWithShape="0">
                          <a:blip r:embed="rId2"/>
                          <a:stretch>
                            <a:fillRect l="-41758" t="-426744" r="-249084" b="-300000"/>
                          </a:stretch>
                        </a:blipFill>
                      </a:tcPr>
                    </a:tc>
                    <a:tc>
                      <a:txBody>
                        <a:bodyPr/>
                        <a:lstStyle/>
                        <a:p>
                          <a:pPr algn="ctr"/>
                          <a:endParaRPr lang="en-US" dirty="0"/>
                        </a:p>
                      </a:txBody>
                      <a:tcPr/>
                    </a:tc>
                    <a:tc>
                      <a:txBody>
                        <a:bodyPr/>
                        <a:lstStyle/>
                        <a:p>
                          <a:pPr algn="ctr"/>
                          <a:endParaRPr lang="en-US" dirty="0"/>
                        </a:p>
                      </a:txBody>
                      <a:tcPr/>
                    </a:tc>
                  </a:tr>
                  <a:tr h="523718">
                    <a:tc>
                      <a:txBody>
                        <a:bodyPr/>
                        <a:lstStyle/>
                        <a:p>
                          <a:pPr algn="ctr"/>
                          <a:r>
                            <a:rPr lang="en-US" dirty="0" smtClean="0"/>
                            <a:t>FB1</a:t>
                          </a:r>
                          <a:endParaRPr lang="en-US" dirty="0"/>
                        </a:p>
                      </a:txBody>
                      <a:tcPr/>
                    </a:tc>
                    <a:tc>
                      <a:txBody>
                        <a:bodyPr/>
                        <a:lstStyle/>
                        <a:p>
                          <a:endParaRPr lang="en-US"/>
                        </a:p>
                      </a:txBody>
                      <a:tcPr>
                        <a:blipFill rotWithShape="0">
                          <a:blip r:embed="rId2"/>
                          <a:stretch>
                            <a:fillRect l="-41758" t="-526744" r="-249084" b="-200000"/>
                          </a:stretch>
                        </a:blipFill>
                      </a:tcPr>
                    </a:tc>
                    <a:tc>
                      <a:txBody>
                        <a:bodyPr/>
                        <a:lstStyle/>
                        <a:p>
                          <a:pPr algn="ctr"/>
                          <a:endParaRPr lang="en-US" dirty="0"/>
                        </a:p>
                      </a:txBody>
                      <a:tcPr/>
                    </a:tc>
                    <a:tc>
                      <a:txBody>
                        <a:bodyPr/>
                        <a:lstStyle/>
                        <a:p>
                          <a:pPr algn="ctr"/>
                          <a:endParaRPr lang="en-US" dirty="0"/>
                        </a:p>
                      </a:txBody>
                      <a:tcPr/>
                    </a:tc>
                  </a:tr>
                  <a:tr h="517066">
                    <a:tc>
                      <a:txBody>
                        <a:bodyPr/>
                        <a:lstStyle/>
                        <a:p>
                          <a:pPr algn="ctr"/>
                          <a:r>
                            <a:rPr lang="en-US" dirty="0" smtClean="0"/>
                            <a:t>FB2</a:t>
                          </a:r>
                          <a:endParaRPr lang="en-US" dirty="0"/>
                        </a:p>
                      </a:txBody>
                      <a:tcPr/>
                    </a:tc>
                    <a:tc>
                      <a:txBody>
                        <a:bodyPr/>
                        <a:lstStyle/>
                        <a:p>
                          <a:endParaRPr lang="en-US"/>
                        </a:p>
                      </a:txBody>
                      <a:tcPr>
                        <a:blipFill rotWithShape="0">
                          <a:blip r:embed="rId2"/>
                          <a:stretch>
                            <a:fillRect l="-41758" t="-634118" r="-249084" b="-102353"/>
                          </a:stretch>
                        </a:blipFill>
                      </a:tcPr>
                    </a:tc>
                    <a:tc>
                      <a:txBody>
                        <a:bodyPr/>
                        <a:lstStyle/>
                        <a:p>
                          <a:pPr algn="ctr"/>
                          <a:endParaRPr lang="en-US" dirty="0"/>
                        </a:p>
                      </a:txBody>
                      <a:tcPr/>
                    </a:tc>
                    <a:tc>
                      <a:txBody>
                        <a:bodyPr/>
                        <a:lstStyle/>
                        <a:p>
                          <a:pPr algn="ctr"/>
                          <a:endParaRPr lang="en-US" dirty="0"/>
                        </a:p>
                      </a:txBody>
                      <a:tcPr/>
                    </a:tc>
                  </a:tr>
                  <a:tr h="519055">
                    <a:tc>
                      <a:txBody>
                        <a:bodyPr/>
                        <a:lstStyle/>
                        <a:p>
                          <a:pPr algn="ctr"/>
                          <a:r>
                            <a:rPr lang="en-US" dirty="0" smtClean="0"/>
                            <a:t>FB3</a:t>
                          </a:r>
                          <a:endParaRPr lang="en-US" dirty="0"/>
                        </a:p>
                      </a:txBody>
                      <a:tcPr/>
                    </a:tc>
                    <a:tc>
                      <a:txBody>
                        <a:bodyPr/>
                        <a:lstStyle/>
                        <a:p>
                          <a:endParaRPr lang="en-US"/>
                        </a:p>
                      </a:txBody>
                      <a:tcPr>
                        <a:blipFill rotWithShape="0">
                          <a:blip r:embed="rId2"/>
                          <a:stretch>
                            <a:fillRect l="-41758" t="-734118" r="-249084" b="-2353"/>
                          </a:stretch>
                        </a:blipFill>
                      </a:tcPr>
                    </a:tc>
                    <a:tc>
                      <a:txBody>
                        <a:bodyPr/>
                        <a:lstStyle/>
                        <a:p>
                          <a:pPr algn="ctr"/>
                          <a:endParaRPr lang="en-US" dirty="0"/>
                        </a:p>
                      </a:txBody>
                      <a:tcPr/>
                    </a:tc>
                    <a:tc>
                      <a:txBody>
                        <a:bodyPr/>
                        <a:lstStyle/>
                        <a:p>
                          <a:pPr algn="ctr"/>
                          <a:endParaRPr lang="en-US" dirty="0"/>
                        </a:p>
                      </a:txBody>
                      <a:tcPr/>
                    </a:tc>
                  </a:tr>
                </a:tbl>
              </a:graphicData>
            </a:graphic>
          </p:graphicFrame>
        </mc:Fallback>
      </mc:AlternateContent>
    </p:spTree>
    <p:extLst>
      <p:ext uri="{BB962C8B-B14F-4D97-AF65-F5344CB8AC3E}">
        <p14:creationId xmlns:p14="http://schemas.microsoft.com/office/powerpoint/2010/main" val="24203522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685800"/>
            <a:ext cx="7924800" cy="4277911"/>
          </a:xfrm>
        </p:spPr>
        <p:txBody>
          <a:bodyPr>
            <a:normAutofit/>
          </a:bodyPr>
          <a:lstStyle/>
          <a:p>
            <a:pPr algn="l"/>
            <a:r>
              <a:rPr lang="en-US" dirty="0"/>
              <a:t>Objectives</a:t>
            </a:r>
            <a:endParaRPr lang="en-US" dirty="0" smtClean="0"/>
          </a:p>
          <a:p>
            <a:pPr marL="457200" indent="-457200" algn="l">
              <a:buFont typeface="Wingdings" panose="05000000000000000000" pitchFamily="2" charset="2"/>
              <a:buChar char="Ø"/>
            </a:pPr>
            <a:r>
              <a:rPr lang="en-US" dirty="0" smtClean="0"/>
              <a:t>Converting </a:t>
            </a:r>
            <a:r>
              <a:rPr lang="en-US" b="1" dirty="0"/>
              <a:t>Length</a:t>
            </a:r>
            <a:r>
              <a:rPr lang="en-US" dirty="0"/>
              <a:t> Units – English and Metric </a:t>
            </a:r>
            <a:r>
              <a:rPr lang="en-US" dirty="0" smtClean="0"/>
              <a:t>Systems</a:t>
            </a:r>
            <a:endParaRPr lang="en-US" dirty="0"/>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As discussed in the last class, there are many different ways of measuring and many different units.  The majority of these are important in all areas of trades, but the most commonly used is converting length units, so we will start with these and then look at various different units to work with.</a:t>
            </a:r>
          </a:p>
          <a:p>
            <a:r>
              <a:rPr lang="en-US" dirty="0" smtClean="0"/>
              <a:t>See conversion sheet</a:t>
            </a:r>
            <a:endParaRPr lang="en-US" dirty="0"/>
          </a:p>
        </p:txBody>
      </p:sp>
      <p:sp>
        <p:nvSpPr>
          <p:cNvPr id="3" name="Title 2"/>
          <p:cNvSpPr>
            <a:spLocks noGrp="1"/>
          </p:cNvSpPr>
          <p:nvPr>
            <p:ph type="title"/>
          </p:nvPr>
        </p:nvSpPr>
        <p:spPr/>
        <p:txBody>
          <a:bodyPr>
            <a:normAutofit/>
          </a:bodyPr>
          <a:lstStyle/>
          <a:p>
            <a:r>
              <a:rPr lang="en-US" dirty="0"/>
              <a:t>Converting Length </a:t>
            </a:r>
            <a:r>
              <a:rPr lang="en-US" dirty="0" smtClean="0"/>
              <a:t>Units</a:t>
            </a:r>
            <a:endParaRPr lang="en-US" dirty="0"/>
          </a:p>
        </p:txBody>
      </p:sp>
    </p:spTree>
    <p:extLst>
      <p:ext uri="{BB962C8B-B14F-4D97-AF65-F5344CB8AC3E}">
        <p14:creationId xmlns:p14="http://schemas.microsoft.com/office/powerpoint/2010/main" val="37638350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228600" y="1143000"/>
                <a:ext cx="8458200" cy="4864291"/>
              </a:xfrm>
            </p:spPr>
            <p:txBody>
              <a:bodyPr>
                <a:normAutofit fontScale="92500" lnSpcReduction="10000"/>
              </a:bodyPr>
              <a:lstStyle/>
              <a:p>
                <a:r>
                  <a:rPr lang="en-US" dirty="0" smtClean="0"/>
                  <a:t>Since, 12 in = 1 ft we write this as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12 </m:t>
                        </m:r>
                        <m:r>
                          <a:rPr lang="en-US" i="1">
                            <a:latin typeface="Cambria Math" panose="02040503050406030204" pitchFamily="18" charset="0"/>
                          </a:rPr>
                          <m:t>𝑖𝑛</m:t>
                        </m:r>
                      </m:num>
                      <m:den>
                        <m:r>
                          <a:rPr lang="en-US" i="1">
                            <a:latin typeface="Cambria Math" panose="02040503050406030204" pitchFamily="18" charset="0"/>
                          </a:rPr>
                          <m:t>1 </m:t>
                        </m:r>
                        <m:r>
                          <a:rPr lang="en-US" i="1">
                            <a:latin typeface="Cambria Math" panose="02040503050406030204" pitchFamily="18" charset="0"/>
                          </a:rPr>
                          <m:t>𝑓𝑡</m:t>
                        </m:r>
                      </m:den>
                    </m:f>
                  </m:oMath>
                </a14:m>
                <a:r>
                  <a:rPr lang="en-US" dirty="0"/>
                  <a:t> or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1 </m:t>
                        </m:r>
                        <m:r>
                          <a:rPr lang="en-US" i="1">
                            <a:latin typeface="Cambria Math" panose="02040503050406030204" pitchFamily="18" charset="0"/>
                          </a:rPr>
                          <m:t>𝑓𝑡</m:t>
                        </m:r>
                      </m:num>
                      <m:den>
                        <m:r>
                          <a:rPr lang="en-US" i="1">
                            <a:latin typeface="Cambria Math" panose="02040503050406030204" pitchFamily="18" charset="0"/>
                          </a:rPr>
                          <m:t>12 </m:t>
                        </m:r>
                        <m:r>
                          <a:rPr lang="en-US" i="1">
                            <a:latin typeface="Cambria Math" panose="02040503050406030204" pitchFamily="18" charset="0"/>
                          </a:rPr>
                          <m:t>𝑖𝑛</m:t>
                        </m:r>
                      </m:den>
                    </m:f>
                  </m:oMath>
                </a14:m>
                <a:r>
                  <a:rPr lang="en-US" dirty="0"/>
                  <a:t> </a:t>
                </a:r>
                <a:r>
                  <a:rPr lang="en-US" dirty="0" smtClean="0"/>
                  <a:t>.</a:t>
                </a:r>
              </a:p>
              <a:p>
                <a:r>
                  <a:rPr lang="en-US" dirty="0" smtClean="0"/>
                  <a:t>Or, since 1 in = 25.4 mm, we write </a:t>
                </a:r>
                <a14:m>
                  <m:oMath xmlns:m="http://schemas.openxmlformats.org/officeDocument/2006/math">
                    <m:f>
                      <m:fPr>
                        <m:ctrlPr>
                          <a:rPr lang="en-US" i="1">
                            <a:latin typeface="Cambria Math" panose="02040503050406030204" pitchFamily="18" charset="0"/>
                          </a:rPr>
                        </m:ctrlPr>
                      </m:fPr>
                      <m:num>
                        <m:r>
                          <a:rPr lang="en-US" b="0" i="1" smtClean="0">
                            <a:latin typeface="Cambria Math" panose="02040503050406030204" pitchFamily="18" charset="0"/>
                          </a:rPr>
                          <m:t>1</m:t>
                        </m:r>
                        <m:r>
                          <a:rPr lang="en-US" i="1">
                            <a:latin typeface="Cambria Math" panose="02040503050406030204" pitchFamily="18" charset="0"/>
                          </a:rPr>
                          <m:t> </m:t>
                        </m:r>
                        <m:r>
                          <a:rPr lang="en-US" i="1">
                            <a:latin typeface="Cambria Math" panose="02040503050406030204" pitchFamily="18" charset="0"/>
                          </a:rPr>
                          <m:t>𝑖𝑛</m:t>
                        </m:r>
                      </m:num>
                      <m:den>
                        <m:r>
                          <a:rPr lang="en-US" b="0" i="1" smtClean="0">
                            <a:latin typeface="Cambria Math" panose="02040503050406030204" pitchFamily="18" charset="0"/>
                          </a:rPr>
                          <m:t>25.4 </m:t>
                        </m:r>
                        <m:r>
                          <a:rPr lang="en-US" b="0" i="1" smtClean="0">
                            <a:latin typeface="Cambria Math" panose="02040503050406030204" pitchFamily="18" charset="0"/>
                          </a:rPr>
                          <m:t>𝑚𝑚</m:t>
                        </m:r>
                      </m:den>
                    </m:f>
                  </m:oMath>
                </a14:m>
                <a:r>
                  <a:rPr lang="en-US" dirty="0"/>
                  <a:t> or </a:t>
                </a:r>
                <a14:m>
                  <m:oMath xmlns:m="http://schemas.openxmlformats.org/officeDocument/2006/math">
                    <m:f>
                      <m:fPr>
                        <m:ctrlPr>
                          <a:rPr lang="en-US" i="1">
                            <a:latin typeface="Cambria Math" panose="02040503050406030204" pitchFamily="18" charset="0"/>
                          </a:rPr>
                        </m:ctrlPr>
                      </m:fPr>
                      <m:num>
                        <m:r>
                          <a:rPr lang="en-US" b="0" i="1" smtClean="0">
                            <a:latin typeface="Cambria Math" panose="02040503050406030204" pitchFamily="18" charset="0"/>
                          </a:rPr>
                          <m:t>25.4 </m:t>
                        </m:r>
                        <m:r>
                          <a:rPr lang="en-US" b="0" i="1" smtClean="0">
                            <a:latin typeface="Cambria Math" panose="02040503050406030204" pitchFamily="18" charset="0"/>
                          </a:rPr>
                          <m:t>𝑚𝑚</m:t>
                        </m:r>
                      </m:num>
                      <m:den>
                        <m:r>
                          <a:rPr lang="en-US" i="1">
                            <a:latin typeface="Cambria Math" panose="02040503050406030204" pitchFamily="18" charset="0"/>
                          </a:rPr>
                          <m:t>1</m:t>
                        </m:r>
                        <m:r>
                          <a:rPr lang="en-US" b="0" i="1" smtClean="0">
                            <a:latin typeface="Cambria Math" panose="02040503050406030204" pitchFamily="18" charset="0"/>
                          </a:rPr>
                          <m:t> </m:t>
                        </m:r>
                        <m:r>
                          <a:rPr lang="en-US" b="0" i="1" smtClean="0">
                            <a:latin typeface="Cambria Math" panose="02040503050406030204" pitchFamily="18" charset="0"/>
                          </a:rPr>
                          <m:t>𝑖𝑛</m:t>
                        </m:r>
                      </m:den>
                    </m:f>
                  </m:oMath>
                </a14:m>
                <a:r>
                  <a:rPr lang="en-US" dirty="0" smtClean="0"/>
                  <a:t>.</a:t>
                </a:r>
              </a:p>
              <a:p>
                <a:r>
                  <a:rPr lang="en-US" dirty="0" smtClean="0"/>
                  <a:t>Or, since 1 cm = 10 mm, we write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1 </m:t>
                        </m:r>
                        <m:r>
                          <a:rPr lang="en-US" b="0" i="1" smtClean="0">
                            <a:latin typeface="Cambria Math" panose="02040503050406030204" pitchFamily="18" charset="0"/>
                          </a:rPr>
                          <m:t>𝑐𝑚</m:t>
                        </m:r>
                      </m:num>
                      <m:den>
                        <m:r>
                          <a:rPr lang="en-US" b="0" i="1" smtClean="0">
                            <a:latin typeface="Cambria Math" panose="02040503050406030204" pitchFamily="18" charset="0"/>
                          </a:rPr>
                          <m:t>10</m:t>
                        </m:r>
                        <m:r>
                          <a:rPr lang="en-US" i="1">
                            <a:latin typeface="Cambria Math" panose="02040503050406030204" pitchFamily="18" charset="0"/>
                          </a:rPr>
                          <m:t> </m:t>
                        </m:r>
                        <m:r>
                          <a:rPr lang="en-US" i="1">
                            <a:latin typeface="Cambria Math" panose="02040503050406030204" pitchFamily="18" charset="0"/>
                          </a:rPr>
                          <m:t>𝑚𝑚</m:t>
                        </m:r>
                      </m:den>
                    </m:f>
                  </m:oMath>
                </a14:m>
                <a:r>
                  <a:rPr lang="en-US" dirty="0"/>
                  <a:t> or </a:t>
                </a:r>
                <a14:m>
                  <m:oMath xmlns:m="http://schemas.openxmlformats.org/officeDocument/2006/math">
                    <m:f>
                      <m:fPr>
                        <m:ctrlPr>
                          <a:rPr lang="en-US" i="1">
                            <a:latin typeface="Cambria Math" panose="02040503050406030204" pitchFamily="18" charset="0"/>
                          </a:rPr>
                        </m:ctrlPr>
                      </m:fPr>
                      <m:num>
                        <m:r>
                          <a:rPr lang="en-US" b="0" i="1" smtClean="0">
                            <a:latin typeface="Cambria Math" panose="02040503050406030204" pitchFamily="18" charset="0"/>
                          </a:rPr>
                          <m:t>10</m:t>
                        </m:r>
                        <m:r>
                          <a:rPr lang="en-US" i="1">
                            <a:latin typeface="Cambria Math" panose="02040503050406030204" pitchFamily="18" charset="0"/>
                          </a:rPr>
                          <m:t> </m:t>
                        </m:r>
                        <m:r>
                          <a:rPr lang="en-US" i="1">
                            <a:latin typeface="Cambria Math" panose="02040503050406030204" pitchFamily="18" charset="0"/>
                          </a:rPr>
                          <m:t>𝑚𝑚</m:t>
                        </m:r>
                      </m:num>
                      <m:den>
                        <m:r>
                          <a:rPr lang="en-US" i="1">
                            <a:latin typeface="Cambria Math" panose="02040503050406030204" pitchFamily="18" charset="0"/>
                          </a:rPr>
                          <m:t>1 </m:t>
                        </m:r>
                        <m:r>
                          <a:rPr lang="en-US" b="0" i="1" smtClean="0">
                            <a:latin typeface="Cambria Math" panose="02040503050406030204" pitchFamily="18" charset="0"/>
                          </a:rPr>
                          <m:t>𝑐𝑚</m:t>
                        </m:r>
                      </m:den>
                    </m:f>
                  </m:oMath>
                </a14:m>
                <a:r>
                  <a:rPr lang="en-US" dirty="0" smtClean="0"/>
                  <a:t>.</a:t>
                </a:r>
                <a:endParaRPr lang="en-US" dirty="0"/>
              </a:p>
              <a:p>
                <a:r>
                  <a:rPr lang="en-US" dirty="0"/>
                  <a:t>To convert from one unit to another, multiply the value and unit you are given by one of the unity fractions so that you end up with the unit you are trying to convert to.</a:t>
                </a:r>
              </a:p>
              <a:p>
                <a:r>
                  <a:rPr lang="en-US" dirty="0"/>
                  <a:t>Why are we allowed to multiply by the unity fraction</a:t>
                </a:r>
                <a:r>
                  <a:rPr lang="en-US" dirty="0" smtClean="0"/>
                  <a:t>?</a:t>
                </a:r>
              </a:p>
              <a:p>
                <a:r>
                  <a:rPr lang="en-US" dirty="0" smtClean="0"/>
                  <a:t>This may seem unnecessary with these two conversions, but as the conversions get more difficult, using this method can help us realize if we should be multiplying or dividing by the conversion factors.</a:t>
                </a:r>
                <a:endParaRPr lang="en-US" dirty="0"/>
              </a:p>
              <a:p>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228600" y="1143000"/>
                <a:ext cx="8458200" cy="4864291"/>
              </a:xfrm>
              <a:blipFill rotWithShape="0">
                <a:blip r:embed="rId2"/>
                <a:stretch>
                  <a:fillRect t="-251" r="-1298"/>
                </a:stretch>
              </a:blipFill>
            </p:spPr>
            <p:txBody>
              <a:bodyPr/>
              <a:lstStyle/>
              <a:p>
                <a:r>
                  <a:rPr lang="en-US">
                    <a:noFill/>
                  </a:rPr>
                  <a:t> </a:t>
                </a:r>
              </a:p>
            </p:txBody>
          </p:sp>
        </mc:Fallback>
      </mc:AlternateContent>
      <p:sp>
        <p:nvSpPr>
          <p:cNvPr id="3" name="Title 2"/>
          <p:cNvSpPr>
            <a:spLocks noGrp="1"/>
          </p:cNvSpPr>
          <p:nvPr>
            <p:ph type="title"/>
          </p:nvPr>
        </p:nvSpPr>
        <p:spPr>
          <a:xfrm>
            <a:off x="304800" y="76200"/>
            <a:ext cx="8229600" cy="1143000"/>
          </a:xfrm>
        </p:spPr>
        <p:txBody>
          <a:bodyPr/>
          <a:lstStyle/>
          <a:p>
            <a:r>
              <a:rPr lang="en-US" dirty="0" smtClean="0"/>
              <a:t>Converting with Unity Fractions</a:t>
            </a:r>
            <a:endParaRPr lang="en-US" dirty="0"/>
          </a:p>
        </p:txBody>
      </p:sp>
    </p:spTree>
    <p:extLst>
      <p:ext uri="{BB962C8B-B14F-4D97-AF65-F5344CB8AC3E}">
        <p14:creationId xmlns:p14="http://schemas.microsoft.com/office/powerpoint/2010/main" val="16323434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Example:  30 in = ____ ft</a:t>
            </a:r>
          </a:p>
          <a:p>
            <a:endParaRPr lang="en-US" dirty="0" smtClean="0"/>
          </a:p>
          <a:p>
            <a:endParaRPr lang="en-US" dirty="0" smtClean="0"/>
          </a:p>
          <a:p>
            <a:endParaRPr lang="en-US" dirty="0" smtClean="0"/>
          </a:p>
          <a:p>
            <a:r>
              <a:rPr lang="en-US" dirty="0" smtClean="0"/>
              <a:t>Example:   3.8 ft = _____ in (to nearest 16</a:t>
            </a:r>
            <a:r>
              <a:rPr lang="en-US" baseline="30000" dirty="0" smtClean="0"/>
              <a:t>th</a:t>
            </a:r>
            <a:r>
              <a:rPr lang="en-US" dirty="0" smtClean="0"/>
              <a:t>)</a:t>
            </a:r>
            <a:endParaRPr lang="en-US" dirty="0"/>
          </a:p>
        </p:txBody>
      </p:sp>
      <p:sp>
        <p:nvSpPr>
          <p:cNvPr id="3" name="Title 2"/>
          <p:cNvSpPr>
            <a:spLocks noGrp="1"/>
          </p:cNvSpPr>
          <p:nvPr>
            <p:ph type="title"/>
          </p:nvPr>
        </p:nvSpPr>
        <p:spPr/>
        <p:txBody>
          <a:bodyPr>
            <a:normAutofit fontScale="90000"/>
          </a:bodyPr>
          <a:lstStyle/>
          <a:p>
            <a:r>
              <a:rPr lang="en-US" dirty="0" smtClean="0"/>
              <a:t>Converting Units within the English System - Length</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Example:  2.5 cm = ______ mm</a:t>
            </a:r>
          </a:p>
          <a:p>
            <a:endParaRPr lang="en-US" dirty="0"/>
          </a:p>
          <a:p>
            <a:endParaRPr lang="en-US" dirty="0" smtClean="0"/>
          </a:p>
          <a:p>
            <a:endParaRPr lang="en-US" dirty="0"/>
          </a:p>
          <a:p>
            <a:r>
              <a:rPr lang="en-US" dirty="0" smtClean="0"/>
              <a:t>Example:  540 mm = _______ cm</a:t>
            </a:r>
            <a:endParaRPr lang="en-US" dirty="0"/>
          </a:p>
        </p:txBody>
      </p:sp>
      <p:sp>
        <p:nvSpPr>
          <p:cNvPr id="3" name="Title 2"/>
          <p:cNvSpPr>
            <a:spLocks noGrp="1"/>
          </p:cNvSpPr>
          <p:nvPr>
            <p:ph type="title"/>
          </p:nvPr>
        </p:nvSpPr>
        <p:spPr/>
        <p:txBody>
          <a:bodyPr>
            <a:normAutofit fontScale="90000"/>
          </a:bodyPr>
          <a:lstStyle/>
          <a:p>
            <a:r>
              <a:rPr lang="en-US" dirty="0"/>
              <a:t>Converting Units within the </a:t>
            </a:r>
            <a:r>
              <a:rPr lang="en-US" dirty="0" smtClean="0"/>
              <a:t>Metric System </a:t>
            </a:r>
            <a:r>
              <a:rPr lang="en-US" dirty="0"/>
              <a:t>- Length</a:t>
            </a:r>
          </a:p>
        </p:txBody>
      </p:sp>
    </p:spTree>
    <p:extLst>
      <p:ext uri="{BB962C8B-B14F-4D97-AF65-F5344CB8AC3E}">
        <p14:creationId xmlns:p14="http://schemas.microsoft.com/office/powerpoint/2010/main" val="18930381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p:txBody>
              <a:bodyPr/>
              <a:lstStyle/>
              <a:p>
                <a:r>
                  <a:rPr lang="en-US" dirty="0" smtClean="0"/>
                  <a:t>Example:  65.8 mm = _______ in (to the nearest 16</a:t>
                </a:r>
                <a:r>
                  <a:rPr lang="en-US" baseline="30000" dirty="0" smtClean="0"/>
                  <a:t>th</a:t>
                </a:r>
                <a:r>
                  <a:rPr lang="en-US" dirty="0" smtClean="0"/>
                  <a:t>)</a:t>
                </a:r>
              </a:p>
              <a:p>
                <a:pPr marL="109728" indent="0">
                  <a:buNone/>
                </a:pPr>
                <a:endParaRPr lang="en-US" dirty="0"/>
              </a:p>
              <a:p>
                <a:pPr marL="109728" indent="0">
                  <a:buNone/>
                </a:pPr>
                <a:endParaRPr lang="en-US" dirty="0" smtClean="0"/>
              </a:p>
              <a:p>
                <a:pPr marL="109728" indent="0">
                  <a:buNone/>
                </a:pPr>
                <a:endParaRPr lang="en-US" dirty="0"/>
              </a:p>
              <a:p>
                <a:r>
                  <a:rPr lang="en-US" dirty="0"/>
                  <a:t>Example:  </a:t>
                </a:r>
                <a14:m>
                  <m:oMath xmlns:m="http://schemas.openxmlformats.org/officeDocument/2006/math">
                    <m:r>
                      <a:rPr lang="en-US" i="1">
                        <a:latin typeface="Cambria Math" panose="02040503050406030204" pitchFamily="18" charset="0"/>
                      </a:rPr>
                      <m:t>7</m:t>
                    </m:r>
                    <m:f>
                      <m:fPr>
                        <m:ctrlPr>
                          <a:rPr lang="en-US" i="1">
                            <a:latin typeface="Cambria Math" panose="02040503050406030204" pitchFamily="18" charset="0"/>
                          </a:rPr>
                        </m:ctrlPr>
                      </m:fPr>
                      <m:num>
                        <m:r>
                          <a:rPr lang="en-US" i="1">
                            <a:latin typeface="Cambria Math" panose="02040503050406030204" pitchFamily="18" charset="0"/>
                          </a:rPr>
                          <m:t>5</m:t>
                        </m:r>
                      </m:num>
                      <m:den>
                        <m:r>
                          <a:rPr lang="en-US" i="1">
                            <a:latin typeface="Cambria Math" panose="02040503050406030204" pitchFamily="18" charset="0"/>
                          </a:rPr>
                          <m:t>8</m:t>
                        </m:r>
                      </m:den>
                    </m:f>
                    <m:r>
                      <a:rPr lang="en-US" i="1">
                        <a:latin typeface="Cambria Math" panose="02040503050406030204" pitchFamily="18" charset="0"/>
                      </a:rPr>
                      <m:t>"</m:t>
                    </m:r>
                  </m:oMath>
                </a14:m>
                <a:r>
                  <a:rPr lang="en-US" dirty="0"/>
                  <a:t> = _______ mm</a:t>
                </a:r>
              </a:p>
              <a:p>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blipFill rotWithShape="0">
                <a:blip r:embed="rId2"/>
                <a:stretch>
                  <a:fillRect t="-1348"/>
                </a:stretch>
              </a:blipFill>
            </p:spPr>
            <p:txBody>
              <a:bodyPr/>
              <a:lstStyle/>
              <a:p>
                <a:r>
                  <a:rPr lang="en-US">
                    <a:noFill/>
                  </a:rPr>
                  <a:t> </a:t>
                </a:r>
              </a:p>
            </p:txBody>
          </p:sp>
        </mc:Fallback>
      </mc:AlternateContent>
      <p:sp>
        <p:nvSpPr>
          <p:cNvPr id="3" name="Title 2"/>
          <p:cNvSpPr>
            <a:spLocks noGrp="1"/>
          </p:cNvSpPr>
          <p:nvPr>
            <p:ph type="title"/>
          </p:nvPr>
        </p:nvSpPr>
        <p:spPr/>
        <p:txBody>
          <a:bodyPr>
            <a:normAutofit fontScale="90000"/>
          </a:bodyPr>
          <a:lstStyle/>
          <a:p>
            <a:r>
              <a:rPr lang="en-US" dirty="0" smtClean="0"/>
              <a:t>Converting Units between the English and Metric Systems - Length</a:t>
            </a:r>
            <a:endParaRPr lang="en-US" dirty="0"/>
          </a:p>
        </p:txBody>
      </p:sp>
    </p:spTree>
    <p:extLst>
      <p:ext uri="{BB962C8B-B14F-4D97-AF65-F5344CB8AC3E}">
        <p14:creationId xmlns:p14="http://schemas.microsoft.com/office/powerpoint/2010/main" val="15066572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1)  2.45 </a:t>
            </a:r>
            <a:r>
              <a:rPr lang="en-US" dirty="0" err="1" smtClean="0"/>
              <a:t>ft</a:t>
            </a:r>
            <a:r>
              <a:rPr lang="en-US" dirty="0" smtClean="0"/>
              <a:t> = ______ in (to nearest 16</a:t>
            </a:r>
            <a:r>
              <a:rPr lang="en-US" baseline="30000" dirty="0" smtClean="0"/>
              <a:t>th</a:t>
            </a:r>
            <a:r>
              <a:rPr lang="en-US" dirty="0" smtClean="0"/>
              <a:t>)</a:t>
            </a:r>
          </a:p>
          <a:p>
            <a:endParaRPr lang="en-US" dirty="0"/>
          </a:p>
          <a:p>
            <a:endParaRPr lang="en-US" dirty="0" smtClean="0"/>
          </a:p>
          <a:p>
            <a:endParaRPr lang="en-US" dirty="0"/>
          </a:p>
          <a:p>
            <a:endParaRPr lang="en-US" dirty="0" smtClean="0"/>
          </a:p>
          <a:p>
            <a:r>
              <a:rPr lang="en-US" dirty="0" smtClean="0"/>
              <a:t>2)  125 mm = ________ cm</a:t>
            </a:r>
            <a:endParaRPr lang="en-US" dirty="0"/>
          </a:p>
        </p:txBody>
      </p:sp>
      <p:sp>
        <p:nvSpPr>
          <p:cNvPr id="3" name="Title 2"/>
          <p:cNvSpPr>
            <a:spLocks noGrp="1"/>
          </p:cNvSpPr>
          <p:nvPr>
            <p:ph type="title"/>
          </p:nvPr>
        </p:nvSpPr>
        <p:spPr/>
        <p:txBody>
          <a:bodyPr/>
          <a:lstStyle/>
          <a:p>
            <a:r>
              <a:rPr lang="en-US" dirty="0" smtClean="0"/>
              <a:t>Try Yourself</a:t>
            </a:r>
            <a:endParaRPr lang="en-US" dirty="0"/>
          </a:p>
        </p:txBody>
      </p:sp>
    </p:spTree>
    <p:extLst>
      <p:ext uri="{BB962C8B-B14F-4D97-AF65-F5344CB8AC3E}">
        <p14:creationId xmlns:p14="http://schemas.microsoft.com/office/powerpoint/2010/main" val="17611909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90600"/>
            <a:ext cx="8458200" cy="5016691"/>
          </a:xfrm>
        </p:spPr>
        <p:txBody>
          <a:bodyPr/>
          <a:lstStyle/>
          <a:p>
            <a:r>
              <a:rPr lang="en-US" dirty="0" smtClean="0"/>
              <a:t>1)  Fill in the missing dimensions</a:t>
            </a:r>
          </a:p>
          <a:p>
            <a:endParaRPr lang="en-US" dirty="0" smtClean="0"/>
          </a:p>
        </p:txBody>
      </p:sp>
      <p:sp>
        <p:nvSpPr>
          <p:cNvPr id="3" name="Title 2"/>
          <p:cNvSpPr>
            <a:spLocks noGrp="1"/>
          </p:cNvSpPr>
          <p:nvPr>
            <p:ph type="title"/>
          </p:nvPr>
        </p:nvSpPr>
        <p:spPr>
          <a:xfrm>
            <a:off x="228600" y="24882"/>
            <a:ext cx="8229600" cy="1143000"/>
          </a:xfrm>
        </p:spPr>
        <p:txBody>
          <a:bodyPr>
            <a:normAutofit/>
          </a:bodyPr>
          <a:lstStyle/>
          <a:p>
            <a:r>
              <a:rPr lang="en-US" dirty="0" smtClean="0"/>
              <a:t>Try Yourself</a:t>
            </a:r>
            <a:endParaRPr lang="en-US" dirty="0"/>
          </a:p>
        </p:txBody>
      </p:sp>
      <mc:AlternateContent xmlns:mc="http://schemas.openxmlformats.org/markup-compatibility/2006" xmlns:a14="http://schemas.microsoft.com/office/drawing/2010/main">
        <mc:Choice Requires="a14">
          <p:graphicFrame>
            <p:nvGraphicFramePr>
              <p:cNvPr id="4" name="Table 3"/>
              <p:cNvGraphicFramePr>
                <a:graphicFrameLocks noGrp="1"/>
              </p:cNvGraphicFramePr>
              <p:nvPr>
                <p:extLst>
                  <p:ext uri="{D42A27DB-BD31-4B8C-83A1-F6EECF244321}">
                    <p14:modId xmlns:p14="http://schemas.microsoft.com/office/powerpoint/2010/main" val="1094795622"/>
                  </p:ext>
                </p:extLst>
              </p:nvPr>
            </p:nvGraphicFramePr>
            <p:xfrm>
              <a:off x="1143000" y="1676400"/>
              <a:ext cx="6096000" cy="3663569"/>
            </p:xfrm>
            <a:graphic>
              <a:graphicData uri="http://schemas.openxmlformats.org/drawingml/2006/table">
                <a:tbl>
                  <a:tblPr firstRow="1" bandRow="1">
                    <a:tableStyleId>{5940675A-B579-460E-94D1-54222C63F5DA}</a:tableStyleId>
                  </a:tblPr>
                  <a:tblGrid>
                    <a:gridCol w="381000">
                      <a:extLst>
                        <a:ext uri="{9D8B030D-6E8A-4147-A177-3AD203B41FA5}">
                          <a16:colId xmlns:a16="http://schemas.microsoft.com/office/drawing/2014/main" val="20000"/>
                        </a:ext>
                      </a:extLst>
                    </a:gridCol>
                    <a:gridCol w="2857500">
                      <a:extLst>
                        <a:ext uri="{9D8B030D-6E8A-4147-A177-3AD203B41FA5}">
                          <a16:colId xmlns:a16="http://schemas.microsoft.com/office/drawing/2014/main" val="20001"/>
                        </a:ext>
                      </a:extLst>
                    </a:gridCol>
                    <a:gridCol w="2857500">
                      <a:extLst>
                        <a:ext uri="{9D8B030D-6E8A-4147-A177-3AD203B41FA5}">
                          <a16:colId xmlns:a16="http://schemas.microsoft.com/office/drawing/2014/main" val="20002"/>
                        </a:ext>
                      </a:extLst>
                    </a:gridCol>
                  </a:tblGrid>
                  <a:tr h="370840">
                    <a:tc>
                      <a:txBody>
                        <a:bodyPr/>
                        <a:lstStyle/>
                        <a:p>
                          <a:pPr algn="ctr"/>
                          <a:endParaRPr lang="en-US" sz="2400" dirty="0"/>
                        </a:p>
                      </a:txBody>
                      <a:tcPr anchor="ctr"/>
                    </a:tc>
                    <a:tc>
                      <a:txBody>
                        <a:bodyPr/>
                        <a:lstStyle/>
                        <a:p>
                          <a:pPr algn="ctr"/>
                          <a:r>
                            <a:rPr lang="en-US" sz="2400" dirty="0" smtClean="0"/>
                            <a:t> in (to nearest</a:t>
                          </a:r>
                          <a:r>
                            <a:rPr lang="en-US" sz="2400" baseline="0" dirty="0" smtClean="0"/>
                            <a:t> 16</a:t>
                          </a:r>
                          <a:r>
                            <a:rPr lang="en-US" sz="2400" baseline="30000" dirty="0" smtClean="0"/>
                            <a:t>th</a:t>
                          </a:r>
                          <a:r>
                            <a:rPr lang="en-US" sz="2400" baseline="0" dirty="0" smtClean="0"/>
                            <a:t>)</a:t>
                          </a:r>
                          <a:endParaRPr lang="en-US" sz="2400" dirty="0"/>
                        </a:p>
                      </a:txBody>
                      <a:tcPr anchor="ctr"/>
                    </a:tc>
                    <a:tc>
                      <a:txBody>
                        <a:bodyPr/>
                        <a:lstStyle/>
                        <a:p>
                          <a:pPr algn="ctr"/>
                          <a:r>
                            <a:rPr lang="en-US" sz="2400" dirty="0" smtClean="0"/>
                            <a:t>mm</a:t>
                          </a:r>
                          <a:r>
                            <a:rPr lang="en-US" sz="2400" baseline="0" dirty="0" smtClean="0"/>
                            <a:t> (nearest tenth)</a:t>
                          </a:r>
                          <a:endParaRPr lang="en-US" sz="2400" dirty="0"/>
                        </a:p>
                      </a:txBody>
                      <a:tcPr anchor="ctr"/>
                    </a:tc>
                    <a:extLst>
                      <a:ext uri="{0D108BD9-81ED-4DB2-BD59-A6C34878D82A}">
                        <a16:rowId xmlns:a16="http://schemas.microsoft.com/office/drawing/2014/main" val="10000"/>
                      </a:ext>
                    </a:extLst>
                  </a:tr>
                  <a:tr h="605028">
                    <a:tc>
                      <a:txBody>
                        <a:bodyPr/>
                        <a:lstStyle/>
                        <a:p>
                          <a:pPr algn="ctr"/>
                          <a:r>
                            <a:rPr lang="en-US" sz="2400" dirty="0" smtClean="0"/>
                            <a:t>A</a:t>
                          </a:r>
                          <a:endParaRPr lang="en-US" sz="2400" dirty="0"/>
                        </a:p>
                      </a:txBody>
                      <a:tcPr anchor="ctr"/>
                    </a:tc>
                    <a:tc>
                      <a:txBody>
                        <a:bodyPr/>
                        <a:lstStyle/>
                        <a:p>
                          <a:pPr algn="ctr"/>
                          <a:endParaRPr lang="en-US" sz="2400" dirty="0"/>
                        </a:p>
                      </a:txBody>
                      <a:tcPr anchor="ctr"/>
                    </a:tc>
                    <a:tc>
                      <a:txBody>
                        <a:bodyPr/>
                        <a:lstStyle/>
                        <a:p>
                          <a:pPr algn="ctr"/>
                          <a:r>
                            <a:rPr lang="en-US" sz="2400" dirty="0" smtClean="0"/>
                            <a:t>345</a:t>
                          </a:r>
                          <a:endParaRPr lang="en-US" sz="2400" dirty="0"/>
                        </a:p>
                      </a:txBody>
                      <a:tcPr anchor="ctr"/>
                    </a:tc>
                    <a:extLst>
                      <a:ext uri="{0D108BD9-81ED-4DB2-BD59-A6C34878D82A}">
                        <a16:rowId xmlns:a16="http://schemas.microsoft.com/office/drawing/2014/main" val="10001"/>
                      </a:ext>
                    </a:extLst>
                  </a:tr>
                  <a:tr h="605028">
                    <a:tc>
                      <a:txBody>
                        <a:bodyPr/>
                        <a:lstStyle/>
                        <a:p>
                          <a:pPr algn="ctr"/>
                          <a:r>
                            <a:rPr lang="en-US" sz="2400" dirty="0" smtClean="0"/>
                            <a:t>B</a:t>
                          </a:r>
                          <a:endParaRPr lang="en-US" sz="2400" dirty="0"/>
                        </a:p>
                      </a:txBody>
                      <a:tcPr anchor="ctr"/>
                    </a:tc>
                    <a:tc>
                      <a:txBody>
                        <a:bodyPr/>
                        <a:lstStyle/>
                        <a:p>
                          <a:pPr algn="ctr"/>
                          <a14:m>
                            <m:oMathPara xmlns:m="http://schemas.openxmlformats.org/officeDocument/2006/math">
                              <m:oMathParaPr>
                                <m:jc m:val="centerGroup"/>
                              </m:oMathParaPr>
                              <m:oMath xmlns:m="http://schemas.openxmlformats.org/officeDocument/2006/math">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den>
                                </m:f>
                                <m:r>
                                  <a:rPr lang="en-US" sz="2400" b="0" i="1" smtClean="0">
                                    <a:latin typeface="Cambria Math" panose="02040503050406030204" pitchFamily="18" charset="0"/>
                                  </a:rPr>
                                  <m:t>"</m:t>
                                </m:r>
                              </m:oMath>
                            </m:oMathPara>
                          </a14:m>
                          <a:endParaRPr lang="en-US" sz="2400" dirty="0"/>
                        </a:p>
                      </a:txBody>
                      <a:tcPr anchor="ctr"/>
                    </a:tc>
                    <a:tc>
                      <a:txBody>
                        <a:bodyPr/>
                        <a:lstStyle/>
                        <a:p>
                          <a:pPr algn="ctr"/>
                          <a:endParaRPr lang="en-US" sz="2400" dirty="0"/>
                        </a:p>
                      </a:txBody>
                      <a:tcPr anchor="ctr"/>
                    </a:tc>
                    <a:extLst>
                      <a:ext uri="{0D108BD9-81ED-4DB2-BD59-A6C34878D82A}">
                        <a16:rowId xmlns:a16="http://schemas.microsoft.com/office/drawing/2014/main" val="10002"/>
                      </a:ext>
                    </a:extLst>
                  </a:tr>
                  <a:tr h="60502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C</a:t>
                          </a:r>
                          <a:endParaRPr lang="en-US" sz="2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t>14 </a:t>
                          </a:r>
                          <a14:m>
                            <m:oMath xmlns:m="http://schemas.openxmlformats.org/officeDocument/2006/math">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3</m:t>
                                  </m:r>
                                </m:num>
                                <m:den>
                                  <m:r>
                                    <a:rPr lang="en-US" sz="2400" b="0" i="1" smtClean="0">
                                      <a:latin typeface="Cambria Math" panose="02040503050406030204" pitchFamily="18" charset="0"/>
                                    </a:rPr>
                                    <m:t>16</m:t>
                                  </m:r>
                                </m:den>
                              </m:f>
                              <m:r>
                                <a:rPr lang="en-US" sz="2400" b="0" i="1" smtClean="0">
                                  <a:latin typeface="Cambria Math" panose="02040503050406030204" pitchFamily="18" charset="0"/>
                                </a:rPr>
                                <m:t>"</m:t>
                              </m:r>
                            </m:oMath>
                          </a14:m>
                          <a:endParaRPr lang="en-US" sz="2400" dirty="0"/>
                        </a:p>
                      </a:txBody>
                      <a:tcPr anchor="ctr"/>
                    </a:tc>
                    <a:tc>
                      <a:txBody>
                        <a:bodyPr/>
                        <a:lstStyle/>
                        <a:p>
                          <a:pPr algn="ctr"/>
                          <a:endParaRPr lang="en-US" sz="2400" dirty="0"/>
                        </a:p>
                      </a:txBody>
                      <a:tcPr anchor="ctr"/>
                    </a:tc>
                    <a:extLst>
                      <a:ext uri="{0D108BD9-81ED-4DB2-BD59-A6C34878D82A}">
                        <a16:rowId xmlns:a16="http://schemas.microsoft.com/office/drawing/2014/main" val="10003"/>
                      </a:ext>
                    </a:extLst>
                  </a:tr>
                  <a:tr h="605028">
                    <a:tc>
                      <a:txBody>
                        <a:bodyPr/>
                        <a:lstStyle/>
                        <a:p>
                          <a:pPr algn="ctr"/>
                          <a:r>
                            <a:rPr lang="en-US" sz="2400" dirty="0" smtClean="0"/>
                            <a:t>D</a:t>
                          </a:r>
                          <a:endParaRPr lang="en-US" sz="2400" dirty="0"/>
                        </a:p>
                      </a:txBody>
                      <a:tcPr anchor="ctr"/>
                    </a:tc>
                    <a:tc>
                      <a:txBody>
                        <a:bodyPr/>
                        <a:lstStyle/>
                        <a:p>
                          <a:pPr algn="ctr"/>
                          <a:endParaRPr lang="en-US" sz="2400" dirty="0"/>
                        </a:p>
                      </a:txBody>
                      <a:tcPr anchor="ctr"/>
                    </a:tc>
                    <a:tc>
                      <a:txBody>
                        <a:bodyPr/>
                        <a:lstStyle/>
                        <a:p>
                          <a:pPr algn="ctr"/>
                          <a:r>
                            <a:rPr lang="en-US" sz="2400" dirty="0" smtClean="0"/>
                            <a:t>10</a:t>
                          </a:r>
                          <a:endParaRPr lang="en-US" sz="2400" dirty="0"/>
                        </a:p>
                      </a:txBody>
                      <a:tcPr anchor="ctr"/>
                    </a:tc>
                    <a:extLst>
                      <a:ext uri="{0D108BD9-81ED-4DB2-BD59-A6C34878D82A}">
                        <a16:rowId xmlns:a16="http://schemas.microsoft.com/office/drawing/2014/main" val="10004"/>
                      </a:ext>
                    </a:extLst>
                  </a:tr>
                  <a:tr h="60502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E</a:t>
                          </a:r>
                          <a:endParaRPr lang="en-US" sz="24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0" dirty="0" smtClean="0"/>
                            <a:t>3 </a:t>
                          </a:r>
                          <a14:m>
                            <m:oMath xmlns:m="http://schemas.openxmlformats.org/officeDocument/2006/math">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7</m:t>
                                  </m:r>
                                </m:num>
                                <m:den>
                                  <m:r>
                                    <a:rPr lang="en-US" sz="2400" b="0" i="1" smtClean="0">
                                      <a:latin typeface="Cambria Math" panose="02040503050406030204" pitchFamily="18" charset="0"/>
                                    </a:rPr>
                                    <m:t>8</m:t>
                                  </m:r>
                                </m:den>
                              </m:f>
                              <m:r>
                                <a:rPr lang="en-US" sz="2400" b="0" i="1" smtClean="0">
                                  <a:latin typeface="Cambria Math" panose="02040503050406030204" pitchFamily="18" charset="0"/>
                                </a:rPr>
                                <m:t>"</m:t>
                              </m:r>
                            </m:oMath>
                          </a14:m>
                          <a:endParaRPr lang="en-US" sz="2400" dirty="0"/>
                        </a:p>
                      </a:txBody>
                      <a:tcPr anchor="ctr"/>
                    </a:tc>
                    <a:tc>
                      <a:txBody>
                        <a:bodyPr/>
                        <a:lstStyle/>
                        <a:p>
                          <a:pPr algn="ctr"/>
                          <a:endParaRPr lang="en-US" sz="2400" dirty="0"/>
                        </a:p>
                      </a:txBody>
                      <a:tcPr anchor="ctr"/>
                    </a:tc>
                    <a:extLst>
                      <a:ext uri="{0D108BD9-81ED-4DB2-BD59-A6C34878D82A}">
                        <a16:rowId xmlns:a16="http://schemas.microsoft.com/office/drawing/2014/main" val="10005"/>
                      </a:ext>
                    </a:extLst>
                  </a:tr>
                </a:tbl>
              </a:graphicData>
            </a:graphic>
          </p:graphicFrame>
        </mc:Choice>
        <mc:Fallback xmlns="">
          <p:graphicFrame>
            <p:nvGraphicFramePr>
              <p:cNvPr id="4" name="Table 3"/>
              <p:cNvGraphicFramePr>
                <a:graphicFrameLocks noGrp="1"/>
              </p:cNvGraphicFramePr>
              <p:nvPr>
                <p:extLst>
                  <p:ext uri="{D42A27DB-BD31-4B8C-83A1-F6EECF244321}">
                    <p14:modId xmlns:p14="http://schemas.microsoft.com/office/powerpoint/2010/main" val="1094795622"/>
                  </p:ext>
                </p:extLst>
              </p:nvPr>
            </p:nvGraphicFramePr>
            <p:xfrm>
              <a:off x="1143000" y="1676400"/>
              <a:ext cx="6096000" cy="3663569"/>
            </p:xfrm>
            <a:graphic>
              <a:graphicData uri="http://schemas.openxmlformats.org/drawingml/2006/table">
                <a:tbl>
                  <a:tblPr firstRow="1" bandRow="1">
                    <a:tableStyleId>{5940675A-B579-460E-94D1-54222C63F5DA}</a:tableStyleId>
                  </a:tblPr>
                  <a:tblGrid>
                    <a:gridCol w="381000"/>
                    <a:gridCol w="2857500"/>
                    <a:gridCol w="2857500"/>
                  </a:tblGrid>
                  <a:tr h="457200">
                    <a:tc>
                      <a:txBody>
                        <a:bodyPr/>
                        <a:lstStyle/>
                        <a:p>
                          <a:pPr algn="ctr"/>
                          <a:endParaRPr lang="en-US" sz="2400" dirty="0"/>
                        </a:p>
                      </a:txBody>
                      <a:tcPr anchor="ctr"/>
                    </a:tc>
                    <a:tc>
                      <a:txBody>
                        <a:bodyPr/>
                        <a:lstStyle/>
                        <a:p>
                          <a:pPr algn="ctr"/>
                          <a:r>
                            <a:rPr lang="en-US" sz="2400" dirty="0" smtClean="0"/>
                            <a:t> in (to nearest</a:t>
                          </a:r>
                          <a:r>
                            <a:rPr lang="en-US" sz="2400" baseline="0" dirty="0" smtClean="0"/>
                            <a:t> 16</a:t>
                          </a:r>
                          <a:r>
                            <a:rPr lang="en-US" sz="2400" baseline="30000" dirty="0" smtClean="0"/>
                            <a:t>th</a:t>
                          </a:r>
                          <a:r>
                            <a:rPr lang="en-US" sz="2400" baseline="0" dirty="0" smtClean="0"/>
                            <a:t>)</a:t>
                          </a:r>
                          <a:endParaRPr lang="en-US" sz="2400" dirty="0"/>
                        </a:p>
                      </a:txBody>
                      <a:tcPr anchor="ctr"/>
                    </a:tc>
                    <a:tc>
                      <a:txBody>
                        <a:bodyPr/>
                        <a:lstStyle/>
                        <a:p>
                          <a:pPr algn="ctr"/>
                          <a:r>
                            <a:rPr lang="en-US" sz="2400" dirty="0" smtClean="0"/>
                            <a:t>mm</a:t>
                          </a:r>
                          <a:r>
                            <a:rPr lang="en-US" sz="2400" baseline="0" dirty="0" smtClean="0"/>
                            <a:t> (nearest </a:t>
                          </a:r>
                          <a:r>
                            <a:rPr lang="en-US" sz="2400" baseline="0" dirty="0" smtClean="0"/>
                            <a:t>tenth)</a:t>
                          </a:r>
                          <a:endParaRPr lang="en-US" sz="2400" dirty="0"/>
                        </a:p>
                      </a:txBody>
                      <a:tcPr anchor="ctr"/>
                    </a:tc>
                  </a:tr>
                  <a:tr h="605028">
                    <a:tc>
                      <a:txBody>
                        <a:bodyPr/>
                        <a:lstStyle/>
                        <a:p>
                          <a:pPr algn="ctr"/>
                          <a:r>
                            <a:rPr lang="en-US" sz="2400" dirty="0" smtClean="0"/>
                            <a:t>A</a:t>
                          </a:r>
                          <a:endParaRPr lang="en-US" sz="2400" dirty="0"/>
                        </a:p>
                      </a:txBody>
                      <a:tcPr anchor="ctr"/>
                    </a:tc>
                    <a:tc>
                      <a:txBody>
                        <a:bodyPr/>
                        <a:lstStyle/>
                        <a:p>
                          <a:pPr algn="ctr"/>
                          <a:endParaRPr lang="en-US" sz="2400" dirty="0"/>
                        </a:p>
                      </a:txBody>
                      <a:tcPr anchor="ctr"/>
                    </a:tc>
                    <a:tc>
                      <a:txBody>
                        <a:bodyPr/>
                        <a:lstStyle/>
                        <a:p>
                          <a:pPr algn="ctr"/>
                          <a:r>
                            <a:rPr lang="en-US" sz="2400" dirty="0" smtClean="0"/>
                            <a:t>345</a:t>
                          </a:r>
                          <a:endParaRPr lang="en-US" sz="2400" dirty="0"/>
                        </a:p>
                      </a:txBody>
                      <a:tcPr anchor="ctr"/>
                    </a:tc>
                  </a:tr>
                  <a:tr h="776224">
                    <a:tc>
                      <a:txBody>
                        <a:bodyPr/>
                        <a:lstStyle/>
                        <a:p>
                          <a:pPr algn="ctr"/>
                          <a:r>
                            <a:rPr lang="en-US" sz="2400" dirty="0" smtClean="0"/>
                            <a:t>B</a:t>
                          </a:r>
                          <a:endParaRPr lang="en-US" sz="2400" dirty="0"/>
                        </a:p>
                      </a:txBody>
                      <a:tcPr anchor="ctr"/>
                    </a:tc>
                    <a:tc>
                      <a:txBody>
                        <a:bodyPr/>
                        <a:lstStyle/>
                        <a:p>
                          <a:endParaRPr lang="en-US"/>
                        </a:p>
                      </a:txBody>
                      <a:tcPr anchor="ctr">
                        <a:blipFill rotWithShape="0">
                          <a:blip r:embed="rId2"/>
                          <a:stretch>
                            <a:fillRect l="-13646" t="-142188" r="-100426" b="-242188"/>
                          </a:stretch>
                        </a:blipFill>
                      </a:tcPr>
                    </a:tc>
                    <a:tc>
                      <a:txBody>
                        <a:bodyPr/>
                        <a:lstStyle/>
                        <a:p>
                          <a:pPr algn="ctr"/>
                          <a:endParaRPr lang="en-US" sz="2400" dirty="0"/>
                        </a:p>
                      </a:txBody>
                      <a:tcPr anchor="ctr"/>
                    </a:tc>
                  </a:tr>
                  <a:tr h="61099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C</a:t>
                          </a:r>
                          <a:endParaRPr lang="en-US" sz="2400" dirty="0"/>
                        </a:p>
                      </a:txBody>
                      <a:tcPr anchor="ctr"/>
                    </a:tc>
                    <a:tc>
                      <a:txBody>
                        <a:bodyPr/>
                        <a:lstStyle/>
                        <a:p>
                          <a:endParaRPr lang="en-US"/>
                        </a:p>
                      </a:txBody>
                      <a:tcPr anchor="ctr">
                        <a:blipFill rotWithShape="0">
                          <a:blip r:embed="rId2"/>
                          <a:stretch>
                            <a:fillRect l="-13646" t="-310000" r="-100426" b="-210000"/>
                          </a:stretch>
                        </a:blipFill>
                      </a:tcPr>
                    </a:tc>
                    <a:tc>
                      <a:txBody>
                        <a:bodyPr/>
                        <a:lstStyle/>
                        <a:p>
                          <a:pPr algn="ctr"/>
                          <a:endParaRPr lang="en-US" sz="2400" dirty="0"/>
                        </a:p>
                      </a:txBody>
                      <a:tcPr anchor="ctr"/>
                    </a:tc>
                  </a:tr>
                  <a:tr h="605028">
                    <a:tc>
                      <a:txBody>
                        <a:bodyPr/>
                        <a:lstStyle/>
                        <a:p>
                          <a:pPr algn="ctr"/>
                          <a:r>
                            <a:rPr lang="en-US" sz="2400" dirty="0" smtClean="0"/>
                            <a:t>D</a:t>
                          </a:r>
                          <a:endParaRPr lang="en-US" sz="2400" dirty="0"/>
                        </a:p>
                      </a:txBody>
                      <a:tcPr anchor="ctr"/>
                    </a:tc>
                    <a:tc>
                      <a:txBody>
                        <a:bodyPr/>
                        <a:lstStyle/>
                        <a:p>
                          <a:pPr algn="ctr"/>
                          <a:endParaRPr lang="en-US" sz="2400" dirty="0"/>
                        </a:p>
                      </a:txBody>
                      <a:tcPr anchor="ctr"/>
                    </a:tc>
                    <a:tc>
                      <a:txBody>
                        <a:bodyPr/>
                        <a:lstStyle/>
                        <a:p>
                          <a:pPr algn="ctr"/>
                          <a:r>
                            <a:rPr lang="en-US" sz="2400" dirty="0" smtClean="0"/>
                            <a:t>10</a:t>
                          </a:r>
                          <a:endParaRPr lang="en-US" sz="2400" dirty="0"/>
                        </a:p>
                      </a:txBody>
                      <a:tcPr anchor="ctr"/>
                    </a:tc>
                  </a:tr>
                  <a:tr h="6090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t>E</a:t>
                          </a:r>
                          <a:endParaRPr lang="en-US" sz="2400" dirty="0"/>
                        </a:p>
                      </a:txBody>
                      <a:tcPr anchor="ctr"/>
                    </a:tc>
                    <a:tc>
                      <a:txBody>
                        <a:bodyPr/>
                        <a:lstStyle/>
                        <a:p>
                          <a:endParaRPr lang="en-US"/>
                        </a:p>
                      </a:txBody>
                      <a:tcPr anchor="ctr">
                        <a:blipFill rotWithShape="0">
                          <a:blip r:embed="rId2"/>
                          <a:stretch>
                            <a:fillRect l="-13646" t="-509000" r="-100426" b="-11000"/>
                          </a:stretch>
                        </a:blipFill>
                      </a:tcPr>
                    </a:tc>
                    <a:tc>
                      <a:txBody>
                        <a:bodyPr/>
                        <a:lstStyle/>
                        <a:p>
                          <a:pPr algn="ctr"/>
                          <a:endParaRPr lang="en-US" sz="2400" dirty="0"/>
                        </a:p>
                      </a:txBody>
                      <a:tcPr anchor="ctr"/>
                    </a:tc>
                  </a:tr>
                </a:tbl>
              </a:graphicData>
            </a:graphic>
          </p:graphicFrame>
        </mc:Fallback>
      </mc:AlternateContent>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xml><?xml version="1.0" encoding="utf-8"?>
<p:tagLst xmlns:a="http://schemas.openxmlformats.org/drawingml/2006/main" xmlns:r="http://schemas.openxmlformats.org/officeDocument/2006/relationships" xmlns:p="http://schemas.openxmlformats.org/presentationml/2006/main">
  <p:tag name="POINTS" val="0"/>
  <p:tag name="TIME" val="15"/>
  <p:tag name="QUESTION"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ambria">
      <a:maj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2181</TotalTime>
  <Words>410</Words>
  <Application>Microsoft Office PowerPoint</Application>
  <PresentationFormat>On-screen Show (4:3)</PresentationFormat>
  <Paragraphs>75</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Calibri</vt:lpstr>
      <vt:lpstr>Cambria</vt:lpstr>
      <vt:lpstr>Cambria Math</vt:lpstr>
      <vt:lpstr>Verdana</vt:lpstr>
      <vt:lpstr>Wingdings</vt:lpstr>
      <vt:lpstr>Wingdings 2</vt:lpstr>
      <vt:lpstr>Wingdings 3</vt:lpstr>
      <vt:lpstr>Concourse</vt:lpstr>
      <vt:lpstr>Measurement (Part 2)</vt:lpstr>
      <vt:lpstr>PowerPoint Presentation</vt:lpstr>
      <vt:lpstr>Converting Length Units</vt:lpstr>
      <vt:lpstr>Converting with Unity Fractions</vt:lpstr>
      <vt:lpstr>Converting Units within the English System - Length</vt:lpstr>
      <vt:lpstr>Converting Units within the Metric System - Length</vt:lpstr>
      <vt:lpstr>Converting Units between the English and Metric Systems - Length</vt:lpstr>
      <vt:lpstr>Try Yourself</vt:lpstr>
      <vt:lpstr>Try Yourself</vt:lpstr>
      <vt:lpstr>Try Yourself</vt:lpstr>
    </vt:vector>
  </TitlesOfParts>
  <Company>NWTC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Whole Numbers (Part 1)</dc:title>
  <dc:creator>NWTC</dc:creator>
  <cp:lastModifiedBy>SC314E-76360</cp:lastModifiedBy>
  <cp:revision>183</cp:revision>
  <dcterms:created xsi:type="dcterms:W3CDTF">2010-08-17T20:49:24Z</dcterms:created>
  <dcterms:modified xsi:type="dcterms:W3CDTF">2018-05-29T18:33:25Z</dcterms:modified>
</cp:coreProperties>
</file>