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92" r:id="rId2"/>
    <p:sldId id="256" r:id="rId3"/>
    <p:sldId id="258" r:id="rId4"/>
    <p:sldId id="260" r:id="rId5"/>
    <p:sldId id="261" r:id="rId6"/>
    <p:sldId id="263" r:id="rId7"/>
    <p:sldId id="281" r:id="rId8"/>
    <p:sldId id="283" r:id="rId9"/>
    <p:sldId id="284" r:id="rId10"/>
    <p:sldId id="282" r:id="rId11"/>
    <p:sldId id="285" r:id="rId12"/>
    <p:sldId id="266" r:id="rId13"/>
    <p:sldId id="268" r:id="rId14"/>
    <p:sldId id="269" r:id="rId15"/>
    <p:sldId id="270" r:id="rId16"/>
    <p:sldId id="271" r:id="rId17"/>
    <p:sldId id="286" r:id="rId18"/>
    <p:sldId id="287" r:id="rId19"/>
    <p:sldId id="274" r:id="rId20"/>
    <p:sldId id="275" r:id="rId21"/>
    <p:sldId id="288" r:id="rId22"/>
    <p:sldId id="291" r:id="rId23"/>
    <p:sldId id="276" r:id="rId24"/>
    <p:sldId id="277" r:id="rId25"/>
    <p:sldId id="289" r:id="rId26"/>
  </p:sldIdLst>
  <p:sldSz cx="9144000" cy="6858000" type="screen4x3"/>
  <p:notesSz cx="7026275" cy="9312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A865C5A-FD48-41E9-812C-00D2CBA581B2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FDD8947-B497-49E3-9A69-BBB45918E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109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193049-3C19-4588-93DE-0806A4ABFC9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91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81513"/>
            <a:ext cx="5619750" cy="36671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16A81-CBE3-46B9-B014-AE47A84337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02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16A81-CBE3-46B9-B014-AE47A843370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40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A0C986-1990-41D3-BA02-9541B3E2670D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5CCE3AA-B8F8-4494-8E61-D0ABF93657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26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E5962-CDBB-4464-8796-E40ACC0C0C73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BB98-8506-422D-92E2-BA2790C87D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23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B6CA0-C423-4240-90D8-D871C43A88E5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267D6-4317-4DF2-80A9-1D79A9EBDF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45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lvl2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2pPr>
            <a:lvl3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3pPr>
            <a:lvl4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4pPr>
            <a:lvl5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 Math" panose="02040503050406030204" pitchFamily="18" charset="0"/>
                <a:ea typeface="Cambria Math" panose="02040503050406030204" pitchFamily="18" charset="0"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D322C-2A2A-49E1-AE60-3011E76D6115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F8E65-0222-4E51-9486-7BE47F21B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9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552215-6E34-4FD5-B711-89D2D6E31E64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067A70-736C-48CF-9789-457053985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919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A1558D3-9465-42F6-951C-23D1FEBCF5C9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ED7D20-D842-4E59-BF38-5A22F502F5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2687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A2CF8F-3AF1-4CB5-8119-A3D0DF5671DC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677418-1083-450D-B5A7-761964EC6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317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83CC08-C0F1-4AEC-A7CF-A8FEDA4275D8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FD1BED-F931-4EB1-92A4-421DDBCE0B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9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9D02-6083-4709-B422-D366D4B49E41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94BF-85DC-4E00-A530-68F7006C6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3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7109FF-C69F-4505-9721-CAF7E3BB3D87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E96264-A643-45BA-AD67-37D824BB2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494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215EC9B-D87B-4148-9936-690A18D7374C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39C2329-35DA-444A-B052-2B7129FC79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48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5E5640E-636B-4AF8-B3E3-A3D64D5A92F3}" type="datetimeFigureOut">
              <a:rPr lang="en-US"/>
              <a:pPr>
                <a:defRPr/>
              </a:pPr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AB4C04B-2913-4EFC-B5F6-3FD2C479A8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6" r:id="rId2"/>
    <p:sldLayoutId id="2147483691" r:id="rId3"/>
    <p:sldLayoutId id="2147483692" r:id="rId4"/>
    <p:sldLayoutId id="2147483693" r:id="rId5"/>
    <p:sldLayoutId id="2147483694" r:id="rId6"/>
    <p:sldLayoutId id="2147483687" r:id="rId7"/>
    <p:sldLayoutId id="2147483695" r:id="rId8"/>
    <p:sldLayoutId id="2147483696" r:id="rId9"/>
    <p:sldLayoutId id="2147483688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athisfun.com/multiplying-negatives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9599" y="914401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Pre-Algebra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176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pPr eaLnBrk="1" hangingPunct="1"/>
            <a:r>
              <a:rPr lang="en-US" smtClean="0"/>
              <a:t>Change all subtraction signs to addition of the opposite</a:t>
            </a:r>
          </a:p>
          <a:p>
            <a:pPr eaLnBrk="1" hangingPunct="1"/>
            <a:endParaRPr lang="en-US" sz="400" smtClean="0"/>
          </a:p>
          <a:p>
            <a:pPr eaLnBrk="1" hangingPunct="1"/>
            <a:r>
              <a:rPr lang="en-US" smtClean="0"/>
              <a:t>Examples:   -2 – 8 =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  -6 – (-3) =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4 – 9 =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Subtracting Signed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1506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48641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Examples:</a:t>
                </a:r>
              </a:p>
              <a:p>
                <a:pPr lvl="1" eaLnBrk="1" hangingPunct="1"/>
                <a:r>
                  <a:rPr lang="en-US" dirty="0" smtClean="0"/>
                  <a:t> (-3) – 7 =</a:t>
                </a:r>
              </a:p>
              <a:p>
                <a:pPr lvl="1" eaLnBrk="1" hangingPunct="1"/>
                <a:r>
                  <a:rPr lang="en-US" dirty="0" smtClean="0"/>
                  <a:t> </a:t>
                </a:r>
              </a:p>
              <a:p>
                <a:pPr lvl="1" eaLnBrk="1" hangingPunct="1"/>
                <a:r>
                  <a:rPr lang="en-US" dirty="0" smtClean="0"/>
                  <a:t>2 – 15 = 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r>
                  <a:rPr lang="en-US" dirty="0" smtClean="0"/>
                  <a:t>-4 – (-2) = 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r>
                  <a:rPr lang="en-US" dirty="0" smtClean="0"/>
                  <a:t>-9 – 2 = 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dirty="0" smtClean="0"/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21506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4864100"/>
              </a:xfrm>
              <a:blipFill rotWithShape="0">
                <a:blip r:embed="rId2"/>
                <a:stretch>
                  <a:fillRect t="-1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Subtracting Signed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Try Yourself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787900"/>
              </a:xfrm>
            </p:spPr>
            <p:txBody>
              <a:bodyPr>
                <a:normAutofit/>
              </a:bodyPr>
              <a:lstStyle/>
              <a:p>
                <a:pPr marL="365760" indent="-256032" eaLnBrk="1" fontAlgn="auto" hangingPunct="1">
                  <a:spcAft>
                    <a:spcPts val="1200"/>
                  </a:spcAft>
                  <a:buFont typeface="Wingdings 3"/>
                  <a:buChar char=""/>
                  <a:defRPr/>
                </a:pPr>
                <a:r>
                  <a:rPr lang="en-US" dirty="0" smtClean="0"/>
                  <a:t>1) -4 - 1</a:t>
                </a:r>
              </a:p>
              <a:p>
                <a:pPr marL="365760" indent="-256032" eaLnBrk="1" fontAlgn="auto" hangingPunct="1">
                  <a:spcAft>
                    <a:spcPts val="1200"/>
                  </a:spcAft>
                  <a:buFont typeface="Wingdings 3"/>
                  <a:buNone/>
                  <a:defRPr/>
                </a:pPr>
                <a:endParaRPr lang="en-US" dirty="0" smtClean="0"/>
              </a:p>
              <a:p>
                <a:pPr marL="365760" indent="-256032" eaLnBrk="1" fontAlgn="auto" hangingPunct="1">
                  <a:spcAft>
                    <a:spcPts val="1200"/>
                  </a:spcAft>
                  <a:buFont typeface="Wingdings 3"/>
                  <a:buChar char=""/>
                  <a:defRPr/>
                </a:pPr>
                <a:r>
                  <a:rPr lang="en-US" dirty="0" smtClean="0"/>
                  <a:t>2) 8 – 14 </a:t>
                </a:r>
              </a:p>
              <a:p>
                <a:pPr marL="109728" indent="0" eaLnBrk="1" fontAlgn="auto" hangingPunct="1">
                  <a:spcAft>
                    <a:spcPts val="1200"/>
                  </a:spcAft>
                  <a:buNone/>
                  <a:defRPr/>
                </a:pPr>
                <a:endParaRPr lang="en-US" dirty="0" smtClean="0"/>
              </a:p>
              <a:p>
                <a:pPr marL="365760" indent="-256032" eaLnBrk="1" fontAlgn="auto" hangingPunct="1">
                  <a:spcAft>
                    <a:spcPts val="1200"/>
                  </a:spcAft>
                  <a:buFont typeface="Wingdings 3"/>
                  <a:buChar char=""/>
                  <a:defRPr/>
                </a:pPr>
                <a:r>
                  <a:rPr lang="en-US" dirty="0" smtClean="0"/>
                  <a:t>3) (-5) – (-7) </a:t>
                </a:r>
              </a:p>
              <a:p>
                <a:pPr marL="109728" indent="0" eaLnBrk="1" fontAlgn="auto" hangingPunct="1">
                  <a:spcAft>
                    <a:spcPts val="1200"/>
                  </a:spcAft>
                  <a:buNone/>
                  <a:defRPr/>
                </a:pPr>
                <a:endParaRPr lang="en-US" dirty="0" smtClean="0"/>
              </a:p>
              <a:p>
                <a:pPr marL="365760" indent="-256032" eaLnBrk="1" fontAlgn="auto" hangingPunct="1">
                  <a:spcAft>
                    <a:spcPts val="1200"/>
                  </a:spcAft>
                  <a:buFont typeface="Wingdings 3"/>
                  <a:buChar char=""/>
                  <a:defRPr/>
                </a:pPr>
                <a:r>
                  <a:rPr lang="en-US" dirty="0" smtClean="0"/>
                  <a:t>4)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−(−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787900"/>
              </a:xfrm>
              <a:blipFill rotWithShape="0">
                <a:blip r:embed="rId2"/>
                <a:stretch>
                  <a:fillRect t="-1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81288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Multiplying/Dividing Signed Numbers</a:t>
            </a:r>
            <a:endParaRPr lang="en-US" dirty="0"/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Multiplying or dividing two numbers with the same sign results in a positive number</a:t>
            </a:r>
          </a:p>
          <a:p>
            <a:pPr lvl="1" eaLnBrk="1" hangingPunct="1"/>
            <a:r>
              <a:rPr lang="en-US" dirty="0" smtClean="0"/>
              <a:t>(+)(+) = (+)		(+)/(+) = (+)</a:t>
            </a:r>
          </a:p>
          <a:p>
            <a:pPr lvl="1" eaLnBrk="1" hangingPunct="1"/>
            <a:r>
              <a:rPr lang="en-US" dirty="0" smtClean="0"/>
              <a:t>(-)(-) = (+)		(-)/(-) = (+)</a:t>
            </a:r>
          </a:p>
          <a:p>
            <a:pPr eaLnBrk="1" hangingPunct="1"/>
            <a:r>
              <a:rPr lang="en-US" dirty="0" smtClean="0"/>
              <a:t>Multiplying or dividing two numbers with different signs results in a negative number</a:t>
            </a:r>
          </a:p>
          <a:p>
            <a:pPr lvl="1" eaLnBrk="1" hangingPunct="1"/>
            <a:r>
              <a:rPr lang="en-US" dirty="0" smtClean="0"/>
              <a:t>(+)(-) = (-)		(+)/(-) = (-)</a:t>
            </a:r>
          </a:p>
          <a:p>
            <a:pPr lvl="1" eaLnBrk="1" hangingPunct="1"/>
            <a:r>
              <a:rPr lang="en-US" dirty="0" smtClean="0"/>
              <a:t>(-)(+) = (-)		(-)/(+) = (-)</a:t>
            </a:r>
          </a:p>
          <a:p>
            <a:pPr eaLnBrk="1" hangingPunct="1"/>
            <a:r>
              <a:rPr lang="en-US" dirty="0" smtClean="0"/>
              <a:t>See </a:t>
            </a:r>
            <a:r>
              <a:rPr lang="en-US" dirty="0" smtClean="0">
                <a:hlinkClick r:id="rId2"/>
              </a:rPr>
              <a:t>www.mathisfun.com/multiplying-negatives.html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81288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Multiplying/Dividing Signed Numbers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eaLnBrk="1" hangingPunct="1"/>
                <a:r>
                  <a:rPr lang="en-US" dirty="0" smtClean="0"/>
                  <a:t>Examples:  </a:t>
                </a:r>
              </a:p>
              <a:p>
                <a:pPr lvl="1" eaLnBrk="1" hangingPunct="1"/>
                <a:r>
                  <a:rPr lang="en-US" dirty="0" smtClean="0"/>
                  <a:t>(-4)(7) = </a:t>
                </a:r>
              </a:p>
              <a:p>
                <a:pPr eaLnBrk="1" hangingPunct="1">
                  <a:buFont typeface="Wingdings 3" pitchFamily="18" charset="2"/>
                  <a:buNone/>
                </a:pPr>
                <a:endParaRPr lang="en-US" sz="1200" dirty="0" smtClean="0"/>
              </a:p>
              <a:p>
                <a:pPr eaLnBrk="1" hangingPunct="1">
                  <a:buFont typeface="Wingdings 3" pitchFamily="18" charset="2"/>
                  <a:buNone/>
                </a:pPr>
                <a:endParaRPr lang="en-US" sz="1200" dirty="0" smtClean="0"/>
              </a:p>
              <a:p>
                <a:pPr lvl="1" eaLnBrk="1" hangingPunct="1"/>
                <a:r>
                  <a:rPr lang="en-US" dirty="0" smtClean="0"/>
                  <a:t>-8 * -6 = </a:t>
                </a:r>
              </a:p>
              <a:p>
                <a:pPr lvl="1" eaLnBrk="1" hangingPunct="1">
                  <a:buFont typeface="Verdana" pitchFamily="34" charset="0"/>
                  <a:buNone/>
                </a:pPr>
                <a:endParaRPr lang="en-US" sz="800" dirty="0" smtClean="0"/>
              </a:p>
              <a:p>
                <a:pPr lvl="1" eaLnBrk="1" hangingPunct="1">
                  <a:buFont typeface="Verdana" pitchFamily="34" charset="0"/>
                  <a:buNone/>
                </a:pPr>
                <a:endParaRPr lang="en-US" sz="800" dirty="0" smtClean="0"/>
              </a:p>
              <a:p>
                <a:pPr lvl="1" eaLnBrk="1" hangingPunct="1"/>
                <a:r>
                  <a:rPr lang="en-US" dirty="0" smtClean="0"/>
                  <a:t>(-16)÷(-4) = </a:t>
                </a:r>
              </a:p>
              <a:p>
                <a:pPr lvl="1" eaLnBrk="1" hangingPunct="1">
                  <a:buFont typeface="Verdana" pitchFamily="34" charset="0"/>
                  <a:buNone/>
                </a:pPr>
                <a:endParaRPr lang="en-US" sz="1400" dirty="0" smtClean="0"/>
              </a:p>
              <a:p>
                <a:pPr lvl="1" eaLnBrk="1" hangingPunct="1">
                  <a:buFont typeface="Verdana" pitchFamily="34" charset="0"/>
                  <a:buNone/>
                </a:pPr>
                <a:endParaRPr lang="en-US" sz="1400" dirty="0" smtClean="0"/>
              </a:p>
              <a:p>
                <a:pPr lvl="1" eaLnBrk="1" hangingPunct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−11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dirty="0" smtClean="0"/>
              </a:p>
              <a:p>
                <a:pPr lvl="1" eaLnBrk="1" hangingPunct="1">
                  <a:buFont typeface="Verdana" pitchFamily="34" charset="0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2560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9937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04800"/>
                <a:ext cx="8477250" cy="5943600"/>
              </a:xfrm>
            </p:spPr>
            <p:txBody>
              <a:bodyPr/>
              <a:lstStyle/>
              <a:p>
                <a:pPr lvl="1" eaLnBrk="1" hangingPunct="1">
                  <a:defRPr/>
                </a:pPr>
                <a:r>
                  <a:rPr lang="en-US" dirty="0" smtClean="0"/>
                  <a:t>0 ÷ -3 = </a:t>
                </a:r>
              </a:p>
              <a:p>
                <a:pPr lvl="1" eaLnBrk="1" hangingPunct="1">
                  <a:buFont typeface="Verdana" pitchFamily="34" charset="0"/>
                  <a:buNone/>
                  <a:defRPr/>
                </a:pPr>
                <a:endParaRPr lang="en-US" sz="800" dirty="0" smtClean="0"/>
              </a:p>
              <a:p>
                <a:pPr lvl="1" eaLnBrk="1" hangingPunct="1">
                  <a:buFont typeface="Verdana" pitchFamily="34" charset="0"/>
                  <a:buNone/>
                  <a:defRPr/>
                </a:pPr>
                <a:endParaRPr lang="en-US" sz="800" dirty="0" smtClean="0"/>
              </a:p>
              <a:p>
                <a:pPr lvl="1" eaLnBrk="1" hangingPunct="1">
                  <a:buFont typeface="Verdana" pitchFamily="34" charset="0"/>
                  <a:buNone/>
                  <a:defRPr/>
                </a:pPr>
                <a:endParaRPr lang="en-US" sz="800" dirty="0" smtClean="0"/>
              </a:p>
              <a:p>
                <a:pPr lvl="1" eaLnBrk="1" hangingPunct="1">
                  <a:buFont typeface="Verdana" pitchFamily="34" charset="0"/>
                  <a:buNone/>
                  <a:defRPr/>
                </a:pPr>
                <a:endParaRPr lang="en-US" sz="800" dirty="0" smtClean="0"/>
              </a:p>
              <a:p>
                <a:pPr lvl="1" eaLnBrk="1" hangingPunct="1">
                  <a:buFont typeface="Verdana" pitchFamily="34" charset="0"/>
                  <a:buNone/>
                  <a:defRPr/>
                </a:pPr>
                <a:endParaRPr lang="en-US" sz="800" dirty="0" smtClean="0"/>
              </a:p>
              <a:p>
                <a:pPr lvl="1" eaLnBrk="1" hangingPunct="1">
                  <a:defRPr/>
                </a:pPr>
                <a:r>
                  <a:rPr lang="en-US" dirty="0" smtClean="0"/>
                  <a:t>(-10)(-5)(-3) = </a:t>
                </a:r>
              </a:p>
              <a:p>
                <a:pPr marL="392113" lvl="1" indent="0" eaLnBrk="1" hangingPunct="1">
                  <a:buFont typeface="Verdana" pitchFamily="34" charset="0"/>
                  <a:buNone/>
                  <a:defRPr/>
                </a:pPr>
                <a:endParaRPr lang="en-US" dirty="0"/>
              </a:p>
              <a:p>
                <a:pPr marL="392113" lvl="1" indent="0" eaLnBrk="1" hangingPunct="1">
                  <a:buNone/>
                  <a:defRPr/>
                </a:pPr>
                <a:endParaRPr lang="en-US" dirty="0" smtClean="0"/>
              </a:p>
              <a:p>
                <a:pPr marL="392113" lvl="1" indent="0" eaLnBrk="1" hangingPunct="1">
                  <a:buNone/>
                  <a:defRPr/>
                </a:pPr>
                <a:endParaRPr lang="en-US" dirty="0" smtClean="0"/>
              </a:p>
              <a:p>
                <a:pPr lvl="1" eaLnBrk="1" hangingPunct="1">
                  <a:defRPr/>
                </a:pPr>
                <a:r>
                  <a:rPr lang="en-US" dirty="0" smtClean="0"/>
                  <a:t>12 × -2 ÷ -6 = </a:t>
                </a:r>
              </a:p>
              <a:p>
                <a:pPr marL="392113" lvl="1" indent="0" eaLnBrk="1" hangingPunct="1">
                  <a:buNone/>
                  <a:defRPr/>
                </a:pPr>
                <a:endParaRPr lang="en-US" dirty="0" smtClean="0"/>
              </a:p>
              <a:p>
                <a:pPr marL="392113" lvl="1" indent="0" eaLnBrk="1" hangingPunct="1">
                  <a:buNone/>
                  <a:defRPr/>
                </a:pPr>
                <a:endParaRPr lang="en-US" dirty="0" smtClean="0"/>
              </a:p>
              <a:p>
                <a:pPr marL="392113" lvl="1" indent="0" eaLnBrk="1" hangingPunct="1">
                  <a:buNone/>
                  <a:defRPr/>
                </a:pPr>
                <a:endParaRPr lang="en-US" dirty="0"/>
              </a:p>
              <a:p>
                <a:pPr lvl="1" eaLnBrk="1" hangingPunct="1">
                  <a:defRPr/>
                </a:pP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÷−2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dirty="0" smtClean="0"/>
              </a:p>
              <a:p>
                <a:pPr lvl="1" eaLnBrk="1" hangingPunct="1">
                  <a:defRPr/>
                </a:pPr>
                <a:endParaRPr lang="en-US" dirty="0" smtClean="0"/>
              </a:p>
            </p:txBody>
          </p:sp>
        </mc:Choice>
        <mc:Fallback xmlns="">
          <p:sp>
            <p:nvSpPr>
              <p:cNvPr id="39937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04800"/>
                <a:ext cx="8477250" cy="5943600"/>
              </a:xfrm>
              <a:blipFill rotWithShape="0">
                <a:blip r:embed="rId2"/>
                <a:stretch>
                  <a:fillRect t="-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Try Yourself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65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43000"/>
                <a:ext cx="8229600" cy="4864100"/>
              </a:xfrm>
            </p:spPr>
            <p:txBody>
              <a:bodyPr/>
              <a:lstStyle/>
              <a:p>
                <a:pPr eaLnBrk="1" hangingPunct="1">
                  <a:spcAft>
                    <a:spcPts val="1200"/>
                  </a:spcAft>
                </a:pPr>
                <a:r>
                  <a:rPr lang="en-US" dirty="0" smtClean="0"/>
                  <a:t>1) (-3)(-1) = </a:t>
                </a:r>
              </a:p>
              <a:p>
                <a:pPr eaLnBrk="1" hangingPunct="1">
                  <a:spcAft>
                    <a:spcPts val="1200"/>
                  </a:spcAft>
                  <a:buFont typeface="Wingdings 3" pitchFamily="18" charset="2"/>
                  <a:buNone/>
                </a:pPr>
                <a:endParaRPr lang="en-US" dirty="0" smtClean="0"/>
              </a:p>
              <a:p>
                <a:pPr eaLnBrk="1" hangingPunct="1">
                  <a:spcAft>
                    <a:spcPts val="1200"/>
                  </a:spcAft>
                </a:pPr>
                <a:r>
                  <a:rPr lang="en-US" dirty="0" smtClean="0"/>
                  <a:t>2)  -30 ÷ 5 = </a:t>
                </a:r>
              </a:p>
              <a:p>
                <a:pPr eaLnBrk="1" hangingPunct="1">
                  <a:spcAft>
                    <a:spcPts val="1200"/>
                  </a:spcAft>
                  <a:buFont typeface="Wingdings 3" pitchFamily="18" charset="2"/>
                  <a:buNone/>
                </a:pPr>
                <a:endParaRPr lang="en-US" dirty="0" smtClean="0"/>
              </a:p>
              <a:p>
                <a:pPr eaLnBrk="1" hangingPunct="1">
                  <a:spcAft>
                    <a:spcPts val="1200"/>
                  </a:spcAft>
                </a:pPr>
                <a:r>
                  <a:rPr lang="en-US" dirty="0"/>
                  <a:t>3</a:t>
                </a:r>
                <a:r>
                  <a:rPr lang="en-US" dirty="0" smtClean="0"/>
                  <a:t>)   -3 × 20 ÷ -6 = </a:t>
                </a:r>
              </a:p>
              <a:p>
                <a:pPr marL="109537" indent="0" eaLnBrk="1" hangingPunct="1">
                  <a:spcAft>
                    <a:spcPts val="1200"/>
                  </a:spcAft>
                  <a:buNone/>
                </a:pPr>
                <a:endParaRPr lang="en-US" dirty="0" smtClean="0"/>
              </a:p>
              <a:p>
                <a:pPr eaLnBrk="1" hangingPunct="1">
                  <a:spcAft>
                    <a:spcPts val="1200"/>
                  </a:spcAft>
                </a:pPr>
                <a:r>
                  <a:rPr lang="en-US" dirty="0"/>
                  <a:t>4</a:t>
                </a:r>
                <a:r>
                  <a:rPr lang="en-US" dirty="0" smtClean="0"/>
                  <a:t>)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×−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</a:p>
            </p:txBody>
          </p:sp>
        </mc:Choice>
        <mc:Fallback xmlns="">
          <p:sp>
            <p:nvSpPr>
              <p:cNvPr id="2765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43000"/>
                <a:ext cx="8229600" cy="4864100"/>
              </a:xfrm>
              <a:blipFill rotWithShape="0">
                <a:blip r:embed="rId2"/>
                <a:stretch>
                  <a:fillRect t="-1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4864100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Example:  If today it was -4˚F in Alaska and 25˚F in Green Bay, what is the temperature difference?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Try Yourself:  Your shop made a profit of $1,357 in January, had a loss of $1,531 in February, and a profit of $441 in March.  What was the profit or loss for the first quarter?  Represent with a signed number.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Application Problems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ontent Placeholder 1"/>
          <p:cNvSpPr>
            <a:spLocks noGrp="1"/>
          </p:cNvSpPr>
          <p:nvPr>
            <p:ph idx="1"/>
          </p:nvPr>
        </p:nvSpPr>
        <p:spPr>
          <a:xfrm>
            <a:off x="304800" y="1481138"/>
            <a:ext cx="86868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Exponents are used to represent the same number multiplied over and over.</a:t>
            </a:r>
          </a:p>
          <a:p>
            <a:pPr eaLnBrk="1" hangingPunct="1"/>
            <a:r>
              <a:rPr lang="en-US" dirty="0" smtClean="0"/>
              <a:t>a</a:t>
            </a:r>
            <a:r>
              <a:rPr lang="en-US" baseline="30000" dirty="0" smtClean="0"/>
              <a:t>n</a:t>
            </a:r>
            <a:r>
              <a:rPr lang="en-US" dirty="0" smtClean="0"/>
              <a:t> = a * a * a *……. * a ,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		where a is multiplied n times</a:t>
            </a:r>
          </a:p>
          <a:p>
            <a:pPr lvl="1" eaLnBrk="1" hangingPunct="1"/>
            <a:r>
              <a:rPr lang="en-US" dirty="0" smtClean="0"/>
              <a:t>a is called the base and n is called the exponent</a:t>
            </a:r>
          </a:p>
          <a:p>
            <a:pPr eaLnBrk="1" hangingPunct="1">
              <a:buFont typeface="Wingdings 3" pitchFamily="18" charset="2"/>
              <a:buNone/>
            </a:pPr>
            <a:endParaRPr lang="en-US" sz="400" dirty="0" smtClean="0"/>
          </a:p>
          <a:p>
            <a:pPr eaLnBrk="1" hangingPunct="1"/>
            <a:r>
              <a:rPr lang="en-US" dirty="0" smtClean="0"/>
              <a:t>Examples:  </a:t>
            </a:r>
          </a:p>
          <a:p>
            <a:pPr lvl="1" eaLnBrk="1" hangingPunct="1"/>
            <a:r>
              <a:rPr lang="en-US" dirty="0" smtClean="0"/>
              <a:t>3</a:t>
            </a:r>
            <a:r>
              <a:rPr lang="en-US" baseline="30000" dirty="0" smtClean="0"/>
              <a:t>4 </a:t>
            </a:r>
            <a:r>
              <a:rPr lang="en-US" dirty="0" smtClean="0"/>
              <a:t>= </a:t>
            </a:r>
          </a:p>
          <a:p>
            <a:pPr lvl="1" eaLnBrk="1" hangingPunct="1"/>
            <a:r>
              <a:rPr lang="en-US" dirty="0" smtClean="0"/>
              <a:t>2.5</a:t>
            </a:r>
            <a:r>
              <a:rPr lang="en-US" baseline="30000" dirty="0" smtClean="0"/>
              <a:t>3</a:t>
            </a:r>
            <a:r>
              <a:rPr lang="en-US" dirty="0" smtClean="0"/>
              <a:t> = </a:t>
            </a:r>
          </a:p>
          <a:p>
            <a:pPr lvl="1" eaLnBrk="1" hangingPunct="1"/>
            <a:r>
              <a:rPr lang="en-US" dirty="0" smtClean="0"/>
              <a:t>10</a:t>
            </a:r>
            <a:r>
              <a:rPr lang="en-US" baseline="30000" dirty="0" smtClean="0"/>
              <a:t>3</a:t>
            </a:r>
            <a:r>
              <a:rPr lang="en-US" dirty="0" smtClean="0"/>
              <a:t> =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Exponents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Exponents with Signed Numbers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29650" cy="5257800"/>
          </a:xfrm>
        </p:spPr>
        <p:txBody>
          <a:bodyPr/>
          <a:lstStyle/>
          <a:p>
            <a:pPr eaLnBrk="1" hangingPunct="1"/>
            <a:r>
              <a:rPr lang="en-US" dirty="0" smtClean="0"/>
              <a:t>Examples:  </a:t>
            </a:r>
          </a:p>
          <a:p>
            <a:pPr lvl="1" eaLnBrk="1" hangingPunct="1"/>
            <a:r>
              <a:rPr lang="en-US" dirty="0" smtClean="0"/>
              <a:t>(-2)</a:t>
            </a:r>
            <a:r>
              <a:rPr lang="en-US" baseline="30000" dirty="0" smtClean="0"/>
              <a:t>2 </a:t>
            </a:r>
            <a:r>
              <a:rPr lang="en-US" dirty="0" smtClean="0"/>
              <a:t>= </a:t>
            </a:r>
          </a:p>
          <a:p>
            <a:pPr lvl="1" eaLnBrk="1" hangingPunct="1"/>
            <a:endParaRPr lang="en-US" sz="800" dirty="0" smtClean="0"/>
          </a:p>
          <a:p>
            <a:pPr lvl="1" eaLnBrk="1" hangingPunct="1"/>
            <a:r>
              <a:rPr lang="en-US" dirty="0" smtClean="0"/>
              <a:t>(-2)</a:t>
            </a:r>
            <a:r>
              <a:rPr lang="en-US" baseline="30000" dirty="0" smtClean="0"/>
              <a:t>3</a:t>
            </a:r>
            <a:r>
              <a:rPr lang="en-US" dirty="0" smtClean="0"/>
              <a:t> = </a:t>
            </a:r>
          </a:p>
          <a:p>
            <a:pPr lvl="1" eaLnBrk="1" hangingPunct="1"/>
            <a:endParaRPr lang="en-US" sz="800" dirty="0" smtClean="0"/>
          </a:p>
          <a:p>
            <a:pPr lvl="1" eaLnBrk="1" hangingPunct="1"/>
            <a:r>
              <a:rPr lang="en-US" dirty="0" smtClean="0"/>
              <a:t>(-2)</a:t>
            </a:r>
            <a:r>
              <a:rPr lang="en-US" baseline="30000" dirty="0" smtClean="0"/>
              <a:t>4</a:t>
            </a:r>
            <a:r>
              <a:rPr lang="en-US" dirty="0" smtClean="0"/>
              <a:t> = 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will be the sign of the answer if the exponent is 			     11?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			     14?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dirty="0" smtClean="0"/>
              <a:t>			    109?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228600" y="381000"/>
            <a:ext cx="8077200" cy="4571999"/>
          </a:xfrm>
        </p:spPr>
        <p:txBody>
          <a:bodyPr/>
          <a:lstStyle/>
          <a:p>
            <a:pPr algn="l" eaLnBrk="1" hangingPunct="1"/>
            <a:r>
              <a:rPr lang="en-US" dirty="0" smtClean="0"/>
              <a:t>Objectives</a:t>
            </a:r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Understanding </a:t>
            </a:r>
            <a:r>
              <a:rPr lang="en-US" dirty="0"/>
              <a:t>Signed </a:t>
            </a:r>
            <a:r>
              <a:rPr lang="en-US" dirty="0" smtClean="0"/>
              <a:t>Numbers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Adding Signed </a:t>
            </a:r>
            <a:r>
              <a:rPr lang="en-US" dirty="0" smtClean="0"/>
              <a:t>Numbers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Subtracting Signed </a:t>
            </a:r>
            <a:r>
              <a:rPr lang="en-US" dirty="0" smtClean="0"/>
              <a:t>Numbers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Multiplying and Dividing Signed </a:t>
            </a:r>
            <a:r>
              <a:rPr lang="en-US" dirty="0" smtClean="0"/>
              <a:t>Numbers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 smtClean="0"/>
              <a:t>Exponents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Square </a:t>
            </a:r>
            <a:r>
              <a:rPr lang="en-US" dirty="0" smtClean="0"/>
              <a:t>Roots</a:t>
            </a:r>
            <a:endParaRPr lang="en-US" dirty="0"/>
          </a:p>
          <a:p>
            <a:pPr marL="800100" lvl="1" indent="-342900" algn="l" eaLnBrk="1" hangingPunct="1">
              <a:buFont typeface="Arial" panose="020B0604020202020204" pitchFamily="34" charset="0"/>
              <a:buChar char="•"/>
            </a:pPr>
            <a:r>
              <a:rPr lang="en-US" dirty="0"/>
              <a:t>Order of Operations, including exponents and square </a:t>
            </a:r>
            <a:r>
              <a:rPr lang="en-US" dirty="0" smtClean="0"/>
              <a:t>roots</a:t>
            </a:r>
            <a:endParaRPr lang="en-US" dirty="0"/>
          </a:p>
          <a:p>
            <a:pPr lvl="1" algn="l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1)  10</a:t>
            </a:r>
            <a:r>
              <a:rPr lang="en-US" baseline="30000" dirty="0" smtClean="0"/>
              <a:t>6</a:t>
            </a:r>
            <a:r>
              <a:rPr lang="en-US" dirty="0" smtClean="0"/>
              <a:t> = </a:t>
            </a:r>
            <a:endParaRPr lang="en-US" baseline="30000" dirty="0" smtClean="0"/>
          </a:p>
          <a:p>
            <a:pPr eaLnBrk="1" hangingPunct="1">
              <a:buFont typeface="Wingdings 3" pitchFamily="18" charset="2"/>
              <a:buNone/>
            </a:pPr>
            <a:endParaRPr lang="en-US" baseline="30000" dirty="0" smtClean="0"/>
          </a:p>
          <a:p>
            <a:pPr eaLnBrk="1" hangingPunct="1">
              <a:buFont typeface="Wingdings 3" pitchFamily="18" charset="2"/>
              <a:buNone/>
            </a:pPr>
            <a:endParaRPr lang="en-US" baseline="30000" dirty="0" smtClean="0"/>
          </a:p>
          <a:p>
            <a:pPr eaLnBrk="1" hangingPunct="1"/>
            <a:r>
              <a:rPr lang="en-US" dirty="0" smtClean="0"/>
              <a:t>2)  4.75</a:t>
            </a:r>
            <a:r>
              <a:rPr lang="en-US" baseline="30000" dirty="0" smtClean="0"/>
              <a:t>4</a:t>
            </a:r>
            <a:r>
              <a:rPr lang="en-US" dirty="0" smtClean="0"/>
              <a:t> = </a:t>
            </a:r>
            <a:endParaRPr lang="en-US" baseline="30000" dirty="0" smtClean="0"/>
          </a:p>
          <a:p>
            <a:pPr eaLnBrk="1" hangingPunct="1">
              <a:buFont typeface="Wingdings 3" pitchFamily="18" charset="2"/>
              <a:buNone/>
            </a:pPr>
            <a:endParaRPr lang="en-US" baseline="30000" dirty="0" smtClean="0"/>
          </a:p>
          <a:p>
            <a:pPr eaLnBrk="1" hangingPunct="1">
              <a:buFont typeface="Wingdings 3" pitchFamily="18" charset="2"/>
              <a:buNone/>
            </a:pPr>
            <a:endParaRPr lang="en-US" baseline="30000" dirty="0" smtClean="0"/>
          </a:p>
          <a:p>
            <a:pPr eaLnBrk="1" hangingPunct="1"/>
            <a:r>
              <a:rPr lang="en-US" dirty="0" smtClean="0"/>
              <a:t>3)  (-4)</a:t>
            </a:r>
            <a:r>
              <a:rPr lang="en-US" baseline="30000" dirty="0" smtClean="0"/>
              <a:t>3</a:t>
            </a:r>
            <a:r>
              <a:rPr lang="en-US" dirty="0" smtClean="0"/>
              <a:t> = </a:t>
            </a:r>
            <a:endParaRPr lang="en-US" baseline="30000" dirty="0" smtClean="0"/>
          </a:p>
          <a:p>
            <a:pPr eaLnBrk="1" hangingPunct="1"/>
            <a:endParaRPr lang="en-US" baseline="30000" dirty="0" smtClean="0"/>
          </a:p>
          <a:p>
            <a:pPr eaLnBrk="1" hangingPunct="1"/>
            <a:endParaRPr lang="en-US" baseline="30000" dirty="0" smtClean="0"/>
          </a:p>
          <a:p>
            <a:pPr eaLnBrk="1" hangingPunct="1"/>
            <a:r>
              <a:rPr lang="en-US" dirty="0" smtClean="0"/>
              <a:t>4)  (-4)</a:t>
            </a:r>
            <a:r>
              <a:rPr lang="en-US" baseline="30000" dirty="0" smtClean="0"/>
              <a:t>4 </a:t>
            </a:r>
            <a:r>
              <a:rPr lang="en-US" dirty="0" smtClean="0"/>
              <a:t>= </a:t>
            </a:r>
            <a:endParaRPr lang="en-US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794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6530" y="685800"/>
                <a:ext cx="9137470" cy="4953000"/>
              </a:xfrm>
            </p:spPr>
            <p:txBody>
              <a:bodyPr/>
              <a:lstStyle/>
              <a:p>
                <a:pPr eaLnBrk="1" hangingPunct="1"/>
                <a:r>
                  <a:rPr lang="en-US" sz="2400" dirty="0" smtClean="0"/>
                  <a:t>Taking the square root of a number “undoes” squaring a number.</a:t>
                </a:r>
              </a:p>
              <a:p>
                <a:pPr eaLnBrk="1" hangingPunct="1"/>
                <a:r>
                  <a:rPr lang="en-US" dirty="0" smtClean="0"/>
                  <a:t>Example:    a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= 36</a:t>
                </a:r>
              </a:p>
              <a:p>
                <a:pPr eaLnBrk="1" hangingPunct="1">
                  <a:buFont typeface="Wingdings 3" pitchFamily="18" charset="2"/>
                  <a:buNone/>
                </a:pPr>
                <a:r>
                  <a:rPr lang="en-US" dirty="0" smtClean="0"/>
                  <a:t>			   a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36</m:t>
                        </m:r>
                      </m:e>
                    </m:rad>
                  </m:oMath>
                </a14:m>
                <a:r>
                  <a:rPr lang="en-US" dirty="0" smtClean="0"/>
                  <a:t>    </a:t>
                </a:r>
              </a:p>
              <a:p>
                <a:pPr eaLnBrk="1" hangingPunct="1">
                  <a:buFont typeface="Wingdings 3" pitchFamily="18" charset="2"/>
                  <a:buNone/>
                </a:pPr>
                <a:r>
                  <a:rPr lang="en-US" dirty="0" smtClean="0"/>
                  <a:t>			   a = 6</a:t>
                </a:r>
              </a:p>
              <a:p>
                <a:pPr eaLnBrk="1" hangingPunct="1"/>
                <a:r>
                  <a:rPr lang="en-US" dirty="0" smtClean="0"/>
                  <a:t>Examples: </a:t>
                </a:r>
              </a:p>
              <a:p>
                <a:pPr lvl="1" eaLnBrk="1" hangingPunct="1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144</m:t>
                        </m:r>
                      </m:e>
                    </m:rad>
                  </m:oMath>
                </a14:m>
                <a:r>
                  <a:rPr lang="en-US" dirty="0" smtClean="0"/>
                  <a:t>= 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80</m:t>
                        </m:r>
                      </m:e>
                    </m:ra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= </a:t>
                </a:r>
                <a:endParaRPr lang="en-US" dirty="0" smtClean="0"/>
              </a:p>
              <a:p>
                <a:pPr lvl="1" eaLnBrk="1" hangingPunct="1"/>
                <a:endParaRPr lang="en-US" dirty="0"/>
              </a:p>
              <a:p>
                <a:pPr lvl="1" eaLnBrk="1" hangingPunct="1"/>
                <a:r>
                  <a:rPr lang="en-US" dirty="0"/>
                  <a:t>Example:  A one-story square house is approximately 1500 square feet.  What are the dimensions of the home?</a:t>
                </a:r>
              </a:p>
              <a:p>
                <a:pPr lvl="1" eaLnBrk="1" hangingPunct="1"/>
                <a:endParaRPr lang="en-US" dirty="0" smtClean="0"/>
              </a:p>
              <a:p>
                <a:pPr lvl="1" eaLnBrk="1" hangingPunct="1"/>
                <a:endParaRPr lang="en-US" dirty="0" smtClean="0"/>
              </a:p>
            </p:txBody>
          </p:sp>
        </mc:Choice>
        <mc:Fallback xmlns="">
          <p:sp>
            <p:nvSpPr>
              <p:cNvPr id="33794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30" y="685800"/>
                <a:ext cx="9137470" cy="4953000"/>
              </a:xfrm>
              <a:blipFill rotWithShape="0">
                <a:blip r:embed="rId3"/>
                <a:stretch>
                  <a:fillRect t="-985" r="-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762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Square Roots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81138"/>
                <a:ext cx="8458200" cy="4525962"/>
              </a:xfrm>
            </p:spPr>
            <p:txBody>
              <a:bodyPr/>
              <a:lstStyle/>
              <a:p>
                <a:r>
                  <a:rPr lang="en-US" dirty="0" smtClean="0"/>
                  <a:t>1)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e>
                    </m:ra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2)  First, estimate then find the answer with your calculator, to the nearest hundredth: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48</m:t>
                        </m:r>
                      </m:e>
                    </m:ra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81138"/>
                <a:ext cx="8458200" cy="4525962"/>
              </a:xfrm>
              <a:blipFill rotWithShape="0">
                <a:blip r:embed="rId2"/>
                <a:stretch>
                  <a:fillRect t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9807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Order of Operations</a:t>
            </a:r>
            <a:endParaRPr lang="en-US" dirty="0"/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7900"/>
          </a:xfrm>
        </p:spPr>
        <p:txBody>
          <a:bodyPr/>
          <a:lstStyle/>
          <a:p>
            <a:pPr eaLnBrk="1" hangingPunct="1"/>
            <a:r>
              <a:rPr lang="en-US" smtClean="0"/>
              <a:t>1. Parentheses</a:t>
            </a:r>
          </a:p>
          <a:p>
            <a:pPr eaLnBrk="1" hangingPunct="1"/>
            <a:r>
              <a:rPr lang="en-US" smtClean="0"/>
              <a:t>2. Exponents and Square Roots</a:t>
            </a:r>
          </a:p>
          <a:p>
            <a:pPr eaLnBrk="1" hangingPunct="1"/>
            <a:r>
              <a:rPr lang="en-US" smtClean="0"/>
              <a:t>3. Multiply/Divide from left to right</a:t>
            </a:r>
          </a:p>
          <a:p>
            <a:pPr eaLnBrk="1" hangingPunct="1"/>
            <a:r>
              <a:rPr lang="en-US" smtClean="0"/>
              <a:t>4. Add/Subtract</a:t>
            </a:r>
          </a:p>
          <a:p>
            <a:pPr eaLnBrk="1" hangingPunct="1"/>
            <a:endParaRPr lang="en-US" sz="400" smtClean="0"/>
          </a:p>
          <a:p>
            <a:pPr eaLnBrk="1" hangingPunct="1"/>
            <a:r>
              <a:rPr lang="en-US" smtClean="0"/>
              <a:t>Example:  (-3 – 2) + (-1×4)</a:t>
            </a:r>
            <a:r>
              <a:rPr lang="en-US" baseline="30000" smtClean="0"/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584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228600"/>
                <a:ext cx="8553450" cy="60198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Example:  The following formula will find the side of a triangle across from 90°.  Calculate the missing side of the triangle: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3.25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6.5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US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Example: (6–8)–3(12–4*2)</a:t>
                </a:r>
              </a:p>
            </p:txBody>
          </p:sp>
        </mc:Choice>
        <mc:Fallback xmlns="">
          <p:sp>
            <p:nvSpPr>
              <p:cNvPr id="3584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228600"/>
                <a:ext cx="8553450" cy="6019800"/>
              </a:xfrm>
              <a:blipFill rotWithShape="0">
                <a:blip r:embed="rId2"/>
                <a:stretch>
                  <a:fillRect t="-1013" r="-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1) (-3)</a:t>
            </a:r>
            <a:r>
              <a:rPr lang="en-US" baseline="30000" dirty="0" smtClean="0"/>
              <a:t>2</a:t>
            </a:r>
            <a:r>
              <a:rPr lang="en-US" dirty="0" smtClean="0"/>
              <a:t> – 2</a:t>
            </a:r>
            <a:r>
              <a:rPr lang="en-US" baseline="30000" dirty="0" smtClean="0"/>
              <a:t>4</a:t>
            </a:r>
            <a:r>
              <a:rPr lang="en-US" dirty="0" smtClean="0"/>
              <a:t> + 3*-2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2)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Try Yourself</a:t>
            </a:r>
            <a:endParaRPr lang="en-US" dirty="0"/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/>
        </p:nvGraphicFramePr>
        <p:xfrm>
          <a:off x="1371600" y="3276600"/>
          <a:ext cx="12192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82" name="Equation" r:id="rId3" imgW="609600" imgH="457200" progId="Equation.3">
                  <p:embed/>
                </p:oleObj>
              </mc:Choice>
              <mc:Fallback>
                <p:oleObj name="Equation" r:id="rId3" imgW="60960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276600"/>
                        <a:ext cx="12192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1"/>
          <p:cNvSpPr>
            <a:spLocks noGrp="1"/>
          </p:cNvSpPr>
          <p:nvPr>
            <p:ph idx="1"/>
          </p:nvPr>
        </p:nvSpPr>
        <p:spPr>
          <a:xfrm>
            <a:off x="381000" y="2057400"/>
            <a:ext cx="8229600" cy="4525962"/>
          </a:xfrm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457200"/>
            <a:ext cx="8763000" cy="1325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+mj-lt"/>
              </a:rPr>
              <a:t>What are some examples of when we need to use numbers less than zero?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209800"/>
            <a:ext cx="8686799" cy="80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Understanding Signed Numbers</a:t>
            </a:r>
            <a:endParaRPr lang="en-US" dirty="0"/>
          </a:p>
        </p:txBody>
      </p:sp>
      <p:sp>
        <p:nvSpPr>
          <p:cNvPr id="1229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Number Line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  Order the following numbers from smallest to largest:  </a:t>
            </a:r>
          </a:p>
          <a:p>
            <a:pPr eaLnBrk="1" hangingPunct="1">
              <a:buNone/>
            </a:pPr>
            <a:r>
              <a:rPr lang="en-US" dirty="0" smtClean="0"/>
              <a:t>    8, -4.5, ¾, -1, -0.5, 1¼ , 7.75, - ¾ , -0.1</a:t>
            </a:r>
          </a:p>
          <a:p>
            <a:pPr eaLnBrk="1" hangingPunct="1"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Understanding Signed Numbers</a:t>
            </a:r>
            <a:endParaRPr lang="en-US" dirty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Absolute Value – the distance from zero (distance is always positive)</a:t>
            </a:r>
          </a:p>
          <a:p>
            <a:pPr lvl="1" eaLnBrk="1" hangingPunct="1"/>
            <a:r>
              <a:rPr lang="en-US" smtClean="0"/>
              <a:t>Examples:  |23| = </a:t>
            </a:r>
          </a:p>
          <a:p>
            <a:pPr lvl="1" eaLnBrk="1" hangingPunct="1">
              <a:buFont typeface="Verdana" pitchFamily="34" charset="0"/>
              <a:buNone/>
            </a:pPr>
            <a:r>
              <a:rPr lang="en-US" smtClean="0"/>
              <a:t>			    |-6| = </a:t>
            </a:r>
          </a:p>
          <a:p>
            <a:pPr eaLnBrk="1" hangingPunct="1"/>
            <a:r>
              <a:rPr lang="en-US" smtClean="0"/>
              <a:t>Opposite of a number – the number with the same absolute value but different sign</a:t>
            </a:r>
          </a:p>
          <a:p>
            <a:pPr lvl="1" eaLnBrk="1" hangingPunct="1"/>
            <a:r>
              <a:rPr lang="en-US" smtClean="0"/>
              <a:t>Examples:  What is the opposite of 10?</a:t>
            </a:r>
          </a:p>
          <a:p>
            <a:pPr lvl="1" eaLnBrk="1" hangingPunct="1">
              <a:buFont typeface="Verdana" pitchFamily="34" charset="0"/>
              <a:buNone/>
            </a:pPr>
            <a:endParaRPr lang="en-US" sz="1600" smtClean="0"/>
          </a:p>
          <a:p>
            <a:pPr lvl="1" eaLnBrk="1" hangingPunct="1">
              <a:buFont typeface="Verdana" pitchFamily="34" charset="0"/>
              <a:buNone/>
            </a:pPr>
            <a:r>
              <a:rPr lang="en-US" smtClean="0"/>
              <a:t>		What is the opposite of -2?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Adding Signed Numbers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5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Use the number line</a:t>
            </a:r>
          </a:p>
          <a:p>
            <a:pPr eaLnBrk="1" hangingPunct="1"/>
            <a:r>
              <a:rPr lang="en-US" sz="2400" dirty="0" smtClean="0"/>
              <a:t>A positive number or addition means move to the right;  a negative number means move to the left</a:t>
            </a:r>
          </a:p>
          <a:p>
            <a:pPr eaLnBrk="1" hangingPunct="1"/>
            <a:r>
              <a:rPr lang="en-US" sz="2400" dirty="0" smtClean="0"/>
              <a:t>Often, parentheses are around negative numbers to emphasis that they are negative</a:t>
            </a:r>
          </a:p>
          <a:p>
            <a:pPr eaLnBrk="1" hangingPunct="1"/>
            <a:r>
              <a:rPr lang="en-US" dirty="0" smtClean="0"/>
              <a:t>Examples:   -2 + -4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 (-8) + (5)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3429000"/>
            <a:ext cx="8123238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124450"/>
            <a:ext cx="8123237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410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0165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Examples: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:r>
                  <a:rPr lang="en-US" dirty="0" smtClean="0"/>
                  <a:t>-3 + -6 = 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:r>
                  <a:rPr lang="en-US" dirty="0" smtClean="0"/>
                  <a:t>17 + (-20) = 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:r>
                  <a:rPr lang="en-US" dirty="0" smtClean="0"/>
                  <a:t>(-1) + 4 = 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:r>
                  <a:rPr lang="en-US" dirty="0" smtClean="0"/>
                  <a:t>(-2) + -5 + 7 = 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:r>
                  <a:rPr lang="en-US" dirty="0" smtClean="0"/>
                  <a:t>3.4 + -5.7 = </a:t>
                </a:r>
              </a:p>
              <a:p>
                <a:pPr lvl="1" eaLnBrk="1" hangingPunct="1">
                  <a:lnSpc>
                    <a:spcPct val="125000"/>
                  </a:lnSpc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=</a:t>
                </a:r>
              </a:p>
              <a:p>
                <a:pPr lvl="1" eaLnBrk="1" hangingPunct="1">
                  <a:spcAft>
                    <a:spcPts val="600"/>
                  </a:spcAft>
                </a:pPr>
                <a:endParaRPr lang="en-US" dirty="0" smtClean="0"/>
              </a:p>
            </p:txBody>
          </p:sp>
        </mc:Choice>
        <mc:Fallback xmlns="">
          <p:sp>
            <p:nvSpPr>
              <p:cNvPr id="17410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016500"/>
              </a:xfrm>
              <a:blipFill rotWithShape="0">
                <a:blip r:embed="rId2"/>
                <a:stretch>
                  <a:fillRect t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Adding Signed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Other way of looking at addition of signed numbers:</a:t>
            </a:r>
          </a:p>
          <a:p>
            <a:pPr lvl="1" eaLnBrk="1" hangingPunct="1"/>
            <a:r>
              <a:rPr lang="en-US" dirty="0" smtClean="0"/>
              <a:t>Same sign – add the absolute values of the numbers, keep the sign</a:t>
            </a:r>
          </a:p>
          <a:p>
            <a:pPr lvl="1" eaLnBrk="1" hangingPunct="1"/>
            <a:r>
              <a:rPr lang="en-US" dirty="0" smtClean="0"/>
              <a:t>Different signs – find the different of the absolute values of the numbers, keep the sign of the bigger digit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Use what makes the most sense to you!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Adding Signed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092700"/>
              </a:xfrm>
            </p:spPr>
            <p:txBody>
              <a:bodyPr/>
              <a:lstStyle/>
              <a:p>
                <a:pPr eaLnBrk="1" hangingPunct="1"/>
                <a:r>
                  <a:rPr lang="en-US" dirty="0" smtClean="0"/>
                  <a:t>1)  7 + (-5) = </a:t>
                </a:r>
              </a:p>
              <a:p>
                <a:pPr eaLnBrk="1" hangingPunct="1"/>
                <a:endParaRPr lang="en-US" sz="900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2</a:t>
                </a:r>
                <a:r>
                  <a:rPr lang="en-US" dirty="0"/>
                  <a:t>)</a:t>
                </a:r>
                <a:r>
                  <a:rPr lang="en-US" dirty="0" smtClean="0"/>
                  <a:t>  (-3) + (-12) = </a:t>
                </a:r>
              </a:p>
              <a:p>
                <a:pPr eaLnBrk="1" hangingPunct="1"/>
                <a:endParaRPr lang="en-US" sz="900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3)  -4 + 1 = </a:t>
                </a:r>
              </a:p>
              <a:p>
                <a:pPr eaLnBrk="1" hangingPunct="1"/>
                <a:endParaRPr lang="en-US" dirty="0" smtClean="0"/>
              </a:p>
              <a:p>
                <a:pPr eaLnBrk="1" hangingPunct="1"/>
                <a:endParaRPr lang="en-US" sz="900" dirty="0" smtClean="0"/>
              </a:p>
              <a:p>
                <a:pPr eaLnBrk="1" hangingPunct="1"/>
                <a:r>
                  <a:rPr lang="en-US" dirty="0" smtClean="0"/>
                  <a:t>4)  (-1.8) + 0.9 = </a:t>
                </a:r>
              </a:p>
              <a:p>
                <a:pPr eaLnBrk="1" hangingPunct="1"/>
                <a:endParaRPr lang="en-US" sz="800" dirty="0" smtClean="0"/>
              </a:p>
              <a:p>
                <a:pPr eaLnBrk="1" hangingPunct="1"/>
                <a:endParaRPr lang="en-US" dirty="0" smtClean="0"/>
              </a:p>
              <a:p>
                <a:pPr eaLnBrk="1" hangingPunct="1"/>
                <a:r>
                  <a:rPr lang="en-US" dirty="0" smtClean="0"/>
                  <a:t>5)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19458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092700"/>
              </a:xfrm>
              <a:blipFill rotWithShape="0">
                <a:blip r:embed="rId2"/>
                <a:stretch>
                  <a:fillRect t="-1198" b="-19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4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884</TotalTime>
  <Words>817</Words>
  <Application>Microsoft Office PowerPoint</Application>
  <PresentationFormat>On-screen Show (4:3)</PresentationFormat>
  <Paragraphs>212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</vt:lpstr>
      <vt:lpstr>Calibri</vt:lpstr>
      <vt:lpstr>Cambria Math</vt:lpstr>
      <vt:lpstr>Lucida Sans Unicode</vt:lpstr>
      <vt:lpstr>Verdana</vt:lpstr>
      <vt:lpstr>Wingdings 2</vt:lpstr>
      <vt:lpstr>Wingdings 3</vt:lpstr>
      <vt:lpstr>Concourse</vt:lpstr>
      <vt:lpstr>Equation</vt:lpstr>
      <vt:lpstr>Pre-Algebra</vt:lpstr>
      <vt:lpstr>PowerPoint Presentation</vt:lpstr>
      <vt:lpstr>What are some examples of when we need to use numbers less than zero?</vt:lpstr>
      <vt:lpstr>Understanding Signed Numbers</vt:lpstr>
      <vt:lpstr>Understanding Signed Numbers</vt:lpstr>
      <vt:lpstr>Adding Signed Numbers</vt:lpstr>
      <vt:lpstr>Adding Signed Numbers</vt:lpstr>
      <vt:lpstr>Adding Signed Numbers</vt:lpstr>
      <vt:lpstr>Try Yourself</vt:lpstr>
      <vt:lpstr>Subtracting Signed Numbers</vt:lpstr>
      <vt:lpstr>Subtracting Signed Numbers</vt:lpstr>
      <vt:lpstr>Try Yourself</vt:lpstr>
      <vt:lpstr>Multiplying/Dividing Signed Numbers</vt:lpstr>
      <vt:lpstr>Multiplying/Dividing Signed Numbers</vt:lpstr>
      <vt:lpstr>PowerPoint Presentation</vt:lpstr>
      <vt:lpstr>Try Yourself</vt:lpstr>
      <vt:lpstr>Application Problems</vt:lpstr>
      <vt:lpstr>Exponents</vt:lpstr>
      <vt:lpstr>Exponents with Signed Numbers</vt:lpstr>
      <vt:lpstr>Try Yourself</vt:lpstr>
      <vt:lpstr>Square Roots</vt:lpstr>
      <vt:lpstr>Try Yourself</vt:lpstr>
      <vt:lpstr>Order of Operations</vt:lpstr>
      <vt:lpstr>PowerPoint Presentation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70</cp:revision>
  <dcterms:created xsi:type="dcterms:W3CDTF">2010-08-17T20:49:24Z</dcterms:created>
  <dcterms:modified xsi:type="dcterms:W3CDTF">2018-05-29T18:34:15Z</dcterms:modified>
</cp:coreProperties>
</file>