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14"/>
  </p:notesMasterIdLst>
  <p:sldIdLst>
    <p:sldId id="256" r:id="rId2"/>
    <p:sldId id="300" r:id="rId3"/>
    <p:sldId id="301" r:id="rId4"/>
    <p:sldId id="302" r:id="rId5"/>
    <p:sldId id="303" r:id="rId6"/>
    <p:sldId id="293" r:id="rId7"/>
    <p:sldId id="294" r:id="rId8"/>
    <p:sldId id="295" r:id="rId9"/>
    <p:sldId id="304" r:id="rId10"/>
    <p:sldId id="305" r:id="rId11"/>
    <p:sldId id="306" r:id="rId12"/>
    <p:sldId id="30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72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12/07/2016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037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00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409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219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588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079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445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811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37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186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869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2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02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930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50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50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766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7/12/2016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9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Axis </a:t>
            </a:r>
            <a:r>
              <a:rPr lang="en-US" dirty="0" smtClean="0">
                <a:solidFill>
                  <a:schemeClr val="tx1"/>
                </a:solidFill>
              </a:rPr>
              <a:t>Lecture 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1" y="4777379"/>
            <a:ext cx="5917679" cy="1502651"/>
          </a:xfrm>
        </p:spPr>
        <p:txBody>
          <a:bodyPr>
            <a:normAutofit fontScale="92500" lnSpcReduction="20000"/>
          </a:bodyPr>
          <a:lstStyle/>
          <a:p>
            <a:r>
              <a:rPr lang="en-US" sz="2200" b="1" dirty="0" smtClean="0">
                <a:solidFill>
                  <a:schemeClr val="tx1"/>
                </a:solidFill>
              </a:rPr>
              <a:t>Tailstocks and lead angles</a:t>
            </a:r>
            <a:endParaRPr lang="en-US" sz="2200" b="1" dirty="0" smtClean="0">
              <a:solidFill>
                <a:schemeClr val="tx1"/>
              </a:solidFill>
            </a:endParaRPr>
          </a:p>
          <a:p>
            <a:r>
              <a:rPr lang="en-US" sz="5000" b="1" dirty="0">
                <a:solidFill>
                  <a:schemeClr val="tx1"/>
                </a:solidFill>
              </a:rPr>
              <a:t>	</a:t>
            </a:r>
            <a:r>
              <a:rPr lang="en-US" sz="2000" b="1" dirty="0"/>
              <a:t>	</a:t>
            </a:r>
            <a:endParaRPr lang="en-US" sz="3300" dirty="0" smtClean="0"/>
          </a:p>
          <a:p>
            <a:r>
              <a:rPr lang="en-US" sz="20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and Lag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When lead or lag is applied to the tool, the program moves away from cutting normal to the surface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Allows the tool to cut on a larger diameter of the ball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This larger diameter has a higher SFM, creating a better finish and less cutting pressure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21049451">
            <a:off x="6446212" y="3157396"/>
            <a:ext cx="780691" cy="3450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21049451">
            <a:off x="6026239" y="2903661"/>
            <a:ext cx="1509623" cy="250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360483" y="4351283"/>
            <a:ext cx="2040019" cy="1528966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rapezoid 8"/>
          <p:cNvSpPr/>
          <p:nvPr/>
        </p:nvSpPr>
        <p:spPr>
          <a:xfrm rot="21044164">
            <a:off x="6269314" y="2066458"/>
            <a:ext cx="853954" cy="845481"/>
          </a:xfrm>
          <a:prstGeom prst="trapezoi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206830" y="4055806"/>
            <a:ext cx="3847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50382" y="3771551"/>
            <a:ext cx="1585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Cut / Rotary Direction</a:t>
            </a:r>
            <a:endParaRPr lang="en-US" sz="1000" b="1" dirty="0"/>
          </a:p>
        </p:txBody>
      </p:sp>
      <p:sp>
        <p:nvSpPr>
          <p:cNvPr id="12" name="Round Same Side Corner Rectangle 11"/>
          <p:cNvSpPr/>
          <p:nvPr/>
        </p:nvSpPr>
        <p:spPr>
          <a:xfrm rot="10244164">
            <a:off x="6723840" y="3497487"/>
            <a:ext cx="439947" cy="91301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64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and Lag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207623"/>
            <a:ext cx="3761668" cy="381218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These angles can be applied to any cutting tool used with full rotary motion on the 4</a:t>
            </a:r>
            <a:r>
              <a:rPr lang="en-US" sz="2000" baseline="30000" dirty="0" smtClean="0">
                <a:solidFill>
                  <a:schemeClr val="tx1"/>
                </a:solidFill>
              </a:rPr>
              <a:t>th</a:t>
            </a:r>
            <a:r>
              <a:rPr lang="en-US" sz="2000" dirty="0" smtClean="0">
                <a:solidFill>
                  <a:schemeClr val="tx1"/>
                </a:solidFill>
              </a:rPr>
              <a:t> axis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Lead angles tilt the tool into the cut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Creates a more axial cutting pressure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Lag angle tilt the tool away from the cut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Creates a more radial cutting pressure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292604">
            <a:off x="6377444" y="3476796"/>
            <a:ext cx="388189" cy="9834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292604">
            <a:off x="6425138" y="3165896"/>
            <a:ext cx="780691" cy="3450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292604">
            <a:off x="6175793" y="2976778"/>
            <a:ext cx="1509623" cy="250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011947" y="3821502"/>
            <a:ext cx="992038" cy="86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 rot="20517192">
            <a:off x="6877019" y="5317761"/>
            <a:ext cx="388189" cy="9834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20517192">
            <a:off x="6488456" y="5063393"/>
            <a:ext cx="780691" cy="3450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0517192">
            <a:off x="6058466" y="4890057"/>
            <a:ext cx="1509623" cy="250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064811" y="5800841"/>
            <a:ext cx="992038" cy="86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1292604">
            <a:off x="6377444" y="3476796"/>
            <a:ext cx="388189" cy="9834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1292604">
            <a:off x="6425138" y="3165896"/>
            <a:ext cx="780691" cy="3450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1292604">
            <a:off x="6175793" y="2976778"/>
            <a:ext cx="1509623" cy="250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011947" y="3821502"/>
            <a:ext cx="992038" cy="86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 rot="20517192">
            <a:off x="6877019" y="5317761"/>
            <a:ext cx="388189" cy="9834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 rot="20517192">
            <a:off x="6488456" y="5063393"/>
            <a:ext cx="780691" cy="3450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rot="20517192">
            <a:off x="6058466" y="4890057"/>
            <a:ext cx="1509623" cy="250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064811" y="5800841"/>
            <a:ext cx="992038" cy="86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69706" y="3814613"/>
            <a:ext cx="1196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Lag Angle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583421" y="5367906"/>
            <a:ext cx="1196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 Angle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6820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and Lag Angles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6721" y="2384697"/>
            <a:ext cx="2791160" cy="353060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Lead and Lag Angles can be activated in MasterCam by adding the desired angle in under the Tool Axis Control tab 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" r="16215" b="27344"/>
          <a:stretch/>
        </p:blipFill>
        <p:spPr>
          <a:xfrm>
            <a:off x="3397881" y="2489199"/>
            <a:ext cx="5271965" cy="2988492"/>
          </a:xfr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6235337" y="3971109"/>
            <a:ext cx="862149" cy="87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427810" y="5987751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Watson, Devin.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Lead Angles.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8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Tailstocks with a 4</a:t>
            </a:r>
            <a:r>
              <a:rPr lang="en-US" baseline="30000" dirty="0" smtClean="0"/>
              <a:t>th</a:t>
            </a:r>
            <a:r>
              <a:rPr lang="en-US" dirty="0" smtClean="0"/>
              <a:t> Axis Set-up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9270" y="2286000"/>
            <a:ext cx="3824150" cy="41563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A </a:t>
            </a:r>
            <a:r>
              <a:rPr lang="en-US" sz="2000" b="1" dirty="0" smtClean="0">
                <a:solidFill>
                  <a:schemeClr val="tx1"/>
                </a:solidFill>
              </a:rPr>
              <a:t>tailstock</a:t>
            </a:r>
            <a:r>
              <a:rPr lang="en-US" sz="2000" dirty="0" smtClean="0">
                <a:solidFill>
                  <a:schemeClr val="tx1"/>
                </a:solidFill>
              </a:rPr>
              <a:t> can be used for support long projects using a 4</a:t>
            </a:r>
            <a:r>
              <a:rPr lang="en-US" sz="2000" baseline="30000" dirty="0" smtClean="0">
                <a:solidFill>
                  <a:schemeClr val="tx1"/>
                </a:solidFill>
              </a:rPr>
              <a:t>th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axis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must be set-up on the same centerline as the 4</a:t>
            </a:r>
            <a:r>
              <a:rPr lang="en-US" sz="2000" baseline="30000" dirty="0" smtClean="0">
                <a:solidFill>
                  <a:schemeClr val="tx1"/>
                </a:solidFill>
              </a:rPr>
              <a:t>th</a:t>
            </a:r>
            <a:r>
              <a:rPr lang="en-US" sz="2000" dirty="0" smtClean="0">
                <a:solidFill>
                  <a:schemeClr val="tx1"/>
                </a:solidFill>
              </a:rPr>
              <a:t> axis rotary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should be set-up so the quill has the minimal amount of stroke needed for the job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The longer the quill is extended, the less rigidity the set-up will have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2" t="2369" r="3990" b="6457"/>
          <a:stretch/>
        </p:blipFill>
        <p:spPr>
          <a:xfrm>
            <a:off x="4647301" y="2805544"/>
            <a:ext cx="4133018" cy="258733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27810" y="5987751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Watson, Devin.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Tailstock.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87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Tailstock </a:t>
            </a:r>
            <a:r>
              <a:rPr lang="en-US" dirty="0"/>
              <a:t>S</a:t>
            </a:r>
            <a:r>
              <a:rPr lang="en-US" dirty="0" smtClean="0"/>
              <a:t>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Tailstocks should be bolted down through the two cut-outs on the base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If they can’t be bolted down, </a:t>
            </a:r>
            <a:r>
              <a:rPr lang="en-US" sz="2000" dirty="0" smtClean="0">
                <a:solidFill>
                  <a:schemeClr val="tx1"/>
                </a:solidFill>
              </a:rPr>
              <a:t>strap </a:t>
            </a:r>
            <a:r>
              <a:rPr lang="en-US" sz="2000" dirty="0" smtClean="0">
                <a:solidFill>
                  <a:schemeClr val="tx1"/>
                </a:solidFill>
              </a:rPr>
              <a:t>clamps are acceptable to use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" t="24627" r="47306" b="8474"/>
          <a:stretch/>
        </p:blipFill>
        <p:spPr>
          <a:xfrm>
            <a:off x="4655127" y="3429694"/>
            <a:ext cx="3616036" cy="182810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951518" y="4582391"/>
            <a:ext cx="831273" cy="3221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20292" y="4582391"/>
            <a:ext cx="862445" cy="3221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427810" y="5987751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Watson, Devin.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Tailstock Set-up.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50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Tailstock Alignment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0446" y="2168434"/>
            <a:ext cx="4346855" cy="4336275"/>
          </a:xfrm>
        </p:spPr>
        <p:txBody>
          <a:bodyPr>
            <a:normAutofit/>
          </a:bodyPr>
          <a:lstStyle/>
          <a:p>
            <a:pPr lvl="1"/>
            <a:r>
              <a:rPr lang="en-US" sz="2000" b="1" dirty="0" smtClean="0">
                <a:solidFill>
                  <a:schemeClr val="tx1"/>
                </a:solidFill>
              </a:rPr>
              <a:t>Test part </a:t>
            </a:r>
            <a:r>
              <a:rPr lang="en-US" sz="2000" dirty="0" smtClean="0">
                <a:solidFill>
                  <a:schemeClr val="tx1"/>
                </a:solidFill>
              </a:rPr>
              <a:t> -  made to fit in the bore of the rotary</a:t>
            </a:r>
          </a:p>
          <a:p>
            <a:pPr lvl="1"/>
            <a:r>
              <a:rPr lang="en-US" sz="2000" b="1" dirty="0">
                <a:solidFill>
                  <a:schemeClr val="tx1"/>
                </a:solidFill>
              </a:rPr>
              <a:t>T</a:t>
            </a:r>
            <a:r>
              <a:rPr lang="en-US" sz="2000" b="1" dirty="0" smtClean="0">
                <a:solidFill>
                  <a:schemeClr val="tx1"/>
                </a:solidFill>
              </a:rPr>
              <a:t>est indicator </a:t>
            </a:r>
            <a:r>
              <a:rPr lang="en-US" sz="2000" dirty="0" smtClean="0">
                <a:solidFill>
                  <a:schemeClr val="tx1"/>
                </a:solidFill>
              </a:rPr>
              <a:t>- used to check the misalignment in the x axis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The tailstock can then be adjusted to make the test bar parallel to the rotary centerline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</a:rPr>
              <a:t>This method does not mean the tailstock is parallel to the centerline, only the tip of the tailstock is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2" t="2369" r="3990" b="6457"/>
          <a:stretch/>
        </p:blipFill>
        <p:spPr>
          <a:xfrm>
            <a:off x="4647301" y="2805544"/>
            <a:ext cx="4133018" cy="258733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431972" y="3688773"/>
            <a:ext cx="13196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497384" y="6106849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Watson, Devin.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Tailstock.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11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125" y="927099"/>
            <a:ext cx="6795447" cy="709865"/>
          </a:xfrm>
        </p:spPr>
        <p:txBody>
          <a:bodyPr/>
          <a:lstStyle/>
          <a:p>
            <a:r>
              <a:rPr lang="en-US" dirty="0" smtClean="0"/>
              <a:t>Tailstock Alignment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928" y="2267129"/>
            <a:ext cx="4637217" cy="4368801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000" dirty="0">
                <a:solidFill>
                  <a:schemeClr val="tx1"/>
                </a:solidFill>
              </a:rPr>
              <a:t>E</a:t>
            </a:r>
            <a:r>
              <a:rPr lang="en-US" sz="2000" dirty="0" smtClean="0">
                <a:solidFill>
                  <a:schemeClr val="tx1"/>
                </a:solidFill>
              </a:rPr>
              <a:t>nsure the tailstock is parallel to the x axis and on centerline of the rotary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</a:rPr>
              <a:t>Most reliable method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Can be done with a test indicator traversing the quill to ensure parallelism with the X axis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Test indicator can be used to check to see if the quill is also on the rotary centerline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</a:rPr>
              <a:t>Requires more skill and time to set-up, but provides more repeatability 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2" t="2369" r="3990" b="6457"/>
          <a:stretch/>
        </p:blipFill>
        <p:spPr>
          <a:xfrm>
            <a:off x="4986939" y="2805544"/>
            <a:ext cx="4133018" cy="258733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13301" y="295730"/>
            <a:ext cx="847450" cy="767687"/>
          </a:xfrm>
        </p:spPr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418320" y="2805544"/>
            <a:ext cx="1" cy="5818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418320" y="3639848"/>
            <a:ext cx="3462" cy="5437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202151" y="3876675"/>
            <a:ext cx="1095375" cy="47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547957" y="6227185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Watson, Devin.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Tailstock.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70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Cutting Forces on a 4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157" y="2246812"/>
            <a:ext cx="4030089" cy="4368837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Cutting forces and pressure should always be: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Considered and transferred into the strongest part of the set-up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T</a:t>
            </a:r>
            <a:r>
              <a:rPr lang="en-US" sz="1800" dirty="0" smtClean="0">
                <a:solidFill>
                  <a:schemeClr val="tx1"/>
                </a:solidFill>
              </a:rPr>
              <a:t>he cutting forces from tools should be directed towards the rotary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No tools should be programmed to cut towards the tailstock due to the lack of rigidity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1" t="19374" r="3968" b="10788"/>
          <a:stretch/>
        </p:blipFill>
        <p:spPr>
          <a:xfrm>
            <a:off x="4650376" y="3209926"/>
            <a:ext cx="4387483" cy="180975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27810" y="5987751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Watson, Devin.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Cutting Forces.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62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Cutting Forces on a 4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540" y="2498724"/>
            <a:ext cx="3347359" cy="3530604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Toolpaths should be programmed towards the spindle to rough or semi-finish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Transfers more of the forces towards the rotary, which is the strongest part of set-up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89" t="5616" r="6286" b="36453"/>
          <a:stretch/>
        </p:blipFill>
        <p:spPr>
          <a:xfrm>
            <a:off x="3870900" y="3009901"/>
            <a:ext cx="4869487" cy="2352674"/>
          </a:xfrm>
        </p:spPr>
      </p:pic>
      <p:sp>
        <p:nvSpPr>
          <p:cNvPr id="8" name="Oval 7"/>
          <p:cNvSpPr/>
          <p:nvPr/>
        </p:nvSpPr>
        <p:spPr>
          <a:xfrm>
            <a:off x="5076825" y="2968627"/>
            <a:ext cx="533400" cy="50799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674648" y="3098050"/>
            <a:ext cx="66675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674648" y="3206001"/>
            <a:ext cx="66675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674648" y="3328035"/>
            <a:ext cx="66675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45331" y="3528753"/>
            <a:ext cx="0" cy="1911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343525" y="3528753"/>
            <a:ext cx="0" cy="1911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442066" y="3528753"/>
            <a:ext cx="0" cy="1911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076825" y="2767263"/>
            <a:ext cx="1648828" cy="12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39065" y="2468145"/>
            <a:ext cx="1961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Cutter Direction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4427810" y="5987751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Watson, Devin.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Cutter Direction.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8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Cutting Forces on a 4</a:t>
            </a:r>
            <a:r>
              <a:rPr lang="en-US" baseline="30000" dirty="0"/>
              <a:t>th</a:t>
            </a:r>
            <a:r>
              <a:rPr lang="en-US" dirty="0"/>
              <a:t> A</a:t>
            </a:r>
            <a:r>
              <a:rPr lang="en-US" dirty="0" smtClean="0"/>
              <a:t>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541" y="2498723"/>
            <a:ext cx="3248820" cy="4152799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When cutting towards the tailstock or across the part, consider speeds, feeds, and DOC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If the force is large enough, it will cause the rotary to rotate out the desired position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This can happen even when the rotary clamp is on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89" t="5616" r="6286" b="36453"/>
          <a:stretch/>
        </p:blipFill>
        <p:spPr>
          <a:xfrm>
            <a:off x="3870900" y="3009901"/>
            <a:ext cx="4869487" cy="2352674"/>
          </a:xfrm>
        </p:spPr>
      </p:pic>
      <p:sp>
        <p:nvSpPr>
          <p:cNvPr id="8" name="Oval 7"/>
          <p:cNvSpPr/>
          <p:nvPr/>
        </p:nvSpPr>
        <p:spPr>
          <a:xfrm>
            <a:off x="5076825" y="2968627"/>
            <a:ext cx="533400" cy="50799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674648" y="3098050"/>
            <a:ext cx="219076" cy="25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674648" y="3200400"/>
            <a:ext cx="219076" cy="56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674648" y="3328035"/>
            <a:ext cx="223232" cy="12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239065" y="3528753"/>
            <a:ext cx="6266" cy="6109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340927" y="3528753"/>
            <a:ext cx="2598" cy="6109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440680" y="3528753"/>
            <a:ext cx="1386" cy="6109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342831" y="2195309"/>
            <a:ext cx="0" cy="7155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24818" y="2376628"/>
            <a:ext cx="1961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Cutter Direction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4427810" y="5987751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Watson, Devin.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Cutter Direction.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48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and Lag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8"/>
            <a:ext cx="3705560" cy="4159795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The tool is programmed normal to the surface (90° from the surface) it is machining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Ball endmills theoretically have 0 SFM at the center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Causes the tool to push through the material rather than cut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5287">
            <a:off x="6628211" y="3151607"/>
            <a:ext cx="780691" cy="3450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5287">
            <a:off x="6263746" y="2982811"/>
            <a:ext cx="1509623" cy="250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360483" y="4351283"/>
            <a:ext cx="2040019" cy="1528966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rapezoid 8"/>
          <p:cNvSpPr/>
          <p:nvPr/>
        </p:nvSpPr>
        <p:spPr>
          <a:xfrm>
            <a:off x="6591578" y="2132672"/>
            <a:ext cx="853954" cy="845481"/>
          </a:xfrm>
          <a:prstGeom prst="trapezoi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206830" y="4055806"/>
            <a:ext cx="3847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50382" y="3771551"/>
            <a:ext cx="1585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Cut / Rotary Direction</a:t>
            </a:r>
            <a:endParaRPr lang="en-US" sz="1000" b="1" dirty="0"/>
          </a:p>
        </p:txBody>
      </p:sp>
      <p:sp>
        <p:nvSpPr>
          <p:cNvPr id="12" name="Round Same Side Corner Rectangle 11"/>
          <p:cNvSpPr/>
          <p:nvPr/>
        </p:nvSpPr>
        <p:spPr>
          <a:xfrm rot="10800000">
            <a:off x="6798582" y="3497264"/>
            <a:ext cx="439947" cy="91301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05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2023</TotalTime>
  <Words>736</Words>
  <Application>Microsoft Office PowerPoint</Application>
  <PresentationFormat>On-screen Show (4:3)</PresentationFormat>
  <Paragraphs>76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Ion Boardroom</vt:lpstr>
      <vt:lpstr>4th Axis Lecture 4</vt:lpstr>
      <vt:lpstr>Tailstocks with a 4th Axis Set-up</vt:lpstr>
      <vt:lpstr>Tailstock Set-up</vt:lpstr>
      <vt:lpstr>Tailstock Alignment Methods</vt:lpstr>
      <vt:lpstr>Tailstock Alignment Methods</vt:lpstr>
      <vt:lpstr>Cutting Forces on a 4th Axis</vt:lpstr>
      <vt:lpstr>Cutting Forces on a 4th Axis</vt:lpstr>
      <vt:lpstr>Cutting Forces on a 4th Axis</vt:lpstr>
      <vt:lpstr>Lead and Lag Angles</vt:lpstr>
      <vt:lpstr>Lead and Lag Angles</vt:lpstr>
      <vt:lpstr>Lead and Lag Angles</vt:lpstr>
      <vt:lpstr>Lead and Lag Angles 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CNC Setup and Operation</dc:title>
  <dc:creator>Watson, Devin K.</dc:creator>
  <cp:lastModifiedBy>Watson, Devin K.</cp:lastModifiedBy>
  <cp:revision>81</cp:revision>
  <dcterms:created xsi:type="dcterms:W3CDTF">2015-02-01T20:12:15Z</dcterms:created>
  <dcterms:modified xsi:type="dcterms:W3CDTF">2016-07-12T12:47:20Z</dcterms:modified>
  <cp:contentStatus/>
</cp:coreProperties>
</file>