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89" r:id="rId1"/>
  </p:sldMasterIdLst>
  <p:notesMasterIdLst>
    <p:notesMasterId r:id="rId15"/>
  </p:notesMasterIdLst>
  <p:sldIdLst>
    <p:sldId id="256" r:id="rId2"/>
    <p:sldId id="288" r:id="rId3"/>
    <p:sldId id="289" r:id="rId4"/>
    <p:sldId id="290" r:id="rId5"/>
    <p:sldId id="303" r:id="rId6"/>
    <p:sldId id="291" r:id="rId7"/>
    <p:sldId id="299" r:id="rId8"/>
    <p:sldId id="294" r:id="rId9"/>
    <p:sldId id="292" r:id="rId10"/>
    <p:sldId id="300" r:id="rId11"/>
    <p:sldId id="301" r:id="rId12"/>
    <p:sldId id="293" r:id="rId13"/>
    <p:sldId id="29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tson, Devin K." initials="WDK" lastIdx="2" clrIdx="0">
    <p:extLst>
      <p:ext uri="{19B8F6BF-5375-455C-9EA6-DF929625EA0E}">
        <p15:presenceInfo xmlns:p15="http://schemas.microsoft.com/office/powerpoint/2012/main" userId="S-1-5-21-1424163670-634221917-1538882281-40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93BDA-C914-465A-A1D3-F1C939491D58}" type="datetimeFigureOut">
              <a:rPr lang="en-CA" smtClean="0"/>
              <a:t>12/07/2016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D4A6-4A0B-467A-9DD0-ED1A566B65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52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99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3166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7D4A6-4A0B-467A-9DD0-ED1A566B65BF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3129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F754DC36-4FD7-40B7-A8D6-3C7679302B76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52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7588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59929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25465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4549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9223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8466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26BB-DB96-4509-B197-4B7EAC47437A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18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E756-F865-46D2-B057-90479A61F32D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1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B717-0B17-4585-9FC6-8B6D4BD0E148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114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ADBB-7EC7-43B3-BA47-976DAF9D85FE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0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C13D1-FE13-4CBD-B64E-607F795D6456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46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4204-BEE0-4893-88F3-E384E8050374}" type="datetime1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9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22474-C1D9-4041-90EC-B1E28B0AD07C}" type="datetime1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7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C211-E852-4C7E-9CC7-5C955886018C}" type="datetime1">
              <a:rPr lang="en-US" smtClean="0"/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7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C6A53-20F4-4727-AA64-DC75F1A324D1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2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D4D80-58FC-4141-BC1A-4FCEDB10860D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709F97E1-11E3-4FDA-9BDE-E97A81360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94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626CA6FB-0B93-4770-8BEE-6A01D25E1043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09F97E1-11E3-4FDA-9BDE-E97A813602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1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  <p:sldLayoutId id="2147484001" r:id="rId12"/>
    <p:sldLayoutId id="2147484002" r:id="rId13"/>
    <p:sldLayoutId id="2147484003" r:id="rId14"/>
    <p:sldLayoutId id="2147484004" r:id="rId15"/>
    <p:sldLayoutId id="2147484005" r:id="rId16"/>
    <p:sldLayoutId id="2147484006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EAifBhEfLRY&amp;feature=youtu.be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zsVVVFsGfl0&amp;feature=youtu.b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4</a:t>
            </a:r>
            <a:r>
              <a:rPr lang="en-US" b="1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Lecture 1</a:t>
            </a:r>
            <a:endParaRPr lang="en-US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- 4</a:t>
            </a:r>
            <a:r>
              <a:rPr lang="en-US" sz="2600" b="1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6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Overview</a:t>
            </a:r>
          </a:p>
          <a:p>
            <a:r>
              <a:rPr lang="en-US" sz="20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282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14" y="842664"/>
            <a:ext cx="8382000" cy="66479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 Indexing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489199"/>
            <a:ext cx="7974724" cy="3933384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Indexing: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rotary is used as an indexing device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part is rotated to a specific degree then the machining takes place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Not all parts machined on a 4</a:t>
            </a:r>
            <a:r>
              <a:rPr lang="en-US" sz="20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are complex parts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Using a 4</a:t>
            </a:r>
            <a:r>
              <a:rPr lang="en-US" sz="20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is a good way to reduce the number of set-ups needed to make a part</a:t>
            </a:r>
            <a:endParaRPr 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509" y="5580014"/>
            <a:ext cx="1220010" cy="40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1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417" y="1063417"/>
            <a:ext cx="8382000" cy="664797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Example </a:t>
            </a:r>
            <a:r>
              <a:rPr lang="en-US" dirty="0">
                <a:latin typeface="Century Gothic" panose="020B0502020202020204" pitchFamily="34" charset="0"/>
              </a:rPr>
              <a:t>of a 4</a:t>
            </a:r>
            <a:r>
              <a:rPr lang="en-US" baseline="30000" dirty="0">
                <a:latin typeface="Century Gothic" panose="020B0502020202020204" pitchFamily="34" charset="0"/>
              </a:rPr>
              <a:t>th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Axis Indexing </a:t>
            </a:r>
            <a:r>
              <a:rPr lang="en-US" dirty="0">
                <a:latin typeface="Century Gothic" panose="020B0502020202020204" pitchFamily="34" charset="0"/>
              </a:rPr>
              <a:t>J</a:t>
            </a:r>
            <a:r>
              <a:rPr lang="en-US" dirty="0" smtClean="0">
                <a:latin typeface="Century Gothic" panose="020B0502020202020204" pitchFamily="34" charset="0"/>
              </a:rPr>
              <a:t>ob:</a:t>
            </a:r>
            <a:r>
              <a:rPr lang="en-US" dirty="0">
                <a:latin typeface="Century Gothic" panose="020B0502020202020204" pitchFamily="34" charset="0"/>
              </a:rPr>
              <a:t/>
            </a:r>
            <a:br>
              <a:rPr lang="en-US" dirty="0">
                <a:latin typeface="Century Gothic" panose="020B0502020202020204" pitchFamily="34" charset="0"/>
              </a:rPr>
            </a:b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44817" y="2368429"/>
            <a:ext cx="3548747" cy="353060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Soft jaws are normally a three set-up job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Allows for 6 soft jaws to be made in one set-up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rotary indexes to 0°, 90°, and 180° to work on three sides of the soft jaws</a:t>
            </a:r>
            <a:endParaRPr 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388" y="2033686"/>
            <a:ext cx="2295244" cy="172143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77" y="3419853"/>
            <a:ext cx="2337926" cy="1753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16" y="4978604"/>
            <a:ext cx="2338535" cy="175390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210355" y="2893910"/>
            <a:ext cx="1207698" cy="17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161809" y="4297612"/>
            <a:ext cx="10816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9" idx="1"/>
          </p:cNvCxnSpPr>
          <p:nvPr/>
        </p:nvCxnSpPr>
        <p:spPr>
          <a:xfrm flipV="1">
            <a:off x="5210355" y="5855555"/>
            <a:ext cx="1215961" cy="93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36137" y="2755410"/>
            <a:ext cx="1087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Side 1 at 0°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243409" y="4159112"/>
            <a:ext cx="1160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Side 2 at 90°</a:t>
            </a:r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065814" y="5726450"/>
            <a:ext cx="1214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Side 3 at 180°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207933" y="6277893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indexing.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98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407" y="859916"/>
            <a:ext cx="8382000" cy="66479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 Rotational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489199"/>
            <a:ext cx="4114800" cy="2965670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Rotational: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rotary moves with any combination of the three positional axis to make a cut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most common axis move together are X and A.  </a:t>
            </a:r>
          </a:p>
          <a:p>
            <a:pPr lvl="1"/>
            <a:r>
              <a:rPr lang="en-US" sz="2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Z is brought to a specific depth and Y is kept on part center line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464" y="5291584"/>
            <a:ext cx="1220010" cy="4098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45244"/>
            <a:ext cx="3364524" cy="1891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172744" y="6253829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Rotation.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35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887910"/>
            <a:ext cx="6345260" cy="709865"/>
          </a:xfrm>
        </p:spPr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Types of Rotaries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66439" y="1915339"/>
            <a:ext cx="3636980" cy="75929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Indexing</a:t>
            </a:r>
            <a:endParaRPr lang="en-US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56744" y="2959300"/>
            <a:ext cx="4067503" cy="3250729"/>
          </a:xfrm>
        </p:spPr>
        <p:txBody>
          <a:bodyPr>
            <a:noAutofit/>
          </a:bodyPr>
          <a:lstStyle/>
          <a:p>
            <a:pPr lvl="1"/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C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an only rotate in manufacture specific increments, usually 1° or 5°,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Cannot rotate while the other three axis are moving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Sequence:</a:t>
            </a:r>
          </a:p>
          <a:p>
            <a:pPr lvl="2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Position XYZ, unclamp indexing table, rotate, clamp, </a:t>
            </a:r>
            <a:r>
              <a:rPr lang="en-US" sz="16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cut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Cheaper purchasing price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0581" y="1915339"/>
            <a:ext cx="3636979" cy="75929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Rotary</a:t>
            </a:r>
            <a:endParaRPr lang="en-US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0581" y="3017262"/>
            <a:ext cx="3636980" cy="3579481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sz="23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Can move to unlimited </a:t>
            </a:r>
            <a:r>
              <a:rPr lang="en-US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positions </a:t>
            </a:r>
          </a:p>
          <a:p>
            <a:pPr lvl="1"/>
            <a:r>
              <a:rPr lang="en-US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Can rotate while other machine axis are moving</a:t>
            </a:r>
          </a:p>
          <a:p>
            <a:pPr lvl="1"/>
            <a:r>
              <a:rPr lang="en-US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Rotary brake must remain unclamped for simultaneous cutting </a:t>
            </a:r>
            <a:r>
              <a:rPr lang="en-US" sz="23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motions</a:t>
            </a:r>
          </a:p>
          <a:p>
            <a:pPr lvl="2"/>
            <a:r>
              <a:rPr lang="en-US" sz="2300" dirty="0">
                <a:solidFill>
                  <a:schemeClr val="tx1"/>
                </a:solidFill>
                <a:latin typeface="Century Gothic" panose="020B0502020202020204" pitchFamily="34" charset="0"/>
              </a:rPr>
              <a:t>This makes the rotary less </a:t>
            </a:r>
            <a:r>
              <a:rPr lang="en-US" sz="23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rigid</a:t>
            </a:r>
          </a:p>
          <a:p>
            <a:pPr lvl="1"/>
            <a:r>
              <a:rPr lang="en-US" sz="23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Can also be used as an indexing rotary</a:t>
            </a:r>
            <a:endParaRPr lang="en-US" sz="23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7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377" y="747773"/>
            <a:ext cx="8382000" cy="132959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Axis Nomenclature</a:t>
            </a:r>
            <a:br>
              <a:rPr lang="en-US" dirty="0" smtClean="0">
                <a:latin typeface="Century Gothic" panose="020B0502020202020204" pitchFamily="34" charset="0"/>
              </a:rPr>
            </a:b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0063" y="2704011"/>
            <a:ext cx="4114800" cy="270465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basic 3 axis mill: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X,Y,Z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X and Y control table movement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Z controls tool depth</a:t>
            </a:r>
            <a:endParaRPr 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314536" y="3019245"/>
            <a:ext cx="8626" cy="1759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323162" y="4779034"/>
            <a:ext cx="1961072" cy="5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333944" y="3380744"/>
            <a:ext cx="1328468" cy="13851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78770" y="4903347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X AXIS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 rot="18745228">
            <a:off x="6882550" y="3738900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Y</a:t>
            </a:r>
            <a:r>
              <a:rPr lang="en-US" sz="1000" b="1" dirty="0" smtClean="0"/>
              <a:t> AXIS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622607" y="3448919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Z</a:t>
            </a:r>
            <a:r>
              <a:rPr lang="en-US" sz="1000" b="1" dirty="0" smtClean="0"/>
              <a:t> AXIS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01438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Left Arrow 4"/>
          <p:cNvSpPr/>
          <p:nvPr/>
        </p:nvSpPr>
        <p:spPr>
          <a:xfrm rot="16200000">
            <a:off x="8057842" y="4604348"/>
            <a:ext cx="452785" cy="349372"/>
          </a:xfrm>
          <a:prstGeom prst="curvedLeftArrow">
            <a:avLst>
              <a:gd name="adj1" fmla="val 5060"/>
              <a:gd name="adj2" fmla="val 50000"/>
              <a:gd name="adj3" fmla="val 37345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Adding a 4</a:t>
            </a:r>
            <a:r>
              <a:rPr lang="en-US" baseline="30000" dirty="0" smtClean="0">
                <a:latin typeface="Century Gothic" panose="020B0502020202020204" pitchFamily="34" charset="0"/>
              </a:rPr>
              <a:t>th</a:t>
            </a:r>
            <a:r>
              <a:rPr lang="en-US" dirty="0" smtClean="0">
                <a:latin typeface="Century Gothic" panose="020B0502020202020204" pitchFamily="34" charset="0"/>
              </a:rPr>
              <a:t> Rotational Axis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0218" y="2489199"/>
            <a:ext cx="4114800" cy="3243965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X,Y, &amp; Z all have a rotational axis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 -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Rotates about X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B - Rotates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about Y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 - Rotates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about 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Z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This is what gives the machine its fourth rotational axis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314536" y="3019245"/>
            <a:ext cx="8626" cy="1759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323162" y="4779034"/>
            <a:ext cx="1961072" cy="5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Curved Left Arrow 14"/>
          <p:cNvSpPr/>
          <p:nvPr/>
        </p:nvSpPr>
        <p:spPr>
          <a:xfrm rot="13572821">
            <a:off x="7436019" y="3300843"/>
            <a:ext cx="452785" cy="349372"/>
          </a:xfrm>
          <a:prstGeom prst="curvedLeftArrow">
            <a:avLst>
              <a:gd name="adj1" fmla="val 8191"/>
              <a:gd name="adj2" fmla="val 26495"/>
              <a:gd name="adj3" fmla="val 37419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333944" y="3380744"/>
            <a:ext cx="1328468" cy="13851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Curved Left Arrow 13"/>
          <p:cNvSpPr/>
          <p:nvPr/>
        </p:nvSpPr>
        <p:spPr>
          <a:xfrm>
            <a:off x="6088143" y="2936342"/>
            <a:ext cx="452785" cy="349372"/>
          </a:xfrm>
          <a:prstGeom prst="curvedLeftArrow">
            <a:avLst>
              <a:gd name="adj1" fmla="val 5060"/>
              <a:gd name="adj2" fmla="val 50000"/>
              <a:gd name="adj3" fmla="val 37345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78770" y="4903347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X AXIS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 rot="18745228">
            <a:off x="6882550" y="3738900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Y</a:t>
            </a:r>
            <a:r>
              <a:rPr lang="en-US" sz="1000" b="1" dirty="0" smtClean="0"/>
              <a:t> AXIS</a:t>
            </a:r>
            <a:endParaRPr lang="en-US" sz="10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5622607" y="3448919"/>
            <a:ext cx="1078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Z</a:t>
            </a:r>
            <a:r>
              <a:rPr lang="en-US" sz="1000" b="1" dirty="0" smtClean="0"/>
              <a:t> AXIS</a:t>
            </a:r>
            <a:endParaRPr lang="en-US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109548" y="4327652"/>
            <a:ext cx="25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09642" y="3175417"/>
            <a:ext cx="25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B</a:t>
            </a:r>
            <a:endParaRPr lang="en-US" sz="1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03783" y="2954081"/>
            <a:ext cx="252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0615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4</a:t>
            </a:r>
            <a:r>
              <a:rPr lang="en-US" baseline="30000" dirty="0" smtClean="0">
                <a:latin typeface="Century Gothic" panose="020B0502020202020204" pitchFamily="34" charset="0"/>
              </a:rPr>
              <a:t>th</a:t>
            </a:r>
            <a:r>
              <a:rPr lang="en-US" dirty="0" smtClean="0">
                <a:latin typeface="Century Gothic" panose="020B0502020202020204" pitchFamily="34" charset="0"/>
              </a:rPr>
              <a:t>  Axis CNC Mills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489199"/>
            <a:ext cx="4114800" cy="4438138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4</a:t>
            </a:r>
            <a:r>
              <a:rPr lang="en-US" sz="2000" b="1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 axis is usually an add on for most machines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Allows machinists to take an existing three axis machine and add a 4</a:t>
            </a:r>
            <a:r>
              <a:rPr lang="en-US" sz="20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rotary on the table when it is needed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Machine must have the 4</a:t>
            </a:r>
            <a:r>
              <a:rPr lang="en-US" sz="20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servo drives in order for this to work</a:t>
            </a:r>
            <a:endParaRPr 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335" y="2902325"/>
            <a:ext cx="3636818" cy="27265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72744" y="6253829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9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4</a:t>
            </a:r>
            <a:r>
              <a:rPr lang="en-US" baseline="30000" dirty="0" smtClean="0">
                <a:latin typeface="Century Gothic" panose="020B0502020202020204" pitchFamily="34" charset="0"/>
              </a:rPr>
              <a:t>th</a:t>
            </a:r>
            <a:r>
              <a:rPr lang="en-US" dirty="0" smtClean="0">
                <a:latin typeface="Century Gothic" panose="020B0502020202020204" pitchFamily="34" charset="0"/>
              </a:rPr>
              <a:t>  Axis CNC Mills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759" y="2290791"/>
            <a:ext cx="4114800" cy="443813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majority of CNC vertical mills have more travel in the X axis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Most 4</a:t>
            </a:r>
            <a:r>
              <a:rPr lang="en-US" sz="20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axes rotaries are mounted parallel with the X axis of the machine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Use the A Axis of rotation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A axis movement is expressed in degrees:</a:t>
            </a:r>
            <a:endParaRPr 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360° = full rotation of the 4</a:t>
            </a:r>
            <a:r>
              <a:rPr lang="en-US" sz="18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</a:t>
            </a: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335" y="2902325"/>
            <a:ext cx="3636818" cy="27265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82075" y="6274317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2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Loosing Space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879" y="2489199"/>
            <a:ext cx="4114800" cy="4001095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With rotational work, the work envelope in the machines gets smaller as we add the 4</a:t>
            </a:r>
            <a:r>
              <a:rPr lang="en-US" sz="20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VM-2 pictured on the right has 30” of X axis travel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When the rotary is added, travel size decreases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63" y="2901285"/>
            <a:ext cx="3636962" cy="27286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686799" y="4779034"/>
            <a:ext cx="0" cy="13974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209642" y="4511615"/>
            <a:ext cx="0" cy="16648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209642" y="6090249"/>
            <a:ext cx="1477157" cy="86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31493" y="6264219"/>
            <a:ext cx="1833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 of X Axis Travel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2125283" y="6308968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Travel.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01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Gaining Space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879" y="2489199"/>
            <a:ext cx="4114800" cy="4001095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VF-2 has a sub plate added to the table to allow for the rotary to be placed outside of x axis travel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Little to no loss of X axis travel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No chance of the 4</a:t>
            </a:r>
            <a:r>
              <a:rPr lang="en-US" sz="18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getting hit by a cutting tool</a:t>
            </a: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335" y="2902325"/>
            <a:ext cx="3636818" cy="27265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72744" y="6253829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Space.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45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928" y="927099"/>
            <a:ext cx="6595409" cy="70986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New Codes for the Haas 4</a:t>
            </a:r>
            <a:r>
              <a:rPr lang="en-US" baseline="30000" dirty="0" smtClean="0">
                <a:latin typeface="Century Gothic" panose="020B0502020202020204" pitchFamily="34" charset="0"/>
              </a:rPr>
              <a:t>th</a:t>
            </a:r>
            <a:r>
              <a:rPr lang="en-US" dirty="0" smtClean="0">
                <a:latin typeface="Century Gothic" panose="020B0502020202020204" pitchFamily="34" charset="0"/>
              </a:rPr>
              <a:t> Axis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519" y="2239689"/>
            <a:ext cx="5168660" cy="553382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New Letter Address: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 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 used as the rotational degree increment to position the rotary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Must use a decimal, </a:t>
            </a:r>
            <a:r>
              <a:rPr lang="en-US" sz="1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A90.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,</a:t>
            </a:r>
            <a:r>
              <a:rPr lang="en-US" sz="1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if you want to position the rotary to 90°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New M Codes for the Rotary to work: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M10 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 Rotary Brake On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Better rigidity when not doing simultaneous 4 axis milling work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M11 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- Rotary Brake Off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Brake must be unclamped before the rotary will position</a:t>
            </a: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179" y="2489200"/>
            <a:ext cx="1662893" cy="35528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17805" y="295730"/>
            <a:ext cx="791308" cy="767687"/>
          </a:xfrm>
        </p:spPr>
        <p:txBody>
          <a:bodyPr/>
          <a:lstStyle/>
          <a:p>
            <a:fld id="{709F97E1-11E3-4FDA-9BDE-E97A8136029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433282" y="4028106"/>
            <a:ext cx="962944" cy="41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272964" y="4463451"/>
            <a:ext cx="962944" cy="41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311064" y="5053593"/>
            <a:ext cx="962944" cy="41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2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Two Types of Positioning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25453" y="2507839"/>
            <a:ext cx="3636981" cy="389771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Indexing: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The part is rotated to a specific degree then the machining takes place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Rotational: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Sometimes referred to as simultaneous 4</a:t>
            </a:r>
            <a:r>
              <a:rPr lang="en-US" sz="1800" baseline="30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axis </a:t>
            </a: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The rotary moves with any combination of the three positional axis to make a </a:t>
            </a:r>
            <a:r>
              <a:rPr lang="en-US" sz="18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cut</a:t>
            </a:r>
          </a:p>
          <a:p>
            <a:pPr lvl="1"/>
            <a:endParaRPr lang="en-US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F97E1-11E3-4FDA-9BDE-E97A8136029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5" t="10841"/>
          <a:stretch/>
        </p:blipFill>
        <p:spPr>
          <a:xfrm>
            <a:off x="4862946" y="3129471"/>
            <a:ext cx="3871562" cy="26544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0073" y="2574216"/>
            <a:ext cx="1995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Indexing Cut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12114" y="5969840"/>
            <a:ext cx="1995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Cut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 flipV="1">
            <a:off x="5611091" y="4842164"/>
            <a:ext cx="601023" cy="1312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122719" y="2805015"/>
            <a:ext cx="1089395" cy="14448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26114" y="6339172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Source: </a:t>
            </a:r>
            <a:r>
              <a:rPr lang="en-US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Manocchio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Greg. 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100" i="1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Axis Positioning.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2015. Photograph. Central Maine Community College, Maine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844</TotalTime>
  <Words>814</Words>
  <Application>Microsoft Office PowerPoint</Application>
  <PresentationFormat>On-screen Show (4:3)</PresentationFormat>
  <Paragraphs>112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Franklin Gothic Book</vt:lpstr>
      <vt:lpstr>Franklin Gothic Medium</vt:lpstr>
      <vt:lpstr>Times New Roman</vt:lpstr>
      <vt:lpstr>Wingdings 3</vt:lpstr>
      <vt:lpstr>Ion Boardroom</vt:lpstr>
      <vt:lpstr>4th Axis Lecture 1</vt:lpstr>
      <vt:lpstr>Axis Nomenclature </vt:lpstr>
      <vt:lpstr>Adding a 4th Rotational Axis</vt:lpstr>
      <vt:lpstr>4th  Axis CNC Mills</vt:lpstr>
      <vt:lpstr>4th  Axis CNC Mills</vt:lpstr>
      <vt:lpstr>Loosing Space</vt:lpstr>
      <vt:lpstr>Gaining Space</vt:lpstr>
      <vt:lpstr>New Codes for the Haas 4th Axis</vt:lpstr>
      <vt:lpstr>Two Types of Positioning</vt:lpstr>
      <vt:lpstr> Indexing</vt:lpstr>
      <vt:lpstr>Example of a 4th Axis Indexing Job: </vt:lpstr>
      <vt:lpstr> Rotational</vt:lpstr>
      <vt:lpstr>Types of Rotaries</vt:lpstr>
    </vt:vector>
  </TitlesOfParts>
  <Company>Central Maine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Setup and Operation</dc:title>
  <dc:creator>Watson, Devin K.</dc:creator>
  <cp:lastModifiedBy>Watson, Devin K.</cp:lastModifiedBy>
  <cp:revision>44</cp:revision>
  <dcterms:created xsi:type="dcterms:W3CDTF">2015-02-01T20:12:15Z</dcterms:created>
  <dcterms:modified xsi:type="dcterms:W3CDTF">2016-07-12T12:42:08Z</dcterms:modified>
  <cp:contentStatus/>
</cp:coreProperties>
</file>