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1"/>
  </p:sldMasterIdLst>
  <p:notesMasterIdLst>
    <p:notesMasterId r:id="rId16"/>
  </p:notesMasterIdLst>
  <p:sldIdLst>
    <p:sldId id="256" r:id="rId2"/>
    <p:sldId id="289" r:id="rId3"/>
    <p:sldId id="299" r:id="rId4"/>
    <p:sldId id="298" r:id="rId5"/>
    <p:sldId id="290" r:id="rId6"/>
    <p:sldId id="291" r:id="rId7"/>
    <p:sldId id="293" r:id="rId8"/>
    <p:sldId id="294" r:id="rId9"/>
    <p:sldId id="292" r:id="rId10"/>
    <p:sldId id="300" r:id="rId11"/>
    <p:sldId id="301" r:id="rId12"/>
    <p:sldId id="295" r:id="rId13"/>
    <p:sldId id="297" r:id="rId14"/>
    <p:sldId id="29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tson, Devin K." initials="WDK" lastIdx="2" clrIdx="0">
    <p:extLst>
      <p:ext uri="{19B8F6BF-5375-455C-9EA6-DF929625EA0E}">
        <p15:presenceInfo xmlns:p15="http://schemas.microsoft.com/office/powerpoint/2012/main" userId="S-1-5-21-1424163670-634221917-1538882281-40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93BDA-C914-465A-A1D3-F1C939491D58}" type="datetimeFigureOut">
              <a:rPr lang="en-CA" smtClean="0"/>
              <a:t>2016-07-14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7D4A6-4A0B-467A-9DD0-ED1A566B65B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352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0699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0023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3900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7D4A6-4A0B-467A-9DD0-ED1A566B65BF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3116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4"/>
            <a:ext cx="5917677" cy="2554758"/>
          </a:xfrm>
        </p:spPr>
        <p:txBody>
          <a:bodyPr anchor="b"/>
          <a:lstStyle>
            <a:lvl1pPr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7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7419" y="1824010"/>
            <a:ext cx="990599" cy="240258"/>
          </a:xfrm>
        </p:spPr>
        <p:txBody>
          <a:bodyPr/>
          <a:lstStyle>
            <a:lvl1pPr algn="l">
              <a:defRPr sz="900" b="0" i="0">
                <a:solidFill>
                  <a:schemeClr val="bg1"/>
                </a:solidFill>
              </a:defRPr>
            </a:lvl1pPr>
          </a:lstStyle>
          <a:p>
            <a:fld id="{F754DC36-4FD7-40B7-A8D6-3C7679302B76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46568" y="3264407"/>
            <a:ext cx="3859795" cy="228659"/>
          </a:xfrm>
        </p:spPr>
        <p:txBody>
          <a:bodyPr/>
          <a:lstStyle>
            <a:lvl1pPr>
              <a:defRPr sz="900" b="0" i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026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Rectangle 14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27DD9-F530-406C-8887-C76B4BEADA2C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53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3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13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1F19B-2CC4-4BB3-A726-3A835FED4DD7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49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1" name="TextBox 10"/>
          <p:cNvSpPr txBox="1"/>
          <p:nvPr/>
        </p:nvSpPr>
        <p:spPr bwMode="gray">
          <a:xfrm>
            <a:off x="7033421" y="2893960"/>
            <a:ext cx="679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0" name="TextBox 9"/>
          <p:cNvSpPr txBox="1"/>
          <p:nvPr/>
        </p:nvSpPr>
        <p:spPr bwMode="gray">
          <a:xfrm>
            <a:off x="625840" y="590998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763" y="914400"/>
            <a:ext cx="6177681" cy="28846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870" y="5000815"/>
            <a:ext cx="6422005" cy="101817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45634-2237-41CF-9BB9-9D9D68361ED4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-7177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13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159399"/>
            <a:ext cx="642200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027FF-602A-4163-AE3D-94863A70E0C7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46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1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2"/>
            <a:ext cx="2313431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1" y="2485332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2"/>
            <a:ext cx="2326750" cy="288836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0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0" y="3147162"/>
            <a:ext cx="2313740" cy="287771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8710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D19F-1452-4356-9867-2E62CDD9877F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911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390" y="4179595"/>
            <a:ext cx="2295329" cy="657961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21261" y="2489200"/>
            <a:ext cx="2012937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48208"/>
            <a:ext cx="2309279" cy="1176672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30434" y="4179594"/>
            <a:ext cx="2291674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486834"/>
            <a:ext cx="2025182" cy="14497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48209"/>
            <a:ext cx="2317790" cy="118837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4166523"/>
            <a:ext cx="2304671" cy="681684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489200"/>
            <a:ext cx="2018838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0" y="4848209"/>
            <a:ext cx="2304671" cy="1189427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441" y="2489200"/>
            <a:ext cx="0" cy="3535679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622" y="2489200"/>
            <a:ext cx="0" cy="3548436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C1CD5-6CDC-44BA-BADC-490B9BF23DD7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354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64852" y="921453"/>
            <a:ext cx="6423592" cy="715512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326BB-DB96-4509-B197-4B7EAC47437A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741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7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119474" cy="4571999"/>
          </a:xfrm>
        </p:spPr>
        <p:txBody>
          <a:bodyPr vert="eaVert" anchor="ctr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FE756-F865-46D2-B057-90479A61F32D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4507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12364" y="295730"/>
            <a:ext cx="738909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93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AB717-0B17-4585-9FC6-8B6D4BD0E148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16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6443" y="2257588"/>
            <a:ext cx="3101763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third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267"/>
            <a:ext cx="3054653" cy="3020345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5ADBB-7EC7-43B3-BA47-976DAF9D85FE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45644" y="39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5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79" cy="353060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5324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C13D1-FE13-4CBD-B64E-607F795D6456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529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1" y="3248040"/>
            <a:ext cx="3636978" cy="277176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0" y="2488750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040"/>
            <a:ext cx="3636980" cy="277390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4204-BEE0-4893-88F3-E384E8050374}" type="datetime1">
              <a:rPr lang="en-US" smtClean="0"/>
              <a:t>7/14/2016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391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22474-C1D9-4041-90EC-B1E28B0AD07C}" type="datetime1">
              <a:rPr lang="en-US" smtClean="0"/>
              <a:t>7/14/2016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08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7C211-E852-4C7E-9CC7-5C955886018C}" type="datetime1">
              <a:rPr lang="en-US" smtClean="0"/>
              <a:t>7/14/2016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7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52881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90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C6A53-20F4-4727-AA64-DC75F1A324D1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0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21" name="Rectangle 20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Oval 2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3112"/>
            <a:ext cx="3001938" cy="161308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2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D80-58FC-4141-BC1A-4FCEDB10860D}" type="datetime1">
              <a:rPr lang="en-US" smtClean="0"/>
              <a:t>7/14/2016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-1404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709F97E1-11E3-4FDA-9BDE-E97A8136029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85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266" y="-2022"/>
            <a:ext cx="9146266" cy="6861037"/>
            <a:chOff x="-2266" y="-2022"/>
            <a:chExt cx="9146266" cy="6861037"/>
          </a:xfrm>
        </p:grpSpPr>
        <p:sp>
          <p:nvSpPr>
            <p:cNvPr id="19" name="Rectangle 18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rcRect/>
              <a:stretch>
                <a:fillRect l="-16667" r="-1666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-2022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2266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6841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5"/>
            <p:cNvSpPr/>
            <p:nvPr/>
          </p:nvSpPr>
          <p:spPr bwMode="gray">
            <a:xfrm>
              <a:off x="485023" y="1856958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Freeform 5"/>
            <p:cNvSpPr>
              <a:spLocks noEditPoints="1"/>
            </p:cNvSpPr>
            <p:nvPr/>
          </p:nvSpPr>
          <p:spPr bwMode="gray">
            <a:xfrm>
              <a:off x="0" y="508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1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1"/>
            <a:ext cx="6345260" cy="353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60111" y="6377097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626CA6FB-0B93-4770-8BEE-6A01D25E1043}" type="datetime1">
              <a:rPr lang="en-US" smtClean="0"/>
              <a:t>7/14/2016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2" y="6373195"/>
            <a:ext cx="3859795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709F97E1-11E3-4FDA-9BDE-E97A813602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39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FgBbpYRO34&amp;index=10&amp;list=PLNXgMR7YnRIu3pJYPfs04yKhEf2zLy9Ic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Cooo0HkpKw&amp;list=PLNXgMR7YnRIu3pJYPfs04yKhEf2zLy9Ic&amp;index=8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Id8R8BUaZ8&amp;index=12&amp;list=PLNXgMR7YnRIu3pJYPfs04yKhEf2zLy9Ic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PfazVkQBPKc&amp;index=11&amp;list=PLNXgMR7YnRIu3pJYPfs04yKhEf2zLy9Ic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wpHJSojpcp4&amp;list=PLNXgMR7YnRIu3pJYPfs04yKhEf2zLy9Ic&amp;index=16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b5FBdlOY9mo&amp;list=PLNXgMR7YnRIu3pJYPfs04yKhEf2zLy9Ic&amp;index=9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5</a:t>
            </a:r>
            <a:r>
              <a:rPr lang="en-US" b="1" baseline="30000" dirty="0">
                <a:solidFill>
                  <a:schemeClr val="tx1"/>
                </a:solidFill>
              </a:rPr>
              <a:t>th</a:t>
            </a:r>
            <a:r>
              <a:rPr lang="en-US" b="1" dirty="0">
                <a:solidFill>
                  <a:schemeClr val="tx1"/>
                </a:solidFill>
              </a:rPr>
              <a:t> Axis Lecture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4500" b="1" dirty="0">
                <a:solidFill>
                  <a:schemeClr val="tx1"/>
                </a:solidFill>
              </a:rPr>
              <a:t>-Set-up &amp; Offsets</a:t>
            </a:r>
          </a:p>
          <a:p>
            <a:r>
              <a:rPr lang="en-US" sz="3300" b="1" dirty="0"/>
              <a:t>	</a:t>
            </a:r>
            <a:r>
              <a:rPr lang="en-US" sz="2000" b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28243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39" y="927099"/>
            <a:ext cx="6609827" cy="709865"/>
          </a:xfrm>
        </p:spPr>
        <p:txBody>
          <a:bodyPr/>
          <a:lstStyle/>
          <a:p>
            <a:r>
              <a:rPr lang="en-US" dirty="0"/>
              <a:t>Finding the Pivot Distance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6752" y="2188629"/>
            <a:ext cx="4305248" cy="353060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To find the pivot distance on a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Rotate A 90°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Edge find the Platter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Write down the Y machine position after the edge finding is complete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4" b="9091"/>
          <a:stretch/>
        </p:blipFill>
        <p:spPr>
          <a:xfrm>
            <a:off x="1113869" y="4685591"/>
            <a:ext cx="2507561" cy="161098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" t="15934" r="-1"/>
          <a:stretch/>
        </p:blipFill>
        <p:spPr>
          <a:xfrm>
            <a:off x="5015314" y="3740869"/>
            <a:ext cx="3242063" cy="1552113"/>
          </a:xfrm>
          <a:prstGeom prst="rect">
            <a:avLst/>
          </a:prstGeom>
        </p:spPr>
      </p:pic>
      <p:sp>
        <p:nvSpPr>
          <p:cNvPr id="24" name="Right Arrow 23"/>
          <p:cNvSpPr/>
          <p:nvPr/>
        </p:nvSpPr>
        <p:spPr>
          <a:xfrm rot="10800000">
            <a:off x="7011962" y="4170541"/>
            <a:ext cx="1106366" cy="4303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961410" y="3017647"/>
            <a:ext cx="3349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Record the Y axis position after the edge finding is complete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5626" y="4377814"/>
            <a:ext cx="376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Edge find the platter with the </a:t>
            </a:r>
            <a:r>
              <a:rPr lang="en-US" sz="1400" b="1" dirty="0" err="1"/>
              <a:t>Aaxis</a:t>
            </a:r>
            <a:r>
              <a:rPr lang="en-US" sz="1400" b="1" dirty="0"/>
              <a:t> @ 90°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7711" y="6354238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Edge finding Y.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79197" y="5362342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Pivot Point.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726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39" y="927099"/>
            <a:ext cx="6609827" cy="709865"/>
          </a:xfrm>
        </p:spPr>
        <p:txBody>
          <a:bodyPr/>
          <a:lstStyle/>
          <a:p>
            <a:r>
              <a:rPr lang="en-US" dirty="0"/>
              <a:t>Finding the Pivot Distance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7037" y="2402034"/>
            <a:ext cx="3773423" cy="390207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To find the pivot distance on a trunnion: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Subtract the Y axis machine position when the platter was @ 90° from the Y centerline machine position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In this case </a:t>
            </a:r>
            <a:r>
              <a:rPr lang="en-US" b="1" dirty="0">
                <a:solidFill>
                  <a:schemeClr val="tx1"/>
                </a:solidFill>
              </a:rPr>
              <a:t>10.0057-9.7577= .2479</a:t>
            </a:r>
          </a:p>
          <a:p>
            <a:pPr lvl="2"/>
            <a:r>
              <a:rPr lang="en-US" b="1" dirty="0">
                <a:solidFill>
                  <a:schemeClr val="tx1"/>
                </a:solidFill>
              </a:rPr>
              <a:t>.2479 </a:t>
            </a:r>
            <a:r>
              <a:rPr lang="en-US" dirty="0">
                <a:solidFill>
                  <a:schemeClr val="tx1"/>
                </a:solidFill>
              </a:rPr>
              <a:t>would be the pivot point, or the distance the A axis of rotation happens above the platter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063567" y="3757851"/>
            <a:ext cx="2632163" cy="5952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063568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495975" y="3221076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041717" y="3615328"/>
            <a:ext cx="675861" cy="1425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245816" y="3418344"/>
            <a:ext cx="22425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461676" y="3217732"/>
            <a:ext cx="591952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034718" y="4549606"/>
            <a:ext cx="2656042" cy="2584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690760" y="3217732"/>
            <a:ext cx="325697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026396" y="3221076"/>
            <a:ext cx="1000539" cy="1131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>
            <a:endCxn id="13" idx="0"/>
          </p:cNvCxnSpPr>
          <p:nvPr/>
        </p:nvCxnSpPr>
        <p:spPr>
          <a:xfrm>
            <a:off x="6379647" y="3418344"/>
            <a:ext cx="1" cy="196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252302" y="2741905"/>
            <a:ext cx="216891" cy="668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5" idx="1"/>
          </p:cNvCxnSpPr>
          <p:nvPr/>
        </p:nvCxnSpPr>
        <p:spPr>
          <a:xfrm flipH="1">
            <a:off x="6717578" y="2982846"/>
            <a:ext cx="579088" cy="6130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509340" y="2468620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 Axis Rotation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96666" y="2828957"/>
            <a:ext cx="15010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 Axis Platter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81941" y="4947202"/>
            <a:ext cx="39615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Pivot distance </a:t>
            </a:r>
            <a:r>
              <a:rPr lang="en-US" sz="1400" dirty="0"/>
              <a:t>is the difference between the center of A axis of rotation and the top of the B axis platter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6432946" y="2652058"/>
            <a:ext cx="650509" cy="8647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79588" y="2256260"/>
            <a:ext cx="2462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.2479 </a:t>
            </a:r>
            <a:r>
              <a:rPr lang="en-US" sz="1400" dirty="0"/>
              <a:t>is the </a:t>
            </a:r>
          </a:p>
          <a:p>
            <a:pPr algn="ctr"/>
            <a:r>
              <a:rPr lang="en-US" sz="1400" dirty="0"/>
              <a:t>pivot distance</a:t>
            </a:r>
          </a:p>
        </p:txBody>
      </p:sp>
      <p:pic>
        <p:nvPicPr>
          <p:cNvPr id="33" name="Picture 3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599" y="5801124"/>
            <a:ext cx="1136283" cy="38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20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Offsets on a 5</a:t>
            </a:r>
            <a:r>
              <a:rPr lang="en-US" baseline="30000" dirty="0"/>
              <a:t>th</a:t>
            </a:r>
            <a:r>
              <a:rPr lang="en-US" dirty="0"/>
              <a:t> Axis Mill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270" y="2489199"/>
            <a:ext cx="4009149" cy="353060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following offsets can be found manually with an edge finder and indicator or with a probe: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Finding the XY Center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Z axis height offsets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Pivot Distance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975" y="2780672"/>
            <a:ext cx="3636963" cy="272772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702" y="5126675"/>
            <a:ext cx="1136283" cy="3817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72000" y="5790732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Probing XY.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416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93" y="927099"/>
            <a:ext cx="6837404" cy="709865"/>
          </a:xfrm>
        </p:spPr>
        <p:txBody>
          <a:bodyPr/>
          <a:lstStyle/>
          <a:p>
            <a:r>
              <a:rPr lang="en-US" dirty="0"/>
              <a:t>Installing a Fixture on a 5</a:t>
            </a:r>
            <a:r>
              <a:rPr lang="en-US" baseline="30000" dirty="0"/>
              <a:t>th</a:t>
            </a:r>
            <a:r>
              <a:rPr lang="en-US" dirty="0"/>
              <a:t> Axis Mill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39" y="2328024"/>
            <a:ext cx="3636979" cy="3530604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Most 5 axis part will be held in a </a:t>
            </a:r>
            <a:r>
              <a:rPr lang="en-US" b="1" dirty="0">
                <a:solidFill>
                  <a:schemeClr val="tx1"/>
                </a:solidFill>
              </a:rPr>
              <a:t>fixture</a:t>
            </a:r>
          </a:p>
          <a:p>
            <a:r>
              <a:rPr lang="en-US" dirty="0">
                <a:solidFill>
                  <a:schemeClr val="tx1"/>
                </a:solidFill>
              </a:rPr>
              <a:t>Fixtures are usually part specific </a:t>
            </a:r>
          </a:p>
          <a:p>
            <a:r>
              <a:rPr lang="en-US" dirty="0">
                <a:solidFill>
                  <a:schemeClr val="tx1"/>
                </a:solidFill>
              </a:rPr>
              <a:t>Fixtures must be oriented to the B axis in same way they were programmed </a:t>
            </a:r>
          </a:p>
          <a:p>
            <a:r>
              <a:rPr lang="en-US" dirty="0">
                <a:solidFill>
                  <a:schemeClr val="tx1"/>
                </a:solidFill>
              </a:rPr>
              <a:t>The height of the fixture must be added into the CAM program to get the correct toolpath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7" t="21726" r="11042" b="21172"/>
          <a:stretch/>
        </p:blipFill>
        <p:spPr>
          <a:xfrm>
            <a:off x="4709652" y="2723535"/>
            <a:ext cx="3983319" cy="2739583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Picture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363" y="5941553"/>
            <a:ext cx="1136283" cy="38171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76570" y="557905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Axis Fixture.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7368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Dry Running </a:t>
            </a:r>
            <a:r>
              <a:rPr lang="en-US"/>
              <a:t>a 5</a:t>
            </a:r>
            <a:r>
              <a:rPr lang="en-US" baseline="30000"/>
              <a:t>th</a:t>
            </a:r>
            <a:r>
              <a:rPr lang="en-US"/>
              <a:t>  </a:t>
            </a:r>
            <a:r>
              <a:rPr lang="en-US" dirty="0"/>
              <a:t>Axis Set-up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After setting your offsets, loading you program, and loading your part, Dry Run your set-up</a:t>
            </a:r>
          </a:p>
          <a:p>
            <a:r>
              <a:rPr lang="en-US" dirty="0">
                <a:solidFill>
                  <a:schemeClr val="tx1"/>
                </a:solidFill>
              </a:rPr>
              <a:t>Check to see if the tool heights and work offset were properly set</a:t>
            </a:r>
          </a:p>
          <a:p>
            <a:r>
              <a:rPr lang="en-US" dirty="0">
                <a:solidFill>
                  <a:schemeClr val="tx1"/>
                </a:solidFill>
              </a:rPr>
              <a:t>Check for too and  tool holder clearances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May be better to remove the part to check all tool clearance, then lift </a:t>
            </a:r>
            <a:r>
              <a:rPr lang="en-US">
                <a:solidFill>
                  <a:schemeClr val="tx1"/>
                </a:solidFill>
              </a:rPr>
              <a:t>Z up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87" y="6019802"/>
            <a:ext cx="1136283" cy="3817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t="9777" r="21401" b="18385"/>
          <a:stretch/>
        </p:blipFill>
        <p:spPr>
          <a:xfrm>
            <a:off x="4503420" y="2955310"/>
            <a:ext cx="4084167" cy="22122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481807" y="5380627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Axis </a:t>
            </a:r>
            <a:r>
              <a:rPr lang="en-US" sz="1400" i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Dry Running.</a:t>
            </a:r>
            <a:r>
              <a:rPr lang="en-US" sz="1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60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Set-up Tolerances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758" y="2221128"/>
            <a:ext cx="4114800" cy="4686300"/>
          </a:xfrm>
        </p:spPr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tx1"/>
                </a:solidFill>
              </a:rPr>
              <a:t>Using two axes of rotation creates a compounding tolerance issue when rotation occurs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The set-up must have little to no deviation</a:t>
            </a:r>
          </a:p>
          <a:p>
            <a:r>
              <a:rPr lang="en-US" b="1" dirty="0">
                <a:solidFill>
                  <a:schemeClr val="tx1"/>
                </a:solidFill>
              </a:rPr>
              <a:t>A rule of thumb: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</a:t>
            </a:r>
            <a:r>
              <a:rPr lang="en-US" b="1" dirty="0">
                <a:solidFill>
                  <a:schemeClr val="tx1"/>
                </a:solidFill>
              </a:rPr>
              <a:t>3</a:t>
            </a:r>
            <a:r>
              <a:rPr lang="en-US" b="1" baseline="30000" dirty="0">
                <a:solidFill>
                  <a:schemeClr val="tx1"/>
                </a:solidFill>
              </a:rPr>
              <a:t>rd</a:t>
            </a:r>
            <a:r>
              <a:rPr lang="en-US" b="1" dirty="0">
                <a:solidFill>
                  <a:schemeClr val="tx1"/>
                </a:solidFill>
              </a:rPr>
              <a:t> Axis </a:t>
            </a:r>
            <a:r>
              <a:rPr lang="en-US" dirty="0">
                <a:solidFill>
                  <a:schemeClr val="tx1"/>
                </a:solidFill>
              </a:rPr>
              <a:t>set-up can have </a:t>
            </a:r>
            <a:r>
              <a:rPr lang="en-US" b="1" dirty="0">
                <a:solidFill>
                  <a:schemeClr val="tx1"/>
                </a:solidFill>
              </a:rPr>
              <a:t>20% of part tolerance </a:t>
            </a:r>
            <a:r>
              <a:rPr lang="en-US" dirty="0">
                <a:solidFill>
                  <a:schemeClr val="tx1"/>
                </a:solidFill>
              </a:rPr>
              <a:t>used in the set-up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A ±.005 tolerance and .010 deviation, the set-up  (possibly a vise) could have .002 of run out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 </a:t>
            </a:r>
            <a:r>
              <a:rPr lang="en-US" b="1" dirty="0">
                <a:solidFill>
                  <a:schemeClr val="tx1"/>
                </a:solidFill>
              </a:rPr>
              <a:t>4</a:t>
            </a:r>
            <a:r>
              <a:rPr lang="en-US" b="1" baseline="30000" dirty="0">
                <a:solidFill>
                  <a:schemeClr val="tx1"/>
                </a:solidFill>
              </a:rPr>
              <a:t>th</a:t>
            </a:r>
            <a:r>
              <a:rPr lang="en-US" b="1" dirty="0">
                <a:solidFill>
                  <a:schemeClr val="tx1"/>
                </a:solidFill>
              </a:rPr>
              <a:t>  Axis </a:t>
            </a:r>
            <a:r>
              <a:rPr lang="en-US" dirty="0">
                <a:solidFill>
                  <a:schemeClr val="tx1"/>
                </a:solidFill>
              </a:rPr>
              <a:t>set-up can have </a:t>
            </a:r>
            <a:r>
              <a:rPr lang="en-US" b="1" dirty="0">
                <a:solidFill>
                  <a:schemeClr val="tx1"/>
                </a:solidFill>
              </a:rPr>
              <a:t>10-15% of part tolerance </a:t>
            </a:r>
            <a:r>
              <a:rPr lang="en-US" dirty="0">
                <a:solidFill>
                  <a:schemeClr val="tx1"/>
                </a:solidFill>
              </a:rPr>
              <a:t>used in the set-up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A.010 deviation on a part could only have .001-.0015 deviation in the set-up</a:t>
            </a:r>
          </a:p>
          <a:p>
            <a:pPr marL="402336" lvl="1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58" y="2751826"/>
            <a:ext cx="4305247" cy="24206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47558" y="532034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TR160 Trunnion.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5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Set-up Tolerances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758" y="2489199"/>
            <a:ext cx="4131004" cy="3868469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>
                <a:solidFill>
                  <a:schemeClr val="tx1"/>
                </a:solidFill>
              </a:rPr>
              <a:t>A </a:t>
            </a:r>
            <a:r>
              <a:rPr lang="en-US" b="1" dirty="0">
                <a:solidFill>
                  <a:schemeClr val="tx1"/>
                </a:solidFill>
              </a:rPr>
              <a:t>5</a:t>
            </a:r>
            <a:r>
              <a:rPr lang="en-US" b="1" baseline="30000" dirty="0">
                <a:solidFill>
                  <a:schemeClr val="tx1"/>
                </a:solidFill>
              </a:rPr>
              <a:t>th</a:t>
            </a:r>
            <a:r>
              <a:rPr lang="en-US" b="1" dirty="0">
                <a:solidFill>
                  <a:schemeClr val="tx1"/>
                </a:solidFill>
              </a:rPr>
              <a:t> axis </a:t>
            </a:r>
            <a:r>
              <a:rPr lang="en-US" dirty="0">
                <a:solidFill>
                  <a:schemeClr val="tx1"/>
                </a:solidFill>
              </a:rPr>
              <a:t>part can have </a:t>
            </a:r>
            <a:r>
              <a:rPr lang="en-US" b="1" dirty="0">
                <a:solidFill>
                  <a:schemeClr val="tx1"/>
                </a:solidFill>
              </a:rPr>
              <a:t>5-10% of part tolerance </a:t>
            </a:r>
            <a:r>
              <a:rPr lang="en-US" dirty="0">
                <a:solidFill>
                  <a:schemeClr val="tx1"/>
                </a:solidFill>
              </a:rPr>
              <a:t>in the set-up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If a part has a .005 tolerance, this leaves .0005 to .001 tolerance for the entire set-up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This tolerance includes: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Setting the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 parallel to the X axis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Leveling the A axis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Finding X and Y centerline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Finding the Pivot Point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Setting Z height offsets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Setting the B axis offset</a:t>
            </a:r>
          </a:p>
          <a:p>
            <a:pPr lvl="2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78" y="3213122"/>
            <a:ext cx="3893627" cy="242062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59178" y="5804309"/>
            <a:ext cx="4160380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TR160 Trunnion.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80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the </a:t>
            </a:r>
            <a:r>
              <a:rPr lang="en-US" dirty="0" err="1"/>
              <a:t>Trunnion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2758" y="2406819"/>
            <a:ext cx="4114800" cy="3326715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 must be installed on the machine before a part can be made</a:t>
            </a:r>
          </a:p>
          <a:p>
            <a:r>
              <a:rPr lang="en-US" dirty="0">
                <a:solidFill>
                  <a:schemeClr val="tx1"/>
                </a:solidFill>
              </a:rPr>
              <a:t>The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 must: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Be placed in the machine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Be connected to servo wiring and air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Have servos enabled on the control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Level the A axis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Be indicated parallel to the x axis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3" name="Picture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572" y="5860505"/>
            <a:ext cx="1083171" cy="3638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58" y="2751826"/>
            <a:ext cx="4305247" cy="24206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547558" y="532034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TR160 Trunnion.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328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Leveling the A axis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489199"/>
            <a:ext cx="4114800" cy="44381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The A axis must be leveled before any offsets can be recorded</a:t>
            </a:r>
          </a:p>
          <a:p>
            <a:r>
              <a:rPr lang="en-US" dirty="0">
                <a:solidFill>
                  <a:schemeClr val="tx1"/>
                </a:solidFill>
              </a:rPr>
              <a:t>If the A axis is not level, any offsets recorded will be off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Could cause the parts produced on the set-up to be made out of tolerance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0263" y="2901752"/>
            <a:ext cx="3636962" cy="272772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572000" y="6207451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Leveling A Axis.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97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Center for X &amp; 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solidFill>
                  <a:schemeClr val="tx1"/>
                </a:solidFill>
              </a:rPr>
              <a:t>Haas </a:t>
            </a:r>
            <a:r>
              <a:rPr lang="en-US" dirty="0" err="1">
                <a:solidFill>
                  <a:schemeClr val="tx1"/>
                </a:solidFill>
              </a:rPr>
              <a:t>trunnion</a:t>
            </a:r>
            <a:r>
              <a:rPr lang="en-US" dirty="0">
                <a:solidFill>
                  <a:schemeClr val="tx1"/>
                </a:solidFill>
              </a:rPr>
              <a:t> machines do not use a universal work offset</a:t>
            </a:r>
          </a:p>
          <a:p>
            <a:r>
              <a:rPr lang="en-US" dirty="0">
                <a:solidFill>
                  <a:schemeClr val="tx1"/>
                </a:solidFill>
              </a:rPr>
              <a:t>It is easier to locate the part to the center of rotation.</a:t>
            </a:r>
          </a:p>
          <a:p>
            <a:r>
              <a:rPr lang="en-US" dirty="0">
                <a:solidFill>
                  <a:schemeClr val="tx1"/>
                </a:solidFill>
              </a:rPr>
              <a:t>Why? 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Fixtures are designed to hold the part on centerline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Programs are easier to make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Machinist have an easier time setting up the machine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580" y="3213895"/>
            <a:ext cx="3701575" cy="208120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03419" y="5743124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Locating XY.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7676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Z Axis height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Z heights need to be set to the center of the A axis of rotation</a:t>
            </a:r>
          </a:p>
          <a:p>
            <a:pPr marL="617220" lvl="2" indent="-342900"/>
            <a:r>
              <a:rPr lang="en-US" dirty="0">
                <a:solidFill>
                  <a:schemeClr val="tx1"/>
                </a:solidFill>
              </a:rPr>
              <a:t>This is were the CAM program has Z 0.0 located</a:t>
            </a:r>
          </a:p>
          <a:p>
            <a:r>
              <a:rPr lang="en-US" dirty="0">
                <a:solidFill>
                  <a:schemeClr val="tx1"/>
                </a:solidFill>
              </a:rPr>
              <a:t>Can be done by: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Leveling the A axis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Finding the Z offset from the top of the platter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Adding the pivot distance distance to the Z offset distance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046453" y="4157932"/>
            <a:ext cx="2632163" cy="59522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46454" y="3621157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83831" y="3621157"/>
            <a:ext cx="194782" cy="5367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024603" y="4015409"/>
            <a:ext cx="675861" cy="14252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228702" y="3818425"/>
            <a:ext cx="22425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449532" y="3617813"/>
            <a:ext cx="591952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022574" y="4949687"/>
            <a:ext cx="2656042" cy="2584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678616" y="3617813"/>
            <a:ext cx="325697" cy="159029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8014252" y="3621157"/>
            <a:ext cx="1000539" cy="11319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endCxn id="9" idx="0"/>
          </p:cNvCxnSpPr>
          <p:nvPr/>
        </p:nvCxnSpPr>
        <p:spPr>
          <a:xfrm>
            <a:off x="6362533" y="3818425"/>
            <a:ext cx="1" cy="196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49532" y="5485514"/>
            <a:ext cx="44351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The Z axis height offset can be set by finding the Z machine distance to the top of the B axis platter and adding the pivot distance</a:t>
            </a:r>
          </a:p>
        </p:txBody>
      </p:sp>
    </p:spTree>
    <p:extLst>
      <p:ext uri="{BB962C8B-B14F-4D97-AF65-F5344CB8AC3E}">
        <p14:creationId xmlns:p14="http://schemas.microsoft.com/office/powerpoint/2010/main" val="2871026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Offsets on a 5 Axis Mill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402481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635" y="5112316"/>
            <a:ext cx="988401" cy="33204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66440" y="2489199"/>
            <a:ext cx="3636980" cy="35306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6012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5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The following offsets can be found manually with an edge finder and indicator or with a probe: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Finding the XY Center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Z axis height offsets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Pivot Distance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420" y="2903946"/>
            <a:ext cx="4518300" cy="254041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476570" y="5579056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Locating XY.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74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the Pivot Distance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995" y="2168983"/>
            <a:ext cx="4031753" cy="3095625"/>
          </a:xfrm>
        </p:spPr>
        <p:txBody>
          <a:bodyPr>
            <a:normAutofit/>
          </a:bodyPr>
          <a:lstStyle/>
          <a:p>
            <a:r>
              <a:rPr lang="en-US" dirty="0"/>
              <a:t>To find the pivot distance on a </a:t>
            </a:r>
            <a:r>
              <a:rPr lang="en-US" dirty="0" err="1"/>
              <a:t>trunnion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Level the A axis of rotation</a:t>
            </a:r>
          </a:p>
          <a:p>
            <a:pPr lvl="1"/>
            <a:r>
              <a:rPr lang="en-US" dirty="0"/>
              <a:t>Find XY axis center of the platter</a:t>
            </a:r>
          </a:p>
          <a:p>
            <a:pPr lvl="2"/>
            <a:r>
              <a:rPr lang="en-US" dirty="0"/>
              <a:t>Record these values in the work offset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F97E1-11E3-4FDA-9BDE-E97A8136029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24" y="4741094"/>
            <a:ext cx="2504256" cy="15812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135814"/>
            <a:ext cx="3054595" cy="1717443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10800000">
            <a:off x="6417565" y="3611984"/>
            <a:ext cx="1106366" cy="4303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89516" y="4335733"/>
            <a:ext cx="294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Find XY center of the platter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77931" y="2716652"/>
            <a:ext cx="294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Record the XY machine position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282" y="6319582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XY Center.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29152" y="4870893"/>
            <a:ext cx="4572000" cy="5533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 Source: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Manocchio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Greg. </a:t>
            </a:r>
            <a:r>
              <a:rPr lang="en-US" sz="1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Machine Position.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2015. Photograph. Central Maine Community College, Maine.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728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1748</TotalTime>
  <Words>1080</Words>
  <Application>Microsoft Office PowerPoint</Application>
  <PresentationFormat>On-screen Show (4:3)</PresentationFormat>
  <Paragraphs>125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3</vt:lpstr>
      <vt:lpstr>Ion Boardroom</vt:lpstr>
      <vt:lpstr>5th Axis Lecture 2</vt:lpstr>
      <vt:lpstr>Set-up Tolerances</vt:lpstr>
      <vt:lpstr>Set-up Tolerances</vt:lpstr>
      <vt:lpstr>Installing the Trunnion</vt:lpstr>
      <vt:lpstr>Leveling the A axis</vt:lpstr>
      <vt:lpstr>Finding Center for X &amp; Y</vt:lpstr>
      <vt:lpstr>Setting the Z Axis height</vt:lpstr>
      <vt:lpstr>Setting Offsets on a 5 Axis Mill</vt:lpstr>
      <vt:lpstr>Finding the Pivot Distance</vt:lpstr>
      <vt:lpstr>Finding the Pivot Distance</vt:lpstr>
      <vt:lpstr>Finding the Pivot Distance </vt:lpstr>
      <vt:lpstr>Setting Offsets on a 5th Axis Mill</vt:lpstr>
      <vt:lpstr>Installing a Fixture on a 5th Axis Mill</vt:lpstr>
      <vt:lpstr>Dry Running a 5th  Axis Set-up</vt:lpstr>
    </vt:vector>
  </TitlesOfParts>
  <Company>Central Maine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CNC Setup and Operation</dc:title>
  <dc:creator>Watson, Devin K.</dc:creator>
  <cp:lastModifiedBy>Cyndi</cp:lastModifiedBy>
  <cp:revision>72</cp:revision>
  <dcterms:created xsi:type="dcterms:W3CDTF">2015-02-01T20:12:15Z</dcterms:created>
  <dcterms:modified xsi:type="dcterms:W3CDTF">2016-07-14T23:57:08Z</dcterms:modified>
  <cp:contentStatus/>
</cp:coreProperties>
</file>