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18"/>
  </p:notesMasterIdLst>
  <p:sldIdLst>
    <p:sldId id="256" r:id="rId2"/>
    <p:sldId id="288" r:id="rId3"/>
    <p:sldId id="289" r:id="rId4"/>
    <p:sldId id="290" r:id="rId5"/>
    <p:sldId id="291" r:id="rId6"/>
    <p:sldId id="295" r:id="rId7"/>
    <p:sldId id="296" r:id="rId8"/>
    <p:sldId id="297" r:id="rId9"/>
    <p:sldId id="298" r:id="rId10"/>
    <p:sldId id="299" r:id="rId11"/>
    <p:sldId id="292" r:id="rId12"/>
    <p:sldId id="293" r:id="rId13"/>
    <p:sldId id="300" r:id="rId14"/>
    <p:sldId id="301" r:id="rId15"/>
    <p:sldId id="302" r:id="rId16"/>
    <p:sldId id="30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Devin K." initials="WDK" lastIdx="2" clrIdx="0">
    <p:extLst>
      <p:ext uri="{19B8F6BF-5375-455C-9EA6-DF929625EA0E}">
        <p15:presenceInfo xmlns:p15="http://schemas.microsoft.com/office/powerpoint/2012/main" userId="S-1-5-21-1424163670-634221917-1538882281-40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93BDA-C914-465A-A1D3-F1C939491D58}" type="datetimeFigureOut">
              <a:rPr lang="en-CA" smtClean="0"/>
              <a:t>21/01/2016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7D4A6-4A0B-467A-9DD0-ED1A566B65B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352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0699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3166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754DC36-4FD7-40B7-A8D6-3C7679302B76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28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27DD9-F530-406C-8887-C76B4BEADA2C}" type="datetime1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858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F19B-2CC4-4BB3-A726-3A835FED4DD7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79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5634-2237-41CF-9BB9-9D9D68361ED4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37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027FF-602A-4163-AE3D-94863A70E0C7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2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D19F-1452-4356-9867-2E62CDD9877F}" type="datetime1">
              <a:rPr lang="en-US" smtClean="0"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21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C1CD5-6CDC-44BA-BADC-490B9BF23DD7}" type="datetime1">
              <a:rPr lang="en-US" smtClean="0"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0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26BB-DB96-4509-B197-4B7EAC47437A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4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FE756-F865-46D2-B057-90479A61F32D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1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AB717-0B17-4585-9FC6-8B6D4BD0E148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100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5ADBB-7EC7-43B3-BA47-976DAF9D85FE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3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C13D1-FE13-4CBD-B64E-607F795D6456}" type="datetime1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058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4204-BEE0-4893-88F3-E384E8050374}" type="datetime1">
              <a:rPr lang="en-US" smtClean="0"/>
              <a:t>1/21/2016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280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2474-C1D9-4041-90EC-B1E28B0AD07C}" type="datetime1">
              <a:rPr lang="en-US" smtClean="0"/>
              <a:t>1/21/2016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7C211-E852-4C7E-9CC7-5C955886018C}" type="datetime1">
              <a:rPr lang="en-US" smtClean="0"/>
              <a:t>1/21/2016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3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C6A53-20F4-4727-AA64-DC75F1A324D1}" type="datetime1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0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D80-58FC-4141-BC1A-4FCEDB10860D}" type="datetime1">
              <a:rPr lang="en-US" smtClean="0"/>
              <a:t>1/21/2016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65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26CA6FB-0B93-4770-8BEE-6A01D25E1043}" type="datetime1">
              <a:rPr lang="en-US" smtClean="0"/>
              <a:t>1/21/2016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1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smtClean="0">
                <a:solidFill>
                  <a:schemeClr val="tx1"/>
                </a:solidFill>
              </a:rPr>
              <a:t>PMT </a:t>
            </a:r>
            <a:r>
              <a:rPr lang="en-US" b="1" smtClean="0">
                <a:solidFill>
                  <a:schemeClr val="tx1"/>
                </a:solidFill>
              </a:rPr>
              <a:t>284- </a:t>
            </a:r>
            <a:r>
              <a:rPr lang="en-US" b="1" dirty="0" smtClean="0">
                <a:solidFill>
                  <a:schemeClr val="tx1"/>
                </a:solidFill>
              </a:rPr>
              <a:t>Multi Axis CNC Milling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3300" b="1" dirty="0" smtClean="0">
                <a:solidFill>
                  <a:schemeClr val="tx1"/>
                </a:solidFill>
              </a:rPr>
              <a:t>-5 Axis- Lecture 5</a:t>
            </a:r>
          </a:p>
          <a:p>
            <a:r>
              <a:rPr lang="en-US" sz="3300" b="1" dirty="0">
                <a:solidFill>
                  <a:schemeClr val="tx1"/>
                </a:solidFill>
              </a:rPr>
              <a:t>	</a:t>
            </a:r>
            <a:r>
              <a:rPr lang="en-US" sz="3300" b="1" dirty="0" smtClean="0">
                <a:solidFill>
                  <a:schemeClr val="tx1"/>
                </a:solidFill>
              </a:rPr>
              <a:t>- 5 </a:t>
            </a:r>
            <a:r>
              <a:rPr lang="en-US" sz="3300" b="1" smtClean="0">
                <a:solidFill>
                  <a:schemeClr val="tx1"/>
                </a:solidFill>
              </a:rPr>
              <a:t>Axis Overview</a:t>
            </a:r>
            <a:endParaRPr lang="en-US" sz="3300" b="1" dirty="0" smtClean="0">
              <a:solidFill>
                <a:schemeClr val="tx1"/>
              </a:solidFill>
            </a:endParaRPr>
          </a:p>
          <a:p>
            <a:r>
              <a:rPr lang="en-US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282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866440" y="2063082"/>
            <a:ext cx="3636980" cy="759290"/>
          </a:xfrm>
        </p:spPr>
        <p:txBody>
          <a:bodyPr/>
          <a:lstStyle/>
          <a:p>
            <a:r>
              <a:rPr lang="en-US" dirty="0" smtClean="0"/>
              <a:t>Table/Table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39" y="2780691"/>
            <a:ext cx="3636981" cy="3689120"/>
          </a:xfrm>
        </p:spPr>
        <p:txBody>
          <a:bodyPr/>
          <a:lstStyle/>
          <a:p>
            <a:r>
              <a:rPr lang="en-US" dirty="0" smtClean="0"/>
              <a:t>An affordable table/table machine is a bolt on </a:t>
            </a:r>
            <a:r>
              <a:rPr lang="en-US" dirty="0" err="1" smtClean="0"/>
              <a:t>trunnion</a:t>
            </a:r>
            <a:r>
              <a:rPr lang="en-US" dirty="0" smtClean="0"/>
              <a:t> style machine</a:t>
            </a:r>
          </a:p>
          <a:p>
            <a:r>
              <a:rPr lang="en-US" dirty="0" smtClean="0"/>
              <a:t>These machines utilize a 3 axis mill</a:t>
            </a:r>
          </a:p>
          <a:p>
            <a:r>
              <a:rPr lang="en-US" dirty="0" smtClean="0"/>
              <a:t>When needed the </a:t>
            </a:r>
            <a:r>
              <a:rPr lang="en-US" dirty="0" err="1" smtClean="0"/>
              <a:t>trunnion</a:t>
            </a:r>
            <a:r>
              <a:rPr lang="en-US" dirty="0" smtClean="0"/>
              <a:t> can be placed on the table </a:t>
            </a:r>
          </a:p>
          <a:p>
            <a:r>
              <a:rPr lang="en-US" dirty="0" smtClean="0"/>
              <a:t>Once the servos are enabled the mill now had five axis capabilities</a:t>
            </a:r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6" t="24243" r="12994" b="16932"/>
          <a:stretch/>
        </p:blipFill>
        <p:spPr>
          <a:xfrm>
            <a:off x="4572000" y="3597215"/>
            <a:ext cx="4336208" cy="1897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7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Positioning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Much like 4 axis machining there are two main types of cutting with 5 axis machining</a:t>
            </a:r>
          </a:p>
          <a:p>
            <a:pPr lvl="1"/>
            <a:r>
              <a:rPr lang="en-US" b="1" dirty="0" smtClean="0"/>
              <a:t>Axis Positioning- </a:t>
            </a:r>
            <a:r>
              <a:rPr lang="en-US" dirty="0" smtClean="0"/>
              <a:t>this is often called 3+2 machining</a:t>
            </a:r>
          </a:p>
          <a:p>
            <a:pPr lvl="2"/>
            <a:r>
              <a:rPr lang="en-US" dirty="0"/>
              <a:t>These are parts that are not complicated but are put on a five axis mill to reduce the number of set-ups</a:t>
            </a:r>
          </a:p>
          <a:p>
            <a:pPr lvl="1"/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0" lvl="1" indent="-342900"/>
            <a:r>
              <a:rPr lang="en-US" b="1" dirty="0"/>
              <a:t>Simultaneou</a:t>
            </a:r>
            <a:r>
              <a:rPr lang="en-US" dirty="0"/>
              <a:t>s- both rotational axis and any of X,Y, or Z axis are moving at the same time while cutting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13" y="3691073"/>
            <a:ext cx="2772457" cy="2079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0" t="12597" b="14818"/>
          <a:stretch/>
        </p:blipFill>
        <p:spPr>
          <a:xfrm>
            <a:off x="2135067" y="5349585"/>
            <a:ext cx="1890753" cy="134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7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Pivot Point on 5 axis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 5 axis machines have a pivot point</a:t>
            </a:r>
          </a:p>
          <a:p>
            <a:r>
              <a:rPr lang="en-US" dirty="0" smtClean="0"/>
              <a:t>On rotating head machines this distance is calculated one of two ways:</a:t>
            </a:r>
          </a:p>
          <a:p>
            <a:pPr lvl="1"/>
            <a:r>
              <a:rPr lang="en-US" dirty="0" smtClean="0"/>
              <a:t>From the center of rotation to the tip of the tool</a:t>
            </a:r>
          </a:p>
          <a:p>
            <a:pPr lvl="1"/>
            <a:r>
              <a:rPr lang="en-US" dirty="0" smtClean="0"/>
              <a:t>From the center of rotation to the gage line of the spindle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 rot="10800000">
            <a:off x="6539630" y="5867666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10837" y="5777909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03420" y="5668978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377225" y="2837950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41039" y="2285481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625159" flipH="1">
            <a:off x="5329504" y="6113720"/>
            <a:ext cx="1232742" cy="6308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214257" y="3968685"/>
            <a:ext cx="1325373" cy="114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5159">
            <a:off x="4702579" y="4129609"/>
            <a:ext cx="1123546" cy="21483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6200000">
            <a:off x="4178893" y="4970628"/>
            <a:ext cx="180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Pivot 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02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Pivot Point on 5 axis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distance must be entered in the CAM system before posting the NC code</a:t>
            </a:r>
          </a:p>
          <a:p>
            <a:r>
              <a:rPr lang="en-US" dirty="0" smtClean="0"/>
              <a:t>If this is not done the machine will not properly cut the part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 rot="9174841">
            <a:off x="7570832" y="5616159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19974841">
            <a:off x="7193277" y="5560114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9974841">
            <a:off x="6829197" y="5460845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974841">
            <a:off x="5377225" y="2837950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19974841">
            <a:off x="5741039" y="2285481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6" idx="3"/>
          </p:cNvCxnSpPr>
          <p:nvPr/>
        </p:nvCxnSpPr>
        <p:spPr>
          <a:xfrm flipH="1">
            <a:off x="6561552" y="6134339"/>
            <a:ext cx="1232742" cy="6308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370443" y="3973286"/>
            <a:ext cx="1260617" cy="655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471177" y="4583783"/>
            <a:ext cx="1123546" cy="21483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3791742">
            <a:off x="4932823" y="5563886"/>
            <a:ext cx="180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Pivot 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Pivot Point on 5 axis machines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Table/Table Machines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Machines with both axis of rotation in the table have a pivot point that is different</a:t>
            </a:r>
          </a:p>
          <a:p>
            <a:r>
              <a:rPr lang="en-US" dirty="0" smtClean="0"/>
              <a:t>The picture to right shows where the pivot point would be located on a </a:t>
            </a:r>
            <a:r>
              <a:rPr lang="en-US" dirty="0" err="1" smtClean="0"/>
              <a:t>trunnion</a:t>
            </a:r>
            <a:r>
              <a:rPr lang="en-US" dirty="0" smtClean="0"/>
              <a:t> style 5 axis</a:t>
            </a:r>
          </a:p>
          <a:p>
            <a:r>
              <a:rPr lang="en-US" dirty="0" smtClean="0"/>
              <a:t>This distance must be built into the CAM program for the 5 axis moves to be posted correctly in the NC code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63567" y="3757851"/>
            <a:ext cx="2632163" cy="5952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63568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495975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041717" y="3615328"/>
            <a:ext cx="675861" cy="1425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5245816" y="3418344"/>
            <a:ext cx="22425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461676" y="3217732"/>
            <a:ext cx="591952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34718" y="4549606"/>
            <a:ext cx="2656042" cy="2584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690760" y="3217732"/>
            <a:ext cx="325697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8026396" y="3221076"/>
            <a:ext cx="1000539" cy="1131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>
            <a:endCxn id="26" idx="0"/>
          </p:cNvCxnSpPr>
          <p:nvPr/>
        </p:nvCxnSpPr>
        <p:spPr>
          <a:xfrm>
            <a:off x="6379647" y="3418344"/>
            <a:ext cx="1" cy="196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467954" y="2840959"/>
            <a:ext cx="421640" cy="57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6717578" y="3018471"/>
            <a:ext cx="421640" cy="57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22061" y="2596195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 Axis </a:t>
            </a:r>
            <a:r>
              <a:rPr lang="en-US" sz="1400" dirty="0"/>
              <a:t>R</a:t>
            </a:r>
            <a:r>
              <a:rPr lang="en-US" sz="1400" dirty="0" smtClean="0"/>
              <a:t>otation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7108036" y="2828725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 </a:t>
            </a:r>
            <a:r>
              <a:rPr lang="en-US" sz="1400" dirty="0"/>
              <a:t>A</a:t>
            </a:r>
            <a:r>
              <a:rPr lang="en-US" sz="1400" dirty="0" smtClean="0"/>
              <a:t>xis Platter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4647524" y="4953063"/>
            <a:ext cx="3961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Pivot distance is the difference between the center of A axis of rotation and the top of the B axis platter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1274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Offsets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8"/>
            <a:ext cx="3636980" cy="424180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It is harder to keep track of the part when it is being manipulated with 2 rotational axis</a:t>
            </a:r>
          </a:p>
          <a:p>
            <a:r>
              <a:rPr lang="en-US" dirty="0" smtClean="0"/>
              <a:t>As described in the 4</a:t>
            </a:r>
            <a:r>
              <a:rPr lang="en-US" baseline="30000" dirty="0" smtClean="0"/>
              <a:t>th</a:t>
            </a:r>
            <a:r>
              <a:rPr lang="en-US" dirty="0" smtClean="0"/>
              <a:t> axis lecture it is easier to set the part to centerline of rotation of the trunnion</a:t>
            </a:r>
          </a:p>
          <a:p>
            <a:pPr lvl="1"/>
            <a:r>
              <a:rPr lang="en-US" dirty="0" smtClean="0"/>
              <a:t>XY- offsets are center of platter hole</a:t>
            </a:r>
          </a:p>
          <a:p>
            <a:pPr lvl="1"/>
            <a:r>
              <a:rPr lang="en-US" dirty="0" smtClean="0"/>
              <a:t>Z- offsets are set to the pivot point of the trunnion</a:t>
            </a:r>
          </a:p>
          <a:p>
            <a:r>
              <a:rPr lang="en-US" dirty="0" smtClean="0"/>
              <a:t>All fixtures used are made to hold the part to the centerline of the trunnion as well	</a:t>
            </a:r>
          </a:p>
          <a:p>
            <a:pPr lvl="1"/>
            <a:r>
              <a:rPr lang="en-US" dirty="0" smtClean="0"/>
              <a:t>If a fixture sits above the pivot point on the trunnion this value must be added in to the CAM program to achieve the correct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781" y="2776339"/>
            <a:ext cx="3636962" cy="272772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27707" y="5600700"/>
            <a:ext cx="3849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The fixture locates the XY centerline of the part at the trunnions center of rotation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10787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Offsets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8"/>
            <a:ext cx="3636980" cy="424180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Some machines, like the Haas UMC 750, utilize a universal work offset</a:t>
            </a:r>
          </a:p>
          <a:p>
            <a:r>
              <a:rPr lang="en-US" dirty="0" smtClean="0"/>
              <a:t>This means that a  part can be placed anywhere on the table </a:t>
            </a:r>
          </a:p>
          <a:p>
            <a:pPr lvl="1"/>
            <a:r>
              <a:rPr lang="en-US" dirty="0" smtClean="0"/>
              <a:t>The CAM program is still made from the centerline of rotation</a:t>
            </a:r>
          </a:p>
          <a:p>
            <a:r>
              <a:rPr lang="en-US" dirty="0" smtClean="0"/>
              <a:t>The distance from the center of rotation to the part is recorded in the machine offsets</a:t>
            </a:r>
          </a:p>
          <a:p>
            <a:pPr lvl="1"/>
            <a:r>
              <a:rPr lang="en-US" dirty="0" smtClean="0"/>
              <a:t>The machine will make the calculations to machine the part where it sits on the table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966187" y="2134958"/>
            <a:ext cx="3513460" cy="338281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10571" y="3628939"/>
            <a:ext cx="405246" cy="39485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47458" y="2576946"/>
            <a:ext cx="1075459" cy="7439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785137" y="2718073"/>
            <a:ext cx="8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Part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232489" y="5618431"/>
            <a:ext cx="2961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Top view of the machine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96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377" y="747773"/>
            <a:ext cx="8382000" cy="1329595"/>
          </a:xfrm>
        </p:spPr>
        <p:txBody>
          <a:bodyPr/>
          <a:lstStyle/>
          <a:p>
            <a:r>
              <a:rPr lang="en-US" dirty="0" smtClean="0"/>
              <a:t>Let’s review axis nomenclature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100337"/>
            <a:ext cx="4114800" cy="2308324"/>
          </a:xfrm>
        </p:spPr>
        <p:txBody>
          <a:bodyPr/>
          <a:lstStyle/>
          <a:p>
            <a:r>
              <a:rPr lang="en-US" dirty="0" smtClean="0"/>
              <a:t>We just covered that by adding a rotational axis we can utilize a 4 axis mill</a:t>
            </a:r>
          </a:p>
          <a:p>
            <a:pPr lvl="1"/>
            <a:r>
              <a:rPr lang="en-US" dirty="0" smtClean="0"/>
              <a:t>X/Y control table movement</a:t>
            </a:r>
          </a:p>
          <a:p>
            <a:pPr lvl="1"/>
            <a:r>
              <a:rPr lang="en-US" dirty="0" smtClean="0"/>
              <a:t>Z controls tool depth</a:t>
            </a:r>
          </a:p>
          <a:p>
            <a:pPr lvl="1"/>
            <a:r>
              <a:rPr lang="en-US" dirty="0" smtClean="0"/>
              <a:t>A controls rotation about the X axis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" name="Curved Left Arrow 13"/>
          <p:cNvSpPr/>
          <p:nvPr/>
        </p:nvSpPr>
        <p:spPr>
          <a:xfrm rot="16200000">
            <a:off x="8057842" y="4604348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323162" y="4779034"/>
            <a:ext cx="1961072" cy="57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333944" y="3380744"/>
            <a:ext cx="1328468" cy="13851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78770" y="4903347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X AXIS</a:t>
            </a:r>
            <a:endParaRPr lang="en-US" sz="1000" b="1" dirty="0"/>
          </a:p>
        </p:txBody>
      </p:sp>
      <p:sp>
        <p:nvSpPr>
          <p:cNvPr id="18" name="TextBox 17"/>
          <p:cNvSpPr txBox="1"/>
          <p:nvPr/>
        </p:nvSpPr>
        <p:spPr>
          <a:xfrm rot="18745228">
            <a:off x="6882550" y="3738900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Y</a:t>
            </a:r>
            <a:r>
              <a:rPr lang="en-US" sz="1000" b="1" dirty="0" smtClean="0"/>
              <a:t> AXIS</a:t>
            </a:r>
            <a:endParaRPr lang="en-US" sz="1000" b="1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5622607" y="3448919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Z</a:t>
            </a:r>
            <a:r>
              <a:rPr lang="en-US" sz="1000" b="1" dirty="0" smtClean="0"/>
              <a:t> AXIS</a:t>
            </a:r>
            <a:endParaRPr lang="en-US" sz="1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109548" y="4327652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6314536" y="3019245"/>
            <a:ext cx="8626" cy="17597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38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rved Left Arrow 4"/>
          <p:cNvSpPr/>
          <p:nvPr/>
        </p:nvSpPr>
        <p:spPr>
          <a:xfrm rot="16200000">
            <a:off x="8057842" y="4604348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Two Rotational Axis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758" y="2489199"/>
            <a:ext cx="4114800" cy="3243965"/>
          </a:xfrm>
        </p:spPr>
        <p:txBody>
          <a:bodyPr/>
          <a:lstStyle/>
          <a:p>
            <a:r>
              <a:rPr lang="en-US" dirty="0" smtClean="0"/>
              <a:t>X,Y, &amp; Z all have a rotational axis </a:t>
            </a:r>
          </a:p>
          <a:p>
            <a:pPr lvl="1"/>
            <a:r>
              <a:rPr lang="en-US" dirty="0"/>
              <a:t>A- Rotates about X</a:t>
            </a:r>
          </a:p>
          <a:p>
            <a:pPr lvl="1"/>
            <a:r>
              <a:rPr lang="en-US" dirty="0"/>
              <a:t>B-Rotates about Y</a:t>
            </a:r>
          </a:p>
          <a:p>
            <a:pPr lvl="1"/>
            <a:r>
              <a:rPr lang="en-US" dirty="0"/>
              <a:t>C-Rotates about </a:t>
            </a:r>
            <a:r>
              <a:rPr lang="en-US" dirty="0" smtClean="0"/>
              <a:t>Z</a:t>
            </a:r>
          </a:p>
          <a:p>
            <a:r>
              <a:rPr lang="en-US" dirty="0" smtClean="0"/>
              <a:t>If two rotational axis are added to a machine it becomes a 5 axis mill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314536" y="3019245"/>
            <a:ext cx="8626" cy="17597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6323162" y="4779034"/>
            <a:ext cx="1961072" cy="57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Curved Left Arrow 14"/>
          <p:cNvSpPr/>
          <p:nvPr/>
        </p:nvSpPr>
        <p:spPr>
          <a:xfrm rot="13572821">
            <a:off x="7436019" y="3300843"/>
            <a:ext cx="452785" cy="349372"/>
          </a:xfrm>
          <a:prstGeom prst="curvedLeftArrow">
            <a:avLst>
              <a:gd name="adj1" fmla="val 8191"/>
              <a:gd name="adj2" fmla="val 26495"/>
              <a:gd name="adj3" fmla="val 37419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333944" y="3380744"/>
            <a:ext cx="1328468" cy="13851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urved Left Arrow 13"/>
          <p:cNvSpPr/>
          <p:nvPr/>
        </p:nvSpPr>
        <p:spPr>
          <a:xfrm>
            <a:off x="6088143" y="2936342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78770" y="4903347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X AXIS</a:t>
            </a:r>
            <a:endParaRPr lang="en-US" sz="1000" b="1" dirty="0"/>
          </a:p>
        </p:txBody>
      </p:sp>
      <p:sp>
        <p:nvSpPr>
          <p:cNvPr id="17" name="TextBox 16"/>
          <p:cNvSpPr txBox="1"/>
          <p:nvPr/>
        </p:nvSpPr>
        <p:spPr>
          <a:xfrm rot="18745228">
            <a:off x="6882550" y="3738900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Y</a:t>
            </a:r>
            <a:r>
              <a:rPr lang="en-US" sz="1000" b="1" dirty="0" smtClean="0"/>
              <a:t> AXIS</a:t>
            </a:r>
            <a:endParaRPr lang="en-US" sz="1000" b="1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5622607" y="3448919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Z</a:t>
            </a:r>
            <a:r>
              <a:rPr lang="en-US" sz="1000" b="1" dirty="0" smtClean="0"/>
              <a:t> AXIS</a:t>
            </a:r>
            <a:endParaRPr lang="en-US" sz="1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8109548" y="4327652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09642" y="3175417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B</a:t>
            </a:r>
            <a:endParaRPr lang="en-US" sz="1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03783" y="2954081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C</a:t>
            </a:r>
            <a:endParaRPr 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20615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 Axis CNC Mills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489199"/>
            <a:ext cx="4114800" cy="4438138"/>
          </a:xfrm>
        </p:spPr>
        <p:txBody>
          <a:bodyPr/>
          <a:lstStyle/>
          <a:p>
            <a:r>
              <a:rPr lang="en-US" dirty="0" smtClean="0"/>
              <a:t>The most common rotational axis combination is A and B</a:t>
            </a:r>
          </a:p>
          <a:p>
            <a:r>
              <a:rPr lang="en-US" dirty="0" smtClean="0"/>
              <a:t>This means that the rotational axis are about the X and Y axis</a:t>
            </a:r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6" t="24243" r="12994" b="16932"/>
          <a:stretch/>
        </p:blipFill>
        <p:spPr>
          <a:xfrm>
            <a:off x="3571756" y="4229100"/>
            <a:ext cx="4612961" cy="201917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883727" y="3621232"/>
            <a:ext cx="1257300" cy="1231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860767" y="3969327"/>
            <a:ext cx="976451" cy="9559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20392" y="3467343"/>
            <a:ext cx="1153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 AXIS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7218" y="3806871"/>
            <a:ext cx="1153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 AXIS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6589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5 axis machining is a chicken and the egg scenario</a:t>
            </a:r>
          </a:p>
          <a:p>
            <a:r>
              <a:rPr lang="en-US" dirty="0" smtClean="0"/>
              <a:t>5 axis machines specific to a type of part that will be made</a:t>
            </a:r>
          </a:p>
          <a:p>
            <a:r>
              <a:rPr lang="en-US" dirty="0" smtClean="0"/>
              <a:t>Not all parts can be made on each type of 5 axis mill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40263" y="2901752"/>
            <a:ext cx="3636962" cy="272772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76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There are three main types of 5 axis mills:</a:t>
            </a:r>
          </a:p>
          <a:p>
            <a:pPr lvl="1"/>
            <a:r>
              <a:rPr lang="en-US" dirty="0" smtClean="0"/>
              <a:t>Table/Table rotation</a:t>
            </a:r>
          </a:p>
          <a:p>
            <a:pPr lvl="1"/>
            <a:r>
              <a:rPr lang="en-US" dirty="0" smtClean="0"/>
              <a:t>Table/Head rotation</a:t>
            </a:r>
          </a:p>
          <a:p>
            <a:pPr lvl="1"/>
            <a:r>
              <a:rPr lang="en-US" dirty="0" smtClean="0"/>
              <a:t>Head/Head rotation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00" y="2349855"/>
            <a:ext cx="3636962" cy="261272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17900" y="5231782"/>
            <a:ext cx="36369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Haas UMC 750 is a 5 axis CNC mill with dedicated A and B rotational axis built in the table, this would be  a table/table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00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866440" y="2063082"/>
            <a:ext cx="2780769" cy="759290"/>
          </a:xfrm>
        </p:spPr>
        <p:txBody>
          <a:bodyPr/>
          <a:lstStyle/>
          <a:p>
            <a:r>
              <a:rPr lang="en-US" sz="1800" dirty="0" smtClean="0"/>
              <a:t>Table/Head Machines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39" y="2780691"/>
            <a:ext cx="2635297" cy="3689120"/>
          </a:xfrm>
        </p:spPr>
        <p:txBody>
          <a:bodyPr/>
          <a:lstStyle/>
          <a:p>
            <a:r>
              <a:rPr lang="en-US" dirty="0" smtClean="0"/>
              <a:t>These machines utilize a rotational axis in the table.</a:t>
            </a:r>
          </a:p>
          <a:p>
            <a:pPr lvl="1"/>
            <a:r>
              <a:rPr lang="en-US" dirty="0" smtClean="0"/>
              <a:t>This could possibly be a rotating table</a:t>
            </a:r>
          </a:p>
          <a:p>
            <a:r>
              <a:rPr lang="en-US" dirty="0" smtClean="0"/>
              <a:t>These machines utilize a rotational axis that allow the head to rotate side to side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1" name="Round Same Side Corner Rectangle 10"/>
          <p:cNvSpPr/>
          <p:nvPr/>
        </p:nvSpPr>
        <p:spPr>
          <a:xfrm rot="9174841">
            <a:off x="6074777" y="5187783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9974841">
            <a:off x="5697222" y="5131738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9974841">
            <a:off x="5333142" y="5032469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974841">
            <a:off x="3881170" y="2409574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9974841">
            <a:off x="4244984" y="1857105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69827" y="4990450"/>
            <a:ext cx="945573" cy="174285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678616" y="5172930"/>
            <a:ext cx="291211" cy="12174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554150" y="2358961"/>
            <a:ext cx="2248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type of table/head machine could be a 4</a:t>
            </a:r>
            <a:r>
              <a:rPr lang="en-US" b="1" baseline="30000" dirty="0" smtClean="0"/>
              <a:t>th</a:t>
            </a:r>
            <a:r>
              <a:rPr lang="en-US" b="1" dirty="0" smtClean="0"/>
              <a:t> axis rotary (A axis) and a tilting head (B axis)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8272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ame Side Corner Rectangle 17"/>
          <p:cNvSpPr/>
          <p:nvPr/>
        </p:nvSpPr>
        <p:spPr>
          <a:xfrm rot="13287677">
            <a:off x="6281977" y="6232481"/>
            <a:ext cx="115899" cy="3267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 rot="2487677">
            <a:off x="6282018" y="6235594"/>
            <a:ext cx="363302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 rot="2487677">
            <a:off x="6201277" y="6145617"/>
            <a:ext cx="653218" cy="9875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 rot="2487677">
            <a:off x="6777844" y="4444963"/>
            <a:ext cx="863597" cy="1943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3046" y="1740847"/>
            <a:ext cx="3464328" cy="759290"/>
          </a:xfrm>
        </p:spPr>
        <p:txBody>
          <a:bodyPr/>
          <a:lstStyle/>
          <a:p>
            <a:r>
              <a:rPr lang="en-US" sz="2000" dirty="0" smtClean="0"/>
              <a:t>Head/Head Machines</a:t>
            </a:r>
            <a:endParaRPr lang="en-US" sz="20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53046" y="2500136"/>
            <a:ext cx="3173381" cy="4056527"/>
          </a:xfrm>
        </p:spPr>
        <p:txBody>
          <a:bodyPr>
            <a:normAutofit/>
          </a:bodyPr>
          <a:lstStyle/>
          <a:p>
            <a:r>
              <a:rPr lang="en-US" dirty="0" smtClean="0"/>
              <a:t>These machines have a rotating head </a:t>
            </a:r>
          </a:p>
          <a:p>
            <a:r>
              <a:rPr lang="en-US" dirty="0" smtClean="0"/>
              <a:t>The head will also tilt</a:t>
            </a:r>
          </a:p>
          <a:p>
            <a:r>
              <a:rPr lang="en-US" dirty="0" smtClean="0"/>
              <a:t>Both rotational axis are built into the head of the machine</a:t>
            </a:r>
          </a:p>
          <a:p>
            <a:r>
              <a:rPr lang="en-US" dirty="0" smtClean="0"/>
              <a:t>The table to a normal CNC mill table</a:t>
            </a:r>
          </a:p>
          <a:p>
            <a:r>
              <a:rPr lang="en-US" dirty="0" smtClean="0"/>
              <a:t>These machines work very well for large work that may be hard to tilt or rotate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Round Same Side Corner Rectangle 10"/>
          <p:cNvSpPr/>
          <p:nvPr/>
        </p:nvSpPr>
        <p:spPr>
          <a:xfrm rot="9174841">
            <a:off x="5523208" y="4387027"/>
            <a:ext cx="115899" cy="3267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9974841">
            <a:off x="5304215" y="4355702"/>
            <a:ext cx="363302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9974841">
            <a:off x="5115794" y="4271294"/>
            <a:ext cx="653218" cy="9875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974841">
            <a:off x="4149070" y="2570479"/>
            <a:ext cx="1634633" cy="163297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9974841">
            <a:off x="4534587" y="2424500"/>
            <a:ext cx="863597" cy="1943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74271" y="4595379"/>
            <a:ext cx="243100" cy="162952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6973644" y="4838196"/>
            <a:ext cx="1056406" cy="1144849"/>
          </a:xfrm>
          <a:prstGeom prst="round2SameRect">
            <a:avLst>
              <a:gd name="adj1" fmla="val 40584"/>
              <a:gd name="adj2" fmla="val 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793341" y="3371353"/>
            <a:ext cx="821594" cy="79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595085" y="5403463"/>
            <a:ext cx="808076" cy="66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27886" y="3103969"/>
            <a:ext cx="1688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Front view of the spindle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3989525" y="5136966"/>
            <a:ext cx="1688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Side view of the spindle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3497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5 axis CNC Mills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866440" y="2063082"/>
            <a:ext cx="3636980" cy="759290"/>
          </a:xfrm>
        </p:spPr>
        <p:txBody>
          <a:bodyPr/>
          <a:lstStyle/>
          <a:p>
            <a:r>
              <a:rPr lang="en-US" dirty="0" smtClean="0"/>
              <a:t>Table/Table Machines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39" y="2780691"/>
            <a:ext cx="3636981" cy="3689120"/>
          </a:xfrm>
        </p:spPr>
        <p:txBody>
          <a:bodyPr/>
          <a:lstStyle/>
          <a:p>
            <a:r>
              <a:rPr lang="en-US" dirty="0" smtClean="0"/>
              <a:t>These machines have both rotational axis built into the table.  The table can both rotate and tilt</a:t>
            </a:r>
          </a:p>
          <a:p>
            <a:r>
              <a:rPr lang="en-US" dirty="0" smtClean="0"/>
              <a:t>These machines work well for smaller parts.</a:t>
            </a:r>
          </a:p>
          <a:p>
            <a:endParaRPr lang="en-US" dirty="0" smtClean="0"/>
          </a:p>
        </p:txBody>
      </p:sp>
      <p:pic>
        <p:nvPicPr>
          <p:cNvPr id="11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63" y="3328344"/>
            <a:ext cx="3636962" cy="261272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31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1330</TotalTime>
  <Words>864</Words>
  <Application>Microsoft Office PowerPoint</Application>
  <PresentationFormat>On-screen Show (4:3)</PresentationFormat>
  <Paragraphs>121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Wingdings 3</vt:lpstr>
      <vt:lpstr>Ion Boardroom</vt:lpstr>
      <vt:lpstr>PMT 284- Multi Axis CNC Milling</vt:lpstr>
      <vt:lpstr>Let’s review axis nomenclature </vt:lpstr>
      <vt:lpstr>Adding Two Rotational Axis</vt:lpstr>
      <vt:lpstr>5 Axis CNC Mills</vt:lpstr>
      <vt:lpstr>Types of 5 axis CNC Mills</vt:lpstr>
      <vt:lpstr>Types of 5 axis CNC Mills</vt:lpstr>
      <vt:lpstr>Types of 5 axis CNC Mills</vt:lpstr>
      <vt:lpstr>Types of 5 axis CNC Mills</vt:lpstr>
      <vt:lpstr>Types of 5 axis CNC Mills</vt:lpstr>
      <vt:lpstr>Types of 5 axis CNC Mills</vt:lpstr>
      <vt:lpstr>Types of Positioning</vt:lpstr>
      <vt:lpstr>Pivot Point on 5 axis machines</vt:lpstr>
      <vt:lpstr>Pivot Point on 5 axis machines</vt:lpstr>
      <vt:lpstr>Pivot Point on 5 axis machines</vt:lpstr>
      <vt:lpstr>Work Offsets</vt:lpstr>
      <vt:lpstr>Work Offsets</vt:lpstr>
    </vt:vector>
  </TitlesOfParts>
  <Company>Central Maine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CNC Setup and Operation</dc:title>
  <dc:creator>Watson, Devin K.</dc:creator>
  <cp:lastModifiedBy>Watson, Devin K.</cp:lastModifiedBy>
  <cp:revision>55</cp:revision>
  <dcterms:created xsi:type="dcterms:W3CDTF">2015-02-01T20:12:15Z</dcterms:created>
  <dcterms:modified xsi:type="dcterms:W3CDTF">2016-01-21T14:51:43Z</dcterms:modified>
  <cp:contentStatus/>
</cp:coreProperties>
</file>