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68" r:id="rId1"/>
  </p:sldMasterIdLst>
  <p:notesMasterIdLst>
    <p:notesMasterId r:id="rId19"/>
  </p:notesMasterIdLst>
  <p:sldIdLst>
    <p:sldId id="256" r:id="rId2"/>
    <p:sldId id="288" r:id="rId3"/>
    <p:sldId id="289" r:id="rId4"/>
    <p:sldId id="290" r:id="rId5"/>
    <p:sldId id="291" r:id="rId6"/>
    <p:sldId id="295" r:id="rId7"/>
    <p:sldId id="296" r:id="rId8"/>
    <p:sldId id="297" r:id="rId9"/>
    <p:sldId id="298" r:id="rId10"/>
    <p:sldId id="299" r:id="rId11"/>
    <p:sldId id="292" r:id="rId12"/>
    <p:sldId id="293" r:id="rId13"/>
    <p:sldId id="300" r:id="rId14"/>
    <p:sldId id="301" r:id="rId15"/>
    <p:sldId id="302" r:id="rId16"/>
    <p:sldId id="303" r:id="rId17"/>
    <p:sldId id="30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tson, Devin K." initials="WDK" lastIdx="2" clrIdx="0">
    <p:extLst>
      <p:ext uri="{19B8F6BF-5375-455C-9EA6-DF929625EA0E}">
        <p15:presenceInfo xmlns:p15="http://schemas.microsoft.com/office/powerpoint/2012/main" userId="S-1-5-21-1424163670-634221917-1538882281-401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130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E93BDA-C914-465A-A1D3-F1C939491D58}" type="datetimeFigureOut">
              <a:rPr lang="en-CA" smtClean="0"/>
              <a:t>2016-07-14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D7D4A6-4A0B-467A-9DD0-ED1A566B65B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03524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7D4A6-4A0B-467A-9DD0-ED1A566B65BF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30699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7D4A6-4A0B-467A-9DD0-ED1A566B65BF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03166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1" y="2222624"/>
            <a:ext cx="5917677" cy="2554758"/>
          </a:xfrm>
        </p:spPr>
        <p:txBody>
          <a:bodyPr anchor="b"/>
          <a:lstStyle>
            <a:lvl1pPr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866441" y="4777380"/>
            <a:ext cx="5917677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7419" y="1824010"/>
            <a:ext cx="990599" cy="240258"/>
          </a:xfrm>
        </p:spPr>
        <p:txBody>
          <a:bodyPr/>
          <a:lstStyle>
            <a:lvl1pPr algn="l">
              <a:defRPr sz="900" b="0" i="0">
                <a:solidFill>
                  <a:schemeClr val="bg1"/>
                </a:solidFill>
              </a:defRPr>
            </a:lvl1pPr>
          </a:lstStyle>
          <a:p>
            <a:fld id="{F754DC36-4FD7-40B7-A8D6-3C7679302B76}" type="datetime1">
              <a:rPr lang="en-US" smtClean="0"/>
              <a:t>7/14/2016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46568" y="3264407"/>
            <a:ext cx="3859795" cy="228659"/>
          </a:xfrm>
        </p:spPr>
        <p:txBody>
          <a:bodyPr/>
          <a:lstStyle>
            <a:lvl1pPr>
              <a:defRPr sz="900" b="0" i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128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Rectangle 14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961453"/>
            <a:ext cx="6422002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3" y="5528191"/>
            <a:ext cx="6422003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27DD9-F530-406C-8887-C76B4BEADA2C}" type="datetime1">
              <a:rPr lang="en-US" smtClean="0"/>
              <a:t>7/14/2016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858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17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13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2004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13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F19B-2CC4-4BB3-A726-3A835FED4DD7}" type="datetime1">
              <a:rPr lang="en-US" smtClean="0"/>
              <a:t>7/14/2016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3796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12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11" name="TextBox 10"/>
          <p:cNvSpPr txBox="1"/>
          <p:nvPr/>
        </p:nvSpPr>
        <p:spPr bwMode="gray">
          <a:xfrm>
            <a:off x="7033421" y="2893960"/>
            <a:ext cx="679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10" name="TextBox 9"/>
          <p:cNvSpPr txBox="1"/>
          <p:nvPr/>
        </p:nvSpPr>
        <p:spPr bwMode="gray">
          <a:xfrm>
            <a:off x="625840" y="590998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763" y="914400"/>
            <a:ext cx="6177681" cy="28846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9" y="3809278"/>
            <a:ext cx="5646142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78870" y="5000815"/>
            <a:ext cx="6422005" cy="101817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45634-2237-41CF-9BB9-9D9D68361ED4}" type="datetime1">
              <a:rPr lang="en-US" smtClean="0"/>
              <a:t>7/14/2016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537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057400"/>
            <a:ext cx="6422004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159399"/>
            <a:ext cx="6422004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027FF-602A-4163-AE3D-94863A70E0C7}" type="datetime1">
              <a:rPr lang="en-US" smtClean="0"/>
              <a:t>7/14/2016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828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1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2"/>
            <a:ext cx="2313431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8471" y="2485332"/>
            <a:ext cx="232675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2"/>
            <a:ext cx="2326750" cy="288836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2489200"/>
            <a:ext cx="231374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3820" y="3147162"/>
            <a:ext cx="2313740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8710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DD19F-1452-4356-9867-2E62CDD9877F}" type="datetime1">
              <a:rPr lang="en-US" smtClean="0"/>
              <a:t>7/14/2016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2214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3592" cy="70986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390" y="4179595"/>
            <a:ext cx="2295329" cy="657961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21261" y="2489200"/>
            <a:ext cx="2012937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48208"/>
            <a:ext cx="2309279" cy="1176672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30434" y="4179594"/>
            <a:ext cx="2291674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16"/>
          </p:nvPr>
        </p:nvSpPr>
        <p:spPr>
          <a:xfrm>
            <a:off x="3550622" y="2486834"/>
            <a:ext cx="2025182" cy="144970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04318" y="4848209"/>
            <a:ext cx="2317790" cy="1188374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4166523"/>
            <a:ext cx="2304671" cy="681684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17"/>
          </p:nvPr>
        </p:nvSpPr>
        <p:spPr>
          <a:xfrm>
            <a:off x="6104946" y="2489200"/>
            <a:ext cx="2018838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63820" y="4848209"/>
            <a:ext cx="2304671" cy="118942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44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48436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C1CD5-6CDC-44BA-BADC-490B9BF23DD7}" type="datetime1">
              <a:rPr lang="en-US" smtClean="0"/>
              <a:t>7/14/2016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307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26BB-DB96-4509-B197-4B7EAC47437A}" type="datetime1">
              <a:rPr lang="en-US" smtClean="0"/>
              <a:t>7/14/2016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2455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414867" y="402165"/>
              <a:ext cx="46105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7"/>
            <p:cNvSpPr/>
            <p:nvPr/>
          </p:nvSpPr>
          <p:spPr bwMode="gray">
            <a:xfrm rot="5400000">
              <a:off x="1299309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68970" y="1447799"/>
            <a:ext cx="1119474" cy="4571999"/>
          </a:xfrm>
        </p:spPr>
        <p:txBody>
          <a:bodyPr vert="eaVert"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440" y="1447799"/>
            <a:ext cx="4417234" cy="4572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FE756-F865-46D2-B057-90479A61F32D}" type="datetime1">
              <a:rPr lang="en-US" smtClean="0"/>
              <a:t>7/14/2016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416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AB717-0B17-4585-9FC6-8B6D4BD0E148}" type="datetime1">
              <a:rPr lang="en-US" smtClean="0"/>
              <a:t>7/14/2016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100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6443" y="2257588"/>
            <a:ext cx="3101763" cy="3020343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third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267"/>
            <a:ext cx="3054653" cy="3020345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5ADBB-7EC7-43B3-BA47-976DAF9D85FE}" type="datetime1">
              <a:rPr lang="en-US" smtClean="0"/>
              <a:t>7/14/2016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45644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538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199"/>
            <a:ext cx="3636979" cy="353060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2489199"/>
            <a:ext cx="3636981" cy="355324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C13D1-FE13-4CBD-B64E-607F795D6456}" type="datetime1">
              <a:rPr lang="en-US" smtClean="0"/>
              <a:t>7/14/2016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058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3636979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1" y="3248040"/>
            <a:ext cx="3636978" cy="277176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0" y="2488750"/>
            <a:ext cx="3636980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8040"/>
            <a:ext cx="3636980" cy="277390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B4204-BEE0-4893-88F3-E384E8050374}" type="datetime1">
              <a:rPr lang="en-US" smtClean="0"/>
              <a:t>7/14/2016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280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22474-C1D9-4041-90EC-B1E28B0AD07C}" type="datetime1">
              <a:rPr lang="en-US" smtClean="0"/>
              <a:t>7/14/2016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625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7C211-E852-4C7E-9CC7-5C955886018C}" type="datetime1">
              <a:rPr lang="en-US" smtClean="0"/>
              <a:t>7/14/2016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233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52881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3086845"/>
            <a:ext cx="2712590" cy="2938036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C6A53-20F4-4727-AA64-DC75F1A324D1}" type="datetime1">
              <a:rPr lang="en-US" smtClean="0"/>
              <a:t>7/14/2016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207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21" name="Rectangle 2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Oval 2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1591" y="1343112"/>
            <a:ext cx="3001938" cy="1613085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51592" y="3086100"/>
            <a:ext cx="3001938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D80-58FC-4141-BC1A-4FCEDB10860D}" type="datetime1">
              <a:rPr lang="en-US" smtClean="0"/>
              <a:t>7/14/2016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665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9" name="Rectangle 1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6" name="Freeform 25"/>
            <p:cNvSpPr/>
            <p:nvPr/>
          </p:nvSpPr>
          <p:spPr bwMode="gray">
            <a:xfrm>
              <a:off x="485023" y="1856958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1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2489201"/>
            <a:ext cx="6345260" cy="353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60111" y="6377097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626CA6FB-0B93-4770-8BEE-6A01D25E1043}" type="datetime1">
              <a:rPr lang="en-US" smtClean="0"/>
              <a:t>7/14/2016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2" y="6373195"/>
            <a:ext cx="3859795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3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709F97E1-11E3-4FDA-9BDE-E97A813602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119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5</a:t>
            </a:r>
            <a:r>
              <a:rPr lang="en-US" b="1" baseline="30000" dirty="0">
                <a:solidFill>
                  <a:schemeClr val="tx1"/>
                </a:solidFill>
              </a:rPr>
              <a:t>th</a:t>
            </a:r>
            <a:r>
              <a:rPr lang="en-US" b="1" dirty="0">
                <a:solidFill>
                  <a:schemeClr val="tx1"/>
                </a:solidFill>
              </a:rPr>
              <a:t>  Axis Lecture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300" b="1">
                <a:solidFill>
                  <a:schemeClr val="tx1"/>
                </a:solidFill>
              </a:rPr>
              <a:t>-Overview</a:t>
            </a:r>
            <a:endParaRPr lang="en-US" sz="3300" b="1" dirty="0">
              <a:solidFill>
                <a:schemeClr val="tx1"/>
              </a:solidFill>
            </a:endParaRPr>
          </a:p>
          <a:p>
            <a:r>
              <a:rPr lang="en-US" sz="2000" b="1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328243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Bolt on Trunnion Style Machine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866439" y="2728141"/>
            <a:ext cx="3636981" cy="368912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An affordable table/table machine is a </a:t>
            </a:r>
            <a:r>
              <a:rPr lang="en-US" b="1" dirty="0">
                <a:solidFill>
                  <a:schemeClr val="tx1"/>
                </a:solidFill>
              </a:rPr>
              <a:t>bolt on trunnion style machine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Utilize a 3</a:t>
            </a:r>
            <a:r>
              <a:rPr lang="en-US" baseline="30000" dirty="0">
                <a:solidFill>
                  <a:schemeClr val="tx1"/>
                </a:solidFill>
              </a:rPr>
              <a:t>rd</a:t>
            </a:r>
            <a:r>
              <a:rPr lang="en-US" dirty="0">
                <a:solidFill>
                  <a:schemeClr val="tx1"/>
                </a:solidFill>
              </a:rPr>
              <a:t> axis mill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Trunnion can be placed on the table 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Once the servos are enabled, the mill has five axis capabilities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6" t="24243" r="12994" b="16932"/>
          <a:stretch/>
        </p:blipFill>
        <p:spPr>
          <a:xfrm>
            <a:off x="4572000" y="3365990"/>
            <a:ext cx="4336208" cy="18978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91255" y="5631679"/>
            <a:ext cx="4538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Manocchio</a:t>
            </a:r>
            <a:r>
              <a:rPr lang="en-US" sz="1200" dirty="0"/>
              <a:t>, Greg. </a:t>
            </a:r>
            <a:r>
              <a:rPr lang="en-US" sz="1200" i="1" dirty="0"/>
              <a:t>5 axis </a:t>
            </a:r>
            <a:r>
              <a:rPr lang="en-US" sz="1200" i="1" dirty="0" err="1"/>
              <a:t>trunnion</a:t>
            </a:r>
            <a:r>
              <a:rPr lang="en-US" sz="1200" dirty="0"/>
              <a:t>. 2015. Photograph. Central Maine Community College, Maine.</a:t>
            </a:r>
          </a:p>
        </p:txBody>
      </p:sp>
    </p:spTree>
    <p:extLst>
      <p:ext uri="{BB962C8B-B14F-4D97-AF65-F5344CB8AC3E}">
        <p14:creationId xmlns:p14="http://schemas.microsoft.com/office/powerpoint/2010/main" val="15796763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Main Types of Positioning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4831" y="2489199"/>
            <a:ext cx="3636979" cy="3530604"/>
          </a:xfrm>
        </p:spPr>
        <p:txBody>
          <a:bodyPr>
            <a:normAutofit/>
          </a:bodyPr>
          <a:lstStyle/>
          <a:p>
            <a:pPr lvl="1"/>
            <a:r>
              <a:rPr lang="en-US" sz="1800" b="1" dirty="0">
                <a:solidFill>
                  <a:schemeClr val="tx1"/>
                </a:solidFill>
              </a:rPr>
              <a:t>Axis Positioning- </a:t>
            </a:r>
            <a:r>
              <a:rPr lang="en-US" sz="1800" dirty="0">
                <a:solidFill>
                  <a:schemeClr val="tx1"/>
                </a:solidFill>
              </a:rPr>
              <a:t> often called 3+2 machining</a:t>
            </a:r>
          </a:p>
          <a:p>
            <a:pPr lvl="2"/>
            <a:r>
              <a:rPr lang="en-US" sz="1600" dirty="0">
                <a:solidFill>
                  <a:schemeClr val="tx1"/>
                </a:solidFill>
              </a:rPr>
              <a:t>Consist of two parts that are not complicated </a:t>
            </a:r>
          </a:p>
          <a:p>
            <a:pPr lvl="2"/>
            <a:r>
              <a:rPr lang="en-US" sz="1600" dirty="0">
                <a:solidFill>
                  <a:schemeClr val="tx1"/>
                </a:solidFill>
              </a:rPr>
              <a:t>They are put on a five axis mill to reduce the number of set-ups</a:t>
            </a:r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342900" lvl="1" indent="-342900"/>
            <a:r>
              <a:rPr lang="en-US" b="1" dirty="0">
                <a:solidFill>
                  <a:schemeClr val="tx1"/>
                </a:solidFill>
              </a:rPr>
              <a:t>Simultaneou</a:t>
            </a:r>
            <a:r>
              <a:rPr lang="en-US" dirty="0">
                <a:solidFill>
                  <a:schemeClr val="tx1"/>
                </a:solidFill>
              </a:rPr>
              <a:t>s- both rotational axis and any of X,Y, or Z axis are moving at the same time while cutting</a:t>
            </a:r>
          </a:p>
          <a:p>
            <a:pPr lvl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813" y="3963101"/>
            <a:ext cx="2772457" cy="20793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0" t="12597" b="14818"/>
          <a:stretch/>
        </p:blipFill>
        <p:spPr>
          <a:xfrm>
            <a:off x="1473834" y="4803047"/>
            <a:ext cx="1890753" cy="134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272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Pivot Point on 5</a:t>
            </a:r>
            <a:r>
              <a:rPr lang="en-US" baseline="30000" dirty="0"/>
              <a:t>th</a:t>
            </a:r>
            <a:r>
              <a:rPr lang="en-US" dirty="0"/>
              <a:t> Axis Machines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All 5</a:t>
            </a:r>
            <a:r>
              <a:rPr lang="en-US" baseline="30000" dirty="0">
                <a:solidFill>
                  <a:schemeClr val="tx1"/>
                </a:solidFill>
              </a:rPr>
              <a:t>th</a:t>
            </a:r>
            <a:r>
              <a:rPr lang="en-US" dirty="0">
                <a:solidFill>
                  <a:schemeClr val="tx1"/>
                </a:solidFill>
              </a:rPr>
              <a:t> axis machines have a pivot point</a:t>
            </a:r>
          </a:p>
          <a:p>
            <a:r>
              <a:rPr lang="en-US" dirty="0">
                <a:solidFill>
                  <a:schemeClr val="tx1"/>
                </a:solidFill>
              </a:rPr>
              <a:t>On rotating head machines, this distance is calculated one of two ways: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From the center of rotation to the tip of the tool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From the center of rotation to the gage line of the spindle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Round Same Side Corner Rectangle 5"/>
          <p:cNvSpPr/>
          <p:nvPr/>
        </p:nvSpPr>
        <p:spPr>
          <a:xfrm rot="10800000">
            <a:off x="6539630" y="5867666"/>
            <a:ext cx="197295" cy="54824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310837" y="5777909"/>
            <a:ext cx="640444" cy="8238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003420" y="5668978"/>
            <a:ext cx="1255279" cy="9748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377225" y="2837950"/>
            <a:ext cx="2507673" cy="227067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741039" y="2285481"/>
            <a:ext cx="1780043" cy="337561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625159" flipH="1">
            <a:off x="5329504" y="6113720"/>
            <a:ext cx="1232742" cy="63089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5214257" y="3968685"/>
            <a:ext cx="1325373" cy="1149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625159">
            <a:off x="4702579" y="4129609"/>
            <a:ext cx="1123546" cy="214832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 rot="16200000">
            <a:off x="4178893" y="4970628"/>
            <a:ext cx="1801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Pivot Distance</a:t>
            </a:r>
          </a:p>
        </p:txBody>
      </p:sp>
    </p:spTree>
    <p:extLst>
      <p:ext uri="{BB962C8B-B14F-4D97-AF65-F5344CB8AC3E}">
        <p14:creationId xmlns:p14="http://schemas.microsoft.com/office/powerpoint/2010/main" val="28710266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Pivot Point on 5</a:t>
            </a:r>
            <a:r>
              <a:rPr lang="en-US" baseline="30000" dirty="0"/>
              <a:t>th</a:t>
            </a:r>
            <a:r>
              <a:rPr lang="en-US" dirty="0"/>
              <a:t> Axis Machines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This distance must be entered in the CAM system before posting the NC code</a:t>
            </a:r>
          </a:p>
          <a:p>
            <a:r>
              <a:rPr lang="en-US" dirty="0">
                <a:solidFill>
                  <a:schemeClr val="tx1"/>
                </a:solidFill>
              </a:rPr>
              <a:t>If not, the machine will not properly cut the part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Round Same Side Corner Rectangle 5"/>
          <p:cNvSpPr/>
          <p:nvPr/>
        </p:nvSpPr>
        <p:spPr>
          <a:xfrm rot="9174841">
            <a:off x="7570832" y="5616159"/>
            <a:ext cx="197295" cy="54824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 rot="19974841">
            <a:off x="7193277" y="5560114"/>
            <a:ext cx="640444" cy="8238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 rot="19974841">
            <a:off x="6829197" y="5460845"/>
            <a:ext cx="1255279" cy="9748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974841">
            <a:off x="5377225" y="2837950"/>
            <a:ext cx="2507673" cy="227067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 rot="19974841">
            <a:off x="5741039" y="2285481"/>
            <a:ext cx="1780043" cy="337561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>
            <a:stCxn id="6" idx="3"/>
          </p:cNvCxnSpPr>
          <p:nvPr/>
        </p:nvCxnSpPr>
        <p:spPr>
          <a:xfrm flipH="1">
            <a:off x="6561552" y="6134339"/>
            <a:ext cx="1232742" cy="63089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5370443" y="3973286"/>
            <a:ext cx="1260617" cy="65503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471177" y="4583783"/>
            <a:ext cx="1123546" cy="214832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rot="3791742">
            <a:off x="4932823" y="5563886"/>
            <a:ext cx="1801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Pivot Distance</a:t>
            </a:r>
          </a:p>
        </p:txBody>
      </p:sp>
    </p:spTree>
    <p:extLst>
      <p:ext uri="{BB962C8B-B14F-4D97-AF65-F5344CB8AC3E}">
        <p14:creationId xmlns:p14="http://schemas.microsoft.com/office/powerpoint/2010/main" val="1849432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Pivot Point on 5</a:t>
            </a:r>
            <a:r>
              <a:rPr lang="en-US" baseline="30000" dirty="0"/>
              <a:t>th</a:t>
            </a:r>
            <a:r>
              <a:rPr lang="en-US" dirty="0"/>
              <a:t> Axis Machines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866441" y="2596196"/>
            <a:ext cx="3636978" cy="342360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Machines with both axis of rotation in the table have a </a:t>
            </a:r>
            <a:r>
              <a:rPr lang="en-US" dirty="0" err="1"/>
              <a:t>diffeent</a:t>
            </a:r>
            <a:r>
              <a:rPr lang="en-US" dirty="0"/>
              <a:t> pivot point</a:t>
            </a:r>
          </a:p>
          <a:p>
            <a:r>
              <a:rPr lang="en-US" dirty="0"/>
              <a:t>The picture to right shows where the pivot point would be located on a </a:t>
            </a:r>
            <a:r>
              <a:rPr lang="en-US" dirty="0" err="1"/>
              <a:t>trunnion</a:t>
            </a:r>
            <a:r>
              <a:rPr lang="en-US" dirty="0"/>
              <a:t> style 5</a:t>
            </a:r>
            <a:r>
              <a:rPr lang="en-US" baseline="30000" dirty="0"/>
              <a:t>th</a:t>
            </a:r>
            <a:r>
              <a:rPr lang="en-US" dirty="0"/>
              <a:t> axis</a:t>
            </a:r>
          </a:p>
          <a:p>
            <a:r>
              <a:rPr lang="en-US" dirty="0"/>
              <a:t>This distance must be built into the CAM program for the 5</a:t>
            </a:r>
            <a:r>
              <a:rPr lang="en-US" baseline="30000" dirty="0"/>
              <a:t>th</a:t>
            </a:r>
            <a:r>
              <a:rPr lang="en-US" dirty="0"/>
              <a:t>  axis moves to be posted correctly in the NC code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5063567" y="3757851"/>
            <a:ext cx="2632163" cy="59522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063568" y="3221076"/>
            <a:ext cx="194782" cy="5367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7495975" y="3221076"/>
            <a:ext cx="194782" cy="5367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041717" y="3615328"/>
            <a:ext cx="675861" cy="14252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5245816" y="3418344"/>
            <a:ext cx="224259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4461676" y="3217732"/>
            <a:ext cx="591952" cy="159029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5034718" y="4549606"/>
            <a:ext cx="2656042" cy="258417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7690760" y="3217732"/>
            <a:ext cx="325697" cy="159029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8026396" y="3221076"/>
            <a:ext cx="1000539" cy="11319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Arrow Connector 31"/>
          <p:cNvCxnSpPr>
            <a:endCxn id="26" idx="0"/>
          </p:cNvCxnSpPr>
          <p:nvPr/>
        </p:nvCxnSpPr>
        <p:spPr>
          <a:xfrm>
            <a:off x="6379647" y="3418344"/>
            <a:ext cx="1" cy="19698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>
            <a:off x="5467954" y="2840959"/>
            <a:ext cx="421640" cy="5773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6717578" y="3018471"/>
            <a:ext cx="421640" cy="5773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822061" y="2596195"/>
            <a:ext cx="15010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 Axis Rotation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108036" y="2828725"/>
            <a:ext cx="15010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B Axis Platter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647524" y="4953063"/>
            <a:ext cx="39615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Pivot distance is the difference between the center of A axis of rotation and the top of the B axis platter</a:t>
            </a:r>
          </a:p>
        </p:txBody>
      </p:sp>
    </p:spTree>
    <p:extLst>
      <p:ext uri="{BB962C8B-B14F-4D97-AF65-F5344CB8AC3E}">
        <p14:creationId xmlns:p14="http://schemas.microsoft.com/office/powerpoint/2010/main" val="36127462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Offsets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390342"/>
            <a:ext cx="3636980" cy="4241801"/>
          </a:xfrm>
        </p:spPr>
        <p:txBody>
          <a:bodyPr>
            <a:normAutofit fontScale="85000" lnSpcReduction="10000"/>
          </a:bodyPr>
          <a:lstStyle/>
          <a:p>
            <a:r>
              <a:rPr lang="en-US" dirty="0">
                <a:solidFill>
                  <a:schemeClr val="tx1"/>
                </a:solidFill>
              </a:rPr>
              <a:t>Difficult to keep track of the part when it is being manipulated with 2 rotational axes</a:t>
            </a:r>
          </a:p>
          <a:p>
            <a:r>
              <a:rPr lang="en-US" dirty="0">
                <a:solidFill>
                  <a:schemeClr val="tx1"/>
                </a:solidFill>
              </a:rPr>
              <a:t>Easier to set the part to centerline of rotation of the trunnion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XY - offsets are center of platter hole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Z - offsets are set to the pivot point of the trunnion</a:t>
            </a:r>
          </a:p>
          <a:p>
            <a:r>
              <a:rPr lang="en-US" dirty="0">
                <a:solidFill>
                  <a:schemeClr val="tx1"/>
                </a:solidFill>
              </a:rPr>
              <a:t>All fixtures used are made to hold the part to the centerline of the </a:t>
            </a:r>
            <a:r>
              <a:rPr lang="en-US" dirty="0" err="1">
                <a:solidFill>
                  <a:schemeClr val="tx1"/>
                </a:solidFill>
              </a:rPr>
              <a:t>trunnion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If a fixture sits above the pivot point on the </a:t>
            </a:r>
            <a:r>
              <a:rPr lang="en-US" dirty="0" err="1">
                <a:solidFill>
                  <a:schemeClr val="tx1"/>
                </a:solidFill>
              </a:rPr>
              <a:t>trunnion</a:t>
            </a:r>
            <a:r>
              <a:rPr lang="en-US" dirty="0">
                <a:solidFill>
                  <a:schemeClr val="tx1"/>
                </a:solidFill>
              </a:rPr>
              <a:t>, the value must be added in to the CAM program to achieve the correct  cut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781" y="2398580"/>
            <a:ext cx="3636962" cy="2727721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620814" y="5262253"/>
            <a:ext cx="3849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The fixture locates the XY centerline of the part at the trunnions center of rotation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03420" y="6269334"/>
            <a:ext cx="4538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Photo Source: </a:t>
            </a:r>
            <a:r>
              <a:rPr lang="en-US" sz="1200" dirty="0" err="1"/>
              <a:t>Manocchio</a:t>
            </a:r>
            <a:r>
              <a:rPr lang="en-US" sz="1200" dirty="0"/>
              <a:t>, Greg. </a:t>
            </a:r>
            <a:r>
              <a:rPr lang="en-US" sz="1200" i="1" dirty="0"/>
              <a:t>5 axis fixture</a:t>
            </a:r>
            <a:r>
              <a:rPr lang="en-US" sz="1200" dirty="0"/>
              <a:t>. 2015. Photograph. Central Maine Community College, Maine.</a:t>
            </a:r>
          </a:p>
        </p:txBody>
      </p:sp>
    </p:spTree>
    <p:extLst>
      <p:ext uri="{BB962C8B-B14F-4D97-AF65-F5344CB8AC3E}">
        <p14:creationId xmlns:p14="http://schemas.microsoft.com/office/powerpoint/2010/main" val="41078788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Offsets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382104"/>
            <a:ext cx="3636980" cy="4241801"/>
          </a:xfrm>
        </p:spPr>
        <p:txBody>
          <a:bodyPr>
            <a:normAutofit fontScale="92500"/>
          </a:bodyPr>
          <a:lstStyle/>
          <a:p>
            <a:r>
              <a:rPr lang="en-US" dirty="0">
                <a:solidFill>
                  <a:schemeClr val="tx1"/>
                </a:solidFill>
              </a:rPr>
              <a:t>Some machines, like the Haas UMC 750, utilize a universal work offset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A part can be placed anywhere on the table 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The CAM program is still made from the centerline of rotation</a:t>
            </a:r>
          </a:p>
          <a:p>
            <a:r>
              <a:rPr lang="en-US" dirty="0">
                <a:solidFill>
                  <a:schemeClr val="tx1"/>
                </a:solidFill>
              </a:rPr>
              <a:t>The distance from the center of rotation to the part is recorded in the machine offsets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The machine will make the calculations to machine the part where it sits on the table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4966187" y="2134958"/>
            <a:ext cx="3513460" cy="338281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510571" y="3628939"/>
            <a:ext cx="405246" cy="394855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47458" y="2576946"/>
            <a:ext cx="1075459" cy="74392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785137" y="2718073"/>
            <a:ext cx="800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Part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32489" y="5618431"/>
            <a:ext cx="2961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Top view of the machine table</a:t>
            </a:r>
          </a:p>
        </p:txBody>
      </p:sp>
    </p:spTree>
    <p:extLst>
      <p:ext uri="{BB962C8B-B14F-4D97-AF65-F5344CB8AC3E}">
        <p14:creationId xmlns:p14="http://schemas.microsoft.com/office/powerpoint/2010/main" val="36889682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M Codes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The A and B axis both can be clamped and unclamped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M10 - A axis clamp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M11 - A axis unclamp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M12 - B axis clamp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M13 - B axis unclamp</a:t>
            </a:r>
          </a:p>
          <a:p>
            <a:r>
              <a:rPr lang="en-US" dirty="0">
                <a:solidFill>
                  <a:schemeClr val="tx1"/>
                </a:solidFill>
              </a:rPr>
              <a:t>Remember, before a rotational axis can position, it needs to be unclamped</a:t>
            </a:r>
          </a:p>
          <a:p>
            <a:pPr lvl="1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743" y="2207036"/>
            <a:ext cx="2634310" cy="4625085"/>
          </a:xfr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17</a:t>
            </a:fld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4952669" y="4519578"/>
            <a:ext cx="23463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209642" y="4337346"/>
            <a:ext cx="1605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Unclamp A and B axis </a:t>
            </a:r>
          </a:p>
        </p:txBody>
      </p:sp>
      <p:cxnSp>
        <p:nvCxnSpPr>
          <p:cNvPr id="4" name="Elbow Connector 3"/>
          <p:cNvCxnSpPr/>
          <p:nvPr/>
        </p:nvCxnSpPr>
        <p:spPr>
          <a:xfrm rot="10800000" flipV="1">
            <a:off x="4952669" y="4519577"/>
            <a:ext cx="1810442" cy="15875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4952668" y="5155449"/>
            <a:ext cx="23463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209641" y="4973217"/>
            <a:ext cx="1605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Clamp A and B axis </a:t>
            </a:r>
          </a:p>
        </p:txBody>
      </p:sp>
      <p:cxnSp>
        <p:nvCxnSpPr>
          <p:cNvPr id="18" name="Elbow Connector 17"/>
          <p:cNvCxnSpPr/>
          <p:nvPr/>
        </p:nvCxnSpPr>
        <p:spPr>
          <a:xfrm rot="10800000" flipV="1">
            <a:off x="4952668" y="5155448"/>
            <a:ext cx="1810442" cy="15875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9597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7377" y="747773"/>
            <a:ext cx="8382000" cy="1329595"/>
          </a:xfrm>
        </p:spPr>
        <p:txBody>
          <a:bodyPr/>
          <a:lstStyle/>
          <a:p>
            <a:r>
              <a:rPr lang="en-US" dirty="0"/>
              <a:t>Let’s Review Axis Nomenclature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100337"/>
            <a:ext cx="4114800" cy="2308324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By adding a rotational axis we can utilize a 4 axis mill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X/Y control table movement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Z controls tool depth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A controls rotation about the X axis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4" name="Curved Left Arrow 13"/>
          <p:cNvSpPr/>
          <p:nvPr/>
        </p:nvSpPr>
        <p:spPr>
          <a:xfrm rot="16200000">
            <a:off x="8057842" y="4604348"/>
            <a:ext cx="452785" cy="349372"/>
          </a:xfrm>
          <a:prstGeom prst="curvedLeftArrow">
            <a:avLst>
              <a:gd name="adj1" fmla="val 5060"/>
              <a:gd name="adj2" fmla="val 50000"/>
              <a:gd name="adj3" fmla="val 37345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6323162" y="4779034"/>
            <a:ext cx="1961072" cy="575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6333944" y="3380744"/>
            <a:ext cx="1328468" cy="138515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978770" y="4903347"/>
            <a:ext cx="10783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X AXIS</a:t>
            </a:r>
          </a:p>
        </p:txBody>
      </p:sp>
      <p:sp>
        <p:nvSpPr>
          <p:cNvPr id="18" name="TextBox 17"/>
          <p:cNvSpPr txBox="1"/>
          <p:nvPr/>
        </p:nvSpPr>
        <p:spPr>
          <a:xfrm rot="18745228">
            <a:off x="6882550" y="3738900"/>
            <a:ext cx="10783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Y AXIS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5622607" y="3448919"/>
            <a:ext cx="10783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Z AXIS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09548" y="4327652"/>
            <a:ext cx="2526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A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H="1" flipV="1">
            <a:off x="6314536" y="3019245"/>
            <a:ext cx="8626" cy="175978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4380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rved Left Arrow 4"/>
          <p:cNvSpPr/>
          <p:nvPr/>
        </p:nvSpPr>
        <p:spPr>
          <a:xfrm rot="16200000">
            <a:off x="8057842" y="4604348"/>
            <a:ext cx="452785" cy="349372"/>
          </a:xfrm>
          <a:prstGeom prst="curvedLeftArrow">
            <a:avLst>
              <a:gd name="adj1" fmla="val 5060"/>
              <a:gd name="adj2" fmla="val 50000"/>
              <a:gd name="adj3" fmla="val 37345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Adding Two Rotational Axis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2758" y="2489199"/>
            <a:ext cx="4114800" cy="3243965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X,Y, &amp; Z all have a rotational axis 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A - Rotates about X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B - Rotates about Y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 - Rotates about Z</a:t>
            </a:r>
          </a:p>
          <a:p>
            <a:r>
              <a:rPr lang="en-US" dirty="0">
                <a:solidFill>
                  <a:schemeClr val="tx1"/>
                </a:solidFill>
              </a:rPr>
              <a:t>If two rotational axis are added to a machine it becomes a 5</a:t>
            </a:r>
            <a:r>
              <a:rPr lang="en-US" baseline="30000" dirty="0">
                <a:solidFill>
                  <a:schemeClr val="tx1"/>
                </a:solidFill>
              </a:rPr>
              <a:t>th</a:t>
            </a:r>
            <a:r>
              <a:rPr lang="en-US" dirty="0">
                <a:solidFill>
                  <a:schemeClr val="tx1"/>
                </a:solidFill>
              </a:rPr>
              <a:t>  axis mill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3</a:t>
            </a:fld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6314536" y="3019245"/>
            <a:ext cx="8626" cy="175978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6323162" y="4779034"/>
            <a:ext cx="1961072" cy="575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Curved Left Arrow 14"/>
          <p:cNvSpPr/>
          <p:nvPr/>
        </p:nvSpPr>
        <p:spPr>
          <a:xfrm rot="13572821">
            <a:off x="7436019" y="3300843"/>
            <a:ext cx="452785" cy="349372"/>
          </a:xfrm>
          <a:prstGeom prst="curvedLeftArrow">
            <a:avLst>
              <a:gd name="adj1" fmla="val 8191"/>
              <a:gd name="adj2" fmla="val 26495"/>
              <a:gd name="adj3" fmla="val 37419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6333944" y="3380744"/>
            <a:ext cx="1328468" cy="138515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Curved Left Arrow 13"/>
          <p:cNvSpPr/>
          <p:nvPr/>
        </p:nvSpPr>
        <p:spPr>
          <a:xfrm>
            <a:off x="6088143" y="2936342"/>
            <a:ext cx="452785" cy="349372"/>
          </a:xfrm>
          <a:prstGeom prst="curvedLeftArrow">
            <a:avLst>
              <a:gd name="adj1" fmla="val 5060"/>
              <a:gd name="adj2" fmla="val 50000"/>
              <a:gd name="adj3" fmla="val 37345"/>
            </a:avLst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78770" y="4903347"/>
            <a:ext cx="10783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X AXIS</a:t>
            </a:r>
          </a:p>
        </p:txBody>
      </p:sp>
      <p:sp>
        <p:nvSpPr>
          <p:cNvPr id="17" name="TextBox 16"/>
          <p:cNvSpPr txBox="1"/>
          <p:nvPr/>
        </p:nvSpPr>
        <p:spPr>
          <a:xfrm rot="18745228">
            <a:off x="6882550" y="3738900"/>
            <a:ext cx="10783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Y AXIS</a:t>
            </a:r>
          </a:p>
        </p:txBody>
      </p:sp>
      <p:sp>
        <p:nvSpPr>
          <p:cNvPr id="18" name="TextBox 17"/>
          <p:cNvSpPr txBox="1"/>
          <p:nvPr/>
        </p:nvSpPr>
        <p:spPr>
          <a:xfrm rot="16200000">
            <a:off x="5622607" y="3448919"/>
            <a:ext cx="10783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Z AXIS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09548" y="4327652"/>
            <a:ext cx="2526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209642" y="3175417"/>
            <a:ext cx="2526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B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03783" y="2954081"/>
            <a:ext cx="2526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06151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 Axis CNC Mills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2489199"/>
            <a:ext cx="4114800" cy="4438138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most common rotational axis combination is A and B</a:t>
            </a:r>
          </a:p>
          <a:p>
            <a:r>
              <a:rPr lang="en-US" dirty="0">
                <a:solidFill>
                  <a:schemeClr val="tx1"/>
                </a:solidFill>
              </a:rPr>
              <a:t>This means that the rotational axis are about the X and Y axis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6" t="24243" r="12994" b="16932"/>
          <a:stretch/>
        </p:blipFill>
        <p:spPr>
          <a:xfrm>
            <a:off x="3571756" y="4229100"/>
            <a:ext cx="4612961" cy="2019179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4</a:t>
            </a:fld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4883727" y="3621232"/>
            <a:ext cx="1257300" cy="123132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5860767" y="3969327"/>
            <a:ext cx="976451" cy="95596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120392" y="3467343"/>
            <a:ext cx="11532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A AXIS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37218" y="3806871"/>
            <a:ext cx="11532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B AXIS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756" y="6366617"/>
            <a:ext cx="4612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Photo Source: </a:t>
            </a:r>
            <a:r>
              <a:rPr lang="en-US" sz="1200" dirty="0" err="1"/>
              <a:t>Manocchio</a:t>
            </a:r>
            <a:r>
              <a:rPr lang="en-US" sz="1200" dirty="0"/>
              <a:t>, Greg. </a:t>
            </a:r>
            <a:r>
              <a:rPr lang="en-US" sz="1200" i="1" dirty="0"/>
              <a:t>5 axis rotational axis</a:t>
            </a:r>
            <a:r>
              <a:rPr lang="en-US" sz="1200" dirty="0"/>
              <a:t>. 2015. Photograph. Central Maine Community College, Maine.</a:t>
            </a:r>
          </a:p>
        </p:txBody>
      </p:sp>
    </p:spTree>
    <p:extLst>
      <p:ext uri="{BB962C8B-B14F-4D97-AF65-F5344CB8AC3E}">
        <p14:creationId xmlns:p14="http://schemas.microsoft.com/office/powerpoint/2010/main" val="165897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5 axis CNC Mills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5</a:t>
            </a:r>
            <a:r>
              <a:rPr lang="en-US" baseline="30000" dirty="0">
                <a:solidFill>
                  <a:schemeClr val="tx1"/>
                </a:solidFill>
              </a:rPr>
              <a:t>th</a:t>
            </a:r>
            <a:r>
              <a:rPr lang="en-US" dirty="0">
                <a:solidFill>
                  <a:schemeClr val="tx1"/>
                </a:solidFill>
              </a:rPr>
              <a:t>  axis machining is a “chicken and the egg” scenario</a:t>
            </a:r>
          </a:p>
          <a:p>
            <a:r>
              <a:rPr lang="en-US" dirty="0">
                <a:solidFill>
                  <a:schemeClr val="tx1"/>
                </a:solidFill>
              </a:rPr>
              <a:t>Machines are specific to a type of part that will be made</a:t>
            </a:r>
          </a:p>
          <a:p>
            <a:r>
              <a:rPr lang="en-US" dirty="0">
                <a:solidFill>
                  <a:schemeClr val="tx1"/>
                </a:solidFill>
              </a:rPr>
              <a:t>Not all parts can be made on each type of 5 axis mill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640263" y="2901752"/>
            <a:ext cx="3636962" cy="2727721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189642" y="5788970"/>
            <a:ext cx="4538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Photo Source: </a:t>
            </a:r>
            <a:r>
              <a:rPr lang="en-US" sz="1200" dirty="0" err="1"/>
              <a:t>Manocchio</a:t>
            </a:r>
            <a:r>
              <a:rPr lang="en-US" sz="1200" dirty="0"/>
              <a:t>, Greg. </a:t>
            </a:r>
            <a:r>
              <a:rPr lang="en-US" sz="1200" i="1" dirty="0"/>
              <a:t>5 axis drilling</a:t>
            </a:r>
            <a:r>
              <a:rPr lang="en-US" sz="1200" dirty="0"/>
              <a:t>. 2015. Photograph. Central Maine Community College, Maine.</a:t>
            </a:r>
          </a:p>
        </p:txBody>
      </p:sp>
    </p:spTree>
    <p:extLst>
      <p:ext uri="{BB962C8B-B14F-4D97-AF65-F5344CB8AC3E}">
        <p14:creationId xmlns:p14="http://schemas.microsoft.com/office/powerpoint/2010/main" val="1807767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5 axis CNC Mills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There are </a:t>
            </a:r>
            <a:r>
              <a:rPr lang="en-US" b="1" dirty="0">
                <a:solidFill>
                  <a:schemeClr val="tx1"/>
                </a:solidFill>
              </a:rPr>
              <a:t>three main types </a:t>
            </a:r>
            <a:r>
              <a:rPr lang="en-US" dirty="0">
                <a:solidFill>
                  <a:schemeClr val="tx1"/>
                </a:solidFill>
              </a:rPr>
              <a:t>of 5</a:t>
            </a:r>
            <a:r>
              <a:rPr lang="en-US" baseline="30000" dirty="0">
                <a:solidFill>
                  <a:schemeClr val="tx1"/>
                </a:solidFill>
              </a:rPr>
              <a:t>th</a:t>
            </a:r>
            <a:r>
              <a:rPr lang="en-US" dirty="0">
                <a:solidFill>
                  <a:schemeClr val="tx1"/>
                </a:solidFill>
              </a:rPr>
              <a:t> axis mills: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Table/Head rotation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Head/Head rotation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Table/Table rotation</a:t>
            </a:r>
          </a:p>
          <a:p>
            <a:pPr lvl="1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900" y="2349855"/>
            <a:ext cx="3636962" cy="2612724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717900" y="5231782"/>
            <a:ext cx="36369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The Haas UMC 750 is a 5 axis CNC mill with dedicated A and B rotational axis built in the table, this would be  a table/table machine</a:t>
            </a:r>
          </a:p>
        </p:txBody>
      </p:sp>
      <p:sp>
        <p:nvSpPr>
          <p:cNvPr id="4" name="Rectangle 3"/>
          <p:cNvSpPr/>
          <p:nvPr/>
        </p:nvSpPr>
        <p:spPr>
          <a:xfrm>
            <a:off x="145900" y="6165948"/>
            <a:ext cx="4572000" cy="5431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CNC Report. 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UMC 750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N.D. Web. 3 February 2015. &lt;www.cncreport.com/haas-umc-750&gt;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000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Table/Head Machines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866440" y="2063082"/>
            <a:ext cx="2780769" cy="759290"/>
          </a:xfrm>
        </p:spPr>
        <p:txBody>
          <a:bodyPr/>
          <a:lstStyle/>
          <a:p>
            <a:r>
              <a:rPr lang="en-US" sz="1800" b="1" dirty="0">
                <a:solidFill>
                  <a:schemeClr val="tx1"/>
                </a:solidFill>
              </a:rPr>
              <a:t>Table/Head Machines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866439" y="2780691"/>
            <a:ext cx="2635297" cy="368912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Machines utilize a rotational axis in the table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Could possibly be a rotating table</a:t>
            </a:r>
          </a:p>
          <a:p>
            <a:r>
              <a:rPr lang="en-US" dirty="0">
                <a:solidFill>
                  <a:schemeClr val="tx1"/>
                </a:solidFill>
              </a:rPr>
              <a:t>Machines utilize a rotational axis that allows the head to rotate side to side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1" name="Round Same Side Corner Rectangle 10"/>
          <p:cNvSpPr/>
          <p:nvPr/>
        </p:nvSpPr>
        <p:spPr>
          <a:xfrm rot="9174841">
            <a:off x="6074777" y="5187783"/>
            <a:ext cx="197295" cy="54824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19974841">
            <a:off x="5697222" y="5131738"/>
            <a:ext cx="640444" cy="8238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19974841">
            <a:off x="5333142" y="5032469"/>
            <a:ext cx="1255279" cy="9748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 rot="19974841">
            <a:off x="3881170" y="2409574"/>
            <a:ext cx="2507673" cy="227067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 rot="19974841">
            <a:off x="4244984" y="1857105"/>
            <a:ext cx="1780043" cy="337561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969827" y="4990450"/>
            <a:ext cx="945573" cy="174285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678616" y="5172930"/>
            <a:ext cx="291211" cy="1217479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6554150" y="2358961"/>
            <a:ext cx="22489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 type of table/head machine could be a 4</a:t>
            </a:r>
            <a:r>
              <a:rPr lang="en-US" baseline="30000" dirty="0"/>
              <a:t>th</a:t>
            </a:r>
            <a:r>
              <a:rPr lang="en-US" dirty="0"/>
              <a:t> axis rotary (A axis) and a tilting head (B axis)</a:t>
            </a:r>
          </a:p>
        </p:txBody>
      </p:sp>
    </p:spTree>
    <p:extLst>
      <p:ext uri="{BB962C8B-B14F-4D97-AF65-F5344CB8AC3E}">
        <p14:creationId xmlns:p14="http://schemas.microsoft.com/office/powerpoint/2010/main" val="2082723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 Same Side Corner Rectangle 17"/>
          <p:cNvSpPr/>
          <p:nvPr/>
        </p:nvSpPr>
        <p:spPr>
          <a:xfrm rot="13287677">
            <a:off x="6281977" y="6232481"/>
            <a:ext cx="115899" cy="32675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 rot="2487677">
            <a:off x="6282018" y="6235594"/>
            <a:ext cx="363302" cy="4571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 rot="2487677">
            <a:off x="6201277" y="6145617"/>
            <a:ext cx="653218" cy="98757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 rot="2487677">
            <a:off x="6777844" y="4444963"/>
            <a:ext cx="863597" cy="1943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Head/Head Machines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3046" y="1740847"/>
            <a:ext cx="3464328" cy="759290"/>
          </a:xfrm>
        </p:spPr>
        <p:txBody>
          <a:bodyPr/>
          <a:lstStyle/>
          <a:p>
            <a:r>
              <a:rPr lang="en-US" sz="2000" dirty="0">
                <a:solidFill>
                  <a:schemeClr val="tx1"/>
                </a:solidFill>
              </a:rPr>
              <a:t>Head/Head Machines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453046" y="2500136"/>
            <a:ext cx="3173381" cy="405652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Machines have a rotating head </a:t>
            </a:r>
          </a:p>
          <a:p>
            <a:r>
              <a:rPr lang="en-US" dirty="0">
                <a:solidFill>
                  <a:schemeClr val="tx1"/>
                </a:solidFill>
              </a:rPr>
              <a:t>Head will tilt</a:t>
            </a:r>
          </a:p>
          <a:p>
            <a:r>
              <a:rPr lang="en-US" dirty="0">
                <a:solidFill>
                  <a:schemeClr val="tx1"/>
                </a:solidFill>
              </a:rPr>
              <a:t>Both rotational axis are built into the head of the machine</a:t>
            </a:r>
          </a:p>
          <a:p>
            <a:r>
              <a:rPr lang="en-US" dirty="0">
                <a:solidFill>
                  <a:schemeClr val="tx1"/>
                </a:solidFill>
              </a:rPr>
              <a:t>The table is a normal CNC mill table</a:t>
            </a:r>
          </a:p>
          <a:p>
            <a:r>
              <a:rPr lang="en-US" dirty="0">
                <a:solidFill>
                  <a:schemeClr val="tx1"/>
                </a:solidFill>
              </a:rPr>
              <a:t>Machines work very well for large work that may be hard to tilt or rotate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1" name="Round Same Side Corner Rectangle 10"/>
          <p:cNvSpPr/>
          <p:nvPr/>
        </p:nvSpPr>
        <p:spPr>
          <a:xfrm rot="9174841">
            <a:off x="5523208" y="4387027"/>
            <a:ext cx="115899" cy="32675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19974841">
            <a:off x="5304215" y="4355702"/>
            <a:ext cx="363302" cy="4571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19974841">
            <a:off x="5115794" y="4271294"/>
            <a:ext cx="653218" cy="98757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 rot="19974841">
            <a:off x="4149070" y="2570479"/>
            <a:ext cx="1634633" cy="163297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 rot="19974841">
            <a:off x="4534587" y="2424500"/>
            <a:ext cx="863597" cy="1943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074271" y="4595379"/>
            <a:ext cx="243100" cy="162952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 Same Side Corner Rectangle 15"/>
          <p:cNvSpPr/>
          <p:nvPr/>
        </p:nvSpPr>
        <p:spPr>
          <a:xfrm rot="16200000">
            <a:off x="6973644" y="4838196"/>
            <a:ext cx="1056406" cy="1144849"/>
          </a:xfrm>
          <a:prstGeom prst="round2SameRect">
            <a:avLst>
              <a:gd name="adj1" fmla="val 40584"/>
              <a:gd name="adj2" fmla="val 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/>
          <p:cNvCxnSpPr/>
          <p:nvPr/>
        </p:nvCxnSpPr>
        <p:spPr>
          <a:xfrm flipH="1" flipV="1">
            <a:off x="5793341" y="3371353"/>
            <a:ext cx="821594" cy="795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5595085" y="5403463"/>
            <a:ext cx="808076" cy="667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527886" y="3103969"/>
            <a:ext cx="1688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Front view of the spindle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89525" y="5136966"/>
            <a:ext cx="1688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Side view of the spindle</a:t>
            </a:r>
          </a:p>
        </p:txBody>
      </p:sp>
    </p:spTree>
    <p:extLst>
      <p:ext uri="{BB962C8B-B14F-4D97-AF65-F5344CB8AC3E}">
        <p14:creationId xmlns:p14="http://schemas.microsoft.com/office/powerpoint/2010/main" val="1034971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Table/Table Machines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866440" y="2325845"/>
            <a:ext cx="3636980" cy="75929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Table/Table Machines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840589" y="3177431"/>
            <a:ext cx="3636981" cy="402215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Machines have both rotational axis built into the table</a:t>
            </a:r>
          </a:p>
          <a:p>
            <a:r>
              <a:rPr lang="en-US" dirty="0">
                <a:solidFill>
                  <a:schemeClr val="tx1"/>
                </a:solidFill>
              </a:rPr>
              <a:t>Table can both rotate and tilt</a:t>
            </a:r>
          </a:p>
          <a:p>
            <a:r>
              <a:rPr lang="en-US" dirty="0">
                <a:solidFill>
                  <a:schemeClr val="tx1"/>
                </a:solidFill>
              </a:rPr>
              <a:t>Machines work well for smaller parts</a:t>
            </a:r>
          </a:p>
        </p:txBody>
      </p:sp>
      <p:pic>
        <p:nvPicPr>
          <p:cNvPr id="11" name="Content Placeholder 5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389" y="2876400"/>
            <a:ext cx="3636962" cy="2612724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503420" y="5983108"/>
            <a:ext cx="4572000" cy="5431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CNC Report. 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UMC 750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N.D. Web. 3 February 2015. &lt;www.cncreport.com/haas-umc-750&gt;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3128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1409</TotalTime>
  <Words>979</Words>
  <Application>Microsoft Office PowerPoint</Application>
  <PresentationFormat>On-screen Show (4:3)</PresentationFormat>
  <Paragraphs>135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Century Gothic</vt:lpstr>
      <vt:lpstr>Times New Roman</vt:lpstr>
      <vt:lpstr>Wingdings 3</vt:lpstr>
      <vt:lpstr>Ion Boardroom</vt:lpstr>
      <vt:lpstr>5th  Axis Lecture 1</vt:lpstr>
      <vt:lpstr>Let’s Review Axis Nomenclature </vt:lpstr>
      <vt:lpstr>Adding Two Rotational Axis</vt:lpstr>
      <vt:lpstr>5 Axis CNC Mills</vt:lpstr>
      <vt:lpstr>Types of 5 axis CNC Mills</vt:lpstr>
      <vt:lpstr>Types of 5 axis CNC Mills</vt:lpstr>
      <vt:lpstr>Table/Head Machines</vt:lpstr>
      <vt:lpstr>Head/Head Machines</vt:lpstr>
      <vt:lpstr>Table/Table Machines</vt:lpstr>
      <vt:lpstr>Bolt on Trunnion Style Machine</vt:lpstr>
      <vt:lpstr>Two Main Types of Positioning</vt:lpstr>
      <vt:lpstr>Pivot Point on 5th Axis Machines</vt:lpstr>
      <vt:lpstr>Pivot Point on 5th Axis Machines</vt:lpstr>
      <vt:lpstr>Pivot Point on 5th Axis Machines</vt:lpstr>
      <vt:lpstr>Work Offsets</vt:lpstr>
      <vt:lpstr>Work Offsets</vt:lpstr>
      <vt:lpstr>New M Codes</vt:lpstr>
    </vt:vector>
  </TitlesOfParts>
  <Company>Central Maine Community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CNC Setup and Operation</dc:title>
  <dc:creator>Watson, Devin K.</dc:creator>
  <cp:lastModifiedBy>Cyndi</cp:lastModifiedBy>
  <cp:revision>68</cp:revision>
  <dcterms:created xsi:type="dcterms:W3CDTF">2015-02-01T20:12:15Z</dcterms:created>
  <dcterms:modified xsi:type="dcterms:W3CDTF">2016-07-14T23:57:01Z</dcterms:modified>
  <cp:contentStatus/>
</cp:coreProperties>
</file>