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50" r:id="rId1"/>
  </p:sldMasterIdLst>
  <p:notesMasterIdLst>
    <p:notesMasterId r:id="rId14"/>
  </p:notesMasterIdLst>
  <p:sldIdLst>
    <p:sldId id="256" r:id="rId2"/>
    <p:sldId id="297" r:id="rId3"/>
    <p:sldId id="298" r:id="rId4"/>
    <p:sldId id="299" r:id="rId5"/>
    <p:sldId id="294" r:id="rId6"/>
    <p:sldId id="300" r:id="rId7"/>
    <p:sldId id="301" r:id="rId8"/>
    <p:sldId id="302" r:id="rId9"/>
    <p:sldId id="303" r:id="rId10"/>
    <p:sldId id="304" r:id="rId11"/>
    <p:sldId id="305" r:id="rId12"/>
    <p:sldId id="306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tson, Devin K." initials="WDK" lastIdx="2" clrIdx="0">
    <p:extLst>
      <p:ext uri="{19B8F6BF-5375-455C-9EA6-DF929625EA0E}">
        <p15:presenceInfo xmlns:p15="http://schemas.microsoft.com/office/powerpoint/2012/main" userId="S-1-5-21-1424163670-634221917-1538882281-401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2" d="100"/>
          <a:sy n="72" d="100"/>
        </p:scale>
        <p:origin x="130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E93BDA-C914-465A-A1D3-F1C939491D58}" type="datetimeFigureOut">
              <a:rPr lang="en-CA" smtClean="0"/>
              <a:t>2016-07-14</a:t>
            </a:fld>
            <a:endParaRPr lang="en-CA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D7D4A6-4A0B-467A-9DD0-ED1A566B65BF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4035249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D7D4A6-4A0B-467A-9DD0-ED1A566B65BF}" type="slidenum">
              <a:rPr lang="en-CA" smtClean="0"/>
              <a:t>1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7306993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1" y="2222624"/>
            <a:ext cx="5917677" cy="2554758"/>
          </a:xfrm>
        </p:spPr>
        <p:txBody>
          <a:bodyPr anchor="b"/>
          <a:lstStyle>
            <a:lvl1pPr>
              <a:defRPr sz="4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866441" y="4777380"/>
            <a:ext cx="5917677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7497419" y="1824010"/>
            <a:ext cx="990599" cy="240258"/>
          </a:xfrm>
        </p:spPr>
        <p:txBody>
          <a:bodyPr/>
          <a:lstStyle>
            <a:lvl1pPr algn="l">
              <a:defRPr sz="900" b="0" i="0">
                <a:solidFill>
                  <a:schemeClr val="bg1"/>
                </a:solidFill>
              </a:defRPr>
            </a:lvl1pPr>
          </a:lstStyle>
          <a:p>
            <a:fld id="{85F3DC75-8C5C-4914-8E53-A41F2CEC1B50}" type="datetime1">
              <a:rPr lang="en-US" smtClean="0"/>
              <a:t>7/14/2016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6246568" y="3264407"/>
            <a:ext cx="3859795" cy="228659"/>
          </a:xfrm>
        </p:spPr>
        <p:txBody>
          <a:bodyPr/>
          <a:lstStyle>
            <a:lvl1pPr>
              <a:defRPr sz="900" b="0" i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709F97E1-11E3-4FDA-9BDE-E97A813602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7332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204164">
              <a:off x="426788" y="456424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Rectangle 14"/>
            <p:cNvSpPr/>
            <p:nvPr/>
          </p:nvSpPr>
          <p:spPr>
            <a:xfrm>
              <a:off x="421503" y="402165"/>
              <a:ext cx="8327939" cy="3141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 bwMode="gray">
            <a:xfrm rot="10800000">
              <a:off x="485023" y="2670079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961453"/>
            <a:ext cx="6422002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1" y="685800"/>
            <a:ext cx="6422004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3" y="5528191"/>
            <a:ext cx="6422003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FFD14-A2C9-48FB-B482-C75FC96FB6DC}" type="datetime1">
              <a:rPr lang="en-US" smtClean="0"/>
              <a:t>7/14/2016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7745644" y="-7177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709F97E1-11E3-4FDA-9BDE-E97A813602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0512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17"/>
            <p:cNvSpPr/>
            <p:nvPr/>
          </p:nvSpPr>
          <p:spPr>
            <a:xfrm>
              <a:off x="485023" y="4343399"/>
              <a:ext cx="8182128" cy="2112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21010068">
              <a:off x="6359946" y="2780895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4" name="Freeform 13"/>
            <p:cNvSpPr/>
            <p:nvPr/>
          </p:nvSpPr>
          <p:spPr bwMode="gray">
            <a:xfrm>
              <a:off x="485023" y="2854646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927101"/>
            <a:ext cx="6422004" cy="169272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13"/>
          </p:nvPr>
        </p:nvSpPr>
        <p:spPr>
          <a:xfrm>
            <a:off x="866440" y="3488023"/>
            <a:ext cx="6422005" cy="2536857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4DCA2-7963-4B6B-A13E-BFA4EC69A375}" type="datetime1">
              <a:rPr lang="en-US" smtClean="0"/>
              <a:t>7/14/2016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7745644" y="-7177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709F97E1-11E3-4FDA-9BDE-E97A813602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13452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21010068">
              <a:off x="6359946" y="430920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reeform 12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3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11" name="TextBox 10"/>
          <p:cNvSpPr txBox="1"/>
          <p:nvPr/>
        </p:nvSpPr>
        <p:spPr bwMode="gray">
          <a:xfrm>
            <a:off x="7033421" y="2893960"/>
            <a:ext cx="6792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80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”</a:t>
            </a:r>
          </a:p>
        </p:txBody>
      </p:sp>
      <p:sp>
        <p:nvSpPr>
          <p:cNvPr id="10" name="TextBox 9"/>
          <p:cNvSpPr txBox="1"/>
          <p:nvPr/>
        </p:nvSpPr>
        <p:spPr bwMode="gray">
          <a:xfrm>
            <a:off x="625840" y="590998"/>
            <a:ext cx="6015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80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0763" y="914400"/>
            <a:ext cx="6177681" cy="2884679"/>
          </a:xfrm>
        </p:spPr>
        <p:txBody>
          <a:bodyPr anchor="ctr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387279" y="3809278"/>
            <a:ext cx="5646142" cy="333113"/>
          </a:xfrm>
        </p:spPr>
        <p:txBody>
          <a:bodyPr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78870" y="5000815"/>
            <a:ext cx="6422005" cy="1018177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9E832-CAFF-470B-A79C-366DBEEC4A5B}" type="datetime1">
              <a:rPr lang="en-US" smtClean="0"/>
              <a:t>7/14/2016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7745644" y="-7177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709F97E1-11E3-4FDA-9BDE-E97A813602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74375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6359946" y="431124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7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7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2057400"/>
            <a:ext cx="6422004" cy="20955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1" y="5159399"/>
            <a:ext cx="6422004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8C62A-B40A-43C5-B40F-92D5E4BAA69C}" type="datetime1">
              <a:rPr lang="en-US" smtClean="0"/>
              <a:t>7/14/2016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7744507" y="39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709F97E1-11E3-4FDA-9BDE-E97A813602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70092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4852" y="921453"/>
            <a:ext cx="6423592" cy="715512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2489200"/>
            <a:ext cx="2313431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5"/>
          </p:nvPr>
        </p:nvSpPr>
        <p:spPr>
          <a:xfrm>
            <a:off x="866440" y="3147162"/>
            <a:ext cx="2313431" cy="2877717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08471" y="2485332"/>
            <a:ext cx="2326750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08471" y="3147162"/>
            <a:ext cx="2326750" cy="2888367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63820" y="2489200"/>
            <a:ext cx="2313740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63820" y="3147162"/>
            <a:ext cx="2313740" cy="2877717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287101" y="2489200"/>
            <a:ext cx="0" cy="3535679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849622" y="2489200"/>
            <a:ext cx="0" cy="3535679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8177D-9313-4DBA-9FB7-79B78A41C77D}" type="datetime1">
              <a:rPr lang="en-US" smtClean="0"/>
              <a:t>7/14/2016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709F97E1-11E3-4FDA-9BDE-E97A813602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9377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927101"/>
            <a:ext cx="6423592" cy="70986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0390" y="4179595"/>
            <a:ext cx="2295329" cy="657961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21261" y="2489200"/>
            <a:ext cx="2012937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8"/>
          </p:nvPr>
        </p:nvSpPr>
        <p:spPr>
          <a:xfrm>
            <a:off x="866439" y="4848208"/>
            <a:ext cx="2309279" cy="1176672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30434" y="4179594"/>
            <a:ext cx="2291674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16"/>
          </p:nvPr>
        </p:nvSpPr>
        <p:spPr>
          <a:xfrm>
            <a:off x="3550622" y="2486834"/>
            <a:ext cx="2025182" cy="1449708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04318" y="4848209"/>
            <a:ext cx="2317790" cy="1188374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63820" y="4166523"/>
            <a:ext cx="2304671" cy="681684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17"/>
          </p:nvPr>
        </p:nvSpPr>
        <p:spPr>
          <a:xfrm>
            <a:off x="6104946" y="2489200"/>
            <a:ext cx="2018838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63820" y="4848209"/>
            <a:ext cx="2304671" cy="1189427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294441" y="2489200"/>
            <a:ext cx="0" cy="3535679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849622" y="2489200"/>
            <a:ext cx="0" cy="3548436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C9C5A-06D1-4231-B0C7-B0460CAD22F4}" type="datetime1">
              <a:rPr lang="en-US" smtClean="0"/>
              <a:t>7/14/2016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709F97E1-11E3-4FDA-9BDE-E97A813602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93476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864852" y="921453"/>
            <a:ext cx="6423592" cy="715512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91ED8-157B-43EE-B209-AB0E7894F260}" type="datetime1">
              <a:rPr lang="en-US" smtClean="0"/>
              <a:t>7/14/2016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709F97E1-11E3-4FDA-9BDE-E97A813602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71919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414867" y="402165"/>
              <a:ext cx="46105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7"/>
            <p:cNvSpPr/>
            <p:nvPr/>
          </p:nvSpPr>
          <p:spPr bwMode="gray">
            <a:xfrm rot="5400000">
              <a:off x="1299309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4966650">
              <a:off x="4673046" y="5107506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68970" y="1447799"/>
            <a:ext cx="1119474" cy="4571999"/>
          </a:xfrm>
        </p:spPr>
        <p:txBody>
          <a:bodyPr vert="eaVert" anchor="ctr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6440" y="1447799"/>
            <a:ext cx="4417234" cy="4572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181AB-63FB-4CE6-A31D-E7D3E4C1284A}" type="datetime1">
              <a:rPr lang="en-US" smtClean="0"/>
              <a:t>7/14/2016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7744507" y="39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709F97E1-11E3-4FDA-9BDE-E97A813602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2080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53192-745E-4095-9246-146681907246}" type="datetime1">
              <a:rPr lang="en-US" smtClean="0"/>
              <a:t>7/14/2016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709F97E1-11E3-4FDA-9BDE-E97A8136029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020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5687606">
              <a:off x="3320102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7"/>
            <p:cNvSpPr/>
            <p:nvPr/>
          </p:nvSpPr>
          <p:spPr bwMode="gray">
            <a:xfrm rot="16200000">
              <a:off x="3105027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66443" y="2257588"/>
            <a:ext cx="3101763" cy="3020343"/>
          </a:xfrm>
        </p:spPr>
        <p:txBody>
          <a:bodyPr anchor="ctr"/>
          <a:lstStyle>
            <a:lvl1pPr algn="l">
              <a:defRPr sz="3200" b="0" cap="none"/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r>
              <a:rPr lang="en-US" dirty="0"/>
              <a:t>third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19261" y="2257267"/>
            <a:ext cx="3054653" cy="3020345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E09BE-71EC-4D57-8E02-BE999EAFB052}" type="datetime1">
              <a:rPr lang="en-US" smtClean="0"/>
              <a:t>7/14/2016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7745644" y="39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709F97E1-11E3-4FDA-9BDE-E97A813602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6941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440" y="2489199"/>
            <a:ext cx="3636979" cy="3530604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80" y="2489199"/>
            <a:ext cx="3636981" cy="355324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DC93E-F457-40CA-AD7F-2A788E7D46AE}" type="datetime1">
              <a:rPr lang="en-US" smtClean="0"/>
              <a:t>7/14/2016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709F97E1-11E3-4FDA-9BDE-E97A8136029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82021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2489200"/>
            <a:ext cx="3636979" cy="75929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6441" y="3248040"/>
            <a:ext cx="3636978" cy="2771761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80" y="2488750"/>
            <a:ext cx="3636980" cy="75929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0581" y="3248040"/>
            <a:ext cx="3636980" cy="2773909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004CB-0987-43E9-867E-C942AC250465}" type="datetime1">
              <a:rPr lang="en-US" smtClean="0"/>
              <a:t>7/14/2016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709F97E1-11E3-4FDA-9BDE-E97A8136029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75480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6EF96-8A45-4BCA-9C91-13406AC76656}" type="datetime1">
              <a:rPr lang="en-US" smtClean="0"/>
              <a:t>7/14/2016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709F97E1-11E3-4FDA-9BDE-E97A8136029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67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09808-023F-4737-94A2-F6685EF1522D}" type="datetime1">
              <a:rPr lang="en-US" smtClean="0"/>
              <a:t>7/14/2016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7745644" y="-1404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709F97E1-11E3-4FDA-9BDE-E97A813602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43686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687606">
              <a:off x="2769747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8"/>
            <p:cNvSpPr/>
            <p:nvPr/>
          </p:nvSpPr>
          <p:spPr bwMode="gray">
            <a:xfrm rot="16200000">
              <a:off x="2548536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447800"/>
            <a:ext cx="2712590" cy="14955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8927" y="1452881"/>
            <a:ext cx="3632850" cy="45720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0" y="3086845"/>
            <a:ext cx="2712590" cy="2938036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3F0F2-0469-468D-B1A9-A60D2BECBB55}" type="datetime1">
              <a:rPr lang="en-US" smtClean="0"/>
              <a:t>7/14/2016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7745644" y="-1404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709F97E1-11E3-4FDA-9BDE-E97A813602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55998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21" name="Rectangle 20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Oval 25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687606">
              <a:off x="3074559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8"/>
            <p:cNvSpPr/>
            <p:nvPr/>
          </p:nvSpPr>
          <p:spPr bwMode="gray">
            <a:xfrm rot="16200000">
              <a:off x="2852610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7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1591" y="1343112"/>
            <a:ext cx="3001938" cy="1613085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722909" y="1320800"/>
            <a:ext cx="2791102" cy="42164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51592" y="3086100"/>
            <a:ext cx="3001938" cy="24511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F6565-6A34-4860-9469-65EAA6E028A5}" type="datetime1">
              <a:rPr lang="en-US" smtClean="0"/>
              <a:t>7/14/2016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7745644" y="-1404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709F97E1-11E3-4FDA-9BDE-E97A813602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5344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9" name="Rectangle 18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5"/>
            <p:cNvSpPr/>
            <p:nvPr/>
          </p:nvSpPr>
          <p:spPr bwMode="gray">
            <a:xfrm rot="21010068">
              <a:off x="6359946" y="179029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6" name="Freeform 25"/>
            <p:cNvSpPr/>
            <p:nvPr/>
          </p:nvSpPr>
          <p:spPr bwMode="gray">
            <a:xfrm>
              <a:off x="485023" y="1856958"/>
              <a:ext cx="8173954" cy="4535226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7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866441" y="927099"/>
            <a:ext cx="6345260" cy="7098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1" y="2489201"/>
            <a:ext cx="6345260" cy="3530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60111" y="6377097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r">
              <a:defRPr sz="900" b="1" i="0">
                <a:solidFill>
                  <a:schemeClr val="accent1"/>
                </a:solidFill>
              </a:defRPr>
            </a:lvl1pPr>
          </a:lstStyle>
          <a:p>
            <a:fld id="{9501C011-7EE0-485B-B324-2B4D7A2EA44B}" type="datetime1">
              <a:rPr lang="en-US" smtClean="0"/>
              <a:t>7/14/2016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0842" y="6373195"/>
            <a:ext cx="3859795" cy="22865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 b="1" i="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3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709F97E1-11E3-4FDA-9BDE-E97A8136029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8373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  <p:sldLayoutId id="2147483765" r:id="rId15"/>
    <p:sldLayoutId id="2147483766" r:id="rId16"/>
    <p:sldLayoutId id="2147483767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200" b="0" i="0" kern="1200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83464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3444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0876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0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5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5</a:t>
            </a:r>
            <a:r>
              <a:rPr lang="en-US" b="1" baseline="30000" dirty="0">
                <a:solidFill>
                  <a:schemeClr val="tx1"/>
                </a:solidFill>
              </a:rPr>
              <a:t>th</a:t>
            </a:r>
            <a:r>
              <a:rPr lang="en-US" b="1" dirty="0">
                <a:solidFill>
                  <a:schemeClr val="tx1"/>
                </a:solidFill>
              </a:rPr>
              <a:t> Axis Lecture 4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1" y="4777379"/>
            <a:ext cx="5917679" cy="1502651"/>
          </a:xfrm>
        </p:spPr>
        <p:txBody>
          <a:bodyPr>
            <a:normAutofit lnSpcReduction="10000"/>
          </a:bodyPr>
          <a:lstStyle/>
          <a:p>
            <a:r>
              <a:rPr lang="en-US" sz="2600" b="1" dirty="0">
                <a:solidFill>
                  <a:schemeClr val="tx1"/>
                </a:solidFill>
              </a:rPr>
              <a:t>-5</a:t>
            </a:r>
            <a:r>
              <a:rPr lang="en-US" sz="2600" b="1" baseline="30000" dirty="0">
                <a:solidFill>
                  <a:schemeClr val="tx1"/>
                </a:solidFill>
              </a:rPr>
              <a:t>th</a:t>
            </a:r>
            <a:r>
              <a:rPr lang="en-US" sz="2600" b="1" dirty="0">
                <a:solidFill>
                  <a:schemeClr val="tx1"/>
                </a:solidFill>
              </a:rPr>
              <a:t> Axis- Considerations</a:t>
            </a:r>
          </a:p>
          <a:p>
            <a:endParaRPr lang="en-US" sz="3300" dirty="0"/>
          </a:p>
          <a:p>
            <a:r>
              <a:rPr lang="en-US" sz="2000" b="1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3282430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Cutting Pressure - Rigidity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Rigidity Considerations:</a:t>
            </a:r>
          </a:p>
          <a:p>
            <a:pPr lvl="1"/>
            <a:r>
              <a:rPr lang="en-US" b="1" dirty="0">
                <a:solidFill>
                  <a:schemeClr val="tx1"/>
                </a:solidFill>
              </a:rPr>
              <a:t>How rigid is the trunnion that is being used?</a:t>
            </a:r>
          </a:p>
          <a:p>
            <a:pPr lvl="1"/>
            <a:r>
              <a:rPr lang="en-US" b="1" dirty="0">
                <a:solidFill>
                  <a:schemeClr val="tx1"/>
                </a:solidFill>
              </a:rPr>
              <a:t>How well is the part being held?</a:t>
            </a:r>
          </a:p>
          <a:p>
            <a:pPr lvl="1"/>
            <a:r>
              <a:rPr lang="en-US" b="1" dirty="0">
                <a:solidFill>
                  <a:schemeClr val="tx1"/>
                </a:solidFill>
              </a:rPr>
              <a:t>What is the material?</a:t>
            </a:r>
          </a:p>
          <a:p>
            <a:r>
              <a:rPr lang="en-US" dirty="0">
                <a:solidFill>
                  <a:schemeClr val="tx1"/>
                </a:solidFill>
              </a:rPr>
              <a:t>Will affect the parameters of the toolpaths that are used</a:t>
            </a:r>
          </a:p>
          <a:p>
            <a:pPr lvl="1"/>
            <a:endParaRPr lang="en-US" dirty="0">
              <a:solidFill>
                <a:schemeClr val="tx1"/>
              </a:solidFill>
            </a:endParaRPr>
          </a:p>
          <a:p>
            <a:pPr lvl="1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0263" y="3382268"/>
            <a:ext cx="3636962" cy="1766688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F97E1-11E3-4FDA-9BDE-E97A8136029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503419" y="6019803"/>
            <a:ext cx="4572000" cy="5533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Photo Source: Watson, Devin. </a:t>
            </a:r>
            <a:r>
              <a:rPr lang="en-US" sz="1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Blade Machining.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2015. Photograph. Central Maine Community College, Maine.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77863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Cutting Pressure - Stability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Stability Considerations:</a:t>
            </a:r>
          </a:p>
          <a:p>
            <a:pPr lvl="1"/>
            <a:r>
              <a:rPr lang="en-US" b="1" dirty="0">
                <a:solidFill>
                  <a:schemeClr val="tx1"/>
                </a:solidFill>
              </a:rPr>
              <a:t>How many operations will the part need?</a:t>
            </a:r>
          </a:p>
          <a:p>
            <a:pPr lvl="2"/>
            <a:r>
              <a:rPr lang="en-US" dirty="0">
                <a:solidFill>
                  <a:schemeClr val="tx1"/>
                </a:solidFill>
              </a:rPr>
              <a:t>Rough</a:t>
            </a:r>
          </a:p>
          <a:p>
            <a:pPr lvl="2"/>
            <a:r>
              <a:rPr lang="en-US" dirty="0">
                <a:solidFill>
                  <a:schemeClr val="tx1"/>
                </a:solidFill>
              </a:rPr>
              <a:t>Semi-finish</a:t>
            </a:r>
          </a:p>
          <a:p>
            <a:pPr lvl="2"/>
            <a:r>
              <a:rPr lang="en-US" dirty="0">
                <a:solidFill>
                  <a:schemeClr val="tx1"/>
                </a:solidFill>
              </a:rPr>
              <a:t>Finish</a:t>
            </a:r>
          </a:p>
          <a:p>
            <a:pPr lvl="1"/>
            <a:r>
              <a:rPr lang="en-US" b="1" dirty="0">
                <a:solidFill>
                  <a:schemeClr val="tx1"/>
                </a:solidFill>
              </a:rPr>
              <a:t>What is the max DOC and feeds for both roughing and finishing?</a:t>
            </a:r>
          </a:p>
          <a:p>
            <a:pPr lvl="1"/>
            <a:r>
              <a:rPr lang="en-US" b="1" dirty="0">
                <a:solidFill>
                  <a:schemeClr val="tx1"/>
                </a:solidFill>
              </a:rPr>
              <a:t>Will the part move or vibrate while machining?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0263" y="3382268"/>
            <a:ext cx="3636962" cy="1766688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F97E1-11E3-4FDA-9BDE-E97A8136029E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503419" y="6019803"/>
            <a:ext cx="4572000" cy="5533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Photo Source: Watson, Devin. </a:t>
            </a:r>
            <a:r>
              <a:rPr lang="en-US" sz="1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Blade Machining.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2015. Photograph. Central Maine Community College, Maine.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81087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Cutting Pressure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The toolpaths should be programmed so that the pressure created from the tool is applied towards the hard stops in the fixture</a:t>
            </a:r>
          </a:p>
          <a:p>
            <a:r>
              <a:rPr lang="en-US" dirty="0">
                <a:solidFill>
                  <a:schemeClr val="tx1"/>
                </a:solidFill>
              </a:rPr>
              <a:t>If not possible, then the parameters of the toolpath may need to be adjusted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0263" y="3166258"/>
            <a:ext cx="3636962" cy="2198708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F97E1-11E3-4FDA-9BDE-E97A8136029E}" type="slidenum">
              <a:rPr lang="en-US" smtClean="0"/>
              <a:pPr/>
              <a:t>12</a:t>
            </a:fld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5633049" y="4526771"/>
            <a:ext cx="155275" cy="120116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6521570" y="4636039"/>
            <a:ext cx="161460" cy="109190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386168" y="5727940"/>
            <a:ext cx="41451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Forces should be transfer towards physical stops like these whenever possible</a:t>
            </a:r>
          </a:p>
        </p:txBody>
      </p:sp>
      <p:sp>
        <p:nvSpPr>
          <p:cNvPr id="9" name="Rectangle 8"/>
          <p:cNvSpPr/>
          <p:nvPr/>
        </p:nvSpPr>
        <p:spPr>
          <a:xfrm>
            <a:off x="68263" y="6189605"/>
            <a:ext cx="4572000" cy="5533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Photo Source: Watson, Devin. </a:t>
            </a:r>
            <a:r>
              <a:rPr lang="en-US" sz="1400" i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Cutting Pressure.</a:t>
            </a:r>
            <a:r>
              <a:rPr lang="en-US" sz="140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2015. Photograph. Central Maine Community College, Maine.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16646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Lead/Lag Angles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Lead/Lag angles can be applied to 5</a:t>
            </a:r>
            <a:r>
              <a:rPr lang="en-US" baseline="30000" dirty="0">
                <a:solidFill>
                  <a:schemeClr val="tx1"/>
                </a:solidFill>
              </a:rPr>
              <a:t>th</a:t>
            </a:r>
            <a:r>
              <a:rPr lang="en-US" dirty="0">
                <a:solidFill>
                  <a:schemeClr val="tx1"/>
                </a:solidFill>
              </a:rPr>
              <a:t> axis toolpaths</a:t>
            </a:r>
          </a:p>
          <a:p>
            <a:r>
              <a:rPr lang="en-US" dirty="0">
                <a:solidFill>
                  <a:schemeClr val="tx1"/>
                </a:solidFill>
              </a:rPr>
              <a:t>Allows the tool to be cut on a larger diameter of the ball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The larger diameter has a higher SFM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Creates a better finish and less cutting pressure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F97E1-11E3-4FDA-9BDE-E97A8136029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 rot="21049451">
            <a:off x="6446212" y="3157396"/>
            <a:ext cx="780691" cy="34505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 rot="21049451">
            <a:off x="6026239" y="2903661"/>
            <a:ext cx="1509623" cy="25016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ounded Rectangle 7"/>
          <p:cNvSpPr/>
          <p:nvPr/>
        </p:nvSpPr>
        <p:spPr>
          <a:xfrm>
            <a:off x="5360483" y="4351283"/>
            <a:ext cx="2040019" cy="1528966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rapezoid 8"/>
          <p:cNvSpPr/>
          <p:nvPr/>
        </p:nvSpPr>
        <p:spPr>
          <a:xfrm rot="21044164">
            <a:off x="6269314" y="2066458"/>
            <a:ext cx="853954" cy="845481"/>
          </a:xfrm>
          <a:prstGeom prst="trapezoid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6206830" y="4055806"/>
            <a:ext cx="384748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150382" y="3771551"/>
            <a:ext cx="15854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/>
              <a:t>Cut / Rotary Direction</a:t>
            </a:r>
          </a:p>
        </p:txBody>
      </p:sp>
      <p:sp>
        <p:nvSpPr>
          <p:cNvPr id="12" name="Round Same Side Corner Rectangle 11"/>
          <p:cNvSpPr/>
          <p:nvPr/>
        </p:nvSpPr>
        <p:spPr>
          <a:xfrm rot="10244164">
            <a:off x="6723840" y="3497487"/>
            <a:ext cx="439947" cy="91301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3896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Lead/Lag Angles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solidFill>
                  <a:schemeClr val="tx1"/>
                </a:solidFill>
              </a:rPr>
              <a:t>Angles can be applied to any cutting tool used with full rotary motion on the 4</a:t>
            </a:r>
            <a:r>
              <a:rPr lang="en-US" baseline="30000" dirty="0">
                <a:solidFill>
                  <a:schemeClr val="tx1"/>
                </a:solidFill>
              </a:rPr>
              <a:t>th</a:t>
            </a:r>
            <a:r>
              <a:rPr lang="en-US" dirty="0">
                <a:solidFill>
                  <a:schemeClr val="tx1"/>
                </a:solidFill>
              </a:rPr>
              <a:t> or 5</a:t>
            </a:r>
            <a:r>
              <a:rPr lang="en-US" baseline="30000" dirty="0">
                <a:solidFill>
                  <a:schemeClr val="tx1"/>
                </a:solidFill>
              </a:rPr>
              <a:t>th</a:t>
            </a:r>
            <a:r>
              <a:rPr lang="en-US" dirty="0">
                <a:solidFill>
                  <a:schemeClr val="tx1"/>
                </a:solidFill>
              </a:rPr>
              <a:t> axis</a:t>
            </a:r>
          </a:p>
          <a:p>
            <a:r>
              <a:rPr lang="en-US" dirty="0">
                <a:solidFill>
                  <a:schemeClr val="tx1"/>
                </a:solidFill>
              </a:rPr>
              <a:t>Lead angles tilt the tool into the cut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create more axial cutting pressure</a:t>
            </a:r>
          </a:p>
          <a:p>
            <a:r>
              <a:rPr lang="en-US" dirty="0">
                <a:solidFill>
                  <a:schemeClr val="tx1"/>
                </a:solidFill>
              </a:rPr>
              <a:t>Lag angle tilt the tool away from the cut 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create more radial cutting pressure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F97E1-11E3-4FDA-9BDE-E97A8136029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 rot="1292604">
            <a:off x="6377444" y="3476796"/>
            <a:ext cx="388189" cy="983412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 rot="1292604">
            <a:off x="6425138" y="3165896"/>
            <a:ext cx="780691" cy="34505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 rot="1292604">
            <a:off x="6175793" y="2976778"/>
            <a:ext cx="1509623" cy="25016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5011947" y="3821502"/>
            <a:ext cx="992038" cy="862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 rot="20517192">
            <a:off x="6877019" y="5317761"/>
            <a:ext cx="388189" cy="983412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20517192">
            <a:off x="6488456" y="5063393"/>
            <a:ext cx="780691" cy="34505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rot="20517192">
            <a:off x="6058466" y="4890057"/>
            <a:ext cx="1509623" cy="25016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3" name="Straight Arrow Connector 12"/>
          <p:cNvCxnSpPr/>
          <p:nvPr/>
        </p:nvCxnSpPr>
        <p:spPr>
          <a:xfrm flipH="1">
            <a:off x="5064811" y="5800841"/>
            <a:ext cx="992038" cy="862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 rot="1292604">
            <a:off x="6377444" y="3476796"/>
            <a:ext cx="388189" cy="983412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 rot="1292604">
            <a:off x="6425138" y="3165896"/>
            <a:ext cx="780691" cy="34505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 rot="1292604">
            <a:off x="6175793" y="2976778"/>
            <a:ext cx="1509623" cy="25016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7" name="Straight Arrow Connector 16"/>
          <p:cNvCxnSpPr/>
          <p:nvPr/>
        </p:nvCxnSpPr>
        <p:spPr>
          <a:xfrm flipH="1">
            <a:off x="5011947" y="3821502"/>
            <a:ext cx="992038" cy="862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 rot="20517192">
            <a:off x="6877019" y="5317761"/>
            <a:ext cx="388189" cy="983412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 rot="20517192">
            <a:off x="6488456" y="5063393"/>
            <a:ext cx="780691" cy="34505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 rot="20517192">
            <a:off x="6058466" y="4890057"/>
            <a:ext cx="1509623" cy="25016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1" name="Straight Arrow Connector 20"/>
          <p:cNvCxnSpPr/>
          <p:nvPr/>
        </p:nvCxnSpPr>
        <p:spPr>
          <a:xfrm flipH="1">
            <a:off x="5064811" y="5800841"/>
            <a:ext cx="992038" cy="862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7569706" y="3814613"/>
            <a:ext cx="11965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Lag Angle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583421" y="5367906"/>
            <a:ext cx="11965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Lead Angle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888631" y="3298282"/>
            <a:ext cx="12939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Cut Direction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916484" y="5286247"/>
            <a:ext cx="12939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Cut Direction</a:t>
            </a:r>
          </a:p>
        </p:txBody>
      </p:sp>
    </p:spTree>
    <p:extLst>
      <p:ext uri="{BB962C8B-B14F-4D97-AF65-F5344CB8AC3E}">
        <p14:creationId xmlns:p14="http://schemas.microsoft.com/office/powerpoint/2010/main" val="12431637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Lead/Lag Angles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6721" y="2384697"/>
            <a:ext cx="2791160" cy="3530604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Lead and Lag angles can be activated in MasterCam by adding the desired angle under the Tool Axis Control tab 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7" r="16215" b="27344"/>
          <a:stretch/>
        </p:blipFill>
        <p:spPr>
          <a:xfrm>
            <a:off x="3397881" y="2489199"/>
            <a:ext cx="5271965" cy="2988492"/>
          </a:xfrm>
        </p:spPr>
      </p:pic>
      <p:cxnSp>
        <p:nvCxnSpPr>
          <p:cNvPr id="6" name="Straight Arrow Connector 5"/>
          <p:cNvCxnSpPr/>
          <p:nvPr/>
        </p:nvCxnSpPr>
        <p:spPr>
          <a:xfrm flipH="1" flipV="1">
            <a:off x="6235337" y="3971109"/>
            <a:ext cx="862149" cy="870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4380411" y="5949949"/>
            <a:ext cx="4572000" cy="5533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Photo Source: Watson, Devin. </a:t>
            </a:r>
            <a:r>
              <a:rPr lang="en-US" sz="1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Lead Parameters.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2015. Photograph. Central Maine Community College, Maine.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42159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Tilt Angles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5</a:t>
            </a:r>
            <a:r>
              <a:rPr lang="en-US" baseline="30000" dirty="0">
                <a:solidFill>
                  <a:schemeClr val="tx1"/>
                </a:solidFill>
              </a:rPr>
              <a:t>th</a:t>
            </a:r>
            <a:r>
              <a:rPr lang="en-US" dirty="0">
                <a:solidFill>
                  <a:schemeClr val="tx1"/>
                </a:solidFill>
              </a:rPr>
              <a:t> axis programs can have tilt angles applied to the endmill</a:t>
            </a:r>
          </a:p>
          <a:p>
            <a:r>
              <a:rPr lang="en-US" dirty="0">
                <a:solidFill>
                  <a:schemeClr val="tx1"/>
                </a:solidFill>
              </a:rPr>
              <a:t>Can be used to angle the tool to the side</a:t>
            </a:r>
          </a:p>
          <a:p>
            <a:r>
              <a:rPr lang="en-US" dirty="0">
                <a:solidFill>
                  <a:schemeClr val="tx1"/>
                </a:solidFill>
              </a:rPr>
              <a:t>Can change the cutting pressure or entry angle of the end mill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F97E1-11E3-4FDA-9BDE-E97A8136029E}" type="slidenum">
              <a:rPr lang="en-US" smtClean="0"/>
              <a:pPr/>
              <a:t>5</a:t>
            </a:fld>
            <a:endParaRPr lang="en-US" dirty="0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6389054" y="4675517"/>
            <a:ext cx="0" cy="80225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7240697" y="4100612"/>
            <a:ext cx="11965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Tilt Angle</a:t>
            </a:r>
          </a:p>
        </p:txBody>
      </p:sp>
      <p:sp>
        <p:nvSpPr>
          <p:cNvPr id="4" name="Rectangle 3"/>
          <p:cNvSpPr/>
          <p:nvPr/>
        </p:nvSpPr>
        <p:spPr>
          <a:xfrm>
            <a:off x="5207320" y="4753479"/>
            <a:ext cx="11817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/>
              <a:t>Cut </a:t>
            </a:r>
          </a:p>
          <a:p>
            <a:pPr algn="ctr"/>
            <a:r>
              <a:rPr lang="en-US" b="1" dirty="0"/>
              <a:t>Direction</a:t>
            </a:r>
          </a:p>
        </p:txBody>
      </p:sp>
      <p:sp>
        <p:nvSpPr>
          <p:cNvPr id="12" name="Rectangle 11"/>
          <p:cNvSpPr/>
          <p:nvPr/>
        </p:nvSpPr>
        <p:spPr>
          <a:xfrm rot="1292604">
            <a:off x="6377444" y="3476796"/>
            <a:ext cx="388189" cy="983412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rot="1292604">
            <a:off x="6425138" y="3165896"/>
            <a:ext cx="780691" cy="34505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 rot="1292604">
            <a:off x="6175793" y="2976778"/>
            <a:ext cx="1509623" cy="25016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54822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Tilt Angles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441" y="2489199"/>
            <a:ext cx="3369130" cy="3530604"/>
          </a:xfrm>
        </p:spPr>
        <p:txBody>
          <a:bodyPr>
            <a:normAutofit lnSpcReduction="10000"/>
          </a:bodyPr>
          <a:lstStyle/>
          <a:p>
            <a:r>
              <a:rPr lang="en-US" dirty="0">
                <a:solidFill>
                  <a:schemeClr val="tx1"/>
                </a:solidFill>
              </a:rPr>
              <a:t>Tilt is used to avoid undercutting a part</a:t>
            </a:r>
          </a:p>
          <a:p>
            <a:r>
              <a:rPr lang="en-US" dirty="0">
                <a:solidFill>
                  <a:schemeClr val="tx1"/>
                </a:solidFill>
              </a:rPr>
              <a:t>Used frequently on parts like impellers, pictured on to the right</a:t>
            </a:r>
          </a:p>
          <a:p>
            <a:r>
              <a:rPr lang="en-US" dirty="0">
                <a:solidFill>
                  <a:schemeClr val="tx1"/>
                </a:solidFill>
              </a:rPr>
              <a:t>The combination of a tapered endmill and tilt allow the blades of the part to be machined without undercutting any of the features on the part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F97E1-11E3-4FDA-9BDE-E97A8136029E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785" b="4207"/>
          <a:stretch/>
        </p:blipFill>
        <p:spPr>
          <a:xfrm>
            <a:off x="4235570" y="2699627"/>
            <a:ext cx="4649639" cy="310974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435627" y="6152262"/>
            <a:ext cx="4572000" cy="5533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Photo Source: Watson, Devin. </a:t>
            </a:r>
            <a:r>
              <a:rPr lang="en-US" sz="1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Tilt Parameters.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2015. Photograph. Central Maine Community College, Maine.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33802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Tilt Angles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441" y="2489199"/>
            <a:ext cx="3369130" cy="3530604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Tilt can also be applied to pockets and parts with undercuts</a:t>
            </a:r>
          </a:p>
          <a:p>
            <a:r>
              <a:rPr lang="en-US" dirty="0">
                <a:solidFill>
                  <a:schemeClr val="tx1"/>
                </a:solidFill>
              </a:rPr>
              <a:t>Helps to fully machine cavities that may not be done with normal toolpaths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F97E1-11E3-4FDA-9BDE-E97A8136029E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757" b="5452"/>
          <a:stretch/>
        </p:blipFill>
        <p:spPr>
          <a:xfrm>
            <a:off x="4433978" y="2835900"/>
            <a:ext cx="4234354" cy="299110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572000" y="6019803"/>
            <a:ext cx="4572000" cy="5533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Photo Source: Watson, Devin. </a:t>
            </a:r>
            <a:r>
              <a:rPr lang="en-US" sz="1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Tilt Angles.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2015. Photograph. Central Maine Community College, Maine.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70323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Cutting Pressure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Three major considerations when programming 5</a:t>
            </a:r>
            <a:r>
              <a:rPr lang="en-US" baseline="30000" dirty="0">
                <a:solidFill>
                  <a:schemeClr val="tx1"/>
                </a:solidFill>
              </a:rPr>
              <a:t>th</a:t>
            </a:r>
            <a:r>
              <a:rPr lang="en-US" dirty="0">
                <a:solidFill>
                  <a:schemeClr val="tx1"/>
                </a:solidFill>
              </a:rPr>
              <a:t> axis parts:</a:t>
            </a:r>
          </a:p>
          <a:p>
            <a:pPr lvl="1"/>
            <a:r>
              <a:rPr lang="en-US" b="1" dirty="0">
                <a:solidFill>
                  <a:schemeClr val="tx1"/>
                </a:solidFill>
              </a:rPr>
              <a:t>Fixture being used</a:t>
            </a:r>
          </a:p>
          <a:p>
            <a:pPr lvl="1"/>
            <a:r>
              <a:rPr lang="en-US" b="1" dirty="0">
                <a:solidFill>
                  <a:schemeClr val="tx1"/>
                </a:solidFill>
              </a:rPr>
              <a:t>Rigidity </a:t>
            </a:r>
          </a:p>
          <a:p>
            <a:pPr lvl="1"/>
            <a:r>
              <a:rPr lang="en-US" b="1" dirty="0">
                <a:solidFill>
                  <a:schemeClr val="tx1"/>
                </a:solidFill>
              </a:rPr>
              <a:t>Stability of the part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0263" y="3382268"/>
            <a:ext cx="3636962" cy="1766688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F97E1-11E3-4FDA-9BDE-E97A8136029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476570" y="5579056"/>
            <a:ext cx="4572000" cy="5533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Photo Source: Watson, Devin. </a:t>
            </a:r>
            <a:r>
              <a:rPr lang="en-US" sz="1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Blade Machining.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2015. Photograph. Central Maine Community College, Maine.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5573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Cutting Pressure - Fixture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1" y="2321034"/>
            <a:ext cx="3893820" cy="4256658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>
                <a:solidFill>
                  <a:schemeClr val="tx1"/>
                </a:solidFill>
              </a:rPr>
              <a:t>Consideration must be made for the fixture: </a:t>
            </a:r>
          </a:p>
          <a:p>
            <a:pPr lvl="1"/>
            <a:r>
              <a:rPr lang="en-US" b="1" dirty="0">
                <a:solidFill>
                  <a:schemeClr val="tx1"/>
                </a:solidFill>
              </a:rPr>
              <a:t>How much holding pressure is it applying to the part?</a:t>
            </a:r>
          </a:p>
          <a:p>
            <a:pPr lvl="2"/>
            <a:r>
              <a:rPr lang="en-US" dirty="0">
                <a:solidFill>
                  <a:schemeClr val="tx1"/>
                </a:solidFill>
              </a:rPr>
              <a:t>DOC and feedrates may need to be adjusted during these cuts if there is not enough holding pressure</a:t>
            </a:r>
          </a:p>
          <a:p>
            <a:pPr lvl="1"/>
            <a:r>
              <a:rPr lang="en-US" b="1" dirty="0">
                <a:solidFill>
                  <a:schemeClr val="tx1"/>
                </a:solidFill>
              </a:rPr>
              <a:t>How far up is the fixture from the trunnion?</a:t>
            </a:r>
          </a:p>
          <a:p>
            <a:pPr lvl="2"/>
            <a:r>
              <a:rPr lang="en-US" dirty="0">
                <a:solidFill>
                  <a:schemeClr val="tx1"/>
                </a:solidFill>
              </a:rPr>
              <a:t>The higher the fixture to less rigidity there is</a:t>
            </a:r>
          </a:p>
          <a:p>
            <a:pPr lvl="1"/>
            <a:r>
              <a:rPr lang="en-US" b="1" dirty="0">
                <a:solidFill>
                  <a:schemeClr val="tx1"/>
                </a:solidFill>
              </a:rPr>
              <a:t>Is the tool going to clear the fixture while machining?</a:t>
            </a:r>
          </a:p>
          <a:p>
            <a:pPr lvl="2"/>
            <a:r>
              <a:rPr lang="en-US" dirty="0">
                <a:solidFill>
                  <a:schemeClr val="tx1"/>
                </a:solidFill>
              </a:rPr>
              <a:t>Does the fixture have enough clearance built in for tool retracts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0263" y="3382268"/>
            <a:ext cx="3636962" cy="1766688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F97E1-11E3-4FDA-9BDE-E97A8136029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476570" y="5579056"/>
            <a:ext cx="4572000" cy="5533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Photo Source: Watson, Devin. </a:t>
            </a:r>
            <a:r>
              <a:rPr lang="en-US" sz="1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Blade Machining.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2015. Photograph. Central Maine Community College, Maine.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829269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EC7F02AD-9687-440F-A9DF-FAA6F22270D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1790</TotalTime>
  <Words>652</Words>
  <Application>Microsoft Office PowerPoint</Application>
  <PresentationFormat>On-screen Show (4:3)</PresentationFormat>
  <Paragraphs>86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Century Gothic</vt:lpstr>
      <vt:lpstr>Times New Roman</vt:lpstr>
      <vt:lpstr>Wingdings 3</vt:lpstr>
      <vt:lpstr>Ion Boardroom</vt:lpstr>
      <vt:lpstr>5th Axis Lecture 4</vt:lpstr>
      <vt:lpstr>Lead/Lag Angles</vt:lpstr>
      <vt:lpstr>Lead/Lag Angles</vt:lpstr>
      <vt:lpstr>Lead/Lag Angles </vt:lpstr>
      <vt:lpstr>Tilt Angles</vt:lpstr>
      <vt:lpstr>Tilt Angles</vt:lpstr>
      <vt:lpstr>Tilt Angles</vt:lpstr>
      <vt:lpstr>Cutting Pressure</vt:lpstr>
      <vt:lpstr>Cutting Pressure - Fixture</vt:lpstr>
      <vt:lpstr>Cutting Pressure - Rigidity</vt:lpstr>
      <vt:lpstr>Cutting Pressure - Stability</vt:lpstr>
      <vt:lpstr>Cutting Pressure</vt:lpstr>
    </vt:vector>
  </TitlesOfParts>
  <Company>Central Maine Community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CNC Setup and Operation</dc:title>
  <dc:creator>Watson, Devin K.</dc:creator>
  <cp:lastModifiedBy>Cyndi</cp:lastModifiedBy>
  <cp:revision>77</cp:revision>
  <dcterms:created xsi:type="dcterms:W3CDTF">2015-02-01T20:12:15Z</dcterms:created>
  <dcterms:modified xsi:type="dcterms:W3CDTF">2016-07-14T23:57:24Z</dcterms:modified>
  <cp:contentStatus/>
</cp:coreProperties>
</file>