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0" r:id="rId1"/>
  </p:sldMasterIdLst>
  <p:notesMasterIdLst>
    <p:notesMasterId r:id="rId11"/>
  </p:notesMasterIdLst>
  <p:sldIdLst>
    <p:sldId id="256" r:id="rId2"/>
    <p:sldId id="275" r:id="rId3"/>
    <p:sldId id="276" r:id="rId4"/>
    <p:sldId id="277" r:id="rId5"/>
    <p:sldId id="278" r:id="rId6"/>
    <p:sldId id="284" r:id="rId7"/>
    <p:sldId id="281" r:id="rId8"/>
    <p:sldId id="282" r:id="rId9"/>
    <p:sldId id="28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atson, Devin K." initials="WDK" lastIdx="2" clrIdx="0">
    <p:extLst>
      <p:ext uri="{19B8F6BF-5375-455C-9EA6-DF929625EA0E}">
        <p15:presenceInfo xmlns:p15="http://schemas.microsoft.com/office/powerpoint/2012/main" userId="S-1-5-21-1424163670-634221917-1538882281-401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0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E93BDA-C914-465A-A1D3-F1C939491D58}" type="datetimeFigureOut">
              <a:rPr lang="en-CA" smtClean="0"/>
              <a:t>2016-07-14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D7D4A6-4A0B-467A-9DD0-ED1A566B65B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03524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7D4A6-4A0B-467A-9DD0-ED1A566B65BF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30699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4"/>
            <a:ext cx="5917677" cy="2554758"/>
          </a:xfrm>
        </p:spPr>
        <p:txBody>
          <a:bodyPr anchor="b"/>
          <a:lstStyle>
            <a:lvl1pPr>
              <a:defRPr sz="48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66441" y="4777380"/>
            <a:ext cx="5917677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7419" y="1824010"/>
            <a:ext cx="990599" cy="240258"/>
          </a:xfrm>
        </p:spPr>
        <p:txBody>
          <a:bodyPr/>
          <a:lstStyle>
            <a:lvl1pPr algn="l">
              <a:defRPr sz="900" b="0" i="0">
                <a:solidFill>
                  <a:schemeClr val="bg1"/>
                </a:solidFill>
              </a:defRPr>
            </a:lvl1pPr>
          </a:lstStyle>
          <a:p>
            <a:fld id="{85F3DC75-8C5C-4914-8E53-A41F2CEC1B50}" type="datetime1">
              <a:rPr lang="en-US" smtClean="0"/>
              <a:t>7/14/2016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46568" y="3264407"/>
            <a:ext cx="3859795" cy="228659"/>
          </a:xfrm>
        </p:spPr>
        <p:txBody>
          <a:bodyPr/>
          <a:lstStyle>
            <a:lvl1pPr>
              <a:defRPr sz="900" b="0" i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434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Rectangle 14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FFD14-A2C9-48FB-B482-C75FC96FB6DC}" type="datetime1">
              <a:rPr lang="en-US" smtClean="0"/>
              <a:t>7/14/2016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659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1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3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2004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13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4DCA2-7963-4B6B-A13E-BFA4EC69A375}" type="datetime1">
              <a:rPr lang="en-US" smtClean="0"/>
              <a:t>7/14/2016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0699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1" name="TextBox 10"/>
          <p:cNvSpPr txBox="1"/>
          <p:nvPr/>
        </p:nvSpPr>
        <p:spPr bwMode="gray">
          <a:xfrm>
            <a:off x="7033421" y="2893960"/>
            <a:ext cx="6792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10" name="TextBox 9"/>
          <p:cNvSpPr txBox="1"/>
          <p:nvPr/>
        </p:nvSpPr>
        <p:spPr bwMode="gray">
          <a:xfrm>
            <a:off x="625840" y="590998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0763" y="914400"/>
            <a:ext cx="6177681" cy="28846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9" y="3809278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870" y="5000815"/>
            <a:ext cx="6422005" cy="101817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9E832-CAFF-470B-A79C-366DBEEC4A5B}" type="datetime1">
              <a:rPr lang="en-US" smtClean="0"/>
              <a:t>7/14/2016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297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400"/>
            <a:ext cx="6422004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159399"/>
            <a:ext cx="6422004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8C62A-B40A-43C5-B40F-92D5E4BAA69C}" type="datetime1">
              <a:rPr lang="en-US" smtClean="0"/>
              <a:t>7/14/2016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744507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9772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4852" y="921453"/>
            <a:ext cx="6423592" cy="715512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1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2"/>
            <a:ext cx="2313431" cy="287771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1" y="2485332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2"/>
            <a:ext cx="2326750" cy="288836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0"/>
            <a:ext cx="231374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0" y="3147162"/>
            <a:ext cx="2313740" cy="287771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87101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622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8177D-9313-4DBA-9FB7-79B78A41C77D}" type="datetime1">
              <a:rPr lang="en-US" smtClean="0"/>
              <a:t>7/14/2016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4318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3592" cy="70986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390" y="4179595"/>
            <a:ext cx="2295329" cy="657961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21261" y="2489200"/>
            <a:ext cx="2012937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48208"/>
            <a:ext cx="2309279" cy="1176672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30434" y="4179594"/>
            <a:ext cx="2291674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486834"/>
            <a:ext cx="2025182" cy="144970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8" y="4848209"/>
            <a:ext cx="2317790" cy="118837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4166523"/>
            <a:ext cx="2304671" cy="681684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6" y="2489200"/>
            <a:ext cx="2018838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0" y="4848209"/>
            <a:ext cx="2304671" cy="118942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441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622" y="2489200"/>
            <a:ext cx="0" cy="3548436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C9C5A-06D1-4231-B0C7-B0460CAD22F4}" type="datetime1">
              <a:rPr lang="en-US" smtClean="0"/>
              <a:t>7/14/2016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0283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64852" y="921453"/>
            <a:ext cx="6423592" cy="715512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91ED8-157B-43EE-B209-AB0E7894F260}" type="datetime1">
              <a:rPr lang="en-US" smtClean="0"/>
              <a:t>7/14/2016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013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7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119474" cy="4571999"/>
          </a:xfrm>
        </p:spPr>
        <p:txBody>
          <a:bodyPr vert="eaVert" anchor="ctr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0" y="1447799"/>
            <a:ext cx="4417234" cy="4572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181AB-63FB-4CE6-A31D-E7D3E4C1284A}" type="datetime1">
              <a:rPr lang="en-US" smtClean="0"/>
              <a:t>7/14/2016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44507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041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53192-745E-4095-9246-146681907246}" type="datetime1">
              <a:rPr lang="en-US" smtClean="0"/>
              <a:t>7/14/2016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9203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66443" y="2257588"/>
            <a:ext cx="3101763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third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267"/>
            <a:ext cx="3054653" cy="3020345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E09BE-71EC-4D57-8E02-BE999EAFB052}" type="datetime1">
              <a:rPr lang="en-US" smtClean="0"/>
              <a:t>7/14/2016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45644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448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79" cy="353060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53245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C93E-F457-40CA-AD7F-2A788E7D46AE}" type="datetime1">
              <a:rPr lang="en-US" smtClean="0"/>
              <a:t>7/14/2016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2019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1" y="3248040"/>
            <a:ext cx="3636978" cy="277176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0" y="2488750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040"/>
            <a:ext cx="3636980" cy="277390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004CB-0987-43E9-867E-C942AC250465}" type="datetime1">
              <a:rPr lang="en-US" smtClean="0"/>
              <a:t>7/14/2016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964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6EF96-8A45-4BCA-9C91-13406AC76656}" type="datetime1">
              <a:rPr lang="en-US" smtClean="0"/>
              <a:t>7/14/2016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9700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09808-023F-4737-94A2-F6685EF1522D}" type="datetime1">
              <a:rPr lang="en-US" smtClean="0"/>
              <a:t>7/14/2016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152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52881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3086845"/>
            <a:ext cx="2712590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3F0F2-0469-468D-B1A9-A60D2BECBB55}" type="datetime1">
              <a:rPr lang="en-US" smtClean="0"/>
              <a:t>7/14/2016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688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21" name="Rectangle 2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Oval 2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591" y="1343112"/>
            <a:ext cx="3001938" cy="1613085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51592" y="3086100"/>
            <a:ext cx="3001938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6565-6A34-4860-9469-65EAA6E028A5}" type="datetime1">
              <a:rPr lang="en-US" smtClean="0"/>
              <a:t>7/14/2016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6114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9" name="Rectangle 18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6" name="Freeform 25"/>
            <p:cNvSpPr/>
            <p:nvPr/>
          </p:nvSpPr>
          <p:spPr bwMode="gray">
            <a:xfrm>
              <a:off x="485023" y="1856958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1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1"/>
            <a:ext cx="6345260" cy="3530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60111" y="6377097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9501C011-7EE0-485B-B324-2B4D7A2EA44B}" type="datetime1">
              <a:rPr lang="en-US" smtClean="0"/>
              <a:t>7/14/2016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2" y="6373195"/>
            <a:ext cx="3859795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3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8458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youtube.com/watch?v=vHGBtOiPGmY&amp;index=7&amp;list=PLNXgMR7YnRIvx4ND9Hxi3h--FjLSlSZR6" TargetMode="Externa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youtube.com/watch?v=gSYpPn_JnTk&amp;list=PLNXgMR7YnRIvx4ND9Hxi3h--FjLSlSZR6&amp;index=3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youtube.com/watch?v=7YV3EGkvMYQ&amp;feature=youtu.be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1729642"/>
            <a:ext cx="5917679" cy="2554983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Live Tooling Lathes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39" y="4355960"/>
            <a:ext cx="5917679" cy="861420"/>
          </a:xfrm>
        </p:spPr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Lecture 3- Programming </a:t>
            </a:r>
            <a:r>
              <a:rPr lang="en-US" dirty="0">
                <a:solidFill>
                  <a:schemeClr val="tx1"/>
                </a:solidFill>
              </a:rPr>
              <a:t>Changes</a:t>
            </a:r>
          </a:p>
        </p:txBody>
      </p:sp>
    </p:spTree>
    <p:extLst>
      <p:ext uri="{BB962C8B-B14F-4D97-AF65-F5344CB8AC3E}">
        <p14:creationId xmlns:p14="http://schemas.microsoft.com/office/powerpoint/2010/main" val="1328243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458" y="927099"/>
            <a:ext cx="7401194" cy="709865"/>
          </a:xfrm>
        </p:spPr>
        <p:txBody>
          <a:bodyPr/>
          <a:lstStyle/>
          <a:p>
            <a:r>
              <a:rPr lang="en-US" dirty="0"/>
              <a:t>Let’s look at a Live Tooling Program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769041" y="2406857"/>
            <a:ext cx="3865804" cy="3858861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The Live Tooling program is used with the </a:t>
            </a:r>
            <a:r>
              <a:rPr lang="en-US" sz="2000" b="1" dirty="0">
                <a:solidFill>
                  <a:schemeClr val="tx1"/>
                </a:solidFill>
              </a:rPr>
              <a:t>278-1 program </a:t>
            </a:r>
            <a:r>
              <a:rPr lang="en-US" sz="2000" dirty="0">
                <a:solidFill>
                  <a:schemeClr val="tx1"/>
                </a:solidFill>
              </a:rPr>
              <a:t>to review the new codes associated with Live Tooling lathes</a:t>
            </a:r>
          </a:p>
          <a:p>
            <a:r>
              <a:rPr lang="en-US" sz="2000" dirty="0">
                <a:solidFill>
                  <a:schemeClr val="tx1"/>
                </a:solidFill>
              </a:rPr>
              <a:t>The 1” square will be cut with </a:t>
            </a:r>
            <a:r>
              <a:rPr lang="en-US" sz="2000" u="sng" dirty="0">
                <a:solidFill>
                  <a:schemeClr val="tx1"/>
                </a:solidFill>
              </a:rPr>
              <a:t>a Radial tool</a:t>
            </a:r>
          </a:p>
          <a:p>
            <a:r>
              <a:rPr lang="en-US" sz="2000" dirty="0">
                <a:solidFill>
                  <a:schemeClr val="tx1"/>
                </a:solidFill>
              </a:rPr>
              <a:t>The ¾” square will be cut with </a:t>
            </a:r>
            <a:r>
              <a:rPr lang="en-US" sz="2000" u="sng" dirty="0">
                <a:solidFill>
                  <a:schemeClr val="tx1"/>
                </a:solidFill>
              </a:rPr>
              <a:t>an Axial tool</a:t>
            </a: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127947507"/>
              </p:ext>
            </p:extLst>
          </p:nvPr>
        </p:nvGraphicFramePr>
        <p:xfrm>
          <a:off x="529458" y="2753592"/>
          <a:ext cx="4057074" cy="31344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Acrobat Document" r:id="rId3" imgW="7543800" imgH="5829300" progId="Acrobat.Document.2015">
                  <p:embed/>
                </p:oleObj>
              </mc:Choice>
              <mc:Fallback>
                <p:oleObj name="Acrobat Document" r:id="rId3" imgW="7543800" imgH="5829300" progId="Acrobat.Document.2015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29458" y="2753592"/>
                        <a:ext cx="4057074" cy="31344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930652" y="536027"/>
            <a:ext cx="7041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126116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Let’s look at a Live Tooling Program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2150" y="2485467"/>
            <a:ext cx="3636979" cy="3530604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Here is the program for the 1” square cut with the Radial Tool:</a:t>
            </a:r>
          </a:p>
          <a:p>
            <a:endParaRPr lang="en-US" dirty="0"/>
          </a:p>
          <a:p>
            <a:endParaRPr lang="en-US" dirty="0"/>
          </a:p>
        </p:txBody>
      </p:sp>
      <p:cxnSp>
        <p:nvCxnSpPr>
          <p:cNvPr id="7" name="Elbow Connector 6"/>
          <p:cNvCxnSpPr/>
          <p:nvPr/>
        </p:nvCxnSpPr>
        <p:spPr>
          <a:xfrm rot="5400000" flipH="1" flipV="1">
            <a:off x="5414926" y="3961988"/>
            <a:ext cx="3860527" cy="577562"/>
          </a:xfrm>
          <a:prstGeom prst="bentConnector3">
            <a:avLst>
              <a:gd name="adj1" fmla="val 103293"/>
            </a:avLst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5305246" y="6181032"/>
            <a:ext cx="1751162" cy="1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6" name="Content Placeholder 2"/>
          <p:cNvSpPr txBox="1">
            <a:spLocks/>
          </p:cNvSpPr>
          <p:nvPr/>
        </p:nvSpPr>
        <p:spPr>
          <a:xfrm>
            <a:off x="4409311" y="2197376"/>
            <a:ext cx="2558226" cy="466062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b="1" dirty="0">
                <a:latin typeface="+mj-lt"/>
              </a:rPr>
              <a:t>%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b="1" dirty="0">
                <a:latin typeface="+mj-lt"/>
              </a:rPr>
              <a:t>O01234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b="1" dirty="0">
                <a:latin typeface="+mj-lt"/>
              </a:rPr>
              <a:t>(MILL 1.00 SQUARE WITH RADIAL TOOLHOLDER)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b="1" dirty="0">
                <a:latin typeface="+mj-lt"/>
              </a:rPr>
              <a:t>T1010 (RADIAL TOOL W/ ½ E.M.)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b="1" dirty="0">
                <a:latin typeface="+mj-lt"/>
              </a:rPr>
              <a:t>G19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b="1" dirty="0">
                <a:latin typeface="+mj-lt"/>
              </a:rPr>
              <a:t>G98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b="1" dirty="0">
                <a:latin typeface="+mj-lt"/>
              </a:rPr>
              <a:t>M154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b="1" dirty="0">
                <a:latin typeface="+mj-lt"/>
              </a:rPr>
              <a:t>G0 G54 C0. Y-1.0 X1.0 Z.1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b="1" dirty="0">
                <a:latin typeface="+mj-lt"/>
              </a:rPr>
              <a:t>M14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b="1" dirty="0">
                <a:latin typeface="+mj-lt"/>
              </a:rPr>
              <a:t>G97 P1500 M133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b="1" dirty="0">
                <a:latin typeface="+mj-lt"/>
              </a:rPr>
              <a:t>M08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b="1" dirty="0">
                <a:latin typeface="+mj-lt"/>
              </a:rPr>
              <a:t>G1 Y1.0 F15.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b="1" dirty="0">
                <a:latin typeface="+mj-lt"/>
              </a:rPr>
              <a:t>G0 X1.5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b="1" dirty="0">
                <a:latin typeface="+mj-lt"/>
              </a:rPr>
              <a:t>Y-1.0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b="1" dirty="0">
                <a:latin typeface="+mj-lt"/>
              </a:rPr>
              <a:t>X1.0 M15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b="1" dirty="0">
                <a:latin typeface="+mj-lt"/>
              </a:rPr>
              <a:t>C90.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b="1" dirty="0">
                <a:latin typeface="+mj-lt"/>
              </a:rPr>
              <a:t>M14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b="1" dirty="0">
                <a:latin typeface="+mj-lt"/>
              </a:rPr>
              <a:t>G1 Y-1.0 F15.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b="1" dirty="0">
                <a:latin typeface="+mj-lt"/>
              </a:rPr>
              <a:t>G0 X1.5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b="1" dirty="0">
                <a:latin typeface="+mj-lt"/>
              </a:rPr>
              <a:t>Y1.0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b="1" dirty="0">
                <a:latin typeface="+mj-lt"/>
              </a:rPr>
              <a:t>X1.0 M15</a:t>
            </a:r>
          </a:p>
          <a:p>
            <a:endParaRPr lang="en-US" dirty="0"/>
          </a:p>
        </p:txBody>
      </p:sp>
      <p:sp>
        <p:nvSpPr>
          <p:cNvPr id="27" name="Content Placeholder 3"/>
          <p:cNvSpPr txBox="1">
            <a:spLocks/>
          </p:cNvSpPr>
          <p:nvPr/>
        </p:nvSpPr>
        <p:spPr bwMode="auto">
          <a:xfrm>
            <a:off x="6967537" y="2547684"/>
            <a:ext cx="1466490" cy="396000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2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1200" b="1" dirty="0"/>
              <a:t>C180</a:t>
            </a:r>
          </a:p>
          <a:p>
            <a:pPr>
              <a:lnSpc>
                <a:spcPct val="120000"/>
              </a:lnSpc>
            </a:pPr>
            <a:r>
              <a:rPr lang="en-US" sz="1200" b="1" dirty="0"/>
              <a:t>M14</a:t>
            </a:r>
          </a:p>
          <a:p>
            <a:pPr>
              <a:lnSpc>
                <a:spcPct val="120000"/>
              </a:lnSpc>
            </a:pPr>
            <a:r>
              <a:rPr lang="en-US" sz="1200" b="1" dirty="0"/>
              <a:t>G1 Y1.0 F15.</a:t>
            </a:r>
          </a:p>
          <a:p>
            <a:pPr>
              <a:lnSpc>
                <a:spcPct val="120000"/>
              </a:lnSpc>
            </a:pPr>
            <a:r>
              <a:rPr lang="en-US" sz="1200" b="1" dirty="0"/>
              <a:t>G0 X1.5</a:t>
            </a:r>
          </a:p>
          <a:p>
            <a:pPr>
              <a:lnSpc>
                <a:spcPct val="120000"/>
              </a:lnSpc>
            </a:pPr>
            <a:r>
              <a:rPr lang="en-US" sz="1200" b="1" dirty="0"/>
              <a:t>Y-1.0</a:t>
            </a:r>
          </a:p>
          <a:p>
            <a:pPr>
              <a:lnSpc>
                <a:spcPct val="120000"/>
              </a:lnSpc>
            </a:pPr>
            <a:r>
              <a:rPr lang="en-US" sz="1200" b="1" dirty="0"/>
              <a:t>X1.0 M15</a:t>
            </a:r>
          </a:p>
          <a:p>
            <a:pPr>
              <a:lnSpc>
                <a:spcPct val="120000"/>
              </a:lnSpc>
            </a:pPr>
            <a:r>
              <a:rPr lang="en-US" sz="1200" b="1" dirty="0"/>
              <a:t>C270.</a:t>
            </a:r>
          </a:p>
          <a:p>
            <a:pPr>
              <a:lnSpc>
                <a:spcPct val="120000"/>
              </a:lnSpc>
            </a:pPr>
            <a:r>
              <a:rPr lang="en-US" sz="1200" b="1" dirty="0"/>
              <a:t>M14</a:t>
            </a:r>
          </a:p>
          <a:p>
            <a:pPr>
              <a:lnSpc>
                <a:spcPct val="120000"/>
              </a:lnSpc>
            </a:pPr>
            <a:r>
              <a:rPr lang="en-US" sz="1200" b="1" dirty="0"/>
              <a:t>G1 Y1.0 F15.</a:t>
            </a:r>
          </a:p>
          <a:p>
            <a:pPr>
              <a:lnSpc>
                <a:spcPct val="120000"/>
              </a:lnSpc>
            </a:pPr>
            <a:r>
              <a:rPr lang="en-US" sz="1200" b="1" dirty="0"/>
              <a:t>G0 X1.5</a:t>
            </a:r>
          </a:p>
          <a:p>
            <a:pPr>
              <a:lnSpc>
                <a:spcPct val="120000"/>
              </a:lnSpc>
            </a:pPr>
            <a:r>
              <a:rPr lang="en-US" sz="1200" b="1" dirty="0"/>
              <a:t>Y-1.0</a:t>
            </a:r>
          </a:p>
          <a:p>
            <a:pPr>
              <a:lnSpc>
                <a:spcPct val="120000"/>
              </a:lnSpc>
            </a:pPr>
            <a:r>
              <a:rPr lang="en-US" sz="1200" b="1" dirty="0"/>
              <a:t>X1.0 M15</a:t>
            </a:r>
          </a:p>
          <a:p>
            <a:pPr>
              <a:lnSpc>
                <a:spcPct val="120000"/>
              </a:lnSpc>
            </a:pPr>
            <a:r>
              <a:rPr lang="en-US" sz="1200" b="1" dirty="0"/>
              <a:t>M135</a:t>
            </a:r>
          </a:p>
          <a:p>
            <a:pPr>
              <a:lnSpc>
                <a:spcPct val="120000"/>
              </a:lnSpc>
            </a:pPr>
            <a:r>
              <a:rPr lang="en-US" sz="1200" b="1" dirty="0"/>
              <a:t>M155</a:t>
            </a:r>
          </a:p>
          <a:p>
            <a:pPr>
              <a:lnSpc>
                <a:spcPct val="120000"/>
              </a:lnSpc>
            </a:pPr>
            <a:r>
              <a:rPr lang="en-US" sz="1200" b="1" dirty="0"/>
              <a:t>M09</a:t>
            </a:r>
          </a:p>
          <a:p>
            <a:pPr>
              <a:lnSpc>
                <a:spcPct val="120000"/>
              </a:lnSpc>
            </a:pPr>
            <a:r>
              <a:rPr lang="en-US" sz="1200" b="1" dirty="0"/>
              <a:t>G0 G28 H0.</a:t>
            </a:r>
          </a:p>
          <a:p>
            <a:pPr>
              <a:lnSpc>
                <a:spcPct val="120000"/>
              </a:lnSpc>
            </a:pPr>
            <a:r>
              <a:rPr lang="en-US" sz="1200" b="1" dirty="0"/>
              <a:t>G53 U0. V0. W0.</a:t>
            </a:r>
          </a:p>
          <a:p>
            <a:pPr>
              <a:lnSpc>
                <a:spcPct val="120000"/>
              </a:lnSpc>
            </a:pPr>
            <a:r>
              <a:rPr lang="en-US" sz="1200" b="1" dirty="0"/>
              <a:t>G18 G99</a:t>
            </a:r>
          </a:p>
          <a:p>
            <a:pPr>
              <a:lnSpc>
                <a:spcPct val="120000"/>
              </a:lnSpc>
            </a:pPr>
            <a:r>
              <a:rPr lang="en-US" sz="1200" b="1" dirty="0"/>
              <a:t>M01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917589" y="536027"/>
            <a:ext cx="7041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1952943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Starting the Live Tooling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629842" y="2502934"/>
            <a:ext cx="3868340" cy="2763441"/>
          </a:xfrm>
        </p:spPr>
        <p:txBody>
          <a:bodyPr>
            <a:noAutofit/>
          </a:bodyPr>
          <a:lstStyle/>
          <a:p>
            <a:r>
              <a:rPr lang="en-US" sz="2000" b="1" dirty="0">
                <a:solidFill>
                  <a:schemeClr val="tx1"/>
                </a:solidFill>
              </a:rPr>
              <a:t>M133</a:t>
            </a:r>
            <a:r>
              <a:rPr lang="en-US" sz="2000" dirty="0">
                <a:solidFill>
                  <a:schemeClr val="tx1"/>
                </a:solidFill>
              </a:rPr>
              <a:t>- Live Tool Forward</a:t>
            </a:r>
          </a:p>
          <a:p>
            <a:pPr lvl="1"/>
            <a:r>
              <a:rPr lang="en-US" sz="2000" b="1" dirty="0">
                <a:solidFill>
                  <a:schemeClr val="tx1"/>
                </a:solidFill>
              </a:rPr>
              <a:t>P</a:t>
            </a:r>
            <a:r>
              <a:rPr lang="en-US" sz="2000" dirty="0">
                <a:solidFill>
                  <a:schemeClr val="tx1"/>
                </a:solidFill>
              </a:rPr>
              <a:t> sets the speed</a:t>
            </a:r>
          </a:p>
          <a:p>
            <a:pPr lvl="2"/>
            <a:r>
              <a:rPr lang="en-US" sz="2000" b="1" dirty="0">
                <a:solidFill>
                  <a:schemeClr val="tx1"/>
                </a:solidFill>
              </a:rPr>
              <a:t>M133 P500- </a:t>
            </a:r>
            <a:r>
              <a:rPr lang="en-US" sz="2000" dirty="0">
                <a:solidFill>
                  <a:schemeClr val="tx1"/>
                </a:solidFill>
              </a:rPr>
              <a:t>would turn the tool on at 500 RPM</a:t>
            </a:r>
          </a:p>
          <a:p>
            <a:r>
              <a:rPr lang="en-US" sz="2000" b="1" dirty="0">
                <a:solidFill>
                  <a:schemeClr val="tx1"/>
                </a:solidFill>
              </a:rPr>
              <a:t>M134</a:t>
            </a:r>
            <a:r>
              <a:rPr lang="en-US" sz="2000" dirty="0">
                <a:solidFill>
                  <a:schemeClr val="tx1"/>
                </a:solidFill>
              </a:rPr>
              <a:t>- Live Tool Reverse</a:t>
            </a:r>
          </a:p>
          <a:p>
            <a:r>
              <a:rPr lang="en-US" sz="2000" b="1" dirty="0">
                <a:solidFill>
                  <a:schemeClr val="tx1"/>
                </a:solidFill>
              </a:rPr>
              <a:t>M135</a:t>
            </a:r>
            <a:r>
              <a:rPr lang="en-US" sz="2000" dirty="0">
                <a:solidFill>
                  <a:schemeClr val="tx1"/>
                </a:solidFill>
              </a:rPr>
              <a:t>- Live Tool Stop</a:t>
            </a:r>
          </a:p>
          <a:p>
            <a:endParaRPr lang="en-US" sz="2400" dirty="0"/>
          </a:p>
        </p:txBody>
      </p:sp>
      <p:cxnSp>
        <p:nvCxnSpPr>
          <p:cNvPr id="8" name="Elbow Connector 7"/>
          <p:cNvCxnSpPr/>
          <p:nvPr/>
        </p:nvCxnSpPr>
        <p:spPr>
          <a:xfrm rot="5400000" flipH="1" flipV="1">
            <a:off x="5414926" y="3961988"/>
            <a:ext cx="3860527" cy="577562"/>
          </a:xfrm>
          <a:prstGeom prst="bentConnector3">
            <a:avLst>
              <a:gd name="adj1" fmla="val 103293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5305246" y="6181032"/>
            <a:ext cx="1751162" cy="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 txBox="1">
            <a:spLocks/>
          </p:cNvSpPr>
          <p:nvPr/>
        </p:nvSpPr>
        <p:spPr>
          <a:xfrm>
            <a:off x="4409311" y="2197376"/>
            <a:ext cx="2558226" cy="466062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%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O01234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(MILL 1.00 SQUARE WITH RADIAL TOOLHOLDER)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T1010 (RADIAL TOOL W/ ½ E.M.)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G19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G98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M154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G0 G54 C0. Y-1.0 X1.0 Z.1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M14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b="1" dirty="0">
                <a:solidFill>
                  <a:srgbClr val="FF0000"/>
                </a:solidFill>
                <a:latin typeface="+mj-lt"/>
              </a:rPr>
              <a:t>G97 P1500 M133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M08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G1 Y1.0 F15.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G0 X1.5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Y-1.0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X1.0 M15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C90.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M14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G1 Y-1.0 F15.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G0 X1.5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Y1.0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X1.0 M15</a:t>
            </a:r>
          </a:p>
          <a:p>
            <a:endParaRPr lang="en-US" dirty="0"/>
          </a:p>
        </p:txBody>
      </p:sp>
      <p:sp>
        <p:nvSpPr>
          <p:cNvPr id="11" name="Content Placeholder 3"/>
          <p:cNvSpPr txBox="1">
            <a:spLocks/>
          </p:cNvSpPr>
          <p:nvPr/>
        </p:nvSpPr>
        <p:spPr bwMode="auto">
          <a:xfrm>
            <a:off x="6967537" y="2547684"/>
            <a:ext cx="1466490" cy="396000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2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1200" dirty="0"/>
              <a:t>C180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M14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G1 Y1.0 F15.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G0 X1.5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Y-1.0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X1.0 M15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C270.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M14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G1 Y1.0 F15.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G0 X1.5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Y-1.0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X1.0 M15</a:t>
            </a:r>
          </a:p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rgbClr val="FF0000"/>
                </a:solidFill>
              </a:rPr>
              <a:t>M135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M155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M09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G0 G28 H0.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G53 U0. V0. W0.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G18 G99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M01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930652" y="536027"/>
            <a:ext cx="7041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6707497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 Axis Engagement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121339"/>
            <a:ext cx="3636979" cy="75929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New Codes: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1" y="2880179"/>
            <a:ext cx="3636978" cy="3300853"/>
          </a:xfrm>
        </p:spPr>
        <p:txBody>
          <a:bodyPr/>
          <a:lstStyle/>
          <a:p>
            <a:r>
              <a:rPr lang="en-US" sz="2000" b="1" dirty="0">
                <a:solidFill>
                  <a:schemeClr val="tx1"/>
                </a:solidFill>
              </a:rPr>
              <a:t>M154</a:t>
            </a:r>
            <a:r>
              <a:rPr lang="en-US" sz="2000" dirty="0">
                <a:solidFill>
                  <a:schemeClr val="tx1"/>
                </a:solidFill>
              </a:rPr>
              <a:t>- C axis engage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The C axis must be engaged to locate and position the spindle </a:t>
            </a:r>
          </a:p>
          <a:p>
            <a:r>
              <a:rPr lang="en-US" sz="2000" b="1" dirty="0">
                <a:solidFill>
                  <a:schemeClr val="tx1"/>
                </a:solidFill>
              </a:rPr>
              <a:t>M155</a:t>
            </a:r>
            <a:r>
              <a:rPr lang="en-US" sz="2000" dirty="0">
                <a:solidFill>
                  <a:schemeClr val="tx1"/>
                </a:solidFill>
              </a:rPr>
              <a:t>- C axis disengage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The C axis must be disengaged before using the spindle at high RPM</a:t>
            </a:r>
          </a:p>
          <a:p>
            <a:endParaRPr lang="en-US" dirty="0"/>
          </a:p>
        </p:txBody>
      </p:sp>
      <p:cxnSp>
        <p:nvCxnSpPr>
          <p:cNvPr id="9" name="Elbow Connector 8"/>
          <p:cNvCxnSpPr/>
          <p:nvPr/>
        </p:nvCxnSpPr>
        <p:spPr>
          <a:xfrm rot="5400000" flipH="1" flipV="1">
            <a:off x="5414926" y="3961988"/>
            <a:ext cx="3860527" cy="577562"/>
          </a:xfrm>
          <a:prstGeom prst="bentConnector3">
            <a:avLst>
              <a:gd name="adj1" fmla="val 103293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305246" y="6181032"/>
            <a:ext cx="1751162" cy="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 txBox="1">
            <a:spLocks/>
          </p:cNvSpPr>
          <p:nvPr/>
        </p:nvSpPr>
        <p:spPr>
          <a:xfrm>
            <a:off x="4409311" y="2197376"/>
            <a:ext cx="2558226" cy="466062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%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O01234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(MILL 1.00 SQUARE WITH RADIAL TOOLHOLDER)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T1010 (RADIAL TOOL W/ ½ E.M.)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G19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G98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b="1" dirty="0">
                <a:solidFill>
                  <a:srgbClr val="FF0000"/>
                </a:solidFill>
                <a:latin typeface="+mj-lt"/>
              </a:rPr>
              <a:t>M154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G0 G54 C0. Y-1.0 X1.0 Z.1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M14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G97 P1500 M133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M08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G1 Y1.0 F15.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G0 X1.5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Y-1.0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X1.0 </a:t>
            </a:r>
            <a:r>
              <a:rPr lang="en-US" sz="4800" dirty="0">
                <a:solidFill>
                  <a:schemeClr val="tx1"/>
                </a:solidFill>
                <a:latin typeface="+mj-lt"/>
              </a:rPr>
              <a:t>M15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C90.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solidFill>
                  <a:schemeClr val="tx1"/>
                </a:solidFill>
                <a:latin typeface="+mj-lt"/>
              </a:rPr>
              <a:t>M14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G1 Y-1.0 F15.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G0 X1.5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Y1.0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X1.0 </a:t>
            </a:r>
            <a:r>
              <a:rPr lang="en-US" sz="4800" dirty="0">
                <a:solidFill>
                  <a:schemeClr val="tx1"/>
                </a:solidFill>
                <a:latin typeface="+mj-lt"/>
              </a:rPr>
              <a:t>M15</a:t>
            </a:r>
          </a:p>
          <a:p>
            <a:endParaRPr lang="en-US" dirty="0"/>
          </a:p>
        </p:txBody>
      </p:sp>
      <p:sp>
        <p:nvSpPr>
          <p:cNvPr id="12" name="Content Placeholder 3"/>
          <p:cNvSpPr txBox="1">
            <a:spLocks/>
          </p:cNvSpPr>
          <p:nvPr/>
        </p:nvSpPr>
        <p:spPr bwMode="auto">
          <a:xfrm>
            <a:off x="6967537" y="2547684"/>
            <a:ext cx="1466490" cy="396000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2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1200" dirty="0"/>
              <a:t>C180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M14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G1 Y1.0 F15.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G0 X1.5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Y-1.0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X1.0 M15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C270.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M14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G1 Y1.0 F15.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G0 X1.5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Y-1.0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X1.0 M15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M135</a:t>
            </a:r>
          </a:p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rgbClr val="FF0000"/>
                </a:solidFill>
              </a:rPr>
              <a:t>M155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M09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G0 G28 H0.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G53 U0. V0. W0.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G18 G99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M01</a:t>
            </a:r>
          </a:p>
        </p:txBody>
      </p:sp>
      <p:pic>
        <p:nvPicPr>
          <p:cNvPr id="15" name="Picture 14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7178" y="6163692"/>
            <a:ext cx="1083171" cy="36387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930652" y="536027"/>
            <a:ext cx="7041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0376528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Spindle Lock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168039"/>
            <a:ext cx="3636979" cy="75929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New Codes: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1" y="2956666"/>
            <a:ext cx="3636978" cy="3465155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M14</a:t>
            </a:r>
            <a:r>
              <a:rPr lang="en-US" dirty="0">
                <a:solidFill>
                  <a:schemeClr val="tx1"/>
                </a:solidFill>
              </a:rPr>
              <a:t>- Clamp Spindle</a:t>
            </a:r>
          </a:p>
          <a:p>
            <a:pPr marL="514350" lvl="2">
              <a:spcBef>
                <a:spcPts val="750"/>
              </a:spcBef>
            </a:pPr>
            <a:r>
              <a:rPr lang="en-US" sz="1600" dirty="0">
                <a:solidFill>
                  <a:schemeClr val="tx1"/>
                </a:solidFill>
              </a:rPr>
              <a:t>Used for clamping the C axis while making cuts with live tooling</a:t>
            </a:r>
          </a:p>
          <a:p>
            <a:r>
              <a:rPr lang="en-US" b="1" dirty="0">
                <a:solidFill>
                  <a:schemeClr val="tx1"/>
                </a:solidFill>
              </a:rPr>
              <a:t>M15</a:t>
            </a:r>
            <a:r>
              <a:rPr lang="en-US" dirty="0">
                <a:solidFill>
                  <a:schemeClr val="tx1"/>
                </a:solidFill>
              </a:rPr>
              <a:t>- Unclamp spindle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The C axis must be unclamped before positioning or it will not move</a:t>
            </a:r>
          </a:p>
          <a:p>
            <a:r>
              <a:rPr lang="en-US" b="1" dirty="0">
                <a:solidFill>
                  <a:schemeClr val="tx1"/>
                </a:solidFill>
              </a:rPr>
              <a:t>H</a:t>
            </a:r>
            <a:r>
              <a:rPr lang="en-US" dirty="0">
                <a:solidFill>
                  <a:schemeClr val="tx1"/>
                </a:solidFill>
              </a:rPr>
              <a:t> sends the C axis home</a:t>
            </a:r>
          </a:p>
        </p:txBody>
      </p:sp>
      <p:cxnSp>
        <p:nvCxnSpPr>
          <p:cNvPr id="9" name="Elbow Connector 8"/>
          <p:cNvCxnSpPr/>
          <p:nvPr/>
        </p:nvCxnSpPr>
        <p:spPr>
          <a:xfrm rot="5400000" flipH="1" flipV="1">
            <a:off x="5414926" y="3961988"/>
            <a:ext cx="3860527" cy="577562"/>
          </a:xfrm>
          <a:prstGeom prst="bentConnector3">
            <a:avLst>
              <a:gd name="adj1" fmla="val 103293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305246" y="6181032"/>
            <a:ext cx="1751162" cy="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 txBox="1">
            <a:spLocks/>
          </p:cNvSpPr>
          <p:nvPr/>
        </p:nvSpPr>
        <p:spPr>
          <a:xfrm>
            <a:off x="4409311" y="2197376"/>
            <a:ext cx="2558226" cy="466062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%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O01234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(MILL 1.00 SQUARE WITH RADIAL TOOLHOLDER)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T1010 (RADIAL TOOL W/ ½ E.M.)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G19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G98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solidFill>
                  <a:schemeClr val="tx1"/>
                </a:solidFill>
                <a:latin typeface="+mj-lt"/>
              </a:rPr>
              <a:t>M154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G0 G54 C0. Y-1.0 X1.0 Z.1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M14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G97 P1500 M133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M08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G1 Y1.0 F15.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G0 X1.5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Y-1.0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X1.0 </a:t>
            </a:r>
            <a:r>
              <a:rPr lang="en-US" sz="4800" b="1" dirty="0">
                <a:solidFill>
                  <a:srgbClr val="FF0000"/>
                </a:solidFill>
                <a:latin typeface="+mj-lt"/>
              </a:rPr>
              <a:t>M15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C90.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b="1" dirty="0">
                <a:solidFill>
                  <a:srgbClr val="FF0000"/>
                </a:solidFill>
                <a:latin typeface="+mj-lt"/>
              </a:rPr>
              <a:t>M14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G1 Y-1.0 F15.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G0 X1.5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Y1.0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X1.0 </a:t>
            </a:r>
            <a:r>
              <a:rPr lang="en-US" sz="4800" b="1" dirty="0">
                <a:solidFill>
                  <a:srgbClr val="FF0000"/>
                </a:solidFill>
                <a:latin typeface="+mj-lt"/>
              </a:rPr>
              <a:t>M15</a:t>
            </a:r>
          </a:p>
          <a:p>
            <a:endParaRPr lang="en-US" dirty="0"/>
          </a:p>
        </p:txBody>
      </p:sp>
      <p:sp>
        <p:nvSpPr>
          <p:cNvPr id="12" name="Content Placeholder 3"/>
          <p:cNvSpPr txBox="1">
            <a:spLocks/>
          </p:cNvSpPr>
          <p:nvPr/>
        </p:nvSpPr>
        <p:spPr bwMode="auto">
          <a:xfrm>
            <a:off x="6967537" y="2547684"/>
            <a:ext cx="1466490" cy="396000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2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1200" dirty="0"/>
              <a:t>C180</a:t>
            </a:r>
          </a:p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rgbClr val="FF0000"/>
                </a:solidFill>
              </a:rPr>
              <a:t>M14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G1 Y1.0 F15.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G0 X1.5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Y-1.0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X1.0 </a:t>
            </a:r>
            <a:r>
              <a:rPr lang="en-US" sz="1200" b="1" dirty="0">
                <a:solidFill>
                  <a:srgbClr val="FF0000"/>
                </a:solidFill>
              </a:rPr>
              <a:t>M15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C270.</a:t>
            </a:r>
          </a:p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rgbClr val="FF0000"/>
                </a:solidFill>
              </a:rPr>
              <a:t>M14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G1 Y1.0 F15.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G0 X1.5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Y-1.0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X1.0 </a:t>
            </a:r>
            <a:r>
              <a:rPr lang="en-US" sz="1200" b="1" dirty="0">
                <a:solidFill>
                  <a:srgbClr val="FF0000"/>
                </a:solidFill>
              </a:rPr>
              <a:t>M15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M135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M155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M09</a:t>
            </a:r>
          </a:p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rgbClr val="FF0000"/>
                </a:solidFill>
              </a:rPr>
              <a:t>G0 G28 H0.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G53 Y0.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G53 X0 Z0.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G18 G99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M01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930652" y="536027"/>
            <a:ext cx="7041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0606699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We Use a Sub-Program?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635080" y="2538666"/>
            <a:ext cx="3868340" cy="320792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Does any code repeat?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1124331" y="3009748"/>
            <a:ext cx="3120010" cy="2766213"/>
          </a:xfrm>
        </p:spPr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chemeClr val="tx1"/>
                </a:solidFill>
              </a:rPr>
              <a:t>The following code repeats:</a:t>
            </a:r>
          </a:p>
          <a:p>
            <a:pPr marL="402336" lvl="1" indent="0">
              <a:buNone/>
            </a:pPr>
            <a:r>
              <a:rPr lang="en-US" sz="1000" b="1" dirty="0">
                <a:solidFill>
                  <a:srgbClr val="FF0000"/>
                </a:solidFill>
              </a:rPr>
              <a:t>M14</a:t>
            </a:r>
          </a:p>
          <a:p>
            <a:pPr marL="402336" lvl="1" indent="0">
              <a:buNone/>
            </a:pPr>
            <a:r>
              <a:rPr lang="en-US" sz="1000" b="1" dirty="0">
                <a:solidFill>
                  <a:srgbClr val="FF0000"/>
                </a:solidFill>
              </a:rPr>
              <a:t>G1 Y1.0 F15.</a:t>
            </a:r>
          </a:p>
          <a:p>
            <a:pPr marL="402336" lvl="1" indent="0">
              <a:buNone/>
            </a:pPr>
            <a:r>
              <a:rPr lang="en-US" sz="1000" b="1" dirty="0">
                <a:solidFill>
                  <a:srgbClr val="FF0000"/>
                </a:solidFill>
              </a:rPr>
              <a:t>G0 X1.5</a:t>
            </a:r>
          </a:p>
          <a:p>
            <a:pPr marL="402336" lvl="1" indent="0">
              <a:buNone/>
            </a:pPr>
            <a:r>
              <a:rPr lang="en-US" sz="1000" b="1" dirty="0">
                <a:solidFill>
                  <a:srgbClr val="FF0000"/>
                </a:solidFill>
              </a:rPr>
              <a:t>Y-1.0</a:t>
            </a:r>
          </a:p>
          <a:p>
            <a:pPr marL="402336" lvl="1" indent="0">
              <a:buNone/>
            </a:pPr>
            <a:r>
              <a:rPr lang="en-US" sz="1000" b="1" dirty="0">
                <a:solidFill>
                  <a:srgbClr val="FF0000"/>
                </a:solidFill>
              </a:rPr>
              <a:t>X1.0 M15</a:t>
            </a:r>
            <a:endParaRPr lang="en-US" dirty="0"/>
          </a:p>
          <a:p>
            <a:r>
              <a:rPr lang="en-US" dirty="0">
                <a:solidFill>
                  <a:schemeClr val="tx1"/>
                </a:solidFill>
              </a:rPr>
              <a:t>We can use a subprogram to reduce the length of the program</a:t>
            </a:r>
          </a:p>
          <a:p>
            <a:pPr lvl="1"/>
            <a:endParaRPr lang="en-US" dirty="0"/>
          </a:p>
        </p:txBody>
      </p:sp>
      <p:cxnSp>
        <p:nvCxnSpPr>
          <p:cNvPr id="10" name="Elbow Connector 9"/>
          <p:cNvCxnSpPr/>
          <p:nvPr/>
        </p:nvCxnSpPr>
        <p:spPr>
          <a:xfrm rot="5400000" flipH="1" flipV="1">
            <a:off x="5414926" y="3961988"/>
            <a:ext cx="3860527" cy="577562"/>
          </a:xfrm>
          <a:prstGeom prst="bentConnector3">
            <a:avLst>
              <a:gd name="adj1" fmla="val 103293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5305246" y="6181032"/>
            <a:ext cx="1751162" cy="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2"/>
          <p:cNvSpPr txBox="1">
            <a:spLocks/>
          </p:cNvSpPr>
          <p:nvPr/>
        </p:nvSpPr>
        <p:spPr>
          <a:xfrm>
            <a:off x="4409311" y="2197376"/>
            <a:ext cx="2558226" cy="466062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%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O01234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(MILL 1.00 SQUARE WITH RADIAL TOOLHOLDER)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T1010 (RADIAL TOOL W/ ½ E.M.)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G19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G98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M154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G0 G54 C0. Y-1.0 X1.0 Z.1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M14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G97 P1500 M133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M08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b="1" dirty="0">
                <a:solidFill>
                  <a:srgbClr val="FF0000"/>
                </a:solidFill>
                <a:latin typeface="+mj-lt"/>
              </a:rPr>
              <a:t>G1 Y1.0 F15.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b="1" dirty="0">
                <a:solidFill>
                  <a:srgbClr val="FF0000"/>
                </a:solidFill>
                <a:latin typeface="+mj-lt"/>
              </a:rPr>
              <a:t>G0 X1.5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b="1" dirty="0">
                <a:solidFill>
                  <a:srgbClr val="FF0000"/>
                </a:solidFill>
                <a:latin typeface="+mj-lt"/>
              </a:rPr>
              <a:t>Y-1.0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b="1" dirty="0">
                <a:solidFill>
                  <a:srgbClr val="FF0000"/>
                </a:solidFill>
                <a:latin typeface="+mj-lt"/>
              </a:rPr>
              <a:t>X1.0 M15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C90.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b="1" dirty="0">
                <a:solidFill>
                  <a:srgbClr val="FF0000"/>
                </a:solidFill>
                <a:latin typeface="+mj-lt"/>
              </a:rPr>
              <a:t>M14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b="1" dirty="0">
                <a:solidFill>
                  <a:srgbClr val="FF0000"/>
                </a:solidFill>
                <a:latin typeface="+mj-lt"/>
              </a:rPr>
              <a:t>G1 Y-1.0 F15.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b="1" dirty="0">
                <a:solidFill>
                  <a:srgbClr val="FF0000"/>
                </a:solidFill>
                <a:latin typeface="+mj-lt"/>
              </a:rPr>
              <a:t>G0 X1.5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b="1" dirty="0">
                <a:solidFill>
                  <a:srgbClr val="FF0000"/>
                </a:solidFill>
                <a:latin typeface="+mj-lt"/>
              </a:rPr>
              <a:t>Y1.0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b="1" dirty="0">
                <a:solidFill>
                  <a:srgbClr val="FF0000"/>
                </a:solidFill>
                <a:latin typeface="+mj-lt"/>
              </a:rPr>
              <a:t>X1.0 M15</a:t>
            </a:r>
          </a:p>
          <a:p>
            <a:endParaRPr lang="en-US" dirty="0"/>
          </a:p>
        </p:txBody>
      </p:sp>
      <p:sp>
        <p:nvSpPr>
          <p:cNvPr id="13" name="Content Placeholder 3"/>
          <p:cNvSpPr txBox="1">
            <a:spLocks/>
          </p:cNvSpPr>
          <p:nvPr/>
        </p:nvSpPr>
        <p:spPr bwMode="auto">
          <a:xfrm>
            <a:off x="6967537" y="2547684"/>
            <a:ext cx="1466490" cy="396000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2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1200" dirty="0"/>
              <a:t>C180</a:t>
            </a:r>
          </a:p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rgbClr val="FF0000"/>
                </a:solidFill>
              </a:rPr>
              <a:t>M14</a:t>
            </a:r>
          </a:p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rgbClr val="FF0000"/>
                </a:solidFill>
              </a:rPr>
              <a:t>G1 Y1.0 F15.</a:t>
            </a:r>
          </a:p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rgbClr val="FF0000"/>
                </a:solidFill>
              </a:rPr>
              <a:t>G0 X1.5</a:t>
            </a:r>
          </a:p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rgbClr val="FF0000"/>
                </a:solidFill>
              </a:rPr>
              <a:t>Y-1.0</a:t>
            </a:r>
          </a:p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rgbClr val="FF0000"/>
                </a:solidFill>
              </a:rPr>
              <a:t>X1.0 M15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C270.</a:t>
            </a:r>
          </a:p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rgbClr val="FF0000"/>
                </a:solidFill>
              </a:rPr>
              <a:t>M14</a:t>
            </a:r>
          </a:p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rgbClr val="FF0000"/>
                </a:solidFill>
              </a:rPr>
              <a:t>G1 Y1.0 F15.</a:t>
            </a:r>
          </a:p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rgbClr val="FF0000"/>
                </a:solidFill>
              </a:rPr>
              <a:t>G0 X1.5</a:t>
            </a:r>
          </a:p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rgbClr val="FF0000"/>
                </a:solidFill>
              </a:rPr>
              <a:t>Y-1.0</a:t>
            </a:r>
          </a:p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rgbClr val="FF0000"/>
                </a:solidFill>
              </a:rPr>
              <a:t>X1.0 M15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M135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M155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M09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G0 G28 H0.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G53 Y0.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G53 X0. Z0.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G18 G99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M01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930652" y="536027"/>
            <a:ext cx="7041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9309215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Formatted Program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Sub-program codes:</a:t>
            </a:r>
          </a:p>
          <a:p>
            <a:pPr lvl="1"/>
            <a:r>
              <a:rPr lang="en-US" b="1" dirty="0">
                <a:solidFill>
                  <a:schemeClr val="tx1"/>
                </a:solidFill>
              </a:rPr>
              <a:t>M98</a:t>
            </a:r>
            <a:r>
              <a:rPr lang="en-US" dirty="0">
                <a:solidFill>
                  <a:schemeClr val="tx1"/>
                </a:solidFill>
              </a:rPr>
              <a:t>- Sub-program call</a:t>
            </a:r>
          </a:p>
          <a:p>
            <a:pPr lvl="1"/>
            <a:r>
              <a:rPr lang="en-US" b="1" dirty="0">
                <a:solidFill>
                  <a:schemeClr val="tx1"/>
                </a:solidFill>
              </a:rPr>
              <a:t>P</a:t>
            </a:r>
            <a:r>
              <a:rPr lang="en-US" dirty="0">
                <a:solidFill>
                  <a:schemeClr val="tx1"/>
                </a:solidFill>
              </a:rPr>
              <a:t>- Sub-program call </a:t>
            </a:r>
          </a:p>
          <a:p>
            <a:pPr lvl="1"/>
            <a:r>
              <a:rPr lang="en-US" b="1" dirty="0">
                <a:solidFill>
                  <a:schemeClr val="tx1"/>
                </a:solidFill>
              </a:rPr>
              <a:t>M99</a:t>
            </a:r>
            <a:r>
              <a:rPr lang="en-US" dirty="0">
                <a:solidFill>
                  <a:schemeClr val="tx1"/>
                </a:solidFill>
              </a:rPr>
              <a:t>- Sub-program end</a:t>
            </a:r>
          </a:p>
          <a:p>
            <a:r>
              <a:rPr lang="en-US" dirty="0">
                <a:solidFill>
                  <a:schemeClr val="tx1"/>
                </a:solidFill>
              </a:rPr>
              <a:t>The </a:t>
            </a:r>
            <a:r>
              <a:rPr lang="en-US" b="1" dirty="0">
                <a:solidFill>
                  <a:schemeClr val="tx1"/>
                </a:solidFill>
              </a:rPr>
              <a:t>M98 P1235 </a:t>
            </a:r>
            <a:r>
              <a:rPr lang="en-US" dirty="0">
                <a:solidFill>
                  <a:schemeClr val="tx1"/>
                </a:solidFill>
              </a:rPr>
              <a:t>Call up the Sub-program</a:t>
            </a:r>
          </a:p>
          <a:p>
            <a:r>
              <a:rPr lang="en-US" dirty="0">
                <a:solidFill>
                  <a:schemeClr val="tx1"/>
                </a:solidFill>
              </a:rPr>
              <a:t>Once the Sub-program is done running, the </a:t>
            </a:r>
            <a:r>
              <a:rPr lang="en-US" b="1" dirty="0">
                <a:solidFill>
                  <a:schemeClr val="tx1"/>
                </a:solidFill>
              </a:rPr>
              <a:t>M99</a:t>
            </a:r>
            <a:r>
              <a:rPr lang="en-US" dirty="0">
                <a:solidFill>
                  <a:schemeClr val="tx1"/>
                </a:solidFill>
              </a:rPr>
              <a:t> returns to the main program</a:t>
            </a:r>
          </a:p>
          <a:p>
            <a:endParaRPr lang="en-US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584571" y="2197376"/>
            <a:ext cx="2558226" cy="466062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%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O01234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(MILL 1.00 SQUARE WITH RADIAL TOOLHOLDER)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T1010 (RADIAL TOOL W/ ½ E.M.)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G19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G98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M154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G0 G54 C0. Y-1.0 X1.0 Z.1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G97 P1500 M133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solidFill>
                  <a:srgbClr val="FF0000"/>
                </a:solidFill>
                <a:latin typeface="+mj-lt"/>
              </a:rPr>
              <a:t>M98 P1235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C90.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solidFill>
                  <a:srgbClr val="FF0000"/>
                </a:solidFill>
                <a:latin typeface="+mj-lt"/>
              </a:rPr>
              <a:t>M98 P1235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C180.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solidFill>
                  <a:srgbClr val="FF0000"/>
                </a:solidFill>
                <a:latin typeface="+mj-lt"/>
              </a:rPr>
              <a:t>M98 P1235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C270.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solidFill>
                  <a:srgbClr val="FF0000"/>
                </a:solidFill>
                <a:latin typeface="+mj-lt"/>
              </a:rPr>
              <a:t>M98 P1235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4800" dirty="0"/>
              <a:t>M135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4800" dirty="0"/>
              <a:t>M155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4800" dirty="0"/>
              <a:t>M09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4800" dirty="0"/>
              <a:t>G0 G28 H0.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4800" dirty="0"/>
              <a:t>G53 Y0.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4800" dirty="0"/>
              <a:t>G53 X0. Y0.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4800" dirty="0"/>
              <a:t>G18 G99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4800" dirty="0"/>
              <a:t>M01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endParaRPr lang="en-US" sz="4800" b="1" dirty="0">
              <a:latin typeface="+mj-lt"/>
            </a:endParaRPr>
          </a:p>
          <a:p>
            <a:endParaRPr lang="en-US" dirty="0"/>
          </a:p>
        </p:txBody>
      </p:sp>
      <p:sp>
        <p:nvSpPr>
          <p:cNvPr id="13" name="Content Placeholder 3"/>
          <p:cNvSpPr txBox="1">
            <a:spLocks/>
          </p:cNvSpPr>
          <p:nvPr/>
        </p:nvSpPr>
        <p:spPr bwMode="auto">
          <a:xfrm>
            <a:off x="7409497" y="2489199"/>
            <a:ext cx="1466490" cy="185667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2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sz="1200" dirty="0"/>
              <a:t>%</a:t>
            </a:r>
          </a:p>
          <a:p>
            <a:pPr algn="l">
              <a:lnSpc>
                <a:spcPct val="120000"/>
              </a:lnSpc>
            </a:pPr>
            <a:r>
              <a:rPr lang="en-US" sz="1200" dirty="0"/>
              <a:t>O01235</a:t>
            </a:r>
          </a:p>
          <a:p>
            <a:pPr algn="l">
              <a:lnSpc>
                <a:spcPct val="120000"/>
              </a:lnSpc>
            </a:pPr>
            <a:r>
              <a:rPr lang="en-US" sz="1200" dirty="0"/>
              <a:t>M14</a:t>
            </a:r>
          </a:p>
          <a:p>
            <a:pPr algn="l">
              <a:lnSpc>
                <a:spcPct val="120000"/>
              </a:lnSpc>
            </a:pPr>
            <a:r>
              <a:rPr lang="en-US" sz="1200" dirty="0"/>
              <a:t>G1 Y1.0 F15.</a:t>
            </a:r>
          </a:p>
          <a:p>
            <a:pPr algn="l">
              <a:lnSpc>
                <a:spcPct val="120000"/>
              </a:lnSpc>
            </a:pPr>
            <a:r>
              <a:rPr lang="en-US" sz="1200" dirty="0"/>
              <a:t>G0 X1.5</a:t>
            </a:r>
          </a:p>
          <a:p>
            <a:pPr algn="l">
              <a:lnSpc>
                <a:spcPct val="120000"/>
              </a:lnSpc>
            </a:pPr>
            <a:r>
              <a:rPr lang="en-US" sz="1200" dirty="0"/>
              <a:t>Y-1.0</a:t>
            </a:r>
          </a:p>
          <a:p>
            <a:pPr algn="l">
              <a:lnSpc>
                <a:spcPct val="120000"/>
              </a:lnSpc>
            </a:pPr>
            <a:r>
              <a:rPr lang="en-US" sz="1200" dirty="0"/>
              <a:t>X1.0 M15</a:t>
            </a:r>
          </a:p>
          <a:p>
            <a:pPr algn="l">
              <a:lnSpc>
                <a:spcPct val="120000"/>
              </a:lnSpc>
            </a:pPr>
            <a:r>
              <a:rPr lang="en-US" sz="1200" dirty="0">
                <a:solidFill>
                  <a:srgbClr val="FF0000"/>
                </a:solidFill>
              </a:rPr>
              <a:t>M99</a:t>
            </a:r>
          </a:p>
        </p:txBody>
      </p:sp>
      <p:pic>
        <p:nvPicPr>
          <p:cNvPr id="15" name="Picture 14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1148" y="5753263"/>
            <a:ext cx="987561" cy="33175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930652" y="536027"/>
            <a:ext cx="7041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5595724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995" y="919698"/>
            <a:ext cx="7994470" cy="709865"/>
          </a:xfrm>
        </p:spPr>
        <p:txBody>
          <a:bodyPr>
            <a:normAutofit fontScale="90000"/>
          </a:bodyPr>
          <a:lstStyle/>
          <a:p>
            <a:r>
              <a:rPr lang="en-US" sz="3000" dirty="0"/>
              <a:t>Programming the ¾” Square with an Axial Tool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tx1"/>
                </a:solidFill>
              </a:rPr>
              <a:t>This will be done with the axial cutting tool</a:t>
            </a:r>
          </a:p>
          <a:p>
            <a:r>
              <a:rPr lang="en-US" sz="2000" dirty="0">
                <a:solidFill>
                  <a:schemeClr val="tx1"/>
                </a:solidFill>
              </a:rPr>
              <a:t>This operation will utilize the same format with a main program and sub program for cutting</a:t>
            </a:r>
          </a:p>
          <a:p>
            <a:endParaRPr lang="en-US" dirty="0"/>
          </a:p>
        </p:txBody>
      </p:sp>
      <p:pic>
        <p:nvPicPr>
          <p:cNvPr id="10" name="Picture 9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959" y="5351633"/>
            <a:ext cx="1083171" cy="363877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4967368" y="2181496"/>
            <a:ext cx="3836999" cy="455301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%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O01236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(MILL .750 SQUARE WITH RADIAL TOOLHOLDER)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G0 G40 G80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T1010 (AXIAL TOOL W/ ½ E.M.)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G17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G98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M154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G97  P2000 M133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G0 G54 C0. Y1.0 X1.25 Z1.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Z.1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M98 P1237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C90.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M98 P1237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C180.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M98 P1237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C270.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M98 P1237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M135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M155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G53 Y0.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G53 X0. Z0.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G18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G99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4800" dirty="0">
                <a:latin typeface="+mj-lt"/>
              </a:rPr>
              <a:t>M01</a:t>
            </a:r>
          </a:p>
          <a:p>
            <a:endParaRPr lang="en-US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7745869" y="3203260"/>
            <a:ext cx="2558226" cy="466062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1200" dirty="0">
                <a:latin typeface="+mj-lt"/>
              </a:rPr>
              <a:t>%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1200" dirty="0">
                <a:latin typeface="+mj-lt"/>
              </a:rPr>
              <a:t>O01237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1200" dirty="0">
                <a:latin typeface="+mj-lt"/>
              </a:rPr>
              <a:t>M14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1200" dirty="0">
                <a:latin typeface="+mj-lt"/>
              </a:rPr>
              <a:t>G01 Z-.125 F15.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1200" dirty="0">
                <a:latin typeface="+mj-lt"/>
              </a:rPr>
              <a:t>Y-1.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1200" dirty="0">
                <a:latin typeface="+mj-lt"/>
              </a:rPr>
              <a:t>G00 Z.1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1200" dirty="0">
                <a:latin typeface="+mj-lt"/>
              </a:rPr>
              <a:t>Y1.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1200" dirty="0">
                <a:latin typeface="+mj-lt"/>
              </a:rPr>
              <a:t>M15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1200" dirty="0">
                <a:latin typeface="+mj-lt"/>
              </a:rPr>
              <a:t>M99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 3" charset="2"/>
              <a:buNone/>
            </a:pPr>
            <a:r>
              <a:rPr lang="en-US" sz="1200" dirty="0">
                <a:latin typeface="+mj-lt"/>
              </a:rPr>
              <a:t>%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930652" y="536027"/>
            <a:ext cx="7041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7134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703</TotalTime>
  <Words>940</Words>
  <Application>Microsoft Office PowerPoint</Application>
  <PresentationFormat>On-screen Show (4:3)</PresentationFormat>
  <Paragraphs>324</Paragraphs>
  <Slides>9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Century Gothic</vt:lpstr>
      <vt:lpstr>Wingdings 3</vt:lpstr>
      <vt:lpstr>Ion Boardroom</vt:lpstr>
      <vt:lpstr>Acrobat Document</vt:lpstr>
      <vt:lpstr>Live Tooling Lathes</vt:lpstr>
      <vt:lpstr>Let’s look at a Live Tooling Program</vt:lpstr>
      <vt:lpstr>Let’s look at a Live Tooling Program</vt:lpstr>
      <vt:lpstr>Starting the Live Tooling</vt:lpstr>
      <vt:lpstr>C Axis Engagement</vt:lpstr>
      <vt:lpstr>Spindle Lock</vt:lpstr>
      <vt:lpstr>Can We Use a Sub-Program?</vt:lpstr>
      <vt:lpstr>The Formatted Program</vt:lpstr>
      <vt:lpstr>Programming the ¾” Square with an Axial Tool</vt:lpstr>
    </vt:vector>
  </TitlesOfParts>
  <Company>Central Maine Community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PMT 330 Week 3</dc:title>
  <dc:creator>Watson, Devin K.</dc:creator>
  <cp:lastModifiedBy>Cyndi</cp:lastModifiedBy>
  <cp:revision>41</cp:revision>
  <dcterms:created xsi:type="dcterms:W3CDTF">2015-02-02T13:01:07Z</dcterms:created>
  <dcterms:modified xsi:type="dcterms:W3CDTF">2016-07-14T23:56:22Z</dcterms:modified>
  <cp:contentStatus/>
</cp:coreProperties>
</file>