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2"/>
  </p:notesMasterIdLst>
  <p:sldIdLst>
    <p:sldId id="256" r:id="rId2"/>
    <p:sldId id="284" r:id="rId3"/>
    <p:sldId id="275" r:id="rId4"/>
    <p:sldId id="285" r:id="rId5"/>
    <p:sldId id="287" r:id="rId6"/>
    <p:sldId id="286" r:id="rId7"/>
    <p:sldId id="277" r:id="rId8"/>
    <p:sldId id="279" r:id="rId9"/>
    <p:sldId id="278" r:id="rId10"/>
    <p:sldId id="2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953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DBD6BDAD-7210-48D2-A2DD-74E0404E5C6F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5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44E8-54E0-4D7E-B697-6EB88D227A65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7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68E8D-526B-4DB7-A2B7-E8DFC8D2D9FD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75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BCBA6-97BB-400B-93C9-CD11D1194088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170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357-0084-4910-86C9-CBE625306AED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5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B8E92-4BE3-4EBF-AE13-D9A6AB741C08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2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8A9A-E93F-416C-9FE9-7BCC0157CD86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01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05BC4-F5F7-42D2-9C2B-832090D7749E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27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F620-ABB1-41CE-8225-584AED59D1E1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8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135D-619C-412E-B3E5-A7D2578AD6B9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7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BA74B-3589-4B0A-8DE9-E372756AACBF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0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EAFE-3C3D-4614-83BD-C95563C6AC28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56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4EDC5-6C11-4F2B-A106-7D7C9057945D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1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357D0-AC85-415E-B569-DD27D5016D3E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167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A092-31D9-4072-8F5D-11964EE7AE79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8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ED281-58A4-48CB-A5D0-A52D1A5D7A14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07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70DCA-2E46-49CD-84B8-773314BFDA84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2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D3DDC534-85E2-458F-B544-BA4DB3DAE6AE}" type="datetime1">
              <a:rPr lang="en-US" smtClean="0"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3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AAlCPXZqx0&amp;index=5&amp;list=PLNXgMR7YnRIvx4ND9Hxi3h--FjLSlSZR6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gRn7b4Uoik&amp;index=2&amp;list=PLNXgMR7YnRIvx4ND9Hxi3h--FjLSlSZR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lWrLcDRRn5k&amp;list=PLNXgMR7YnRIvx4ND9Hxi3h--FjLSlSZR6&amp;index=3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341_ovP09A&amp;list=PLNXgMR7YnRIvx4ND9Hxi3h--FjLSlSZR6&amp;index=6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vE6LbqSehM&amp;index=1&amp;list=PLNXgMR7YnRIvx4ND9Hxi3h--FjLSlSZR6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HGBtOiPGmY&amp;index=7&amp;list=PLNXgMR7YnRIvx4ND9Hxi3h--FjLSlSZR6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Live 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Lecture 2- Live </a:t>
            </a:r>
            <a:r>
              <a:rPr lang="en-US" b="1" dirty="0">
                <a:solidFill>
                  <a:schemeClr val="tx1"/>
                </a:solidFill>
              </a:rPr>
              <a:t>Tooling Set-ups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the Y Axis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866440" y="2270233"/>
            <a:ext cx="4273971" cy="4142923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The Y axis: </a:t>
            </a:r>
          </a:p>
          <a:p>
            <a:r>
              <a:rPr lang="en-US" sz="2000" dirty="0">
                <a:solidFill>
                  <a:schemeClr val="tx1"/>
                </a:solidFill>
              </a:rPr>
              <a:t>Is used to bring the turret off centerline from the spindle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Is used mainly in programmed moves to cut the part</a:t>
            </a:r>
          </a:p>
          <a:p>
            <a:r>
              <a:rPr lang="en-US" sz="2000" dirty="0">
                <a:solidFill>
                  <a:schemeClr val="tx1"/>
                </a:solidFill>
              </a:rPr>
              <a:t>Can be offset like any other axis on the machine</a:t>
            </a:r>
          </a:p>
          <a:p>
            <a:pPr lvl="1"/>
            <a:r>
              <a:rPr lang="en-US" sz="1900" dirty="0">
                <a:solidFill>
                  <a:schemeClr val="tx1"/>
                </a:solidFill>
              </a:rPr>
              <a:t>If a Y axis offset is needed when setting a boring bar, it may mean the turret is not properly aligned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5" r="20929"/>
          <a:stretch/>
        </p:blipFill>
        <p:spPr>
          <a:xfrm>
            <a:off x="5026375" y="2920193"/>
            <a:ext cx="3388131" cy="225297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0" y="6022161"/>
            <a:ext cx="1138910" cy="3826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27826" y="5303651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2004789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Tooling Lathes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7163463" cy="3530604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This lecture will review the following: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Installing Axial Tools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Offsets for Axial Tools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Installing Radial Tools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Offsets for Radial Tools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C axis engagement and offsets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Y axis offsets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119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Tools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The driven tools on the Haas lathes are mounted in the VDI tool holders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VDI holders are a quick change tool holder built into the turret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755949" y="2793290"/>
            <a:ext cx="3636818" cy="2061556"/>
          </a:xfrm>
        </p:spPr>
      </p:pic>
      <p:pic>
        <p:nvPicPr>
          <p:cNvPr id="11" name="Picture 10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49" y="5083753"/>
            <a:ext cx="1276070" cy="42867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26628" y="6019803"/>
            <a:ext cx="3295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Photo Source: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Exsys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Tool.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N.d.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Web. 29 January 2015.&lt;http://www.exsystool.com/images/catalog/archive/haas-tooling-catalog.pdf&gt;</a:t>
            </a:r>
          </a:p>
        </p:txBody>
      </p:sp>
    </p:spTree>
    <p:extLst>
      <p:ext uri="{BB962C8B-B14F-4D97-AF65-F5344CB8AC3E}">
        <p14:creationId xmlns:p14="http://schemas.microsoft.com/office/powerpoint/2010/main" val="312611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Tools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7331629" cy="3530604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Axial tools </a:t>
            </a:r>
            <a:r>
              <a:rPr lang="en-US" sz="2000" dirty="0">
                <a:solidFill>
                  <a:schemeClr val="tx1"/>
                </a:solidFill>
              </a:rPr>
              <a:t>are offset similar to turning tools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Z offset can be set by touching off the face of the part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X offset can be set by touching the endmill off the outside of the part, then adding the diameter of the tool and part to the offset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436" y="5010710"/>
            <a:ext cx="1138910" cy="3826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755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Tools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66441" y="2273895"/>
            <a:ext cx="3636979" cy="400359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Like axial tools, </a:t>
            </a:r>
            <a:r>
              <a:rPr lang="en-US" sz="2000" b="1" dirty="0">
                <a:solidFill>
                  <a:schemeClr val="tx1"/>
                </a:solidFill>
              </a:rPr>
              <a:t>radial tools </a:t>
            </a:r>
            <a:r>
              <a:rPr lang="en-US" sz="2000" dirty="0">
                <a:solidFill>
                  <a:schemeClr val="tx1"/>
                </a:solidFill>
              </a:rPr>
              <a:t>are set-up in the turret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These live tooling holders have many types of holders that can be used: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ER collets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Endmill holders</a:t>
            </a:r>
          </a:p>
          <a:p>
            <a:pPr lvl="1"/>
            <a:r>
              <a:rPr lang="en-US" sz="1800" dirty="0" err="1">
                <a:solidFill>
                  <a:schemeClr val="tx1"/>
                </a:solidFill>
              </a:rPr>
              <a:t>Shellmill</a:t>
            </a:r>
            <a:r>
              <a:rPr lang="en-US" sz="1800" dirty="0">
                <a:solidFill>
                  <a:schemeClr val="tx1"/>
                </a:solidFill>
              </a:rPr>
              <a:t> holders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Tap holders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30" y="2374353"/>
            <a:ext cx="3004943" cy="3485734"/>
          </a:xfrm>
        </p:spPr>
      </p:pic>
      <p:pic>
        <p:nvPicPr>
          <p:cNvPr id="11" name="Picture 10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350" y="6003324"/>
            <a:ext cx="1276070" cy="42867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2551" y="6067514"/>
            <a:ext cx="3514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Photo Source: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Exsys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Tool.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N.d.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Web. 29 January 2015.&lt;http://www.exsystool.com/images/catalog/archive/haas-tooling-catalog.pdf&gt;</a:t>
            </a:r>
          </a:p>
        </p:txBody>
      </p:sp>
    </p:spTree>
    <p:extLst>
      <p:ext uri="{BB962C8B-B14F-4D97-AF65-F5344CB8AC3E}">
        <p14:creationId xmlns:p14="http://schemas.microsoft.com/office/powerpoint/2010/main" val="198696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Radial Tools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09451" y="2084109"/>
            <a:ext cx="4062549" cy="420454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Radials tools are offset opposite the axial tools: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To set Z offset</a:t>
            </a:r>
            <a:r>
              <a:rPr lang="en-US" sz="1800" dirty="0">
                <a:solidFill>
                  <a:schemeClr val="tx1"/>
                </a:solidFill>
              </a:rPr>
              <a:t>: touch the diameter of the cutting tool off the face of the part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To set X offset</a:t>
            </a:r>
            <a:r>
              <a:rPr lang="en-US" sz="1800" dirty="0">
                <a:solidFill>
                  <a:schemeClr val="tx1"/>
                </a:solidFill>
              </a:rPr>
              <a:t>: set end of the endmill off the outer diameter of the part, then subtract the diameter from the offset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coolant line of the tool should also be set while doing the tool offsets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96142"/>
            <a:ext cx="3636962" cy="2736795"/>
          </a:xfrm>
        </p:spPr>
      </p:pic>
      <p:pic>
        <p:nvPicPr>
          <p:cNvPr id="11" name="Picture 10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1" y="6202321"/>
            <a:ext cx="1138910" cy="3826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46733" y="5041129"/>
            <a:ext cx="2415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Coolant should be adjusted here when setting the tool up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833534" y="3907793"/>
            <a:ext cx="375428" cy="10869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20352" y="6053190"/>
            <a:ext cx="3295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Photo Source: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Exsys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Tool. </a:t>
            </a:r>
            <a:r>
              <a:rPr lang="en-US" sz="1200" dirty="0" err="1">
                <a:latin typeface="Adobe Heiti Std R" panose="020B0400000000000000" pitchFamily="34" charset="-128"/>
                <a:ea typeface="Adobe Heiti Std R" panose="020B0400000000000000" pitchFamily="34" charset="-128"/>
              </a:rPr>
              <a:t>N.d.</a:t>
            </a:r>
            <a:r>
              <a:rPr lang="en-US" sz="12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Web. 29 January 2015.&lt;http://www.exsystool.com/images/catalog/archive/haas-tooling-catalog.pdf&gt;</a:t>
            </a:r>
          </a:p>
        </p:txBody>
      </p:sp>
    </p:spTree>
    <p:extLst>
      <p:ext uri="{BB962C8B-B14F-4D97-AF65-F5344CB8AC3E}">
        <p14:creationId xmlns:p14="http://schemas.microsoft.com/office/powerpoint/2010/main" val="136886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the Live Tooling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947646" y="3018096"/>
            <a:ext cx="1850071" cy="373125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C180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G1 Y-1.0 F15.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G0 X1.5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Y1.0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X1.0 M15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C270.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G1 Y-1.0 F15.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G0 X1.5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Y1.0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X1.0 M15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1" dirty="0">
                <a:solidFill>
                  <a:srgbClr val="FF0000"/>
                </a:solidFill>
              </a:rPr>
              <a:t>M135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M155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M09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G0 G28 H0.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G53 X0. Y0.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G18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G99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6400" b="0" dirty="0">
                <a:solidFill>
                  <a:schemeClr val="tx1"/>
                </a:solidFill>
              </a:rPr>
              <a:t>M01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9842" y="2420197"/>
            <a:ext cx="3716634" cy="4279851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M133</a:t>
            </a:r>
            <a:r>
              <a:rPr lang="en-US" sz="2000" dirty="0">
                <a:solidFill>
                  <a:schemeClr val="tx1"/>
                </a:solidFill>
              </a:rPr>
              <a:t>- Live Tool Forward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P</a:t>
            </a:r>
            <a:r>
              <a:rPr lang="en-US" sz="1800" dirty="0">
                <a:solidFill>
                  <a:schemeClr val="tx1"/>
                </a:solidFill>
              </a:rPr>
              <a:t> sets the speed</a:t>
            </a:r>
          </a:p>
          <a:p>
            <a:pPr lvl="2"/>
            <a:r>
              <a:rPr lang="en-US" sz="1600" b="1" dirty="0">
                <a:solidFill>
                  <a:schemeClr val="tx1"/>
                </a:solidFill>
              </a:rPr>
              <a:t>M133 P500- </a:t>
            </a:r>
            <a:r>
              <a:rPr lang="en-US" sz="1600" dirty="0">
                <a:solidFill>
                  <a:schemeClr val="tx1"/>
                </a:solidFill>
              </a:rPr>
              <a:t>would turn the tool on at 500 RPM</a:t>
            </a:r>
          </a:p>
          <a:p>
            <a:pPr marL="731520" lvl="2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M134</a:t>
            </a:r>
            <a:r>
              <a:rPr lang="en-US" sz="2000" dirty="0">
                <a:solidFill>
                  <a:schemeClr val="tx1"/>
                </a:solidFill>
              </a:rPr>
              <a:t>- Live Tool Reverse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M135</a:t>
            </a:r>
            <a:r>
              <a:rPr lang="en-US" sz="2000" dirty="0">
                <a:solidFill>
                  <a:schemeClr val="tx1"/>
                </a:solidFill>
              </a:rPr>
              <a:t>- Live Tool Stop</a:t>
            </a:r>
          </a:p>
          <a:p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29150" y="1919931"/>
            <a:ext cx="2444510" cy="4627518"/>
          </a:xfrm>
        </p:spPr>
        <p:txBody>
          <a:bodyPr>
            <a:normAutofit lnSpcReduction="10000"/>
          </a:bodyPr>
          <a:lstStyle/>
          <a:p>
            <a:pPr marL="342900" lvl="1" indent="0">
              <a:buNone/>
            </a:pPr>
            <a:endParaRPr lang="en-US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G98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M154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G0 G54 C0. Y1.0 X1.0 Z.1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M14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b="1" dirty="0">
                <a:solidFill>
                  <a:srgbClr val="FF0000"/>
                </a:solidFill>
              </a:rPr>
              <a:t>G97 M133 P1500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M08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G1 Y-1.0 F15.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G0 X1.5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Y1.0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X1.0 M15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C90.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G1 Y-1.0 F15.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G0 X1.5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Y1.0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/>
              <a:t>X1.0 M15</a:t>
            </a:r>
          </a:p>
          <a:p>
            <a:endParaRPr lang="en-US" dirty="0"/>
          </a:p>
        </p:txBody>
      </p:sp>
      <p:cxnSp>
        <p:nvCxnSpPr>
          <p:cNvPr id="7" name="Elbow Connector 6"/>
          <p:cNvCxnSpPr/>
          <p:nvPr/>
        </p:nvCxnSpPr>
        <p:spPr>
          <a:xfrm rot="5400000" flipH="1" flipV="1">
            <a:off x="4929848" y="3848544"/>
            <a:ext cx="4127190" cy="598690"/>
          </a:xfrm>
          <a:prstGeom prst="bentConnector3">
            <a:avLst>
              <a:gd name="adj1" fmla="val 10362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5851405" y="6194231"/>
            <a:ext cx="842693" cy="172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749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the C 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The spindle is normally used as a high RPM rotating feature on a lathe</a:t>
            </a:r>
          </a:p>
          <a:p>
            <a:r>
              <a:rPr lang="en-US" sz="2000" dirty="0">
                <a:solidFill>
                  <a:schemeClr val="tx1"/>
                </a:solidFill>
              </a:rPr>
              <a:t>With a live tooling lathe, the spindle has the capability to be engaged as a fine increment rotary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40263" y="2961121"/>
            <a:ext cx="3636962" cy="2608983"/>
          </a:xfrm>
        </p:spPr>
      </p:pic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688" y="5583167"/>
            <a:ext cx="1138910" cy="3826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918" y="5835137"/>
            <a:ext cx="328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Haas Automation Inc. “Y axis Motion." </a:t>
            </a:r>
            <a:r>
              <a:rPr lang="en-US" sz="900" i="1" dirty="0"/>
              <a:t>Lathe Operator's Manual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.: Haas Automation Inc., 2014. 255. Print.</a:t>
            </a:r>
          </a:p>
        </p:txBody>
      </p:sp>
    </p:spTree>
    <p:extLst>
      <p:ext uri="{BB962C8B-B14F-4D97-AF65-F5344CB8AC3E}">
        <p14:creationId xmlns:p14="http://schemas.microsoft.com/office/powerpoint/2010/main" val="17901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the C axis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9305" y="1926262"/>
            <a:ext cx="3636980" cy="7592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New Codes: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2685552"/>
            <a:ext cx="3636981" cy="3396593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M154</a:t>
            </a:r>
            <a:r>
              <a:rPr lang="en-US" sz="2000" dirty="0">
                <a:solidFill>
                  <a:schemeClr val="tx1"/>
                </a:solidFill>
              </a:rPr>
              <a:t>- C axis engage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M155</a:t>
            </a:r>
            <a:r>
              <a:rPr lang="en-US" sz="2000" dirty="0">
                <a:solidFill>
                  <a:schemeClr val="tx1"/>
                </a:solidFill>
              </a:rPr>
              <a:t>- C axis disengage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M14</a:t>
            </a:r>
            <a:r>
              <a:rPr lang="en-US" sz="2000" dirty="0">
                <a:solidFill>
                  <a:schemeClr val="tx1"/>
                </a:solidFill>
              </a:rPr>
              <a:t>- Clamp Spindle</a:t>
            </a:r>
          </a:p>
          <a:p>
            <a:pPr marL="514350" lvl="2">
              <a:spcBef>
                <a:spcPts val="750"/>
              </a:spcBef>
            </a:pPr>
            <a:r>
              <a:rPr lang="en-US" sz="1800" dirty="0">
                <a:solidFill>
                  <a:schemeClr val="tx1"/>
                </a:solidFill>
              </a:rPr>
              <a:t>Used for clamping the C axis while making cuts with live tooling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M15</a:t>
            </a:r>
            <a:r>
              <a:rPr lang="en-US" sz="2000" dirty="0">
                <a:solidFill>
                  <a:schemeClr val="tx1"/>
                </a:solidFill>
              </a:rPr>
              <a:t>- Unclamp spindle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H</a:t>
            </a:r>
            <a:r>
              <a:rPr lang="en-US" sz="1800" dirty="0">
                <a:solidFill>
                  <a:schemeClr val="tx1"/>
                </a:solidFill>
              </a:rPr>
              <a:t> sends the C axis home incrementally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277253"/>
            <a:ext cx="1771650" cy="473987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%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O01234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G19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G98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FF0000"/>
                </a:solidFill>
              </a:rPr>
              <a:t>M154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G0 G54 C0. Y1.0 X1.0 Z.1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FF0000"/>
                </a:solidFill>
              </a:rPr>
              <a:t>M14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G97 M133 P1500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M08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G1 Y-1.0 F15.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G0 X1.5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Y1.0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X1.0 </a:t>
            </a:r>
            <a:r>
              <a:rPr lang="en-US" sz="1400" b="1" dirty="0">
                <a:solidFill>
                  <a:srgbClr val="FF0000"/>
                </a:solidFill>
              </a:rPr>
              <a:t>M15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C90.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G1 Y-1.0 F15.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G0 X1.5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Y1.0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>
                <a:solidFill>
                  <a:schemeClr val="tx1"/>
                </a:solidFill>
              </a:rPr>
              <a:t>X1.0 M15</a:t>
            </a:r>
          </a:p>
          <a:p>
            <a:endParaRPr lang="en-US" sz="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88705" y="2277253"/>
            <a:ext cx="1454654" cy="421318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FF0000"/>
                </a:solidFill>
              </a:rPr>
              <a:t>C180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G1 Y-1.0 F15.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G0 X1.5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Y1.0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X1.0 M15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FF0000"/>
                </a:solidFill>
              </a:rPr>
              <a:t>C270.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G1 Y-1.0 F15.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G0 X1.5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Y1.0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X1.0 M15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M135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FF0000"/>
                </a:solidFill>
              </a:rPr>
              <a:t>M155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M09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G0 G28 H0.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G53 X0. Y0. W0.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G18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G99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M01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4666861" y="4136922"/>
            <a:ext cx="4327899" cy="608562"/>
          </a:xfrm>
          <a:prstGeom prst="bentConnector3">
            <a:avLst>
              <a:gd name="adj1" fmla="val 10354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514975" y="6605153"/>
            <a:ext cx="10115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6528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796</TotalTime>
  <Words>663</Words>
  <Application>Microsoft Office PowerPoint</Application>
  <PresentationFormat>On-screen Show (4:3)</PresentationFormat>
  <Paragraphs>144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Adobe Heiti Std R</vt:lpstr>
      <vt:lpstr>Arial</vt:lpstr>
      <vt:lpstr>Calibri</vt:lpstr>
      <vt:lpstr>Century Gothic</vt:lpstr>
      <vt:lpstr>Wingdings 3</vt:lpstr>
      <vt:lpstr>Ion Boardroom</vt:lpstr>
      <vt:lpstr>Live Tooling Lathes</vt:lpstr>
      <vt:lpstr>Live Tooling Lathes</vt:lpstr>
      <vt:lpstr>Axial Tools</vt:lpstr>
      <vt:lpstr>Axial Tools</vt:lpstr>
      <vt:lpstr>Radial Tools</vt:lpstr>
      <vt:lpstr>Radial Tools</vt:lpstr>
      <vt:lpstr>Starting the Live Tooling</vt:lpstr>
      <vt:lpstr>Engaging the C axis</vt:lpstr>
      <vt:lpstr>Engaging the C axis</vt:lpstr>
      <vt:lpstr>Engaging the Y Axis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40</cp:revision>
  <dcterms:created xsi:type="dcterms:W3CDTF">2015-02-02T13:01:07Z</dcterms:created>
  <dcterms:modified xsi:type="dcterms:W3CDTF">2016-07-14T23:56:15Z</dcterms:modified>
  <cp:contentStatus/>
</cp:coreProperties>
</file>