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0" r:id="rId1"/>
    <p:sldMasterId id="2147483768" r:id="rId2"/>
  </p:sldMasterIdLst>
  <p:notesMasterIdLst>
    <p:notesMasterId r:id="rId24"/>
  </p:notesMasterIdLst>
  <p:handoutMasterIdLst>
    <p:handoutMasterId r:id="rId25"/>
  </p:handoutMasterIdLst>
  <p:sldIdLst>
    <p:sldId id="256" r:id="rId3"/>
    <p:sldId id="265" r:id="rId4"/>
    <p:sldId id="259" r:id="rId5"/>
    <p:sldId id="266" r:id="rId6"/>
    <p:sldId id="260" r:id="rId7"/>
    <p:sldId id="258" r:id="rId8"/>
    <p:sldId id="261" r:id="rId9"/>
    <p:sldId id="262" r:id="rId10"/>
    <p:sldId id="263" r:id="rId11"/>
    <p:sldId id="264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tson, Devin K." initials="WDK" lastIdx="2" clrIdx="0">
    <p:extLst>
      <p:ext uri="{19B8F6BF-5375-455C-9EA6-DF929625EA0E}">
        <p15:presenceInfo xmlns:p15="http://schemas.microsoft.com/office/powerpoint/2012/main" userId="S-1-5-21-1424163670-634221917-1538882281-40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03DFF8C-3225-40E6-AE75-B31C82DEF001}" type="datetimeFigureOut">
              <a:rPr lang="en-US" smtClean="0"/>
              <a:t>7/14/2016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737CFC4-39B9-4DE2-ABE8-4589F4142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9593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2E93BDA-C914-465A-A1D3-F1C939491D58}" type="datetimeFigureOut">
              <a:rPr lang="en-CA" smtClean="0"/>
              <a:t>2016-07-14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DD7D4A6-4A0B-467A-9DD0-ED1A566B65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3524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7D4A6-4A0B-467A-9DD0-ED1A566B65B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0699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85F3DC75-8C5C-4914-8E53-A41F2CEC1B50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075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FFD14-A2C9-48FB-B482-C75FC96FB6DC}" type="datetime1">
              <a:rPr lang="en-US" smtClean="0"/>
              <a:t>7/14/2016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349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4DCA2-7963-4B6B-A13E-BFA4EC69A375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557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E832-CAFF-470B-A79C-366DBEEC4A5B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4808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8C62A-B40A-43C5-B40F-92D5E4BAA69C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31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8177D-9313-4DBA-9FB7-79B78A41C77D}" type="datetime1">
              <a:rPr lang="en-US" smtClean="0"/>
              <a:t>7/14/2016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17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C9C5A-06D1-4231-B0C7-B0460CAD22F4}" type="datetime1">
              <a:rPr lang="en-US" smtClean="0"/>
              <a:t>7/14/2016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2530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1ED8-157B-43EE-B209-AB0E7894F260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3322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81AB-63FB-4CE6-A31D-E7D3E4C1284A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6840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AF8DD645-B9B4-46EE-B031-35C24A448A04}" type="datetimeFigureOut">
              <a:rPr lang="en-US" smtClean="0">
                <a:solidFill>
                  <a:prstClr val="white"/>
                </a:solidFill>
              </a:rPr>
              <a:pPr/>
              <a:t>7/14/2016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
              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04091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993E9-CEF0-47B7-AEA6-AFACC79966BA}" type="datetimeFigureOut">
              <a:rPr lang="en-US" smtClean="0">
                <a:solidFill>
                  <a:srgbClr val="B01513"/>
                </a:solidFill>
              </a:rPr>
              <a:pPr/>
              <a:t>7/14/2016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78172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53192-745E-4095-9246-146681907246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4745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4F47-3A99-4701-A7D9-FE6C4D9DA92E}" type="datetimeFigureOut">
              <a:rPr lang="en-US" smtClean="0">
                <a:solidFill>
                  <a:srgbClr val="B01513"/>
                </a:solidFill>
              </a:rPr>
              <a:pPr/>
              <a:t>7/14/2016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273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62588-EC5C-453B-A942-AA1C7EFEEF33}" type="datetimeFigureOut">
              <a:rPr lang="en-US" smtClean="0">
                <a:solidFill>
                  <a:srgbClr val="B01513"/>
                </a:solidFill>
              </a:rPr>
              <a:pPr/>
              <a:t>7/14/2016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388711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D575-BDA5-4AAF-81DC-5D38C213A391}" type="datetimeFigureOut">
              <a:rPr lang="en-US" smtClean="0">
                <a:solidFill>
                  <a:srgbClr val="B01513"/>
                </a:solidFill>
              </a:rPr>
              <a:pPr/>
              <a:t>7/14/2016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495807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C5B0-21BA-48EA-B067-5E37072B4F18}" type="datetimeFigureOut">
              <a:rPr lang="en-US" smtClean="0">
                <a:solidFill>
                  <a:srgbClr val="B01513"/>
                </a:solidFill>
              </a:rPr>
              <a:pPr/>
              <a:t>7/14/2016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724871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959AD-49F4-478E-A013-BE606CDD1B41}" type="datetimeFigureOut">
              <a:rPr lang="en-US" smtClean="0">
                <a:solidFill>
                  <a:srgbClr val="B01513"/>
                </a:solidFill>
              </a:rPr>
              <a:pPr/>
              <a:t>7/14/2016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957479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E8D2-BCEE-4D3D-AE6D-93BD204BAD0C}" type="datetimeFigureOut">
              <a:rPr lang="en-US" smtClean="0">
                <a:solidFill>
                  <a:srgbClr val="B01513"/>
                </a:solidFill>
              </a:rPr>
              <a:pPr/>
              <a:t>7/14/2016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1233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110E-D48F-4A61-BE6D-11D38A61FE05}" type="datetimeFigureOut">
              <a:rPr lang="en-US" smtClean="0">
                <a:solidFill>
                  <a:srgbClr val="B01513"/>
                </a:solidFill>
              </a:rPr>
              <a:pPr/>
              <a:t>7/14/2016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0810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E700-EF95-463F-B75A-2CDEC15C5A37}" type="datetimeFigureOut">
              <a:rPr lang="en-US" smtClean="0">
                <a:solidFill>
                  <a:srgbClr val="B01513"/>
                </a:solidFill>
              </a:rPr>
              <a:pPr/>
              <a:t>7/14/2016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3443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6CC6-9B37-4318-8876-62F2332BE330}" type="datetimeFigureOut">
              <a:rPr lang="en-US" smtClean="0">
                <a:solidFill>
                  <a:srgbClr val="B01513"/>
                </a:solidFill>
              </a:rPr>
              <a:pPr/>
              <a:t>7/14/2016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1738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z="8000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z="8000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C7781-F104-4BD5-BC26-3DB2DD695986}" type="datetimeFigureOut">
              <a:rPr lang="en-US" smtClean="0">
                <a:solidFill>
                  <a:srgbClr val="B01513"/>
                </a:solidFill>
              </a:rPr>
              <a:pPr/>
              <a:t>7/14/2016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342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E09BE-71EC-4D57-8E02-BE999EAFB052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9132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B9AD0-4BAD-48BB-B06C-62CAB66B1652}" type="datetimeFigureOut">
              <a:rPr lang="en-US" smtClean="0">
                <a:solidFill>
                  <a:srgbClr val="B01513"/>
                </a:solidFill>
              </a:rPr>
              <a:pPr/>
              <a:t>7/14/2016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7065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7D66-9247-4313-B245-9F882A4407CD}" type="datetimeFigureOut">
              <a:rPr lang="en-US" smtClean="0">
                <a:solidFill>
                  <a:srgbClr val="B01513"/>
                </a:solidFill>
              </a:rPr>
              <a:pPr/>
              <a:t>7/14/2016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2730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022A5-2C49-4E61-8AF1-56B5ABF57608}" type="datetimeFigureOut">
              <a:rPr lang="en-US" smtClean="0">
                <a:solidFill>
                  <a:srgbClr val="B01513"/>
                </a:solidFill>
              </a:rPr>
              <a:pPr/>
              <a:t>7/14/2016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4389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580A0-ED6C-4884-9FFE-87471827F59A}" type="datetimeFigureOut">
              <a:rPr lang="en-US" smtClean="0">
                <a:solidFill>
                  <a:srgbClr val="B01513"/>
                </a:solidFill>
              </a:rPr>
              <a:pPr/>
              <a:t>7/14/2016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4291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4D98-3273-47CE-B312-A00AAFA2779F}" type="datetimeFigureOut">
              <a:rPr lang="en-US" smtClean="0">
                <a:solidFill>
                  <a:srgbClr val="B01513"/>
                </a:solidFill>
              </a:rPr>
              <a:pPr/>
              <a:t>7/14/2016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B01513"/>
                </a:solidFill>
              </a:rPr>
              <a:t>
              </a:t>
            </a:r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523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C93E-F457-40CA-AD7F-2A788E7D46AE}" type="datetime1">
              <a:rPr lang="en-US" smtClean="0"/>
              <a:t>7/14/2016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150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004CB-0987-43E9-867E-C942AC250465}" type="datetime1">
              <a:rPr lang="en-US" smtClean="0"/>
              <a:t>7/14/2016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129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EF96-8A45-4BCA-9C91-13406AC76656}" type="datetime1">
              <a:rPr lang="en-US" smtClean="0"/>
              <a:t>7/14/2016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391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09808-023F-4737-94A2-F6685EF1522D}" type="datetime1">
              <a:rPr lang="en-US" smtClean="0"/>
              <a:t>7/14/2016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64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F0F2-0469-468D-B1A9-A60D2BECBB55}" type="datetime1">
              <a:rPr lang="en-US" smtClean="0"/>
              <a:t>7/14/2016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142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6565-6A34-4860-9469-65EAA6E028A5}" type="datetime1">
              <a:rPr lang="en-US" smtClean="0"/>
              <a:t>7/14/2016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011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9501C011-7EE0-485B-B324-2B4D7A2EA44B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333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D7331E91-9015-415B-BDE7-59CB566CB5F5}" type="datetimeFigureOut">
              <a:rPr lang="en-US" dirty="0">
                <a:solidFill>
                  <a:srgbClr val="B01513"/>
                </a:solidFill>
              </a:rPr>
              <a:pPr/>
              <a:t>7/14/2016</a:t>
            </a:fld>
            <a:endParaRPr lang="en-US" dirty="0">
              <a:solidFill>
                <a:srgbClr val="B0151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r>
              <a:rPr lang="en-US" dirty="0">
                <a:solidFill>
                  <a:srgbClr val="B01513"/>
                </a:solidFill>
              </a:rPr>
              <a:t>
             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83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ransition>
    <p:fade/>
  </p:transition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7585" y="1729642"/>
            <a:ext cx="8246853" cy="2554983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Live Tooling Lathes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39" y="4355960"/>
            <a:ext cx="5917679" cy="861420"/>
          </a:xfrm>
        </p:spPr>
        <p:txBody>
          <a:bodyPr/>
          <a:lstStyle/>
          <a:p>
            <a:r>
              <a:rPr lang="en-US" b="1">
                <a:solidFill>
                  <a:schemeClr val="tx1"/>
                </a:solidFill>
              </a:rPr>
              <a:t>Lecture 4- pLANES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243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G19 Plane Selection Guide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337270869"/>
              </p:ext>
            </p:extLst>
          </p:nvPr>
        </p:nvGraphicFramePr>
        <p:xfrm>
          <a:off x="866441" y="2903268"/>
          <a:ext cx="7371451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7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5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84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Cycle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Feedrate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G241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CROSS</a:t>
                      </a:r>
                      <a:r>
                        <a:rPr lang="en-US" baseline="0" dirty="0"/>
                        <a:t> DRILL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G242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CROSS DRILLW/ DWELL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G243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CROSS DRILL W/ PECK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G195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RIGID TAP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G196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RIGID TAP LEFT HAND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16028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Axial Drilling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Let’s look at programing axial canned drilling cycles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We know we will need to use the </a:t>
            </a:r>
            <a:r>
              <a:rPr lang="en-US" sz="1800" b="1" dirty="0">
                <a:solidFill>
                  <a:schemeClr val="tx1"/>
                </a:solidFill>
              </a:rPr>
              <a:t>G18</a:t>
            </a:r>
            <a:r>
              <a:rPr lang="en-US" sz="1800" dirty="0">
                <a:solidFill>
                  <a:schemeClr val="tx1"/>
                </a:solidFill>
              </a:rPr>
              <a:t> plane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We will need to use the X, Z and C axis for these holes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An axial live tool will be needed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5" t="5922" r="6738" b="14122"/>
          <a:stretch/>
        </p:blipFill>
        <p:spPr>
          <a:xfrm>
            <a:off x="5082487" y="2831300"/>
            <a:ext cx="3387437" cy="2727837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86264" y="5969573"/>
            <a:ext cx="3288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Productivity Inc. “</a:t>
            </a:r>
            <a:r>
              <a:rPr lang="en-US" sz="900" i="1" dirty="0"/>
              <a:t>Axial machining." Live Tool For has Lathes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.: Productivity </a:t>
            </a:r>
            <a:r>
              <a:rPr lang="en-US" sz="900" i="1" dirty="0"/>
              <a:t>Inc.</a:t>
            </a:r>
            <a:r>
              <a:rPr lang="en-US" sz="900" dirty="0"/>
              <a:t>, 2012. 13. Print.</a:t>
            </a:r>
          </a:p>
        </p:txBody>
      </p:sp>
    </p:spTree>
    <p:extLst>
      <p:ext uri="{BB962C8B-B14F-4D97-AF65-F5344CB8AC3E}">
        <p14:creationId xmlns:p14="http://schemas.microsoft.com/office/powerpoint/2010/main" val="13282078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794091"/>
            <a:ext cx="6345260" cy="709865"/>
          </a:xfrm>
        </p:spPr>
        <p:txBody>
          <a:bodyPr/>
          <a:lstStyle/>
          <a:p>
            <a:r>
              <a:rPr lang="en-US" dirty="0"/>
              <a:t>Axial Drilling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433123" y="2443938"/>
            <a:ext cx="5094842" cy="422163"/>
          </a:xfrm>
        </p:spPr>
        <p:txBody>
          <a:bodyPr/>
          <a:lstStyle/>
          <a:p>
            <a:r>
              <a:rPr lang="en-US" sz="2000" b="1" dirty="0">
                <a:solidFill>
                  <a:schemeClr val="tx1"/>
                </a:solidFill>
              </a:rPr>
              <a:t>Example Program using G81: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293" y="2866101"/>
            <a:ext cx="2998937" cy="3630292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quarter" idx="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8" t="5026" r="5763" b="13295"/>
          <a:stretch/>
        </p:blipFill>
        <p:spPr>
          <a:xfrm>
            <a:off x="5527964" y="3223256"/>
            <a:ext cx="2805546" cy="2265219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162722"/>
            <a:ext cx="791308" cy="767687"/>
          </a:xfrm>
        </p:spPr>
        <p:txBody>
          <a:bodyPr/>
          <a:lstStyle/>
          <a:p>
            <a:fld id="{709F97E1-11E3-4FDA-9BDE-E97A8136029E}" type="slidenum">
              <a:rPr lang="en-US" smtClean="0"/>
              <a:pPr/>
              <a:t>12</a:t>
            </a:fld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422623" y="3399902"/>
            <a:ext cx="909670" cy="103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460890" y="4658735"/>
            <a:ext cx="909670" cy="103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4855" y="3129737"/>
            <a:ext cx="1027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Plane Selection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33122" y="4397125"/>
            <a:ext cx="1027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Canned Cycle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31230" y="5750913"/>
            <a:ext cx="3288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Productivity Inc. “</a:t>
            </a:r>
            <a:r>
              <a:rPr lang="en-US" sz="900" i="1" dirty="0"/>
              <a:t>Axial machining." Live Tool For has Lathes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.: Productivity </a:t>
            </a:r>
            <a:r>
              <a:rPr lang="en-US" sz="900" i="1" dirty="0"/>
              <a:t>Inc.</a:t>
            </a:r>
            <a:r>
              <a:rPr lang="en-US" sz="900" dirty="0"/>
              <a:t>, 2012. 13. Print.</a:t>
            </a:r>
          </a:p>
        </p:txBody>
      </p:sp>
    </p:spTree>
    <p:extLst>
      <p:ext uri="{BB962C8B-B14F-4D97-AF65-F5344CB8AC3E}">
        <p14:creationId xmlns:p14="http://schemas.microsoft.com/office/powerpoint/2010/main" val="7574560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Axial Drilling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866441" y="2204604"/>
            <a:ext cx="4245865" cy="422163"/>
          </a:xfrm>
        </p:spPr>
        <p:txBody>
          <a:bodyPr/>
          <a:lstStyle/>
          <a:p>
            <a:r>
              <a:rPr lang="en-US" sz="2000" b="1" dirty="0">
                <a:solidFill>
                  <a:schemeClr val="tx1"/>
                </a:solidFill>
              </a:rPr>
              <a:t>C Axis Positioning: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666" b="29066"/>
          <a:stretch/>
        </p:blipFill>
        <p:spPr>
          <a:xfrm>
            <a:off x="1282055" y="4004406"/>
            <a:ext cx="4499426" cy="1340731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quarter" idx="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8" t="5026" r="5763" b="13295"/>
          <a:stretch/>
        </p:blipFill>
        <p:spPr>
          <a:xfrm>
            <a:off x="5527964" y="3356264"/>
            <a:ext cx="2805546" cy="2265219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80740" y="2576946"/>
            <a:ext cx="3636979" cy="35306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b="0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866441" y="2626767"/>
            <a:ext cx="3993040" cy="13168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b="0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Century Gothic" panose="020B0502020202020204" pitchFamily="34" charset="0"/>
              <a:buChar char="►"/>
            </a:pPr>
            <a:r>
              <a:rPr lang="en-US" sz="2000" dirty="0">
                <a:solidFill>
                  <a:schemeClr val="tx1"/>
                </a:solidFill>
              </a:rPr>
              <a:t>During canned cycles, the C axis can be used for positioning just like the XY axis can be used: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86734" y="5900293"/>
            <a:ext cx="3288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Productivity Inc. “</a:t>
            </a:r>
            <a:r>
              <a:rPr lang="en-US" sz="900" i="1" dirty="0"/>
              <a:t>Axial machining." Live Tool For has Lathes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.: Productivity </a:t>
            </a:r>
            <a:r>
              <a:rPr lang="en-US" sz="900" i="1" dirty="0"/>
              <a:t>Inc.</a:t>
            </a:r>
            <a:r>
              <a:rPr lang="en-US" sz="900" dirty="0"/>
              <a:t>, 2012. 13. Print.</a:t>
            </a:r>
          </a:p>
        </p:txBody>
      </p:sp>
    </p:spTree>
    <p:extLst>
      <p:ext uri="{BB962C8B-B14F-4D97-AF65-F5344CB8AC3E}">
        <p14:creationId xmlns:p14="http://schemas.microsoft.com/office/powerpoint/2010/main" val="9968194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Axial Drilling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1057633" y="2471233"/>
            <a:ext cx="3830251" cy="422163"/>
          </a:xfrm>
        </p:spPr>
        <p:txBody>
          <a:bodyPr/>
          <a:lstStyle/>
          <a:p>
            <a:r>
              <a:rPr lang="en-US" sz="2000" b="1" dirty="0">
                <a:solidFill>
                  <a:schemeClr val="tx1"/>
                </a:solidFill>
              </a:rPr>
              <a:t>Example Program using G83: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8" t="5026" r="5763" b="13295"/>
          <a:stretch/>
        </p:blipFill>
        <p:spPr>
          <a:xfrm>
            <a:off x="5527964" y="3356264"/>
            <a:ext cx="2805546" cy="2265219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14</a:t>
            </a:fld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441756" y="3573781"/>
            <a:ext cx="909670" cy="103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460890" y="4791743"/>
            <a:ext cx="909670" cy="103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4855" y="3262745"/>
            <a:ext cx="1027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Plane Selection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33122" y="4530133"/>
            <a:ext cx="1027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Canned Cycle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560" y="3077959"/>
            <a:ext cx="2827742" cy="3427567"/>
          </a:xfrm>
        </p:spPr>
      </p:pic>
      <p:sp>
        <p:nvSpPr>
          <p:cNvPr id="12" name="TextBox 11"/>
          <p:cNvSpPr txBox="1"/>
          <p:nvPr/>
        </p:nvSpPr>
        <p:spPr>
          <a:xfrm>
            <a:off x="5372672" y="5860243"/>
            <a:ext cx="3288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Productivity Inc. “</a:t>
            </a:r>
            <a:r>
              <a:rPr lang="en-US" sz="900" i="1" dirty="0"/>
              <a:t>Axial machining." Live Tool For has Lathes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.: Productivity </a:t>
            </a:r>
            <a:r>
              <a:rPr lang="en-US" sz="900" i="1" dirty="0"/>
              <a:t>Inc.</a:t>
            </a:r>
            <a:r>
              <a:rPr lang="en-US" sz="900" dirty="0"/>
              <a:t>, 2012. 13. Print.</a:t>
            </a:r>
          </a:p>
        </p:txBody>
      </p:sp>
    </p:spTree>
    <p:extLst>
      <p:ext uri="{BB962C8B-B14F-4D97-AF65-F5344CB8AC3E}">
        <p14:creationId xmlns:p14="http://schemas.microsoft.com/office/powerpoint/2010/main" val="27961704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Radial Drilling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1836762"/>
            <a:ext cx="7410785" cy="759290"/>
          </a:xfrm>
        </p:spPr>
        <p:txBody>
          <a:bodyPr/>
          <a:lstStyle/>
          <a:p>
            <a:r>
              <a:rPr lang="en-US" sz="2000" b="1" dirty="0">
                <a:solidFill>
                  <a:schemeClr val="tx1"/>
                </a:solidFill>
              </a:rPr>
              <a:t>Radial Drilling using G241, G242, G243: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2648305"/>
            <a:ext cx="3636978" cy="3651364"/>
          </a:xfrm>
        </p:spPr>
        <p:txBody>
          <a:bodyPr>
            <a:normAutofit fontScale="92500" lnSpcReduction="20000"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Let’s look at drilling holes on the diameter of the part:</a:t>
            </a:r>
          </a:p>
          <a:p>
            <a:pPr lvl="1"/>
            <a:r>
              <a:rPr lang="en-US" sz="1900" dirty="0">
                <a:solidFill>
                  <a:schemeClr val="tx1"/>
                </a:solidFill>
              </a:rPr>
              <a:t>Use the </a:t>
            </a:r>
            <a:r>
              <a:rPr lang="en-US" sz="1900" b="1" dirty="0">
                <a:solidFill>
                  <a:schemeClr val="tx1"/>
                </a:solidFill>
              </a:rPr>
              <a:t>G19</a:t>
            </a:r>
            <a:r>
              <a:rPr lang="en-US" sz="1900" dirty="0">
                <a:solidFill>
                  <a:schemeClr val="tx1"/>
                </a:solidFill>
              </a:rPr>
              <a:t> plane</a:t>
            </a:r>
          </a:p>
          <a:p>
            <a:pPr lvl="1"/>
            <a:r>
              <a:rPr lang="en-US" sz="1900" dirty="0">
                <a:solidFill>
                  <a:schemeClr val="tx1"/>
                </a:solidFill>
              </a:rPr>
              <a:t>A Radial live tooling holder will be needed</a:t>
            </a:r>
          </a:p>
          <a:p>
            <a:pPr lvl="1"/>
            <a:r>
              <a:rPr lang="en-US" sz="1900" dirty="0">
                <a:solidFill>
                  <a:schemeClr val="tx1"/>
                </a:solidFill>
              </a:rPr>
              <a:t>Remember that the machine still reads diameter </a:t>
            </a:r>
          </a:p>
          <a:p>
            <a:pPr lvl="2"/>
            <a:r>
              <a:rPr lang="en-US" sz="1700" dirty="0">
                <a:solidFill>
                  <a:schemeClr val="tx1"/>
                </a:solidFill>
              </a:rPr>
              <a:t>Depths and retracts still need to be programed to diameters and not radii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63" y="3505824"/>
            <a:ext cx="3636962" cy="1742377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86264" y="5969573"/>
            <a:ext cx="328800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Productivity Inc. “</a:t>
            </a:r>
            <a:r>
              <a:rPr lang="en-US" sz="900" i="1" dirty="0"/>
              <a:t>G241 Radial Drilling Canned Cycle." Live Tool For has Lathes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.: Productivity </a:t>
            </a:r>
            <a:r>
              <a:rPr lang="en-US" sz="900" i="1" dirty="0"/>
              <a:t>Inc.</a:t>
            </a:r>
            <a:r>
              <a:rPr lang="en-US" sz="900" dirty="0"/>
              <a:t>, 2012. 30. Print.</a:t>
            </a:r>
          </a:p>
        </p:txBody>
      </p:sp>
    </p:spTree>
    <p:extLst>
      <p:ext uri="{BB962C8B-B14F-4D97-AF65-F5344CB8AC3E}">
        <p14:creationId xmlns:p14="http://schemas.microsoft.com/office/powerpoint/2010/main" val="10422994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Radial Drilling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858" y="2320596"/>
            <a:ext cx="7808066" cy="759290"/>
          </a:xfrm>
        </p:spPr>
        <p:txBody>
          <a:bodyPr/>
          <a:lstStyle/>
          <a:p>
            <a:r>
              <a:rPr lang="en-US" sz="2000" b="1" dirty="0">
                <a:solidFill>
                  <a:schemeClr val="tx1"/>
                </a:solidFill>
              </a:rPr>
              <a:t>Radial Drilling using G241: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46" y="3229547"/>
            <a:ext cx="3956617" cy="2106877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962" y="3527543"/>
            <a:ext cx="3636962" cy="1742377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07440" y="5631643"/>
            <a:ext cx="328800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Productivity Inc. “</a:t>
            </a:r>
            <a:r>
              <a:rPr lang="en-US" sz="900" i="1" dirty="0"/>
              <a:t>G241 Radial Drilling Canned Cycle." Live Tool For has Lathes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.: Productivity </a:t>
            </a:r>
            <a:r>
              <a:rPr lang="en-US" sz="900" i="1" dirty="0"/>
              <a:t>Inc.</a:t>
            </a:r>
            <a:r>
              <a:rPr lang="en-US" sz="900" dirty="0"/>
              <a:t>, 2012. 30. Print.</a:t>
            </a:r>
          </a:p>
        </p:txBody>
      </p:sp>
    </p:spTree>
    <p:extLst>
      <p:ext uri="{BB962C8B-B14F-4D97-AF65-F5344CB8AC3E}">
        <p14:creationId xmlns:p14="http://schemas.microsoft.com/office/powerpoint/2010/main" val="29780437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Radial Drilling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0750" y="2115572"/>
            <a:ext cx="3636979" cy="759290"/>
          </a:xfrm>
        </p:spPr>
        <p:txBody>
          <a:bodyPr/>
          <a:lstStyle/>
          <a:p>
            <a:r>
              <a:rPr lang="en-US" sz="2000" b="1" dirty="0">
                <a:solidFill>
                  <a:schemeClr val="tx1"/>
                </a:solidFill>
              </a:rPr>
              <a:t>Radial Drilling using G241: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27" y="2949677"/>
            <a:ext cx="3842100" cy="3075039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508" y="3616007"/>
            <a:ext cx="3636962" cy="1742377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58986" y="5641581"/>
            <a:ext cx="328800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Productivity Inc. “</a:t>
            </a:r>
            <a:r>
              <a:rPr lang="en-US" sz="900" i="1" dirty="0"/>
              <a:t>G241 Radial Drilling Canned Cycle." Live Tool For has Lathes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.: Productivity </a:t>
            </a:r>
            <a:r>
              <a:rPr lang="en-US" sz="900" i="1" dirty="0"/>
              <a:t>Inc.</a:t>
            </a:r>
            <a:r>
              <a:rPr lang="en-US" sz="900" dirty="0"/>
              <a:t>, 2012. 30. Print.</a:t>
            </a:r>
          </a:p>
        </p:txBody>
      </p:sp>
    </p:spTree>
    <p:extLst>
      <p:ext uri="{BB962C8B-B14F-4D97-AF65-F5344CB8AC3E}">
        <p14:creationId xmlns:p14="http://schemas.microsoft.com/office/powerpoint/2010/main" val="28294471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Radial Drilling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2092" y="2190387"/>
            <a:ext cx="3636979" cy="759290"/>
          </a:xfrm>
        </p:spPr>
        <p:txBody>
          <a:bodyPr/>
          <a:lstStyle/>
          <a:p>
            <a:r>
              <a:rPr lang="en-US" sz="2000" b="1" dirty="0">
                <a:solidFill>
                  <a:schemeClr val="tx1"/>
                </a:solidFill>
              </a:rPr>
              <a:t>Radial Drilling using G242: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68" y="3118341"/>
            <a:ext cx="3842100" cy="2240043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385" y="3298917"/>
            <a:ext cx="3636962" cy="1742377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86264" y="5472616"/>
            <a:ext cx="328800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Productivity Inc. “</a:t>
            </a:r>
            <a:r>
              <a:rPr lang="en-US" sz="900" i="1" dirty="0"/>
              <a:t>G242 Radial Spot Drilling Canned Cycle." Live Tool For has Lathes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.: Productivity </a:t>
            </a:r>
            <a:r>
              <a:rPr lang="en-US" sz="900" i="1" dirty="0"/>
              <a:t>Inc.</a:t>
            </a:r>
            <a:r>
              <a:rPr lang="en-US" sz="900" dirty="0"/>
              <a:t>, 2012. 31. Print.</a:t>
            </a:r>
          </a:p>
        </p:txBody>
      </p:sp>
    </p:spTree>
    <p:extLst>
      <p:ext uri="{BB962C8B-B14F-4D97-AF65-F5344CB8AC3E}">
        <p14:creationId xmlns:p14="http://schemas.microsoft.com/office/powerpoint/2010/main" val="16558784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Radial Drilling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2092" y="1913675"/>
            <a:ext cx="3636979" cy="759290"/>
          </a:xfrm>
        </p:spPr>
        <p:txBody>
          <a:bodyPr/>
          <a:lstStyle/>
          <a:p>
            <a:r>
              <a:rPr lang="en-US" sz="2000" b="1" dirty="0">
                <a:solidFill>
                  <a:schemeClr val="tx1"/>
                </a:solidFill>
              </a:rPr>
              <a:t>Radial Drilling using G242: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20" y="2784652"/>
            <a:ext cx="3937589" cy="2960920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385" y="3304064"/>
            <a:ext cx="3636962" cy="1732082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36863" y="5237741"/>
            <a:ext cx="328800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Productivity Inc. “</a:t>
            </a:r>
            <a:r>
              <a:rPr lang="en-US" sz="900" i="1" dirty="0"/>
              <a:t>G242 Radial Spot Drilling Canned Cycle." Live Tool For has Lathes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.: Productivity </a:t>
            </a:r>
            <a:r>
              <a:rPr lang="en-US" sz="900" i="1" dirty="0"/>
              <a:t>Inc.</a:t>
            </a:r>
            <a:r>
              <a:rPr lang="en-US" sz="900" dirty="0"/>
              <a:t>, 2012. 31. Print.</a:t>
            </a:r>
          </a:p>
        </p:txBody>
      </p:sp>
    </p:spTree>
    <p:extLst>
      <p:ext uri="{BB962C8B-B14F-4D97-AF65-F5344CB8AC3E}">
        <p14:creationId xmlns:p14="http://schemas.microsoft.com/office/powerpoint/2010/main" val="2655659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Plane 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246814"/>
            <a:ext cx="3636979" cy="4558938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Different planes can be used to make different canned cycles and milling tool paths work correctly on a live tooling lathe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Drill or Mill- </a:t>
            </a:r>
            <a:r>
              <a:rPr lang="en-US" sz="2000" dirty="0">
                <a:solidFill>
                  <a:schemeClr val="tx1"/>
                </a:solidFill>
              </a:rPr>
              <a:t>refers to face work or axial work on a live tooling lathe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Cross Mill or Cross Drill- </a:t>
            </a:r>
            <a:r>
              <a:rPr lang="en-US" sz="2000" dirty="0">
                <a:solidFill>
                  <a:schemeClr val="tx1"/>
                </a:solidFill>
              </a:rPr>
              <a:t>refers to work on the OD or radial work on a live tooling lathe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63" y="3223581"/>
            <a:ext cx="3636962" cy="20840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73158" y="2561652"/>
            <a:ext cx="328800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Haas Automation Inc. “Axial and Radial Live Tooling." </a:t>
            </a:r>
            <a:r>
              <a:rPr lang="en-US" sz="900" i="1" dirty="0"/>
              <a:t>Lathe Operator's Manual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.: Haas Automation Inc., 2014. 242. Print.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86264" y="5969573"/>
            <a:ext cx="3288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Productivity Inc. “</a:t>
            </a:r>
            <a:r>
              <a:rPr lang="en-US" sz="900" i="1" dirty="0"/>
              <a:t>Plane Selection." Live Tool For has Lathes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.: Productivity </a:t>
            </a:r>
            <a:r>
              <a:rPr lang="en-US" sz="900" i="1" dirty="0"/>
              <a:t>Inc.</a:t>
            </a:r>
            <a:r>
              <a:rPr lang="en-US" sz="900" dirty="0"/>
              <a:t>, 2012. 10. Print.</a:t>
            </a:r>
          </a:p>
        </p:txBody>
      </p:sp>
    </p:spTree>
    <p:extLst>
      <p:ext uri="{BB962C8B-B14F-4D97-AF65-F5344CB8AC3E}">
        <p14:creationId xmlns:p14="http://schemas.microsoft.com/office/powerpoint/2010/main" val="30055713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Radial Drilling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2092" y="2190387"/>
            <a:ext cx="3636979" cy="759290"/>
          </a:xfrm>
        </p:spPr>
        <p:txBody>
          <a:bodyPr/>
          <a:lstStyle/>
          <a:p>
            <a:r>
              <a:rPr lang="en-US" sz="2000" b="1" dirty="0">
                <a:solidFill>
                  <a:schemeClr val="tx1"/>
                </a:solidFill>
              </a:rPr>
              <a:t>Radial Drilling using G243: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15" y="2991242"/>
            <a:ext cx="4083550" cy="2430829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4473" y="3178277"/>
            <a:ext cx="3712404" cy="1894873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86264" y="5472616"/>
            <a:ext cx="328800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Productivity Inc. “</a:t>
            </a:r>
            <a:r>
              <a:rPr lang="en-US" sz="900" i="1" dirty="0"/>
              <a:t>G243 Radial Peck Drilling Canned Cycle." Live Tool For has Lathes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.: Productivity </a:t>
            </a:r>
            <a:r>
              <a:rPr lang="en-US" sz="900" i="1" dirty="0"/>
              <a:t>Inc.</a:t>
            </a:r>
            <a:r>
              <a:rPr lang="en-US" sz="900" dirty="0"/>
              <a:t>, 2012. 33. Print.</a:t>
            </a:r>
          </a:p>
        </p:txBody>
      </p:sp>
    </p:spTree>
    <p:extLst>
      <p:ext uri="{BB962C8B-B14F-4D97-AF65-F5344CB8AC3E}">
        <p14:creationId xmlns:p14="http://schemas.microsoft.com/office/powerpoint/2010/main" val="11156128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Radial Drilling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2092" y="1913675"/>
            <a:ext cx="3636979" cy="759290"/>
          </a:xfrm>
        </p:spPr>
        <p:txBody>
          <a:bodyPr/>
          <a:lstStyle/>
          <a:p>
            <a:r>
              <a:rPr lang="en-US" sz="2000" b="1" dirty="0">
                <a:solidFill>
                  <a:schemeClr val="tx1"/>
                </a:solidFill>
              </a:rPr>
              <a:t>Radial Drilling using G243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66" y="2711617"/>
            <a:ext cx="3800512" cy="3000703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133" y="3304064"/>
            <a:ext cx="3393466" cy="1732082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973" y="5333624"/>
            <a:ext cx="4831786" cy="13172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81165" y="5712320"/>
            <a:ext cx="328800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Productivity Inc. “</a:t>
            </a:r>
            <a:r>
              <a:rPr lang="en-US" sz="900" i="1" dirty="0"/>
              <a:t>G243 Radial Peck Drilling Canned Cycle." Live Tool For has Lathes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.: Productivity </a:t>
            </a:r>
            <a:r>
              <a:rPr lang="en-US" sz="900" i="1" dirty="0"/>
              <a:t>Inc.</a:t>
            </a:r>
            <a:r>
              <a:rPr lang="en-US" sz="900" dirty="0"/>
              <a:t>, 2012. 33. Print.</a:t>
            </a:r>
          </a:p>
        </p:txBody>
      </p:sp>
    </p:spTree>
    <p:extLst>
      <p:ext uri="{BB962C8B-B14F-4D97-AF65-F5344CB8AC3E}">
        <p14:creationId xmlns:p14="http://schemas.microsoft.com/office/powerpoint/2010/main" val="2092754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Plane 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654901"/>
            <a:ext cx="4114800" cy="1809726"/>
          </a:xfrm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G17, G18, G19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What are these codes?</a:t>
            </a:r>
          </a:p>
          <a:p>
            <a:pPr lvl="2"/>
            <a:r>
              <a:rPr lang="en-US" sz="1800" b="1" dirty="0">
                <a:solidFill>
                  <a:schemeClr val="tx1"/>
                </a:solidFill>
              </a:rPr>
              <a:t>G17</a:t>
            </a:r>
            <a:r>
              <a:rPr lang="en-US" sz="1800" dirty="0">
                <a:solidFill>
                  <a:schemeClr val="tx1"/>
                </a:solidFill>
              </a:rPr>
              <a:t>-XY plane</a:t>
            </a:r>
          </a:p>
          <a:p>
            <a:pPr lvl="2"/>
            <a:r>
              <a:rPr lang="en-US" sz="1800" b="1" dirty="0">
                <a:solidFill>
                  <a:schemeClr val="tx1"/>
                </a:solidFill>
              </a:rPr>
              <a:t>G18</a:t>
            </a:r>
            <a:r>
              <a:rPr lang="en-US" sz="1800" dirty="0">
                <a:solidFill>
                  <a:schemeClr val="tx1"/>
                </a:solidFill>
              </a:rPr>
              <a:t>-XZ plane</a:t>
            </a:r>
          </a:p>
          <a:p>
            <a:pPr lvl="2"/>
            <a:r>
              <a:rPr lang="en-US" sz="1800" b="1" dirty="0">
                <a:solidFill>
                  <a:schemeClr val="tx1"/>
                </a:solidFill>
              </a:rPr>
              <a:t>G19</a:t>
            </a:r>
            <a:r>
              <a:rPr lang="en-US" sz="1800" dirty="0">
                <a:solidFill>
                  <a:schemeClr val="tx1"/>
                </a:solidFill>
              </a:rPr>
              <a:t>-YZ plane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071" y="3292845"/>
            <a:ext cx="4414927" cy="252985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</p:spPr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86264" y="5969573"/>
            <a:ext cx="3288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Productivity Inc. “</a:t>
            </a:r>
            <a:r>
              <a:rPr lang="en-US" sz="900" i="1" dirty="0"/>
              <a:t>Plane Selection." Live Tool For has Lathes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.: Productivity </a:t>
            </a:r>
            <a:r>
              <a:rPr lang="en-US" sz="900" i="1" dirty="0"/>
              <a:t>Inc.</a:t>
            </a:r>
            <a:r>
              <a:rPr lang="en-US" sz="900" dirty="0"/>
              <a:t>, 2012. 10. Print.</a:t>
            </a:r>
          </a:p>
        </p:txBody>
      </p:sp>
    </p:spTree>
    <p:extLst>
      <p:ext uri="{BB962C8B-B14F-4D97-AF65-F5344CB8AC3E}">
        <p14:creationId xmlns:p14="http://schemas.microsoft.com/office/powerpoint/2010/main" val="540679096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Plane Selection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14059" y="2276670"/>
            <a:ext cx="4539441" cy="4521238"/>
          </a:xfrm>
        </p:spPr>
        <p:txBody>
          <a:bodyPr>
            <a:normAutofit fontScale="92500" lnSpcReduction="10000"/>
          </a:bodyPr>
          <a:lstStyle/>
          <a:p>
            <a:r>
              <a:rPr lang="en-US" sz="2400" b="1" dirty="0">
                <a:solidFill>
                  <a:schemeClr val="tx1"/>
                </a:solidFill>
              </a:rPr>
              <a:t>What do these planes mean?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Plane selection (</a:t>
            </a:r>
            <a:r>
              <a:rPr lang="en-US" sz="2000" b="1" dirty="0">
                <a:solidFill>
                  <a:schemeClr val="tx1"/>
                </a:solidFill>
              </a:rPr>
              <a:t>G17, G18, G19</a:t>
            </a:r>
            <a:r>
              <a:rPr lang="en-US" sz="2000" dirty="0">
                <a:solidFill>
                  <a:schemeClr val="tx1"/>
                </a:solidFill>
              </a:rPr>
              <a:t>) determines the main plane of work.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Think of these planes as axis selection:  </a:t>
            </a:r>
          </a:p>
          <a:p>
            <a:pPr lvl="2"/>
            <a:r>
              <a:rPr lang="en-US" sz="1800" b="1" dirty="0">
                <a:solidFill>
                  <a:schemeClr val="tx1"/>
                </a:solidFill>
              </a:rPr>
              <a:t>G17</a:t>
            </a:r>
            <a:r>
              <a:rPr lang="en-US" sz="1800" dirty="0">
                <a:solidFill>
                  <a:schemeClr val="tx1"/>
                </a:solidFill>
              </a:rPr>
              <a:t> - the Z axis positions and the main cutting axis would be X and Y</a:t>
            </a:r>
          </a:p>
          <a:p>
            <a:pPr lvl="2"/>
            <a:r>
              <a:rPr lang="en-US" sz="1800" b="1" dirty="0">
                <a:solidFill>
                  <a:schemeClr val="tx1"/>
                </a:solidFill>
              </a:rPr>
              <a:t>G18</a:t>
            </a:r>
            <a:r>
              <a:rPr lang="en-US" sz="1800" dirty="0">
                <a:solidFill>
                  <a:schemeClr val="tx1"/>
                </a:solidFill>
              </a:rPr>
              <a:t> - the Y axis positions and the main cutting axis would be X and Z</a:t>
            </a:r>
          </a:p>
          <a:p>
            <a:pPr lvl="2"/>
            <a:r>
              <a:rPr lang="en-US" sz="1800" b="1" dirty="0">
                <a:solidFill>
                  <a:schemeClr val="tx1"/>
                </a:solidFill>
              </a:rPr>
              <a:t>G19 </a:t>
            </a:r>
            <a:r>
              <a:rPr lang="en-US" sz="1800" dirty="0">
                <a:solidFill>
                  <a:schemeClr val="tx1"/>
                </a:solidFill>
              </a:rPr>
              <a:t>- the X axis positions and the main cutting axis’ would be Y and Z.</a:t>
            </a:r>
          </a:p>
          <a:p>
            <a:pPr lvl="1"/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59" y="3220108"/>
            <a:ext cx="4133700" cy="252985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</p:spPr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6441" y="6019268"/>
            <a:ext cx="3288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Productivity Inc. “</a:t>
            </a:r>
            <a:r>
              <a:rPr lang="en-US" sz="900" i="1" dirty="0"/>
              <a:t>Plane Selection." Live Tool For has Lathes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.: Productivity </a:t>
            </a:r>
            <a:r>
              <a:rPr lang="en-US" sz="900" i="1" dirty="0"/>
              <a:t>Inc.</a:t>
            </a:r>
            <a:r>
              <a:rPr lang="en-US" sz="900" dirty="0"/>
              <a:t>, 2012. 10. Print.</a:t>
            </a:r>
          </a:p>
        </p:txBody>
      </p:sp>
    </p:spTree>
    <p:extLst>
      <p:ext uri="{BB962C8B-B14F-4D97-AF65-F5344CB8AC3E}">
        <p14:creationId xmlns:p14="http://schemas.microsoft.com/office/powerpoint/2010/main" val="1803383380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G17- Axial Milling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b="1" dirty="0">
                <a:solidFill>
                  <a:schemeClr val="tx1"/>
                </a:solidFill>
              </a:rPr>
              <a:t>G17</a:t>
            </a:r>
            <a:r>
              <a:rPr lang="en-US" sz="2000" dirty="0">
                <a:solidFill>
                  <a:schemeClr val="tx1"/>
                </a:solidFill>
              </a:rPr>
              <a:t> is used when XY milling is taken place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G17</a:t>
            </a:r>
            <a:r>
              <a:rPr lang="en-US" sz="2000" dirty="0">
                <a:solidFill>
                  <a:schemeClr val="tx1"/>
                </a:solidFill>
              </a:rPr>
              <a:t> is also used with G112 </a:t>
            </a:r>
          </a:p>
          <a:p>
            <a:pPr lvl="1"/>
            <a:r>
              <a:rPr lang="en-US" sz="1800" b="1" dirty="0">
                <a:solidFill>
                  <a:schemeClr val="tx1"/>
                </a:solidFill>
              </a:rPr>
              <a:t>G112</a:t>
            </a:r>
            <a:r>
              <a:rPr lang="en-US" sz="1800" dirty="0">
                <a:solidFill>
                  <a:schemeClr val="tx1"/>
                </a:solidFill>
              </a:rPr>
              <a:t> can convert XY moves to XC moves 	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This means a milling toolpath could be converted to XC moves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03419" y="5436930"/>
            <a:ext cx="3636981" cy="814718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G112</a:t>
            </a:r>
            <a:r>
              <a:rPr lang="en-US" sz="2000" dirty="0">
                <a:solidFill>
                  <a:schemeClr val="tx1"/>
                </a:solidFill>
              </a:rPr>
              <a:t> could be used with the slot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9" r="6793"/>
          <a:stretch/>
        </p:blipFill>
        <p:spPr>
          <a:xfrm>
            <a:off x="4403750" y="2489199"/>
            <a:ext cx="4066174" cy="2502855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5218981" y="4766218"/>
            <a:ext cx="0" cy="6707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7313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G18 - The Default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994263" y="2523705"/>
            <a:ext cx="3636981" cy="3553245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G18</a:t>
            </a:r>
            <a:r>
              <a:rPr lang="en-US" sz="2000" dirty="0">
                <a:solidFill>
                  <a:schemeClr val="tx1"/>
                </a:solidFill>
              </a:rPr>
              <a:t> is the default for slant bed lathes</a:t>
            </a:r>
          </a:p>
          <a:p>
            <a:r>
              <a:rPr lang="en-US" sz="2000" dirty="0">
                <a:solidFill>
                  <a:schemeClr val="tx1"/>
                </a:solidFill>
              </a:rPr>
              <a:t>All of the typical OD and ID turning will happen in the XZ plane</a:t>
            </a:r>
          </a:p>
          <a:p>
            <a:pPr marL="617220" lvl="2" indent="-342900"/>
            <a:r>
              <a:rPr lang="en-US" sz="1800" dirty="0">
                <a:solidFill>
                  <a:schemeClr val="tx1"/>
                </a:solidFill>
              </a:rPr>
              <a:t>These are the main axes of the machine</a:t>
            </a:r>
          </a:p>
          <a:p>
            <a:r>
              <a:rPr lang="en-US" sz="2000" dirty="0">
                <a:solidFill>
                  <a:schemeClr val="tx1"/>
                </a:solidFill>
              </a:rPr>
              <a:t>XC milling also happens with </a:t>
            </a:r>
            <a:r>
              <a:rPr lang="en-US" sz="2000" b="1" dirty="0">
                <a:solidFill>
                  <a:schemeClr val="tx1"/>
                </a:solidFill>
              </a:rPr>
              <a:t>G18</a:t>
            </a:r>
            <a:r>
              <a:rPr lang="en-US" sz="2000" dirty="0">
                <a:solidFill>
                  <a:schemeClr val="tx1"/>
                </a:solidFill>
              </a:rPr>
              <a:t> active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496389" y="4744647"/>
            <a:ext cx="4497873" cy="1785549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The turning, drilling and boring for the 278-3 part would all happen with the </a:t>
            </a:r>
            <a:r>
              <a:rPr lang="en-US" sz="2000" b="1" dirty="0">
                <a:solidFill>
                  <a:schemeClr val="tx1"/>
                </a:solidFill>
              </a:rPr>
              <a:t>G18</a:t>
            </a:r>
            <a:r>
              <a:rPr lang="en-US" sz="2000" dirty="0">
                <a:solidFill>
                  <a:schemeClr val="tx1"/>
                </a:solidFill>
              </a:rPr>
              <a:t> plane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G18</a:t>
            </a:r>
            <a:r>
              <a:rPr lang="en-US" sz="2000" dirty="0">
                <a:solidFill>
                  <a:schemeClr val="tx1"/>
                </a:solidFill>
              </a:rPr>
              <a:t> could also be used for the XC milling for the slot on the front face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246" y="2319311"/>
            <a:ext cx="4197616" cy="223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386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G19 - Radial and Cross Drilling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364377"/>
            <a:ext cx="3636981" cy="3678067"/>
          </a:xfrm>
        </p:spPr>
        <p:txBody>
          <a:bodyPr>
            <a:normAutofit/>
          </a:bodyPr>
          <a:lstStyle/>
          <a:p>
            <a:r>
              <a:rPr lang="en-US" sz="2000" b="1" dirty="0"/>
              <a:t>G19</a:t>
            </a:r>
            <a:r>
              <a:rPr lang="en-US" sz="2000" dirty="0"/>
              <a:t> is used with all radial and cross drilling toolpaths</a:t>
            </a:r>
          </a:p>
          <a:p>
            <a:r>
              <a:rPr lang="en-US" sz="2000" b="1" dirty="0"/>
              <a:t>G19</a:t>
            </a:r>
            <a:r>
              <a:rPr lang="en-US" sz="2000" dirty="0"/>
              <a:t> would also be used with any facing or milling happening on the OD the of part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655176" y="2259874"/>
            <a:ext cx="3848243" cy="2156851"/>
          </a:xfrm>
        </p:spPr>
        <p:txBody>
          <a:bodyPr>
            <a:normAutofit/>
          </a:bodyPr>
          <a:lstStyle/>
          <a:p>
            <a:r>
              <a:rPr lang="en-US" sz="2000" b="1" dirty="0"/>
              <a:t>G19</a:t>
            </a:r>
            <a:r>
              <a:rPr lang="en-US" sz="2000" dirty="0"/>
              <a:t> would be used on for milling the Flat on the OD of the 278-3 part</a:t>
            </a:r>
          </a:p>
          <a:p>
            <a:r>
              <a:rPr lang="en-US" sz="2000" b="1" dirty="0"/>
              <a:t>G19</a:t>
            </a:r>
            <a:r>
              <a:rPr lang="en-US" sz="2000" dirty="0"/>
              <a:t> would also be used when drilling the four holes on the flat of the part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1" r="6493"/>
          <a:stretch/>
        </p:blipFill>
        <p:spPr>
          <a:xfrm>
            <a:off x="655176" y="4416725"/>
            <a:ext cx="3657600" cy="223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485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G17 Plane Selection Guide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35463642"/>
              </p:ext>
            </p:extLst>
          </p:nvPr>
        </p:nvGraphicFramePr>
        <p:xfrm>
          <a:off x="866441" y="2903268"/>
          <a:ext cx="7371451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7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5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84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Cycle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Feedrate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XY AXIS</a:t>
                      </a:r>
                      <a:r>
                        <a:rPr lang="en-US" baseline="0" dirty="0"/>
                        <a:t> MILLING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MANUAL</a:t>
                      </a:r>
                      <a:r>
                        <a:rPr lang="en-US" baseline="0" dirty="0"/>
                        <a:t> FACE PROGARMMING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G112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CARTIESAN TO POLAR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8068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G18 Plane Selection Guide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706020761"/>
              </p:ext>
            </p:extLst>
          </p:nvPr>
        </p:nvGraphicFramePr>
        <p:xfrm>
          <a:off x="866441" y="2903268"/>
          <a:ext cx="7371451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7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5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84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Cycle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Feedrate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SIMPLE DRILLING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SIMPLE DRILLW/ DWELL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DRILL W/ PECK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RIGID TAP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G186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RIGID TAP LEFT HAND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X-C MILLING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FACE MILLING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26152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2.xml><?xml version="1.0" encoding="utf-8"?>
<a:theme xmlns:a="http://schemas.openxmlformats.org/drawingml/2006/main" name="1_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1226</TotalTime>
  <Words>1022</Words>
  <Application>Microsoft Office PowerPoint</Application>
  <PresentationFormat>On-screen Show (4:3)</PresentationFormat>
  <Paragraphs>159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Century Gothic</vt:lpstr>
      <vt:lpstr>Wingdings 3</vt:lpstr>
      <vt:lpstr>Ion Boardroom</vt:lpstr>
      <vt:lpstr>1_Ion Boardroom</vt:lpstr>
      <vt:lpstr>Live Tooling Lathes</vt:lpstr>
      <vt:lpstr>Plane Selection</vt:lpstr>
      <vt:lpstr>Plane Selection</vt:lpstr>
      <vt:lpstr>Plane Selection</vt:lpstr>
      <vt:lpstr>G17- Axial Milling</vt:lpstr>
      <vt:lpstr>G18 - The Default </vt:lpstr>
      <vt:lpstr>G19 - Radial and Cross Drilling</vt:lpstr>
      <vt:lpstr>G17 Plane Selection Guide</vt:lpstr>
      <vt:lpstr>G18 Plane Selection Guide</vt:lpstr>
      <vt:lpstr>G19 Plane Selection Guide</vt:lpstr>
      <vt:lpstr>Axial Drilling</vt:lpstr>
      <vt:lpstr>Axial Drilling</vt:lpstr>
      <vt:lpstr>Axial Drilling</vt:lpstr>
      <vt:lpstr>Axial Drilling</vt:lpstr>
      <vt:lpstr>Radial Drilling</vt:lpstr>
      <vt:lpstr>Radial Drilling</vt:lpstr>
      <vt:lpstr>Radial Drilling</vt:lpstr>
      <vt:lpstr>Radial Drilling</vt:lpstr>
      <vt:lpstr>Radial Drilling</vt:lpstr>
      <vt:lpstr>Radial Drilling</vt:lpstr>
      <vt:lpstr>Radial Drilling</vt:lpstr>
    </vt:vector>
  </TitlesOfParts>
  <Company>Central Maine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PMT 330 Week 3</dc:title>
  <dc:creator>Watson, Devin K.</dc:creator>
  <cp:lastModifiedBy>Cyndi</cp:lastModifiedBy>
  <cp:revision>55</cp:revision>
  <dcterms:created xsi:type="dcterms:W3CDTF">2015-02-02T13:01:07Z</dcterms:created>
  <dcterms:modified xsi:type="dcterms:W3CDTF">2016-07-14T23:56:28Z</dcterms:modified>
  <cp:contentStatus/>
</cp:coreProperties>
</file>