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80" r:id="rId7"/>
    <p:sldId id="259" r:id="rId8"/>
    <p:sldId id="262" r:id="rId9"/>
    <p:sldId id="279" r:id="rId10"/>
    <p:sldId id="26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16850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718DA00E-7721-4B3E-886F-6FE7DFCA1091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41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53B5-0C39-4B7E-8EF7-EDAFA39B66CC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84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37AC5-5930-4039-8AF7-3671F5E8B2DF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49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9FD0-6138-4BE4-A69A-6944D34B2811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410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BFE2-2EB8-435F-A91F-C64C2E6703DA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43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69BA-57D8-40CF-8BCB-335B678FE8EC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54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536C0-FA73-4F75-8E98-73AAF2C92B7C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94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7914-6DBB-4D37-B890-5105F3759383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858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50F8-ECB1-492D-AD8C-1615A456A0D4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011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74417-102A-42F6-B84E-72A397C20442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8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47366-5294-4974-A3D7-DDFF96CC9204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9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2D62-DF14-44E4-911C-2032126361F7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9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CD69-C199-4D92-A156-B37BCAB9D31C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06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E003-8F3A-4B0E-B84D-05F3DE4D4E37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5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F5A6-3AE3-4D86-ABA2-C035BB0403B4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36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59F5-CA90-4330-9291-7A915EF89B6A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6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48FD-4EFD-4972-BC63-0D1A45037448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68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12B7818A-77B0-47C3-800F-F43729392925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SYpPn_JnTk&amp;list=PLNXgMR7YnRIvx4ND9Hxi3h--FjLSlSZR6&amp;index=3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YV3EGkvMYQ&amp;feature=youtu.be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Live 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284625"/>
            <a:ext cx="5917679" cy="86142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Lecture 1- Overview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axis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With live tooling and a C axis rotation, machinists can make cuts on the centerline of the part</a:t>
            </a:r>
          </a:p>
          <a:p>
            <a:r>
              <a:rPr lang="en-US" b="1" i="1" dirty="0">
                <a:solidFill>
                  <a:schemeClr val="tx1"/>
                </a:solidFill>
              </a:rPr>
              <a:t>What if we what to make cuts off the centerline of the part?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Y axis can be added to the lathe to move the turret perpendicular to the x axis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The Haas lathes have the ability to travel +/-2” from spindle centerline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20347"/>
          <a:stretch/>
        </p:blipFill>
        <p:spPr>
          <a:xfrm>
            <a:off x="4810991" y="3096490"/>
            <a:ext cx="3966142" cy="249269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10991" y="5909938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695911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axis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2739402" cy="353060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Y axis allows the machine to cut off centerline</a:t>
            </a:r>
          </a:p>
          <a:p>
            <a:r>
              <a:rPr lang="en-US" dirty="0">
                <a:solidFill>
                  <a:schemeClr val="tx1"/>
                </a:solidFill>
              </a:rPr>
              <a:t>This allows features like the following to be machined: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Flats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Bolt circles on the diameter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Holes of centerline</a:t>
            </a:r>
          </a:p>
          <a:p>
            <a:pPr lvl="1"/>
            <a:endParaRPr lang="en-US" dirty="0"/>
          </a:p>
          <a:p>
            <a:pPr marL="402336" lvl="1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041" y="2406544"/>
            <a:ext cx="4930710" cy="353705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86264" y="6138538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3646016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axis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058" y="2262446"/>
            <a:ext cx="7770484" cy="4535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Another look at Y axis usage:</a:t>
            </a:r>
          </a:p>
          <a:p>
            <a:pPr lvl="1"/>
            <a:endParaRPr lang="en-US" dirty="0"/>
          </a:p>
          <a:p>
            <a:pPr marL="402336" lvl="1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23" y="2715952"/>
            <a:ext cx="3618661" cy="316972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10991" y="5909938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Milling."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258. Print.</a:t>
            </a:r>
          </a:p>
        </p:txBody>
      </p:sp>
    </p:spTree>
    <p:extLst>
      <p:ext uri="{BB962C8B-B14F-4D97-AF65-F5344CB8AC3E}">
        <p14:creationId xmlns:p14="http://schemas.microsoft.com/office/powerpoint/2010/main" val="273794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CNC Slant Bed Lathes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181497"/>
            <a:ext cx="3636979" cy="3838306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Most CNC slant bed lathes consist of two axis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X- controls diameter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Z- controls depth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These machines can perform simple turning, drilling, threading, boring, etc.</a:t>
            </a:r>
          </a:p>
          <a:p>
            <a:r>
              <a:rPr lang="en-US" sz="2000" dirty="0">
                <a:solidFill>
                  <a:schemeClr val="tx1"/>
                </a:solidFill>
              </a:rPr>
              <a:t>All work must be done on the centerline of the spindle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704" y="2743200"/>
            <a:ext cx="3288006" cy="272288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039071" y="564100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Haas Automation Inc. "Y-Axis."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Lathe Operator's Manual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N.p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.: Haas Automation Inc., 2014. 255. Print.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604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CNC Lathes with Live Tooling?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401610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Live tooling is the ability to add milling operations to a lathe</a:t>
            </a:r>
          </a:p>
          <a:p>
            <a:pPr marL="514350" lvl="2">
              <a:spcBef>
                <a:spcPts val="750"/>
              </a:spcBef>
            </a:pPr>
            <a:r>
              <a:rPr lang="en-US" sz="1800" dirty="0">
                <a:solidFill>
                  <a:schemeClr val="tx1"/>
                </a:solidFill>
              </a:rPr>
              <a:t>Done by adding driven tools that can be bolted on the turret of the CNC lathe</a:t>
            </a:r>
          </a:p>
          <a:p>
            <a:r>
              <a:rPr lang="en-US" sz="2000" dirty="0">
                <a:solidFill>
                  <a:schemeClr val="tx1"/>
                </a:solidFill>
              </a:rPr>
              <a:t>Tools will not be as powerful as a CNC mill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Tools will enable turning and milling in one set-up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3252188"/>
            <a:ext cx="3636962" cy="20268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14741" y="5432860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“Axial and Radial Live Tooling."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242. Print.</a:t>
            </a:r>
          </a:p>
        </p:txBody>
      </p:sp>
    </p:spTree>
    <p:extLst>
      <p:ext uri="{BB962C8B-B14F-4D97-AF65-F5344CB8AC3E}">
        <p14:creationId xmlns:p14="http://schemas.microsoft.com/office/powerpoint/2010/main" val="128748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Live Tooling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Radial tools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Hold the cutting tool parallel to the face of the turret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Designed to work on the diameter of the part performing operations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milling 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drilling 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tapping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49"/>
          <a:stretch/>
        </p:blipFill>
        <p:spPr>
          <a:xfrm>
            <a:off x="4966855" y="2489199"/>
            <a:ext cx="2458315" cy="2827626"/>
          </a:xfr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248" y="5655926"/>
            <a:ext cx="1083171" cy="36387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14741" y="5432860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“Axial and Radial Live Tooling."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242. Print.</a:t>
            </a:r>
          </a:p>
        </p:txBody>
      </p:sp>
    </p:spTree>
    <p:extLst>
      <p:ext uri="{BB962C8B-B14F-4D97-AF65-F5344CB8AC3E}">
        <p14:creationId xmlns:p14="http://schemas.microsoft.com/office/powerpoint/2010/main" val="3312568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Live Tooling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636979" cy="4122121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Axial tools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Hold the cutting tool perpendicular to the face of the turret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Designed to work on the face  of the part performing operations 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milling 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drilling 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tapping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70"/>
          <a:stretch/>
        </p:blipFill>
        <p:spPr>
          <a:xfrm>
            <a:off x="4700566" y="2364649"/>
            <a:ext cx="3468567" cy="3879202"/>
          </a:xfr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248" y="5771349"/>
            <a:ext cx="1083171" cy="36387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90846" y="6243851"/>
            <a:ext cx="32880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“Axial and Radial Live Tooling."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242. Print.</a:t>
            </a:r>
          </a:p>
        </p:txBody>
      </p:sp>
    </p:spTree>
    <p:extLst>
      <p:ext uri="{BB962C8B-B14F-4D97-AF65-F5344CB8AC3E}">
        <p14:creationId xmlns:p14="http://schemas.microsoft.com/office/powerpoint/2010/main" val="1226538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Live Tooling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331" y="2116182"/>
            <a:ext cx="3853543" cy="4532811"/>
          </a:xfrm>
        </p:spPr>
        <p:txBody>
          <a:bodyPr>
            <a:normAutofit fontScale="92500" lnSpcReduction="10000"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Options: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Typical live tooling holders have a 1:1 gear ratio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The following holders can be purchased:</a:t>
            </a:r>
          </a:p>
          <a:p>
            <a:pPr lvl="2"/>
            <a:r>
              <a:rPr lang="en-US" sz="1700" dirty="0">
                <a:solidFill>
                  <a:schemeClr val="tx1"/>
                </a:solidFill>
              </a:rPr>
              <a:t>High Torque-  1.5: 1 ratio</a:t>
            </a:r>
          </a:p>
          <a:p>
            <a:pPr lvl="3"/>
            <a:r>
              <a:rPr lang="en-US" sz="1700" dirty="0">
                <a:solidFill>
                  <a:schemeClr val="tx1"/>
                </a:solidFill>
              </a:rPr>
              <a:t>Reduced RPM, increased torque</a:t>
            </a:r>
          </a:p>
          <a:p>
            <a:pPr lvl="2"/>
            <a:r>
              <a:rPr lang="en-US" sz="1700" dirty="0">
                <a:solidFill>
                  <a:schemeClr val="tx1"/>
                </a:solidFill>
              </a:rPr>
              <a:t>High Speed - 1:3 ratio</a:t>
            </a:r>
          </a:p>
          <a:p>
            <a:pPr lvl="3"/>
            <a:r>
              <a:rPr lang="en-US" sz="1700" dirty="0">
                <a:solidFill>
                  <a:schemeClr val="tx1"/>
                </a:solidFill>
              </a:rPr>
              <a:t>Increased RPM, Decreased Torque</a:t>
            </a:r>
          </a:p>
          <a:p>
            <a:pPr lvl="2"/>
            <a:r>
              <a:rPr lang="en-US" sz="1700" dirty="0">
                <a:solidFill>
                  <a:schemeClr val="tx1"/>
                </a:solidFill>
              </a:rPr>
              <a:t>Compact Size</a:t>
            </a:r>
          </a:p>
          <a:p>
            <a:pPr lvl="2"/>
            <a:r>
              <a:rPr lang="en-US" sz="1700" dirty="0">
                <a:solidFill>
                  <a:schemeClr val="tx1"/>
                </a:solidFill>
              </a:rPr>
              <a:t>Adjustable Angle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374" y="2536036"/>
            <a:ext cx="3692550" cy="2680791"/>
          </a:xfrm>
        </p:spPr>
      </p:pic>
      <p:sp>
        <p:nvSpPr>
          <p:cNvPr id="5" name="TextBox 4"/>
          <p:cNvSpPr txBox="1"/>
          <p:nvPr/>
        </p:nvSpPr>
        <p:spPr>
          <a:xfrm>
            <a:off x="4522413" y="5351721"/>
            <a:ext cx="42024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Photo Source: </a:t>
            </a:r>
            <a:r>
              <a:rPr lang="en-US" sz="1100" dirty="0" err="1"/>
              <a:t>Hiwtc</a:t>
            </a:r>
            <a:r>
              <a:rPr lang="en-US" sz="1100" dirty="0"/>
              <a:t>. </a:t>
            </a:r>
            <a:r>
              <a:rPr lang="en-US" sz="1100" i="1" dirty="0"/>
              <a:t>“VDI Live Tool Holder.”</a:t>
            </a:r>
            <a:r>
              <a:rPr lang="en-US" sz="1100" dirty="0"/>
              <a:t> </a:t>
            </a:r>
            <a:r>
              <a:rPr lang="en-US" sz="1100" dirty="0" err="1"/>
              <a:t>N.d.</a:t>
            </a:r>
            <a:r>
              <a:rPr lang="en-US" sz="1100" dirty="0"/>
              <a:t> Web. 28 January 2015. &lt;http://www.hiwtc.com/products/vdi-live-tool-holder-din-5480-din-5482-14617-36464.htm&gt;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2103022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Tooling Capacities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83322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Live tooling on a Haas lathe is designed for medium duty milling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Machinists don’t have the rigidity of a true milling spindle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3000 RPM limit</a:t>
            </a:r>
          </a:p>
          <a:p>
            <a:pPr lvl="2"/>
            <a:r>
              <a:rPr lang="en-US" sz="1800" dirty="0">
                <a:solidFill>
                  <a:schemeClr val="tx1"/>
                </a:solidFill>
              </a:rPr>
              <a:t>5 HP motor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Allows the machinist to cut a milling operation out of the process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439" y="2699239"/>
            <a:ext cx="4662322" cy="319000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86264" y="5969573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Productivity Inc. “Live Tooling Torque Chart." </a:t>
            </a:r>
            <a:r>
              <a:rPr lang="en-US" sz="900" i="1" dirty="0"/>
              <a:t>Live Tool For has Lathes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Productivity </a:t>
            </a:r>
            <a:r>
              <a:rPr lang="en-US" sz="900" i="1" dirty="0"/>
              <a:t>Inc.</a:t>
            </a:r>
            <a:r>
              <a:rPr lang="en-US" sz="900" dirty="0"/>
              <a:t>, 2012. 7. Print.</a:t>
            </a:r>
          </a:p>
        </p:txBody>
      </p:sp>
    </p:spTree>
    <p:extLst>
      <p:ext uri="{BB962C8B-B14F-4D97-AF65-F5344CB8AC3E}">
        <p14:creationId xmlns:p14="http://schemas.microsoft.com/office/powerpoint/2010/main" val="1289671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Axis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68953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Fine control of the spindle is needed to position the part for accurate cutting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C axis of rotation is added to the machine on the spindle to control the positioning when cutting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C rotation is used because we are rotating about the z axis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urved Left Arrow 6"/>
          <p:cNvSpPr/>
          <p:nvPr/>
        </p:nvSpPr>
        <p:spPr>
          <a:xfrm rot="16200000">
            <a:off x="8057842" y="4604348"/>
            <a:ext cx="452785" cy="349372"/>
          </a:xfrm>
          <a:prstGeom prst="curvedLeftArrow">
            <a:avLst>
              <a:gd name="adj1" fmla="val 5060"/>
              <a:gd name="adj2" fmla="val 50000"/>
              <a:gd name="adj3" fmla="val 37345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314536" y="3019245"/>
            <a:ext cx="8626" cy="1759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323162" y="4779034"/>
            <a:ext cx="1961072" cy="5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urved Left Arrow 9"/>
          <p:cNvSpPr/>
          <p:nvPr/>
        </p:nvSpPr>
        <p:spPr>
          <a:xfrm rot="13572821">
            <a:off x="7436019" y="3300843"/>
            <a:ext cx="452785" cy="349372"/>
          </a:xfrm>
          <a:prstGeom prst="curvedLeftArrow">
            <a:avLst>
              <a:gd name="adj1" fmla="val 8191"/>
              <a:gd name="adj2" fmla="val 26495"/>
              <a:gd name="adj3" fmla="val 37419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333944" y="3380744"/>
            <a:ext cx="1328468" cy="13851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Curved Left Arrow 11"/>
          <p:cNvSpPr/>
          <p:nvPr/>
        </p:nvSpPr>
        <p:spPr>
          <a:xfrm>
            <a:off x="6088143" y="2936342"/>
            <a:ext cx="452785" cy="349372"/>
          </a:xfrm>
          <a:prstGeom prst="curvedLeftArrow">
            <a:avLst>
              <a:gd name="adj1" fmla="val 5060"/>
              <a:gd name="adj2" fmla="val 50000"/>
              <a:gd name="adj3" fmla="val 37345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78770" y="4903347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X AXIS</a:t>
            </a:r>
          </a:p>
        </p:txBody>
      </p:sp>
      <p:sp>
        <p:nvSpPr>
          <p:cNvPr id="14" name="TextBox 13"/>
          <p:cNvSpPr txBox="1"/>
          <p:nvPr/>
        </p:nvSpPr>
        <p:spPr>
          <a:xfrm rot="18745228">
            <a:off x="6882550" y="3738900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Y AXIS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5622607" y="3448919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Z AXIS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09548" y="4327652"/>
            <a:ext cx="25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09642" y="3175417"/>
            <a:ext cx="25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03783" y="2954081"/>
            <a:ext cx="25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560672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Axis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lathe spindle becomes a rotary to be utilized by the live tooling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This is a true rotary which can preform simultaneous cutting</a:t>
            </a:r>
          </a:p>
          <a:p>
            <a:r>
              <a:rPr lang="en-US" dirty="0">
                <a:solidFill>
                  <a:schemeClr val="tx1"/>
                </a:solidFill>
              </a:rPr>
              <a:t>C axis enables positioning for live tooling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machine can still only cut on the spindle centerline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42"/>
          <a:stretch/>
        </p:blipFill>
        <p:spPr>
          <a:xfrm>
            <a:off x="4916308" y="2328906"/>
            <a:ext cx="2769828" cy="418673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44681" y="6257808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16714455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6486</TotalTime>
  <Words>719</Words>
  <Application>Microsoft Office PowerPoint</Application>
  <PresentationFormat>On-screen Show (4:3)</PresentationFormat>
  <Paragraphs>94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Ion Boardroom</vt:lpstr>
      <vt:lpstr>Live Tooling Lathes</vt:lpstr>
      <vt:lpstr>CNC Slant Bed Lathes</vt:lpstr>
      <vt:lpstr>CNC Lathes with Live Tooling?</vt:lpstr>
      <vt:lpstr>Types of Live Tooling</vt:lpstr>
      <vt:lpstr>Types of Live Tooling</vt:lpstr>
      <vt:lpstr>Types of Live Tooling</vt:lpstr>
      <vt:lpstr>Live Tooling Capacities</vt:lpstr>
      <vt:lpstr>C Axis </vt:lpstr>
      <vt:lpstr>C Axis </vt:lpstr>
      <vt:lpstr>Y axis</vt:lpstr>
      <vt:lpstr>Y axis</vt:lpstr>
      <vt:lpstr>Y axis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53</cp:revision>
  <dcterms:created xsi:type="dcterms:W3CDTF">2015-02-02T13:01:07Z</dcterms:created>
  <dcterms:modified xsi:type="dcterms:W3CDTF">2016-07-14T23:56:09Z</dcterms:modified>
  <cp:contentStatus/>
</cp:coreProperties>
</file>