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50" r:id="rId1"/>
  </p:sldMasterIdLst>
  <p:notesMasterIdLst>
    <p:notesMasterId r:id="rId6"/>
  </p:notesMasterIdLst>
  <p:sldIdLst>
    <p:sldId id="256" r:id="rId2"/>
    <p:sldId id="271" r:id="rId3"/>
    <p:sldId id="268" r:id="rId4"/>
    <p:sldId id="26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Watson, Devin K." initials="WDK" lastIdx="2" clrIdx="0">
    <p:extLst>
      <p:ext uri="{19B8F6BF-5375-455C-9EA6-DF929625EA0E}">
        <p15:presenceInfo xmlns:p15="http://schemas.microsoft.com/office/powerpoint/2012/main" userId="S-1-5-21-1424163670-634221917-1538882281-4012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72" d="100"/>
          <a:sy n="72" d="100"/>
        </p:scale>
        <p:origin x="130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commentAuthors" Target="commentAuthor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2E93BDA-C914-465A-A1D3-F1C939491D58}" type="datetimeFigureOut">
              <a:rPr lang="en-CA" smtClean="0"/>
              <a:t>2016-07-14</a:t>
            </a:fld>
            <a:endParaRPr lang="en-C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D7D4A6-4A0B-467A-9DD0-ED1A566B65B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4035249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D7D4A6-4A0B-467A-9DD0-ED1A566B65BF}" type="slidenum">
              <a:rPr lang="en-CA" smtClean="0"/>
              <a:t>1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7306993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-2266" y="-2022"/>
            <a:ext cx="9146266" cy="6861037"/>
            <a:chOff x="-2266" y="-2022"/>
            <a:chExt cx="9146266" cy="6861037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9144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rcRect/>
              <a:stretch>
                <a:fillRect l="-16667" r="-16667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5689832" y="-2022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-2266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6841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508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66441" y="2222624"/>
            <a:ext cx="5917677" cy="2554758"/>
          </a:xfrm>
        </p:spPr>
        <p:txBody>
          <a:bodyPr anchor="b"/>
          <a:lstStyle>
            <a:lvl1pPr>
              <a:defRPr sz="4800">
                <a:solidFill>
                  <a:schemeClr val="bg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gray">
          <a:xfrm>
            <a:off x="866441" y="4777380"/>
            <a:ext cx="5917677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7497419" y="1824010"/>
            <a:ext cx="990599" cy="240258"/>
          </a:xfrm>
        </p:spPr>
        <p:txBody>
          <a:bodyPr/>
          <a:lstStyle>
            <a:lvl1pPr algn="l">
              <a:defRPr sz="900" b="0" i="0">
                <a:solidFill>
                  <a:schemeClr val="bg1"/>
                </a:solidFill>
              </a:defRPr>
            </a:lvl1pPr>
          </a:lstStyle>
          <a:p>
            <a:fld id="{85F3DC75-8C5C-4914-8E53-A41F2CEC1B50}" type="datetime1">
              <a:rPr lang="en-US" smtClean="0"/>
              <a:t>7/14/2016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6246568" y="3264407"/>
            <a:ext cx="3859795" cy="228659"/>
          </a:xfrm>
        </p:spPr>
        <p:txBody>
          <a:bodyPr/>
          <a:lstStyle>
            <a:lvl1pPr>
              <a:defRPr sz="900" b="0" i="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>
                <a:solidFill>
                  <a:schemeClr val="bg1"/>
                </a:solidFill>
              </a:defRPr>
            </a:lvl1pPr>
          </a:lstStyle>
          <a:p>
            <a:fld id="{709F97E1-11E3-4FDA-9BDE-E97A81360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30750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-2266" y="-2022"/>
            <a:ext cx="9146266" cy="6861037"/>
            <a:chOff x="-2266" y="-2022"/>
            <a:chExt cx="9146266" cy="6861037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44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rcRect/>
              <a:stretch>
                <a:fillRect l="-16667" r="-16667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5689832" y="-2022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-2266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6299432" y="586841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5"/>
            <p:cNvSpPr/>
            <p:nvPr/>
          </p:nvSpPr>
          <p:spPr bwMode="gray">
            <a:xfrm rot="10204164">
              <a:off x="426788" y="4564241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5" name="Rectangle 14"/>
            <p:cNvSpPr/>
            <p:nvPr/>
          </p:nvSpPr>
          <p:spPr>
            <a:xfrm>
              <a:off x="421503" y="402165"/>
              <a:ext cx="8327939" cy="314113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 bwMode="gray">
            <a:xfrm rot="10800000">
              <a:off x="485023" y="2670079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2" name="Freeform 5"/>
            <p:cNvSpPr>
              <a:spLocks noEditPoints="1"/>
            </p:cNvSpPr>
            <p:nvPr/>
          </p:nvSpPr>
          <p:spPr bwMode="gray">
            <a:xfrm>
              <a:off x="0" y="508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3" y="4961453"/>
            <a:ext cx="6422002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66441" y="685800"/>
            <a:ext cx="6422004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866443" y="5528191"/>
            <a:ext cx="6422003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0FFD14-A2C9-48FB-B482-C75FC96FB6DC}" type="datetime1">
              <a:rPr lang="en-US" smtClean="0"/>
              <a:t>7/14/2016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7745644" y="-7177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712364" y="295730"/>
            <a:ext cx="738909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709F97E1-11E3-4FDA-9BDE-E97A81360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63497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-2266" y="-2022"/>
            <a:ext cx="9146266" cy="6861037"/>
            <a:chOff x="-2266" y="-2022"/>
            <a:chExt cx="9146266" cy="6861037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9144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rcRect/>
              <a:stretch>
                <a:fillRect l="-16667" r="-16667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5689832" y="-2022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-2266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6299432" y="586841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Rectangle 17"/>
            <p:cNvSpPr/>
            <p:nvPr/>
          </p:nvSpPr>
          <p:spPr>
            <a:xfrm>
              <a:off x="485023" y="4343399"/>
              <a:ext cx="8182128" cy="211243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5"/>
            <p:cNvSpPr/>
            <p:nvPr/>
          </p:nvSpPr>
          <p:spPr bwMode="gray">
            <a:xfrm rot="21010068">
              <a:off x="6359946" y="2780895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4" name="Freeform 13"/>
            <p:cNvSpPr/>
            <p:nvPr/>
          </p:nvSpPr>
          <p:spPr bwMode="gray">
            <a:xfrm>
              <a:off x="485023" y="2854646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2" name="Freeform 5"/>
            <p:cNvSpPr>
              <a:spLocks noEditPoints="1"/>
            </p:cNvSpPr>
            <p:nvPr/>
          </p:nvSpPr>
          <p:spPr bwMode="gray">
            <a:xfrm>
              <a:off x="0" y="508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927101"/>
            <a:ext cx="6422004" cy="1692720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5" name="Text Placeholder 3"/>
          <p:cNvSpPr>
            <a:spLocks noGrp="1"/>
          </p:cNvSpPr>
          <p:nvPr>
            <p:ph type="body" sz="half" idx="13"/>
          </p:nvPr>
        </p:nvSpPr>
        <p:spPr>
          <a:xfrm>
            <a:off x="866440" y="3488023"/>
            <a:ext cx="6422005" cy="2536857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4DCA2-7963-4B6B-A13E-BFA4EC69A375}" type="datetime1">
              <a:rPr lang="en-US" smtClean="0"/>
              <a:t>7/14/2016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7745644" y="-7177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12364" y="295730"/>
            <a:ext cx="738909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709F97E1-11E3-4FDA-9BDE-E97A81360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055762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-2266" y="-2022"/>
            <a:ext cx="9146266" cy="6861037"/>
            <a:chOff x="-2266" y="-2022"/>
            <a:chExt cx="9146266" cy="6861037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9144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rcRect/>
              <a:stretch>
                <a:fillRect l="-16667" r="-16667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5689832" y="-2022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-2266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6299432" y="586841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5"/>
            <p:cNvSpPr/>
            <p:nvPr/>
          </p:nvSpPr>
          <p:spPr bwMode="gray">
            <a:xfrm rot="21010068">
              <a:off x="6359946" y="4309201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3" name="Freeform 12"/>
            <p:cNvSpPr/>
            <p:nvPr/>
          </p:nvSpPr>
          <p:spPr bwMode="gray">
            <a:xfrm>
              <a:off x="485023" y="4381500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3" name="Freeform 5"/>
            <p:cNvSpPr>
              <a:spLocks noEditPoints="1"/>
            </p:cNvSpPr>
            <p:nvPr/>
          </p:nvSpPr>
          <p:spPr bwMode="gray">
            <a:xfrm>
              <a:off x="0" y="508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11" name="TextBox 10"/>
          <p:cNvSpPr txBox="1"/>
          <p:nvPr/>
        </p:nvSpPr>
        <p:spPr bwMode="gray">
          <a:xfrm>
            <a:off x="7033421" y="2893960"/>
            <a:ext cx="67924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80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”</a:t>
            </a:r>
          </a:p>
        </p:txBody>
      </p:sp>
      <p:sp>
        <p:nvSpPr>
          <p:cNvPr id="10" name="TextBox 9"/>
          <p:cNvSpPr txBox="1"/>
          <p:nvPr/>
        </p:nvSpPr>
        <p:spPr bwMode="gray">
          <a:xfrm>
            <a:off x="625840" y="590998"/>
            <a:ext cx="60159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80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“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0763" y="914400"/>
            <a:ext cx="6177681" cy="2884679"/>
          </a:xfrm>
        </p:spPr>
        <p:txBody>
          <a:bodyPr anchor="ctr"/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7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387279" y="3809278"/>
            <a:ext cx="5646142" cy="333113"/>
          </a:xfrm>
        </p:spPr>
        <p:txBody>
          <a:bodyPr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tx2">
                    <a:lumMod val="40000"/>
                    <a:lumOff val="60000"/>
                  </a:schemeClr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2"/>
          </p:nvPr>
        </p:nvSpPr>
        <p:spPr>
          <a:xfrm>
            <a:off x="878870" y="5000815"/>
            <a:ext cx="6422005" cy="1018177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59E832-CAFF-470B-A79C-366DBEEC4A5B}" type="datetime1">
              <a:rPr lang="en-US" smtClean="0"/>
              <a:t>7/14/2016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2" name="Rectangle 21"/>
          <p:cNvSpPr/>
          <p:nvPr/>
        </p:nvSpPr>
        <p:spPr>
          <a:xfrm>
            <a:off x="7745644" y="-7177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12364" y="295730"/>
            <a:ext cx="738909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709F97E1-11E3-4FDA-9BDE-E97A81360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748085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-2266" y="-2022"/>
            <a:ext cx="9146266" cy="6861037"/>
            <a:chOff x="-2266" y="-2022"/>
            <a:chExt cx="9146266" cy="6861037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9144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rcRect/>
              <a:stretch>
                <a:fillRect l="-16667" r="-16667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5689832" y="-2022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-2266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6299432" y="586841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 rot="21010068">
              <a:off x="6359946" y="431124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7"/>
            <p:cNvSpPr/>
            <p:nvPr/>
          </p:nvSpPr>
          <p:spPr bwMode="gray">
            <a:xfrm>
              <a:off x="485023" y="4381500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7" name="Freeform 5"/>
            <p:cNvSpPr>
              <a:spLocks noEditPoints="1"/>
            </p:cNvSpPr>
            <p:nvPr/>
          </p:nvSpPr>
          <p:spPr bwMode="gray">
            <a:xfrm>
              <a:off x="0" y="508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2057400"/>
            <a:ext cx="6422004" cy="20955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1" y="5159399"/>
            <a:ext cx="6422004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C8C62A-B40A-43C5-B40F-92D5E4BAA69C}" type="datetime1">
              <a:rPr lang="en-US" smtClean="0"/>
              <a:t>7/14/2016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744507" y="39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12364" y="295730"/>
            <a:ext cx="738909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709F97E1-11E3-4FDA-9BDE-E97A81360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73156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4852" y="921453"/>
            <a:ext cx="6423592" cy="715512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0" y="2489200"/>
            <a:ext cx="2313431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5"/>
          </p:nvPr>
        </p:nvSpPr>
        <p:spPr>
          <a:xfrm>
            <a:off x="866440" y="3147162"/>
            <a:ext cx="2313431" cy="2877717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08471" y="2485332"/>
            <a:ext cx="2326750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6"/>
          </p:nvPr>
        </p:nvSpPr>
        <p:spPr>
          <a:xfrm>
            <a:off x="3408471" y="3147162"/>
            <a:ext cx="2326750" cy="2888367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63820" y="2489200"/>
            <a:ext cx="2313740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7"/>
          </p:nvPr>
        </p:nvSpPr>
        <p:spPr>
          <a:xfrm>
            <a:off x="5963820" y="3147162"/>
            <a:ext cx="2313740" cy="2877717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287101" y="2489200"/>
            <a:ext cx="0" cy="3535679"/>
          </a:xfrm>
          <a:prstGeom prst="line">
            <a:avLst/>
          </a:prstGeom>
          <a:ln w="12700" cmpd="sng">
            <a:solidFill>
              <a:schemeClr val="tx1">
                <a:lumMod val="75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5849622" y="2489200"/>
            <a:ext cx="0" cy="3535679"/>
          </a:xfrm>
          <a:prstGeom prst="line">
            <a:avLst/>
          </a:prstGeom>
          <a:ln w="12700" cmpd="sng">
            <a:solidFill>
              <a:schemeClr val="tx1">
                <a:lumMod val="75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98177D-9313-4DBA-9FB7-79B78A41C77D}" type="datetime1">
              <a:rPr lang="en-US" smtClean="0"/>
              <a:t>7/14/2016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712364" y="295730"/>
            <a:ext cx="738909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709F97E1-11E3-4FDA-9BDE-E97A81360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31773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927101"/>
            <a:ext cx="6423592" cy="70986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0390" y="4179595"/>
            <a:ext cx="2295329" cy="657961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021261" y="2489200"/>
            <a:ext cx="2012937" cy="1447342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8"/>
          </p:nvPr>
        </p:nvSpPr>
        <p:spPr>
          <a:xfrm>
            <a:off x="866439" y="4848208"/>
            <a:ext cx="2309279" cy="1176672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30434" y="4179594"/>
            <a:ext cx="2291674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16"/>
          </p:nvPr>
        </p:nvSpPr>
        <p:spPr>
          <a:xfrm>
            <a:off x="3550622" y="2486834"/>
            <a:ext cx="2025182" cy="1449708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404318" y="4848209"/>
            <a:ext cx="2317790" cy="1188374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63820" y="4166523"/>
            <a:ext cx="2304671" cy="681684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17"/>
          </p:nvPr>
        </p:nvSpPr>
        <p:spPr>
          <a:xfrm>
            <a:off x="6104946" y="2489200"/>
            <a:ext cx="2018838" cy="1447342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963820" y="4848209"/>
            <a:ext cx="2304671" cy="1189427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294441" y="2489200"/>
            <a:ext cx="0" cy="3535679"/>
          </a:xfrm>
          <a:prstGeom prst="line">
            <a:avLst/>
          </a:prstGeom>
          <a:ln w="12700" cmpd="sng">
            <a:solidFill>
              <a:schemeClr val="tx1">
                <a:lumMod val="75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5849622" y="2489200"/>
            <a:ext cx="0" cy="3548436"/>
          </a:xfrm>
          <a:prstGeom prst="line">
            <a:avLst/>
          </a:prstGeom>
          <a:ln w="12700" cmpd="sng">
            <a:solidFill>
              <a:schemeClr val="tx1">
                <a:lumMod val="75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3C9C5A-06D1-4231-B0C7-B0460CAD22F4}" type="datetime1">
              <a:rPr lang="en-US" smtClean="0"/>
              <a:t>7/14/2016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712364" y="295730"/>
            <a:ext cx="738909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709F97E1-11E3-4FDA-9BDE-E97A81360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825303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864852" y="921453"/>
            <a:ext cx="6423592" cy="715512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E91ED8-157B-43EE-B209-AB0E7894F260}" type="datetime1">
              <a:rPr lang="en-US" smtClean="0"/>
              <a:t>7/14/2016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12364" y="295730"/>
            <a:ext cx="738909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709F97E1-11E3-4FDA-9BDE-E97A81360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233222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-2266" y="-2022"/>
            <a:ext cx="9146266" cy="6861037"/>
            <a:chOff x="-2266" y="-2022"/>
            <a:chExt cx="9146266" cy="6861037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9144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rcRect/>
              <a:stretch>
                <a:fillRect l="-16667" r="-16667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5689832" y="-2022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-2266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6841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>
            <a:xfrm>
              <a:off x="414867" y="402165"/>
              <a:ext cx="46105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Freeform 7"/>
            <p:cNvSpPr/>
            <p:nvPr/>
          </p:nvSpPr>
          <p:spPr bwMode="gray">
            <a:xfrm rot="5400000">
              <a:off x="1299309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4966650">
              <a:off x="4673046" y="5107506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508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168970" y="1447799"/>
            <a:ext cx="1119474" cy="4571999"/>
          </a:xfrm>
        </p:spPr>
        <p:txBody>
          <a:bodyPr vert="eaVert" anchor="ctr" anchorCtr="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66440" y="1447799"/>
            <a:ext cx="4417234" cy="4572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7181AB-63FB-4CE6-A31D-E7D3E4C1284A}" type="datetime1">
              <a:rPr lang="en-US" smtClean="0"/>
              <a:t>7/14/2016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7744507" y="39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12364" y="295730"/>
            <a:ext cx="738909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709F97E1-11E3-4FDA-9BDE-E97A81360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96840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E53192-745E-4095-9246-146681907246}" type="datetime1">
              <a:rPr lang="en-US" smtClean="0"/>
              <a:t>7/14/2016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709F97E1-11E3-4FDA-9BDE-E97A8136029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64745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-2266" y="-2022"/>
            <a:ext cx="9146266" cy="6861037"/>
            <a:chOff x="-2266" y="-2022"/>
            <a:chExt cx="9146266" cy="6861037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44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rcRect/>
              <a:stretch>
                <a:fillRect l="-16667" r="-16667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5689832" y="-2022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-2266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6299432" y="586841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15687606">
              <a:off x="3320102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7"/>
            <p:cNvSpPr/>
            <p:nvPr/>
          </p:nvSpPr>
          <p:spPr bwMode="gray">
            <a:xfrm rot="16200000">
              <a:off x="3105027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0" name="Freeform 5"/>
            <p:cNvSpPr>
              <a:spLocks noEditPoints="1"/>
            </p:cNvSpPr>
            <p:nvPr/>
          </p:nvSpPr>
          <p:spPr bwMode="gray">
            <a:xfrm>
              <a:off x="0" y="508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66443" y="2257588"/>
            <a:ext cx="3101763" cy="3020343"/>
          </a:xfrm>
        </p:spPr>
        <p:txBody>
          <a:bodyPr anchor="ctr"/>
          <a:lstStyle>
            <a:lvl1pPr algn="l">
              <a:defRPr sz="3200" b="0" cap="none"/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r>
              <a:rPr lang="en-US" dirty="0"/>
              <a:t>third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19261" y="2257267"/>
            <a:ext cx="3054653" cy="3020345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4E09BE-71EC-4D57-8E02-BE999EAFB052}" type="datetime1">
              <a:rPr lang="en-US" smtClean="0"/>
              <a:t>7/14/2016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7745644" y="39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709F97E1-11E3-4FDA-9BDE-E97A81360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39132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66440" y="2489199"/>
            <a:ext cx="3636979" cy="3530604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0580" y="2489199"/>
            <a:ext cx="3636981" cy="3553245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DC93E-F457-40CA-AD7F-2A788E7D46AE}" type="datetime1">
              <a:rPr lang="en-US" smtClean="0"/>
              <a:t>7/14/2016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709F97E1-11E3-4FDA-9BDE-E97A8136029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01503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0" y="2489200"/>
            <a:ext cx="3636979" cy="75929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66441" y="3248040"/>
            <a:ext cx="3636978" cy="2771761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0580" y="2488750"/>
            <a:ext cx="3636980" cy="75929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0581" y="3248040"/>
            <a:ext cx="3636980" cy="2773909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1004CB-0987-43E9-867E-C942AC250465}" type="datetime1">
              <a:rPr lang="en-US" smtClean="0"/>
              <a:t>7/14/2016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709F97E1-11E3-4FDA-9BDE-E97A8136029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41292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6EF96-8A45-4BCA-9C91-13406AC76656}" type="datetime1">
              <a:rPr lang="en-US" smtClean="0"/>
              <a:t>7/14/2016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709F97E1-11E3-4FDA-9BDE-E97A8136029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53913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909808-023F-4737-94A2-F6685EF1522D}" type="datetime1">
              <a:rPr lang="en-US" smtClean="0"/>
              <a:t>7/14/2016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745644" y="-1404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709F97E1-11E3-4FDA-9BDE-E97A81360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8640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2266" y="-2022"/>
            <a:ext cx="9146266" cy="6861037"/>
            <a:chOff x="-2266" y="-2022"/>
            <a:chExt cx="9146266" cy="6861037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9144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rcRect/>
              <a:stretch>
                <a:fillRect l="-16667" r="-16667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-2022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-2266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6299432" y="586841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Rectangle 7"/>
            <p:cNvSpPr/>
            <p:nvPr/>
          </p:nvSpPr>
          <p:spPr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/>
            <p:nvPr/>
          </p:nvSpPr>
          <p:spPr bwMode="gray">
            <a:xfrm rot="15687606">
              <a:off x="2769747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9" name="Freeform 8"/>
            <p:cNvSpPr/>
            <p:nvPr/>
          </p:nvSpPr>
          <p:spPr bwMode="gray">
            <a:xfrm rot="16200000">
              <a:off x="2548536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0" name="Freeform 5"/>
            <p:cNvSpPr>
              <a:spLocks noEditPoints="1"/>
            </p:cNvSpPr>
            <p:nvPr/>
          </p:nvSpPr>
          <p:spPr bwMode="gray">
            <a:xfrm>
              <a:off x="0" y="508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1447800"/>
            <a:ext cx="2712590" cy="1495588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68927" y="1452881"/>
            <a:ext cx="3632850" cy="4572000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866440" y="3086845"/>
            <a:ext cx="2712590" cy="2938036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43F0F2-0469-468D-B1A9-A60D2BECBB55}" type="datetime1">
              <a:rPr lang="en-US" smtClean="0"/>
              <a:t>7/14/2016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7745644" y="-1404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709F97E1-11E3-4FDA-9BDE-E97A81360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01427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2266" y="-2022"/>
            <a:ext cx="9146266" cy="6861037"/>
            <a:chOff x="-2266" y="-2022"/>
            <a:chExt cx="9146266" cy="6861037"/>
          </a:xfrm>
        </p:grpSpPr>
        <p:sp>
          <p:nvSpPr>
            <p:cNvPr id="21" name="Rectangle 20"/>
            <p:cNvSpPr/>
            <p:nvPr/>
          </p:nvSpPr>
          <p:spPr>
            <a:xfrm>
              <a:off x="0" y="0"/>
              <a:ext cx="9144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rcRect/>
              <a:stretch>
                <a:fillRect l="-16667" r="-16667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Oval 23"/>
            <p:cNvSpPr/>
            <p:nvPr/>
          </p:nvSpPr>
          <p:spPr>
            <a:xfrm>
              <a:off x="5689832" y="-2022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Oval 24"/>
            <p:cNvSpPr/>
            <p:nvPr/>
          </p:nvSpPr>
          <p:spPr>
            <a:xfrm>
              <a:off x="-2266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Oval 25"/>
            <p:cNvSpPr/>
            <p:nvPr/>
          </p:nvSpPr>
          <p:spPr>
            <a:xfrm>
              <a:off x="6299432" y="586841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Rectangle 7"/>
            <p:cNvSpPr/>
            <p:nvPr/>
          </p:nvSpPr>
          <p:spPr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/>
            <p:nvPr/>
          </p:nvSpPr>
          <p:spPr bwMode="gray">
            <a:xfrm rot="15687606">
              <a:off x="3074559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9" name="Freeform 8"/>
            <p:cNvSpPr/>
            <p:nvPr/>
          </p:nvSpPr>
          <p:spPr bwMode="gray">
            <a:xfrm rot="16200000">
              <a:off x="2852610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7" name="Freeform 5"/>
            <p:cNvSpPr>
              <a:spLocks noEditPoints="1"/>
            </p:cNvSpPr>
            <p:nvPr/>
          </p:nvSpPr>
          <p:spPr bwMode="gray">
            <a:xfrm>
              <a:off x="0" y="508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1591" y="1343112"/>
            <a:ext cx="3001938" cy="1613085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722909" y="1320800"/>
            <a:ext cx="2791102" cy="42164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851592" y="3086100"/>
            <a:ext cx="3001938" cy="24511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F6565-6A34-4860-9469-65EAA6E028A5}" type="datetime1">
              <a:rPr lang="en-US" smtClean="0"/>
              <a:t>7/14/2016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7745644" y="-1404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709F97E1-11E3-4FDA-9BDE-E97A8136029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6011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-2266" y="-2022"/>
            <a:ext cx="9146266" cy="6861037"/>
            <a:chOff x="-2266" y="-2022"/>
            <a:chExt cx="9146266" cy="6861037"/>
          </a:xfrm>
        </p:grpSpPr>
        <p:sp>
          <p:nvSpPr>
            <p:cNvPr id="19" name="Rectangle 18"/>
            <p:cNvSpPr/>
            <p:nvPr/>
          </p:nvSpPr>
          <p:spPr>
            <a:xfrm>
              <a:off x="0" y="0"/>
              <a:ext cx="9144000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rcRect/>
              <a:stretch>
                <a:fillRect l="-16667" r="-16667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5689832" y="-2022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-2266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6299432" y="586841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5"/>
            <p:cNvSpPr/>
            <p:nvPr/>
          </p:nvSpPr>
          <p:spPr bwMode="gray">
            <a:xfrm rot="21010068">
              <a:off x="6359946" y="179029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26" name="Freeform 25"/>
            <p:cNvSpPr/>
            <p:nvPr/>
          </p:nvSpPr>
          <p:spPr bwMode="gray">
            <a:xfrm>
              <a:off x="485023" y="1856958"/>
              <a:ext cx="8173954" cy="4535226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7" name="Freeform 5"/>
            <p:cNvSpPr>
              <a:spLocks noEditPoints="1"/>
            </p:cNvSpPr>
            <p:nvPr/>
          </p:nvSpPr>
          <p:spPr bwMode="gray">
            <a:xfrm>
              <a:off x="0" y="508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866441" y="927099"/>
            <a:ext cx="6345260" cy="7098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1" y="2489201"/>
            <a:ext cx="6345260" cy="353059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60111" y="6377097"/>
            <a:ext cx="990599" cy="228659"/>
          </a:xfrm>
          <a:prstGeom prst="rect">
            <a:avLst/>
          </a:prstGeom>
        </p:spPr>
        <p:txBody>
          <a:bodyPr vert="horz" lIns="91440" tIns="45720" rIns="91440" bIns="45720" rtlCol="0" anchor="t" anchorCtr="0"/>
          <a:lstStyle>
            <a:lvl1pPr algn="r">
              <a:defRPr sz="900" b="1" i="0">
                <a:solidFill>
                  <a:schemeClr val="accent1"/>
                </a:solidFill>
              </a:defRPr>
            </a:lvl1pPr>
          </a:lstStyle>
          <a:p>
            <a:fld id="{9501C011-7EE0-485B-B324-2B4D7A2EA44B}" type="datetime1">
              <a:rPr lang="en-US" smtClean="0"/>
              <a:t>7/14/2016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90842" y="6373195"/>
            <a:ext cx="3859795" cy="22865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 b="1" i="0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29" name="Rectangle 2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3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>
                <a:solidFill>
                  <a:schemeClr val="bg1"/>
                </a:solidFill>
              </a:defRPr>
            </a:lvl1pPr>
          </a:lstStyle>
          <a:p>
            <a:fld id="{709F97E1-11E3-4FDA-9BDE-E97A8136029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83334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1" r:id="rId1"/>
    <p:sldLayoutId id="2147483752" r:id="rId2"/>
    <p:sldLayoutId id="2147483753" r:id="rId3"/>
    <p:sldLayoutId id="2147483754" r:id="rId4"/>
    <p:sldLayoutId id="2147483755" r:id="rId5"/>
    <p:sldLayoutId id="2147483756" r:id="rId6"/>
    <p:sldLayoutId id="2147483757" r:id="rId7"/>
    <p:sldLayoutId id="2147483758" r:id="rId8"/>
    <p:sldLayoutId id="2147483759" r:id="rId9"/>
    <p:sldLayoutId id="2147483760" r:id="rId10"/>
    <p:sldLayoutId id="2147483761" r:id="rId11"/>
    <p:sldLayoutId id="2147483762" r:id="rId12"/>
    <p:sldLayoutId id="2147483763" r:id="rId13"/>
    <p:sldLayoutId id="2147483764" r:id="rId14"/>
    <p:sldLayoutId id="2147483765" r:id="rId15"/>
    <p:sldLayoutId id="2147483766" r:id="rId16"/>
    <p:sldLayoutId id="2147483767" r:id="rId17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3200" b="0" i="0" kern="1200">
          <a:solidFill>
            <a:schemeClr val="bg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685800" indent="-283464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96012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23444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50876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8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0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5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4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roductionmachining.com/articles/turn-mill-classics" TargetMode="External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7585" y="1729642"/>
            <a:ext cx="8246853" cy="2554983"/>
          </a:xfrm>
        </p:spPr>
        <p:txBody>
          <a:bodyPr/>
          <a:lstStyle/>
          <a:p>
            <a:r>
              <a:rPr lang="en-US" b="1">
                <a:solidFill>
                  <a:schemeClr val="tx1"/>
                </a:solidFill>
              </a:rPr>
              <a:t>Live </a:t>
            </a:r>
            <a:r>
              <a:rPr lang="en-US" b="1" dirty="0">
                <a:solidFill>
                  <a:schemeClr val="tx1"/>
                </a:solidFill>
              </a:rPr>
              <a:t>Tooling Lathes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6439" y="4355960"/>
            <a:ext cx="5917679" cy="861420"/>
          </a:xfrm>
        </p:spPr>
        <p:txBody>
          <a:bodyPr/>
          <a:lstStyle/>
          <a:p>
            <a:r>
              <a:rPr lang="en-US" b="1" dirty="0">
                <a:solidFill>
                  <a:schemeClr val="tx1"/>
                </a:solidFill>
              </a:rPr>
              <a:t>Lecture 7 – Dual Spindle lathes </a:t>
            </a:r>
          </a:p>
        </p:txBody>
      </p:sp>
    </p:spTree>
    <p:extLst>
      <p:ext uri="{BB962C8B-B14F-4D97-AF65-F5344CB8AC3E}">
        <p14:creationId xmlns:p14="http://schemas.microsoft.com/office/powerpoint/2010/main" val="13282430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Dual Spindle Lathes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79942" y="2298358"/>
            <a:ext cx="3636979" cy="4633784"/>
          </a:xfrm>
        </p:spPr>
        <p:txBody>
          <a:bodyPr>
            <a:normAutofit lnSpcReduction="10000"/>
          </a:bodyPr>
          <a:lstStyle/>
          <a:p>
            <a:r>
              <a:rPr lang="en-US" sz="2000" b="1" dirty="0">
                <a:solidFill>
                  <a:schemeClr val="tx1"/>
                </a:solidFill>
              </a:rPr>
              <a:t>Dual spindles </a:t>
            </a:r>
            <a:r>
              <a:rPr lang="en-US" sz="2000" dirty="0">
                <a:solidFill>
                  <a:schemeClr val="tx1"/>
                </a:solidFill>
              </a:rPr>
              <a:t>add a secondary spindle where a tail stock would normally be</a:t>
            </a:r>
          </a:p>
          <a:p>
            <a:pPr lvl="1"/>
            <a:r>
              <a:rPr lang="en-US" sz="1800" dirty="0">
                <a:solidFill>
                  <a:schemeClr val="tx1"/>
                </a:solidFill>
              </a:rPr>
              <a:t>Can advance forward to clamp on a part that is in the main spindle</a:t>
            </a:r>
          </a:p>
          <a:p>
            <a:r>
              <a:rPr lang="en-US" sz="2000" dirty="0">
                <a:solidFill>
                  <a:schemeClr val="tx1"/>
                </a:solidFill>
              </a:rPr>
              <a:t>Once the sub spindle retracts, the turret can then work on the part in the sub spindle</a:t>
            </a:r>
          </a:p>
          <a:p>
            <a:pPr lvl="1"/>
            <a:r>
              <a:rPr lang="en-US" sz="1800" dirty="0">
                <a:solidFill>
                  <a:schemeClr val="tx1"/>
                </a:solidFill>
              </a:rPr>
              <a:t>Allows for the completion of both sides of the part in one machine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F97E1-11E3-4FDA-9BDE-E97A8136029E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7" name="Content Placeholder 5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0263" y="2791459"/>
            <a:ext cx="3636962" cy="2948306"/>
          </a:xfrm>
        </p:spPr>
      </p:pic>
      <p:sp>
        <p:nvSpPr>
          <p:cNvPr id="8" name="TextBox 7"/>
          <p:cNvSpPr txBox="1"/>
          <p:nvPr/>
        </p:nvSpPr>
        <p:spPr>
          <a:xfrm>
            <a:off x="4989219" y="5954406"/>
            <a:ext cx="32880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/>
              <a:t>Haas Automation Inc. “Y axis Motion." </a:t>
            </a:r>
            <a:r>
              <a:rPr lang="en-US" sz="900" i="1" dirty="0"/>
              <a:t>Lathe Operator's Manual</a:t>
            </a:r>
            <a:r>
              <a:rPr lang="en-US" sz="900" dirty="0"/>
              <a:t>. </a:t>
            </a:r>
            <a:r>
              <a:rPr lang="en-US" sz="900" dirty="0" err="1"/>
              <a:t>N.p</a:t>
            </a:r>
            <a:r>
              <a:rPr lang="en-US" sz="900" dirty="0"/>
              <a:t>.: Haas Automation Inc., 2014. 255. Print.</a:t>
            </a:r>
          </a:p>
        </p:txBody>
      </p:sp>
    </p:spTree>
    <p:extLst>
      <p:ext uri="{BB962C8B-B14F-4D97-AF65-F5344CB8AC3E}">
        <p14:creationId xmlns:p14="http://schemas.microsoft.com/office/powerpoint/2010/main" val="17378120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Dual Spindle Lathes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95416" y="2335427"/>
            <a:ext cx="4188941" cy="3855308"/>
          </a:xfrm>
        </p:spPr>
        <p:txBody>
          <a:bodyPr>
            <a:normAutofit lnSpcReduction="10000"/>
          </a:bodyPr>
          <a:lstStyle/>
          <a:p>
            <a:r>
              <a:rPr lang="en-US" sz="2000" dirty="0">
                <a:solidFill>
                  <a:schemeClr val="tx1"/>
                </a:solidFill>
              </a:rPr>
              <a:t>Dual spindle lathes can be ordered in a variety of configurations:</a:t>
            </a:r>
          </a:p>
          <a:p>
            <a:pPr lvl="1"/>
            <a:r>
              <a:rPr lang="en-US" sz="1800" dirty="0">
                <a:solidFill>
                  <a:schemeClr val="tx1"/>
                </a:solidFill>
              </a:rPr>
              <a:t>With or w/out C axis</a:t>
            </a:r>
          </a:p>
          <a:p>
            <a:pPr lvl="1"/>
            <a:r>
              <a:rPr lang="en-US" sz="1800" dirty="0">
                <a:solidFill>
                  <a:schemeClr val="tx1"/>
                </a:solidFill>
              </a:rPr>
              <a:t>With or w/out Y axis</a:t>
            </a:r>
          </a:p>
          <a:p>
            <a:pPr lvl="1"/>
            <a:r>
              <a:rPr lang="en-US" sz="1800" dirty="0">
                <a:solidFill>
                  <a:schemeClr val="tx1"/>
                </a:solidFill>
              </a:rPr>
              <a:t>With or w/out live tooling</a:t>
            </a:r>
          </a:p>
          <a:p>
            <a:pPr lvl="1"/>
            <a:r>
              <a:rPr lang="en-US" sz="1800" dirty="0">
                <a:solidFill>
                  <a:schemeClr val="tx1"/>
                </a:solidFill>
              </a:rPr>
              <a:t>One, Two, or even Three turrets</a:t>
            </a:r>
          </a:p>
          <a:p>
            <a:r>
              <a:rPr lang="en-US" sz="2000" dirty="0">
                <a:solidFill>
                  <a:schemeClr val="tx1"/>
                </a:solidFill>
              </a:rPr>
              <a:t>The configuration depends on the type of work that will be done on the machine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F97E1-11E3-4FDA-9BDE-E97A8136029E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7" name="Content Placeholder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04534" y="2788928"/>
            <a:ext cx="3636962" cy="294830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181918" y="5835137"/>
            <a:ext cx="32880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/>
              <a:t>Haas Automation Inc. “Y axis Motion." </a:t>
            </a:r>
            <a:r>
              <a:rPr lang="en-US" sz="900" i="1" dirty="0"/>
              <a:t>Lathe Operator's Manual</a:t>
            </a:r>
            <a:r>
              <a:rPr lang="en-US" sz="900" dirty="0"/>
              <a:t>. </a:t>
            </a:r>
            <a:r>
              <a:rPr lang="en-US" sz="900" dirty="0" err="1"/>
              <a:t>N.p</a:t>
            </a:r>
            <a:r>
              <a:rPr lang="en-US" sz="900" dirty="0"/>
              <a:t>.: Haas Automation Inc., 2014. 255. Print.</a:t>
            </a:r>
          </a:p>
        </p:txBody>
      </p:sp>
    </p:spTree>
    <p:extLst>
      <p:ext uri="{BB962C8B-B14F-4D97-AF65-F5344CB8AC3E}">
        <p14:creationId xmlns:p14="http://schemas.microsoft.com/office/powerpoint/2010/main" val="42639343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085" y="927099"/>
            <a:ext cx="7323728" cy="709865"/>
          </a:xfrm>
        </p:spPr>
        <p:txBody>
          <a:bodyPr/>
          <a:lstStyle/>
          <a:p>
            <a:r>
              <a:rPr lang="en-US" dirty="0"/>
              <a:t>Multi-Tasking Machines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6389" y="2212830"/>
            <a:ext cx="4772035" cy="4484532"/>
          </a:xfrm>
        </p:spPr>
        <p:txBody>
          <a:bodyPr>
            <a:normAutofit lnSpcReduction="10000"/>
          </a:bodyPr>
          <a:lstStyle/>
          <a:p>
            <a:r>
              <a:rPr lang="en-US" sz="2000" dirty="0">
                <a:solidFill>
                  <a:schemeClr val="tx1"/>
                </a:solidFill>
              </a:rPr>
              <a:t>Live tooling lathes are commonly referred to as Multi-Tasking machines, but this is wrong </a:t>
            </a:r>
          </a:p>
          <a:p>
            <a:r>
              <a:rPr lang="en-US" sz="2000" dirty="0">
                <a:solidFill>
                  <a:schemeClr val="tx1"/>
                </a:solidFill>
              </a:rPr>
              <a:t>Here are the major differences:</a:t>
            </a:r>
          </a:p>
          <a:p>
            <a:pPr lvl="1"/>
            <a:r>
              <a:rPr lang="en-US" sz="1800" dirty="0">
                <a:solidFill>
                  <a:schemeClr val="tx1"/>
                </a:solidFill>
              </a:rPr>
              <a:t>Live tooling lathes have secondary milling capabilities </a:t>
            </a:r>
          </a:p>
          <a:p>
            <a:pPr lvl="2"/>
            <a:r>
              <a:rPr lang="en-US" sz="1500" dirty="0">
                <a:solidFill>
                  <a:schemeClr val="tx1"/>
                </a:solidFill>
              </a:rPr>
              <a:t>The milling is not as powerful as it would be on a mill</a:t>
            </a:r>
          </a:p>
          <a:p>
            <a:pPr lvl="1"/>
            <a:r>
              <a:rPr lang="en-US" sz="1800" dirty="0">
                <a:solidFill>
                  <a:schemeClr val="tx1"/>
                </a:solidFill>
              </a:rPr>
              <a:t>Multi-tasking machines have both turning and milling capabilities that are equal to having either machine</a:t>
            </a:r>
          </a:p>
          <a:p>
            <a:pPr lvl="2"/>
            <a:r>
              <a:rPr lang="en-US" sz="1500" dirty="0">
                <a:solidFill>
                  <a:schemeClr val="tx1"/>
                </a:solidFill>
              </a:rPr>
              <a:t>There is no performance lag with having either capability on the machines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666259" y="295730"/>
            <a:ext cx="913331" cy="767687"/>
          </a:xfrm>
        </p:spPr>
        <p:txBody>
          <a:bodyPr/>
          <a:lstStyle/>
          <a:p>
            <a:fld id="{709F97E1-11E3-4FDA-9BDE-E97A8136029E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25331" y="2555074"/>
            <a:ext cx="3154259" cy="2132279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534660" y="5927921"/>
            <a:ext cx="315426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Photo Source: Production Machining. </a:t>
            </a:r>
            <a:r>
              <a:rPr lang="en-US" sz="1100" i="1" dirty="0"/>
              <a:t>Mill Turn</a:t>
            </a:r>
            <a:r>
              <a:rPr lang="en-US" sz="1100" dirty="0"/>
              <a:t>. N.D. Web. 5 February 2015. </a:t>
            </a:r>
            <a:r>
              <a:rPr lang="en-US" sz="1100" dirty="0">
                <a:hlinkClick r:id="rId3"/>
              </a:rPr>
              <a:t>www.productionmachining.com/articles/turn-mill-classics</a:t>
            </a:r>
            <a:endParaRPr lang="en-US" sz="1100" dirty="0"/>
          </a:p>
        </p:txBody>
      </p:sp>
    </p:spTree>
    <p:extLst>
      <p:ext uri="{BB962C8B-B14F-4D97-AF65-F5344CB8AC3E}">
        <p14:creationId xmlns:p14="http://schemas.microsoft.com/office/powerpoint/2010/main" val="345520085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 Boardroom">
  <a:themeElements>
    <a:clrScheme name="Ion Boardroom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F9C9D"/>
      </a:accent5>
      <a:accent6>
        <a:srgbClr val="9E5E9B"/>
      </a:accent6>
      <a:hlink>
        <a:srgbClr val="58C1BA"/>
      </a:hlink>
      <a:folHlink>
        <a:srgbClr val="9DD0CB"/>
      </a:folHlink>
    </a:clrScheme>
    <a:fontScheme name="Ion Boardroom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 Boardroom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Lecture 6" id="{027E3BA1-2635-4F39-9FA5-6B79923B1CCB}" vid="{F92A85E4-2FF0-42F6-B252-2977AEA9201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1262</TotalTime>
  <Words>265</Words>
  <Application>Microsoft Office PowerPoint</Application>
  <PresentationFormat>On-screen Show (4:3)</PresentationFormat>
  <Paragraphs>28</Paragraphs>
  <Slides>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Calibri</vt:lpstr>
      <vt:lpstr>Century Gothic</vt:lpstr>
      <vt:lpstr>Wingdings 3</vt:lpstr>
      <vt:lpstr>Ion Boardroom</vt:lpstr>
      <vt:lpstr>Live Tooling Lathes</vt:lpstr>
      <vt:lpstr>Dual Spindle Lathes</vt:lpstr>
      <vt:lpstr>Dual Spindle Lathes</vt:lpstr>
      <vt:lpstr>Multi-Tasking Machines</vt:lpstr>
    </vt:vector>
  </TitlesOfParts>
  <Company>Central Maine Community College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PMT 330 Week 3</dc:title>
  <dc:creator>Watson, Devin K.</dc:creator>
  <cp:lastModifiedBy>Cyndi</cp:lastModifiedBy>
  <cp:revision>58</cp:revision>
  <dcterms:created xsi:type="dcterms:W3CDTF">2015-02-02T13:01:07Z</dcterms:created>
  <dcterms:modified xsi:type="dcterms:W3CDTF">2016-07-14T23:56:47Z</dcterms:modified>
  <cp:contentStatus/>
</cp:coreProperties>
</file>