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0" r:id="rId1"/>
  </p:sldMasterIdLst>
  <p:notesMasterIdLst>
    <p:notesMasterId r:id="rId15"/>
  </p:notesMasterIdLst>
  <p:sldIdLst>
    <p:sldId id="256" r:id="rId2"/>
    <p:sldId id="271" r:id="rId3"/>
    <p:sldId id="268" r:id="rId4"/>
    <p:sldId id="269" r:id="rId5"/>
    <p:sldId id="266" r:id="rId6"/>
    <p:sldId id="267" r:id="rId7"/>
    <p:sldId id="272" r:id="rId8"/>
    <p:sldId id="270" r:id="rId9"/>
    <p:sldId id="273" r:id="rId10"/>
    <p:sldId id="274" r:id="rId11"/>
    <p:sldId id="275" r:id="rId12"/>
    <p:sldId id="277" r:id="rId13"/>
    <p:sldId id="27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tson, Devin K." initials="WDK" lastIdx="2" clrIdx="0">
    <p:extLst>
      <p:ext uri="{19B8F6BF-5375-455C-9EA6-DF929625EA0E}">
        <p15:presenceInfo xmlns:p15="http://schemas.microsoft.com/office/powerpoint/2012/main" userId="S-1-5-21-1424163670-634221917-1538882281-40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93BDA-C914-465A-A1D3-F1C939491D58}" type="datetimeFigureOut">
              <a:rPr lang="en-CA" smtClean="0"/>
              <a:t>2016-07-14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7D4A6-4A0B-467A-9DD0-ED1A566B65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352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7D4A6-4A0B-467A-9DD0-ED1A566B65B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0699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85F3DC75-8C5C-4914-8E53-A41F2CEC1B50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075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FFD14-A2C9-48FB-B482-C75FC96FB6DC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349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DCA2-7963-4B6B-A13E-BFA4EC69A375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557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E832-CAFF-470B-A79C-366DBEEC4A5B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4808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C62A-B40A-43C5-B40F-92D5E4BAA69C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31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77D-9313-4DBA-9FB7-79B78A41C77D}" type="datetime1">
              <a:rPr lang="en-US" smtClean="0"/>
              <a:t>7/14/2016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17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C9C5A-06D1-4231-B0C7-B0460CAD22F4}" type="datetime1">
              <a:rPr lang="en-US" smtClean="0"/>
              <a:t>7/14/2016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253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1ED8-157B-43EE-B209-AB0E7894F260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332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81AB-63FB-4CE6-A31D-E7D3E4C1284A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684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53192-745E-4095-9246-146681907246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474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E09BE-71EC-4D57-8E02-BE999EAFB052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913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C93E-F457-40CA-AD7F-2A788E7D46AE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150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04CB-0987-43E9-867E-C942AC250465}" type="datetime1">
              <a:rPr lang="en-US" smtClean="0"/>
              <a:t>7/14/2016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129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EF96-8A45-4BCA-9C91-13406AC76656}" type="datetime1">
              <a:rPr lang="en-US" smtClean="0"/>
              <a:t>7/14/2016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39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09808-023F-4737-94A2-F6685EF1522D}" type="datetime1">
              <a:rPr lang="en-US" smtClean="0"/>
              <a:t>7/14/2016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64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F0F2-0469-468D-B1A9-A60D2BECBB55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142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6565-6A34-4860-9469-65EAA6E028A5}" type="datetime1">
              <a:rPr lang="en-US" smtClean="0"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011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9501C011-7EE0-485B-B324-2B4D7A2EA44B}" type="datetime1">
              <a:rPr lang="en-US" smtClean="0"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333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7585" y="1729642"/>
            <a:ext cx="8246853" cy="2554983"/>
          </a:xfrm>
        </p:spPr>
        <p:txBody>
          <a:bodyPr/>
          <a:lstStyle/>
          <a:p>
            <a:r>
              <a:rPr lang="en-US" b="1">
                <a:solidFill>
                  <a:schemeClr val="tx1"/>
                </a:solidFill>
              </a:rPr>
              <a:t>Live </a:t>
            </a:r>
            <a:r>
              <a:rPr lang="en-US" b="1" dirty="0">
                <a:solidFill>
                  <a:schemeClr val="tx1"/>
                </a:solidFill>
              </a:rPr>
              <a:t>Tooling Lathes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39" y="4355960"/>
            <a:ext cx="5917679" cy="86142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Lecture 6- Drilling Toolpaths</a:t>
            </a:r>
          </a:p>
        </p:txBody>
      </p:sp>
    </p:spTree>
    <p:extLst>
      <p:ext uri="{BB962C8B-B14F-4D97-AF65-F5344CB8AC3E}">
        <p14:creationId xmlns:p14="http://schemas.microsoft.com/office/powerpoint/2010/main" val="1328243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Drill Depth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377440"/>
            <a:ext cx="4000183" cy="3642363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The flat is at a dimension of 1.700 from the opposite side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This means the flat is .300 deep 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This depth need to be doubled (.600) to find the diameter on the lathe where the holes start 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1.700 - .600 depth = 1.100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Diameter for the starting drill depth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6" r="6053"/>
          <a:stretch/>
        </p:blipFill>
        <p:spPr>
          <a:xfrm>
            <a:off x="4744767" y="3150761"/>
            <a:ext cx="3636962" cy="2229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201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Drill Depth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3144" y="2390504"/>
            <a:ext cx="4258490" cy="4219302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The print states the holes are .38 deep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This is from the flat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This value will need to double  (.740) 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Drilling to a diameter because we are on a lathe</a:t>
            </a:r>
          </a:p>
          <a:p>
            <a:r>
              <a:rPr lang="en-US" sz="2000" dirty="0">
                <a:solidFill>
                  <a:schemeClr val="tx1"/>
                </a:solidFill>
              </a:rPr>
              <a:t>To get the final drill depth, subtract the final drill depth from the starting diameter</a:t>
            </a:r>
          </a:p>
          <a:p>
            <a:pPr lvl="1"/>
            <a:r>
              <a:rPr lang="en-US" sz="1800" b="1" dirty="0">
                <a:solidFill>
                  <a:schemeClr val="tx1"/>
                </a:solidFill>
              </a:rPr>
              <a:t>1.400 - .740 = .660 Diameter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6" r="6053"/>
          <a:stretch/>
        </p:blipFill>
        <p:spPr>
          <a:xfrm>
            <a:off x="5110529" y="3150761"/>
            <a:ext cx="3636962" cy="2229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823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OD and Radial Drilling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G19</a:t>
            </a:r>
            <a:r>
              <a:rPr lang="en-US" sz="2000" dirty="0">
                <a:solidFill>
                  <a:schemeClr val="tx1"/>
                </a:solidFill>
              </a:rPr>
              <a:t> is used because Y and Z are the positioning axis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This makes X the retract axis for the canned cycle</a:t>
            </a:r>
          </a:p>
          <a:p>
            <a:r>
              <a:rPr lang="en-US" sz="2000" dirty="0">
                <a:solidFill>
                  <a:schemeClr val="tx1"/>
                </a:solidFill>
              </a:rPr>
              <a:t>If </a:t>
            </a:r>
            <a:r>
              <a:rPr lang="en-US" sz="2000" b="1" dirty="0">
                <a:solidFill>
                  <a:schemeClr val="tx1"/>
                </a:solidFill>
              </a:rPr>
              <a:t>G18</a:t>
            </a:r>
            <a:r>
              <a:rPr lang="en-US" sz="2000" dirty="0">
                <a:solidFill>
                  <a:schemeClr val="tx1"/>
                </a:solidFill>
              </a:rPr>
              <a:t> was used, the automatic retract would happen in Z and result in a broken drill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758" y="2608578"/>
            <a:ext cx="2415540" cy="3512820"/>
          </a:xfrm>
        </p:spPr>
      </p:pic>
    </p:spTree>
    <p:extLst>
      <p:ext uri="{BB962C8B-B14F-4D97-AF65-F5344CB8AC3E}">
        <p14:creationId xmlns:p14="http://schemas.microsoft.com/office/powerpoint/2010/main" val="1567052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G242 and G243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If </a:t>
            </a:r>
            <a:r>
              <a:rPr lang="en-US" sz="2000" b="1" dirty="0">
                <a:solidFill>
                  <a:schemeClr val="tx1"/>
                </a:solidFill>
              </a:rPr>
              <a:t>G242</a:t>
            </a:r>
            <a:r>
              <a:rPr lang="en-US" sz="2000" dirty="0">
                <a:solidFill>
                  <a:schemeClr val="tx1"/>
                </a:solidFill>
              </a:rPr>
              <a:t> is used, a P value would need to be added for a dwell time to happen</a:t>
            </a:r>
          </a:p>
          <a:p>
            <a:r>
              <a:rPr lang="en-US" sz="2000" dirty="0">
                <a:solidFill>
                  <a:schemeClr val="tx1"/>
                </a:solidFill>
              </a:rPr>
              <a:t>If </a:t>
            </a:r>
            <a:r>
              <a:rPr lang="en-US" sz="2000" b="1" dirty="0">
                <a:solidFill>
                  <a:schemeClr val="tx1"/>
                </a:solidFill>
              </a:rPr>
              <a:t>G243</a:t>
            </a:r>
            <a:r>
              <a:rPr lang="en-US" sz="2000" dirty="0">
                <a:solidFill>
                  <a:schemeClr val="tx1"/>
                </a:solidFill>
              </a:rPr>
              <a:t> is used, a Q value would need to be added to specify the peck amount that is desired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Content Placeholder 1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974" y="2509202"/>
            <a:ext cx="2415540" cy="3512820"/>
          </a:xfrm>
        </p:spPr>
      </p:pic>
    </p:spTree>
    <p:extLst>
      <p:ext uri="{BB962C8B-B14F-4D97-AF65-F5344CB8AC3E}">
        <p14:creationId xmlns:p14="http://schemas.microsoft.com/office/powerpoint/2010/main" val="2837409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Face and Axial Drilling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This lecture will look at the different toolpaths and how they work on a live tooling lathe</a:t>
            </a:r>
          </a:p>
          <a:p>
            <a:r>
              <a:rPr lang="en-US" sz="2000" dirty="0">
                <a:solidFill>
                  <a:schemeClr val="tx1"/>
                </a:solidFill>
              </a:rPr>
              <a:t>Use the </a:t>
            </a:r>
            <a:r>
              <a:rPr lang="en-US" sz="2000" b="1" dirty="0">
                <a:solidFill>
                  <a:schemeClr val="tx1"/>
                </a:solidFill>
              </a:rPr>
              <a:t>328-2 project </a:t>
            </a:r>
            <a:r>
              <a:rPr lang="en-US" sz="2000" dirty="0">
                <a:solidFill>
                  <a:schemeClr val="tx1"/>
                </a:solidFill>
              </a:rPr>
              <a:t>as a guide as we review different toolpaths on the live tooling lathe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6" r="6053"/>
          <a:stretch/>
        </p:blipFill>
        <p:spPr>
          <a:xfrm>
            <a:off x="4770407" y="2596552"/>
            <a:ext cx="3850831" cy="2360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812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Drilling the 1.063 Thru Hole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The first drilling toolpath we will review is the drilling of the 1.063 diameter hole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Done with a </a:t>
            </a:r>
            <a:r>
              <a:rPr lang="en-US" sz="1800" dirty="0" err="1">
                <a:solidFill>
                  <a:schemeClr val="tx1"/>
                </a:solidFill>
              </a:rPr>
              <a:t>Sandvik</a:t>
            </a:r>
            <a:r>
              <a:rPr lang="en-US" sz="1800" dirty="0">
                <a:solidFill>
                  <a:schemeClr val="tx1"/>
                </a:solidFill>
              </a:rPr>
              <a:t> 880 insert drill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The 880 drill can drill, retract, then bore a hole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This is the process we will demonstrate to produce this hole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6" r="6053"/>
          <a:stretch/>
        </p:blipFill>
        <p:spPr>
          <a:xfrm>
            <a:off x="4837973" y="2915981"/>
            <a:ext cx="3636962" cy="2229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934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1832" y="927099"/>
            <a:ext cx="7433945" cy="709865"/>
          </a:xfrm>
        </p:spPr>
        <p:txBody>
          <a:bodyPr/>
          <a:lstStyle/>
          <a:p>
            <a:r>
              <a:rPr lang="en-US" dirty="0"/>
              <a:t>Drilling the 1.063 Thru Hole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4764" y="2212830"/>
            <a:ext cx="4887647" cy="4484532"/>
          </a:xfrm>
        </p:spPr>
        <p:txBody>
          <a:bodyPr>
            <a:normAutofit lnSpcReduction="10000"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The drill will drill to depth at the centerline of the part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The drill will retract then step up in X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Note: the X value to the right is not correct 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After the drill has finished, take a measurement and check surface finish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Next, adjust diameter and </a:t>
            </a:r>
            <a:r>
              <a:rPr lang="en-US" sz="1800" dirty="0" err="1">
                <a:solidFill>
                  <a:schemeClr val="tx1"/>
                </a:solidFill>
              </a:rPr>
              <a:t>feedrates</a:t>
            </a:r>
            <a:r>
              <a:rPr lang="en-US" sz="1800" dirty="0">
                <a:solidFill>
                  <a:schemeClr val="tx1"/>
                </a:solidFill>
              </a:rPr>
              <a:t> to achieve desired result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The drill will then feed to depth boring the hole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The peripheral insert must be in X positive for this to work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737" y="2489199"/>
            <a:ext cx="3163127" cy="3626929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14007" y="295730"/>
            <a:ext cx="927076" cy="767687"/>
          </a:xfrm>
        </p:spPr>
        <p:txBody>
          <a:bodyPr/>
          <a:lstStyle/>
          <a:p>
            <a:fld id="{709F97E1-11E3-4FDA-9BDE-E97A8136029E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6897326" y="3998540"/>
            <a:ext cx="905792" cy="86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6926972" y="4606375"/>
            <a:ext cx="905792" cy="86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6355473" y="4402021"/>
            <a:ext cx="905792" cy="86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839215" y="3868666"/>
            <a:ext cx="13642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Drill to Depth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03118" y="4476501"/>
            <a:ext cx="13642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Bore to Depth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261265" y="4263521"/>
            <a:ext cx="13642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Offset in X</a:t>
            </a:r>
          </a:p>
        </p:txBody>
      </p:sp>
    </p:spTree>
    <p:extLst>
      <p:ext uri="{BB962C8B-B14F-4D97-AF65-F5344CB8AC3E}">
        <p14:creationId xmlns:p14="http://schemas.microsoft.com/office/powerpoint/2010/main" val="3455200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Face and Axial Drilling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Drilling the three holes on the face of the part can be done with the regular </a:t>
            </a:r>
            <a:r>
              <a:rPr lang="en-US" sz="2000" b="1" dirty="0">
                <a:solidFill>
                  <a:schemeClr val="tx1"/>
                </a:solidFill>
              </a:rPr>
              <a:t>G80</a:t>
            </a:r>
            <a:r>
              <a:rPr lang="en-US" sz="2000" dirty="0">
                <a:solidFill>
                  <a:schemeClr val="tx1"/>
                </a:solidFill>
              </a:rPr>
              <a:t> series drilling canned cycles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The part will be programmed without a peck because of the depth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6" r="6053"/>
          <a:stretch/>
        </p:blipFill>
        <p:spPr>
          <a:xfrm>
            <a:off x="4640263" y="3150761"/>
            <a:ext cx="3636962" cy="222970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5210355" y="5236235"/>
            <a:ext cx="138022" cy="7835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6829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Face and Axial Drilling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G81</a:t>
            </a:r>
            <a:r>
              <a:rPr lang="en-US" sz="2000" dirty="0">
                <a:solidFill>
                  <a:schemeClr val="tx1"/>
                </a:solidFill>
              </a:rPr>
              <a:t> is programmed the same way it would be on a mill or a lathe 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Note: a C value can be used as a position move during a canned cycle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The depth is controlled by Z 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The plane needs to be set with </a:t>
            </a:r>
            <a:r>
              <a:rPr lang="en-US" sz="1800" b="1" dirty="0">
                <a:solidFill>
                  <a:schemeClr val="tx1"/>
                </a:solidFill>
              </a:rPr>
              <a:t>G18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343" y="2513011"/>
            <a:ext cx="2928233" cy="396172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855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Face and Axial Drilling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If </a:t>
            </a:r>
            <a:r>
              <a:rPr lang="en-US" sz="2000" b="1" dirty="0">
                <a:solidFill>
                  <a:schemeClr val="tx1"/>
                </a:solidFill>
              </a:rPr>
              <a:t>G82</a:t>
            </a:r>
            <a:r>
              <a:rPr lang="en-US" sz="2000" dirty="0">
                <a:solidFill>
                  <a:schemeClr val="tx1"/>
                </a:solidFill>
              </a:rPr>
              <a:t> is used, a </a:t>
            </a:r>
            <a:r>
              <a:rPr lang="en-US" sz="2000" b="1" dirty="0">
                <a:solidFill>
                  <a:schemeClr val="tx1"/>
                </a:solidFill>
              </a:rPr>
              <a:t>P</a:t>
            </a:r>
            <a:r>
              <a:rPr lang="en-US" sz="2000" dirty="0">
                <a:solidFill>
                  <a:schemeClr val="tx1"/>
                </a:solidFill>
              </a:rPr>
              <a:t> value needs to be entered for a dwell after the depth is reached</a:t>
            </a:r>
          </a:p>
          <a:p>
            <a:r>
              <a:rPr lang="en-US" sz="2000" dirty="0">
                <a:solidFill>
                  <a:schemeClr val="tx1"/>
                </a:solidFill>
              </a:rPr>
              <a:t>If </a:t>
            </a:r>
            <a:r>
              <a:rPr lang="en-US" sz="2000" b="1" dirty="0">
                <a:solidFill>
                  <a:schemeClr val="tx1"/>
                </a:solidFill>
              </a:rPr>
              <a:t>G83</a:t>
            </a:r>
            <a:r>
              <a:rPr lang="en-US" sz="2000" dirty="0">
                <a:solidFill>
                  <a:schemeClr val="tx1"/>
                </a:solidFill>
              </a:rPr>
              <a:t> is used, a </a:t>
            </a:r>
            <a:r>
              <a:rPr lang="en-US" sz="2000" b="1" dirty="0">
                <a:solidFill>
                  <a:schemeClr val="tx1"/>
                </a:solidFill>
              </a:rPr>
              <a:t>Q</a:t>
            </a:r>
            <a:r>
              <a:rPr lang="en-US" sz="2000" dirty="0">
                <a:solidFill>
                  <a:schemeClr val="tx1"/>
                </a:solidFill>
              </a:rPr>
              <a:t> value needs to be entered to specify the peck amount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343" y="2513011"/>
            <a:ext cx="2928233" cy="396172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370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OD and Radial Drilling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Drilling on the OD of the part can be done with the </a:t>
            </a:r>
            <a:r>
              <a:rPr lang="en-US" sz="2000" b="1" dirty="0">
                <a:solidFill>
                  <a:schemeClr val="tx1"/>
                </a:solidFill>
              </a:rPr>
              <a:t>G240</a:t>
            </a:r>
            <a:r>
              <a:rPr lang="en-US" sz="2000" dirty="0">
                <a:solidFill>
                  <a:schemeClr val="tx1"/>
                </a:solidFill>
              </a:rPr>
              <a:t> series of canned cycles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Designed to work with radial tool holders</a:t>
            </a:r>
          </a:p>
          <a:p>
            <a:r>
              <a:rPr lang="en-US" sz="2000" dirty="0">
                <a:solidFill>
                  <a:schemeClr val="tx1"/>
                </a:solidFill>
              </a:rPr>
              <a:t>Y and Z will position the tool </a:t>
            </a:r>
          </a:p>
          <a:p>
            <a:r>
              <a:rPr lang="en-US" sz="2000" dirty="0">
                <a:solidFill>
                  <a:schemeClr val="tx1"/>
                </a:solidFill>
              </a:rPr>
              <a:t>X will control depth on these tool paths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6" r="6053"/>
          <a:stretch/>
        </p:blipFill>
        <p:spPr>
          <a:xfrm>
            <a:off x="4640263" y="3150761"/>
            <a:ext cx="3636962" cy="2229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216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OD and Radial Drilling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338251"/>
            <a:ext cx="3636979" cy="3681552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Cross drilling takes more thought and calculation for a successful toolpath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The depth is controlled by X for these paths</a:t>
            </a:r>
          </a:p>
          <a:p>
            <a:pPr lvl="2"/>
            <a:r>
              <a:rPr lang="en-US" sz="1600" dirty="0">
                <a:solidFill>
                  <a:schemeClr val="tx1"/>
                </a:solidFill>
              </a:rPr>
              <a:t>X is read by the machine as a diameter</a:t>
            </a:r>
          </a:p>
          <a:p>
            <a:pPr lvl="2"/>
            <a:r>
              <a:rPr lang="en-US" sz="1600" dirty="0">
                <a:solidFill>
                  <a:schemeClr val="tx1"/>
                </a:solidFill>
              </a:rPr>
              <a:t>for this to work more math will need to be done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574" y="2486658"/>
            <a:ext cx="2415540" cy="3512820"/>
          </a:xfrm>
        </p:spPr>
      </p:pic>
      <p:cxnSp>
        <p:nvCxnSpPr>
          <p:cNvPr id="9" name="Straight Arrow Connector 8"/>
          <p:cNvCxnSpPr/>
          <p:nvPr/>
        </p:nvCxnSpPr>
        <p:spPr>
          <a:xfrm flipH="1">
            <a:off x="6214110" y="3340101"/>
            <a:ext cx="1192530" cy="8127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387298" y="3016935"/>
            <a:ext cx="1373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Where did this depth come from?</a:t>
            </a:r>
          </a:p>
        </p:txBody>
      </p:sp>
    </p:spTree>
    <p:extLst>
      <p:ext uri="{BB962C8B-B14F-4D97-AF65-F5344CB8AC3E}">
        <p14:creationId xmlns:p14="http://schemas.microsoft.com/office/powerpoint/2010/main" val="8948575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1187</TotalTime>
  <Words>622</Words>
  <Application>Microsoft Office PowerPoint</Application>
  <PresentationFormat>On-screen Show (4:3)</PresentationFormat>
  <Paragraphs>76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Century Gothic</vt:lpstr>
      <vt:lpstr>Wingdings 3</vt:lpstr>
      <vt:lpstr>Ion Boardroom</vt:lpstr>
      <vt:lpstr>Live Tooling Lathes</vt:lpstr>
      <vt:lpstr>Face and Axial Drilling</vt:lpstr>
      <vt:lpstr>Drilling the 1.063 Thru Hole</vt:lpstr>
      <vt:lpstr>Drilling the 1.063 Thru Hole</vt:lpstr>
      <vt:lpstr>Face and Axial Drilling</vt:lpstr>
      <vt:lpstr>Face and Axial Drilling</vt:lpstr>
      <vt:lpstr>Face and Axial Drilling</vt:lpstr>
      <vt:lpstr>OD and Radial Drilling</vt:lpstr>
      <vt:lpstr>OD and Radial Drilling</vt:lpstr>
      <vt:lpstr>Calculating Drill Depth</vt:lpstr>
      <vt:lpstr>Calculating Drill Depth</vt:lpstr>
      <vt:lpstr>OD and Radial Drilling</vt:lpstr>
      <vt:lpstr>G242 and G243</vt:lpstr>
    </vt:vector>
  </TitlesOfParts>
  <Company>Central Maine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PMT 330 Week 3</dc:title>
  <dc:creator>Watson, Devin K.</dc:creator>
  <cp:lastModifiedBy>Cyndi</cp:lastModifiedBy>
  <cp:revision>54</cp:revision>
  <dcterms:created xsi:type="dcterms:W3CDTF">2015-02-02T13:01:07Z</dcterms:created>
  <dcterms:modified xsi:type="dcterms:W3CDTF">2016-07-14T23:56:41Z</dcterms:modified>
  <cp:contentStatus/>
</cp:coreProperties>
</file>