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  <p:sldMasterId id="2147483694" r:id="rId4"/>
    <p:sldMasterId id="2147483712" r:id="rId5"/>
  </p:sldMasterIdLst>
  <p:notesMasterIdLst>
    <p:notesMasterId r:id="rId28"/>
  </p:notesMasterIdLst>
  <p:sldIdLst>
    <p:sldId id="282" r:id="rId6"/>
    <p:sldId id="258" r:id="rId7"/>
    <p:sldId id="260" r:id="rId8"/>
    <p:sldId id="261" r:id="rId9"/>
    <p:sldId id="259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2" r:id="rId19"/>
    <p:sldId id="273" r:id="rId20"/>
    <p:sldId id="274" r:id="rId21"/>
    <p:sldId id="275" r:id="rId22"/>
    <p:sldId id="276" r:id="rId23"/>
    <p:sldId id="279" r:id="rId24"/>
    <p:sldId id="277" r:id="rId25"/>
    <p:sldId id="278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96" d="100"/>
          <a:sy n="96" d="100"/>
        </p:scale>
        <p:origin x="12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EC775-880C-44CB-8AE2-3269D895F24F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310F0-22F4-44BC-9418-29B3E407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88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314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860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AF8DD645-B9B4-46EE-B031-35C24A448A04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0005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993E9-CEF0-47B7-AEA6-AFACC79966BA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617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4F47-3A99-4701-A7D9-FE6C4D9DA92E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725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62588-EC5C-453B-A942-AA1C7EFEEF33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8535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D575-BDA5-4AAF-81DC-5D38C213A391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4705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C5B0-21BA-48EA-B067-5E37072B4F18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0394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59AD-49F4-478E-A013-BE606CDD1B41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2124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8D2-BCEE-4D3D-AE6D-93BD204BAD0C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60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110E-D48F-4A61-BE6D-11D38A61FE05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617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E700-EF95-463F-B75A-2CDEC15C5A37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91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6CC6-9B37-4318-8876-62F2332BE330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2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C7781-F104-4BD5-BC26-3DB2DD695986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73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9AD0-4BAD-48BB-B06C-62CAB66B1652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59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7D66-9247-4313-B245-9F882A4407CD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025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022A5-2C49-4E61-8AF1-56B5ABF57608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30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80A0-ED6C-4884-9FFE-87471827F59A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432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4D98-3273-47CE-B312-A00AAFA2779F}" type="datetimeFigureOut">
              <a:rPr lang="en-US" smtClean="0"/>
              <a:t>9/9/2016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26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>
                <a:solidFill>
                  <a:prstClr val="white"/>
                </a:solidFill>
              </a:rPr>
              <a:pPr/>
              <a:t>9/9/2016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211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0957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200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9224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0707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4870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7566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3304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23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8411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105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z="8000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z="8000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9089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0313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668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0801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7866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783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D7331E91-9015-415B-BDE7-59CB566CB5F5}" type="datetimeFigureOut">
              <a:rPr lang="en-US" dirty="0"/>
              <a:t>9/9/2016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00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>
                <a:solidFill>
                  <a:srgbClr val="B01513"/>
                </a:solidFill>
              </a:rPr>
              <a:pPr/>
              <a:t>9/9/2016</a:t>
            </a:fld>
            <a:endParaRPr lang="en-US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>
              <a:solidFill>
                <a:srgbClr val="B01513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82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729642"/>
            <a:ext cx="5917679" cy="255498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PMT </a:t>
            </a:r>
            <a:r>
              <a:rPr lang="en-US" dirty="0" smtClean="0">
                <a:solidFill>
                  <a:schemeClr val="tx1"/>
                </a:solidFill>
              </a:rPr>
              <a:t>280- </a:t>
            </a:r>
            <a:r>
              <a:rPr lang="en-US" dirty="0" smtClean="0">
                <a:solidFill>
                  <a:schemeClr val="tx1"/>
                </a:solidFill>
              </a:rPr>
              <a:t>3-D CNC Milling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Lecture </a:t>
            </a:r>
            <a:r>
              <a:rPr lang="en-US" b="1" dirty="0" smtClean="0">
                <a:solidFill>
                  <a:schemeClr val="tx1"/>
                </a:solidFill>
              </a:rPr>
              <a:t>2- </a:t>
            </a:r>
            <a:r>
              <a:rPr lang="en-US" b="1" dirty="0" smtClean="0">
                <a:solidFill>
                  <a:schemeClr val="tx1"/>
                </a:solidFill>
              </a:rPr>
              <a:t>What is three dimensional machining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25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 </a:t>
            </a:r>
            <a:r>
              <a:rPr lang="en-US" dirty="0"/>
              <a:t>S</a:t>
            </a:r>
            <a:r>
              <a:rPr lang="en-US" dirty="0" smtClean="0"/>
              <a:t>election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09800"/>
            <a:ext cx="4114800" cy="5072158"/>
          </a:xfrm>
        </p:spPr>
        <p:txBody>
          <a:bodyPr/>
          <a:lstStyle/>
          <a:p>
            <a:r>
              <a:rPr lang="en-US" dirty="0" smtClean="0"/>
              <a:t>Cutter Compensation can also be applied based on plane selection.</a:t>
            </a:r>
          </a:p>
          <a:p>
            <a:r>
              <a:rPr lang="en-US" dirty="0" smtClean="0"/>
              <a:t>Cutter comp. is applied to two axis of movement when activated in the program.  This would apply as follows:</a:t>
            </a:r>
          </a:p>
          <a:p>
            <a:pPr lvl="1"/>
            <a:r>
              <a:rPr lang="en-US" dirty="0" smtClean="0"/>
              <a:t>G17- XY</a:t>
            </a:r>
          </a:p>
          <a:p>
            <a:pPr lvl="1"/>
            <a:r>
              <a:rPr lang="en-US" dirty="0" smtClean="0"/>
              <a:t>G18- XZ</a:t>
            </a:r>
          </a:p>
          <a:p>
            <a:pPr lvl="1"/>
            <a:r>
              <a:rPr lang="en-US" dirty="0" smtClean="0"/>
              <a:t>G19- YZ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34045"/>
            <a:ext cx="4114800" cy="3539430"/>
          </a:xfrm>
        </p:spPr>
        <p:txBody>
          <a:bodyPr/>
          <a:lstStyle/>
          <a:p>
            <a:r>
              <a:rPr lang="en-US" dirty="0" smtClean="0"/>
              <a:t>Plane selection also effects G2 and G3 moves.</a:t>
            </a:r>
          </a:p>
          <a:p>
            <a:pPr lvl="1"/>
            <a:r>
              <a:rPr lang="en-US" dirty="0" smtClean="0"/>
              <a:t>Using Center Point Method of arc programming arcs would be programmed the following way:</a:t>
            </a:r>
          </a:p>
          <a:p>
            <a:pPr lvl="2"/>
            <a:r>
              <a:rPr lang="en-US" dirty="0" smtClean="0"/>
              <a:t>G17- G2 </a:t>
            </a:r>
            <a:r>
              <a:rPr lang="en-US" dirty="0"/>
              <a:t>X Y I </a:t>
            </a:r>
            <a:r>
              <a:rPr lang="en-US" dirty="0" smtClean="0"/>
              <a:t>J</a:t>
            </a:r>
          </a:p>
          <a:p>
            <a:pPr lvl="2"/>
            <a:r>
              <a:rPr lang="en-US" dirty="0" smtClean="0"/>
              <a:t>G18- G2 </a:t>
            </a:r>
            <a:r>
              <a:rPr lang="en-US" dirty="0"/>
              <a:t>X Z I </a:t>
            </a:r>
            <a:r>
              <a:rPr lang="en-US" dirty="0" smtClean="0"/>
              <a:t>K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G19- G2 </a:t>
            </a:r>
            <a:r>
              <a:rPr lang="en-US" dirty="0"/>
              <a:t>Y Z J K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2005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Plane Selection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5636" y="2362200"/>
            <a:ext cx="4114800" cy="2769989"/>
          </a:xfrm>
        </p:spPr>
        <p:txBody>
          <a:bodyPr/>
          <a:lstStyle/>
          <a:p>
            <a:r>
              <a:rPr lang="en-US" dirty="0" smtClean="0"/>
              <a:t>Plane selection can also affect automatic cycles such as canned drilling cycles:</a:t>
            </a:r>
          </a:p>
          <a:p>
            <a:pPr lvl="1"/>
            <a:r>
              <a:rPr lang="en-US" dirty="0" smtClean="0"/>
              <a:t>G17- Z is the drilling axis</a:t>
            </a:r>
          </a:p>
          <a:p>
            <a:pPr lvl="1"/>
            <a:r>
              <a:rPr lang="en-US" dirty="0" smtClean="0"/>
              <a:t>G18- Y is the drilling axis</a:t>
            </a:r>
          </a:p>
          <a:p>
            <a:pPr lvl="1"/>
            <a:r>
              <a:rPr lang="en-US" dirty="0" smtClean="0"/>
              <a:t>G19- X is the drilling axis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362200"/>
            <a:ext cx="2905125" cy="2247900"/>
          </a:xfrm>
        </p:spPr>
      </p:pic>
      <p:sp>
        <p:nvSpPr>
          <p:cNvPr id="6" name="TextBox 5"/>
          <p:cNvSpPr txBox="1"/>
          <p:nvPr/>
        </p:nvSpPr>
        <p:spPr>
          <a:xfrm>
            <a:off x="5181600" y="4679373"/>
            <a:ext cx="32054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 example of needing cutter compensation or a drilling cycle in a plane other then G17 would be with the use of a right angle head in a CNC Mill.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20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Thru Spindle Coolant (TSC)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290" y="2241352"/>
            <a:ext cx="4114800" cy="4616648"/>
          </a:xfrm>
        </p:spPr>
        <p:txBody>
          <a:bodyPr/>
          <a:lstStyle/>
          <a:p>
            <a:r>
              <a:rPr lang="en-US" dirty="0" smtClean="0"/>
              <a:t>For this class we will be utilizing the thru spindle coolant option when it is available</a:t>
            </a:r>
          </a:p>
          <a:p>
            <a:r>
              <a:rPr lang="en-US" dirty="0" smtClean="0"/>
              <a:t>TSC’s main advantage is providing coolant directly at the cutting source.  </a:t>
            </a:r>
          </a:p>
          <a:p>
            <a:pPr lvl="1"/>
            <a:r>
              <a:rPr lang="en-US" dirty="0" smtClean="0"/>
              <a:t>This requires the tool, holder, and machine to all be capable of handling TSC.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730" y="2362200"/>
            <a:ext cx="3636962" cy="2297400"/>
          </a:xfrm>
        </p:spPr>
      </p:pic>
      <p:sp>
        <p:nvSpPr>
          <p:cNvPr id="8" name="TextBox 7"/>
          <p:cNvSpPr txBox="1"/>
          <p:nvPr/>
        </p:nvSpPr>
        <p:spPr>
          <a:xfrm>
            <a:off x="5105400" y="4780448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 a Haas Mill TSC is activated by:</a:t>
            </a:r>
          </a:p>
          <a:p>
            <a:endParaRPr lang="en-US" dirty="0"/>
          </a:p>
          <a:p>
            <a:r>
              <a:rPr lang="en-US" dirty="0" smtClean="0"/>
              <a:t>M88- TSC on</a:t>
            </a:r>
          </a:p>
          <a:p>
            <a:r>
              <a:rPr lang="en-US" dirty="0" smtClean="0"/>
              <a:t>M89- TSCC 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9245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Surface Finish of 3-D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438400"/>
            <a:ext cx="4114800" cy="5669244"/>
          </a:xfrm>
        </p:spPr>
        <p:txBody>
          <a:bodyPr/>
          <a:lstStyle/>
          <a:p>
            <a:r>
              <a:rPr lang="en-US" dirty="0"/>
              <a:t>Surface finish, by definition, is the allowable deviation from a perfectly flat surface that is made by some manufacturing process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normally calculated in Ra or roughness average</a:t>
            </a:r>
          </a:p>
          <a:p>
            <a:pPr lvl="1"/>
            <a:r>
              <a:rPr lang="en-US" dirty="0" smtClean="0"/>
              <a:t>The following can affect surface finish:</a:t>
            </a:r>
          </a:p>
          <a:p>
            <a:pPr lvl="2"/>
            <a:r>
              <a:rPr lang="en-US" dirty="0" smtClean="0"/>
              <a:t>Choice to tool</a:t>
            </a:r>
          </a:p>
          <a:p>
            <a:pPr lvl="2"/>
            <a:r>
              <a:rPr lang="en-US" dirty="0" smtClean="0"/>
              <a:t>Speed and feed</a:t>
            </a:r>
          </a:p>
          <a:p>
            <a:pPr lvl="2"/>
            <a:r>
              <a:rPr lang="en-US" dirty="0" smtClean="0"/>
              <a:t>Machine conditions</a:t>
            </a:r>
          </a:p>
          <a:p>
            <a:pPr lvl="2"/>
            <a:r>
              <a:rPr lang="en-US" dirty="0" smtClean="0"/>
              <a:t>Programming</a:t>
            </a:r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187" y="2539097"/>
            <a:ext cx="2864499" cy="2647856"/>
          </a:xfr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495800" y="5343067"/>
            <a:ext cx="4114800" cy="13849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39976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3338" indent="-32542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3785" indent="-28838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7618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6002" indent="-28044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/>
              <a:t>This </a:t>
            </a:r>
            <a:r>
              <a:rPr lang="en-US" sz="2000" dirty="0" smtClean="0"/>
              <a:t>lecture</a:t>
            </a:r>
            <a:r>
              <a:rPr lang="en-US" sz="2400" dirty="0" smtClean="0"/>
              <a:t> will focus on the programming of finish tools, more importantly step over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90872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Cusp Height/ Scallop Height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286000"/>
            <a:ext cx="4114800" cy="5066002"/>
          </a:xfrm>
        </p:spPr>
        <p:txBody>
          <a:bodyPr/>
          <a:lstStyle/>
          <a:p>
            <a:r>
              <a:rPr lang="en-US" dirty="0" smtClean="0"/>
              <a:t>Cusp or Scallop height is common when ball endmills are used.</a:t>
            </a:r>
          </a:p>
          <a:p>
            <a:r>
              <a:rPr lang="en-US" dirty="0" smtClean="0"/>
              <a:t>The ball nose is needed when finishing a non-flat  surface.</a:t>
            </a:r>
          </a:p>
          <a:p>
            <a:r>
              <a:rPr lang="en-US" dirty="0" smtClean="0"/>
              <a:t>Because the tool is a ball we program the tool to profile the surface</a:t>
            </a:r>
          </a:p>
          <a:p>
            <a:pPr lvl="1"/>
            <a:r>
              <a:rPr lang="en-US" dirty="0" smtClean="0"/>
              <a:t>Profiling a surface is taking a small radial step over as the tool travel around the surface finishing the part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794" y="3136742"/>
            <a:ext cx="2857899" cy="2257740"/>
          </a:xfrm>
        </p:spPr>
      </p:pic>
      <p:sp>
        <p:nvSpPr>
          <p:cNvPr id="8" name="TextBox 7"/>
          <p:cNvSpPr txBox="1"/>
          <p:nvPr/>
        </p:nvSpPr>
        <p:spPr>
          <a:xfrm>
            <a:off x="4876800" y="5554225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red in the above picture is the scallop left behind when a ball endmill steps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137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Cusp Height/ Scallop Height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553491"/>
            <a:ext cx="4114800" cy="4727448"/>
          </a:xfrm>
        </p:spPr>
        <p:txBody>
          <a:bodyPr/>
          <a:lstStyle/>
          <a:p>
            <a:r>
              <a:rPr lang="en-US" dirty="0" smtClean="0"/>
              <a:t>The stepover in the tool path causes the scallop left from the ball endmill.</a:t>
            </a:r>
          </a:p>
          <a:p>
            <a:r>
              <a:rPr lang="en-US" dirty="0" smtClean="0"/>
              <a:t>There is a trade off:</a:t>
            </a:r>
          </a:p>
          <a:p>
            <a:pPr lvl="1"/>
            <a:r>
              <a:rPr lang="en-US" dirty="0" smtClean="0"/>
              <a:t>A larger stepover takes less machining time but creates a worse surface finish</a:t>
            </a:r>
          </a:p>
          <a:p>
            <a:pPr lvl="1"/>
            <a:r>
              <a:rPr lang="en-US" dirty="0" smtClean="0"/>
              <a:t>A smaller stepover takes more machining time but creates a better surface finish</a:t>
            </a:r>
          </a:p>
          <a:p>
            <a:pPr lvl="2"/>
            <a:r>
              <a:rPr lang="en-US" dirty="0" smtClean="0"/>
              <a:t>Everybody loves sanding and polishing parts!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3" y="2584664"/>
            <a:ext cx="3636962" cy="3361897"/>
          </a:xfrm>
        </p:spPr>
      </p:pic>
    </p:spTree>
    <p:extLst>
      <p:ext uri="{BB962C8B-B14F-4D97-AF65-F5344CB8AC3E}">
        <p14:creationId xmlns:p14="http://schemas.microsoft.com/office/powerpoint/2010/main" val="1574869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Over Percentage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81000" y="2209800"/>
            <a:ext cx="4114800" cy="2800767"/>
          </a:xfrm>
        </p:spPr>
        <p:txBody>
          <a:bodyPr/>
          <a:lstStyle/>
          <a:p>
            <a:r>
              <a:rPr lang="en-US" dirty="0" smtClean="0"/>
              <a:t>A step over percentage of 1/3 of the diameter of the finish tool would look like the picture below</a:t>
            </a:r>
          </a:p>
          <a:p>
            <a:r>
              <a:rPr lang="en-US" dirty="0" smtClean="0"/>
              <a:t>A ½” ball endmill with this percentage step over would be .1666”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244436"/>
            <a:ext cx="4114800" cy="3188565"/>
          </a:xfrm>
        </p:spPr>
        <p:txBody>
          <a:bodyPr/>
          <a:lstStyle/>
          <a:p>
            <a:r>
              <a:rPr lang="en-US" dirty="0" smtClean="0"/>
              <a:t>This type of step over would be take the least amount of time to machine</a:t>
            </a:r>
          </a:p>
          <a:p>
            <a:r>
              <a:rPr lang="en-US" dirty="0" smtClean="0"/>
              <a:t>This type of step over would be good on a material that is easy to sand like wood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427" y="4876800"/>
            <a:ext cx="7018746" cy="185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637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Over Percentage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740" y="5461414"/>
            <a:ext cx="5077720" cy="1342774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47136" y="2667000"/>
            <a:ext cx="4114800" cy="3274743"/>
          </a:xfrm>
        </p:spPr>
        <p:txBody>
          <a:bodyPr/>
          <a:lstStyle/>
          <a:p>
            <a:r>
              <a:rPr lang="en-US" dirty="0"/>
              <a:t>A step over percentage of </a:t>
            </a:r>
            <a:r>
              <a:rPr lang="en-US" dirty="0" smtClean="0"/>
              <a:t>1/5 </a:t>
            </a:r>
            <a:r>
              <a:rPr lang="en-US" dirty="0"/>
              <a:t>of the diameter of the finish tool would look like the picture below</a:t>
            </a:r>
          </a:p>
          <a:p>
            <a:r>
              <a:rPr lang="en-US" dirty="0"/>
              <a:t>A ½” ball endmill with this percentage step over would be .</a:t>
            </a:r>
            <a:r>
              <a:rPr lang="en-US" dirty="0" smtClean="0"/>
              <a:t>100”</a:t>
            </a:r>
            <a:endParaRPr lang="en-US" dirty="0"/>
          </a:p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00600" y="2691245"/>
            <a:ext cx="4114800" cy="241296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7914" indent="-34791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3338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1722" indent="-30293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7618" indent="-26589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6002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type of step over would </a:t>
            </a:r>
            <a:r>
              <a:rPr lang="en-US" dirty="0" smtClean="0"/>
              <a:t>increase the machining time minimally to achieve a better surface finish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359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Over Percentage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19632" y="2288148"/>
            <a:ext cx="4114800" cy="320703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 step over percentage of </a:t>
            </a:r>
            <a:r>
              <a:rPr lang="en-US" sz="2400" dirty="0" smtClean="0"/>
              <a:t>1/10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 or 1/20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 of the </a:t>
            </a:r>
            <a:r>
              <a:rPr lang="en-US" sz="2400" dirty="0"/>
              <a:t>diameter of the finish tool would look like the picture below</a:t>
            </a:r>
          </a:p>
          <a:p>
            <a:r>
              <a:rPr lang="en-US" sz="2400" dirty="0"/>
              <a:t>A ½” ball endmill with this percentage step over would be </a:t>
            </a:r>
            <a:r>
              <a:rPr lang="en-US" sz="2400" dirty="0" smtClean="0"/>
              <a:t>.025-.050”</a:t>
            </a:r>
            <a:endParaRPr lang="en-US" sz="2400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486400"/>
            <a:ext cx="6553200" cy="1732956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62141" y="2438400"/>
            <a:ext cx="4114800" cy="330552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39976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3338" indent="-32542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3785" indent="-28838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7618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6002" indent="-28044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This type of step over would be take the </a:t>
            </a:r>
            <a:r>
              <a:rPr lang="en-US" sz="2000" dirty="0" smtClean="0"/>
              <a:t>longest time to machine but provide the greatest detail</a:t>
            </a:r>
            <a:endParaRPr lang="en-US" sz="2000" dirty="0"/>
          </a:p>
          <a:p>
            <a:r>
              <a:rPr lang="en-US" sz="2000" dirty="0"/>
              <a:t>This type of step over would be good on </a:t>
            </a:r>
            <a:r>
              <a:rPr lang="en-US" sz="2000" dirty="0" smtClean="0"/>
              <a:t>materials like tool steels or even aluminum where secondary finishing operations can take significant time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362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Over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4114800" cy="4468916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It is important to consider the material being machined </a:t>
            </a:r>
          </a:p>
          <a:p>
            <a:r>
              <a:rPr lang="en-US" sz="2400" dirty="0" smtClean="0"/>
              <a:t>Materials like MDF or wood may not be able to hold the detail of a small step over and they can be finished so easily that there is not need to take the extra machining time</a:t>
            </a:r>
          </a:p>
          <a:p>
            <a:r>
              <a:rPr lang="en-US" sz="2400" dirty="0" smtClean="0"/>
              <a:t>It is important to use the largest possible tool, this will achieve the smallest scallop height with largest stepover possible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362200"/>
            <a:ext cx="4114800" cy="3397853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Also consider that with these small step overs for finishing the feeds will be very high due to the very light chip load</a:t>
            </a:r>
          </a:p>
          <a:p>
            <a:r>
              <a:rPr lang="en-US" sz="2400" dirty="0" smtClean="0"/>
              <a:t>Cutting the step over in half does not always double machining time due the increased feed rates.  (This will be covered more in the week 3 lecture)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33458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3-D Machining?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489199"/>
            <a:ext cx="4114800" cy="3287054"/>
          </a:xfrm>
        </p:spPr>
        <p:txBody>
          <a:bodyPr/>
          <a:lstStyle/>
          <a:p>
            <a:r>
              <a:rPr lang="en-US" dirty="0" smtClean="0"/>
              <a:t>A simple definition is: 3-D machining is the machining of non-flat surfaces.</a:t>
            </a:r>
          </a:p>
          <a:p>
            <a:pPr lvl="1"/>
            <a:r>
              <a:rPr lang="en-US" dirty="0" smtClean="0"/>
              <a:t>These surfaces generally need to be finished with a spherical  or ball endmill to achieve the finish that is needed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156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MasterCam Can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447" y="2513444"/>
            <a:ext cx="4114800" cy="2412968"/>
          </a:xfrm>
        </p:spPr>
        <p:txBody>
          <a:bodyPr/>
          <a:lstStyle/>
          <a:p>
            <a:r>
              <a:rPr lang="en-US" dirty="0" smtClean="0"/>
              <a:t>Many of our MasterCam surface finish </a:t>
            </a:r>
            <a:r>
              <a:rPr lang="en-US" dirty="0" err="1" smtClean="0"/>
              <a:t>toolpaths</a:t>
            </a:r>
            <a:r>
              <a:rPr lang="en-US" dirty="0" smtClean="0"/>
              <a:t> contain a cusp height calculator</a:t>
            </a:r>
          </a:p>
          <a:p>
            <a:r>
              <a:rPr lang="en-US" dirty="0" smtClean="0"/>
              <a:t>It is located under the Max stepover button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33388" b="14737"/>
          <a:stretch/>
        </p:blipFill>
        <p:spPr>
          <a:xfrm>
            <a:off x="4837246" y="3810000"/>
            <a:ext cx="4154354" cy="299113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733800" y="3824521"/>
            <a:ext cx="2286000" cy="10522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488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MasterCam Can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427" y="2136007"/>
            <a:ext cx="4114800" cy="4259628"/>
          </a:xfrm>
        </p:spPr>
        <p:txBody>
          <a:bodyPr/>
          <a:lstStyle/>
          <a:p>
            <a:r>
              <a:rPr lang="en-US" dirty="0" smtClean="0"/>
              <a:t>Once in the calculator you can enter the step over you would like to find the scallop height</a:t>
            </a:r>
          </a:p>
          <a:p>
            <a:r>
              <a:rPr lang="en-US" dirty="0" smtClean="0"/>
              <a:t>You can also enter the scallop height you would like to find the maximum step over to achieve this </a:t>
            </a:r>
          </a:p>
          <a:p>
            <a:pPr lvl="1"/>
            <a:r>
              <a:rPr lang="en-US" dirty="0" smtClean="0"/>
              <a:t>Note: This is based on the tool you have selected in MasterCam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" r="49190" b="13687"/>
          <a:stretch/>
        </p:blipFill>
        <p:spPr>
          <a:xfrm>
            <a:off x="4657898" y="2743200"/>
            <a:ext cx="4235570" cy="404732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4312227" y="4038600"/>
            <a:ext cx="57427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04607" y="4191000"/>
            <a:ext cx="56803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7255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Calculate 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2196" y="2494127"/>
            <a:ext cx="4114800" cy="5336846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surface finish is usually called out on the print or on a specific surface on the print</a:t>
            </a:r>
          </a:p>
          <a:p>
            <a:r>
              <a:rPr lang="en-US" sz="1600" dirty="0" smtClean="0"/>
              <a:t>In the lab we have two methods for finding surface finish</a:t>
            </a:r>
          </a:p>
          <a:p>
            <a:pPr lvl="1"/>
            <a:r>
              <a:rPr lang="en-US" dirty="0"/>
              <a:t>Surface Roughness Standards</a:t>
            </a:r>
          </a:p>
          <a:p>
            <a:pPr lvl="2"/>
            <a:r>
              <a:rPr lang="en-US" sz="1100" dirty="0"/>
              <a:t>This is a manual method</a:t>
            </a:r>
          </a:p>
          <a:p>
            <a:pPr lvl="1"/>
            <a:r>
              <a:rPr lang="en-US" dirty="0" err="1"/>
              <a:t>Profilometer</a:t>
            </a:r>
            <a:endParaRPr lang="en-US" dirty="0"/>
          </a:p>
          <a:p>
            <a:pPr lvl="2"/>
            <a:r>
              <a:rPr lang="en-US" sz="1100" dirty="0"/>
              <a:t>This is a small portable device to measure </a:t>
            </a:r>
            <a:r>
              <a:rPr lang="en-US" sz="1100" dirty="0" smtClean="0"/>
              <a:t>finish</a:t>
            </a:r>
          </a:p>
          <a:p>
            <a:r>
              <a:rPr lang="en-US" sz="1600" dirty="0" smtClean="0"/>
              <a:t>Once you have finished a project if you are unfamiliar with checking finish with one of these two methods please let me know and I will show you</a:t>
            </a:r>
          </a:p>
          <a:p>
            <a:pPr marL="665401" lvl="2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362200"/>
            <a:ext cx="3636962" cy="207196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572000"/>
            <a:ext cx="21717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2360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81755"/>
            <a:ext cx="8382000" cy="1329595"/>
          </a:xfrm>
        </p:spPr>
        <p:txBody>
          <a:bodyPr/>
          <a:lstStyle/>
          <a:p>
            <a:r>
              <a:rPr lang="en-US" dirty="0" smtClean="0"/>
              <a:t>Types of Parts utilizing 3-D Machining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755" y="2209800"/>
            <a:ext cx="4114800" cy="5312223"/>
          </a:xfrm>
        </p:spPr>
        <p:txBody>
          <a:bodyPr/>
          <a:lstStyle/>
          <a:p>
            <a:r>
              <a:rPr lang="en-US" dirty="0" smtClean="0"/>
              <a:t>Medical</a:t>
            </a:r>
          </a:p>
          <a:p>
            <a:pPr lvl="1"/>
            <a:r>
              <a:rPr lang="en-US" dirty="0" smtClean="0"/>
              <a:t>Replacement Joints</a:t>
            </a:r>
          </a:p>
          <a:p>
            <a:r>
              <a:rPr lang="en-US" dirty="0" smtClean="0"/>
              <a:t>Aerospace</a:t>
            </a:r>
          </a:p>
          <a:p>
            <a:pPr lvl="1"/>
            <a:r>
              <a:rPr lang="en-US" dirty="0" smtClean="0"/>
              <a:t>Have you ever seen a flat part on a plane</a:t>
            </a:r>
            <a:endParaRPr lang="en-US" dirty="0"/>
          </a:p>
          <a:p>
            <a:r>
              <a:rPr lang="en-US" dirty="0" smtClean="0"/>
              <a:t>Molds and Dies</a:t>
            </a:r>
          </a:p>
          <a:p>
            <a:pPr lvl="1"/>
            <a:r>
              <a:rPr lang="en-US" dirty="0" smtClean="0"/>
              <a:t>All molds and dies need to be machined to the surface they are creating</a:t>
            </a:r>
          </a:p>
          <a:p>
            <a:r>
              <a:rPr lang="en-US" dirty="0" smtClean="0"/>
              <a:t>Power Generation</a:t>
            </a:r>
          </a:p>
          <a:p>
            <a:pPr lvl="1"/>
            <a:r>
              <a:rPr lang="en-US" dirty="0" smtClean="0"/>
              <a:t>Airfoils </a:t>
            </a:r>
          </a:p>
          <a:p>
            <a:pPr marL="347914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232" y="2895600"/>
            <a:ext cx="2857500" cy="2143125"/>
          </a:xfrm>
        </p:spPr>
      </p:pic>
      <p:sp>
        <p:nvSpPr>
          <p:cNvPr id="6" name="TextBox 5"/>
          <p:cNvSpPr txBox="1"/>
          <p:nvPr/>
        </p:nvSpPr>
        <p:spPr>
          <a:xfrm>
            <a:off x="3895969" y="5337175"/>
            <a:ext cx="4968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This list is just a small example of parts need</a:t>
            </a:r>
          </a:p>
          <a:p>
            <a:pPr algn="ctr"/>
            <a:r>
              <a:rPr lang="en-US" dirty="0" smtClean="0"/>
              <a:t>Industries utilizing 3-D machining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549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286000"/>
            <a:ext cx="4114800" cy="4850559"/>
          </a:xfrm>
        </p:spPr>
        <p:txBody>
          <a:bodyPr/>
          <a:lstStyle/>
          <a:p>
            <a:r>
              <a:rPr lang="en-US" dirty="0" smtClean="0"/>
              <a:t>High Speed Machining (HSM)</a:t>
            </a:r>
          </a:p>
          <a:p>
            <a:r>
              <a:rPr lang="en-US" dirty="0" smtClean="0"/>
              <a:t>Ball Endmills for finishing</a:t>
            </a:r>
          </a:p>
          <a:p>
            <a:r>
              <a:rPr lang="en-US" dirty="0" smtClean="0"/>
              <a:t>High Feeds and Speeds with low radial engagement</a:t>
            </a:r>
          </a:p>
          <a:p>
            <a:r>
              <a:rPr lang="en-US" dirty="0" smtClean="0"/>
              <a:t>Dampened tools</a:t>
            </a:r>
          </a:p>
          <a:p>
            <a:pPr lvl="1"/>
            <a:r>
              <a:rPr lang="en-US" dirty="0" smtClean="0"/>
              <a:t>Adding carbide in the shank of an insert able cutter to reduce vibration at higher RPM and Feed Rates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23758" y="561578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will be covering all of these topics more in depth in later lectures in this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753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types of Cutters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483585"/>
            <a:ext cx="4114800" cy="3564053"/>
          </a:xfrm>
        </p:spPr>
        <p:txBody>
          <a:bodyPr/>
          <a:lstStyle/>
          <a:p>
            <a:r>
              <a:rPr lang="en-US" dirty="0" smtClean="0"/>
              <a:t>Basic types of endmills used:</a:t>
            </a:r>
          </a:p>
          <a:p>
            <a:pPr lvl="1"/>
            <a:r>
              <a:rPr lang="en-US" dirty="0" smtClean="0"/>
              <a:t>Flat Endmill</a:t>
            </a:r>
          </a:p>
          <a:p>
            <a:pPr lvl="2"/>
            <a:r>
              <a:rPr lang="en-US" dirty="0" smtClean="0"/>
              <a:t>Often used to rough parts</a:t>
            </a:r>
          </a:p>
          <a:p>
            <a:pPr lvl="1"/>
            <a:r>
              <a:rPr lang="en-US" dirty="0" smtClean="0"/>
              <a:t>Bull Endmill</a:t>
            </a:r>
          </a:p>
          <a:p>
            <a:pPr lvl="2"/>
            <a:r>
              <a:rPr lang="en-US" dirty="0" smtClean="0"/>
              <a:t>Can be used to rough parts or in some cases finish parts</a:t>
            </a:r>
          </a:p>
          <a:p>
            <a:pPr lvl="1"/>
            <a:r>
              <a:rPr lang="en-US" dirty="0" smtClean="0"/>
              <a:t>Ball Endmill</a:t>
            </a:r>
          </a:p>
          <a:p>
            <a:pPr lvl="2"/>
            <a:r>
              <a:rPr lang="en-US" dirty="0" smtClean="0"/>
              <a:t>Utilized with a small step over to finish complex surfaces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876800" y="2362200"/>
            <a:ext cx="3636962" cy="2715598"/>
          </a:xfrm>
        </p:spPr>
      </p:pic>
      <p:sp>
        <p:nvSpPr>
          <p:cNvPr id="6" name="TextBox 5"/>
          <p:cNvSpPr txBox="1"/>
          <p:nvPr/>
        </p:nvSpPr>
        <p:spPr>
          <a:xfrm>
            <a:off x="5056981" y="5181600"/>
            <a:ext cx="327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Cutters under ½” diameter are normally solid carbide.  Cutters over ½” diameter should be </a:t>
            </a:r>
            <a:r>
              <a:rPr lang="en-US" dirty="0" err="1" smtClean="0"/>
              <a:t>insertable</a:t>
            </a:r>
            <a:r>
              <a:rPr lang="en-US" dirty="0" smtClean="0"/>
              <a:t> to save time and money.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7920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382000" cy="553998"/>
          </a:xfrm>
        </p:spPr>
        <p:txBody>
          <a:bodyPr/>
          <a:lstStyle/>
          <a:p>
            <a:r>
              <a:rPr lang="en-US" sz="4000" dirty="0" smtClean="0"/>
              <a:t>Common Operations with </a:t>
            </a:r>
            <a:br>
              <a:rPr lang="en-US" sz="4000" dirty="0" smtClean="0"/>
            </a:br>
            <a:r>
              <a:rPr lang="en-US" sz="4000" dirty="0" smtClean="0"/>
              <a:t>3-D Machining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465119"/>
            <a:ext cx="4114800" cy="3600986"/>
          </a:xfrm>
        </p:spPr>
        <p:txBody>
          <a:bodyPr/>
          <a:lstStyle/>
          <a:p>
            <a:r>
              <a:rPr lang="en-US" dirty="0" smtClean="0"/>
              <a:t>Rough Machining:</a:t>
            </a:r>
          </a:p>
          <a:p>
            <a:pPr lvl="1"/>
            <a:r>
              <a:rPr lang="en-US" dirty="0" smtClean="0"/>
              <a:t>Large amounts of material are removed as quickly as possible</a:t>
            </a:r>
          </a:p>
          <a:p>
            <a:pPr lvl="1"/>
            <a:r>
              <a:rPr lang="en-US" dirty="0" smtClean="0"/>
              <a:t>Often with an insert able cutter</a:t>
            </a:r>
          </a:p>
          <a:p>
            <a:pPr lvl="1"/>
            <a:r>
              <a:rPr lang="en-US" dirty="0" smtClean="0"/>
              <a:t>Material is left on the finished part so another operation can bring the part to finish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3" y="3024294"/>
            <a:ext cx="3636962" cy="2482636"/>
          </a:xfrm>
        </p:spPr>
      </p:pic>
    </p:spTree>
    <p:extLst>
      <p:ext uri="{BB962C8B-B14F-4D97-AF65-F5344CB8AC3E}">
        <p14:creationId xmlns:p14="http://schemas.microsoft.com/office/powerpoint/2010/main" val="899461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" y="762000"/>
            <a:ext cx="8382000" cy="914400"/>
          </a:xfrm>
        </p:spPr>
        <p:txBody>
          <a:bodyPr/>
          <a:lstStyle/>
          <a:p>
            <a:r>
              <a:rPr lang="en-US" sz="4000" dirty="0" smtClean="0"/>
              <a:t>Common Operations with</a:t>
            </a:r>
            <a:br>
              <a:rPr lang="en-US" sz="4000" dirty="0" smtClean="0"/>
            </a:br>
            <a:r>
              <a:rPr lang="en-US" sz="4000" dirty="0" smtClean="0"/>
              <a:t> 3-D Machining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489199"/>
            <a:ext cx="4114800" cy="5262979"/>
          </a:xfrm>
        </p:spPr>
        <p:txBody>
          <a:bodyPr/>
          <a:lstStyle/>
          <a:p>
            <a:r>
              <a:rPr lang="en-US" dirty="0" smtClean="0"/>
              <a:t>Semi Finishing:</a:t>
            </a:r>
          </a:p>
          <a:p>
            <a:pPr lvl="1"/>
            <a:r>
              <a:rPr lang="en-US" dirty="0" smtClean="0"/>
              <a:t>After the part is roughed a tool may be used before the finishing tool to bring the part closer to finished shape</a:t>
            </a:r>
          </a:p>
          <a:p>
            <a:pPr lvl="1"/>
            <a:r>
              <a:rPr lang="en-US" dirty="0" smtClean="0"/>
              <a:t>This can reduce the large material deviations left from the roughing tool that the finish tool may not be able to handle</a:t>
            </a:r>
          </a:p>
          <a:p>
            <a:pPr lvl="1"/>
            <a:r>
              <a:rPr lang="en-US" dirty="0" smtClean="0"/>
              <a:t>Less material is left on the part then with the roughing step before the part is finished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51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909" y="914400"/>
            <a:ext cx="8382000" cy="553998"/>
          </a:xfrm>
        </p:spPr>
        <p:txBody>
          <a:bodyPr/>
          <a:lstStyle/>
          <a:p>
            <a:r>
              <a:rPr lang="en-US" sz="4000" dirty="0" smtClean="0"/>
              <a:t>Common Operations with </a:t>
            </a:r>
            <a:br>
              <a:rPr lang="en-US" sz="4000" dirty="0" smtClean="0"/>
            </a:br>
            <a:r>
              <a:rPr lang="en-US" sz="4000" dirty="0" smtClean="0"/>
              <a:t>3-D Machining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90800"/>
            <a:ext cx="4114800" cy="5515356"/>
          </a:xfrm>
        </p:spPr>
        <p:txBody>
          <a:bodyPr/>
          <a:lstStyle/>
          <a:p>
            <a:r>
              <a:rPr lang="en-US" dirty="0" smtClean="0"/>
              <a:t>Finishing:</a:t>
            </a:r>
          </a:p>
          <a:p>
            <a:pPr lvl="1"/>
            <a:r>
              <a:rPr lang="en-US" dirty="0" smtClean="0"/>
              <a:t>After the rough and/or semi finish stage the part can now be finished</a:t>
            </a:r>
          </a:p>
          <a:p>
            <a:pPr lvl="1"/>
            <a:r>
              <a:rPr lang="en-US" dirty="0" smtClean="0"/>
              <a:t>This is normally done with a ball tool(solid carbide or </a:t>
            </a:r>
            <a:r>
              <a:rPr lang="en-US" dirty="0" err="1" smtClean="0"/>
              <a:t>insertable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Very small radial step over to achieve the desired finish and tolerance needed</a:t>
            </a:r>
          </a:p>
          <a:p>
            <a:pPr lvl="1"/>
            <a:r>
              <a:rPr lang="en-US" dirty="0" smtClean="0"/>
              <a:t>Happens at very high RPM and </a:t>
            </a:r>
            <a:r>
              <a:rPr lang="en-US" dirty="0" err="1" smtClean="0"/>
              <a:t>Feedrates</a:t>
            </a:r>
            <a:r>
              <a:rPr lang="en-US" dirty="0" smtClean="0"/>
              <a:t> due to the small amount of material being removed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3" y="3242929"/>
            <a:ext cx="3636962" cy="2045367"/>
          </a:xfrm>
        </p:spPr>
      </p:pic>
    </p:spTree>
    <p:extLst>
      <p:ext uri="{BB962C8B-B14F-4D97-AF65-F5344CB8AC3E}">
        <p14:creationId xmlns:p14="http://schemas.microsoft.com/office/powerpoint/2010/main" val="2830219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654901"/>
            <a:ext cx="4114800" cy="180972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G17, G18, G19</a:t>
            </a:r>
          </a:p>
          <a:p>
            <a:pPr lvl="1"/>
            <a:r>
              <a:rPr lang="en-US" dirty="0" smtClean="0"/>
              <a:t>What are these codes?</a:t>
            </a:r>
          </a:p>
          <a:p>
            <a:pPr lvl="2"/>
            <a:r>
              <a:rPr lang="en-US" dirty="0" smtClean="0"/>
              <a:t>G17-XY plane</a:t>
            </a:r>
          </a:p>
          <a:p>
            <a:pPr lvl="2"/>
            <a:r>
              <a:rPr lang="en-US" dirty="0" smtClean="0"/>
              <a:t>G18-XZ plane</a:t>
            </a:r>
          </a:p>
          <a:p>
            <a:pPr lvl="2"/>
            <a:r>
              <a:rPr lang="en-US" dirty="0" smtClean="0"/>
              <a:t>G18-YZ plane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47755" y="2336762"/>
            <a:ext cx="4114800" cy="4521238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What do these planes mean?</a:t>
            </a:r>
          </a:p>
          <a:p>
            <a:pPr lvl="1"/>
            <a:r>
              <a:rPr lang="en-US" sz="2000" dirty="0" smtClean="0"/>
              <a:t>Plane selection (G17, G18, G19) determine the main plane of work.</a:t>
            </a:r>
          </a:p>
          <a:p>
            <a:pPr lvl="1"/>
            <a:r>
              <a:rPr lang="en-US" sz="2000" dirty="0" smtClean="0"/>
              <a:t>Think of these planes as axis selection.  </a:t>
            </a:r>
          </a:p>
          <a:p>
            <a:pPr lvl="2"/>
            <a:r>
              <a:rPr lang="en-US" sz="1800" dirty="0" smtClean="0"/>
              <a:t>With G17 the Z axis positions and the main cutting axis’ would be X and Y.</a:t>
            </a:r>
          </a:p>
          <a:p>
            <a:pPr lvl="2"/>
            <a:r>
              <a:rPr lang="en-US" sz="1800" dirty="0"/>
              <a:t>With </a:t>
            </a:r>
            <a:r>
              <a:rPr lang="en-US" sz="1800" dirty="0" smtClean="0"/>
              <a:t>G18 </a:t>
            </a:r>
            <a:r>
              <a:rPr lang="en-US" sz="1800" dirty="0"/>
              <a:t>the Y</a:t>
            </a:r>
            <a:r>
              <a:rPr lang="en-US" sz="1800" dirty="0" smtClean="0"/>
              <a:t> </a:t>
            </a:r>
            <a:r>
              <a:rPr lang="en-US" sz="1800" dirty="0"/>
              <a:t>axis positions and the main cutting axis’ would be X and </a:t>
            </a:r>
            <a:r>
              <a:rPr lang="en-US" sz="1800" dirty="0" smtClean="0"/>
              <a:t>Z.</a:t>
            </a:r>
            <a:endParaRPr lang="en-US" sz="1800" dirty="0"/>
          </a:p>
          <a:p>
            <a:pPr lvl="2"/>
            <a:r>
              <a:rPr lang="en-US" sz="1800" dirty="0"/>
              <a:t>With </a:t>
            </a:r>
            <a:r>
              <a:rPr lang="en-US" sz="1800" dirty="0" smtClean="0"/>
              <a:t>G19 </a:t>
            </a:r>
            <a:r>
              <a:rPr lang="en-US" sz="1800" dirty="0"/>
              <a:t>the </a:t>
            </a:r>
            <a:r>
              <a:rPr lang="en-US" sz="1800" dirty="0" smtClean="0"/>
              <a:t>X </a:t>
            </a:r>
            <a:r>
              <a:rPr lang="en-US" sz="1800" dirty="0"/>
              <a:t>axis positions and the main cutting axis’ would be </a:t>
            </a:r>
            <a:r>
              <a:rPr lang="en-US" sz="1800" dirty="0" smtClean="0"/>
              <a:t>Y </a:t>
            </a:r>
            <a:r>
              <a:rPr lang="en-US" sz="1800" dirty="0"/>
              <a:t>and </a:t>
            </a:r>
            <a:r>
              <a:rPr lang="en-US" sz="1800" dirty="0" smtClean="0"/>
              <a:t>Z.</a:t>
            </a:r>
            <a:endParaRPr lang="en-US" sz="1800" dirty="0"/>
          </a:p>
          <a:p>
            <a:pPr lvl="1"/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4495800"/>
            <a:ext cx="4191000" cy="211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4868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Blue Segoe 4-3 template-template_April-17-2007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4.xml><?xml version="1.0" encoding="utf-8"?>
<a:theme xmlns:a="http://schemas.openxmlformats.org/drawingml/2006/main" name="1_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E64B3FB-D41B-43EA-9BB3-E80B28B33B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 (Blue rays design)</Template>
  <TotalTime>1499</TotalTime>
  <Words>1394</Words>
  <Application>Microsoft Office PowerPoint</Application>
  <PresentationFormat>On-screen Show (4:3)</PresentationFormat>
  <Paragraphs>141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Century Gothic</vt:lpstr>
      <vt:lpstr>Courier New</vt:lpstr>
      <vt:lpstr>Wingdings</vt:lpstr>
      <vt:lpstr>Wingdings 3</vt:lpstr>
      <vt:lpstr>Blue Segoe 4-3 template-template_April-17-2007</vt:lpstr>
      <vt:lpstr>White with Courier font for code slides</vt:lpstr>
      <vt:lpstr>Ion Boardroom</vt:lpstr>
      <vt:lpstr>1_Ion Boardroom</vt:lpstr>
      <vt:lpstr>PMT 280- 3-D CNC Milling</vt:lpstr>
      <vt:lpstr>What is 3-D Machining?</vt:lpstr>
      <vt:lpstr>Types of Parts utilizing 3-D Machining</vt:lpstr>
      <vt:lpstr>New Concepts</vt:lpstr>
      <vt:lpstr>Basic types of Cutters</vt:lpstr>
      <vt:lpstr>Common Operations with  3-D Machining</vt:lpstr>
      <vt:lpstr>Common Operations with  3-D Machining</vt:lpstr>
      <vt:lpstr>Common Operations with  3-D Machining</vt:lpstr>
      <vt:lpstr>New Codes</vt:lpstr>
      <vt:lpstr>Plane Selection Continued</vt:lpstr>
      <vt:lpstr>Plane Selection Continued</vt:lpstr>
      <vt:lpstr>Thru Spindle Coolant (TSC)</vt:lpstr>
      <vt:lpstr>Calculating Surface Finish of 3-D part</vt:lpstr>
      <vt:lpstr>Cusp Height/ Scallop Height</vt:lpstr>
      <vt:lpstr>Cusp Height/ Scallop Height</vt:lpstr>
      <vt:lpstr>Step Over Percentage</vt:lpstr>
      <vt:lpstr>Step Over Percentage</vt:lpstr>
      <vt:lpstr>Step Over Percentage</vt:lpstr>
      <vt:lpstr>Step Over Notes</vt:lpstr>
      <vt:lpstr>MasterCam Can Help</vt:lpstr>
      <vt:lpstr>MasterCam Can Help</vt:lpstr>
      <vt:lpstr>How do you Calculate Ra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3-Dimensional Machining</dc:title>
  <dc:creator>Watson, Devin K.</dc:creator>
  <cp:keywords/>
  <cp:lastModifiedBy>Watson, Devin K.</cp:lastModifiedBy>
  <cp:revision>28</cp:revision>
  <dcterms:created xsi:type="dcterms:W3CDTF">2015-01-20T04:13:14Z</dcterms:created>
  <dcterms:modified xsi:type="dcterms:W3CDTF">2016-09-09T15:36:32Z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TC102867099990</vt:lpwstr>
  </property>
</Properties>
</file>