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65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12/09/2016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1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4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12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09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98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9/12/2016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83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9/12/2016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0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45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6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9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7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275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9/12/2016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2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9/12/2016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29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9/12/2016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2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7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23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71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PMT </a:t>
            </a:r>
            <a:r>
              <a:rPr lang="en-US" smtClean="0">
                <a:solidFill>
                  <a:schemeClr val="tx1"/>
                </a:solidFill>
              </a:rPr>
              <a:t>280- </a:t>
            </a:r>
            <a:r>
              <a:rPr lang="en-US" dirty="0" smtClean="0">
                <a:solidFill>
                  <a:schemeClr val="tx1"/>
                </a:solidFill>
              </a:rPr>
              <a:t>3D CNC MILLING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Lecture </a:t>
            </a:r>
            <a:r>
              <a:rPr lang="en-US" b="1" smtClean="0">
                <a:solidFill>
                  <a:schemeClr val="tx1"/>
                </a:solidFill>
              </a:rPr>
              <a:t>4- Radial Chip </a:t>
            </a:r>
            <a:r>
              <a:rPr lang="en-US" b="1" dirty="0" smtClean="0">
                <a:solidFill>
                  <a:schemeClr val="tx1"/>
                </a:solidFill>
              </a:rPr>
              <a:t>Thinning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721810" cy="709865"/>
          </a:xfrm>
        </p:spPr>
        <p:txBody>
          <a:bodyPr/>
          <a:lstStyle/>
          <a:p>
            <a:r>
              <a:rPr lang="en-US" dirty="0" smtClean="0"/>
              <a:t>How to Apply the Chip Thinning Factor (CTF)</a:t>
            </a:r>
            <a:endParaRPr lang="en-US" dirty="0"/>
          </a:p>
        </p:txBody>
      </p:sp>
      <p:sp>
        <p:nvSpPr>
          <p:cNvPr id="43" name="Content Placeholder 42"/>
          <p:cNvSpPr>
            <a:spLocks noGrp="1"/>
          </p:cNvSpPr>
          <p:nvPr>
            <p:ph sz="half" idx="2"/>
          </p:nvPr>
        </p:nvSpPr>
        <p:spPr>
          <a:xfrm>
            <a:off x="561267" y="2308908"/>
            <a:ext cx="3636981" cy="3818516"/>
          </a:xfrm>
        </p:spPr>
        <p:txBody>
          <a:bodyPr>
            <a:normAutofit/>
          </a:bodyPr>
          <a:lstStyle/>
          <a:p>
            <a:r>
              <a:rPr lang="en-US" b="1" dirty="0" smtClean="0"/>
              <a:t>Appling the factor is vary simple:</a:t>
            </a:r>
          </a:p>
          <a:p>
            <a:pPr lvl="1"/>
            <a:r>
              <a:rPr lang="en-US" b="1" dirty="0" smtClean="0"/>
              <a:t>Take the calculated feed and divide it by the Chip Thinning Factor</a:t>
            </a:r>
          </a:p>
          <a:p>
            <a:pPr lvl="1"/>
            <a:r>
              <a:rPr lang="en-US" b="1" dirty="0" smtClean="0"/>
              <a:t>75/.8 = 93.75 IPM</a:t>
            </a:r>
            <a:endParaRPr lang="en-US" dirty="0"/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94 IPM is our new feed rate to maintain .010 IPT and the point of contact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0"/>
            <a:endCxn id="6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953472" y="3482178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801130" y="6179188"/>
            <a:ext cx="239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2” Diameter Cutter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735531" y="5438524"/>
            <a:ext cx="11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.400 Radial Engagement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0545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721810" cy="709865"/>
          </a:xfrm>
        </p:spPr>
        <p:txBody>
          <a:bodyPr/>
          <a:lstStyle/>
          <a:p>
            <a:r>
              <a:rPr lang="en-US" dirty="0" smtClean="0"/>
              <a:t>When the factor really works</a:t>
            </a:r>
            <a:endParaRPr lang="en-US" dirty="0"/>
          </a:p>
        </p:txBody>
      </p:sp>
      <p:sp>
        <p:nvSpPr>
          <p:cNvPr id="43" name="Content Placeholder 42"/>
          <p:cNvSpPr>
            <a:spLocks noGrp="1"/>
          </p:cNvSpPr>
          <p:nvPr>
            <p:ph sz="half" idx="2"/>
          </p:nvPr>
        </p:nvSpPr>
        <p:spPr>
          <a:xfrm>
            <a:off x="561267" y="2308908"/>
            <a:ext cx="4701405" cy="3818516"/>
          </a:xfrm>
        </p:spPr>
        <p:txBody>
          <a:bodyPr>
            <a:normAutofit/>
          </a:bodyPr>
          <a:lstStyle/>
          <a:p>
            <a:r>
              <a:rPr lang="en-US" b="1" dirty="0" smtClean="0"/>
              <a:t>The CTF becomes more beneficial when the radial engagement is less then 25% of the cutter Diameter</a:t>
            </a:r>
          </a:p>
          <a:p>
            <a:pPr lvl="1"/>
            <a:r>
              <a:rPr lang="en-US" b="1" dirty="0" smtClean="0"/>
              <a:t>Lets say the Radial engagement on this cutter is only .050</a:t>
            </a:r>
          </a:p>
          <a:p>
            <a:pPr lvl="1"/>
            <a:r>
              <a:rPr lang="en-US" b="1" dirty="0" smtClean="0"/>
              <a:t>This would give us a CTF of .35 on the chart</a:t>
            </a:r>
          </a:p>
          <a:p>
            <a:pPr lvl="2"/>
            <a:r>
              <a:rPr lang="en-US" b="1" dirty="0" smtClean="0"/>
              <a:t>75/.35= 214.3 IPM</a:t>
            </a:r>
          </a:p>
          <a:p>
            <a:pPr lvl="2"/>
            <a:r>
              <a:rPr lang="en-US" b="1" dirty="0" smtClean="0"/>
              <a:t>Notice the Increase!</a:t>
            </a:r>
          </a:p>
          <a:p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0"/>
            <a:endCxn id="6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953472" y="3482178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801130" y="6179188"/>
            <a:ext cx="239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2” Diameter Cutter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735531" y="5438524"/>
            <a:ext cx="11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.050 Radial Engagement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8940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RCTF so Important?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2575" y="2489200"/>
            <a:ext cx="3636981" cy="4083050"/>
          </a:xfrm>
        </p:spPr>
        <p:txBody>
          <a:bodyPr/>
          <a:lstStyle/>
          <a:p>
            <a:r>
              <a:rPr lang="en-US" dirty="0" smtClean="0"/>
              <a:t>Increased Feed Rate</a:t>
            </a:r>
          </a:p>
          <a:p>
            <a:pPr lvl="1"/>
            <a:r>
              <a:rPr lang="en-US" dirty="0"/>
              <a:t>We have just calculated this, you can see the potential savings</a:t>
            </a:r>
          </a:p>
          <a:p>
            <a:r>
              <a:rPr lang="en-US" dirty="0" smtClean="0"/>
              <a:t>Increased Tool Life</a:t>
            </a:r>
          </a:p>
          <a:p>
            <a:pPr lvl="1"/>
            <a:r>
              <a:rPr lang="en-US" dirty="0" err="1" smtClean="0"/>
              <a:t>Maintianing</a:t>
            </a:r>
            <a:r>
              <a:rPr lang="en-US" dirty="0" smtClean="0"/>
              <a:t> proper chip load prevents rubbing </a:t>
            </a:r>
          </a:p>
          <a:p>
            <a:r>
              <a:rPr lang="en-US" dirty="0" smtClean="0"/>
              <a:t>Insert Entry Angle</a:t>
            </a:r>
          </a:p>
          <a:p>
            <a:pPr lvl="1"/>
            <a:r>
              <a:rPr lang="en-US" dirty="0" smtClean="0"/>
              <a:t>When radial engagement is less then ½ the cutter diameter the insert enters the cut with a positive rake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76533" y="2328333"/>
            <a:ext cx="1752600" cy="40978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21856" y="3533478"/>
            <a:ext cx="2192866" cy="22013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866030">
            <a:off x="6816877" y="3509682"/>
            <a:ext cx="203200" cy="40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8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575" y="927099"/>
            <a:ext cx="6343202" cy="709865"/>
          </a:xfrm>
        </p:spPr>
        <p:txBody>
          <a:bodyPr/>
          <a:lstStyle/>
          <a:p>
            <a:r>
              <a:rPr lang="en-US" dirty="0" smtClean="0"/>
              <a:t>Insert Entry Angles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195" y="2328333"/>
            <a:ext cx="3636981" cy="4083050"/>
          </a:xfrm>
        </p:spPr>
        <p:txBody>
          <a:bodyPr/>
          <a:lstStyle/>
          <a:p>
            <a:r>
              <a:rPr lang="en-US" dirty="0" smtClean="0"/>
              <a:t>Three insert entry angles</a:t>
            </a:r>
          </a:p>
          <a:p>
            <a:pPr lvl="1"/>
            <a:r>
              <a:rPr lang="en-US" dirty="0" smtClean="0"/>
              <a:t>Positive </a:t>
            </a:r>
          </a:p>
          <a:p>
            <a:pPr lvl="1"/>
            <a:r>
              <a:rPr lang="en-US" dirty="0" smtClean="0"/>
              <a:t>Neutral </a:t>
            </a:r>
          </a:p>
          <a:p>
            <a:pPr lvl="1"/>
            <a:r>
              <a:rPr lang="en-US" dirty="0" smtClean="0"/>
              <a:t>Negative</a:t>
            </a:r>
          </a:p>
          <a:p>
            <a:r>
              <a:rPr lang="en-US" dirty="0" smtClean="0"/>
              <a:t>Not the picture on the right</a:t>
            </a:r>
          </a:p>
          <a:p>
            <a:pPr lvl="1"/>
            <a:r>
              <a:rPr lang="en-US" dirty="0" smtClean="0"/>
              <a:t>The cutter’s radial engagement is greater then 50% of the tool Diameter</a:t>
            </a:r>
          </a:p>
          <a:p>
            <a:pPr lvl="1"/>
            <a:r>
              <a:rPr lang="en-US" dirty="0" smtClean="0"/>
              <a:t>This means the insert enters with a negative rake angle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4"/>
          </p:nvPr>
        </p:nvSpPr>
        <p:spPr>
          <a:xfrm>
            <a:off x="4009616" y="2335741"/>
            <a:ext cx="2466978" cy="4083050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Negative Entry Attributes:</a:t>
            </a:r>
          </a:p>
          <a:p>
            <a:pPr lvl="1"/>
            <a:r>
              <a:rPr lang="en-US" sz="1400" dirty="0" smtClean="0"/>
              <a:t>Strongest Entry</a:t>
            </a:r>
          </a:p>
          <a:p>
            <a:pPr lvl="1"/>
            <a:r>
              <a:rPr lang="en-US" sz="1400" dirty="0" smtClean="0"/>
              <a:t>Created the most vibration/shock</a:t>
            </a:r>
          </a:p>
          <a:p>
            <a:pPr lvl="1"/>
            <a:r>
              <a:rPr lang="en-US" sz="1400" dirty="0" smtClean="0"/>
              <a:t>Face of inserts hits before edge</a:t>
            </a:r>
          </a:p>
          <a:p>
            <a:pPr lvl="1"/>
            <a:r>
              <a:rPr lang="en-US" sz="1400" dirty="0" smtClean="0"/>
              <a:t>Creates a shearing effect rather then cutting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76533" y="2328333"/>
            <a:ext cx="1752600" cy="40978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21856" y="3533478"/>
            <a:ext cx="2192866" cy="22013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866030">
            <a:off x="6816877" y="3509682"/>
            <a:ext cx="203200" cy="40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575" y="927099"/>
            <a:ext cx="6343202" cy="709865"/>
          </a:xfrm>
        </p:spPr>
        <p:txBody>
          <a:bodyPr/>
          <a:lstStyle/>
          <a:p>
            <a:r>
              <a:rPr lang="en-US" dirty="0" smtClean="0"/>
              <a:t>Insert Entry Angles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195" y="2328333"/>
            <a:ext cx="3636981" cy="4083050"/>
          </a:xfrm>
        </p:spPr>
        <p:txBody>
          <a:bodyPr/>
          <a:lstStyle/>
          <a:p>
            <a:r>
              <a:rPr lang="en-US" dirty="0" smtClean="0"/>
              <a:t>Three insert entry angles</a:t>
            </a:r>
          </a:p>
          <a:p>
            <a:pPr lvl="1"/>
            <a:r>
              <a:rPr lang="en-US" dirty="0" smtClean="0"/>
              <a:t>Positive </a:t>
            </a:r>
          </a:p>
          <a:p>
            <a:pPr lvl="1"/>
            <a:r>
              <a:rPr lang="en-US" dirty="0" smtClean="0"/>
              <a:t>Neutral </a:t>
            </a:r>
          </a:p>
          <a:p>
            <a:pPr lvl="1"/>
            <a:r>
              <a:rPr lang="en-US" dirty="0" smtClean="0"/>
              <a:t>Negative</a:t>
            </a:r>
          </a:p>
          <a:p>
            <a:r>
              <a:rPr lang="en-US" dirty="0" smtClean="0"/>
              <a:t>Not the picture on the right</a:t>
            </a:r>
          </a:p>
          <a:p>
            <a:pPr lvl="1"/>
            <a:r>
              <a:rPr lang="en-US" dirty="0" smtClean="0"/>
              <a:t>The cutter’s radial engagement is at the centerline of the tool</a:t>
            </a:r>
          </a:p>
          <a:p>
            <a:pPr lvl="1"/>
            <a:r>
              <a:rPr lang="en-US" dirty="0" smtClean="0"/>
              <a:t>This means the insert enters with a neutral rake angle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4"/>
          </p:nvPr>
        </p:nvSpPr>
        <p:spPr>
          <a:xfrm>
            <a:off x="3751450" y="2335741"/>
            <a:ext cx="2466978" cy="4083050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Neutral Entry Attributes:</a:t>
            </a:r>
          </a:p>
          <a:p>
            <a:pPr lvl="1"/>
            <a:r>
              <a:rPr lang="en-US" sz="1400" dirty="0" smtClean="0"/>
              <a:t>Creates less vibration/shock</a:t>
            </a:r>
          </a:p>
          <a:p>
            <a:pPr lvl="1"/>
            <a:r>
              <a:rPr lang="en-US" sz="1400" dirty="0" smtClean="0"/>
              <a:t>Face and edge of insert contact the part at the same time</a:t>
            </a:r>
          </a:p>
          <a:p>
            <a:pPr lvl="1"/>
            <a:r>
              <a:rPr lang="en-US" sz="1400" dirty="0" smtClean="0"/>
              <a:t>Shearing force is less then negative entry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15777" y="2320924"/>
            <a:ext cx="1752600" cy="40978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71814" y="3530031"/>
            <a:ext cx="2192866" cy="22013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12577" y="3374867"/>
            <a:ext cx="203200" cy="40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575" y="927099"/>
            <a:ext cx="6343202" cy="709865"/>
          </a:xfrm>
        </p:spPr>
        <p:txBody>
          <a:bodyPr/>
          <a:lstStyle/>
          <a:p>
            <a:r>
              <a:rPr lang="en-US" dirty="0" smtClean="0"/>
              <a:t>Insert Entry Angles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195" y="2328333"/>
            <a:ext cx="3636981" cy="4083050"/>
          </a:xfrm>
        </p:spPr>
        <p:txBody>
          <a:bodyPr>
            <a:normAutofit/>
          </a:bodyPr>
          <a:lstStyle/>
          <a:p>
            <a:r>
              <a:rPr lang="en-US" dirty="0" smtClean="0"/>
              <a:t>Three insert entry angles</a:t>
            </a:r>
          </a:p>
          <a:p>
            <a:pPr lvl="1"/>
            <a:r>
              <a:rPr lang="en-US" dirty="0" smtClean="0"/>
              <a:t>Positive </a:t>
            </a:r>
          </a:p>
          <a:p>
            <a:pPr lvl="1"/>
            <a:r>
              <a:rPr lang="en-US" dirty="0" smtClean="0"/>
              <a:t>Neutral </a:t>
            </a:r>
          </a:p>
          <a:p>
            <a:pPr lvl="1"/>
            <a:r>
              <a:rPr lang="en-US" dirty="0" smtClean="0"/>
              <a:t>Negative</a:t>
            </a:r>
          </a:p>
          <a:p>
            <a:r>
              <a:rPr lang="en-US" dirty="0" smtClean="0"/>
              <a:t>Not the picture on the right</a:t>
            </a:r>
          </a:p>
          <a:p>
            <a:pPr lvl="1"/>
            <a:r>
              <a:rPr lang="en-US" dirty="0" smtClean="0"/>
              <a:t>The cutter’s radial engagement is at less then 50% of the tool</a:t>
            </a:r>
          </a:p>
          <a:p>
            <a:pPr lvl="1"/>
            <a:r>
              <a:rPr lang="en-US" dirty="0" smtClean="0"/>
              <a:t>This means the insert enters with a positive rake angle</a:t>
            </a:r>
          </a:p>
          <a:p>
            <a:pPr lvl="2"/>
            <a:r>
              <a:rPr lang="en-US" dirty="0" smtClean="0"/>
              <a:t>This the entry angle we want to always try and maintain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4"/>
          </p:nvPr>
        </p:nvSpPr>
        <p:spPr>
          <a:xfrm>
            <a:off x="3751450" y="2335741"/>
            <a:ext cx="2466978" cy="4083050"/>
          </a:xfrm>
        </p:spPr>
        <p:txBody>
          <a:bodyPr>
            <a:normAutofit lnSpcReduction="10000"/>
          </a:bodyPr>
          <a:lstStyle/>
          <a:p>
            <a:r>
              <a:rPr lang="en-US" sz="1400" b="1" dirty="0" smtClean="0"/>
              <a:t>Positive Entry Attributes:</a:t>
            </a:r>
          </a:p>
          <a:p>
            <a:pPr lvl="1"/>
            <a:r>
              <a:rPr lang="en-US" sz="1400" dirty="0" smtClean="0"/>
              <a:t>Creates very little vibration/shock</a:t>
            </a:r>
          </a:p>
          <a:p>
            <a:pPr lvl="1"/>
            <a:r>
              <a:rPr lang="en-US" sz="1400" dirty="0" smtClean="0"/>
              <a:t>Edge of insert contacts part before the face</a:t>
            </a:r>
          </a:p>
          <a:p>
            <a:pPr lvl="1"/>
            <a:r>
              <a:rPr lang="en-US" sz="1400" dirty="0" smtClean="0"/>
              <a:t>Chips are cut rather then sheared from the part</a:t>
            </a:r>
          </a:p>
          <a:p>
            <a:pPr lvl="1"/>
            <a:r>
              <a:rPr lang="en-US" sz="1400" dirty="0" smtClean="0"/>
              <a:t>Less pressure means faster speeds, feeds, better tool life, less horsepower consumption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887467" y="2320924"/>
            <a:ext cx="1080909" cy="40978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50042" y="3588336"/>
            <a:ext cx="2192866" cy="22013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94289">
            <a:off x="7589515" y="3610783"/>
            <a:ext cx="203200" cy="40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Radial Chip Thinning: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Only works when engagement is less then 50% of cutter diameter</a:t>
            </a:r>
          </a:p>
          <a:p>
            <a:r>
              <a:rPr lang="en-US" dirty="0" smtClean="0"/>
              <a:t>Decrease Cycle Time</a:t>
            </a:r>
          </a:p>
          <a:p>
            <a:r>
              <a:rPr lang="en-US" dirty="0" smtClean="0"/>
              <a:t>Increase tool life</a:t>
            </a:r>
          </a:p>
          <a:p>
            <a:r>
              <a:rPr lang="en-US" dirty="0" smtClean="0"/>
              <a:t>Have more </a:t>
            </a:r>
            <a:r>
              <a:rPr lang="en-US" dirty="0" err="1" smtClean="0"/>
              <a:t>consitiancy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Types of Chip Thinning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1"/>
            <a:ext cx="3636980" cy="852236"/>
          </a:xfrm>
        </p:spPr>
        <p:txBody>
          <a:bodyPr/>
          <a:lstStyle/>
          <a:p>
            <a:r>
              <a:rPr lang="en-US" dirty="0" smtClean="0"/>
              <a:t>Radial Chip Thinning</a:t>
            </a:r>
          </a:p>
          <a:p>
            <a:r>
              <a:rPr lang="en-US" dirty="0" smtClean="0"/>
              <a:t>Ball Nose Chip Thinning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709161" y="4100726"/>
            <a:ext cx="3636979" cy="7592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Insert Entry Angles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709161" y="4860016"/>
            <a:ext cx="3636980" cy="15636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Positive </a:t>
            </a:r>
          </a:p>
          <a:p>
            <a:r>
              <a:rPr lang="en-US" dirty="0" smtClean="0"/>
              <a:t>Negative</a:t>
            </a:r>
          </a:p>
          <a:p>
            <a:r>
              <a:rPr lang="en-US" dirty="0" smtClean="0"/>
              <a:t>Neutral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00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Chip Thinning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Radial Chip Thinning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Ball Nose Chip Thinning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Axial Cuts:</a:t>
            </a:r>
          </a:p>
          <a:p>
            <a:pPr lvl="1"/>
            <a:r>
              <a:rPr lang="en-US" dirty="0" smtClean="0"/>
              <a:t>Think of as Depth Cuts</a:t>
            </a:r>
          </a:p>
          <a:p>
            <a:pPr lvl="1"/>
            <a:r>
              <a:rPr lang="en-US" dirty="0" smtClean="0"/>
              <a:t>Pressure transferred to the Z axis</a:t>
            </a:r>
          </a:p>
          <a:p>
            <a:pPr lvl="2"/>
            <a:r>
              <a:rPr lang="en-US" dirty="0" smtClean="0"/>
              <a:t>Drilling is a good axial pressure application</a:t>
            </a:r>
          </a:p>
          <a:p>
            <a:pPr lvl="1"/>
            <a:r>
              <a:rPr lang="en-US" dirty="0" smtClean="0"/>
              <a:t>Less vibration with this cutting method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L-Shape 6"/>
          <p:cNvSpPr/>
          <p:nvPr/>
        </p:nvSpPr>
        <p:spPr>
          <a:xfrm>
            <a:off x="4794251" y="3325091"/>
            <a:ext cx="1876713" cy="1693718"/>
          </a:xfrm>
          <a:prstGeom prst="corner">
            <a:avLst>
              <a:gd name="adj1" fmla="val 42877"/>
              <a:gd name="adj2" fmla="val 500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670964" y="2489199"/>
            <a:ext cx="0" cy="7527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639378" y="2489199"/>
            <a:ext cx="0" cy="7527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48151" y="4298951"/>
            <a:ext cx="833749" cy="634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748151" y="3321626"/>
            <a:ext cx="767195" cy="34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00850" y="3644900"/>
            <a:ext cx="87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Axial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32607" y="2680915"/>
            <a:ext cx="89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Radial Cuts:</a:t>
            </a:r>
          </a:p>
          <a:p>
            <a:pPr lvl="1"/>
            <a:r>
              <a:rPr lang="en-US" dirty="0" smtClean="0"/>
              <a:t>Think of as Amount of Step Over</a:t>
            </a:r>
          </a:p>
          <a:p>
            <a:pPr lvl="1"/>
            <a:r>
              <a:rPr lang="en-US" dirty="0" smtClean="0"/>
              <a:t>Pressure transferred to the X or Y axis</a:t>
            </a:r>
          </a:p>
          <a:p>
            <a:pPr lvl="2"/>
            <a:r>
              <a:rPr lang="en-US" dirty="0" smtClean="0"/>
              <a:t>Side milling is a cut that creates radial pressure</a:t>
            </a:r>
          </a:p>
          <a:p>
            <a:pPr lvl="1"/>
            <a:r>
              <a:rPr lang="en-US" dirty="0" smtClean="0"/>
              <a:t>This pressure creates more cutter pressure as the width of cut increases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L-Shape 6"/>
          <p:cNvSpPr/>
          <p:nvPr/>
        </p:nvSpPr>
        <p:spPr>
          <a:xfrm>
            <a:off x="4794251" y="3325091"/>
            <a:ext cx="1876713" cy="1693718"/>
          </a:xfrm>
          <a:prstGeom prst="corner">
            <a:avLst>
              <a:gd name="adj1" fmla="val 42877"/>
              <a:gd name="adj2" fmla="val 500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670964" y="2489199"/>
            <a:ext cx="0" cy="7527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639378" y="2489199"/>
            <a:ext cx="0" cy="7527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48151" y="4298951"/>
            <a:ext cx="833749" cy="634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748151" y="3321626"/>
            <a:ext cx="767195" cy="34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00850" y="3644900"/>
            <a:ext cx="87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Axial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32607" y="2680915"/>
            <a:ext cx="89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7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43" name="Content Placeholder 42"/>
          <p:cNvSpPr>
            <a:spLocks noGrp="1"/>
          </p:cNvSpPr>
          <p:nvPr>
            <p:ph sz="half" idx="2"/>
          </p:nvPr>
        </p:nvSpPr>
        <p:spPr>
          <a:xfrm>
            <a:off x="552317" y="2321934"/>
            <a:ext cx="3636981" cy="3818516"/>
          </a:xfrm>
        </p:spPr>
        <p:txBody>
          <a:bodyPr>
            <a:normAutofit/>
          </a:bodyPr>
          <a:lstStyle/>
          <a:p>
            <a:r>
              <a:rPr lang="en-US" dirty="0"/>
              <a:t>Chip Per </a:t>
            </a:r>
            <a:r>
              <a:rPr lang="en-US" dirty="0" smtClean="0"/>
              <a:t>Tooth- IPT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the calculated/ theoretical chip load the cutter should </a:t>
            </a:r>
            <a:r>
              <a:rPr lang="en-US" dirty="0" smtClean="0"/>
              <a:t>have</a:t>
            </a:r>
          </a:p>
          <a:p>
            <a:pPr lvl="1"/>
            <a:r>
              <a:rPr lang="en-US" dirty="0" smtClean="0"/>
              <a:t>We use this to calculate federate</a:t>
            </a:r>
          </a:p>
          <a:p>
            <a:pPr lvl="2"/>
            <a:r>
              <a:rPr lang="en-US" dirty="0" smtClean="0"/>
              <a:t>IPM= IPT x # of teeth X RPM</a:t>
            </a:r>
            <a:endParaRPr lang="en-US" dirty="0"/>
          </a:p>
          <a:p>
            <a:r>
              <a:rPr lang="en-US" dirty="0" smtClean="0"/>
              <a:t>Chip Thickness</a:t>
            </a:r>
          </a:p>
          <a:p>
            <a:pPr lvl="1"/>
            <a:r>
              <a:rPr lang="en-US" dirty="0" smtClean="0"/>
              <a:t>This is the actual thickness of the chip after it is cut.  </a:t>
            </a:r>
          </a:p>
          <a:p>
            <a:pPr lvl="1"/>
            <a:r>
              <a:rPr lang="en-US" dirty="0" smtClean="0"/>
              <a:t>This can vary due to the radial step over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0"/>
            <a:endCxn id="6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543550" y="2794249"/>
            <a:ext cx="55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953472" y="3482178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464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Radial Chip Thinning</a:t>
            </a:r>
          </a:p>
        </p:txBody>
      </p:sp>
      <p:sp>
        <p:nvSpPr>
          <p:cNvPr id="43" name="Content Placeholder 42"/>
          <p:cNvSpPr>
            <a:spLocks noGrp="1"/>
          </p:cNvSpPr>
          <p:nvPr>
            <p:ph sz="half" idx="2"/>
          </p:nvPr>
        </p:nvSpPr>
        <p:spPr>
          <a:xfrm>
            <a:off x="552317" y="2321934"/>
            <a:ext cx="3636981" cy="381851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Based on the previous slides we now know that it relates to the “Step Over” or Width of Cut (WOC)</a:t>
            </a:r>
          </a:p>
          <a:p>
            <a:r>
              <a:rPr lang="en-US" dirty="0"/>
              <a:t>Chip thinning takes effect when we are cutting with less then 50% of the cutters </a:t>
            </a:r>
            <a:r>
              <a:rPr lang="en-US" dirty="0" smtClean="0"/>
              <a:t>diameter</a:t>
            </a:r>
          </a:p>
          <a:p>
            <a:r>
              <a:rPr lang="en-US" dirty="0" smtClean="0"/>
              <a:t>The smaller the radial engagement the larger the difference becomes between IPT and Chip Thickness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0"/>
            <a:endCxn id="6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543550" y="2794249"/>
            <a:ext cx="55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953472" y="3482178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041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721810" cy="709865"/>
          </a:xfrm>
        </p:spPr>
        <p:txBody>
          <a:bodyPr/>
          <a:lstStyle/>
          <a:p>
            <a:r>
              <a:rPr lang="en-US" dirty="0" smtClean="0"/>
              <a:t>Lets Take a Look at How it Works</a:t>
            </a:r>
            <a:endParaRPr lang="en-US" dirty="0"/>
          </a:p>
        </p:txBody>
      </p:sp>
      <p:sp>
        <p:nvSpPr>
          <p:cNvPr id="43" name="Content Placeholder 42"/>
          <p:cNvSpPr>
            <a:spLocks noGrp="1"/>
          </p:cNvSpPr>
          <p:nvPr>
            <p:ph sz="half" idx="2"/>
          </p:nvPr>
        </p:nvSpPr>
        <p:spPr>
          <a:xfrm>
            <a:off x="552317" y="2321934"/>
            <a:ext cx="3636981" cy="3818516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Lets look at the following scenario:</a:t>
            </a:r>
          </a:p>
          <a:p>
            <a:pPr lvl="1"/>
            <a:r>
              <a:rPr lang="en-US" dirty="0"/>
              <a:t>2” Diameter Cutter</a:t>
            </a:r>
          </a:p>
          <a:p>
            <a:pPr lvl="1"/>
            <a:r>
              <a:rPr lang="en-US" dirty="0"/>
              <a:t>1500 RPM</a:t>
            </a:r>
          </a:p>
          <a:p>
            <a:pPr lvl="1"/>
            <a:r>
              <a:rPr lang="en-US" dirty="0"/>
              <a:t>5 Flute</a:t>
            </a:r>
          </a:p>
          <a:p>
            <a:pPr lvl="1"/>
            <a:r>
              <a:rPr lang="en-US" dirty="0"/>
              <a:t>.010 IPT</a:t>
            </a:r>
          </a:p>
          <a:p>
            <a:r>
              <a:rPr lang="en-US" b="1" dirty="0" smtClean="0"/>
              <a:t>We know the formula for federate is:</a:t>
            </a:r>
          </a:p>
          <a:p>
            <a:pPr lvl="1"/>
            <a:r>
              <a:rPr lang="en-US" dirty="0"/>
              <a:t>IPM= IPT x # of teeth X RPM</a:t>
            </a:r>
          </a:p>
          <a:p>
            <a:pPr lvl="1"/>
            <a:r>
              <a:rPr lang="en-US" dirty="0" smtClean="0"/>
              <a:t>IPM=.010 x 5 x1500</a:t>
            </a:r>
          </a:p>
          <a:p>
            <a:pPr lvl="1"/>
            <a:r>
              <a:rPr lang="en-US" b="1" dirty="0" smtClean="0"/>
              <a:t>IPM= 75</a:t>
            </a:r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0"/>
            <a:endCxn id="6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953472" y="3482178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801130" y="6179188"/>
            <a:ext cx="239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2” Diameter Cutter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3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721810" cy="709865"/>
          </a:xfrm>
        </p:spPr>
        <p:txBody>
          <a:bodyPr/>
          <a:lstStyle/>
          <a:p>
            <a:r>
              <a:rPr lang="en-US" dirty="0" smtClean="0"/>
              <a:t>Lets Take a Look at How it Works</a:t>
            </a:r>
            <a:endParaRPr lang="en-US" dirty="0"/>
          </a:p>
        </p:txBody>
      </p:sp>
      <p:sp>
        <p:nvSpPr>
          <p:cNvPr id="43" name="Content Placeholder 42"/>
          <p:cNvSpPr>
            <a:spLocks noGrp="1"/>
          </p:cNvSpPr>
          <p:nvPr>
            <p:ph sz="half" idx="2"/>
          </p:nvPr>
        </p:nvSpPr>
        <p:spPr>
          <a:xfrm>
            <a:off x="552317" y="2321934"/>
            <a:ext cx="3636981" cy="3818516"/>
          </a:xfrm>
        </p:spPr>
        <p:txBody>
          <a:bodyPr>
            <a:normAutofit/>
          </a:bodyPr>
          <a:lstStyle/>
          <a:p>
            <a:r>
              <a:rPr lang="en-US" b="1" dirty="0" smtClean="0"/>
              <a:t>75 IPM sounds good but have we figured radial chip thinning into the factor yet?</a:t>
            </a:r>
          </a:p>
          <a:p>
            <a:pPr lvl="1"/>
            <a:r>
              <a:rPr lang="en-US" b="1" dirty="0" smtClean="0"/>
              <a:t>Notice on the right the radial engagement is only .400</a:t>
            </a:r>
          </a:p>
          <a:p>
            <a:pPr lvl="1"/>
            <a:r>
              <a:rPr lang="en-US" b="1" dirty="0" smtClean="0"/>
              <a:t>Look and the Chip Thickness relative to the IPT.</a:t>
            </a:r>
          </a:p>
          <a:p>
            <a:pPr lvl="1"/>
            <a:r>
              <a:rPr lang="en-US" b="1" dirty="0" smtClean="0"/>
              <a:t>It is not what we calculated</a:t>
            </a:r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35089" y="2874728"/>
            <a:ext cx="1160890" cy="2488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0679" y="3253762"/>
            <a:ext cx="1753331" cy="15761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60680" y="3371352"/>
            <a:ext cx="1753331" cy="1693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335088" y="2874728"/>
            <a:ext cx="0" cy="2863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</p:cNvCxnSpPr>
          <p:nvPr/>
        </p:nvCxnSpPr>
        <p:spPr>
          <a:xfrm flipH="1">
            <a:off x="7514010" y="4218166"/>
            <a:ext cx="1" cy="1520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35084" y="3705041"/>
            <a:ext cx="818316" cy="51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35084" y="3574687"/>
            <a:ext cx="856416" cy="53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0"/>
            <a:endCxn id="6" idx="0"/>
          </p:cNvCxnSpPr>
          <p:nvPr/>
        </p:nvCxnSpPr>
        <p:spPr>
          <a:xfrm>
            <a:off x="6637346" y="33713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6" idx="0"/>
          </p:cNvCxnSpPr>
          <p:nvPr/>
        </p:nvCxnSpPr>
        <p:spPr>
          <a:xfrm flipH="1">
            <a:off x="5673090" y="3371352"/>
            <a:ext cx="96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0"/>
          </p:cNvCxnSpPr>
          <p:nvPr/>
        </p:nvCxnSpPr>
        <p:spPr>
          <a:xfrm flipH="1">
            <a:off x="5676900" y="3253762"/>
            <a:ext cx="96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60679" y="3086100"/>
            <a:ext cx="0" cy="1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756889" y="3371352"/>
            <a:ext cx="7579" cy="16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77596" y="4094971"/>
            <a:ext cx="75876" cy="123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008228" y="3854475"/>
            <a:ext cx="87670" cy="14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88246" y="2770590"/>
            <a:ext cx="10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sz="1400" dirty="0" smtClean="0"/>
              <a:t>010 IPT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953472" y="3482178"/>
            <a:ext cx="110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Chip Thickness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801130" y="6179188"/>
            <a:ext cx="239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2” Diameter Cutter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10400" y="5634023"/>
            <a:ext cx="32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521826" y="5633182"/>
            <a:ext cx="301376" cy="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735531" y="5438524"/>
            <a:ext cx="118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.400 Radial Engagement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5171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658310" cy="709865"/>
          </a:xfrm>
        </p:spPr>
        <p:txBody>
          <a:bodyPr/>
          <a:lstStyle/>
          <a:p>
            <a:r>
              <a:rPr lang="en-US" dirty="0" smtClean="0"/>
              <a:t>The Radial Chip Thinning Factor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3"/>
          <a:stretch/>
        </p:blipFill>
        <p:spPr>
          <a:xfrm>
            <a:off x="173945" y="3041650"/>
            <a:ext cx="4190563" cy="3276599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find the radial chip  thinning factor we need a chart like the one on the left.</a:t>
            </a:r>
          </a:p>
          <a:p>
            <a:r>
              <a:rPr lang="en-US" dirty="0" smtClean="0"/>
              <a:t>To do this:</a:t>
            </a:r>
          </a:p>
          <a:p>
            <a:pPr lvl="1"/>
            <a:r>
              <a:rPr lang="en-US" dirty="0" smtClean="0"/>
              <a:t>Find the line corresponding to the cutter diameter</a:t>
            </a:r>
          </a:p>
          <a:p>
            <a:pPr lvl="1"/>
            <a:r>
              <a:rPr lang="en-US" dirty="0" smtClean="0"/>
              <a:t>Find the line corresponding to the radial depth of cut</a:t>
            </a:r>
          </a:p>
          <a:p>
            <a:pPr lvl="1"/>
            <a:r>
              <a:rPr lang="en-US" dirty="0" smtClean="0"/>
              <a:t>Follow the two lines until the intersect.  The closest diagonal line is your chip thinning factor</a:t>
            </a:r>
          </a:p>
          <a:p>
            <a:pPr lvl="1"/>
            <a:r>
              <a:rPr lang="en-US" dirty="0" smtClean="0"/>
              <a:t>You can see our chip thinning factor in .8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300399" y="6169024"/>
            <a:ext cx="0" cy="29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495" y="4616450"/>
            <a:ext cx="36195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300399" y="4616450"/>
            <a:ext cx="463583" cy="3711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1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486</TotalTime>
  <Words>880</Words>
  <Application>Microsoft Office PowerPoint</Application>
  <PresentationFormat>On-screen Show (4:3)</PresentationFormat>
  <Paragraphs>161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Ion Boardroom</vt:lpstr>
      <vt:lpstr>PMT 280- 3D CNC MILLING</vt:lpstr>
      <vt:lpstr>Two Types of Chip Thinning</vt:lpstr>
      <vt:lpstr>Review of concepts</vt:lpstr>
      <vt:lpstr>Review of concepts</vt:lpstr>
      <vt:lpstr>Key Terms</vt:lpstr>
      <vt:lpstr>What is Radial Chip Thinning</vt:lpstr>
      <vt:lpstr>Lets Take a Look at How it Works</vt:lpstr>
      <vt:lpstr>Lets Take a Look at How it Works</vt:lpstr>
      <vt:lpstr>The Radial Chip Thinning Factor</vt:lpstr>
      <vt:lpstr>How to Apply the Chip Thinning Factor (CTF)</vt:lpstr>
      <vt:lpstr>When the factor really works</vt:lpstr>
      <vt:lpstr>Why is RCTF so Important?</vt:lpstr>
      <vt:lpstr>Insert Entry Angles</vt:lpstr>
      <vt:lpstr>Insert Entry Angles</vt:lpstr>
      <vt:lpstr>Insert Entry Angles</vt:lpstr>
      <vt:lpstr>To Review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Watson, Devin K.</cp:lastModifiedBy>
  <cp:revision>18</cp:revision>
  <dcterms:created xsi:type="dcterms:W3CDTF">2015-02-02T13:01:07Z</dcterms:created>
  <dcterms:modified xsi:type="dcterms:W3CDTF">2016-09-12T11:42:02Z</dcterms:modified>
  <cp:contentStatus/>
</cp:coreProperties>
</file>