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5" r:id="rId6"/>
    <p:sldId id="266" r:id="rId7"/>
    <p:sldId id="260" r:id="rId8"/>
    <p:sldId id="261" r:id="rId9"/>
    <p:sldId id="263" r:id="rId10"/>
    <p:sldId id="262" r:id="rId11"/>
    <p:sldId id="264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FB321FF-AE64-4680-9515-AA7A4EBA6938}">
          <p14:sldIdLst>
            <p14:sldId id="256"/>
          </p14:sldIdLst>
        </p14:section>
        <p14:section name="Untitled Section" id="{3A9A1559-3077-4C21-A252-1923699E76B2}">
          <p14:sldIdLst>
            <p14:sldId id="257"/>
            <p14:sldId id="258"/>
            <p14:sldId id="259"/>
            <p14:sldId id="265"/>
            <p14:sldId id="266"/>
            <p14:sldId id="260"/>
            <p14:sldId id="261"/>
            <p14:sldId id="263"/>
            <p14:sldId id="262"/>
            <p14:sldId id="264"/>
            <p14:sldId id="267"/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tson, Devin K." initials="WDK" lastIdx="2" clrIdx="0">
    <p:extLst>
      <p:ext uri="{19B8F6BF-5375-455C-9EA6-DF929625EA0E}">
        <p15:presenceInfo xmlns:p15="http://schemas.microsoft.com/office/powerpoint/2012/main" userId="S-1-5-21-1424163670-634221917-1538882281-40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6" d="100"/>
          <a:sy n="96" d="100"/>
        </p:scale>
        <p:origin x="12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93BDA-C914-465A-A1D3-F1C939491D58}" type="datetimeFigureOut">
              <a:rPr lang="en-CA" smtClean="0"/>
              <a:t>19/09/2016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7D4A6-4A0B-467A-9DD0-ED1A566B65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3524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7D4A6-4A0B-467A-9DD0-ED1A566B65B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0699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85F3DC75-8C5C-4914-8E53-A41F2CEC1B50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208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FFD14-A2C9-48FB-B482-C75FC96FB6DC}" type="datetime1">
              <a:rPr lang="en-US" smtClean="0"/>
              <a:t>9/19/2016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950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4DCA2-7963-4B6B-A13E-BFA4EC69A375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832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E832-CAFF-470B-A79C-366DBEEC4A5B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5937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8C62A-B40A-43C5-B40F-92D5E4BAA69C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3096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8177D-9313-4DBA-9FB7-79B78A41C77D}" type="datetime1">
              <a:rPr lang="en-US" smtClean="0"/>
              <a:t>9/19/2016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1856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C9C5A-06D1-4231-B0C7-B0460CAD22F4}" type="datetime1">
              <a:rPr lang="en-US" smtClean="0"/>
              <a:t>9/19/2016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9574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1ED8-157B-43EE-B209-AB0E7894F260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45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81AB-63FB-4CE6-A31D-E7D3E4C1284A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443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53192-745E-4095-9246-146681907246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12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E09BE-71EC-4D57-8E02-BE999EAFB052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045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C93E-F457-40CA-AD7F-2A788E7D46AE}" type="datetime1">
              <a:rPr lang="en-US" smtClean="0"/>
              <a:t>9/19/2016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691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004CB-0987-43E9-867E-C942AC250465}" type="datetime1">
              <a:rPr lang="en-US" smtClean="0"/>
              <a:t>9/19/2016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628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EF96-8A45-4BCA-9C91-13406AC76656}" type="datetime1">
              <a:rPr lang="en-US" smtClean="0"/>
              <a:t>9/19/2016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324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09808-023F-4737-94A2-F6685EF1522D}" type="datetime1">
              <a:rPr lang="en-US" smtClean="0"/>
              <a:t>9/19/2016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111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F0F2-0469-468D-B1A9-A60D2BECBB55}" type="datetime1">
              <a:rPr lang="en-US" smtClean="0"/>
              <a:t>9/19/2016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355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6565-6A34-4860-9469-65EAA6E028A5}" type="datetime1">
              <a:rPr lang="en-US" smtClean="0"/>
              <a:t>9/19/2016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039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9501C011-7EE0-485B-B324-2B4D7A2EA44B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15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hyperlink" Target="https://www.youtube.com/watch?v=Pkgw-w_AoOo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j0SZg0WH6DA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1729642"/>
            <a:ext cx="5917679" cy="2554983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PMT 330- 3-D CNC Milling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39" y="4355960"/>
            <a:ext cx="5917679" cy="861420"/>
          </a:xfrm>
        </p:spPr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High </a:t>
            </a:r>
            <a:r>
              <a:rPr lang="en-US" b="1" dirty="0" smtClean="0">
                <a:solidFill>
                  <a:schemeClr val="tx1"/>
                </a:solidFill>
              </a:rPr>
              <a:t>Speed Machining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24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Programming Considerations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Tools don’t respond well to full radial engagement in a corner</a:t>
            </a:r>
          </a:p>
          <a:p>
            <a:r>
              <a:rPr lang="en-US" dirty="0" smtClean="0"/>
              <a:t>This is made worse with high feeds and speeds in HSM</a:t>
            </a:r>
          </a:p>
          <a:p>
            <a:r>
              <a:rPr lang="en-US" dirty="0" smtClean="0"/>
              <a:t>Toolpaths should be programmed to avoided full radial engagement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757" y="2570123"/>
            <a:ext cx="3636962" cy="2949348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05757" y="5696637"/>
            <a:ext cx="37771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Entering a corner can double a tools radial engagement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0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Avoid Corners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MasterCam uses dynamic toolpaths that help with high speed corner avoidance</a:t>
            </a:r>
          </a:p>
          <a:p>
            <a:r>
              <a:rPr lang="en-US" dirty="0" smtClean="0"/>
              <a:t>These toolpath options that are commonly used are </a:t>
            </a:r>
            <a:r>
              <a:rPr lang="en-US" dirty="0" err="1" smtClean="0"/>
              <a:t>Trochoidal</a:t>
            </a:r>
            <a:r>
              <a:rPr lang="en-US" dirty="0" smtClean="0"/>
              <a:t> milling or peel milling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146" y="2544966"/>
            <a:ext cx="1749083" cy="29069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853" y="2544966"/>
            <a:ext cx="1749084" cy="290692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88146" y="5658928"/>
            <a:ext cx="34817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Note how the toolpath on the right has many sharp corners while the toolpath on the left uses looping paths to avoid burying the cutter in material</a:t>
            </a:r>
            <a:endParaRPr lang="en-US" sz="1400" dirty="0"/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2156536" y="6008168"/>
            <a:ext cx="2618138" cy="4547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b="1" dirty="0" err="1" smtClean="0">
                <a:hlinkClick r:id="rId4"/>
              </a:rPr>
              <a:t>Trochodial</a:t>
            </a:r>
            <a:r>
              <a:rPr lang="en-US" b="1" dirty="0" smtClean="0">
                <a:hlinkClick r:id="rId4"/>
              </a:rPr>
              <a:t> Milling</a:t>
            </a:r>
            <a:endParaRPr lang="en-US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26" y="6004723"/>
            <a:ext cx="1220010" cy="409846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3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Considerations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order for this to all work the machine tool must be able to preform these tasks</a:t>
            </a:r>
          </a:p>
          <a:p>
            <a:r>
              <a:rPr lang="en-US" dirty="0" smtClean="0"/>
              <a:t>The control must be able to read the code as fast the feedrate wants to travel</a:t>
            </a:r>
          </a:p>
          <a:p>
            <a:r>
              <a:rPr lang="en-US" dirty="0" smtClean="0"/>
              <a:t>If the machine can not read and interpret the code fast enough a slow down or stutter will happen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204" y="2384629"/>
            <a:ext cx="3481837" cy="16248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77442" y="3899537"/>
            <a:ext cx="38732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The graphic on the left shows the cutter machining into a sharp corner. The 120-degree change in vector direction in one block of code causes the machine to slow down dramatically. If the cutter can interpolate a more gradual change in direction, it will result in a noticeable reduction in cycle time.</a:t>
            </a:r>
          </a:p>
        </p:txBody>
      </p:sp>
    </p:spTree>
    <p:extLst>
      <p:ext uri="{BB962C8B-B14F-4D97-AF65-F5344CB8AC3E}">
        <p14:creationId xmlns:p14="http://schemas.microsoft.com/office/powerpoint/2010/main" val="419057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Considerations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HSM is often a control option that can be added on</a:t>
            </a:r>
          </a:p>
          <a:p>
            <a:r>
              <a:rPr lang="en-US" dirty="0" smtClean="0"/>
              <a:t>This allows the machine to “look ahead” in the program and anticipate what is happening in the program</a:t>
            </a:r>
          </a:p>
          <a:p>
            <a:r>
              <a:rPr lang="en-US" dirty="0" smtClean="0"/>
              <a:t>If a machine tool has a standard look ahead of 100 lines the HSM option may have a look ahead of 1000 lines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204" y="2384629"/>
            <a:ext cx="3481837" cy="16248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77442" y="3899537"/>
            <a:ext cx="38732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The graphic on the left shows the cutter machining into a sharp corner. The 120-degree change in vector direction in one block of code causes the machine to slow down dramatically. If the cutter can interpolate a more gradual change in direction, it will result in a noticeable reduction in cycle time.</a:t>
            </a:r>
          </a:p>
        </p:txBody>
      </p:sp>
    </p:spTree>
    <p:extLst>
      <p:ext uri="{BB962C8B-B14F-4D97-AF65-F5344CB8AC3E}">
        <p14:creationId xmlns:p14="http://schemas.microsoft.com/office/powerpoint/2010/main" val="30140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39" y="927099"/>
            <a:ext cx="6716179" cy="709865"/>
          </a:xfrm>
        </p:spPr>
        <p:txBody>
          <a:bodyPr/>
          <a:lstStyle/>
          <a:p>
            <a:r>
              <a:rPr lang="en-US" dirty="0" smtClean="0"/>
              <a:t>What is High Speed Machining?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2489200"/>
            <a:ext cx="3636981" cy="3530601"/>
          </a:xfrm>
        </p:spPr>
        <p:txBody>
          <a:bodyPr>
            <a:normAutofit/>
          </a:bodyPr>
          <a:lstStyle/>
          <a:p>
            <a:r>
              <a:rPr lang="en-US" dirty="0"/>
              <a:t>There is no real definition of High Speed </a:t>
            </a:r>
            <a:r>
              <a:rPr lang="en-US" dirty="0" smtClean="0"/>
              <a:t>Machining (HSM)</a:t>
            </a:r>
          </a:p>
          <a:p>
            <a:r>
              <a:rPr lang="en-US" dirty="0" smtClean="0"/>
              <a:t>Every shop has a different definition of HSM</a:t>
            </a:r>
          </a:p>
          <a:p>
            <a:r>
              <a:rPr lang="en-US" dirty="0" smtClean="0"/>
              <a:t>In this lecture we will explore some of those different definitions</a:t>
            </a:r>
            <a:endParaRPr lang="en-US" dirty="0"/>
          </a:p>
          <a:p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274" y="2890639"/>
            <a:ext cx="3636962" cy="2727721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15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66439" y="927099"/>
            <a:ext cx="6966345" cy="709865"/>
          </a:xfrm>
        </p:spPr>
        <p:txBody>
          <a:bodyPr/>
          <a:lstStyle/>
          <a:p>
            <a:r>
              <a:rPr lang="en-US" dirty="0" smtClean="0"/>
              <a:t>High Speed Machining Concepts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High RPM</a:t>
            </a:r>
          </a:p>
          <a:p>
            <a:r>
              <a:rPr lang="en-US" dirty="0" smtClean="0"/>
              <a:t>The main concept of HSM is high material removal rates while maintaining good surface finish</a:t>
            </a:r>
          </a:p>
          <a:p>
            <a:r>
              <a:rPr lang="en-US" dirty="0" smtClean="0"/>
              <a:t>HSM typically has a starting RPM of 10,000 and goes up to 40,000 RPM Spindles</a:t>
            </a:r>
          </a:p>
          <a:p>
            <a:r>
              <a:rPr lang="en-US" dirty="0" smtClean="0"/>
              <a:t>This requires the use of balanced tool holders and tooling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64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Speed Machining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Small Radial Stepover</a:t>
            </a:r>
          </a:p>
          <a:p>
            <a:r>
              <a:rPr lang="en-US" dirty="0" smtClean="0"/>
              <a:t>Reduced Radial step over is another common theme</a:t>
            </a:r>
          </a:p>
          <a:p>
            <a:r>
              <a:rPr lang="en-US" dirty="0" smtClean="0"/>
              <a:t>Generally HSM utilizes 10-20% of tool diameter as the step over</a:t>
            </a:r>
          </a:p>
          <a:p>
            <a:r>
              <a:rPr lang="en-US" dirty="0" smtClean="0"/>
              <a:t>This radial cut allows for larger axial cuts, utilizing more of the flute length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7"/>
          <p:cNvSpPr txBox="1">
            <a:spLocks/>
          </p:cNvSpPr>
          <p:nvPr/>
        </p:nvSpPr>
        <p:spPr bwMode="gray">
          <a:xfrm>
            <a:off x="866439" y="927099"/>
            <a:ext cx="6966345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ln>
                  <a:noFill/>
                </a:ln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mtClean="0"/>
              <a:t>High Speed Machining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Speed Machining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Maintaining Engagement</a:t>
            </a:r>
          </a:p>
          <a:p>
            <a:r>
              <a:rPr lang="en-US" dirty="0" smtClean="0"/>
              <a:t>The cutter should be engaged in the cut as long as possible</a:t>
            </a:r>
          </a:p>
          <a:p>
            <a:r>
              <a:rPr lang="en-US" dirty="0" smtClean="0"/>
              <a:t>Entering and Exiting the cut are the hardest part of the cut for the tool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Engagement concept one:</a:t>
            </a:r>
          </a:p>
          <a:p>
            <a:pPr lvl="1"/>
            <a:r>
              <a:rPr lang="en-US" dirty="0" smtClean="0"/>
              <a:t>This is for materials like aluminum and mild steel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7"/>
          <p:cNvSpPr txBox="1">
            <a:spLocks/>
          </p:cNvSpPr>
          <p:nvPr/>
        </p:nvSpPr>
        <p:spPr bwMode="gray">
          <a:xfrm>
            <a:off x="866439" y="927099"/>
            <a:ext cx="6966345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ln>
                  <a:noFill/>
                </a:ln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mtClean="0"/>
              <a:t>High Speed Machining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66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Speed Machining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Reducing Stress/Heat</a:t>
            </a:r>
            <a:endParaRPr lang="en-US" dirty="0" smtClean="0"/>
          </a:p>
          <a:p>
            <a:r>
              <a:rPr lang="en-US" dirty="0" smtClean="0"/>
              <a:t>When parts are extremely hard(55-60 RC) or produced a lot of heat</a:t>
            </a:r>
          </a:p>
          <a:p>
            <a:r>
              <a:rPr lang="en-US" dirty="0" smtClean="0"/>
              <a:t>The idea is to move in and out of the cut very fast so heat and stress can not build up and have a negative effect on the tool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7"/>
          <p:cNvSpPr txBox="1">
            <a:spLocks/>
          </p:cNvSpPr>
          <p:nvPr/>
        </p:nvSpPr>
        <p:spPr bwMode="gray">
          <a:xfrm>
            <a:off x="866439" y="927099"/>
            <a:ext cx="6966345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ln>
                  <a:noFill/>
                </a:ln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mtClean="0"/>
              <a:t>High Speed Machining Concepts</a:t>
            </a:r>
            <a:endParaRPr lang="en-US" dirty="0"/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6151789" y="3814101"/>
            <a:ext cx="2618138" cy="4547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b="1" dirty="0" smtClean="0">
                <a:hlinkClick r:id="rId2"/>
              </a:rPr>
              <a:t>HSM Strategies</a:t>
            </a:r>
            <a:endParaRPr lang="en-US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779" y="3810656"/>
            <a:ext cx="1220010" cy="40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12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Speed Machining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Smaller Diameter Tools</a:t>
            </a:r>
          </a:p>
          <a:p>
            <a:r>
              <a:rPr lang="en-US" dirty="0" smtClean="0"/>
              <a:t>Smaller tools are usually used with HSM, as a general rule 1” diameter of smaller</a:t>
            </a:r>
          </a:p>
          <a:p>
            <a:r>
              <a:rPr lang="en-US" dirty="0" smtClean="0"/>
              <a:t>These tools replace the larger, slower, hogging style tooling</a:t>
            </a:r>
          </a:p>
          <a:p>
            <a:r>
              <a:rPr lang="en-US" dirty="0" smtClean="0"/>
              <a:t>These tools are easier to balance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material removal rates are calculated tools with higher RPM, higher feedrates and lighter depth of cut will out preform a slower larger diameter tool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7"/>
          <p:cNvSpPr txBox="1">
            <a:spLocks/>
          </p:cNvSpPr>
          <p:nvPr/>
        </p:nvSpPr>
        <p:spPr bwMode="gray">
          <a:xfrm>
            <a:off x="866439" y="927099"/>
            <a:ext cx="6966345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ln>
                  <a:noFill/>
                </a:ln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mtClean="0"/>
              <a:t>High Speed Machining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18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Speed Machining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b="1" dirty="0" smtClean="0"/>
              <a:t>Combining Cuts</a:t>
            </a:r>
          </a:p>
          <a:p>
            <a:r>
              <a:rPr lang="en-US" dirty="0" smtClean="0"/>
              <a:t>True HSM toolpaths combine both roughing and finishing cuts</a:t>
            </a:r>
          </a:p>
          <a:p>
            <a:r>
              <a:rPr lang="en-US" dirty="0" smtClean="0"/>
              <a:t>This can be done because of the lighter DOC and increased SFM</a:t>
            </a:r>
          </a:p>
          <a:p>
            <a:r>
              <a:rPr lang="en-US" dirty="0" smtClean="0"/>
              <a:t>HSM can happen at lower RPM’s but toolpaths may needed to be added</a:t>
            </a:r>
          </a:p>
          <a:p>
            <a:pPr marL="402336" lvl="1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419627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HSM can happen at lower RPM’s but toolpaths may needed to be added</a:t>
            </a:r>
          </a:p>
          <a:p>
            <a:pPr lvl="1"/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A spindle with 30000 RPM many be able to combine Rough, Semi-finish, Finish tool paths all in one cut</a:t>
            </a:r>
          </a:p>
          <a:p>
            <a:pPr lvl="1"/>
            <a:r>
              <a:rPr lang="en-US" dirty="0" smtClean="0"/>
              <a:t>A Spindle with 15,000 RPM may need a Rough and Finish Pass</a:t>
            </a:r>
          </a:p>
          <a:p>
            <a:pPr lvl="1"/>
            <a:r>
              <a:rPr lang="en-US" dirty="0" smtClean="0"/>
              <a:t>A spindle with 8,000 RPM may need a Rough, Semi-Finish, and Finish tool path</a:t>
            </a:r>
          </a:p>
          <a:p>
            <a:pPr lvl="2"/>
            <a:r>
              <a:rPr lang="en-US" dirty="0" smtClean="0"/>
              <a:t>This does not mean that HSM techniques can’t be applied to these toolpaths as well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7"/>
          <p:cNvSpPr txBox="1">
            <a:spLocks/>
          </p:cNvSpPr>
          <p:nvPr/>
        </p:nvSpPr>
        <p:spPr bwMode="gray">
          <a:xfrm>
            <a:off x="866439" y="927099"/>
            <a:ext cx="6966345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ln>
                  <a:noFill/>
                </a:ln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mtClean="0"/>
              <a:t>High Speed Machining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04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66440" y="901220"/>
            <a:ext cx="6343202" cy="709865"/>
          </a:xfrm>
        </p:spPr>
        <p:txBody>
          <a:bodyPr/>
          <a:lstStyle/>
          <a:p>
            <a:r>
              <a:rPr lang="en-US" dirty="0" smtClean="0"/>
              <a:t>High Speed Machining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Radial chip thinning is used to help with feed rate adjustments because of the smaller RDOC</a:t>
            </a:r>
          </a:p>
          <a:p>
            <a:endParaRPr lang="en-US" dirty="0"/>
          </a:p>
          <a:p>
            <a:r>
              <a:rPr lang="en-US" dirty="0" smtClean="0"/>
              <a:t>Since HSM is used on many 3-D parts ball nose chip thinning is also commonly used with HSM</a:t>
            </a:r>
          </a:p>
          <a:p>
            <a:endParaRPr lang="en-US" dirty="0"/>
          </a:p>
          <a:p>
            <a:r>
              <a:rPr lang="en-US" dirty="0" smtClean="0"/>
              <a:t>These concepts help us achieve the feedrates we are trying to achieve with HSM</a:t>
            </a:r>
          </a:p>
          <a:p>
            <a:endParaRPr lang="en-US" dirty="0" smtClean="0"/>
          </a:p>
          <a:p>
            <a:pPr marL="402336" lvl="1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4196273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7"/>
          <p:cNvSpPr txBox="1">
            <a:spLocks/>
          </p:cNvSpPr>
          <p:nvPr/>
        </p:nvSpPr>
        <p:spPr bwMode="gray">
          <a:xfrm>
            <a:off x="866439" y="927099"/>
            <a:ext cx="6966345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ln>
                  <a:noFill/>
                </a:ln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mtClean="0"/>
              <a:t>High Speed Machining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55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693</TotalTime>
  <Words>819</Words>
  <Application>Microsoft Office PowerPoint</Application>
  <PresentationFormat>On-screen Show (4:3)</PresentationFormat>
  <Paragraphs>94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Century Gothic</vt:lpstr>
      <vt:lpstr>Wingdings 3</vt:lpstr>
      <vt:lpstr>Ion Boardroom</vt:lpstr>
      <vt:lpstr>PMT 330- 3-D CNC Milling</vt:lpstr>
      <vt:lpstr>What is High Speed Machining?</vt:lpstr>
      <vt:lpstr>High Speed Machining Concepts</vt:lpstr>
      <vt:lpstr>High Speed Machining</vt:lpstr>
      <vt:lpstr>High Speed Machining</vt:lpstr>
      <vt:lpstr>High Speed Machining</vt:lpstr>
      <vt:lpstr>High Speed Machining</vt:lpstr>
      <vt:lpstr>High Speed Machining</vt:lpstr>
      <vt:lpstr>High Speed Machining</vt:lpstr>
      <vt:lpstr>Programming Considerations</vt:lpstr>
      <vt:lpstr>Ways to Avoid Corners</vt:lpstr>
      <vt:lpstr>Machine Considerations</vt:lpstr>
      <vt:lpstr>Machine Considerations</vt:lpstr>
    </vt:vector>
  </TitlesOfParts>
  <Company>Central Maine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PMT 330 Week 3</dc:title>
  <dc:creator>Watson, Devin K.</dc:creator>
  <cp:lastModifiedBy>Watson, Devin K.</cp:lastModifiedBy>
  <cp:revision>40</cp:revision>
  <dcterms:created xsi:type="dcterms:W3CDTF">2015-02-02T13:01:07Z</dcterms:created>
  <dcterms:modified xsi:type="dcterms:W3CDTF">2016-09-19T16:44:04Z</dcterms:modified>
  <cp:contentStatus/>
</cp:coreProperties>
</file>