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74" r:id="rId6"/>
    <p:sldId id="275" r:id="rId7"/>
    <p:sldId id="276" r:id="rId8"/>
    <p:sldId id="277" r:id="rId9"/>
    <p:sldId id="279" r:id="rId10"/>
    <p:sldId id="278" r:id="rId11"/>
    <p:sldId id="280" r:id="rId12"/>
    <p:sldId id="282" r:id="rId13"/>
    <p:sldId id="267" r:id="rId14"/>
    <p:sldId id="283" r:id="rId15"/>
    <p:sldId id="284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tson, Devin K." initials="WDK" lastIdx="2" clrIdx="0">
    <p:extLst>
      <p:ext uri="{19B8F6BF-5375-455C-9EA6-DF929625EA0E}">
        <p15:presenceInfo xmlns:p15="http://schemas.microsoft.com/office/powerpoint/2012/main" userId="S-1-5-21-1424163670-634221917-1538882281-40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6" d="100"/>
          <a:sy n="96" d="100"/>
        </p:scale>
        <p:origin x="12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93BDA-C914-465A-A1D3-F1C939491D58}" type="datetimeFigureOut">
              <a:rPr lang="en-CA" smtClean="0"/>
              <a:t>19/09/2016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7D4A6-4A0B-467A-9DD0-ED1A566B65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3524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7D4A6-4A0B-467A-9DD0-ED1A566B65B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30699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7" cy="2554758"/>
          </a:xfrm>
        </p:spPr>
        <p:txBody>
          <a:bodyPr anchor="b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419" y="1824010"/>
            <a:ext cx="990599" cy="240258"/>
          </a:xfrm>
        </p:spPr>
        <p:txBody>
          <a:bodyPr/>
          <a:lstStyle>
            <a:lvl1pPr algn="l">
              <a:defRPr sz="900" b="0" i="0">
                <a:solidFill>
                  <a:schemeClr val="bg1"/>
                </a:solidFill>
              </a:defRPr>
            </a:lvl1pPr>
          </a:lstStyle>
          <a:p>
            <a:fld id="{85F3DC75-8C5C-4914-8E53-A41F2CEC1B50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46568" y="3264407"/>
            <a:ext cx="3859795" cy="228659"/>
          </a:xfrm>
        </p:spPr>
        <p:txBody>
          <a:bodyPr/>
          <a:lstStyle>
            <a:lvl1pPr>
              <a:defRPr sz="900"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835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Rectangle 14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FFD14-A2C9-48FB-B482-C75FC96FB6DC}" type="datetime1">
              <a:rPr lang="en-US" smtClean="0"/>
              <a:t>9/19/2016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858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4DCA2-7963-4B6B-A13E-BFA4EC69A375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2987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1" name="TextBox 10"/>
          <p:cNvSpPr txBox="1"/>
          <p:nvPr/>
        </p:nvSpPr>
        <p:spPr bwMode="gray">
          <a:xfrm>
            <a:off x="7033421" y="2893960"/>
            <a:ext cx="679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25840" y="590998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763" y="914400"/>
            <a:ext cx="6177681" cy="28846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870" y="5000815"/>
            <a:ext cx="6422005" cy="101817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E832-CAFF-470B-A79C-366DBEEC4A5B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3470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8C62A-B40A-43C5-B40F-92D5E4BAA69C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4925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2"/>
            <a:ext cx="2313431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5332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2"/>
            <a:ext cx="2326750" cy="288836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40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8710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8177D-9313-4DBA-9FB7-79B78A41C77D}" type="datetime1">
              <a:rPr lang="en-US" smtClean="0"/>
              <a:t>9/19/2016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1676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390" y="4179595"/>
            <a:ext cx="2295329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48208"/>
            <a:ext cx="2309279" cy="11766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30434" y="4179594"/>
            <a:ext cx="2291674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6834"/>
            <a:ext cx="2025182" cy="144970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48209"/>
            <a:ext cx="2317790" cy="118837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66523"/>
            <a:ext cx="2304671" cy="681684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489200"/>
            <a:ext cx="201883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8209"/>
            <a:ext cx="2304671" cy="118942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44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48436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C9C5A-06D1-4231-B0C7-B0460CAD22F4}" type="datetime1">
              <a:rPr lang="en-US" smtClean="0"/>
              <a:t>9/19/2016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9342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91ED8-157B-43EE-B209-AB0E7894F260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8569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181AB-63FB-4CE6-A31D-E7D3E4C1284A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537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53192-745E-4095-9246-146681907246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025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443" y="2257588"/>
            <a:ext cx="3101763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267"/>
            <a:ext cx="3054653" cy="3020345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E09BE-71EC-4D57-8E02-BE999EAFB052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5644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24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53060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5324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C93E-F457-40CA-AD7F-2A788E7D46AE}" type="datetime1">
              <a:rPr lang="en-US" smtClean="0"/>
              <a:t>9/19/2016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874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040"/>
            <a:ext cx="3636978" cy="277176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0" y="248875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040"/>
            <a:ext cx="3636980" cy="277390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004CB-0987-43E9-867E-C942AC250465}" type="datetime1">
              <a:rPr lang="en-US" smtClean="0"/>
              <a:t>9/19/2016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21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6EF96-8A45-4BCA-9C91-13406AC76656}" type="datetime1">
              <a:rPr lang="en-US" smtClean="0"/>
              <a:t>9/19/2016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026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09808-023F-4737-94A2-F6685EF1522D}" type="datetime1">
              <a:rPr lang="en-US" smtClean="0"/>
              <a:t>9/19/2016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771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90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F0F2-0469-468D-B1A9-A60D2BECBB55}" type="datetime1">
              <a:rPr lang="en-US" smtClean="0"/>
              <a:t>9/19/2016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649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3112"/>
            <a:ext cx="3001938" cy="1613085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2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6565-6A34-4860-9469-65EAA6E028A5}" type="datetime1">
              <a:rPr lang="en-US" smtClean="0"/>
              <a:t>9/19/2016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523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5"/>
            <p:cNvSpPr/>
            <p:nvPr/>
          </p:nvSpPr>
          <p:spPr bwMode="gray">
            <a:xfrm>
              <a:off x="485023" y="1856958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1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1"/>
            <a:ext cx="6345260" cy="353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0111" y="6377097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9501C011-7EE0-485B-B324-2B4D7A2EA44B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73195"/>
            <a:ext cx="3859795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831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1729642"/>
            <a:ext cx="5917679" cy="2554983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PMT 280- </a:t>
            </a:r>
            <a:r>
              <a:rPr lang="en-US" dirty="0" smtClean="0">
                <a:solidFill>
                  <a:schemeClr val="tx1"/>
                </a:solidFill>
              </a:rPr>
              <a:t>3-D CNC MILLING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39" y="4355960"/>
            <a:ext cx="5917679" cy="861420"/>
          </a:xfrm>
        </p:spPr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ball nose chip thinning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24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ACTF Chart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30" y="2187733"/>
            <a:ext cx="7805694" cy="4588962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10</a:t>
            </a:fld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80444" y="2573347"/>
            <a:ext cx="624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26164" y="4305941"/>
            <a:ext cx="579120" cy="105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7626997" y="4077341"/>
            <a:ext cx="1189892" cy="2286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277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39" y="927099"/>
            <a:ext cx="6677361" cy="709865"/>
          </a:xfrm>
        </p:spPr>
        <p:txBody>
          <a:bodyPr/>
          <a:lstStyle/>
          <a:p>
            <a:r>
              <a:rPr lang="en-US" dirty="0" smtClean="0"/>
              <a:t>Feed Rate W/Axial Chip Thinning Factor (ACTF)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280454"/>
            <a:ext cx="3636980" cy="4457803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From the chart on the previous slide we can see at .125 DOC on a 1” Diameter the ACTF is </a:t>
            </a:r>
            <a:r>
              <a:rPr lang="en-US" dirty="0"/>
              <a:t>.</a:t>
            </a:r>
            <a:r>
              <a:rPr lang="en-US" dirty="0" smtClean="0"/>
              <a:t>66</a:t>
            </a:r>
            <a:endParaRPr lang="en-US" dirty="0"/>
          </a:p>
          <a:p>
            <a:pPr lvl="1"/>
            <a:r>
              <a:rPr lang="en-US" dirty="0" smtClean="0"/>
              <a:t>To find the new IPT:</a:t>
            </a:r>
          </a:p>
          <a:p>
            <a:pPr lvl="2"/>
            <a:r>
              <a:rPr lang="en-US" dirty="0" smtClean="0"/>
              <a:t>IPT/ACTF</a:t>
            </a:r>
          </a:p>
          <a:p>
            <a:pPr lvl="2"/>
            <a:r>
              <a:rPr lang="en-US" dirty="0" smtClean="0"/>
              <a:t>.010/.66</a:t>
            </a:r>
          </a:p>
          <a:p>
            <a:pPr lvl="3"/>
            <a:r>
              <a:rPr lang="en-US" dirty="0"/>
              <a:t>New IPT=.</a:t>
            </a:r>
            <a:r>
              <a:rPr lang="en-US" dirty="0" smtClean="0"/>
              <a:t>015</a:t>
            </a:r>
          </a:p>
          <a:p>
            <a:pPr lvl="2"/>
            <a:r>
              <a:rPr lang="en-US" dirty="0"/>
              <a:t>IPM= .</a:t>
            </a:r>
            <a:r>
              <a:rPr lang="en-US" dirty="0" smtClean="0"/>
              <a:t>015*2*4069</a:t>
            </a:r>
            <a:endParaRPr lang="en-US" dirty="0"/>
          </a:p>
          <a:p>
            <a:pPr lvl="3"/>
            <a:r>
              <a:rPr lang="en-US" b="1" dirty="0" smtClean="0"/>
              <a:t>IPM=122.1</a:t>
            </a:r>
            <a:endParaRPr lang="en-US" b="1" dirty="0"/>
          </a:p>
          <a:p>
            <a:pPr lvl="2"/>
            <a:endParaRPr lang="en-US" dirty="0" smtClean="0"/>
          </a:p>
          <a:p>
            <a:pPr marL="1005840" lvl="3" indent="0"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369628" y="4779969"/>
            <a:ext cx="2774372" cy="152053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 Same Side Corner Rectangle 7"/>
          <p:cNvSpPr/>
          <p:nvPr/>
        </p:nvSpPr>
        <p:spPr>
          <a:xfrm>
            <a:off x="5677523" y="3183147"/>
            <a:ext cx="1532119" cy="1846052"/>
          </a:xfrm>
          <a:prstGeom prst="round2SameRect">
            <a:avLst>
              <a:gd name="adj1" fmla="val 0"/>
              <a:gd name="adj2" fmla="val 50000"/>
            </a:avLst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 Same Side Corner Rectangle 6"/>
          <p:cNvSpPr/>
          <p:nvPr/>
        </p:nvSpPr>
        <p:spPr>
          <a:xfrm>
            <a:off x="5567437" y="3183146"/>
            <a:ext cx="1492370" cy="1846053"/>
          </a:xfrm>
          <a:prstGeom prst="round2SameRect">
            <a:avLst>
              <a:gd name="adj1" fmla="val 0"/>
              <a:gd name="adj2" fmla="val 50000"/>
            </a:avLst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7206745" y="4141304"/>
            <a:ext cx="471871" cy="225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7059807" y="4094285"/>
            <a:ext cx="540315" cy="2728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993835" y="4587813"/>
            <a:ext cx="606287" cy="1921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6869690" y="4559297"/>
            <a:ext cx="674110" cy="2206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614777" y="3971174"/>
            <a:ext cx="14360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Programmed IPT</a:t>
            </a:r>
            <a:endParaRPr lang="en-US" sz="10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7543800" y="4430797"/>
            <a:ext cx="15679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Actual Chip Thickness</a:t>
            </a:r>
            <a:endParaRPr lang="en-US" sz="1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445280" y="2280454"/>
            <a:ext cx="16675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Cutting Tool Parameters:</a:t>
            </a:r>
          </a:p>
          <a:p>
            <a:pPr algn="ctr"/>
            <a:r>
              <a:rPr lang="en-US" sz="1200" b="1" dirty="0" smtClean="0"/>
              <a:t>-1” </a:t>
            </a:r>
            <a:r>
              <a:rPr lang="en-US" sz="1200" b="1" dirty="0" err="1" smtClean="0"/>
              <a:t>Dia</a:t>
            </a:r>
            <a:r>
              <a:rPr lang="en-US" sz="1200" b="1" dirty="0" smtClean="0"/>
              <a:t>, 2 Flute Ball EM</a:t>
            </a:r>
          </a:p>
          <a:p>
            <a:pPr algn="ctr"/>
            <a:r>
              <a:rPr lang="en-US" sz="1200" b="1" dirty="0" smtClean="0"/>
              <a:t>-CS-800</a:t>
            </a:r>
          </a:p>
          <a:p>
            <a:pPr algn="ctr"/>
            <a:r>
              <a:rPr lang="en-US" sz="1200" b="1" dirty="0" smtClean="0"/>
              <a:t>IPT-.010</a:t>
            </a:r>
          </a:p>
          <a:p>
            <a:pPr algn="ctr"/>
            <a:r>
              <a:rPr lang="en-US" sz="1200" b="1" dirty="0" smtClean="0"/>
              <a:t>-Radial DOC-.020</a:t>
            </a:r>
          </a:p>
          <a:p>
            <a:pPr algn="ctr"/>
            <a:r>
              <a:rPr lang="en-US" sz="1200" b="1" dirty="0" smtClean="0"/>
              <a:t>-Axial DOC- .125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96959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39" y="927099"/>
            <a:ext cx="6677361" cy="709865"/>
          </a:xfrm>
        </p:spPr>
        <p:txBody>
          <a:bodyPr/>
          <a:lstStyle/>
          <a:p>
            <a:pPr algn="ctr"/>
            <a:r>
              <a:rPr lang="en-US" dirty="0" smtClean="0"/>
              <a:t>The Final part of the Trifecta:</a:t>
            </a:r>
            <a:br>
              <a:rPr lang="en-US" dirty="0" smtClean="0"/>
            </a:br>
            <a:r>
              <a:rPr lang="en-US" dirty="0" smtClean="0"/>
              <a:t>RCTF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280454"/>
            <a:ext cx="3636980" cy="4457803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We have found both new feed and speed based on the ACTF</a:t>
            </a:r>
          </a:p>
          <a:p>
            <a:pPr lvl="1"/>
            <a:r>
              <a:rPr lang="en-US" dirty="0" smtClean="0"/>
              <a:t>The last part of the ball nose calculations come from the RCTF</a:t>
            </a:r>
          </a:p>
          <a:p>
            <a:pPr lvl="2"/>
            <a:r>
              <a:rPr lang="en-US" dirty="0" smtClean="0"/>
              <a:t>We did this in the last lesson but there will be a slight twist on it</a:t>
            </a:r>
          </a:p>
          <a:p>
            <a:pPr lvl="2"/>
            <a:r>
              <a:rPr lang="en-US" dirty="0" smtClean="0"/>
              <a:t>The Radial DOC is: .020</a:t>
            </a:r>
          </a:p>
          <a:p>
            <a:pPr lvl="2"/>
            <a:endParaRPr lang="en-US" dirty="0" smtClean="0"/>
          </a:p>
          <a:p>
            <a:pPr marL="1005840" lvl="3" indent="0"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880336" y="5126963"/>
            <a:ext cx="16675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Cutting Tool Parameters:</a:t>
            </a:r>
          </a:p>
          <a:p>
            <a:pPr algn="ctr"/>
            <a:r>
              <a:rPr lang="en-US" sz="1200" b="1" dirty="0" smtClean="0"/>
              <a:t>-1” </a:t>
            </a:r>
            <a:r>
              <a:rPr lang="en-US" sz="1200" b="1" dirty="0" err="1" smtClean="0"/>
              <a:t>Dia</a:t>
            </a:r>
            <a:r>
              <a:rPr lang="en-US" sz="1200" b="1" dirty="0" smtClean="0"/>
              <a:t>, 2 Flute Ball EM</a:t>
            </a:r>
          </a:p>
          <a:p>
            <a:pPr algn="ctr"/>
            <a:r>
              <a:rPr lang="en-US" sz="1200" b="1" dirty="0" smtClean="0"/>
              <a:t>-CS-800</a:t>
            </a:r>
          </a:p>
          <a:p>
            <a:pPr algn="ctr"/>
            <a:r>
              <a:rPr lang="en-US" sz="1200" b="1" dirty="0" smtClean="0"/>
              <a:t>IPT-.010</a:t>
            </a:r>
          </a:p>
          <a:p>
            <a:pPr algn="ctr"/>
            <a:r>
              <a:rPr lang="en-US" sz="1200" b="1" dirty="0" smtClean="0"/>
              <a:t>-Radial DOC-.020</a:t>
            </a:r>
          </a:p>
          <a:p>
            <a:pPr algn="ctr"/>
            <a:r>
              <a:rPr lang="en-US" sz="1200" b="1" dirty="0" smtClean="0"/>
              <a:t>-Axial DOC- .125</a:t>
            </a:r>
            <a:endParaRPr lang="en-US" sz="1200" b="1" dirty="0"/>
          </a:p>
        </p:txBody>
      </p:sp>
      <p:sp>
        <p:nvSpPr>
          <p:cNvPr id="16" name="Rectangle 15"/>
          <p:cNvSpPr/>
          <p:nvPr/>
        </p:nvSpPr>
        <p:spPr>
          <a:xfrm>
            <a:off x="7335089" y="2874728"/>
            <a:ext cx="1160890" cy="248875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760679" y="3253762"/>
            <a:ext cx="1753331" cy="1576145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>
            <a:off x="7335088" y="2874728"/>
            <a:ext cx="0" cy="28638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5760680" y="3371352"/>
            <a:ext cx="1753331" cy="169362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>
            <a:stCxn id="19" idx="6"/>
          </p:cNvCxnSpPr>
          <p:nvPr/>
        </p:nvCxnSpPr>
        <p:spPr>
          <a:xfrm flipH="1">
            <a:off x="7514010" y="4218166"/>
            <a:ext cx="1" cy="1520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335084" y="3705041"/>
            <a:ext cx="818316" cy="5131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335084" y="3574687"/>
            <a:ext cx="856416" cy="5383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19" idx="0"/>
            <a:endCxn id="19" idx="0"/>
          </p:cNvCxnSpPr>
          <p:nvPr/>
        </p:nvCxnSpPr>
        <p:spPr>
          <a:xfrm>
            <a:off x="6637346" y="337135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9" idx="0"/>
          </p:cNvCxnSpPr>
          <p:nvPr/>
        </p:nvCxnSpPr>
        <p:spPr>
          <a:xfrm flipH="1">
            <a:off x="5673090" y="3371352"/>
            <a:ext cx="9642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8" idx="0"/>
          </p:cNvCxnSpPr>
          <p:nvPr/>
        </p:nvCxnSpPr>
        <p:spPr>
          <a:xfrm flipH="1">
            <a:off x="5676900" y="3253762"/>
            <a:ext cx="9604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760679" y="3086100"/>
            <a:ext cx="0" cy="1676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5756889" y="3371352"/>
            <a:ext cx="7579" cy="1601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7877596" y="4094971"/>
            <a:ext cx="75876" cy="1231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8008228" y="3854475"/>
            <a:ext cx="87670" cy="1456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288246" y="2770590"/>
            <a:ext cx="1093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</a:t>
            </a:r>
            <a:r>
              <a:rPr lang="en-US" sz="1400" dirty="0" smtClean="0"/>
              <a:t>010 IPT</a:t>
            </a:r>
            <a:endParaRPr lang="en-US" sz="1400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7010400" y="5634023"/>
            <a:ext cx="3246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 flipV="1">
            <a:off x="7521826" y="5633182"/>
            <a:ext cx="301376" cy="8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042776" y="4065261"/>
            <a:ext cx="1106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Chip Thickness</a:t>
            </a:r>
            <a:endParaRPr lang="en-US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7689502" y="5507777"/>
            <a:ext cx="1182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.020 Radial Engagement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5710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099"/>
            <a:ext cx="6658310" cy="709865"/>
          </a:xfrm>
        </p:spPr>
        <p:txBody>
          <a:bodyPr/>
          <a:lstStyle/>
          <a:p>
            <a:r>
              <a:rPr lang="en-US" dirty="0" smtClean="0"/>
              <a:t>The Radial Chip Thinning Factor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725561" y="2351195"/>
            <a:ext cx="5233359" cy="4303099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13</a:t>
            </a:fld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496693" y="6355844"/>
            <a:ext cx="0" cy="2984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625923" y="4946737"/>
            <a:ext cx="36195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2496693" y="4946737"/>
            <a:ext cx="463583" cy="3711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011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39" y="927099"/>
            <a:ext cx="6677361" cy="709865"/>
          </a:xfrm>
        </p:spPr>
        <p:txBody>
          <a:bodyPr/>
          <a:lstStyle/>
          <a:p>
            <a:pPr algn="ctr"/>
            <a:r>
              <a:rPr lang="en-US" dirty="0" smtClean="0"/>
              <a:t>The Final part of the Trifecta:</a:t>
            </a:r>
            <a:br>
              <a:rPr lang="en-US" dirty="0" smtClean="0"/>
            </a:br>
            <a:r>
              <a:rPr lang="en-US" dirty="0" smtClean="0"/>
              <a:t>RCTF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280454"/>
            <a:ext cx="3636980" cy="4457803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When we look up the 1” diameter and .020 RDOC on the chart on the previous slide we  get a factor of approximately .3</a:t>
            </a:r>
          </a:p>
          <a:p>
            <a:pPr lvl="1"/>
            <a:r>
              <a:rPr lang="en-US" dirty="0" smtClean="0"/>
              <a:t>Ball nose radial chip thinning calculation in not as simple as a normal Radial Chip Thinning calculation</a:t>
            </a:r>
          </a:p>
          <a:p>
            <a:pPr lvl="1"/>
            <a:r>
              <a:rPr lang="en-US" dirty="0" smtClean="0"/>
              <a:t>You must multiply the ACTF and the RCTF to get the new Feed Correction Factor (FCF)</a:t>
            </a:r>
          </a:p>
          <a:p>
            <a:pPr lvl="2"/>
            <a:r>
              <a:rPr lang="en-US" dirty="0" smtClean="0"/>
              <a:t>ACTF*RCTF=FCF</a:t>
            </a:r>
          </a:p>
          <a:p>
            <a:pPr lvl="2"/>
            <a:r>
              <a:rPr lang="en-US" dirty="0" smtClean="0"/>
              <a:t>.</a:t>
            </a:r>
            <a:r>
              <a:rPr lang="en-US" b="1" dirty="0" smtClean="0"/>
              <a:t>66*.3=.198 FCF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marL="1005840" lvl="3" indent="0"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880336" y="5126963"/>
            <a:ext cx="16675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Cutting Tool Parameters:</a:t>
            </a:r>
          </a:p>
          <a:p>
            <a:pPr algn="ctr"/>
            <a:r>
              <a:rPr lang="en-US" sz="1200" b="1" dirty="0" smtClean="0"/>
              <a:t>-1” </a:t>
            </a:r>
            <a:r>
              <a:rPr lang="en-US" sz="1200" b="1" dirty="0" err="1" smtClean="0"/>
              <a:t>Dia</a:t>
            </a:r>
            <a:r>
              <a:rPr lang="en-US" sz="1200" b="1" dirty="0" smtClean="0"/>
              <a:t>, 2 Flute Ball EM</a:t>
            </a:r>
          </a:p>
          <a:p>
            <a:pPr algn="ctr"/>
            <a:r>
              <a:rPr lang="en-US" sz="1200" b="1" dirty="0" smtClean="0"/>
              <a:t>-CS-800</a:t>
            </a:r>
          </a:p>
          <a:p>
            <a:pPr algn="ctr"/>
            <a:r>
              <a:rPr lang="en-US" sz="1200" b="1" dirty="0" smtClean="0"/>
              <a:t>IPT-.010</a:t>
            </a:r>
          </a:p>
          <a:p>
            <a:pPr algn="ctr"/>
            <a:r>
              <a:rPr lang="en-US" sz="1200" b="1" dirty="0" smtClean="0"/>
              <a:t>-Radial DOC-.020</a:t>
            </a:r>
          </a:p>
          <a:p>
            <a:pPr algn="ctr"/>
            <a:r>
              <a:rPr lang="en-US" sz="1200" b="1" dirty="0" smtClean="0"/>
              <a:t>-Axial DOC- .125</a:t>
            </a:r>
            <a:endParaRPr lang="en-US" sz="1200" b="1" dirty="0"/>
          </a:p>
        </p:txBody>
      </p:sp>
      <p:sp>
        <p:nvSpPr>
          <p:cNvPr id="16" name="Rectangle 15"/>
          <p:cNvSpPr/>
          <p:nvPr/>
        </p:nvSpPr>
        <p:spPr>
          <a:xfrm>
            <a:off x="7335089" y="2874728"/>
            <a:ext cx="1160890" cy="248875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760679" y="3253762"/>
            <a:ext cx="1753331" cy="1576145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>
            <a:off x="7335088" y="2874728"/>
            <a:ext cx="0" cy="28638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5760680" y="3371352"/>
            <a:ext cx="1753331" cy="169362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>
            <a:stCxn id="19" idx="6"/>
          </p:cNvCxnSpPr>
          <p:nvPr/>
        </p:nvCxnSpPr>
        <p:spPr>
          <a:xfrm flipH="1">
            <a:off x="7514010" y="4218166"/>
            <a:ext cx="1" cy="1520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335084" y="3705041"/>
            <a:ext cx="818316" cy="5131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335084" y="3574687"/>
            <a:ext cx="856416" cy="5383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19" idx="0"/>
            <a:endCxn id="19" idx="0"/>
          </p:cNvCxnSpPr>
          <p:nvPr/>
        </p:nvCxnSpPr>
        <p:spPr>
          <a:xfrm>
            <a:off x="6637346" y="337135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9" idx="0"/>
          </p:cNvCxnSpPr>
          <p:nvPr/>
        </p:nvCxnSpPr>
        <p:spPr>
          <a:xfrm flipH="1">
            <a:off x="5673090" y="3371352"/>
            <a:ext cx="9642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8" idx="0"/>
          </p:cNvCxnSpPr>
          <p:nvPr/>
        </p:nvCxnSpPr>
        <p:spPr>
          <a:xfrm flipH="1">
            <a:off x="5676900" y="3253762"/>
            <a:ext cx="9604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760679" y="3086100"/>
            <a:ext cx="0" cy="1676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5756889" y="3371352"/>
            <a:ext cx="7579" cy="1601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7877596" y="4094971"/>
            <a:ext cx="75876" cy="1231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8008228" y="3854475"/>
            <a:ext cx="87670" cy="1456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288246" y="2770590"/>
            <a:ext cx="1093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</a:t>
            </a:r>
            <a:r>
              <a:rPr lang="en-US" sz="1400" dirty="0" smtClean="0"/>
              <a:t>010 IPT</a:t>
            </a:r>
            <a:endParaRPr lang="en-US" sz="1400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7010400" y="5634023"/>
            <a:ext cx="3246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 flipV="1">
            <a:off x="7521826" y="5633182"/>
            <a:ext cx="301376" cy="8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042776" y="4065261"/>
            <a:ext cx="1106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Chip Thickness</a:t>
            </a:r>
            <a:endParaRPr lang="en-US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7689502" y="5507777"/>
            <a:ext cx="1182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.020 Radial Engagement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2430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39" y="927099"/>
            <a:ext cx="6677361" cy="709865"/>
          </a:xfrm>
        </p:spPr>
        <p:txBody>
          <a:bodyPr/>
          <a:lstStyle/>
          <a:p>
            <a:pPr algn="ctr"/>
            <a:r>
              <a:rPr lang="en-US" dirty="0" smtClean="0"/>
              <a:t>The Final part of the Trifecta:</a:t>
            </a:r>
            <a:br>
              <a:rPr lang="en-US" dirty="0" smtClean="0"/>
            </a:br>
            <a:r>
              <a:rPr lang="en-US" dirty="0" smtClean="0"/>
              <a:t>RCTF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280454"/>
            <a:ext cx="3636980" cy="4457803"/>
          </a:xfrm>
        </p:spPr>
        <p:txBody>
          <a:bodyPr>
            <a:normAutofit lnSpcReduction="10000"/>
          </a:bodyPr>
          <a:lstStyle/>
          <a:p>
            <a:pPr lvl="1"/>
            <a:r>
              <a:rPr lang="en-US" dirty="0" smtClean="0"/>
              <a:t>ACTF*RCTF=FCF</a:t>
            </a:r>
          </a:p>
          <a:p>
            <a:pPr lvl="1"/>
            <a:r>
              <a:rPr lang="en-US" dirty="0"/>
              <a:t>.</a:t>
            </a:r>
            <a:r>
              <a:rPr lang="en-US" b="1" dirty="0"/>
              <a:t>66*.3=.198 </a:t>
            </a:r>
            <a:r>
              <a:rPr lang="en-US" b="1" dirty="0" smtClean="0"/>
              <a:t>FCF</a:t>
            </a:r>
          </a:p>
          <a:p>
            <a:pPr lvl="1"/>
            <a:r>
              <a:rPr lang="en-US" dirty="0" smtClean="0"/>
              <a:t>To find the final feed rate we need to first find the new chip load</a:t>
            </a:r>
          </a:p>
          <a:p>
            <a:pPr lvl="1"/>
            <a:r>
              <a:rPr lang="en-US" dirty="0" smtClean="0"/>
              <a:t>.010/.198=</a:t>
            </a:r>
            <a:r>
              <a:rPr lang="en-US" b="1" dirty="0" smtClean="0"/>
              <a:t>.0505</a:t>
            </a:r>
          </a:p>
          <a:p>
            <a:pPr lvl="1"/>
            <a:r>
              <a:rPr lang="en-US" dirty="0" smtClean="0"/>
              <a:t>Note the final IPT is 5 times the original.  Lets calculate the final feed rate:</a:t>
            </a:r>
          </a:p>
          <a:p>
            <a:pPr lvl="2"/>
            <a:r>
              <a:rPr lang="en-US" sz="1600" dirty="0"/>
              <a:t>IPM= .</a:t>
            </a:r>
            <a:r>
              <a:rPr lang="en-US" sz="1600" dirty="0" smtClean="0"/>
              <a:t>0505*2*4069</a:t>
            </a:r>
            <a:endParaRPr lang="en-US" sz="1600" dirty="0"/>
          </a:p>
          <a:p>
            <a:pPr lvl="3"/>
            <a:r>
              <a:rPr lang="en-US" sz="1600" b="1" dirty="0" smtClean="0"/>
              <a:t>IPM=410.9</a:t>
            </a:r>
            <a:endParaRPr lang="en-US" sz="1600" b="1" dirty="0"/>
          </a:p>
          <a:p>
            <a:pPr lvl="2"/>
            <a:endParaRPr lang="en-US" b="1" dirty="0" smtClean="0"/>
          </a:p>
          <a:p>
            <a:pPr lvl="1"/>
            <a:r>
              <a:rPr lang="en-US" dirty="0" smtClean="0"/>
              <a:t>Notice the very large increase in the final feed rate!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marL="1005840" lvl="3" indent="0"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880336" y="5126963"/>
            <a:ext cx="16675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Cutting Tool Parameters:</a:t>
            </a:r>
          </a:p>
          <a:p>
            <a:pPr algn="ctr"/>
            <a:r>
              <a:rPr lang="en-US" sz="1200" b="1" dirty="0" smtClean="0"/>
              <a:t>-1” </a:t>
            </a:r>
            <a:r>
              <a:rPr lang="en-US" sz="1200" b="1" dirty="0" err="1" smtClean="0"/>
              <a:t>Dia</a:t>
            </a:r>
            <a:r>
              <a:rPr lang="en-US" sz="1200" b="1" dirty="0" smtClean="0"/>
              <a:t>, 2 Flute Ball EM</a:t>
            </a:r>
          </a:p>
          <a:p>
            <a:pPr algn="ctr"/>
            <a:r>
              <a:rPr lang="en-US" sz="1200" b="1" dirty="0" smtClean="0"/>
              <a:t>-CS-800</a:t>
            </a:r>
          </a:p>
          <a:p>
            <a:pPr algn="ctr"/>
            <a:r>
              <a:rPr lang="en-US" sz="1200" b="1" dirty="0" smtClean="0"/>
              <a:t>IPT-.010</a:t>
            </a:r>
          </a:p>
          <a:p>
            <a:pPr algn="ctr"/>
            <a:r>
              <a:rPr lang="en-US" sz="1200" b="1" dirty="0" smtClean="0"/>
              <a:t>-Radial DOC-.020</a:t>
            </a:r>
          </a:p>
          <a:p>
            <a:pPr algn="ctr"/>
            <a:r>
              <a:rPr lang="en-US" sz="1200" b="1" dirty="0" smtClean="0"/>
              <a:t>-Axial DOC- .125</a:t>
            </a:r>
            <a:endParaRPr lang="en-US" sz="1200" b="1" dirty="0"/>
          </a:p>
        </p:txBody>
      </p:sp>
      <p:sp>
        <p:nvSpPr>
          <p:cNvPr id="16" name="Rectangle 15"/>
          <p:cNvSpPr/>
          <p:nvPr/>
        </p:nvSpPr>
        <p:spPr>
          <a:xfrm>
            <a:off x="7335089" y="2874728"/>
            <a:ext cx="1160890" cy="248875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760679" y="3253762"/>
            <a:ext cx="1753331" cy="1576145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>
            <a:off x="7335088" y="2874728"/>
            <a:ext cx="0" cy="28638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5760680" y="3371352"/>
            <a:ext cx="1753331" cy="169362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>
            <a:stCxn id="19" idx="6"/>
          </p:cNvCxnSpPr>
          <p:nvPr/>
        </p:nvCxnSpPr>
        <p:spPr>
          <a:xfrm flipH="1">
            <a:off x="7514010" y="4218166"/>
            <a:ext cx="1" cy="1520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335084" y="3705041"/>
            <a:ext cx="818316" cy="5131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335084" y="3574687"/>
            <a:ext cx="856416" cy="5383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19" idx="0"/>
            <a:endCxn id="19" idx="0"/>
          </p:cNvCxnSpPr>
          <p:nvPr/>
        </p:nvCxnSpPr>
        <p:spPr>
          <a:xfrm>
            <a:off x="6637346" y="337135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9" idx="0"/>
          </p:cNvCxnSpPr>
          <p:nvPr/>
        </p:nvCxnSpPr>
        <p:spPr>
          <a:xfrm flipH="1">
            <a:off x="5673090" y="3371352"/>
            <a:ext cx="9642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8" idx="0"/>
          </p:cNvCxnSpPr>
          <p:nvPr/>
        </p:nvCxnSpPr>
        <p:spPr>
          <a:xfrm flipH="1">
            <a:off x="5676900" y="3253762"/>
            <a:ext cx="9604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760679" y="3086100"/>
            <a:ext cx="0" cy="1676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5756889" y="3371352"/>
            <a:ext cx="7579" cy="1601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7877596" y="4094971"/>
            <a:ext cx="75876" cy="1231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8008228" y="3854475"/>
            <a:ext cx="87670" cy="1456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288246" y="2770590"/>
            <a:ext cx="1093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</a:t>
            </a:r>
            <a:r>
              <a:rPr lang="en-US" sz="1400" dirty="0" smtClean="0"/>
              <a:t>010 IPT</a:t>
            </a:r>
            <a:endParaRPr lang="en-US" sz="1400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7010400" y="5634023"/>
            <a:ext cx="3246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 flipV="1">
            <a:off x="7521826" y="5633182"/>
            <a:ext cx="301376" cy="8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042776" y="4065261"/>
            <a:ext cx="1106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Chip Thickness</a:t>
            </a:r>
            <a:endParaRPr lang="en-US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7689502" y="5507777"/>
            <a:ext cx="1182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.020 Radial Engagement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1880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Review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Three factors in Ball Nose Calculations: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Axial Chip Thinning Factor:</a:t>
            </a:r>
          </a:p>
          <a:p>
            <a:pPr lvl="1"/>
            <a:r>
              <a:rPr lang="en-US" dirty="0"/>
              <a:t>Cutter Speed</a:t>
            </a:r>
          </a:p>
          <a:p>
            <a:pPr lvl="1"/>
            <a:r>
              <a:rPr lang="en-US" dirty="0"/>
              <a:t>Axial DOC</a:t>
            </a:r>
          </a:p>
          <a:p>
            <a:endParaRPr lang="en-US" dirty="0" smtClean="0"/>
          </a:p>
          <a:p>
            <a:r>
              <a:rPr lang="en-US" dirty="0" smtClean="0"/>
              <a:t>Radial Chip Thinning Factor:</a:t>
            </a:r>
          </a:p>
          <a:p>
            <a:r>
              <a:rPr lang="en-US" dirty="0" smtClean="0"/>
              <a:t>Feed Correction Factor takes into account both ACTF and RCTF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2" y="2225667"/>
            <a:ext cx="3636979" cy="759290"/>
          </a:xfrm>
        </p:spPr>
        <p:txBody>
          <a:bodyPr/>
          <a:lstStyle/>
          <a:p>
            <a:r>
              <a:rPr lang="en-US" dirty="0" smtClean="0"/>
              <a:t>Initial Tool Data: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2984957"/>
            <a:ext cx="3636980" cy="852236"/>
          </a:xfrm>
        </p:spPr>
        <p:txBody>
          <a:bodyPr/>
          <a:lstStyle/>
          <a:p>
            <a:r>
              <a:rPr lang="en-US" dirty="0" smtClean="0"/>
              <a:t>RPM=3056</a:t>
            </a:r>
          </a:p>
          <a:p>
            <a:r>
              <a:rPr lang="en-US" dirty="0" smtClean="0"/>
              <a:t>IPM=61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4709161" y="3718911"/>
            <a:ext cx="3636979" cy="57354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b="0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Tool Data After ACTF:</a:t>
            </a:r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4709160" y="4292458"/>
            <a:ext cx="3636980" cy="7787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RPM=4069</a:t>
            </a:r>
          </a:p>
          <a:p>
            <a:r>
              <a:rPr lang="en-US" dirty="0" smtClean="0"/>
              <a:t>IPM=81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4709161" y="4988291"/>
            <a:ext cx="3636979" cy="57354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b="0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Tool Data with FCF:</a:t>
            </a:r>
          </a:p>
        </p:txBody>
      </p:sp>
      <p:sp>
        <p:nvSpPr>
          <p:cNvPr id="11" name="Content Placeholder 5"/>
          <p:cNvSpPr txBox="1">
            <a:spLocks/>
          </p:cNvSpPr>
          <p:nvPr/>
        </p:nvSpPr>
        <p:spPr>
          <a:xfrm>
            <a:off x="4709160" y="5529880"/>
            <a:ext cx="3636980" cy="7787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RPM=4069</a:t>
            </a:r>
          </a:p>
          <a:p>
            <a:r>
              <a:rPr lang="en-US" dirty="0" smtClean="0"/>
              <a:t>IPM=410.9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00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Types of Chip Thinning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Radial Chip Thinning</a:t>
            </a:r>
          </a:p>
          <a:p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As the name states it only effects radial cuts</a:t>
            </a:r>
          </a:p>
          <a:p>
            <a:r>
              <a:rPr lang="en-US" dirty="0" smtClean="0"/>
              <a:t>We have learned that Radial Chip Thinning takes effect when the cutter has less then 50% radial engagement with the work piece</a:t>
            </a:r>
          </a:p>
          <a:p>
            <a:r>
              <a:rPr lang="en-US" dirty="0" smtClean="0"/>
              <a:t>This makes the chip thickness thinner then the calculated IPT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Ball Nose Chip Thinning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Is applied to Ball Nose cutters</a:t>
            </a:r>
          </a:p>
          <a:p>
            <a:r>
              <a:rPr lang="en-US" dirty="0" smtClean="0"/>
              <a:t>Only effects the tool in relation to an axial cut when the tool is not at full depth of cut</a:t>
            </a:r>
          </a:p>
          <a:p>
            <a:r>
              <a:rPr lang="en-US" dirty="0" smtClean="0"/>
              <a:t>This calculation can effect both speed and feed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15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Axial Cuts:</a:t>
            </a:r>
          </a:p>
          <a:p>
            <a:pPr lvl="1"/>
            <a:r>
              <a:rPr lang="en-US" dirty="0" smtClean="0"/>
              <a:t>Think of as Depth Cuts</a:t>
            </a:r>
          </a:p>
          <a:p>
            <a:pPr lvl="1"/>
            <a:r>
              <a:rPr lang="en-US" dirty="0" smtClean="0"/>
              <a:t>Pressure transferred to the Z axis</a:t>
            </a:r>
          </a:p>
          <a:p>
            <a:pPr lvl="2"/>
            <a:r>
              <a:rPr lang="en-US" dirty="0" smtClean="0"/>
              <a:t>Drilling is a good axial pressure application</a:t>
            </a:r>
          </a:p>
          <a:p>
            <a:pPr lvl="1"/>
            <a:r>
              <a:rPr lang="en-US" dirty="0" smtClean="0"/>
              <a:t>Less vibration with this cutting method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L-Shape 6"/>
          <p:cNvSpPr/>
          <p:nvPr/>
        </p:nvSpPr>
        <p:spPr>
          <a:xfrm>
            <a:off x="4794251" y="3325091"/>
            <a:ext cx="1876713" cy="1693718"/>
          </a:xfrm>
          <a:prstGeom prst="corner">
            <a:avLst>
              <a:gd name="adj1" fmla="val 42877"/>
              <a:gd name="adj2" fmla="val 50000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670964" y="2489199"/>
            <a:ext cx="0" cy="75276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5639378" y="2489199"/>
            <a:ext cx="0" cy="75276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748151" y="4298951"/>
            <a:ext cx="833749" cy="634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6748151" y="3321626"/>
            <a:ext cx="767195" cy="346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00850" y="3644900"/>
            <a:ext cx="877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Axial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732607" y="2680915"/>
            <a:ext cx="895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Radial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51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Ball Nose Trifecta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US" dirty="0" smtClean="0"/>
              <a:t>Ball nose feed and speed adjustments can be confusing</a:t>
            </a:r>
          </a:p>
          <a:p>
            <a:pPr lvl="1"/>
            <a:r>
              <a:rPr lang="en-US" dirty="0" smtClean="0"/>
              <a:t>Ball Nose calculations consist of the following factors:</a:t>
            </a:r>
          </a:p>
          <a:p>
            <a:pPr lvl="2"/>
            <a:r>
              <a:rPr lang="en-US" dirty="0" smtClean="0"/>
              <a:t>Radial Chip Thinning Factor</a:t>
            </a:r>
          </a:p>
          <a:p>
            <a:pPr lvl="3"/>
            <a:r>
              <a:rPr lang="en-US" dirty="0" smtClean="0"/>
              <a:t>We have just learned about this calculation last week</a:t>
            </a:r>
            <a:endParaRPr lang="en-US" dirty="0"/>
          </a:p>
          <a:p>
            <a:pPr lvl="2"/>
            <a:r>
              <a:rPr lang="en-US" dirty="0" smtClean="0"/>
              <a:t>Axial Chip Thinning Factor</a:t>
            </a:r>
          </a:p>
          <a:p>
            <a:pPr lvl="3"/>
            <a:r>
              <a:rPr lang="en-US" dirty="0" smtClean="0"/>
              <a:t>As the axial depth decreases the calculated RPM should change because the diameter is now smaller</a:t>
            </a:r>
          </a:p>
          <a:p>
            <a:pPr lvl="3"/>
            <a:r>
              <a:rPr lang="en-US" dirty="0"/>
              <a:t>As the axial depth decreases the </a:t>
            </a:r>
            <a:r>
              <a:rPr lang="en-US" dirty="0" smtClean="0"/>
              <a:t>calculated Depth of Cut also decreases, this will effect the feed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338455" y="4783282"/>
            <a:ext cx="2774372" cy="152053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 Same Side Corner Rectangle 7"/>
          <p:cNvSpPr/>
          <p:nvPr/>
        </p:nvSpPr>
        <p:spPr>
          <a:xfrm>
            <a:off x="5677523" y="3183147"/>
            <a:ext cx="1532119" cy="1846052"/>
          </a:xfrm>
          <a:prstGeom prst="round2SameRect">
            <a:avLst>
              <a:gd name="adj1" fmla="val 0"/>
              <a:gd name="adj2" fmla="val 50000"/>
            </a:avLst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 Same Side Corner Rectangle 6"/>
          <p:cNvSpPr/>
          <p:nvPr/>
        </p:nvSpPr>
        <p:spPr>
          <a:xfrm>
            <a:off x="5567437" y="3183146"/>
            <a:ext cx="1492370" cy="1846053"/>
          </a:xfrm>
          <a:prstGeom prst="round2SameRect">
            <a:avLst>
              <a:gd name="adj1" fmla="val 0"/>
              <a:gd name="adj2" fmla="val 50000"/>
            </a:avLst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71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Speed Adjustments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8"/>
            <a:ext cx="3636980" cy="4140201"/>
          </a:xfrm>
        </p:spPr>
        <p:txBody>
          <a:bodyPr>
            <a:normAutofit lnSpcReduction="10000"/>
          </a:bodyPr>
          <a:lstStyle/>
          <a:p>
            <a:pPr lvl="1"/>
            <a:r>
              <a:rPr lang="en-US" dirty="0" smtClean="0"/>
              <a:t>When we calculate speed it is based on the diameter of the tool.</a:t>
            </a:r>
          </a:p>
          <a:p>
            <a:pPr lvl="2"/>
            <a:r>
              <a:rPr lang="en-US" dirty="0" smtClean="0"/>
              <a:t>RPM =(CS*3.82)/Diameter</a:t>
            </a:r>
          </a:p>
          <a:p>
            <a:pPr lvl="2"/>
            <a:r>
              <a:rPr lang="en-US" dirty="0" smtClean="0"/>
              <a:t>For this tool:</a:t>
            </a:r>
          </a:p>
          <a:p>
            <a:pPr lvl="3"/>
            <a:r>
              <a:rPr lang="en-US" dirty="0" smtClean="0"/>
              <a:t>CS- 800</a:t>
            </a:r>
          </a:p>
          <a:p>
            <a:pPr lvl="3"/>
            <a:r>
              <a:rPr lang="en-US" dirty="0" smtClean="0"/>
              <a:t>RPM= 3056</a:t>
            </a:r>
          </a:p>
          <a:p>
            <a:pPr lvl="1"/>
            <a:r>
              <a:rPr lang="en-US" dirty="0" smtClean="0"/>
              <a:t>With Ball Endmills we need to base it from the Effective Diameter (ED) of the tool</a:t>
            </a:r>
          </a:p>
          <a:p>
            <a:pPr lvl="1"/>
            <a:r>
              <a:rPr lang="en-US" dirty="0" smtClean="0"/>
              <a:t>Note the picture on the right.  The diameter of the tool is 1” but the axial depth of cut is .125.  This makes the ED smaller.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338455" y="4783282"/>
            <a:ext cx="2774372" cy="152053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 Same Side Corner Rectangle 7"/>
          <p:cNvSpPr/>
          <p:nvPr/>
        </p:nvSpPr>
        <p:spPr>
          <a:xfrm>
            <a:off x="5677523" y="3183147"/>
            <a:ext cx="1532119" cy="1846052"/>
          </a:xfrm>
          <a:prstGeom prst="round2SameRect">
            <a:avLst>
              <a:gd name="adj1" fmla="val 0"/>
              <a:gd name="adj2" fmla="val 50000"/>
            </a:avLst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 Same Side Corner Rectangle 6"/>
          <p:cNvSpPr/>
          <p:nvPr/>
        </p:nvSpPr>
        <p:spPr>
          <a:xfrm>
            <a:off x="5567437" y="3183146"/>
            <a:ext cx="1492370" cy="1846053"/>
          </a:xfrm>
          <a:prstGeom prst="round2SameRect">
            <a:avLst>
              <a:gd name="adj1" fmla="val 0"/>
              <a:gd name="adj2" fmla="val 50000"/>
            </a:avLst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567437" y="4305300"/>
            <a:ext cx="1492370" cy="272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5763986" y="4783282"/>
            <a:ext cx="110013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934805" y="4166800"/>
            <a:ext cx="829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1” </a:t>
            </a:r>
            <a:r>
              <a:rPr lang="en-US" sz="1200" b="1" dirty="0" err="1" smtClean="0"/>
              <a:t>Dia</a:t>
            </a:r>
            <a:endParaRPr lang="en-US" sz="1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006347" y="4613701"/>
            <a:ext cx="829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??? </a:t>
            </a:r>
            <a:r>
              <a:rPr lang="en-US" sz="1200" b="1" dirty="0" err="1" smtClean="0"/>
              <a:t>Dia</a:t>
            </a:r>
            <a:endParaRPr lang="en-US" sz="1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445280" y="2280454"/>
            <a:ext cx="16675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Cutting Tool Parameters:</a:t>
            </a:r>
          </a:p>
          <a:p>
            <a:pPr algn="ctr"/>
            <a:r>
              <a:rPr lang="en-US" sz="1200" b="1" dirty="0" smtClean="0"/>
              <a:t>-1” </a:t>
            </a:r>
            <a:r>
              <a:rPr lang="en-US" sz="1200" b="1" dirty="0" err="1" smtClean="0"/>
              <a:t>Dia</a:t>
            </a:r>
            <a:r>
              <a:rPr lang="en-US" sz="1200" b="1" dirty="0" smtClean="0"/>
              <a:t>, 2 Flute Ball EM</a:t>
            </a:r>
          </a:p>
          <a:p>
            <a:pPr algn="ctr"/>
            <a:r>
              <a:rPr lang="en-US" sz="1200" b="1" dirty="0" smtClean="0"/>
              <a:t>-CS-800</a:t>
            </a:r>
          </a:p>
          <a:p>
            <a:pPr algn="ctr"/>
            <a:r>
              <a:rPr lang="en-US" sz="1200" b="1" dirty="0" smtClean="0"/>
              <a:t>-IPT-.010</a:t>
            </a:r>
          </a:p>
          <a:p>
            <a:pPr algn="ctr"/>
            <a:r>
              <a:rPr lang="en-US" sz="1200" b="1" dirty="0" smtClean="0"/>
              <a:t>-Radial DOC-.020</a:t>
            </a:r>
          </a:p>
          <a:p>
            <a:pPr algn="ctr"/>
            <a:r>
              <a:rPr lang="en-US" sz="1200" b="1" dirty="0" smtClean="0"/>
              <a:t>-Axial DOC- .125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66247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Cordial Measurement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4054476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To calculate the ED we will have to use a cordial calculation</a:t>
            </a:r>
          </a:p>
          <a:p>
            <a:pPr lvl="1"/>
            <a:endParaRPr lang="en-US" dirty="0" smtClean="0"/>
          </a:p>
          <a:p>
            <a:pPr lvl="2"/>
            <a:r>
              <a:rPr lang="en-US" dirty="0" smtClean="0"/>
              <a:t>R= radius of cutter</a:t>
            </a:r>
          </a:p>
          <a:p>
            <a:pPr lvl="2"/>
            <a:r>
              <a:rPr lang="en-US" dirty="0" smtClean="0"/>
              <a:t>D= distance from chord to center of the cutter. To find this subtract the DOC from the radius of the tool</a:t>
            </a:r>
          </a:p>
          <a:p>
            <a:pPr lvl="3"/>
            <a:r>
              <a:rPr lang="en-US" dirty="0"/>
              <a:t>R=.500</a:t>
            </a:r>
          </a:p>
          <a:p>
            <a:pPr lvl="3"/>
            <a:r>
              <a:rPr lang="en-US" dirty="0"/>
              <a:t>D=.375</a:t>
            </a:r>
          </a:p>
          <a:p>
            <a:pPr lvl="2"/>
            <a:r>
              <a:rPr lang="en-US" dirty="0" smtClean="0"/>
              <a:t>When we put these values in the equation it gives us a ED of .663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338455" y="4783282"/>
            <a:ext cx="2774372" cy="152053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 Same Side Corner Rectangle 7"/>
          <p:cNvSpPr/>
          <p:nvPr/>
        </p:nvSpPr>
        <p:spPr>
          <a:xfrm>
            <a:off x="5677523" y="3183147"/>
            <a:ext cx="1532119" cy="1846052"/>
          </a:xfrm>
          <a:prstGeom prst="round2SameRect">
            <a:avLst>
              <a:gd name="adj1" fmla="val 0"/>
              <a:gd name="adj2" fmla="val 50000"/>
            </a:avLst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 Same Side Corner Rectangle 6"/>
          <p:cNvSpPr/>
          <p:nvPr/>
        </p:nvSpPr>
        <p:spPr>
          <a:xfrm>
            <a:off x="5567437" y="3183146"/>
            <a:ext cx="1492370" cy="1846053"/>
          </a:xfrm>
          <a:prstGeom prst="round2SameRect">
            <a:avLst>
              <a:gd name="adj1" fmla="val 0"/>
              <a:gd name="adj2" fmla="val 50000"/>
            </a:avLst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567437" y="4305300"/>
            <a:ext cx="1492370" cy="272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5763986" y="4783282"/>
            <a:ext cx="110013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934805" y="4166800"/>
            <a:ext cx="829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1” </a:t>
            </a:r>
            <a:r>
              <a:rPr lang="en-US" sz="1200" b="1" dirty="0" err="1" smtClean="0"/>
              <a:t>Dia</a:t>
            </a:r>
            <a:endParaRPr lang="en-US" sz="1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006347" y="4613701"/>
            <a:ext cx="829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??? </a:t>
            </a:r>
            <a:r>
              <a:rPr lang="en-US" sz="1200" b="1" dirty="0" err="1" smtClean="0"/>
              <a:t>Dia</a:t>
            </a:r>
            <a:endParaRPr lang="en-US" sz="1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445280" y="3622322"/>
            <a:ext cx="1431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Axial Depth of Cut is .125</a:t>
            </a:r>
            <a:endParaRPr lang="en-US" sz="1200" b="1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6283036" y="4305300"/>
            <a:ext cx="6928" cy="4779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endCxn id="17" idx="3"/>
          </p:cNvCxnSpPr>
          <p:nvPr/>
        </p:nvCxnSpPr>
        <p:spPr>
          <a:xfrm flipH="1">
            <a:off x="5835528" y="4305300"/>
            <a:ext cx="454436" cy="4469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763986" y="4401312"/>
            <a:ext cx="2192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6265528" y="4398866"/>
            <a:ext cx="2192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</a:t>
            </a:r>
            <a:endParaRPr lang="en-US" sz="12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879" y="3301093"/>
            <a:ext cx="1609725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21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Speed Adjustments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8"/>
            <a:ext cx="3636980" cy="4140201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The ED RPM would be as follows</a:t>
            </a:r>
          </a:p>
          <a:p>
            <a:pPr lvl="2"/>
            <a:r>
              <a:rPr lang="en-US" dirty="0" smtClean="0"/>
              <a:t>RPM =(CS*3.82)/Diameter</a:t>
            </a:r>
          </a:p>
          <a:p>
            <a:pPr lvl="2"/>
            <a:r>
              <a:rPr lang="en-US" dirty="0" smtClean="0"/>
              <a:t>For this tool:</a:t>
            </a:r>
          </a:p>
          <a:p>
            <a:pPr lvl="3"/>
            <a:r>
              <a:rPr lang="en-US" dirty="0" smtClean="0"/>
              <a:t>CS- 800</a:t>
            </a:r>
          </a:p>
          <a:p>
            <a:pPr lvl="3"/>
            <a:r>
              <a:rPr lang="en-US" dirty="0" smtClean="0"/>
              <a:t>RPM= </a:t>
            </a:r>
            <a:r>
              <a:rPr lang="en-US" b="1" dirty="0" smtClean="0"/>
              <a:t>4069</a:t>
            </a:r>
          </a:p>
          <a:p>
            <a:pPr lvl="1"/>
            <a:r>
              <a:rPr lang="en-US" dirty="0" smtClean="0"/>
              <a:t>You can see the change in RPM that is needed to maintain the proper cutting speed for the cutter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338455" y="4783282"/>
            <a:ext cx="2774372" cy="152053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 Same Side Corner Rectangle 7"/>
          <p:cNvSpPr/>
          <p:nvPr/>
        </p:nvSpPr>
        <p:spPr>
          <a:xfrm>
            <a:off x="5677523" y="3183147"/>
            <a:ext cx="1532119" cy="1846052"/>
          </a:xfrm>
          <a:prstGeom prst="round2SameRect">
            <a:avLst>
              <a:gd name="adj1" fmla="val 0"/>
              <a:gd name="adj2" fmla="val 50000"/>
            </a:avLst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 Same Side Corner Rectangle 6"/>
          <p:cNvSpPr/>
          <p:nvPr/>
        </p:nvSpPr>
        <p:spPr>
          <a:xfrm>
            <a:off x="5567437" y="3183146"/>
            <a:ext cx="1492370" cy="1846053"/>
          </a:xfrm>
          <a:prstGeom prst="round2SameRect">
            <a:avLst>
              <a:gd name="adj1" fmla="val 0"/>
              <a:gd name="adj2" fmla="val 50000"/>
            </a:avLst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567437" y="4305300"/>
            <a:ext cx="1492370" cy="272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5763986" y="4783282"/>
            <a:ext cx="110013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934805" y="4166800"/>
            <a:ext cx="829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1” </a:t>
            </a:r>
            <a:r>
              <a:rPr lang="en-US" sz="1200" b="1" dirty="0" err="1" smtClean="0"/>
              <a:t>Dia</a:t>
            </a:r>
            <a:endParaRPr lang="en-US" sz="1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006347" y="4613701"/>
            <a:ext cx="829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.663 </a:t>
            </a:r>
            <a:r>
              <a:rPr lang="en-US" sz="1200" b="1" dirty="0" err="1" smtClean="0"/>
              <a:t>Dia</a:t>
            </a:r>
            <a:endParaRPr lang="en-US" sz="1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445280" y="3622322"/>
            <a:ext cx="1431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Axial Depth of Cut is .125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85701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39" y="927099"/>
            <a:ext cx="6677361" cy="709865"/>
          </a:xfrm>
        </p:spPr>
        <p:txBody>
          <a:bodyPr/>
          <a:lstStyle/>
          <a:p>
            <a:r>
              <a:rPr lang="en-US" dirty="0" smtClean="0"/>
              <a:t>Axial Chip Thinning Factor (ACTF)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8"/>
            <a:ext cx="3636980" cy="4140201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Much like we learned about Radial Chip Thinning Axial Chip Thinning takes effect when the cutting tool is not engaged in the full axial cut</a:t>
            </a:r>
          </a:p>
          <a:p>
            <a:pPr lvl="1"/>
            <a:r>
              <a:rPr lang="en-US" dirty="0" smtClean="0"/>
              <a:t>The smaller the axial cut with a ball endmill the smaller the chip becomes</a:t>
            </a:r>
          </a:p>
          <a:p>
            <a:pPr lvl="1"/>
            <a:r>
              <a:rPr lang="en-US" dirty="0" smtClean="0"/>
              <a:t>Much like Radial Chip Thinning there is a chart for ACTF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369628" y="4779969"/>
            <a:ext cx="2774372" cy="152053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 Same Side Corner Rectangle 7"/>
          <p:cNvSpPr/>
          <p:nvPr/>
        </p:nvSpPr>
        <p:spPr>
          <a:xfrm>
            <a:off x="5677523" y="3183147"/>
            <a:ext cx="1532119" cy="1846052"/>
          </a:xfrm>
          <a:prstGeom prst="round2SameRect">
            <a:avLst>
              <a:gd name="adj1" fmla="val 0"/>
              <a:gd name="adj2" fmla="val 50000"/>
            </a:avLst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 Same Side Corner Rectangle 6"/>
          <p:cNvSpPr/>
          <p:nvPr/>
        </p:nvSpPr>
        <p:spPr>
          <a:xfrm>
            <a:off x="5567437" y="3183146"/>
            <a:ext cx="1492370" cy="1846053"/>
          </a:xfrm>
          <a:prstGeom prst="round2SameRect">
            <a:avLst>
              <a:gd name="adj1" fmla="val 0"/>
              <a:gd name="adj2" fmla="val 50000"/>
            </a:avLst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407870" y="3183146"/>
            <a:ext cx="1431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Axial Depth of Cut is .125</a:t>
            </a:r>
            <a:endParaRPr lang="en-US" sz="1200" b="1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7206745" y="4141304"/>
            <a:ext cx="471871" cy="225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7059807" y="4094285"/>
            <a:ext cx="540315" cy="2728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993835" y="4587813"/>
            <a:ext cx="606287" cy="1921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6869690" y="4559297"/>
            <a:ext cx="674110" cy="2206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614777" y="3971174"/>
            <a:ext cx="14360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Programmed IPT</a:t>
            </a:r>
            <a:endParaRPr lang="en-US" sz="10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7543800" y="4430797"/>
            <a:ext cx="15679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Actual Chip Thickness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395982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39" y="927099"/>
            <a:ext cx="6677361" cy="709865"/>
          </a:xfrm>
        </p:spPr>
        <p:txBody>
          <a:bodyPr/>
          <a:lstStyle/>
          <a:p>
            <a:r>
              <a:rPr lang="en-US" dirty="0" smtClean="0"/>
              <a:t>Initial Feed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280454"/>
            <a:ext cx="3636980" cy="4457803"/>
          </a:xfrm>
        </p:spPr>
        <p:txBody>
          <a:bodyPr>
            <a:normAutofit/>
          </a:bodyPr>
          <a:lstStyle/>
          <a:p>
            <a:pPr lvl="1"/>
            <a:r>
              <a:rPr lang="en-US" sz="1800" dirty="0" smtClean="0"/>
              <a:t>Initial Feed Rate:</a:t>
            </a:r>
          </a:p>
          <a:p>
            <a:pPr lvl="2"/>
            <a:r>
              <a:rPr lang="en-US" sz="1600" dirty="0"/>
              <a:t>IPM= IPT* # of Flutes*RPM</a:t>
            </a:r>
          </a:p>
          <a:p>
            <a:pPr lvl="2"/>
            <a:r>
              <a:rPr lang="en-US" sz="1600" dirty="0"/>
              <a:t>IPM= .010*2*3056</a:t>
            </a:r>
          </a:p>
          <a:p>
            <a:pPr lvl="3"/>
            <a:r>
              <a:rPr lang="en-US" sz="1600" b="1" dirty="0"/>
              <a:t>IPM =61.1</a:t>
            </a:r>
          </a:p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Feed Rate with RPM based from ED:</a:t>
            </a:r>
          </a:p>
          <a:p>
            <a:pPr lvl="2"/>
            <a:r>
              <a:rPr lang="en-US" sz="1600" dirty="0" smtClean="0"/>
              <a:t>IPM= .0</a:t>
            </a:r>
            <a:r>
              <a:rPr lang="en-US" sz="16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10*2*4069</a:t>
            </a:r>
          </a:p>
          <a:p>
            <a:pPr lvl="3"/>
            <a:r>
              <a:rPr lang="en-US" sz="16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IPM=81.4</a:t>
            </a:r>
          </a:p>
          <a:p>
            <a:pPr lvl="2"/>
            <a:endParaRPr lang="en-US" dirty="0" smtClean="0"/>
          </a:p>
          <a:p>
            <a:pPr marL="1005840" lvl="3" indent="0"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369628" y="4779969"/>
            <a:ext cx="2774372" cy="152053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 Same Side Corner Rectangle 7"/>
          <p:cNvSpPr/>
          <p:nvPr/>
        </p:nvSpPr>
        <p:spPr>
          <a:xfrm>
            <a:off x="5677523" y="3183147"/>
            <a:ext cx="1532119" cy="1846052"/>
          </a:xfrm>
          <a:prstGeom prst="round2SameRect">
            <a:avLst>
              <a:gd name="adj1" fmla="val 0"/>
              <a:gd name="adj2" fmla="val 50000"/>
            </a:avLst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 Same Side Corner Rectangle 6"/>
          <p:cNvSpPr/>
          <p:nvPr/>
        </p:nvSpPr>
        <p:spPr>
          <a:xfrm>
            <a:off x="5567437" y="3183146"/>
            <a:ext cx="1492370" cy="1846053"/>
          </a:xfrm>
          <a:prstGeom prst="round2SameRect">
            <a:avLst>
              <a:gd name="adj1" fmla="val 0"/>
              <a:gd name="adj2" fmla="val 50000"/>
            </a:avLst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7206745" y="4141304"/>
            <a:ext cx="471871" cy="225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7059807" y="4094285"/>
            <a:ext cx="540315" cy="2728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993835" y="4587813"/>
            <a:ext cx="606287" cy="1921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6869690" y="4559297"/>
            <a:ext cx="674110" cy="2206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614777" y="3971174"/>
            <a:ext cx="14360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Programmed IPT</a:t>
            </a:r>
            <a:endParaRPr lang="en-US" sz="10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7543800" y="4430797"/>
            <a:ext cx="15679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Actual Chip Thickness</a:t>
            </a:r>
            <a:endParaRPr lang="en-US" sz="1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445280" y="2280454"/>
            <a:ext cx="16675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Cutting Tool Parameters:</a:t>
            </a:r>
          </a:p>
          <a:p>
            <a:pPr algn="ctr"/>
            <a:r>
              <a:rPr lang="en-US" sz="1200" b="1" dirty="0" smtClean="0"/>
              <a:t>-1” </a:t>
            </a:r>
            <a:r>
              <a:rPr lang="en-US" sz="1200" b="1" dirty="0" err="1" smtClean="0"/>
              <a:t>Dia</a:t>
            </a:r>
            <a:r>
              <a:rPr lang="en-US" sz="1200" b="1" dirty="0" smtClean="0"/>
              <a:t>, 2 Flute Ball EM</a:t>
            </a:r>
          </a:p>
          <a:p>
            <a:pPr algn="ctr"/>
            <a:r>
              <a:rPr lang="en-US" sz="1200" b="1" dirty="0" smtClean="0"/>
              <a:t>-CS-800</a:t>
            </a:r>
          </a:p>
          <a:p>
            <a:pPr algn="ctr"/>
            <a:r>
              <a:rPr lang="en-US" sz="1200" b="1" dirty="0" smtClean="0"/>
              <a:t>-IPT-.010</a:t>
            </a:r>
          </a:p>
          <a:p>
            <a:pPr algn="ctr"/>
            <a:r>
              <a:rPr lang="en-US" sz="1200" b="1" dirty="0" smtClean="0"/>
              <a:t>-Radial DOC-.020</a:t>
            </a:r>
          </a:p>
          <a:p>
            <a:pPr algn="ctr"/>
            <a:r>
              <a:rPr lang="en-US" sz="1200" b="1" dirty="0" smtClean="0"/>
              <a:t>-Axial DOC- .125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46367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713</TotalTime>
  <Words>1059</Words>
  <Application>Microsoft Office PowerPoint</Application>
  <PresentationFormat>On-screen Show (4:3)</PresentationFormat>
  <Paragraphs>192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 Unicode MS</vt:lpstr>
      <vt:lpstr>Arial</vt:lpstr>
      <vt:lpstr>Calibri</vt:lpstr>
      <vt:lpstr>Century Gothic</vt:lpstr>
      <vt:lpstr>Wingdings 3</vt:lpstr>
      <vt:lpstr>Ion Boardroom</vt:lpstr>
      <vt:lpstr>PMT 280- 3-D CNC MILLING</vt:lpstr>
      <vt:lpstr>Two Types of Chip Thinning</vt:lpstr>
      <vt:lpstr>Review of concepts</vt:lpstr>
      <vt:lpstr>The Ball Nose Trifecta</vt:lpstr>
      <vt:lpstr>Speed Adjustments</vt:lpstr>
      <vt:lpstr>Cordial Measurement</vt:lpstr>
      <vt:lpstr>Speed Adjustments</vt:lpstr>
      <vt:lpstr>Axial Chip Thinning Factor (ACTF)</vt:lpstr>
      <vt:lpstr>Initial Feed Rate</vt:lpstr>
      <vt:lpstr>ACTF Chart</vt:lpstr>
      <vt:lpstr>Feed Rate W/Axial Chip Thinning Factor (ACTF)</vt:lpstr>
      <vt:lpstr>The Final part of the Trifecta: RCTF</vt:lpstr>
      <vt:lpstr>The Radial Chip Thinning Factor</vt:lpstr>
      <vt:lpstr>The Final part of the Trifecta: RCTF</vt:lpstr>
      <vt:lpstr>The Final part of the Trifecta: RCTF</vt:lpstr>
      <vt:lpstr>To Review</vt:lpstr>
    </vt:vector>
  </TitlesOfParts>
  <Company>Central Maine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PMT 330 Week 3</dc:title>
  <dc:creator>Watson, Devin K.</dc:creator>
  <cp:lastModifiedBy>Watson, Devin K.</cp:lastModifiedBy>
  <cp:revision>33</cp:revision>
  <dcterms:created xsi:type="dcterms:W3CDTF">2015-02-02T13:01:07Z</dcterms:created>
  <dcterms:modified xsi:type="dcterms:W3CDTF">2016-09-19T16:43:50Z</dcterms:modified>
  <cp:contentStatus/>
</cp:coreProperties>
</file>