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50" r:id="rId1"/>
  </p:sldMasterIdLst>
  <p:notesMasterIdLst>
    <p:notesMasterId r:id="rId15"/>
  </p:notesMasterIdLst>
  <p:sldIdLst>
    <p:sldId id="256" r:id="rId2"/>
    <p:sldId id="257" r:id="rId3"/>
    <p:sldId id="258" r:id="rId4"/>
    <p:sldId id="259" r:id="rId5"/>
    <p:sldId id="265" r:id="rId6"/>
    <p:sldId id="260" r:id="rId7"/>
    <p:sldId id="261" r:id="rId8"/>
    <p:sldId id="266" r:id="rId9"/>
    <p:sldId id="262" r:id="rId10"/>
    <p:sldId id="263" r:id="rId11"/>
    <p:sldId id="267" r:id="rId12"/>
    <p:sldId id="264" r:id="rId13"/>
    <p:sldId id="268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Watson, Devin K." initials="WDK" lastIdx="2" clrIdx="0">
    <p:extLst>
      <p:ext uri="{19B8F6BF-5375-455C-9EA6-DF929625EA0E}">
        <p15:presenceInfo xmlns:p15="http://schemas.microsoft.com/office/powerpoint/2012/main" userId="S-1-5-21-1424163670-634221917-1538882281-4012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370" autoAdjust="0"/>
    <p:restoredTop sz="94660"/>
  </p:normalViewPr>
  <p:slideViewPr>
    <p:cSldViewPr snapToGrid="0">
      <p:cViewPr varScale="1">
        <p:scale>
          <a:sx n="96" d="100"/>
          <a:sy n="96" d="100"/>
        </p:scale>
        <p:origin x="1236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2E93BDA-C914-465A-A1D3-F1C939491D58}" type="datetimeFigureOut">
              <a:rPr lang="en-CA" smtClean="0"/>
              <a:t>19/09/2016</a:t>
            </a:fld>
            <a:endParaRPr lang="en-C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D7D4A6-4A0B-467A-9DD0-ED1A566B65B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4035249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D7D4A6-4A0B-467A-9DD0-ED1A566B65BF}" type="slidenum">
              <a:rPr lang="en-CA" smtClean="0"/>
              <a:t>1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7306993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-2266" y="-2022"/>
            <a:ext cx="9146266" cy="6861037"/>
            <a:chOff x="-2266" y="-2022"/>
            <a:chExt cx="9146266" cy="6861037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9144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rcRect/>
              <a:stretch>
                <a:fillRect l="-16667" r="-16667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5689832" y="-2022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-2266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6841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508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66441" y="2222624"/>
            <a:ext cx="5917677" cy="2554758"/>
          </a:xfrm>
        </p:spPr>
        <p:txBody>
          <a:bodyPr anchor="b"/>
          <a:lstStyle>
            <a:lvl1pPr>
              <a:defRPr sz="48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gray">
          <a:xfrm>
            <a:off x="866441" y="4777380"/>
            <a:ext cx="5917677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7497419" y="1824010"/>
            <a:ext cx="990599" cy="240258"/>
          </a:xfrm>
        </p:spPr>
        <p:txBody>
          <a:bodyPr/>
          <a:lstStyle>
            <a:lvl1pPr algn="l">
              <a:defRPr sz="900" b="0" i="0">
                <a:solidFill>
                  <a:schemeClr val="bg1"/>
                </a:solidFill>
              </a:defRPr>
            </a:lvl1pPr>
          </a:lstStyle>
          <a:p>
            <a:fld id="{85F3DC75-8C5C-4914-8E53-A41F2CEC1B50}" type="datetime1">
              <a:rPr lang="en-US" smtClean="0"/>
              <a:t>9/19/2016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6246568" y="3264407"/>
            <a:ext cx="3859795" cy="228659"/>
          </a:xfrm>
        </p:spPr>
        <p:txBody>
          <a:bodyPr/>
          <a:lstStyle>
            <a:lvl1pPr>
              <a:defRPr sz="900" b="0" i="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>
                <a:solidFill>
                  <a:schemeClr val="bg1"/>
                </a:solidFill>
              </a:defRPr>
            </a:lvl1pPr>
          </a:lstStyle>
          <a:p>
            <a:fld id="{709F97E1-11E3-4FDA-9BDE-E97A81360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99258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-2266" y="-2022"/>
            <a:ext cx="9146266" cy="6861037"/>
            <a:chOff x="-2266" y="-2022"/>
            <a:chExt cx="9146266" cy="6861037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44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rcRect/>
              <a:stretch>
                <a:fillRect l="-16667" r="-16667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5689832" y="-2022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-2266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6299432" y="586841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5"/>
            <p:cNvSpPr/>
            <p:nvPr/>
          </p:nvSpPr>
          <p:spPr bwMode="gray">
            <a:xfrm rot="10204164">
              <a:off x="426788" y="4564241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5" name="Rectangle 14"/>
            <p:cNvSpPr/>
            <p:nvPr/>
          </p:nvSpPr>
          <p:spPr>
            <a:xfrm>
              <a:off x="421503" y="402165"/>
              <a:ext cx="8327939" cy="314113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 bwMode="gray">
            <a:xfrm rot="10800000">
              <a:off x="485023" y="2670079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2" name="Freeform 5"/>
            <p:cNvSpPr>
              <a:spLocks noEditPoints="1"/>
            </p:cNvSpPr>
            <p:nvPr/>
          </p:nvSpPr>
          <p:spPr bwMode="gray">
            <a:xfrm>
              <a:off x="0" y="508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3" y="4961453"/>
            <a:ext cx="6422002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66441" y="685800"/>
            <a:ext cx="6422004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866443" y="5528191"/>
            <a:ext cx="6422003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0FFD14-A2C9-48FB-B482-C75FC96FB6DC}" type="datetime1">
              <a:rPr lang="en-US" smtClean="0"/>
              <a:t>9/19/2016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7745644" y="-7177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712364" y="295730"/>
            <a:ext cx="738909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709F97E1-11E3-4FDA-9BDE-E97A81360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23770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-2266" y="-2022"/>
            <a:ext cx="9146266" cy="6861037"/>
            <a:chOff x="-2266" y="-2022"/>
            <a:chExt cx="9146266" cy="6861037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9144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rcRect/>
              <a:stretch>
                <a:fillRect l="-16667" r="-16667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5689832" y="-2022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-2266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6299432" y="586841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Rectangle 17"/>
            <p:cNvSpPr/>
            <p:nvPr/>
          </p:nvSpPr>
          <p:spPr>
            <a:xfrm>
              <a:off x="485023" y="4343399"/>
              <a:ext cx="8182128" cy="211243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5"/>
            <p:cNvSpPr/>
            <p:nvPr/>
          </p:nvSpPr>
          <p:spPr bwMode="gray">
            <a:xfrm rot="21010068">
              <a:off x="6359946" y="2780895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4" name="Freeform 13"/>
            <p:cNvSpPr/>
            <p:nvPr/>
          </p:nvSpPr>
          <p:spPr bwMode="gray">
            <a:xfrm>
              <a:off x="485023" y="2854646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2" name="Freeform 5"/>
            <p:cNvSpPr>
              <a:spLocks noEditPoints="1"/>
            </p:cNvSpPr>
            <p:nvPr/>
          </p:nvSpPr>
          <p:spPr bwMode="gray">
            <a:xfrm>
              <a:off x="0" y="508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927101"/>
            <a:ext cx="6422004" cy="1692720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5" name="Text Placeholder 3"/>
          <p:cNvSpPr>
            <a:spLocks noGrp="1"/>
          </p:cNvSpPr>
          <p:nvPr>
            <p:ph type="body" sz="half" idx="13"/>
          </p:nvPr>
        </p:nvSpPr>
        <p:spPr>
          <a:xfrm>
            <a:off x="866440" y="3488023"/>
            <a:ext cx="6422005" cy="2536857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4DCA2-7963-4B6B-A13E-BFA4EC69A375}" type="datetime1">
              <a:rPr lang="en-US" smtClean="0"/>
              <a:t>9/19/2016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7745644" y="-7177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12364" y="295730"/>
            <a:ext cx="738909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709F97E1-11E3-4FDA-9BDE-E97A81360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25699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-2266" y="-2022"/>
            <a:ext cx="9146266" cy="6861037"/>
            <a:chOff x="-2266" y="-2022"/>
            <a:chExt cx="9146266" cy="6861037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9144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rcRect/>
              <a:stretch>
                <a:fillRect l="-16667" r="-16667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5689832" y="-2022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-2266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6299432" y="586841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5"/>
            <p:cNvSpPr/>
            <p:nvPr/>
          </p:nvSpPr>
          <p:spPr bwMode="gray">
            <a:xfrm rot="21010068">
              <a:off x="6359946" y="4309201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3" name="Freeform 12"/>
            <p:cNvSpPr/>
            <p:nvPr/>
          </p:nvSpPr>
          <p:spPr bwMode="gray">
            <a:xfrm>
              <a:off x="485023" y="4381500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3" name="Freeform 5"/>
            <p:cNvSpPr>
              <a:spLocks noEditPoints="1"/>
            </p:cNvSpPr>
            <p:nvPr/>
          </p:nvSpPr>
          <p:spPr bwMode="gray">
            <a:xfrm>
              <a:off x="0" y="508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11" name="TextBox 10"/>
          <p:cNvSpPr txBox="1"/>
          <p:nvPr/>
        </p:nvSpPr>
        <p:spPr bwMode="gray">
          <a:xfrm>
            <a:off x="7033421" y="2893960"/>
            <a:ext cx="67924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80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”</a:t>
            </a:r>
          </a:p>
        </p:txBody>
      </p:sp>
      <p:sp>
        <p:nvSpPr>
          <p:cNvPr id="10" name="TextBox 9"/>
          <p:cNvSpPr txBox="1"/>
          <p:nvPr/>
        </p:nvSpPr>
        <p:spPr bwMode="gray">
          <a:xfrm>
            <a:off x="625840" y="590998"/>
            <a:ext cx="60159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80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“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0763" y="914400"/>
            <a:ext cx="6177681" cy="2884679"/>
          </a:xfrm>
        </p:spPr>
        <p:txBody>
          <a:bodyPr anchor="ctr"/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7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387279" y="3809278"/>
            <a:ext cx="5646142" cy="333113"/>
          </a:xfrm>
        </p:spPr>
        <p:txBody>
          <a:bodyPr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tx2">
                    <a:lumMod val="40000"/>
                    <a:lumOff val="60000"/>
                  </a:schemeClr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2"/>
          </p:nvPr>
        </p:nvSpPr>
        <p:spPr>
          <a:xfrm>
            <a:off x="878870" y="5000815"/>
            <a:ext cx="6422005" cy="1018177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59E832-CAFF-470B-A79C-366DBEEC4A5B}" type="datetime1">
              <a:rPr lang="en-US" smtClean="0"/>
              <a:t>9/19/2016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2" name="Rectangle 21"/>
          <p:cNvSpPr/>
          <p:nvPr/>
        </p:nvSpPr>
        <p:spPr>
          <a:xfrm>
            <a:off x="7745644" y="-7177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12364" y="295730"/>
            <a:ext cx="738909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709F97E1-11E3-4FDA-9BDE-E97A81360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285716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-2266" y="-2022"/>
            <a:ext cx="9146266" cy="6861037"/>
            <a:chOff x="-2266" y="-2022"/>
            <a:chExt cx="9146266" cy="6861037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9144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rcRect/>
              <a:stretch>
                <a:fillRect l="-16667" r="-16667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5689832" y="-2022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-2266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6299432" y="586841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 rot="21010068">
              <a:off x="6359946" y="431124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7"/>
            <p:cNvSpPr/>
            <p:nvPr/>
          </p:nvSpPr>
          <p:spPr bwMode="gray">
            <a:xfrm>
              <a:off x="485023" y="4381500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7" name="Freeform 5"/>
            <p:cNvSpPr>
              <a:spLocks noEditPoints="1"/>
            </p:cNvSpPr>
            <p:nvPr/>
          </p:nvSpPr>
          <p:spPr bwMode="gray">
            <a:xfrm>
              <a:off x="0" y="508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2057400"/>
            <a:ext cx="6422004" cy="20955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1" y="5159399"/>
            <a:ext cx="6422004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C8C62A-B40A-43C5-B40F-92D5E4BAA69C}" type="datetime1">
              <a:rPr lang="en-US" smtClean="0"/>
              <a:t>9/19/2016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744507" y="39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12364" y="295730"/>
            <a:ext cx="738909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709F97E1-11E3-4FDA-9BDE-E97A81360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047820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4852" y="921453"/>
            <a:ext cx="6423592" cy="715512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0" y="2489200"/>
            <a:ext cx="2313431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5"/>
          </p:nvPr>
        </p:nvSpPr>
        <p:spPr>
          <a:xfrm>
            <a:off x="866440" y="3147162"/>
            <a:ext cx="2313431" cy="2877717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08471" y="2485332"/>
            <a:ext cx="2326750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6"/>
          </p:nvPr>
        </p:nvSpPr>
        <p:spPr>
          <a:xfrm>
            <a:off x="3408471" y="3147162"/>
            <a:ext cx="2326750" cy="2888367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63820" y="2489200"/>
            <a:ext cx="2313740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7"/>
          </p:nvPr>
        </p:nvSpPr>
        <p:spPr>
          <a:xfrm>
            <a:off x="5963820" y="3147162"/>
            <a:ext cx="2313740" cy="2877717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287101" y="2489200"/>
            <a:ext cx="0" cy="3535679"/>
          </a:xfrm>
          <a:prstGeom prst="line">
            <a:avLst/>
          </a:prstGeom>
          <a:ln w="12700" cmpd="sng">
            <a:solidFill>
              <a:schemeClr val="tx1">
                <a:lumMod val="75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5849622" y="2489200"/>
            <a:ext cx="0" cy="3535679"/>
          </a:xfrm>
          <a:prstGeom prst="line">
            <a:avLst/>
          </a:prstGeom>
          <a:ln w="12700" cmpd="sng">
            <a:solidFill>
              <a:schemeClr val="tx1">
                <a:lumMod val="75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98177D-9313-4DBA-9FB7-79B78A41C77D}" type="datetime1">
              <a:rPr lang="en-US" smtClean="0"/>
              <a:t>9/19/2016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712364" y="295730"/>
            <a:ext cx="738909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709F97E1-11E3-4FDA-9BDE-E97A81360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841331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927101"/>
            <a:ext cx="6423592" cy="70986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0390" y="4179595"/>
            <a:ext cx="2295329" cy="657961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021261" y="2489200"/>
            <a:ext cx="2012937" cy="1447342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8"/>
          </p:nvPr>
        </p:nvSpPr>
        <p:spPr>
          <a:xfrm>
            <a:off x="866439" y="4848208"/>
            <a:ext cx="2309279" cy="1176672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30434" y="4179594"/>
            <a:ext cx="2291674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16"/>
          </p:nvPr>
        </p:nvSpPr>
        <p:spPr>
          <a:xfrm>
            <a:off x="3550622" y="2486834"/>
            <a:ext cx="2025182" cy="1449708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404318" y="4848209"/>
            <a:ext cx="2317790" cy="1188374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63820" y="4166523"/>
            <a:ext cx="2304671" cy="681684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17"/>
          </p:nvPr>
        </p:nvSpPr>
        <p:spPr>
          <a:xfrm>
            <a:off x="6104946" y="2489200"/>
            <a:ext cx="2018838" cy="1447342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963820" y="4848209"/>
            <a:ext cx="2304671" cy="1189427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294441" y="2489200"/>
            <a:ext cx="0" cy="3535679"/>
          </a:xfrm>
          <a:prstGeom prst="line">
            <a:avLst/>
          </a:prstGeom>
          <a:ln w="12700" cmpd="sng">
            <a:solidFill>
              <a:schemeClr val="tx1">
                <a:lumMod val="75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5849622" y="2489200"/>
            <a:ext cx="0" cy="3548436"/>
          </a:xfrm>
          <a:prstGeom prst="line">
            <a:avLst/>
          </a:prstGeom>
          <a:ln w="12700" cmpd="sng">
            <a:solidFill>
              <a:schemeClr val="tx1">
                <a:lumMod val="75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3C9C5A-06D1-4231-B0C7-B0460CAD22F4}" type="datetime1">
              <a:rPr lang="en-US" smtClean="0"/>
              <a:t>9/19/2016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712364" y="295730"/>
            <a:ext cx="738909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709F97E1-11E3-4FDA-9BDE-E97A81360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023962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864852" y="921453"/>
            <a:ext cx="6423592" cy="715512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E91ED8-157B-43EE-B209-AB0E7894F260}" type="datetime1">
              <a:rPr lang="en-US" smtClean="0"/>
              <a:t>9/19/2016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12364" y="295730"/>
            <a:ext cx="738909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709F97E1-11E3-4FDA-9BDE-E97A81360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995933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-2266" y="-2022"/>
            <a:ext cx="9146266" cy="6861037"/>
            <a:chOff x="-2266" y="-2022"/>
            <a:chExt cx="9146266" cy="6861037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9144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rcRect/>
              <a:stretch>
                <a:fillRect l="-16667" r="-16667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5689832" y="-2022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-2266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6841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>
            <a:xfrm>
              <a:off x="414867" y="402165"/>
              <a:ext cx="46105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Freeform 7"/>
            <p:cNvSpPr/>
            <p:nvPr/>
          </p:nvSpPr>
          <p:spPr bwMode="gray">
            <a:xfrm rot="5400000">
              <a:off x="1299309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4966650">
              <a:off x="4673046" y="5107506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508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168970" y="1447799"/>
            <a:ext cx="1119474" cy="4571999"/>
          </a:xfrm>
        </p:spPr>
        <p:txBody>
          <a:bodyPr vert="eaVert" anchor="ctr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66440" y="1447799"/>
            <a:ext cx="4417234" cy="4572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7181AB-63FB-4CE6-A31D-E7D3E4C1284A}" type="datetime1">
              <a:rPr lang="en-US" smtClean="0"/>
              <a:t>9/19/2016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7744507" y="39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12364" y="295730"/>
            <a:ext cx="738909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709F97E1-11E3-4FDA-9BDE-E97A81360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71418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E53192-745E-4095-9246-146681907246}" type="datetime1">
              <a:rPr lang="en-US" smtClean="0"/>
              <a:t>9/19/2016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709F97E1-11E3-4FDA-9BDE-E97A8136029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51359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-2266" y="-2022"/>
            <a:ext cx="9146266" cy="6861037"/>
            <a:chOff x="-2266" y="-2022"/>
            <a:chExt cx="9146266" cy="6861037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44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rcRect/>
              <a:stretch>
                <a:fillRect l="-16667" r="-16667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5689832" y="-2022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-2266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6299432" y="586841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15687606">
              <a:off x="3320102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7"/>
            <p:cNvSpPr/>
            <p:nvPr/>
          </p:nvSpPr>
          <p:spPr bwMode="gray">
            <a:xfrm rot="16200000">
              <a:off x="3105027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0" name="Freeform 5"/>
            <p:cNvSpPr>
              <a:spLocks noEditPoints="1"/>
            </p:cNvSpPr>
            <p:nvPr/>
          </p:nvSpPr>
          <p:spPr bwMode="gray">
            <a:xfrm>
              <a:off x="0" y="508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66443" y="2257588"/>
            <a:ext cx="3101763" cy="3020343"/>
          </a:xfrm>
        </p:spPr>
        <p:txBody>
          <a:bodyPr anchor="ctr"/>
          <a:lstStyle>
            <a:lvl1pPr algn="l">
              <a:defRPr sz="3200" b="0" cap="none"/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r>
              <a:rPr lang="en-US" dirty="0"/>
              <a:t>third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19261" y="2257267"/>
            <a:ext cx="3054653" cy="3020345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4E09BE-71EC-4D57-8E02-BE999EAFB052}" type="datetime1">
              <a:rPr lang="en-US" smtClean="0"/>
              <a:t>9/19/2016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7745644" y="39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709F97E1-11E3-4FDA-9BDE-E97A81360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28085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66440" y="2489199"/>
            <a:ext cx="3636979" cy="3530604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0580" y="2489199"/>
            <a:ext cx="3636981" cy="3553245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DC93E-F457-40CA-AD7F-2A788E7D46AE}" type="datetime1">
              <a:rPr lang="en-US" smtClean="0"/>
              <a:t>9/19/2016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709F97E1-11E3-4FDA-9BDE-E97A8136029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05665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0" y="2489200"/>
            <a:ext cx="3636979" cy="75929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66441" y="3248040"/>
            <a:ext cx="3636978" cy="2771761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0580" y="2488750"/>
            <a:ext cx="3636980" cy="75929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0581" y="3248040"/>
            <a:ext cx="3636980" cy="2773909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1004CB-0987-43E9-867E-C942AC250465}" type="datetime1">
              <a:rPr lang="en-US" smtClean="0"/>
              <a:t>9/19/2016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709F97E1-11E3-4FDA-9BDE-E97A8136029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78043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6EF96-8A45-4BCA-9C91-13406AC76656}" type="datetime1">
              <a:rPr lang="en-US" smtClean="0"/>
              <a:t>9/19/2016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709F97E1-11E3-4FDA-9BDE-E97A8136029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23366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909808-023F-4737-94A2-F6685EF1522D}" type="datetime1">
              <a:rPr lang="en-US" smtClean="0"/>
              <a:t>9/19/2016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745644" y="-1404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709F97E1-11E3-4FDA-9BDE-E97A81360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06933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2266" y="-2022"/>
            <a:ext cx="9146266" cy="6861037"/>
            <a:chOff x="-2266" y="-2022"/>
            <a:chExt cx="9146266" cy="6861037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9144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rcRect/>
              <a:stretch>
                <a:fillRect l="-16667" r="-16667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-2022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-2266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6299432" y="586841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Rectangle 7"/>
            <p:cNvSpPr/>
            <p:nvPr/>
          </p:nvSpPr>
          <p:spPr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/>
            <p:nvPr/>
          </p:nvSpPr>
          <p:spPr bwMode="gray">
            <a:xfrm rot="15687606">
              <a:off x="2769747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9" name="Freeform 8"/>
            <p:cNvSpPr/>
            <p:nvPr/>
          </p:nvSpPr>
          <p:spPr bwMode="gray">
            <a:xfrm rot="16200000">
              <a:off x="2548536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0" name="Freeform 5"/>
            <p:cNvSpPr>
              <a:spLocks noEditPoints="1"/>
            </p:cNvSpPr>
            <p:nvPr/>
          </p:nvSpPr>
          <p:spPr bwMode="gray">
            <a:xfrm>
              <a:off x="0" y="508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1447800"/>
            <a:ext cx="2712590" cy="1495588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68927" y="1452881"/>
            <a:ext cx="3632850" cy="4572000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866440" y="3086845"/>
            <a:ext cx="2712590" cy="2938036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43F0F2-0469-468D-B1A9-A60D2BECBB55}" type="datetime1">
              <a:rPr lang="en-US" smtClean="0"/>
              <a:t>9/19/2016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7745644" y="-1404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709F97E1-11E3-4FDA-9BDE-E97A81360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74180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2266" y="-2022"/>
            <a:ext cx="9146266" cy="6861037"/>
            <a:chOff x="-2266" y="-2022"/>
            <a:chExt cx="9146266" cy="6861037"/>
          </a:xfrm>
        </p:grpSpPr>
        <p:sp>
          <p:nvSpPr>
            <p:cNvPr id="21" name="Rectangle 20"/>
            <p:cNvSpPr/>
            <p:nvPr/>
          </p:nvSpPr>
          <p:spPr>
            <a:xfrm>
              <a:off x="0" y="0"/>
              <a:ext cx="9144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rcRect/>
              <a:stretch>
                <a:fillRect l="-16667" r="-16667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Oval 23"/>
            <p:cNvSpPr/>
            <p:nvPr/>
          </p:nvSpPr>
          <p:spPr>
            <a:xfrm>
              <a:off x="5689832" y="-2022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Oval 24"/>
            <p:cNvSpPr/>
            <p:nvPr/>
          </p:nvSpPr>
          <p:spPr>
            <a:xfrm>
              <a:off x="-2266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Oval 25"/>
            <p:cNvSpPr/>
            <p:nvPr/>
          </p:nvSpPr>
          <p:spPr>
            <a:xfrm>
              <a:off x="6299432" y="586841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Rectangle 7"/>
            <p:cNvSpPr/>
            <p:nvPr/>
          </p:nvSpPr>
          <p:spPr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/>
            <p:nvPr/>
          </p:nvSpPr>
          <p:spPr bwMode="gray">
            <a:xfrm rot="15687606">
              <a:off x="3074559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9" name="Freeform 8"/>
            <p:cNvSpPr/>
            <p:nvPr/>
          </p:nvSpPr>
          <p:spPr bwMode="gray">
            <a:xfrm rot="16200000">
              <a:off x="2852610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7" name="Freeform 5"/>
            <p:cNvSpPr>
              <a:spLocks noEditPoints="1"/>
            </p:cNvSpPr>
            <p:nvPr/>
          </p:nvSpPr>
          <p:spPr bwMode="gray">
            <a:xfrm>
              <a:off x="0" y="508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1591" y="1343112"/>
            <a:ext cx="3001938" cy="1613085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722909" y="1320800"/>
            <a:ext cx="2791102" cy="42164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851592" y="3086100"/>
            <a:ext cx="3001938" cy="24511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F6565-6A34-4860-9469-65EAA6E028A5}" type="datetime1">
              <a:rPr lang="en-US" smtClean="0"/>
              <a:t>9/19/2016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7745644" y="-1404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709F97E1-11E3-4FDA-9BDE-E97A8136029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15263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-2266" y="-2022"/>
            <a:ext cx="9146266" cy="6861037"/>
            <a:chOff x="-2266" y="-2022"/>
            <a:chExt cx="9146266" cy="6861037"/>
          </a:xfrm>
        </p:grpSpPr>
        <p:sp>
          <p:nvSpPr>
            <p:cNvPr id="19" name="Rectangle 18"/>
            <p:cNvSpPr/>
            <p:nvPr/>
          </p:nvSpPr>
          <p:spPr>
            <a:xfrm>
              <a:off x="0" y="0"/>
              <a:ext cx="9144000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rcRect/>
              <a:stretch>
                <a:fillRect l="-16667" r="-16667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5689832" y="-2022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-2266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6299432" y="586841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5"/>
            <p:cNvSpPr/>
            <p:nvPr/>
          </p:nvSpPr>
          <p:spPr bwMode="gray">
            <a:xfrm rot="21010068">
              <a:off x="6359946" y="179029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26" name="Freeform 25"/>
            <p:cNvSpPr/>
            <p:nvPr/>
          </p:nvSpPr>
          <p:spPr bwMode="gray">
            <a:xfrm>
              <a:off x="485023" y="1856958"/>
              <a:ext cx="8173954" cy="4535226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7" name="Freeform 5"/>
            <p:cNvSpPr>
              <a:spLocks noEditPoints="1"/>
            </p:cNvSpPr>
            <p:nvPr/>
          </p:nvSpPr>
          <p:spPr bwMode="gray">
            <a:xfrm>
              <a:off x="0" y="508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866441" y="927099"/>
            <a:ext cx="6345260" cy="7098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1" y="2489201"/>
            <a:ext cx="6345260" cy="353059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60111" y="6377097"/>
            <a:ext cx="990599" cy="228659"/>
          </a:xfrm>
          <a:prstGeom prst="rect">
            <a:avLst/>
          </a:prstGeom>
        </p:spPr>
        <p:txBody>
          <a:bodyPr vert="horz" lIns="91440" tIns="45720" rIns="91440" bIns="45720" rtlCol="0" anchor="t" anchorCtr="0"/>
          <a:lstStyle>
            <a:lvl1pPr algn="r">
              <a:defRPr sz="900" b="1" i="0">
                <a:solidFill>
                  <a:schemeClr val="accent1"/>
                </a:solidFill>
              </a:defRPr>
            </a:lvl1pPr>
          </a:lstStyle>
          <a:p>
            <a:fld id="{9501C011-7EE0-485B-B324-2B4D7A2EA44B}" type="datetime1">
              <a:rPr lang="en-US" smtClean="0"/>
              <a:t>9/19/2016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90842" y="6373195"/>
            <a:ext cx="3859795" cy="22865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 b="1" i="0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29" name="Rectangle 2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3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>
                <a:solidFill>
                  <a:schemeClr val="bg1"/>
                </a:solidFill>
              </a:defRPr>
            </a:lvl1pPr>
          </a:lstStyle>
          <a:p>
            <a:fld id="{709F97E1-11E3-4FDA-9BDE-E97A8136029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91258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1" r:id="rId1"/>
    <p:sldLayoutId id="2147483752" r:id="rId2"/>
    <p:sldLayoutId id="2147483753" r:id="rId3"/>
    <p:sldLayoutId id="2147483754" r:id="rId4"/>
    <p:sldLayoutId id="2147483755" r:id="rId5"/>
    <p:sldLayoutId id="2147483756" r:id="rId6"/>
    <p:sldLayoutId id="2147483757" r:id="rId7"/>
    <p:sldLayoutId id="2147483758" r:id="rId8"/>
    <p:sldLayoutId id="2147483759" r:id="rId9"/>
    <p:sldLayoutId id="2147483760" r:id="rId10"/>
    <p:sldLayoutId id="2147483761" r:id="rId11"/>
    <p:sldLayoutId id="2147483762" r:id="rId12"/>
    <p:sldLayoutId id="2147483763" r:id="rId13"/>
    <p:sldLayoutId id="2147483764" r:id="rId14"/>
    <p:sldLayoutId id="2147483765" r:id="rId15"/>
    <p:sldLayoutId id="2147483766" r:id="rId16"/>
    <p:sldLayoutId id="2147483767" r:id="rId17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3200" b="0" i="0" kern="1200">
          <a:solidFill>
            <a:schemeClr val="bg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685800" indent="-283464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96012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23444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50876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8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0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5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4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s://www.youtube.com/watch?v=1waFulMGOccA176AFD7B&amp;index=30" TargetMode="Externa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s://www.youtube.com/watch?v=Asax9g_rs8I&amp;list=PLD732011A176AFD7B&amp;index=32" TargetMode="Externa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n0SNObqQcRI&amp;list=PLD732011A176AFD7B&amp;index=30" TargetMode="External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66439" y="1800977"/>
            <a:ext cx="5917679" cy="2554983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PMT 330- 3-D CNC Milling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6439" y="4355960"/>
            <a:ext cx="5917679" cy="861420"/>
          </a:xfrm>
        </p:spPr>
        <p:txBody>
          <a:bodyPr/>
          <a:lstStyle/>
          <a:p>
            <a:r>
              <a:rPr lang="en-US" b="1" smtClean="0">
                <a:solidFill>
                  <a:schemeClr val="tx1"/>
                </a:solidFill>
              </a:rPr>
              <a:t>Roughing </a:t>
            </a:r>
            <a:r>
              <a:rPr lang="en-US" b="1" dirty="0" smtClean="0">
                <a:solidFill>
                  <a:schemeClr val="tx1"/>
                </a:solidFill>
              </a:rPr>
              <a:t>Strategies w/3-D milling</a:t>
            </a:r>
            <a:endParaRPr lang="en-US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8243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Round Vs Square Inserts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0" y="1836297"/>
            <a:ext cx="3636980" cy="759290"/>
          </a:xfrm>
        </p:spPr>
        <p:txBody>
          <a:bodyPr/>
          <a:lstStyle/>
          <a:p>
            <a:pPr algn="ctr"/>
            <a:r>
              <a:rPr lang="en-US" b="1" dirty="0" smtClean="0"/>
              <a:t>Square Inserts</a:t>
            </a:r>
            <a:endParaRPr lang="en-US" b="1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73534" y="2606634"/>
            <a:ext cx="3636981" cy="3898941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Square insert cutting tools  are a versatile tool </a:t>
            </a:r>
          </a:p>
          <a:p>
            <a:r>
              <a:rPr lang="en-US" dirty="0" smtClean="0"/>
              <a:t>There are many insert choices for these cutters</a:t>
            </a:r>
          </a:p>
          <a:p>
            <a:r>
              <a:rPr lang="en-US" dirty="0" smtClean="0"/>
              <a:t>These cutters can mill the wall of a very tall part</a:t>
            </a:r>
          </a:p>
          <a:p>
            <a:r>
              <a:rPr lang="en-US" dirty="0" smtClean="0"/>
              <a:t>The draw back in roughing the surface of a part is the 90° shoulder leaves a large variation in the material on the part</a:t>
            </a:r>
          </a:p>
          <a:p>
            <a:pPr lvl="1"/>
            <a:r>
              <a:rPr lang="en-US" dirty="0" smtClean="0"/>
              <a:t>This may mean the is a need for a semi-finish pass before the finish tool can be used</a:t>
            </a:r>
          </a:p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F97E1-11E3-4FDA-9BDE-E97A8136029E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8" name="Arc 7"/>
          <p:cNvSpPr/>
          <p:nvPr/>
        </p:nvSpPr>
        <p:spPr>
          <a:xfrm rot="10800000">
            <a:off x="4956463" y="2154296"/>
            <a:ext cx="4270663" cy="3335482"/>
          </a:xfrm>
          <a:prstGeom prst="arc">
            <a:avLst>
              <a:gd name="adj1" fmla="val 16200000"/>
              <a:gd name="adj2" fmla="val 49522"/>
            </a:avLst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" name="Elbow Connector 9"/>
          <p:cNvCxnSpPr/>
          <p:nvPr/>
        </p:nvCxnSpPr>
        <p:spPr>
          <a:xfrm rot="16200000" flipH="1">
            <a:off x="4774376" y="4049298"/>
            <a:ext cx="755975" cy="264254"/>
          </a:xfrm>
          <a:prstGeom prst="bentConnector3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3" name="Elbow Connector 12"/>
          <p:cNvCxnSpPr/>
          <p:nvPr/>
        </p:nvCxnSpPr>
        <p:spPr>
          <a:xfrm>
            <a:off x="5282588" y="4559413"/>
            <a:ext cx="550447" cy="407034"/>
          </a:xfrm>
          <a:prstGeom prst="bentConnector3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7" name="Elbow Connector 16"/>
          <p:cNvCxnSpPr/>
          <p:nvPr/>
        </p:nvCxnSpPr>
        <p:spPr>
          <a:xfrm>
            <a:off x="5557811" y="4966447"/>
            <a:ext cx="601349" cy="221129"/>
          </a:xfrm>
          <a:prstGeom prst="bentConnector3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9" name="Elbow Connector 18"/>
          <p:cNvCxnSpPr/>
          <p:nvPr/>
        </p:nvCxnSpPr>
        <p:spPr>
          <a:xfrm>
            <a:off x="5873693" y="5189265"/>
            <a:ext cx="585377" cy="135770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Elbow Connector 20"/>
          <p:cNvCxnSpPr/>
          <p:nvPr/>
        </p:nvCxnSpPr>
        <p:spPr>
          <a:xfrm>
            <a:off x="6189575" y="5325035"/>
            <a:ext cx="585377" cy="95624"/>
          </a:xfrm>
          <a:prstGeom prst="bentConnector3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flipV="1">
            <a:off x="5143500" y="5057775"/>
            <a:ext cx="533400" cy="600075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2" name="Elbow Connector 11"/>
          <p:cNvCxnSpPr/>
          <p:nvPr/>
        </p:nvCxnSpPr>
        <p:spPr>
          <a:xfrm rot="10800000">
            <a:off x="5282589" y="4305301"/>
            <a:ext cx="1794487" cy="254113"/>
          </a:xfrm>
          <a:prstGeom prst="bentConnector3">
            <a:avLst/>
          </a:prstGeom>
          <a:ln>
            <a:solidFill>
              <a:srgbClr val="FF0000"/>
            </a:solidFill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5" name="Elbow Connector 14"/>
          <p:cNvCxnSpPr/>
          <p:nvPr/>
        </p:nvCxnSpPr>
        <p:spPr>
          <a:xfrm rot="5400000">
            <a:off x="6385262" y="4633222"/>
            <a:ext cx="765622" cy="618005"/>
          </a:xfrm>
          <a:prstGeom prst="bentConnector3">
            <a:avLst/>
          </a:prstGeom>
          <a:ln>
            <a:solidFill>
              <a:srgbClr val="FF0000"/>
            </a:solidFill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4191953" y="5685936"/>
            <a:ext cx="19030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Surface to be machined</a:t>
            </a:r>
            <a:endParaRPr lang="en-US" sz="1400" dirty="0"/>
          </a:p>
        </p:txBody>
      </p:sp>
      <p:sp>
        <p:nvSpPr>
          <p:cNvPr id="20" name="TextBox 19"/>
          <p:cNvSpPr txBox="1"/>
          <p:nvPr/>
        </p:nvSpPr>
        <p:spPr>
          <a:xfrm>
            <a:off x="6826772" y="3377935"/>
            <a:ext cx="2319427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Depending on where the DOC is set radially or axially there is still a large change is material left on the part because of the square shoulder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820587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Round Vs Square Inserts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0" y="2284748"/>
            <a:ext cx="3636980" cy="759290"/>
          </a:xfrm>
        </p:spPr>
        <p:txBody>
          <a:bodyPr/>
          <a:lstStyle/>
          <a:p>
            <a:pPr algn="ctr"/>
            <a:r>
              <a:rPr lang="en-US" b="1" dirty="0" smtClean="0"/>
              <a:t>Round Inserts</a:t>
            </a:r>
            <a:endParaRPr lang="en-US" b="1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Stronger geometry</a:t>
            </a:r>
          </a:p>
          <a:p>
            <a:r>
              <a:rPr lang="en-US" dirty="0" smtClean="0"/>
              <a:t>Creates more cutting force</a:t>
            </a:r>
          </a:p>
          <a:p>
            <a:endParaRPr lang="en-US" dirty="0" smtClean="0"/>
          </a:p>
          <a:p>
            <a:r>
              <a:rPr lang="en-US" dirty="0"/>
              <a:t>Less insert </a:t>
            </a:r>
            <a:r>
              <a:rPr lang="en-US" dirty="0" smtClean="0"/>
              <a:t>choices</a:t>
            </a:r>
          </a:p>
          <a:p>
            <a:r>
              <a:rPr lang="en-US" dirty="0" smtClean="0"/>
              <a:t>Can rough the part closer to the finish size due their round geometry</a:t>
            </a:r>
          </a:p>
          <a:p>
            <a:pPr lvl="1"/>
            <a:r>
              <a:rPr lang="en-US" dirty="0" smtClean="0"/>
              <a:t>This may eliminate the need for a semi-finish pass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F97E1-11E3-4FDA-9BDE-E97A8136029E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8" name="Arc 7"/>
          <p:cNvSpPr/>
          <p:nvPr/>
        </p:nvSpPr>
        <p:spPr>
          <a:xfrm rot="10800000">
            <a:off x="4956463" y="2154296"/>
            <a:ext cx="4270663" cy="3335482"/>
          </a:xfrm>
          <a:prstGeom prst="arc">
            <a:avLst>
              <a:gd name="adj1" fmla="val 16200000"/>
              <a:gd name="adj2" fmla="val 49522"/>
            </a:avLst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Arc 5"/>
          <p:cNvSpPr/>
          <p:nvPr/>
        </p:nvSpPr>
        <p:spPr>
          <a:xfrm rot="11198075">
            <a:off x="5298020" y="4419904"/>
            <a:ext cx="352612" cy="388470"/>
          </a:xfrm>
          <a:prstGeom prst="arc">
            <a:avLst>
              <a:gd name="adj1" fmla="val 16837540"/>
              <a:gd name="adj2" fmla="val 20441940"/>
            </a:avLst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Arc 13"/>
          <p:cNvSpPr/>
          <p:nvPr/>
        </p:nvSpPr>
        <p:spPr>
          <a:xfrm rot="10829273">
            <a:off x="5403255" y="4533249"/>
            <a:ext cx="352612" cy="388470"/>
          </a:xfrm>
          <a:prstGeom prst="arc">
            <a:avLst>
              <a:gd name="adj1" fmla="val 16711322"/>
              <a:gd name="adj2" fmla="val 20197088"/>
            </a:avLst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Arc 14"/>
          <p:cNvSpPr/>
          <p:nvPr/>
        </p:nvSpPr>
        <p:spPr>
          <a:xfrm rot="10518298">
            <a:off x="5536371" y="4649936"/>
            <a:ext cx="352612" cy="388470"/>
          </a:xfrm>
          <a:prstGeom prst="arc">
            <a:avLst>
              <a:gd name="adj1" fmla="val 16697520"/>
              <a:gd name="adj2" fmla="val 20452211"/>
            </a:avLst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Arc 15"/>
          <p:cNvSpPr/>
          <p:nvPr/>
        </p:nvSpPr>
        <p:spPr>
          <a:xfrm rot="9818402">
            <a:off x="5681288" y="4760057"/>
            <a:ext cx="352612" cy="388470"/>
          </a:xfrm>
          <a:prstGeom prst="arc">
            <a:avLst>
              <a:gd name="adj1" fmla="val 16673118"/>
              <a:gd name="adj2" fmla="val 20897701"/>
            </a:avLst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Arc 17"/>
          <p:cNvSpPr/>
          <p:nvPr/>
        </p:nvSpPr>
        <p:spPr>
          <a:xfrm rot="9510540">
            <a:off x="5872256" y="4861706"/>
            <a:ext cx="352612" cy="388470"/>
          </a:xfrm>
          <a:prstGeom prst="arc">
            <a:avLst>
              <a:gd name="adj1" fmla="val 16721509"/>
              <a:gd name="adj2" fmla="val 21137853"/>
            </a:avLst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Arc 12"/>
          <p:cNvSpPr/>
          <p:nvPr/>
        </p:nvSpPr>
        <p:spPr>
          <a:xfrm rot="9510540">
            <a:off x="6058722" y="4940186"/>
            <a:ext cx="352612" cy="388470"/>
          </a:xfrm>
          <a:prstGeom prst="arc">
            <a:avLst>
              <a:gd name="adj1" fmla="val 16359275"/>
              <a:gd name="adj2" fmla="val 20613611"/>
            </a:avLst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Arc 16"/>
          <p:cNvSpPr/>
          <p:nvPr/>
        </p:nvSpPr>
        <p:spPr>
          <a:xfrm rot="8965846">
            <a:off x="6256354" y="5005144"/>
            <a:ext cx="352612" cy="388470"/>
          </a:xfrm>
          <a:prstGeom prst="arc">
            <a:avLst>
              <a:gd name="adj1" fmla="val 16485469"/>
              <a:gd name="adj2" fmla="val 20953997"/>
            </a:avLst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Arc 18"/>
          <p:cNvSpPr/>
          <p:nvPr/>
        </p:nvSpPr>
        <p:spPr>
          <a:xfrm rot="8548271">
            <a:off x="6465765" y="5054597"/>
            <a:ext cx="352612" cy="388470"/>
          </a:xfrm>
          <a:prstGeom prst="arc">
            <a:avLst>
              <a:gd name="adj1" fmla="val 16456085"/>
              <a:gd name="adj2" fmla="val 21061722"/>
            </a:avLst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Arc 19"/>
          <p:cNvSpPr/>
          <p:nvPr/>
        </p:nvSpPr>
        <p:spPr>
          <a:xfrm rot="8399033">
            <a:off x="6690174" y="5086590"/>
            <a:ext cx="352612" cy="388470"/>
          </a:xfrm>
          <a:prstGeom prst="arc">
            <a:avLst>
              <a:gd name="adj1" fmla="val 16200000"/>
              <a:gd name="adj2" fmla="val 21074094"/>
            </a:avLst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Arc 20"/>
          <p:cNvSpPr/>
          <p:nvPr/>
        </p:nvSpPr>
        <p:spPr>
          <a:xfrm rot="11198075">
            <a:off x="5182449" y="4273462"/>
            <a:ext cx="352612" cy="388470"/>
          </a:xfrm>
          <a:prstGeom prst="arc">
            <a:avLst>
              <a:gd name="adj1" fmla="val 16925419"/>
              <a:gd name="adj2" fmla="val 21087943"/>
            </a:avLst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Arc 21"/>
          <p:cNvSpPr/>
          <p:nvPr/>
        </p:nvSpPr>
        <p:spPr>
          <a:xfrm rot="11198075">
            <a:off x="5081705" y="4106266"/>
            <a:ext cx="352612" cy="388470"/>
          </a:xfrm>
          <a:prstGeom prst="arc">
            <a:avLst>
              <a:gd name="adj1" fmla="val 17221124"/>
              <a:gd name="adj2" fmla="val 21045950"/>
            </a:avLst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Arc 22"/>
          <p:cNvSpPr/>
          <p:nvPr/>
        </p:nvSpPr>
        <p:spPr>
          <a:xfrm rot="12042243">
            <a:off x="5032729" y="3977866"/>
            <a:ext cx="352612" cy="388470"/>
          </a:xfrm>
          <a:prstGeom prst="arc">
            <a:avLst>
              <a:gd name="adj1" fmla="val 17449538"/>
              <a:gd name="adj2" fmla="val 21246263"/>
            </a:avLst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Arc 23"/>
          <p:cNvSpPr/>
          <p:nvPr/>
        </p:nvSpPr>
        <p:spPr>
          <a:xfrm rot="12042243">
            <a:off x="4986357" y="3783325"/>
            <a:ext cx="352612" cy="388470"/>
          </a:xfrm>
          <a:prstGeom prst="arc">
            <a:avLst>
              <a:gd name="adj1" fmla="val 17420766"/>
              <a:gd name="adj2" fmla="val 20805573"/>
            </a:avLst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Arc 24"/>
          <p:cNvSpPr/>
          <p:nvPr/>
        </p:nvSpPr>
        <p:spPr>
          <a:xfrm rot="11624641">
            <a:off x="4970172" y="3662400"/>
            <a:ext cx="352612" cy="388470"/>
          </a:xfrm>
          <a:prstGeom prst="arc">
            <a:avLst>
              <a:gd name="adj1" fmla="val 18893616"/>
              <a:gd name="adj2" fmla="val 0"/>
            </a:avLst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" name="Straight Arrow Connector 9"/>
          <p:cNvCxnSpPr/>
          <p:nvPr/>
        </p:nvCxnSpPr>
        <p:spPr>
          <a:xfrm flipV="1">
            <a:off x="5442626" y="5190323"/>
            <a:ext cx="370728" cy="534202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2" name="Elbow Connector 11"/>
          <p:cNvCxnSpPr/>
          <p:nvPr/>
        </p:nvCxnSpPr>
        <p:spPr>
          <a:xfrm rot="10800000">
            <a:off x="5060444" y="4087196"/>
            <a:ext cx="2031350" cy="328928"/>
          </a:xfrm>
          <a:prstGeom prst="bentConnector3">
            <a:avLst/>
          </a:prstGeom>
          <a:ln>
            <a:solidFill>
              <a:srgbClr val="FF0000"/>
            </a:solidFill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9" name="Elbow Connector 28"/>
          <p:cNvCxnSpPr>
            <a:endCxn id="17" idx="2"/>
          </p:cNvCxnSpPr>
          <p:nvPr/>
        </p:nvCxnSpPr>
        <p:spPr>
          <a:xfrm rot="5400000">
            <a:off x="6245803" y="4470193"/>
            <a:ext cx="900060" cy="791922"/>
          </a:xfrm>
          <a:prstGeom prst="bentConnector3">
            <a:avLst/>
          </a:prstGeom>
          <a:ln>
            <a:solidFill>
              <a:srgbClr val="FF0000"/>
            </a:solidFill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4588300" y="5756887"/>
            <a:ext cx="181878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/>
              <a:t>Surface to be machined</a:t>
            </a:r>
            <a:endParaRPr lang="en-US" sz="1400" b="1" dirty="0"/>
          </a:p>
        </p:txBody>
      </p:sp>
      <p:sp>
        <p:nvSpPr>
          <p:cNvPr id="31" name="TextBox 30"/>
          <p:cNvSpPr txBox="1"/>
          <p:nvPr/>
        </p:nvSpPr>
        <p:spPr>
          <a:xfrm>
            <a:off x="6524076" y="3444588"/>
            <a:ext cx="2295246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/>
              <a:t>Round inserts can rough a part closer to the finish dimension with less variation of the stock left on the part</a:t>
            </a:r>
            <a:endParaRPr lang="en-US" sz="1400" b="1" dirty="0"/>
          </a:p>
        </p:txBody>
      </p:sp>
    </p:spTree>
    <p:extLst>
      <p:ext uri="{BB962C8B-B14F-4D97-AF65-F5344CB8AC3E}">
        <p14:creationId xmlns:p14="http://schemas.microsoft.com/office/powerpoint/2010/main" val="842240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Entry Angle of Insert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As covered previously there are three entry angles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lvl="1"/>
            <a:r>
              <a:rPr lang="en-US" dirty="0"/>
              <a:t>Positive </a:t>
            </a:r>
          </a:p>
          <a:p>
            <a:pPr lvl="1"/>
            <a:r>
              <a:rPr lang="en-US" dirty="0"/>
              <a:t>Neutral </a:t>
            </a:r>
          </a:p>
          <a:p>
            <a:pPr lvl="1"/>
            <a:r>
              <a:rPr lang="en-US" dirty="0"/>
              <a:t>Negative</a:t>
            </a:r>
          </a:p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F97E1-11E3-4FDA-9BDE-E97A8136029E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7887467" y="2320924"/>
            <a:ext cx="1080909" cy="4097867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6050042" y="3588336"/>
            <a:ext cx="2192866" cy="2201334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 rot="1994289">
            <a:off x="7589515" y="3610783"/>
            <a:ext cx="203200" cy="4063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Content Placeholder 3"/>
          <p:cNvSpPr txBox="1">
            <a:spLocks/>
          </p:cNvSpPr>
          <p:nvPr/>
        </p:nvSpPr>
        <p:spPr>
          <a:xfrm>
            <a:off x="3431904" y="5776854"/>
            <a:ext cx="2618138" cy="4547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83464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6012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3444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50876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8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0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25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4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3" charset="2"/>
              <a:buNone/>
            </a:pPr>
            <a:r>
              <a:rPr lang="en-US" b="1" dirty="0" smtClean="0">
                <a:hlinkClick r:id="rId2"/>
              </a:rPr>
              <a:t>Cutter Position</a:t>
            </a:r>
            <a:endParaRPr lang="en-US" b="1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11894" y="5773409"/>
            <a:ext cx="1220010" cy="4098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7982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2575" y="927099"/>
            <a:ext cx="6343202" cy="709865"/>
          </a:xfrm>
        </p:spPr>
        <p:txBody>
          <a:bodyPr/>
          <a:lstStyle/>
          <a:p>
            <a:r>
              <a:rPr lang="en-US" dirty="0" smtClean="0"/>
              <a:t>Insert Entry Angles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195" y="2328333"/>
            <a:ext cx="3636981" cy="4083050"/>
          </a:xfrm>
        </p:spPr>
        <p:txBody>
          <a:bodyPr/>
          <a:lstStyle/>
          <a:p>
            <a:r>
              <a:rPr lang="en-US" dirty="0" smtClean="0"/>
              <a:t>Three insert entry angles</a:t>
            </a:r>
          </a:p>
          <a:p>
            <a:pPr lvl="1"/>
            <a:r>
              <a:rPr lang="en-US" dirty="0" smtClean="0"/>
              <a:t>Positive </a:t>
            </a:r>
          </a:p>
          <a:p>
            <a:pPr lvl="1"/>
            <a:r>
              <a:rPr lang="en-US" dirty="0" smtClean="0"/>
              <a:t>Neutral </a:t>
            </a:r>
          </a:p>
          <a:p>
            <a:pPr lvl="1"/>
            <a:r>
              <a:rPr lang="en-US" dirty="0" smtClean="0"/>
              <a:t>Negative</a:t>
            </a:r>
          </a:p>
          <a:p>
            <a:r>
              <a:rPr lang="en-US" dirty="0" smtClean="0"/>
              <a:t>Not the picture on the right</a:t>
            </a:r>
          </a:p>
          <a:p>
            <a:pPr lvl="1"/>
            <a:r>
              <a:rPr lang="en-US" dirty="0" smtClean="0"/>
              <a:t>The cutter’s radial engagement is at less then 50% of the tool</a:t>
            </a:r>
          </a:p>
          <a:p>
            <a:pPr lvl="1"/>
            <a:r>
              <a:rPr lang="en-US" dirty="0" smtClean="0"/>
              <a:t>This means the insert enters with a positive rake angle</a:t>
            </a:r>
          </a:p>
          <a:p>
            <a:pPr lvl="2"/>
            <a:r>
              <a:rPr lang="en-US" dirty="0" smtClean="0"/>
              <a:t>This the entry angle we want to always try and maintain</a:t>
            </a:r>
          </a:p>
        </p:txBody>
      </p:sp>
      <p:sp>
        <p:nvSpPr>
          <p:cNvPr id="11" name="Content Placeholder 3"/>
          <p:cNvSpPr>
            <a:spLocks noGrp="1"/>
          </p:cNvSpPr>
          <p:nvPr>
            <p:ph sz="quarter" idx="4"/>
          </p:nvPr>
        </p:nvSpPr>
        <p:spPr>
          <a:xfrm>
            <a:off x="3751450" y="2335741"/>
            <a:ext cx="2466978" cy="4083050"/>
          </a:xfrm>
        </p:spPr>
        <p:txBody>
          <a:bodyPr>
            <a:normAutofit lnSpcReduction="10000"/>
          </a:bodyPr>
          <a:lstStyle/>
          <a:p>
            <a:r>
              <a:rPr lang="en-US" sz="1400" b="1" dirty="0" smtClean="0"/>
              <a:t>Positive Entry Attributes:</a:t>
            </a:r>
          </a:p>
          <a:p>
            <a:pPr lvl="1"/>
            <a:r>
              <a:rPr lang="en-US" sz="1400" dirty="0" smtClean="0"/>
              <a:t>Creates very little vibration/shock</a:t>
            </a:r>
          </a:p>
          <a:p>
            <a:pPr lvl="1"/>
            <a:r>
              <a:rPr lang="en-US" sz="1400" dirty="0" smtClean="0"/>
              <a:t>Edge of insert contacts part before the face</a:t>
            </a:r>
          </a:p>
          <a:p>
            <a:pPr lvl="1"/>
            <a:r>
              <a:rPr lang="en-US" sz="1400" dirty="0" smtClean="0"/>
              <a:t>Chips are cut rather then sheared from the part</a:t>
            </a:r>
          </a:p>
          <a:p>
            <a:pPr lvl="1"/>
            <a:r>
              <a:rPr lang="en-US" sz="1400" dirty="0" smtClean="0"/>
              <a:t>Less pressure means faster speeds, feeds, better tool life, less horsepower consumption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F97E1-11E3-4FDA-9BDE-E97A8136029E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7887467" y="2320924"/>
            <a:ext cx="1080909" cy="4097867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6050042" y="3588336"/>
            <a:ext cx="2192866" cy="2201334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 rot="1994289">
            <a:off x="7589515" y="3610783"/>
            <a:ext cx="203200" cy="4063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130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39" y="927099"/>
            <a:ext cx="6716179" cy="709865"/>
          </a:xfrm>
        </p:spPr>
        <p:txBody>
          <a:bodyPr/>
          <a:lstStyle/>
          <a:p>
            <a:r>
              <a:rPr lang="en-US" dirty="0" smtClean="0"/>
              <a:t>Roughing?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66439" y="2489200"/>
            <a:ext cx="3636981" cy="3530601"/>
          </a:xfrm>
        </p:spPr>
        <p:txBody>
          <a:bodyPr>
            <a:normAutofit/>
          </a:bodyPr>
          <a:lstStyle/>
          <a:p>
            <a:r>
              <a:rPr lang="en-US" dirty="0" smtClean="0"/>
              <a:t>There are a number of strategies we will cover that will help improve tool life, surface finish , and increase feedrates while roughing</a:t>
            </a:r>
          </a:p>
          <a:p>
            <a:r>
              <a:rPr lang="en-US" dirty="0" smtClean="0"/>
              <a:t>Sounds like a real losing situation!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F97E1-11E3-4FDA-9BDE-E97A8136029E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4150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39" y="927099"/>
            <a:ext cx="6716179" cy="709865"/>
          </a:xfrm>
        </p:spPr>
        <p:txBody>
          <a:bodyPr/>
          <a:lstStyle/>
          <a:p>
            <a:r>
              <a:rPr lang="en-US" dirty="0" smtClean="0"/>
              <a:t>Roll In Technique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66439" y="2489200"/>
            <a:ext cx="3636981" cy="3530601"/>
          </a:xfrm>
        </p:spPr>
        <p:txBody>
          <a:bodyPr>
            <a:normAutofit/>
          </a:bodyPr>
          <a:lstStyle/>
          <a:p>
            <a:r>
              <a:rPr lang="en-US" dirty="0" smtClean="0"/>
              <a:t>This is mainly used with shell/face mills</a:t>
            </a:r>
          </a:p>
          <a:p>
            <a:pPr lvl="1"/>
            <a:r>
              <a:rPr lang="en-US" dirty="0" smtClean="0"/>
              <a:t>This method should be used with any cutter entering the side of the part</a:t>
            </a:r>
          </a:p>
          <a:p>
            <a:r>
              <a:rPr lang="en-US" dirty="0" smtClean="0"/>
              <a:t>The idea is not to shock the inserts on entry of the cut</a:t>
            </a:r>
          </a:p>
          <a:p>
            <a:r>
              <a:rPr lang="en-US" dirty="0" smtClean="0"/>
              <a:t>By rolling into the cut the load is gradually picked up by the cutter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F97E1-11E3-4FDA-9BDE-E97A8136029E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5746272" y="4615131"/>
            <a:ext cx="2803584" cy="1604513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5" name="Oval 4"/>
          <p:cNvSpPr/>
          <p:nvPr/>
        </p:nvSpPr>
        <p:spPr>
          <a:xfrm>
            <a:off x="4610586" y="5188679"/>
            <a:ext cx="1071956" cy="1028920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4612866" y="4976005"/>
            <a:ext cx="1069676" cy="1043796"/>
          </a:xfrm>
          <a:prstGeom prst="ellipse">
            <a:avLst/>
          </a:prstGeom>
          <a:solidFill>
            <a:schemeClr val="bg2">
              <a:lumMod val="75000"/>
            </a:schemeClr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/>
          <p:cNvSpPr/>
          <p:nvPr/>
        </p:nvSpPr>
        <p:spPr>
          <a:xfrm>
            <a:off x="4651354" y="4773118"/>
            <a:ext cx="1069676" cy="1043796"/>
          </a:xfrm>
          <a:prstGeom prst="ellipse">
            <a:avLst/>
          </a:prstGeom>
          <a:solidFill>
            <a:schemeClr val="bg2">
              <a:lumMod val="75000"/>
            </a:schemeClr>
          </a:solidFill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/>
          <p:cNvSpPr/>
          <p:nvPr/>
        </p:nvSpPr>
        <p:spPr>
          <a:xfrm>
            <a:off x="4717364" y="4560444"/>
            <a:ext cx="1069676" cy="1043796"/>
          </a:xfrm>
          <a:prstGeom prst="ellipse">
            <a:avLst/>
          </a:prstGeom>
          <a:solidFill>
            <a:schemeClr val="bg2">
              <a:lumMod val="75000"/>
            </a:schemeClr>
          </a:solidFill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/>
          <p:nvPr/>
        </p:nvSpPr>
        <p:spPr>
          <a:xfrm>
            <a:off x="4846197" y="4373592"/>
            <a:ext cx="1069676" cy="1043796"/>
          </a:xfrm>
          <a:prstGeom prst="ellipse">
            <a:avLst/>
          </a:prstGeom>
          <a:solidFill>
            <a:schemeClr val="bg2">
              <a:lumMod val="75000"/>
            </a:schemeClr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/>
          <p:cNvSpPr/>
          <p:nvPr/>
        </p:nvSpPr>
        <p:spPr>
          <a:xfrm>
            <a:off x="5019768" y="4259238"/>
            <a:ext cx="1069676" cy="1043796"/>
          </a:xfrm>
          <a:prstGeom prst="ellipse">
            <a:avLst/>
          </a:prstGeom>
          <a:solidFill>
            <a:schemeClr val="bg2">
              <a:lumMod val="75000"/>
            </a:schemeClr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/>
          <p:cNvSpPr/>
          <p:nvPr/>
        </p:nvSpPr>
        <p:spPr>
          <a:xfrm>
            <a:off x="5227016" y="4195646"/>
            <a:ext cx="1069676" cy="1043796"/>
          </a:xfrm>
          <a:prstGeom prst="ellipse">
            <a:avLst/>
          </a:prstGeom>
          <a:solidFill>
            <a:schemeClr val="bg2">
              <a:lumMod val="75000"/>
            </a:schemeClr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/>
          <p:cNvSpPr/>
          <p:nvPr/>
        </p:nvSpPr>
        <p:spPr>
          <a:xfrm>
            <a:off x="5400136" y="4163850"/>
            <a:ext cx="1069676" cy="1043796"/>
          </a:xfrm>
          <a:prstGeom prst="ellipse">
            <a:avLst/>
          </a:prstGeom>
          <a:solidFill>
            <a:schemeClr val="bg2">
              <a:lumMod val="75000"/>
            </a:schemeClr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5620294" y="4144883"/>
            <a:ext cx="1069676" cy="1043796"/>
          </a:xfrm>
          <a:prstGeom prst="ellipse">
            <a:avLst/>
          </a:prstGeom>
          <a:solidFill>
            <a:schemeClr val="bg2">
              <a:lumMod val="75000"/>
            </a:schemeClr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Content Placeholder 3"/>
          <p:cNvSpPr txBox="1">
            <a:spLocks/>
          </p:cNvSpPr>
          <p:nvPr/>
        </p:nvSpPr>
        <p:spPr>
          <a:xfrm>
            <a:off x="6089444" y="3113918"/>
            <a:ext cx="2196166" cy="4064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83464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6012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3444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50876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8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0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25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4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3" charset="2"/>
              <a:buNone/>
            </a:pPr>
            <a:r>
              <a:rPr lang="en-US" b="1" dirty="0" smtClean="0">
                <a:hlinkClick r:id="rId2"/>
              </a:rPr>
              <a:t>Roll in Techniques</a:t>
            </a:r>
            <a:endParaRPr lang="en-US" b="1" dirty="0"/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9434" y="3110473"/>
            <a:ext cx="1220010" cy="4098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6515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39" y="927099"/>
            <a:ext cx="6716179" cy="709865"/>
          </a:xfrm>
        </p:spPr>
        <p:txBody>
          <a:bodyPr/>
          <a:lstStyle/>
          <a:p>
            <a:r>
              <a:rPr lang="en-US" dirty="0" smtClean="0"/>
              <a:t>Dynamic Face Mill </a:t>
            </a:r>
            <a:r>
              <a:rPr lang="en-US" dirty="0" err="1" smtClean="0"/>
              <a:t>ToolPath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66439" y="2489200"/>
            <a:ext cx="3636981" cy="3530601"/>
          </a:xfrm>
        </p:spPr>
        <p:txBody>
          <a:bodyPr>
            <a:normAutofit/>
          </a:bodyPr>
          <a:lstStyle/>
          <a:p>
            <a:r>
              <a:rPr lang="en-US" dirty="0" smtClean="0"/>
              <a:t>This tool path rolls into the cut</a:t>
            </a:r>
          </a:p>
          <a:p>
            <a:r>
              <a:rPr lang="en-US" dirty="0" smtClean="0"/>
              <a:t>Dynamic toolpaths maintain engagement in the cut until the cut is done</a:t>
            </a:r>
          </a:p>
          <a:p>
            <a:r>
              <a:rPr lang="en-US" dirty="0" smtClean="0"/>
              <a:t>This maintains the same surface finish thru out the cut</a:t>
            </a:r>
          </a:p>
          <a:p>
            <a:r>
              <a:rPr lang="en-US" dirty="0" smtClean="0"/>
              <a:t>Can possibility eliminate the need for a finish pass, even with heavier DOC</a:t>
            </a:r>
          </a:p>
          <a:p>
            <a:endParaRPr lang="en-US" dirty="0"/>
          </a:p>
        </p:txBody>
      </p:sp>
      <p:pic>
        <p:nvPicPr>
          <p:cNvPr id="10" name="Content Placeholder 9"/>
          <p:cNvPicPr>
            <a:picLocks noGrp="1" noChangeAspect="1"/>
          </p:cNvPicPr>
          <p:nvPr>
            <p:ph sz="quarter" idx="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4932" y="2489200"/>
            <a:ext cx="4366466" cy="2747034"/>
          </a:xfrm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F97E1-11E3-4FDA-9BDE-E97A8136029E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8" name="Content Placeholder 3"/>
          <p:cNvSpPr txBox="1">
            <a:spLocks/>
          </p:cNvSpPr>
          <p:nvPr/>
        </p:nvSpPr>
        <p:spPr>
          <a:xfrm>
            <a:off x="5985535" y="5861110"/>
            <a:ext cx="2618138" cy="4547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83464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6012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3444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50876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8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0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25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4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3" charset="2"/>
              <a:buNone/>
            </a:pPr>
            <a:r>
              <a:rPr lang="en-US" b="1" dirty="0" smtClean="0">
                <a:hlinkClick r:id="rId3"/>
              </a:rPr>
              <a:t>Dynamic Face Milling</a:t>
            </a:r>
            <a:endParaRPr lang="en-US" b="1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5525" y="5857665"/>
            <a:ext cx="1220010" cy="4098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3889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Entering A Pocket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0" y="1993965"/>
            <a:ext cx="3636980" cy="759290"/>
          </a:xfrm>
        </p:spPr>
        <p:txBody>
          <a:bodyPr/>
          <a:lstStyle/>
          <a:p>
            <a:pPr algn="ctr"/>
            <a:r>
              <a:rPr lang="en-US" b="1" dirty="0" smtClean="0"/>
              <a:t>Ramping</a:t>
            </a:r>
            <a:endParaRPr lang="en-US" b="1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30706" y="2753255"/>
            <a:ext cx="3636981" cy="3440511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Ramping is a common method to enter a pocket </a:t>
            </a:r>
          </a:p>
          <a:p>
            <a:r>
              <a:rPr lang="en-US" dirty="0" smtClean="0"/>
              <a:t>This avoids plunging the tool which creates tool pressure and poor chip evacuation</a:t>
            </a:r>
          </a:p>
          <a:p>
            <a:r>
              <a:rPr lang="en-US" dirty="0" smtClean="0"/>
              <a:t>Helix and Linear Ramps are often used</a:t>
            </a:r>
          </a:p>
          <a:p>
            <a:r>
              <a:rPr lang="en-US" dirty="0" smtClean="0"/>
              <a:t>Most parameters can be manually controlled with ramping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7486" y="4942854"/>
            <a:ext cx="4625738" cy="759290"/>
          </a:xfrm>
        </p:spPr>
        <p:txBody>
          <a:bodyPr/>
          <a:lstStyle/>
          <a:p>
            <a:pPr algn="ctr"/>
            <a:r>
              <a:rPr lang="en-US" sz="1400" dirty="0" smtClean="0"/>
              <a:t>Note that parameters like radius size, clearances from walls, and plunge angles can all be controlled in the CAM system</a:t>
            </a:r>
            <a:endParaRPr lang="en-US" sz="1400" dirty="0"/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sz="quarter" idx="4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37" r="4757"/>
          <a:stretch/>
        </p:blipFill>
        <p:spPr>
          <a:xfrm>
            <a:off x="4433977" y="2528803"/>
            <a:ext cx="4539045" cy="2258858"/>
          </a:xfrm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F97E1-11E3-4FDA-9BDE-E97A8136029E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4427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Entering A Pocket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39" y="2275266"/>
            <a:ext cx="3636980" cy="469364"/>
          </a:xfrm>
        </p:spPr>
        <p:txBody>
          <a:bodyPr/>
          <a:lstStyle/>
          <a:p>
            <a:pPr algn="ctr"/>
            <a:r>
              <a:rPr lang="en-US" b="1" dirty="0" smtClean="0"/>
              <a:t>Ramping</a:t>
            </a:r>
            <a:endParaRPr lang="en-US" b="1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66439" y="2874026"/>
            <a:ext cx="3636981" cy="3198970"/>
          </a:xfrm>
        </p:spPr>
        <p:txBody>
          <a:bodyPr>
            <a:normAutofit/>
          </a:bodyPr>
          <a:lstStyle/>
          <a:p>
            <a:r>
              <a:rPr lang="en-US" dirty="0" smtClean="0"/>
              <a:t>Most </a:t>
            </a:r>
            <a:r>
              <a:rPr lang="en-US" dirty="0" err="1" smtClean="0"/>
              <a:t>insertable</a:t>
            </a:r>
            <a:r>
              <a:rPr lang="en-US" dirty="0" smtClean="0"/>
              <a:t> cutters used are not center cutting</a:t>
            </a:r>
          </a:p>
          <a:p>
            <a:r>
              <a:rPr lang="en-US" dirty="0" smtClean="0"/>
              <a:t>These tools can still ramp as long as the plunge angle is less then 3°</a:t>
            </a:r>
          </a:p>
          <a:p>
            <a:r>
              <a:rPr lang="en-US" dirty="0" smtClean="0"/>
              <a:t>When helical ramping the radius must be large enough to inserts pass through the center of the cut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857336" y="5094377"/>
            <a:ext cx="2793743" cy="759290"/>
          </a:xfrm>
        </p:spPr>
        <p:txBody>
          <a:bodyPr/>
          <a:lstStyle/>
          <a:p>
            <a:pPr algn="ctr"/>
            <a:r>
              <a:rPr lang="en-US" sz="1400" dirty="0" smtClean="0"/>
              <a:t>Note that the cutter above is not center cutting</a:t>
            </a:r>
            <a:endParaRPr lang="en-US" sz="1400" dirty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sz="quarter" idx="4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6729" y="2421915"/>
            <a:ext cx="1897541" cy="2771775"/>
          </a:xfrm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F97E1-11E3-4FDA-9BDE-E97A8136029E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3559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Milling a Slot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0" y="1795558"/>
            <a:ext cx="3636980" cy="759290"/>
          </a:xfrm>
        </p:spPr>
        <p:txBody>
          <a:bodyPr/>
          <a:lstStyle/>
          <a:p>
            <a:pPr algn="ctr"/>
            <a:r>
              <a:rPr lang="en-US" b="1" dirty="0" smtClean="0"/>
              <a:t>Linear Move</a:t>
            </a:r>
            <a:endParaRPr lang="en-US" b="1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66440" y="2568432"/>
            <a:ext cx="3636981" cy="2766213"/>
          </a:xfrm>
        </p:spPr>
        <p:txBody>
          <a:bodyPr/>
          <a:lstStyle/>
          <a:p>
            <a:r>
              <a:rPr lang="en-US" dirty="0" smtClean="0"/>
              <a:t>Traditionally done to mill a slot</a:t>
            </a:r>
          </a:p>
          <a:p>
            <a:r>
              <a:rPr lang="en-US" dirty="0" smtClean="0"/>
              <a:t>May take 2-4 depth cuts </a:t>
            </a:r>
          </a:p>
          <a:p>
            <a:r>
              <a:rPr lang="en-US" dirty="0" smtClean="0"/>
              <a:t>Needs finish passes to finish walls of slot</a:t>
            </a:r>
          </a:p>
          <a:p>
            <a:r>
              <a:rPr lang="en-US" dirty="0" smtClean="0"/>
              <a:t>Unpredictable tool life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0581" y="1781618"/>
            <a:ext cx="3636979" cy="759290"/>
          </a:xfrm>
        </p:spPr>
        <p:txBody>
          <a:bodyPr/>
          <a:lstStyle/>
          <a:p>
            <a:pPr algn="ctr"/>
            <a:r>
              <a:rPr lang="en-US" b="1" dirty="0" smtClean="0"/>
              <a:t>Peel Milling</a:t>
            </a:r>
            <a:endParaRPr lang="en-US" b="1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864" y="2579051"/>
            <a:ext cx="3636980" cy="2771311"/>
          </a:xfrm>
        </p:spPr>
        <p:txBody>
          <a:bodyPr/>
          <a:lstStyle/>
          <a:p>
            <a:r>
              <a:rPr lang="en-US" dirty="0" smtClean="0"/>
              <a:t>Utilizes low radial engagement with large axial engagement</a:t>
            </a:r>
          </a:p>
          <a:p>
            <a:r>
              <a:rPr lang="en-US" dirty="0" smtClean="0"/>
              <a:t>Can often rough and finish a slot in one pass</a:t>
            </a:r>
          </a:p>
          <a:p>
            <a:r>
              <a:rPr lang="en-US" dirty="0" smtClean="0"/>
              <a:t>Very predictable tool life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F97E1-11E3-4FDA-9BDE-E97A8136029E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70288" y="5020573"/>
            <a:ext cx="3650422" cy="17061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4014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Milling a Slot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0" y="1795558"/>
            <a:ext cx="3636980" cy="759290"/>
          </a:xfrm>
        </p:spPr>
        <p:txBody>
          <a:bodyPr/>
          <a:lstStyle/>
          <a:p>
            <a:pPr algn="ctr"/>
            <a:r>
              <a:rPr lang="en-US" b="1" dirty="0" smtClean="0"/>
              <a:t>Peel Milling</a:t>
            </a:r>
            <a:endParaRPr lang="en-US" b="1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66440" y="2568432"/>
            <a:ext cx="3636981" cy="3840994"/>
          </a:xfrm>
        </p:spPr>
        <p:txBody>
          <a:bodyPr>
            <a:normAutofit/>
          </a:bodyPr>
          <a:lstStyle/>
          <a:p>
            <a:r>
              <a:rPr lang="en-US" dirty="0" smtClean="0"/>
              <a:t>Toolpath is programmed to arc into cut</a:t>
            </a:r>
          </a:p>
          <a:p>
            <a:r>
              <a:rPr lang="en-US" dirty="0" smtClean="0"/>
              <a:t>Then cuts linearly across the slot</a:t>
            </a:r>
          </a:p>
          <a:p>
            <a:r>
              <a:rPr lang="en-US" dirty="0" smtClean="0"/>
              <a:t>Arcs out of the cut</a:t>
            </a:r>
          </a:p>
          <a:p>
            <a:r>
              <a:rPr lang="en-US" dirty="0" smtClean="0"/>
              <a:t>Can be programmed with a z micro lift to tool does not rub as it rapids across the part to enter the cut again</a:t>
            </a:r>
            <a:endParaRPr lang="en-US" dirty="0"/>
          </a:p>
        </p:txBody>
      </p:sp>
      <p:pic>
        <p:nvPicPr>
          <p:cNvPr id="10" name="Content Placeholder 9"/>
          <p:cNvPicPr>
            <a:picLocks noGrp="1" noChangeAspect="1"/>
          </p:cNvPicPr>
          <p:nvPr>
            <p:ph sz="quarter" idx="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75500" y="2809972"/>
            <a:ext cx="4313894" cy="2413911"/>
          </a:xfrm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F97E1-11E3-4FDA-9BDE-E97A8136029E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195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Avoiding Radial Burial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39" y="2084148"/>
            <a:ext cx="3636980" cy="759290"/>
          </a:xfrm>
        </p:spPr>
        <p:txBody>
          <a:bodyPr/>
          <a:lstStyle/>
          <a:p>
            <a:pPr algn="ctr"/>
            <a:r>
              <a:rPr lang="en-US" dirty="0" err="1" smtClean="0"/>
              <a:t>Trochoidal</a:t>
            </a:r>
            <a:r>
              <a:rPr lang="en-US" dirty="0" smtClean="0"/>
              <a:t> Cuts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66439" y="2843438"/>
            <a:ext cx="3636981" cy="3358954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When entering corners full radial engagement happens</a:t>
            </a:r>
          </a:p>
          <a:p>
            <a:r>
              <a:rPr lang="en-US" dirty="0" smtClean="0"/>
              <a:t>This causes stress on the endmill </a:t>
            </a:r>
          </a:p>
          <a:p>
            <a:pPr lvl="1"/>
            <a:r>
              <a:rPr lang="en-US" dirty="0"/>
              <a:t>Reduces tool life</a:t>
            </a:r>
          </a:p>
          <a:p>
            <a:pPr lvl="1"/>
            <a:r>
              <a:rPr lang="en-US" dirty="0"/>
              <a:t>Increase spindle load</a:t>
            </a:r>
          </a:p>
          <a:p>
            <a:pPr lvl="1"/>
            <a:r>
              <a:rPr lang="en-US" dirty="0"/>
              <a:t>Increased </a:t>
            </a:r>
            <a:r>
              <a:rPr lang="en-US" dirty="0" smtClean="0"/>
              <a:t>chatter</a:t>
            </a:r>
          </a:p>
          <a:p>
            <a:r>
              <a:rPr lang="en-US" dirty="0" err="1" smtClean="0"/>
              <a:t>Trochoidal</a:t>
            </a:r>
            <a:r>
              <a:rPr lang="en-US" dirty="0" smtClean="0"/>
              <a:t> cuts can be used to “loop” into a corner or radius</a:t>
            </a:r>
          </a:p>
          <a:p>
            <a:pPr lvl="1"/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49750" y="5743762"/>
            <a:ext cx="3636979" cy="759290"/>
          </a:xfrm>
        </p:spPr>
        <p:txBody>
          <a:bodyPr/>
          <a:lstStyle/>
          <a:p>
            <a:pPr algn="ctr"/>
            <a:r>
              <a:rPr lang="en-US" sz="1800" dirty="0"/>
              <a:t>Entering a corner can double a tools radial engagement</a:t>
            </a:r>
          </a:p>
          <a:p>
            <a:endParaRPr lang="en-US" dirty="0"/>
          </a:p>
        </p:txBody>
      </p:sp>
      <p:pic>
        <p:nvPicPr>
          <p:cNvPr id="8" name="Content Placeholder 1"/>
          <p:cNvPicPr>
            <a:picLocks noGrp="1" noChangeAspect="1"/>
          </p:cNvPicPr>
          <p:nvPr>
            <p:ph sz="quarter" idx="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9750" y="2494298"/>
            <a:ext cx="3417988" cy="2771775"/>
          </a:xfrm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F97E1-11E3-4FDA-9BDE-E97A8136029E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5044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 Boardroom">
  <a:themeElements>
    <a:clrScheme name="Ion Boardroom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F9C9D"/>
      </a:accent5>
      <a:accent6>
        <a:srgbClr val="9E5E9B"/>
      </a:accent6>
      <a:hlink>
        <a:srgbClr val="58C1BA"/>
      </a:hlink>
      <a:folHlink>
        <a:srgbClr val="9DD0CB"/>
      </a:folHlink>
    </a:clrScheme>
    <a:fontScheme name="Ion Boardroom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 Boardroom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EC7F02AD-9687-440F-A9DF-FAA6F22270D7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1603</TotalTime>
  <Words>700</Words>
  <Application>Microsoft Office PowerPoint</Application>
  <PresentationFormat>On-screen Show (4:3)</PresentationFormat>
  <Paragraphs>107</Paragraphs>
  <Slides>13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8" baseType="lpstr">
      <vt:lpstr>Arial</vt:lpstr>
      <vt:lpstr>Calibri</vt:lpstr>
      <vt:lpstr>Century Gothic</vt:lpstr>
      <vt:lpstr>Wingdings 3</vt:lpstr>
      <vt:lpstr>Ion Boardroom</vt:lpstr>
      <vt:lpstr>PMT 330- 3-D CNC Milling</vt:lpstr>
      <vt:lpstr>Roughing?</vt:lpstr>
      <vt:lpstr>Roll In Technique</vt:lpstr>
      <vt:lpstr>Dynamic Face Mill ToolPath</vt:lpstr>
      <vt:lpstr>Entering A Pocket</vt:lpstr>
      <vt:lpstr>Entering A Pocket</vt:lpstr>
      <vt:lpstr>Milling a Slot</vt:lpstr>
      <vt:lpstr>Milling a Slot</vt:lpstr>
      <vt:lpstr>Avoiding Radial Burial</vt:lpstr>
      <vt:lpstr>Round Vs Square Inserts</vt:lpstr>
      <vt:lpstr>Round Vs Square Inserts</vt:lpstr>
      <vt:lpstr>Entry Angle of Insert</vt:lpstr>
      <vt:lpstr>Insert Entry Angles</vt:lpstr>
    </vt:vector>
  </TitlesOfParts>
  <Company>Central Maine Community College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PMT 330 Week 3</dc:title>
  <dc:creator>Watson, Devin K.</dc:creator>
  <cp:lastModifiedBy>Watson, Devin K.</cp:lastModifiedBy>
  <cp:revision>57</cp:revision>
  <dcterms:created xsi:type="dcterms:W3CDTF">2015-02-02T13:01:07Z</dcterms:created>
  <dcterms:modified xsi:type="dcterms:W3CDTF">2016-09-19T16:44:18Z</dcterms:modified>
  <cp:contentStatus/>
</cp:coreProperties>
</file>