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6" r:id="rId10"/>
    <p:sldId id="268" r:id="rId11"/>
    <p:sldId id="264" r:id="rId12"/>
    <p:sldId id="265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47F3BEE-F9B7-4D7A-89DB-958041C85934}">
          <p14:sldIdLst>
            <p14:sldId id="270"/>
            <p14:sldId id="257"/>
            <p14:sldId id="258"/>
            <p14:sldId id="260"/>
            <p14:sldId id="259"/>
            <p14:sldId id="261"/>
            <p14:sldId id="262"/>
            <p14:sldId id="263"/>
            <p14:sldId id="266"/>
            <p14:sldId id="268"/>
            <p14:sldId id="264"/>
            <p14:sldId id="265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6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120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53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7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9897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958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4645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214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685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86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997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120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80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86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30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324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6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25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65557-E1C1-4FA4-87E9-453E520C28B8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33FF5DA-BA9C-4D13-B6C5-BC5B9714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1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www.nsf.gov/awardsearch/showAward?AWD_ID=1800929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boy-cartoon-computer-desktop-1293959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egislacion.wikidot.com/delitos-informaticos" TargetMode="External"/><Relationship Id="rId4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boy-cartoon-computer-desktop-1293959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egislacion.wikidot.com/delitos-informaticos" TargetMode="External"/><Relationship Id="rId4" Type="http://schemas.openxmlformats.org/officeDocument/2006/relationships/image" Target="../media/image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thills@northweststate.edu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www.nl.northweststate.edu/camo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www.nsf.gov/awardsearch/showAward?AWD_ID=1800929" TargetMode="External"/><Relationship Id="rId4" Type="http://schemas.openxmlformats.org/officeDocument/2006/relationships/hyperlink" Target="mailto:mkwiatkowski@northweststate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94889-B301-4209-B207-AFB59DAAEA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4337" y="1265314"/>
            <a:ext cx="4299666" cy="3249131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800" dirty="0"/>
              <a:t>ICS Security</a:t>
            </a:r>
            <a:br>
              <a:rPr lang="en-US" sz="3800" dirty="0"/>
            </a:br>
            <a:r>
              <a:rPr lang="en-US" sz="3800" dirty="0"/>
              <a:t>Zoning</a:t>
            </a:r>
            <a:br>
              <a:rPr lang="en-US" sz="3800" dirty="0"/>
            </a:br>
            <a:br>
              <a:rPr lang="en-US" sz="3800" dirty="0"/>
            </a:br>
            <a:br>
              <a:rPr lang="en-US" sz="3800" dirty="0"/>
            </a:br>
            <a:endParaRPr lang="en-US" sz="3800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3E37F3B5-3BDE-4CBD-8E4F-B50614996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870" y="1111070"/>
            <a:ext cx="3765692" cy="37656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5495A8-64AA-4EB8-B1E6-630E37538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883" y="821748"/>
            <a:ext cx="3053665" cy="8981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1206FBA-4B2D-40E6-A942-C4FFD910ACFB}"/>
              </a:ext>
            </a:extLst>
          </p:cNvPr>
          <p:cNvSpPr txBox="1"/>
          <p:nvPr/>
        </p:nvSpPr>
        <p:spPr>
          <a:xfrm>
            <a:off x="2354215" y="4632943"/>
            <a:ext cx="5726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Made possible through support from the National Science Foundation (NSF) award number </a:t>
            </a:r>
            <a:r>
              <a:rPr lang="en-US" dirty="0">
                <a:hlinkClick r:id="rId5"/>
              </a:rPr>
              <a:t>1800929</a:t>
            </a:r>
            <a:endParaRPr lang="en-US" dirty="0"/>
          </a:p>
        </p:txBody>
      </p:sp>
      <p:pic>
        <p:nvPicPr>
          <p:cNvPr id="5" name="Picture 4" descr="NSF Logo">
            <a:extLst>
              <a:ext uri="{FF2B5EF4-FFF2-40B4-BE49-F238E27FC236}">
                <a16:creationId xmlns:a16="http://schemas.microsoft.com/office/drawing/2014/main" id="{A168890D-7623-46A3-97F5-38D91D8366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675" y="4514445"/>
            <a:ext cx="878735" cy="883328"/>
          </a:xfrm>
          <a:prstGeom prst="rect">
            <a:avLst/>
          </a:prstGeom>
        </p:spPr>
      </p:pic>
      <p:pic>
        <p:nvPicPr>
          <p:cNvPr id="8" name="Picture 7" descr="A black and white sign with a person in a circle&#10;&#10;Description automatically generated">
            <a:extLst>
              <a:ext uri="{FF2B5EF4-FFF2-40B4-BE49-F238E27FC236}">
                <a16:creationId xmlns:a16="http://schemas.microsoft.com/office/drawing/2014/main" id="{FDCAE34F-3EBE-BCE3-94BC-D80102A386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480" y="4741387"/>
            <a:ext cx="1227411" cy="42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28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A4582-29C7-4715-938E-3B8FD82C6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Segmentation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2C0307-A64A-463A-9D20-D8111BB5A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 segmentation can be done by logically separating a large network into smaller subnetworks using virtual LANs (VLANs)</a:t>
            </a:r>
          </a:p>
          <a:p>
            <a:endParaRPr lang="en-US" dirty="0"/>
          </a:p>
        </p:txBody>
      </p:sp>
      <p:grpSp>
        <p:nvGrpSpPr>
          <p:cNvPr id="12" name="Group 11" descr="Graphic showing a  single network being logically separated into three smaller subnets.">
            <a:extLst>
              <a:ext uri="{FF2B5EF4-FFF2-40B4-BE49-F238E27FC236}">
                <a16:creationId xmlns:a16="http://schemas.microsoft.com/office/drawing/2014/main" id="{B3FD5622-EA6F-4313-90AA-3FBFFC32DEDB}"/>
              </a:ext>
            </a:extLst>
          </p:cNvPr>
          <p:cNvGrpSpPr/>
          <p:nvPr/>
        </p:nvGrpSpPr>
        <p:grpSpPr>
          <a:xfrm>
            <a:off x="1947334" y="3006040"/>
            <a:ext cx="4555066" cy="3496360"/>
            <a:chOff x="1947334" y="3006040"/>
            <a:chExt cx="4555066" cy="349636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5C34F8B-B426-4E0B-9CC3-CCDF1858208F}"/>
                </a:ext>
              </a:extLst>
            </p:cNvPr>
            <p:cNvSpPr/>
            <p:nvPr/>
          </p:nvSpPr>
          <p:spPr>
            <a:xfrm>
              <a:off x="1947334" y="3006040"/>
              <a:ext cx="4555066" cy="349636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Single Network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7130387-E722-4D3D-B2CE-C73ADAD32022}"/>
                </a:ext>
              </a:extLst>
            </p:cNvPr>
            <p:cNvSpPr/>
            <p:nvPr/>
          </p:nvSpPr>
          <p:spPr>
            <a:xfrm>
              <a:off x="2917998" y="3429000"/>
              <a:ext cx="944882" cy="77216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Subnet</a:t>
              </a:r>
              <a:r>
                <a:rPr lang="en-US" dirty="0"/>
                <a:t> 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17AF6B7-343E-45B2-9038-AFFAE62841AB}"/>
                </a:ext>
              </a:extLst>
            </p:cNvPr>
            <p:cNvSpPr/>
            <p:nvPr/>
          </p:nvSpPr>
          <p:spPr>
            <a:xfrm>
              <a:off x="4503227" y="3429000"/>
              <a:ext cx="944882" cy="77216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Subnet</a:t>
              </a:r>
              <a:r>
                <a:rPr lang="en-US" dirty="0"/>
                <a:t> 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6B7B4E6-255D-4D6B-902E-A44A2ECF1302}"/>
                </a:ext>
              </a:extLst>
            </p:cNvPr>
            <p:cNvSpPr/>
            <p:nvPr/>
          </p:nvSpPr>
          <p:spPr>
            <a:xfrm>
              <a:off x="3752426" y="5253750"/>
              <a:ext cx="944882" cy="77216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Subnet</a:t>
              </a:r>
              <a:r>
                <a:rPr lang="en-US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7800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75B669-6FEE-4097-A92B-92594F961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0" y="609600"/>
            <a:ext cx="2930518" cy="1320800"/>
          </a:xfrm>
        </p:spPr>
        <p:txBody>
          <a:bodyPr anchor="ctr">
            <a:normAutofit/>
          </a:bodyPr>
          <a:lstStyle/>
          <a:p>
            <a:r>
              <a:rPr lang="en-US" sz="3300" dirty="0"/>
              <a:t>Network Segmentation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3C57A0-7F42-4C93-AC90-F353D8688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0" y="2160589"/>
            <a:ext cx="2930517" cy="3880773"/>
          </a:xfrm>
        </p:spPr>
        <p:txBody>
          <a:bodyPr>
            <a:normAutofit/>
          </a:bodyPr>
          <a:lstStyle/>
          <a:p>
            <a:r>
              <a:rPr lang="en-US" dirty="0"/>
              <a:t>Devices that exist on the same network segment CAN see one another's traffic potentially allowing a hacker to access sensitive data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20" name="Group 19" descr="Graphic showing a hacker viewing data when a single network segment is in use.">
            <a:extLst>
              <a:ext uri="{FF2B5EF4-FFF2-40B4-BE49-F238E27FC236}">
                <a16:creationId xmlns:a16="http://schemas.microsoft.com/office/drawing/2014/main" id="{0B8EC6BE-4FE5-4C12-8BAC-47ADF3274FA1}"/>
              </a:ext>
            </a:extLst>
          </p:cNvPr>
          <p:cNvGrpSpPr/>
          <p:nvPr/>
        </p:nvGrpSpPr>
        <p:grpSpPr>
          <a:xfrm>
            <a:off x="3478839" y="924560"/>
            <a:ext cx="6502400" cy="5659120"/>
            <a:chOff x="3478839" y="924560"/>
            <a:chExt cx="6502400" cy="565912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8E746EF-3A58-4A74-BECC-1FE55D9235F2}"/>
                </a:ext>
              </a:extLst>
            </p:cNvPr>
            <p:cNvSpPr/>
            <p:nvPr/>
          </p:nvSpPr>
          <p:spPr>
            <a:xfrm>
              <a:off x="3478839" y="924560"/>
              <a:ext cx="6502400" cy="5659120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6" name="Picture 15" descr="A picture containing computer&#10;&#10;Description automatically generated">
              <a:extLst>
                <a:ext uri="{FF2B5EF4-FFF2-40B4-BE49-F238E27FC236}">
                  <a16:creationId xmlns:a16="http://schemas.microsoft.com/office/drawing/2014/main" id="{5F131B73-95F2-4BF1-B942-E900CC24A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 flipH="1">
              <a:off x="3900874" y="2924900"/>
              <a:ext cx="1877874" cy="2075000"/>
            </a:xfrm>
            <a:prstGeom prst="rect">
              <a:avLst/>
            </a:prstGeom>
          </p:spPr>
        </p:pic>
        <p:pic>
          <p:nvPicPr>
            <p:cNvPr id="10" name="Picture 9" descr="A picture containing computer&#10;&#10;Description automatically generated">
              <a:extLst>
                <a:ext uri="{FF2B5EF4-FFF2-40B4-BE49-F238E27FC236}">
                  <a16:creationId xmlns:a16="http://schemas.microsoft.com/office/drawing/2014/main" id="{F8216534-E8A7-4F3C-B1E0-53DE751B9A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7416341" y="2924901"/>
              <a:ext cx="1877873" cy="2074999"/>
            </a:xfrm>
            <a:prstGeom prst="rect">
              <a:avLst/>
            </a:prstGeom>
          </p:spPr>
        </p:pic>
        <p:pic>
          <p:nvPicPr>
            <p:cNvPr id="7" name="Content Placeholder 10" descr="A drawing of a cartoon character&#10;&#10;Description automatically generated">
              <a:extLst>
                <a:ext uri="{FF2B5EF4-FFF2-40B4-BE49-F238E27FC236}">
                  <a16:creationId xmlns:a16="http://schemas.microsoft.com/office/drawing/2014/main" id="{89456FF7-F3D8-4A5F-9274-735162E22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5796060" y="1159721"/>
              <a:ext cx="1867959" cy="1867959"/>
            </a:xfrm>
            <a:prstGeom prst="rect">
              <a:avLst/>
            </a:prstGeom>
          </p:spPr>
        </p:pic>
        <p:sp>
          <p:nvSpPr>
            <p:cNvPr id="13" name="Arrow: Left-Right-Up 12">
              <a:extLst>
                <a:ext uri="{FF2B5EF4-FFF2-40B4-BE49-F238E27FC236}">
                  <a16:creationId xmlns:a16="http://schemas.microsoft.com/office/drawing/2014/main" id="{6C592769-5934-4DA3-BB12-BBFAE76EEE2E}"/>
                </a:ext>
              </a:extLst>
            </p:cNvPr>
            <p:cNvSpPr/>
            <p:nvPr/>
          </p:nvSpPr>
          <p:spPr>
            <a:xfrm>
              <a:off x="5887725" y="3027680"/>
              <a:ext cx="1412240" cy="1097280"/>
            </a:xfrm>
            <a:prstGeom prst="leftRigh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843C65-F9F9-4979-BCD2-5504FC4EFF38}"/>
                </a:ext>
              </a:extLst>
            </p:cNvPr>
            <p:cNvSpPr txBox="1"/>
            <p:nvPr/>
          </p:nvSpPr>
          <p:spPr>
            <a:xfrm>
              <a:off x="5405119" y="5273040"/>
              <a:ext cx="31790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Single Network Segment</a:t>
              </a:r>
            </a:p>
          </p:txBody>
        </p:sp>
        <p:sp>
          <p:nvSpPr>
            <p:cNvPr id="22" name="Thought Bubble: Cloud 21">
              <a:extLst>
                <a:ext uri="{FF2B5EF4-FFF2-40B4-BE49-F238E27FC236}">
                  <a16:creationId xmlns:a16="http://schemas.microsoft.com/office/drawing/2014/main" id="{295CAE4A-1E02-46D8-9096-785309DE2E7A}"/>
                </a:ext>
              </a:extLst>
            </p:cNvPr>
            <p:cNvSpPr/>
            <p:nvPr/>
          </p:nvSpPr>
          <p:spPr>
            <a:xfrm>
              <a:off x="7812657" y="1770498"/>
              <a:ext cx="1332919" cy="1113762"/>
            </a:xfrm>
            <a:prstGeom prst="cloudCallout">
              <a:avLst>
                <a:gd name="adj1" fmla="val -71903"/>
                <a:gd name="adj2" fmla="val -7250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Yeah!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38799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75B669-6FEE-4097-A92B-92594F961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0" y="609600"/>
            <a:ext cx="2930518" cy="1320800"/>
          </a:xfrm>
        </p:spPr>
        <p:txBody>
          <a:bodyPr anchor="ctr">
            <a:normAutofit/>
          </a:bodyPr>
          <a:lstStyle/>
          <a:p>
            <a:r>
              <a:rPr lang="en-US" sz="3300" dirty="0"/>
              <a:t>Network Segmentation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3C57A0-7F42-4C93-AC90-F353D8688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0" y="2160589"/>
            <a:ext cx="2930517" cy="3880773"/>
          </a:xfrm>
        </p:spPr>
        <p:txBody>
          <a:bodyPr>
            <a:normAutofit/>
          </a:bodyPr>
          <a:lstStyle/>
          <a:p>
            <a:r>
              <a:rPr lang="en-US" dirty="0"/>
              <a:t>Devices that exist on different network segments CANNOT see one another's traffic blocking a hacker’s ability to access sensitive data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3" name="Group 2" descr="Graphic showing a hacker frustrated because of network segmentation.">
            <a:extLst>
              <a:ext uri="{FF2B5EF4-FFF2-40B4-BE49-F238E27FC236}">
                <a16:creationId xmlns:a16="http://schemas.microsoft.com/office/drawing/2014/main" id="{93E946FE-54BB-418C-A644-D85DFE77BA81}"/>
              </a:ext>
            </a:extLst>
          </p:cNvPr>
          <p:cNvGrpSpPr/>
          <p:nvPr/>
        </p:nvGrpSpPr>
        <p:grpSpPr>
          <a:xfrm>
            <a:off x="2590800" y="3784661"/>
            <a:ext cx="4998720" cy="2804161"/>
            <a:chOff x="2844800" y="3149601"/>
            <a:chExt cx="6502400" cy="35560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8E746EF-3A58-4A74-BECC-1FE55D9235F2}"/>
                </a:ext>
              </a:extLst>
            </p:cNvPr>
            <p:cNvSpPr/>
            <p:nvPr/>
          </p:nvSpPr>
          <p:spPr>
            <a:xfrm>
              <a:off x="2844800" y="3149601"/>
              <a:ext cx="6502400" cy="3556000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6" name="Picture 15" descr="A picture containing computer&#10;&#10;Description automatically generated">
              <a:extLst>
                <a:ext uri="{FF2B5EF4-FFF2-40B4-BE49-F238E27FC236}">
                  <a16:creationId xmlns:a16="http://schemas.microsoft.com/office/drawing/2014/main" id="{5F131B73-95F2-4BF1-B942-E900CC24A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 flipH="1">
              <a:off x="3607847" y="3890101"/>
              <a:ext cx="1877874" cy="2075000"/>
            </a:xfrm>
            <a:prstGeom prst="rect">
              <a:avLst/>
            </a:prstGeom>
          </p:spPr>
        </p:pic>
        <p:pic>
          <p:nvPicPr>
            <p:cNvPr id="10" name="Picture 9" descr="A picture containing computer&#10;&#10;Description automatically generated">
              <a:extLst>
                <a:ext uri="{FF2B5EF4-FFF2-40B4-BE49-F238E27FC236}">
                  <a16:creationId xmlns:a16="http://schemas.microsoft.com/office/drawing/2014/main" id="{F8216534-E8A7-4F3C-B1E0-53DE751B9A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6730039" y="3890101"/>
              <a:ext cx="1877873" cy="207499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843C65-F9F9-4979-BCD2-5504FC4EFF38}"/>
                </a:ext>
              </a:extLst>
            </p:cNvPr>
            <p:cNvSpPr txBox="1"/>
            <p:nvPr/>
          </p:nvSpPr>
          <p:spPr>
            <a:xfrm>
              <a:off x="4988559" y="3459809"/>
              <a:ext cx="3179035" cy="468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Network Segment B</a:t>
              </a:r>
            </a:p>
          </p:txBody>
        </p:sp>
        <p:sp>
          <p:nvSpPr>
            <p:cNvPr id="2" name="Arrow: Left-Right 1">
              <a:extLst>
                <a:ext uri="{FF2B5EF4-FFF2-40B4-BE49-F238E27FC236}">
                  <a16:creationId xmlns:a16="http://schemas.microsoft.com/office/drawing/2014/main" id="{BE74418C-ED3C-43DC-986B-9454B40FD87C}"/>
                </a:ext>
              </a:extLst>
            </p:cNvPr>
            <p:cNvSpPr/>
            <p:nvPr/>
          </p:nvSpPr>
          <p:spPr>
            <a:xfrm>
              <a:off x="5513887" y="4685284"/>
              <a:ext cx="1216152" cy="484632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</a:t>
              </a:r>
            </a:p>
          </p:txBody>
        </p:sp>
      </p:grpSp>
      <p:grpSp>
        <p:nvGrpSpPr>
          <p:cNvPr id="8" name="Group 7" descr="Graphic showing a hacker frustrated because of network segmentation.">
            <a:extLst>
              <a:ext uri="{FF2B5EF4-FFF2-40B4-BE49-F238E27FC236}">
                <a16:creationId xmlns:a16="http://schemas.microsoft.com/office/drawing/2014/main" id="{245C1D77-3704-4202-81DC-B7144C2AF823}"/>
              </a:ext>
            </a:extLst>
          </p:cNvPr>
          <p:cNvGrpSpPr/>
          <p:nvPr/>
        </p:nvGrpSpPr>
        <p:grpSpPr>
          <a:xfrm>
            <a:off x="3607847" y="497840"/>
            <a:ext cx="5739353" cy="2575500"/>
            <a:chOff x="3607847" y="497840"/>
            <a:chExt cx="5739353" cy="257550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E4119E4-0245-46CB-8888-D434F69D20ED}"/>
                </a:ext>
              </a:extLst>
            </p:cNvPr>
            <p:cNvSpPr/>
            <p:nvPr/>
          </p:nvSpPr>
          <p:spPr>
            <a:xfrm>
              <a:off x="3607847" y="497840"/>
              <a:ext cx="5739353" cy="2575500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" name="Content Placeholder 10" descr="A drawing of a cartoon character&#10;&#10;Description automatically generated">
              <a:extLst>
                <a:ext uri="{FF2B5EF4-FFF2-40B4-BE49-F238E27FC236}">
                  <a16:creationId xmlns:a16="http://schemas.microsoft.com/office/drawing/2014/main" id="{89456FF7-F3D8-4A5F-9274-735162E22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5110119" y="979478"/>
              <a:ext cx="1332919" cy="1332919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6A52533-D4BB-41AC-BC93-592841949C16}"/>
                </a:ext>
              </a:extLst>
            </p:cNvPr>
            <p:cNvSpPr txBox="1"/>
            <p:nvPr/>
          </p:nvSpPr>
          <p:spPr>
            <a:xfrm>
              <a:off x="5077442" y="2351220"/>
              <a:ext cx="24438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Network Segment A</a:t>
              </a:r>
            </a:p>
          </p:txBody>
        </p:sp>
        <p:sp>
          <p:nvSpPr>
            <p:cNvPr id="4" name="Thought Bubble: Cloud 3">
              <a:extLst>
                <a:ext uri="{FF2B5EF4-FFF2-40B4-BE49-F238E27FC236}">
                  <a16:creationId xmlns:a16="http://schemas.microsoft.com/office/drawing/2014/main" id="{AD72C450-0E4E-4E8C-8EA4-2D2C68EAFA02}"/>
                </a:ext>
              </a:extLst>
            </p:cNvPr>
            <p:cNvSpPr/>
            <p:nvPr/>
          </p:nvSpPr>
          <p:spPr>
            <a:xfrm>
              <a:off x="6682698" y="671828"/>
              <a:ext cx="1332919" cy="1113762"/>
            </a:xfrm>
            <a:prstGeom prst="cloudCallout">
              <a:avLst>
                <a:gd name="adj1" fmla="val -68854"/>
                <a:gd name="adj2" fmla="val 685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??????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1862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B94AE-9B13-CD7C-899D-532596D2E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9A8E7-A93B-834C-B5A6-51EA20538E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further information go to </a:t>
            </a:r>
            <a:r>
              <a:rPr lang="en-US" dirty="0">
                <a:hlinkClick r:id="rId2"/>
              </a:rPr>
              <a:t>https://www.nl.northweststate.edu/camo</a:t>
            </a:r>
            <a:r>
              <a:rPr lang="en-US" dirty="0"/>
              <a:t> or contact:</a:t>
            </a:r>
          </a:p>
          <a:p>
            <a:pPr lvl="1"/>
            <a:r>
              <a:rPr lang="en-US" sz="1600" dirty="0"/>
              <a:t>Tony Hills – </a:t>
            </a:r>
            <a:r>
              <a:rPr lang="en-US" sz="1600" dirty="0">
                <a:hlinkClick r:id="rId3"/>
              </a:rPr>
              <a:t>thills@northweststate.edu</a:t>
            </a:r>
            <a:r>
              <a:rPr lang="en-US" sz="1600" dirty="0"/>
              <a:t> – 419-267-1354</a:t>
            </a:r>
          </a:p>
          <a:p>
            <a:pPr lvl="1"/>
            <a:r>
              <a:rPr lang="en-US" sz="1600"/>
              <a:t>Mike </a:t>
            </a:r>
            <a:r>
              <a:rPr lang="en-US" sz="1600" dirty="0"/>
              <a:t>Kwiatkowski – </a:t>
            </a:r>
            <a:r>
              <a:rPr lang="en-US" sz="1600" dirty="0">
                <a:hlinkClick r:id="rId4"/>
              </a:rPr>
              <a:t>mkwiatkowski@northweststate.edu</a:t>
            </a:r>
            <a:r>
              <a:rPr lang="en-US" sz="1600" dirty="0"/>
              <a:t> – 419-267-1231</a:t>
            </a:r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97F330-2D96-6472-ABC4-69D3AD40F761}"/>
              </a:ext>
            </a:extLst>
          </p:cNvPr>
          <p:cNvSpPr txBox="1"/>
          <p:nvPr/>
        </p:nvSpPr>
        <p:spPr>
          <a:xfrm>
            <a:off x="2354215" y="4632943"/>
            <a:ext cx="5726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Made possible through support from the National Science Foundation (NSF) award number </a:t>
            </a:r>
            <a:r>
              <a:rPr lang="en-US" dirty="0">
                <a:hlinkClick r:id="rId5"/>
              </a:rPr>
              <a:t>1800929</a:t>
            </a:r>
            <a:endParaRPr lang="en-US" dirty="0"/>
          </a:p>
        </p:txBody>
      </p:sp>
      <p:pic>
        <p:nvPicPr>
          <p:cNvPr id="5" name="Picture 4" descr="NSF Logo">
            <a:extLst>
              <a:ext uri="{FF2B5EF4-FFF2-40B4-BE49-F238E27FC236}">
                <a16:creationId xmlns:a16="http://schemas.microsoft.com/office/drawing/2014/main" id="{83277D5D-F959-68E9-950E-830A9DF21C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675" y="4514445"/>
            <a:ext cx="878735" cy="883328"/>
          </a:xfrm>
          <a:prstGeom prst="rect">
            <a:avLst/>
          </a:prstGeom>
        </p:spPr>
      </p:pic>
      <p:pic>
        <p:nvPicPr>
          <p:cNvPr id="6" name="Picture 5" descr="A black and white sign with a person in a circle&#10;&#10;Description automatically generated">
            <a:extLst>
              <a:ext uri="{FF2B5EF4-FFF2-40B4-BE49-F238E27FC236}">
                <a16:creationId xmlns:a16="http://schemas.microsoft.com/office/drawing/2014/main" id="{85572967-3F77-BE21-5348-E91D600BD1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480" y="4741387"/>
            <a:ext cx="1227411" cy="42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999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6994C-91C5-4E00-A447-C1B93B630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DDF66-496B-42DC-A9AE-32DE271E5C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Discuss the concept of network zoning using the Purdue Model.</a:t>
            </a:r>
          </a:p>
          <a:p>
            <a:pPr lvl="0"/>
            <a:r>
              <a:rPr lang="en-US" dirty="0"/>
              <a:t>Learn how to create network zones using segmentation.</a:t>
            </a:r>
          </a:p>
          <a:p>
            <a:pPr lvl="0"/>
            <a:r>
              <a:rPr lang="en-US" dirty="0"/>
              <a:t>Demonstrate how hackers can take advantage of improperly segmented networks and intercept secure communications.</a:t>
            </a:r>
          </a:p>
          <a:p>
            <a:r>
              <a:rPr lang="en-US" dirty="0"/>
              <a:t>Demonstrate how network segmentation restricts a hacker’s ability to intercept secure communications.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854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B0EFD-6E5B-40B8-A80C-68604DC4B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Purdue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F6E26-1AB4-4477-BEA7-6C37B21DE5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Purdue Enterprise Reference Architecture (PERA)</a:t>
            </a:r>
          </a:p>
          <a:p>
            <a:pPr lvl="1"/>
            <a:r>
              <a:rPr lang="en-US" dirty="0"/>
              <a:t>Part of ICS99 – Industrial Automation and Control Systems Security </a:t>
            </a:r>
          </a:p>
          <a:p>
            <a:r>
              <a:rPr lang="en-US" dirty="0"/>
              <a:t>Separates systems into four zones and six levels</a:t>
            </a:r>
          </a:p>
        </p:txBody>
      </p:sp>
    </p:spTree>
    <p:extLst>
      <p:ext uri="{BB962C8B-B14F-4D97-AF65-F5344CB8AC3E}">
        <p14:creationId xmlns:p14="http://schemas.microsoft.com/office/powerpoint/2010/main" val="1449603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6770F-5045-41CF-AEB9-0F7620A11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Purdue Model</a:t>
            </a:r>
          </a:p>
        </p:txBody>
      </p:sp>
      <p:pic>
        <p:nvPicPr>
          <p:cNvPr id="38" name="Content Placeholder 37" descr="Graphic of Purdue Enterprise Reference Model.">
            <a:extLst>
              <a:ext uri="{FF2B5EF4-FFF2-40B4-BE49-F238E27FC236}">
                <a16:creationId xmlns:a16="http://schemas.microsoft.com/office/drawing/2014/main" id="{5592AF6E-A08B-4B93-A5AA-A2488FCF69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644" y="2329656"/>
            <a:ext cx="5238750" cy="3543300"/>
          </a:xfrm>
        </p:spPr>
      </p:pic>
      <p:sp>
        <p:nvSpPr>
          <p:cNvPr id="7" name="TextBox 6" descr="The Enterprise Security Zone contains levels 4 and 5.">
            <a:extLst>
              <a:ext uri="{FF2B5EF4-FFF2-40B4-BE49-F238E27FC236}">
                <a16:creationId xmlns:a16="http://schemas.microsoft.com/office/drawing/2014/main" id="{D2462F43-83DB-4043-8BA5-A32DEE11647D}"/>
              </a:ext>
            </a:extLst>
          </p:cNvPr>
          <p:cNvSpPr txBox="1"/>
          <p:nvPr/>
        </p:nvSpPr>
        <p:spPr>
          <a:xfrm>
            <a:off x="88135" y="2551335"/>
            <a:ext cx="1662595" cy="64633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Enterprise Security Zone</a:t>
            </a:r>
          </a:p>
        </p:txBody>
      </p:sp>
      <p:sp>
        <p:nvSpPr>
          <p:cNvPr id="8" name="TextBox 7" descr="The Manufacturing  Zone contains level 3.">
            <a:extLst>
              <a:ext uri="{FF2B5EF4-FFF2-40B4-BE49-F238E27FC236}">
                <a16:creationId xmlns:a16="http://schemas.microsoft.com/office/drawing/2014/main" id="{9DD53813-D52F-48E7-9571-9FDB48A62205}"/>
              </a:ext>
            </a:extLst>
          </p:cNvPr>
          <p:cNvSpPr txBox="1"/>
          <p:nvPr/>
        </p:nvSpPr>
        <p:spPr>
          <a:xfrm>
            <a:off x="133575" y="3713003"/>
            <a:ext cx="1662595" cy="646331"/>
          </a:xfrm>
          <a:prstGeom prst="rect">
            <a:avLst/>
          </a:prstGeom>
          <a:noFill/>
          <a:ln w="12700">
            <a:solidFill>
              <a:srgbClr val="00B0F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/>
              <a:t>Manufacturing Zone</a:t>
            </a:r>
          </a:p>
        </p:txBody>
      </p:sp>
      <p:sp>
        <p:nvSpPr>
          <p:cNvPr id="9" name="TextBox 8" descr="The Industrial Demilitarized Zone sits between levels 3 and 4.">
            <a:extLst>
              <a:ext uri="{FF2B5EF4-FFF2-40B4-BE49-F238E27FC236}">
                <a16:creationId xmlns:a16="http://schemas.microsoft.com/office/drawing/2014/main" id="{EB9E4AD5-02A2-4A19-9B97-1E12641C42D2}"/>
              </a:ext>
            </a:extLst>
          </p:cNvPr>
          <p:cNvSpPr txBox="1"/>
          <p:nvPr/>
        </p:nvSpPr>
        <p:spPr>
          <a:xfrm>
            <a:off x="7999336" y="3092148"/>
            <a:ext cx="1617156" cy="92333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/>
              <a:t>Industrial Demilitarized Zone</a:t>
            </a:r>
          </a:p>
        </p:txBody>
      </p:sp>
      <p:sp>
        <p:nvSpPr>
          <p:cNvPr id="10" name="TextBox 9" descr="The Cell/Area Zone contains levels 0, 1 and 2.">
            <a:extLst>
              <a:ext uri="{FF2B5EF4-FFF2-40B4-BE49-F238E27FC236}">
                <a16:creationId xmlns:a16="http://schemas.microsoft.com/office/drawing/2014/main" id="{307DC704-1CD4-408F-BD2E-BD1EDE826B25}"/>
              </a:ext>
            </a:extLst>
          </p:cNvPr>
          <p:cNvSpPr txBox="1"/>
          <p:nvPr/>
        </p:nvSpPr>
        <p:spPr>
          <a:xfrm>
            <a:off x="7999336" y="4633451"/>
            <a:ext cx="1617156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/>
              <a:t>Cell/Area Zone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E662E90-C94A-4296-B5AC-F70AA1B553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1750730" y="2498668"/>
            <a:ext cx="605914" cy="52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F186509-C638-4206-8DC7-40D270780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1750730" y="3172272"/>
            <a:ext cx="605913" cy="25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1416DF-5431-476F-B4C5-D1EDBD8371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796170" y="3713003"/>
            <a:ext cx="528340" cy="302579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DB9A0A3-4730-4923-9D65-7F07E7EF07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796170" y="4359333"/>
            <a:ext cx="560473" cy="39285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5147FCA-336B-4675-9275-7F995F43AC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 flipV="1">
            <a:off x="7595394" y="4538791"/>
            <a:ext cx="403942" cy="967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594E48F-471E-49AC-BCD3-0EAAD60AE0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7595394" y="5282663"/>
            <a:ext cx="403946" cy="3529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C59A314-4AA4-41E3-B5FF-B7E1F48CC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7595394" y="3092148"/>
            <a:ext cx="403944" cy="6300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F6A7EA8-DDA8-4947-A45A-43C4D62EF1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7595395" y="4015582"/>
            <a:ext cx="403941" cy="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206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DADC0-F2A3-46E3-A599-66BF4EFEB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Purdue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E740A9-FC42-4F18-A78C-29B3AE27BFE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Enterprise Security Zone</a:t>
            </a:r>
          </a:p>
          <a:p>
            <a:pPr lvl="1"/>
            <a:r>
              <a:rPr lang="en-US" dirty="0"/>
              <a:t>Levels 4 and 5</a:t>
            </a:r>
          </a:p>
          <a:p>
            <a:pPr lvl="1"/>
            <a:r>
              <a:rPr lang="en-US" dirty="0"/>
              <a:t>Contains traditional IT services (Email, Enterprise Resource Planning (ERP), File Sharing,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</p:txBody>
      </p:sp>
      <p:pic>
        <p:nvPicPr>
          <p:cNvPr id="18" name="Content Placeholder 17" descr="Graphic of Purdue Enterprise Reference Model.">
            <a:extLst>
              <a:ext uri="{FF2B5EF4-FFF2-40B4-BE49-F238E27FC236}">
                <a16:creationId xmlns:a16="http://schemas.microsoft.com/office/drawing/2014/main" id="{18EA2EBF-346E-4F16-8BF5-FBA6FA44715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686134"/>
            <a:ext cx="4184650" cy="2830345"/>
          </a:xfrm>
        </p:spPr>
      </p:pic>
      <p:sp>
        <p:nvSpPr>
          <p:cNvPr id="8" name="TextBox 7" descr="The Enterprise Security Zone contains levels 4 and 5.">
            <a:extLst>
              <a:ext uri="{FF2B5EF4-FFF2-40B4-BE49-F238E27FC236}">
                <a16:creationId xmlns:a16="http://schemas.microsoft.com/office/drawing/2014/main" id="{D56F629F-6082-4595-AE7B-31F4A592BBDE}"/>
              </a:ext>
            </a:extLst>
          </p:cNvPr>
          <p:cNvSpPr txBox="1"/>
          <p:nvPr/>
        </p:nvSpPr>
        <p:spPr>
          <a:xfrm>
            <a:off x="3137420" y="3935809"/>
            <a:ext cx="1371600" cy="92333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Enterprise Security Zone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EDE85CB-786B-4336-86CD-82A57039E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4509020" y="2863850"/>
            <a:ext cx="580505" cy="10719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F5F3477-54A9-450B-8EC1-624980237F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4509020" y="3429000"/>
            <a:ext cx="580505" cy="1430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3186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DADC0-F2A3-46E3-A599-66BF4EFEB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Purdue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E740A9-FC42-4F18-A78C-29B3AE27BFE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Industrial Demilitarized Zone</a:t>
            </a:r>
          </a:p>
          <a:p>
            <a:pPr lvl="1"/>
            <a:r>
              <a:rPr lang="en-US" dirty="0"/>
              <a:t>Sits between levels 3 and 4</a:t>
            </a:r>
          </a:p>
          <a:p>
            <a:pPr lvl="1"/>
            <a:r>
              <a:rPr lang="en-US" dirty="0"/>
              <a:t>This zone provides common services needed by both traditional IT and industrial systems (databases, web servers,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This zone contains security devices such as firewalls</a:t>
            </a:r>
          </a:p>
        </p:txBody>
      </p:sp>
      <p:pic>
        <p:nvPicPr>
          <p:cNvPr id="11" name="Content Placeholder 10" descr="Graphic of Purdue Enterprise Reference Model.">
            <a:extLst>
              <a:ext uri="{FF2B5EF4-FFF2-40B4-BE49-F238E27FC236}">
                <a16:creationId xmlns:a16="http://schemas.microsoft.com/office/drawing/2014/main" id="{53EBCB40-E2D8-4275-AE60-06A3B9329B5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686134"/>
            <a:ext cx="4184650" cy="2830345"/>
          </a:xfrm>
        </p:spPr>
      </p:pic>
      <p:sp>
        <p:nvSpPr>
          <p:cNvPr id="12" name="TextBox 11" descr="The Industrial Demilitarized Zone sits between levels 3 and 4.">
            <a:extLst>
              <a:ext uri="{FF2B5EF4-FFF2-40B4-BE49-F238E27FC236}">
                <a16:creationId xmlns:a16="http://schemas.microsoft.com/office/drawing/2014/main" id="{36815A53-BC61-4ADF-B194-3D10E414D48B}"/>
              </a:ext>
            </a:extLst>
          </p:cNvPr>
          <p:cNvSpPr txBox="1"/>
          <p:nvPr/>
        </p:nvSpPr>
        <p:spPr>
          <a:xfrm>
            <a:off x="2917825" y="4733207"/>
            <a:ext cx="1617156" cy="92333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/>
              <a:t>Industrial Demilitarized Zone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6503E9E-A93F-4CA5-8C87-48F02AFA5D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4534981" y="3371851"/>
            <a:ext cx="602169" cy="136135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F1F8F3F-5DB8-4DDB-A724-F214A2B78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4534981" y="4101307"/>
            <a:ext cx="554544" cy="1555232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012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DADC0-F2A3-46E3-A599-66BF4EFEB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Purdue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E740A9-FC42-4F18-A78C-29B3AE27BFE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Manufacturing Zone</a:t>
            </a:r>
          </a:p>
          <a:p>
            <a:pPr lvl="1"/>
            <a:r>
              <a:rPr lang="en-US" dirty="0"/>
              <a:t>Contains level 3</a:t>
            </a:r>
          </a:p>
          <a:p>
            <a:pPr lvl="1"/>
            <a:r>
              <a:rPr lang="en-US" dirty="0"/>
              <a:t>This zone houses systems such as historians, OPC servers and engineering workstations </a:t>
            </a:r>
          </a:p>
        </p:txBody>
      </p:sp>
      <p:pic>
        <p:nvPicPr>
          <p:cNvPr id="11" name="Content Placeholder 10" descr="Graphic of Purdue Enterprise Reference Model.">
            <a:extLst>
              <a:ext uri="{FF2B5EF4-FFF2-40B4-BE49-F238E27FC236}">
                <a16:creationId xmlns:a16="http://schemas.microsoft.com/office/drawing/2014/main" id="{53EBCB40-E2D8-4275-AE60-06A3B9329B5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686134"/>
            <a:ext cx="4184650" cy="2830345"/>
          </a:xfrm>
        </p:spPr>
      </p:pic>
      <p:sp>
        <p:nvSpPr>
          <p:cNvPr id="8" name="TextBox 7" descr="The Manufacturing  Zone contains level 3.">
            <a:extLst>
              <a:ext uri="{FF2B5EF4-FFF2-40B4-BE49-F238E27FC236}">
                <a16:creationId xmlns:a16="http://schemas.microsoft.com/office/drawing/2014/main" id="{4050578B-5885-40D6-80EB-AD95AAC1710C}"/>
              </a:ext>
            </a:extLst>
          </p:cNvPr>
          <p:cNvSpPr txBox="1"/>
          <p:nvPr/>
        </p:nvSpPr>
        <p:spPr>
          <a:xfrm>
            <a:off x="2236626" y="4113090"/>
            <a:ext cx="1662595" cy="646331"/>
          </a:xfrm>
          <a:prstGeom prst="rect">
            <a:avLst/>
          </a:prstGeom>
          <a:noFill/>
          <a:ln w="12700">
            <a:solidFill>
              <a:srgbClr val="00B0F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/>
              <a:t>Manufacturing Zone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C6C7E34-F825-4811-98A0-9D36485F2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3899221" y="4051300"/>
            <a:ext cx="1076447" cy="6179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E3ABF61-199C-454D-A524-CA198ECC6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3899221" y="4489450"/>
            <a:ext cx="1076005" cy="26997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9092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DADC0-F2A3-46E3-A599-66BF4EFEB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Purdue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E740A9-FC42-4F18-A78C-29B3AE27BFE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Cell/area Zone</a:t>
            </a:r>
          </a:p>
          <a:p>
            <a:pPr lvl="1"/>
            <a:r>
              <a:rPr lang="en-US" dirty="0"/>
              <a:t>Contains levels 0, 1 and 2</a:t>
            </a:r>
          </a:p>
          <a:p>
            <a:pPr lvl="1"/>
            <a:r>
              <a:rPr lang="en-US" dirty="0"/>
              <a:t>This zone contains operator HMI devices, PLCs, sensors and electrical controls</a:t>
            </a:r>
          </a:p>
        </p:txBody>
      </p:sp>
      <p:pic>
        <p:nvPicPr>
          <p:cNvPr id="11" name="Content Placeholder 10" descr="Graphic of Purdue Enterprise Reference Model.">
            <a:extLst>
              <a:ext uri="{FF2B5EF4-FFF2-40B4-BE49-F238E27FC236}">
                <a16:creationId xmlns:a16="http://schemas.microsoft.com/office/drawing/2014/main" id="{53EBCB40-E2D8-4275-AE60-06A3B9329B5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686134"/>
            <a:ext cx="4184650" cy="2830345"/>
          </a:xfrm>
        </p:spPr>
      </p:pic>
      <p:sp>
        <p:nvSpPr>
          <p:cNvPr id="12" name="TextBox 11" descr="The Cell/Area Zone contains levels 0, 1 and 2.">
            <a:extLst>
              <a:ext uri="{FF2B5EF4-FFF2-40B4-BE49-F238E27FC236}">
                <a16:creationId xmlns:a16="http://schemas.microsoft.com/office/drawing/2014/main" id="{09C5E239-5B1B-44B5-AB13-2BA147D28FCB}"/>
              </a:ext>
            </a:extLst>
          </p:cNvPr>
          <p:cNvSpPr txBox="1"/>
          <p:nvPr/>
        </p:nvSpPr>
        <p:spPr>
          <a:xfrm>
            <a:off x="2769351" y="4775488"/>
            <a:ext cx="1617156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/>
              <a:t>Cell/Area Zone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5D22143-4B4A-4E09-A680-C3170FCA7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4386507" y="4545299"/>
            <a:ext cx="589161" cy="2301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F3AFFD9-2B17-4154-ADF7-7DFDCB721F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86507" y="5421819"/>
            <a:ext cx="58871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3191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70982-887A-4340-BE96-B6ACD1328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Segmentation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0A1B572-7A65-4751-83DF-C167D83910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 segmentation occurs when a computer network is split into multiple subnets or segments</a:t>
            </a:r>
          </a:p>
          <a:p>
            <a:r>
              <a:rPr lang="en-US" dirty="0"/>
              <a:t>Network segmentation can be done by physically separating a large network into smaller subnetworks</a:t>
            </a:r>
          </a:p>
          <a:p>
            <a:endParaRPr lang="en-US" dirty="0"/>
          </a:p>
        </p:txBody>
      </p:sp>
      <p:grpSp>
        <p:nvGrpSpPr>
          <p:cNvPr id="7" name="Group 6" descr="Graphic showing a  single network being physically separated into three smaller subnets.">
            <a:extLst>
              <a:ext uri="{FF2B5EF4-FFF2-40B4-BE49-F238E27FC236}">
                <a16:creationId xmlns:a16="http://schemas.microsoft.com/office/drawing/2014/main" id="{D55A12EB-0B7B-44EF-A46A-CD90A003402B}"/>
              </a:ext>
            </a:extLst>
          </p:cNvPr>
          <p:cNvGrpSpPr/>
          <p:nvPr/>
        </p:nvGrpSpPr>
        <p:grpSpPr>
          <a:xfrm>
            <a:off x="853440" y="3505200"/>
            <a:ext cx="7620000" cy="2743200"/>
            <a:chOff x="873760" y="3210560"/>
            <a:chExt cx="6929122" cy="303784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DFC6C78-DFC4-4889-9DE7-7B9A678D7F94}"/>
                </a:ext>
              </a:extLst>
            </p:cNvPr>
            <p:cNvSpPr/>
            <p:nvPr/>
          </p:nvSpPr>
          <p:spPr>
            <a:xfrm>
              <a:off x="873760" y="3210560"/>
              <a:ext cx="3515360" cy="30378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Single Network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12B5755-49A9-4BE9-BF4E-1857ED046CC2}"/>
                </a:ext>
              </a:extLst>
            </p:cNvPr>
            <p:cNvSpPr/>
            <p:nvPr/>
          </p:nvSpPr>
          <p:spPr>
            <a:xfrm>
              <a:off x="6858000" y="3256280"/>
              <a:ext cx="944882" cy="77216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Subnet</a:t>
              </a:r>
              <a:r>
                <a:rPr lang="en-US" dirty="0"/>
                <a:t> 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16BA9B6-5C80-4EC5-A373-D1C3912E50C6}"/>
                </a:ext>
              </a:extLst>
            </p:cNvPr>
            <p:cNvSpPr/>
            <p:nvPr/>
          </p:nvSpPr>
          <p:spPr>
            <a:xfrm>
              <a:off x="6858000" y="4344989"/>
              <a:ext cx="944882" cy="77216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Subnet</a:t>
              </a:r>
              <a:r>
                <a:rPr lang="en-US" dirty="0"/>
                <a:t> 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96F6507-25CF-44E1-86DB-9ECBAF1585B0}"/>
                </a:ext>
              </a:extLst>
            </p:cNvPr>
            <p:cNvSpPr/>
            <p:nvPr/>
          </p:nvSpPr>
          <p:spPr>
            <a:xfrm>
              <a:off x="6858000" y="5427477"/>
              <a:ext cx="944882" cy="77216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Subnet</a:t>
              </a:r>
              <a:r>
                <a:rPr lang="en-US" dirty="0"/>
                <a:t> </a:t>
              </a:r>
            </a:p>
          </p:txBody>
        </p:sp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2F56EBEA-681F-42CD-883A-6220FC504B61}"/>
                </a:ext>
              </a:extLst>
            </p:cNvPr>
            <p:cNvSpPr/>
            <p:nvPr/>
          </p:nvSpPr>
          <p:spPr>
            <a:xfrm rot="20732761">
              <a:off x="4612640" y="3728720"/>
              <a:ext cx="1910080" cy="51816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22C60715-5EEC-42DA-BCDB-7B46F884EBBF}"/>
                </a:ext>
              </a:extLst>
            </p:cNvPr>
            <p:cNvSpPr/>
            <p:nvPr/>
          </p:nvSpPr>
          <p:spPr>
            <a:xfrm>
              <a:off x="4647939" y="4470400"/>
              <a:ext cx="1951241" cy="51816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61E0993A-E719-4402-8463-538D75B23CFE}"/>
                </a:ext>
              </a:extLst>
            </p:cNvPr>
            <p:cNvSpPr/>
            <p:nvPr/>
          </p:nvSpPr>
          <p:spPr>
            <a:xfrm rot="686420">
              <a:off x="4637906" y="5191492"/>
              <a:ext cx="1936015" cy="51816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369600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415</Words>
  <Application>Microsoft Office PowerPoint</Application>
  <PresentationFormat>Widescreen</PresentationFormat>
  <Paragraphs>68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ICS Security Zoning   </vt:lpstr>
      <vt:lpstr>Objectives</vt:lpstr>
      <vt:lpstr>Purdue Model</vt:lpstr>
      <vt:lpstr>Purdue Model</vt:lpstr>
      <vt:lpstr>Purdue Model</vt:lpstr>
      <vt:lpstr>Purdue Model</vt:lpstr>
      <vt:lpstr>Purdue Model</vt:lpstr>
      <vt:lpstr>Purdue Model</vt:lpstr>
      <vt:lpstr>Network Segmentation</vt:lpstr>
      <vt:lpstr>Network Segmentation</vt:lpstr>
      <vt:lpstr>Network Segmentation</vt:lpstr>
      <vt:lpstr>Network Segmentation</vt:lpstr>
      <vt:lpstr>For More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ICS Security</dc:title>
  <dc:creator>Tony Hills</dc:creator>
  <cp:lastModifiedBy>Tony Hills</cp:lastModifiedBy>
  <cp:revision>13</cp:revision>
  <dcterms:created xsi:type="dcterms:W3CDTF">2020-07-16T19:15:31Z</dcterms:created>
  <dcterms:modified xsi:type="dcterms:W3CDTF">2024-07-17T19:57:25Z</dcterms:modified>
</cp:coreProperties>
</file>