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EE38B-4779-4F61-BB31-C4976656EFC2}" v="2" dt="2023-11-02T17:08:09.971"/>
    <p1510:client id="{BDC4878B-5EF1-4332-9141-8067EA0AB209}" v="849" dt="2023-11-02T19:53:05.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77" d="100"/>
          <a:sy n="77" d="100"/>
        </p:scale>
        <p:origin x="15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EE4C-7460-8811-FE18-4AACAFAE0A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08674-2D5C-FCF7-EA15-92BB3D581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D99D2-677F-1937-5E9D-055145761EFF}"/>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5" name="Footer Placeholder 4">
            <a:extLst>
              <a:ext uri="{FF2B5EF4-FFF2-40B4-BE49-F238E27FC236}">
                <a16:creationId xmlns:a16="http://schemas.microsoft.com/office/drawing/2014/main" id="{7ADF4B3A-0409-4A0B-7474-EAD68E160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CB25B-57A4-7016-ECD4-E79E12B01E8F}"/>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228580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9F70-F600-0683-09F9-2D488FBB48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B7B56-FA00-06D2-1CAC-E93A651465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ADB6-3DE0-4A6B-C4AD-C478B8E84A6D}"/>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5" name="Footer Placeholder 4">
            <a:extLst>
              <a:ext uri="{FF2B5EF4-FFF2-40B4-BE49-F238E27FC236}">
                <a16:creationId xmlns:a16="http://schemas.microsoft.com/office/drawing/2014/main" id="{2B64CCE0-B185-F10B-A8C6-626BA6B7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74AC9-628C-D49F-3AC6-48B7340CDD5E}"/>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263048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A9B19-4622-2337-0D4F-4DEC0EFD20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E53916-8245-5760-6A98-A51AD6E94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2DB77-26E5-3D4D-EA9B-0F55080EDCC2}"/>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5" name="Footer Placeholder 4">
            <a:extLst>
              <a:ext uri="{FF2B5EF4-FFF2-40B4-BE49-F238E27FC236}">
                <a16:creationId xmlns:a16="http://schemas.microsoft.com/office/drawing/2014/main" id="{1CCC9108-E676-37E6-0EF4-74D3E9110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B4335-1736-A1C6-1E54-AA6D88292DA1}"/>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107382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8326-921D-D908-B39E-D02B88BC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62A94E-1FD5-9927-1EE8-C6B3737CCB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65258-A5C8-DEC2-595B-4B3690B7E5A2}"/>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5" name="Footer Placeholder 4">
            <a:extLst>
              <a:ext uri="{FF2B5EF4-FFF2-40B4-BE49-F238E27FC236}">
                <a16:creationId xmlns:a16="http://schemas.microsoft.com/office/drawing/2014/main" id="{FA733246-A3E6-C3E4-D5E7-89024D685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544B5-CE55-76AA-249E-137492CDB5F4}"/>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74477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14D9-4BB9-CB38-D4F2-1A5F1883EB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6252EA-7021-A4ED-0A27-4C2F5D20D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E0692F-3021-EEA5-4978-65F094C489E7}"/>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5" name="Footer Placeholder 4">
            <a:extLst>
              <a:ext uri="{FF2B5EF4-FFF2-40B4-BE49-F238E27FC236}">
                <a16:creationId xmlns:a16="http://schemas.microsoft.com/office/drawing/2014/main" id="{6F1D5A09-4EF5-7D12-591A-2ACDCBBF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4091C-7D63-1BC4-37F2-75A97D82D258}"/>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43659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1F49-6C5F-5BE9-94F1-93168A6F7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03488-BA28-3B15-7D7C-5DD9A4ECA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E473F-D99D-7D7F-4C3D-70248D66CC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DABA7-59F3-5B54-CF01-9BFD016A66CD}"/>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6" name="Footer Placeholder 5">
            <a:extLst>
              <a:ext uri="{FF2B5EF4-FFF2-40B4-BE49-F238E27FC236}">
                <a16:creationId xmlns:a16="http://schemas.microsoft.com/office/drawing/2014/main" id="{43BFB64F-6D7F-4558-E5E7-DE7C73882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2E021-F977-EBDB-4E60-8A4C43C7D6D9}"/>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25399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9D45-8B64-E813-D559-6D49C3696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B7B99-0712-3867-F62D-420A064E6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FE9E5-BE90-03A2-143C-4A50D7890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E653E-C7C5-B006-66AB-AD23A150C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CF2F1-9A76-4A72-3206-5CB52E418D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48CAF8-4718-AB63-C662-C6582AA77DF7}"/>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8" name="Footer Placeholder 7">
            <a:extLst>
              <a:ext uri="{FF2B5EF4-FFF2-40B4-BE49-F238E27FC236}">
                <a16:creationId xmlns:a16="http://schemas.microsoft.com/office/drawing/2014/main" id="{55CFDFE7-EB28-3FD4-1D94-15D9AB039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8A6C1-45D1-504D-5890-F1399289D645}"/>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353712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AA4E-046C-93CA-50C6-F73DC1FE5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E280C3-0323-DA8F-18B1-CC7251BDCAC0}"/>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4" name="Footer Placeholder 3">
            <a:extLst>
              <a:ext uri="{FF2B5EF4-FFF2-40B4-BE49-F238E27FC236}">
                <a16:creationId xmlns:a16="http://schemas.microsoft.com/office/drawing/2014/main" id="{CEF4815B-2318-4034-A29C-30E3803C6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49CB7-17FC-61B2-11A9-74A5C0699A8D}"/>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237723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99DE0-0822-FFF4-F23B-A63F02E26BBC}"/>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3" name="Footer Placeholder 2">
            <a:extLst>
              <a:ext uri="{FF2B5EF4-FFF2-40B4-BE49-F238E27FC236}">
                <a16:creationId xmlns:a16="http://schemas.microsoft.com/office/drawing/2014/main" id="{D8302F6F-B300-D075-DAE4-D550AE094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A7962A-EDA7-AF77-3299-BE4742555C63}"/>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268456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7FBC-BCC2-9FA5-E022-54B187CB0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A9C618-C5EF-E037-7A1A-6844C3FD1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5D4F07-62E0-418E-DC74-4AA73227B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33DD1-316B-D1CA-B150-0F54F20BC197}"/>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6" name="Footer Placeholder 5">
            <a:extLst>
              <a:ext uri="{FF2B5EF4-FFF2-40B4-BE49-F238E27FC236}">
                <a16:creationId xmlns:a16="http://schemas.microsoft.com/office/drawing/2014/main" id="{D7FE40CB-28E7-BB86-0F1C-B73E28FF8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74C68-6776-F21B-0DF9-2167C1825FBE}"/>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139233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ED93-7F3D-0F10-54C4-0D533C847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705BE-FCF6-98B5-FE61-5C2F4E2E4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BDDB22-D533-7287-541B-B60EC76A2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98F8D-BBB8-5DF8-A3A4-009DE8EE5F90}"/>
              </a:ext>
            </a:extLst>
          </p:cNvPr>
          <p:cNvSpPr>
            <a:spLocks noGrp="1"/>
          </p:cNvSpPr>
          <p:nvPr>
            <p:ph type="dt" sz="half" idx="10"/>
          </p:nvPr>
        </p:nvSpPr>
        <p:spPr/>
        <p:txBody>
          <a:bodyPr/>
          <a:lstStyle/>
          <a:p>
            <a:fld id="{91E03D6E-09B6-4C62-8A8C-2CCC90D416C2}" type="datetimeFigureOut">
              <a:rPr lang="en-US" smtClean="0"/>
              <a:t>6/3/2024</a:t>
            </a:fld>
            <a:endParaRPr lang="en-US"/>
          </a:p>
        </p:txBody>
      </p:sp>
      <p:sp>
        <p:nvSpPr>
          <p:cNvPr id="6" name="Footer Placeholder 5">
            <a:extLst>
              <a:ext uri="{FF2B5EF4-FFF2-40B4-BE49-F238E27FC236}">
                <a16:creationId xmlns:a16="http://schemas.microsoft.com/office/drawing/2014/main" id="{8D417479-D4FE-3FC2-3400-94929D48A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4922D8-1389-0508-FF21-9EA05D98921B}"/>
              </a:ext>
            </a:extLst>
          </p:cNvPr>
          <p:cNvSpPr>
            <a:spLocks noGrp="1"/>
          </p:cNvSpPr>
          <p:nvPr>
            <p:ph type="sldNum" sz="quarter" idx="12"/>
          </p:nvPr>
        </p:nvSpPr>
        <p:spPr/>
        <p:txBody>
          <a:bodyPr/>
          <a:lstStyle/>
          <a:p>
            <a:fld id="{FC1220EE-8F52-4620-92F8-E3DDC3849842}" type="slidenum">
              <a:rPr lang="en-US" smtClean="0"/>
              <a:t>‹#›</a:t>
            </a:fld>
            <a:endParaRPr lang="en-US"/>
          </a:p>
        </p:txBody>
      </p:sp>
    </p:spTree>
    <p:extLst>
      <p:ext uri="{BB962C8B-B14F-4D97-AF65-F5344CB8AC3E}">
        <p14:creationId xmlns:p14="http://schemas.microsoft.com/office/powerpoint/2010/main" val="239834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1EDEC-4ECB-5B3F-45B3-5654A6C0D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A19A91-847A-9AD8-B19D-D6D953370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2C941-E062-6DD8-8BF2-CB507CCDB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03D6E-09B6-4C62-8A8C-2CCC90D416C2}" type="datetimeFigureOut">
              <a:rPr lang="en-US" smtClean="0"/>
              <a:t>6/3/2024</a:t>
            </a:fld>
            <a:endParaRPr lang="en-US"/>
          </a:p>
        </p:txBody>
      </p:sp>
      <p:sp>
        <p:nvSpPr>
          <p:cNvPr id="5" name="Footer Placeholder 4">
            <a:extLst>
              <a:ext uri="{FF2B5EF4-FFF2-40B4-BE49-F238E27FC236}">
                <a16:creationId xmlns:a16="http://schemas.microsoft.com/office/drawing/2014/main" id="{8CB6F75F-745C-1E06-D921-ED0124F9D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DE4F5-249A-D3CC-BB6E-F8E9EDC32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220EE-8F52-4620-92F8-E3DDC3849842}" type="slidenum">
              <a:rPr lang="en-US" smtClean="0"/>
              <a:t>‹#›</a:t>
            </a:fld>
            <a:endParaRPr lang="en-US"/>
          </a:p>
        </p:txBody>
      </p:sp>
    </p:spTree>
    <p:extLst>
      <p:ext uri="{BB962C8B-B14F-4D97-AF65-F5344CB8AC3E}">
        <p14:creationId xmlns:p14="http://schemas.microsoft.com/office/powerpoint/2010/main" val="146085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2F1AA-5DE2-8DAB-CEDE-A08BDDAE946D}"/>
              </a:ext>
            </a:extLst>
          </p:cNvPr>
          <p:cNvSpPr>
            <a:spLocks noGrp="1"/>
          </p:cNvSpPr>
          <p:nvPr>
            <p:ph type="title"/>
          </p:nvPr>
        </p:nvSpPr>
        <p:spPr/>
        <p:txBody>
          <a:bodyPr/>
          <a:lstStyle/>
          <a:p>
            <a:pPr algn="ctr"/>
            <a:r>
              <a:rPr lang="en-US" dirty="0"/>
              <a:t>PREP+ At Westpointe Campus</a:t>
            </a:r>
          </a:p>
        </p:txBody>
      </p:sp>
      <p:sp>
        <p:nvSpPr>
          <p:cNvPr id="5" name="Text Placeholder 4">
            <a:extLst>
              <a:ext uri="{FF2B5EF4-FFF2-40B4-BE49-F238E27FC236}">
                <a16:creationId xmlns:a16="http://schemas.microsoft.com/office/drawing/2014/main" id="{177D9B4C-EB47-491B-49F3-80D35C5895D9}"/>
              </a:ext>
            </a:extLst>
          </p:cNvPr>
          <p:cNvSpPr>
            <a:spLocks noGrp="1"/>
          </p:cNvSpPr>
          <p:nvPr>
            <p:ph type="body" idx="1"/>
          </p:nvPr>
        </p:nvSpPr>
        <p:spPr>
          <a:xfrm>
            <a:off x="1505248" y="1357450"/>
            <a:ext cx="5157787" cy="823912"/>
          </a:xfrm>
        </p:spPr>
        <p:txBody>
          <a:bodyPr/>
          <a:lstStyle/>
          <a:p>
            <a:pPr algn="ctr"/>
            <a:r>
              <a:rPr lang="en-US" dirty="0"/>
              <a:t>What is PREP+?</a:t>
            </a:r>
          </a:p>
        </p:txBody>
      </p:sp>
      <p:pic>
        <p:nvPicPr>
          <p:cNvPr id="2" name="Content Placeholder 1" descr="A drawing of a key&#10;&#10;Description automatically generated">
            <a:extLst>
              <a:ext uri="{FF2B5EF4-FFF2-40B4-BE49-F238E27FC236}">
                <a16:creationId xmlns:a16="http://schemas.microsoft.com/office/drawing/2014/main" id="{0E85716E-3000-A1A1-F44E-29B7E3E642BB}"/>
              </a:ext>
            </a:extLst>
          </p:cNvPr>
          <p:cNvPicPr>
            <a:picLocks noGrp="1" noChangeAspect="1"/>
          </p:cNvPicPr>
          <p:nvPr>
            <p:ph sz="half" idx="2"/>
          </p:nvPr>
        </p:nvPicPr>
        <p:blipFill>
          <a:blip r:embed="rId2"/>
          <a:stretch>
            <a:fillRect/>
          </a:stretch>
        </p:blipFill>
        <p:spPr>
          <a:xfrm>
            <a:off x="6511523" y="4654782"/>
            <a:ext cx="1892754" cy="2111027"/>
          </a:xfrm>
        </p:spPr>
      </p:pic>
      <p:sp>
        <p:nvSpPr>
          <p:cNvPr id="7" name="Text Placeholder 6">
            <a:extLst>
              <a:ext uri="{FF2B5EF4-FFF2-40B4-BE49-F238E27FC236}">
                <a16:creationId xmlns:a16="http://schemas.microsoft.com/office/drawing/2014/main" id="{6BB24D91-15F7-B430-37A6-104E3B22666E}"/>
              </a:ext>
            </a:extLst>
          </p:cNvPr>
          <p:cNvSpPr>
            <a:spLocks noGrp="1"/>
          </p:cNvSpPr>
          <p:nvPr>
            <p:ph type="body" sz="quarter" idx="3"/>
          </p:nvPr>
        </p:nvSpPr>
        <p:spPr/>
        <p:txBody>
          <a:bodyPr/>
          <a:lstStyle/>
          <a:p>
            <a:pPr algn="ctr"/>
            <a:r>
              <a:rPr lang="en-US" dirty="0"/>
              <a:t>Examples of applied course work: 3D renderings and shop drawings</a:t>
            </a:r>
          </a:p>
        </p:txBody>
      </p:sp>
      <p:pic>
        <p:nvPicPr>
          <p:cNvPr id="10" name="Content Placeholder 9">
            <a:extLst>
              <a:ext uri="{FF2B5EF4-FFF2-40B4-BE49-F238E27FC236}">
                <a16:creationId xmlns:a16="http://schemas.microsoft.com/office/drawing/2014/main" id="{D90B8966-EFDE-EF53-0E07-E234CE66BE46}"/>
              </a:ext>
            </a:extLst>
          </p:cNvPr>
          <p:cNvPicPr>
            <a:picLocks noGrp="1" noChangeAspect="1"/>
          </p:cNvPicPr>
          <p:nvPr>
            <p:ph sz="quarter" idx="4"/>
          </p:nvPr>
        </p:nvPicPr>
        <p:blipFill>
          <a:blip r:embed="rId3"/>
          <a:stretch>
            <a:fillRect/>
          </a:stretch>
        </p:blipFill>
        <p:spPr>
          <a:xfrm>
            <a:off x="7736983" y="2982099"/>
            <a:ext cx="1822577" cy="1531482"/>
          </a:xfrm>
        </p:spPr>
      </p:pic>
      <p:pic>
        <p:nvPicPr>
          <p:cNvPr id="12" name="Picture 11">
            <a:extLst>
              <a:ext uri="{FF2B5EF4-FFF2-40B4-BE49-F238E27FC236}">
                <a16:creationId xmlns:a16="http://schemas.microsoft.com/office/drawing/2014/main" id="{28992387-0ABB-0288-7385-740ACB68BD60}"/>
              </a:ext>
            </a:extLst>
          </p:cNvPr>
          <p:cNvPicPr>
            <a:picLocks noChangeAspect="1"/>
          </p:cNvPicPr>
          <p:nvPr/>
        </p:nvPicPr>
        <p:blipFill>
          <a:blip r:embed="rId4"/>
          <a:stretch>
            <a:fillRect/>
          </a:stretch>
        </p:blipFill>
        <p:spPr>
          <a:xfrm>
            <a:off x="6510350" y="2505232"/>
            <a:ext cx="1079342" cy="1973064"/>
          </a:xfrm>
          <a:prstGeom prst="rect">
            <a:avLst/>
          </a:prstGeom>
        </p:spPr>
      </p:pic>
      <p:pic>
        <p:nvPicPr>
          <p:cNvPr id="14" name="Picture 13">
            <a:extLst>
              <a:ext uri="{FF2B5EF4-FFF2-40B4-BE49-F238E27FC236}">
                <a16:creationId xmlns:a16="http://schemas.microsoft.com/office/drawing/2014/main" id="{673338A0-D027-8416-4212-B6616DE8ACCC}"/>
              </a:ext>
            </a:extLst>
          </p:cNvPr>
          <p:cNvPicPr>
            <a:picLocks noChangeAspect="1"/>
          </p:cNvPicPr>
          <p:nvPr/>
        </p:nvPicPr>
        <p:blipFill>
          <a:blip r:embed="rId5"/>
          <a:stretch>
            <a:fillRect/>
          </a:stretch>
        </p:blipFill>
        <p:spPr>
          <a:xfrm>
            <a:off x="9636122" y="2505075"/>
            <a:ext cx="2193114" cy="2150060"/>
          </a:xfrm>
          <a:prstGeom prst="rect">
            <a:avLst/>
          </a:prstGeom>
        </p:spPr>
      </p:pic>
      <p:sp>
        <p:nvSpPr>
          <p:cNvPr id="15" name="TextBox 14">
            <a:extLst>
              <a:ext uri="{FF2B5EF4-FFF2-40B4-BE49-F238E27FC236}">
                <a16:creationId xmlns:a16="http://schemas.microsoft.com/office/drawing/2014/main" id="{480CA041-F160-2CB4-AD96-08252CDBE3B3}"/>
              </a:ext>
            </a:extLst>
          </p:cNvPr>
          <p:cNvSpPr txBox="1"/>
          <p:nvPr/>
        </p:nvSpPr>
        <p:spPr>
          <a:xfrm>
            <a:off x="8644942" y="5127276"/>
            <a:ext cx="3023222" cy="1477328"/>
          </a:xfrm>
          <a:prstGeom prst="rect">
            <a:avLst/>
          </a:prstGeom>
          <a:noFill/>
        </p:spPr>
        <p:txBody>
          <a:bodyPr wrap="square" lIns="91440" tIns="45720" rIns="91440" bIns="45720" rtlCol="0" anchor="t">
            <a:spAutoFit/>
          </a:bodyPr>
          <a:lstStyle/>
          <a:p>
            <a:r>
              <a:rPr lang="en-US" dirty="0"/>
              <a:t>Top left: Scale of a building Middle: Mechanical Bandage Applicator Right: Fidget toy.</a:t>
            </a:r>
          </a:p>
          <a:p>
            <a:r>
              <a:rPr lang="en-US" dirty="0">
                <a:cs typeface="Calibri"/>
              </a:rPr>
              <a:t>Bottom: Key design for CNC Machine</a:t>
            </a:r>
          </a:p>
        </p:txBody>
      </p:sp>
      <p:pic>
        <p:nvPicPr>
          <p:cNvPr id="17" name="Picture 16">
            <a:extLst>
              <a:ext uri="{FF2B5EF4-FFF2-40B4-BE49-F238E27FC236}">
                <a16:creationId xmlns:a16="http://schemas.microsoft.com/office/drawing/2014/main" id="{E54B113E-A7D0-D884-5A7A-958F138B34B3}"/>
              </a:ext>
            </a:extLst>
          </p:cNvPr>
          <p:cNvPicPr>
            <a:picLocks noChangeAspect="1"/>
          </p:cNvPicPr>
          <p:nvPr/>
        </p:nvPicPr>
        <p:blipFill>
          <a:blip r:embed="rId6"/>
          <a:stretch>
            <a:fillRect/>
          </a:stretch>
        </p:blipFill>
        <p:spPr>
          <a:xfrm>
            <a:off x="234414" y="46011"/>
            <a:ext cx="2541668" cy="2112176"/>
          </a:xfrm>
          <a:prstGeom prst="rect">
            <a:avLst/>
          </a:prstGeom>
        </p:spPr>
      </p:pic>
      <p:pic>
        <p:nvPicPr>
          <p:cNvPr id="19" name="Picture 18">
            <a:extLst>
              <a:ext uri="{FF2B5EF4-FFF2-40B4-BE49-F238E27FC236}">
                <a16:creationId xmlns:a16="http://schemas.microsoft.com/office/drawing/2014/main" id="{16128F8E-640D-A955-69B4-07A794F69E5E}"/>
              </a:ext>
            </a:extLst>
          </p:cNvPr>
          <p:cNvPicPr>
            <a:picLocks noChangeAspect="1"/>
          </p:cNvPicPr>
          <p:nvPr/>
        </p:nvPicPr>
        <p:blipFill>
          <a:blip r:embed="rId7"/>
          <a:stretch>
            <a:fillRect/>
          </a:stretch>
        </p:blipFill>
        <p:spPr>
          <a:xfrm>
            <a:off x="9435319" y="694464"/>
            <a:ext cx="2701087" cy="672431"/>
          </a:xfrm>
          <a:prstGeom prst="rect">
            <a:avLst/>
          </a:prstGeom>
        </p:spPr>
      </p:pic>
      <p:sp>
        <p:nvSpPr>
          <p:cNvPr id="3" name="TextBox 2">
            <a:extLst>
              <a:ext uri="{FF2B5EF4-FFF2-40B4-BE49-F238E27FC236}">
                <a16:creationId xmlns:a16="http://schemas.microsoft.com/office/drawing/2014/main" id="{1FCE57DD-4D8A-47B8-9F2F-3F30F6C6412C}"/>
              </a:ext>
            </a:extLst>
          </p:cNvPr>
          <p:cNvSpPr txBox="1"/>
          <p:nvPr/>
        </p:nvSpPr>
        <p:spPr>
          <a:xfrm>
            <a:off x="768864" y="2158187"/>
            <a:ext cx="559419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Seniors at West Jordan and Bingham High Schools, started their college engineering technology degrees at SLCC Westpointe Campus last year via an NSF Grant. As juniors they completed EDDT 1010/Intro to Eng and Design, STEM 1010/Math and Technology, MCCT 1500/Machine Shop and EDDT 1040/Intro to AutoCAD coursework. Currently, there is a class of seniors and a class of juniors on campus. The goal is to graduate from high school with a one-year Engineering Technology degree. This path is excellent for preparing PREP students for careers in STEM, while also providing higher paying employment opportunities to help students pay for continuing their education. </a:t>
            </a:r>
            <a:r>
              <a:rPr lang="en-US" sz="1600" dirty="0">
                <a:cs typeface="Calibri"/>
              </a:rPr>
              <a:t>Shown are  designs from EDDT 1010 (Junior class) and EDDT 1050 (Seniors).</a:t>
            </a:r>
          </a:p>
        </p:txBody>
      </p:sp>
      <p:sp>
        <p:nvSpPr>
          <p:cNvPr id="6" name="TextBox 5">
            <a:extLst>
              <a:ext uri="{FF2B5EF4-FFF2-40B4-BE49-F238E27FC236}">
                <a16:creationId xmlns:a16="http://schemas.microsoft.com/office/drawing/2014/main" id="{7F260BC1-6A75-0FF0-9320-CF0CF4074F98}"/>
              </a:ext>
            </a:extLst>
          </p:cNvPr>
          <p:cNvSpPr txBox="1"/>
          <p:nvPr/>
        </p:nvSpPr>
        <p:spPr>
          <a:xfrm>
            <a:off x="670163" y="5710295"/>
            <a:ext cx="5425837" cy="923330"/>
          </a:xfrm>
          <a:prstGeom prst="rect">
            <a:avLst/>
          </a:prstGeom>
          <a:noFill/>
        </p:spPr>
        <p:txBody>
          <a:bodyPr wrap="square" rtlCol="0">
            <a:spAutoFit/>
          </a:bodyPr>
          <a:lstStyle/>
          <a:p>
            <a:r>
              <a:rPr lang="en-US" sz="900" spc="-5">
                <a:effectLst/>
                <a:latin typeface="Arial" panose="020B0604020202020204" pitchFamily="34" charset="0"/>
                <a:ea typeface="Arial" panose="020B0604020202020204" pitchFamily="34" charset="0"/>
                <a:cs typeface="Times New Roman" panose="02020603050405020304" pitchFamily="18" charset="0"/>
              </a:rPr>
              <a:t>This</a:t>
            </a:r>
            <a:r>
              <a:rPr lang="en-US" sz="900" spc="105">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material</a:t>
            </a:r>
            <a:r>
              <a:rPr lang="en-US" sz="900" spc="12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is</a:t>
            </a:r>
            <a:r>
              <a:rPr lang="en-US" sz="900" spc="12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based</a:t>
            </a:r>
            <a:r>
              <a:rPr lang="en-US" sz="900" spc="11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upon</a:t>
            </a:r>
            <a:r>
              <a:rPr lang="en-US" sz="900" spc="12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work</a:t>
            </a:r>
            <a:r>
              <a:rPr lang="en-US" sz="900" spc="13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supported</a:t>
            </a:r>
            <a:r>
              <a:rPr lang="en-US" sz="900" spc="110" dirty="0">
                <a:effectLst/>
                <a:latin typeface="Arial" panose="020B0604020202020204" pitchFamily="34" charset="0"/>
                <a:ea typeface="Arial" panose="020B0604020202020204" pitchFamily="34" charset="0"/>
                <a:cs typeface="Times New Roman" panose="02020603050405020304" pitchFamily="18" charset="0"/>
              </a:rPr>
              <a:t> </a:t>
            </a:r>
            <a:r>
              <a:rPr lang="en-US" sz="900" spc="10" dirty="0">
                <a:effectLst/>
                <a:latin typeface="Arial" panose="020B0604020202020204" pitchFamily="34" charset="0"/>
                <a:ea typeface="Arial" panose="020B0604020202020204" pitchFamily="34" charset="0"/>
                <a:cs typeface="Times New Roman" panose="02020603050405020304" pitchFamily="18" charset="0"/>
              </a:rPr>
              <a:t>by</a:t>
            </a:r>
            <a:r>
              <a:rPr lang="en-US" sz="900" spc="9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the</a:t>
            </a:r>
            <a:r>
              <a:rPr lang="en-US" sz="900" spc="11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National</a:t>
            </a:r>
            <a:r>
              <a:rPr lang="en-US" sz="900" spc="10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Science</a:t>
            </a:r>
            <a:r>
              <a:rPr lang="en-US" sz="900" spc="11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Foundation</a:t>
            </a:r>
            <a:r>
              <a:rPr lang="en-US" sz="900" spc="11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under</a:t>
            </a:r>
            <a:r>
              <a:rPr lang="en-US" sz="900" spc="12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Grant</a:t>
            </a:r>
            <a:r>
              <a:rPr lang="en-US" sz="900" spc="38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No.</a:t>
            </a:r>
            <a:r>
              <a:rPr lang="en-US" sz="900" spc="-4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2000862. </a:t>
            </a:r>
            <a:r>
              <a:rPr lang="en-US" sz="900" dirty="0">
                <a:effectLst/>
                <a:latin typeface="Arial" panose="020B0604020202020204" pitchFamily="34" charset="0"/>
                <a:ea typeface="Arial" panose="020B0604020202020204" pitchFamily="34" charset="0"/>
                <a:cs typeface="Times New Roman" panose="02020603050405020304" pitchFamily="18" charset="0"/>
              </a:rPr>
              <a:t>Any</a:t>
            </a:r>
            <a:r>
              <a:rPr lang="en-US" sz="900" spc="19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opinions,</a:t>
            </a:r>
            <a:r>
              <a:rPr lang="en-US" sz="900" spc="20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findings,</a:t>
            </a:r>
            <a:r>
              <a:rPr lang="en-US" sz="900" spc="20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and</a:t>
            </a:r>
            <a:r>
              <a:rPr lang="en-US" sz="900" spc="20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conclusions</a:t>
            </a:r>
            <a:r>
              <a:rPr lang="en-US" sz="900" spc="21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or</a:t>
            </a:r>
            <a:r>
              <a:rPr lang="en-US" sz="900" spc="20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recommendations</a:t>
            </a:r>
            <a:r>
              <a:rPr lang="en-US" sz="900" spc="21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expressed</a:t>
            </a:r>
            <a:r>
              <a:rPr lang="en-US" sz="900" spc="20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in</a:t>
            </a:r>
            <a:r>
              <a:rPr lang="en-US" sz="900" spc="21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this</a:t>
            </a:r>
            <a:r>
              <a:rPr lang="en-US" sz="900" spc="21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material</a:t>
            </a:r>
            <a:r>
              <a:rPr lang="en-US" sz="900" spc="21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are</a:t>
            </a:r>
            <a:r>
              <a:rPr lang="en-US" sz="900" spc="32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those</a:t>
            </a:r>
            <a:r>
              <a:rPr lang="en-US" sz="900" spc="8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of</a:t>
            </a:r>
            <a:r>
              <a:rPr lang="en-US" sz="900" spc="9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the</a:t>
            </a:r>
            <a:r>
              <a:rPr lang="en-US" sz="900" spc="9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author(s)</a:t>
            </a:r>
            <a:r>
              <a:rPr lang="en-US" sz="900" spc="8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and</a:t>
            </a:r>
            <a:r>
              <a:rPr lang="en-US" sz="900" spc="7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do</a:t>
            </a:r>
            <a:r>
              <a:rPr lang="en-US" sz="900" spc="8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not</a:t>
            </a:r>
            <a:r>
              <a:rPr lang="en-US" sz="900" spc="9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necessarily</a:t>
            </a:r>
            <a:r>
              <a:rPr lang="en-US" sz="900" spc="6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reflect</a:t>
            </a:r>
            <a:r>
              <a:rPr lang="en-US" sz="900" spc="7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the</a:t>
            </a:r>
            <a:r>
              <a:rPr lang="en-US" sz="900" spc="90"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views</a:t>
            </a:r>
            <a:r>
              <a:rPr lang="en-US" sz="900" spc="8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of</a:t>
            </a:r>
            <a:r>
              <a:rPr lang="en-US" sz="900" spc="9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the</a:t>
            </a:r>
            <a:r>
              <a:rPr lang="en-US" sz="900" spc="8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National</a:t>
            </a:r>
            <a:r>
              <a:rPr lang="en-US" sz="900" spc="7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Science</a:t>
            </a:r>
            <a:r>
              <a:rPr lang="en-US" sz="900" spc="275" dirty="0">
                <a:effectLst/>
                <a:latin typeface="Arial" panose="020B0604020202020204" pitchFamily="34" charset="0"/>
                <a:ea typeface="Arial" panose="020B0604020202020204" pitchFamily="34" charset="0"/>
                <a:cs typeface="Times New Roman" panose="02020603050405020304" pitchFamily="18" charset="0"/>
              </a:rPr>
              <a:t> </a:t>
            </a:r>
            <a:r>
              <a:rPr lang="en-US" sz="900" spc="-5" dirty="0">
                <a:effectLst/>
                <a:latin typeface="Arial" panose="020B0604020202020204" pitchFamily="34" charset="0"/>
                <a:ea typeface="Arial" panose="020B0604020202020204" pitchFamily="34" charset="0"/>
                <a:cs typeface="Times New Roman" panose="02020603050405020304" pitchFamily="18" charset="0"/>
              </a:rPr>
              <a:t>Foundation.</a:t>
            </a:r>
            <a:endParaRPr lang="en-US" sz="9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68880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f156fca-5d56-4b18-a3f7-1f9289298a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0DF8E436BAD3468C1553E293FC9D9E" ma:contentTypeVersion="13" ma:contentTypeDescription="Create a new document." ma:contentTypeScope="" ma:versionID="0c21b7da62da0d6df34caa2cada2c724">
  <xsd:schema xmlns:xsd="http://www.w3.org/2001/XMLSchema" xmlns:xs="http://www.w3.org/2001/XMLSchema" xmlns:p="http://schemas.microsoft.com/office/2006/metadata/properties" xmlns:ns3="cf156fca-5d56-4b18-a3f7-1f9289298aa2" xmlns:ns4="963587bd-3479-41da-bd6e-85a8b0ddf35f" targetNamespace="http://schemas.microsoft.com/office/2006/metadata/properties" ma:root="true" ma:fieldsID="8288dcb252184d8aafde603372c4fa7b" ns3:_="" ns4:_="">
    <xsd:import namespace="cf156fca-5d56-4b18-a3f7-1f9289298aa2"/>
    <xsd:import namespace="963587bd-3479-41da-bd6e-85a8b0ddf3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6fca-5d56-4b18-a3f7-1f9289298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3587bd-3479-41da-bd6e-85a8b0ddf3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718F24-B8BF-4F0C-BD0A-6CF012267573}">
  <ds:schemaRefs>
    <ds:schemaRef ds:uri="http://purl.org/dc/elements/1.1/"/>
    <ds:schemaRef ds:uri="http://www.w3.org/XML/1998/namespace"/>
    <ds:schemaRef ds:uri="cf156fca-5d56-4b18-a3f7-1f9289298aa2"/>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963587bd-3479-41da-bd6e-85a8b0ddf35f"/>
    <ds:schemaRef ds:uri="http://schemas.openxmlformats.org/package/2006/metadata/core-properties"/>
  </ds:schemaRefs>
</ds:datastoreItem>
</file>

<file path=customXml/itemProps2.xml><?xml version="1.0" encoding="utf-8"?>
<ds:datastoreItem xmlns:ds="http://schemas.openxmlformats.org/officeDocument/2006/customXml" ds:itemID="{C915CC06-CAA3-4296-8036-B7B6C8F8FCA4}">
  <ds:schemaRefs>
    <ds:schemaRef ds:uri="http://schemas.microsoft.com/sharepoint/v3/contenttype/forms"/>
  </ds:schemaRefs>
</ds:datastoreItem>
</file>

<file path=customXml/itemProps3.xml><?xml version="1.0" encoding="utf-8"?>
<ds:datastoreItem xmlns:ds="http://schemas.openxmlformats.org/officeDocument/2006/customXml" ds:itemID="{E59FC585-4F23-441B-8EBF-731FDFDE6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56fca-5d56-4b18-a3f7-1f9289298aa2"/>
    <ds:schemaRef ds:uri="963587bd-3479-41da-bd6e-85a8b0ddf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TotalTime>
  <Words>232</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PREP+ At Westpointe Campus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EDDT 1010 Intro to Design</dc:title>
  <dc:creator>Korin Holden</dc:creator>
  <cp:lastModifiedBy>Anita Mitchell</cp:lastModifiedBy>
  <cp:revision>144</cp:revision>
  <dcterms:created xsi:type="dcterms:W3CDTF">2023-10-30T15:33:44Z</dcterms:created>
  <dcterms:modified xsi:type="dcterms:W3CDTF">2024-06-03T20:39:19Z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0x010100320DF8E436BAD3468C1553E293FC9D9E</vt:lpwstr>
  </property>
</Properties>
</file>