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sldIdLst>
    <p:sldId id="256" r:id="rId3"/>
    <p:sldId id="257" r:id="rId4"/>
    <p:sldId id="258" r:id="rId5"/>
    <p:sldId id="259" r:id="rId6"/>
    <p:sldId id="260" r:id="rId7"/>
    <p:sldId id="261" r:id="rId8"/>
    <p:sldId id="262" r:id="rId9"/>
    <p:sldId id="266"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7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16" d="100"/>
          <a:sy n="116" d="100"/>
        </p:scale>
        <p:origin x="10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55E00-DAE2-42CC-B24B-7E8EE9450115}" type="doc">
      <dgm:prSet loTypeId="urn:microsoft.com/office/officeart/2005/8/layout/chevron1" loCatId="process" qsTypeId="urn:microsoft.com/office/officeart/2005/8/quickstyle/simple4" qsCatId="simple" csTypeId="urn:microsoft.com/office/officeart/2005/8/colors/colorful4" csCatId="colorful" phldr="1"/>
      <dgm:spPr/>
    </dgm:pt>
    <dgm:pt modelId="{3E260FF2-5588-4F0C-80AC-B061FAB0AEE6}">
      <dgm:prSet phldrT="[Text]"/>
      <dgm:spPr/>
      <dgm:t>
        <a:bodyPr/>
        <a:lstStyle/>
        <a:p>
          <a:r>
            <a:rPr lang="en-US" dirty="0" smtClean="0"/>
            <a:t>Machine Tool Technology</a:t>
          </a:r>
          <a:endParaRPr lang="en-US" dirty="0"/>
        </a:p>
      </dgm:t>
    </dgm:pt>
    <dgm:pt modelId="{C65F11A1-41E2-48C1-AC04-90A6CA57CF6F}" type="parTrans" cxnId="{676C6013-1DEF-4297-B15C-BA4991E1E2C5}">
      <dgm:prSet/>
      <dgm:spPr/>
      <dgm:t>
        <a:bodyPr/>
        <a:lstStyle/>
        <a:p>
          <a:endParaRPr lang="en-US"/>
        </a:p>
      </dgm:t>
    </dgm:pt>
    <dgm:pt modelId="{67DF5AF5-9A97-486D-8D1D-1BE78BA379FD}" type="sibTrans" cxnId="{676C6013-1DEF-4297-B15C-BA4991E1E2C5}">
      <dgm:prSet/>
      <dgm:spPr/>
      <dgm:t>
        <a:bodyPr/>
        <a:lstStyle/>
        <a:p>
          <a:endParaRPr lang="en-US"/>
        </a:p>
      </dgm:t>
    </dgm:pt>
    <dgm:pt modelId="{FCBA2A2F-40B2-4F69-83D6-658AE0365C1D}">
      <dgm:prSet phldrT="[Text]"/>
      <dgm:spPr/>
      <dgm:t>
        <a:bodyPr/>
        <a:lstStyle/>
        <a:p>
          <a:r>
            <a:rPr lang="en-US" dirty="0" smtClean="0"/>
            <a:t>Manufacturing Operations</a:t>
          </a:r>
          <a:endParaRPr lang="en-US" dirty="0"/>
        </a:p>
      </dgm:t>
    </dgm:pt>
    <dgm:pt modelId="{9B94D80C-B14A-41D2-BDF5-8E4492A2FA33}" type="parTrans" cxnId="{6D50D93B-AA70-4F6D-B508-AF6397AF6C40}">
      <dgm:prSet/>
      <dgm:spPr/>
      <dgm:t>
        <a:bodyPr/>
        <a:lstStyle/>
        <a:p>
          <a:endParaRPr lang="en-US"/>
        </a:p>
      </dgm:t>
    </dgm:pt>
    <dgm:pt modelId="{D846D841-CA75-4458-A84A-91EAED70F2B1}" type="sibTrans" cxnId="{6D50D93B-AA70-4F6D-B508-AF6397AF6C40}">
      <dgm:prSet/>
      <dgm:spPr/>
      <dgm:t>
        <a:bodyPr/>
        <a:lstStyle/>
        <a:p>
          <a:endParaRPr lang="en-US"/>
        </a:p>
      </dgm:t>
    </dgm:pt>
    <dgm:pt modelId="{805CF267-2C67-421D-BEC0-F1543A3C8263}">
      <dgm:prSet phldrT="[Text]"/>
      <dgm:spPr/>
      <dgm:t>
        <a:bodyPr/>
        <a:lstStyle/>
        <a:p>
          <a:r>
            <a:rPr lang="en-US" dirty="0" smtClean="0"/>
            <a:t>Quality Assurance</a:t>
          </a:r>
          <a:endParaRPr lang="en-US" dirty="0"/>
        </a:p>
      </dgm:t>
    </dgm:pt>
    <dgm:pt modelId="{A802FAB4-9E64-4848-9155-F179DC2BBC90}" type="sibTrans" cxnId="{CB84F4D1-CFAB-41D4-B479-4815B6FE27B1}">
      <dgm:prSet/>
      <dgm:spPr/>
      <dgm:t>
        <a:bodyPr/>
        <a:lstStyle/>
        <a:p>
          <a:endParaRPr lang="en-US"/>
        </a:p>
      </dgm:t>
    </dgm:pt>
    <dgm:pt modelId="{A6C236B3-EA66-4E25-93D2-5F9494E34CAD}" type="parTrans" cxnId="{CB84F4D1-CFAB-41D4-B479-4815B6FE27B1}">
      <dgm:prSet/>
      <dgm:spPr/>
      <dgm:t>
        <a:bodyPr/>
        <a:lstStyle/>
        <a:p>
          <a:endParaRPr lang="en-US"/>
        </a:p>
      </dgm:t>
    </dgm:pt>
    <dgm:pt modelId="{AC63DF3B-5C31-42A9-BD38-46778E736E8E}" type="pres">
      <dgm:prSet presAssocID="{F5E55E00-DAE2-42CC-B24B-7E8EE9450115}" presName="Name0" presStyleCnt="0">
        <dgm:presLayoutVars>
          <dgm:dir/>
          <dgm:animLvl val="lvl"/>
          <dgm:resizeHandles val="exact"/>
        </dgm:presLayoutVars>
      </dgm:prSet>
      <dgm:spPr/>
    </dgm:pt>
    <dgm:pt modelId="{43E1ECE5-F42D-4D4B-A554-08C4279A36D3}" type="pres">
      <dgm:prSet presAssocID="{3E260FF2-5588-4F0C-80AC-B061FAB0AEE6}" presName="parTxOnly" presStyleLbl="node1" presStyleIdx="0" presStyleCnt="3">
        <dgm:presLayoutVars>
          <dgm:chMax val="0"/>
          <dgm:chPref val="0"/>
          <dgm:bulletEnabled val="1"/>
        </dgm:presLayoutVars>
      </dgm:prSet>
      <dgm:spPr/>
      <dgm:t>
        <a:bodyPr/>
        <a:lstStyle/>
        <a:p>
          <a:endParaRPr lang="en-US"/>
        </a:p>
      </dgm:t>
    </dgm:pt>
    <dgm:pt modelId="{FD1D7860-795B-4F22-9580-CED748968629}" type="pres">
      <dgm:prSet presAssocID="{67DF5AF5-9A97-486D-8D1D-1BE78BA379FD}" presName="parTxOnlySpace" presStyleCnt="0"/>
      <dgm:spPr/>
    </dgm:pt>
    <dgm:pt modelId="{834C7E62-1B67-4F07-89E3-E7E95AFA38C8}" type="pres">
      <dgm:prSet presAssocID="{FCBA2A2F-40B2-4F69-83D6-658AE0365C1D}" presName="parTxOnly" presStyleLbl="node1" presStyleIdx="1" presStyleCnt="3">
        <dgm:presLayoutVars>
          <dgm:chMax val="0"/>
          <dgm:chPref val="0"/>
          <dgm:bulletEnabled val="1"/>
        </dgm:presLayoutVars>
      </dgm:prSet>
      <dgm:spPr/>
      <dgm:t>
        <a:bodyPr/>
        <a:lstStyle/>
        <a:p>
          <a:endParaRPr lang="en-US"/>
        </a:p>
      </dgm:t>
    </dgm:pt>
    <dgm:pt modelId="{711019C6-6F10-4B79-B0D7-FE6C68F8474F}" type="pres">
      <dgm:prSet presAssocID="{D846D841-CA75-4458-A84A-91EAED70F2B1}" presName="parTxOnlySpace" presStyleCnt="0"/>
      <dgm:spPr/>
    </dgm:pt>
    <dgm:pt modelId="{0FB738CF-DA02-4DF9-BF60-8D7347B7C4E7}" type="pres">
      <dgm:prSet presAssocID="{805CF267-2C67-421D-BEC0-F1543A3C8263}" presName="parTxOnly" presStyleLbl="node1" presStyleIdx="2" presStyleCnt="3">
        <dgm:presLayoutVars>
          <dgm:chMax val="0"/>
          <dgm:chPref val="0"/>
          <dgm:bulletEnabled val="1"/>
        </dgm:presLayoutVars>
      </dgm:prSet>
      <dgm:spPr/>
      <dgm:t>
        <a:bodyPr/>
        <a:lstStyle/>
        <a:p>
          <a:endParaRPr lang="en-US"/>
        </a:p>
      </dgm:t>
    </dgm:pt>
  </dgm:ptLst>
  <dgm:cxnLst>
    <dgm:cxn modelId="{676C6013-1DEF-4297-B15C-BA4991E1E2C5}" srcId="{F5E55E00-DAE2-42CC-B24B-7E8EE9450115}" destId="{3E260FF2-5588-4F0C-80AC-B061FAB0AEE6}" srcOrd="0" destOrd="0" parTransId="{C65F11A1-41E2-48C1-AC04-90A6CA57CF6F}" sibTransId="{67DF5AF5-9A97-486D-8D1D-1BE78BA379FD}"/>
    <dgm:cxn modelId="{112B67B6-4015-4DDA-8724-309543D2807D}" type="presOf" srcId="{F5E55E00-DAE2-42CC-B24B-7E8EE9450115}" destId="{AC63DF3B-5C31-42A9-BD38-46778E736E8E}" srcOrd="0" destOrd="0" presId="urn:microsoft.com/office/officeart/2005/8/layout/chevron1"/>
    <dgm:cxn modelId="{8832CB87-367D-4F08-9BC7-B126D27EB9AB}" type="presOf" srcId="{805CF267-2C67-421D-BEC0-F1543A3C8263}" destId="{0FB738CF-DA02-4DF9-BF60-8D7347B7C4E7}" srcOrd="0" destOrd="0" presId="urn:microsoft.com/office/officeart/2005/8/layout/chevron1"/>
    <dgm:cxn modelId="{558E07C6-4256-4C50-B38D-05E7335DF666}" type="presOf" srcId="{FCBA2A2F-40B2-4F69-83D6-658AE0365C1D}" destId="{834C7E62-1B67-4F07-89E3-E7E95AFA38C8}" srcOrd="0" destOrd="0" presId="urn:microsoft.com/office/officeart/2005/8/layout/chevron1"/>
    <dgm:cxn modelId="{FB289A13-55D0-43AB-8CED-44800C1CFD9E}" type="presOf" srcId="{3E260FF2-5588-4F0C-80AC-B061FAB0AEE6}" destId="{43E1ECE5-F42D-4D4B-A554-08C4279A36D3}" srcOrd="0" destOrd="0" presId="urn:microsoft.com/office/officeart/2005/8/layout/chevron1"/>
    <dgm:cxn modelId="{6D50D93B-AA70-4F6D-B508-AF6397AF6C40}" srcId="{F5E55E00-DAE2-42CC-B24B-7E8EE9450115}" destId="{FCBA2A2F-40B2-4F69-83D6-658AE0365C1D}" srcOrd="1" destOrd="0" parTransId="{9B94D80C-B14A-41D2-BDF5-8E4492A2FA33}" sibTransId="{D846D841-CA75-4458-A84A-91EAED70F2B1}"/>
    <dgm:cxn modelId="{CB84F4D1-CFAB-41D4-B479-4815B6FE27B1}" srcId="{F5E55E00-DAE2-42CC-B24B-7E8EE9450115}" destId="{805CF267-2C67-421D-BEC0-F1543A3C8263}" srcOrd="2" destOrd="0" parTransId="{A6C236B3-EA66-4E25-93D2-5F9494E34CAD}" sibTransId="{A802FAB4-9E64-4848-9155-F179DC2BBC90}"/>
    <dgm:cxn modelId="{2ACFB5B7-AA52-49E9-B3BF-D352975AEA9D}" type="presParOf" srcId="{AC63DF3B-5C31-42A9-BD38-46778E736E8E}" destId="{43E1ECE5-F42D-4D4B-A554-08C4279A36D3}" srcOrd="0" destOrd="0" presId="urn:microsoft.com/office/officeart/2005/8/layout/chevron1"/>
    <dgm:cxn modelId="{A148E9B5-A04B-4903-9C30-C061150EE704}" type="presParOf" srcId="{AC63DF3B-5C31-42A9-BD38-46778E736E8E}" destId="{FD1D7860-795B-4F22-9580-CED748968629}" srcOrd="1" destOrd="0" presId="urn:microsoft.com/office/officeart/2005/8/layout/chevron1"/>
    <dgm:cxn modelId="{F2D5F1A2-F7E9-423C-91B5-595886BF69E2}" type="presParOf" srcId="{AC63DF3B-5C31-42A9-BD38-46778E736E8E}" destId="{834C7E62-1B67-4F07-89E3-E7E95AFA38C8}" srcOrd="2" destOrd="0" presId="urn:microsoft.com/office/officeart/2005/8/layout/chevron1"/>
    <dgm:cxn modelId="{12A4319D-41D9-436D-B1A6-D0F5FF6A7C07}" type="presParOf" srcId="{AC63DF3B-5C31-42A9-BD38-46778E736E8E}" destId="{711019C6-6F10-4B79-B0D7-FE6C68F8474F}" srcOrd="3" destOrd="0" presId="urn:microsoft.com/office/officeart/2005/8/layout/chevron1"/>
    <dgm:cxn modelId="{C9680B26-2D55-4391-8EB3-3F58795D6D8A}" type="presParOf" srcId="{AC63DF3B-5C31-42A9-BD38-46778E736E8E}" destId="{0FB738CF-DA02-4DF9-BF60-8D7347B7C4E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1ECE5-F42D-4D4B-A554-08C4279A36D3}">
      <dsp:nvSpPr>
        <dsp:cNvPr id="0" name=""/>
        <dsp:cNvSpPr/>
      </dsp:nvSpPr>
      <dsp:spPr>
        <a:xfrm>
          <a:off x="3080" y="1424994"/>
          <a:ext cx="3753370" cy="150134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Machine Tool Technology</a:t>
          </a:r>
          <a:endParaRPr lang="en-US" sz="2600" kern="1200" dirty="0"/>
        </a:p>
      </dsp:txBody>
      <dsp:txXfrm>
        <a:off x="753754" y="1424994"/>
        <a:ext cx="2252022" cy="1501348"/>
      </dsp:txXfrm>
    </dsp:sp>
    <dsp:sp modelId="{834C7E62-1B67-4F07-89E3-E7E95AFA38C8}">
      <dsp:nvSpPr>
        <dsp:cNvPr id="0" name=""/>
        <dsp:cNvSpPr/>
      </dsp:nvSpPr>
      <dsp:spPr>
        <a:xfrm>
          <a:off x="3381114" y="1424994"/>
          <a:ext cx="3753370" cy="1501348"/>
        </a:xfrm>
        <a:prstGeom prst="chevron">
          <a:avLst/>
        </a:prstGeom>
        <a:gradFill rotWithShape="0">
          <a:gsLst>
            <a:gs pos="0">
              <a:schemeClr val="accent4">
                <a:hueOff val="-293352"/>
                <a:satOff val="-1662"/>
                <a:lumOff val="-13725"/>
                <a:alphaOff val="0"/>
                <a:shade val="51000"/>
                <a:satMod val="130000"/>
              </a:schemeClr>
            </a:gs>
            <a:gs pos="80000">
              <a:schemeClr val="accent4">
                <a:hueOff val="-293352"/>
                <a:satOff val="-1662"/>
                <a:lumOff val="-13725"/>
                <a:alphaOff val="0"/>
                <a:shade val="93000"/>
                <a:satMod val="130000"/>
              </a:schemeClr>
            </a:gs>
            <a:gs pos="100000">
              <a:schemeClr val="accent4">
                <a:hueOff val="-293352"/>
                <a:satOff val="-1662"/>
                <a:lumOff val="-137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Manufacturing Operations</a:t>
          </a:r>
          <a:endParaRPr lang="en-US" sz="2600" kern="1200" dirty="0"/>
        </a:p>
      </dsp:txBody>
      <dsp:txXfrm>
        <a:off x="4131788" y="1424994"/>
        <a:ext cx="2252022" cy="1501348"/>
      </dsp:txXfrm>
    </dsp:sp>
    <dsp:sp modelId="{0FB738CF-DA02-4DF9-BF60-8D7347B7C4E7}">
      <dsp:nvSpPr>
        <dsp:cNvPr id="0" name=""/>
        <dsp:cNvSpPr/>
      </dsp:nvSpPr>
      <dsp:spPr>
        <a:xfrm>
          <a:off x="6759148" y="1424994"/>
          <a:ext cx="3753370" cy="1501348"/>
        </a:xfrm>
        <a:prstGeom prst="chevron">
          <a:avLst/>
        </a:prstGeom>
        <a:gradFill rotWithShape="0">
          <a:gsLst>
            <a:gs pos="0">
              <a:schemeClr val="accent4">
                <a:hueOff val="-586705"/>
                <a:satOff val="-3325"/>
                <a:lumOff val="-27450"/>
                <a:alphaOff val="0"/>
                <a:shade val="51000"/>
                <a:satMod val="130000"/>
              </a:schemeClr>
            </a:gs>
            <a:gs pos="80000">
              <a:schemeClr val="accent4">
                <a:hueOff val="-586705"/>
                <a:satOff val="-3325"/>
                <a:lumOff val="-27450"/>
                <a:alphaOff val="0"/>
                <a:shade val="93000"/>
                <a:satMod val="130000"/>
              </a:schemeClr>
            </a:gs>
            <a:gs pos="100000">
              <a:schemeClr val="accent4">
                <a:hueOff val="-586705"/>
                <a:satOff val="-3325"/>
                <a:lumOff val="-274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Quality Assurance</a:t>
          </a:r>
          <a:endParaRPr lang="en-US" sz="2600" kern="1200" dirty="0"/>
        </a:p>
      </dsp:txBody>
      <dsp:txXfrm>
        <a:off x="7509822" y="1424994"/>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4/26/2017</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
        <p:nvSpPr>
          <p:cNvPr id="4" name="Date Placeholder 3"/>
          <p:cNvSpPr>
            <a:spLocks noGrp="1"/>
          </p:cNvSpPr>
          <p:nvPr>
            <p:ph type="dt" sz="half" idx="10"/>
          </p:nvPr>
        </p:nvSpPr>
        <p:spPr/>
        <p:txBody>
          <a:bodyPr/>
          <a:lstStyle/>
          <a:p>
            <a:fld id="{A8224893-DBDA-4BFA-9CE1-4BFE7CD0F8CF}"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87565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B2D3E9E-A95C-48F2-B4BF-A71542E0BE9A}"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35391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a:t>Click to edit Master title style</a:t>
            </a: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8737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F12952B5-7A2F-4CC8-B7CE-9234E21C2837}"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46587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CE1DA07A-9201-4B4B-BAF2-015AFA30F520}"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
        <p:nvSpPr>
          <p:cNvPr id="10" name="Title 9"/>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645922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
        <p:nvSpPr>
          <p:cNvPr id="6" name="Title 5"/>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41606921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58620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a:t>Click to edit Master title style</a:t>
            </a: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647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a:t>Click to edit Master title style</a:t>
            </a: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401960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5F4E5243-F52A-4D37-9694-EB26C6C31910}"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91663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A77B6E1-634A-48DC-9E8B-D894023267EF}" type="datetime1">
              <a:rPr lang="en-US">
                <a:solidFill>
                  <a:prstClr val="white">
                    <a:lumMod val="65000"/>
                    <a:lumOff val="35000"/>
                  </a:prstClr>
                </a:solidFill>
              </a:rPr>
              <a:pPr/>
              <a:t>4/26/2017</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65437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4/26/2017</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a:t>Click to edit Master title style</a:t>
            </a: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914400"/>
            <a:fld id="{5586B75A-687E-405C-8A0B-8D00578BA2C3}" type="datetime1">
              <a:rPr lang="en-US">
                <a:solidFill>
                  <a:prstClr val="white">
                    <a:lumMod val="65000"/>
                    <a:lumOff val="35000"/>
                  </a:prstClr>
                </a:solidFill>
              </a:rPr>
              <a:pPr defTabSz="914400"/>
              <a:t>4/26/2017</a:t>
            </a:fld>
            <a:endParaRPr>
              <a:solidFill>
                <a:prstClr val="white">
                  <a:lumMod val="65000"/>
                  <a:lumOff val="3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pPr defTabSz="914400"/>
            <a:endParaRPr>
              <a:solidFill>
                <a:prstClr val="white">
                  <a:lumMod val="65000"/>
                  <a:lumOff val="35000"/>
                </a:prst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914400"/>
            <a:fld id="{4FAB73BC-B049-4115-A692-8D63A059BFB8}" type="slidenum">
              <a:rPr>
                <a:solidFill>
                  <a:prstClr val="white">
                    <a:tint val="75000"/>
                  </a:prstClr>
                </a:solidFill>
              </a:rPr>
              <a:pPr defTabSz="914400"/>
              <a:t>‹#›</a:t>
            </a:fld>
            <a:endParaRPr>
              <a:solidFill>
                <a:prstClr val="white">
                  <a:tint val="75000"/>
                </a:prstClr>
              </a:solidFill>
            </a:endParaRPr>
          </a:p>
        </p:txBody>
      </p:sp>
    </p:spTree>
    <p:extLst>
      <p:ext uri="{BB962C8B-B14F-4D97-AF65-F5344CB8AC3E}">
        <p14:creationId xmlns:p14="http://schemas.microsoft.com/office/powerpoint/2010/main" val="1180572803"/>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career pathway</a:t>
            </a:r>
            <a:endParaRPr lang="en-US" dirty="0"/>
          </a:p>
        </p:txBody>
      </p:sp>
    </p:spTree>
    <p:extLst>
      <p:ext uri="{BB962C8B-B14F-4D97-AF65-F5344CB8AC3E}">
        <p14:creationId xmlns:p14="http://schemas.microsoft.com/office/powerpoint/2010/main" val="255086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571705"/>
            <a:ext cx="8705912" cy="1652511"/>
          </a:xfrm>
        </p:spPr>
        <p:txBody>
          <a:bodyPr/>
          <a:lstStyle/>
          <a:p>
            <a:pPr algn="ctr"/>
            <a:r>
              <a:rPr lang="en-US" dirty="0" smtClean="0">
                <a:solidFill>
                  <a:srgbClr val="113758"/>
                </a:solidFill>
              </a:rPr>
              <a:t>Bachelor of Applied Science</a:t>
            </a:r>
            <a:br>
              <a:rPr lang="en-US" dirty="0" smtClean="0">
                <a:solidFill>
                  <a:srgbClr val="113758"/>
                </a:solidFill>
              </a:rPr>
            </a:br>
            <a:r>
              <a:rPr lang="en-US" dirty="0" smtClean="0">
                <a:solidFill>
                  <a:srgbClr val="113758"/>
                </a:solidFill>
              </a:rPr>
              <a:t>Manufacturing Operations</a:t>
            </a:r>
            <a:endParaRPr lang="en-US" dirty="0">
              <a:solidFill>
                <a:srgbClr val="113758"/>
              </a:solidFill>
            </a:endParaRPr>
          </a:p>
        </p:txBody>
      </p:sp>
      <p:sp>
        <p:nvSpPr>
          <p:cNvPr id="3" name="Content Placeholder 2"/>
          <p:cNvSpPr>
            <a:spLocks noGrp="1"/>
          </p:cNvSpPr>
          <p:nvPr>
            <p:ph idx="1"/>
          </p:nvPr>
        </p:nvSpPr>
        <p:spPr>
          <a:xfrm>
            <a:off x="1261872" y="2586681"/>
            <a:ext cx="8595360" cy="3593456"/>
          </a:xfrm>
        </p:spPr>
        <p:txBody>
          <a:bodyPr/>
          <a:lstStyle/>
          <a:p>
            <a:pPr algn="ctr"/>
            <a:r>
              <a:rPr lang="en-US" sz="2800" dirty="0" smtClean="0">
                <a:solidFill>
                  <a:srgbClr val="113758"/>
                </a:solidFill>
              </a:rPr>
              <a:t>Where does that put you in the great scheme of manufacturing things?</a:t>
            </a:r>
          </a:p>
          <a:p>
            <a:r>
              <a:rPr lang="en-US" dirty="0" smtClean="0">
                <a:solidFill>
                  <a:srgbClr val="113758"/>
                </a:solidFill>
              </a:rPr>
              <a:t>Industrial Engineering</a:t>
            </a:r>
          </a:p>
          <a:p>
            <a:r>
              <a:rPr lang="en-US" dirty="0" smtClean="0">
                <a:solidFill>
                  <a:srgbClr val="113758"/>
                </a:solidFill>
              </a:rPr>
              <a:t>Statistical Process Control</a:t>
            </a:r>
          </a:p>
          <a:p>
            <a:r>
              <a:rPr lang="en-US" dirty="0" smtClean="0">
                <a:solidFill>
                  <a:srgbClr val="113758"/>
                </a:solidFill>
              </a:rPr>
              <a:t>Better theoretical understanding of the process</a:t>
            </a:r>
          </a:p>
          <a:p>
            <a:r>
              <a:rPr lang="en-US" dirty="0" smtClean="0">
                <a:solidFill>
                  <a:srgbClr val="113758"/>
                </a:solidFill>
              </a:rPr>
              <a:t>Better practical understanding of the process</a:t>
            </a:r>
          </a:p>
          <a:p>
            <a:r>
              <a:rPr lang="en-US" dirty="0" smtClean="0">
                <a:solidFill>
                  <a:srgbClr val="113758"/>
                </a:solidFill>
              </a:rPr>
              <a:t>You are now in huge demand</a:t>
            </a:r>
            <a:endParaRPr lang="en-US" dirty="0">
              <a:solidFill>
                <a:srgbClr val="113758"/>
              </a:solidFill>
            </a:endParaRPr>
          </a:p>
        </p:txBody>
      </p:sp>
      <p:pic>
        <p:nvPicPr>
          <p:cNvPr id="4" name="Picture 3"/>
          <p:cNvPicPr>
            <a:picLocks noChangeAspect="1"/>
          </p:cNvPicPr>
          <p:nvPr/>
        </p:nvPicPr>
        <p:blipFill>
          <a:blip r:embed="rId2"/>
          <a:stretch>
            <a:fillRect/>
          </a:stretch>
        </p:blipFill>
        <p:spPr>
          <a:xfrm>
            <a:off x="4380388" y="209240"/>
            <a:ext cx="2468880" cy="610362"/>
          </a:xfrm>
          <a:prstGeom prst="rect">
            <a:avLst/>
          </a:prstGeom>
        </p:spPr>
      </p:pic>
    </p:spTree>
    <p:extLst>
      <p:ext uri="{BB962C8B-B14F-4D97-AF65-F5344CB8AC3E}">
        <p14:creationId xmlns:p14="http://schemas.microsoft.com/office/powerpoint/2010/main" val="208258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93386"/>
            <a:ext cx="9345168" cy="1325562"/>
          </a:xfrm>
        </p:spPr>
        <p:txBody>
          <a:bodyPr>
            <a:normAutofit/>
          </a:bodyPr>
          <a:lstStyle/>
          <a:p>
            <a:pPr algn="ctr"/>
            <a:r>
              <a:rPr lang="en-US" sz="5400" dirty="0" smtClean="0">
                <a:solidFill>
                  <a:srgbClr val="113758"/>
                </a:solidFill>
              </a:rPr>
              <a:t>Welcome !</a:t>
            </a:r>
            <a:endParaRPr lang="en-US" sz="5400" dirty="0">
              <a:solidFill>
                <a:srgbClr val="113758"/>
              </a:solidFill>
            </a:endParaRPr>
          </a:p>
        </p:txBody>
      </p:sp>
      <p:sp>
        <p:nvSpPr>
          <p:cNvPr id="3" name="Content Placeholder 2"/>
          <p:cNvSpPr>
            <a:spLocks noGrp="1"/>
          </p:cNvSpPr>
          <p:nvPr>
            <p:ph sz="half" idx="1"/>
          </p:nvPr>
        </p:nvSpPr>
        <p:spPr>
          <a:xfrm>
            <a:off x="221012" y="3239311"/>
            <a:ext cx="4623362" cy="1916349"/>
          </a:xfrm>
        </p:spPr>
        <p:txBody>
          <a:bodyPr>
            <a:normAutofit lnSpcReduction="10000"/>
          </a:bodyPr>
          <a:lstStyle/>
          <a:p>
            <a:pPr marL="0" indent="0">
              <a:buNone/>
            </a:pPr>
            <a:r>
              <a:rPr lang="en-US" sz="2800" dirty="0" smtClean="0"/>
              <a:t>Randy Emert</a:t>
            </a:r>
          </a:p>
          <a:p>
            <a:pPr marL="0" indent="0">
              <a:buNone/>
            </a:pPr>
            <a:r>
              <a:rPr lang="en-US" sz="2000" dirty="0" smtClean="0"/>
              <a:t>Assistant Professor</a:t>
            </a:r>
          </a:p>
          <a:p>
            <a:pPr marL="0" indent="0">
              <a:buNone/>
            </a:pPr>
            <a:r>
              <a:rPr lang="en-US" sz="2000" dirty="0" smtClean="0"/>
              <a:t>Mechanical Engineering Technology</a:t>
            </a:r>
          </a:p>
          <a:p>
            <a:pPr marL="0" indent="0">
              <a:buNone/>
            </a:pPr>
            <a:r>
              <a:rPr lang="en-US" sz="2000" dirty="0" smtClean="0"/>
              <a:t>Kennesaw State University</a:t>
            </a:r>
          </a:p>
          <a:p>
            <a:pPr marL="0" indent="0">
              <a:buNone/>
            </a:pPr>
            <a:endParaRPr lang="en-US" dirty="0"/>
          </a:p>
        </p:txBody>
      </p:sp>
      <p:sp>
        <p:nvSpPr>
          <p:cNvPr id="4" name="Content Placeholder 3"/>
          <p:cNvSpPr>
            <a:spLocks noGrp="1"/>
          </p:cNvSpPr>
          <p:nvPr>
            <p:ph sz="half" idx="2"/>
          </p:nvPr>
        </p:nvSpPr>
        <p:spPr>
          <a:xfrm>
            <a:off x="5934456" y="1722609"/>
            <a:ext cx="4480560" cy="2422186"/>
          </a:xfrm>
        </p:spPr>
        <p:txBody>
          <a:bodyPr>
            <a:normAutofit lnSpcReduction="10000"/>
          </a:bodyPr>
          <a:lstStyle/>
          <a:p>
            <a:pPr marL="0" indent="0">
              <a:buNone/>
            </a:pPr>
            <a:r>
              <a:rPr lang="en-US" sz="2800" dirty="0" smtClean="0"/>
              <a:t>Stuart Rolf</a:t>
            </a:r>
          </a:p>
          <a:p>
            <a:pPr marL="0" indent="0">
              <a:buNone/>
            </a:pPr>
            <a:r>
              <a:rPr lang="en-US" sz="2000" dirty="0" smtClean="0"/>
              <a:t>Program Chair</a:t>
            </a:r>
          </a:p>
          <a:p>
            <a:pPr marL="0" indent="0">
              <a:buNone/>
            </a:pPr>
            <a:r>
              <a:rPr lang="en-US" sz="2000" dirty="0" smtClean="0"/>
              <a:t>Machine Tool Technology</a:t>
            </a:r>
          </a:p>
          <a:p>
            <a:pPr marL="0" indent="0">
              <a:buNone/>
            </a:pPr>
            <a:r>
              <a:rPr lang="en-US" sz="2000" dirty="0" smtClean="0"/>
              <a:t>Athens Technical College</a:t>
            </a:r>
            <a:endParaRPr lang="en-US" sz="2000" dirty="0"/>
          </a:p>
        </p:txBody>
      </p:sp>
      <p:sp>
        <p:nvSpPr>
          <p:cNvPr id="7" name="Rectangle 6"/>
          <p:cNvSpPr/>
          <p:nvPr/>
        </p:nvSpPr>
        <p:spPr>
          <a:xfrm>
            <a:off x="5925311" y="1669919"/>
            <a:ext cx="3521412" cy="1853120"/>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1012" y="3207696"/>
            <a:ext cx="4516358" cy="1916349"/>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txBox="1">
            <a:spLocks/>
          </p:cNvSpPr>
          <p:nvPr/>
        </p:nvSpPr>
        <p:spPr>
          <a:xfrm>
            <a:off x="6001186" y="4633927"/>
            <a:ext cx="4480560" cy="2422186"/>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sz="2800" dirty="0" smtClean="0"/>
              <a:t>Ed Kiszka</a:t>
            </a:r>
          </a:p>
          <a:p>
            <a:pPr marL="0" indent="0">
              <a:buFont typeface="Arial" pitchFamily="34" charset="0"/>
              <a:buNone/>
            </a:pPr>
            <a:r>
              <a:rPr lang="en-US" sz="2000" dirty="0" smtClean="0"/>
              <a:t>Instructor</a:t>
            </a:r>
          </a:p>
          <a:p>
            <a:pPr marL="0" indent="0">
              <a:buFont typeface="Arial" pitchFamily="34" charset="0"/>
              <a:buNone/>
            </a:pPr>
            <a:r>
              <a:rPr lang="en-US" sz="2000" dirty="0" smtClean="0"/>
              <a:t>Machine Tool Technology</a:t>
            </a:r>
          </a:p>
          <a:p>
            <a:pPr marL="0" indent="0">
              <a:buFont typeface="Arial" pitchFamily="34" charset="0"/>
              <a:buNone/>
            </a:pPr>
            <a:r>
              <a:rPr lang="en-US" sz="2000" dirty="0" smtClean="0"/>
              <a:t>Athens Technical College</a:t>
            </a:r>
            <a:endParaRPr lang="en-US" sz="2000" dirty="0"/>
          </a:p>
        </p:txBody>
      </p:sp>
      <p:sp>
        <p:nvSpPr>
          <p:cNvPr id="10" name="Rectangle 9"/>
          <p:cNvSpPr/>
          <p:nvPr/>
        </p:nvSpPr>
        <p:spPr>
          <a:xfrm>
            <a:off x="6001185" y="4659867"/>
            <a:ext cx="3521755" cy="1905690"/>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stretch>
            <a:fillRect/>
          </a:stretch>
        </p:blipFill>
        <p:spPr>
          <a:xfrm>
            <a:off x="6485867" y="3777413"/>
            <a:ext cx="2400300" cy="678656"/>
          </a:xfrm>
          <a:prstGeom prst="rect">
            <a:avLst/>
          </a:prstGeom>
        </p:spPr>
      </p:pic>
      <p:pic>
        <p:nvPicPr>
          <p:cNvPr id="12" name="Picture 11"/>
          <p:cNvPicPr>
            <a:picLocks noChangeAspect="1"/>
          </p:cNvPicPr>
          <p:nvPr/>
        </p:nvPicPr>
        <p:blipFill>
          <a:blip r:embed="rId3"/>
          <a:stretch>
            <a:fillRect/>
          </a:stretch>
        </p:blipFill>
        <p:spPr>
          <a:xfrm>
            <a:off x="221012" y="2545836"/>
            <a:ext cx="2468880" cy="610362"/>
          </a:xfrm>
          <a:prstGeom prst="rect">
            <a:avLst/>
          </a:prstGeom>
        </p:spPr>
      </p:pic>
    </p:spTree>
    <p:extLst>
      <p:ext uri="{BB962C8B-B14F-4D97-AF65-F5344CB8AC3E}">
        <p14:creationId xmlns:p14="http://schemas.microsoft.com/office/powerpoint/2010/main" val="3357083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3779" y="2042808"/>
            <a:ext cx="2400300" cy="678656"/>
          </a:xfrm>
          <a:prstGeom prst="rect">
            <a:avLst/>
          </a:prstGeom>
        </p:spPr>
      </p:pic>
      <p:pic>
        <p:nvPicPr>
          <p:cNvPr id="3" name="Picture 2"/>
          <p:cNvPicPr>
            <a:picLocks noChangeAspect="1"/>
          </p:cNvPicPr>
          <p:nvPr/>
        </p:nvPicPr>
        <p:blipFill>
          <a:blip r:embed="rId3"/>
          <a:stretch>
            <a:fillRect/>
          </a:stretch>
        </p:blipFill>
        <p:spPr>
          <a:xfrm>
            <a:off x="6318439" y="2076955"/>
            <a:ext cx="2468880" cy="610362"/>
          </a:xfrm>
          <a:prstGeom prst="rect">
            <a:avLst/>
          </a:prstGeom>
        </p:spPr>
      </p:pic>
      <p:pic>
        <p:nvPicPr>
          <p:cNvPr id="4" name="Picture 3"/>
          <p:cNvPicPr>
            <a:picLocks noChangeAspect="1"/>
          </p:cNvPicPr>
          <p:nvPr/>
        </p:nvPicPr>
        <p:blipFill>
          <a:blip r:embed="rId4"/>
          <a:stretch>
            <a:fillRect/>
          </a:stretch>
        </p:blipFill>
        <p:spPr>
          <a:xfrm>
            <a:off x="3144094" y="4158575"/>
            <a:ext cx="1143000" cy="1143000"/>
          </a:xfrm>
          <a:prstGeom prst="rect">
            <a:avLst/>
          </a:prstGeom>
        </p:spPr>
      </p:pic>
      <p:pic>
        <p:nvPicPr>
          <p:cNvPr id="5" name="Picture 4"/>
          <p:cNvPicPr>
            <a:picLocks noChangeAspect="1"/>
          </p:cNvPicPr>
          <p:nvPr/>
        </p:nvPicPr>
        <p:blipFill>
          <a:blip r:embed="rId5"/>
          <a:stretch>
            <a:fillRect/>
          </a:stretch>
        </p:blipFill>
        <p:spPr>
          <a:xfrm>
            <a:off x="6762304" y="3710900"/>
            <a:ext cx="1581150" cy="1590675"/>
          </a:xfrm>
          <a:prstGeom prst="rect">
            <a:avLst/>
          </a:prstGeom>
        </p:spPr>
      </p:pic>
      <p:sp>
        <p:nvSpPr>
          <p:cNvPr id="6" name="Title 1"/>
          <p:cNvSpPr txBox="1">
            <a:spLocks/>
          </p:cNvSpPr>
          <p:nvPr/>
        </p:nvSpPr>
        <p:spPr>
          <a:xfrm>
            <a:off x="230739" y="239602"/>
            <a:ext cx="10625328"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smtClean="0">
                <a:solidFill>
                  <a:srgbClr val="113758"/>
                </a:solidFill>
              </a:rPr>
              <a:t>CNC Advanced Multi-Axis Programming</a:t>
            </a:r>
            <a:endParaRPr lang="en-US" dirty="0">
              <a:solidFill>
                <a:srgbClr val="113758"/>
              </a:solidFill>
            </a:endParaRPr>
          </a:p>
        </p:txBody>
      </p:sp>
      <p:sp>
        <p:nvSpPr>
          <p:cNvPr id="7" name="Title 1"/>
          <p:cNvSpPr txBox="1">
            <a:spLocks/>
          </p:cNvSpPr>
          <p:nvPr/>
        </p:nvSpPr>
        <p:spPr>
          <a:xfrm>
            <a:off x="3144094" y="5662377"/>
            <a:ext cx="4795735"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6000" dirty="0" smtClean="0">
                <a:solidFill>
                  <a:srgbClr val="113758"/>
                </a:solidFill>
              </a:rPr>
              <a:t>CAMP</a:t>
            </a:r>
            <a:endParaRPr lang="en-US" sz="6000" dirty="0">
              <a:solidFill>
                <a:srgbClr val="113758"/>
              </a:solidFill>
            </a:endParaRPr>
          </a:p>
        </p:txBody>
      </p:sp>
    </p:spTree>
    <p:extLst>
      <p:ext uri="{BB962C8B-B14F-4D97-AF65-F5344CB8AC3E}">
        <p14:creationId xmlns:p14="http://schemas.microsoft.com/office/powerpoint/2010/main" val="4164809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13758"/>
                </a:solidFill>
              </a:rPr>
              <a:t>Machining</a:t>
            </a:r>
            <a:endParaRPr lang="en-US" dirty="0">
              <a:solidFill>
                <a:srgbClr val="113758"/>
              </a:solidFill>
            </a:endParaRPr>
          </a:p>
        </p:txBody>
      </p:sp>
      <p:sp>
        <p:nvSpPr>
          <p:cNvPr id="3" name="Content Placeholder 2"/>
          <p:cNvSpPr>
            <a:spLocks noGrp="1"/>
          </p:cNvSpPr>
          <p:nvPr>
            <p:ph idx="1"/>
          </p:nvPr>
        </p:nvSpPr>
        <p:spPr>
          <a:xfrm>
            <a:off x="1261872" y="3647873"/>
            <a:ext cx="8595360" cy="807396"/>
          </a:xfrm>
        </p:spPr>
        <p:txBody>
          <a:bodyPr>
            <a:normAutofit/>
          </a:bodyPr>
          <a:lstStyle/>
          <a:p>
            <a:pPr marL="0" indent="0">
              <a:buNone/>
            </a:pPr>
            <a:r>
              <a:rPr lang="en-US" sz="2800" dirty="0" smtClean="0">
                <a:solidFill>
                  <a:srgbClr val="113758"/>
                </a:solidFill>
              </a:rPr>
              <a:t>The Foundation for every industry!</a:t>
            </a:r>
            <a:endParaRPr lang="en-US" sz="2800" dirty="0">
              <a:solidFill>
                <a:srgbClr val="113758"/>
              </a:solidFill>
            </a:endParaRPr>
          </a:p>
        </p:txBody>
      </p:sp>
      <p:pic>
        <p:nvPicPr>
          <p:cNvPr id="1030" name="Picture 6" descr="Image result for knee im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682" y="4379544"/>
            <a:ext cx="26193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utomotive"/>
          <p:cNvPicPr>
            <a:picLocks noChangeAspect="1" noChangeArrowheads="1"/>
          </p:cNvPicPr>
          <p:nvPr/>
        </p:nvPicPr>
        <p:blipFill rotWithShape="1">
          <a:blip r:embed="rId3">
            <a:extLst>
              <a:ext uri="{28A0092B-C50C-407E-A947-70E740481C1C}">
                <a14:useLocalDpi xmlns:a14="http://schemas.microsoft.com/office/drawing/2010/main" val="0"/>
              </a:ext>
            </a:extLst>
          </a:blip>
          <a:srcRect t="-303" r="7244"/>
          <a:stretch/>
        </p:blipFill>
        <p:spPr bwMode="auto">
          <a:xfrm>
            <a:off x="7800235" y="4824919"/>
            <a:ext cx="3357323" cy="20330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erospace engine compon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60" y="4567425"/>
            <a:ext cx="2500313" cy="2014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mbine harvester"/>
          <p:cNvPicPr>
            <a:picLocks noChangeAspect="1" noChangeArrowheads="1"/>
          </p:cNvPicPr>
          <p:nvPr/>
        </p:nvPicPr>
        <p:blipFill rotWithShape="1">
          <a:blip r:embed="rId5">
            <a:extLst>
              <a:ext uri="{28A0092B-C50C-407E-A947-70E740481C1C}">
                <a14:useLocalDpi xmlns:a14="http://schemas.microsoft.com/office/drawing/2010/main" val="0"/>
              </a:ext>
            </a:extLst>
          </a:blip>
          <a:srcRect t="19014" r="194" b="14477"/>
          <a:stretch/>
        </p:blipFill>
        <p:spPr bwMode="auto">
          <a:xfrm>
            <a:off x="5246860" y="1028541"/>
            <a:ext cx="3802652" cy="253405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windmill mach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4492" y="4598382"/>
            <a:ext cx="24479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solar pan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8355" y="1297997"/>
            <a:ext cx="27432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kuka robo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2558" y="565547"/>
            <a:ext cx="19050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lectronic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34" y="1776599"/>
            <a:ext cx="16668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88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499966" cy="1325562"/>
          </a:xfrm>
        </p:spPr>
        <p:txBody>
          <a:bodyPr/>
          <a:lstStyle/>
          <a:p>
            <a:pPr algn="ctr"/>
            <a:r>
              <a:rPr lang="en-US" dirty="0" smtClean="0">
                <a:solidFill>
                  <a:srgbClr val="113758"/>
                </a:solidFill>
              </a:rPr>
              <a:t>The Need for Society</a:t>
            </a:r>
            <a:endParaRPr lang="en-US" dirty="0">
              <a:solidFill>
                <a:srgbClr val="113758"/>
              </a:solidFill>
            </a:endParaRPr>
          </a:p>
        </p:txBody>
      </p:sp>
      <p:sp>
        <p:nvSpPr>
          <p:cNvPr id="3" name="Content Placeholder 2"/>
          <p:cNvSpPr>
            <a:spLocks noGrp="1"/>
          </p:cNvSpPr>
          <p:nvPr>
            <p:ph idx="1"/>
          </p:nvPr>
        </p:nvSpPr>
        <p:spPr>
          <a:xfrm>
            <a:off x="1476549" y="1790710"/>
            <a:ext cx="8595360" cy="719847"/>
          </a:xfrm>
        </p:spPr>
        <p:txBody>
          <a:bodyPr>
            <a:normAutofit fontScale="85000" lnSpcReduction="10000"/>
          </a:bodyPr>
          <a:lstStyle/>
          <a:p>
            <a:pPr marL="0" indent="0">
              <a:buNone/>
            </a:pPr>
            <a:r>
              <a:rPr lang="en-US" sz="2800" dirty="0">
                <a:solidFill>
                  <a:srgbClr val="113758"/>
                </a:solidFill>
              </a:rPr>
              <a:t>Boeing, where about 35 percent of the 29,645 machinists in the company's Seattle industrial hub are 55 or older.</a:t>
            </a:r>
          </a:p>
        </p:txBody>
      </p:sp>
      <p:sp>
        <p:nvSpPr>
          <p:cNvPr id="4" name="Rectangle 3"/>
          <p:cNvSpPr/>
          <p:nvPr/>
        </p:nvSpPr>
        <p:spPr>
          <a:xfrm>
            <a:off x="1836050" y="2648488"/>
            <a:ext cx="7694140" cy="1631216"/>
          </a:xfrm>
          <a:prstGeom prst="rect">
            <a:avLst/>
          </a:prstGeom>
        </p:spPr>
        <p:txBody>
          <a:bodyPr wrap="square">
            <a:spAutoFit/>
          </a:bodyPr>
          <a:lstStyle/>
          <a:p>
            <a:pPr algn="ctr"/>
            <a:r>
              <a:rPr lang="en-US" sz="2000" dirty="0">
                <a:solidFill>
                  <a:srgbClr val="113758"/>
                </a:solidFill>
                <a:latin typeface="Times New Roman" panose="02020603050405020304" pitchFamily="18" charset="0"/>
              </a:rPr>
              <a:t>We have a shortage of machinists in this country not because we are going to explode again as a manufacturing powerhouse and not because our aerospace and defense industry will keep us alive for another century. We need more machinists today because there are nearly NONE coming up to replace this country's core needs. </a:t>
            </a:r>
            <a:endParaRPr lang="en-US" sz="2000" dirty="0">
              <a:solidFill>
                <a:srgbClr val="113758"/>
              </a:solidFill>
            </a:endParaRPr>
          </a:p>
        </p:txBody>
      </p:sp>
      <p:sp>
        <p:nvSpPr>
          <p:cNvPr id="5" name="Rectangle 4"/>
          <p:cNvSpPr/>
          <p:nvPr/>
        </p:nvSpPr>
        <p:spPr>
          <a:xfrm>
            <a:off x="2635119" y="4379092"/>
            <a:ext cx="6278221" cy="1477328"/>
          </a:xfrm>
          <a:prstGeom prst="rect">
            <a:avLst/>
          </a:prstGeom>
        </p:spPr>
        <p:txBody>
          <a:bodyPr wrap="square">
            <a:spAutoFit/>
          </a:bodyPr>
          <a:lstStyle/>
          <a:p>
            <a:r>
              <a:rPr lang="en-US" dirty="0">
                <a:solidFill>
                  <a:srgbClr val="113758"/>
                </a:solidFill>
                <a:latin typeface="Helvetica" panose="020B0604020202020204" pitchFamily="34" charset="0"/>
              </a:rPr>
              <a:t>Almost 3.5 million manufacturing positions will need to be filled over the next decade as baby boomers retire, and 2 million of those jobs could remain vacant because of manufacturing's fading appeal to millennials, according to a 2015 study by Deloitte and the Manufacturing Institute.</a:t>
            </a:r>
            <a:endParaRPr lang="en-US" dirty="0">
              <a:solidFill>
                <a:srgbClr val="113758"/>
              </a:solidFill>
            </a:endParaRPr>
          </a:p>
        </p:txBody>
      </p:sp>
    </p:spTree>
    <p:extLst>
      <p:ext uri="{BB962C8B-B14F-4D97-AF65-F5344CB8AC3E}">
        <p14:creationId xmlns:p14="http://schemas.microsoft.com/office/powerpoint/2010/main" val="84015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17" y="141775"/>
            <a:ext cx="9692640" cy="1325562"/>
          </a:xfrm>
        </p:spPr>
        <p:txBody>
          <a:bodyPr/>
          <a:lstStyle/>
          <a:p>
            <a:r>
              <a:rPr lang="en-US" dirty="0" smtClean="0">
                <a:solidFill>
                  <a:srgbClr val="113758"/>
                </a:solidFill>
              </a:rPr>
              <a:t>Seeking the Technically Savvy</a:t>
            </a:r>
            <a:endParaRPr lang="en-US" dirty="0">
              <a:solidFill>
                <a:srgbClr val="113758"/>
              </a:solidFill>
            </a:endParaRPr>
          </a:p>
        </p:txBody>
      </p:sp>
      <p:sp>
        <p:nvSpPr>
          <p:cNvPr id="3" name="Content Placeholder 2"/>
          <p:cNvSpPr>
            <a:spLocks noGrp="1"/>
          </p:cNvSpPr>
          <p:nvPr>
            <p:ph idx="1"/>
          </p:nvPr>
        </p:nvSpPr>
        <p:spPr>
          <a:xfrm>
            <a:off x="3392229" y="2412460"/>
            <a:ext cx="2590281" cy="632298"/>
          </a:xfrm>
        </p:spPr>
        <p:txBody>
          <a:bodyPr/>
          <a:lstStyle/>
          <a:p>
            <a:pPr marL="0" indent="0">
              <a:buNone/>
            </a:pPr>
            <a:r>
              <a:rPr lang="en-US" dirty="0" smtClean="0">
                <a:solidFill>
                  <a:srgbClr val="113758"/>
                </a:solidFill>
              </a:rPr>
              <a:t>Logical Reasoning</a:t>
            </a:r>
            <a:endParaRPr lang="en-US" dirty="0">
              <a:solidFill>
                <a:srgbClr val="113758"/>
              </a:solidFill>
            </a:endParaRPr>
          </a:p>
        </p:txBody>
      </p:sp>
      <p:pic>
        <p:nvPicPr>
          <p:cNvPr id="1026" name="Picture 2" descr="Image result for trigonome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28" y="2568913"/>
            <a:ext cx="28575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3d scanning images wireframe machined 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658" y="4632292"/>
            <a:ext cx="2857500" cy="21272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661144" y="4793744"/>
            <a:ext cx="2590281" cy="632298"/>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solidFill>
                  <a:srgbClr val="113758"/>
                </a:solidFill>
              </a:rPr>
              <a:t>Problem Solving</a:t>
            </a:r>
            <a:endParaRPr lang="en-US" dirty="0">
              <a:solidFill>
                <a:srgbClr val="113758"/>
              </a:solidFill>
            </a:endParaRPr>
          </a:p>
        </p:txBody>
      </p:sp>
      <p:sp>
        <p:nvSpPr>
          <p:cNvPr id="10" name="Content Placeholder 2"/>
          <p:cNvSpPr txBox="1">
            <a:spLocks/>
          </p:cNvSpPr>
          <p:nvPr/>
        </p:nvSpPr>
        <p:spPr>
          <a:xfrm>
            <a:off x="724127" y="5063619"/>
            <a:ext cx="2590281" cy="632298"/>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solidFill>
                  <a:srgbClr val="113758"/>
                </a:solidFill>
              </a:rPr>
              <a:t>3D Puzzles</a:t>
            </a:r>
            <a:endParaRPr lang="en-US" dirty="0">
              <a:solidFill>
                <a:srgbClr val="113758"/>
              </a:solidFill>
            </a:endParaRPr>
          </a:p>
        </p:txBody>
      </p:sp>
      <p:pic>
        <p:nvPicPr>
          <p:cNvPr id="1036" name="Picture 12" descr="Image result for cad cam turbine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24384" t="10792" r="10254" b="3457"/>
          <a:stretch/>
        </p:blipFill>
        <p:spPr bwMode="auto">
          <a:xfrm>
            <a:off x="7065508" y="1822313"/>
            <a:ext cx="3320390" cy="244489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physics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8953" y="5426042"/>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chemistry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3906" y="5661214"/>
            <a:ext cx="1023938"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996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13758"/>
                </a:solidFill>
              </a:rPr>
              <a:t>Working Environment</a:t>
            </a:r>
            <a:endParaRPr lang="en-US" dirty="0">
              <a:solidFill>
                <a:srgbClr val="113758"/>
              </a:solidFill>
            </a:endParaRPr>
          </a:p>
        </p:txBody>
      </p:sp>
      <p:pic>
        <p:nvPicPr>
          <p:cNvPr id="2050" name="Picture 2" descr="Image result for cnc machining 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64" y="2370137"/>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d/cam programming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996" y="2301557"/>
            <a:ext cx="390144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880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lumMod val="95000"/>
                  </a:schemeClr>
                </a:solidFill>
              </a:rPr>
              <a:t>c</a:t>
            </a:r>
            <a:r>
              <a:rPr lang="en-US" dirty="0" smtClean="0">
                <a:solidFill>
                  <a:schemeClr val="tx1">
                    <a:lumMod val="95000"/>
                  </a:schemeClr>
                </a:solidFill>
              </a:rPr>
              <a:t>areer pathway</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22568638"/>
              </p:ext>
            </p:extLst>
          </p:nvPr>
        </p:nvGraphicFramePr>
        <p:xfrm>
          <a:off x="844550" y="18288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p:cNvSpPr txBox="1">
            <a:spLocks/>
          </p:cNvSpPr>
          <p:nvPr/>
        </p:nvSpPr>
        <p:spPr>
          <a:xfrm>
            <a:off x="1244661" y="2751437"/>
            <a:ext cx="2421176" cy="566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prstClr val="white">
                    <a:lumMod val="95000"/>
                  </a:prstClr>
                </a:solidFill>
              </a:rPr>
              <a:t>Associate of Science</a:t>
            </a:r>
            <a:endParaRPr lang="en-US" sz="2000" dirty="0">
              <a:solidFill>
                <a:prstClr val="white"/>
              </a:solidFill>
            </a:endParaRPr>
          </a:p>
        </p:txBody>
      </p:sp>
      <p:sp>
        <p:nvSpPr>
          <p:cNvPr id="6" name="Title 4"/>
          <p:cNvSpPr txBox="1">
            <a:spLocks/>
          </p:cNvSpPr>
          <p:nvPr/>
        </p:nvSpPr>
        <p:spPr>
          <a:xfrm>
            <a:off x="4247354" y="4749114"/>
            <a:ext cx="3273792" cy="566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prstClr val="white">
                    <a:lumMod val="95000"/>
                  </a:prstClr>
                </a:solidFill>
              </a:rPr>
              <a:t>Bachelor of Applied Science</a:t>
            </a:r>
            <a:endParaRPr lang="en-US" sz="2000" dirty="0">
              <a:solidFill>
                <a:prstClr val="white"/>
              </a:solidFill>
            </a:endParaRPr>
          </a:p>
        </p:txBody>
      </p:sp>
      <p:sp>
        <p:nvSpPr>
          <p:cNvPr id="7" name="Title 4"/>
          <p:cNvSpPr txBox="1">
            <a:spLocks/>
          </p:cNvSpPr>
          <p:nvPr/>
        </p:nvSpPr>
        <p:spPr>
          <a:xfrm>
            <a:off x="8031892" y="2751436"/>
            <a:ext cx="2174789" cy="566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prstClr val="white">
                    <a:lumMod val="95000"/>
                  </a:prstClr>
                </a:solidFill>
              </a:rPr>
              <a:t>Master of Science</a:t>
            </a:r>
            <a:endParaRPr lang="en-US" sz="2000" dirty="0">
              <a:solidFill>
                <a:prstClr val="white"/>
              </a:solidFill>
            </a:endParaRPr>
          </a:p>
        </p:txBody>
      </p:sp>
    </p:spTree>
    <p:extLst>
      <p:ext uri="{BB962C8B-B14F-4D97-AF65-F5344CB8AC3E}">
        <p14:creationId xmlns:p14="http://schemas.microsoft.com/office/powerpoint/2010/main" val="2364656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40576" y="461978"/>
            <a:ext cx="5810732" cy="1332836"/>
          </a:xfrm>
          <a:solidFill>
            <a:srgbClr val="113758"/>
          </a:solidFill>
        </p:spPr>
        <p:txBody>
          <a:bodyPr anchor="ctr" anchorCtr="0">
            <a:noAutofit/>
          </a:bodyPr>
          <a:lstStyle/>
          <a:p>
            <a:pPr algn="ctr">
              <a:lnSpc>
                <a:spcPct val="100000"/>
              </a:lnSpc>
              <a:spcBef>
                <a:spcPts val="0"/>
              </a:spcBef>
            </a:pPr>
            <a:r>
              <a:rPr lang="en-US" sz="3200" b="1" dirty="0" smtClean="0">
                <a:solidFill>
                  <a:srgbClr val="998B69"/>
                </a:solidFill>
                <a:latin typeface="Lao UI" panose="020B0502040204020203" pitchFamily="34" charset="0"/>
                <a:cs typeface="Lao UI" panose="020B0502040204020203" pitchFamily="34" charset="0"/>
              </a:rPr>
              <a:t>MACHINE</a:t>
            </a:r>
            <a:r>
              <a:rPr lang="en-US" sz="3200" b="1" dirty="0" smtClean="0">
                <a:solidFill>
                  <a:schemeClr val="accent4">
                    <a:lumMod val="75000"/>
                  </a:schemeClr>
                </a:solidFill>
                <a:latin typeface="Lao UI" panose="020B0502040204020203" pitchFamily="34" charset="0"/>
                <a:cs typeface="Lao UI" panose="020B0502040204020203" pitchFamily="34" charset="0"/>
              </a:rPr>
              <a:t> </a:t>
            </a:r>
            <a:r>
              <a:rPr lang="en-US" sz="3200" b="1" dirty="0" smtClean="0">
                <a:solidFill>
                  <a:srgbClr val="998B69"/>
                </a:solidFill>
                <a:latin typeface="Lao UI" panose="020B0502040204020203" pitchFamily="34" charset="0"/>
                <a:cs typeface="Lao UI" panose="020B0502040204020203" pitchFamily="34" charset="0"/>
              </a:rPr>
              <a:t>TOOL TECHNOLOGY</a:t>
            </a:r>
            <a:endParaRPr lang="en-US" sz="3200" b="1" dirty="0">
              <a:solidFill>
                <a:srgbClr val="998B69"/>
              </a:solidFill>
              <a:latin typeface="Lao UI" panose="020B0502040204020203" pitchFamily="34" charset="0"/>
              <a:cs typeface="Lao UI" panose="020B0502040204020203" pitchFamily="34" charset="0"/>
            </a:endParaRPr>
          </a:p>
        </p:txBody>
      </p:sp>
      <p:pic>
        <p:nvPicPr>
          <p:cNvPr id="6" name="Picture 5"/>
          <p:cNvPicPr>
            <a:picLocks noChangeAspect="1"/>
          </p:cNvPicPr>
          <p:nvPr/>
        </p:nvPicPr>
        <p:blipFill>
          <a:blip r:embed="rId2"/>
          <a:stretch>
            <a:fillRect/>
          </a:stretch>
        </p:blipFill>
        <p:spPr>
          <a:xfrm>
            <a:off x="1462610" y="461978"/>
            <a:ext cx="2677966" cy="1332836"/>
          </a:xfrm>
          <a:prstGeom prst="rect">
            <a:avLst/>
          </a:prstGeom>
        </p:spPr>
      </p:pic>
      <p:sp>
        <p:nvSpPr>
          <p:cNvPr id="7" name="Rectangle 6"/>
          <p:cNvSpPr/>
          <p:nvPr/>
        </p:nvSpPr>
        <p:spPr>
          <a:xfrm>
            <a:off x="1659454" y="1944155"/>
            <a:ext cx="8476735"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smtClean="0">
                <a:ln>
                  <a:noFill/>
                </a:ln>
                <a:solidFill>
                  <a:srgbClr val="1F4E79"/>
                </a:solidFill>
                <a:effectLst/>
                <a:uLnTx/>
                <a:uFillTx/>
                <a:latin typeface="Lao UI" panose="020B0502040204020203" pitchFamily="34" charset="0"/>
                <a:ea typeface="Times New Roman" panose="02020603050405020304" pitchFamily="18" charset="0"/>
                <a:cs typeface="Lao UI" panose="020B0502040204020203" pitchFamily="34" charset="0"/>
              </a:rPr>
              <a:t>Athens Technical College Machine Tool Technology offers a wide variety of courses, certificates, diplomas and a degree tailored to help you meet the requirements of local employers</a:t>
            </a:r>
            <a:endParaRPr kumimoji="0" lang="en-US" sz="1200" b="0" i="0" u="none" strike="noStrike" kern="0" cap="none" spc="0" normalizeH="0" baseline="0" noProof="0" dirty="0" smtClean="0">
              <a:ln>
                <a:noFill/>
              </a:ln>
              <a:solidFill>
                <a:sysClr val="windowText" lastClr="000000"/>
              </a:solidFill>
              <a:effectLst/>
              <a:uLnTx/>
              <a:uFillTx/>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821" y="2827010"/>
            <a:ext cx="4740368" cy="183560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584" y="4593459"/>
            <a:ext cx="3356275" cy="1460198"/>
          </a:xfrm>
          <a:prstGeom prst="rect">
            <a:avLst/>
          </a:prstGeom>
        </p:spPr>
      </p:pic>
      <p:sp>
        <p:nvSpPr>
          <p:cNvPr id="10" name="Rectangle 9"/>
          <p:cNvSpPr/>
          <p:nvPr/>
        </p:nvSpPr>
        <p:spPr>
          <a:xfrm>
            <a:off x="906164" y="2587206"/>
            <a:ext cx="4621426" cy="1384995"/>
          </a:xfrm>
          <a:prstGeom prst="rect">
            <a:avLst/>
          </a:prstGeom>
        </p:spPr>
        <p:txBody>
          <a:bodyPr wrap="square">
            <a:spAutoFit/>
          </a:bodyPr>
          <a:lstStyle/>
          <a:p>
            <a:r>
              <a:rPr lang="en-US" sz="1400" b="1" dirty="0">
                <a:solidFill>
                  <a:srgbClr val="1F4E79"/>
                </a:solidFill>
                <a:latin typeface="Times New Roman" panose="02020603050405020304" pitchFamily="18" charset="0"/>
                <a:ea typeface="Times New Roman" panose="02020603050405020304" pitchFamily="18" charset="0"/>
              </a:rPr>
              <a:t>Machining could be the right career for you if:</a:t>
            </a:r>
            <a:r>
              <a:rPr lang="en-US" sz="1400" dirty="0">
                <a:solidFill>
                  <a:srgbClr val="1F4E79"/>
                </a:solidFill>
                <a:latin typeface="Times New Roman" panose="02020603050405020304" pitchFamily="18" charset="0"/>
                <a:ea typeface="Times New Roman" panose="02020603050405020304" pitchFamily="18" charset="0"/>
              </a:rPr>
              <a:t>		</a:t>
            </a:r>
            <a:endParaRPr lang="en-US" sz="1400" dirty="0">
              <a:solidFill>
                <a:prstClr val="black"/>
              </a:solidFill>
              <a:latin typeface="Times New Roman" panose="02020603050405020304" pitchFamily="18" charset="0"/>
              <a:ea typeface="Times New Roman" panose="02020603050405020304" pitchFamily="18" charset="0"/>
            </a:endParaRPr>
          </a:p>
          <a:p>
            <a:pPr marL="342900" indent="-342900">
              <a:buSzPts val="1000"/>
              <a:buFont typeface="Symbol" panose="05050102010706020507" pitchFamily="18" charset="2"/>
              <a:buChar char=""/>
              <a:tabLst>
                <a:tab pos="228600" algn="l"/>
              </a:tabLst>
            </a:pPr>
            <a:r>
              <a:rPr lang="en-US" sz="1400" dirty="0">
                <a:solidFill>
                  <a:srgbClr val="1F4E79"/>
                </a:solidFill>
                <a:latin typeface="Times New Roman" panose="02020603050405020304" pitchFamily="18" charset="0"/>
                <a:ea typeface="Times New Roman" panose="02020603050405020304" pitchFamily="18" charset="0"/>
              </a:rPr>
              <a:t>You like working with your hands</a:t>
            </a:r>
            <a:endParaRPr lang="en-US" sz="1400" dirty="0">
              <a:solidFill>
                <a:prstClr val="black"/>
              </a:solidFill>
              <a:latin typeface="Times New Roman" panose="02020603050405020304" pitchFamily="18" charset="0"/>
              <a:ea typeface="Times New Roman" panose="02020603050405020304" pitchFamily="18" charset="0"/>
            </a:endParaRPr>
          </a:p>
          <a:p>
            <a:pPr marL="342900" indent="-342900">
              <a:buSzPts val="1000"/>
              <a:buFont typeface="Symbol" panose="05050102010706020507" pitchFamily="18" charset="2"/>
              <a:buChar char=""/>
              <a:tabLst>
                <a:tab pos="228600" algn="l"/>
              </a:tabLst>
            </a:pPr>
            <a:r>
              <a:rPr lang="en-US" sz="1400" dirty="0">
                <a:solidFill>
                  <a:srgbClr val="1F4E79"/>
                </a:solidFill>
                <a:latin typeface="Times New Roman" panose="02020603050405020304" pitchFamily="18" charset="0"/>
                <a:ea typeface="Times New Roman" panose="02020603050405020304" pitchFamily="18" charset="0"/>
              </a:rPr>
              <a:t>You have the ability to think three-dimensionally</a:t>
            </a:r>
            <a:endParaRPr lang="en-US" sz="1400" dirty="0">
              <a:solidFill>
                <a:prstClr val="black"/>
              </a:solidFill>
              <a:latin typeface="Times New Roman" panose="02020603050405020304" pitchFamily="18" charset="0"/>
              <a:ea typeface="Times New Roman" panose="02020603050405020304" pitchFamily="18" charset="0"/>
            </a:endParaRPr>
          </a:p>
          <a:p>
            <a:pPr marL="342900" indent="-342900">
              <a:buSzPts val="1000"/>
              <a:buFont typeface="Symbol" panose="05050102010706020507" pitchFamily="18" charset="2"/>
              <a:buChar char=""/>
              <a:tabLst>
                <a:tab pos="228600" algn="l"/>
              </a:tabLst>
            </a:pPr>
            <a:r>
              <a:rPr lang="en-US" sz="1400" dirty="0">
                <a:solidFill>
                  <a:srgbClr val="1F4E79"/>
                </a:solidFill>
                <a:latin typeface="Times New Roman" panose="02020603050405020304" pitchFamily="18" charset="0"/>
                <a:ea typeface="Times New Roman" panose="02020603050405020304" pitchFamily="18" charset="0"/>
              </a:rPr>
              <a:t>You want great pay to support yourself and your family</a:t>
            </a:r>
            <a:endParaRPr lang="en-US" sz="1400" dirty="0">
              <a:solidFill>
                <a:prstClr val="black"/>
              </a:solidFill>
              <a:latin typeface="Times New Roman" panose="02020603050405020304" pitchFamily="18" charset="0"/>
              <a:ea typeface="Times New Roman" panose="02020603050405020304" pitchFamily="18" charset="0"/>
            </a:endParaRPr>
          </a:p>
          <a:p>
            <a:pPr marL="342900" indent="-342900">
              <a:buSzPts val="1000"/>
              <a:buFont typeface="Symbol" panose="05050102010706020507" pitchFamily="18" charset="2"/>
              <a:buChar char=""/>
              <a:tabLst>
                <a:tab pos="228600" algn="l"/>
              </a:tabLst>
            </a:pPr>
            <a:r>
              <a:rPr lang="en-US" sz="1400" dirty="0">
                <a:solidFill>
                  <a:srgbClr val="1F4E79"/>
                </a:solidFill>
                <a:latin typeface="Times New Roman" panose="02020603050405020304" pitchFamily="18" charset="0"/>
                <a:ea typeface="Times New Roman" panose="02020603050405020304" pitchFamily="18" charset="0"/>
              </a:rPr>
              <a:t>You enjoy creating things</a:t>
            </a:r>
            <a:endParaRPr lang="en-US" sz="1400" dirty="0">
              <a:solidFill>
                <a:prstClr val="black"/>
              </a:solidFill>
              <a:latin typeface="Times New Roman" panose="02020603050405020304" pitchFamily="18" charset="0"/>
              <a:ea typeface="Times New Roman" panose="02020603050405020304" pitchFamily="18" charset="0"/>
            </a:endParaRPr>
          </a:p>
          <a:p>
            <a:pPr marL="342900" indent="-342900">
              <a:buSzPts val="1000"/>
              <a:buFont typeface="Symbol" panose="05050102010706020507" pitchFamily="18" charset="2"/>
              <a:buChar char=""/>
              <a:tabLst>
                <a:tab pos="228600" algn="l"/>
              </a:tabLst>
            </a:pPr>
            <a:r>
              <a:rPr lang="en-US" sz="1400" dirty="0">
                <a:solidFill>
                  <a:srgbClr val="1F4E79"/>
                </a:solidFill>
                <a:latin typeface="Times New Roman" panose="02020603050405020304" pitchFamily="18" charset="0"/>
                <a:ea typeface="Times New Roman" panose="02020603050405020304" pitchFamily="18" charset="0"/>
              </a:rPr>
              <a:t>You like solving problems</a:t>
            </a:r>
            <a:endParaRPr lang="en-US" sz="1400" dirty="0">
              <a:solidFill>
                <a:prstClr val="black"/>
              </a:solidFill>
              <a:latin typeface="Times New Roman" panose="02020603050405020304" pitchFamily="18" charset="0"/>
              <a:ea typeface="Times New Roman" panose="02020603050405020304" pitchFamily="18" charset="0"/>
            </a:endParaRPr>
          </a:p>
        </p:txBody>
      </p:sp>
      <p:sp>
        <p:nvSpPr>
          <p:cNvPr id="33" name="Rectangle 32"/>
          <p:cNvSpPr/>
          <p:nvPr/>
        </p:nvSpPr>
        <p:spPr>
          <a:xfrm>
            <a:off x="1760669" y="4222409"/>
            <a:ext cx="2475806" cy="369332"/>
          </a:xfrm>
          <a:prstGeom prst="rect">
            <a:avLst/>
          </a:prstGeom>
        </p:spPr>
        <p:txBody>
          <a:bodyPr wrap="none">
            <a:spAutoFit/>
          </a:bodyPr>
          <a:lstStyle/>
          <a:p>
            <a:pPr algn="ctr"/>
            <a:r>
              <a:rPr lang="en-US" b="1" dirty="0">
                <a:solidFill>
                  <a:srgbClr val="1F4E79"/>
                </a:solidFill>
                <a:latin typeface="Lao UI" panose="020B0502040204020203" pitchFamily="34" charset="0"/>
                <a:ea typeface="Times New Roman" panose="02020603050405020304" pitchFamily="18" charset="0"/>
              </a:rPr>
              <a:t>AthensTech.edu/TEM</a:t>
            </a:r>
            <a:endParaRPr lang="en-US" dirty="0">
              <a:solidFill>
                <a:srgbClr val="000000"/>
              </a:solidFill>
              <a:latin typeface="Lao UI" panose="020B0502040204020203" pitchFamily="34" charset="0"/>
              <a:ea typeface="Times New Roman" panose="02020603050405020304" pitchFamily="18" charset="0"/>
            </a:endParaRPr>
          </a:p>
        </p:txBody>
      </p:sp>
      <p:sp>
        <p:nvSpPr>
          <p:cNvPr id="36" name="TextBox 35"/>
          <p:cNvSpPr txBox="1"/>
          <p:nvPr/>
        </p:nvSpPr>
        <p:spPr>
          <a:xfrm>
            <a:off x="4885038" y="5174523"/>
            <a:ext cx="5642919" cy="646331"/>
          </a:xfrm>
          <a:prstGeom prst="rect">
            <a:avLst/>
          </a:prstGeom>
          <a:noFill/>
        </p:spPr>
        <p:txBody>
          <a:bodyPr wrap="square" rtlCol="0">
            <a:spAutoFit/>
          </a:bodyPr>
          <a:lstStyle/>
          <a:p>
            <a:r>
              <a:rPr lang="en-US" dirty="0" smtClean="0">
                <a:solidFill>
                  <a:srgbClr val="113758"/>
                </a:solidFill>
              </a:rPr>
              <a:t>Georgia companies have more high-salaried jobs for qualified machinists than they can readily fill</a:t>
            </a:r>
            <a:endParaRPr lang="en-US" dirty="0">
              <a:solidFill>
                <a:srgbClr val="113758"/>
              </a:solidFill>
            </a:endParaRPr>
          </a:p>
        </p:txBody>
      </p:sp>
    </p:spTree>
    <p:extLst>
      <p:ext uri="{BB962C8B-B14F-4D97-AF65-F5344CB8AC3E}">
        <p14:creationId xmlns:p14="http://schemas.microsoft.com/office/powerpoint/2010/main" val="2545748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Process 01 16x9">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ndara">
      <a:maj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TC103457515[[fn=View]]</Template>
  <TotalTime>646</TotalTime>
  <Words>302</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Candara</vt:lpstr>
      <vt:lpstr>Century Schoolbook</vt:lpstr>
      <vt:lpstr>Helvetica</vt:lpstr>
      <vt:lpstr>Lao UI</vt:lpstr>
      <vt:lpstr>Symbol</vt:lpstr>
      <vt:lpstr>Times New Roman</vt:lpstr>
      <vt:lpstr>Wingdings 2</vt:lpstr>
      <vt:lpstr>View</vt:lpstr>
      <vt:lpstr>Process 01 16x9</vt:lpstr>
      <vt:lpstr>career pathway</vt:lpstr>
      <vt:lpstr>Welcome !</vt:lpstr>
      <vt:lpstr>PowerPoint Presentation</vt:lpstr>
      <vt:lpstr>Machining</vt:lpstr>
      <vt:lpstr>The Need for Society</vt:lpstr>
      <vt:lpstr>Seeking the Technically Savvy</vt:lpstr>
      <vt:lpstr>Working Environment</vt:lpstr>
      <vt:lpstr>career pathway</vt:lpstr>
      <vt:lpstr>MACHINE TOOL TECHNOLOGY</vt:lpstr>
      <vt:lpstr>Bachelor of Applied Science Manufacturing Operations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A. Emert</dc:creator>
  <cp:lastModifiedBy>Randall A. Emert</cp:lastModifiedBy>
  <cp:revision>28</cp:revision>
  <dcterms:created xsi:type="dcterms:W3CDTF">2014-09-12T02:13:28Z</dcterms:created>
  <dcterms:modified xsi:type="dcterms:W3CDTF">2017-04-26T15:10:22Z</dcterms:modified>
</cp:coreProperties>
</file>