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301" r:id="rId3"/>
    <p:sldId id="1007" r:id="rId4"/>
    <p:sldId id="1008" r:id="rId5"/>
    <p:sldId id="1009" r:id="rId6"/>
    <p:sldId id="257" r:id="rId7"/>
    <p:sldId id="437" r:id="rId8"/>
    <p:sldId id="438" r:id="rId9"/>
    <p:sldId id="439" r:id="rId10"/>
    <p:sldId id="400" r:id="rId11"/>
    <p:sldId id="328" r:id="rId12"/>
    <p:sldId id="329" r:id="rId13"/>
    <p:sldId id="259" r:id="rId14"/>
    <p:sldId id="423" r:id="rId15"/>
    <p:sldId id="424" r:id="rId16"/>
    <p:sldId id="425" r:id="rId17"/>
    <p:sldId id="426" r:id="rId18"/>
    <p:sldId id="427" r:id="rId19"/>
    <p:sldId id="330" r:id="rId20"/>
    <p:sldId id="326" r:id="rId21"/>
    <p:sldId id="282" r:id="rId22"/>
    <p:sldId id="347" r:id="rId23"/>
    <p:sldId id="324" r:id="rId24"/>
    <p:sldId id="331" r:id="rId25"/>
    <p:sldId id="332" r:id="rId26"/>
    <p:sldId id="260" r:id="rId27"/>
    <p:sldId id="429" r:id="rId28"/>
    <p:sldId id="431" r:id="rId29"/>
    <p:sldId id="319" r:id="rId30"/>
    <p:sldId id="320" r:id="rId31"/>
    <p:sldId id="432" r:id="rId32"/>
    <p:sldId id="352" r:id="rId33"/>
    <p:sldId id="273" r:id="rId34"/>
    <p:sldId id="348" r:id="rId35"/>
    <p:sldId id="278" r:id="rId36"/>
    <p:sldId id="349" r:id="rId37"/>
    <p:sldId id="350" r:id="rId38"/>
    <p:sldId id="261" r:id="rId39"/>
    <p:sldId id="436" r:id="rId40"/>
    <p:sldId id="433" r:id="rId41"/>
    <p:sldId id="430" r:id="rId42"/>
    <p:sldId id="434" r:id="rId43"/>
    <p:sldId id="435" r:id="rId44"/>
    <p:sldId id="405" r:id="rId45"/>
    <p:sldId id="403" r:id="rId46"/>
    <p:sldId id="276" r:id="rId47"/>
    <p:sldId id="422" r:id="rId48"/>
    <p:sldId id="1010" r:id="rId49"/>
  </p:sldIdLst>
  <p:sldSz cx="12192000" cy="6858000"/>
  <p:notesSz cx="7010400" cy="92964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F37C"/>
    <a:srgbClr val="17F91C"/>
    <a:srgbClr val="04AC08"/>
    <a:srgbClr val="0380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08" autoAdjust="0"/>
    <p:restoredTop sz="94249" autoAdjust="0"/>
  </p:normalViewPr>
  <p:slideViewPr>
    <p:cSldViewPr>
      <p:cViewPr varScale="1">
        <p:scale>
          <a:sx n="98" d="100"/>
          <a:sy n="98" d="100"/>
        </p:scale>
        <p:origin x="880" y="20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EDB-4A8B-9AA0-46CA023A3FA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EDB-4A8B-9AA0-46CA023A3F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EDB-4A8B-9AA0-46CA023A3FA9}"/>
              </c:ext>
            </c:extLst>
          </c:dPt>
          <c:dPt>
            <c:idx val="3"/>
            <c:bubble3D val="0"/>
            <c:explosion val="16"/>
            <c:spPr>
              <a:solidFill>
                <a:schemeClr val="accent4"/>
              </a:solidFill>
              <a:ln w="19050">
                <a:solidFill>
                  <a:schemeClr val="lt1"/>
                </a:solidFill>
              </a:ln>
              <a:effectLst/>
            </c:spPr>
            <c:extLst>
              <c:ext xmlns:c16="http://schemas.microsoft.com/office/drawing/2014/chart" uri="{C3380CC4-5D6E-409C-BE32-E72D297353CC}">
                <c16:uniqueId val="{00000003-522C-4547-AF9E-F79AEFFF947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67</c:v>
                </c:pt>
                <c:pt idx="1">
                  <c:v>10</c:v>
                </c:pt>
                <c:pt idx="2">
                  <c:v>9</c:v>
                </c:pt>
                <c:pt idx="3">
                  <c:v>14</c:v>
                </c:pt>
              </c:numCache>
            </c:numRef>
          </c:val>
          <c:extLst>
            <c:ext xmlns:c16="http://schemas.microsoft.com/office/drawing/2014/chart" uri="{C3380CC4-5D6E-409C-BE32-E72D297353CC}">
              <c16:uniqueId val="{00000000-522C-4547-AF9E-F79AEFFF94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614410972054765E-2"/>
          <c:w val="0.97594964195897427"/>
          <c:h val="0.94163490479966572"/>
        </c:manualLayout>
      </c:layout>
      <c:doughnutChart>
        <c:varyColors val="1"/>
        <c:ser>
          <c:idx val="0"/>
          <c:order val="0"/>
          <c:tx>
            <c:strRef>
              <c:f>Sheet1!$B$1</c:f>
              <c:strCache>
                <c:ptCount val="1"/>
                <c:pt idx="0">
                  <c:v>%</c:v>
                </c:pt>
              </c:strCache>
            </c:strRef>
          </c:tx>
          <c:dPt>
            <c:idx val="0"/>
            <c:bubble3D val="0"/>
            <c:spPr>
              <a:gradFill flip="none" rotWithShape="1">
                <a:gsLst>
                  <a:gs pos="0">
                    <a:srgbClr val="04AC08">
                      <a:shade val="30000"/>
                      <a:satMod val="115000"/>
                    </a:srgbClr>
                  </a:gs>
                  <a:gs pos="50000">
                    <a:srgbClr val="04AC08">
                      <a:shade val="67500"/>
                      <a:satMod val="115000"/>
                    </a:srgbClr>
                  </a:gs>
                  <a:gs pos="100000">
                    <a:srgbClr val="04AC08">
                      <a:shade val="100000"/>
                      <a:satMod val="115000"/>
                    </a:srgbClr>
                  </a:gs>
                </a:gsLst>
                <a:path path="circle">
                  <a:fillToRect l="50000" t="50000" r="50000" b="50000"/>
                </a:path>
                <a:tileRect/>
              </a:gradFill>
            </c:spPr>
            <c:extLst>
              <c:ext xmlns:c16="http://schemas.microsoft.com/office/drawing/2014/chart" uri="{C3380CC4-5D6E-409C-BE32-E72D297353CC}">
                <c16:uniqueId val="{00000001-8FE4-483F-8C51-86658D25D267}"/>
              </c:ext>
            </c:extLst>
          </c:dPt>
          <c:dPt>
            <c:idx val="1"/>
            <c:bubble3D val="0"/>
            <c:spPr>
              <a:pattFill prst="ltDnDiag">
                <a:fgClr>
                  <a:schemeClr val="bg1">
                    <a:lumMod val="85000"/>
                  </a:schemeClr>
                </a:fgClr>
                <a:bgClr>
                  <a:schemeClr val="bg1"/>
                </a:bgClr>
              </a:pattFill>
            </c:spPr>
            <c:extLst>
              <c:ext xmlns:c16="http://schemas.microsoft.com/office/drawing/2014/chart" uri="{C3380CC4-5D6E-409C-BE32-E72D297353CC}">
                <c16:uniqueId val="{00000003-8FE4-483F-8C51-86658D25D267}"/>
              </c:ext>
            </c:extLst>
          </c:dPt>
          <c:cat>
            <c:strRef>
              <c:f>Sheet1!$A$2:$A$3</c:f>
              <c:strCache>
                <c:ptCount val="2"/>
                <c:pt idx="0">
                  <c:v>colored</c:v>
                </c:pt>
                <c:pt idx="1">
                  <c:v>blank</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8FE4-483F-8C51-86658D25D267}"/>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49E5823-6B13-46E7-B917-6EE99AC6F07A}" type="datetimeFigureOut">
              <a:rPr lang="en-US" smtClean="0"/>
              <a:t>4/15/20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84C086-207B-4721-A267-DC6A10318FEE}" type="slidenum">
              <a:rPr lang="en-US" smtClean="0"/>
              <a:t>‹#›</a:t>
            </a:fld>
            <a:endParaRPr lang="en-US"/>
          </a:p>
        </p:txBody>
      </p:sp>
    </p:spTree>
    <p:extLst>
      <p:ext uri="{BB962C8B-B14F-4D97-AF65-F5344CB8AC3E}">
        <p14:creationId xmlns:p14="http://schemas.microsoft.com/office/powerpoint/2010/main" val="12343854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0770">
              <a:defRPr/>
            </a:pPr>
            <a:r>
              <a:rPr lang="en-US" i="0" baseline="0" dirty="0"/>
              <a:t>I’m Mike Lesiecki, with Luka Partners.  I’ll be the moderator for the webinar today and I also serve on EvaluATE’s community college liaison panel.   Lori Wingate will is the main presenter for the webinar. She is director of EvaluATE, which is located at The Evaluation Center at Western Michigan University. </a:t>
            </a:r>
            <a:endParaRPr lang="en-US" baseline="0" dirty="0"/>
          </a:p>
          <a:p>
            <a:pPr defTabSz="940770">
              <a:defRPr/>
            </a:pPr>
            <a:endParaRPr lang="en-US" i="0" baseline="0" dirty="0"/>
          </a:p>
          <a:p>
            <a:pPr defTabSz="940770">
              <a:defRPr/>
            </a:pPr>
            <a:endParaRPr lang="en-US" i="0"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5A026B1-82C2-446E-94B3-160DCF803E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2758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24</a:t>
            </a:fld>
            <a:endParaRPr lang="en-US"/>
          </a:p>
        </p:txBody>
      </p:sp>
    </p:spTree>
    <p:extLst>
      <p:ext uri="{BB962C8B-B14F-4D97-AF65-F5344CB8AC3E}">
        <p14:creationId xmlns:p14="http://schemas.microsoft.com/office/powerpoint/2010/main" val="357137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in color for CNC and </a:t>
            </a:r>
            <a:r>
              <a:rPr lang="en-US" dirty="0" err="1"/>
              <a:t>HCNC</a:t>
            </a:r>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26</a:t>
            </a:fld>
            <a:endParaRPr lang="en-US"/>
          </a:p>
        </p:txBody>
      </p:sp>
    </p:spTree>
    <p:extLst>
      <p:ext uri="{BB962C8B-B14F-4D97-AF65-F5344CB8AC3E}">
        <p14:creationId xmlns:p14="http://schemas.microsoft.com/office/powerpoint/2010/main" val="1351926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in color for CNC and </a:t>
            </a:r>
            <a:r>
              <a:rPr lang="en-US" dirty="0" err="1"/>
              <a:t>HCNC</a:t>
            </a:r>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27</a:t>
            </a:fld>
            <a:endParaRPr lang="en-US"/>
          </a:p>
        </p:txBody>
      </p:sp>
    </p:spTree>
    <p:extLst>
      <p:ext uri="{BB962C8B-B14F-4D97-AF65-F5344CB8AC3E}">
        <p14:creationId xmlns:p14="http://schemas.microsoft.com/office/powerpoint/2010/main" val="2934058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in color for CNC and </a:t>
            </a:r>
            <a:r>
              <a:rPr lang="en-US" dirty="0" err="1"/>
              <a:t>HCNC</a:t>
            </a:r>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28</a:t>
            </a:fld>
            <a:endParaRPr lang="en-US"/>
          </a:p>
        </p:txBody>
      </p:sp>
    </p:spTree>
    <p:extLst>
      <p:ext uri="{BB962C8B-B14F-4D97-AF65-F5344CB8AC3E}">
        <p14:creationId xmlns:p14="http://schemas.microsoft.com/office/powerpoint/2010/main" val="360413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Legend for half scale</a:t>
            </a:r>
          </a:p>
        </p:txBody>
      </p:sp>
      <p:sp>
        <p:nvSpPr>
          <p:cNvPr id="4" name="Slide Number Placeholder 3"/>
          <p:cNvSpPr>
            <a:spLocks noGrp="1"/>
          </p:cNvSpPr>
          <p:nvPr>
            <p:ph type="sldNum" sz="quarter" idx="5"/>
          </p:nvPr>
        </p:nvSpPr>
        <p:spPr/>
        <p:txBody>
          <a:bodyPr/>
          <a:lstStyle/>
          <a:p>
            <a:fld id="{C084C086-207B-4721-A267-DC6A10318FEE}" type="slidenum">
              <a:rPr lang="en-US" smtClean="0"/>
              <a:t>30</a:t>
            </a:fld>
            <a:endParaRPr lang="en-US"/>
          </a:p>
        </p:txBody>
      </p:sp>
    </p:spTree>
    <p:extLst>
      <p:ext uri="{BB962C8B-B14F-4D97-AF65-F5344CB8AC3E}">
        <p14:creationId xmlns:p14="http://schemas.microsoft.com/office/powerpoint/2010/main" val="3202293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32</a:t>
            </a:fld>
            <a:endParaRPr lang="en-US"/>
          </a:p>
        </p:txBody>
      </p:sp>
    </p:spTree>
    <p:extLst>
      <p:ext uri="{BB962C8B-B14F-4D97-AF65-F5344CB8AC3E}">
        <p14:creationId xmlns:p14="http://schemas.microsoft.com/office/powerpoint/2010/main" val="2795092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84C086-207B-4721-A267-DC6A10318FEE}" type="slidenum">
              <a:rPr lang="en-US" smtClean="0"/>
              <a:t>33</a:t>
            </a:fld>
            <a:endParaRPr lang="en-US"/>
          </a:p>
        </p:txBody>
      </p:sp>
    </p:spTree>
    <p:extLst>
      <p:ext uri="{BB962C8B-B14F-4D97-AF65-F5344CB8AC3E}">
        <p14:creationId xmlns:p14="http://schemas.microsoft.com/office/powerpoint/2010/main" val="38638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34</a:t>
            </a:fld>
            <a:endParaRPr lang="en-US"/>
          </a:p>
        </p:txBody>
      </p:sp>
    </p:spTree>
    <p:extLst>
      <p:ext uri="{BB962C8B-B14F-4D97-AF65-F5344CB8AC3E}">
        <p14:creationId xmlns:p14="http://schemas.microsoft.com/office/powerpoint/2010/main" val="1212168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38</a:t>
            </a:fld>
            <a:endParaRPr lang="en-US"/>
          </a:p>
        </p:txBody>
      </p:sp>
    </p:spTree>
    <p:extLst>
      <p:ext uri="{BB962C8B-B14F-4D97-AF65-F5344CB8AC3E}">
        <p14:creationId xmlns:p14="http://schemas.microsoft.com/office/powerpoint/2010/main" val="3617261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39</a:t>
            </a:fld>
            <a:endParaRPr lang="en-US"/>
          </a:p>
        </p:txBody>
      </p:sp>
    </p:spTree>
    <p:extLst>
      <p:ext uri="{BB962C8B-B14F-4D97-AF65-F5344CB8AC3E}">
        <p14:creationId xmlns:p14="http://schemas.microsoft.com/office/powerpoint/2010/main" val="182268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10</a:t>
            </a:fld>
            <a:endParaRPr lang="en-US"/>
          </a:p>
        </p:txBody>
      </p:sp>
    </p:spTree>
    <p:extLst>
      <p:ext uri="{BB962C8B-B14F-4D97-AF65-F5344CB8AC3E}">
        <p14:creationId xmlns:p14="http://schemas.microsoft.com/office/powerpoint/2010/main" val="1862913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41</a:t>
            </a:fld>
            <a:endParaRPr lang="en-US"/>
          </a:p>
        </p:txBody>
      </p:sp>
    </p:spTree>
    <p:extLst>
      <p:ext uri="{BB962C8B-B14F-4D97-AF65-F5344CB8AC3E}">
        <p14:creationId xmlns:p14="http://schemas.microsoft.com/office/powerpoint/2010/main" val="3537069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45</a:t>
            </a:fld>
            <a:endParaRPr lang="en-US"/>
          </a:p>
        </p:txBody>
      </p:sp>
    </p:spTree>
    <p:extLst>
      <p:ext uri="{BB962C8B-B14F-4D97-AF65-F5344CB8AC3E}">
        <p14:creationId xmlns:p14="http://schemas.microsoft.com/office/powerpoint/2010/main" val="2425566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and PI with the flight at the corner</a:t>
            </a:r>
          </a:p>
        </p:txBody>
      </p:sp>
      <p:sp>
        <p:nvSpPr>
          <p:cNvPr id="4" name="Slide Number Placeholder 3"/>
          <p:cNvSpPr>
            <a:spLocks noGrp="1"/>
          </p:cNvSpPr>
          <p:nvPr>
            <p:ph type="sldNum" sz="quarter" idx="5"/>
          </p:nvPr>
        </p:nvSpPr>
        <p:spPr/>
        <p:txBody>
          <a:bodyPr/>
          <a:lstStyle/>
          <a:p>
            <a:fld id="{C084C086-207B-4721-A267-DC6A10318FEE}" type="slidenum">
              <a:rPr lang="en-US" smtClean="0"/>
              <a:t>46</a:t>
            </a:fld>
            <a:endParaRPr lang="en-US"/>
          </a:p>
        </p:txBody>
      </p:sp>
    </p:spTree>
    <p:extLst>
      <p:ext uri="{BB962C8B-B14F-4D97-AF65-F5344CB8AC3E}">
        <p14:creationId xmlns:p14="http://schemas.microsoft.com/office/powerpoint/2010/main" val="28400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1"/>
            <a:r>
              <a:rPr lang="en-US" dirty="0"/>
              <a:t>What if we could use natural materials to overcome the biggest challenges in environment and medicine?</a:t>
            </a:r>
          </a:p>
          <a:p>
            <a:r>
              <a:rPr lang="en-US" dirty="0"/>
              <a:t>These materials are the most abundant</a:t>
            </a:r>
          </a:p>
          <a:p>
            <a:r>
              <a:rPr lang="en-US" dirty="0"/>
              <a:t>They are, </a:t>
            </a:r>
            <a:r>
              <a:rPr lang="en-US" dirty="0" err="1"/>
              <a:t>biodegrdable</a:t>
            </a:r>
            <a:r>
              <a:rPr lang="en-US" dirty="0"/>
              <a:t>, and they are always renewed by nature (there for us), </a:t>
            </a:r>
          </a:p>
          <a:p>
            <a:r>
              <a:rPr lang="en-US" dirty="0"/>
              <a:t>Outline in the left</a:t>
            </a:r>
          </a:p>
        </p:txBody>
      </p:sp>
      <p:sp>
        <p:nvSpPr>
          <p:cNvPr id="4" name="Slide Number Placeholder 3"/>
          <p:cNvSpPr>
            <a:spLocks noGrp="1"/>
          </p:cNvSpPr>
          <p:nvPr>
            <p:ph type="sldNum" sz="quarter" idx="5"/>
          </p:nvPr>
        </p:nvSpPr>
        <p:spPr/>
        <p:txBody>
          <a:bodyPr/>
          <a:lstStyle/>
          <a:p>
            <a:fld id="{C084C086-207B-4721-A267-DC6A10318FEE}" type="slidenum">
              <a:rPr lang="en-US" smtClean="0"/>
              <a:t>11</a:t>
            </a:fld>
            <a:endParaRPr lang="en-US"/>
          </a:p>
        </p:txBody>
      </p:sp>
    </p:spTree>
    <p:extLst>
      <p:ext uri="{BB962C8B-B14F-4D97-AF65-F5344CB8AC3E}">
        <p14:creationId xmlns:p14="http://schemas.microsoft.com/office/powerpoint/2010/main" val="49077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the materials (images of </a:t>
            </a:r>
            <a:r>
              <a:rPr lang="en-US" dirty="0" err="1"/>
              <a:t>NCC</a:t>
            </a:r>
            <a:r>
              <a:rPr lang="en-US" dirty="0"/>
              <a:t> </a:t>
            </a:r>
            <a:r>
              <a:rPr lang="en-US" dirty="0" err="1"/>
              <a:t>etc</a:t>
            </a:r>
            <a:r>
              <a:rPr lang="en-US" dirty="0"/>
              <a:t>)</a:t>
            </a:r>
          </a:p>
          <a:p>
            <a:endParaRPr lang="en-US" dirty="0"/>
          </a:p>
          <a:p>
            <a:r>
              <a:rPr lang="en-US" dirty="0"/>
              <a:t>Highlight the keywords</a:t>
            </a:r>
          </a:p>
        </p:txBody>
      </p:sp>
      <p:sp>
        <p:nvSpPr>
          <p:cNvPr id="4" name="Slide Number Placeholder 3"/>
          <p:cNvSpPr>
            <a:spLocks noGrp="1"/>
          </p:cNvSpPr>
          <p:nvPr>
            <p:ph type="sldNum" sz="quarter" idx="5"/>
          </p:nvPr>
        </p:nvSpPr>
        <p:spPr/>
        <p:txBody>
          <a:bodyPr/>
          <a:lstStyle/>
          <a:p>
            <a:fld id="{C084C086-207B-4721-A267-DC6A10318FEE}" type="slidenum">
              <a:rPr lang="en-US" smtClean="0"/>
              <a:t>12</a:t>
            </a:fld>
            <a:endParaRPr lang="en-US"/>
          </a:p>
        </p:txBody>
      </p:sp>
    </p:spTree>
    <p:extLst>
      <p:ext uri="{BB962C8B-B14F-4D97-AF65-F5344CB8AC3E}">
        <p14:creationId xmlns:p14="http://schemas.microsoft.com/office/powerpoint/2010/main" val="394556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14</a:t>
            </a:fld>
            <a:endParaRPr lang="en-US"/>
          </a:p>
        </p:txBody>
      </p:sp>
    </p:spTree>
    <p:extLst>
      <p:ext uri="{BB962C8B-B14F-4D97-AF65-F5344CB8AC3E}">
        <p14:creationId xmlns:p14="http://schemas.microsoft.com/office/powerpoint/2010/main" val="2580193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15</a:t>
            </a:fld>
            <a:endParaRPr lang="en-US"/>
          </a:p>
        </p:txBody>
      </p:sp>
    </p:spTree>
    <p:extLst>
      <p:ext uri="{BB962C8B-B14F-4D97-AF65-F5344CB8AC3E}">
        <p14:creationId xmlns:p14="http://schemas.microsoft.com/office/powerpoint/2010/main" val="11404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16</a:t>
            </a:fld>
            <a:endParaRPr lang="en-US"/>
          </a:p>
        </p:txBody>
      </p:sp>
    </p:spTree>
    <p:extLst>
      <p:ext uri="{BB962C8B-B14F-4D97-AF65-F5344CB8AC3E}">
        <p14:creationId xmlns:p14="http://schemas.microsoft.com/office/powerpoint/2010/main" val="73677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17</a:t>
            </a:fld>
            <a:endParaRPr lang="en-US"/>
          </a:p>
        </p:txBody>
      </p:sp>
    </p:spTree>
    <p:extLst>
      <p:ext uri="{BB962C8B-B14F-4D97-AF65-F5344CB8AC3E}">
        <p14:creationId xmlns:p14="http://schemas.microsoft.com/office/powerpoint/2010/main" val="230457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4C086-207B-4721-A267-DC6A10318FEE}" type="slidenum">
              <a:rPr lang="en-US" smtClean="0"/>
              <a:t>18</a:t>
            </a:fld>
            <a:endParaRPr lang="en-US"/>
          </a:p>
        </p:txBody>
      </p:sp>
    </p:spTree>
    <p:extLst>
      <p:ext uri="{BB962C8B-B14F-4D97-AF65-F5344CB8AC3E}">
        <p14:creationId xmlns:p14="http://schemas.microsoft.com/office/powerpoint/2010/main" val="60514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5"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8"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7647B0-9FC0-47D8-888B-C761FBC6813C}" type="datetime1">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1D4E57-5AA9-40CE-9D49-679FF4BC25A1}" type="datetime1">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11D63-3614-4054-9CF2-DC1A1DAF6CB7}" type="datetime1">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DDB42-73A5-457B-A30C-FDE6AAB1A8C7}" type="datetime1">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5" indent="0">
              <a:buNone/>
              <a:defRPr sz="1801">
                <a:solidFill>
                  <a:schemeClr val="tx1">
                    <a:tint val="75000"/>
                  </a:schemeClr>
                </a:solidFill>
              </a:defRPr>
            </a:lvl2pPr>
            <a:lvl3pPr marL="914332" indent="0">
              <a:buNone/>
              <a:defRPr sz="1600">
                <a:solidFill>
                  <a:schemeClr val="tx1">
                    <a:tint val="75000"/>
                  </a:schemeClr>
                </a:solidFill>
              </a:defRPr>
            </a:lvl3pPr>
            <a:lvl4pPr marL="1371498" indent="0">
              <a:buNone/>
              <a:defRPr sz="1401">
                <a:solidFill>
                  <a:schemeClr val="tx1">
                    <a:tint val="75000"/>
                  </a:schemeClr>
                </a:solidFill>
              </a:defRPr>
            </a:lvl4pPr>
            <a:lvl5pPr marL="1828664" indent="0">
              <a:buNone/>
              <a:defRPr sz="1401">
                <a:solidFill>
                  <a:schemeClr val="tx1">
                    <a:tint val="75000"/>
                  </a:schemeClr>
                </a:solidFill>
              </a:defRPr>
            </a:lvl5pPr>
            <a:lvl6pPr marL="2285828" indent="0">
              <a:buNone/>
              <a:defRPr sz="1401">
                <a:solidFill>
                  <a:schemeClr val="tx1">
                    <a:tint val="75000"/>
                  </a:schemeClr>
                </a:solidFill>
              </a:defRPr>
            </a:lvl6pPr>
            <a:lvl7pPr marL="2742995" indent="0">
              <a:buNone/>
              <a:defRPr sz="1401">
                <a:solidFill>
                  <a:schemeClr val="tx1">
                    <a:tint val="75000"/>
                  </a:schemeClr>
                </a:solidFill>
              </a:defRPr>
            </a:lvl7pPr>
            <a:lvl8pPr marL="3200160" indent="0">
              <a:buNone/>
              <a:defRPr sz="1401">
                <a:solidFill>
                  <a:schemeClr val="tx1">
                    <a:tint val="75000"/>
                  </a:schemeClr>
                </a:solidFill>
              </a:defRPr>
            </a:lvl8pPr>
            <a:lvl9pPr marL="3657325"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0241C6-0195-4620-8DE2-943877939FB2}" type="datetime1">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452FC0-F333-4C78-92BA-03167BF11748}" type="datetime1">
              <a:rPr lang="en-US" smtClean="0"/>
              <a:t>4/15/20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6"/>
            <a:ext cx="5386917" cy="639763"/>
          </a:xfrm>
        </p:spPr>
        <p:txBody>
          <a:bodyPr anchor="b"/>
          <a:lstStyle>
            <a:lvl1pPr marL="0" indent="0">
              <a:buNone/>
              <a:defRPr sz="2400" b="1"/>
            </a:lvl1pPr>
            <a:lvl2pPr marL="457165" indent="0">
              <a:buNone/>
              <a:defRPr sz="2000" b="1"/>
            </a:lvl2pPr>
            <a:lvl3pPr marL="914332" indent="0">
              <a:buNone/>
              <a:defRPr sz="1801" b="1"/>
            </a:lvl3pPr>
            <a:lvl4pPr marL="1371498" indent="0">
              <a:buNone/>
              <a:defRPr sz="1600" b="1"/>
            </a:lvl4pPr>
            <a:lvl5pPr marL="1828664" indent="0">
              <a:buNone/>
              <a:defRPr sz="1600" b="1"/>
            </a:lvl5pPr>
            <a:lvl6pPr marL="2285828" indent="0">
              <a:buNone/>
              <a:defRPr sz="1600" b="1"/>
            </a:lvl6pPr>
            <a:lvl7pPr marL="2742995" indent="0">
              <a:buNone/>
              <a:defRPr sz="1600" b="1"/>
            </a:lvl7pPr>
            <a:lvl8pPr marL="3200160" indent="0">
              <a:buNone/>
              <a:defRPr sz="1600" b="1"/>
            </a:lvl8pPr>
            <a:lvl9pPr marL="365732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2400" b="1"/>
            </a:lvl1pPr>
            <a:lvl2pPr marL="457165" indent="0">
              <a:buNone/>
              <a:defRPr sz="2000" b="1"/>
            </a:lvl2pPr>
            <a:lvl3pPr marL="914332" indent="0">
              <a:buNone/>
              <a:defRPr sz="1801" b="1"/>
            </a:lvl3pPr>
            <a:lvl4pPr marL="1371498" indent="0">
              <a:buNone/>
              <a:defRPr sz="1600" b="1"/>
            </a:lvl4pPr>
            <a:lvl5pPr marL="1828664" indent="0">
              <a:buNone/>
              <a:defRPr sz="1600" b="1"/>
            </a:lvl5pPr>
            <a:lvl6pPr marL="2285828" indent="0">
              <a:buNone/>
              <a:defRPr sz="1600" b="1"/>
            </a:lvl6pPr>
            <a:lvl7pPr marL="2742995" indent="0">
              <a:buNone/>
              <a:defRPr sz="1600" b="1"/>
            </a:lvl7pPr>
            <a:lvl8pPr marL="3200160" indent="0">
              <a:buNone/>
              <a:defRPr sz="1600" b="1"/>
            </a:lvl8pPr>
            <a:lvl9pPr marL="365732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333FD6-5051-46DF-BBD2-0149CDE3B631}" type="datetime1">
              <a:rPr lang="en-US" smtClean="0"/>
              <a:t>4/15/20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1B4300-7FCE-4CBB-AAD7-347BAC57D4B0}" type="datetime1">
              <a:rPr lang="en-US" smtClean="0"/>
              <a:t>4/15/20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F7B30-1E20-4621-9B95-F0A458AB518D}" type="datetime1">
              <a:rPr lang="en-US" smtClean="0"/>
              <a:t>4/15/20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8" y="273059"/>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401"/>
            </a:lvl1pPr>
            <a:lvl2pPr marL="457165" indent="0">
              <a:buNone/>
              <a:defRPr sz="1200"/>
            </a:lvl2pPr>
            <a:lvl3pPr marL="914332" indent="0">
              <a:buNone/>
              <a:defRPr sz="1001"/>
            </a:lvl3pPr>
            <a:lvl4pPr marL="1371498" indent="0">
              <a:buNone/>
              <a:defRPr sz="900"/>
            </a:lvl4pPr>
            <a:lvl5pPr marL="1828664" indent="0">
              <a:buNone/>
              <a:defRPr sz="900"/>
            </a:lvl5pPr>
            <a:lvl6pPr marL="2285828" indent="0">
              <a:buNone/>
              <a:defRPr sz="900"/>
            </a:lvl6pPr>
            <a:lvl7pPr marL="2742995" indent="0">
              <a:buNone/>
              <a:defRPr sz="900"/>
            </a:lvl7pPr>
            <a:lvl8pPr marL="3200160" indent="0">
              <a:buNone/>
              <a:defRPr sz="900"/>
            </a:lvl8pPr>
            <a:lvl9pPr marL="36573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7712F6-03D7-47B0-937C-2F2D73B358B1}" type="datetime1">
              <a:rPr lang="en-US" smtClean="0"/>
              <a:t>4/15/20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5" indent="0">
              <a:buNone/>
              <a:defRPr sz="2800"/>
            </a:lvl2pPr>
            <a:lvl3pPr marL="914332" indent="0">
              <a:buNone/>
              <a:defRPr sz="2400"/>
            </a:lvl3pPr>
            <a:lvl4pPr marL="1371498" indent="0">
              <a:buNone/>
              <a:defRPr sz="2000"/>
            </a:lvl4pPr>
            <a:lvl5pPr marL="1828664" indent="0">
              <a:buNone/>
              <a:defRPr sz="2000"/>
            </a:lvl5pPr>
            <a:lvl6pPr marL="2285828" indent="0">
              <a:buNone/>
              <a:defRPr sz="2000"/>
            </a:lvl6pPr>
            <a:lvl7pPr marL="2742995" indent="0">
              <a:buNone/>
              <a:defRPr sz="2000"/>
            </a:lvl7pPr>
            <a:lvl8pPr marL="3200160" indent="0">
              <a:buNone/>
              <a:defRPr sz="2000"/>
            </a:lvl8pPr>
            <a:lvl9pPr marL="3657325" indent="0">
              <a:buNone/>
              <a:defRPr sz="2000"/>
            </a:lvl9pPr>
          </a:lstStyle>
          <a:p>
            <a:endParaRPr lang="en-US"/>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401"/>
            </a:lvl1pPr>
            <a:lvl2pPr marL="457165" indent="0">
              <a:buNone/>
              <a:defRPr sz="1200"/>
            </a:lvl2pPr>
            <a:lvl3pPr marL="914332" indent="0">
              <a:buNone/>
              <a:defRPr sz="1001"/>
            </a:lvl3pPr>
            <a:lvl4pPr marL="1371498" indent="0">
              <a:buNone/>
              <a:defRPr sz="900"/>
            </a:lvl4pPr>
            <a:lvl5pPr marL="1828664" indent="0">
              <a:buNone/>
              <a:defRPr sz="900"/>
            </a:lvl5pPr>
            <a:lvl6pPr marL="2285828" indent="0">
              <a:buNone/>
              <a:defRPr sz="900"/>
            </a:lvl6pPr>
            <a:lvl7pPr marL="2742995" indent="0">
              <a:buNone/>
              <a:defRPr sz="900"/>
            </a:lvl7pPr>
            <a:lvl8pPr marL="3200160" indent="0">
              <a:buNone/>
              <a:defRPr sz="900"/>
            </a:lvl8pPr>
            <a:lvl9pPr marL="36573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B0B296-9B0F-46CB-A54F-1F4C0B74A16C}" type="datetime1">
              <a:rPr lang="en-US" smtClean="0"/>
              <a:t>4/15/20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F3868-4EB3-4DA8-8266-9643BD139FB3}" type="datetime1">
              <a:rPr lang="en-US" smtClean="0"/>
              <a:t>4/15/20</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32"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5" indent="-228584" algn="l" defTabSz="9143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1"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3"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11"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5"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8"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28" algn="l" defTabSz="914332" rtl="0" eaLnBrk="1" latinLnBrk="0" hangingPunct="1">
        <a:defRPr sz="1801" kern="1200">
          <a:solidFill>
            <a:schemeClr val="tx1"/>
          </a:solidFill>
          <a:latin typeface="+mn-lt"/>
          <a:ea typeface="+mn-ea"/>
          <a:cs typeface="+mn-cs"/>
        </a:defRPr>
      </a:lvl6pPr>
      <a:lvl7pPr marL="2742995"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5" algn="l" defTabSz="914332"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eikhi@psu.edu" TargetMode="External"/><Relationship Id="rId7"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sheikhilab.com/" TargetMode="Externa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0.png"/><Relationship Id="rId3" Type="http://schemas.openxmlformats.org/officeDocument/2006/relationships/notesSlide" Target="../notesSlides/notesSlide2.xml"/><Relationship Id="rId7" Type="http://schemas.openxmlformats.org/officeDocument/2006/relationships/image" Target="../media/image25.wmf"/><Relationship Id="rId12"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7.wmf"/><Relationship Id="rId5" Type="http://schemas.openxmlformats.org/officeDocument/2006/relationships/chart" Target="../charts/chart1.xml"/><Relationship Id="rId10" Type="http://schemas.openxmlformats.org/officeDocument/2006/relationships/oleObject" Target="../embeddings/oleObject3.bin"/><Relationship Id="rId4" Type="http://schemas.openxmlformats.org/officeDocument/2006/relationships/image" Target="../media/image28.png"/><Relationship Id="rId9" Type="http://schemas.openxmlformats.org/officeDocument/2006/relationships/image" Target="../media/image26.wm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6.emf"/><Relationship Id="rId2" Type="http://schemas.openxmlformats.org/officeDocument/2006/relationships/image" Target="../media/image6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5.pn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emf"/></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68.tiff"/><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tiff"/><Relationship Id="rId5" Type="http://schemas.openxmlformats.org/officeDocument/2006/relationships/image" Target="../media/image102.tiff"/><Relationship Id="rId4" Type="http://schemas.openxmlformats.org/officeDocument/2006/relationships/image" Target="../media/image101.tiff"/></Relationships>
</file>

<file path=ppt/slides/_rels/slide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2.png"/><Relationship Id="rId7"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7.tiff"/><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tiff"/><Relationship Id="rId5" Type="http://schemas.openxmlformats.org/officeDocument/2006/relationships/image" Target="../media/image121.jpeg"/><Relationship Id="rId4" Type="http://schemas.openxmlformats.org/officeDocument/2006/relationships/image" Target="../media/image120.tiff"/></Relationships>
</file>

<file path=ppt/slides/_rels/slide36.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tiff"/></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29.png"/><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jpeg"/><Relationship Id="rId7"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tiff"/><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chart" Target="../charts/chart2.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59.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3.jpeg"/><Relationship Id="rId11" Type="http://schemas.openxmlformats.org/officeDocument/2006/relationships/image" Target="../media/image157.png"/><Relationship Id="rId5" Type="http://schemas.openxmlformats.org/officeDocument/2006/relationships/image" Target="../media/image152.jpeg"/><Relationship Id="rId10" Type="http://schemas.openxmlformats.org/officeDocument/2006/relationships/image" Target="../media/image156.png"/><Relationship Id="rId4" Type="http://schemas.openxmlformats.org/officeDocument/2006/relationships/image" Target="../media/image151.jpeg"/><Relationship Id="rId9" Type="http://schemas.openxmlformats.org/officeDocument/2006/relationships/image" Target="../media/image155.png"/><Relationship Id="rId14" Type="http://schemas.openxmlformats.org/officeDocument/2006/relationships/image" Target="../media/image160.png"/></Relationships>
</file>

<file path=ppt/slides/_rels/slide46.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4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448"/>
            <a:ext cx="12192000" cy="6851257"/>
          </a:xfrm>
          <a:prstGeom prst="rect">
            <a:avLst/>
          </a:prstGeom>
        </p:spPr>
      </p:pic>
      <p:sp>
        <p:nvSpPr>
          <p:cNvPr id="2" name="Title 1"/>
          <p:cNvSpPr>
            <a:spLocks noGrp="1"/>
          </p:cNvSpPr>
          <p:nvPr>
            <p:ph type="ctrTitle"/>
          </p:nvPr>
        </p:nvSpPr>
        <p:spPr>
          <a:xfrm>
            <a:off x="2133603" y="-92817"/>
            <a:ext cx="9906000" cy="2693472"/>
          </a:xfrm>
        </p:spPr>
        <p:txBody>
          <a:bodyPr>
            <a:noAutofit/>
          </a:bodyPr>
          <a:lstStyle/>
          <a:p>
            <a:r>
              <a:rPr lang="en-US" sz="4000" b="1" dirty="0"/>
              <a:t>Nanoengineering Cellulose for </a:t>
            </a:r>
            <a:br>
              <a:rPr lang="en-US" sz="4000" b="1" dirty="0"/>
            </a:br>
            <a:r>
              <a:rPr lang="en-US" sz="4000" b="1" dirty="0"/>
              <a:t>Environmental &amp; Biomedical Applications</a:t>
            </a:r>
          </a:p>
        </p:txBody>
      </p:sp>
      <p:sp>
        <p:nvSpPr>
          <p:cNvPr id="5" name="TextBox 4"/>
          <p:cNvSpPr txBox="1"/>
          <p:nvPr/>
        </p:nvSpPr>
        <p:spPr>
          <a:xfrm>
            <a:off x="3729723" y="2552084"/>
            <a:ext cx="6713761" cy="2554545"/>
          </a:xfrm>
          <a:prstGeom prst="rect">
            <a:avLst/>
          </a:prstGeom>
          <a:noFill/>
        </p:spPr>
        <p:txBody>
          <a:bodyPr wrap="none" rtlCol="0">
            <a:spAutoFit/>
          </a:bodyPr>
          <a:lstStyle/>
          <a:p>
            <a:pPr algn="ctr"/>
            <a:r>
              <a:rPr lang="en-US" sz="2000" i="1" dirty="0"/>
              <a:t>Assistant Professor</a:t>
            </a:r>
          </a:p>
          <a:p>
            <a:pPr algn="ctr"/>
            <a:r>
              <a:rPr lang="en-US" sz="2000" i="1" dirty="0"/>
              <a:t>Chemical Engineering</a:t>
            </a:r>
          </a:p>
          <a:p>
            <a:pPr algn="ctr"/>
            <a:r>
              <a:rPr lang="en-US" sz="2000" i="1" dirty="0"/>
              <a:t>Biomedical Engineering (Courtesy)</a:t>
            </a:r>
          </a:p>
          <a:p>
            <a:pPr algn="ctr"/>
            <a:r>
              <a:rPr lang="en-US" sz="2000" i="1" dirty="0"/>
              <a:t>The Pennsylvania State University</a:t>
            </a:r>
          </a:p>
          <a:p>
            <a:pPr algn="ctr"/>
            <a:endParaRPr lang="en-US" sz="2000" i="1" dirty="0"/>
          </a:p>
          <a:p>
            <a:pPr algn="ctr"/>
            <a:r>
              <a:rPr lang="en-US" sz="2000" b="1" i="1" u="sng" dirty="0">
                <a:hlinkClick r:id="rId3"/>
              </a:rPr>
              <a:t>sheikhi@psu.edu</a:t>
            </a:r>
            <a:endParaRPr lang="en-US" sz="2000" b="1" i="1" u="sng" dirty="0"/>
          </a:p>
          <a:p>
            <a:pPr algn="ctr"/>
            <a:endParaRPr lang="en-US" sz="2000" b="1" i="1" u="sng" dirty="0"/>
          </a:p>
          <a:p>
            <a:pPr algn="ctr"/>
            <a:r>
              <a:rPr lang="en-US" sz="2000" b="1" i="1" dirty="0"/>
              <a:t>Bio-Soft Materials Laboratory (B-</a:t>
            </a:r>
            <a:r>
              <a:rPr lang="en-US" sz="2000" b="1" i="1" dirty="0" err="1"/>
              <a:t>SMaL</a:t>
            </a:r>
            <a:r>
              <a:rPr lang="en-US" sz="2000" b="1" i="1" dirty="0"/>
              <a:t>): </a:t>
            </a:r>
            <a:r>
              <a:rPr lang="en-US" sz="2000" b="1" i="1" u="sng" dirty="0">
                <a:hlinkClick r:id="rId4"/>
              </a:rPr>
              <a:t>www.sheikhilab.com</a:t>
            </a:r>
            <a:endParaRPr lang="en-US" sz="2000" b="1" i="1" u="sng" dirty="0"/>
          </a:p>
        </p:txBody>
      </p:sp>
      <p:sp>
        <p:nvSpPr>
          <p:cNvPr id="6" name="TextBox 5"/>
          <p:cNvSpPr txBox="1"/>
          <p:nvPr/>
        </p:nvSpPr>
        <p:spPr>
          <a:xfrm>
            <a:off x="5723656" y="1959307"/>
            <a:ext cx="3013944" cy="523220"/>
          </a:xfrm>
          <a:prstGeom prst="rect">
            <a:avLst/>
          </a:prstGeom>
          <a:noFill/>
        </p:spPr>
        <p:txBody>
          <a:bodyPr wrap="square" rtlCol="0">
            <a:spAutoFit/>
          </a:bodyPr>
          <a:lstStyle/>
          <a:p>
            <a:pPr algn="ctr"/>
            <a:r>
              <a:rPr lang="en-US" sz="2800" b="1" i="1" dirty="0"/>
              <a:t>Amir Sheikhi</a:t>
            </a:r>
            <a:r>
              <a:rPr lang="en-US" sz="2800" i="1" dirty="0"/>
              <a:t>, Ph.D.</a:t>
            </a:r>
          </a:p>
        </p:txBody>
      </p:sp>
      <p:sp>
        <p:nvSpPr>
          <p:cNvPr id="10" name="Rectangle 9"/>
          <p:cNvSpPr/>
          <p:nvPr/>
        </p:nvSpPr>
        <p:spPr>
          <a:xfrm>
            <a:off x="3344866" y="6093196"/>
            <a:ext cx="3708399" cy="830997"/>
          </a:xfrm>
          <a:prstGeom prst="rect">
            <a:avLst/>
          </a:prstGeom>
        </p:spPr>
        <p:txBody>
          <a:bodyPr wrap="square">
            <a:spAutoFit/>
          </a:bodyPr>
          <a:lstStyle/>
          <a:p>
            <a:r>
              <a:rPr lang="en-US" sz="1600" b="1" dirty="0">
                <a:latin typeface="+mj-lt"/>
                <a:ea typeface="+mj-ea"/>
                <a:cs typeface="+mj-cs"/>
              </a:rPr>
              <a:t>NACK Network and NCI-SW</a:t>
            </a:r>
          </a:p>
          <a:p>
            <a:r>
              <a:rPr lang="en-US" sz="1600" b="1" dirty="0">
                <a:latin typeface="+mj-lt"/>
                <a:ea typeface="+mj-ea"/>
                <a:cs typeface="+mj-cs"/>
              </a:rPr>
              <a:t>Pennsylvania State University </a:t>
            </a:r>
          </a:p>
          <a:p>
            <a:r>
              <a:rPr lang="en-US" sz="1600" b="1" dirty="0">
                <a:latin typeface="+mj-lt"/>
                <a:ea typeface="+mj-ea"/>
                <a:cs typeface="+mj-cs"/>
              </a:rPr>
              <a:t>University Park, PA, USA, April 16, 2020</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1</a:t>
            </a:fld>
            <a:endParaRPr lang="en-US"/>
          </a:p>
        </p:txBody>
      </p:sp>
      <p:pic>
        <p:nvPicPr>
          <p:cNvPr id="12" name="Picture 11">
            <a:extLst>
              <a:ext uri="{FF2B5EF4-FFF2-40B4-BE49-F238E27FC236}">
                <a16:creationId xmlns:a16="http://schemas.microsoft.com/office/drawing/2014/main" id="{7DF2BC7A-6349-4314-9B47-2833A9C4C3BF}"/>
              </a:ext>
            </a:extLst>
          </p:cNvPr>
          <p:cNvPicPr>
            <a:picLocks noChangeAspect="1"/>
          </p:cNvPicPr>
          <p:nvPr/>
        </p:nvPicPr>
        <p:blipFill>
          <a:blip r:embed="rId5"/>
          <a:stretch>
            <a:fillRect/>
          </a:stretch>
        </p:blipFill>
        <p:spPr>
          <a:xfrm>
            <a:off x="0" y="1063"/>
            <a:ext cx="4600575" cy="666750"/>
          </a:xfrm>
          <a:prstGeom prst="rect">
            <a:avLst/>
          </a:prstGeom>
        </p:spPr>
      </p:pic>
      <p:pic>
        <p:nvPicPr>
          <p:cNvPr id="3" name="Picture 2">
            <a:extLst>
              <a:ext uri="{FF2B5EF4-FFF2-40B4-BE49-F238E27FC236}">
                <a16:creationId xmlns:a16="http://schemas.microsoft.com/office/drawing/2014/main" id="{341C3EDA-9317-4B10-B818-0EF45B88C14D}"/>
              </a:ext>
            </a:extLst>
          </p:cNvPr>
          <p:cNvPicPr>
            <a:picLocks noChangeAspect="1"/>
          </p:cNvPicPr>
          <p:nvPr/>
        </p:nvPicPr>
        <p:blipFill rotWithShape="1">
          <a:blip r:embed="rId6"/>
          <a:srcRect r="59685"/>
          <a:stretch/>
        </p:blipFill>
        <p:spPr>
          <a:xfrm>
            <a:off x="478934" y="5692683"/>
            <a:ext cx="2438400" cy="590550"/>
          </a:xfrm>
          <a:prstGeom prst="rect">
            <a:avLst/>
          </a:prstGeom>
        </p:spPr>
      </p:pic>
      <p:pic>
        <p:nvPicPr>
          <p:cNvPr id="13" name="Picture 12">
            <a:extLst>
              <a:ext uri="{FF2B5EF4-FFF2-40B4-BE49-F238E27FC236}">
                <a16:creationId xmlns:a16="http://schemas.microsoft.com/office/drawing/2014/main" id="{0B300D90-4AC1-415A-9CF7-5A28FF809A13}"/>
              </a:ext>
            </a:extLst>
          </p:cNvPr>
          <p:cNvPicPr>
            <a:picLocks noChangeAspect="1"/>
          </p:cNvPicPr>
          <p:nvPr/>
        </p:nvPicPr>
        <p:blipFill rotWithShape="1">
          <a:blip r:embed="rId6"/>
          <a:srcRect l="43930"/>
          <a:stretch/>
        </p:blipFill>
        <p:spPr>
          <a:xfrm>
            <a:off x="2490" y="6264071"/>
            <a:ext cx="3391289" cy="590550"/>
          </a:xfrm>
          <a:prstGeom prst="rect">
            <a:avLst/>
          </a:prstGeom>
        </p:spPr>
      </p:pic>
      <p:pic>
        <p:nvPicPr>
          <p:cNvPr id="8" name="Picture 7">
            <a:extLst>
              <a:ext uri="{FF2B5EF4-FFF2-40B4-BE49-F238E27FC236}">
                <a16:creationId xmlns:a16="http://schemas.microsoft.com/office/drawing/2014/main" id="{B157A876-5C47-B44D-B81F-309D274ADE14}"/>
              </a:ext>
            </a:extLst>
          </p:cNvPr>
          <p:cNvPicPr>
            <a:picLocks noChangeAspect="1"/>
          </p:cNvPicPr>
          <p:nvPr/>
        </p:nvPicPr>
        <p:blipFill>
          <a:blip r:embed="rId7"/>
          <a:stretch>
            <a:fillRect/>
          </a:stretch>
        </p:blipFill>
        <p:spPr>
          <a:xfrm>
            <a:off x="6840609" y="5848684"/>
            <a:ext cx="2044700" cy="990600"/>
          </a:xfrm>
          <a:prstGeom prst="rect">
            <a:avLst/>
          </a:prstGeom>
        </p:spPr>
      </p:pic>
    </p:spTree>
    <p:extLst>
      <p:ext uri="{BB962C8B-B14F-4D97-AF65-F5344CB8AC3E}">
        <p14:creationId xmlns:p14="http://schemas.microsoft.com/office/powerpoint/2010/main" val="385808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8AF0A5-F8BE-46AA-B636-04DF691D29DA}"/>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10" name="Rectangle 9">
            <a:extLst>
              <a:ext uri="{FF2B5EF4-FFF2-40B4-BE49-F238E27FC236}">
                <a16:creationId xmlns:a16="http://schemas.microsoft.com/office/drawing/2014/main" id="{D60F7036-4492-4690-966A-66FD529EE7C4}"/>
              </a:ext>
            </a:extLst>
          </p:cNvPr>
          <p:cNvSpPr/>
          <p:nvPr/>
        </p:nvSpPr>
        <p:spPr>
          <a:xfrm>
            <a:off x="210784" y="2910847"/>
            <a:ext cx="7523042" cy="1384995"/>
          </a:xfrm>
          <a:prstGeom prst="rect">
            <a:avLst/>
          </a:prstGeom>
        </p:spPr>
        <p:txBody>
          <a:bodyPr wrap="square">
            <a:spAutoFit/>
          </a:bodyPr>
          <a:lstStyle/>
          <a:p>
            <a:r>
              <a:rPr lang="en-US" sz="2000" dirty="0">
                <a:solidFill>
                  <a:schemeClr val="bg1"/>
                </a:solidFill>
              </a:rPr>
              <a:t>More than </a:t>
            </a:r>
            <a:r>
              <a:rPr lang="en-US" sz="3200" b="1" dirty="0">
                <a:solidFill>
                  <a:schemeClr val="bg1"/>
                </a:solidFill>
              </a:rPr>
              <a:t>38% of men and women</a:t>
            </a:r>
          </a:p>
          <a:p>
            <a:r>
              <a:rPr lang="en-US" sz="2000" dirty="0">
                <a:solidFill>
                  <a:schemeClr val="bg1"/>
                </a:solidFill>
              </a:rPr>
              <a:t>will be diagnosed with </a:t>
            </a:r>
            <a:r>
              <a:rPr lang="en-US" sz="3200" b="1" dirty="0">
                <a:solidFill>
                  <a:schemeClr val="bg1"/>
                </a:solidFill>
              </a:rPr>
              <a:t>cancer</a:t>
            </a:r>
            <a:r>
              <a:rPr lang="en-US" sz="2000" dirty="0">
                <a:solidFill>
                  <a:schemeClr val="bg1"/>
                </a:solidFill>
              </a:rPr>
              <a:t> at some point during their lifetimes (American Cancer Society, 2013-2015)</a:t>
            </a:r>
          </a:p>
        </p:txBody>
      </p:sp>
      <p:sp>
        <p:nvSpPr>
          <p:cNvPr id="11" name="Rectangle 10">
            <a:extLst>
              <a:ext uri="{FF2B5EF4-FFF2-40B4-BE49-F238E27FC236}">
                <a16:creationId xmlns:a16="http://schemas.microsoft.com/office/drawing/2014/main" id="{D8470E65-B6B6-4A5B-BF7A-2E23EC93E820}"/>
              </a:ext>
            </a:extLst>
          </p:cNvPr>
          <p:cNvSpPr/>
          <p:nvPr/>
        </p:nvSpPr>
        <p:spPr>
          <a:xfrm>
            <a:off x="6485242" y="1129605"/>
            <a:ext cx="5706758" cy="954107"/>
          </a:xfrm>
          <a:prstGeom prst="rect">
            <a:avLst/>
          </a:prstGeom>
        </p:spPr>
        <p:txBody>
          <a:bodyPr wrap="square">
            <a:spAutoFit/>
          </a:bodyPr>
          <a:lstStyle/>
          <a:p>
            <a:pPr algn="ctr"/>
            <a:r>
              <a:rPr lang="en-US" sz="2800" dirty="0">
                <a:solidFill>
                  <a:schemeClr val="bg1"/>
                </a:solidFill>
              </a:rPr>
              <a:t>Every </a:t>
            </a:r>
            <a:r>
              <a:rPr lang="en-US" sz="2800" b="1" dirty="0">
                <a:solidFill>
                  <a:schemeClr val="bg1"/>
                </a:solidFill>
              </a:rPr>
              <a:t>20 seconds, a child dies</a:t>
            </a:r>
            <a:r>
              <a:rPr lang="en-US" sz="2800" dirty="0">
                <a:solidFill>
                  <a:schemeClr val="bg1"/>
                </a:solidFill>
              </a:rPr>
              <a:t>…</a:t>
            </a:r>
          </a:p>
          <a:p>
            <a:pPr algn="ctr"/>
            <a:r>
              <a:rPr lang="en-US" sz="2800" dirty="0">
                <a:solidFill>
                  <a:schemeClr val="bg1"/>
                </a:solidFill>
              </a:rPr>
              <a:t>from not having access to clean water</a:t>
            </a:r>
          </a:p>
        </p:txBody>
      </p:sp>
      <p:grpSp>
        <p:nvGrpSpPr>
          <p:cNvPr id="53" name="Group 52">
            <a:extLst>
              <a:ext uri="{FF2B5EF4-FFF2-40B4-BE49-F238E27FC236}">
                <a16:creationId xmlns:a16="http://schemas.microsoft.com/office/drawing/2014/main" id="{2EC567B2-C325-429E-8091-3068660E596C}"/>
              </a:ext>
            </a:extLst>
          </p:cNvPr>
          <p:cNvGrpSpPr/>
          <p:nvPr/>
        </p:nvGrpSpPr>
        <p:grpSpPr>
          <a:xfrm>
            <a:off x="0" y="502920"/>
            <a:ext cx="12192000" cy="2392683"/>
            <a:chOff x="0" y="502920"/>
            <a:chExt cx="12192000" cy="2392683"/>
          </a:xfrm>
        </p:grpSpPr>
        <p:pic>
          <p:nvPicPr>
            <p:cNvPr id="7" name="Picture 6">
              <a:extLst>
                <a:ext uri="{FF2B5EF4-FFF2-40B4-BE49-F238E27FC236}">
                  <a16:creationId xmlns:a16="http://schemas.microsoft.com/office/drawing/2014/main" id="{7E437330-3BF0-4F40-9919-76B79C324560}"/>
                </a:ext>
              </a:extLst>
            </p:cNvPr>
            <p:cNvPicPr>
              <a:picLocks noChangeAspect="1"/>
            </p:cNvPicPr>
            <p:nvPr/>
          </p:nvPicPr>
          <p:blipFill>
            <a:blip r:embed="rId4"/>
            <a:stretch>
              <a:fillRect/>
            </a:stretch>
          </p:blipFill>
          <p:spPr>
            <a:xfrm>
              <a:off x="304802" y="502920"/>
              <a:ext cx="6197373" cy="2377440"/>
            </a:xfrm>
            <a:prstGeom prst="rect">
              <a:avLst/>
            </a:prstGeom>
          </p:spPr>
        </p:pic>
        <p:cxnSp>
          <p:nvCxnSpPr>
            <p:cNvPr id="13" name="Straight Connector 12">
              <a:extLst>
                <a:ext uri="{FF2B5EF4-FFF2-40B4-BE49-F238E27FC236}">
                  <a16:creationId xmlns:a16="http://schemas.microsoft.com/office/drawing/2014/main" id="{33D54182-D91B-4B6C-90A8-79F2CC9E8DC4}"/>
                </a:ext>
              </a:extLst>
            </p:cNvPr>
            <p:cNvCxnSpPr>
              <a:cxnSpLocks/>
            </p:cNvCxnSpPr>
            <p:nvPr/>
          </p:nvCxnSpPr>
          <p:spPr>
            <a:xfrm>
              <a:off x="0" y="2895603"/>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45D7D6CE-9EAB-4386-B3F0-A0B03A530311}"/>
              </a:ext>
            </a:extLst>
          </p:cNvPr>
          <p:cNvGrpSpPr/>
          <p:nvPr/>
        </p:nvGrpSpPr>
        <p:grpSpPr>
          <a:xfrm>
            <a:off x="0" y="2783022"/>
            <a:ext cx="12192000" cy="1952681"/>
            <a:chOff x="0" y="2783022"/>
            <a:chExt cx="12192000" cy="1952681"/>
          </a:xfrm>
        </p:grpSpPr>
        <p:grpSp>
          <p:nvGrpSpPr>
            <p:cNvPr id="36" name="Group 35">
              <a:extLst>
                <a:ext uri="{FF2B5EF4-FFF2-40B4-BE49-F238E27FC236}">
                  <a16:creationId xmlns:a16="http://schemas.microsoft.com/office/drawing/2014/main" id="{12788CB9-9695-4F07-958E-5DB412AC785F}"/>
                </a:ext>
              </a:extLst>
            </p:cNvPr>
            <p:cNvGrpSpPr/>
            <p:nvPr/>
          </p:nvGrpSpPr>
          <p:grpSpPr>
            <a:xfrm>
              <a:off x="7733826" y="2783022"/>
              <a:ext cx="3893278" cy="1952681"/>
              <a:chOff x="7733826" y="2783022"/>
              <a:chExt cx="3893278" cy="1952681"/>
            </a:xfrm>
          </p:grpSpPr>
          <p:graphicFrame>
            <p:nvGraphicFramePr>
              <p:cNvPr id="17" name="Chart 16">
                <a:extLst>
                  <a:ext uri="{FF2B5EF4-FFF2-40B4-BE49-F238E27FC236}">
                    <a16:creationId xmlns:a16="http://schemas.microsoft.com/office/drawing/2014/main" id="{6F8E45A0-A2C0-454E-BF5C-CB8668CB0AA6}"/>
                  </a:ext>
                </a:extLst>
              </p:cNvPr>
              <p:cNvGraphicFramePr/>
              <p:nvPr>
                <p:extLst>
                  <p:ext uri="{D42A27DB-BD31-4B8C-83A1-F6EECF244321}">
                    <p14:modId xmlns:p14="http://schemas.microsoft.com/office/powerpoint/2010/main" val="3280697768"/>
                  </p:ext>
                </p:extLst>
              </p:nvPr>
            </p:nvGraphicFramePr>
            <p:xfrm>
              <a:off x="7788498" y="2943783"/>
              <a:ext cx="2844800" cy="1791920"/>
            </p:xfrm>
            <a:graphic>
              <a:graphicData uri="http://schemas.openxmlformats.org/drawingml/2006/chart">
                <c:chart xmlns:c="http://schemas.openxmlformats.org/drawingml/2006/chart" xmlns:r="http://schemas.openxmlformats.org/officeDocument/2006/relationships" r:id="rId5"/>
              </a:graphicData>
            </a:graphic>
          </p:graphicFrame>
          <p:sp>
            <p:nvSpPr>
              <p:cNvPr id="19" name="Rectangle 18">
                <a:extLst>
                  <a:ext uri="{FF2B5EF4-FFF2-40B4-BE49-F238E27FC236}">
                    <a16:creationId xmlns:a16="http://schemas.microsoft.com/office/drawing/2014/main" id="{4E4B98F7-2778-49CE-91DC-3FF211D1078C}"/>
                  </a:ext>
                </a:extLst>
              </p:cNvPr>
              <p:cNvSpPr/>
              <p:nvPr/>
            </p:nvSpPr>
            <p:spPr>
              <a:xfrm>
                <a:off x="8278334" y="2783022"/>
                <a:ext cx="474498" cy="584775"/>
              </a:xfrm>
              <a:prstGeom prst="rect">
                <a:avLst/>
              </a:prstGeom>
            </p:spPr>
            <p:txBody>
              <a:bodyPr wrap="square">
                <a:spAutoFit/>
              </a:bodyPr>
              <a:lstStyle/>
              <a:p>
                <a:r>
                  <a:rPr lang="en-US" sz="3200" b="1" dirty="0">
                    <a:solidFill>
                      <a:schemeClr val="bg1"/>
                    </a:solidFill>
                  </a:rPr>
                  <a:t>0</a:t>
                </a:r>
              </a:p>
            </p:txBody>
          </p:sp>
          <p:sp>
            <p:nvSpPr>
              <p:cNvPr id="22" name="Rectangle 21">
                <a:extLst>
                  <a:ext uri="{FF2B5EF4-FFF2-40B4-BE49-F238E27FC236}">
                    <a16:creationId xmlns:a16="http://schemas.microsoft.com/office/drawing/2014/main" id="{76B5548D-1436-472C-99BB-A26049AF0BB3}"/>
                  </a:ext>
                </a:extLst>
              </p:cNvPr>
              <p:cNvSpPr/>
              <p:nvPr/>
            </p:nvSpPr>
            <p:spPr>
              <a:xfrm>
                <a:off x="7778513" y="3221719"/>
                <a:ext cx="833403" cy="584775"/>
              </a:xfrm>
              <a:prstGeom prst="rect">
                <a:avLst/>
              </a:prstGeom>
            </p:spPr>
            <p:txBody>
              <a:bodyPr wrap="square">
                <a:spAutoFit/>
              </a:bodyPr>
              <a:lstStyle/>
              <a:p>
                <a:r>
                  <a:rPr lang="en-US" sz="3200" b="1" dirty="0">
                    <a:solidFill>
                      <a:schemeClr val="bg1"/>
                    </a:solidFill>
                  </a:rPr>
                  <a:t>1-3</a:t>
                </a:r>
              </a:p>
            </p:txBody>
          </p:sp>
          <p:sp>
            <p:nvSpPr>
              <p:cNvPr id="23" name="Rectangle 22">
                <a:extLst>
                  <a:ext uri="{FF2B5EF4-FFF2-40B4-BE49-F238E27FC236}">
                    <a16:creationId xmlns:a16="http://schemas.microsoft.com/office/drawing/2014/main" id="{612FB1CF-E467-44DC-8C2D-47532B21CD45}"/>
                  </a:ext>
                </a:extLst>
              </p:cNvPr>
              <p:cNvSpPr/>
              <p:nvPr/>
            </p:nvSpPr>
            <p:spPr>
              <a:xfrm>
                <a:off x="7733826" y="3723877"/>
                <a:ext cx="833403" cy="584775"/>
              </a:xfrm>
              <a:prstGeom prst="rect">
                <a:avLst/>
              </a:prstGeom>
            </p:spPr>
            <p:txBody>
              <a:bodyPr wrap="square">
                <a:spAutoFit/>
              </a:bodyPr>
              <a:lstStyle/>
              <a:p>
                <a:r>
                  <a:rPr lang="en-US" sz="3200" b="1" dirty="0">
                    <a:solidFill>
                      <a:schemeClr val="bg1"/>
                    </a:solidFill>
                  </a:rPr>
                  <a:t>4-5</a:t>
                </a:r>
              </a:p>
            </p:txBody>
          </p:sp>
          <p:sp>
            <p:nvSpPr>
              <p:cNvPr id="24" name="Rectangle 23">
                <a:extLst>
                  <a:ext uri="{FF2B5EF4-FFF2-40B4-BE49-F238E27FC236}">
                    <a16:creationId xmlns:a16="http://schemas.microsoft.com/office/drawing/2014/main" id="{FEF0297B-139C-47E6-84B8-48043156F20C}"/>
                  </a:ext>
                </a:extLst>
              </p:cNvPr>
              <p:cNvSpPr/>
              <p:nvPr/>
            </p:nvSpPr>
            <p:spPr>
              <a:xfrm>
                <a:off x="9982155" y="3275478"/>
                <a:ext cx="1644949" cy="1077218"/>
              </a:xfrm>
              <a:prstGeom prst="rect">
                <a:avLst/>
              </a:prstGeom>
            </p:spPr>
            <p:txBody>
              <a:bodyPr wrap="square">
                <a:spAutoFit/>
              </a:bodyPr>
              <a:lstStyle/>
              <a:p>
                <a:r>
                  <a:rPr lang="en-US" sz="3200" b="1" dirty="0">
                    <a:solidFill>
                      <a:schemeClr val="bg1"/>
                    </a:solidFill>
                  </a:rPr>
                  <a:t>&gt;6</a:t>
                </a:r>
              </a:p>
              <a:p>
                <a:r>
                  <a:rPr lang="en-US" sz="3200" b="1" dirty="0">
                    <a:solidFill>
                      <a:schemeClr val="bg1"/>
                    </a:solidFill>
                  </a:rPr>
                  <a:t> </a:t>
                </a:r>
                <a:r>
                  <a:rPr lang="en-US" sz="2000" b="1" dirty="0">
                    <a:solidFill>
                      <a:schemeClr val="bg1"/>
                    </a:solidFill>
                  </a:rPr>
                  <a:t>side effects</a:t>
                </a:r>
                <a:endParaRPr lang="en-US" sz="3200" b="1" dirty="0">
                  <a:solidFill>
                    <a:schemeClr val="bg1"/>
                  </a:solidFill>
                </a:endParaRPr>
              </a:p>
            </p:txBody>
          </p:sp>
          <p:sp>
            <p:nvSpPr>
              <p:cNvPr id="25" name="Rectangle 24">
                <a:extLst>
                  <a:ext uri="{FF2B5EF4-FFF2-40B4-BE49-F238E27FC236}">
                    <a16:creationId xmlns:a16="http://schemas.microsoft.com/office/drawing/2014/main" id="{AB280B00-98C3-437A-A158-226BDB02A896}"/>
                  </a:ext>
                </a:extLst>
              </p:cNvPr>
              <p:cNvSpPr/>
              <p:nvPr/>
            </p:nvSpPr>
            <p:spPr>
              <a:xfrm>
                <a:off x="8601931" y="3028890"/>
                <a:ext cx="900571" cy="400110"/>
              </a:xfrm>
              <a:prstGeom prst="rect">
                <a:avLst/>
              </a:prstGeom>
            </p:spPr>
            <p:txBody>
              <a:bodyPr wrap="square">
                <a:spAutoFit/>
              </a:bodyPr>
              <a:lstStyle/>
              <a:p>
                <a:r>
                  <a:rPr lang="en-US" sz="2000" b="1" dirty="0">
                    <a:solidFill>
                      <a:schemeClr val="bg1"/>
                    </a:solidFill>
                  </a:rPr>
                  <a:t>14%</a:t>
                </a:r>
              </a:p>
            </p:txBody>
          </p:sp>
        </p:grpSp>
        <p:cxnSp>
          <p:nvCxnSpPr>
            <p:cNvPr id="26" name="Straight Connector 25">
              <a:extLst>
                <a:ext uri="{FF2B5EF4-FFF2-40B4-BE49-F238E27FC236}">
                  <a16:creationId xmlns:a16="http://schemas.microsoft.com/office/drawing/2014/main" id="{3AE7D747-E0AA-4FE4-98E1-AAEA2A3E8DA7}"/>
                </a:ext>
              </a:extLst>
            </p:cNvPr>
            <p:cNvCxnSpPr>
              <a:cxnSpLocks/>
            </p:cNvCxnSpPr>
            <p:nvPr/>
          </p:nvCxnSpPr>
          <p:spPr>
            <a:xfrm>
              <a:off x="0" y="4701839"/>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1547D19-9F71-419B-9F25-875EFA17F1E4}"/>
              </a:ext>
            </a:extLst>
          </p:cNvPr>
          <p:cNvGrpSpPr/>
          <p:nvPr/>
        </p:nvGrpSpPr>
        <p:grpSpPr>
          <a:xfrm>
            <a:off x="3886200" y="4684782"/>
            <a:ext cx="4629383" cy="2175336"/>
            <a:chOff x="3886200" y="4684782"/>
            <a:chExt cx="4629383" cy="2175336"/>
          </a:xfrm>
        </p:grpSpPr>
        <p:grpSp>
          <p:nvGrpSpPr>
            <p:cNvPr id="44" name="Group 43">
              <a:extLst>
                <a:ext uri="{FF2B5EF4-FFF2-40B4-BE49-F238E27FC236}">
                  <a16:creationId xmlns:a16="http://schemas.microsoft.com/office/drawing/2014/main" id="{B421BCB3-D5ED-4203-AF8E-48B8E9C9001B}"/>
                </a:ext>
              </a:extLst>
            </p:cNvPr>
            <p:cNvGrpSpPr/>
            <p:nvPr/>
          </p:nvGrpSpPr>
          <p:grpSpPr>
            <a:xfrm>
              <a:off x="3886200" y="4737947"/>
              <a:ext cx="4280382" cy="2103121"/>
              <a:chOff x="3886200" y="4737947"/>
              <a:chExt cx="4280382" cy="2103121"/>
            </a:xfrm>
          </p:grpSpPr>
          <p:graphicFrame>
            <p:nvGraphicFramePr>
              <p:cNvPr id="27" name="Object 26">
                <a:extLst>
                  <a:ext uri="{FF2B5EF4-FFF2-40B4-BE49-F238E27FC236}">
                    <a16:creationId xmlns:a16="http://schemas.microsoft.com/office/drawing/2014/main" id="{F396C88B-F093-46F0-80B2-77ACA03461F8}"/>
                  </a:ext>
                </a:extLst>
              </p:cNvPr>
              <p:cNvGraphicFramePr>
                <a:graphicFrameLocks noChangeAspect="1"/>
              </p:cNvGraphicFramePr>
              <p:nvPr>
                <p:extLst>
                  <p:ext uri="{D42A27DB-BD31-4B8C-83A1-F6EECF244321}">
                    <p14:modId xmlns:p14="http://schemas.microsoft.com/office/powerpoint/2010/main" val="407242519"/>
                  </p:ext>
                </p:extLst>
              </p:nvPr>
            </p:nvGraphicFramePr>
            <p:xfrm>
              <a:off x="3886200" y="4737947"/>
              <a:ext cx="868680" cy="2103121"/>
            </p:xfrm>
            <a:graphic>
              <a:graphicData uri="http://schemas.openxmlformats.org/presentationml/2006/ole">
                <mc:AlternateContent xmlns:mc="http://schemas.openxmlformats.org/markup-compatibility/2006">
                  <mc:Choice xmlns:v="urn:schemas-microsoft-com:vml" Requires="v">
                    <p:oleObj spid="_x0000_s32214" name="Bitmap Image" r:id="rId6" imgW="905040" imgH="2190600" progId="Paint.Picture">
                      <p:embed/>
                    </p:oleObj>
                  </mc:Choice>
                  <mc:Fallback>
                    <p:oleObj name="Bitmap Image" r:id="rId6" imgW="905040" imgH="2190600" progId="Paint.Picture">
                      <p:embed/>
                      <p:pic>
                        <p:nvPicPr>
                          <p:cNvPr id="0" name=""/>
                          <p:cNvPicPr/>
                          <p:nvPr/>
                        </p:nvPicPr>
                        <p:blipFill>
                          <a:blip r:embed="rId7"/>
                          <a:stretch>
                            <a:fillRect/>
                          </a:stretch>
                        </p:blipFill>
                        <p:spPr>
                          <a:xfrm>
                            <a:off x="3886200" y="4737947"/>
                            <a:ext cx="868680" cy="2103121"/>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32CB4E57-F04B-41B1-90FD-51E0B3AAE0D2}"/>
                  </a:ext>
                </a:extLst>
              </p:cNvPr>
              <p:cNvGraphicFramePr>
                <a:graphicFrameLocks noChangeAspect="1"/>
              </p:cNvGraphicFramePr>
              <p:nvPr>
                <p:extLst>
                  <p:ext uri="{D42A27DB-BD31-4B8C-83A1-F6EECF244321}">
                    <p14:modId xmlns:p14="http://schemas.microsoft.com/office/powerpoint/2010/main" val="2284928600"/>
                  </p:ext>
                </p:extLst>
              </p:nvPr>
            </p:nvGraphicFramePr>
            <p:xfrm>
              <a:off x="4737582" y="5128890"/>
              <a:ext cx="3429000" cy="1266825"/>
            </p:xfrm>
            <a:graphic>
              <a:graphicData uri="http://schemas.openxmlformats.org/presentationml/2006/ole">
                <mc:AlternateContent xmlns:mc="http://schemas.openxmlformats.org/markup-compatibility/2006">
                  <mc:Choice xmlns:v="urn:schemas-microsoft-com:vml" Requires="v">
                    <p:oleObj spid="_x0000_s32215" name="Bitmap Image" r:id="rId8" imgW="3429000" imgH="1266840" progId="Paint.Picture">
                      <p:embed/>
                    </p:oleObj>
                  </mc:Choice>
                  <mc:Fallback>
                    <p:oleObj name="Bitmap Image" r:id="rId8" imgW="3429000" imgH="1266840" progId="Paint.Picture">
                      <p:embed/>
                      <p:pic>
                        <p:nvPicPr>
                          <p:cNvPr id="0" name=""/>
                          <p:cNvPicPr/>
                          <p:nvPr/>
                        </p:nvPicPr>
                        <p:blipFill>
                          <a:blip r:embed="rId9"/>
                          <a:stretch>
                            <a:fillRect/>
                          </a:stretch>
                        </p:blipFill>
                        <p:spPr>
                          <a:xfrm>
                            <a:off x="4737582" y="5128890"/>
                            <a:ext cx="3429000" cy="1266825"/>
                          </a:xfrm>
                          <a:prstGeom prst="rect">
                            <a:avLst/>
                          </a:prstGeom>
                        </p:spPr>
                      </p:pic>
                    </p:oleObj>
                  </mc:Fallback>
                </mc:AlternateContent>
              </a:graphicData>
            </a:graphic>
          </p:graphicFrame>
        </p:grpSp>
        <p:cxnSp>
          <p:nvCxnSpPr>
            <p:cNvPr id="30" name="Straight Connector 29">
              <a:extLst>
                <a:ext uri="{FF2B5EF4-FFF2-40B4-BE49-F238E27FC236}">
                  <a16:creationId xmlns:a16="http://schemas.microsoft.com/office/drawing/2014/main" id="{E5C3BCC5-37F9-41D9-AA28-AAE6056F687F}"/>
                </a:ext>
              </a:extLst>
            </p:cNvPr>
            <p:cNvCxnSpPr>
              <a:cxnSpLocks/>
            </p:cNvCxnSpPr>
            <p:nvPr/>
          </p:nvCxnSpPr>
          <p:spPr>
            <a:xfrm>
              <a:off x="8515583" y="4684782"/>
              <a:ext cx="0" cy="21753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6D97B6B-C6E2-4AE5-8A0B-EB0ED0518F82}"/>
              </a:ext>
            </a:extLst>
          </p:cNvPr>
          <p:cNvGrpSpPr/>
          <p:nvPr/>
        </p:nvGrpSpPr>
        <p:grpSpPr>
          <a:xfrm>
            <a:off x="330202" y="4699598"/>
            <a:ext cx="3105269" cy="2175336"/>
            <a:chOff x="330202" y="4699598"/>
            <a:chExt cx="3105269" cy="2175336"/>
          </a:xfrm>
        </p:grpSpPr>
        <p:graphicFrame>
          <p:nvGraphicFramePr>
            <p:cNvPr id="18" name="Object 17">
              <a:extLst>
                <a:ext uri="{FF2B5EF4-FFF2-40B4-BE49-F238E27FC236}">
                  <a16:creationId xmlns:a16="http://schemas.microsoft.com/office/drawing/2014/main" id="{2E1000A0-677B-418E-93CB-1674CAA283FE}"/>
                </a:ext>
              </a:extLst>
            </p:cNvPr>
            <p:cNvGraphicFramePr>
              <a:graphicFrameLocks noChangeAspect="1"/>
            </p:cNvGraphicFramePr>
            <p:nvPr>
              <p:extLst>
                <p:ext uri="{D42A27DB-BD31-4B8C-83A1-F6EECF244321}">
                  <p14:modId xmlns:p14="http://schemas.microsoft.com/office/powerpoint/2010/main" val="2419326517"/>
                </p:ext>
              </p:extLst>
            </p:nvPr>
          </p:nvGraphicFramePr>
          <p:xfrm>
            <a:off x="330202" y="4754880"/>
            <a:ext cx="2726574" cy="2103120"/>
          </p:xfrm>
          <a:graphic>
            <a:graphicData uri="http://schemas.openxmlformats.org/presentationml/2006/ole">
              <mc:AlternateContent xmlns:mc="http://schemas.openxmlformats.org/markup-compatibility/2006">
                <mc:Choice xmlns:v="urn:schemas-microsoft-com:vml" Requires="v">
                  <p:oleObj spid="_x0000_s32216" name="Bitmap Image" r:id="rId10" imgW="3124080" imgH="2409840" progId="Paint.Picture">
                    <p:embed/>
                  </p:oleObj>
                </mc:Choice>
                <mc:Fallback>
                  <p:oleObj name="Bitmap Image" r:id="rId10" imgW="3124080" imgH="2409840" progId="Paint.Picture">
                    <p:embed/>
                    <p:pic>
                      <p:nvPicPr>
                        <p:cNvPr id="0" name=""/>
                        <p:cNvPicPr/>
                        <p:nvPr/>
                      </p:nvPicPr>
                      <p:blipFill>
                        <a:blip r:embed="rId11"/>
                        <a:stretch>
                          <a:fillRect/>
                        </a:stretch>
                      </p:blipFill>
                      <p:spPr>
                        <a:xfrm>
                          <a:off x="330202" y="4754880"/>
                          <a:ext cx="2726574" cy="2103120"/>
                        </a:xfrm>
                        <a:prstGeom prst="rect">
                          <a:avLst/>
                        </a:prstGeom>
                      </p:spPr>
                    </p:pic>
                  </p:oleObj>
                </mc:Fallback>
              </mc:AlternateContent>
            </a:graphicData>
          </a:graphic>
        </p:graphicFrame>
        <p:cxnSp>
          <p:nvCxnSpPr>
            <p:cNvPr id="33" name="Straight Connector 32">
              <a:extLst>
                <a:ext uri="{FF2B5EF4-FFF2-40B4-BE49-F238E27FC236}">
                  <a16:creationId xmlns:a16="http://schemas.microsoft.com/office/drawing/2014/main" id="{4B905628-8D7A-42EE-A55F-A373FAA81FCB}"/>
                </a:ext>
              </a:extLst>
            </p:cNvPr>
            <p:cNvCxnSpPr>
              <a:cxnSpLocks/>
            </p:cNvCxnSpPr>
            <p:nvPr/>
          </p:nvCxnSpPr>
          <p:spPr>
            <a:xfrm>
              <a:off x="3435471" y="4699598"/>
              <a:ext cx="0" cy="21753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2D3903D9-08BE-45C9-9592-16B52CB9FA06}"/>
              </a:ext>
            </a:extLst>
          </p:cNvPr>
          <p:cNvGrpSpPr/>
          <p:nvPr/>
        </p:nvGrpSpPr>
        <p:grpSpPr>
          <a:xfrm>
            <a:off x="9011365" y="4772532"/>
            <a:ext cx="2692086" cy="2082930"/>
            <a:chOff x="9011365" y="4772532"/>
            <a:chExt cx="2692086" cy="2082930"/>
          </a:xfrm>
        </p:grpSpPr>
        <p:pic>
          <p:nvPicPr>
            <p:cNvPr id="32" name="Picture 31">
              <a:extLst>
                <a:ext uri="{FF2B5EF4-FFF2-40B4-BE49-F238E27FC236}">
                  <a16:creationId xmlns:a16="http://schemas.microsoft.com/office/drawing/2014/main" id="{5FE9EDD8-DEC8-4CD1-8A53-AB7AB2FDDB3E}"/>
                </a:ext>
              </a:extLst>
            </p:cNvPr>
            <p:cNvPicPr>
              <a:picLocks noChangeAspect="1"/>
            </p:cNvPicPr>
            <p:nvPr/>
          </p:nvPicPr>
          <p:blipFill>
            <a:blip r:embed="rId12"/>
            <a:stretch>
              <a:fillRect/>
            </a:stretch>
          </p:blipFill>
          <p:spPr>
            <a:xfrm>
              <a:off x="9011365" y="4772532"/>
              <a:ext cx="1278996" cy="2082930"/>
            </a:xfrm>
            <a:prstGeom prst="rect">
              <a:avLst/>
            </a:prstGeom>
          </p:spPr>
        </p:pic>
        <p:pic>
          <p:nvPicPr>
            <p:cNvPr id="34" name="Picture 33">
              <a:extLst>
                <a:ext uri="{FF2B5EF4-FFF2-40B4-BE49-F238E27FC236}">
                  <a16:creationId xmlns:a16="http://schemas.microsoft.com/office/drawing/2014/main" id="{DF9C85D8-6FC3-4426-9EA6-E3120ED0BD52}"/>
                </a:ext>
              </a:extLst>
            </p:cNvPr>
            <p:cNvPicPr>
              <a:picLocks noChangeAspect="1"/>
            </p:cNvPicPr>
            <p:nvPr/>
          </p:nvPicPr>
          <p:blipFill>
            <a:blip r:embed="rId13"/>
            <a:stretch>
              <a:fillRect/>
            </a:stretch>
          </p:blipFill>
          <p:spPr>
            <a:xfrm>
              <a:off x="10271311" y="4772532"/>
              <a:ext cx="1432140" cy="2082925"/>
            </a:xfrm>
            <a:prstGeom prst="rect">
              <a:avLst/>
            </a:prstGeom>
          </p:spPr>
        </p:pic>
      </p:grpSp>
    </p:spTree>
    <p:extLst>
      <p:ext uri="{BB962C8B-B14F-4D97-AF65-F5344CB8AC3E}">
        <p14:creationId xmlns:p14="http://schemas.microsoft.com/office/powerpoint/2010/main" val="24216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0386A1-7AE2-479A-8C4E-2BFFC2754B2D}"/>
              </a:ext>
            </a:extLst>
          </p:cNvPr>
          <p:cNvPicPr>
            <a:picLocks noChangeAspect="1"/>
          </p:cNvPicPr>
          <p:nvPr/>
        </p:nvPicPr>
        <p:blipFill rotWithShape="1">
          <a:blip r:embed="rId3"/>
          <a:srcRect l="4936" r="10370" b="1"/>
          <a:stretch/>
        </p:blipFill>
        <p:spPr>
          <a:xfrm>
            <a:off x="1676400" y="-1"/>
            <a:ext cx="9928860" cy="6858001"/>
          </a:xfrm>
          <a:prstGeom prst="rect">
            <a:avLst/>
          </a:prstGeom>
        </p:spPr>
      </p:pic>
      <p:pic>
        <p:nvPicPr>
          <p:cNvPr id="26" name="Picture 21">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BB106FB5-251D-4EF4-B39C-70E47FFF5D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B6F15528-21DE-4FAA-801E-634DDDAF4B2B}" type="slidenum">
              <a:rPr lang="en-US" smtClean="0"/>
              <a:pPr defTabSz="914400">
                <a:spcAft>
                  <a:spcPts val="600"/>
                </a:spcAft>
              </a:pPr>
              <a:t>11</a:t>
            </a:fld>
            <a:endParaRPr lang="en-US"/>
          </a:p>
        </p:txBody>
      </p:sp>
      <p:pic>
        <p:nvPicPr>
          <p:cNvPr id="8" name="Picture 7">
            <a:extLst>
              <a:ext uri="{FF2B5EF4-FFF2-40B4-BE49-F238E27FC236}">
                <a16:creationId xmlns:a16="http://schemas.microsoft.com/office/drawing/2014/main" id="{8DAAD5E9-5DAA-4372-A6E9-E68F58C19CE3}"/>
              </a:ext>
            </a:extLst>
          </p:cNvPr>
          <p:cNvPicPr>
            <a:picLocks noChangeAspect="1"/>
          </p:cNvPicPr>
          <p:nvPr/>
        </p:nvPicPr>
        <p:blipFill rotWithShape="1">
          <a:blip r:embed="rId5"/>
          <a:srcRect t="36913"/>
          <a:stretch/>
        </p:blipFill>
        <p:spPr>
          <a:xfrm>
            <a:off x="720035" y="5348438"/>
            <a:ext cx="1785228" cy="1096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21D12C83-12D1-4D2C-9546-BEACCFD5E946}"/>
              </a:ext>
            </a:extLst>
          </p:cNvPr>
          <p:cNvPicPr>
            <a:picLocks noChangeAspect="1"/>
          </p:cNvPicPr>
          <p:nvPr/>
        </p:nvPicPr>
        <p:blipFill>
          <a:blip r:embed="rId6"/>
          <a:stretch>
            <a:fillRect/>
          </a:stretch>
        </p:blipFill>
        <p:spPr>
          <a:xfrm>
            <a:off x="9593532" y="4894223"/>
            <a:ext cx="1987528" cy="1463040"/>
          </a:xfrm>
          <a:prstGeom prst="ellipse">
            <a:avLst/>
          </a:prstGeom>
          <a:ln>
            <a:noFill/>
          </a:ln>
          <a:effectLst>
            <a:softEdge rad="112500"/>
          </a:effectLst>
        </p:spPr>
      </p:pic>
      <p:sp>
        <p:nvSpPr>
          <p:cNvPr id="19" name="TextBox 18">
            <a:extLst>
              <a:ext uri="{FF2B5EF4-FFF2-40B4-BE49-F238E27FC236}">
                <a16:creationId xmlns:a16="http://schemas.microsoft.com/office/drawing/2014/main" id="{91F9B1DA-FB3E-4F64-AFFC-FF444307E5A8}"/>
              </a:ext>
            </a:extLst>
          </p:cNvPr>
          <p:cNvSpPr txBox="1"/>
          <p:nvPr/>
        </p:nvSpPr>
        <p:spPr>
          <a:xfrm>
            <a:off x="0" y="14514"/>
            <a:ext cx="2892202" cy="461665"/>
          </a:xfrm>
          <a:prstGeom prst="rect">
            <a:avLst/>
          </a:prstGeom>
          <a:noFill/>
        </p:spPr>
        <p:txBody>
          <a:bodyPr wrap="none" rtlCol="0">
            <a:spAutoFit/>
          </a:bodyPr>
          <a:lstStyle/>
          <a:p>
            <a:r>
              <a:rPr lang="en-US" sz="2400" b="1" dirty="0"/>
              <a:t>The most abundant…</a:t>
            </a:r>
          </a:p>
        </p:txBody>
      </p:sp>
      <p:sp>
        <p:nvSpPr>
          <p:cNvPr id="23" name="TextBox 22">
            <a:extLst>
              <a:ext uri="{FF2B5EF4-FFF2-40B4-BE49-F238E27FC236}">
                <a16:creationId xmlns:a16="http://schemas.microsoft.com/office/drawing/2014/main" id="{81570965-451F-40DD-8DCB-58E2811C07FC}"/>
              </a:ext>
            </a:extLst>
          </p:cNvPr>
          <p:cNvSpPr txBox="1"/>
          <p:nvPr/>
        </p:nvSpPr>
        <p:spPr>
          <a:xfrm>
            <a:off x="246414" y="782525"/>
            <a:ext cx="1944763" cy="830997"/>
          </a:xfrm>
          <a:prstGeom prst="rect">
            <a:avLst/>
          </a:prstGeom>
          <a:noFill/>
        </p:spPr>
        <p:txBody>
          <a:bodyPr wrap="none" rtlCol="0">
            <a:spAutoFit/>
          </a:bodyPr>
          <a:lstStyle/>
          <a:p>
            <a:r>
              <a:rPr lang="en-US" sz="2400" b="1" dirty="0"/>
              <a:t>…biopolymer </a:t>
            </a:r>
          </a:p>
          <a:p>
            <a:r>
              <a:rPr lang="en-US" sz="2400" b="1" dirty="0"/>
              <a:t>in the world</a:t>
            </a:r>
          </a:p>
        </p:txBody>
      </p:sp>
      <p:sp>
        <p:nvSpPr>
          <p:cNvPr id="25" name="TextBox 24">
            <a:extLst>
              <a:ext uri="{FF2B5EF4-FFF2-40B4-BE49-F238E27FC236}">
                <a16:creationId xmlns:a16="http://schemas.microsoft.com/office/drawing/2014/main" id="{7A8942FC-42FA-475A-BF19-8F8A69BECE96}"/>
              </a:ext>
            </a:extLst>
          </p:cNvPr>
          <p:cNvSpPr txBox="1"/>
          <p:nvPr/>
        </p:nvSpPr>
        <p:spPr>
          <a:xfrm>
            <a:off x="40313" y="3731718"/>
            <a:ext cx="1632178" cy="830997"/>
          </a:xfrm>
          <a:prstGeom prst="rect">
            <a:avLst/>
          </a:prstGeom>
          <a:noFill/>
        </p:spPr>
        <p:txBody>
          <a:bodyPr wrap="none" rtlCol="0">
            <a:spAutoFit/>
          </a:bodyPr>
          <a:lstStyle/>
          <a:p>
            <a:r>
              <a:rPr lang="en-US" sz="2400" b="1" dirty="0"/>
              <a:t>…protein</a:t>
            </a:r>
          </a:p>
          <a:p>
            <a:r>
              <a:rPr lang="en-US" sz="2400" b="1" dirty="0"/>
              <a:t>in the body</a:t>
            </a:r>
          </a:p>
        </p:txBody>
      </p:sp>
      <p:sp>
        <p:nvSpPr>
          <p:cNvPr id="27" name="TextBox 26">
            <a:extLst>
              <a:ext uri="{FF2B5EF4-FFF2-40B4-BE49-F238E27FC236}">
                <a16:creationId xmlns:a16="http://schemas.microsoft.com/office/drawing/2014/main" id="{5681405E-1F7D-4E97-9342-DD62EC3D6A8A}"/>
              </a:ext>
            </a:extLst>
          </p:cNvPr>
          <p:cNvSpPr txBox="1"/>
          <p:nvPr/>
        </p:nvSpPr>
        <p:spPr>
          <a:xfrm>
            <a:off x="10483759" y="2644754"/>
            <a:ext cx="1430200" cy="830997"/>
          </a:xfrm>
          <a:prstGeom prst="rect">
            <a:avLst/>
          </a:prstGeom>
          <a:noFill/>
        </p:spPr>
        <p:txBody>
          <a:bodyPr wrap="none" rtlCol="0">
            <a:spAutoFit/>
          </a:bodyPr>
          <a:lstStyle/>
          <a:p>
            <a:r>
              <a:rPr lang="en-US" sz="2400" b="1" dirty="0"/>
              <a:t>…mineral</a:t>
            </a:r>
          </a:p>
          <a:p>
            <a:r>
              <a:rPr lang="en-US" sz="2400" b="1" dirty="0"/>
              <a:t>in the soil</a:t>
            </a:r>
          </a:p>
        </p:txBody>
      </p:sp>
      <p:cxnSp>
        <p:nvCxnSpPr>
          <p:cNvPr id="28" name="Straight Connector 27">
            <a:extLst>
              <a:ext uri="{FF2B5EF4-FFF2-40B4-BE49-F238E27FC236}">
                <a16:creationId xmlns:a16="http://schemas.microsoft.com/office/drawing/2014/main" id="{55B52E5F-2493-433F-8CD0-081F76F5BE07}"/>
              </a:ext>
            </a:extLst>
          </p:cNvPr>
          <p:cNvCxnSpPr>
            <a:cxnSpLocks/>
          </p:cNvCxnSpPr>
          <p:nvPr/>
        </p:nvCxnSpPr>
        <p:spPr>
          <a:xfrm flipH="1" flipV="1">
            <a:off x="1782867" y="1681092"/>
            <a:ext cx="606593" cy="8835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BCBD7-2AC0-426E-BA54-5246CDD22491}"/>
              </a:ext>
            </a:extLst>
          </p:cNvPr>
          <p:cNvCxnSpPr>
            <a:cxnSpLocks/>
          </p:cNvCxnSpPr>
          <p:nvPr/>
        </p:nvCxnSpPr>
        <p:spPr>
          <a:xfrm flipH="1">
            <a:off x="188686" y="1681093"/>
            <a:ext cx="1604656" cy="25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0448784-E308-41A3-A44A-9B6D1770371D}"/>
              </a:ext>
            </a:extLst>
          </p:cNvPr>
          <p:cNvSpPr/>
          <p:nvPr/>
        </p:nvSpPr>
        <p:spPr>
          <a:xfrm>
            <a:off x="2362200" y="2526727"/>
            <a:ext cx="152400" cy="11802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1663E23-05CD-4741-8548-96D308D94895}"/>
              </a:ext>
            </a:extLst>
          </p:cNvPr>
          <p:cNvCxnSpPr>
            <a:cxnSpLocks/>
          </p:cNvCxnSpPr>
          <p:nvPr/>
        </p:nvCxnSpPr>
        <p:spPr>
          <a:xfrm flipH="1" flipV="1">
            <a:off x="1665983" y="4562715"/>
            <a:ext cx="22957" cy="10630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AB7C7C7-9FC2-4875-BB3E-464A98570BB3}"/>
              </a:ext>
            </a:extLst>
          </p:cNvPr>
          <p:cNvCxnSpPr>
            <a:cxnSpLocks/>
          </p:cNvCxnSpPr>
          <p:nvPr/>
        </p:nvCxnSpPr>
        <p:spPr>
          <a:xfrm flipH="1" flipV="1">
            <a:off x="147728" y="4562714"/>
            <a:ext cx="1537303" cy="1521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6A99D8E6-755F-40FF-8891-1D763A5F24F5}"/>
              </a:ext>
            </a:extLst>
          </p:cNvPr>
          <p:cNvSpPr/>
          <p:nvPr/>
        </p:nvSpPr>
        <p:spPr>
          <a:xfrm>
            <a:off x="1608415" y="5617365"/>
            <a:ext cx="152400" cy="11802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5B97FF1F-A06E-48B8-B728-E40E8C3EDC54}"/>
              </a:ext>
            </a:extLst>
          </p:cNvPr>
          <p:cNvCxnSpPr>
            <a:cxnSpLocks/>
          </p:cNvCxnSpPr>
          <p:nvPr/>
        </p:nvCxnSpPr>
        <p:spPr>
          <a:xfrm flipV="1">
            <a:off x="10842042" y="3475751"/>
            <a:ext cx="1299014" cy="241851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A5EDEEA-7F6C-4947-939A-1CB54129F7CD}"/>
              </a:ext>
            </a:extLst>
          </p:cNvPr>
          <p:cNvCxnSpPr>
            <a:cxnSpLocks/>
          </p:cNvCxnSpPr>
          <p:nvPr/>
        </p:nvCxnSpPr>
        <p:spPr>
          <a:xfrm flipH="1">
            <a:off x="10508458" y="3476570"/>
            <a:ext cx="16325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4540AB9B-1123-4DB8-BE90-7B4BF238A999}"/>
              </a:ext>
            </a:extLst>
          </p:cNvPr>
          <p:cNvSpPr/>
          <p:nvPr/>
        </p:nvSpPr>
        <p:spPr>
          <a:xfrm>
            <a:off x="10731322" y="5827154"/>
            <a:ext cx="152400" cy="11802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2166077B-E2EF-4B4A-B99B-C8685E0601C4}"/>
              </a:ext>
            </a:extLst>
          </p:cNvPr>
          <p:cNvSpPr txBox="1"/>
          <p:nvPr/>
        </p:nvSpPr>
        <p:spPr>
          <a:xfrm>
            <a:off x="11748" y="1645858"/>
            <a:ext cx="1915909" cy="646331"/>
          </a:xfrm>
          <a:prstGeom prst="rect">
            <a:avLst/>
          </a:prstGeom>
          <a:noFill/>
        </p:spPr>
        <p:txBody>
          <a:bodyPr wrap="none" rtlCol="0">
            <a:spAutoFit/>
          </a:bodyPr>
          <a:lstStyle/>
          <a:p>
            <a:r>
              <a:rPr lang="en-US" sz="3600" b="1" dirty="0">
                <a:solidFill>
                  <a:srgbClr val="00B050"/>
                </a:solidFill>
              </a:rPr>
              <a:t>Cellulose</a:t>
            </a:r>
          </a:p>
        </p:txBody>
      </p:sp>
      <p:sp>
        <p:nvSpPr>
          <p:cNvPr id="46" name="TextBox 45">
            <a:extLst>
              <a:ext uri="{FF2B5EF4-FFF2-40B4-BE49-F238E27FC236}">
                <a16:creationId xmlns:a16="http://schemas.microsoft.com/office/drawing/2014/main" id="{CDFE5DDD-30A2-4F03-8484-6C974E05EF93}"/>
              </a:ext>
            </a:extLst>
          </p:cNvPr>
          <p:cNvSpPr txBox="1"/>
          <p:nvPr/>
        </p:nvSpPr>
        <p:spPr>
          <a:xfrm>
            <a:off x="-95806" y="4501831"/>
            <a:ext cx="1827616" cy="646331"/>
          </a:xfrm>
          <a:prstGeom prst="rect">
            <a:avLst/>
          </a:prstGeom>
          <a:noFill/>
        </p:spPr>
        <p:txBody>
          <a:bodyPr wrap="none" rtlCol="0">
            <a:spAutoFit/>
          </a:bodyPr>
          <a:lstStyle/>
          <a:p>
            <a:r>
              <a:rPr lang="en-US" sz="3600" b="1" dirty="0">
                <a:solidFill>
                  <a:srgbClr val="00B050"/>
                </a:solidFill>
              </a:rPr>
              <a:t>Collagen</a:t>
            </a:r>
            <a:endParaRPr lang="en-US" sz="3200" b="1" dirty="0">
              <a:solidFill>
                <a:srgbClr val="00B050"/>
              </a:solidFill>
            </a:endParaRPr>
          </a:p>
        </p:txBody>
      </p:sp>
      <p:sp>
        <p:nvSpPr>
          <p:cNvPr id="47" name="TextBox 46">
            <a:extLst>
              <a:ext uri="{FF2B5EF4-FFF2-40B4-BE49-F238E27FC236}">
                <a16:creationId xmlns:a16="http://schemas.microsoft.com/office/drawing/2014/main" id="{7E01709A-C264-4AFB-BA5F-13416F2358EF}"/>
              </a:ext>
            </a:extLst>
          </p:cNvPr>
          <p:cNvSpPr txBox="1"/>
          <p:nvPr/>
        </p:nvSpPr>
        <p:spPr>
          <a:xfrm>
            <a:off x="10083923" y="3423520"/>
            <a:ext cx="1936364" cy="584775"/>
          </a:xfrm>
          <a:prstGeom prst="rect">
            <a:avLst/>
          </a:prstGeom>
          <a:noFill/>
        </p:spPr>
        <p:txBody>
          <a:bodyPr wrap="none" rtlCol="0">
            <a:spAutoFit/>
          </a:bodyPr>
          <a:lstStyle/>
          <a:p>
            <a:r>
              <a:rPr lang="en-US" sz="3200" b="1" dirty="0">
                <a:solidFill>
                  <a:srgbClr val="00B050"/>
                </a:solidFill>
              </a:rPr>
              <a:t>Silicon (Si)</a:t>
            </a:r>
          </a:p>
        </p:txBody>
      </p:sp>
      <p:sp>
        <p:nvSpPr>
          <p:cNvPr id="6" name="Oval 5">
            <a:extLst>
              <a:ext uri="{FF2B5EF4-FFF2-40B4-BE49-F238E27FC236}">
                <a16:creationId xmlns:a16="http://schemas.microsoft.com/office/drawing/2014/main" id="{4A1B9319-B14B-4533-9805-1831B992FD8B}"/>
              </a:ext>
            </a:extLst>
          </p:cNvPr>
          <p:cNvSpPr/>
          <p:nvPr/>
        </p:nvSpPr>
        <p:spPr>
          <a:xfrm>
            <a:off x="2210282" y="1516031"/>
            <a:ext cx="3971192" cy="1299599"/>
          </a:xfrm>
          <a:prstGeom prst="ellipse">
            <a:avLst/>
          </a:prstGeom>
          <a:solidFill>
            <a:srgbClr val="00B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Hairy Nanocelluloses</a:t>
            </a:r>
            <a:endParaRPr lang="en-US" b="1" dirty="0"/>
          </a:p>
        </p:txBody>
      </p:sp>
      <p:sp>
        <p:nvSpPr>
          <p:cNvPr id="48" name="Oval 47">
            <a:extLst>
              <a:ext uri="{FF2B5EF4-FFF2-40B4-BE49-F238E27FC236}">
                <a16:creationId xmlns:a16="http://schemas.microsoft.com/office/drawing/2014/main" id="{BB0DC592-FB29-49AB-927D-D44C25923DF6}"/>
              </a:ext>
            </a:extLst>
          </p:cNvPr>
          <p:cNvSpPr/>
          <p:nvPr/>
        </p:nvSpPr>
        <p:spPr>
          <a:xfrm>
            <a:off x="6263206" y="1567341"/>
            <a:ext cx="3859849" cy="1299599"/>
          </a:xfrm>
          <a:prstGeom prst="ellipse">
            <a:avLst/>
          </a:prstGeom>
          <a:solidFill>
            <a:srgbClr val="00B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Layered Minerals</a:t>
            </a:r>
            <a:endParaRPr lang="en-US" b="1" dirty="0"/>
          </a:p>
        </p:txBody>
      </p:sp>
      <p:sp>
        <p:nvSpPr>
          <p:cNvPr id="61" name="Oval 60">
            <a:extLst>
              <a:ext uri="{FF2B5EF4-FFF2-40B4-BE49-F238E27FC236}">
                <a16:creationId xmlns:a16="http://schemas.microsoft.com/office/drawing/2014/main" id="{AE63CCB3-12E9-4839-BB72-6D157796CA6E}"/>
              </a:ext>
            </a:extLst>
          </p:cNvPr>
          <p:cNvSpPr/>
          <p:nvPr/>
        </p:nvSpPr>
        <p:spPr>
          <a:xfrm>
            <a:off x="4308412" y="4200277"/>
            <a:ext cx="3925278" cy="1299599"/>
          </a:xfrm>
          <a:prstGeom prst="ellipse">
            <a:avLst/>
          </a:prstGeom>
          <a:solidFill>
            <a:srgbClr val="00B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Beaded Gelatin Hydrogels</a:t>
            </a:r>
            <a:endParaRPr lang="en-US" b="1" dirty="0"/>
          </a:p>
        </p:txBody>
      </p:sp>
      <p:sp>
        <p:nvSpPr>
          <p:cNvPr id="34" name="TextBox 33">
            <a:extLst>
              <a:ext uri="{FF2B5EF4-FFF2-40B4-BE49-F238E27FC236}">
                <a16:creationId xmlns:a16="http://schemas.microsoft.com/office/drawing/2014/main" id="{CEBC5564-9F40-4F88-A842-FF3C3AF3E60C}"/>
              </a:ext>
            </a:extLst>
          </p:cNvPr>
          <p:cNvSpPr txBox="1"/>
          <p:nvPr/>
        </p:nvSpPr>
        <p:spPr>
          <a:xfrm>
            <a:off x="4085394" y="2918250"/>
            <a:ext cx="4315605" cy="1077218"/>
          </a:xfrm>
          <a:prstGeom prst="rect">
            <a:avLst/>
          </a:prstGeom>
          <a:solidFill>
            <a:schemeClr val="accent3">
              <a:lumMod val="50000"/>
            </a:schemeClr>
          </a:solidFill>
        </p:spPr>
        <p:txBody>
          <a:bodyPr wrap="none" rtlCol="0">
            <a:spAutoFit/>
          </a:bodyPr>
          <a:lstStyle/>
          <a:p>
            <a:pPr algn="ctr"/>
            <a:r>
              <a:rPr lang="en-US" sz="3200" b="1" dirty="0">
                <a:solidFill>
                  <a:srgbClr val="FFFF00"/>
                </a:solidFill>
              </a:rPr>
              <a:t>Micro-/Nanoengineered</a:t>
            </a:r>
            <a:endParaRPr lang="en-US" sz="3200" b="1" dirty="0">
              <a:solidFill>
                <a:schemeClr val="bg1"/>
              </a:solidFill>
            </a:endParaRPr>
          </a:p>
          <a:p>
            <a:pPr algn="ctr"/>
            <a:r>
              <a:rPr lang="en-US" sz="3200" b="1" dirty="0">
                <a:solidFill>
                  <a:schemeClr val="bg1"/>
                </a:solidFill>
              </a:rPr>
              <a:t>Soft Materials</a:t>
            </a:r>
          </a:p>
        </p:txBody>
      </p:sp>
    </p:spTree>
    <p:extLst>
      <p:ext uri="{BB962C8B-B14F-4D97-AF65-F5344CB8AC3E}">
        <p14:creationId xmlns:p14="http://schemas.microsoft.com/office/powerpoint/2010/main" val="37265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6" grpId="0" animBg="1"/>
      <p:bldP spid="48" grpId="0" animBg="1"/>
      <p:bldP spid="61"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353BA7-CABF-44E8-9F4C-7A4309577A53}"/>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5" name="Title 1">
            <a:extLst>
              <a:ext uri="{FF2B5EF4-FFF2-40B4-BE49-F238E27FC236}">
                <a16:creationId xmlns:a16="http://schemas.microsoft.com/office/drawing/2014/main" id="{A55DA293-924A-40AC-B3B0-A05855D54DA5}"/>
              </a:ext>
            </a:extLst>
          </p:cNvPr>
          <p:cNvSpPr>
            <a:spLocks noGrp="1"/>
          </p:cNvSpPr>
          <p:nvPr>
            <p:ph type="title"/>
          </p:nvPr>
        </p:nvSpPr>
        <p:spPr>
          <a:xfrm>
            <a:off x="0" y="13217"/>
            <a:ext cx="12192000" cy="739056"/>
          </a:xfrm>
        </p:spPr>
        <p:txBody>
          <a:bodyPr>
            <a:normAutofit fontScale="90000"/>
          </a:bodyPr>
          <a:lstStyle/>
          <a:p>
            <a:r>
              <a:rPr lang="en-US" b="1" dirty="0"/>
              <a:t>Outline</a:t>
            </a:r>
          </a:p>
        </p:txBody>
      </p:sp>
      <p:sp>
        <p:nvSpPr>
          <p:cNvPr id="10" name="TextBox 9">
            <a:extLst>
              <a:ext uri="{FF2B5EF4-FFF2-40B4-BE49-F238E27FC236}">
                <a16:creationId xmlns:a16="http://schemas.microsoft.com/office/drawing/2014/main" id="{3586891D-93A1-40AD-9B26-D2FD2282F334}"/>
              </a:ext>
            </a:extLst>
          </p:cNvPr>
          <p:cNvSpPr txBox="1"/>
          <p:nvPr/>
        </p:nvSpPr>
        <p:spPr>
          <a:xfrm>
            <a:off x="929072" y="3816619"/>
            <a:ext cx="2984223" cy="954107"/>
          </a:xfrm>
          <a:prstGeom prst="rect">
            <a:avLst/>
          </a:prstGeom>
          <a:noFill/>
        </p:spPr>
        <p:txBody>
          <a:bodyPr wrap="square" lIns="0" rIns="0" rtlCol="0" anchor="b">
            <a:spAutoFit/>
          </a:bodyPr>
          <a:lstStyle/>
          <a:p>
            <a:pPr algn="ctr"/>
            <a:r>
              <a:rPr lang="en-US" sz="2800" b="1" dirty="0"/>
              <a:t>Part IV: </a:t>
            </a:r>
          </a:p>
          <a:p>
            <a:pPr algn="ctr"/>
            <a:r>
              <a:rPr lang="en-US" sz="2800" b="1" dirty="0"/>
              <a:t>Water remediation</a:t>
            </a:r>
          </a:p>
        </p:txBody>
      </p:sp>
      <p:sp>
        <p:nvSpPr>
          <p:cNvPr id="16" name="TextBox 15">
            <a:extLst>
              <a:ext uri="{FF2B5EF4-FFF2-40B4-BE49-F238E27FC236}">
                <a16:creationId xmlns:a16="http://schemas.microsoft.com/office/drawing/2014/main" id="{26096F82-AE67-426A-9192-33BFAD6CC475}"/>
              </a:ext>
            </a:extLst>
          </p:cNvPr>
          <p:cNvSpPr txBox="1"/>
          <p:nvPr/>
        </p:nvSpPr>
        <p:spPr>
          <a:xfrm>
            <a:off x="1077848" y="1677630"/>
            <a:ext cx="2524171" cy="954107"/>
          </a:xfrm>
          <a:prstGeom prst="rect">
            <a:avLst/>
          </a:prstGeom>
          <a:noFill/>
        </p:spPr>
        <p:txBody>
          <a:bodyPr wrap="square" lIns="0" rIns="0" rtlCol="0" anchor="b">
            <a:spAutoFit/>
          </a:bodyPr>
          <a:lstStyle/>
          <a:p>
            <a:pPr algn="ctr"/>
            <a:r>
              <a:rPr lang="en-US" sz="2800" b="1" dirty="0"/>
              <a:t>Part I: </a:t>
            </a:r>
          </a:p>
          <a:p>
            <a:pPr algn="ctr"/>
            <a:r>
              <a:rPr lang="en-US" sz="2800" b="1" dirty="0"/>
              <a:t>Scale inhibition</a:t>
            </a:r>
          </a:p>
        </p:txBody>
      </p:sp>
      <p:sp>
        <p:nvSpPr>
          <p:cNvPr id="18" name="Freeform 4">
            <a:extLst>
              <a:ext uri="{FF2B5EF4-FFF2-40B4-BE49-F238E27FC236}">
                <a16:creationId xmlns:a16="http://schemas.microsoft.com/office/drawing/2014/main" id="{386EC475-DC49-4BF8-80C3-075BC4476A08}"/>
              </a:ext>
            </a:extLst>
          </p:cNvPr>
          <p:cNvSpPr/>
          <p:nvPr/>
        </p:nvSpPr>
        <p:spPr>
          <a:xfrm>
            <a:off x="5960163" y="3543565"/>
            <a:ext cx="1158773" cy="1142941"/>
          </a:xfrm>
          <a:custGeom>
            <a:avLst/>
            <a:gdLst>
              <a:gd name="connsiteX0" fmla="*/ 0 w 1158773"/>
              <a:gd name="connsiteY0" fmla="*/ 0 h 1142941"/>
              <a:gd name="connsiteX1" fmla="*/ 1158773 w 1158773"/>
              <a:gd name="connsiteY1" fmla="*/ 0 h 1142941"/>
              <a:gd name="connsiteX2" fmla="*/ 1153114 w 1158773"/>
              <a:gd name="connsiteY2" fmla="*/ 112081 h 1142941"/>
              <a:gd name="connsiteX3" fmla="*/ 10779 w 1158773"/>
              <a:gd name="connsiteY3" fmla="*/ 1142941 h 1142941"/>
              <a:gd name="connsiteX4" fmla="*/ 0 w 1158773"/>
              <a:gd name="connsiteY4" fmla="*/ 1142397 h 114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773" h="1142941">
                <a:moveTo>
                  <a:pt x="0" y="0"/>
                </a:moveTo>
                <a:lnTo>
                  <a:pt x="1158773" y="0"/>
                </a:lnTo>
                <a:lnTo>
                  <a:pt x="1153114" y="112081"/>
                </a:lnTo>
                <a:cubicBezTo>
                  <a:pt x="1094311" y="691100"/>
                  <a:pt x="605312" y="1142941"/>
                  <a:pt x="10779" y="1142941"/>
                </a:cubicBezTo>
                <a:lnTo>
                  <a:pt x="0" y="1142397"/>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dirty="0"/>
          </a:p>
        </p:txBody>
      </p:sp>
      <p:sp>
        <p:nvSpPr>
          <p:cNvPr id="19" name="Freeform 5">
            <a:extLst>
              <a:ext uri="{FF2B5EF4-FFF2-40B4-BE49-F238E27FC236}">
                <a16:creationId xmlns:a16="http://schemas.microsoft.com/office/drawing/2014/main" id="{B7486854-1878-4494-81D8-FBB23FCB835C}"/>
              </a:ext>
            </a:extLst>
          </p:cNvPr>
          <p:cNvSpPr/>
          <p:nvPr/>
        </p:nvSpPr>
        <p:spPr>
          <a:xfrm>
            <a:off x="5960029" y="2391068"/>
            <a:ext cx="1159042" cy="1153585"/>
          </a:xfrm>
          <a:custGeom>
            <a:avLst/>
            <a:gdLst>
              <a:gd name="connsiteX0" fmla="*/ 10779 w 1159042"/>
              <a:gd name="connsiteY0" fmla="*/ 0 h 1153585"/>
              <a:gd name="connsiteX1" fmla="*/ 1159042 w 1159042"/>
              <a:gd name="connsiteY1" fmla="*/ 1148263 h 1153585"/>
              <a:gd name="connsiteX2" fmla="*/ 1158773 w 1159042"/>
              <a:gd name="connsiteY2" fmla="*/ 1153585 h 1153585"/>
              <a:gd name="connsiteX3" fmla="*/ 0 w 1159042"/>
              <a:gd name="connsiteY3" fmla="*/ 1153585 h 1153585"/>
              <a:gd name="connsiteX4" fmla="*/ 0 w 1159042"/>
              <a:gd name="connsiteY4" fmla="*/ 544 h 115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42" h="1153585">
                <a:moveTo>
                  <a:pt x="10779" y="0"/>
                </a:moveTo>
                <a:cubicBezTo>
                  <a:pt x="644947" y="0"/>
                  <a:pt x="1159042" y="514095"/>
                  <a:pt x="1159042" y="1148263"/>
                </a:cubicBezTo>
                <a:lnTo>
                  <a:pt x="1158773" y="1153585"/>
                </a:lnTo>
                <a:lnTo>
                  <a:pt x="0" y="1153585"/>
                </a:lnTo>
                <a:lnTo>
                  <a:pt x="0" y="54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0" name="Freeform 6">
            <a:extLst>
              <a:ext uri="{FF2B5EF4-FFF2-40B4-BE49-F238E27FC236}">
                <a16:creationId xmlns:a16="http://schemas.microsoft.com/office/drawing/2014/main" id="{C1FE7BC4-62D5-4615-9C6D-3B8164058206}"/>
              </a:ext>
            </a:extLst>
          </p:cNvPr>
          <p:cNvSpPr/>
          <p:nvPr/>
        </p:nvSpPr>
        <p:spPr>
          <a:xfrm>
            <a:off x="4830589" y="3543565"/>
            <a:ext cx="1137258" cy="1142941"/>
          </a:xfrm>
          <a:custGeom>
            <a:avLst/>
            <a:gdLst>
              <a:gd name="connsiteX0" fmla="*/ 0 w 1137258"/>
              <a:gd name="connsiteY0" fmla="*/ 0 h 1142941"/>
              <a:gd name="connsiteX1" fmla="*/ 1137258 w 1137258"/>
              <a:gd name="connsiteY1" fmla="*/ 0 h 1142941"/>
              <a:gd name="connsiteX2" fmla="*/ 1137258 w 1137258"/>
              <a:gd name="connsiteY2" fmla="*/ 1142941 h 1142941"/>
              <a:gd name="connsiteX3" fmla="*/ 1030634 w 1137258"/>
              <a:gd name="connsiteY3" fmla="*/ 1137557 h 1142941"/>
              <a:gd name="connsiteX4" fmla="*/ 4990 w 1137258"/>
              <a:gd name="connsiteY4" fmla="*/ 105381 h 114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258" h="1142941">
                <a:moveTo>
                  <a:pt x="0" y="0"/>
                </a:moveTo>
                <a:lnTo>
                  <a:pt x="1137258" y="0"/>
                </a:lnTo>
                <a:lnTo>
                  <a:pt x="1137258" y="1142941"/>
                </a:lnTo>
                <a:lnTo>
                  <a:pt x="1030634" y="1137557"/>
                </a:lnTo>
                <a:cubicBezTo>
                  <a:pt x="487804" y="1082429"/>
                  <a:pt x="56751" y="649200"/>
                  <a:pt x="4990" y="105381"/>
                </a:cubicBezTo>
                <a:close/>
              </a:path>
            </a:pathLst>
          </a:custGeom>
          <a:solidFill>
            <a:schemeClr val="tx2">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dirty="0"/>
          </a:p>
        </p:txBody>
      </p:sp>
      <p:sp>
        <p:nvSpPr>
          <p:cNvPr id="21" name="Freeform 7">
            <a:extLst>
              <a:ext uri="{FF2B5EF4-FFF2-40B4-BE49-F238E27FC236}">
                <a16:creationId xmlns:a16="http://schemas.microsoft.com/office/drawing/2014/main" id="{DC465D7C-35E6-4CC7-96AE-22FC09F9D8C4}"/>
              </a:ext>
            </a:extLst>
          </p:cNvPr>
          <p:cNvSpPr/>
          <p:nvPr/>
        </p:nvSpPr>
        <p:spPr>
          <a:xfrm>
            <a:off x="4830589" y="2391068"/>
            <a:ext cx="1137484" cy="1152497"/>
          </a:xfrm>
          <a:custGeom>
            <a:avLst/>
            <a:gdLst>
              <a:gd name="connsiteX0" fmla="*/ 1137484 w 1137484"/>
              <a:gd name="connsiteY0" fmla="*/ 0 h 1152497"/>
              <a:gd name="connsiteX1" fmla="*/ 1137484 w 1137484"/>
              <a:gd name="connsiteY1" fmla="*/ 1152497 h 1152497"/>
              <a:gd name="connsiteX2" fmla="*/ 226 w 1137484"/>
              <a:gd name="connsiteY2" fmla="*/ 1152497 h 1152497"/>
              <a:gd name="connsiteX3" fmla="*/ 0 w 1137484"/>
              <a:gd name="connsiteY3" fmla="*/ 1147719 h 1152497"/>
              <a:gd name="connsiteX4" fmla="*/ 1030860 w 1137484"/>
              <a:gd name="connsiteY4" fmla="*/ 5384 h 115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484" h="1152497">
                <a:moveTo>
                  <a:pt x="1137484" y="0"/>
                </a:moveTo>
                <a:lnTo>
                  <a:pt x="1137484" y="1152497"/>
                </a:lnTo>
                <a:lnTo>
                  <a:pt x="226" y="1152497"/>
                </a:lnTo>
                <a:lnTo>
                  <a:pt x="0" y="1147719"/>
                </a:lnTo>
                <a:cubicBezTo>
                  <a:pt x="0" y="553187"/>
                  <a:pt x="451841" y="64187"/>
                  <a:pt x="1030860" y="5384"/>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grpSp>
        <p:nvGrpSpPr>
          <p:cNvPr id="22" name="Group 21">
            <a:extLst>
              <a:ext uri="{FF2B5EF4-FFF2-40B4-BE49-F238E27FC236}">
                <a16:creationId xmlns:a16="http://schemas.microsoft.com/office/drawing/2014/main" id="{80EA7333-7390-48BD-AEA1-BFF3B5A1E307}"/>
              </a:ext>
            </a:extLst>
          </p:cNvPr>
          <p:cNvGrpSpPr/>
          <p:nvPr/>
        </p:nvGrpSpPr>
        <p:grpSpPr>
          <a:xfrm flipH="1">
            <a:off x="6272703" y="1195533"/>
            <a:ext cx="2179366" cy="1980727"/>
            <a:chOff x="1020361" y="1729660"/>
            <a:chExt cx="2179366" cy="1980727"/>
          </a:xfrm>
        </p:grpSpPr>
        <p:sp>
          <p:nvSpPr>
            <p:cNvPr id="23" name="Freeform 11">
              <a:extLst>
                <a:ext uri="{FF2B5EF4-FFF2-40B4-BE49-F238E27FC236}">
                  <a16:creationId xmlns:a16="http://schemas.microsoft.com/office/drawing/2014/main" id="{FB62CA4E-6A71-4EC1-B1CE-D303636692AC}"/>
                </a:ext>
              </a:extLst>
            </p:cNvPr>
            <p:cNvSpPr>
              <a:spLocks/>
            </p:cNvSpPr>
            <p:nvPr/>
          </p:nvSpPr>
          <p:spPr bwMode="auto">
            <a:xfrm>
              <a:off x="2643207" y="1729660"/>
              <a:ext cx="549382" cy="1980727"/>
            </a:xfrm>
            <a:custGeom>
              <a:avLst/>
              <a:gdLst>
                <a:gd name="T0" fmla="*/ 17 w 484"/>
                <a:gd name="T1" fmla="*/ 0 h 1745"/>
                <a:gd name="T2" fmla="*/ 480 w 484"/>
                <a:gd name="T3" fmla="*/ 1542 h 1745"/>
                <a:gd name="T4" fmla="*/ 484 w 484"/>
                <a:gd name="T5" fmla="*/ 1745 h 1745"/>
                <a:gd name="T6" fmla="*/ 0 w 484"/>
                <a:gd name="T7" fmla="*/ 1380 h 1745"/>
                <a:gd name="T8" fmla="*/ 17 w 484"/>
                <a:gd name="T9" fmla="*/ 0 h 1745"/>
              </a:gdLst>
              <a:ahLst/>
              <a:cxnLst>
                <a:cxn ang="0">
                  <a:pos x="T0" y="T1"/>
                </a:cxn>
                <a:cxn ang="0">
                  <a:pos x="T2" y="T3"/>
                </a:cxn>
                <a:cxn ang="0">
                  <a:pos x="T4" y="T5"/>
                </a:cxn>
                <a:cxn ang="0">
                  <a:pos x="T6" y="T7"/>
                </a:cxn>
                <a:cxn ang="0">
                  <a:pos x="T8" y="T9"/>
                </a:cxn>
              </a:cxnLst>
              <a:rect l="0" t="0" r="r" b="b"/>
              <a:pathLst>
                <a:path w="484" h="1745">
                  <a:moveTo>
                    <a:pt x="17" y="0"/>
                  </a:moveTo>
                  <a:lnTo>
                    <a:pt x="480" y="1542"/>
                  </a:lnTo>
                  <a:lnTo>
                    <a:pt x="484" y="1745"/>
                  </a:lnTo>
                  <a:lnTo>
                    <a:pt x="0" y="1380"/>
                  </a:lnTo>
                  <a:lnTo>
                    <a:pt x="17" y="0"/>
                  </a:lnTo>
                  <a:close/>
                </a:path>
              </a:pathLst>
            </a:custGeom>
            <a:solidFill>
              <a:schemeClr val="accent6">
                <a:lumMod val="60000"/>
                <a:lumOff val="4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4" name="Freeform 12">
              <a:extLst>
                <a:ext uri="{FF2B5EF4-FFF2-40B4-BE49-F238E27FC236}">
                  <a16:creationId xmlns:a16="http://schemas.microsoft.com/office/drawing/2014/main" id="{D0674BAB-E42B-443B-978C-B9671FFE3B41}"/>
                </a:ext>
              </a:extLst>
            </p:cNvPr>
            <p:cNvSpPr>
              <a:spLocks/>
            </p:cNvSpPr>
            <p:nvPr/>
          </p:nvSpPr>
          <p:spPr bwMode="auto">
            <a:xfrm>
              <a:off x="1020361" y="3295764"/>
              <a:ext cx="2179366" cy="414307"/>
            </a:xfrm>
            <a:custGeom>
              <a:avLst/>
              <a:gdLst>
                <a:gd name="T0" fmla="*/ 1436 w 1920"/>
                <a:gd name="T1" fmla="*/ 0 h 365"/>
                <a:gd name="T2" fmla="*/ 1920 w 1920"/>
                <a:gd name="T3" fmla="*/ 363 h 365"/>
                <a:gd name="T4" fmla="*/ 1703 w 1920"/>
                <a:gd name="T5" fmla="*/ 365 h 365"/>
                <a:gd name="T6" fmla="*/ 0 w 1920"/>
                <a:gd name="T7" fmla="*/ 38 h 365"/>
                <a:gd name="T8" fmla="*/ 1436 w 1920"/>
                <a:gd name="T9" fmla="*/ 0 h 365"/>
              </a:gdLst>
              <a:ahLst/>
              <a:cxnLst>
                <a:cxn ang="0">
                  <a:pos x="T0" y="T1"/>
                </a:cxn>
                <a:cxn ang="0">
                  <a:pos x="T2" y="T3"/>
                </a:cxn>
                <a:cxn ang="0">
                  <a:pos x="T4" y="T5"/>
                </a:cxn>
                <a:cxn ang="0">
                  <a:pos x="T6" y="T7"/>
                </a:cxn>
                <a:cxn ang="0">
                  <a:pos x="T8" y="T9"/>
                </a:cxn>
              </a:cxnLst>
              <a:rect l="0" t="0" r="r" b="b"/>
              <a:pathLst>
                <a:path w="1920" h="365">
                  <a:moveTo>
                    <a:pt x="1436" y="0"/>
                  </a:moveTo>
                  <a:lnTo>
                    <a:pt x="1920" y="363"/>
                  </a:lnTo>
                  <a:lnTo>
                    <a:pt x="1703" y="365"/>
                  </a:lnTo>
                  <a:lnTo>
                    <a:pt x="0" y="38"/>
                  </a:lnTo>
                  <a:lnTo>
                    <a:pt x="1436" y="0"/>
                  </a:lnTo>
                  <a:close/>
                </a:path>
              </a:pathLst>
            </a:custGeom>
            <a:solidFill>
              <a:schemeClr val="accent6">
                <a:lumMod val="5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5" name="Freeform 13">
              <a:extLst>
                <a:ext uri="{FF2B5EF4-FFF2-40B4-BE49-F238E27FC236}">
                  <a16:creationId xmlns:a16="http://schemas.microsoft.com/office/drawing/2014/main" id="{019F6A3A-A9E7-4DA8-9A1A-6C4561C0ECAE}"/>
                </a:ext>
              </a:extLst>
            </p:cNvPr>
            <p:cNvSpPr>
              <a:spLocks/>
            </p:cNvSpPr>
            <p:nvPr/>
          </p:nvSpPr>
          <p:spPr bwMode="auto">
            <a:xfrm>
              <a:off x="1020791" y="1731194"/>
              <a:ext cx="1649281" cy="1610688"/>
            </a:xfrm>
            <a:custGeom>
              <a:avLst/>
              <a:gdLst>
                <a:gd name="T0" fmla="*/ 1453 w 1453"/>
                <a:gd name="T1" fmla="*/ 0 h 1419"/>
                <a:gd name="T2" fmla="*/ 1436 w 1453"/>
                <a:gd name="T3" fmla="*/ 1380 h 1419"/>
                <a:gd name="T4" fmla="*/ 0 w 1453"/>
                <a:gd name="T5" fmla="*/ 1419 h 1419"/>
                <a:gd name="T6" fmla="*/ 115 w 1453"/>
                <a:gd name="T7" fmla="*/ 152 h 1419"/>
                <a:gd name="T8" fmla="*/ 1453 w 1453"/>
                <a:gd name="T9" fmla="*/ 0 h 1419"/>
              </a:gdLst>
              <a:ahLst/>
              <a:cxnLst>
                <a:cxn ang="0">
                  <a:pos x="T0" y="T1"/>
                </a:cxn>
                <a:cxn ang="0">
                  <a:pos x="T2" y="T3"/>
                </a:cxn>
                <a:cxn ang="0">
                  <a:pos x="T4" y="T5"/>
                </a:cxn>
                <a:cxn ang="0">
                  <a:pos x="T6" y="T7"/>
                </a:cxn>
                <a:cxn ang="0">
                  <a:pos x="T8" y="T9"/>
                </a:cxn>
              </a:cxnLst>
              <a:rect l="0" t="0" r="r" b="b"/>
              <a:pathLst>
                <a:path w="1453" h="1419">
                  <a:moveTo>
                    <a:pt x="1453" y="0"/>
                  </a:moveTo>
                  <a:lnTo>
                    <a:pt x="1436" y="1380"/>
                  </a:lnTo>
                  <a:lnTo>
                    <a:pt x="0" y="1419"/>
                  </a:lnTo>
                  <a:lnTo>
                    <a:pt x="115" y="152"/>
                  </a:lnTo>
                  <a:lnTo>
                    <a:pt x="1453" y="0"/>
                  </a:lnTo>
                  <a:close/>
                </a:path>
              </a:pathLst>
            </a:custGeom>
            <a:solidFill>
              <a:schemeClr val="accent6">
                <a:alpha val="9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26" name="Group 25">
            <a:extLst>
              <a:ext uri="{FF2B5EF4-FFF2-40B4-BE49-F238E27FC236}">
                <a16:creationId xmlns:a16="http://schemas.microsoft.com/office/drawing/2014/main" id="{C80C1646-2575-45B3-8BA4-1D4FCE7E012E}"/>
              </a:ext>
            </a:extLst>
          </p:cNvPr>
          <p:cNvGrpSpPr/>
          <p:nvPr/>
        </p:nvGrpSpPr>
        <p:grpSpPr>
          <a:xfrm flipH="1">
            <a:off x="3571528" y="1522941"/>
            <a:ext cx="2087732" cy="1780957"/>
            <a:chOff x="3729363" y="2168064"/>
            <a:chExt cx="1718521" cy="1538490"/>
          </a:xfrm>
        </p:grpSpPr>
        <p:sp>
          <p:nvSpPr>
            <p:cNvPr id="27" name="Freeform 5">
              <a:extLst>
                <a:ext uri="{FF2B5EF4-FFF2-40B4-BE49-F238E27FC236}">
                  <a16:creationId xmlns:a16="http://schemas.microsoft.com/office/drawing/2014/main" id="{BC409255-F454-4247-B132-A0AFA3EFEFD7}"/>
                </a:ext>
              </a:extLst>
            </p:cNvPr>
            <p:cNvSpPr>
              <a:spLocks/>
            </p:cNvSpPr>
            <p:nvPr/>
          </p:nvSpPr>
          <p:spPr bwMode="auto">
            <a:xfrm>
              <a:off x="3729363" y="3157172"/>
              <a:ext cx="1718521" cy="549382"/>
            </a:xfrm>
            <a:custGeom>
              <a:avLst/>
              <a:gdLst>
                <a:gd name="T0" fmla="*/ 1514 w 1514"/>
                <a:gd name="T1" fmla="*/ 27 h 484"/>
                <a:gd name="T2" fmla="*/ 214 w 1514"/>
                <a:gd name="T3" fmla="*/ 484 h 484"/>
                <a:gd name="T4" fmla="*/ 0 w 1514"/>
                <a:gd name="T5" fmla="*/ 482 h 484"/>
                <a:gd name="T6" fmla="*/ 597 w 1514"/>
                <a:gd name="T7" fmla="*/ 0 h 484"/>
                <a:gd name="T8" fmla="*/ 1514 w 1514"/>
                <a:gd name="T9" fmla="*/ 27 h 484"/>
              </a:gdLst>
              <a:ahLst/>
              <a:cxnLst>
                <a:cxn ang="0">
                  <a:pos x="T0" y="T1"/>
                </a:cxn>
                <a:cxn ang="0">
                  <a:pos x="T2" y="T3"/>
                </a:cxn>
                <a:cxn ang="0">
                  <a:pos x="T4" y="T5"/>
                </a:cxn>
                <a:cxn ang="0">
                  <a:pos x="T6" y="T7"/>
                </a:cxn>
                <a:cxn ang="0">
                  <a:pos x="T8" y="T9"/>
                </a:cxn>
              </a:cxnLst>
              <a:rect l="0" t="0" r="r" b="b"/>
              <a:pathLst>
                <a:path w="1514" h="484">
                  <a:moveTo>
                    <a:pt x="1514" y="27"/>
                  </a:moveTo>
                  <a:lnTo>
                    <a:pt x="214" y="484"/>
                  </a:lnTo>
                  <a:lnTo>
                    <a:pt x="0" y="482"/>
                  </a:lnTo>
                  <a:lnTo>
                    <a:pt x="597" y="0"/>
                  </a:lnTo>
                  <a:lnTo>
                    <a:pt x="1514" y="27"/>
                  </a:lnTo>
                  <a:close/>
                </a:path>
              </a:pathLst>
            </a:custGeom>
            <a:solidFill>
              <a:schemeClr val="accent3">
                <a:lumMod val="75000"/>
                <a:alpha val="95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8" name="Freeform 6">
              <a:extLst>
                <a:ext uri="{FF2B5EF4-FFF2-40B4-BE49-F238E27FC236}">
                  <a16:creationId xmlns:a16="http://schemas.microsoft.com/office/drawing/2014/main" id="{792A2713-D0FB-420F-A51E-86B2BC4C6A84}"/>
                </a:ext>
              </a:extLst>
            </p:cNvPr>
            <p:cNvSpPr>
              <a:spLocks/>
            </p:cNvSpPr>
            <p:nvPr/>
          </p:nvSpPr>
          <p:spPr bwMode="auto">
            <a:xfrm>
              <a:off x="3733091" y="2168064"/>
              <a:ext cx="677647" cy="1536907"/>
            </a:xfrm>
            <a:custGeom>
              <a:avLst/>
              <a:gdLst>
                <a:gd name="T0" fmla="*/ 597 w 597"/>
                <a:gd name="T1" fmla="*/ 872 h 1354"/>
                <a:gd name="T2" fmla="*/ 0 w 597"/>
                <a:gd name="T3" fmla="*/ 1354 h 1354"/>
                <a:gd name="T4" fmla="*/ 2 w 597"/>
                <a:gd name="T5" fmla="*/ 1153 h 1354"/>
                <a:gd name="T6" fmla="*/ 586 w 597"/>
                <a:gd name="T7" fmla="*/ 0 h 1354"/>
                <a:gd name="T8" fmla="*/ 597 w 597"/>
                <a:gd name="T9" fmla="*/ 872 h 1354"/>
              </a:gdLst>
              <a:ahLst/>
              <a:cxnLst>
                <a:cxn ang="0">
                  <a:pos x="T0" y="T1"/>
                </a:cxn>
                <a:cxn ang="0">
                  <a:pos x="T2" y="T3"/>
                </a:cxn>
                <a:cxn ang="0">
                  <a:pos x="T4" y="T5"/>
                </a:cxn>
                <a:cxn ang="0">
                  <a:pos x="T6" y="T7"/>
                </a:cxn>
                <a:cxn ang="0">
                  <a:pos x="T8" y="T9"/>
                </a:cxn>
              </a:cxnLst>
              <a:rect l="0" t="0" r="r" b="b"/>
              <a:pathLst>
                <a:path w="597" h="1354">
                  <a:moveTo>
                    <a:pt x="597" y="872"/>
                  </a:moveTo>
                  <a:lnTo>
                    <a:pt x="0" y="1354"/>
                  </a:lnTo>
                  <a:lnTo>
                    <a:pt x="2" y="1153"/>
                  </a:lnTo>
                  <a:lnTo>
                    <a:pt x="586" y="0"/>
                  </a:lnTo>
                  <a:lnTo>
                    <a:pt x="597" y="872"/>
                  </a:lnTo>
                  <a:close/>
                </a:path>
              </a:pathLst>
            </a:custGeom>
            <a:solidFill>
              <a:schemeClr val="accent3">
                <a:lumMod val="60000"/>
                <a:lumOff val="4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9" name="Freeform 7">
              <a:extLst>
                <a:ext uri="{FF2B5EF4-FFF2-40B4-BE49-F238E27FC236}">
                  <a16:creationId xmlns:a16="http://schemas.microsoft.com/office/drawing/2014/main" id="{43B86B5C-83F9-47A3-867E-169C82D3CEFE}"/>
                </a:ext>
              </a:extLst>
            </p:cNvPr>
            <p:cNvSpPr>
              <a:spLocks/>
            </p:cNvSpPr>
            <p:nvPr/>
          </p:nvSpPr>
          <p:spPr bwMode="auto">
            <a:xfrm>
              <a:off x="4393212" y="2170442"/>
              <a:ext cx="1054496" cy="1019308"/>
            </a:xfrm>
            <a:custGeom>
              <a:avLst/>
              <a:gdLst>
                <a:gd name="T0" fmla="*/ 889 w 929"/>
                <a:gd name="T1" fmla="*/ 61 h 898"/>
                <a:gd name="T2" fmla="*/ 929 w 929"/>
                <a:gd name="T3" fmla="*/ 898 h 898"/>
                <a:gd name="T4" fmla="*/ 12 w 929"/>
                <a:gd name="T5" fmla="*/ 872 h 898"/>
                <a:gd name="T6" fmla="*/ 0 w 929"/>
                <a:gd name="T7" fmla="*/ 0 h 898"/>
                <a:gd name="T8" fmla="*/ 889 w 929"/>
                <a:gd name="T9" fmla="*/ 61 h 898"/>
              </a:gdLst>
              <a:ahLst/>
              <a:cxnLst>
                <a:cxn ang="0">
                  <a:pos x="T0" y="T1"/>
                </a:cxn>
                <a:cxn ang="0">
                  <a:pos x="T2" y="T3"/>
                </a:cxn>
                <a:cxn ang="0">
                  <a:pos x="T4" y="T5"/>
                </a:cxn>
                <a:cxn ang="0">
                  <a:pos x="T6" y="T7"/>
                </a:cxn>
                <a:cxn ang="0">
                  <a:pos x="T8" y="T9"/>
                </a:cxn>
              </a:cxnLst>
              <a:rect l="0" t="0" r="r" b="b"/>
              <a:pathLst>
                <a:path w="929" h="898">
                  <a:moveTo>
                    <a:pt x="889" y="61"/>
                  </a:moveTo>
                  <a:lnTo>
                    <a:pt x="929" y="898"/>
                  </a:lnTo>
                  <a:lnTo>
                    <a:pt x="12" y="872"/>
                  </a:lnTo>
                  <a:lnTo>
                    <a:pt x="0" y="0"/>
                  </a:lnTo>
                  <a:lnTo>
                    <a:pt x="889" y="61"/>
                  </a:lnTo>
                  <a:close/>
                </a:path>
              </a:pathLst>
            </a:custGeom>
            <a:solidFill>
              <a:srgbClr val="92D050">
                <a:alpha val="90000"/>
              </a:srgbClr>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70" name="Rectangle 69">
            <a:extLst>
              <a:ext uri="{FF2B5EF4-FFF2-40B4-BE49-F238E27FC236}">
                <a16:creationId xmlns:a16="http://schemas.microsoft.com/office/drawing/2014/main" id="{0068E82D-20F3-4B63-8CB8-C89261638AF1}"/>
              </a:ext>
            </a:extLst>
          </p:cNvPr>
          <p:cNvSpPr/>
          <p:nvPr/>
        </p:nvSpPr>
        <p:spPr>
          <a:xfrm>
            <a:off x="4099375" y="505212"/>
            <a:ext cx="4144533" cy="646331"/>
          </a:xfrm>
          <a:prstGeom prst="rect">
            <a:avLst/>
          </a:prstGeom>
        </p:spPr>
        <p:txBody>
          <a:bodyPr wrap="none">
            <a:spAutoFit/>
          </a:bodyPr>
          <a:lstStyle/>
          <a:p>
            <a:r>
              <a:rPr lang="en-US" sz="3600" b="1" dirty="0">
                <a:solidFill>
                  <a:srgbClr val="00B050"/>
                </a:solidFill>
              </a:rPr>
              <a:t>Hairy nanocelluloses</a:t>
            </a:r>
          </a:p>
        </p:txBody>
      </p:sp>
      <p:pic>
        <p:nvPicPr>
          <p:cNvPr id="55" name="Picture 54">
            <a:extLst>
              <a:ext uri="{FF2B5EF4-FFF2-40B4-BE49-F238E27FC236}">
                <a16:creationId xmlns:a16="http://schemas.microsoft.com/office/drawing/2014/main" id="{6110D12B-5B15-4D59-A280-8A21B5714AC8}"/>
              </a:ext>
            </a:extLst>
          </p:cNvPr>
          <p:cNvPicPr>
            <a:picLocks noChangeAspect="1"/>
          </p:cNvPicPr>
          <p:nvPr/>
        </p:nvPicPr>
        <p:blipFill rotWithShape="1">
          <a:blip r:embed="rId3"/>
          <a:srcRect l="48526"/>
          <a:stretch/>
        </p:blipFill>
        <p:spPr>
          <a:xfrm>
            <a:off x="3710418" y="1497665"/>
            <a:ext cx="1046723" cy="1314039"/>
          </a:xfrm>
          <a:prstGeom prst="ellipse">
            <a:avLst/>
          </a:prstGeom>
          <a:ln>
            <a:noFill/>
          </a:ln>
          <a:effectLst>
            <a:softEdge rad="112500"/>
          </a:effectLst>
        </p:spPr>
      </p:pic>
      <p:sp>
        <p:nvSpPr>
          <p:cNvPr id="52" name="TextBox 51">
            <a:extLst>
              <a:ext uri="{FF2B5EF4-FFF2-40B4-BE49-F238E27FC236}">
                <a16:creationId xmlns:a16="http://schemas.microsoft.com/office/drawing/2014/main" id="{C94458BD-E06F-49E0-85D4-0ADFFBE41E11}"/>
              </a:ext>
            </a:extLst>
          </p:cNvPr>
          <p:cNvSpPr txBox="1"/>
          <p:nvPr/>
        </p:nvSpPr>
        <p:spPr>
          <a:xfrm>
            <a:off x="7953782" y="3816619"/>
            <a:ext cx="2444085" cy="1384995"/>
          </a:xfrm>
          <a:prstGeom prst="rect">
            <a:avLst/>
          </a:prstGeom>
          <a:noFill/>
        </p:spPr>
        <p:txBody>
          <a:bodyPr wrap="square" lIns="0" rIns="0" rtlCol="0" anchor="b">
            <a:spAutoFit/>
          </a:bodyPr>
          <a:lstStyle/>
          <a:p>
            <a:pPr algn="ctr"/>
            <a:r>
              <a:rPr lang="en-US" sz="2800" b="1" dirty="0"/>
              <a:t>Part III: </a:t>
            </a:r>
          </a:p>
          <a:p>
            <a:pPr algn="ctr"/>
            <a:r>
              <a:rPr lang="en-US" sz="2800" b="1" dirty="0"/>
              <a:t>Scale-resistant interfaces</a:t>
            </a:r>
          </a:p>
        </p:txBody>
      </p:sp>
      <p:sp>
        <p:nvSpPr>
          <p:cNvPr id="59" name="TextBox 58">
            <a:extLst>
              <a:ext uri="{FF2B5EF4-FFF2-40B4-BE49-F238E27FC236}">
                <a16:creationId xmlns:a16="http://schemas.microsoft.com/office/drawing/2014/main" id="{77F26174-357B-4CD5-8C69-9F75A18F6533}"/>
              </a:ext>
            </a:extLst>
          </p:cNvPr>
          <p:cNvSpPr txBox="1"/>
          <p:nvPr/>
        </p:nvSpPr>
        <p:spPr>
          <a:xfrm>
            <a:off x="8437784" y="1325947"/>
            <a:ext cx="2300657" cy="1384995"/>
          </a:xfrm>
          <a:prstGeom prst="rect">
            <a:avLst/>
          </a:prstGeom>
          <a:noFill/>
        </p:spPr>
        <p:txBody>
          <a:bodyPr wrap="square" lIns="0" rIns="0" rtlCol="0" anchor="b">
            <a:spAutoFit/>
          </a:bodyPr>
          <a:lstStyle/>
          <a:p>
            <a:pPr algn="ctr"/>
            <a:r>
              <a:rPr lang="en-US" sz="2800" b="1" dirty="0"/>
              <a:t>Part II: Biomimetic mineralization</a:t>
            </a:r>
          </a:p>
        </p:txBody>
      </p:sp>
      <p:pic>
        <p:nvPicPr>
          <p:cNvPr id="62" name="Picture 61">
            <a:extLst>
              <a:ext uri="{FF2B5EF4-FFF2-40B4-BE49-F238E27FC236}">
                <a16:creationId xmlns:a16="http://schemas.microsoft.com/office/drawing/2014/main" id="{5F8531BE-FC56-48C7-B750-7F9D9F2A2E89}"/>
              </a:ext>
            </a:extLst>
          </p:cNvPr>
          <p:cNvPicPr>
            <a:picLocks noChangeAspect="1"/>
          </p:cNvPicPr>
          <p:nvPr/>
        </p:nvPicPr>
        <p:blipFill rotWithShape="1">
          <a:blip r:embed="rId4"/>
          <a:srcRect l="71742" t="54864" r="2343"/>
          <a:stretch/>
        </p:blipFill>
        <p:spPr>
          <a:xfrm rot="188378">
            <a:off x="7166075" y="1571068"/>
            <a:ext cx="892550" cy="914400"/>
          </a:xfrm>
          <a:prstGeom prst="rect">
            <a:avLst/>
          </a:prstGeom>
        </p:spPr>
      </p:pic>
      <p:sp>
        <p:nvSpPr>
          <p:cNvPr id="39" name="TextBox 38">
            <a:extLst>
              <a:ext uri="{FF2B5EF4-FFF2-40B4-BE49-F238E27FC236}">
                <a16:creationId xmlns:a16="http://schemas.microsoft.com/office/drawing/2014/main" id="{EBF27569-C698-4B8F-B855-3EA68904E05D}"/>
              </a:ext>
            </a:extLst>
          </p:cNvPr>
          <p:cNvSpPr txBox="1"/>
          <p:nvPr/>
        </p:nvSpPr>
        <p:spPr>
          <a:xfrm>
            <a:off x="4284621" y="5376046"/>
            <a:ext cx="3366451" cy="1446550"/>
          </a:xfrm>
          <a:prstGeom prst="rect">
            <a:avLst/>
          </a:prstGeom>
          <a:noFill/>
        </p:spPr>
        <p:txBody>
          <a:bodyPr wrap="square" lIns="0" rIns="0" rtlCol="0" anchor="b">
            <a:spAutoFit/>
          </a:bodyPr>
          <a:lstStyle/>
          <a:p>
            <a:r>
              <a:rPr lang="en-US" sz="2400" b="1"/>
              <a:t>Part V: Other </a:t>
            </a:r>
            <a:r>
              <a:rPr lang="en-US" sz="2400" b="1" dirty="0"/>
              <a:t>applications</a:t>
            </a:r>
          </a:p>
          <a:p>
            <a:pPr marL="342900" indent="-342900">
              <a:buFont typeface="Wingdings" panose="05000000000000000000" pitchFamily="2" charset="2"/>
              <a:buChar char="Ø"/>
            </a:pPr>
            <a:r>
              <a:rPr lang="en-US" sz="1600" b="1" dirty="0"/>
              <a:t>Nanocomposites</a:t>
            </a:r>
          </a:p>
          <a:p>
            <a:pPr marL="342900" indent="-342900">
              <a:buFont typeface="Wingdings" panose="05000000000000000000" pitchFamily="2" charset="2"/>
              <a:buChar char="Ø"/>
            </a:pPr>
            <a:r>
              <a:rPr lang="en-US" sz="1600" b="1" dirty="0"/>
              <a:t>Bactericides</a:t>
            </a:r>
          </a:p>
          <a:p>
            <a:pPr marL="342900" indent="-342900">
              <a:buFont typeface="Wingdings" panose="05000000000000000000" pitchFamily="2" charset="2"/>
              <a:buChar char="Ø"/>
            </a:pPr>
            <a:r>
              <a:rPr lang="en-US" sz="1600" b="1" dirty="0"/>
              <a:t>Humidity switches</a:t>
            </a:r>
          </a:p>
          <a:p>
            <a:pPr marL="342900" indent="-342900">
              <a:buFont typeface="Wingdings" panose="05000000000000000000" pitchFamily="2" charset="2"/>
              <a:buChar char="Ø"/>
            </a:pPr>
            <a:r>
              <a:rPr lang="en-US" sz="1600" b="1" dirty="0"/>
              <a:t>Rheology modifiers </a:t>
            </a:r>
          </a:p>
        </p:txBody>
      </p:sp>
      <p:sp>
        <p:nvSpPr>
          <p:cNvPr id="40" name="Freeform 4">
            <a:extLst>
              <a:ext uri="{FF2B5EF4-FFF2-40B4-BE49-F238E27FC236}">
                <a16:creationId xmlns:a16="http://schemas.microsoft.com/office/drawing/2014/main" id="{24EF8782-8506-4757-9FF2-FF4D2ECE7FEB}"/>
              </a:ext>
            </a:extLst>
          </p:cNvPr>
          <p:cNvSpPr/>
          <p:nvPr/>
        </p:nvSpPr>
        <p:spPr>
          <a:xfrm flipH="1">
            <a:off x="5227584" y="4268480"/>
            <a:ext cx="740263" cy="419891"/>
          </a:xfrm>
          <a:custGeom>
            <a:avLst/>
            <a:gdLst>
              <a:gd name="connsiteX0" fmla="*/ 0 w 1158773"/>
              <a:gd name="connsiteY0" fmla="*/ 0 h 1142941"/>
              <a:gd name="connsiteX1" fmla="*/ 1158773 w 1158773"/>
              <a:gd name="connsiteY1" fmla="*/ 0 h 1142941"/>
              <a:gd name="connsiteX2" fmla="*/ 1153114 w 1158773"/>
              <a:gd name="connsiteY2" fmla="*/ 112081 h 1142941"/>
              <a:gd name="connsiteX3" fmla="*/ 10779 w 1158773"/>
              <a:gd name="connsiteY3" fmla="*/ 1142941 h 1142941"/>
              <a:gd name="connsiteX4" fmla="*/ 0 w 1158773"/>
              <a:gd name="connsiteY4" fmla="*/ 1142397 h 114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773" h="1142941">
                <a:moveTo>
                  <a:pt x="0" y="0"/>
                </a:moveTo>
                <a:lnTo>
                  <a:pt x="1158773" y="0"/>
                </a:lnTo>
                <a:lnTo>
                  <a:pt x="1153114" y="112081"/>
                </a:lnTo>
                <a:cubicBezTo>
                  <a:pt x="1094311" y="691100"/>
                  <a:pt x="605312" y="1142941"/>
                  <a:pt x="10779" y="1142941"/>
                </a:cubicBezTo>
                <a:lnTo>
                  <a:pt x="0" y="114239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dirty="0"/>
          </a:p>
        </p:txBody>
      </p:sp>
      <p:grpSp>
        <p:nvGrpSpPr>
          <p:cNvPr id="34" name="Group 33">
            <a:extLst>
              <a:ext uri="{FF2B5EF4-FFF2-40B4-BE49-F238E27FC236}">
                <a16:creationId xmlns:a16="http://schemas.microsoft.com/office/drawing/2014/main" id="{C229FDBB-C506-447A-BBD6-9D3E0268E024}"/>
              </a:ext>
            </a:extLst>
          </p:cNvPr>
          <p:cNvGrpSpPr/>
          <p:nvPr/>
        </p:nvGrpSpPr>
        <p:grpSpPr>
          <a:xfrm flipH="1">
            <a:off x="6329191" y="3685123"/>
            <a:ext cx="1536460" cy="1338937"/>
            <a:chOff x="1942560" y="4322566"/>
            <a:chExt cx="1239515" cy="1057901"/>
          </a:xfrm>
        </p:grpSpPr>
        <p:sp>
          <p:nvSpPr>
            <p:cNvPr id="35" name="Freeform 14">
              <a:extLst>
                <a:ext uri="{FF2B5EF4-FFF2-40B4-BE49-F238E27FC236}">
                  <a16:creationId xmlns:a16="http://schemas.microsoft.com/office/drawing/2014/main" id="{F81F9685-F2B2-458E-94F0-20709CA542DD}"/>
                </a:ext>
              </a:extLst>
            </p:cNvPr>
            <p:cNvSpPr>
              <a:spLocks/>
            </p:cNvSpPr>
            <p:nvPr/>
          </p:nvSpPr>
          <p:spPr bwMode="auto">
            <a:xfrm>
              <a:off x="2811536" y="4322566"/>
              <a:ext cx="370038" cy="1057901"/>
            </a:xfrm>
            <a:custGeom>
              <a:avLst/>
              <a:gdLst>
                <a:gd name="T0" fmla="*/ 0 w 326"/>
                <a:gd name="T1" fmla="*/ 203 h 932"/>
                <a:gd name="T2" fmla="*/ 326 w 326"/>
                <a:gd name="T3" fmla="*/ 0 h 932"/>
                <a:gd name="T4" fmla="*/ 324 w 326"/>
                <a:gd name="T5" fmla="*/ 205 h 932"/>
                <a:gd name="T6" fmla="*/ 0 w 326"/>
                <a:gd name="T7" fmla="*/ 932 h 932"/>
                <a:gd name="T8" fmla="*/ 0 w 326"/>
                <a:gd name="T9" fmla="*/ 203 h 932"/>
              </a:gdLst>
              <a:ahLst/>
              <a:cxnLst>
                <a:cxn ang="0">
                  <a:pos x="T0" y="T1"/>
                </a:cxn>
                <a:cxn ang="0">
                  <a:pos x="T2" y="T3"/>
                </a:cxn>
                <a:cxn ang="0">
                  <a:pos x="T4" y="T5"/>
                </a:cxn>
                <a:cxn ang="0">
                  <a:pos x="T6" y="T7"/>
                </a:cxn>
                <a:cxn ang="0">
                  <a:pos x="T8" y="T9"/>
                </a:cxn>
              </a:cxnLst>
              <a:rect l="0" t="0" r="r" b="b"/>
              <a:pathLst>
                <a:path w="326" h="932">
                  <a:moveTo>
                    <a:pt x="0" y="203"/>
                  </a:moveTo>
                  <a:lnTo>
                    <a:pt x="326" y="0"/>
                  </a:lnTo>
                  <a:lnTo>
                    <a:pt x="324" y="205"/>
                  </a:lnTo>
                  <a:lnTo>
                    <a:pt x="0" y="932"/>
                  </a:lnTo>
                  <a:lnTo>
                    <a:pt x="0" y="203"/>
                  </a:lnTo>
                  <a:close/>
                </a:path>
              </a:pathLst>
            </a:custGeom>
            <a:solidFill>
              <a:schemeClr val="bg1">
                <a:lumMod val="65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6" name="Freeform 15">
              <a:extLst>
                <a:ext uri="{FF2B5EF4-FFF2-40B4-BE49-F238E27FC236}">
                  <a16:creationId xmlns:a16="http://schemas.microsoft.com/office/drawing/2014/main" id="{F722C30F-5033-4248-889C-EF321DD5E0FB}"/>
                </a:ext>
              </a:extLst>
            </p:cNvPr>
            <p:cNvSpPr>
              <a:spLocks/>
            </p:cNvSpPr>
            <p:nvPr/>
          </p:nvSpPr>
          <p:spPr bwMode="auto">
            <a:xfrm>
              <a:off x="1942560" y="4325230"/>
              <a:ext cx="1239515" cy="230423"/>
            </a:xfrm>
            <a:custGeom>
              <a:avLst/>
              <a:gdLst>
                <a:gd name="T0" fmla="*/ 0 w 1092"/>
                <a:gd name="T1" fmla="*/ 190 h 203"/>
                <a:gd name="T2" fmla="*/ 875 w 1092"/>
                <a:gd name="T3" fmla="*/ 0 h 203"/>
                <a:gd name="T4" fmla="*/ 1092 w 1092"/>
                <a:gd name="T5" fmla="*/ 0 h 203"/>
                <a:gd name="T6" fmla="*/ 766 w 1092"/>
                <a:gd name="T7" fmla="*/ 203 h 203"/>
                <a:gd name="T8" fmla="*/ 0 w 1092"/>
                <a:gd name="T9" fmla="*/ 190 h 203"/>
              </a:gdLst>
              <a:ahLst/>
              <a:cxnLst>
                <a:cxn ang="0">
                  <a:pos x="T0" y="T1"/>
                </a:cxn>
                <a:cxn ang="0">
                  <a:pos x="T2" y="T3"/>
                </a:cxn>
                <a:cxn ang="0">
                  <a:pos x="T4" y="T5"/>
                </a:cxn>
                <a:cxn ang="0">
                  <a:pos x="T6" y="T7"/>
                </a:cxn>
                <a:cxn ang="0">
                  <a:pos x="T8" y="T9"/>
                </a:cxn>
              </a:cxnLst>
              <a:rect l="0" t="0" r="r" b="b"/>
              <a:pathLst>
                <a:path w="1092" h="203">
                  <a:moveTo>
                    <a:pt x="0" y="190"/>
                  </a:moveTo>
                  <a:lnTo>
                    <a:pt x="875" y="0"/>
                  </a:lnTo>
                  <a:lnTo>
                    <a:pt x="1092" y="0"/>
                  </a:lnTo>
                  <a:lnTo>
                    <a:pt x="766" y="203"/>
                  </a:lnTo>
                  <a:lnTo>
                    <a:pt x="0" y="190"/>
                  </a:lnTo>
                  <a:close/>
                </a:path>
              </a:pathLst>
            </a:custGeom>
            <a:solidFill>
              <a:schemeClr val="tx1">
                <a:lumMod val="75000"/>
                <a:lumOff val="25000"/>
                <a:alpha val="9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7" name="Freeform 16">
              <a:extLst>
                <a:ext uri="{FF2B5EF4-FFF2-40B4-BE49-F238E27FC236}">
                  <a16:creationId xmlns:a16="http://schemas.microsoft.com/office/drawing/2014/main" id="{86EA0B22-0BDC-40F9-A4CE-E29E2BD67B6E}"/>
                </a:ext>
              </a:extLst>
            </p:cNvPr>
            <p:cNvSpPr>
              <a:spLocks/>
            </p:cNvSpPr>
            <p:nvPr/>
          </p:nvSpPr>
          <p:spPr bwMode="auto">
            <a:xfrm>
              <a:off x="1942560" y="4528242"/>
              <a:ext cx="869476" cy="842234"/>
            </a:xfrm>
            <a:custGeom>
              <a:avLst/>
              <a:gdLst>
                <a:gd name="T0" fmla="*/ 766 w 766"/>
                <a:gd name="T1" fmla="*/ 13 h 742"/>
                <a:gd name="T2" fmla="*/ 766 w 766"/>
                <a:gd name="T3" fmla="*/ 742 h 742"/>
                <a:gd name="T4" fmla="*/ 21 w 766"/>
                <a:gd name="T5" fmla="*/ 702 h 742"/>
                <a:gd name="T6" fmla="*/ 0 w 766"/>
                <a:gd name="T7" fmla="*/ 0 h 742"/>
                <a:gd name="T8" fmla="*/ 766 w 766"/>
                <a:gd name="T9" fmla="*/ 13 h 742"/>
              </a:gdLst>
              <a:ahLst/>
              <a:cxnLst>
                <a:cxn ang="0">
                  <a:pos x="T0" y="T1"/>
                </a:cxn>
                <a:cxn ang="0">
                  <a:pos x="T2" y="T3"/>
                </a:cxn>
                <a:cxn ang="0">
                  <a:pos x="T4" y="T5"/>
                </a:cxn>
                <a:cxn ang="0">
                  <a:pos x="T6" y="T7"/>
                </a:cxn>
                <a:cxn ang="0">
                  <a:pos x="T8" y="T9"/>
                </a:cxn>
              </a:cxnLst>
              <a:rect l="0" t="0" r="r" b="b"/>
              <a:pathLst>
                <a:path w="766" h="742">
                  <a:moveTo>
                    <a:pt x="766" y="13"/>
                  </a:moveTo>
                  <a:lnTo>
                    <a:pt x="766" y="742"/>
                  </a:lnTo>
                  <a:lnTo>
                    <a:pt x="21" y="702"/>
                  </a:lnTo>
                  <a:lnTo>
                    <a:pt x="0" y="0"/>
                  </a:lnTo>
                  <a:lnTo>
                    <a:pt x="766" y="13"/>
                  </a:lnTo>
                  <a:close/>
                </a:path>
              </a:pathLst>
            </a:custGeom>
            <a:solidFill>
              <a:schemeClr val="tx1">
                <a:lumMod val="65000"/>
                <a:lumOff val="35000"/>
                <a:alpha val="9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tx1">
                    <a:lumMod val="50000"/>
                    <a:lumOff val="50000"/>
                  </a:schemeClr>
                </a:solidFill>
              </a:endParaRPr>
            </a:p>
          </p:txBody>
        </p:sp>
      </p:grpSp>
      <p:grpSp>
        <p:nvGrpSpPr>
          <p:cNvPr id="41" name="Group 40">
            <a:extLst>
              <a:ext uri="{FF2B5EF4-FFF2-40B4-BE49-F238E27FC236}">
                <a16:creationId xmlns:a16="http://schemas.microsoft.com/office/drawing/2014/main" id="{F6476C74-9DD3-45EB-AE1C-44A04BE1A514}"/>
              </a:ext>
            </a:extLst>
          </p:cNvPr>
          <p:cNvGrpSpPr/>
          <p:nvPr/>
        </p:nvGrpSpPr>
        <p:grpSpPr>
          <a:xfrm rot="2342291" flipH="1">
            <a:off x="5406027" y="4625048"/>
            <a:ext cx="746186" cy="757794"/>
            <a:chOff x="1942560" y="4322566"/>
            <a:chExt cx="1239515" cy="1057901"/>
          </a:xfrm>
        </p:grpSpPr>
        <p:sp>
          <p:nvSpPr>
            <p:cNvPr id="42" name="Freeform 14">
              <a:extLst>
                <a:ext uri="{FF2B5EF4-FFF2-40B4-BE49-F238E27FC236}">
                  <a16:creationId xmlns:a16="http://schemas.microsoft.com/office/drawing/2014/main" id="{0825A0ED-AEDD-4A7C-A2F5-709EA2D5627F}"/>
                </a:ext>
              </a:extLst>
            </p:cNvPr>
            <p:cNvSpPr>
              <a:spLocks/>
            </p:cNvSpPr>
            <p:nvPr/>
          </p:nvSpPr>
          <p:spPr bwMode="auto">
            <a:xfrm>
              <a:off x="2811536" y="4322566"/>
              <a:ext cx="370038" cy="1057901"/>
            </a:xfrm>
            <a:custGeom>
              <a:avLst/>
              <a:gdLst>
                <a:gd name="T0" fmla="*/ 0 w 326"/>
                <a:gd name="T1" fmla="*/ 203 h 932"/>
                <a:gd name="T2" fmla="*/ 326 w 326"/>
                <a:gd name="T3" fmla="*/ 0 h 932"/>
                <a:gd name="T4" fmla="*/ 324 w 326"/>
                <a:gd name="T5" fmla="*/ 205 h 932"/>
                <a:gd name="T6" fmla="*/ 0 w 326"/>
                <a:gd name="T7" fmla="*/ 932 h 932"/>
                <a:gd name="T8" fmla="*/ 0 w 326"/>
                <a:gd name="T9" fmla="*/ 203 h 932"/>
              </a:gdLst>
              <a:ahLst/>
              <a:cxnLst>
                <a:cxn ang="0">
                  <a:pos x="T0" y="T1"/>
                </a:cxn>
                <a:cxn ang="0">
                  <a:pos x="T2" y="T3"/>
                </a:cxn>
                <a:cxn ang="0">
                  <a:pos x="T4" y="T5"/>
                </a:cxn>
                <a:cxn ang="0">
                  <a:pos x="T6" y="T7"/>
                </a:cxn>
                <a:cxn ang="0">
                  <a:pos x="T8" y="T9"/>
                </a:cxn>
              </a:cxnLst>
              <a:rect l="0" t="0" r="r" b="b"/>
              <a:pathLst>
                <a:path w="326" h="932">
                  <a:moveTo>
                    <a:pt x="0" y="203"/>
                  </a:moveTo>
                  <a:lnTo>
                    <a:pt x="326" y="0"/>
                  </a:lnTo>
                  <a:lnTo>
                    <a:pt x="324" y="205"/>
                  </a:lnTo>
                  <a:lnTo>
                    <a:pt x="0" y="932"/>
                  </a:lnTo>
                  <a:lnTo>
                    <a:pt x="0" y="203"/>
                  </a:lnTo>
                  <a:close/>
                </a:path>
              </a:pathLst>
            </a:custGeom>
            <a:solidFill>
              <a:schemeClr val="accent2">
                <a:lumMod val="20000"/>
                <a:lumOff val="8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43" name="Freeform 15">
              <a:extLst>
                <a:ext uri="{FF2B5EF4-FFF2-40B4-BE49-F238E27FC236}">
                  <a16:creationId xmlns:a16="http://schemas.microsoft.com/office/drawing/2014/main" id="{C8B1AA2E-0B72-4084-BB27-9C1B59E91255}"/>
                </a:ext>
              </a:extLst>
            </p:cNvPr>
            <p:cNvSpPr>
              <a:spLocks/>
            </p:cNvSpPr>
            <p:nvPr/>
          </p:nvSpPr>
          <p:spPr bwMode="auto">
            <a:xfrm>
              <a:off x="1942560" y="4325230"/>
              <a:ext cx="1239515" cy="230423"/>
            </a:xfrm>
            <a:custGeom>
              <a:avLst/>
              <a:gdLst>
                <a:gd name="T0" fmla="*/ 0 w 1092"/>
                <a:gd name="T1" fmla="*/ 190 h 203"/>
                <a:gd name="T2" fmla="*/ 875 w 1092"/>
                <a:gd name="T3" fmla="*/ 0 h 203"/>
                <a:gd name="T4" fmla="*/ 1092 w 1092"/>
                <a:gd name="T5" fmla="*/ 0 h 203"/>
                <a:gd name="T6" fmla="*/ 766 w 1092"/>
                <a:gd name="T7" fmla="*/ 203 h 203"/>
                <a:gd name="T8" fmla="*/ 0 w 1092"/>
                <a:gd name="T9" fmla="*/ 190 h 203"/>
              </a:gdLst>
              <a:ahLst/>
              <a:cxnLst>
                <a:cxn ang="0">
                  <a:pos x="T0" y="T1"/>
                </a:cxn>
                <a:cxn ang="0">
                  <a:pos x="T2" y="T3"/>
                </a:cxn>
                <a:cxn ang="0">
                  <a:pos x="T4" y="T5"/>
                </a:cxn>
                <a:cxn ang="0">
                  <a:pos x="T6" y="T7"/>
                </a:cxn>
                <a:cxn ang="0">
                  <a:pos x="T8" y="T9"/>
                </a:cxn>
              </a:cxnLst>
              <a:rect l="0" t="0" r="r" b="b"/>
              <a:pathLst>
                <a:path w="1092" h="203">
                  <a:moveTo>
                    <a:pt x="0" y="190"/>
                  </a:moveTo>
                  <a:lnTo>
                    <a:pt x="875" y="0"/>
                  </a:lnTo>
                  <a:lnTo>
                    <a:pt x="1092" y="0"/>
                  </a:lnTo>
                  <a:lnTo>
                    <a:pt x="766" y="203"/>
                  </a:lnTo>
                  <a:lnTo>
                    <a:pt x="0" y="190"/>
                  </a:lnTo>
                  <a:close/>
                </a:path>
              </a:pathLst>
            </a:custGeom>
            <a:solidFill>
              <a:schemeClr val="accent2">
                <a:lumMod val="60000"/>
                <a:lumOff val="40000"/>
                <a:alpha val="9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44" name="Freeform 16">
              <a:extLst>
                <a:ext uri="{FF2B5EF4-FFF2-40B4-BE49-F238E27FC236}">
                  <a16:creationId xmlns:a16="http://schemas.microsoft.com/office/drawing/2014/main" id="{E5A9926D-E3C8-4583-A463-CC1AF7E7E12B}"/>
                </a:ext>
              </a:extLst>
            </p:cNvPr>
            <p:cNvSpPr>
              <a:spLocks/>
            </p:cNvSpPr>
            <p:nvPr/>
          </p:nvSpPr>
          <p:spPr bwMode="auto">
            <a:xfrm>
              <a:off x="1942560" y="4528242"/>
              <a:ext cx="869476" cy="842234"/>
            </a:xfrm>
            <a:custGeom>
              <a:avLst/>
              <a:gdLst>
                <a:gd name="T0" fmla="*/ 766 w 766"/>
                <a:gd name="T1" fmla="*/ 13 h 742"/>
                <a:gd name="T2" fmla="*/ 766 w 766"/>
                <a:gd name="T3" fmla="*/ 742 h 742"/>
                <a:gd name="T4" fmla="*/ 21 w 766"/>
                <a:gd name="T5" fmla="*/ 702 h 742"/>
                <a:gd name="T6" fmla="*/ 0 w 766"/>
                <a:gd name="T7" fmla="*/ 0 h 742"/>
                <a:gd name="T8" fmla="*/ 766 w 766"/>
                <a:gd name="T9" fmla="*/ 13 h 742"/>
              </a:gdLst>
              <a:ahLst/>
              <a:cxnLst>
                <a:cxn ang="0">
                  <a:pos x="T0" y="T1"/>
                </a:cxn>
                <a:cxn ang="0">
                  <a:pos x="T2" y="T3"/>
                </a:cxn>
                <a:cxn ang="0">
                  <a:pos x="T4" y="T5"/>
                </a:cxn>
                <a:cxn ang="0">
                  <a:pos x="T6" y="T7"/>
                </a:cxn>
                <a:cxn ang="0">
                  <a:pos x="T8" y="T9"/>
                </a:cxn>
              </a:cxnLst>
              <a:rect l="0" t="0" r="r" b="b"/>
              <a:pathLst>
                <a:path w="766" h="742">
                  <a:moveTo>
                    <a:pt x="766" y="13"/>
                  </a:moveTo>
                  <a:lnTo>
                    <a:pt x="766" y="742"/>
                  </a:lnTo>
                  <a:lnTo>
                    <a:pt x="21" y="702"/>
                  </a:lnTo>
                  <a:lnTo>
                    <a:pt x="0" y="0"/>
                  </a:lnTo>
                  <a:lnTo>
                    <a:pt x="766" y="13"/>
                  </a:lnTo>
                  <a:close/>
                </a:path>
              </a:pathLst>
            </a:custGeom>
            <a:solidFill>
              <a:schemeClr val="accent2">
                <a:lumMod val="75000"/>
                <a:alpha val="9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tx1">
                    <a:lumMod val="50000"/>
                    <a:lumOff val="50000"/>
                  </a:schemeClr>
                </a:solidFill>
              </a:endParaRPr>
            </a:p>
          </p:txBody>
        </p:sp>
      </p:grpSp>
      <p:pic>
        <p:nvPicPr>
          <p:cNvPr id="58" name="Picture 57">
            <a:extLst>
              <a:ext uri="{FF2B5EF4-FFF2-40B4-BE49-F238E27FC236}">
                <a16:creationId xmlns:a16="http://schemas.microsoft.com/office/drawing/2014/main" id="{DAE05A2A-5B9E-494F-8232-8FB5D0B2EAA4}"/>
              </a:ext>
            </a:extLst>
          </p:cNvPr>
          <p:cNvPicPr>
            <a:picLocks noChangeAspect="1"/>
          </p:cNvPicPr>
          <p:nvPr/>
        </p:nvPicPr>
        <p:blipFill rotWithShape="1">
          <a:blip r:embed="rId5"/>
          <a:srcRect t="12760" r="7749"/>
          <a:stretch/>
        </p:blipFill>
        <p:spPr>
          <a:xfrm>
            <a:off x="6835755" y="4002634"/>
            <a:ext cx="982638" cy="914400"/>
          </a:xfrm>
          <a:prstGeom prst="rect">
            <a:avLst/>
          </a:prstGeom>
        </p:spPr>
      </p:pic>
      <p:grpSp>
        <p:nvGrpSpPr>
          <p:cNvPr id="30" name="Group 29">
            <a:extLst>
              <a:ext uri="{FF2B5EF4-FFF2-40B4-BE49-F238E27FC236}">
                <a16:creationId xmlns:a16="http://schemas.microsoft.com/office/drawing/2014/main" id="{A65C720D-077C-41EE-B2BE-8EF783BABD64}"/>
              </a:ext>
            </a:extLst>
          </p:cNvPr>
          <p:cNvGrpSpPr/>
          <p:nvPr/>
        </p:nvGrpSpPr>
        <p:grpSpPr>
          <a:xfrm flipH="1">
            <a:off x="3821823" y="3616005"/>
            <a:ext cx="1608984" cy="1265460"/>
            <a:chOff x="3709890" y="4328269"/>
            <a:chExt cx="2022610" cy="1868326"/>
          </a:xfrm>
        </p:grpSpPr>
        <p:sp>
          <p:nvSpPr>
            <p:cNvPr id="31" name="Freeform 8">
              <a:extLst>
                <a:ext uri="{FF2B5EF4-FFF2-40B4-BE49-F238E27FC236}">
                  <a16:creationId xmlns:a16="http://schemas.microsoft.com/office/drawing/2014/main" id="{420746ED-77CB-4BEA-B208-BA0B6F1D2CB4}"/>
                </a:ext>
              </a:extLst>
            </p:cNvPr>
            <p:cNvSpPr>
              <a:spLocks/>
            </p:cNvSpPr>
            <p:nvPr/>
          </p:nvSpPr>
          <p:spPr bwMode="auto">
            <a:xfrm>
              <a:off x="3713813" y="4331647"/>
              <a:ext cx="384795" cy="1864948"/>
            </a:xfrm>
            <a:custGeom>
              <a:avLst/>
              <a:gdLst>
                <a:gd name="T0" fmla="*/ 330 w 339"/>
                <a:gd name="T1" fmla="*/ 1643 h 1643"/>
                <a:gd name="T2" fmla="*/ 2 w 339"/>
                <a:gd name="T3" fmla="*/ 201 h 1643"/>
                <a:gd name="T4" fmla="*/ 0 w 339"/>
                <a:gd name="T5" fmla="*/ 0 h 1643"/>
                <a:gd name="T6" fmla="*/ 339 w 339"/>
                <a:gd name="T7" fmla="*/ 263 h 1643"/>
                <a:gd name="T8" fmla="*/ 330 w 339"/>
                <a:gd name="T9" fmla="*/ 1643 h 1643"/>
              </a:gdLst>
              <a:ahLst/>
              <a:cxnLst>
                <a:cxn ang="0">
                  <a:pos x="T0" y="T1"/>
                </a:cxn>
                <a:cxn ang="0">
                  <a:pos x="T2" y="T3"/>
                </a:cxn>
                <a:cxn ang="0">
                  <a:pos x="T4" y="T5"/>
                </a:cxn>
                <a:cxn ang="0">
                  <a:pos x="T6" y="T7"/>
                </a:cxn>
                <a:cxn ang="0">
                  <a:pos x="T8" y="T9"/>
                </a:cxn>
              </a:cxnLst>
              <a:rect l="0" t="0" r="r" b="b"/>
              <a:pathLst>
                <a:path w="339" h="1643">
                  <a:moveTo>
                    <a:pt x="330" y="1643"/>
                  </a:moveTo>
                  <a:lnTo>
                    <a:pt x="2" y="201"/>
                  </a:lnTo>
                  <a:lnTo>
                    <a:pt x="0" y="0"/>
                  </a:lnTo>
                  <a:lnTo>
                    <a:pt x="339" y="263"/>
                  </a:lnTo>
                  <a:lnTo>
                    <a:pt x="330" y="1643"/>
                  </a:lnTo>
                  <a:close/>
                </a:path>
              </a:pathLst>
            </a:custGeom>
            <a:solidFill>
              <a:schemeClr val="accent5">
                <a:lumMod val="60000"/>
                <a:lumOff val="40000"/>
              </a:schemeClr>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2" name="Freeform 9">
              <a:extLst>
                <a:ext uri="{FF2B5EF4-FFF2-40B4-BE49-F238E27FC236}">
                  <a16:creationId xmlns:a16="http://schemas.microsoft.com/office/drawing/2014/main" id="{014C6AF6-5F5B-4139-8224-BB9DD9C0088F}"/>
                </a:ext>
              </a:extLst>
            </p:cNvPr>
            <p:cNvSpPr>
              <a:spLocks/>
            </p:cNvSpPr>
            <p:nvPr/>
          </p:nvSpPr>
          <p:spPr bwMode="auto">
            <a:xfrm>
              <a:off x="3709890" y="4328269"/>
              <a:ext cx="2019320" cy="300798"/>
            </a:xfrm>
            <a:custGeom>
              <a:avLst/>
              <a:gdLst>
                <a:gd name="T0" fmla="*/ 339 w 1779"/>
                <a:gd name="T1" fmla="*/ 265 h 265"/>
                <a:gd name="T2" fmla="*/ 0 w 1779"/>
                <a:gd name="T3" fmla="*/ 2 h 265"/>
                <a:gd name="T4" fmla="*/ 215 w 1779"/>
                <a:gd name="T5" fmla="*/ 0 h 265"/>
                <a:gd name="T6" fmla="*/ 1779 w 1779"/>
                <a:gd name="T7" fmla="*/ 233 h 265"/>
                <a:gd name="T8" fmla="*/ 339 w 1779"/>
                <a:gd name="T9" fmla="*/ 265 h 265"/>
              </a:gdLst>
              <a:ahLst/>
              <a:cxnLst>
                <a:cxn ang="0">
                  <a:pos x="T0" y="T1"/>
                </a:cxn>
                <a:cxn ang="0">
                  <a:pos x="T2" y="T3"/>
                </a:cxn>
                <a:cxn ang="0">
                  <a:pos x="T4" y="T5"/>
                </a:cxn>
                <a:cxn ang="0">
                  <a:pos x="T6" y="T7"/>
                </a:cxn>
                <a:cxn ang="0">
                  <a:pos x="T8" y="T9"/>
                </a:cxn>
              </a:cxnLst>
              <a:rect l="0" t="0" r="r" b="b"/>
              <a:pathLst>
                <a:path w="1779" h="265">
                  <a:moveTo>
                    <a:pt x="339" y="265"/>
                  </a:moveTo>
                  <a:lnTo>
                    <a:pt x="0" y="2"/>
                  </a:lnTo>
                  <a:lnTo>
                    <a:pt x="215" y="0"/>
                  </a:lnTo>
                  <a:lnTo>
                    <a:pt x="1779" y="233"/>
                  </a:lnTo>
                  <a:lnTo>
                    <a:pt x="339" y="265"/>
                  </a:lnTo>
                  <a:close/>
                </a:path>
              </a:pathLst>
            </a:custGeom>
            <a:solidFill>
              <a:schemeClr val="accent5">
                <a:lumMod val="75000"/>
                <a:alpha val="85000"/>
              </a:schemeClr>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3" name="Freeform 10">
              <a:extLst>
                <a:ext uri="{FF2B5EF4-FFF2-40B4-BE49-F238E27FC236}">
                  <a16:creationId xmlns:a16="http://schemas.microsoft.com/office/drawing/2014/main" id="{E716642E-14D0-4404-AF37-7A2F497895E5}"/>
                </a:ext>
              </a:extLst>
            </p:cNvPr>
            <p:cNvSpPr>
              <a:spLocks/>
            </p:cNvSpPr>
            <p:nvPr/>
          </p:nvSpPr>
          <p:spPr bwMode="auto">
            <a:xfrm>
              <a:off x="4083333" y="4575934"/>
              <a:ext cx="1649167" cy="1606146"/>
            </a:xfrm>
            <a:custGeom>
              <a:avLst/>
              <a:gdLst>
                <a:gd name="T0" fmla="*/ 1450 w 1450"/>
                <a:gd name="T1" fmla="*/ 0 h 1412"/>
                <a:gd name="T2" fmla="*/ 1328 w 1450"/>
                <a:gd name="T3" fmla="*/ 1250 h 1412"/>
                <a:gd name="T4" fmla="*/ 0 w 1450"/>
                <a:gd name="T5" fmla="*/ 1412 h 1412"/>
                <a:gd name="T6" fmla="*/ 10 w 1450"/>
                <a:gd name="T7" fmla="*/ 32 h 1412"/>
                <a:gd name="T8" fmla="*/ 1450 w 1450"/>
                <a:gd name="T9" fmla="*/ 0 h 1412"/>
                <a:gd name="connsiteX0" fmla="*/ 10000 w 10000"/>
                <a:gd name="connsiteY0" fmla="*/ 173 h 9773"/>
                <a:gd name="connsiteX1" fmla="*/ 9159 w 10000"/>
                <a:gd name="connsiteY1" fmla="*/ 8626 h 9773"/>
                <a:gd name="connsiteX2" fmla="*/ 0 w 10000"/>
                <a:gd name="connsiteY2" fmla="*/ 9773 h 9773"/>
                <a:gd name="connsiteX3" fmla="*/ 69 w 10000"/>
                <a:gd name="connsiteY3" fmla="*/ 0 h 9773"/>
                <a:gd name="connsiteX4" fmla="*/ 10000 w 10000"/>
                <a:gd name="connsiteY4" fmla="*/ 173 h 9773"/>
                <a:gd name="connsiteX0" fmla="*/ 10020 w 10020"/>
                <a:gd name="connsiteY0" fmla="*/ 0 h 10254"/>
                <a:gd name="connsiteX1" fmla="*/ 9159 w 10020"/>
                <a:gd name="connsiteY1" fmla="*/ 9080 h 10254"/>
                <a:gd name="connsiteX2" fmla="*/ 0 w 10020"/>
                <a:gd name="connsiteY2" fmla="*/ 10254 h 10254"/>
                <a:gd name="connsiteX3" fmla="*/ 69 w 10020"/>
                <a:gd name="connsiteY3" fmla="*/ 254 h 10254"/>
                <a:gd name="connsiteX4" fmla="*/ 10020 w 10020"/>
                <a:gd name="connsiteY4" fmla="*/ 0 h 10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0254">
                  <a:moveTo>
                    <a:pt x="10020" y="0"/>
                  </a:moveTo>
                  <a:cubicBezTo>
                    <a:pt x="9740" y="2883"/>
                    <a:pt x="9439" y="6197"/>
                    <a:pt x="9159" y="9080"/>
                  </a:cubicBezTo>
                  <a:lnTo>
                    <a:pt x="0" y="10254"/>
                  </a:lnTo>
                  <a:cubicBezTo>
                    <a:pt x="23" y="6920"/>
                    <a:pt x="46" y="3588"/>
                    <a:pt x="69" y="254"/>
                  </a:cubicBezTo>
                  <a:lnTo>
                    <a:pt x="10020" y="0"/>
                  </a:lnTo>
                  <a:close/>
                </a:path>
              </a:pathLst>
            </a:custGeom>
            <a:solidFill>
              <a:schemeClr val="accent5">
                <a:alpha val="85000"/>
              </a:schemeClr>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2" name="Group 1">
            <a:extLst>
              <a:ext uri="{FF2B5EF4-FFF2-40B4-BE49-F238E27FC236}">
                <a16:creationId xmlns:a16="http://schemas.microsoft.com/office/drawing/2014/main" id="{34E87F6B-83D4-49FC-87B7-4C9400B4BB2A}"/>
              </a:ext>
            </a:extLst>
          </p:cNvPr>
          <p:cNvGrpSpPr/>
          <p:nvPr/>
        </p:nvGrpSpPr>
        <p:grpSpPr>
          <a:xfrm>
            <a:off x="4183902" y="3843482"/>
            <a:ext cx="624938" cy="957943"/>
            <a:chOff x="4207313" y="4922031"/>
            <a:chExt cx="624938" cy="957943"/>
          </a:xfrm>
        </p:grpSpPr>
        <p:pic>
          <p:nvPicPr>
            <p:cNvPr id="51" name="Picture 50">
              <a:extLst>
                <a:ext uri="{FF2B5EF4-FFF2-40B4-BE49-F238E27FC236}">
                  <a16:creationId xmlns:a16="http://schemas.microsoft.com/office/drawing/2014/main" id="{D0B4B946-1E5C-433D-A37E-5C97DC8652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8649" y1="17857" x2="24324" y2="61607"/>
                          <a14:foregroundMark x1="24324" y1="61607" x2="52703" y2="88393"/>
                          <a14:foregroundMark x1="59459" y1="89286" x2="18919" y2="66964"/>
                          <a14:foregroundMark x1="86486" y1="48214" x2="89189" y2="76786"/>
                        </a14:backgroundRemoval>
                      </a14:imgEffect>
                    </a14:imgLayer>
                  </a14:imgProps>
                </a:ext>
              </a:extLst>
            </a:blip>
            <a:stretch>
              <a:fillRect/>
            </a:stretch>
          </p:blipFill>
          <p:spPr>
            <a:xfrm>
              <a:off x="4469758" y="4922031"/>
              <a:ext cx="362493" cy="548640"/>
            </a:xfrm>
            <a:prstGeom prst="rect">
              <a:avLst/>
            </a:prstGeom>
          </p:spPr>
        </p:pic>
        <p:pic>
          <p:nvPicPr>
            <p:cNvPr id="60" name="Picture 59">
              <a:extLst>
                <a:ext uri="{FF2B5EF4-FFF2-40B4-BE49-F238E27FC236}">
                  <a16:creationId xmlns:a16="http://schemas.microsoft.com/office/drawing/2014/main" id="{4CF0645A-B3D1-4318-96C0-0B2B133C47B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8649" y1="17857" x2="24324" y2="61607"/>
                          <a14:foregroundMark x1="24324" y1="61607" x2="52703" y2="88393"/>
                          <a14:foregroundMark x1="59459" y1="89286" x2="18919" y2="66964"/>
                          <a14:foregroundMark x1="86486" y1="48214" x2="89189" y2="76786"/>
                        </a14:backgroundRemoval>
                      </a14:imgEffect>
                    </a14:imgLayer>
                  </a14:imgProps>
                </a:ext>
              </a:extLst>
            </a:blip>
            <a:stretch>
              <a:fillRect/>
            </a:stretch>
          </p:blipFill>
          <p:spPr>
            <a:xfrm>
              <a:off x="4207313" y="4935681"/>
              <a:ext cx="362493" cy="548640"/>
            </a:xfrm>
            <a:prstGeom prst="rect">
              <a:avLst/>
            </a:prstGeom>
          </p:spPr>
        </p:pic>
        <p:pic>
          <p:nvPicPr>
            <p:cNvPr id="61" name="Picture 60">
              <a:extLst>
                <a:ext uri="{FF2B5EF4-FFF2-40B4-BE49-F238E27FC236}">
                  <a16:creationId xmlns:a16="http://schemas.microsoft.com/office/drawing/2014/main" id="{8AD0188B-02A3-4A98-AFA0-1B813D606F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8649" y1="17857" x2="24324" y2="61607"/>
                          <a14:foregroundMark x1="24324" y1="61607" x2="52703" y2="88393"/>
                          <a14:foregroundMark x1="59459" y1="89286" x2="18919" y2="66964"/>
                          <a14:foregroundMark x1="86486" y1="48214" x2="89189" y2="76786"/>
                        </a14:backgroundRemoval>
                      </a14:imgEffect>
                    </a14:imgLayer>
                  </a14:imgProps>
                </a:ext>
              </a:extLst>
            </a:blip>
            <a:stretch>
              <a:fillRect/>
            </a:stretch>
          </p:blipFill>
          <p:spPr>
            <a:xfrm>
              <a:off x="4381433" y="5331334"/>
              <a:ext cx="362493" cy="548640"/>
            </a:xfrm>
            <a:prstGeom prst="rect">
              <a:avLst/>
            </a:prstGeom>
          </p:spPr>
        </p:pic>
      </p:grpSp>
    </p:spTree>
    <p:extLst>
      <p:ext uri="{BB962C8B-B14F-4D97-AF65-F5344CB8AC3E}">
        <p14:creationId xmlns:p14="http://schemas.microsoft.com/office/powerpoint/2010/main" val="45614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2" y="595317"/>
            <a:ext cx="7228941" cy="5577840"/>
          </a:xfrm>
          <a:prstGeom prst="rect">
            <a:avLst/>
          </a:prstGeom>
        </p:spPr>
      </p:pic>
      <p:sp>
        <p:nvSpPr>
          <p:cNvPr id="2" name="Title 1"/>
          <p:cNvSpPr>
            <a:spLocks noGrp="1"/>
          </p:cNvSpPr>
          <p:nvPr>
            <p:ph type="title"/>
          </p:nvPr>
        </p:nvSpPr>
        <p:spPr>
          <a:xfrm>
            <a:off x="0" y="-14490"/>
            <a:ext cx="12192000" cy="912623"/>
          </a:xfrm>
        </p:spPr>
        <p:txBody>
          <a:bodyPr>
            <a:normAutofit/>
          </a:bodyPr>
          <a:lstStyle/>
          <a:p>
            <a:r>
              <a:rPr lang="en-US" sz="4000" dirty="0"/>
              <a:t>Conventional nanocelluloses</a:t>
            </a:r>
          </a:p>
        </p:txBody>
      </p:sp>
      <p:sp>
        <p:nvSpPr>
          <p:cNvPr id="4" name="Slide Number Placeholder 3"/>
          <p:cNvSpPr>
            <a:spLocks noGrp="1"/>
          </p:cNvSpPr>
          <p:nvPr>
            <p:ph type="sldNum" sz="quarter" idx="12"/>
          </p:nvPr>
        </p:nvSpPr>
        <p:spPr/>
        <p:txBody>
          <a:bodyPr/>
          <a:lstStyle/>
          <a:p>
            <a:fld id="{B378730F-B3AE-47AC-8F89-E1C8227836DB}" type="slidenum">
              <a:rPr lang="en-US" smtClean="0"/>
              <a:t>13</a:t>
            </a:fld>
            <a:endParaRPr lang="en-US"/>
          </a:p>
        </p:txBody>
      </p:sp>
      <p:sp>
        <p:nvSpPr>
          <p:cNvPr id="3" name="Rectangle 2">
            <a:extLst>
              <a:ext uri="{FF2B5EF4-FFF2-40B4-BE49-F238E27FC236}">
                <a16:creationId xmlns:a16="http://schemas.microsoft.com/office/drawing/2014/main" id="{42394407-0F85-4C12-83E1-7E8129A8F9D0}"/>
              </a:ext>
            </a:extLst>
          </p:cNvPr>
          <p:cNvSpPr/>
          <p:nvPr/>
        </p:nvSpPr>
        <p:spPr>
          <a:xfrm>
            <a:off x="4999617" y="1738318"/>
            <a:ext cx="983389" cy="928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2B6B1B-F867-49D9-B86C-06F5BB5DB101}"/>
              </a:ext>
            </a:extLst>
          </p:cNvPr>
          <p:cNvPicPr>
            <a:picLocks noChangeAspect="1"/>
          </p:cNvPicPr>
          <p:nvPr/>
        </p:nvPicPr>
        <p:blipFill rotWithShape="1">
          <a:blip r:embed="rId3"/>
          <a:srcRect t="15013" b="-1"/>
          <a:stretch/>
        </p:blipFill>
        <p:spPr>
          <a:xfrm>
            <a:off x="7596145" y="931699"/>
            <a:ext cx="1627951" cy="1097281"/>
          </a:xfrm>
          <a:prstGeom prst="rect">
            <a:avLst/>
          </a:prstGeom>
        </p:spPr>
      </p:pic>
      <p:pic>
        <p:nvPicPr>
          <p:cNvPr id="8" name="Picture 7">
            <a:extLst>
              <a:ext uri="{FF2B5EF4-FFF2-40B4-BE49-F238E27FC236}">
                <a16:creationId xmlns:a16="http://schemas.microsoft.com/office/drawing/2014/main" id="{4C3E0649-347F-4017-AF6A-A4412343B9D7}"/>
              </a:ext>
            </a:extLst>
          </p:cNvPr>
          <p:cNvPicPr>
            <a:picLocks noChangeAspect="1"/>
          </p:cNvPicPr>
          <p:nvPr/>
        </p:nvPicPr>
        <p:blipFill rotWithShape="1">
          <a:blip r:embed="rId4"/>
          <a:srcRect l="3922" r="-1"/>
          <a:stretch/>
        </p:blipFill>
        <p:spPr>
          <a:xfrm>
            <a:off x="7596144" y="2074700"/>
            <a:ext cx="1627952" cy="1097280"/>
          </a:xfrm>
          <a:prstGeom prst="rect">
            <a:avLst/>
          </a:prstGeom>
        </p:spPr>
      </p:pic>
      <p:pic>
        <p:nvPicPr>
          <p:cNvPr id="10" name="Picture 9">
            <a:extLst>
              <a:ext uri="{FF2B5EF4-FFF2-40B4-BE49-F238E27FC236}">
                <a16:creationId xmlns:a16="http://schemas.microsoft.com/office/drawing/2014/main" id="{167A3D28-128C-428B-8485-E3F8090E4A8A}"/>
              </a:ext>
            </a:extLst>
          </p:cNvPr>
          <p:cNvPicPr>
            <a:picLocks noChangeAspect="1"/>
          </p:cNvPicPr>
          <p:nvPr/>
        </p:nvPicPr>
        <p:blipFill rotWithShape="1">
          <a:blip r:embed="rId5"/>
          <a:srcRect t="42540"/>
          <a:stretch/>
        </p:blipFill>
        <p:spPr>
          <a:xfrm>
            <a:off x="6592129" y="2596054"/>
            <a:ext cx="491884" cy="210166"/>
          </a:xfrm>
          <a:prstGeom prst="rect">
            <a:avLst/>
          </a:prstGeom>
        </p:spPr>
      </p:pic>
      <p:cxnSp>
        <p:nvCxnSpPr>
          <p:cNvPr id="12" name="Straight Connector 11">
            <a:extLst>
              <a:ext uri="{FF2B5EF4-FFF2-40B4-BE49-F238E27FC236}">
                <a16:creationId xmlns:a16="http://schemas.microsoft.com/office/drawing/2014/main" id="{63652C92-7BB8-41CA-93EE-CECEBF65B871}"/>
              </a:ext>
            </a:extLst>
          </p:cNvPr>
          <p:cNvCxnSpPr/>
          <p:nvPr/>
        </p:nvCxnSpPr>
        <p:spPr>
          <a:xfrm>
            <a:off x="8948737" y="1981200"/>
            <a:ext cx="2286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A2FD80-3915-4990-A5E1-A0D7054A27C5}"/>
              </a:ext>
            </a:extLst>
          </p:cNvPr>
          <p:cNvSpPr txBox="1"/>
          <p:nvPr/>
        </p:nvSpPr>
        <p:spPr>
          <a:xfrm>
            <a:off x="8448341" y="1582974"/>
            <a:ext cx="695660" cy="369332"/>
          </a:xfrm>
          <a:prstGeom prst="rect">
            <a:avLst/>
          </a:prstGeom>
          <a:solidFill>
            <a:schemeClr val="tx1"/>
          </a:solidFill>
        </p:spPr>
        <p:txBody>
          <a:bodyPr wrap="square" rtlCol="0">
            <a:spAutoFit/>
          </a:bodyPr>
          <a:lstStyle/>
          <a:p>
            <a:pPr algn="ctr"/>
            <a:r>
              <a:rPr lang="en-US" b="1" dirty="0">
                <a:solidFill>
                  <a:srgbClr val="FFFF00"/>
                </a:solidFill>
                <a:latin typeface="+mj-lt"/>
              </a:rPr>
              <a:t>1 </a:t>
            </a:r>
            <a:r>
              <a:rPr lang="en-US" b="1" dirty="0">
                <a:solidFill>
                  <a:srgbClr val="FFFF00"/>
                </a:solidFill>
                <a:latin typeface="+mj-lt"/>
                <a:cs typeface="Times New Roman" panose="02020603050405020304" pitchFamily="18" charset="0"/>
              </a:rPr>
              <a:t>µm</a:t>
            </a:r>
            <a:r>
              <a:rPr lang="en-US" b="1" dirty="0">
                <a:latin typeface="+mj-lt"/>
              </a:rPr>
              <a:t> </a:t>
            </a:r>
          </a:p>
        </p:txBody>
      </p:sp>
      <p:cxnSp>
        <p:nvCxnSpPr>
          <p:cNvPr id="14" name="Straight Connector 13">
            <a:extLst>
              <a:ext uri="{FF2B5EF4-FFF2-40B4-BE49-F238E27FC236}">
                <a16:creationId xmlns:a16="http://schemas.microsoft.com/office/drawing/2014/main" id="{36B84613-02D3-42CE-B0B8-C940400724B7}"/>
              </a:ext>
            </a:extLst>
          </p:cNvPr>
          <p:cNvCxnSpPr>
            <a:cxnSpLocks/>
          </p:cNvCxnSpPr>
          <p:nvPr/>
        </p:nvCxnSpPr>
        <p:spPr>
          <a:xfrm>
            <a:off x="9006782" y="3124200"/>
            <a:ext cx="17055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D8F951-C71B-4BBE-93CF-3726F99CC55B}"/>
              </a:ext>
            </a:extLst>
          </p:cNvPr>
          <p:cNvSpPr txBox="1"/>
          <p:nvPr/>
        </p:nvSpPr>
        <p:spPr>
          <a:xfrm>
            <a:off x="8309697" y="2701648"/>
            <a:ext cx="914399" cy="369332"/>
          </a:xfrm>
          <a:prstGeom prst="rect">
            <a:avLst/>
          </a:prstGeom>
          <a:solidFill>
            <a:schemeClr val="tx1"/>
          </a:solidFill>
        </p:spPr>
        <p:txBody>
          <a:bodyPr wrap="square" rtlCol="0">
            <a:spAutoFit/>
          </a:bodyPr>
          <a:lstStyle/>
          <a:p>
            <a:r>
              <a:rPr lang="en-US" b="1" dirty="0">
                <a:solidFill>
                  <a:srgbClr val="FFFF00"/>
                </a:solidFill>
                <a:latin typeface="+mj-lt"/>
              </a:rPr>
              <a:t>200 nm</a:t>
            </a:r>
            <a:endParaRPr lang="en-US" b="1" dirty="0">
              <a:latin typeface="+mj-lt"/>
            </a:endParaRPr>
          </a:p>
        </p:txBody>
      </p:sp>
      <p:pic>
        <p:nvPicPr>
          <p:cNvPr id="17" name="Picture 16">
            <a:extLst>
              <a:ext uri="{FF2B5EF4-FFF2-40B4-BE49-F238E27FC236}">
                <a16:creationId xmlns:a16="http://schemas.microsoft.com/office/drawing/2014/main" id="{6F19230C-4C35-4E89-AE15-5508AFCDC4C8}"/>
              </a:ext>
            </a:extLst>
          </p:cNvPr>
          <p:cNvPicPr>
            <a:picLocks noChangeAspect="1"/>
          </p:cNvPicPr>
          <p:nvPr/>
        </p:nvPicPr>
        <p:blipFill>
          <a:blip r:embed="rId6"/>
          <a:stretch>
            <a:fillRect/>
          </a:stretch>
        </p:blipFill>
        <p:spPr>
          <a:xfrm>
            <a:off x="9284873" y="946061"/>
            <a:ext cx="1263533" cy="1082919"/>
          </a:xfrm>
          <a:prstGeom prst="rect">
            <a:avLst/>
          </a:prstGeom>
        </p:spPr>
      </p:pic>
      <p:pic>
        <p:nvPicPr>
          <p:cNvPr id="18" name="Picture 17">
            <a:extLst>
              <a:ext uri="{FF2B5EF4-FFF2-40B4-BE49-F238E27FC236}">
                <a16:creationId xmlns:a16="http://schemas.microsoft.com/office/drawing/2014/main" id="{8D4662EE-9ADF-4D47-96A1-BBEC1810F592}"/>
              </a:ext>
            </a:extLst>
          </p:cNvPr>
          <p:cNvPicPr>
            <a:picLocks noChangeAspect="1"/>
          </p:cNvPicPr>
          <p:nvPr/>
        </p:nvPicPr>
        <p:blipFill>
          <a:blip r:embed="rId7"/>
          <a:stretch>
            <a:fillRect/>
          </a:stretch>
        </p:blipFill>
        <p:spPr>
          <a:xfrm>
            <a:off x="9284873" y="2083445"/>
            <a:ext cx="1263532" cy="1097280"/>
          </a:xfrm>
          <a:prstGeom prst="rect">
            <a:avLst/>
          </a:prstGeom>
        </p:spPr>
      </p:pic>
      <p:grpSp>
        <p:nvGrpSpPr>
          <p:cNvPr id="26" name="Group 25">
            <a:extLst>
              <a:ext uri="{FF2B5EF4-FFF2-40B4-BE49-F238E27FC236}">
                <a16:creationId xmlns:a16="http://schemas.microsoft.com/office/drawing/2014/main" id="{DB5E9FD5-9380-44AE-A2A6-C43658065422}"/>
              </a:ext>
            </a:extLst>
          </p:cNvPr>
          <p:cNvGrpSpPr/>
          <p:nvPr/>
        </p:nvGrpSpPr>
        <p:grpSpPr>
          <a:xfrm>
            <a:off x="8077200" y="5218092"/>
            <a:ext cx="3942819" cy="954107"/>
            <a:chOff x="7565473" y="5282664"/>
            <a:chExt cx="3942819" cy="954107"/>
          </a:xfrm>
        </p:grpSpPr>
        <p:sp>
          <p:nvSpPr>
            <p:cNvPr id="19" name="Rectangle 18">
              <a:extLst>
                <a:ext uri="{FF2B5EF4-FFF2-40B4-BE49-F238E27FC236}">
                  <a16:creationId xmlns:a16="http://schemas.microsoft.com/office/drawing/2014/main" id="{88A3FEED-CC08-4618-8A2B-F8CBE750F95B}"/>
                </a:ext>
              </a:extLst>
            </p:cNvPr>
            <p:cNvSpPr/>
            <p:nvPr/>
          </p:nvSpPr>
          <p:spPr>
            <a:xfrm>
              <a:off x="7565473" y="5282664"/>
              <a:ext cx="3942819" cy="954107"/>
            </a:xfrm>
            <a:prstGeom prst="rect">
              <a:avLst/>
            </a:prstGeom>
          </p:spPr>
          <p:txBody>
            <a:bodyPr wrap="square">
              <a:spAutoFit/>
            </a:bodyPr>
            <a:lstStyle/>
            <a:p>
              <a:r>
                <a:rPr lang="fr-FR" sz="1400" dirty="0" err="1"/>
                <a:t>Kontturi</a:t>
              </a:r>
              <a:r>
                <a:rPr lang="fr-FR" sz="1400" dirty="0"/>
                <a:t> et al., Advanced Materials (2018)</a:t>
              </a:r>
            </a:p>
            <a:p>
              <a:r>
                <a:rPr lang="fr-FR" sz="1400" dirty="0" err="1"/>
                <a:t>Dufresene</a:t>
              </a:r>
              <a:r>
                <a:rPr lang="fr-FR" sz="1400" dirty="0"/>
                <a:t>, Materials </a:t>
              </a:r>
              <a:r>
                <a:rPr lang="fr-FR" sz="1400" dirty="0" err="1"/>
                <a:t>Today</a:t>
              </a:r>
              <a:r>
                <a:rPr lang="fr-FR" sz="1400" dirty="0"/>
                <a:t> (2017)</a:t>
              </a:r>
            </a:p>
            <a:p>
              <a:r>
                <a:rPr lang="fr-FR" sz="1400" dirty="0" err="1"/>
                <a:t>Habibi</a:t>
              </a:r>
              <a:r>
                <a:rPr lang="fr-FR" sz="1400" dirty="0"/>
                <a:t> et al., Journal of Materials Chemistry (2008)</a:t>
              </a:r>
            </a:p>
            <a:p>
              <a:r>
                <a:rPr lang="fr-FR" sz="1400" dirty="0" err="1"/>
                <a:t>Malainine</a:t>
              </a:r>
              <a:r>
                <a:rPr lang="fr-FR" sz="1400" dirty="0"/>
                <a:t> et al., Carbohydrate </a:t>
              </a:r>
              <a:r>
                <a:rPr lang="fr-FR" sz="1400" dirty="0" err="1"/>
                <a:t>Polymers</a:t>
              </a:r>
              <a:r>
                <a:rPr lang="fr-FR" sz="1400" dirty="0"/>
                <a:t> (2003)</a:t>
              </a:r>
              <a:endParaRPr lang="en-US" sz="1400" dirty="0"/>
            </a:p>
          </p:txBody>
        </p:sp>
        <p:sp>
          <p:nvSpPr>
            <p:cNvPr id="20" name="Rectangle 19">
              <a:extLst>
                <a:ext uri="{FF2B5EF4-FFF2-40B4-BE49-F238E27FC236}">
                  <a16:creationId xmlns:a16="http://schemas.microsoft.com/office/drawing/2014/main" id="{D96464DE-846B-45A8-954D-E69E5CE6B682}"/>
                </a:ext>
              </a:extLst>
            </p:cNvPr>
            <p:cNvSpPr/>
            <p:nvPr/>
          </p:nvSpPr>
          <p:spPr>
            <a:xfrm>
              <a:off x="7914265" y="5678357"/>
              <a:ext cx="184731" cy="307777"/>
            </a:xfrm>
            <a:prstGeom prst="rect">
              <a:avLst/>
            </a:prstGeom>
          </p:spPr>
          <p:txBody>
            <a:bodyPr wrap="none">
              <a:spAutoFit/>
            </a:bodyPr>
            <a:lstStyle/>
            <a:p>
              <a:endParaRPr lang="en-US" sz="1400" dirty="0"/>
            </a:p>
          </p:txBody>
        </p:sp>
      </p:grpSp>
      <p:sp>
        <p:nvSpPr>
          <p:cNvPr id="5" name="Rectangle 4">
            <a:extLst>
              <a:ext uri="{FF2B5EF4-FFF2-40B4-BE49-F238E27FC236}">
                <a16:creationId xmlns:a16="http://schemas.microsoft.com/office/drawing/2014/main" id="{9C8D50CE-9B6B-4D8F-878E-6B3666699F91}"/>
              </a:ext>
            </a:extLst>
          </p:cNvPr>
          <p:cNvSpPr/>
          <p:nvPr/>
        </p:nvSpPr>
        <p:spPr>
          <a:xfrm>
            <a:off x="10568560" y="1127475"/>
            <a:ext cx="1603286" cy="830997"/>
          </a:xfrm>
          <a:prstGeom prst="rect">
            <a:avLst/>
          </a:prstGeom>
        </p:spPr>
        <p:txBody>
          <a:bodyPr wrap="square">
            <a:spAutoFit/>
          </a:bodyPr>
          <a:lstStyle/>
          <a:p>
            <a:pPr algn="ctr"/>
            <a:r>
              <a:rPr lang="en-US" sz="1600" dirty="0"/>
              <a:t>Late </a:t>
            </a:r>
            <a:r>
              <a:rPr lang="en-US" sz="1600" dirty="0" err="1"/>
              <a:t>1970s</a:t>
            </a:r>
            <a:r>
              <a:rPr lang="en-US" sz="1600" dirty="0"/>
              <a:t> ITT Rayonier labs</a:t>
            </a:r>
          </a:p>
          <a:p>
            <a:pPr algn="ctr"/>
            <a:r>
              <a:rPr lang="en-US" sz="1600" dirty="0"/>
              <a:t>Whippany, NJ</a:t>
            </a:r>
          </a:p>
        </p:txBody>
      </p:sp>
      <p:pic>
        <p:nvPicPr>
          <p:cNvPr id="11" name="Picture 10">
            <a:extLst>
              <a:ext uri="{FF2B5EF4-FFF2-40B4-BE49-F238E27FC236}">
                <a16:creationId xmlns:a16="http://schemas.microsoft.com/office/drawing/2014/main" id="{99D3771B-18C9-482F-8084-842606C8C467}"/>
              </a:ext>
            </a:extLst>
          </p:cNvPr>
          <p:cNvPicPr>
            <a:picLocks noChangeAspect="1"/>
          </p:cNvPicPr>
          <p:nvPr/>
        </p:nvPicPr>
        <p:blipFill>
          <a:blip r:embed="rId8"/>
          <a:stretch>
            <a:fillRect/>
          </a:stretch>
        </p:blipFill>
        <p:spPr>
          <a:xfrm>
            <a:off x="7596144" y="3576418"/>
            <a:ext cx="4114801" cy="1280160"/>
          </a:xfrm>
          <a:prstGeom prst="rect">
            <a:avLst/>
          </a:prstGeom>
        </p:spPr>
      </p:pic>
      <p:pic>
        <p:nvPicPr>
          <p:cNvPr id="25" name="Picture 24">
            <a:extLst>
              <a:ext uri="{FF2B5EF4-FFF2-40B4-BE49-F238E27FC236}">
                <a16:creationId xmlns:a16="http://schemas.microsoft.com/office/drawing/2014/main" id="{5D82F13B-A1F3-4E96-BAD6-919AEEBFB70D}"/>
              </a:ext>
            </a:extLst>
          </p:cNvPr>
          <p:cNvPicPr>
            <a:picLocks noChangeAspect="1"/>
          </p:cNvPicPr>
          <p:nvPr/>
        </p:nvPicPr>
        <p:blipFill>
          <a:blip r:embed="rId9"/>
          <a:stretch>
            <a:fillRect/>
          </a:stretch>
        </p:blipFill>
        <p:spPr>
          <a:xfrm>
            <a:off x="10594636" y="946062"/>
            <a:ext cx="1539110" cy="1082918"/>
          </a:xfrm>
          <a:prstGeom prst="rect">
            <a:avLst/>
          </a:prstGeom>
        </p:spPr>
      </p:pic>
      <p:sp>
        <p:nvSpPr>
          <p:cNvPr id="27" name="TextBox 26">
            <a:extLst>
              <a:ext uri="{FF2B5EF4-FFF2-40B4-BE49-F238E27FC236}">
                <a16:creationId xmlns:a16="http://schemas.microsoft.com/office/drawing/2014/main" id="{7BB3B5A6-A89F-443C-AF0A-911E2E23A6AC}"/>
              </a:ext>
            </a:extLst>
          </p:cNvPr>
          <p:cNvSpPr txBox="1"/>
          <p:nvPr/>
        </p:nvSpPr>
        <p:spPr>
          <a:xfrm>
            <a:off x="4685820" y="1982921"/>
            <a:ext cx="710451" cy="461665"/>
          </a:xfrm>
          <a:prstGeom prst="rect">
            <a:avLst/>
          </a:prstGeom>
          <a:solidFill>
            <a:schemeClr val="bg1"/>
          </a:solidFill>
        </p:spPr>
        <p:txBody>
          <a:bodyPr wrap="none" rtlCol="0">
            <a:spAutoFit/>
          </a:bodyPr>
          <a:lstStyle/>
          <a:p>
            <a:r>
              <a:rPr lang="en-US" sz="2400" dirty="0"/>
              <a:t>CNC</a:t>
            </a:r>
          </a:p>
        </p:txBody>
      </p:sp>
      <p:sp>
        <p:nvSpPr>
          <p:cNvPr id="28" name="TextBox 27">
            <a:extLst>
              <a:ext uri="{FF2B5EF4-FFF2-40B4-BE49-F238E27FC236}">
                <a16:creationId xmlns:a16="http://schemas.microsoft.com/office/drawing/2014/main" id="{57EC0741-41FB-40CE-9FE9-4E90434BFE5B}"/>
              </a:ext>
            </a:extLst>
          </p:cNvPr>
          <p:cNvSpPr txBox="1"/>
          <p:nvPr/>
        </p:nvSpPr>
        <p:spPr>
          <a:xfrm>
            <a:off x="4412851" y="895784"/>
            <a:ext cx="1368708" cy="461665"/>
          </a:xfrm>
          <a:prstGeom prst="rect">
            <a:avLst/>
          </a:prstGeom>
          <a:solidFill>
            <a:schemeClr val="bg1"/>
          </a:solidFill>
        </p:spPr>
        <p:txBody>
          <a:bodyPr wrap="none" rtlCol="0">
            <a:spAutoFit/>
          </a:bodyPr>
          <a:lstStyle/>
          <a:p>
            <a:r>
              <a:rPr lang="en-US" sz="2400" dirty="0" err="1"/>
              <a:t>MFC</a:t>
            </a:r>
            <a:r>
              <a:rPr lang="en-US" sz="2400" dirty="0"/>
              <a:t>/NFC</a:t>
            </a:r>
          </a:p>
        </p:txBody>
      </p:sp>
      <p:sp>
        <p:nvSpPr>
          <p:cNvPr id="30" name="TextBox 29">
            <a:extLst>
              <a:ext uri="{FF2B5EF4-FFF2-40B4-BE49-F238E27FC236}">
                <a16:creationId xmlns:a16="http://schemas.microsoft.com/office/drawing/2014/main" id="{F6E5CF3C-77F7-49F3-944C-7D16EB3189C2}"/>
              </a:ext>
            </a:extLst>
          </p:cNvPr>
          <p:cNvSpPr txBox="1"/>
          <p:nvPr/>
        </p:nvSpPr>
        <p:spPr>
          <a:xfrm>
            <a:off x="481055" y="4789845"/>
            <a:ext cx="3366435" cy="1354217"/>
          </a:xfrm>
          <a:prstGeom prst="rect">
            <a:avLst/>
          </a:prstGeom>
          <a:solidFill>
            <a:schemeClr val="accent3">
              <a:lumMod val="40000"/>
              <a:lumOff val="60000"/>
            </a:schemeClr>
          </a:solidFill>
        </p:spPr>
        <p:txBody>
          <a:bodyPr wrap="square" rtlCol="0">
            <a:spAutoFit/>
          </a:bodyPr>
          <a:lstStyle/>
          <a:p>
            <a:pPr marL="285750" indent="-285750">
              <a:buFont typeface="Wingdings" panose="05000000000000000000" pitchFamily="2" charset="2"/>
              <a:buChar char="ü"/>
            </a:pPr>
            <a:r>
              <a:rPr lang="en-US" sz="1600" dirty="0" err="1"/>
              <a:t>Biorenewable</a:t>
            </a:r>
            <a:endParaRPr lang="en-US" sz="1600" dirty="0"/>
          </a:p>
          <a:p>
            <a:pPr marL="285750" indent="-285750">
              <a:buFont typeface="Wingdings" panose="05000000000000000000" pitchFamily="2" charset="2"/>
              <a:buChar char="ü"/>
            </a:pPr>
            <a:r>
              <a:rPr lang="en-US" sz="1600" dirty="0"/>
              <a:t>Biodegradable</a:t>
            </a:r>
          </a:p>
          <a:p>
            <a:pPr marL="285750" indent="-285750">
              <a:buFont typeface="Wingdings" panose="05000000000000000000" pitchFamily="2" charset="2"/>
              <a:buChar char="ü"/>
            </a:pPr>
            <a:r>
              <a:rPr lang="en-US" sz="1600" dirty="0"/>
              <a:t>Cost effective</a:t>
            </a:r>
          </a:p>
          <a:p>
            <a:pPr marL="285750" indent="-285750">
              <a:buFont typeface="Wingdings" panose="05000000000000000000" pitchFamily="2" charset="2"/>
              <a:buChar char="ü"/>
            </a:pPr>
            <a:r>
              <a:rPr lang="en-US" sz="1600" dirty="0"/>
              <a:t>Environmentally friendly </a:t>
            </a:r>
          </a:p>
          <a:p>
            <a:pPr marL="285750" indent="-285750">
              <a:buFont typeface="Wingdings" panose="05000000000000000000" pitchFamily="2" charset="2"/>
              <a:buChar char="ü"/>
            </a:pPr>
            <a:r>
              <a:rPr lang="en-US" sz="1600" dirty="0"/>
              <a:t>Large surface area (&gt;100 </a:t>
            </a:r>
            <a:r>
              <a:rPr lang="en-US" sz="1600" dirty="0" err="1"/>
              <a:t>m</a:t>
            </a:r>
            <a:r>
              <a:rPr lang="en-US" sz="1600" baseline="30000" dirty="0" err="1"/>
              <a:t>2</a:t>
            </a:r>
            <a:r>
              <a:rPr lang="en-US" sz="1600" dirty="0"/>
              <a:t>/g)</a:t>
            </a:r>
          </a:p>
        </p:txBody>
      </p:sp>
      <p:pic>
        <p:nvPicPr>
          <p:cNvPr id="31" name="Picture 30">
            <a:extLst>
              <a:ext uri="{FF2B5EF4-FFF2-40B4-BE49-F238E27FC236}">
                <a16:creationId xmlns:a16="http://schemas.microsoft.com/office/drawing/2014/main" id="{F0BD34FA-AD81-43DC-8443-DCEC47952CBE}"/>
              </a:ext>
            </a:extLst>
          </p:cNvPr>
          <p:cNvPicPr>
            <a:picLocks noChangeAspect="1"/>
          </p:cNvPicPr>
          <p:nvPr/>
        </p:nvPicPr>
        <p:blipFill rotWithShape="1">
          <a:blip r:embed="rId5"/>
          <a:srcRect t="42879"/>
          <a:stretch/>
        </p:blipFill>
        <p:spPr>
          <a:xfrm>
            <a:off x="6477000" y="2904917"/>
            <a:ext cx="491884" cy="208925"/>
          </a:xfrm>
          <a:prstGeom prst="rect">
            <a:avLst/>
          </a:prstGeom>
        </p:spPr>
      </p:pic>
      <p:pic>
        <p:nvPicPr>
          <p:cNvPr id="32" name="Picture 31">
            <a:extLst>
              <a:ext uri="{FF2B5EF4-FFF2-40B4-BE49-F238E27FC236}">
                <a16:creationId xmlns:a16="http://schemas.microsoft.com/office/drawing/2014/main" id="{A42C8847-5DEF-4CB4-AEC0-A3DED33A7ED5}"/>
              </a:ext>
            </a:extLst>
          </p:cNvPr>
          <p:cNvPicPr>
            <a:picLocks noChangeAspect="1"/>
          </p:cNvPicPr>
          <p:nvPr/>
        </p:nvPicPr>
        <p:blipFill rotWithShape="1">
          <a:blip r:embed="rId5"/>
          <a:srcRect t="42879"/>
          <a:stretch/>
        </p:blipFill>
        <p:spPr>
          <a:xfrm>
            <a:off x="6059208" y="2520304"/>
            <a:ext cx="491884" cy="208925"/>
          </a:xfrm>
          <a:prstGeom prst="rect">
            <a:avLst/>
          </a:prstGeom>
        </p:spPr>
      </p:pic>
      <p:pic>
        <p:nvPicPr>
          <p:cNvPr id="33" name="Picture 32">
            <a:extLst>
              <a:ext uri="{FF2B5EF4-FFF2-40B4-BE49-F238E27FC236}">
                <a16:creationId xmlns:a16="http://schemas.microsoft.com/office/drawing/2014/main" id="{9A95ECA2-2530-43C9-9CC8-8E724F83FB74}"/>
              </a:ext>
            </a:extLst>
          </p:cNvPr>
          <p:cNvPicPr>
            <a:picLocks noChangeAspect="1"/>
          </p:cNvPicPr>
          <p:nvPr/>
        </p:nvPicPr>
        <p:blipFill rotWithShape="1">
          <a:blip r:embed="rId5"/>
          <a:srcRect t="42879"/>
          <a:stretch/>
        </p:blipFill>
        <p:spPr>
          <a:xfrm>
            <a:off x="5954728" y="2813753"/>
            <a:ext cx="491884" cy="208925"/>
          </a:xfrm>
          <a:prstGeom prst="rect">
            <a:avLst/>
          </a:prstGeom>
        </p:spPr>
      </p:pic>
      <p:pic>
        <p:nvPicPr>
          <p:cNvPr id="34" name="Picture 33">
            <a:extLst>
              <a:ext uri="{FF2B5EF4-FFF2-40B4-BE49-F238E27FC236}">
                <a16:creationId xmlns:a16="http://schemas.microsoft.com/office/drawing/2014/main" id="{E44910F7-EA2D-4F7A-8B8C-9F5C894DB8F9}"/>
              </a:ext>
            </a:extLst>
          </p:cNvPr>
          <p:cNvPicPr>
            <a:picLocks noChangeAspect="1"/>
          </p:cNvPicPr>
          <p:nvPr/>
        </p:nvPicPr>
        <p:blipFill rotWithShape="1">
          <a:blip r:embed="rId5"/>
          <a:srcRect t="42879"/>
          <a:stretch/>
        </p:blipFill>
        <p:spPr>
          <a:xfrm>
            <a:off x="5731348" y="2172992"/>
            <a:ext cx="491884" cy="208925"/>
          </a:xfrm>
          <a:prstGeom prst="rect">
            <a:avLst/>
          </a:prstGeom>
        </p:spPr>
      </p:pic>
      <p:pic>
        <p:nvPicPr>
          <p:cNvPr id="35" name="Picture 34">
            <a:extLst>
              <a:ext uri="{FF2B5EF4-FFF2-40B4-BE49-F238E27FC236}">
                <a16:creationId xmlns:a16="http://schemas.microsoft.com/office/drawing/2014/main" id="{DBBAC7DC-8C03-40C4-A256-DF5D7A8ED88B}"/>
              </a:ext>
            </a:extLst>
          </p:cNvPr>
          <p:cNvPicPr>
            <a:picLocks noChangeAspect="1"/>
          </p:cNvPicPr>
          <p:nvPr/>
        </p:nvPicPr>
        <p:blipFill rotWithShape="1">
          <a:blip r:embed="rId5"/>
          <a:srcRect t="42879"/>
          <a:stretch/>
        </p:blipFill>
        <p:spPr>
          <a:xfrm>
            <a:off x="5556044" y="2440303"/>
            <a:ext cx="491884" cy="208925"/>
          </a:xfrm>
          <a:prstGeom prst="rect">
            <a:avLst/>
          </a:prstGeom>
        </p:spPr>
      </p:pic>
      <p:pic>
        <p:nvPicPr>
          <p:cNvPr id="36" name="Picture 35">
            <a:extLst>
              <a:ext uri="{FF2B5EF4-FFF2-40B4-BE49-F238E27FC236}">
                <a16:creationId xmlns:a16="http://schemas.microsoft.com/office/drawing/2014/main" id="{C00660F4-B8C2-45A0-9E92-FE5159A4DA41}"/>
              </a:ext>
            </a:extLst>
          </p:cNvPr>
          <p:cNvPicPr>
            <a:picLocks noChangeAspect="1"/>
          </p:cNvPicPr>
          <p:nvPr/>
        </p:nvPicPr>
        <p:blipFill rotWithShape="1">
          <a:blip r:embed="rId5"/>
          <a:srcRect t="42879"/>
          <a:stretch/>
        </p:blipFill>
        <p:spPr>
          <a:xfrm>
            <a:off x="6558309" y="2151842"/>
            <a:ext cx="491884" cy="208925"/>
          </a:xfrm>
          <a:prstGeom prst="rect">
            <a:avLst/>
          </a:prstGeom>
        </p:spPr>
      </p:pic>
      <p:pic>
        <p:nvPicPr>
          <p:cNvPr id="37" name="Picture 36">
            <a:extLst>
              <a:ext uri="{FF2B5EF4-FFF2-40B4-BE49-F238E27FC236}">
                <a16:creationId xmlns:a16="http://schemas.microsoft.com/office/drawing/2014/main" id="{63BCB614-88C4-44F5-8E6B-5396672C59F7}"/>
              </a:ext>
            </a:extLst>
          </p:cNvPr>
          <p:cNvPicPr>
            <a:picLocks noChangeAspect="1"/>
          </p:cNvPicPr>
          <p:nvPr/>
        </p:nvPicPr>
        <p:blipFill rotWithShape="1">
          <a:blip r:embed="rId5"/>
          <a:srcRect t="42879"/>
          <a:stretch/>
        </p:blipFill>
        <p:spPr>
          <a:xfrm>
            <a:off x="4864438" y="2520304"/>
            <a:ext cx="491884" cy="208925"/>
          </a:xfrm>
          <a:prstGeom prst="rect">
            <a:avLst/>
          </a:prstGeom>
        </p:spPr>
      </p:pic>
    </p:spTree>
    <p:extLst>
      <p:ext uri="{BB962C8B-B14F-4D97-AF65-F5344CB8AC3E}">
        <p14:creationId xmlns:p14="http://schemas.microsoft.com/office/powerpoint/2010/main" val="35247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FB353A82-296A-424D-892B-7D6DD56C2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1090" y="2358390"/>
            <a:ext cx="5509253" cy="4480560"/>
          </a:xfrm>
          <a:prstGeom prst="rect">
            <a:avLst/>
          </a:prstGeom>
        </p:spPr>
      </p:pic>
      <p:sp>
        <p:nvSpPr>
          <p:cNvPr id="5" name="Title 1">
            <a:extLst>
              <a:ext uri="{FF2B5EF4-FFF2-40B4-BE49-F238E27FC236}">
                <a16:creationId xmlns:a16="http://schemas.microsoft.com/office/drawing/2014/main" id="{794D0A14-C0CE-4AA4-845D-FF7BFE7E2E4F}"/>
              </a:ext>
            </a:extLst>
          </p:cNvPr>
          <p:cNvSpPr>
            <a:spLocks noGrp="1"/>
          </p:cNvSpPr>
          <p:nvPr>
            <p:ph type="title"/>
          </p:nvPr>
        </p:nvSpPr>
        <p:spPr>
          <a:xfrm>
            <a:off x="0" y="0"/>
            <a:ext cx="12192000" cy="1143000"/>
          </a:xfrm>
        </p:spPr>
        <p:txBody>
          <a:bodyPr>
            <a:normAutofit/>
          </a:bodyPr>
          <a:lstStyle/>
          <a:p>
            <a:r>
              <a:rPr lang="en-US" sz="3600" dirty="0"/>
              <a:t>Introduction to conventional nanocelluloses</a:t>
            </a:r>
            <a:endParaRPr lang="en-US" dirty="0"/>
          </a:p>
        </p:txBody>
      </p:sp>
      <p:grpSp>
        <p:nvGrpSpPr>
          <p:cNvPr id="22" name="Group 21">
            <a:extLst>
              <a:ext uri="{FF2B5EF4-FFF2-40B4-BE49-F238E27FC236}">
                <a16:creationId xmlns:a16="http://schemas.microsoft.com/office/drawing/2014/main" id="{7FBE6930-94ED-4E81-A644-CEA86A9F2C84}"/>
              </a:ext>
            </a:extLst>
          </p:cNvPr>
          <p:cNvGrpSpPr/>
          <p:nvPr/>
        </p:nvGrpSpPr>
        <p:grpSpPr>
          <a:xfrm>
            <a:off x="2170495" y="1253045"/>
            <a:ext cx="5917360" cy="743889"/>
            <a:chOff x="611560" y="2708920"/>
            <a:chExt cx="1728192" cy="743889"/>
          </a:xfrm>
        </p:grpSpPr>
        <p:sp>
          <p:nvSpPr>
            <p:cNvPr id="23" name="Rounded Rectangle 54">
              <a:extLst>
                <a:ext uri="{FF2B5EF4-FFF2-40B4-BE49-F238E27FC236}">
                  <a16:creationId xmlns:a16="http://schemas.microsoft.com/office/drawing/2014/main" id="{46EA4EC6-F98D-47F7-8975-E5D00074D910}"/>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TextBox 24">
              <a:extLst>
                <a:ext uri="{FF2B5EF4-FFF2-40B4-BE49-F238E27FC236}">
                  <a16:creationId xmlns:a16="http://schemas.microsoft.com/office/drawing/2014/main" id="{D3AE4256-11A9-4DE1-B8D2-5B670C19B61C}"/>
                </a:ext>
              </a:extLst>
            </p:cNvPr>
            <p:cNvSpPr txBox="1"/>
            <p:nvPr/>
          </p:nvSpPr>
          <p:spPr>
            <a:xfrm>
              <a:off x="665833" y="2744923"/>
              <a:ext cx="1619647" cy="707886"/>
            </a:xfrm>
            <a:prstGeom prst="rect">
              <a:avLst/>
            </a:prstGeom>
            <a:noFill/>
          </p:spPr>
          <p:txBody>
            <a:bodyPr wrap="square" rtlCol="0">
              <a:spAutoFit/>
            </a:bodyPr>
            <a:lstStyle/>
            <a:p>
              <a:pPr algn="ctr"/>
              <a:r>
                <a:rPr lang="en-US" altLang="ko-KR" sz="2000" b="1" dirty="0">
                  <a:solidFill>
                    <a:schemeClr val="bg1"/>
                  </a:solidFill>
                  <a:cs typeface="Arial" pitchFamily="34" charset="0"/>
                </a:rPr>
                <a:t>Conventional nanocelluloses</a:t>
              </a:r>
              <a:endParaRPr lang="ko-KR" altLang="en-US" sz="2000" b="1" dirty="0">
                <a:solidFill>
                  <a:schemeClr val="bg1"/>
                </a:solidFill>
                <a:cs typeface="Arial" pitchFamily="34" charset="0"/>
              </a:endParaRPr>
            </a:p>
          </p:txBody>
        </p:sp>
      </p:grpSp>
      <p:pic>
        <p:nvPicPr>
          <p:cNvPr id="32" name="Picture 31">
            <a:extLst>
              <a:ext uri="{FF2B5EF4-FFF2-40B4-BE49-F238E27FC236}">
                <a16:creationId xmlns:a16="http://schemas.microsoft.com/office/drawing/2014/main" id="{BE590A76-5EC6-41D9-86B2-FDB9251D8429}"/>
              </a:ext>
            </a:extLst>
          </p:cNvPr>
          <p:cNvPicPr>
            <a:picLocks noChangeAspect="1"/>
          </p:cNvPicPr>
          <p:nvPr/>
        </p:nvPicPr>
        <p:blipFill>
          <a:blip r:embed="rId4"/>
          <a:stretch>
            <a:fillRect/>
          </a:stretch>
        </p:blipFill>
        <p:spPr>
          <a:xfrm>
            <a:off x="2369870" y="1763952"/>
            <a:ext cx="941361" cy="1160729"/>
          </a:xfrm>
          <a:prstGeom prst="rect">
            <a:avLst/>
          </a:prstGeom>
        </p:spPr>
      </p:pic>
      <p:sp>
        <p:nvSpPr>
          <p:cNvPr id="33" name="Rectangle 32">
            <a:extLst>
              <a:ext uri="{FF2B5EF4-FFF2-40B4-BE49-F238E27FC236}">
                <a16:creationId xmlns:a16="http://schemas.microsoft.com/office/drawing/2014/main" id="{2669E99F-DB0B-4CCA-83A7-E53F1279B4E0}"/>
              </a:ext>
            </a:extLst>
          </p:cNvPr>
          <p:cNvSpPr/>
          <p:nvPr/>
        </p:nvSpPr>
        <p:spPr>
          <a:xfrm>
            <a:off x="3278465" y="1673888"/>
            <a:ext cx="1628972" cy="646331"/>
          </a:xfrm>
          <a:prstGeom prst="rect">
            <a:avLst/>
          </a:prstGeom>
        </p:spPr>
        <p:txBody>
          <a:bodyPr wrap="none">
            <a:spAutoFit/>
          </a:bodyPr>
          <a:lstStyle/>
          <a:p>
            <a:r>
              <a:rPr lang="en-US" dirty="0" err="1"/>
              <a:t>Anselme</a:t>
            </a:r>
            <a:r>
              <a:rPr lang="en-US" dirty="0"/>
              <a:t> </a:t>
            </a:r>
            <a:r>
              <a:rPr lang="en-US" dirty="0" err="1"/>
              <a:t>Payen</a:t>
            </a:r>
            <a:endParaRPr lang="en-US" dirty="0"/>
          </a:p>
          <a:p>
            <a:pPr algn="ctr"/>
            <a:r>
              <a:rPr lang="en-US" dirty="0"/>
              <a:t>1795-1871</a:t>
            </a:r>
          </a:p>
        </p:txBody>
      </p:sp>
      <p:grpSp>
        <p:nvGrpSpPr>
          <p:cNvPr id="49" name="Group 48">
            <a:extLst>
              <a:ext uri="{FF2B5EF4-FFF2-40B4-BE49-F238E27FC236}">
                <a16:creationId xmlns:a16="http://schemas.microsoft.com/office/drawing/2014/main" id="{AF48CAFB-A305-44C6-9AB7-8CF0E5DA83B1}"/>
              </a:ext>
            </a:extLst>
          </p:cNvPr>
          <p:cNvGrpSpPr/>
          <p:nvPr/>
        </p:nvGrpSpPr>
        <p:grpSpPr>
          <a:xfrm>
            <a:off x="8087855" y="1253045"/>
            <a:ext cx="1771847" cy="466794"/>
            <a:chOff x="611560" y="2708920"/>
            <a:chExt cx="1728192" cy="466794"/>
          </a:xfrm>
        </p:grpSpPr>
        <p:sp>
          <p:nvSpPr>
            <p:cNvPr id="50" name="Rounded Rectangle 54">
              <a:extLst>
                <a:ext uri="{FF2B5EF4-FFF2-40B4-BE49-F238E27FC236}">
                  <a16:creationId xmlns:a16="http://schemas.microsoft.com/office/drawing/2014/main" id="{C1F1C065-CE9A-4446-9AA9-432D370BC6B5}"/>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TextBox 50">
              <a:extLst>
                <a:ext uri="{FF2B5EF4-FFF2-40B4-BE49-F238E27FC236}">
                  <a16:creationId xmlns:a16="http://schemas.microsoft.com/office/drawing/2014/main" id="{0C571289-BD22-4132-8515-FFEFB97E52E0}"/>
                </a:ext>
              </a:extLst>
            </p:cNvPr>
            <p:cNvSpPr txBox="1"/>
            <p:nvPr/>
          </p:nvSpPr>
          <p:spPr>
            <a:xfrm>
              <a:off x="665833" y="2744923"/>
              <a:ext cx="1619647"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Applications</a:t>
              </a:r>
              <a:endParaRPr lang="ko-KR" altLang="en-US" sz="2000" b="1" dirty="0">
                <a:solidFill>
                  <a:schemeClr val="bg1"/>
                </a:solidFill>
                <a:cs typeface="Arial" pitchFamily="34" charset="0"/>
              </a:endParaRPr>
            </a:p>
          </p:txBody>
        </p:sp>
      </p:grpSp>
      <p:sp>
        <p:nvSpPr>
          <p:cNvPr id="63" name="Rectangle 62">
            <a:extLst>
              <a:ext uri="{FF2B5EF4-FFF2-40B4-BE49-F238E27FC236}">
                <a16:creationId xmlns:a16="http://schemas.microsoft.com/office/drawing/2014/main" id="{EC622770-9B9C-4383-924E-05025DCD55B7}"/>
              </a:ext>
            </a:extLst>
          </p:cNvPr>
          <p:cNvSpPr/>
          <p:nvPr/>
        </p:nvSpPr>
        <p:spPr>
          <a:xfrm>
            <a:off x="5532283" y="1673932"/>
            <a:ext cx="1364669" cy="646331"/>
          </a:xfrm>
          <a:prstGeom prst="rect">
            <a:avLst/>
          </a:prstGeom>
        </p:spPr>
        <p:txBody>
          <a:bodyPr wrap="none">
            <a:spAutoFit/>
          </a:bodyPr>
          <a:lstStyle/>
          <a:p>
            <a:r>
              <a:rPr lang="en-US" dirty="0">
                <a:solidFill>
                  <a:srgbClr val="000000"/>
                </a:solidFill>
              </a:rPr>
              <a:t>Bengt </a:t>
            </a:r>
            <a:r>
              <a:rPr lang="en-US" dirty="0" err="1">
                <a:solidFill>
                  <a:srgbClr val="000000"/>
                </a:solidFill>
              </a:rPr>
              <a:t>Rånby</a:t>
            </a:r>
            <a:endParaRPr lang="en-US" dirty="0">
              <a:solidFill>
                <a:srgbClr val="000000"/>
              </a:solidFill>
            </a:endParaRPr>
          </a:p>
          <a:p>
            <a:pPr algn="ctr"/>
            <a:r>
              <a:rPr lang="en-US" b="0" i="0" dirty="0">
                <a:solidFill>
                  <a:srgbClr val="000000"/>
                </a:solidFill>
                <a:effectLst/>
              </a:rPr>
              <a:t>1920-2000</a:t>
            </a:r>
          </a:p>
        </p:txBody>
      </p:sp>
      <p:sp>
        <p:nvSpPr>
          <p:cNvPr id="67" name="Arrow: Right 66">
            <a:extLst>
              <a:ext uri="{FF2B5EF4-FFF2-40B4-BE49-F238E27FC236}">
                <a16:creationId xmlns:a16="http://schemas.microsoft.com/office/drawing/2014/main" id="{0BBB7F29-ACCF-4AA8-8037-119324F52589}"/>
              </a:ext>
            </a:extLst>
          </p:cNvPr>
          <p:cNvSpPr/>
          <p:nvPr/>
        </p:nvSpPr>
        <p:spPr>
          <a:xfrm>
            <a:off x="4874671" y="1829884"/>
            <a:ext cx="657612" cy="47457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09DB438-3AC4-40C4-A08B-5E2E50EBC47F}"/>
              </a:ext>
            </a:extLst>
          </p:cNvPr>
          <p:cNvSpPr/>
          <p:nvPr/>
        </p:nvSpPr>
        <p:spPr>
          <a:xfrm>
            <a:off x="6361494" y="3665994"/>
            <a:ext cx="682797" cy="301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1" name="Table 180">
            <a:extLst>
              <a:ext uri="{FF2B5EF4-FFF2-40B4-BE49-F238E27FC236}">
                <a16:creationId xmlns:a16="http://schemas.microsoft.com/office/drawing/2014/main" id="{95AA76F3-11BF-4825-A2B4-523DAB30CEF6}"/>
              </a:ext>
            </a:extLst>
          </p:cNvPr>
          <p:cNvGraphicFramePr>
            <a:graphicFrameLocks noGrp="1"/>
          </p:cNvGraphicFramePr>
          <p:nvPr>
            <p:extLst>
              <p:ext uri="{D42A27DB-BD31-4B8C-83A1-F6EECF244321}">
                <p14:modId xmlns:p14="http://schemas.microsoft.com/office/powerpoint/2010/main" val="3569107601"/>
              </p:ext>
            </p:extLst>
          </p:nvPr>
        </p:nvGraphicFramePr>
        <p:xfrm>
          <a:off x="8048013" y="1725161"/>
          <a:ext cx="1805121" cy="4705805"/>
        </p:xfrm>
        <a:graphic>
          <a:graphicData uri="http://schemas.openxmlformats.org/drawingml/2006/table">
            <a:tbl>
              <a:tblPr firstRow="1" bandRow="1">
                <a:tableStyleId>{073A0DAA-6AF3-43AB-8588-CEC1D06C72B9}</a:tableStyleId>
              </a:tblPr>
              <a:tblGrid>
                <a:gridCol w="1805121">
                  <a:extLst>
                    <a:ext uri="{9D8B030D-6E8A-4147-A177-3AD203B41FA5}">
                      <a16:colId xmlns:a16="http://schemas.microsoft.com/office/drawing/2014/main" val="2548234346"/>
                    </a:ext>
                  </a:extLst>
                </a:gridCol>
              </a:tblGrid>
              <a:tr h="768099">
                <a:tc>
                  <a:txBody>
                    <a:bodyPr/>
                    <a:lstStyle/>
                    <a:p>
                      <a:pPr algn="ctr"/>
                      <a:r>
                        <a:rPr lang="en-US" dirty="0"/>
                        <a:t>Nanocomposites</a:t>
                      </a:r>
                    </a:p>
                    <a:p>
                      <a:pPr algn="ctr"/>
                      <a:r>
                        <a:rPr lang="en-US" dirty="0"/>
                        <a:t>(1100 articles)</a:t>
                      </a:r>
                    </a:p>
                  </a:txBody>
                  <a:tcPr/>
                </a:tc>
                <a:extLst>
                  <a:ext uri="{0D108BD9-81ED-4DB2-BD59-A6C34878D82A}">
                    <a16:rowId xmlns:a16="http://schemas.microsoft.com/office/drawing/2014/main" val="2296549372"/>
                  </a:ext>
                </a:extLst>
              </a:tr>
              <a:tr h="452801">
                <a:tc>
                  <a:txBody>
                    <a:bodyPr/>
                    <a:lstStyle/>
                    <a:p>
                      <a:pPr algn="ctr"/>
                      <a:r>
                        <a:rPr lang="en-US" dirty="0"/>
                        <a:t>Films (500)</a:t>
                      </a:r>
                    </a:p>
                  </a:txBody>
                  <a:tcPr/>
                </a:tc>
                <a:extLst>
                  <a:ext uri="{0D108BD9-81ED-4DB2-BD59-A6C34878D82A}">
                    <a16:rowId xmlns:a16="http://schemas.microsoft.com/office/drawing/2014/main" val="1734096557"/>
                  </a:ext>
                </a:extLst>
              </a:tr>
              <a:tr h="452801">
                <a:tc>
                  <a:txBody>
                    <a:bodyPr/>
                    <a:lstStyle/>
                    <a:p>
                      <a:pPr algn="ctr"/>
                      <a:r>
                        <a:rPr lang="en-US" dirty="0"/>
                        <a:t>Hydrogels (240)</a:t>
                      </a:r>
                    </a:p>
                  </a:txBody>
                  <a:tcPr/>
                </a:tc>
                <a:extLst>
                  <a:ext uri="{0D108BD9-81ED-4DB2-BD59-A6C34878D82A}">
                    <a16:rowId xmlns:a16="http://schemas.microsoft.com/office/drawing/2014/main" val="504533794"/>
                  </a:ext>
                </a:extLst>
              </a:tr>
              <a:tr h="452801">
                <a:tc>
                  <a:txBody>
                    <a:bodyPr/>
                    <a:lstStyle/>
                    <a:p>
                      <a:pPr algn="ctr"/>
                      <a:r>
                        <a:rPr lang="en-US" dirty="0"/>
                        <a:t>Rheology (190)</a:t>
                      </a:r>
                    </a:p>
                  </a:txBody>
                  <a:tcPr/>
                </a:tc>
                <a:extLst>
                  <a:ext uri="{0D108BD9-81ED-4DB2-BD59-A6C34878D82A}">
                    <a16:rowId xmlns:a16="http://schemas.microsoft.com/office/drawing/2014/main" val="1021976396"/>
                  </a:ext>
                </a:extLst>
              </a:tr>
              <a:tr h="452801">
                <a:tc>
                  <a:txBody>
                    <a:bodyPr/>
                    <a:lstStyle/>
                    <a:p>
                      <a:pPr algn="ctr"/>
                      <a:r>
                        <a:rPr lang="en-US" dirty="0"/>
                        <a:t>Coating (160)</a:t>
                      </a:r>
                    </a:p>
                  </a:txBody>
                  <a:tcPr/>
                </a:tc>
                <a:extLst>
                  <a:ext uri="{0D108BD9-81ED-4DB2-BD59-A6C34878D82A}">
                    <a16:rowId xmlns:a16="http://schemas.microsoft.com/office/drawing/2014/main" val="1989542727"/>
                  </a:ext>
                </a:extLst>
              </a:tr>
              <a:tr h="452801">
                <a:tc>
                  <a:txBody>
                    <a:bodyPr/>
                    <a:lstStyle/>
                    <a:p>
                      <a:pPr algn="ctr"/>
                      <a:r>
                        <a:rPr lang="en-US" dirty="0"/>
                        <a:t>Aerogels (145)</a:t>
                      </a:r>
                    </a:p>
                  </a:txBody>
                  <a:tcPr/>
                </a:tc>
                <a:extLst>
                  <a:ext uri="{0D108BD9-81ED-4DB2-BD59-A6C34878D82A}">
                    <a16:rowId xmlns:a16="http://schemas.microsoft.com/office/drawing/2014/main" val="1736969734"/>
                  </a:ext>
                </a:extLst>
              </a:tr>
              <a:tr h="452801">
                <a:tc>
                  <a:txBody>
                    <a:bodyPr/>
                    <a:lstStyle/>
                    <a:p>
                      <a:pPr algn="ctr"/>
                      <a:r>
                        <a:rPr lang="en-US" dirty="0"/>
                        <a:t>Fillers (145)</a:t>
                      </a:r>
                    </a:p>
                  </a:txBody>
                  <a:tcPr/>
                </a:tc>
                <a:extLst>
                  <a:ext uri="{0D108BD9-81ED-4DB2-BD59-A6C34878D82A}">
                    <a16:rowId xmlns:a16="http://schemas.microsoft.com/office/drawing/2014/main" val="3131231902"/>
                  </a:ext>
                </a:extLst>
              </a:tr>
              <a:tr h="452801">
                <a:tc>
                  <a:txBody>
                    <a:bodyPr/>
                    <a:lstStyle/>
                    <a:p>
                      <a:pPr algn="ctr"/>
                      <a:r>
                        <a:rPr lang="en-US" dirty="0"/>
                        <a:t>Optical (140)</a:t>
                      </a:r>
                    </a:p>
                  </a:txBody>
                  <a:tcPr/>
                </a:tc>
                <a:extLst>
                  <a:ext uri="{0D108BD9-81ED-4DB2-BD59-A6C34878D82A}">
                    <a16:rowId xmlns:a16="http://schemas.microsoft.com/office/drawing/2014/main" val="3522556544"/>
                  </a:ext>
                </a:extLst>
              </a:tr>
              <a:tr h="768099">
                <a:tc>
                  <a:txBody>
                    <a:bodyPr/>
                    <a:lstStyle/>
                    <a:p>
                      <a:pPr algn="ctr"/>
                      <a:r>
                        <a:rPr lang="en-US" dirty="0"/>
                        <a:t>Self-assembly (120)</a:t>
                      </a:r>
                    </a:p>
                  </a:txBody>
                  <a:tcPr/>
                </a:tc>
                <a:extLst>
                  <a:ext uri="{0D108BD9-81ED-4DB2-BD59-A6C34878D82A}">
                    <a16:rowId xmlns:a16="http://schemas.microsoft.com/office/drawing/2014/main" val="2934609981"/>
                  </a:ext>
                </a:extLst>
              </a:tr>
            </a:tbl>
          </a:graphicData>
        </a:graphic>
      </p:graphicFrame>
    </p:spTree>
    <p:extLst>
      <p:ext uri="{BB962C8B-B14F-4D97-AF65-F5344CB8AC3E}">
        <p14:creationId xmlns:p14="http://schemas.microsoft.com/office/powerpoint/2010/main" val="2008383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A34BC8-2E11-4418-9982-D3D4358DF63C}"/>
              </a:ext>
            </a:extLst>
          </p:cNvPr>
          <p:cNvSpPr>
            <a:spLocks noGrp="1"/>
          </p:cNvSpPr>
          <p:nvPr>
            <p:ph type="sldNum" sz="quarter" idx="12"/>
          </p:nvPr>
        </p:nvSpPr>
        <p:spPr/>
        <p:txBody>
          <a:bodyPr/>
          <a:lstStyle/>
          <a:p>
            <a:r>
              <a:rPr lang="en-US" dirty="0"/>
              <a:t>10</a:t>
            </a:r>
          </a:p>
        </p:txBody>
      </p:sp>
      <p:grpSp>
        <p:nvGrpSpPr>
          <p:cNvPr id="22" name="Group 21">
            <a:extLst>
              <a:ext uri="{FF2B5EF4-FFF2-40B4-BE49-F238E27FC236}">
                <a16:creationId xmlns:a16="http://schemas.microsoft.com/office/drawing/2014/main" id="{7FBE6930-94ED-4E81-A644-CEA86A9F2C84}"/>
              </a:ext>
            </a:extLst>
          </p:cNvPr>
          <p:cNvGrpSpPr/>
          <p:nvPr/>
        </p:nvGrpSpPr>
        <p:grpSpPr>
          <a:xfrm>
            <a:off x="2180121" y="1253045"/>
            <a:ext cx="5917360" cy="743889"/>
            <a:chOff x="611560" y="2708920"/>
            <a:chExt cx="1728192" cy="743889"/>
          </a:xfrm>
        </p:grpSpPr>
        <p:sp>
          <p:nvSpPr>
            <p:cNvPr id="23" name="Rounded Rectangle 54">
              <a:extLst>
                <a:ext uri="{FF2B5EF4-FFF2-40B4-BE49-F238E27FC236}">
                  <a16:creationId xmlns:a16="http://schemas.microsoft.com/office/drawing/2014/main" id="{46EA4EC6-F98D-47F7-8975-E5D00074D910}"/>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TextBox 24">
              <a:extLst>
                <a:ext uri="{FF2B5EF4-FFF2-40B4-BE49-F238E27FC236}">
                  <a16:creationId xmlns:a16="http://schemas.microsoft.com/office/drawing/2014/main" id="{D3AE4256-11A9-4DE1-B8D2-5B670C19B61C}"/>
                </a:ext>
              </a:extLst>
            </p:cNvPr>
            <p:cNvSpPr txBox="1"/>
            <p:nvPr/>
          </p:nvSpPr>
          <p:spPr>
            <a:xfrm>
              <a:off x="665833" y="2744923"/>
              <a:ext cx="1619647" cy="707886"/>
            </a:xfrm>
            <a:prstGeom prst="rect">
              <a:avLst/>
            </a:prstGeom>
            <a:noFill/>
          </p:spPr>
          <p:txBody>
            <a:bodyPr wrap="square" rtlCol="0">
              <a:spAutoFit/>
            </a:bodyPr>
            <a:lstStyle/>
            <a:p>
              <a:pPr algn="ctr"/>
              <a:r>
                <a:rPr lang="en-US" altLang="ko-KR" sz="2000" b="1" dirty="0">
                  <a:solidFill>
                    <a:schemeClr val="bg1"/>
                  </a:solidFill>
                  <a:cs typeface="Arial" pitchFamily="34" charset="0"/>
                </a:rPr>
                <a:t>Conventional nanocelluloses</a:t>
              </a:r>
              <a:endParaRPr lang="ko-KR" altLang="en-US" sz="2000" b="1" dirty="0">
                <a:solidFill>
                  <a:schemeClr val="bg1"/>
                </a:solidFill>
                <a:cs typeface="Arial" pitchFamily="34" charset="0"/>
              </a:endParaRPr>
            </a:p>
          </p:txBody>
        </p:sp>
      </p:grpSp>
      <p:grpSp>
        <p:nvGrpSpPr>
          <p:cNvPr id="49" name="Group 48">
            <a:extLst>
              <a:ext uri="{FF2B5EF4-FFF2-40B4-BE49-F238E27FC236}">
                <a16:creationId xmlns:a16="http://schemas.microsoft.com/office/drawing/2014/main" id="{AF48CAFB-A305-44C6-9AB7-8CF0E5DA83B1}"/>
              </a:ext>
            </a:extLst>
          </p:cNvPr>
          <p:cNvGrpSpPr/>
          <p:nvPr/>
        </p:nvGrpSpPr>
        <p:grpSpPr>
          <a:xfrm>
            <a:off x="8097481" y="1253045"/>
            <a:ext cx="1771847" cy="466794"/>
            <a:chOff x="611560" y="2708920"/>
            <a:chExt cx="1728192" cy="466794"/>
          </a:xfrm>
        </p:grpSpPr>
        <p:sp>
          <p:nvSpPr>
            <p:cNvPr id="50" name="Rounded Rectangle 54">
              <a:extLst>
                <a:ext uri="{FF2B5EF4-FFF2-40B4-BE49-F238E27FC236}">
                  <a16:creationId xmlns:a16="http://schemas.microsoft.com/office/drawing/2014/main" id="{C1F1C065-CE9A-4446-9AA9-432D370BC6B5}"/>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TextBox 50">
              <a:extLst>
                <a:ext uri="{FF2B5EF4-FFF2-40B4-BE49-F238E27FC236}">
                  <a16:creationId xmlns:a16="http://schemas.microsoft.com/office/drawing/2014/main" id="{0C571289-BD22-4132-8515-FFEFB97E52E0}"/>
                </a:ext>
              </a:extLst>
            </p:cNvPr>
            <p:cNvSpPr txBox="1"/>
            <p:nvPr/>
          </p:nvSpPr>
          <p:spPr>
            <a:xfrm>
              <a:off x="665833" y="2744923"/>
              <a:ext cx="1619647"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Applications</a:t>
              </a:r>
              <a:endParaRPr lang="ko-KR" altLang="en-US" sz="2000" b="1" dirty="0">
                <a:solidFill>
                  <a:schemeClr val="bg1"/>
                </a:solidFill>
                <a:cs typeface="Arial" pitchFamily="34" charset="0"/>
              </a:endParaRPr>
            </a:p>
          </p:txBody>
        </p:sp>
      </p:grpSp>
      <p:sp>
        <p:nvSpPr>
          <p:cNvPr id="142" name="Rectangle 141">
            <a:extLst>
              <a:ext uri="{FF2B5EF4-FFF2-40B4-BE49-F238E27FC236}">
                <a16:creationId xmlns:a16="http://schemas.microsoft.com/office/drawing/2014/main" id="{209DB438-3AC4-40C4-A08B-5E2E50EBC47F}"/>
              </a:ext>
            </a:extLst>
          </p:cNvPr>
          <p:cNvSpPr/>
          <p:nvPr/>
        </p:nvSpPr>
        <p:spPr>
          <a:xfrm>
            <a:off x="6371120" y="3665994"/>
            <a:ext cx="682797" cy="301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185">
            <a:extLst>
              <a:ext uri="{FF2B5EF4-FFF2-40B4-BE49-F238E27FC236}">
                <a16:creationId xmlns:a16="http://schemas.microsoft.com/office/drawing/2014/main" id="{F71343EF-D4CB-4835-9C9A-D4FADF2F04F4}"/>
              </a:ext>
            </a:extLst>
          </p:cNvPr>
          <p:cNvGrpSpPr/>
          <p:nvPr/>
        </p:nvGrpSpPr>
        <p:grpSpPr>
          <a:xfrm>
            <a:off x="2226886" y="1719839"/>
            <a:ext cx="7584558" cy="5138161"/>
            <a:chOff x="63696" y="1687687"/>
            <a:chExt cx="5838236" cy="5199907"/>
          </a:xfrm>
        </p:grpSpPr>
        <p:pic>
          <p:nvPicPr>
            <p:cNvPr id="184" name="Picture 183">
              <a:extLst>
                <a:ext uri="{FF2B5EF4-FFF2-40B4-BE49-F238E27FC236}">
                  <a16:creationId xmlns:a16="http://schemas.microsoft.com/office/drawing/2014/main" id="{7C5E41C6-C1D8-4211-B7E5-DA2A2AEFF539}"/>
                </a:ext>
              </a:extLst>
            </p:cNvPr>
            <p:cNvPicPr>
              <a:picLocks noChangeAspect="1"/>
            </p:cNvPicPr>
            <p:nvPr/>
          </p:nvPicPr>
          <p:blipFill>
            <a:blip r:embed="rId3"/>
            <a:stretch>
              <a:fillRect/>
            </a:stretch>
          </p:blipFill>
          <p:spPr>
            <a:xfrm>
              <a:off x="101207" y="1687687"/>
              <a:ext cx="5800725" cy="5133975"/>
            </a:xfrm>
            <a:prstGeom prst="rect">
              <a:avLst/>
            </a:prstGeom>
          </p:spPr>
        </p:pic>
        <p:sp>
          <p:nvSpPr>
            <p:cNvPr id="185" name="Rectangle 184">
              <a:extLst>
                <a:ext uri="{FF2B5EF4-FFF2-40B4-BE49-F238E27FC236}">
                  <a16:creationId xmlns:a16="http://schemas.microsoft.com/office/drawing/2014/main" id="{4DB69DBF-107F-41E2-A691-662D9EBAD867}"/>
                </a:ext>
              </a:extLst>
            </p:cNvPr>
            <p:cNvSpPr/>
            <p:nvPr/>
          </p:nvSpPr>
          <p:spPr>
            <a:xfrm>
              <a:off x="63696" y="6656762"/>
              <a:ext cx="2832827" cy="230832"/>
            </a:xfrm>
            <a:prstGeom prst="rect">
              <a:avLst/>
            </a:prstGeom>
          </p:spPr>
          <p:txBody>
            <a:bodyPr wrap="none">
              <a:spAutoFit/>
            </a:bodyPr>
            <a:lstStyle/>
            <a:p>
              <a:pPr algn="ctr"/>
              <a:r>
                <a:rPr lang="en-US" sz="900" dirty="0">
                  <a:solidFill>
                    <a:srgbClr val="505050"/>
                  </a:solidFill>
                  <a:latin typeface="Arial" panose="020B0604020202020204" pitchFamily="34" charset="0"/>
                </a:rPr>
                <a:t>Tan et al., Science of The Total Environment (2019)</a:t>
              </a:r>
              <a:endParaRPr lang="en-US" sz="900" b="0" i="0" dirty="0">
                <a:solidFill>
                  <a:srgbClr val="505050"/>
                </a:solidFill>
                <a:effectLst/>
                <a:latin typeface="Arial" panose="020B0604020202020204" pitchFamily="34" charset="0"/>
              </a:endParaRPr>
            </a:p>
          </p:txBody>
        </p:sp>
      </p:grpSp>
      <p:sp>
        <p:nvSpPr>
          <p:cNvPr id="27" name="Title 1">
            <a:extLst>
              <a:ext uri="{FF2B5EF4-FFF2-40B4-BE49-F238E27FC236}">
                <a16:creationId xmlns:a16="http://schemas.microsoft.com/office/drawing/2014/main" id="{8A54CECE-1E23-4C9F-94D9-E5417CA52438}"/>
              </a:ext>
            </a:extLst>
          </p:cNvPr>
          <p:cNvSpPr txBox="1">
            <a:spLocks/>
          </p:cNvSpPr>
          <p:nvPr/>
        </p:nvSpPr>
        <p:spPr>
          <a:xfrm>
            <a:off x="0" y="0"/>
            <a:ext cx="12192000" cy="1143000"/>
          </a:xfrm>
          <a:prstGeom prst="rect">
            <a:avLst/>
          </a:prstGeom>
        </p:spPr>
        <p:txBody>
          <a:bodyPr vert="horz" lIns="91440" tIns="45720" rIns="91440" bIns="45720" rtlCol="0" anchor="ctr">
            <a:normAutofit/>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3600" dirty="0"/>
              <a:t>Introduction to conventional nanocelluloses</a:t>
            </a:r>
            <a:endParaRPr lang="en-US" dirty="0"/>
          </a:p>
        </p:txBody>
      </p:sp>
    </p:spTree>
    <p:extLst>
      <p:ext uri="{BB962C8B-B14F-4D97-AF65-F5344CB8AC3E}">
        <p14:creationId xmlns:p14="http://schemas.microsoft.com/office/powerpoint/2010/main" val="140266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A34BC8-2E11-4418-9982-D3D4358DF63C}"/>
              </a:ext>
            </a:extLst>
          </p:cNvPr>
          <p:cNvSpPr>
            <a:spLocks noGrp="1"/>
          </p:cNvSpPr>
          <p:nvPr>
            <p:ph type="sldNum" sz="quarter" idx="12"/>
          </p:nvPr>
        </p:nvSpPr>
        <p:spPr/>
        <p:txBody>
          <a:bodyPr/>
          <a:lstStyle/>
          <a:p>
            <a:r>
              <a:rPr lang="en-US" dirty="0"/>
              <a:t>11</a:t>
            </a:r>
          </a:p>
        </p:txBody>
      </p:sp>
      <p:grpSp>
        <p:nvGrpSpPr>
          <p:cNvPr id="22" name="Group 21">
            <a:extLst>
              <a:ext uri="{FF2B5EF4-FFF2-40B4-BE49-F238E27FC236}">
                <a16:creationId xmlns:a16="http://schemas.microsoft.com/office/drawing/2014/main" id="{7FBE6930-94ED-4E81-A644-CEA86A9F2C84}"/>
              </a:ext>
            </a:extLst>
          </p:cNvPr>
          <p:cNvGrpSpPr/>
          <p:nvPr/>
        </p:nvGrpSpPr>
        <p:grpSpPr>
          <a:xfrm>
            <a:off x="2247982" y="1257631"/>
            <a:ext cx="7581818" cy="743889"/>
            <a:chOff x="611560" y="2708920"/>
            <a:chExt cx="1728192" cy="743889"/>
          </a:xfrm>
        </p:grpSpPr>
        <p:sp>
          <p:nvSpPr>
            <p:cNvPr id="23" name="Rounded Rectangle 54">
              <a:extLst>
                <a:ext uri="{FF2B5EF4-FFF2-40B4-BE49-F238E27FC236}">
                  <a16:creationId xmlns:a16="http://schemas.microsoft.com/office/drawing/2014/main" id="{46EA4EC6-F98D-47F7-8975-E5D00074D910}"/>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TextBox 24">
              <a:extLst>
                <a:ext uri="{FF2B5EF4-FFF2-40B4-BE49-F238E27FC236}">
                  <a16:creationId xmlns:a16="http://schemas.microsoft.com/office/drawing/2014/main" id="{D3AE4256-11A9-4DE1-B8D2-5B670C19B61C}"/>
                </a:ext>
              </a:extLst>
            </p:cNvPr>
            <p:cNvSpPr txBox="1"/>
            <p:nvPr/>
          </p:nvSpPr>
          <p:spPr>
            <a:xfrm>
              <a:off x="665833" y="2744923"/>
              <a:ext cx="1619647" cy="707886"/>
            </a:xfrm>
            <a:prstGeom prst="rect">
              <a:avLst/>
            </a:prstGeom>
            <a:noFill/>
          </p:spPr>
          <p:txBody>
            <a:bodyPr wrap="square" rtlCol="0">
              <a:spAutoFit/>
            </a:bodyPr>
            <a:lstStyle/>
            <a:p>
              <a:pPr algn="ctr"/>
              <a:r>
                <a:rPr lang="en-US" altLang="ko-KR" sz="2000" b="1" dirty="0">
                  <a:solidFill>
                    <a:schemeClr val="bg1"/>
                  </a:solidFill>
                  <a:cs typeface="Arial" pitchFamily="34" charset="0"/>
                </a:rPr>
                <a:t>Conventional nanocelluloses</a:t>
              </a:r>
              <a:endParaRPr lang="ko-KR" altLang="en-US" sz="2000" b="1" dirty="0">
                <a:solidFill>
                  <a:schemeClr val="bg1"/>
                </a:solidFill>
                <a:cs typeface="Arial" pitchFamily="34" charset="0"/>
              </a:endParaRPr>
            </a:p>
          </p:txBody>
        </p:sp>
      </p:grpSp>
      <p:sp>
        <p:nvSpPr>
          <p:cNvPr id="142" name="Rectangle 141">
            <a:extLst>
              <a:ext uri="{FF2B5EF4-FFF2-40B4-BE49-F238E27FC236}">
                <a16:creationId xmlns:a16="http://schemas.microsoft.com/office/drawing/2014/main" id="{209DB438-3AC4-40C4-A08B-5E2E50EBC47F}"/>
              </a:ext>
            </a:extLst>
          </p:cNvPr>
          <p:cNvSpPr/>
          <p:nvPr/>
        </p:nvSpPr>
        <p:spPr>
          <a:xfrm>
            <a:off x="6438981" y="3670580"/>
            <a:ext cx="682797" cy="301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FBDB53-E0E7-45E2-BC4C-31C95D790534}"/>
              </a:ext>
            </a:extLst>
          </p:cNvPr>
          <p:cNvPicPr>
            <a:picLocks noChangeAspect="1"/>
          </p:cNvPicPr>
          <p:nvPr/>
        </p:nvPicPr>
        <p:blipFill>
          <a:blip r:embed="rId3"/>
          <a:stretch>
            <a:fillRect/>
          </a:stretch>
        </p:blipFill>
        <p:spPr>
          <a:xfrm>
            <a:off x="2362200" y="1981200"/>
            <a:ext cx="7342111" cy="4663440"/>
          </a:xfrm>
          <a:prstGeom prst="rect">
            <a:avLst/>
          </a:prstGeom>
        </p:spPr>
      </p:pic>
      <p:sp>
        <p:nvSpPr>
          <p:cNvPr id="26" name="Title 1">
            <a:extLst>
              <a:ext uri="{FF2B5EF4-FFF2-40B4-BE49-F238E27FC236}">
                <a16:creationId xmlns:a16="http://schemas.microsoft.com/office/drawing/2014/main" id="{FD4DC986-12FB-4EC8-A194-CCD6C16273F2}"/>
              </a:ext>
            </a:extLst>
          </p:cNvPr>
          <p:cNvSpPr txBox="1">
            <a:spLocks/>
          </p:cNvSpPr>
          <p:nvPr/>
        </p:nvSpPr>
        <p:spPr>
          <a:xfrm>
            <a:off x="0" y="0"/>
            <a:ext cx="12192000" cy="1143000"/>
          </a:xfrm>
          <a:prstGeom prst="rect">
            <a:avLst/>
          </a:prstGeom>
        </p:spPr>
        <p:txBody>
          <a:bodyPr vert="horz" lIns="91440" tIns="45720" rIns="91440" bIns="45720" rtlCol="0" anchor="ctr">
            <a:normAutofit/>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3600" dirty="0"/>
              <a:t>Introduction to conventional nanocelluloses</a:t>
            </a:r>
            <a:endParaRPr lang="en-US" dirty="0"/>
          </a:p>
        </p:txBody>
      </p:sp>
    </p:spTree>
    <p:extLst>
      <p:ext uri="{BB962C8B-B14F-4D97-AF65-F5344CB8AC3E}">
        <p14:creationId xmlns:p14="http://schemas.microsoft.com/office/powerpoint/2010/main" val="2658973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A34BC8-2E11-4418-9982-D3D4358DF63C}"/>
              </a:ext>
            </a:extLst>
          </p:cNvPr>
          <p:cNvSpPr>
            <a:spLocks noGrp="1"/>
          </p:cNvSpPr>
          <p:nvPr>
            <p:ph type="sldNum" sz="quarter" idx="12"/>
          </p:nvPr>
        </p:nvSpPr>
        <p:spPr/>
        <p:txBody>
          <a:bodyPr/>
          <a:lstStyle/>
          <a:p>
            <a:r>
              <a:rPr lang="en-US" dirty="0"/>
              <a:t>12</a:t>
            </a:r>
          </a:p>
        </p:txBody>
      </p:sp>
      <p:grpSp>
        <p:nvGrpSpPr>
          <p:cNvPr id="22" name="Group 21">
            <a:extLst>
              <a:ext uri="{FF2B5EF4-FFF2-40B4-BE49-F238E27FC236}">
                <a16:creationId xmlns:a16="http://schemas.microsoft.com/office/drawing/2014/main" id="{7FBE6930-94ED-4E81-A644-CEA86A9F2C84}"/>
              </a:ext>
            </a:extLst>
          </p:cNvPr>
          <p:cNvGrpSpPr/>
          <p:nvPr/>
        </p:nvGrpSpPr>
        <p:grpSpPr>
          <a:xfrm>
            <a:off x="2387089" y="1126958"/>
            <a:ext cx="5917360" cy="743889"/>
            <a:chOff x="611560" y="2708920"/>
            <a:chExt cx="1728192" cy="743889"/>
          </a:xfrm>
        </p:grpSpPr>
        <p:sp>
          <p:nvSpPr>
            <p:cNvPr id="23" name="Rounded Rectangle 54">
              <a:extLst>
                <a:ext uri="{FF2B5EF4-FFF2-40B4-BE49-F238E27FC236}">
                  <a16:creationId xmlns:a16="http://schemas.microsoft.com/office/drawing/2014/main" id="{46EA4EC6-F98D-47F7-8975-E5D00074D910}"/>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TextBox 24">
              <a:extLst>
                <a:ext uri="{FF2B5EF4-FFF2-40B4-BE49-F238E27FC236}">
                  <a16:creationId xmlns:a16="http://schemas.microsoft.com/office/drawing/2014/main" id="{D3AE4256-11A9-4DE1-B8D2-5B670C19B61C}"/>
                </a:ext>
              </a:extLst>
            </p:cNvPr>
            <p:cNvSpPr txBox="1"/>
            <p:nvPr/>
          </p:nvSpPr>
          <p:spPr>
            <a:xfrm>
              <a:off x="665833" y="2744923"/>
              <a:ext cx="1619647" cy="707886"/>
            </a:xfrm>
            <a:prstGeom prst="rect">
              <a:avLst/>
            </a:prstGeom>
            <a:noFill/>
          </p:spPr>
          <p:txBody>
            <a:bodyPr wrap="square" rtlCol="0">
              <a:spAutoFit/>
            </a:bodyPr>
            <a:lstStyle/>
            <a:p>
              <a:pPr algn="ctr"/>
              <a:r>
                <a:rPr lang="en-US" altLang="ko-KR" sz="2000" b="1" dirty="0">
                  <a:solidFill>
                    <a:schemeClr val="bg1"/>
                  </a:solidFill>
                  <a:cs typeface="Arial" pitchFamily="34" charset="0"/>
                </a:rPr>
                <a:t>Conventional nanocelluloses</a:t>
              </a:r>
              <a:endParaRPr lang="ko-KR" altLang="en-US" sz="2000" b="1" dirty="0">
                <a:solidFill>
                  <a:schemeClr val="bg1"/>
                </a:solidFill>
                <a:cs typeface="Arial" pitchFamily="34" charset="0"/>
              </a:endParaRPr>
            </a:p>
          </p:txBody>
        </p:sp>
      </p:grpSp>
      <p:grpSp>
        <p:nvGrpSpPr>
          <p:cNvPr id="49" name="Group 48">
            <a:extLst>
              <a:ext uri="{FF2B5EF4-FFF2-40B4-BE49-F238E27FC236}">
                <a16:creationId xmlns:a16="http://schemas.microsoft.com/office/drawing/2014/main" id="{AF48CAFB-A305-44C6-9AB7-8CF0E5DA83B1}"/>
              </a:ext>
            </a:extLst>
          </p:cNvPr>
          <p:cNvGrpSpPr/>
          <p:nvPr/>
        </p:nvGrpSpPr>
        <p:grpSpPr>
          <a:xfrm>
            <a:off x="8304449" y="1126958"/>
            <a:ext cx="1771847" cy="466794"/>
            <a:chOff x="611560" y="2708920"/>
            <a:chExt cx="1728192" cy="466794"/>
          </a:xfrm>
        </p:grpSpPr>
        <p:sp>
          <p:nvSpPr>
            <p:cNvPr id="50" name="Rounded Rectangle 54">
              <a:extLst>
                <a:ext uri="{FF2B5EF4-FFF2-40B4-BE49-F238E27FC236}">
                  <a16:creationId xmlns:a16="http://schemas.microsoft.com/office/drawing/2014/main" id="{C1F1C065-CE9A-4446-9AA9-432D370BC6B5}"/>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TextBox 50">
              <a:extLst>
                <a:ext uri="{FF2B5EF4-FFF2-40B4-BE49-F238E27FC236}">
                  <a16:creationId xmlns:a16="http://schemas.microsoft.com/office/drawing/2014/main" id="{0C571289-BD22-4132-8515-FFEFB97E52E0}"/>
                </a:ext>
              </a:extLst>
            </p:cNvPr>
            <p:cNvSpPr txBox="1"/>
            <p:nvPr/>
          </p:nvSpPr>
          <p:spPr>
            <a:xfrm>
              <a:off x="665833" y="2744923"/>
              <a:ext cx="1619647"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Applications</a:t>
              </a:r>
              <a:endParaRPr lang="ko-KR" altLang="en-US" sz="2000" b="1" dirty="0">
                <a:solidFill>
                  <a:schemeClr val="bg1"/>
                </a:solidFill>
                <a:cs typeface="Arial" pitchFamily="34" charset="0"/>
              </a:endParaRPr>
            </a:p>
          </p:txBody>
        </p:sp>
      </p:grpSp>
      <p:sp>
        <p:nvSpPr>
          <p:cNvPr id="142" name="Rectangle 141">
            <a:extLst>
              <a:ext uri="{FF2B5EF4-FFF2-40B4-BE49-F238E27FC236}">
                <a16:creationId xmlns:a16="http://schemas.microsoft.com/office/drawing/2014/main" id="{209DB438-3AC4-40C4-A08B-5E2E50EBC47F}"/>
              </a:ext>
            </a:extLst>
          </p:cNvPr>
          <p:cNvSpPr/>
          <p:nvPr/>
        </p:nvSpPr>
        <p:spPr>
          <a:xfrm>
            <a:off x="6578088" y="3539907"/>
            <a:ext cx="682797" cy="301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9232A2A8-0730-40DE-94B8-DB334698E6E5}"/>
              </a:ext>
            </a:extLst>
          </p:cNvPr>
          <p:cNvPicPr>
            <a:picLocks noChangeAspect="1"/>
          </p:cNvPicPr>
          <p:nvPr/>
        </p:nvPicPr>
        <p:blipFill>
          <a:blip r:embed="rId3"/>
          <a:stretch>
            <a:fillRect/>
          </a:stretch>
        </p:blipFill>
        <p:spPr>
          <a:xfrm>
            <a:off x="2514600" y="1593751"/>
            <a:ext cx="7535415" cy="5104439"/>
          </a:xfrm>
          <a:prstGeom prst="rect">
            <a:avLst/>
          </a:prstGeom>
        </p:spPr>
      </p:pic>
      <p:sp>
        <p:nvSpPr>
          <p:cNvPr id="26" name="Title 1">
            <a:extLst>
              <a:ext uri="{FF2B5EF4-FFF2-40B4-BE49-F238E27FC236}">
                <a16:creationId xmlns:a16="http://schemas.microsoft.com/office/drawing/2014/main" id="{C99E25D5-9299-4A0B-B9F0-68056B0AC116}"/>
              </a:ext>
            </a:extLst>
          </p:cNvPr>
          <p:cNvSpPr txBox="1">
            <a:spLocks/>
          </p:cNvSpPr>
          <p:nvPr/>
        </p:nvSpPr>
        <p:spPr>
          <a:xfrm>
            <a:off x="0" y="0"/>
            <a:ext cx="12192000" cy="1143000"/>
          </a:xfrm>
          <a:prstGeom prst="rect">
            <a:avLst/>
          </a:prstGeom>
        </p:spPr>
        <p:txBody>
          <a:bodyPr vert="horz" lIns="91440" tIns="45720" rIns="91440" bIns="45720" rtlCol="0" anchor="ctr">
            <a:normAutofit/>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3600" dirty="0"/>
              <a:t>Introduction to conventional nanocelluloses</a:t>
            </a:r>
            <a:endParaRPr lang="en-US" dirty="0"/>
          </a:p>
        </p:txBody>
      </p:sp>
    </p:spTree>
    <p:extLst>
      <p:ext uri="{BB962C8B-B14F-4D97-AF65-F5344CB8AC3E}">
        <p14:creationId xmlns:p14="http://schemas.microsoft.com/office/powerpoint/2010/main" val="195910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A34BC8-2E11-4418-9982-D3D4358DF63C}"/>
              </a:ext>
            </a:extLst>
          </p:cNvPr>
          <p:cNvSpPr>
            <a:spLocks noGrp="1"/>
          </p:cNvSpPr>
          <p:nvPr>
            <p:ph type="sldNum" sz="quarter" idx="12"/>
          </p:nvPr>
        </p:nvSpPr>
        <p:spPr/>
        <p:txBody>
          <a:bodyPr/>
          <a:lstStyle/>
          <a:p>
            <a:r>
              <a:rPr lang="en-US" dirty="0"/>
              <a:t>13</a:t>
            </a:r>
          </a:p>
        </p:txBody>
      </p:sp>
      <p:sp>
        <p:nvSpPr>
          <p:cNvPr id="5" name="Title 1">
            <a:extLst>
              <a:ext uri="{FF2B5EF4-FFF2-40B4-BE49-F238E27FC236}">
                <a16:creationId xmlns:a16="http://schemas.microsoft.com/office/drawing/2014/main" id="{794D0A14-C0CE-4AA4-845D-FF7BFE7E2E4F}"/>
              </a:ext>
            </a:extLst>
          </p:cNvPr>
          <p:cNvSpPr>
            <a:spLocks noGrp="1"/>
          </p:cNvSpPr>
          <p:nvPr>
            <p:ph type="title"/>
          </p:nvPr>
        </p:nvSpPr>
        <p:spPr>
          <a:xfrm>
            <a:off x="0" y="0"/>
            <a:ext cx="12192000" cy="1143000"/>
          </a:xfrm>
        </p:spPr>
        <p:txBody>
          <a:bodyPr>
            <a:normAutofit/>
          </a:bodyPr>
          <a:lstStyle/>
          <a:p>
            <a:r>
              <a:rPr lang="en-US" sz="3600" dirty="0"/>
              <a:t>Introduction to </a:t>
            </a:r>
            <a:r>
              <a:rPr lang="en-US" sz="3600" dirty="0">
                <a:solidFill>
                  <a:srgbClr val="00B050"/>
                </a:solidFill>
              </a:rPr>
              <a:t>Hairy N</a:t>
            </a:r>
            <a:r>
              <a:rPr lang="en-US" sz="3600" dirty="0">
                <a:solidFill>
                  <a:srgbClr val="04AC08"/>
                </a:solidFill>
              </a:rPr>
              <a:t>anocelluloses</a:t>
            </a:r>
            <a:endParaRPr lang="en-US" dirty="0">
              <a:solidFill>
                <a:srgbClr val="04AC08"/>
              </a:solidFill>
            </a:endParaRPr>
          </a:p>
        </p:txBody>
      </p:sp>
      <p:sp>
        <p:nvSpPr>
          <p:cNvPr id="6" name="Content Placeholder 2">
            <a:extLst>
              <a:ext uri="{FF2B5EF4-FFF2-40B4-BE49-F238E27FC236}">
                <a16:creationId xmlns:a16="http://schemas.microsoft.com/office/drawing/2014/main" id="{E76BBD63-75B1-4799-BB70-58F0E28CDF9C}"/>
              </a:ext>
            </a:extLst>
          </p:cNvPr>
          <p:cNvSpPr txBox="1">
            <a:spLocks/>
          </p:cNvSpPr>
          <p:nvPr/>
        </p:nvSpPr>
        <p:spPr>
          <a:xfrm>
            <a:off x="6400800" y="1600204"/>
            <a:ext cx="5486400" cy="4525963"/>
          </a:xfrm>
          <a:prstGeom prst="rect">
            <a:avLst/>
          </a:prstGeom>
        </p:spPr>
        <p:txBody>
          <a:bodyPr vert="horz" lIns="91440" tIns="45720" rIns="91440" bIns="45720" rtlCol="0">
            <a:normAutofit/>
          </a:bodyPr>
          <a:lstStyle>
            <a:lvl1pPr marL="342874" indent="-342874" algn="l" defTabSz="9143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5" indent="-228584" algn="l" defTabSz="9143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1"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3"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11"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cxnSp>
        <p:nvCxnSpPr>
          <p:cNvPr id="12" name="Straight Connector 11">
            <a:extLst>
              <a:ext uri="{FF2B5EF4-FFF2-40B4-BE49-F238E27FC236}">
                <a16:creationId xmlns:a16="http://schemas.microsoft.com/office/drawing/2014/main" id="{1593627C-E075-4721-87C4-06EEB5184757}"/>
              </a:ext>
            </a:extLst>
          </p:cNvPr>
          <p:cNvCxnSpPr>
            <a:cxnSpLocks/>
          </p:cNvCxnSpPr>
          <p:nvPr/>
        </p:nvCxnSpPr>
        <p:spPr>
          <a:xfrm>
            <a:off x="7714454" y="1253045"/>
            <a:ext cx="0" cy="5604955"/>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FBE6930-94ED-4E81-A644-CEA86A9F2C84}"/>
              </a:ext>
            </a:extLst>
          </p:cNvPr>
          <p:cNvGrpSpPr/>
          <p:nvPr/>
        </p:nvGrpSpPr>
        <p:grpSpPr>
          <a:xfrm>
            <a:off x="0" y="1253045"/>
            <a:ext cx="7661875" cy="743889"/>
            <a:chOff x="611560" y="2708920"/>
            <a:chExt cx="1728192" cy="743889"/>
          </a:xfrm>
        </p:grpSpPr>
        <p:sp>
          <p:nvSpPr>
            <p:cNvPr id="23" name="Rounded Rectangle 54">
              <a:extLst>
                <a:ext uri="{FF2B5EF4-FFF2-40B4-BE49-F238E27FC236}">
                  <a16:creationId xmlns:a16="http://schemas.microsoft.com/office/drawing/2014/main" id="{46EA4EC6-F98D-47F7-8975-E5D00074D910}"/>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TextBox 24">
              <a:extLst>
                <a:ext uri="{FF2B5EF4-FFF2-40B4-BE49-F238E27FC236}">
                  <a16:creationId xmlns:a16="http://schemas.microsoft.com/office/drawing/2014/main" id="{D3AE4256-11A9-4DE1-B8D2-5B670C19B61C}"/>
                </a:ext>
              </a:extLst>
            </p:cNvPr>
            <p:cNvSpPr txBox="1"/>
            <p:nvPr/>
          </p:nvSpPr>
          <p:spPr>
            <a:xfrm>
              <a:off x="665833" y="2744923"/>
              <a:ext cx="1619647" cy="707886"/>
            </a:xfrm>
            <a:prstGeom prst="rect">
              <a:avLst/>
            </a:prstGeom>
            <a:noFill/>
          </p:spPr>
          <p:txBody>
            <a:bodyPr wrap="square" rtlCol="0">
              <a:spAutoFit/>
            </a:bodyPr>
            <a:lstStyle/>
            <a:p>
              <a:pPr algn="ctr"/>
              <a:r>
                <a:rPr lang="en-US" altLang="ko-KR" sz="2000" b="1" dirty="0">
                  <a:solidFill>
                    <a:schemeClr val="bg1"/>
                  </a:solidFill>
                  <a:cs typeface="Arial" pitchFamily="34" charset="0"/>
                </a:rPr>
                <a:t>Conventional nanocelluloses</a:t>
              </a:r>
              <a:endParaRPr lang="ko-KR" altLang="en-US" sz="2000" b="1" dirty="0">
                <a:solidFill>
                  <a:schemeClr val="bg1"/>
                </a:solidFill>
                <a:cs typeface="Arial" pitchFamily="34" charset="0"/>
              </a:endParaRPr>
            </a:p>
          </p:txBody>
        </p:sp>
      </p:grpSp>
      <p:grpSp>
        <p:nvGrpSpPr>
          <p:cNvPr id="52" name="Group 51">
            <a:extLst>
              <a:ext uri="{FF2B5EF4-FFF2-40B4-BE49-F238E27FC236}">
                <a16:creationId xmlns:a16="http://schemas.microsoft.com/office/drawing/2014/main" id="{7C545DA9-B54D-4F21-8551-32B5C5A7ED2F}"/>
              </a:ext>
            </a:extLst>
          </p:cNvPr>
          <p:cNvGrpSpPr/>
          <p:nvPr/>
        </p:nvGrpSpPr>
        <p:grpSpPr>
          <a:xfrm>
            <a:off x="7751966" y="1256133"/>
            <a:ext cx="4440034" cy="466794"/>
            <a:chOff x="611560" y="2708920"/>
            <a:chExt cx="1728192" cy="466794"/>
          </a:xfrm>
        </p:grpSpPr>
        <p:sp>
          <p:nvSpPr>
            <p:cNvPr id="53" name="Rounded Rectangle 54">
              <a:extLst>
                <a:ext uri="{FF2B5EF4-FFF2-40B4-BE49-F238E27FC236}">
                  <a16:creationId xmlns:a16="http://schemas.microsoft.com/office/drawing/2014/main" id="{1FE33D24-7D6E-412F-B4E9-30CBE250EBD1}"/>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4" name="TextBox 53">
              <a:extLst>
                <a:ext uri="{FF2B5EF4-FFF2-40B4-BE49-F238E27FC236}">
                  <a16:creationId xmlns:a16="http://schemas.microsoft.com/office/drawing/2014/main" id="{83F767F8-D4D1-4E29-A7DF-7AA44E017FAE}"/>
                </a:ext>
              </a:extLst>
            </p:cNvPr>
            <p:cNvSpPr txBox="1"/>
            <p:nvPr/>
          </p:nvSpPr>
          <p:spPr>
            <a:xfrm>
              <a:off x="665833" y="2744923"/>
              <a:ext cx="1619647"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Hairy nanocelluloses</a:t>
              </a:r>
              <a:endParaRPr lang="ko-KR" altLang="en-US" sz="2000" b="1" dirty="0">
                <a:solidFill>
                  <a:schemeClr val="bg1"/>
                </a:solidFill>
                <a:cs typeface="Arial" pitchFamily="34" charset="0"/>
              </a:endParaRPr>
            </a:p>
          </p:txBody>
        </p:sp>
      </p:grpSp>
      <p:sp>
        <p:nvSpPr>
          <p:cNvPr id="142" name="Rectangle 141">
            <a:extLst>
              <a:ext uri="{FF2B5EF4-FFF2-40B4-BE49-F238E27FC236}">
                <a16:creationId xmlns:a16="http://schemas.microsoft.com/office/drawing/2014/main" id="{209DB438-3AC4-40C4-A08B-5E2E50EBC47F}"/>
              </a:ext>
            </a:extLst>
          </p:cNvPr>
          <p:cNvSpPr/>
          <p:nvPr/>
        </p:nvSpPr>
        <p:spPr>
          <a:xfrm>
            <a:off x="4191000" y="3665994"/>
            <a:ext cx="682797" cy="301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7" name="Picture 186">
            <a:extLst>
              <a:ext uri="{FF2B5EF4-FFF2-40B4-BE49-F238E27FC236}">
                <a16:creationId xmlns:a16="http://schemas.microsoft.com/office/drawing/2014/main" id="{7080EEA0-ADD1-4254-867B-FDC488AB498C}"/>
              </a:ext>
            </a:extLst>
          </p:cNvPr>
          <p:cNvPicPr>
            <a:picLocks noChangeAspect="1"/>
          </p:cNvPicPr>
          <p:nvPr/>
        </p:nvPicPr>
        <p:blipFill>
          <a:blip r:embed="rId3"/>
          <a:stretch>
            <a:fillRect/>
          </a:stretch>
        </p:blipFill>
        <p:spPr>
          <a:xfrm>
            <a:off x="10192174" y="3921507"/>
            <a:ext cx="1651001" cy="2286000"/>
          </a:xfrm>
          <a:prstGeom prst="rect">
            <a:avLst/>
          </a:prstGeom>
        </p:spPr>
      </p:pic>
      <p:pic>
        <p:nvPicPr>
          <p:cNvPr id="188" name="Picture 187">
            <a:extLst>
              <a:ext uri="{FF2B5EF4-FFF2-40B4-BE49-F238E27FC236}">
                <a16:creationId xmlns:a16="http://schemas.microsoft.com/office/drawing/2014/main" id="{69A065DF-DCFD-4A31-9715-B15DE53EDC87}"/>
              </a:ext>
            </a:extLst>
          </p:cNvPr>
          <p:cNvPicPr>
            <a:picLocks noChangeAspect="1"/>
          </p:cNvPicPr>
          <p:nvPr/>
        </p:nvPicPr>
        <p:blipFill>
          <a:blip r:embed="rId4"/>
          <a:stretch>
            <a:fillRect/>
          </a:stretch>
        </p:blipFill>
        <p:spPr>
          <a:xfrm>
            <a:off x="7744852" y="1738170"/>
            <a:ext cx="4411049" cy="2168094"/>
          </a:xfrm>
          <a:prstGeom prst="rect">
            <a:avLst/>
          </a:prstGeom>
        </p:spPr>
      </p:pic>
      <p:grpSp>
        <p:nvGrpSpPr>
          <p:cNvPr id="189" name="Group 188">
            <a:extLst>
              <a:ext uri="{FF2B5EF4-FFF2-40B4-BE49-F238E27FC236}">
                <a16:creationId xmlns:a16="http://schemas.microsoft.com/office/drawing/2014/main" id="{AFA1BA7E-5FA8-4FAA-BC9E-46457C626C45}"/>
              </a:ext>
            </a:extLst>
          </p:cNvPr>
          <p:cNvGrpSpPr/>
          <p:nvPr/>
        </p:nvGrpSpPr>
        <p:grpSpPr>
          <a:xfrm>
            <a:off x="7744852" y="3914057"/>
            <a:ext cx="2313547" cy="743889"/>
            <a:chOff x="611560" y="2708920"/>
            <a:chExt cx="1728192" cy="743889"/>
          </a:xfrm>
        </p:grpSpPr>
        <p:sp>
          <p:nvSpPr>
            <p:cNvPr id="190" name="Rounded Rectangle 54">
              <a:extLst>
                <a:ext uri="{FF2B5EF4-FFF2-40B4-BE49-F238E27FC236}">
                  <a16:creationId xmlns:a16="http://schemas.microsoft.com/office/drawing/2014/main" id="{E2EF8F92-2274-4116-8CFC-23E5A49CC0E3}"/>
                </a:ext>
              </a:extLst>
            </p:cNvPr>
            <p:cNvSpPr/>
            <p:nvPr/>
          </p:nvSpPr>
          <p:spPr>
            <a:xfrm>
              <a:off x="611560" y="2708920"/>
              <a:ext cx="1728192" cy="466794"/>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1" name="TextBox 190">
              <a:extLst>
                <a:ext uri="{FF2B5EF4-FFF2-40B4-BE49-F238E27FC236}">
                  <a16:creationId xmlns:a16="http://schemas.microsoft.com/office/drawing/2014/main" id="{7974602A-B1D0-40A8-9310-BE9705F28676}"/>
                </a:ext>
              </a:extLst>
            </p:cNvPr>
            <p:cNvSpPr txBox="1"/>
            <p:nvPr/>
          </p:nvSpPr>
          <p:spPr>
            <a:xfrm>
              <a:off x="665833" y="2744923"/>
              <a:ext cx="1619647" cy="707886"/>
            </a:xfrm>
            <a:prstGeom prst="rect">
              <a:avLst/>
            </a:prstGeom>
            <a:noFill/>
          </p:spPr>
          <p:txBody>
            <a:bodyPr wrap="square" rtlCol="0">
              <a:spAutoFit/>
            </a:bodyPr>
            <a:lstStyle/>
            <a:p>
              <a:pPr algn="ctr"/>
              <a:r>
                <a:rPr lang="en-US" altLang="ko-KR" sz="2000" b="1" dirty="0">
                  <a:solidFill>
                    <a:schemeClr val="bg1"/>
                  </a:solidFill>
                  <a:cs typeface="Arial" pitchFamily="34" charset="0"/>
                </a:rPr>
                <a:t>Unique properties</a:t>
              </a:r>
              <a:endParaRPr lang="ko-KR" altLang="en-US" sz="2000" b="1" dirty="0">
                <a:solidFill>
                  <a:schemeClr val="bg1"/>
                </a:solidFill>
                <a:cs typeface="Arial" pitchFamily="34" charset="0"/>
              </a:endParaRPr>
            </a:p>
          </p:txBody>
        </p:sp>
      </p:grpSp>
      <p:graphicFrame>
        <p:nvGraphicFramePr>
          <p:cNvPr id="192" name="Table 191">
            <a:extLst>
              <a:ext uri="{FF2B5EF4-FFF2-40B4-BE49-F238E27FC236}">
                <a16:creationId xmlns:a16="http://schemas.microsoft.com/office/drawing/2014/main" id="{82ED07C7-0074-4A4F-B06C-32E99DF55E67}"/>
              </a:ext>
            </a:extLst>
          </p:cNvPr>
          <p:cNvGraphicFramePr>
            <a:graphicFrameLocks noGrp="1"/>
          </p:cNvGraphicFramePr>
          <p:nvPr/>
        </p:nvGraphicFramePr>
        <p:xfrm>
          <a:off x="7796690" y="4394207"/>
          <a:ext cx="2189051" cy="2469769"/>
        </p:xfrm>
        <a:graphic>
          <a:graphicData uri="http://schemas.openxmlformats.org/drawingml/2006/table">
            <a:tbl>
              <a:tblPr firstRow="1" bandRow="1">
                <a:tableStyleId>{073A0DAA-6AF3-43AB-8588-CEC1D06C72B9}</a:tableStyleId>
              </a:tblPr>
              <a:tblGrid>
                <a:gridCol w="2189051">
                  <a:extLst>
                    <a:ext uri="{9D8B030D-6E8A-4147-A177-3AD203B41FA5}">
                      <a16:colId xmlns:a16="http://schemas.microsoft.com/office/drawing/2014/main" val="458393461"/>
                    </a:ext>
                  </a:extLst>
                </a:gridCol>
              </a:tblGrid>
              <a:tr h="344777">
                <a:tc>
                  <a:txBody>
                    <a:bodyPr/>
                    <a:lstStyle/>
                    <a:p>
                      <a:pPr algn="ctr"/>
                      <a:r>
                        <a:rPr lang="en-US" dirty="0"/>
                        <a:t>Colloidal structure</a:t>
                      </a:r>
                    </a:p>
                  </a:txBody>
                  <a:tcPr/>
                </a:tc>
                <a:extLst>
                  <a:ext uri="{0D108BD9-81ED-4DB2-BD59-A6C34878D82A}">
                    <a16:rowId xmlns:a16="http://schemas.microsoft.com/office/drawing/2014/main" val="482478773"/>
                  </a:ext>
                </a:extLst>
              </a:tr>
              <a:tr h="344777">
                <a:tc>
                  <a:txBody>
                    <a:bodyPr/>
                    <a:lstStyle/>
                    <a:p>
                      <a:pPr algn="ctr"/>
                      <a:r>
                        <a:rPr lang="en-US" dirty="0"/>
                        <a:t>Functional groups</a:t>
                      </a:r>
                    </a:p>
                  </a:txBody>
                  <a:tcPr/>
                </a:tc>
                <a:extLst>
                  <a:ext uri="{0D108BD9-81ED-4DB2-BD59-A6C34878D82A}">
                    <a16:rowId xmlns:a16="http://schemas.microsoft.com/office/drawing/2014/main" val="982174177"/>
                  </a:ext>
                </a:extLst>
              </a:tr>
              <a:tr h="344777">
                <a:tc>
                  <a:txBody>
                    <a:bodyPr/>
                    <a:lstStyle/>
                    <a:p>
                      <a:pPr algn="ctr"/>
                      <a:r>
                        <a:rPr lang="en-US" dirty="0"/>
                        <a:t>Charge density</a:t>
                      </a:r>
                    </a:p>
                  </a:txBody>
                  <a:tcPr/>
                </a:tc>
                <a:extLst>
                  <a:ext uri="{0D108BD9-81ED-4DB2-BD59-A6C34878D82A}">
                    <a16:rowId xmlns:a16="http://schemas.microsoft.com/office/drawing/2014/main" val="4187321531"/>
                  </a:ext>
                </a:extLst>
              </a:tr>
              <a:tr h="344777">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dirty="0"/>
                        <a:t>Colloidal stability</a:t>
                      </a:r>
                    </a:p>
                  </a:txBody>
                  <a:tcPr/>
                </a:tc>
                <a:extLst>
                  <a:ext uri="{0D108BD9-81ED-4DB2-BD59-A6C34878D82A}">
                    <a16:rowId xmlns:a16="http://schemas.microsoft.com/office/drawing/2014/main" val="3975638042"/>
                  </a:ext>
                </a:extLst>
              </a:tr>
              <a:tr h="344777">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dirty="0"/>
                        <a:t>Facile production</a:t>
                      </a:r>
                    </a:p>
                  </a:txBody>
                  <a:tcPr/>
                </a:tc>
                <a:extLst>
                  <a:ext uri="{0D108BD9-81ED-4DB2-BD59-A6C34878D82A}">
                    <a16:rowId xmlns:a16="http://schemas.microsoft.com/office/drawing/2014/main" val="1609890604"/>
                  </a:ext>
                </a:extLst>
              </a:tr>
              <a:tr h="603389">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dirty="0"/>
                        <a:t>Biodegradation/</a:t>
                      </a:r>
                    </a:p>
                    <a:p>
                      <a:pPr marL="0" marR="0" lvl="0" indent="0" algn="ctr" defTabSz="914332" rtl="0" eaLnBrk="1" fontAlgn="auto" latinLnBrk="0" hangingPunct="1">
                        <a:lnSpc>
                          <a:spcPct val="100000"/>
                        </a:lnSpc>
                        <a:spcBef>
                          <a:spcPts val="0"/>
                        </a:spcBef>
                        <a:spcAft>
                          <a:spcPts val="0"/>
                        </a:spcAft>
                        <a:buClrTx/>
                        <a:buSzTx/>
                        <a:buFontTx/>
                        <a:buNone/>
                        <a:tabLst/>
                        <a:defRPr/>
                      </a:pPr>
                      <a:r>
                        <a:rPr lang="en-US" dirty="0"/>
                        <a:t>hemocompatibility</a:t>
                      </a:r>
                    </a:p>
                  </a:txBody>
                  <a:tcPr/>
                </a:tc>
                <a:extLst>
                  <a:ext uri="{0D108BD9-81ED-4DB2-BD59-A6C34878D82A}">
                    <a16:rowId xmlns:a16="http://schemas.microsoft.com/office/drawing/2014/main" val="1652190419"/>
                  </a:ext>
                </a:extLst>
              </a:tr>
            </a:tbl>
          </a:graphicData>
        </a:graphic>
      </p:graphicFrame>
      <p:grpSp>
        <p:nvGrpSpPr>
          <p:cNvPr id="2" name="Group 1">
            <a:extLst>
              <a:ext uri="{FF2B5EF4-FFF2-40B4-BE49-F238E27FC236}">
                <a16:creationId xmlns:a16="http://schemas.microsoft.com/office/drawing/2014/main" id="{C290D9FE-2F9D-4969-AD3D-4B92CB6169E8}"/>
              </a:ext>
            </a:extLst>
          </p:cNvPr>
          <p:cNvGrpSpPr/>
          <p:nvPr/>
        </p:nvGrpSpPr>
        <p:grpSpPr>
          <a:xfrm>
            <a:off x="57952" y="1719838"/>
            <a:ext cx="7708029" cy="5138161"/>
            <a:chOff x="963930" y="7242638"/>
            <a:chExt cx="7797067" cy="3810000"/>
          </a:xfrm>
        </p:grpSpPr>
        <p:pic>
          <p:nvPicPr>
            <p:cNvPr id="158" name="Picture 157">
              <a:extLst>
                <a:ext uri="{FF2B5EF4-FFF2-40B4-BE49-F238E27FC236}">
                  <a16:creationId xmlns:a16="http://schemas.microsoft.com/office/drawing/2014/main" id="{2C0F0FD9-22DD-48CB-85D1-00F92E8A406E}"/>
                </a:ext>
              </a:extLst>
            </p:cNvPr>
            <p:cNvPicPr>
              <a:picLocks noChangeAspect="1"/>
            </p:cNvPicPr>
            <p:nvPr/>
          </p:nvPicPr>
          <p:blipFill>
            <a:blip r:embed="rId5"/>
            <a:stretch>
              <a:fillRect/>
            </a:stretch>
          </p:blipFill>
          <p:spPr>
            <a:xfrm>
              <a:off x="963930" y="7242638"/>
              <a:ext cx="7648575" cy="3810000"/>
            </a:xfrm>
            <a:prstGeom prst="rect">
              <a:avLst/>
            </a:prstGeom>
          </p:spPr>
        </p:pic>
        <p:cxnSp>
          <p:nvCxnSpPr>
            <p:cNvPr id="112" name="Straight Arrow Connector 111">
              <a:extLst>
                <a:ext uri="{FF2B5EF4-FFF2-40B4-BE49-F238E27FC236}">
                  <a16:creationId xmlns:a16="http://schemas.microsoft.com/office/drawing/2014/main" id="{B1BB6917-5A0F-4205-A2F4-A4DC027C8FEC}"/>
                </a:ext>
              </a:extLst>
            </p:cNvPr>
            <p:cNvCxnSpPr/>
            <p:nvPr/>
          </p:nvCxnSpPr>
          <p:spPr>
            <a:xfrm>
              <a:off x="7456071" y="7556870"/>
              <a:ext cx="5334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CA70B4F-3802-47B0-A959-FA39C1A1A5E2}"/>
                </a:ext>
              </a:extLst>
            </p:cNvPr>
            <p:cNvCxnSpPr>
              <a:cxnSpLocks/>
            </p:cNvCxnSpPr>
            <p:nvPr/>
          </p:nvCxnSpPr>
          <p:spPr>
            <a:xfrm>
              <a:off x="6781800" y="7772770"/>
              <a:ext cx="116237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592A1976-1FFE-4B07-B47F-802E1E8BA908}"/>
                </a:ext>
              </a:extLst>
            </p:cNvPr>
            <p:cNvCxnSpPr>
              <a:cxnSpLocks/>
            </p:cNvCxnSpPr>
            <p:nvPr/>
          </p:nvCxnSpPr>
          <p:spPr>
            <a:xfrm>
              <a:off x="6553200" y="8001370"/>
              <a:ext cx="139097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AB40177D-4FDD-4066-A96B-FC45EDFDE754}"/>
                </a:ext>
              </a:extLst>
            </p:cNvPr>
            <p:cNvCxnSpPr>
              <a:cxnSpLocks/>
            </p:cNvCxnSpPr>
            <p:nvPr/>
          </p:nvCxnSpPr>
          <p:spPr>
            <a:xfrm flipV="1">
              <a:off x="5029200" y="9086215"/>
              <a:ext cx="2960271" cy="81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4CFD614E-EDC2-4FC7-875A-1A92E901FF6B}"/>
                </a:ext>
              </a:extLst>
            </p:cNvPr>
            <p:cNvCxnSpPr>
              <a:cxnSpLocks/>
            </p:cNvCxnSpPr>
            <p:nvPr/>
          </p:nvCxnSpPr>
          <p:spPr>
            <a:xfrm>
              <a:off x="4624390" y="10210800"/>
              <a:ext cx="211254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4FA0C4F-F88B-49A7-9D0C-24F1086B5BF5}"/>
                </a:ext>
              </a:extLst>
            </p:cNvPr>
            <p:cNvCxnSpPr>
              <a:cxnSpLocks/>
            </p:cNvCxnSpPr>
            <p:nvPr/>
          </p:nvCxnSpPr>
          <p:spPr>
            <a:xfrm>
              <a:off x="5943600" y="8229970"/>
              <a:ext cx="200057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F73F22D6-D121-471E-B98D-25B8A596B138}"/>
                </a:ext>
              </a:extLst>
            </p:cNvPr>
            <p:cNvSpPr/>
            <p:nvPr/>
          </p:nvSpPr>
          <p:spPr>
            <a:xfrm>
              <a:off x="6760746" y="9285201"/>
              <a:ext cx="2000251" cy="1200329"/>
            </a:xfrm>
            <a:prstGeom prst="rect">
              <a:avLst/>
            </a:prstGeom>
          </p:spPr>
          <p:txBody>
            <a:bodyPr wrap="square">
              <a:spAutoFit/>
            </a:bodyPr>
            <a:lstStyle/>
            <a:p>
              <a:pPr algn="ctr"/>
              <a:r>
                <a:rPr lang="en-US" b="1" dirty="0">
                  <a:solidFill>
                    <a:srgbClr val="FF0000"/>
                  </a:solidFill>
                  <a:latin typeface="Roboto Slab"/>
                </a:rPr>
                <a:t>Cellulose Nanotechnology </a:t>
              </a:r>
            </a:p>
            <a:p>
              <a:pPr algn="ctr"/>
              <a:r>
                <a:rPr lang="en-US" b="1" dirty="0">
                  <a:solidFill>
                    <a:srgbClr val="FF0000"/>
                  </a:solidFill>
                  <a:latin typeface="Roboto Slab"/>
                </a:rPr>
                <a:t>Research Consortium</a:t>
              </a:r>
              <a:endParaRPr lang="en-US" b="1" i="0" dirty="0">
                <a:solidFill>
                  <a:srgbClr val="FF0000"/>
                </a:solidFill>
                <a:effectLst/>
                <a:latin typeface="Roboto Slab"/>
              </a:endParaRPr>
            </a:p>
          </p:txBody>
        </p:sp>
        <p:cxnSp>
          <p:nvCxnSpPr>
            <p:cNvPr id="120" name="Straight Connector 119">
              <a:extLst>
                <a:ext uri="{FF2B5EF4-FFF2-40B4-BE49-F238E27FC236}">
                  <a16:creationId xmlns:a16="http://schemas.microsoft.com/office/drawing/2014/main" id="{2FB2776D-28BC-4B13-8D18-9B418B538D02}"/>
                </a:ext>
              </a:extLst>
            </p:cNvPr>
            <p:cNvCxnSpPr>
              <a:cxnSpLocks/>
            </p:cNvCxnSpPr>
            <p:nvPr/>
          </p:nvCxnSpPr>
          <p:spPr>
            <a:xfrm>
              <a:off x="7974231" y="7556870"/>
              <a:ext cx="15240" cy="1815730"/>
            </a:xfrm>
            <a:prstGeom prst="line">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2271880-04A2-4780-BA0E-66CF1DE76E5E}"/>
                </a:ext>
              </a:extLst>
            </p:cNvPr>
            <p:cNvCxnSpPr>
              <a:cxnSpLocks/>
              <a:stCxn id="138" idx="4"/>
            </p:cNvCxnSpPr>
            <p:nvPr/>
          </p:nvCxnSpPr>
          <p:spPr>
            <a:xfrm flipH="1">
              <a:off x="3682996" y="7405038"/>
              <a:ext cx="1" cy="1415792"/>
            </a:xfrm>
            <a:prstGeom prst="line">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2D8C73D6-7A7A-4858-B758-5C3E5E89D3F2}"/>
                </a:ext>
              </a:extLst>
            </p:cNvPr>
            <p:cNvSpPr/>
            <p:nvPr/>
          </p:nvSpPr>
          <p:spPr>
            <a:xfrm>
              <a:off x="3606800" y="7257599"/>
              <a:ext cx="152393" cy="14743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51186D21-401E-4CD1-B183-F17BC00C172C}"/>
                </a:ext>
              </a:extLst>
            </p:cNvPr>
            <p:cNvSpPr/>
            <p:nvPr/>
          </p:nvSpPr>
          <p:spPr>
            <a:xfrm>
              <a:off x="3606800" y="8583631"/>
              <a:ext cx="152393" cy="1474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17129D0E-3091-482F-ABA5-EFA7A893B4F4}"/>
                </a:ext>
              </a:extLst>
            </p:cNvPr>
            <p:cNvSpPr/>
            <p:nvPr/>
          </p:nvSpPr>
          <p:spPr>
            <a:xfrm>
              <a:off x="3606800" y="8820830"/>
              <a:ext cx="152393" cy="14743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005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14D90F8-7AD0-4604-BEEB-CAD114D86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300" y="3333750"/>
            <a:ext cx="334298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FBEC6057-C94D-4B3E-992E-FF6108964C76}"/>
              </a:ext>
            </a:extLst>
          </p:cNvPr>
          <p:cNvSpPr txBox="1">
            <a:spLocks/>
          </p:cNvSpPr>
          <p:nvPr/>
        </p:nvSpPr>
        <p:spPr>
          <a:xfrm>
            <a:off x="517071" y="1238250"/>
            <a:ext cx="9546771" cy="4797431"/>
          </a:xfrm>
          <a:prstGeom prst="rect">
            <a:avLst/>
          </a:prstGeom>
        </p:spPr>
        <p:txBody>
          <a:bodyPr vert="horz" lIns="91440" tIns="45720" rIns="91440" bIns="45720" rtlCol="0">
            <a:normAutofit fontScale="77500" lnSpcReduction="20000"/>
          </a:bodyPr>
          <a:lstStyle>
            <a:lvl1pPr marL="342874" indent="-342874" algn="l" defTabSz="9143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5" indent="-228584" algn="l" defTabSz="9143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1"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3"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11"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00" dirty="0"/>
              <a:t>Sparingly soluble salts</a:t>
            </a:r>
          </a:p>
          <a:p>
            <a:pPr lvl="1">
              <a:buFont typeface="Wingdings" panose="05000000000000000000" pitchFamily="2" charset="2"/>
              <a:buChar char="Ø"/>
            </a:pPr>
            <a:r>
              <a:rPr lang="en-US" sz="3100" dirty="0"/>
              <a:t>Anions: </a:t>
            </a:r>
            <a:r>
              <a:rPr lang="en-US" sz="3100" dirty="0" err="1"/>
              <a:t>CO</a:t>
            </a:r>
            <a:r>
              <a:rPr lang="en-US" sz="3100" baseline="-25000" dirty="0" err="1"/>
              <a:t>3</a:t>
            </a:r>
            <a:r>
              <a:rPr lang="en-US" sz="3100" baseline="30000" dirty="0" err="1"/>
              <a:t>2</a:t>
            </a:r>
            <a:r>
              <a:rPr lang="en-US" sz="3100" baseline="30000" dirty="0"/>
              <a:t>-</a:t>
            </a:r>
            <a:r>
              <a:rPr lang="en-US" sz="3100" dirty="0"/>
              <a:t>, </a:t>
            </a:r>
            <a:r>
              <a:rPr lang="en-US" sz="3100" dirty="0" err="1"/>
              <a:t>SO</a:t>
            </a:r>
            <a:r>
              <a:rPr lang="en-US" sz="3100" baseline="-25000" dirty="0" err="1"/>
              <a:t>4</a:t>
            </a:r>
            <a:r>
              <a:rPr lang="en-US" sz="3100" baseline="30000" dirty="0" err="1"/>
              <a:t>2</a:t>
            </a:r>
            <a:r>
              <a:rPr lang="en-US" sz="3100" baseline="30000" dirty="0"/>
              <a:t>-</a:t>
            </a:r>
            <a:r>
              <a:rPr lang="en-US" sz="3100" dirty="0"/>
              <a:t>, …</a:t>
            </a:r>
          </a:p>
          <a:p>
            <a:pPr lvl="1">
              <a:buFont typeface="Wingdings" panose="05000000000000000000" pitchFamily="2" charset="2"/>
              <a:buChar char="Ø"/>
            </a:pPr>
            <a:r>
              <a:rPr lang="en-US" sz="3100" dirty="0"/>
              <a:t>Cations: </a:t>
            </a:r>
            <a:r>
              <a:rPr lang="en-US" sz="3100" dirty="0" err="1"/>
              <a:t>Ca</a:t>
            </a:r>
            <a:r>
              <a:rPr lang="en-US" sz="3100" baseline="30000" dirty="0" err="1"/>
              <a:t>2</a:t>
            </a:r>
            <a:r>
              <a:rPr lang="en-US" sz="3100" baseline="30000" dirty="0"/>
              <a:t>+</a:t>
            </a:r>
            <a:r>
              <a:rPr lang="en-US" sz="3100" dirty="0"/>
              <a:t>, </a:t>
            </a:r>
            <a:r>
              <a:rPr lang="en-US" sz="3100" dirty="0" err="1"/>
              <a:t>Mg</a:t>
            </a:r>
            <a:r>
              <a:rPr lang="en-US" sz="3100" baseline="30000" dirty="0" err="1"/>
              <a:t>2</a:t>
            </a:r>
            <a:r>
              <a:rPr lang="en-US" sz="3100" baseline="30000" dirty="0"/>
              <a:t>+</a:t>
            </a:r>
            <a:r>
              <a:rPr lang="en-US" sz="3100" dirty="0"/>
              <a:t>, </a:t>
            </a:r>
            <a:r>
              <a:rPr lang="en-US" sz="3100" dirty="0" err="1"/>
              <a:t>Ba</a:t>
            </a:r>
            <a:r>
              <a:rPr lang="en-US" sz="3100" baseline="30000" dirty="0" err="1"/>
              <a:t>2</a:t>
            </a:r>
            <a:r>
              <a:rPr lang="en-US" sz="3100" baseline="30000" dirty="0"/>
              <a:t>+</a:t>
            </a:r>
            <a:r>
              <a:rPr lang="en-US" sz="3100" dirty="0"/>
              <a:t>, …</a:t>
            </a:r>
          </a:p>
          <a:p>
            <a:pPr marL="502919" indent="-457200"/>
            <a:endParaRPr lang="en-US" dirty="0"/>
          </a:p>
          <a:p>
            <a:pPr marL="344488" indent="-344488"/>
            <a:r>
              <a:rPr lang="en-US" sz="3900" dirty="0"/>
              <a:t>Examples of affected operating units </a:t>
            </a:r>
          </a:p>
          <a:p>
            <a:pPr marL="749300" lvl="1" indent="-304800">
              <a:buFont typeface="Wingdings" panose="05000000000000000000" pitchFamily="2" charset="2"/>
              <a:buChar char="Ø"/>
            </a:pPr>
            <a:r>
              <a:rPr lang="en-US" sz="3100" dirty="0"/>
              <a:t>Cooling towers, digesters, evaporators, and heaters </a:t>
            </a:r>
          </a:p>
          <a:p>
            <a:pPr marL="902940" lvl="1" indent="-457200">
              <a:buFont typeface="Wingdings" panose="05000000000000000000" pitchFamily="2" charset="2"/>
              <a:buChar char="Ø"/>
            </a:pPr>
            <a:endParaRPr lang="en-US" sz="3100" dirty="0"/>
          </a:p>
          <a:p>
            <a:pPr marL="341313" indent="-341313"/>
            <a:r>
              <a:rPr lang="en-US" sz="3900" dirty="0"/>
              <a:t>Problems: </a:t>
            </a:r>
            <a:r>
              <a:rPr lang="en-US" sz="3100" dirty="0"/>
              <a:t>Fluid mechanics, heat and mass transfer</a:t>
            </a:r>
          </a:p>
          <a:p>
            <a:endParaRPr lang="en-US" sz="3100" dirty="0"/>
          </a:p>
          <a:p>
            <a:pPr marL="344488" indent="-344488"/>
            <a:r>
              <a:rPr lang="en-US" sz="3900" dirty="0"/>
              <a:t>Inhibition methods</a:t>
            </a:r>
          </a:p>
          <a:p>
            <a:pPr marL="749300" lvl="1" indent="-304800">
              <a:buFont typeface="Wingdings" panose="05000000000000000000" pitchFamily="2" charset="2"/>
              <a:buChar char="Ø"/>
            </a:pPr>
            <a:r>
              <a:rPr lang="en-US" sz="3100" dirty="0"/>
              <a:t>Acid treatment, ion exchange, macromolecular additives</a:t>
            </a:r>
          </a:p>
        </p:txBody>
      </p:sp>
      <p:sp>
        <p:nvSpPr>
          <p:cNvPr id="2" name="Title 1">
            <a:extLst>
              <a:ext uri="{FF2B5EF4-FFF2-40B4-BE49-F238E27FC236}">
                <a16:creationId xmlns:a16="http://schemas.microsoft.com/office/drawing/2014/main" id="{885334C5-697F-4C9E-97FC-D24AF9C04A32}"/>
              </a:ext>
            </a:extLst>
          </p:cNvPr>
          <p:cNvSpPr>
            <a:spLocks noGrp="1"/>
          </p:cNvSpPr>
          <p:nvPr>
            <p:ph type="title"/>
          </p:nvPr>
        </p:nvSpPr>
        <p:spPr>
          <a:xfrm>
            <a:off x="0" y="1"/>
            <a:ext cx="12191999" cy="822318"/>
          </a:xfrm>
        </p:spPr>
        <p:txBody>
          <a:bodyPr>
            <a:normAutofit/>
          </a:bodyPr>
          <a:lstStyle/>
          <a:p>
            <a:r>
              <a:rPr lang="en-US" sz="4000" dirty="0"/>
              <a:t>Part I: Scale inhibition</a:t>
            </a:r>
          </a:p>
        </p:txBody>
      </p:sp>
      <p:sp>
        <p:nvSpPr>
          <p:cNvPr id="4" name="Slide Number Placeholder 3">
            <a:extLst>
              <a:ext uri="{FF2B5EF4-FFF2-40B4-BE49-F238E27FC236}">
                <a16:creationId xmlns:a16="http://schemas.microsoft.com/office/drawing/2014/main" id="{27F46DC4-AF2E-4B08-AA04-264989A5270A}"/>
              </a:ext>
            </a:extLst>
          </p:cNvPr>
          <p:cNvSpPr>
            <a:spLocks noGrp="1"/>
          </p:cNvSpPr>
          <p:nvPr>
            <p:ph type="sldNum" sz="quarter" idx="12"/>
          </p:nvPr>
        </p:nvSpPr>
        <p:spPr>
          <a:xfrm>
            <a:off x="8737600" y="6356355"/>
            <a:ext cx="2844800" cy="365125"/>
          </a:xfrm>
        </p:spPr>
        <p:txBody>
          <a:bodyPr/>
          <a:lstStyle/>
          <a:p>
            <a:fld id="{B6F15528-21DE-4FAA-801E-634DDDAF4B2B}" type="slidenum">
              <a:rPr lang="en-US" smtClean="0"/>
              <a:pPr/>
              <a:t>19</a:t>
            </a:fld>
            <a:endParaRPr lang="en-US" dirty="0"/>
          </a:p>
        </p:txBody>
      </p:sp>
      <p:pic>
        <p:nvPicPr>
          <p:cNvPr id="5" name="Picture 3">
            <a:extLst>
              <a:ext uri="{FF2B5EF4-FFF2-40B4-BE49-F238E27FC236}">
                <a16:creationId xmlns:a16="http://schemas.microsoft.com/office/drawing/2014/main" id="{DEA046F1-5DAD-426E-8252-48F0A8155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6593" y="1170862"/>
            <a:ext cx="2891779" cy="165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30CFA660-60EC-4566-8679-DABA419DB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9087" y="1171325"/>
            <a:ext cx="1641320" cy="157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D9C95C08-643E-4165-81D6-AE9E1966E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2518" y="1167531"/>
            <a:ext cx="1561066" cy="1571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a:extLst>
              <a:ext uri="{FF2B5EF4-FFF2-40B4-BE49-F238E27FC236}">
                <a16:creationId xmlns:a16="http://schemas.microsoft.com/office/drawing/2014/main" id="{5081A021-23EF-4CC9-8F24-24100FD59EC7}"/>
              </a:ext>
            </a:extLst>
          </p:cNvPr>
          <p:cNvCxnSpPr/>
          <p:nvPr/>
        </p:nvCxnSpPr>
        <p:spPr>
          <a:xfrm>
            <a:off x="6600562" y="1953392"/>
            <a:ext cx="53340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86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966" y="1253331"/>
            <a:ext cx="10321834" cy="437357"/>
          </a:xfrm>
        </p:spPr>
        <p:txBody>
          <a:bodyPr>
            <a:normAutofit fontScale="90000"/>
          </a:bodyPr>
          <a:lstStyle/>
          <a:p>
            <a:r>
              <a:rPr lang="en-US" dirty="0">
                <a:solidFill>
                  <a:srgbClr val="800000"/>
                </a:solidFill>
              </a:rPr>
              <a:t>This Webinar Is Hosted By</a:t>
            </a:r>
          </a:p>
        </p:txBody>
      </p:sp>
      <p:sp>
        <p:nvSpPr>
          <p:cNvPr id="3" name="Content Placeholder 2"/>
          <p:cNvSpPr>
            <a:spLocks noGrp="1"/>
          </p:cNvSpPr>
          <p:nvPr>
            <p:ph idx="1"/>
          </p:nvPr>
        </p:nvSpPr>
        <p:spPr>
          <a:xfrm>
            <a:off x="2862942" y="2506662"/>
            <a:ext cx="10515600" cy="4351338"/>
          </a:xfrm>
        </p:spPr>
        <p:txBody>
          <a:bodyPr/>
          <a:lstStyle/>
          <a:p>
            <a:endParaRPr lang="en-US" dirty="0"/>
          </a:p>
        </p:txBody>
      </p:sp>
      <p:sp>
        <p:nvSpPr>
          <p:cNvPr id="4" name="Slide Number Placeholder 3"/>
          <p:cNvSpPr>
            <a:spLocks noGrp="1"/>
          </p:cNvSpPr>
          <p:nvPr>
            <p:ph type="sldNum" sz="quarter" idx="12"/>
          </p:nvPr>
        </p:nvSpPr>
        <p:spPr/>
        <p:txBody>
          <a:bodyPr/>
          <a:lstStyle/>
          <a:p>
            <a:fld id="{602385D1-9165-4EF5-983A-AEFD30F851C3}" type="slidenum">
              <a:rPr lang="en-US" smtClean="0"/>
              <a:t>2</a:t>
            </a:fld>
            <a:endParaRPr lang="en-US" dirty="0"/>
          </a:p>
        </p:txBody>
      </p:sp>
      <p:pic>
        <p:nvPicPr>
          <p:cNvPr id="5" name="Content Placeholder 4"/>
          <p:cNvPicPr>
            <a:picLocks noChangeAspect="1"/>
          </p:cNvPicPr>
          <p:nvPr/>
        </p:nvPicPr>
        <p:blipFill>
          <a:blip r:embed="rId2" cstate="email">
            <a:extLst>
              <a:ext uri="{28A0092B-C50C-407E-A947-70E740481C1C}">
                <a14:useLocalDpi xmlns:a14="http://schemas.microsoft.com/office/drawing/2010/main"/>
              </a:ext>
            </a:extLst>
          </a:blip>
          <a:srcRect t="-20926" b="-20926"/>
          <a:stretch>
            <a:fillRect/>
          </a:stretch>
        </p:blipFill>
        <p:spPr>
          <a:xfrm>
            <a:off x="3198223" y="1974668"/>
            <a:ext cx="4385733" cy="2042812"/>
          </a:xfrm>
          <a:prstGeom prst="rect">
            <a:avLst/>
          </a:prstGeom>
        </p:spPr>
      </p:pic>
      <p:sp>
        <p:nvSpPr>
          <p:cNvPr id="6" name="TextBox 5"/>
          <p:cNvSpPr txBox="1"/>
          <p:nvPr/>
        </p:nvSpPr>
        <p:spPr>
          <a:xfrm>
            <a:off x="3198223" y="4017480"/>
            <a:ext cx="4639491" cy="1908215"/>
          </a:xfrm>
          <a:prstGeom prst="rect">
            <a:avLst/>
          </a:prstGeom>
          <a:noFill/>
        </p:spPr>
        <p:txBody>
          <a:bodyPr wrap="square" rtlCol="0">
            <a:spAutoFit/>
          </a:bodyPr>
          <a:lstStyle/>
          <a:p>
            <a:pPr algn="ctr"/>
            <a:r>
              <a:rPr lang="en-US" dirty="0">
                <a:solidFill>
                  <a:schemeClr val="bg1"/>
                </a:solidFill>
              </a:rPr>
              <a:t>ATE Central acts as an information Hub for the National Science Foundation ATE Grantee Community </a:t>
            </a:r>
          </a:p>
          <a:p>
            <a:endParaRPr lang="en-US" sz="3200" dirty="0">
              <a:solidFill>
                <a:schemeClr val="bg1"/>
              </a:solidFill>
            </a:endParaRPr>
          </a:p>
          <a:p>
            <a:pPr algn="ctr"/>
            <a:r>
              <a:rPr lang="en-US" sz="3200" dirty="0">
                <a:solidFill>
                  <a:schemeClr val="bg1"/>
                </a:solidFill>
              </a:rPr>
              <a:t>atecentral.net/webinars</a:t>
            </a:r>
          </a:p>
        </p:txBody>
      </p:sp>
    </p:spTree>
    <p:extLst>
      <p:ext uri="{BB962C8B-B14F-4D97-AF65-F5344CB8AC3E}">
        <p14:creationId xmlns:p14="http://schemas.microsoft.com/office/powerpoint/2010/main" val="160015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E41EE2-68A4-45A4-84A2-D7CAED2E2C75}"/>
              </a:ext>
            </a:extLst>
          </p:cNvPr>
          <p:cNvPicPr>
            <a:picLocks noChangeAspect="1"/>
          </p:cNvPicPr>
          <p:nvPr/>
        </p:nvPicPr>
        <p:blipFill>
          <a:blip r:embed="rId2"/>
          <a:stretch>
            <a:fillRect/>
          </a:stretch>
        </p:blipFill>
        <p:spPr>
          <a:xfrm>
            <a:off x="6094796" y="3049902"/>
            <a:ext cx="5579090" cy="3108960"/>
          </a:xfrm>
          <a:prstGeom prst="rect">
            <a:avLst/>
          </a:prstGeom>
        </p:spPr>
      </p:pic>
      <p:sp>
        <p:nvSpPr>
          <p:cNvPr id="3" name="Content Placeholder 2"/>
          <p:cNvSpPr>
            <a:spLocks noGrp="1"/>
          </p:cNvSpPr>
          <p:nvPr>
            <p:ph idx="1"/>
          </p:nvPr>
        </p:nvSpPr>
        <p:spPr>
          <a:xfrm>
            <a:off x="609600" y="898112"/>
            <a:ext cx="10972800" cy="5228056"/>
          </a:xfrm>
        </p:spPr>
        <p:txBody>
          <a:bodyPr>
            <a:normAutofit/>
          </a:bodyPr>
          <a:lstStyle/>
          <a:p>
            <a:r>
              <a:rPr lang="en-US" sz="2800" dirty="0"/>
              <a:t>Most of the </a:t>
            </a:r>
            <a:r>
              <a:rPr lang="en-US" sz="2800" dirty="0" err="1"/>
              <a:t>antiscalants</a:t>
            </a:r>
            <a:r>
              <a:rPr lang="en-US" sz="2800" dirty="0"/>
              <a:t> are not biodegradable</a:t>
            </a:r>
          </a:p>
          <a:p>
            <a:r>
              <a:rPr lang="en-US" sz="2800" dirty="0"/>
              <a:t>Their backbone is toxic</a:t>
            </a:r>
          </a:p>
          <a:p>
            <a:r>
              <a:rPr lang="en-US" sz="2800" dirty="0"/>
              <a:t>They comprise </a:t>
            </a:r>
            <a:r>
              <a:rPr lang="en-US" sz="2800" dirty="0">
                <a:solidFill>
                  <a:srgbClr val="FF0000"/>
                </a:solidFill>
              </a:rPr>
              <a:t>phosphorus</a:t>
            </a:r>
            <a:r>
              <a:rPr lang="en-US" sz="2800" dirty="0"/>
              <a:t> and </a:t>
            </a:r>
            <a:r>
              <a:rPr lang="en-US" sz="2800" dirty="0">
                <a:solidFill>
                  <a:srgbClr val="FF0000"/>
                </a:solidFill>
              </a:rPr>
              <a:t>nitrogen</a:t>
            </a:r>
            <a:r>
              <a:rPr lang="en-US" sz="2800" dirty="0"/>
              <a:t> </a:t>
            </a:r>
          </a:p>
          <a:p>
            <a:r>
              <a:rPr lang="en-US" sz="2800" dirty="0"/>
              <a:t>Their functional groups result in </a:t>
            </a:r>
            <a:r>
              <a:rPr lang="en-US" sz="2800" dirty="0">
                <a:solidFill>
                  <a:srgbClr val="FF0000"/>
                </a:solidFill>
              </a:rPr>
              <a:t>eutrophication</a:t>
            </a:r>
            <a:endParaRPr lang="en-US" sz="2800" dirty="0"/>
          </a:p>
          <a:p>
            <a:endParaRPr lang="en-US" sz="2000" dirty="0"/>
          </a:p>
        </p:txBody>
      </p:sp>
      <p:pic>
        <p:nvPicPr>
          <p:cNvPr id="6" name="Picture 5"/>
          <p:cNvPicPr>
            <a:picLocks noChangeAspect="1"/>
          </p:cNvPicPr>
          <p:nvPr/>
        </p:nvPicPr>
        <p:blipFill>
          <a:blip r:embed="rId3"/>
          <a:stretch>
            <a:fillRect/>
          </a:stretch>
        </p:blipFill>
        <p:spPr>
          <a:xfrm>
            <a:off x="8351901" y="998268"/>
            <a:ext cx="2234491" cy="2286000"/>
          </a:xfrm>
          <a:prstGeom prst="rect">
            <a:avLst/>
          </a:prstGeom>
        </p:spPr>
      </p:pic>
      <p:pic>
        <p:nvPicPr>
          <p:cNvPr id="4" name="Picture 3"/>
          <p:cNvPicPr>
            <a:picLocks noChangeAspect="1"/>
          </p:cNvPicPr>
          <p:nvPr/>
        </p:nvPicPr>
        <p:blipFill>
          <a:blip r:embed="rId4"/>
          <a:stretch>
            <a:fillRect/>
          </a:stretch>
        </p:blipFill>
        <p:spPr>
          <a:xfrm>
            <a:off x="1011905" y="3009680"/>
            <a:ext cx="4680586" cy="2377440"/>
          </a:xfrm>
          <a:prstGeom prst="rect">
            <a:avLst/>
          </a:prstGeom>
        </p:spPr>
      </p:pic>
      <p:sp>
        <p:nvSpPr>
          <p:cNvPr id="5" name="Rectangle 4"/>
          <p:cNvSpPr/>
          <p:nvPr/>
        </p:nvSpPr>
        <p:spPr>
          <a:xfrm>
            <a:off x="1143000" y="5419814"/>
            <a:ext cx="4316551" cy="739048"/>
          </a:xfrm>
          <a:prstGeom prst="rect">
            <a:avLst/>
          </a:prstGeom>
        </p:spPr>
        <p:txBody>
          <a:bodyPr wrap="square">
            <a:spAutoFit/>
          </a:bodyPr>
          <a:lstStyle/>
          <a:p>
            <a:pPr algn="just"/>
            <a:r>
              <a:rPr lang="en-US" sz="1401" dirty="0"/>
              <a:t>Canadian Water Quality Guidelines for the Protection of Aquatic Life, Canadian Council of Ministers of the Environment, 2004.</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20</a:t>
            </a:fld>
            <a:endParaRPr lang="en-US"/>
          </a:p>
        </p:txBody>
      </p:sp>
      <p:sp>
        <p:nvSpPr>
          <p:cNvPr id="8" name="Title 1">
            <a:extLst>
              <a:ext uri="{FF2B5EF4-FFF2-40B4-BE49-F238E27FC236}">
                <a16:creationId xmlns:a16="http://schemas.microsoft.com/office/drawing/2014/main" id="{65AA791E-B084-4F07-AC16-F832B79B64A2}"/>
              </a:ext>
            </a:extLst>
          </p:cNvPr>
          <p:cNvSpPr txBox="1">
            <a:spLocks/>
          </p:cNvSpPr>
          <p:nvPr/>
        </p:nvSpPr>
        <p:spPr>
          <a:xfrm>
            <a:off x="1" y="0"/>
            <a:ext cx="12191998" cy="898111"/>
          </a:xfrm>
          <a:prstGeom prst="rect">
            <a:avLst/>
          </a:prstGeom>
        </p:spPr>
        <p:txBody>
          <a:bodyPr vert="horz" lIns="91440" tIns="45720" rIns="91440" bIns="45720" rtlCol="0" anchor="ctr">
            <a:normAutofit fontScale="97500"/>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4000" dirty="0"/>
              <a:t>Drawbacks of current macromolecular </a:t>
            </a:r>
            <a:r>
              <a:rPr lang="en-US" sz="4000" dirty="0" err="1"/>
              <a:t>antiscalants</a:t>
            </a:r>
            <a:endParaRPr lang="en-US" sz="4000" dirty="0"/>
          </a:p>
        </p:txBody>
      </p:sp>
      <p:sp>
        <p:nvSpPr>
          <p:cNvPr id="10" name="Rectangle 9">
            <a:extLst>
              <a:ext uri="{FF2B5EF4-FFF2-40B4-BE49-F238E27FC236}">
                <a16:creationId xmlns:a16="http://schemas.microsoft.com/office/drawing/2014/main" id="{DC034EEB-513C-4BE0-904A-17E430D5EF3A}"/>
              </a:ext>
            </a:extLst>
          </p:cNvPr>
          <p:cNvSpPr/>
          <p:nvPr/>
        </p:nvSpPr>
        <p:spPr>
          <a:xfrm>
            <a:off x="4552348" y="4949547"/>
            <a:ext cx="1125629" cy="369332"/>
          </a:xfrm>
          <a:prstGeom prst="rect">
            <a:avLst/>
          </a:prstGeom>
        </p:spPr>
        <p:txBody>
          <a:bodyPr wrap="none">
            <a:spAutoFit/>
          </a:bodyPr>
          <a:lstStyle/>
          <a:p>
            <a:r>
              <a:rPr lang="en-US" dirty="0">
                <a:solidFill>
                  <a:srgbClr val="FF0000"/>
                </a:solidFill>
              </a:rPr>
              <a:t>= </a:t>
            </a:r>
            <a:r>
              <a:rPr lang="en-US" b="1" dirty="0">
                <a:solidFill>
                  <a:srgbClr val="FF0000"/>
                </a:solidFill>
              </a:rPr>
              <a:t>0.1 ppm</a:t>
            </a:r>
            <a:endParaRPr lang="en-US" b="1" dirty="0"/>
          </a:p>
        </p:txBody>
      </p:sp>
    </p:spTree>
    <p:extLst>
      <p:ext uri="{BB962C8B-B14F-4D97-AF65-F5344CB8AC3E}">
        <p14:creationId xmlns:p14="http://schemas.microsoft.com/office/powerpoint/2010/main" val="1066862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8FE23-84B6-45BF-9C21-59EF8514FB1E}"/>
              </a:ext>
            </a:extLst>
          </p:cNvPr>
          <p:cNvSpPr>
            <a:spLocks noGrp="1"/>
          </p:cNvSpPr>
          <p:nvPr>
            <p:ph type="sldNum" sz="quarter" idx="12"/>
          </p:nvPr>
        </p:nvSpPr>
        <p:spPr/>
        <p:txBody>
          <a:bodyPr/>
          <a:lstStyle/>
          <a:p>
            <a:fld id="{B6F15528-21DE-4FAA-801E-634DDDAF4B2B}" type="slidenum">
              <a:rPr lang="en-US" smtClean="0"/>
              <a:pPr/>
              <a:t>21</a:t>
            </a:fld>
            <a:endParaRPr lang="en-US"/>
          </a:p>
        </p:txBody>
      </p:sp>
      <p:pic>
        <p:nvPicPr>
          <p:cNvPr id="9" name="Picture 8">
            <a:extLst>
              <a:ext uri="{FF2B5EF4-FFF2-40B4-BE49-F238E27FC236}">
                <a16:creationId xmlns:a16="http://schemas.microsoft.com/office/drawing/2014/main" id="{58781ED1-F5E7-488C-AE21-F1AE0B3ABD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5905" y="1160572"/>
            <a:ext cx="5079205" cy="4561848"/>
          </a:xfrm>
          <a:prstGeom prst="rect">
            <a:avLst/>
          </a:prstGeom>
        </p:spPr>
      </p:pic>
      <p:grpSp>
        <p:nvGrpSpPr>
          <p:cNvPr id="6" name="Group 5">
            <a:extLst>
              <a:ext uri="{FF2B5EF4-FFF2-40B4-BE49-F238E27FC236}">
                <a16:creationId xmlns:a16="http://schemas.microsoft.com/office/drawing/2014/main" id="{FB65787A-D2DB-4CF9-8716-E18FB06309F6}"/>
              </a:ext>
            </a:extLst>
          </p:cNvPr>
          <p:cNvGrpSpPr/>
          <p:nvPr/>
        </p:nvGrpSpPr>
        <p:grpSpPr>
          <a:xfrm>
            <a:off x="7444419" y="890934"/>
            <a:ext cx="3571724" cy="2651760"/>
            <a:chOff x="7051926" y="1264529"/>
            <a:chExt cx="3571724" cy="2651760"/>
          </a:xfrm>
        </p:grpSpPr>
        <p:pic>
          <p:nvPicPr>
            <p:cNvPr id="15" name="Picture 14">
              <a:extLst>
                <a:ext uri="{FF2B5EF4-FFF2-40B4-BE49-F238E27FC236}">
                  <a16:creationId xmlns:a16="http://schemas.microsoft.com/office/drawing/2014/main" id="{9E090ED0-DAF8-4388-9CDC-A51EBC7910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576" t="22222" r="4636" b="36666"/>
            <a:stretch/>
          </p:blipFill>
          <p:spPr>
            <a:xfrm>
              <a:off x="7051926" y="1264529"/>
              <a:ext cx="3571724" cy="2651760"/>
            </a:xfrm>
            <a:prstGeom prst="rect">
              <a:avLst/>
            </a:prstGeom>
          </p:spPr>
        </p:pic>
        <p:sp>
          <p:nvSpPr>
            <p:cNvPr id="16" name="Rectangle 15">
              <a:extLst>
                <a:ext uri="{FF2B5EF4-FFF2-40B4-BE49-F238E27FC236}">
                  <a16:creationId xmlns:a16="http://schemas.microsoft.com/office/drawing/2014/main" id="{1F11DE49-EDAE-4741-9D22-866380412BD6}"/>
                </a:ext>
              </a:extLst>
            </p:cNvPr>
            <p:cNvSpPr/>
            <p:nvPr/>
          </p:nvSpPr>
          <p:spPr>
            <a:xfrm>
              <a:off x="7836139" y="1409616"/>
              <a:ext cx="2349723" cy="1409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7" name="Rectangle 16">
              <a:extLst>
                <a:ext uri="{FF2B5EF4-FFF2-40B4-BE49-F238E27FC236}">
                  <a16:creationId xmlns:a16="http://schemas.microsoft.com/office/drawing/2014/main" id="{DE4E610D-BA34-4E6C-8A59-60DC71641D3C}"/>
                </a:ext>
              </a:extLst>
            </p:cNvPr>
            <p:cNvSpPr/>
            <p:nvPr/>
          </p:nvSpPr>
          <p:spPr>
            <a:xfrm>
              <a:off x="7911681" y="1702638"/>
              <a:ext cx="2070524" cy="1409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8" name="Rectangle 17">
              <a:extLst>
                <a:ext uri="{FF2B5EF4-FFF2-40B4-BE49-F238E27FC236}">
                  <a16:creationId xmlns:a16="http://schemas.microsoft.com/office/drawing/2014/main" id="{F36C5DE9-005B-4ECF-9DF5-8439F6CD1314}"/>
                </a:ext>
              </a:extLst>
            </p:cNvPr>
            <p:cNvSpPr/>
            <p:nvPr/>
          </p:nvSpPr>
          <p:spPr>
            <a:xfrm>
              <a:off x="8064873" y="1827316"/>
              <a:ext cx="2013063" cy="1409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Rectangle 18">
              <a:extLst>
                <a:ext uri="{FF2B5EF4-FFF2-40B4-BE49-F238E27FC236}">
                  <a16:creationId xmlns:a16="http://schemas.microsoft.com/office/drawing/2014/main" id="{611329CF-1012-47D2-8DF6-792B3800917D}"/>
                </a:ext>
              </a:extLst>
            </p:cNvPr>
            <p:cNvSpPr/>
            <p:nvPr/>
          </p:nvSpPr>
          <p:spPr>
            <a:xfrm>
              <a:off x="8112740" y="1924751"/>
              <a:ext cx="2013063" cy="1437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0" name="Rectangle 19">
              <a:extLst>
                <a:ext uri="{FF2B5EF4-FFF2-40B4-BE49-F238E27FC236}">
                  <a16:creationId xmlns:a16="http://schemas.microsoft.com/office/drawing/2014/main" id="{10CE757B-E938-4B73-B1D8-26EDDE9060E7}"/>
                </a:ext>
              </a:extLst>
            </p:cNvPr>
            <p:cNvSpPr/>
            <p:nvPr/>
          </p:nvSpPr>
          <p:spPr>
            <a:xfrm>
              <a:off x="8361666" y="2002302"/>
              <a:ext cx="2013063" cy="1421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2" name="Rectangle 21">
              <a:extLst>
                <a:ext uri="{FF2B5EF4-FFF2-40B4-BE49-F238E27FC236}">
                  <a16:creationId xmlns:a16="http://schemas.microsoft.com/office/drawing/2014/main" id="{F2B8BB1F-E1C0-4EA3-86BD-87D9C1992315}"/>
                </a:ext>
              </a:extLst>
            </p:cNvPr>
            <p:cNvSpPr/>
            <p:nvPr/>
          </p:nvSpPr>
          <p:spPr>
            <a:xfrm>
              <a:off x="7671381" y="1567601"/>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3" name="Rectangle 22">
              <a:extLst>
                <a:ext uri="{FF2B5EF4-FFF2-40B4-BE49-F238E27FC236}">
                  <a16:creationId xmlns:a16="http://schemas.microsoft.com/office/drawing/2014/main" id="{4F7B93A1-8860-43FA-A558-1B2D67774046}"/>
                </a:ext>
              </a:extLst>
            </p:cNvPr>
            <p:cNvSpPr/>
            <p:nvPr/>
          </p:nvSpPr>
          <p:spPr>
            <a:xfrm>
              <a:off x="7692731" y="1682230"/>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4" name="Rectangle 23">
              <a:extLst>
                <a:ext uri="{FF2B5EF4-FFF2-40B4-BE49-F238E27FC236}">
                  <a16:creationId xmlns:a16="http://schemas.microsoft.com/office/drawing/2014/main" id="{0759B17E-E453-4467-842F-ABEE12ADADB7}"/>
                </a:ext>
              </a:extLst>
            </p:cNvPr>
            <p:cNvSpPr/>
            <p:nvPr/>
          </p:nvSpPr>
          <p:spPr>
            <a:xfrm>
              <a:off x="7714599" y="1814770"/>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5" name="Rectangle 24">
              <a:extLst>
                <a:ext uri="{FF2B5EF4-FFF2-40B4-BE49-F238E27FC236}">
                  <a16:creationId xmlns:a16="http://schemas.microsoft.com/office/drawing/2014/main" id="{AD94FE22-D60D-4617-A7F6-AD2CD81CF268}"/>
                </a:ext>
              </a:extLst>
            </p:cNvPr>
            <p:cNvSpPr/>
            <p:nvPr/>
          </p:nvSpPr>
          <p:spPr>
            <a:xfrm>
              <a:off x="7710160" y="1764881"/>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6" name="Rectangle 25">
              <a:extLst>
                <a:ext uri="{FF2B5EF4-FFF2-40B4-BE49-F238E27FC236}">
                  <a16:creationId xmlns:a16="http://schemas.microsoft.com/office/drawing/2014/main" id="{CD805F3D-4439-41B4-9F46-2B6B19CBCB63}"/>
                </a:ext>
              </a:extLst>
            </p:cNvPr>
            <p:cNvSpPr/>
            <p:nvPr/>
          </p:nvSpPr>
          <p:spPr>
            <a:xfrm>
              <a:off x="7782525" y="1967277"/>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7" name="Rectangle 26">
              <a:extLst>
                <a:ext uri="{FF2B5EF4-FFF2-40B4-BE49-F238E27FC236}">
                  <a16:creationId xmlns:a16="http://schemas.microsoft.com/office/drawing/2014/main" id="{97CDE406-426F-4ADC-A22F-A448E792F126}"/>
                </a:ext>
              </a:extLst>
            </p:cNvPr>
            <p:cNvSpPr/>
            <p:nvPr/>
          </p:nvSpPr>
          <p:spPr>
            <a:xfrm>
              <a:off x="7803761" y="2045602"/>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8" name="Rectangle 27">
              <a:extLst>
                <a:ext uri="{FF2B5EF4-FFF2-40B4-BE49-F238E27FC236}">
                  <a16:creationId xmlns:a16="http://schemas.microsoft.com/office/drawing/2014/main" id="{6FA53AB3-835D-4DA3-8139-FBEB0F2BA619}"/>
                </a:ext>
              </a:extLst>
            </p:cNvPr>
            <p:cNvSpPr/>
            <p:nvPr/>
          </p:nvSpPr>
          <p:spPr>
            <a:xfrm>
              <a:off x="7794253" y="2114493"/>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9" name="Rectangle 28">
              <a:extLst>
                <a:ext uri="{FF2B5EF4-FFF2-40B4-BE49-F238E27FC236}">
                  <a16:creationId xmlns:a16="http://schemas.microsoft.com/office/drawing/2014/main" id="{3349FB68-39E7-42B8-B1FA-2327BEE948F7}"/>
                </a:ext>
              </a:extLst>
            </p:cNvPr>
            <p:cNvSpPr/>
            <p:nvPr/>
          </p:nvSpPr>
          <p:spPr>
            <a:xfrm>
              <a:off x="7653603" y="1505373"/>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0" name="Rectangle 29">
              <a:extLst>
                <a:ext uri="{FF2B5EF4-FFF2-40B4-BE49-F238E27FC236}">
                  <a16:creationId xmlns:a16="http://schemas.microsoft.com/office/drawing/2014/main" id="{F177E9E3-7DBC-4A68-84F8-A3176F21A547}"/>
                </a:ext>
              </a:extLst>
            </p:cNvPr>
            <p:cNvSpPr/>
            <p:nvPr/>
          </p:nvSpPr>
          <p:spPr>
            <a:xfrm>
              <a:off x="7682056" y="1593208"/>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1" name="Rectangle 30">
              <a:extLst>
                <a:ext uri="{FF2B5EF4-FFF2-40B4-BE49-F238E27FC236}">
                  <a16:creationId xmlns:a16="http://schemas.microsoft.com/office/drawing/2014/main" id="{1F5E824D-8A48-4929-B49B-F3E5DEA9AC1D}"/>
                </a:ext>
              </a:extLst>
            </p:cNvPr>
            <p:cNvSpPr/>
            <p:nvPr/>
          </p:nvSpPr>
          <p:spPr>
            <a:xfrm>
              <a:off x="7742691" y="1928140"/>
              <a:ext cx="390857" cy="34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Rectangle 38">
              <a:extLst>
                <a:ext uri="{FF2B5EF4-FFF2-40B4-BE49-F238E27FC236}">
                  <a16:creationId xmlns:a16="http://schemas.microsoft.com/office/drawing/2014/main" id="{F76ECB03-764C-42C0-A2AC-9C71DC90D1B0}"/>
                </a:ext>
              </a:extLst>
            </p:cNvPr>
            <p:cNvSpPr/>
            <p:nvPr/>
          </p:nvSpPr>
          <p:spPr>
            <a:xfrm>
              <a:off x="8349760" y="3470135"/>
              <a:ext cx="201306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0" name="Rectangle 39">
              <a:extLst>
                <a:ext uri="{FF2B5EF4-FFF2-40B4-BE49-F238E27FC236}">
                  <a16:creationId xmlns:a16="http://schemas.microsoft.com/office/drawing/2014/main" id="{6C38D7A3-A5D2-4AF4-B9EE-180C226E8F47}"/>
                </a:ext>
              </a:extLst>
            </p:cNvPr>
            <p:cNvSpPr/>
            <p:nvPr/>
          </p:nvSpPr>
          <p:spPr>
            <a:xfrm>
              <a:off x="8349760" y="3354498"/>
              <a:ext cx="12700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1" name="Rectangle 40">
              <a:extLst>
                <a:ext uri="{FF2B5EF4-FFF2-40B4-BE49-F238E27FC236}">
                  <a16:creationId xmlns:a16="http://schemas.microsoft.com/office/drawing/2014/main" id="{74230FB7-599A-4353-880D-33BBCC594301}"/>
                </a:ext>
              </a:extLst>
            </p:cNvPr>
            <p:cNvSpPr/>
            <p:nvPr/>
          </p:nvSpPr>
          <p:spPr>
            <a:xfrm>
              <a:off x="8311664" y="3341131"/>
              <a:ext cx="12700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2" name="Rectangle 41">
              <a:extLst>
                <a:ext uri="{FF2B5EF4-FFF2-40B4-BE49-F238E27FC236}">
                  <a16:creationId xmlns:a16="http://schemas.microsoft.com/office/drawing/2014/main" id="{02B16E3F-A912-42E7-84FC-F8F34AD36325}"/>
                </a:ext>
              </a:extLst>
            </p:cNvPr>
            <p:cNvSpPr/>
            <p:nvPr/>
          </p:nvSpPr>
          <p:spPr>
            <a:xfrm>
              <a:off x="8352931" y="3378027"/>
              <a:ext cx="12700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3" name="Rectangle 42">
              <a:extLst>
                <a:ext uri="{FF2B5EF4-FFF2-40B4-BE49-F238E27FC236}">
                  <a16:creationId xmlns:a16="http://schemas.microsoft.com/office/drawing/2014/main" id="{AB79CA5E-15F3-4FBF-963E-428EF49A44D8}"/>
                </a:ext>
              </a:extLst>
            </p:cNvPr>
            <p:cNvSpPr/>
            <p:nvPr/>
          </p:nvSpPr>
          <p:spPr>
            <a:xfrm>
              <a:off x="7786762" y="2415393"/>
              <a:ext cx="390857" cy="52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5" name="Rectangle 44">
              <a:extLst>
                <a:ext uri="{FF2B5EF4-FFF2-40B4-BE49-F238E27FC236}">
                  <a16:creationId xmlns:a16="http://schemas.microsoft.com/office/drawing/2014/main" id="{4DCB584C-BFE2-4C46-AD07-2FBEF13B1E67}"/>
                </a:ext>
              </a:extLst>
            </p:cNvPr>
            <p:cNvSpPr/>
            <p:nvPr/>
          </p:nvSpPr>
          <p:spPr>
            <a:xfrm>
              <a:off x="7661626" y="3197756"/>
              <a:ext cx="112197" cy="156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sp>
        <p:nvSpPr>
          <p:cNvPr id="32" name="Title 1">
            <a:extLst>
              <a:ext uri="{FF2B5EF4-FFF2-40B4-BE49-F238E27FC236}">
                <a16:creationId xmlns:a16="http://schemas.microsoft.com/office/drawing/2014/main" id="{AB32E6B4-80F9-406C-8F83-4BADFB063682}"/>
              </a:ext>
            </a:extLst>
          </p:cNvPr>
          <p:cNvSpPr txBox="1">
            <a:spLocks/>
          </p:cNvSpPr>
          <p:nvPr/>
        </p:nvSpPr>
        <p:spPr>
          <a:xfrm>
            <a:off x="1" y="0"/>
            <a:ext cx="12191998" cy="1325565"/>
          </a:xfrm>
          <a:prstGeom prst="rect">
            <a:avLst/>
          </a:prstGeom>
        </p:spPr>
        <p:txBody>
          <a:bodyPr vert="horz" lIns="91440" tIns="45720" rIns="91440" bIns="45720" rtlCol="0" anchor="ctr">
            <a:normAutofit fontScale="97500"/>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4000" dirty="0"/>
              <a:t>Simulated industrial scale formation</a:t>
            </a:r>
            <a:br>
              <a:rPr lang="en-US" sz="4000" dirty="0"/>
            </a:br>
            <a:endParaRPr lang="en-US" sz="4000" dirty="0"/>
          </a:p>
        </p:txBody>
      </p:sp>
      <p:sp>
        <p:nvSpPr>
          <p:cNvPr id="7" name="Rectangle 6">
            <a:extLst>
              <a:ext uri="{FF2B5EF4-FFF2-40B4-BE49-F238E27FC236}">
                <a16:creationId xmlns:a16="http://schemas.microsoft.com/office/drawing/2014/main" id="{5EA52A8D-1692-4AEF-B3B7-01894C38F5C4}"/>
              </a:ext>
            </a:extLst>
          </p:cNvPr>
          <p:cNvSpPr/>
          <p:nvPr/>
        </p:nvSpPr>
        <p:spPr>
          <a:xfrm>
            <a:off x="2215042" y="2709329"/>
            <a:ext cx="1556061" cy="16667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81E51E9-89D4-4779-B9EE-68C3872D612C}"/>
              </a:ext>
            </a:extLst>
          </p:cNvPr>
          <p:cNvCxnSpPr>
            <a:cxnSpLocks/>
          </p:cNvCxnSpPr>
          <p:nvPr/>
        </p:nvCxnSpPr>
        <p:spPr>
          <a:xfrm flipV="1">
            <a:off x="2215042" y="901892"/>
            <a:ext cx="3277253" cy="1807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663A708-B254-498B-AE22-CFDBBDA92628}"/>
              </a:ext>
            </a:extLst>
          </p:cNvPr>
          <p:cNvCxnSpPr>
            <a:cxnSpLocks/>
          </p:cNvCxnSpPr>
          <p:nvPr/>
        </p:nvCxnSpPr>
        <p:spPr>
          <a:xfrm flipV="1">
            <a:off x="3771103" y="3227334"/>
            <a:ext cx="1828801" cy="11487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D4F987D-3085-49F5-A92E-A583D6699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77644" y="1191160"/>
            <a:ext cx="2448475" cy="1828800"/>
          </a:xfrm>
          <a:prstGeom prst="rect">
            <a:avLst/>
          </a:prstGeom>
        </p:spPr>
      </p:pic>
      <p:pic>
        <p:nvPicPr>
          <p:cNvPr id="12" name="Picture 11">
            <a:extLst>
              <a:ext uri="{FF2B5EF4-FFF2-40B4-BE49-F238E27FC236}">
                <a16:creationId xmlns:a16="http://schemas.microsoft.com/office/drawing/2014/main" id="{6BCE8DD3-8FB4-4555-9A2D-7B4149169C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299" b="94253" l="1114" r="98886">
                        <a14:foregroundMark x1="1559" y1="4598" x2="13140" y2="65517"/>
                        <a14:foregroundMark x1="13140" y1="65517" x2="31403" y2="78161"/>
                        <a14:foregroundMark x1="31403" y1="78161" x2="67929" y2="71264"/>
                        <a14:foregroundMark x1="67929" y1="71264" x2="95991" y2="91954"/>
                        <a14:foregroundMark x1="89532" y1="87356" x2="18931" y2="71264"/>
                        <a14:foregroundMark x1="1559" y1="5747" x2="1114" y2="2299"/>
                        <a14:foregroundMark x1="10245" y1="50575" x2="16481" y2="65517"/>
                        <a14:foregroundMark x1="16704" y1="70115" x2="28508" y2="65517"/>
                        <a14:foregroundMark x1="97105" y1="88506" x2="85523" y2="91954"/>
                        <a14:foregroundMark x1="92205" y1="95402" x2="78396" y2="87356"/>
                        <a14:foregroundMark x1="91091" y1="91954" x2="91091" y2="91954"/>
                        <a14:foregroundMark x1="97105" y1="91954" x2="91759" y2="82759"/>
                        <a14:foregroundMark x1="98886" y1="90805" x2="79733" y2="78161"/>
                        <a14:foregroundMark x1="78619" y1="78161" x2="7350" y2="62069"/>
                        <a14:foregroundMark x1="17372" y1="73563" x2="2450" y2="24138"/>
                        <a14:backgroundMark x1="97550" y1="3448" x2="97773" y2="75862"/>
                      </a14:backgroundRemoval>
                    </a14:imgEffect>
                  </a14:imgLayer>
                </a14:imgProps>
              </a:ext>
            </a:extLst>
          </a:blip>
          <a:stretch>
            <a:fillRect/>
          </a:stretch>
        </p:blipFill>
        <p:spPr>
          <a:xfrm>
            <a:off x="7970830" y="1259014"/>
            <a:ext cx="2879632" cy="560654"/>
          </a:xfrm>
          <a:prstGeom prst="rect">
            <a:avLst/>
          </a:prstGeom>
        </p:spPr>
      </p:pic>
      <p:grpSp>
        <p:nvGrpSpPr>
          <p:cNvPr id="223" name="Group 222">
            <a:extLst>
              <a:ext uri="{FF2B5EF4-FFF2-40B4-BE49-F238E27FC236}">
                <a16:creationId xmlns:a16="http://schemas.microsoft.com/office/drawing/2014/main" id="{CE49CDDF-6875-4221-B8B7-F9919E0515AF}"/>
              </a:ext>
            </a:extLst>
          </p:cNvPr>
          <p:cNvGrpSpPr/>
          <p:nvPr/>
        </p:nvGrpSpPr>
        <p:grpSpPr>
          <a:xfrm>
            <a:off x="5358580" y="3718228"/>
            <a:ext cx="5248831" cy="2655281"/>
            <a:chOff x="5523848" y="3921188"/>
            <a:chExt cx="5248831" cy="2655281"/>
          </a:xfrm>
        </p:grpSpPr>
        <p:pic>
          <p:nvPicPr>
            <p:cNvPr id="13" name="Picture 12">
              <a:extLst>
                <a:ext uri="{FF2B5EF4-FFF2-40B4-BE49-F238E27FC236}">
                  <a16:creationId xmlns:a16="http://schemas.microsoft.com/office/drawing/2014/main" id="{5FD9AD26-02B8-4025-A0A7-0611FCBD3892}"/>
                </a:ext>
              </a:extLst>
            </p:cNvPr>
            <p:cNvPicPr>
              <a:picLocks noChangeAspect="1"/>
            </p:cNvPicPr>
            <p:nvPr/>
          </p:nvPicPr>
          <p:blipFill rotWithShape="1">
            <a:blip r:embed="rId7"/>
            <a:srcRect t="17033"/>
            <a:stretch/>
          </p:blipFill>
          <p:spPr>
            <a:xfrm>
              <a:off x="5523848" y="3921188"/>
              <a:ext cx="5248831" cy="2655281"/>
            </a:xfrm>
            <a:prstGeom prst="rect">
              <a:avLst/>
            </a:prstGeom>
          </p:spPr>
        </p:pic>
        <p:cxnSp>
          <p:nvCxnSpPr>
            <p:cNvPr id="21" name="Straight Arrow Connector 20">
              <a:extLst>
                <a:ext uri="{FF2B5EF4-FFF2-40B4-BE49-F238E27FC236}">
                  <a16:creationId xmlns:a16="http://schemas.microsoft.com/office/drawing/2014/main" id="{A5F68214-2E64-4EB7-A6FB-4AA05BEBAA2F}"/>
                </a:ext>
              </a:extLst>
            </p:cNvPr>
            <p:cNvCxnSpPr>
              <a:cxnSpLocks/>
            </p:cNvCxnSpPr>
            <p:nvPr/>
          </p:nvCxnSpPr>
          <p:spPr>
            <a:xfrm>
              <a:off x="8482351" y="4662834"/>
              <a:ext cx="0" cy="304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8D3B8BE8-CDCD-42C9-A6E4-152F2BCD2795}"/>
              </a:ext>
            </a:extLst>
          </p:cNvPr>
          <p:cNvSpPr txBox="1"/>
          <p:nvPr/>
        </p:nvSpPr>
        <p:spPr>
          <a:xfrm>
            <a:off x="8640849" y="2694932"/>
            <a:ext cx="1288623" cy="369332"/>
          </a:xfrm>
          <a:prstGeom prst="rect">
            <a:avLst/>
          </a:prstGeom>
          <a:noFill/>
        </p:spPr>
        <p:txBody>
          <a:bodyPr wrap="none" rtlCol="0">
            <a:spAutoFit/>
          </a:bodyPr>
          <a:lstStyle/>
          <a:p>
            <a:r>
              <a:rPr lang="en-US" dirty="0"/>
              <a:t>No additive</a:t>
            </a:r>
          </a:p>
        </p:txBody>
      </p:sp>
      <p:sp>
        <p:nvSpPr>
          <p:cNvPr id="79" name="TextBox 78">
            <a:extLst>
              <a:ext uri="{FF2B5EF4-FFF2-40B4-BE49-F238E27FC236}">
                <a16:creationId xmlns:a16="http://schemas.microsoft.com/office/drawing/2014/main" id="{6018A91F-D37A-43EC-9164-AC22101B7729}"/>
              </a:ext>
            </a:extLst>
          </p:cNvPr>
          <p:cNvSpPr txBox="1"/>
          <p:nvPr/>
        </p:nvSpPr>
        <p:spPr>
          <a:xfrm>
            <a:off x="1641717" y="5537096"/>
            <a:ext cx="2874185" cy="461665"/>
          </a:xfrm>
          <a:prstGeom prst="rect">
            <a:avLst/>
          </a:prstGeom>
          <a:noFill/>
        </p:spPr>
        <p:txBody>
          <a:bodyPr wrap="none" rtlCol="0">
            <a:spAutoFit/>
          </a:bodyPr>
          <a:lstStyle/>
          <a:p>
            <a:r>
              <a:rPr lang="en-US" sz="2400" b="1" dirty="0"/>
              <a:t>Chronoamperometry</a:t>
            </a:r>
          </a:p>
        </p:txBody>
      </p:sp>
      <p:cxnSp>
        <p:nvCxnSpPr>
          <p:cNvPr id="118" name="Straight Connector 117">
            <a:extLst>
              <a:ext uri="{FF2B5EF4-FFF2-40B4-BE49-F238E27FC236}">
                <a16:creationId xmlns:a16="http://schemas.microsoft.com/office/drawing/2014/main" id="{84D8C173-DF75-4A98-AA89-7FE828A98F62}"/>
              </a:ext>
            </a:extLst>
          </p:cNvPr>
          <p:cNvCxnSpPr>
            <a:cxnSpLocks/>
          </p:cNvCxnSpPr>
          <p:nvPr/>
        </p:nvCxnSpPr>
        <p:spPr>
          <a:xfrm flipH="1">
            <a:off x="1295400" y="3816554"/>
            <a:ext cx="1157990" cy="7600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C6820687-58CC-42F1-8018-175F1D3B2A5D}"/>
              </a:ext>
            </a:extLst>
          </p:cNvPr>
          <p:cNvSpPr/>
          <p:nvPr/>
        </p:nvSpPr>
        <p:spPr>
          <a:xfrm>
            <a:off x="2377190" y="3710070"/>
            <a:ext cx="152400" cy="2038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5E3AA774-E19C-45D0-93F7-EB1081F8BBC5}"/>
              </a:ext>
            </a:extLst>
          </p:cNvPr>
          <p:cNvSpPr txBox="1"/>
          <p:nvPr/>
        </p:nvSpPr>
        <p:spPr>
          <a:xfrm>
            <a:off x="598533" y="4627798"/>
            <a:ext cx="1198918" cy="646331"/>
          </a:xfrm>
          <a:prstGeom prst="rect">
            <a:avLst/>
          </a:prstGeom>
          <a:noFill/>
        </p:spPr>
        <p:txBody>
          <a:bodyPr wrap="none" rtlCol="0">
            <a:spAutoFit/>
          </a:bodyPr>
          <a:lstStyle/>
          <a:p>
            <a:r>
              <a:rPr lang="en-US" b="1" dirty="0" err="1">
                <a:solidFill>
                  <a:schemeClr val="tx1">
                    <a:lumMod val="95000"/>
                    <a:lumOff val="5000"/>
                  </a:schemeClr>
                </a:solidFill>
              </a:rPr>
              <a:t>Ca</a:t>
            </a:r>
            <a:r>
              <a:rPr lang="en-US" b="1" baseline="30000" dirty="0" err="1">
                <a:solidFill>
                  <a:schemeClr val="tx1">
                    <a:lumMod val="95000"/>
                    <a:lumOff val="5000"/>
                  </a:schemeClr>
                </a:solidFill>
              </a:rPr>
              <a:t>2</a:t>
            </a:r>
            <a:r>
              <a:rPr lang="en-US" b="1" baseline="30000" dirty="0">
                <a:solidFill>
                  <a:schemeClr val="tx1">
                    <a:lumMod val="95000"/>
                    <a:lumOff val="5000"/>
                  </a:schemeClr>
                </a:solidFill>
              </a:rPr>
              <a:t>+</a:t>
            </a:r>
            <a:r>
              <a:rPr lang="en-US" b="1" dirty="0">
                <a:solidFill>
                  <a:schemeClr val="tx1">
                    <a:lumMod val="95000"/>
                    <a:lumOff val="5000"/>
                  </a:schemeClr>
                </a:solidFill>
              </a:rPr>
              <a:t>, Cl</a:t>
            </a:r>
            <a:r>
              <a:rPr lang="en-US" b="1" baseline="30000" dirty="0">
                <a:solidFill>
                  <a:schemeClr val="tx1">
                    <a:lumMod val="95000"/>
                    <a:lumOff val="5000"/>
                  </a:schemeClr>
                </a:solidFill>
              </a:rPr>
              <a:t>-</a:t>
            </a:r>
          </a:p>
          <a:p>
            <a:r>
              <a:rPr lang="en-US" b="1" dirty="0">
                <a:solidFill>
                  <a:schemeClr val="tx1">
                    <a:lumMod val="95000"/>
                    <a:lumOff val="5000"/>
                  </a:schemeClr>
                </a:solidFill>
              </a:rPr>
              <a:t>Na</a:t>
            </a:r>
            <a:r>
              <a:rPr lang="en-US" b="1" baseline="30000" dirty="0">
                <a:solidFill>
                  <a:schemeClr val="tx1">
                    <a:lumMod val="95000"/>
                    <a:lumOff val="5000"/>
                  </a:schemeClr>
                </a:solidFill>
              </a:rPr>
              <a:t>+</a:t>
            </a:r>
            <a:r>
              <a:rPr lang="en-US" b="1" dirty="0">
                <a:solidFill>
                  <a:schemeClr val="tx1">
                    <a:lumMod val="95000"/>
                    <a:lumOff val="5000"/>
                  </a:schemeClr>
                </a:solidFill>
              </a:rPr>
              <a:t>, </a:t>
            </a:r>
            <a:r>
              <a:rPr lang="en-US" b="1" dirty="0" err="1">
                <a:solidFill>
                  <a:schemeClr val="tx1">
                    <a:lumMod val="95000"/>
                    <a:lumOff val="5000"/>
                  </a:schemeClr>
                </a:solidFill>
              </a:rPr>
              <a:t>HCO</a:t>
            </a:r>
            <a:r>
              <a:rPr lang="en-US" b="1" baseline="-25000" dirty="0" err="1">
                <a:solidFill>
                  <a:schemeClr val="tx1">
                    <a:lumMod val="95000"/>
                    <a:lumOff val="5000"/>
                  </a:schemeClr>
                </a:solidFill>
              </a:rPr>
              <a:t>3</a:t>
            </a:r>
            <a:r>
              <a:rPr lang="en-US" b="1" baseline="30000" dirty="0">
                <a:solidFill>
                  <a:schemeClr val="tx1">
                    <a:lumMod val="95000"/>
                    <a:lumOff val="5000"/>
                  </a:schemeClr>
                </a:solidFill>
              </a:rPr>
              <a:t>-</a:t>
            </a:r>
          </a:p>
        </p:txBody>
      </p:sp>
      <p:sp>
        <p:nvSpPr>
          <p:cNvPr id="126" name="Oval 125">
            <a:extLst>
              <a:ext uri="{FF2B5EF4-FFF2-40B4-BE49-F238E27FC236}">
                <a16:creationId xmlns:a16="http://schemas.microsoft.com/office/drawing/2014/main" id="{F7A9FF88-BB9E-4D4A-A024-EB93D3B889F4}"/>
              </a:ext>
            </a:extLst>
          </p:cNvPr>
          <p:cNvSpPr/>
          <p:nvPr/>
        </p:nvSpPr>
        <p:spPr>
          <a:xfrm>
            <a:off x="11202255" y="2224615"/>
            <a:ext cx="764482" cy="81581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8" name="Group 217">
            <a:extLst>
              <a:ext uri="{FF2B5EF4-FFF2-40B4-BE49-F238E27FC236}">
                <a16:creationId xmlns:a16="http://schemas.microsoft.com/office/drawing/2014/main" id="{83762086-3CE1-4A80-A4B9-F3A8986C01A7}"/>
              </a:ext>
            </a:extLst>
          </p:cNvPr>
          <p:cNvGrpSpPr/>
          <p:nvPr/>
        </p:nvGrpSpPr>
        <p:grpSpPr>
          <a:xfrm>
            <a:off x="8327085" y="522819"/>
            <a:ext cx="3802107" cy="1807289"/>
            <a:chOff x="8327085" y="522819"/>
            <a:chExt cx="3802107" cy="1807289"/>
          </a:xfrm>
        </p:grpSpPr>
        <p:sp>
          <p:nvSpPr>
            <p:cNvPr id="38" name="TextBox 37">
              <a:extLst>
                <a:ext uri="{FF2B5EF4-FFF2-40B4-BE49-F238E27FC236}">
                  <a16:creationId xmlns:a16="http://schemas.microsoft.com/office/drawing/2014/main" id="{F7F35792-94B6-44C0-8569-6555E9079D79}"/>
                </a:ext>
              </a:extLst>
            </p:cNvPr>
            <p:cNvSpPr txBox="1"/>
            <p:nvPr/>
          </p:nvSpPr>
          <p:spPr>
            <a:xfrm>
              <a:off x="8327085" y="1683777"/>
              <a:ext cx="2511521" cy="646331"/>
            </a:xfrm>
            <a:prstGeom prst="rect">
              <a:avLst/>
            </a:prstGeom>
            <a:noFill/>
          </p:spPr>
          <p:txBody>
            <a:bodyPr wrap="none" rtlCol="0">
              <a:spAutoFit/>
            </a:bodyPr>
            <a:lstStyle/>
            <a:p>
              <a:r>
                <a:rPr lang="en-US" dirty="0"/>
                <a:t>Industrial </a:t>
              </a:r>
              <a:r>
                <a:rPr lang="en-US" dirty="0" err="1"/>
                <a:t>antiscalant</a:t>
              </a:r>
              <a:r>
                <a:rPr lang="en-US" dirty="0"/>
                <a:t> </a:t>
              </a:r>
            </a:p>
            <a:p>
              <a:r>
                <a:rPr lang="en-US" dirty="0"/>
                <a:t>concentration =  10 ppm</a:t>
              </a:r>
            </a:p>
          </p:txBody>
        </p:sp>
        <p:sp>
          <p:nvSpPr>
            <p:cNvPr id="120" name="TextBox 119">
              <a:extLst>
                <a:ext uri="{FF2B5EF4-FFF2-40B4-BE49-F238E27FC236}">
                  <a16:creationId xmlns:a16="http://schemas.microsoft.com/office/drawing/2014/main" id="{FE9E63B7-4A51-4CCD-9331-07A31DEB29B8}"/>
                </a:ext>
              </a:extLst>
            </p:cNvPr>
            <p:cNvSpPr txBox="1"/>
            <p:nvPr/>
          </p:nvSpPr>
          <p:spPr>
            <a:xfrm>
              <a:off x="8379052" y="947170"/>
              <a:ext cx="2228752" cy="369332"/>
            </a:xfrm>
            <a:prstGeom prst="rect">
              <a:avLst/>
            </a:prstGeom>
            <a:noFill/>
          </p:spPr>
          <p:txBody>
            <a:bodyPr wrap="none" rtlCol="0">
              <a:spAutoFit/>
            </a:bodyPr>
            <a:lstStyle/>
            <a:p>
              <a:r>
                <a:rPr lang="en-US" b="1" dirty="0"/>
                <a:t>Ideal scale inhibition!</a:t>
              </a:r>
            </a:p>
          </p:txBody>
        </p:sp>
        <p:cxnSp>
          <p:nvCxnSpPr>
            <p:cNvPr id="124" name="Straight Arrow Connector 123">
              <a:extLst>
                <a:ext uri="{FF2B5EF4-FFF2-40B4-BE49-F238E27FC236}">
                  <a16:creationId xmlns:a16="http://schemas.microsoft.com/office/drawing/2014/main" id="{7C722ED9-FC36-4AAF-8F62-F3BD384BBFE9}"/>
                </a:ext>
              </a:extLst>
            </p:cNvPr>
            <p:cNvCxnSpPr>
              <a:cxnSpLocks/>
            </p:cNvCxnSpPr>
            <p:nvPr/>
          </p:nvCxnSpPr>
          <p:spPr>
            <a:xfrm>
              <a:off x="9737618" y="1240584"/>
              <a:ext cx="0" cy="4323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5BCD69E0-5FA3-4574-A5D6-344836BA5517}"/>
                </a:ext>
              </a:extLst>
            </p:cNvPr>
            <p:cNvSpPr/>
            <p:nvPr/>
          </p:nvSpPr>
          <p:spPr>
            <a:xfrm>
              <a:off x="11188451" y="1080730"/>
              <a:ext cx="764482" cy="81581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a:extLst>
                <a:ext uri="{FF2B5EF4-FFF2-40B4-BE49-F238E27FC236}">
                  <a16:creationId xmlns:a16="http://schemas.microsoft.com/office/drawing/2014/main" id="{62E2CE5B-8007-4ED1-8A80-B77F30790CD3}"/>
                </a:ext>
              </a:extLst>
            </p:cNvPr>
            <p:cNvSpPr txBox="1"/>
            <p:nvPr/>
          </p:nvSpPr>
          <p:spPr>
            <a:xfrm>
              <a:off x="11040048" y="522819"/>
              <a:ext cx="1089144" cy="646331"/>
            </a:xfrm>
            <a:prstGeom prst="rect">
              <a:avLst/>
            </a:prstGeom>
            <a:noFill/>
          </p:spPr>
          <p:txBody>
            <a:bodyPr wrap="none" rtlCol="0">
              <a:spAutoFit/>
            </a:bodyPr>
            <a:lstStyle/>
            <a:p>
              <a:pPr algn="ctr"/>
              <a:r>
                <a:rPr lang="en-US" dirty="0"/>
                <a:t>Clean</a:t>
              </a:r>
            </a:p>
            <a:p>
              <a:pPr algn="ctr"/>
              <a:r>
                <a:rPr lang="en-US" dirty="0"/>
                <a:t>electrode</a:t>
              </a:r>
            </a:p>
          </p:txBody>
        </p:sp>
      </p:grpSp>
      <p:grpSp>
        <p:nvGrpSpPr>
          <p:cNvPr id="149" name="Group 148">
            <a:extLst>
              <a:ext uri="{FF2B5EF4-FFF2-40B4-BE49-F238E27FC236}">
                <a16:creationId xmlns:a16="http://schemas.microsoft.com/office/drawing/2014/main" id="{91166957-6ADD-46A8-8F97-7425208253F4}"/>
              </a:ext>
            </a:extLst>
          </p:cNvPr>
          <p:cNvGrpSpPr/>
          <p:nvPr/>
        </p:nvGrpSpPr>
        <p:grpSpPr>
          <a:xfrm>
            <a:off x="11455686" y="2444412"/>
            <a:ext cx="371035" cy="265359"/>
            <a:chOff x="11455686" y="2863512"/>
            <a:chExt cx="371035" cy="265359"/>
          </a:xfrm>
        </p:grpSpPr>
        <p:sp>
          <p:nvSpPr>
            <p:cNvPr id="132" name="Oval 131">
              <a:extLst>
                <a:ext uri="{FF2B5EF4-FFF2-40B4-BE49-F238E27FC236}">
                  <a16:creationId xmlns:a16="http://schemas.microsoft.com/office/drawing/2014/main" id="{3B03D22E-38A3-436A-B16B-B3B47BB6C6BE}"/>
                </a:ext>
              </a:extLst>
            </p:cNvPr>
            <p:cNvSpPr/>
            <p:nvPr/>
          </p:nvSpPr>
          <p:spPr>
            <a:xfrm>
              <a:off x="11603713" y="2971430"/>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7" name="Group 146">
              <a:extLst>
                <a:ext uri="{FF2B5EF4-FFF2-40B4-BE49-F238E27FC236}">
                  <a16:creationId xmlns:a16="http://schemas.microsoft.com/office/drawing/2014/main" id="{CD58C8A9-4B70-4345-B71E-3CF963221275}"/>
                </a:ext>
              </a:extLst>
            </p:cNvPr>
            <p:cNvGrpSpPr/>
            <p:nvPr/>
          </p:nvGrpSpPr>
          <p:grpSpPr>
            <a:xfrm>
              <a:off x="11455686" y="2863512"/>
              <a:ext cx="371035" cy="263699"/>
              <a:chOff x="11455686" y="2863512"/>
              <a:chExt cx="371035" cy="263699"/>
            </a:xfrm>
          </p:grpSpPr>
          <p:sp>
            <p:nvSpPr>
              <p:cNvPr id="130" name="Oval 129">
                <a:extLst>
                  <a:ext uri="{FF2B5EF4-FFF2-40B4-BE49-F238E27FC236}">
                    <a16:creationId xmlns:a16="http://schemas.microsoft.com/office/drawing/2014/main" id="{AF78E0C2-116A-4C61-A5A7-F34BC3C0D1FC}"/>
                  </a:ext>
                </a:extLst>
              </p:cNvPr>
              <p:cNvSpPr/>
              <p:nvPr/>
            </p:nvSpPr>
            <p:spPr>
              <a:xfrm>
                <a:off x="11455686" y="2863512"/>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116212D0-BF86-411E-AAAB-958D4472E6CD}"/>
                  </a:ext>
                </a:extLst>
              </p:cNvPr>
              <p:cNvSpPr/>
              <p:nvPr/>
            </p:nvSpPr>
            <p:spPr>
              <a:xfrm>
                <a:off x="11568996" y="2872751"/>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44CCC5D8-A385-4FAF-81CF-CD111F640AEF}"/>
                  </a:ext>
                </a:extLst>
              </p:cNvPr>
              <p:cNvSpPr/>
              <p:nvPr/>
            </p:nvSpPr>
            <p:spPr>
              <a:xfrm>
                <a:off x="11713027" y="2969770"/>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3A4D691A-646E-48F0-8B62-AC21F412BAFD}"/>
                  </a:ext>
                </a:extLst>
              </p:cNvPr>
              <p:cNvSpPr/>
              <p:nvPr/>
            </p:nvSpPr>
            <p:spPr>
              <a:xfrm>
                <a:off x="11656180" y="2866667"/>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8" name="Group 147">
            <a:extLst>
              <a:ext uri="{FF2B5EF4-FFF2-40B4-BE49-F238E27FC236}">
                <a16:creationId xmlns:a16="http://schemas.microsoft.com/office/drawing/2014/main" id="{D86E8315-E063-4E06-B861-F24EACEB5278}"/>
              </a:ext>
            </a:extLst>
          </p:cNvPr>
          <p:cNvGrpSpPr/>
          <p:nvPr/>
        </p:nvGrpSpPr>
        <p:grpSpPr>
          <a:xfrm>
            <a:off x="11344787" y="2545934"/>
            <a:ext cx="448418" cy="324354"/>
            <a:chOff x="11332925" y="2961958"/>
            <a:chExt cx="448418" cy="324354"/>
          </a:xfrm>
        </p:grpSpPr>
        <p:sp>
          <p:nvSpPr>
            <p:cNvPr id="133" name="Oval 132">
              <a:extLst>
                <a:ext uri="{FF2B5EF4-FFF2-40B4-BE49-F238E27FC236}">
                  <a16:creationId xmlns:a16="http://schemas.microsoft.com/office/drawing/2014/main" id="{380E6D39-A315-478C-8571-61A6D3596155}"/>
                </a:ext>
              </a:extLst>
            </p:cNvPr>
            <p:cNvSpPr/>
            <p:nvPr/>
          </p:nvSpPr>
          <p:spPr>
            <a:xfrm>
              <a:off x="11500570" y="2996387"/>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49E83E72-DB2C-4908-9FCC-FFD6D556C576}"/>
                </a:ext>
              </a:extLst>
            </p:cNvPr>
            <p:cNvSpPr/>
            <p:nvPr/>
          </p:nvSpPr>
          <p:spPr>
            <a:xfrm>
              <a:off x="11432144" y="3086066"/>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E7DC6732-4EBB-4E18-9A98-FD97E4C8C8E7}"/>
                </a:ext>
              </a:extLst>
            </p:cNvPr>
            <p:cNvSpPr/>
            <p:nvPr/>
          </p:nvSpPr>
          <p:spPr>
            <a:xfrm>
              <a:off x="11508153" y="3128871"/>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DEFC5A7F-3232-477F-A2BC-A73432F3FF1F}"/>
                </a:ext>
              </a:extLst>
            </p:cNvPr>
            <p:cNvSpPr/>
            <p:nvPr/>
          </p:nvSpPr>
          <p:spPr>
            <a:xfrm>
              <a:off x="11565000" y="3110294"/>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662B9090-BF3D-4D04-B3E3-743F38109667}"/>
                </a:ext>
              </a:extLst>
            </p:cNvPr>
            <p:cNvSpPr/>
            <p:nvPr/>
          </p:nvSpPr>
          <p:spPr>
            <a:xfrm>
              <a:off x="11667649" y="3090092"/>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2A8DAF20-38B5-4C61-A733-003901B6AE4B}"/>
                </a:ext>
              </a:extLst>
            </p:cNvPr>
            <p:cNvSpPr/>
            <p:nvPr/>
          </p:nvSpPr>
          <p:spPr>
            <a:xfrm>
              <a:off x="11389772" y="2961958"/>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C8C62B8B-92A0-4DE0-83DE-E0BA79C67CC9}"/>
                </a:ext>
              </a:extLst>
            </p:cNvPr>
            <p:cNvSpPr/>
            <p:nvPr/>
          </p:nvSpPr>
          <p:spPr>
            <a:xfrm>
              <a:off x="11332925" y="3057893"/>
              <a:ext cx="113694" cy="1574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43" name="Straight Arrow Connector 142">
            <a:extLst>
              <a:ext uri="{FF2B5EF4-FFF2-40B4-BE49-F238E27FC236}">
                <a16:creationId xmlns:a16="http://schemas.microsoft.com/office/drawing/2014/main" id="{9BA45559-3662-40CA-A289-95367D9AC997}"/>
              </a:ext>
            </a:extLst>
          </p:cNvPr>
          <p:cNvCxnSpPr>
            <a:cxnSpLocks/>
          </p:cNvCxnSpPr>
          <p:nvPr/>
        </p:nvCxnSpPr>
        <p:spPr>
          <a:xfrm>
            <a:off x="8200420" y="1754449"/>
            <a:ext cx="82518" cy="381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E2882B02-E0D6-48AA-9328-C58A31591BAB}"/>
              </a:ext>
            </a:extLst>
          </p:cNvPr>
          <p:cNvCxnSpPr>
            <a:cxnSpLocks/>
          </p:cNvCxnSpPr>
          <p:nvPr/>
        </p:nvCxnSpPr>
        <p:spPr>
          <a:xfrm>
            <a:off x="8289042" y="2185768"/>
            <a:ext cx="81067" cy="3799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20" name="Group 219">
            <a:extLst>
              <a:ext uri="{FF2B5EF4-FFF2-40B4-BE49-F238E27FC236}">
                <a16:creationId xmlns:a16="http://schemas.microsoft.com/office/drawing/2014/main" id="{069B055F-A293-4931-BF1F-146F039BC89A}"/>
              </a:ext>
            </a:extLst>
          </p:cNvPr>
          <p:cNvGrpSpPr/>
          <p:nvPr/>
        </p:nvGrpSpPr>
        <p:grpSpPr>
          <a:xfrm>
            <a:off x="8381607" y="2259729"/>
            <a:ext cx="3731961" cy="1409175"/>
            <a:chOff x="8381607" y="2259729"/>
            <a:chExt cx="3731961" cy="1409175"/>
          </a:xfrm>
        </p:grpSpPr>
        <p:cxnSp>
          <p:nvCxnSpPr>
            <p:cNvPr id="160" name="Straight Arrow Connector 159">
              <a:extLst>
                <a:ext uri="{FF2B5EF4-FFF2-40B4-BE49-F238E27FC236}">
                  <a16:creationId xmlns:a16="http://schemas.microsoft.com/office/drawing/2014/main" id="{DDFC0CA3-90D8-493C-BEAC-B39B1780DB2A}"/>
                </a:ext>
              </a:extLst>
            </p:cNvPr>
            <p:cNvCxnSpPr>
              <a:cxnSpLocks/>
            </p:cNvCxnSpPr>
            <p:nvPr/>
          </p:nvCxnSpPr>
          <p:spPr>
            <a:xfrm>
              <a:off x="8381607" y="2614943"/>
              <a:ext cx="81067" cy="3799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B783C2AD-4A5F-4AC7-8175-FCFC0CDABB7B}"/>
                </a:ext>
              </a:extLst>
            </p:cNvPr>
            <p:cNvGrpSpPr/>
            <p:nvPr/>
          </p:nvGrpSpPr>
          <p:grpSpPr>
            <a:xfrm>
              <a:off x="11024424" y="2259729"/>
              <a:ext cx="1089144" cy="1409175"/>
              <a:chOff x="11024424" y="2259729"/>
              <a:chExt cx="1089144" cy="1409175"/>
            </a:xfrm>
          </p:grpSpPr>
          <p:sp>
            <p:nvSpPr>
              <p:cNvPr id="129" name="TextBox 128">
                <a:extLst>
                  <a:ext uri="{FF2B5EF4-FFF2-40B4-BE49-F238E27FC236}">
                    <a16:creationId xmlns:a16="http://schemas.microsoft.com/office/drawing/2014/main" id="{6911ED13-B82F-41ED-96F0-AB4D4BB49D5D}"/>
                  </a:ext>
                </a:extLst>
              </p:cNvPr>
              <p:cNvSpPr txBox="1"/>
              <p:nvPr/>
            </p:nvSpPr>
            <p:spPr>
              <a:xfrm>
                <a:off x="11024424" y="3022573"/>
                <a:ext cx="1089144" cy="646331"/>
              </a:xfrm>
              <a:prstGeom prst="rect">
                <a:avLst/>
              </a:prstGeom>
              <a:noFill/>
            </p:spPr>
            <p:txBody>
              <a:bodyPr wrap="none" rtlCol="0">
                <a:spAutoFit/>
              </a:bodyPr>
              <a:lstStyle/>
              <a:p>
                <a:pPr algn="ctr"/>
                <a:r>
                  <a:rPr lang="en-US" dirty="0"/>
                  <a:t>Scaled</a:t>
                </a:r>
              </a:p>
              <a:p>
                <a:pPr algn="ctr"/>
                <a:r>
                  <a:rPr lang="en-US" dirty="0"/>
                  <a:t>electrode</a:t>
                </a:r>
              </a:p>
            </p:txBody>
          </p:sp>
          <p:sp>
            <p:nvSpPr>
              <p:cNvPr id="217" name="Oval 216">
                <a:extLst>
                  <a:ext uri="{FF2B5EF4-FFF2-40B4-BE49-F238E27FC236}">
                    <a16:creationId xmlns:a16="http://schemas.microsoft.com/office/drawing/2014/main" id="{B081661F-4871-4E6E-8C06-C9931F986C45}"/>
                  </a:ext>
                </a:extLst>
              </p:cNvPr>
              <p:cNvSpPr/>
              <p:nvPr/>
            </p:nvSpPr>
            <p:spPr>
              <a:xfrm>
                <a:off x="11232493" y="2259729"/>
                <a:ext cx="704006" cy="7426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1" name="TextBox 220">
            <a:extLst>
              <a:ext uri="{FF2B5EF4-FFF2-40B4-BE49-F238E27FC236}">
                <a16:creationId xmlns:a16="http://schemas.microsoft.com/office/drawing/2014/main" id="{4EB58E54-CFDB-46D5-B296-2A5CE3BA4FA5}"/>
              </a:ext>
            </a:extLst>
          </p:cNvPr>
          <p:cNvSpPr txBox="1"/>
          <p:nvPr/>
        </p:nvSpPr>
        <p:spPr>
          <a:xfrm>
            <a:off x="8168762" y="587872"/>
            <a:ext cx="2511904" cy="646331"/>
          </a:xfrm>
          <a:prstGeom prst="rect">
            <a:avLst/>
          </a:prstGeom>
          <a:solidFill>
            <a:schemeClr val="accent6">
              <a:lumMod val="20000"/>
              <a:lumOff val="80000"/>
            </a:schemeClr>
          </a:solidFill>
        </p:spPr>
        <p:txBody>
          <a:bodyPr wrap="square" rtlCol="0">
            <a:spAutoFit/>
          </a:bodyPr>
          <a:lstStyle/>
          <a:p>
            <a:pPr marL="285750" indent="-285750">
              <a:buFont typeface="Wingdings" panose="05000000000000000000" pitchFamily="2" charset="2"/>
              <a:buChar char="ü"/>
            </a:pPr>
            <a:r>
              <a:rPr lang="en-US" dirty="0"/>
              <a:t>Highly </a:t>
            </a:r>
            <a:r>
              <a:rPr lang="en-US" dirty="0" err="1"/>
              <a:t>phosphonated</a:t>
            </a:r>
            <a:endParaRPr lang="en-US" dirty="0"/>
          </a:p>
          <a:p>
            <a:pPr marL="285750" indent="-285750">
              <a:buFont typeface="Wingdings" panose="05000000000000000000" pitchFamily="2" charset="2"/>
              <a:buChar char="ü"/>
            </a:pPr>
            <a:r>
              <a:rPr lang="en-US" dirty="0"/>
              <a:t>Flexible</a:t>
            </a:r>
          </a:p>
        </p:txBody>
      </p:sp>
      <p:sp>
        <p:nvSpPr>
          <p:cNvPr id="222" name="Rectangle 221">
            <a:extLst>
              <a:ext uri="{FF2B5EF4-FFF2-40B4-BE49-F238E27FC236}">
                <a16:creationId xmlns:a16="http://schemas.microsoft.com/office/drawing/2014/main" id="{69FD8E91-3AAB-4391-A50C-91E31E102AC5}"/>
              </a:ext>
            </a:extLst>
          </p:cNvPr>
          <p:cNvSpPr/>
          <p:nvPr/>
        </p:nvSpPr>
        <p:spPr>
          <a:xfrm>
            <a:off x="6499674" y="5902970"/>
            <a:ext cx="5617025" cy="307777"/>
          </a:xfrm>
          <a:prstGeom prst="rect">
            <a:avLst/>
          </a:prstGeom>
        </p:spPr>
        <p:txBody>
          <a:bodyPr wrap="square">
            <a:spAutoFit/>
          </a:bodyPr>
          <a:lstStyle/>
          <a:p>
            <a:r>
              <a:rPr lang="fr-FR" sz="1400" dirty="0"/>
              <a:t>Sheikhi et al., </a:t>
            </a:r>
            <a:r>
              <a:rPr lang="en-US" sz="1400" dirty="0"/>
              <a:t>Environmental Science: Water Research &amp; Technology</a:t>
            </a:r>
            <a:r>
              <a:rPr lang="fr-FR" sz="1400" dirty="0"/>
              <a:t> (2015)</a:t>
            </a:r>
            <a:endParaRPr lang="en-US" sz="1400" dirty="0"/>
          </a:p>
        </p:txBody>
      </p:sp>
    </p:spTree>
    <p:extLst>
      <p:ext uri="{BB962C8B-B14F-4D97-AF65-F5344CB8AC3E}">
        <p14:creationId xmlns:p14="http://schemas.microsoft.com/office/powerpoint/2010/main" val="389687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fade">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500"/>
                                        <p:tgtEl>
                                          <p:spTgt spid="146"/>
                                        </p:tgtEl>
                                      </p:cBhvr>
                                    </p:animEffect>
                                  </p:childTnLst>
                                </p:cTn>
                              </p:par>
                              <p:par>
                                <p:cTn id="16" presetID="10" presetClass="entr" presetSubtype="0" fill="hold" nodeType="withEffect">
                                  <p:stCondLst>
                                    <p:cond delay="0"/>
                                  </p:stCondLst>
                                  <p:childTnLst>
                                    <p:set>
                                      <p:cBhvr>
                                        <p:cTn id="17" dur="1" fill="hold">
                                          <p:stCondLst>
                                            <p:cond delay="0"/>
                                          </p:stCondLst>
                                        </p:cTn>
                                        <p:tgtEl>
                                          <p:spTgt spid="148"/>
                                        </p:tgtEl>
                                        <p:attrNameLst>
                                          <p:attrName>style.visibility</p:attrName>
                                        </p:attrNameLst>
                                      </p:cBhvr>
                                      <p:to>
                                        <p:strVal val="visible"/>
                                      </p:to>
                                    </p:set>
                                    <p:animEffect transition="in" filter="fade">
                                      <p:cBhvr>
                                        <p:cTn id="18" dur="500"/>
                                        <p:tgtEl>
                                          <p:spTgt spid="1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0"/>
                                        </p:tgtEl>
                                        <p:attrNameLst>
                                          <p:attrName>style.visibility</p:attrName>
                                        </p:attrNameLst>
                                      </p:cBhvr>
                                      <p:to>
                                        <p:strVal val="visible"/>
                                      </p:to>
                                    </p:set>
                                    <p:animEffect transition="in" filter="fade">
                                      <p:cBhvr>
                                        <p:cTn id="23" dur="500"/>
                                        <p:tgtEl>
                                          <p:spTgt spid="2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8"/>
                                        </p:tgtEl>
                                        <p:attrNameLst>
                                          <p:attrName>style.visibility</p:attrName>
                                        </p:attrNameLst>
                                      </p:cBhvr>
                                      <p:to>
                                        <p:strVal val="visible"/>
                                      </p:to>
                                    </p:set>
                                    <p:animEffect transition="in" filter="fade">
                                      <p:cBhvr>
                                        <p:cTn id="28" dur="500"/>
                                        <p:tgtEl>
                                          <p:spTgt spid="2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1"/>
                                        </p:tgtEl>
                                        <p:attrNameLst>
                                          <p:attrName>style.visibility</p:attrName>
                                        </p:attrNameLst>
                                      </p:cBhvr>
                                      <p:to>
                                        <p:strVal val="visible"/>
                                      </p:to>
                                    </p:set>
                                    <p:animEffect transition="in" filter="fade">
                                      <p:cBhvr>
                                        <p:cTn id="33"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28A4B9-7F90-49E7-A40E-57559D7D8F17}"/>
              </a:ext>
            </a:extLst>
          </p:cNvPr>
          <p:cNvSpPr>
            <a:spLocks noGrp="1"/>
          </p:cNvSpPr>
          <p:nvPr>
            <p:ph type="sldNum" sz="quarter" idx="12"/>
          </p:nvPr>
        </p:nvSpPr>
        <p:spPr/>
        <p:txBody>
          <a:bodyPr/>
          <a:lstStyle/>
          <a:p>
            <a:fld id="{B6F15528-21DE-4FAA-801E-634DDDAF4B2B}" type="slidenum">
              <a:rPr lang="en-US" smtClean="0"/>
              <a:pPr/>
              <a:t>22</a:t>
            </a:fld>
            <a:endParaRPr lang="en-US"/>
          </a:p>
        </p:txBody>
      </p:sp>
      <p:pic>
        <p:nvPicPr>
          <p:cNvPr id="14" name="Picture 13">
            <a:extLst>
              <a:ext uri="{FF2B5EF4-FFF2-40B4-BE49-F238E27FC236}">
                <a16:creationId xmlns:a16="http://schemas.microsoft.com/office/drawing/2014/main" id="{679E4DCB-BE37-4779-9B0F-1FCE1E3CB8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694" t="16918" b="10613"/>
          <a:stretch/>
        </p:blipFill>
        <p:spPr>
          <a:xfrm>
            <a:off x="130186" y="1371601"/>
            <a:ext cx="3704538" cy="4114800"/>
          </a:xfrm>
          <a:prstGeom prst="rect">
            <a:avLst/>
          </a:prstGeom>
        </p:spPr>
      </p:pic>
      <p:sp>
        <p:nvSpPr>
          <p:cNvPr id="18" name="Title 1">
            <a:extLst>
              <a:ext uri="{FF2B5EF4-FFF2-40B4-BE49-F238E27FC236}">
                <a16:creationId xmlns:a16="http://schemas.microsoft.com/office/drawing/2014/main" id="{81B57A63-90BF-4EAA-B264-4B883A97DD17}"/>
              </a:ext>
            </a:extLst>
          </p:cNvPr>
          <p:cNvSpPr>
            <a:spLocks noGrp="1"/>
          </p:cNvSpPr>
          <p:nvPr>
            <p:ph type="title"/>
          </p:nvPr>
        </p:nvSpPr>
        <p:spPr>
          <a:xfrm>
            <a:off x="0" y="-2629"/>
            <a:ext cx="12192000" cy="945690"/>
          </a:xfrm>
        </p:spPr>
        <p:txBody>
          <a:bodyPr>
            <a:normAutofit/>
          </a:bodyPr>
          <a:lstStyle/>
          <a:p>
            <a:r>
              <a:rPr lang="en-US" sz="4000" dirty="0"/>
              <a:t>Nanocelluloses as </a:t>
            </a:r>
            <a:r>
              <a:rPr lang="en-US" sz="4000" dirty="0" err="1"/>
              <a:t>antiscalants</a:t>
            </a:r>
            <a:endParaRPr lang="en-US" sz="4000" dirty="0"/>
          </a:p>
        </p:txBody>
      </p:sp>
      <p:grpSp>
        <p:nvGrpSpPr>
          <p:cNvPr id="38" name="Group 37">
            <a:extLst>
              <a:ext uri="{FF2B5EF4-FFF2-40B4-BE49-F238E27FC236}">
                <a16:creationId xmlns:a16="http://schemas.microsoft.com/office/drawing/2014/main" id="{8A226A4D-4640-4F7D-8FF8-C37E236F1DED}"/>
              </a:ext>
            </a:extLst>
          </p:cNvPr>
          <p:cNvGrpSpPr/>
          <p:nvPr/>
        </p:nvGrpSpPr>
        <p:grpSpPr>
          <a:xfrm>
            <a:off x="3997068" y="2177365"/>
            <a:ext cx="4064376" cy="3017520"/>
            <a:chOff x="3997068" y="2177365"/>
            <a:chExt cx="4064376" cy="3017520"/>
          </a:xfrm>
        </p:grpSpPr>
        <p:grpSp>
          <p:nvGrpSpPr>
            <p:cNvPr id="15" name="Group 14">
              <a:extLst>
                <a:ext uri="{FF2B5EF4-FFF2-40B4-BE49-F238E27FC236}">
                  <a16:creationId xmlns:a16="http://schemas.microsoft.com/office/drawing/2014/main" id="{24E99CEF-3243-4B7B-978B-F6E04B302516}"/>
                </a:ext>
              </a:extLst>
            </p:cNvPr>
            <p:cNvGrpSpPr/>
            <p:nvPr/>
          </p:nvGrpSpPr>
          <p:grpSpPr>
            <a:xfrm>
              <a:off x="3997068" y="2177365"/>
              <a:ext cx="4064376" cy="3017520"/>
              <a:chOff x="3997068" y="1540429"/>
              <a:chExt cx="4064376" cy="3017520"/>
            </a:xfrm>
          </p:grpSpPr>
          <p:pic>
            <p:nvPicPr>
              <p:cNvPr id="13" name="Picture 12">
                <a:extLst>
                  <a:ext uri="{FF2B5EF4-FFF2-40B4-BE49-F238E27FC236}">
                    <a16:creationId xmlns:a16="http://schemas.microsoft.com/office/drawing/2014/main" id="{4BD1AAE5-94B5-4781-846E-54DC6DBD34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576" t="22222" r="4636" b="36666"/>
              <a:stretch/>
            </p:blipFill>
            <p:spPr>
              <a:xfrm>
                <a:off x="3997068" y="1540429"/>
                <a:ext cx="4064376" cy="3017520"/>
              </a:xfrm>
              <a:prstGeom prst="rect">
                <a:avLst/>
              </a:prstGeom>
            </p:spPr>
          </p:pic>
          <p:sp>
            <p:nvSpPr>
              <p:cNvPr id="5" name="Rectangle 4">
                <a:extLst>
                  <a:ext uri="{FF2B5EF4-FFF2-40B4-BE49-F238E27FC236}">
                    <a16:creationId xmlns:a16="http://schemas.microsoft.com/office/drawing/2014/main" id="{A1F1AC8B-E8EC-4F56-9A36-D82BF8CF1B02}"/>
                  </a:ext>
                </a:extLst>
              </p:cNvPr>
              <p:cNvSpPr/>
              <p:nvPr/>
            </p:nvSpPr>
            <p:spPr>
              <a:xfrm>
                <a:off x="5243098" y="2207654"/>
                <a:ext cx="2224502" cy="992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9E776832-44A4-4F9B-9557-F291845079AD}"/>
                </a:ext>
              </a:extLst>
            </p:cNvPr>
            <p:cNvSpPr txBox="1"/>
            <p:nvPr/>
          </p:nvSpPr>
          <p:spPr>
            <a:xfrm>
              <a:off x="4634030" y="2208466"/>
              <a:ext cx="3182728" cy="1200329"/>
            </a:xfrm>
            <a:prstGeom prst="rect">
              <a:avLst/>
            </a:prstGeom>
            <a:noFill/>
          </p:spPr>
          <p:txBody>
            <a:bodyPr wrap="square" rtlCol="0">
              <a:spAutoFit/>
            </a:bodyPr>
            <a:lstStyle/>
            <a:p>
              <a:pPr algn="ctr"/>
              <a:r>
                <a:rPr lang="en-US" sz="2400" dirty="0">
                  <a:solidFill>
                    <a:srgbClr val="0070C0"/>
                  </a:solidFill>
                  <a:cs typeface="Times New Roman" panose="02020603050405020304" pitchFamily="18" charset="0"/>
                </a:rPr>
                <a:t>CNC (66.6 ppm)</a:t>
              </a:r>
            </a:p>
            <a:p>
              <a:pPr algn="ctr"/>
              <a:r>
                <a:rPr lang="en-US" sz="2400" dirty="0">
                  <a:solidFill>
                    <a:srgbClr val="17F91C"/>
                  </a:solidFill>
                  <a:cs typeface="Times New Roman" panose="02020603050405020304" pitchFamily="18" charset="0"/>
                </a:rPr>
                <a:t>TEMPO-CNC (66.6 ppm)</a:t>
              </a:r>
              <a:endParaRPr lang="en-US" sz="2400" dirty="0">
                <a:solidFill>
                  <a:srgbClr val="0070C0"/>
                </a:solidFill>
                <a:cs typeface="Times New Roman" panose="02020603050405020304" pitchFamily="18" charset="0"/>
              </a:endParaRPr>
            </a:p>
            <a:p>
              <a:pPr algn="ctr"/>
              <a:r>
                <a:rPr lang="en-US" sz="2400" dirty="0">
                  <a:solidFill>
                    <a:srgbClr val="FF0000"/>
                  </a:solidFill>
                  <a:cs typeface="Times New Roman" panose="02020603050405020304" pitchFamily="18" charset="0"/>
                </a:rPr>
                <a:t>NFC (66.6 ppm)</a:t>
              </a:r>
            </a:p>
          </p:txBody>
        </p:sp>
      </p:grpSp>
      <p:sp>
        <p:nvSpPr>
          <p:cNvPr id="20" name="Rectangle 19">
            <a:extLst>
              <a:ext uri="{FF2B5EF4-FFF2-40B4-BE49-F238E27FC236}">
                <a16:creationId xmlns:a16="http://schemas.microsoft.com/office/drawing/2014/main" id="{8794F62F-2BDB-407A-91DF-167DBBC3A92D}"/>
              </a:ext>
            </a:extLst>
          </p:cNvPr>
          <p:cNvSpPr/>
          <p:nvPr/>
        </p:nvSpPr>
        <p:spPr>
          <a:xfrm>
            <a:off x="12400261" y="5758451"/>
            <a:ext cx="3676006" cy="215444"/>
          </a:xfrm>
          <a:prstGeom prst="rect">
            <a:avLst/>
          </a:prstGeom>
        </p:spPr>
        <p:txBody>
          <a:bodyPr wrap="none">
            <a:spAutoFit/>
          </a:bodyPr>
          <a:lstStyle/>
          <a:p>
            <a:r>
              <a:rPr lang="en-US" sz="800" dirty="0"/>
              <a:t>https://www.tomorrowsuccess.com/dare-</a:t>
            </a:r>
            <a:r>
              <a:rPr lang="en-US" sz="800" dirty="0" err="1"/>
              <a:t>dont</a:t>
            </a:r>
            <a:r>
              <a:rPr lang="en-US" sz="800" dirty="0"/>
              <a:t>-</a:t>
            </a:r>
            <a:r>
              <a:rPr lang="en-US" sz="800" dirty="0" err="1"/>
              <a:t>fear.html</a:t>
            </a:r>
            <a:r>
              <a:rPr lang="en-US" sz="800" dirty="0"/>
              <a:t>, Accessed on Jan 11, 2019</a:t>
            </a:r>
          </a:p>
        </p:txBody>
      </p:sp>
      <p:sp>
        <p:nvSpPr>
          <p:cNvPr id="33" name="Rectangle 32">
            <a:extLst>
              <a:ext uri="{FF2B5EF4-FFF2-40B4-BE49-F238E27FC236}">
                <a16:creationId xmlns:a16="http://schemas.microsoft.com/office/drawing/2014/main" id="{5AE36186-6441-4F54-87F4-14F1F8BB9C57}"/>
              </a:ext>
            </a:extLst>
          </p:cNvPr>
          <p:cNvSpPr/>
          <p:nvPr/>
        </p:nvSpPr>
        <p:spPr>
          <a:xfrm>
            <a:off x="8650534" y="5863156"/>
            <a:ext cx="3389066"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Materials Horizons (2018)</a:t>
            </a:r>
            <a:endParaRPr lang="en-US" sz="1400" dirty="0"/>
          </a:p>
        </p:txBody>
      </p:sp>
      <p:grpSp>
        <p:nvGrpSpPr>
          <p:cNvPr id="39" name="Group 38">
            <a:extLst>
              <a:ext uri="{FF2B5EF4-FFF2-40B4-BE49-F238E27FC236}">
                <a16:creationId xmlns:a16="http://schemas.microsoft.com/office/drawing/2014/main" id="{81128B49-15B0-4F16-97B1-4FB400D46D09}"/>
              </a:ext>
            </a:extLst>
          </p:cNvPr>
          <p:cNvGrpSpPr/>
          <p:nvPr/>
        </p:nvGrpSpPr>
        <p:grpSpPr>
          <a:xfrm>
            <a:off x="8092435" y="1026899"/>
            <a:ext cx="4075892" cy="4072692"/>
            <a:chOff x="8092435" y="1026899"/>
            <a:chExt cx="4075892" cy="4072692"/>
          </a:xfrm>
        </p:grpSpPr>
        <p:pic>
          <p:nvPicPr>
            <p:cNvPr id="35" name="Picture 34">
              <a:extLst>
                <a:ext uri="{FF2B5EF4-FFF2-40B4-BE49-F238E27FC236}">
                  <a16:creationId xmlns:a16="http://schemas.microsoft.com/office/drawing/2014/main" id="{5294CC60-A623-4993-8645-13F38C3039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31" t="78890" r="78829" b="10615"/>
            <a:stretch/>
          </p:blipFill>
          <p:spPr>
            <a:xfrm>
              <a:off x="10136173" y="1489691"/>
              <a:ext cx="1516775" cy="640080"/>
            </a:xfrm>
            <a:prstGeom prst="rect">
              <a:avLst/>
            </a:prstGeom>
          </p:spPr>
        </p:pic>
        <p:grpSp>
          <p:nvGrpSpPr>
            <p:cNvPr id="2" name="Group 1">
              <a:extLst>
                <a:ext uri="{FF2B5EF4-FFF2-40B4-BE49-F238E27FC236}">
                  <a16:creationId xmlns:a16="http://schemas.microsoft.com/office/drawing/2014/main" id="{5C637E08-954B-477D-8E49-5B25A1EAFAA8}"/>
                </a:ext>
              </a:extLst>
            </p:cNvPr>
            <p:cNvGrpSpPr>
              <a:grpSpLocks noChangeAspect="1"/>
            </p:cNvGrpSpPr>
            <p:nvPr/>
          </p:nvGrpSpPr>
          <p:grpSpPr>
            <a:xfrm>
              <a:off x="8092435" y="2082071"/>
              <a:ext cx="4075892" cy="3017520"/>
              <a:chOff x="12341247" y="2207205"/>
              <a:chExt cx="3544255" cy="2623930"/>
            </a:xfrm>
          </p:grpSpPr>
          <p:pic>
            <p:nvPicPr>
              <p:cNvPr id="10" name="Picture 9">
                <a:extLst>
                  <a:ext uri="{FF2B5EF4-FFF2-40B4-BE49-F238E27FC236}">
                    <a16:creationId xmlns:a16="http://schemas.microsoft.com/office/drawing/2014/main" id="{E068C214-D481-4129-A051-6284E3FDFEDF}"/>
                  </a:ext>
                </a:extLst>
              </p:cNvPr>
              <p:cNvPicPr>
                <a:picLocks noChangeAspect="1"/>
              </p:cNvPicPr>
              <p:nvPr/>
            </p:nvPicPr>
            <p:blipFill>
              <a:blip r:embed="rId4"/>
              <a:stretch>
                <a:fillRect/>
              </a:stretch>
            </p:blipFill>
            <p:spPr>
              <a:xfrm>
                <a:off x="12341247" y="2207205"/>
                <a:ext cx="3544255" cy="2623930"/>
              </a:xfrm>
              <a:prstGeom prst="rect">
                <a:avLst/>
              </a:prstGeom>
            </p:spPr>
          </p:pic>
          <p:sp>
            <p:nvSpPr>
              <p:cNvPr id="11" name="Rectangle 10">
                <a:extLst>
                  <a:ext uri="{FF2B5EF4-FFF2-40B4-BE49-F238E27FC236}">
                    <a16:creationId xmlns:a16="http://schemas.microsoft.com/office/drawing/2014/main" id="{A6B85596-E836-4760-862C-37FA35C96F7F}"/>
                  </a:ext>
                </a:extLst>
              </p:cNvPr>
              <p:cNvSpPr/>
              <p:nvPr/>
            </p:nvSpPr>
            <p:spPr>
              <a:xfrm>
                <a:off x="13162815" y="3631299"/>
                <a:ext cx="1922489" cy="401448"/>
              </a:xfrm>
              <a:prstGeom prst="rect">
                <a:avLst/>
              </a:prstGeom>
            </p:spPr>
            <p:txBody>
              <a:bodyPr wrap="none">
                <a:spAutoFit/>
              </a:bodyPr>
              <a:lstStyle/>
              <a:p>
                <a:r>
                  <a:rPr lang="en-US" sz="2400" dirty="0">
                    <a:solidFill>
                      <a:srgbClr val="0070C0"/>
                    </a:solidFill>
                    <a:ea typeface="Times New Roman" panose="02020603050405020304" pitchFamily="18" charset="0"/>
                  </a:rPr>
                  <a:t>CMC (16.6 ppm)</a:t>
                </a:r>
                <a:endParaRPr lang="en-US" sz="2400" dirty="0">
                  <a:solidFill>
                    <a:srgbClr val="0070C0"/>
                  </a:solidFill>
                </a:endParaRPr>
              </a:p>
            </p:txBody>
          </p:sp>
          <p:sp>
            <p:nvSpPr>
              <p:cNvPr id="12" name="Rectangle 11">
                <a:extLst>
                  <a:ext uri="{FF2B5EF4-FFF2-40B4-BE49-F238E27FC236}">
                    <a16:creationId xmlns:a16="http://schemas.microsoft.com/office/drawing/2014/main" id="{720E3789-2CB9-466D-82D3-BBF98C3D62A5}"/>
                  </a:ext>
                </a:extLst>
              </p:cNvPr>
              <p:cNvSpPr/>
              <p:nvPr/>
            </p:nvSpPr>
            <p:spPr>
              <a:xfrm>
                <a:off x="13162815" y="3896103"/>
                <a:ext cx="1855581" cy="401448"/>
              </a:xfrm>
              <a:prstGeom prst="rect">
                <a:avLst/>
              </a:prstGeom>
            </p:spPr>
            <p:txBody>
              <a:bodyPr wrap="none">
                <a:spAutoFit/>
              </a:bodyPr>
              <a:lstStyle/>
              <a:p>
                <a:r>
                  <a:rPr lang="en-US" sz="2400" dirty="0">
                    <a:solidFill>
                      <a:srgbClr val="FF0000"/>
                    </a:solidFill>
                    <a:ea typeface="Times New Roman" panose="02020603050405020304" pitchFamily="18" charset="0"/>
                  </a:rPr>
                  <a:t>CMC (166 ppm)</a:t>
                </a:r>
                <a:endParaRPr lang="en-US" sz="2400" dirty="0">
                  <a:solidFill>
                    <a:srgbClr val="FF0000"/>
                  </a:solidFill>
                </a:endParaRPr>
              </a:p>
            </p:txBody>
          </p:sp>
        </p:grpSp>
        <p:pic>
          <p:nvPicPr>
            <p:cNvPr id="6" name="Picture 5">
              <a:extLst>
                <a:ext uri="{FF2B5EF4-FFF2-40B4-BE49-F238E27FC236}">
                  <a16:creationId xmlns:a16="http://schemas.microsoft.com/office/drawing/2014/main" id="{DABD68BB-47A0-4436-AFF0-0C26104451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17" t="56333" r="78829" b="21467"/>
            <a:stretch/>
          </p:blipFill>
          <p:spPr>
            <a:xfrm>
              <a:off x="8646042" y="1026899"/>
              <a:ext cx="1477431" cy="1188720"/>
            </a:xfrm>
            <a:prstGeom prst="rect">
              <a:avLst/>
            </a:prstGeom>
          </p:spPr>
        </p:pic>
        <p:sp>
          <p:nvSpPr>
            <p:cNvPr id="7" name="TextBox 6">
              <a:extLst>
                <a:ext uri="{FF2B5EF4-FFF2-40B4-BE49-F238E27FC236}">
                  <a16:creationId xmlns:a16="http://schemas.microsoft.com/office/drawing/2014/main" id="{8C174F22-AEC6-491B-8BFE-9D0405EF07EF}"/>
                </a:ext>
              </a:extLst>
            </p:cNvPr>
            <p:cNvSpPr txBox="1"/>
            <p:nvPr/>
          </p:nvSpPr>
          <p:spPr>
            <a:xfrm>
              <a:off x="9198275" y="2313926"/>
              <a:ext cx="2221634" cy="369332"/>
            </a:xfrm>
            <a:prstGeom prst="rect">
              <a:avLst/>
            </a:prstGeom>
            <a:noFill/>
          </p:spPr>
          <p:txBody>
            <a:bodyPr wrap="none" rtlCol="0">
              <a:spAutoFit/>
            </a:bodyPr>
            <a:lstStyle/>
            <a:p>
              <a:r>
                <a:rPr lang="en-US" dirty="0"/>
                <a:t>COOH = 4.6 mmol g</a:t>
              </a:r>
              <a:r>
                <a:rPr lang="en-US" baseline="30000" dirty="0"/>
                <a:t>-1</a:t>
              </a:r>
              <a:endParaRPr lang="en-US" dirty="0"/>
            </a:p>
          </p:txBody>
        </p:sp>
      </p:grpSp>
      <p:sp>
        <p:nvSpPr>
          <p:cNvPr id="36" name="TextBox 35">
            <a:extLst>
              <a:ext uri="{FF2B5EF4-FFF2-40B4-BE49-F238E27FC236}">
                <a16:creationId xmlns:a16="http://schemas.microsoft.com/office/drawing/2014/main" id="{40BEDF96-73E3-458F-9927-CE3C2EECA7F3}"/>
              </a:ext>
            </a:extLst>
          </p:cNvPr>
          <p:cNvSpPr txBox="1"/>
          <p:nvPr/>
        </p:nvSpPr>
        <p:spPr>
          <a:xfrm>
            <a:off x="4658566" y="5224489"/>
            <a:ext cx="3133655" cy="369332"/>
          </a:xfrm>
          <a:prstGeom prst="rect">
            <a:avLst/>
          </a:prstGeom>
          <a:solidFill>
            <a:schemeClr val="accent6">
              <a:lumMod val="20000"/>
              <a:lumOff val="80000"/>
            </a:schemeClr>
          </a:solidFill>
        </p:spPr>
        <p:txBody>
          <a:bodyPr wrap="square" rtlCol="0">
            <a:spAutoFit/>
          </a:bodyPr>
          <a:lstStyle/>
          <a:p>
            <a:pPr marL="285750" indent="-285750">
              <a:buFont typeface="Wingdings" panose="05000000000000000000" pitchFamily="2" charset="2"/>
              <a:buChar char="ü"/>
            </a:pPr>
            <a:r>
              <a:rPr lang="en-US" dirty="0"/>
              <a:t>Not enough charge content</a:t>
            </a:r>
          </a:p>
        </p:txBody>
      </p:sp>
      <p:sp>
        <p:nvSpPr>
          <p:cNvPr id="37" name="TextBox 36">
            <a:extLst>
              <a:ext uri="{FF2B5EF4-FFF2-40B4-BE49-F238E27FC236}">
                <a16:creationId xmlns:a16="http://schemas.microsoft.com/office/drawing/2014/main" id="{B41FDFC5-B0C0-4913-B465-EA3F5A5FC969}"/>
              </a:ext>
            </a:extLst>
          </p:cNvPr>
          <p:cNvSpPr txBox="1"/>
          <p:nvPr/>
        </p:nvSpPr>
        <p:spPr>
          <a:xfrm>
            <a:off x="8617013" y="5224489"/>
            <a:ext cx="3133655" cy="369332"/>
          </a:xfrm>
          <a:prstGeom prst="rect">
            <a:avLst/>
          </a:prstGeom>
          <a:solidFill>
            <a:schemeClr val="accent6">
              <a:lumMod val="20000"/>
              <a:lumOff val="80000"/>
            </a:schemeClr>
          </a:solidFill>
        </p:spPr>
        <p:txBody>
          <a:bodyPr wrap="square" rtlCol="0">
            <a:spAutoFit/>
          </a:bodyPr>
          <a:lstStyle/>
          <a:p>
            <a:pPr marL="285750" indent="-285750" algn="ctr">
              <a:buFont typeface="Wingdings" panose="05000000000000000000" pitchFamily="2" charset="2"/>
              <a:buChar char="ü"/>
            </a:pPr>
            <a:r>
              <a:rPr lang="en-US" dirty="0"/>
              <a:t>Not enough flexibility</a:t>
            </a:r>
          </a:p>
        </p:txBody>
      </p:sp>
      <p:grpSp>
        <p:nvGrpSpPr>
          <p:cNvPr id="32" name="Group 31">
            <a:extLst>
              <a:ext uri="{FF2B5EF4-FFF2-40B4-BE49-F238E27FC236}">
                <a16:creationId xmlns:a16="http://schemas.microsoft.com/office/drawing/2014/main" id="{277BC2EA-94EF-4838-A312-F0CE7547AB20}"/>
              </a:ext>
            </a:extLst>
          </p:cNvPr>
          <p:cNvGrpSpPr/>
          <p:nvPr/>
        </p:nvGrpSpPr>
        <p:grpSpPr>
          <a:xfrm>
            <a:off x="8076668" y="97774"/>
            <a:ext cx="4042741" cy="5097111"/>
            <a:chOff x="8092441" y="46386"/>
            <a:chExt cx="3848956" cy="5097111"/>
          </a:xfrm>
        </p:grpSpPr>
        <p:pic>
          <p:nvPicPr>
            <p:cNvPr id="8" name="Picture 7">
              <a:extLst>
                <a:ext uri="{FF2B5EF4-FFF2-40B4-BE49-F238E27FC236}">
                  <a16:creationId xmlns:a16="http://schemas.microsoft.com/office/drawing/2014/main" id="{BF133BE6-56A8-44D6-8CB2-45F745A3A5CB}"/>
                </a:ext>
              </a:extLst>
            </p:cNvPr>
            <p:cNvPicPr>
              <a:picLocks noChangeAspect="1"/>
            </p:cNvPicPr>
            <p:nvPr/>
          </p:nvPicPr>
          <p:blipFill>
            <a:blip r:embed="rId5"/>
            <a:stretch>
              <a:fillRect/>
            </a:stretch>
          </p:blipFill>
          <p:spPr>
            <a:xfrm>
              <a:off x="8092441" y="1028697"/>
              <a:ext cx="3848956" cy="4114800"/>
            </a:xfrm>
            <a:prstGeom prst="rect">
              <a:avLst/>
            </a:prstGeom>
          </p:spPr>
        </p:pic>
        <p:sp>
          <p:nvSpPr>
            <p:cNvPr id="16" name="Rectangle 15">
              <a:extLst>
                <a:ext uri="{FF2B5EF4-FFF2-40B4-BE49-F238E27FC236}">
                  <a16:creationId xmlns:a16="http://schemas.microsoft.com/office/drawing/2014/main" id="{B9950CAF-5C6F-4ADF-9AAC-6D31035AD7CA}"/>
                </a:ext>
              </a:extLst>
            </p:cNvPr>
            <p:cNvSpPr/>
            <p:nvPr/>
          </p:nvSpPr>
          <p:spPr>
            <a:xfrm>
              <a:off x="9801468" y="46386"/>
              <a:ext cx="1552332" cy="114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780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DDB778-20A6-4EB0-BF80-0EA5DFB7EF47}"/>
              </a:ext>
            </a:extLst>
          </p:cNvPr>
          <p:cNvPicPr>
            <a:picLocks noChangeAspect="1"/>
          </p:cNvPicPr>
          <p:nvPr/>
        </p:nvPicPr>
        <p:blipFill>
          <a:blip r:embed="rId2"/>
          <a:stretch>
            <a:fillRect/>
          </a:stretch>
        </p:blipFill>
        <p:spPr>
          <a:xfrm>
            <a:off x="0" y="0"/>
            <a:ext cx="12192000" cy="6845621"/>
          </a:xfrm>
          <a:prstGeom prst="rect">
            <a:avLst/>
          </a:prstGeom>
        </p:spPr>
      </p:pic>
      <p:sp>
        <p:nvSpPr>
          <p:cNvPr id="4" name="Slide Number Placeholder 3">
            <a:extLst>
              <a:ext uri="{FF2B5EF4-FFF2-40B4-BE49-F238E27FC236}">
                <a16:creationId xmlns:a16="http://schemas.microsoft.com/office/drawing/2014/main" id="{8C4980F4-4674-4C84-8784-7ED0E8BDB381}"/>
              </a:ext>
            </a:extLst>
          </p:cNvPr>
          <p:cNvSpPr>
            <a:spLocks noGrp="1"/>
          </p:cNvSpPr>
          <p:nvPr>
            <p:ph type="sldNum" sz="quarter" idx="12"/>
          </p:nvPr>
        </p:nvSpPr>
        <p:spPr/>
        <p:txBody>
          <a:bodyPr/>
          <a:lstStyle/>
          <a:p>
            <a:fld id="{B6F15528-21DE-4FAA-801E-634DDDAF4B2B}" type="slidenum">
              <a:rPr lang="en-US" smtClean="0">
                <a:solidFill>
                  <a:schemeClr val="bg1"/>
                </a:solidFill>
              </a:rPr>
              <a:pPr/>
              <a:t>23</a:t>
            </a:fld>
            <a:endParaRPr lang="en-US" dirty="0">
              <a:solidFill>
                <a:schemeClr val="bg1"/>
              </a:solidFill>
            </a:endParaRPr>
          </a:p>
        </p:txBody>
      </p:sp>
      <p:sp>
        <p:nvSpPr>
          <p:cNvPr id="6" name="Rectangle 5">
            <a:extLst>
              <a:ext uri="{FF2B5EF4-FFF2-40B4-BE49-F238E27FC236}">
                <a16:creationId xmlns:a16="http://schemas.microsoft.com/office/drawing/2014/main" id="{74B8D924-1F1F-460D-AF61-8F5C006335E8}"/>
              </a:ext>
            </a:extLst>
          </p:cNvPr>
          <p:cNvSpPr/>
          <p:nvPr/>
        </p:nvSpPr>
        <p:spPr>
          <a:xfrm>
            <a:off x="8282310" y="5834155"/>
            <a:ext cx="3336376" cy="307777"/>
          </a:xfrm>
          <a:prstGeom prst="rect">
            <a:avLst/>
          </a:prstGeom>
        </p:spPr>
        <p:txBody>
          <a:bodyPr wrap="square">
            <a:spAutoFit/>
          </a:bodyPr>
          <a:lstStyle/>
          <a:p>
            <a:r>
              <a:rPr lang="fr-FR" sz="1400" dirty="0">
                <a:solidFill>
                  <a:schemeClr val="bg1"/>
                </a:solidFill>
              </a:rPr>
              <a:t>van de Ven and Sheikhi, </a:t>
            </a:r>
            <a:r>
              <a:rPr lang="fr-FR" sz="1400" dirty="0" err="1">
                <a:solidFill>
                  <a:schemeClr val="bg1"/>
                </a:solidFill>
              </a:rPr>
              <a:t>Nanoscale</a:t>
            </a:r>
            <a:r>
              <a:rPr lang="fr-FR" sz="1400" dirty="0">
                <a:solidFill>
                  <a:schemeClr val="bg1"/>
                </a:solidFill>
              </a:rPr>
              <a:t> (2017)</a:t>
            </a:r>
            <a:endParaRPr lang="en-US" sz="1400" dirty="0">
              <a:solidFill>
                <a:schemeClr val="bg1"/>
              </a:solidFill>
            </a:endParaRPr>
          </a:p>
        </p:txBody>
      </p:sp>
      <p:sp>
        <p:nvSpPr>
          <p:cNvPr id="10" name="Title 1">
            <a:extLst>
              <a:ext uri="{FF2B5EF4-FFF2-40B4-BE49-F238E27FC236}">
                <a16:creationId xmlns:a16="http://schemas.microsoft.com/office/drawing/2014/main" id="{E391ED0B-98E0-48D0-93B2-A00E6DCBB77D}"/>
              </a:ext>
            </a:extLst>
          </p:cNvPr>
          <p:cNvSpPr>
            <a:spLocks noGrp="1"/>
          </p:cNvSpPr>
          <p:nvPr>
            <p:ph type="title"/>
          </p:nvPr>
        </p:nvSpPr>
        <p:spPr>
          <a:xfrm>
            <a:off x="0" y="-2629"/>
            <a:ext cx="12192000" cy="993230"/>
          </a:xfrm>
        </p:spPr>
        <p:txBody>
          <a:bodyPr>
            <a:normAutofit/>
          </a:bodyPr>
          <a:lstStyle/>
          <a:p>
            <a:r>
              <a:rPr lang="en-US" sz="4000" dirty="0">
                <a:solidFill>
                  <a:schemeClr val="bg1"/>
                </a:solidFill>
              </a:rPr>
              <a:t>Hairy nanocelluloses</a:t>
            </a:r>
          </a:p>
        </p:txBody>
      </p:sp>
    </p:spTree>
    <p:extLst>
      <p:ext uri="{BB962C8B-B14F-4D97-AF65-F5344CB8AC3E}">
        <p14:creationId xmlns:p14="http://schemas.microsoft.com/office/powerpoint/2010/main" val="3143385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B2F872F-34F5-4984-BA38-FA9BA49D5C8F}"/>
              </a:ext>
            </a:extLst>
          </p:cNvPr>
          <p:cNvGrpSpPr/>
          <p:nvPr/>
        </p:nvGrpSpPr>
        <p:grpSpPr>
          <a:xfrm>
            <a:off x="4760621" y="4262370"/>
            <a:ext cx="3539459" cy="1828800"/>
            <a:chOff x="4760621" y="4262370"/>
            <a:chExt cx="3539459" cy="1828800"/>
          </a:xfrm>
        </p:grpSpPr>
        <p:pic>
          <p:nvPicPr>
            <p:cNvPr id="30" name="Picture 29">
              <a:extLst>
                <a:ext uri="{FF2B5EF4-FFF2-40B4-BE49-F238E27FC236}">
                  <a16:creationId xmlns:a16="http://schemas.microsoft.com/office/drawing/2014/main" id="{0359C6BB-0B3D-41B3-9E5D-9ED09F3C348B}"/>
                </a:ext>
              </a:extLst>
            </p:cNvPr>
            <p:cNvPicPr>
              <a:picLocks noChangeAspect="1"/>
            </p:cNvPicPr>
            <p:nvPr/>
          </p:nvPicPr>
          <p:blipFill>
            <a:blip r:embed="rId3"/>
            <a:stretch>
              <a:fillRect/>
            </a:stretch>
          </p:blipFill>
          <p:spPr>
            <a:xfrm>
              <a:off x="4760621" y="4454714"/>
              <a:ext cx="2445625" cy="1280160"/>
            </a:xfrm>
            <a:prstGeom prst="rect">
              <a:avLst/>
            </a:prstGeom>
          </p:spPr>
        </p:pic>
        <p:pic>
          <p:nvPicPr>
            <p:cNvPr id="29" name="Picture 28">
              <a:extLst>
                <a:ext uri="{FF2B5EF4-FFF2-40B4-BE49-F238E27FC236}">
                  <a16:creationId xmlns:a16="http://schemas.microsoft.com/office/drawing/2014/main" id="{8EEEE3BC-CC18-4B45-8A23-388A5B686E9C}"/>
                </a:ext>
              </a:extLst>
            </p:cNvPr>
            <p:cNvPicPr>
              <a:picLocks noChangeAspect="1"/>
            </p:cNvPicPr>
            <p:nvPr/>
          </p:nvPicPr>
          <p:blipFill>
            <a:blip r:embed="rId4"/>
            <a:stretch>
              <a:fillRect/>
            </a:stretch>
          </p:blipFill>
          <p:spPr>
            <a:xfrm>
              <a:off x="7231568" y="4262370"/>
              <a:ext cx="1068512" cy="1828800"/>
            </a:xfrm>
            <a:prstGeom prst="rect">
              <a:avLst/>
            </a:prstGeom>
          </p:spPr>
        </p:pic>
      </p:grpSp>
      <p:sp>
        <p:nvSpPr>
          <p:cNvPr id="2" name="Title 1">
            <a:extLst>
              <a:ext uri="{FF2B5EF4-FFF2-40B4-BE49-F238E27FC236}">
                <a16:creationId xmlns:a16="http://schemas.microsoft.com/office/drawing/2014/main" id="{4435191F-2982-482F-922A-9922757E53CD}"/>
              </a:ext>
            </a:extLst>
          </p:cNvPr>
          <p:cNvSpPr>
            <a:spLocks noGrp="1"/>
          </p:cNvSpPr>
          <p:nvPr>
            <p:ph type="title"/>
          </p:nvPr>
        </p:nvSpPr>
        <p:spPr>
          <a:xfrm>
            <a:off x="0" y="539"/>
            <a:ext cx="12192000" cy="890922"/>
          </a:xfrm>
        </p:spPr>
        <p:txBody>
          <a:bodyPr>
            <a:normAutofit/>
          </a:bodyPr>
          <a:lstStyle/>
          <a:p>
            <a:r>
              <a:rPr lang="en-US" sz="4000" dirty="0"/>
              <a:t>Hairy nanocelluloses</a:t>
            </a:r>
          </a:p>
        </p:txBody>
      </p:sp>
      <p:sp>
        <p:nvSpPr>
          <p:cNvPr id="4" name="Slide Number Placeholder 3">
            <a:extLst>
              <a:ext uri="{FF2B5EF4-FFF2-40B4-BE49-F238E27FC236}">
                <a16:creationId xmlns:a16="http://schemas.microsoft.com/office/drawing/2014/main" id="{267DEBFE-C73F-41FD-85EC-11C24C7F59D0}"/>
              </a:ext>
            </a:extLst>
          </p:cNvPr>
          <p:cNvSpPr>
            <a:spLocks noGrp="1"/>
          </p:cNvSpPr>
          <p:nvPr>
            <p:ph type="sldNum" sz="quarter" idx="12"/>
          </p:nvPr>
        </p:nvSpPr>
        <p:spPr/>
        <p:txBody>
          <a:bodyPr/>
          <a:lstStyle/>
          <a:p>
            <a:fld id="{B6F15528-21DE-4FAA-801E-634DDDAF4B2B}" type="slidenum">
              <a:rPr lang="en-US" smtClean="0"/>
              <a:pPr/>
              <a:t>24</a:t>
            </a:fld>
            <a:endParaRPr lang="en-US"/>
          </a:p>
        </p:txBody>
      </p:sp>
      <p:pic>
        <p:nvPicPr>
          <p:cNvPr id="6" name="Picture 5">
            <a:extLst>
              <a:ext uri="{FF2B5EF4-FFF2-40B4-BE49-F238E27FC236}">
                <a16:creationId xmlns:a16="http://schemas.microsoft.com/office/drawing/2014/main" id="{413E4BB8-FF1D-4AE1-A6A3-86C766E1B0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318"/>
          <a:stretch/>
        </p:blipFill>
        <p:spPr>
          <a:xfrm>
            <a:off x="255790" y="1170352"/>
            <a:ext cx="3953354" cy="4663440"/>
          </a:xfrm>
          <a:prstGeom prst="rect">
            <a:avLst/>
          </a:prstGeom>
        </p:spPr>
      </p:pic>
      <p:pic>
        <p:nvPicPr>
          <p:cNvPr id="9" name="Picture 8">
            <a:extLst>
              <a:ext uri="{FF2B5EF4-FFF2-40B4-BE49-F238E27FC236}">
                <a16:creationId xmlns:a16="http://schemas.microsoft.com/office/drawing/2014/main" id="{D300CD7B-18B0-4266-A89A-B1062F7F6DD5}"/>
              </a:ext>
            </a:extLst>
          </p:cNvPr>
          <p:cNvPicPr>
            <a:picLocks noChangeAspect="1"/>
          </p:cNvPicPr>
          <p:nvPr/>
        </p:nvPicPr>
        <p:blipFill>
          <a:blip r:embed="rId6"/>
          <a:stretch>
            <a:fillRect/>
          </a:stretch>
        </p:blipFill>
        <p:spPr>
          <a:xfrm>
            <a:off x="9117346" y="4222485"/>
            <a:ext cx="2456008" cy="1463040"/>
          </a:xfrm>
          <a:prstGeom prst="rect">
            <a:avLst/>
          </a:prstGeom>
        </p:spPr>
      </p:pic>
      <p:sp>
        <p:nvSpPr>
          <p:cNvPr id="11" name="Rectangle 10">
            <a:extLst>
              <a:ext uri="{FF2B5EF4-FFF2-40B4-BE49-F238E27FC236}">
                <a16:creationId xmlns:a16="http://schemas.microsoft.com/office/drawing/2014/main" id="{ED7D839A-8739-4A2A-A1B8-20F76A52112C}"/>
              </a:ext>
            </a:extLst>
          </p:cNvPr>
          <p:cNvSpPr/>
          <p:nvPr/>
        </p:nvSpPr>
        <p:spPr>
          <a:xfrm>
            <a:off x="517070" y="5730429"/>
            <a:ext cx="6689176" cy="307777"/>
          </a:xfrm>
          <a:prstGeom prst="rect">
            <a:avLst/>
          </a:prstGeom>
        </p:spPr>
        <p:txBody>
          <a:bodyPr wrap="square">
            <a:spAutoFit/>
          </a:bodyPr>
          <a:lstStyle/>
          <a:p>
            <a:r>
              <a:rPr lang="fr-FR" sz="1400" dirty="0"/>
              <a:t>Sheikhi and van de Ven, </a:t>
            </a:r>
            <a:r>
              <a:rPr lang="en-US" sz="1400" dirty="0"/>
              <a:t>Current Opinion in Colloid &amp; Interface Science </a:t>
            </a:r>
            <a:r>
              <a:rPr lang="fr-FR" sz="1400" dirty="0"/>
              <a:t>(2017)</a:t>
            </a:r>
            <a:endParaRPr lang="en-US" sz="1400" dirty="0"/>
          </a:p>
        </p:txBody>
      </p:sp>
      <p:sp>
        <p:nvSpPr>
          <p:cNvPr id="12" name="Rectangle 11">
            <a:extLst>
              <a:ext uri="{FF2B5EF4-FFF2-40B4-BE49-F238E27FC236}">
                <a16:creationId xmlns:a16="http://schemas.microsoft.com/office/drawing/2014/main" id="{9A97000E-7A25-4494-99F0-912F76AE573A}"/>
              </a:ext>
            </a:extLst>
          </p:cNvPr>
          <p:cNvSpPr/>
          <p:nvPr/>
        </p:nvSpPr>
        <p:spPr>
          <a:xfrm>
            <a:off x="517069" y="5919029"/>
            <a:ext cx="4852727" cy="307777"/>
          </a:xfrm>
          <a:prstGeom prst="rect">
            <a:avLst/>
          </a:prstGeom>
        </p:spPr>
        <p:txBody>
          <a:bodyPr wrap="square">
            <a:spAutoFit/>
          </a:bodyPr>
          <a:lstStyle/>
          <a:p>
            <a:r>
              <a:rPr lang="fr-FR" sz="1400" dirty="0"/>
              <a:t>Sheikhi et al., </a:t>
            </a:r>
            <a:r>
              <a:rPr lang="en-US" sz="1400" dirty="0"/>
              <a:t>Journal of Visualized Experiments: </a:t>
            </a:r>
            <a:r>
              <a:rPr lang="en-US" sz="1400" dirty="0" err="1"/>
              <a:t>JoVE</a:t>
            </a:r>
            <a:r>
              <a:rPr lang="en-US" sz="1400" dirty="0"/>
              <a:t> </a:t>
            </a:r>
            <a:r>
              <a:rPr lang="fr-FR" sz="1400" dirty="0"/>
              <a:t>(2016)</a:t>
            </a:r>
            <a:endParaRPr lang="en-US" sz="1400" dirty="0"/>
          </a:p>
        </p:txBody>
      </p:sp>
      <p:sp>
        <p:nvSpPr>
          <p:cNvPr id="14" name="Rectangle 13">
            <a:extLst>
              <a:ext uri="{FF2B5EF4-FFF2-40B4-BE49-F238E27FC236}">
                <a16:creationId xmlns:a16="http://schemas.microsoft.com/office/drawing/2014/main" id="{BC59A8B9-C7CE-4001-B301-0585AF5E35FB}"/>
              </a:ext>
            </a:extLst>
          </p:cNvPr>
          <p:cNvSpPr/>
          <p:nvPr/>
        </p:nvSpPr>
        <p:spPr>
          <a:xfrm>
            <a:off x="9677400" y="5869680"/>
            <a:ext cx="2433248" cy="307777"/>
          </a:xfrm>
          <a:prstGeom prst="rect">
            <a:avLst/>
          </a:prstGeom>
        </p:spPr>
        <p:txBody>
          <a:bodyPr wrap="square">
            <a:spAutoFit/>
          </a:bodyPr>
          <a:lstStyle/>
          <a:p>
            <a:r>
              <a:rPr lang="fr-FR" sz="1400" dirty="0"/>
              <a:t>Yang et al., </a:t>
            </a:r>
            <a:r>
              <a:rPr lang="en-US" sz="1400" dirty="0"/>
              <a:t>Langmuir </a:t>
            </a:r>
            <a:r>
              <a:rPr lang="fr-FR" sz="1400" dirty="0"/>
              <a:t>(2012)</a:t>
            </a:r>
            <a:endParaRPr lang="en-US" sz="1400" dirty="0"/>
          </a:p>
        </p:txBody>
      </p:sp>
      <p:grpSp>
        <p:nvGrpSpPr>
          <p:cNvPr id="32" name="Group 31">
            <a:extLst>
              <a:ext uri="{FF2B5EF4-FFF2-40B4-BE49-F238E27FC236}">
                <a16:creationId xmlns:a16="http://schemas.microsoft.com/office/drawing/2014/main" id="{567A7728-6711-4ADB-8342-883C9A491D82}"/>
              </a:ext>
            </a:extLst>
          </p:cNvPr>
          <p:cNvGrpSpPr/>
          <p:nvPr/>
        </p:nvGrpSpPr>
        <p:grpSpPr>
          <a:xfrm>
            <a:off x="4830957" y="2614577"/>
            <a:ext cx="3736247" cy="1622821"/>
            <a:chOff x="4830957" y="2614577"/>
            <a:chExt cx="3736247" cy="1622821"/>
          </a:xfrm>
        </p:grpSpPr>
        <p:pic>
          <p:nvPicPr>
            <p:cNvPr id="20" name="Picture 19">
              <a:extLst>
                <a:ext uri="{FF2B5EF4-FFF2-40B4-BE49-F238E27FC236}">
                  <a16:creationId xmlns:a16="http://schemas.microsoft.com/office/drawing/2014/main" id="{4A920419-6501-4B41-AA33-A3E692962E3E}"/>
                </a:ext>
              </a:extLst>
            </p:cNvPr>
            <p:cNvPicPr>
              <a:picLocks noChangeAspect="1"/>
            </p:cNvPicPr>
            <p:nvPr/>
          </p:nvPicPr>
          <p:blipFill>
            <a:blip r:embed="rId7"/>
            <a:stretch>
              <a:fillRect/>
            </a:stretch>
          </p:blipFill>
          <p:spPr>
            <a:xfrm>
              <a:off x="6969964" y="2614577"/>
              <a:ext cx="1477717" cy="1554480"/>
            </a:xfrm>
            <a:prstGeom prst="rect">
              <a:avLst/>
            </a:prstGeom>
          </p:spPr>
        </p:pic>
        <p:pic>
          <p:nvPicPr>
            <p:cNvPr id="21" name="Picture 20">
              <a:extLst>
                <a:ext uri="{FF2B5EF4-FFF2-40B4-BE49-F238E27FC236}">
                  <a16:creationId xmlns:a16="http://schemas.microsoft.com/office/drawing/2014/main" id="{D7706D44-FB26-497E-9534-290A154213E2}"/>
                </a:ext>
              </a:extLst>
            </p:cNvPr>
            <p:cNvPicPr>
              <a:picLocks noChangeAspect="1"/>
            </p:cNvPicPr>
            <p:nvPr/>
          </p:nvPicPr>
          <p:blipFill>
            <a:blip r:embed="rId8"/>
            <a:stretch>
              <a:fillRect/>
            </a:stretch>
          </p:blipFill>
          <p:spPr>
            <a:xfrm>
              <a:off x="5274210" y="2634025"/>
              <a:ext cx="1200879" cy="1371600"/>
            </a:xfrm>
            <a:prstGeom prst="rect">
              <a:avLst/>
            </a:prstGeom>
          </p:spPr>
        </p:pic>
        <p:cxnSp>
          <p:nvCxnSpPr>
            <p:cNvPr id="26" name="Straight Connector 25">
              <a:extLst>
                <a:ext uri="{FF2B5EF4-FFF2-40B4-BE49-F238E27FC236}">
                  <a16:creationId xmlns:a16="http://schemas.microsoft.com/office/drawing/2014/main" id="{D299F598-21C7-4002-95FB-DC1BEF11E6B6}"/>
                </a:ext>
              </a:extLst>
            </p:cNvPr>
            <p:cNvCxnSpPr>
              <a:cxnSpLocks/>
            </p:cNvCxnSpPr>
            <p:nvPr/>
          </p:nvCxnSpPr>
          <p:spPr>
            <a:xfrm>
              <a:off x="4830957" y="4237398"/>
              <a:ext cx="3736247" cy="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71604F55-B113-427F-B036-7CB97C3A63F8}"/>
              </a:ext>
            </a:extLst>
          </p:cNvPr>
          <p:cNvPicPr>
            <a:picLocks noChangeAspect="1"/>
          </p:cNvPicPr>
          <p:nvPr/>
        </p:nvPicPr>
        <p:blipFill>
          <a:blip r:embed="rId9"/>
          <a:stretch>
            <a:fillRect/>
          </a:stretch>
        </p:blipFill>
        <p:spPr>
          <a:xfrm>
            <a:off x="2288578" y="4537138"/>
            <a:ext cx="755055" cy="914400"/>
          </a:xfrm>
          <a:prstGeom prst="rect">
            <a:avLst/>
          </a:prstGeom>
        </p:spPr>
      </p:pic>
      <p:grpSp>
        <p:nvGrpSpPr>
          <p:cNvPr id="40" name="Group 39">
            <a:extLst>
              <a:ext uri="{FF2B5EF4-FFF2-40B4-BE49-F238E27FC236}">
                <a16:creationId xmlns:a16="http://schemas.microsoft.com/office/drawing/2014/main" id="{78B29D1A-406D-4E93-BFB7-AC62A0102A18}"/>
              </a:ext>
            </a:extLst>
          </p:cNvPr>
          <p:cNvGrpSpPr/>
          <p:nvPr/>
        </p:nvGrpSpPr>
        <p:grpSpPr>
          <a:xfrm>
            <a:off x="4830957" y="951256"/>
            <a:ext cx="6177946" cy="2597196"/>
            <a:chOff x="4830957" y="951256"/>
            <a:chExt cx="6177946" cy="2597196"/>
          </a:xfrm>
        </p:grpSpPr>
        <p:pic>
          <p:nvPicPr>
            <p:cNvPr id="35" name="Picture 34">
              <a:extLst>
                <a:ext uri="{FF2B5EF4-FFF2-40B4-BE49-F238E27FC236}">
                  <a16:creationId xmlns:a16="http://schemas.microsoft.com/office/drawing/2014/main" id="{D8F3A677-061D-416E-8D6D-44335508BA0B}"/>
                </a:ext>
              </a:extLst>
            </p:cNvPr>
            <p:cNvPicPr>
              <a:picLocks noChangeAspect="1"/>
            </p:cNvPicPr>
            <p:nvPr/>
          </p:nvPicPr>
          <p:blipFill>
            <a:blip r:embed="rId10"/>
            <a:stretch>
              <a:fillRect/>
            </a:stretch>
          </p:blipFill>
          <p:spPr>
            <a:xfrm>
              <a:off x="8975213" y="1171012"/>
              <a:ext cx="2033690" cy="2377440"/>
            </a:xfrm>
            <a:prstGeom prst="rect">
              <a:avLst/>
            </a:prstGeom>
          </p:spPr>
        </p:pic>
        <p:grpSp>
          <p:nvGrpSpPr>
            <p:cNvPr id="31" name="Group 30">
              <a:extLst>
                <a:ext uri="{FF2B5EF4-FFF2-40B4-BE49-F238E27FC236}">
                  <a16:creationId xmlns:a16="http://schemas.microsoft.com/office/drawing/2014/main" id="{F2F4A99B-28B6-490B-955A-E460EC23263F}"/>
                </a:ext>
              </a:extLst>
            </p:cNvPr>
            <p:cNvGrpSpPr/>
            <p:nvPr/>
          </p:nvGrpSpPr>
          <p:grpSpPr>
            <a:xfrm>
              <a:off x="4830957" y="951256"/>
              <a:ext cx="3736247" cy="1596416"/>
              <a:chOff x="4830957" y="951256"/>
              <a:chExt cx="3736247" cy="1596416"/>
            </a:xfrm>
          </p:grpSpPr>
          <p:pic>
            <p:nvPicPr>
              <p:cNvPr id="5" name="Picture 4">
                <a:extLst>
                  <a:ext uri="{FF2B5EF4-FFF2-40B4-BE49-F238E27FC236}">
                    <a16:creationId xmlns:a16="http://schemas.microsoft.com/office/drawing/2014/main" id="{26BE6806-9F60-410B-874B-FA977CF75D3B}"/>
                  </a:ext>
                </a:extLst>
              </p:cNvPr>
              <p:cNvPicPr>
                <a:picLocks noChangeAspect="1"/>
              </p:cNvPicPr>
              <p:nvPr/>
            </p:nvPicPr>
            <p:blipFill>
              <a:blip r:embed="rId11"/>
              <a:stretch>
                <a:fillRect/>
              </a:stretch>
            </p:blipFill>
            <p:spPr>
              <a:xfrm>
                <a:off x="6969964" y="951256"/>
                <a:ext cx="1482178" cy="1554480"/>
              </a:xfrm>
              <a:prstGeom prst="rect">
                <a:avLst/>
              </a:prstGeom>
            </p:spPr>
          </p:pic>
          <p:pic>
            <p:nvPicPr>
              <p:cNvPr id="10" name="Picture 9">
                <a:extLst>
                  <a:ext uri="{FF2B5EF4-FFF2-40B4-BE49-F238E27FC236}">
                    <a16:creationId xmlns:a16="http://schemas.microsoft.com/office/drawing/2014/main" id="{E591C285-E926-4069-BBCE-7769A67EF5E5}"/>
                  </a:ext>
                </a:extLst>
              </p:cNvPr>
              <p:cNvPicPr>
                <a:picLocks noChangeAspect="1"/>
              </p:cNvPicPr>
              <p:nvPr/>
            </p:nvPicPr>
            <p:blipFill>
              <a:blip r:embed="rId12"/>
              <a:stretch>
                <a:fillRect/>
              </a:stretch>
            </p:blipFill>
            <p:spPr>
              <a:xfrm>
                <a:off x="4830957" y="1170352"/>
                <a:ext cx="1886502" cy="1188720"/>
              </a:xfrm>
              <a:prstGeom prst="rect">
                <a:avLst/>
              </a:prstGeom>
            </p:spPr>
          </p:pic>
          <p:cxnSp>
            <p:nvCxnSpPr>
              <p:cNvPr id="23" name="Straight Connector 22">
                <a:extLst>
                  <a:ext uri="{FF2B5EF4-FFF2-40B4-BE49-F238E27FC236}">
                    <a16:creationId xmlns:a16="http://schemas.microsoft.com/office/drawing/2014/main" id="{3681C714-A969-4273-A641-C46C64BAEFC9}"/>
                  </a:ext>
                </a:extLst>
              </p:cNvPr>
              <p:cNvCxnSpPr>
                <a:cxnSpLocks/>
              </p:cNvCxnSpPr>
              <p:nvPr/>
            </p:nvCxnSpPr>
            <p:spPr>
              <a:xfrm>
                <a:off x="4830957" y="2542705"/>
                <a:ext cx="3736247" cy="4967"/>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nvGrpSpPr>
          <p:cNvPr id="49" name="Group 48">
            <a:extLst>
              <a:ext uri="{FF2B5EF4-FFF2-40B4-BE49-F238E27FC236}">
                <a16:creationId xmlns:a16="http://schemas.microsoft.com/office/drawing/2014/main" id="{C6C40A8F-7E6C-4EE7-8910-95A851780955}"/>
              </a:ext>
            </a:extLst>
          </p:cNvPr>
          <p:cNvGrpSpPr/>
          <p:nvPr/>
        </p:nvGrpSpPr>
        <p:grpSpPr>
          <a:xfrm>
            <a:off x="8662363" y="572039"/>
            <a:ext cx="3054101" cy="3314368"/>
            <a:chOff x="8662363" y="572039"/>
            <a:chExt cx="3054101" cy="3314368"/>
          </a:xfrm>
        </p:grpSpPr>
        <p:grpSp>
          <p:nvGrpSpPr>
            <p:cNvPr id="42" name="Group 41">
              <a:extLst>
                <a:ext uri="{FF2B5EF4-FFF2-40B4-BE49-F238E27FC236}">
                  <a16:creationId xmlns:a16="http://schemas.microsoft.com/office/drawing/2014/main" id="{A2720325-2D88-439D-BDC9-BBD050CE6B60}"/>
                </a:ext>
              </a:extLst>
            </p:cNvPr>
            <p:cNvGrpSpPr/>
            <p:nvPr/>
          </p:nvGrpSpPr>
          <p:grpSpPr>
            <a:xfrm>
              <a:off x="8700186" y="572039"/>
              <a:ext cx="3016278" cy="3314368"/>
              <a:chOff x="8700186" y="572039"/>
              <a:chExt cx="3016278" cy="3314368"/>
            </a:xfrm>
          </p:grpSpPr>
          <p:sp>
            <p:nvSpPr>
              <p:cNvPr id="41" name="Rectangle 40">
                <a:extLst>
                  <a:ext uri="{FF2B5EF4-FFF2-40B4-BE49-F238E27FC236}">
                    <a16:creationId xmlns:a16="http://schemas.microsoft.com/office/drawing/2014/main" id="{6B6DBC02-06B2-4983-ACCA-BBAA6407B0A2}"/>
                  </a:ext>
                </a:extLst>
              </p:cNvPr>
              <p:cNvSpPr/>
              <p:nvPr/>
            </p:nvSpPr>
            <p:spPr>
              <a:xfrm>
                <a:off x="8700186" y="572039"/>
                <a:ext cx="3016278" cy="3314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040C42-DF46-47BF-9AE5-0BD3ADE4BC0D}"/>
                  </a:ext>
                </a:extLst>
              </p:cNvPr>
              <p:cNvPicPr>
                <a:picLocks noChangeAspect="1"/>
              </p:cNvPicPr>
              <p:nvPr/>
            </p:nvPicPr>
            <p:blipFill>
              <a:blip r:embed="rId13"/>
              <a:stretch>
                <a:fillRect/>
              </a:stretch>
            </p:blipFill>
            <p:spPr>
              <a:xfrm>
                <a:off x="8975213" y="887692"/>
                <a:ext cx="2369574" cy="1828800"/>
              </a:xfrm>
              <a:prstGeom prst="rect">
                <a:avLst/>
              </a:prstGeom>
            </p:spPr>
          </p:pic>
        </p:grpSp>
        <p:sp>
          <p:nvSpPr>
            <p:cNvPr id="8" name="Rectangle 7">
              <a:extLst>
                <a:ext uri="{FF2B5EF4-FFF2-40B4-BE49-F238E27FC236}">
                  <a16:creationId xmlns:a16="http://schemas.microsoft.com/office/drawing/2014/main" id="{2D0A4878-BEC6-4158-9F26-A0363A86E37E}"/>
                </a:ext>
              </a:extLst>
            </p:cNvPr>
            <p:cNvSpPr/>
            <p:nvPr/>
          </p:nvSpPr>
          <p:spPr>
            <a:xfrm>
              <a:off x="8662363" y="2644785"/>
              <a:ext cx="3016278" cy="1200329"/>
            </a:xfrm>
            <a:prstGeom prst="rect">
              <a:avLst/>
            </a:prstGeom>
          </p:spPr>
          <p:txBody>
            <a:bodyPr wrap="square">
              <a:spAutoFit/>
            </a:bodyPr>
            <a:lstStyle/>
            <a:p>
              <a:pPr algn="ctr"/>
              <a:r>
                <a:rPr lang="en-US" dirty="0"/>
                <a:t>COOH concentration = 0.01195 (</a:t>
              </a:r>
              <a:r>
                <a:rPr lang="en-US" dirty="0" err="1"/>
                <a:t>V</a:t>
              </a:r>
              <a:r>
                <a:rPr lang="en-US" baseline="-25000" dirty="0" err="1"/>
                <a:t>NaOH</a:t>
              </a:r>
              <a:r>
                <a:rPr lang="en-US" dirty="0"/>
                <a:t>) × 10 mM (NaOH concentration) / 0.02 g (initial </a:t>
              </a:r>
              <a:r>
                <a:rPr lang="en-US" dirty="0" err="1"/>
                <a:t>ENCC</a:t>
              </a:r>
              <a:r>
                <a:rPr lang="en-US" dirty="0"/>
                <a:t>) ~ 5.98 mmol/g</a:t>
              </a:r>
            </a:p>
          </p:txBody>
        </p:sp>
      </p:grpSp>
    </p:spTree>
    <p:extLst>
      <p:ext uri="{BB962C8B-B14F-4D97-AF65-F5344CB8AC3E}">
        <p14:creationId xmlns:p14="http://schemas.microsoft.com/office/powerpoint/2010/main" val="225735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913195-7FD6-448C-891D-3D92016B869D}"/>
              </a:ext>
            </a:extLst>
          </p:cNvPr>
          <p:cNvSpPr>
            <a:spLocks noGrp="1"/>
          </p:cNvSpPr>
          <p:nvPr>
            <p:ph type="sldNum" sz="quarter" idx="12"/>
          </p:nvPr>
        </p:nvSpPr>
        <p:spPr/>
        <p:txBody>
          <a:bodyPr/>
          <a:lstStyle/>
          <a:p>
            <a:fld id="{B6F15528-21DE-4FAA-801E-634DDDAF4B2B}" type="slidenum">
              <a:rPr lang="en-US" smtClean="0"/>
              <a:pPr/>
              <a:t>25</a:t>
            </a:fld>
            <a:endParaRPr lang="en-US"/>
          </a:p>
        </p:txBody>
      </p:sp>
      <p:sp>
        <p:nvSpPr>
          <p:cNvPr id="5" name="Title 1">
            <a:extLst>
              <a:ext uri="{FF2B5EF4-FFF2-40B4-BE49-F238E27FC236}">
                <a16:creationId xmlns:a16="http://schemas.microsoft.com/office/drawing/2014/main" id="{3FC8BF93-1FD3-49B4-858A-E3CDB1DA938F}"/>
              </a:ext>
            </a:extLst>
          </p:cNvPr>
          <p:cNvSpPr txBox="1">
            <a:spLocks/>
          </p:cNvSpPr>
          <p:nvPr/>
        </p:nvSpPr>
        <p:spPr>
          <a:xfrm>
            <a:off x="0" y="539"/>
            <a:ext cx="12192000" cy="1143000"/>
          </a:xfrm>
          <a:prstGeom prst="rect">
            <a:avLst/>
          </a:prstGeom>
        </p:spPr>
        <p:txBody>
          <a:bodyPr vert="horz" lIns="91440" tIns="45720" rIns="91440" bIns="45720" rtlCol="0" anchor="ctr">
            <a:normAutofit/>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dirty="0"/>
              <a:t>Hairy nanocellulose synthesis</a:t>
            </a:r>
          </a:p>
        </p:txBody>
      </p:sp>
      <p:sp>
        <p:nvSpPr>
          <p:cNvPr id="6" name="TextBox 5">
            <a:extLst>
              <a:ext uri="{FF2B5EF4-FFF2-40B4-BE49-F238E27FC236}">
                <a16:creationId xmlns:a16="http://schemas.microsoft.com/office/drawing/2014/main" id="{FB1C5A7C-7DCC-48AD-81DD-55EF41A55D1A}"/>
              </a:ext>
            </a:extLst>
          </p:cNvPr>
          <p:cNvSpPr txBox="1"/>
          <p:nvPr/>
        </p:nvSpPr>
        <p:spPr>
          <a:xfrm>
            <a:off x="152400" y="800100"/>
            <a:ext cx="3384388" cy="369332"/>
          </a:xfrm>
          <a:prstGeom prst="rect">
            <a:avLst/>
          </a:prstGeom>
          <a:noFill/>
        </p:spPr>
        <p:txBody>
          <a:bodyPr wrap="none" rtlCol="0">
            <a:spAutoFit/>
          </a:bodyPr>
          <a:lstStyle/>
          <a:p>
            <a:r>
              <a:rPr lang="en-US" b="1" dirty="0"/>
              <a:t>Preparing partially oxidized fibers</a:t>
            </a:r>
          </a:p>
        </p:txBody>
      </p:sp>
      <p:sp>
        <p:nvSpPr>
          <p:cNvPr id="19" name="TextBox 18">
            <a:extLst>
              <a:ext uri="{FF2B5EF4-FFF2-40B4-BE49-F238E27FC236}">
                <a16:creationId xmlns:a16="http://schemas.microsoft.com/office/drawing/2014/main" id="{E6D52331-6F0D-48ED-8672-02A404F0F992}"/>
              </a:ext>
            </a:extLst>
          </p:cNvPr>
          <p:cNvSpPr txBox="1"/>
          <p:nvPr/>
        </p:nvSpPr>
        <p:spPr>
          <a:xfrm>
            <a:off x="152400" y="5825787"/>
            <a:ext cx="8396968" cy="369332"/>
          </a:xfrm>
          <a:prstGeom prst="rect">
            <a:avLst/>
          </a:prstGeom>
          <a:noFill/>
        </p:spPr>
        <p:txBody>
          <a:bodyPr wrap="square" rtlCol="0">
            <a:spAutoFit/>
          </a:bodyPr>
          <a:lstStyle/>
          <a:p>
            <a:r>
              <a:rPr lang="en-US" b="1" dirty="0"/>
              <a:t>Preparing </a:t>
            </a:r>
            <a:r>
              <a:rPr lang="en-US" b="1" dirty="0" err="1"/>
              <a:t>electrosterically</a:t>
            </a:r>
            <a:r>
              <a:rPr lang="en-US" b="1" dirty="0"/>
              <a:t> stabilized nanocrystalline celluloses (</a:t>
            </a:r>
            <a:r>
              <a:rPr lang="en-US" b="1" dirty="0" err="1"/>
              <a:t>ENCC</a:t>
            </a:r>
            <a:r>
              <a:rPr lang="en-US" b="1" dirty="0"/>
              <a:t>)</a:t>
            </a:r>
          </a:p>
        </p:txBody>
      </p:sp>
      <p:grpSp>
        <p:nvGrpSpPr>
          <p:cNvPr id="2" name="Group 1">
            <a:extLst>
              <a:ext uri="{FF2B5EF4-FFF2-40B4-BE49-F238E27FC236}">
                <a16:creationId xmlns:a16="http://schemas.microsoft.com/office/drawing/2014/main" id="{441DEF13-06B8-47F8-938C-7E6E1291A1E4}"/>
              </a:ext>
            </a:extLst>
          </p:cNvPr>
          <p:cNvGrpSpPr/>
          <p:nvPr/>
        </p:nvGrpSpPr>
        <p:grpSpPr>
          <a:xfrm>
            <a:off x="256257" y="1194416"/>
            <a:ext cx="1792375" cy="2315271"/>
            <a:chOff x="256257" y="1194416"/>
            <a:chExt cx="1792375" cy="2315271"/>
          </a:xfrm>
        </p:grpSpPr>
        <p:pic>
          <p:nvPicPr>
            <p:cNvPr id="7" name="Picture 6">
              <a:extLst>
                <a:ext uri="{FF2B5EF4-FFF2-40B4-BE49-F238E27FC236}">
                  <a16:creationId xmlns:a16="http://schemas.microsoft.com/office/drawing/2014/main" id="{727EA6BF-32D0-4AAA-84BB-B9E7D502E2C5}"/>
                </a:ext>
              </a:extLst>
            </p:cNvPr>
            <p:cNvPicPr>
              <a:picLocks noChangeAspect="1"/>
            </p:cNvPicPr>
            <p:nvPr/>
          </p:nvPicPr>
          <p:blipFill>
            <a:blip r:embed="rId2"/>
            <a:stretch>
              <a:fillRect/>
            </a:stretch>
          </p:blipFill>
          <p:spPr>
            <a:xfrm>
              <a:off x="267182" y="1194416"/>
              <a:ext cx="1781450" cy="2286000"/>
            </a:xfrm>
            <a:prstGeom prst="rect">
              <a:avLst/>
            </a:prstGeom>
          </p:spPr>
        </p:pic>
        <p:sp>
          <p:nvSpPr>
            <p:cNvPr id="20" name="TextBox 19">
              <a:extLst>
                <a:ext uri="{FF2B5EF4-FFF2-40B4-BE49-F238E27FC236}">
                  <a16:creationId xmlns:a16="http://schemas.microsoft.com/office/drawing/2014/main" id="{8878333F-C6E7-4365-BBD4-77CDBCC25CE7}"/>
                </a:ext>
              </a:extLst>
            </p:cNvPr>
            <p:cNvSpPr txBox="1"/>
            <p:nvPr/>
          </p:nvSpPr>
          <p:spPr>
            <a:xfrm>
              <a:off x="256257" y="3140355"/>
              <a:ext cx="301686" cy="369332"/>
            </a:xfrm>
            <a:prstGeom prst="rect">
              <a:avLst/>
            </a:prstGeom>
            <a:solidFill>
              <a:schemeClr val="bg1"/>
            </a:solidFill>
          </p:spPr>
          <p:txBody>
            <a:bodyPr wrap="none" rtlCol="0">
              <a:spAutoFit/>
            </a:bodyPr>
            <a:lstStyle/>
            <a:p>
              <a:r>
                <a:rPr lang="en-US" b="1" dirty="0"/>
                <a:t>1</a:t>
              </a:r>
            </a:p>
          </p:txBody>
        </p:sp>
      </p:grpSp>
      <p:grpSp>
        <p:nvGrpSpPr>
          <p:cNvPr id="3" name="Group 2">
            <a:extLst>
              <a:ext uri="{FF2B5EF4-FFF2-40B4-BE49-F238E27FC236}">
                <a16:creationId xmlns:a16="http://schemas.microsoft.com/office/drawing/2014/main" id="{5B340911-F48B-48C2-96EC-247A4239E0FD}"/>
              </a:ext>
            </a:extLst>
          </p:cNvPr>
          <p:cNvGrpSpPr/>
          <p:nvPr/>
        </p:nvGrpSpPr>
        <p:grpSpPr>
          <a:xfrm>
            <a:off x="2183581" y="1204409"/>
            <a:ext cx="1242418" cy="2305278"/>
            <a:chOff x="2183581" y="1204409"/>
            <a:chExt cx="1242418" cy="2305278"/>
          </a:xfrm>
        </p:grpSpPr>
        <p:pic>
          <p:nvPicPr>
            <p:cNvPr id="8" name="Picture 7">
              <a:extLst>
                <a:ext uri="{FF2B5EF4-FFF2-40B4-BE49-F238E27FC236}">
                  <a16:creationId xmlns:a16="http://schemas.microsoft.com/office/drawing/2014/main" id="{458D36CA-73F9-4EC3-8509-12FDC7587AEF}"/>
                </a:ext>
              </a:extLst>
            </p:cNvPr>
            <p:cNvPicPr>
              <a:picLocks noChangeAspect="1"/>
            </p:cNvPicPr>
            <p:nvPr/>
          </p:nvPicPr>
          <p:blipFill>
            <a:blip r:embed="rId3"/>
            <a:stretch>
              <a:fillRect/>
            </a:stretch>
          </p:blipFill>
          <p:spPr>
            <a:xfrm>
              <a:off x="2198095" y="1204409"/>
              <a:ext cx="1227904" cy="2290997"/>
            </a:xfrm>
            <a:prstGeom prst="rect">
              <a:avLst/>
            </a:prstGeom>
          </p:spPr>
        </p:pic>
        <p:sp>
          <p:nvSpPr>
            <p:cNvPr id="21" name="TextBox 20">
              <a:extLst>
                <a:ext uri="{FF2B5EF4-FFF2-40B4-BE49-F238E27FC236}">
                  <a16:creationId xmlns:a16="http://schemas.microsoft.com/office/drawing/2014/main" id="{74E86822-AC29-4EFB-A72D-D143F2A41AA6}"/>
                </a:ext>
              </a:extLst>
            </p:cNvPr>
            <p:cNvSpPr txBox="1"/>
            <p:nvPr/>
          </p:nvSpPr>
          <p:spPr>
            <a:xfrm>
              <a:off x="2183581" y="3140355"/>
              <a:ext cx="301686" cy="369332"/>
            </a:xfrm>
            <a:prstGeom prst="rect">
              <a:avLst/>
            </a:prstGeom>
            <a:solidFill>
              <a:schemeClr val="bg1"/>
            </a:solidFill>
          </p:spPr>
          <p:txBody>
            <a:bodyPr wrap="none" rtlCol="0">
              <a:spAutoFit/>
            </a:bodyPr>
            <a:lstStyle/>
            <a:p>
              <a:r>
                <a:rPr lang="en-US" b="1" dirty="0"/>
                <a:t>2</a:t>
              </a:r>
            </a:p>
          </p:txBody>
        </p:sp>
      </p:grpSp>
      <p:grpSp>
        <p:nvGrpSpPr>
          <p:cNvPr id="15" name="Group 14">
            <a:extLst>
              <a:ext uri="{FF2B5EF4-FFF2-40B4-BE49-F238E27FC236}">
                <a16:creationId xmlns:a16="http://schemas.microsoft.com/office/drawing/2014/main" id="{F98A4FB3-D24F-4CB3-B0F1-5B2F08220B2A}"/>
              </a:ext>
            </a:extLst>
          </p:cNvPr>
          <p:cNvGrpSpPr/>
          <p:nvPr/>
        </p:nvGrpSpPr>
        <p:grpSpPr>
          <a:xfrm>
            <a:off x="3561956" y="1194416"/>
            <a:ext cx="2342614" cy="2300514"/>
            <a:chOff x="3561956" y="1194416"/>
            <a:chExt cx="2342614" cy="2300514"/>
          </a:xfrm>
        </p:grpSpPr>
        <p:pic>
          <p:nvPicPr>
            <p:cNvPr id="9" name="Picture 8">
              <a:extLst>
                <a:ext uri="{FF2B5EF4-FFF2-40B4-BE49-F238E27FC236}">
                  <a16:creationId xmlns:a16="http://schemas.microsoft.com/office/drawing/2014/main" id="{E5C019A8-9EB0-48FA-992B-3C20AC8F5C05}"/>
                </a:ext>
              </a:extLst>
            </p:cNvPr>
            <p:cNvPicPr>
              <a:picLocks noChangeAspect="1"/>
            </p:cNvPicPr>
            <p:nvPr/>
          </p:nvPicPr>
          <p:blipFill>
            <a:blip r:embed="rId4"/>
            <a:stretch>
              <a:fillRect/>
            </a:stretch>
          </p:blipFill>
          <p:spPr>
            <a:xfrm>
              <a:off x="3575462" y="1194416"/>
              <a:ext cx="2329108" cy="2288498"/>
            </a:xfrm>
            <a:prstGeom prst="rect">
              <a:avLst/>
            </a:prstGeom>
          </p:spPr>
        </p:pic>
        <p:sp>
          <p:nvSpPr>
            <p:cNvPr id="22" name="TextBox 21">
              <a:extLst>
                <a:ext uri="{FF2B5EF4-FFF2-40B4-BE49-F238E27FC236}">
                  <a16:creationId xmlns:a16="http://schemas.microsoft.com/office/drawing/2014/main" id="{570525E3-2A23-40C7-8B5E-7F6FEB3A97E1}"/>
                </a:ext>
              </a:extLst>
            </p:cNvPr>
            <p:cNvSpPr txBox="1"/>
            <p:nvPr/>
          </p:nvSpPr>
          <p:spPr>
            <a:xfrm>
              <a:off x="3561956" y="3125598"/>
              <a:ext cx="301686" cy="369332"/>
            </a:xfrm>
            <a:prstGeom prst="rect">
              <a:avLst/>
            </a:prstGeom>
            <a:solidFill>
              <a:schemeClr val="bg1"/>
            </a:solidFill>
          </p:spPr>
          <p:txBody>
            <a:bodyPr wrap="none" rtlCol="0">
              <a:spAutoFit/>
            </a:bodyPr>
            <a:lstStyle/>
            <a:p>
              <a:r>
                <a:rPr lang="en-US" b="1" dirty="0"/>
                <a:t>3</a:t>
              </a:r>
            </a:p>
          </p:txBody>
        </p:sp>
      </p:grpSp>
      <p:grpSp>
        <p:nvGrpSpPr>
          <p:cNvPr id="35" name="Group 34">
            <a:extLst>
              <a:ext uri="{FF2B5EF4-FFF2-40B4-BE49-F238E27FC236}">
                <a16:creationId xmlns:a16="http://schemas.microsoft.com/office/drawing/2014/main" id="{0AA242EF-A1DB-4E13-9E6E-A6947B93D30F}"/>
              </a:ext>
            </a:extLst>
          </p:cNvPr>
          <p:cNvGrpSpPr/>
          <p:nvPr/>
        </p:nvGrpSpPr>
        <p:grpSpPr>
          <a:xfrm>
            <a:off x="6019292" y="1194416"/>
            <a:ext cx="2348860" cy="2300990"/>
            <a:chOff x="6019292" y="1194416"/>
            <a:chExt cx="2348860" cy="2300990"/>
          </a:xfrm>
        </p:grpSpPr>
        <p:pic>
          <p:nvPicPr>
            <p:cNvPr id="10" name="Picture 9">
              <a:extLst>
                <a:ext uri="{FF2B5EF4-FFF2-40B4-BE49-F238E27FC236}">
                  <a16:creationId xmlns:a16="http://schemas.microsoft.com/office/drawing/2014/main" id="{6E8BB3B5-AFD3-4CAB-AEB7-E99163CCAE5E}"/>
                </a:ext>
              </a:extLst>
            </p:cNvPr>
            <p:cNvPicPr>
              <a:picLocks noChangeAspect="1"/>
            </p:cNvPicPr>
            <p:nvPr/>
          </p:nvPicPr>
          <p:blipFill>
            <a:blip r:embed="rId5"/>
            <a:stretch>
              <a:fillRect/>
            </a:stretch>
          </p:blipFill>
          <p:spPr>
            <a:xfrm>
              <a:off x="6039043" y="1194416"/>
              <a:ext cx="2329109" cy="2286000"/>
            </a:xfrm>
            <a:prstGeom prst="rect">
              <a:avLst/>
            </a:prstGeom>
          </p:spPr>
        </p:pic>
        <p:sp>
          <p:nvSpPr>
            <p:cNvPr id="23" name="TextBox 22">
              <a:extLst>
                <a:ext uri="{FF2B5EF4-FFF2-40B4-BE49-F238E27FC236}">
                  <a16:creationId xmlns:a16="http://schemas.microsoft.com/office/drawing/2014/main" id="{08C9F3DD-AD11-4463-8C03-1F0ABEBB978F}"/>
                </a:ext>
              </a:extLst>
            </p:cNvPr>
            <p:cNvSpPr txBox="1"/>
            <p:nvPr/>
          </p:nvSpPr>
          <p:spPr>
            <a:xfrm>
              <a:off x="6019292" y="3126074"/>
              <a:ext cx="301686" cy="369332"/>
            </a:xfrm>
            <a:prstGeom prst="rect">
              <a:avLst/>
            </a:prstGeom>
            <a:solidFill>
              <a:schemeClr val="bg1"/>
            </a:solidFill>
          </p:spPr>
          <p:txBody>
            <a:bodyPr wrap="none" rtlCol="0">
              <a:spAutoFit/>
            </a:bodyPr>
            <a:lstStyle/>
            <a:p>
              <a:r>
                <a:rPr lang="en-US" b="1" dirty="0"/>
                <a:t>4</a:t>
              </a:r>
            </a:p>
          </p:txBody>
        </p:sp>
      </p:grpSp>
      <p:grpSp>
        <p:nvGrpSpPr>
          <p:cNvPr id="36" name="Group 35">
            <a:extLst>
              <a:ext uri="{FF2B5EF4-FFF2-40B4-BE49-F238E27FC236}">
                <a16:creationId xmlns:a16="http://schemas.microsoft.com/office/drawing/2014/main" id="{28DD89BB-0003-45EB-96E8-FF5ABD092334}"/>
              </a:ext>
            </a:extLst>
          </p:cNvPr>
          <p:cNvGrpSpPr/>
          <p:nvPr/>
        </p:nvGrpSpPr>
        <p:grpSpPr>
          <a:xfrm>
            <a:off x="8492632" y="1194415"/>
            <a:ext cx="1710077" cy="2290917"/>
            <a:chOff x="8492632" y="1194415"/>
            <a:chExt cx="1710077" cy="2290917"/>
          </a:xfrm>
        </p:grpSpPr>
        <p:pic>
          <p:nvPicPr>
            <p:cNvPr id="11" name="Picture 10">
              <a:extLst>
                <a:ext uri="{FF2B5EF4-FFF2-40B4-BE49-F238E27FC236}">
                  <a16:creationId xmlns:a16="http://schemas.microsoft.com/office/drawing/2014/main" id="{AEFA6851-66D3-4299-B542-36AAA9C09E67}"/>
                </a:ext>
              </a:extLst>
            </p:cNvPr>
            <p:cNvPicPr>
              <a:picLocks noChangeAspect="1"/>
            </p:cNvPicPr>
            <p:nvPr/>
          </p:nvPicPr>
          <p:blipFill>
            <a:blip r:embed="rId6"/>
            <a:stretch>
              <a:fillRect/>
            </a:stretch>
          </p:blipFill>
          <p:spPr>
            <a:xfrm>
              <a:off x="8502625" y="1194415"/>
              <a:ext cx="1700084" cy="2286001"/>
            </a:xfrm>
            <a:prstGeom prst="rect">
              <a:avLst/>
            </a:prstGeom>
          </p:spPr>
        </p:pic>
        <p:sp>
          <p:nvSpPr>
            <p:cNvPr id="24" name="TextBox 23">
              <a:extLst>
                <a:ext uri="{FF2B5EF4-FFF2-40B4-BE49-F238E27FC236}">
                  <a16:creationId xmlns:a16="http://schemas.microsoft.com/office/drawing/2014/main" id="{43AFA855-803B-4EBE-BE41-8994ABD12745}"/>
                </a:ext>
              </a:extLst>
            </p:cNvPr>
            <p:cNvSpPr txBox="1"/>
            <p:nvPr/>
          </p:nvSpPr>
          <p:spPr>
            <a:xfrm>
              <a:off x="8492632" y="3116000"/>
              <a:ext cx="301686" cy="369332"/>
            </a:xfrm>
            <a:prstGeom prst="rect">
              <a:avLst/>
            </a:prstGeom>
            <a:solidFill>
              <a:schemeClr val="bg1"/>
            </a:solidFill>
          </p:spPr>
          <p:txBody>
            <a:bodyPr wrap="none" rtlCol="0">
              <a:spAutoFit/>
            </a:bodyPr>
            <a:lstStyle/>
            <a:p>
              <a:r>
                <a:rPr lang="en-US" b="1" dirty="0"/>
                <a:t>5</a:t>
              </a:r>
            </a:p>
          </p:txBody>
        </p:sp>
      </p:grpSp>
      <p:grpSp>
        <p:nvGrpSpPr>
          <p:cNvPr id="37" name="Group 36">
            <a:extLst>
              <a:ext uri="{FF2B5EF4-FFF2-40B4-BE49-F238E27FC236}">
                <a16:creationId xmlns:a16="http://schemas.microsoft.com/office/drawing/2014/main" id="{2F4B8AD2-6BF5-4121-914E-8A89ED59CD82}"/>
              </a:ext>
            </a:extLst>
          </p:cNvPr>
          <p:cNvGrpSpPr/>
          <p:nvPr/>
        </p:nvGrpSpPr>
        <p:grpSpPr>
          <a:xfrm>
            <a:off x="10317635" y="1203984"/>
            <a:ext cx="1755837" cy="2295961"/>
            <a:chOff x="10317635" y="1203984"/>
            <a:chExt cx="1755837" cy="2295961"/>
          </a:xfrm>
        </p:grpSpPr>
        <p:pic>
          <p:nvPicPr>
            <p:cNvPr id="12" name="Picture 11">
              <a:extLst>
                <a:ext uri="{FF2B5EF4-FFF2-40B4-BE49-F238E27FC236}">
                  <a16:creationId xmlns:a16="http://schemas.microsoft.com/office/drawing/2014/main" id="{5B2D3854-BD9E-444D-BB35-691AA32D172F}"/>
                </a:ext>
              </a:extLst>
            </p:cNvPr>
            <p:cNvPicPr>
              <a:picLocks noChangeAspect="1"/>
            </p:cNvPicPr>
            <p:nvPr/>
          </p:nvPicPr>
          <p:blipFill>
            <a:blip r:embed="rId7"/>
            <a:stretch>
              <a:fillRect/>
            </a:stretch>
          </p:blipFill>
          <p:spPr>
            <a:xfrm>
              <a:off x="10327189" y="1203984"/>
              <a:ext cx="1746283" cy="2276432"/>
            </a:xfrm>
            <a:prstGeom prst="rect">
              <a:avLst/>
            </a:prstGeom>
          </p:spPr>
        </p:pic>
        <p:sp>
          <p:nvSpPr>
            <p:cNvPr id="25" name="TextBox 24">
              <a:extLst>
                <a:ext uri="{FF2B5EF4-FFF2-40B4-BE49-F238E27FC236}">
                  <a16:creationId xmlns:a16="http://schemas.microsoft.com/office/drawing/2014/main" id="{9A2606B0-5FDA-4C21-AC2D-29761BC68FB4}"/>
                </a:ext>
              </a:extLst>
            </p:cNvPr>
            <p:cNvSpPr txBox="1"/>
            <p:nvPr/>
          </p:nvSpPr>
          <p:spPr>
            <a:xfrm>
              <a:off x="10317635" y="3130613"/>
              <a:ext cx="301686" cy="369332"/>
            </a:xfrm>
            <a:prstGeom prst="rect">
              <a:avLst/>
            </a:prstGeom>
            <a:solidFill>
              <a:schemeClr val="bg1"/>
            </a:solidFill>
          </p:spPr>
          <p:txBody>
            <a:bodyPr wrap="none" rtlCol="0">
              <a:spAutoFit/>
            </a:bodyPr>
            <a:lstStyle/>
            <a:p>
              <a:r>
                <a:rPr lang="en-US" b="1" dirty="0"/>
                <a:t>6</a:t>
              </a:r>
            </a:p>
          </p:txBody>
        </p:sp>
      </p:grpSp>
      <p:grpSp>
        <p:nvGrpSpPr>
          <p:cNvPr id="42" name="Group 41">
            <a:extLst>
              <a:ext uri="{FF2B5EF4-FFF2-40B4-BE49-F238E27FC236}">
                <a16:creationId xmlns:a16="http://schemas.microsoft.com/office/drawing/2014/main" id="{704D06FA-0ADF-4189-A477-1B33F55C8D69}"/>
              </a:ext>
            </a:extLst>
          </p:cNvPr>
          <p:cNvGrpSpPr/>
          <p:nvPr/>
        </p:nvGrpSpPr>
        <p:grpSpPr>
          <a:xfrm>
            <a:off x="10175703" y="3662613"/>
            <a:ext cx="1895087" cy="2214398"/>
            <a:chOff x="10175703" y="3662613"/>
            <a:chExt cx="1895087" cy="2214398"/>
          </a:xfrm>
        </p:grpSpPr>
        <p:pic>
          <p:nvPicPr>
            <p:cNvPr id="18" name="Picture 17">
              <a:extLst>
                <a:ext uri="{FF2B5EF4-FFF2-40B4-BE49-F238E27FC236}">
                  <a16:creationId xmlns:a16="http://schemas.microsoft.com/office/drawing/2014/main" id="{614D1822-368C-4B67-B95E-C6A04463E268}"/>
                </a:ext>
              </a:extLst>
            </p:cNvPr>
            <p:cNvPicPr>
              <a:picLocks noChangeAspect="1"/>
            </p:cNvPicPr>
            <p:nvPr/>
          </p:nvPicPr>
          <p:blipFill>
            <a:blip r:embed="rId8"/>
            <a:stretch>
              <a:fillRect/>
            </a:stretch>
          </p:blipFill>
          <p:spPr>
            <a:xfrm>
              <a:off x="10190217" y="3662613"/>
              <a:ext cx="1880573" cy="2198442"/>
            </a:xfrm>
            <a:prstGeom prst="rect">
              <a:avLst/>
            </a:prstGeom>
          </p:spPr>
        </p:pic>
        <p:sp>
          <p:nvSpPr>
            <p:cNvPr id="26" name="TextBox 25">
              <a:extLst>
                <a:ext uri="{FF2B5EF4-FFF2-40B4-BE49-F238E27FC236}">
                  <a16:creationId xmlns:a16="http://schemas.microsoft.com/office/drawing/2014/main" id="{8246AA06-E5C1-4049-9B31-395688E0045A}"/>
                </a:ext>
              </a:extLst>
            </p:cNvPr>
            <p:cNvSpPr txBox="1"/>
            <p:nvPr/>
          </p:nvSpPr>
          <p:spPr>
            <a:xfrm>
              <a:off x="10175703" y="5507679"/>
              <a:ext cx="418704" cy="369332"/>
            </a:xfrm>
            <a:prstGeom prst="rect">
              <a:avLst/>
            </a:prstGeom>
            <a:solidFill>
              <a:schemeClr val="bg1"/>
            </a:solidFill>
          </p:spPr>
          <p:txBody>
            <a:bodyPr wrap="none" rtlCol="0">
              <a:spAutoFit/>
            </a:bodyPr>
            <a:lstStyle/>
            <a:p>
              <a:r>
                <a:rPr lang="en-US" b="1" dirty="0"/>
                <a:t>11</a:t>
              </a:r>
            </a:p>
          </p:txBody>
        </p:sp>
      </p:grpSp>
      <p:grpSp>
        <p:nvGrpSpPr>
          <p:cNvPr id="41" name="Group 40">
            <a:extLst>
              <a:ext uri="{FF2B5EF4-FFF2-40B4-BE49-F238E27FC236}">
                <a16:creationId xmlns:a16="http://schemas.microsoft.com/office/drawing/2014/main" id="{B2FF8CFC-2DC7-41C2-975A-33A06A44F5D1}"/>
              </a:ext>
            </a:extLst>
          </p:cNvPr>
          <p:cNvGrpSpPr/>
          <p:nvPr/>
        </p:nvGrpSpPr>
        <p:grpSpPr>
          <a:xfrm>
            <a:off x="7053794" y="3665112"/>
            <a:ext cx="2871231" cy="2213287"/>
            <a:chOff x="7053794" y="3665112"/>
            <a:chExt cx="2871231" cy="2213287"/>
          </a:xfrm>
        </p:grpSpPr>
        <p:pic>
          <p:nvPicPr>
            <p:cNvPr id="17" name="Picture 16">
              <a:extLst>
                <a:ext uri="{FF2B5EF4-FFF2-40B4-BE49-F238E27FC236}">
                  <a16:creationId xmlns:a16="http://schemas.microsoft.com/office/drawing/2014/main" id="{9C3E7DAB-1E17-4E7A-9201-4E63A6FE3D4F}"/>
                </a:ext>
              </a:extLst>
            </p:cNvPr>
            <p:cNvPicPr>
              <a:picLocks noChangeAspect="1"/>
            </p:cNvPicPr>
            <p:nvPr/>
          </p:nvPicPr>
          <p:blipFill>
            <a:blip r:embed="rId9"/>
            <a:stretch>
              <a:fillRect/>
            </a:stretch>
          </p:blipFill>
          <p:spPr>
            <a:xfrm>
              <a:off x="7080225" y="3665112"/>
              <a:ext cx="2844800" cy="2198441"/>
            </a:xfrm>
            <a:prstGeom prst="rect">
              <a:avLst/>
            </a:prstGeom>
          </p:spPr>
        </p:pic>
        <p:sp>
          <p:nvSpPr>
            <p:cNvPr id="27" name="TextBox 26">
              <a:extLst>
                <a:ext uri="{FF2B5EF4-FFF2-40B4-BE49-F238E27FC236}">
                  <a16:creationId xmlns:a16="http://schemas.microsoft.com/office/drawing/2014/main" id="{2D53397C-BAB9-4BBF-AAC8-B567DC9D2232}"/>
                </a:ext>
              </a:extLst>
            </p:cNvPr>
            <p:cNvSpPr txBox="1"/>
            <p:nvPr/>
          </p:nvSpPr>
          <p:spPr>
            <a:xfrm>
              <a:off x="7053794" y="5509067"/>
              <a:ext cx="418704" cy="369332"/>
            </a:xfrm>
            <a:prstGeom prst="rect">
              <a:avLst/>
            </a:prstGeom>
            <a:solidFill>
              <a:schemeClr val="bg1"/>
            </a:solidFill>
          </p:spPr>
          <p:txBody>
            <a:bodyPr wrap="none" rtlCol="0">
              <a:spAutoFit/>
            </a:bodyPr>
            <a:lstStyle/>
            <a:p>
              <a:r>
                <a:rPr lang="en-US" b="1" dirty="0"/>
                <a:t>10</a:t>
              </a:r>
            </a:p>
          </p:txBody>
        </p:sp>
      </p:grpSp>
      <p:grpSp>
        <p:nvGrpSpPr>
          <p:cNvPr id="40" name="Group 39">
            <a:extLst>
              <a:ext uri="{FF2B5EF4-FFF2-40B4-BE49-F238E27FC236}">
                <a16:creationId xmlns:a16="http://schemas.microsoft.com/office/drawing/2014/main" id="{FB9DBBC2-92A9-4A7D-B02D-270D9B8ACFAE}"/>
              </a:ext>
            </a:extLst>
          </p:cNvPr>
          <p:cNvGrpSpPr/>
          <p:nvPr/>
        </p:nvGrpSpPr>
        <p:grpSpPr>
          <a:xfrm>
            <a:off x="5358914" y="3668993"/>
            <a:ext cx="1456058" cy="2209406"/>
            <a:chOff x="5358914" y="3668993"/>
            <a:chExt cx="1456058" cy="2209406"/>
          </a:xfrm>
        </p:grpSpPr>
        <p:pic>
          <p:nvPicPr>
            <p:cNvPr id="16" name="Picture 15">
              <a:extLst>
                <a:ext uri="{FF2B5EF4-FFF2-40B4-BE49-F238E27FC236}">
                  <a16:creationId xmlns:a16="http://schemas.microsoft.com/office/drawing/2014/main" id="{10A9EAC8-FE55-455F-9A8E-B43C2F91BDBC}"/>
                </a:ext>
              </a:extLst>
            </p:cNvPr>
            <p:cNvPicPr>
              <a:picLocks noChangeAspect="1"/>
            </p:cNvPicPr>
            <p:nvPr/>
          </p:nvPicPr>
          <p:blipFill>
            <a:blip r:embed="rId10"/>
            <a:stretch>
              <a:fillRect/>
            </a:stretch>
          </p:blipFill>
          <p:spPr>
            <a:xfrm>
              <a:off x="5377027" y="3668993"/>
              <a:ext cx="1437945" cy="2194560"/>
            </a:xfrm>
            <a:prstGeom prst="rect">
              <a:avLst/>
            </a:prstGeom>
          </p:spPr>
        </p:pic>
        <p:sp>
          <p:nvSpPr>
            <p:cNvPr id="28" name="TextBox 27">
              <a:extLst>
                <a:ext uri="{FF2B5EF4-FFF2-40B4-BE49-F238E27FC236}">
                  <a16:creationId xmlns:a16="http://schemas.microsoft.com/office/drawing/2014/main" id="{BF69C7F1-7744-445B-ABC3-7E8A465BB0B5}"/>
                </a:ext>
              </a:extLst>
            </p:cNvPr>
            <p:cNvSpPr txBox="1"/>
            <p:nvPr/>
          </p:nvSpPr>
          <p:spPr>
            <a:xfrm>
              <a:off x="5358914" y="5509067"/>
              <a:ext cx="301686" cy="369332"/>
            </a:xfrm>
            <a:prstGeom prst="rect">
              <a:avLst/>
            </a:prstGeom>
            <a:solidFill>
              <a:schemeClr val="bg1"/>
            </a:solidFill>
          </p:spPr>
          <p:txBody>
            <a:bodyPr wrap="none" rtlCol="0">
              <a:spAutoFit/>
            </a:bodyPr>
            <a:lstStyle/>
            <a:p>
              <a:r>
                <a:rPr lang="en-US" b="1" dirty="0"/>
                <a:t>9</a:t>
              </a:r>
            </a:p>
          </p:txBody>
        </p:sp>
      </p:grpSp>
      <p:grpSp>
        <p:nvGrpSpPr>
          <p:cNvPr id="39" name="Group 38">
            <a:extLst>
              <a:ext uri="{FF2B5EF4-FFF2-40B4-BE49-F238E27FC236}">
                <a16:creationId xmlns:a16="http://schemas.microsoft.com/office/drawing/2014/main" id="{43BE5DB1-9AEC-44B7-B409-EF6D823AFA6C}"/>
              </a:ext>
            </a:extLst>
          </p:cNvPr>
          <p:cNvGrpSpPr/>
          <p:nvPr/>
        </p:nvGrpSpPr>
        <p:grpSpPr>
          <a:xfrm>
            <a:off x="2287163" y="3662613"/>
            <a:ext cx="2824611" cy="2198442"/>
            <a:chOff x="2287163" y="3662613"/>
            <a:chExt cx="2824611" cy="2198442"/>
          </a:xfrm>
        </p:grpSpPr>
        <p:pic>
          <p:nvPicPr>
            <p:cNvPr id="14" name="Picture 13">
              <a:extLst>
                <a:ext uri="{FF2B5EF4-FFF2-40B4-BE49-F238E27FC236}">
                  <a16:creationId xmlns:a16="http://schemas.microsoft.com/office/drawing/2014/main" id="{AB1865A6-B2C3-4F5D-9A79-54CDDFCCE6FB}"/>
                </a:ext>
              </a:extLst>
            </p:cNvPr>
            <p:cNvPicPr>
              <a:picLocks noChangeAspect="1"/>
            </p:cNvPicPr>
            <p:nvPr/>
          </p:nvPicPr>
          <p:blipFill>
            <a:blip r:embed="rId11"/>
            <a:stretch>
              <a:fillRect/>
            </a:stretch>
          </p:blipFill>
          <p:spPr>
            <a:xfrm>
              <a:off x="2313824" y="3662613"/>
              <a:ext cx="2797950" cy="2194560"/>
            </a:xfrm>
            <a:prstGeom prst="rect">
              <a:avLst/>
            </a:prstGeom>
          </p:spPr>
        </p:pic>
        <p:sp>
          <p:nvSpPr>
            <p:cNvPr id="29" name="TextBox 28">
              <a:extLst>
                <a:ext uri="{FF2B5EF4-FFF2-40B4-BE49-F238E27FC236}">
                  <a16:creationId xmlns:a16="http://schemas.microsoft.com/office/drawing/2014/main" id="{25EB2E2E-D6A6-47B1-859B-58097173567B}"/>
                </a:ext>
              </a:extLst>
            </p:cNvPr>
            <p:cNvSpPr txBox="1"/>
            <p:nvPr/>
          </p:nvSpPr>
          <p:spPr>
            <a:xfrm>
              <a:off x="2287163" y="5491723"/>
              <a:ext cx="301686" cy="369332"/>
            </a:xfrm>
            <a:prstGeom prst="rect">
              <a:avLst/>
            </a:prstGeom>
            <a:solidFill>
              <a:schemeClr val="bg1"/>
            </a:solidFill>
          </p:spPr>
          <p:txBody>
            <a:bodyPr wrap="none" rtlCol="0">
              <a:spAutoFit/>
            </a:bodyPr>
            <a:lstStyle/>
            <a:p>
              <a:r>
                <a:rPr lang="en-US" b="1" dirty="0"/>
                <a:t>8</a:t>
              </a:r>
            </a:p>
          </p:txBody>
        </p:sp>
      </p:grpSp>
      <p:grpSp>
        <p:nvGrpSpPr>
          <p:cNvPr id="38" name="Group 37">
            <a:extLst>
              <a:ext uri="{FF2B5EF4-FFF2-40B4-BE49-F238E27FC236}">
                <a16:creationId xmlns:a16="http://schemas.microsoft.com/office/drawing/2014/main" id="{F40DC8AB-FC1D-4166-8E71-939E0B314606}"/>
              </a:ext>
            </a:extLst>
          </p:cNvPr>
          <p:cNvGrpSpPr/>
          <p:nvPr/>
        </p:nvGrpSpPr>
        <p:grpSpPr>
          <a:xfrm>
            <a:off x="256257" y="3703652"/>
            <a:ext cx="1792375" cy="2173359"/>
            <a:chOff x="256257" y="3703652"/>
            <a:chExt cx="1792375" cy="2173359"/>
          </a:xfrm>
        </p:grpSpPr>
        <p:pic>
          <p:nvPicPr>
            <p:cNvPr id="13" name="Picture 12">
              <a:extLst>
                <a:ext uri="{FF2B5EF4-FFF2-40B4-BE49-F238E27FC236}">
                  <a16:creationId xmlns:a16="http://schemas.microsoft.com/office/drawing/2014/main" id="{5F060C8A-038E-4B51-86B4-F55450AB51A9}"/>
                </a:ext>
              </a:extLst>
            </p:cNvPr>
            <p:cNvPicPr>
              <a:picLocks noChangeAspect="1"/>
            </p:cNvPicPr>
            <p:nvPr/>
          </p:nvPicPr>
          <p:blipFill>
            <a:blip r:embed="rId12"/>
            <a:stretch>
              <a:fillRect/>
            </a:stretch>
          </p:blipFill>
          <p:spPr>
            <a:xfrm>
              <a:off x="267182" y="3703652"/>
              <a:ext cx="1781450" cy="2157403"/>
            </a:xfrm>
            <a:prstGeom prst="rect">
              <a:avLst/>
            </a:prstGeom>
          </p:spPr>
        </p:pic>
        <p:sp>
          <p:nvSpPr>
            <p:cNvPr id="30" name="TextBox 29">
              <a:extLst>
                <a:ext uri="{FF2B5EF4-FFF2-40B4-BE49-F238E27FC236}">
                  <a16:creationId xmlns:a16="http://schemas.microsoft.com/office/drawing/2014/main" id="{1807CE8D-3A71-4387-82EA-FB1018753142}"/>
                </a:ext>
              </a:extLst>
            </p:cNvPr>
            <p:cNvSpPr txBox="1"/>
            <p:nvPr/>
          </p:nvSpPr>
          <p:spPr>
            <a:xfrm>
              <a:off x="256257" y="5507679"/>
              <a:ext cx="301686" cy="369332"/>
            </a:xfrm>
            <a:prstGeom prst="rect">
              <a:avLst/>
            </a:prstGeom>
            <a:solidFill>
              <a:schemeClr val="bg1"/>
            </a:solidFill>
          </p:spPr>
          <p:txBody>
            <a:bodyPr wrap="none" rtlCol="0">
              <a:spAutoFit/>
            </a:bodyPr>
            <a:lstStyle/>
            <a:p>
              <a:r>
                <a:rPr lang="en-US" b="1" dirty="0"/>
                <a:t>7</a:t>
              </a:r>
            </a:p>
          </p:txBody>
        </p:sp>
      </p:grpSp>
    </p:spTree>
    <p:extLst>
      <p:ext uri="{BB962C8B-B14F-4D97-AF65-F5344CB8AC3E}">
        <p14:creationId xmlns:p14="http://schemas.microsoft.com/office/powerpoint/2010/main" val="361823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96EFF51-B361-48D3-97EC-6317661D70FE}"/>
              </a:ext>
            </a:extLst>
          </p:cNvPr>
          <p:cNvGrpSpPr/>
          <p:nvPr/>
        </p:nvGrpSpPr>
        <p:grpSpPr>
          <a:xfrm>
            <a:off x="2315314" y="3212094"/>
            <a:ext cx="7649692" cy="3000593"/>
            <a:chOff x="2657463" y="3010445"/>
            <a:chExt cx="7649692" cy="3000593"/>
          </a:xfrm>
        </p:grpSpPr>
        <p:grpSp>
          <p:nvGrpSpPr>
            <p:cNvPr id="39" name="Group 38">
              <a:extLst>
                <a:ext uri="{FF2B5EF4-FFF2-40B4-BE49-F238E27FC236}">
                  <a16:creationId xmlns:a16="http://schemas.microsoft.com/office/drawing/2014/main" id="{D05BEB7B-77AA-4E0D-825D-AC333FDF1367}"/>
                </a:ext>
              </a:extLst>
            </p:cNvPr>
            <p:cNvGrpSpPr/>
            <p:nvPr/>
          </p:nvGrpSpPr>
          <p:grpSpPr>
            <a:xfrm>
              <a:off x="2657463" y="3010445"/>
              <a:ext cx="7649692" cy="3000593"/>
              <a:chOff x="2562562" y="2742540"/>
              <a:chExt cx="7649692" cy="3000593"/>
            </a:xfrm>
          </p:grpSpPr>
          <p:pic>
            <p:nvPicPr>
              <p:cNvPr id="36" name="Picture 35">
                <a:extLst>
                  <a:ext uri="{FF2B5EF4-FFF2-40B4-BE49-F238E27FC236}">
                    <a16:creationId xmlns:a16="http://schemas.microsoft.com/office/drawing/2014/main" id="{1AA6245E-86D5-47F5-A6C4-D832B47D3686}"/>
                  </a:ext>
                </a:extLst>
              </p:cNvPr>
              <p:cNvPicPr>
                <a:picLocks noChangeAspect="1"/>
              </p:cNvPicPr>
              <p:nvPr/>
            </p:nvPicPr>
            <p:blipFill>
              <a:blip r:embed="rId3"/>
              <a:stretch>
                <a:fillRect/>
              </a:stretch>
            </p:blipFill>
            <p:spPr>
              <a:xfrm>
                <a:off x="2658929" y="2742540"/>
                <a:ext cx="7553325" cy="2905125"/>
              </a:xfrm>
              <a:prstGeom prst="rect">
                <a:avLst/>
              </a:prstGeom>
            </p:spPr>
          </p:pic>
          <p:sp>
            <p:nvSpPr>
              <p:cNvPr id="37" name="TextBox 36">
                <a:extLst>
                  <a:ext uri="{FF2B5EF4-FFF2-40B4-BE49-F238E27FC236}">
                    <a16:creationId xmlns:a16="http://schemas.microsoft.com/office/drawing/2014/main" id="{3B50368E-D2AF-485C-AABD-051A64A0EABC}"/>
                  </a:ext>
                </a:extLst>
              </p:cNvPr>
              <p:cNvSpPr txBox="1"/>
              <p:nvPr/>
            </p:nvSpPr>
            <p:spPr>
              <a:xfrm>
                <a:off x="4086582" y="5373801"/>
                <a:ext cx="1188980" cy="369332"/>
              </a:xfrm>
              <a:prstGeom prst="rect">
                <a:avLst/>
              </a:prstGeom>
              <a:solidFill>
                <a:schemeClr val="bg1"/>
              </a:solidFill>
            </p:spPr>
            <p:txBody>
              <a:bodyPr wrap="none" rtlCol="0">
                <a:spAutoFit/>
              </a:bodyPr>
              <a:lstStyle/>
              <a:p>
                <a:r>
                  <a:rPr lang="en-US" dirty="0"/>
                  <a:t>[</a:t>
                </a:r>
                <a:r>
                  <a:rPr lang="en-US" dirty="0" err="1"/>
                  <a:t>KCl</a:t>
                </a:r>
                <a:r>
                  <a:rPr lang="en-US" dirty="0"/>
                  <a:t>] (mM)</a:t>
                </a:r>
              </a:p>
            </p:txBody>
          </p:sp>
          <p:sp>
            <p:nvSpPr>
              <p:cNvPr id="38" name="TextBox 37">
                <a:extLst>
                  <a:ext uri="{FF2B5EF4-FFF2-40B4-BE49-F238E27FC236}">
                    <a16:creationId xmlns:a16="http://schemas.microsoft.com/office/drawing/2014/main" id="{3362EFF7-A28D-4782-A673-B2B0495489B3}"/>
                  </a:ext>
                </a:extLst>
              </p:cNvPr>
              <p:cNvSpPr txBox="1"/>
              <p:nvPr/>
            </p:nvSpPr>
            <p:spPr>
              <a:xfrm>
                <a:off x="8051878" y="5363587"/>
                <a:ext cx="1188980" cy="369332"/>
              </a:xfrm>
              <a:prstGeom prst="rect">
                <a:avLst/>
              </a:prstGeom>
              <a:solidFill>
                <a:schemeClr val="bg1"/>
              </a:solidFill>
            </p:spPr>
            <p:txBody>
              <a:bodyPr wrap="none" rtlCol="0">
                <a:spAutoFit/>
              </a:bodyPr>
              <a:lstStyle/>
              <a:p>
                <a:r>
                  <a:rPr lang="en-US" dirty="0"/>
                  <a:t>[</a:t>
                </a:r>
                <a:r>
                  <a:rPr lang="en-US" dirty="0" err="1"/>
                  <a:t>KCl</a:t>
                </a:r>
                <a:r>
                  <a:rPr lang="en-US" dirty="0"/>
                  <a:t>] (mM)</a:t>
                </a:r>
              </a:p>
            </p:txBody>
          </p:sp>
          <p:sp>
            <p:nvSpPr>
              <p:cNvPr id="40" name="TextBox 39">
                <a:extLst>
                  <a:ext uri="{FF2B5EF4-FFF2-40B4-BE49-F238E27FC236}">
                    <a16:creationId xmlns:a16="http://schemas.microsoft.com/office/drawing/2014/main" id="{B2D7F695-C50B-4950-A2CA-F9A58CD27EA3}"/>
                  </a:ext>
                </a:extLst>
              </p:cNvPr>
              <p:cNvSpPr txBox="1"/>
              <p:nvPr/>
            </p:nvSpPr>
            <p:spPr>
              <a:xfrm rot="16200000">
                <a:off x="5450299" y="3777400"/>
                <a:ext cx="2231701" cy="369332"/>
              </a:xfrm>
              <a:prstGeom prst="rect">
                <a:avLst/>
              </a:prstGeom>
              <a:solidFill>
                <a:schemeClr val="bg1"/>
              </a:solidFill>
            </p:spPr>
            <p:txBody>
              <a:bodyPr wrap="none" rtlCol="0">
                <a:spAutoFit/>
              </a:bodyPr>
              <a:lstStyle/>
              <a:p>
                <a:r>
                  <a:rPr lang="en-US" dirty="0"/>
                  <a:t>Hydrodynamic </a:t>
                </a:r>
                <a:r>
                  <a:rPr lang="en-US" i="1" dirty="0"/>
                  <a:t>d</a:t>
                </a:r>
                <a:r>
                  <a:rPr lang="en-US" dirty="0"/>
                  <a:t> (</a:t>
                </a:r>
                <a:r>
                  <a:rPr lang="en-US" dirty="0">
                    <a:cs typeface="Times New Roman" panose="02020603050405020304" pitchFamily="18" charset="0"/>
                  </a:rPr>
                  <a:t>µm)</a:t>
                </a:r>
                <a:endParaRPr lang="en-US" dirty="0"/>
              </a:p>
            </p:txBody>
          </p:sp>
          <p:sp>
            <p:nvSpPr>
              <p:cNvPr id="41" name="TextBox 40">
                <a:extLst>
                  <a:ext uri="{FF2B5EF4-FFF2-40B4-BE49-F238E27FC236}">
                    <a16:creationId xmlns:a16="http://schemas.microsoft.com/office/drawing/2014/main" id="{8C7C25F3-CD95-43E2-970C-801E488B9672}"/>
                  </a:ext>
                </a:extLst>
              </p:cNvPr>
              <p:cNvSpPr txBox="1"/>
              <p:nvPr/>
            </p:nvSpPr>
            <p:spPr>
              <a:xfrm rot="16200000">
                <a:off x="2359942" y="3834102"/>
                <a:ext cx="774571" cy="369332"/>
              </a:xfrm>
              <a:prstGeom prst="rect">
                <a:avLst/>
              </a:prstGeom>
              <a:solidFill>
                <a:schemeClr val="bg1"/>
              </a:solidFill>
            </p:spPr>
            <p:txBody>
              <a:bodyPr wrap="none" rtlCol="0">
                <a:spAutoFit/>
              </a:bodyPr>
              <a:lstStyle/>
              <a:p>
                <a:r>
                  <a:rPr lang="el-GR" dirty="0"/>
                  <a:t>ζ</a:t>
                </a:r>
                <a:r>
                  <a:rPr lang="en-US" dirty="0"/>
                  <a:t> (mV)</a:t>
                </a:r>
              </a:p>
            </p:txBody>
          </p:sp>
        </p:grpSp>
        <p:grpSp>
          <p:nvGrpSpPr>
            <p:cNvPr id="57" name="Group 56">
              <a:extLst>
                <a:ext uri="{FF2B5EF4-FFF2-40B4-BE49-F238E27FC236}">
                  <a16:creationId xmlns:a16="http://schemas.microsoft.com/office/drawing/2014/main" id="{C498D0E7-9F2E-4342-9AFC-B19D78C1E770}"/>
                </a:ext>
              </a:extLst>
            </p:cNvPr>
            <p:cNvGrpSpPr/>
            <p:nvPr/>
          </p:nvGrpSpPr>
          <p:grpSpPr>
            <a:xfrm>
              <a:off x="7172854" y="3979302"/>
              <a:ext cx="793253" cy="1022138"/>
              <a:chOff x="7172854" y="3979302"/>
              <a:chExt cx="793253" cy="1022138"/>
            </a:xfrm>
          </p:grpSpPr>
          <p:sp>
            <p:nvSpPr>
              <p:cNvPr id="42" name="Oval 41">
                <a:extLst>
                  <a:ext uri="{FF2B5EF4-FFF2-40B4-BE49-F238E27FC236}">
                    <a16:creationId xmlns:a16="http://schemas.microsoft.com/office/drawing/2014/main" id="{76909A06-C408-4FFA-A8EC-26CCFEFBFA92}"/>
                  </a:ext>
                </a:extLst>
              </p:cNvPr>
              <p:cNvSpPr/>
              <p:nvPr/>
            </p:nvSpPr>
            <p:spPr>
              <a:xfrm>
                <a:off x="7172854" y="4874859"/>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096FAA1-68DB-4A78-915E-8E06BFDB3A7F}"/>
                  </a:ext>
                </a:extLst>
              </p:cNvPr>
              <p:cNvSpPr/>
              <p:nvPr/>
            </p:nvSpPr>
            <p:spPr>
              <a:xfrm>
                <a:off x="7216056" y="4914837"/>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E62C9F6-EBA8-44C6-A7A2-CEB1690E2A12}"/>
                  </a:ext>
                </a:extLst>
              </p:cNvPr>
              <p:cNvSpPr/>
              <p:nvPr/>
            </p:nvSpPr>
            <p:spPr>
              <a:xfrm>
                <a:off x="7301475" y="4917218"/>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B07D02D-D064-405A-B7D8-0EF6CAEA2EB6}"/>
                  </a:ext>
                </a:extLst>
              </p:cNvPr>
              <p:cNvSpPr/>
              <p:nvPr/>
            </p:nvSpPr>
            <p:spPr>
              <a:xfrm>
                <a:off x="7377464" y="4912456"/>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75B7B7E-6840-45D1-AC96-8960B59E995E}"/>
                  </a:ext>
                </a:extLst>
              </p:cNvPr>
              <p:cNvSpPr/>
              <p:nvPr/>
            </p:nvSpPr>
            <p:spPr>
              <a:xfrm>
                <a:off x="7471979" y="4849665"/>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89BC60E-92A8-4D4A-97F3-0D15713A9A06}"/>
                  </a:ext>
                </a:extLst>
              </p:cNvPr>
              <p:cNvSpPr/>
              <p:nvPr/>
            </p:nvSpPr>
            <p:spPr>
              <a:xfrm>
                <a:off x="7611145" y="4724400"/>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ED8EF1C-195F-4438-A7C7-6713A284708D}"/>
                  </a:ext>
                </a:extLst>
              </p:cNvPr>
              <p:cNvSpPr/>
              <p:nvPr/>
            </p:nvSpPr>
            <p:spPr>
              <a:xfrm>
                <a:off x="7897219" y="3979302"/>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B5A75843-2819-484E-A68D-2827EC4C984B}"/>
                </a:ext>
              </a:extLst>
            </p:cNvPr>
            <p:cNvGrpSpPr/>
            <p:nvPr/>
          </p:nvGrpSpPr>
          <p:grpSpPr>
            <a:xfrm>
              <a:off x="3306177" y="3685074"/>
              <a:ext cx="777355" cy="689492"/>
              <a:chOff x="3306177" y="3685074"/>
              <a:chExt cx="777355" cy="689492"/>
            </a:xfrm>
          </p:grpSpPr>
          <p:sp>
            <p:nvSpPr>
              <p:cNvPr id="49" name="Oval 48">
                <a:extLst>
                  <a:ext uri="{FF2B5EF4-FFF2-40B4-BE49-F238E27FC236}">
                    <a16:creationId xmlns:a16="http://schemas.microsoft.com/office/drawing/2014/main" id="{803AC88E-B6FF-4448-8C6C-35812FD2AA0C}"/>
                  </a:ext>
                </a:extLst>
              </p:cNvPr>
              <p:cNvSpPr/>
              <p:nvPr/>
            </p:nvSpPr>
            <p:spPr>
              <a:xfrm>
                <a:off x="3306177" y="4290344"/>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DD215CD-6013-4F1A-8B9C-54589133D1D3}"/>
                  </a:ext>
                </a:extLst>
              </p:cNvPr>
              <p:cNvSpPr/>
              <p:nvPr/>
            </p:nvSpPr>
            <p:spPr>
              <a:xfrm>
                <a:off x="3323234" y="4223871"/>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B983007-8B50-4E38-A091-4A39250CF081}"/>
                  </a:ext>
                </a:extLst>
              </p:cNvPr>
              <p:cNvSpPr/>
              <p:nvPr/>
            </p:nvSpPr>
            <p:spPr>
              <a:xfrm>
                <a:off x="3336275" y="4143099"/>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CFA1582-F850-40B2-AD73-86514C79D53B}"/>
                  </a:ext>
                </a:extLst>
              </p:cNvPr>
              <p:cNvSpPr/>
              <p:nvPr/>
            </p:nvSpPr>
            <p:spPr>
              <a:xfrm>
                <a:off x="3421382" y="3929669"/>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37E10C7-E338-4CF9-ABEA-6E7BB67D7EE7}"/>
                  </a:ext>
                </a:extLst>
              </p:cNvPr>
              <p:cNvSpPr/>
              <p:nvPr/>
            </p:nvSpPr>
            <p:spPr>
              <a:xfrm>
                <a:off x="3480087" y="3857276"/>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65040E4-2061-447D-BD93-CF32D23BF11F}"/>
                  </a:ext>
                </a:extLst>
              </p:cNvPr>
              <p:cNvSpPr/>
              <p:nvPr/>
            </p:nvSpPr>
            <p:spPr>
              <a:xfrm>
                <a:off x="3595440" y="3763818"/>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0438E3C-1AF8-4872-9355-40BD74440EAE}"/>
                  </a:ext>
                </a:extLst>
              </p:cNvPr>
              <p:cNvSpPr/>
              <p:nvPr/>
            </p:nvSpPr>
            <p:spPr>
              <a:xfrm>
                <a:off x="3726119" y="3685074"/>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6232402-A6A1-48A1-A7BC-257336407C24}"/>
                  </a:ext>
                </a:extLst>
              </p:cNvPr>
              <p:cNvSpPr/>
              <p:nvPr/>
            </p:nvSpPr>
            <p:spPr>
              <a:xfrm>
                <a:off x="4014644" y="3696437"/>
                <a:ext cx="68888" cy="842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 name="Picture 6"/>
          <p:cNvPicPr>
            <a:picLocks noChangeAspect="1"/>
          </p:cNvPicPr>
          <p:nvPr/>
        </p:nvPicPr>
        <p:blipFill>
          <a:blip r:embed="rId4"/>
          <a:stretch>
            <a:fillRect/>
          </a:stretch>
        </p:blipFill>
        <p:spPr>
          <a:xfrm>
            <a:off x="7090504" y="1875783"/>
            <a:ext cx="1514475" cy="809625"/>
          </a:xfrm>
          <a:prstGeom prst="rect">
            <a:avLst/>
          </a:prstGeom>
        </p:spPr>
      </p:pic>
      <p:pic>
        <p:nvPicPr>
          <p:cNvPr id="3" name="Picture 2"/>
          <p:cNvPicPr>
            <a:picLocks noChangeAspect="1"/>
          </p:cNvPicPr>
          <p:nvPr/>
        </p:nvPicPr>
        <p:blipFill>
          <a:blip r:embed="rId5"/>
          <a:stretch>
            <a:fillRect/>
          </a:stretch>
        </p:blipFill>
        <p:spPr>
          <a:xfrm>
            <a:off x="3776915" y="1913973"/>
            <a:ext cx="1085851" cy="723900"/>
          </a:xfrm>
          <a:prstGeom prst="rect">
            <a:avLst/>
          </a:prstGeom>
        </p:spPr>
      </p:pic>
      <p:pic>
        <p:nvPicPr>
          <p:cNvPr id="5" name="Picture 4"/>
          <p:cNvPicPr>
            <a:picLocks noChangeAspect="1"/>
          </p:cNvPicPr>
          <p:nvPr/>
        </p:nvPicPr>
        <p:blipFill>
          <a:blip r:embed="rId6"/>
          <a:stretch>
            <a:fillRect/>
          </a:stretch>
        </p:blipFill>
        <p:spPr>
          <a:xfrm>
            <a:off x="5410203" y="821145"/>
            <a:ext cx="1651001" cy="2286000"/>
          </a:xfrm>
          <a:prstGeom prst="rect">
            <a:avLst/>
          </a:prstGeom>
        </p:spPr>
      </p:pic>
      <p:sp>
        <p:nvSpPr>
          <p:cNvPr id="2" name="Title 1"/>
          <p:cNvSpPr>
            <a:spLocks noGrp="1"/>
          </p:cNvSpPr>
          <p:nvPr>
            <p:ph type="title"/>
          </p:nvPr>
        </p:nvSpPr>
        <p:spPr>
          <a:xfrm>
            <a:off x="0" y="7516"/>
            <a:ext cx="12192000" cy="939513"/>
          </a:xfrm>
        </p:spPr>
        <p:txBody>
          <a:bodyPr>
            <a:normAutofit/>
          </a:bodyPr>
          <a:lstStyle/>
          <a:p>
            <a:r>
              <a:rPr lang="en-US" sz="4000" dirty="0"/>
              <a:t>NCC versus ENCC</a:t>
            </a:r>
          </a:p>
        </p:txBody>
      </p:sp>
      <p:sp>
        <p:nvSpPr>
          <p:cNvPr id="9" name="Slide Number Placeholder 8"/>
          <p:cNvSpPr>
            <a:spLocks noGrp="1"/>
          </p:cNvSpPr>
          <p:nvPr>
            <p:ph type="sldNum" sz="quarter" idx="12"/>
          </p:nvPr>
        </p:nvSpPr>
        <p:spPr/>
        <p:txBody>
          <a:bodyPr/>
          <a:lstStyle/>
          <a:p>
            <a:fld id="{B6F15528-21DE-4FAA-801E-634DDDAF4B2B}" type="slidenum">
              <a:rPr lang="en-US" smtClean="0"/>
              <a:pPr/>
              <a:t>26</a:t>
            </a:fld>
            <a:endParaRPr lang="en-US"/>
          </a:p>
        </p:txBody>
      </p:sp>
      <p:pic>
        <p:nvPicPr>
          <p:cNvPr id="14" name="Picture 13"/>
          <p:cNvPicPr>
            <a:picLocks noChangeAspect="1"/>
          </p:cNvPicPr>
          <p:nvPr/>
        </p:nvPicPr>
        <p:blipFill>
          <a:blip r:embed="rId7"/>
          <a:stretch>
            <a:fillRect/>
          </a:stretch>
        </p:blipFill>
        <p:spPr>
          <a:xfrm>
            <a:off x="112789" y="360252"/>
            <a:ext cx="3519476" cy="2651760"/>
          </a:xfrm>
          <a:prstGeom prst="rect">
            <a:avLst/>
          </a:prstGeom>
        </p:spPr>
      </p:pic>
      <p:pic>
        <p:nvPicPr>
          <p:cNvPr id="20" name="Picture 19"/>
          <p:cNvPicPr>
            <a:picLocks noChangeAspect="1"/>
          </p:cNvPicPr>
          <p:nvPr/>
        </p:nvPicPr>
        <p:blipFill>
          <a:blip r:embed="rId8"/>
          <a:stretch>
            <a:fillRect/>
          </a:stretch>
        </p:blipFill>
        <p:spPr>
          <a:xfrm>
            <a:off x="8560115" y="363499"/>
            <a:ext cx="3519480" cy="2651760"/>
          </a:xfrm>
          <a:prstGeom prst="rect">
            <a:avLst/>
          </a:prstGeom>
        </p:spPr>
      </p:pic>
      <p:grpSp>
        <p:nvGrpSpPr>
          <p:cNvPr id="30" name="Group 29">
            <a:extLst>
              <a:ext uri="{FF2B5EF4-FFF2-40B4-BE49-F238E27FC236}">
                <a16:creationId xmlns:a16="http://schemas.microsoft.com/office/drawing/2014/main" id="{4421AC38-2C68-4328-8345-AE0C764EB402}"/>
              </a:ext>
            </a:extLst>
          </p:cNvPr>
          <p:cNvGrpSpPr/>
          <p:nvPr/>
        </p:nvGrpSpPr>
        <p:grpSpPr>
          <a:xfrm>
            <a:off x="2952401" y="2177149"/>
            <a:ext cx="4759283" cy="3274040"/>
            <a:chOff x="2952401" y="2177149"/>
            <a:chExt cx="4759283" cy="3274040"/>
          </a:xfrm>
        </p:grpSpPr>
        <p:sp>
          <p:nvSpPr>
            <p:cNvPr id="6" name="Oval 5"/>
            <p:cNvSpPr/>
            <p:nvPr/>
          </p:nvSpPr>
          <p:spPr>
            <a:xfrm rot="2238152">
              <a:off x="6943935" y="3927189"/>
              <a:ext cx="767749" cy="15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cxnSp>
          <p:nvCxnSpPr>
            <p:cNvPr id="8" name="Straight Arrow Connector 7"/>
            <p:cNvCxnSpPr>
              <a:cxnSpLocks/>
            </p:cNvCxnSpPr>
            <p:nvPr/>
          </p:nvCxnSpPr>
          <p:spPr>
            <a:xfrm flipH="1" flipV="1">
              <a:off x="5748559" y="2281816"/>
              <a:ext cx="1295584" cy="2156505"/>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2238152">
              <a:off x="2952401" y="3582238"/>
              <a:ext cx="767749" cy="1227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latin typeface="Arial" panose="020B0604020202020204" pitchFamily="34" charset="0"/>
                <a:cs typeface="Arial" panose="020B0604020202020204" pitchFamily="34" charset="0"/>
              </a:endParaRPr>
            </a:p>
          </p:txBody>
        </p:sp>
        <p:cxnSp>
          <p:nvCxnSpPr>
            <p:cNvPr id="16" name="Straight Arrow Connector 15"/>
            <p:cNvCxnSpPr>
              <a:cxnSpLocks/>
              <a:stCxn id="15" idx="0"/>
            </p:cNvCxnSpPr>
            <p:nvPr/>
          </p:nvCxnSpPr>
          <p:spPr>
            <a:xfrm flipV="1">
              <a:off x="3708270" y="2268649"/>
              <a:ext cx="2040289" cy="143915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6B1DA43-82E8-4E6B-9D70-EB665B002664}"/>
                </a:ext>
              </a:extLst>
            </p:cNvPr>
            <p:cNvSpPr/>
            <p:nvPr/>
          </p:nvSpPr>
          <p:spPr>
            <a:xfrm>
              <a:off x="5672359" y="2177149"/>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2FAE0B42-013F-4983-A58D-17716831CD87}"/>
              </a:ext>
            </a:extLst>
          </p:cNvPr>
          <p:cNvGrpSpPr/>
          <p:nvPr/>
        </p:nvGrpSpPr>
        <p:grpSpPr>
          <a:xfrm>
            <a:off x="2817139" y="2831639"/>
            <a:ext cx="7213129" cy="2650489"/>
            <a:chOff x="2817139" y="2831639"/>
            <a:chExt cx="7213129" cy="2650489"/>
          </a:xfrm>
        </p:grpSpPr>
        <p:sp>
          <p:nvSpPr>
            <p:cNvPr id="10" name="Oval 9"/>
            <p:cNvSpPr/>
            <p:nvPr/>
          </p:nvSpPr>
          <p:spPr>
            <a:xfrm rot="17745721">
              <a:off x="7832842" y="2493444"/>
              <a:ext cx="924895" cy="34699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latin typeface="Arial" panose="020B0604020202020204" pitchFamily="34" charset="0"/>
                <a:cs typeface="Arial" panose="020B0604020202020204" pitchFamily="34" charset="0"/>
              </a:endParaRPr>
            </a:p>
          </p:txBody>
        </p:sp>
        <p:cxnSp>
          <p:nvCxnSpPr>
            <p:cNvPr id="11" name="Straight Arrow Connector 10"/>
            <p:cNvCxnSpPr>
              <a:cxnSpLocks/>
              <a:stCxn id="10" idx="6"/>
              <a:endCxn id="22" idx="5"/>
            </p:cNvCxnSpPr>
            <p:nvPr/>
          </p:nvCxnSpPr>
          <p:spPr>
            <a:xfrm flipH="1" flipV="1">
              <a:off x="6755684" y="2961721"/>
              <a:ext cx="1740601" cy="85021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rot="16200000">
              <a:off x="4040603" y="3388495"/>
              <a:ext cx="870169" cy="331709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cxnSp>
          <p:nvCxnSpPr>
            <p:cNvPr id="19" name="Straight Arrow Connector 18"/>
            <p:cNvCxnSpPr>
              <a:cxnSpLocks/>
              <a:endCxn id="22" idx="3"/>
            </p:cNvCxnSpPr>
            <p:nvPr/>
          </p:nvCxnSpPr>
          <p:spPr>
            <a:xfrm flipV="1">
              <a:off x="4731071" y="2961721"/>
              <a:ext cx="1916849" cy="165661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1173107-3D1F-4230-AC43-E1DF18E465DE}"/>
                </a:ext>
              </a:extLst>
            </p:cNvPr>
            <p:cNvSpPr/>
            <p:nvPr/>
          </p:nvSpPr>
          <p:spPr>
            <a:xfrm>
              <a:off x="6625602" y="283163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9D15313-8172-41EB-B5B0-1E73B1159470}"/>
              </a:ext>
            </a:extLst>
          </p:cNvPr>
          <p:cNvSpPr/>
          <p:nvPr/>
        </p:nvSpPr>
        <p:spPr>
          <a:xfrm>
            <a:off x="170373" y="5393557"/>
            <a:ext cx="2427227" cy="738664"/>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Journal of Colloid and Interface Science (2014)</a:t>
            </a:r>
            <a:endParaRPr lang="en-US" sz="1400" dirty="0"/>
          </a:p>
        </p:txBody>
      </p:sp>
      <p:sp>
        <p:nvSpPr>
          <p:cNvPr id="28" name="TextBox 27">
            <a:extLst>
              <a:ext uri="{FF2B5EF4-FFF2-40B4-BE49-F238E27FC236}">
                <a16:creationId xmlns:a16="http://schemas.microsoft.com/office/drawing/2014/main" id="{5EDDC38E-234D-4B3B-AF0E-1F02AFDBA49E}"/>
              </a:ext>
            </a:extLst>
          </p:cNvPr>
          <p:cNvSpPr txBox="1"/>
          <p:nvPr/>
        </p:nvSpPr>
        <p:spPr>
          <a:xfrm>
            <a:off x="3970621" y="1793795"/>
            <a:ext cx="710451" cy="461665"/>
          </a:xfrm>
          <a:prstGeom prst="rect">
            <a:avLst/>
          </a:prstGeom>
          <a:solidFill>
            <a:schemeClr val="bg1"/>
          </a:solidFill>
        </p:spPr>
        <p:txBody>
          <a:bodyPr wrap="none" rtlCol="0">
            <a:spAutoFit/>
          </a:bodyPr>
          <a:lstStyle/>
          <a:p>
            <a:r>
              <a:rPr lang="en-US" sz="2400" b="1" dirty="0" err="1">
                <a:solidFill>
                  <a:srgbClr val="FF0000"/>
                </a:solidFill>
              </a:rPr>
              <a:t>NCC</a:t>
            </a:r>
            <a:endParaRPr lang="en-US" b="1" dirty="0">
              <a:solidFill>
                <a:srgbClr val="FF0000"/>
              </a:solidFill>
            </a:endParaRPr>
          </a:p>
        </p:txBody>
      </p:sp>
      <p:sp>
        <p:nvSpPr>
          <p:cNvPr id="29" name="TextBox 28">
            <a:extLst>
              <a:ext uri="{FF2B5EF4-FFF2-40B4-BE49-F238E27FC236}">
                <a16:creationId xmlns:a16="http://schemas.microsoft.com/office/drawing/2014/main" id="{F901DFC1-608D-4741-97FD-1912AFABEF2C}"/>
              </a:ext>
            </a:extLst>
          </p:cNvPr>
          <p:cNvSpPr txBox="1"/>
          <p:nvPr/>
        </p:nvSpPr>
        <p:spPr>
          <a:xfrm>
            <a:off x="7258841" y="1793795"/>
            <a:ext cx="1150977" cy="461665"/>
          </a:xfrm>
          <a:prstGeom prst="rect">
            <a:avLst/>
          </a:prstGeom>
          <a:solidFill>
            <a:schemeClr val="bg1"/>
          </a:solidFill>
        </p:spPr>
        <p:txBody>
          <a:bodyPr wrap="square" rtlCol="0">
            <a:spAutoFit/>
          </a:bodyPr>
          <a:lstStyle/>
          <a:p>
            <a:pPr algn="ctr"/>
            <a:r>
              <a:rPr lang="en-US" sz="2400" b="1" dirty="0" err="1"/>
              <a:t>ENCC</a:t>
            </a:r>
            <a:endParaRPr lang="en-US" b="1" dirty="0"/>
          </a:p>
        </p:txBody>
      </p:sp>
    </p:spTree>
    <p:extLst>
      <p:ext uri="{BB962C8B-B14F-4D97-AF65-F5344CB8AC3E}">
        <p14:creationId xmlns:p14="http://schemas.microsoft.com/office/powerpoint/2010/main" val="815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16"/>
            <a:ext cx="12192000" cy="939513"/>
          </a:xfrm>
        </p:spPr>
        <p:txBody>
          <a:bodyPr>
            <a:normAutofit/>
          </a:bodyPr>
          <a:lstStyle/>
          <a:p>
            <a:r>
              <a:rPr lang="en-US" sz="4000" dirty="0"/>
              <a:t>ENCC assembly</a:t>
            </a:r>
          </a:p>
        </p:txBody>
      </p:sp>
      <p:sp>
        <p:nvSpPr>
          <p:cNvPr id="9" name="Slide Number Placeholder 8"/>
          <p:cNvSpPr>
            <a:spLocks noGrp="1"/>
          </p:cNvSpPr>
          <p:nvPr>
            <p:ph type="sldNum" sz="quarter" idx="12"/>
          </p:nvPr>
        </p:nvSpPr>
        <p:spPr/>
        <p:txBody>
          <a:bodyPr/>
          <a:lstStyle/>
          <a:p>
            <a:fld id="{B6F15528-21DE-4FAA-801E-634DDDAF4B2B}" type="slidenum">
              <a:rPr lang="en-US" smtClean="0"/>
              <a:pPr/>
              <a:t>27</a:t>
            </a:fld>
            <a:endParaRPr lang="en-US"/>
          </a:p>
        </p:txBody>
      </p:sp>
      <p:sp>
        <p:nvSpPr>
          <p:cNvPr id="24" name="Rectangle 23">
            <a:extLst>
              <a:ext uri="{FF2B5EF4-FFF2-40B4-BE49-F238E27FC236}">
                <a16:creationId xmlns:a16="http://schemas.microsoft.com/office/drawing/2014/main" id="{B9D15313-8172-41EB-B5B0-1E73B1159470}"/>
              </a:ext>
            </a:extLst>
          </p:cNvPr>
          <p:cNvSpPr/>
          <p:nvPr/>
        </p:nvSpPr>
        <p:spPr>
          <a:xfrm>
            <a:off x="0" y="5864463"/>
            <a:ext cx="2953827" cy="307735"/>
          </a:xfrm>
          <a:prstGeom prst="rect">
            <a:avLst/>
          </a:prstGeom>
        </p:spPr>
        <p:txBody>
          <a:bodyPr wrap="square">
            <a:spAutoFit/>
          </a:bodyPr>
          <a:lstStyle/>
          <a:p>
            <a:pPr algn="ctr"/>
            <a:r>
              <a:rPr lang="fr-FR" sz="1400" dirty="0"/>
              <a:t>Yang et al., </a:t>
            </a:r>
            <a:r>
              <a:rPr lang="en-US" sz="1400" dirty="0">
                <a:cs typeface="Arial" panose="020B0604020202020204" pitchFamily="34" charset="0"/>
              </a:rPr>
              <a:t>Biomacromolecules (2016)</a:t>
            </a:r>
            <a:endParaRPr lang="en-US" sz="1400" dirty="0"/>
          </a:p>
        </p:txBody>
      </p:sp>
      <p:pic>
        <p:nvPicPr>
          <p:cNvPr id="4" name="Picture 3">
            <a:extLst>
              <a:ext uri="{FF2B5EF4-FFF2-40B4-BE49-F238E27FC236}">
                <a16:creationId xmlns:a16="http://schemas.microsoft.com/office/drawing/2014/main" id="{08B9C1A0-9A23-4D35-A804-FA432307B2F4}"/>
              </a:ext>
            </a:extLst>
          </p:cNvPr>
          <p:cNvPicPr>
            <a:picLocks noChangeAspect="1"/>
          </p:cNvPicPr>
          <p:nvPr/>
        </p:nvPicPr>
        <p:blipFill>
          <a:blip r:embed="rId3"/>
          <a:stretch>
            <a:fillRect/>
          </a:stretch>
        </p:blipFill>
        <p:spPr>
          <a:xfrm>
            <a:off x="1954072" y="804318"/>
            <a:ext cx="8283856" cy="4937760"/>
          </a:xfrm>
          <a:prstGeom prst="rect">
            <a:avLst/>
          </a:prstGeom>
        </p:spPr>
      </p:pic>
    </p:spTree>
    <p:extLst>
      <p:ext uri="{BB962C8B-B14F-4D97-AF65-F5344CB8AC3E}">
        <p14:creationId xmlns:p14="http://schemas.microsoft.com/office/powerpoint/2010/main" val="4253005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16"/>
            <a:ext cx="12192000" cy="939513"/>
          </a:xfrm>
        </p:spPr>
        <p:txBody>
          <a:bodyPr>
            <a:normAutofit/>
          </a:bodyPr>
          <a:lstStyle/>
          <a:p>
            <a:r>
              <a:rPr lang="en-US" sz="4000" dirty="0"/>
              <a:t>ENCC assembly</a:t>
            </a:r>
          </a:p>
        </p:txBody>
      </p:sp>
      <p:sp>
        <p:nvSpPr>
          <p:cNvPr id="9" name="Slide Number Placeholder 8"/>
          <p:cNvSpPr>
            <a:spLocks noGrp="1"/>
          </p:cNvSpPr>
          <p:nvPr>
            <p:ph type="sldNum" sz="quarter" idx="12"/>
          </p:nvPr>
        </p:nvSpPr>
        <p:spPr/>
        <p:txBody>
          <a:bodyPr/>
          <a:lstStyle/>
          <a:p>
            <a:fld id="{B6F15528-21DE-4FAA-801E-634DDDAF4B2B}" type="slidenum">
              <a:rPr lang="en-US" smtClean="0"/>
              <a:pPr/>
              <a:t>28</a:t>
            </a:fld>
            <a:endParaRPr lang="en-US"/>
          </a:p>
        </p:txBody>
      </p:sp>
      <p:sp>
        <p:nvSpPr>
          <p:cNvPr id="24" name="Rectangle 23">
            <a:extLst>
              <a:ext uri="{FF2B5EF4-FFF2-40B4-BE49-F238E27FC236}">
                <a16:creationId xmlns:a16="http://schemas.microsoft.com/office/drawing/2014/main" id="{B9D15313-8172-41EB-B5B0-1E73B1159470}"/>
              </a:ext>
            </a:extLst>
          </p:cNvPr>
          <p:cNvSpPr/>
          <p:nvPr/>
        </p:nvSpPr>
        <p:spPr>
          <a:xfrm>
            <a:off x="0" y="5864463"/>
            <a:ext cx="5029200" cy="307777"/>
          </a:xfrm>
          <a:prstGeom prst="rect">
            <a:avLst/>
          </a:prstGeom>
        </p:spPr>
        <p:txBody>
          <a:bodyPr wrap="square">
            <a:spAutoFit/>
          </a:bodyPr>
          <a:lstStyle/>
          <a:p>
            <a:pPr algn="ctr"/>
            <a:r>
              <a:rPr lang="fr-FR" sz="1400" dirty="0" err="1"/>
              <a:t>Tavakolian</a:t>
            </a:r>
            <a:r>
              <a:rPr lang="fr-FR" sz="1400" dirty="0"/>
              <a:t> et al., </a:t>
            </a:r>
            <a:r>
              <a:rPr lang="en-US" sz="1400" dirty="0">
                <a:cs typeface="Arial" panose="020B0604020202020204" pitchFamily="34" charset="0"/>
              </a:rPr>
              <a:t>Journal of Colloid and Interface Science (2019)</a:t>
            </a:r>
            <a:endParaRPr lang="en-US" sz="1400" dirty="0"/>
          </a:p>
        </p:txBody>
      </p:sp>
      <p:pic>
        <p:nvPicPr>
          <p:cNvPr id="3" name="Picture 2">
            <a:extLst>
              <a:ext uri="{FF2B5EF4-FFF2-40B4-BE49-F238E27FC236}">
                <a16:creationId xmlns:a16="http://schemas.microsoft.com/office/drawing/2014/main" id="{0F62D9D9-5942-48EA-B30C-3BD60B916041}"/>
              </a:ext>
            </a:extLst>
          </p:cNvPr>
          <p:cNvPicPr>
            <a:picLocks noChangeAspect="1"/>
          </p:cNvPicPr>
          <p:nvPr/>
        </p:nvPicPr>
        <p:blipFill>
          <a:blip r:embed="rId3"/>
          <a:stretch>
            <a:fillRect/>
          </a:stretch>
        </p:blipFill>
        <p:spPr>
          <a:xfrm>
            <a:off x="257704" y="2253097"/>
            <a:ext cx="4276609" cy="2103120"/>
          </a:xfrm>
          <a:prstGeom prst="rect">
            <a:avLst/>
          </a:prstGeom>
        </p:spPr>
      </p:pic>
      <p:pic>
        <p:nvPicPr>
          <p:cNvPr id="5" name="Picture 4">
            <a:extLst>
              <a:ext uri="{FF2B5EF4-FFF2-40B4-BE49-F238E27FC236}">
                <a16:creationId xmlns:a16="http://schemas.microsoft.com/office/drawing/2014/main" id="{4EEB9AB2-C01A-44AC-9836-6602EC405F43}"/>
              </a:ext>
            </a:extLst>
          </p:cNvPr>
          <p:cNvPicPr>
            <a:picLocks noChangeAspect="1"/>
          </p:cNvPicPr>
          <p:nvPr/>
        </p:nvPicPr>
        <p:blipFill>
          <a:blip r:embed="rId4"/>
          <a:stretch>
            <a:fillRect/>
          </a:stretch>
        </p:blipFill>
        <p:spPr>
          <a:xfrm>
            <a:off x="4708812" y="1577339"/>
            <a:ext cx="7225484" cy="3291840"/>
          </a:xfrm>
          <a:prstGeom prst="rect">
            <a:avLst/>
          </a:prstGeom>
        </p:spPr>
      </p:pic>
    </p:spTree>
    <p:extLst>
      <p:ext uri="{BB962C8B-B14F-4D97-AF65-F5344CB8AC3E}">
        <p14:creationId xmlns:p14="http://schemas.microsoft.com/office/powerpoint/2010/main" val="2052274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28A4B9-7F90-49E7-A40E-57559D7D8F17}"/>
              </a:ext>
            </a:extLst>
          </p:cNvPr>
          <p:cNvSpPr>
            <a:spLocks noGrp="1"/>
          </p:cNvSpPr>
          <p:nvPr>
            <p:ph type="sldNum" sz="quarter" idx="12"/>
          </p:nvPr>
        </p:nvSpPr>
        <p:spPr/>
        <p:txBody>
          <a:bodyPr/>
          <a:lstStyle/>
          <a:p>
            <a:fld id="{B6F15528-21DE-4FAA-801E-634DDDAF4B2B}" type="slidenum">
              <a:rPr lang="en-US" smtClean="0"/>
              <a:pPr/>
              <a:t>29</a:t>
            </a:fld>
            <a:endParaRPr lang="en-US"/>
          </a:p>
        </p:txBody>
      </p:sp>
      <p:pic>
        <p:nvPicPr>
          <p:cNvPr id="9" name="Picture 8">
            <a:extLst>
              <a:ext uri="{FF2B5EF4-FFF2-40B4-BE49-F238E27FC236}">
                <a16:creationId xmlns:a16="http://schemas.microsoft.com/office/drawing/2014/main" id="{8FEC367C-B2FD-4387-85EC-2FF1905E2E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29" t="22222" r="50000" b="36666"/>
          <a:stretch/>
        </p:blipFill>
        <p:spPr>
          <a:xfrm>
            <a:off x="3202766" y="1038710"/>
            <a:ext cx="5933711" cy="4480560"/>
          </a:xfrm>
          <a:prstGeom prst="rect">
            <a:avLst/>
          </a:prstGeom>
        </p:spPr>
      </p:pic>
      <p:sp>
        <p:nvSpPr>
          <p:cNvPr id="14" name="Title 1">
            <a:extLst>
              <a:ext uri="{FF2B5EF4-FFF2-40B4-BE49-F238E27FC236}">
                <a16:creationId xmlns:a16="http://schemas.microsoft.com/office/drawing/2014/main" id="{2CF8CE68-919F-4216-BE79-AE0D13E78F52}"/>
              </a:ext>
            </a:extLst>
          </p:cNvPr>
          <p:cNvSpPr>
            <a:spLocks noGrp="1"/>
          </p:cNvSpPr>
          <p:nvPr>
            <p:ph type="title"/>
          </p:nvPr>
        </p:nvSpPr>
        <p:spPr>
          <a:xfrm>
            <a:off x="0" y="-2629"/>
            <a:ext cx="12192000" cy="907306"/>
          </a:xfrm>
        </p:spPr>
        <p:txBody>
          <a:bodyPr>
            <a:normAutofit/>
          </a:bodyPr>
          <a:lstStyle/>
          <a:p>
            <a:r>
              <a:rPr lang="en-US" sz="4000" dirty="0"/>
              <a:t>Hairy nanocelluloses as </a:t>
            </a:r>
            <a:r>
              <a:rPr lang="en-US" sz="4000" dirty="0" err="1"/>
              <a:t>antiscalants</a:t>
            </a:r>
            <a:endParaRPr lang="en-US" sz="4000" dirty="0"/>
          </a:p>
        </p:txBody>
      </p:sp>
      <p:pic>
        <p:nvPicPr>
          <p:cNvPr id="18" name="Picture 17">
            <a:extLst>
              <a:ext uri="{FF2B5EF4-FFF2-40B4-BE49-F238E27FC236}">
                <a16:creationId xmlns:a16="http://schemas.microsoft.com/office/drawing/2014/main" id="{A0CCB63A-05CE-4D0E-BA6B-40543BF24F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43" r="38474" b="14444"/>
          <a:stretch/>
        </p:blipFill>
        <p:spPr>
          <a:xfrm>
            <a:off x="152400" y="990823"/>
            <a:ext cx="2903125" cy="5029200"/>
          </a:xfrm>
          <a:prstGeom prst="rect">
            <a:avLst/>
          </a:prstGeom>
        </p:spPr>
      </p:pic>
      <p:sp>
        <p:nvSpPr>
          <p:cNvPr id="20" name="Rectangle 19">
            <a:extLst>
              <a:ext uri="{FF2B5EF4-FFF2-40B4-BE49-F238E27FC236}">
                <a16:creationId xmlns:a16="http://schemas.microsoft.com/office/drawing/2014/main" id="{C442808E-BD9D-4F49-910D-0AFF3610495D}"/>
              </a:ext>
            </a:extLst>
          </p:cNvPr>
          <p:cNvSpPr/>
          <p:nvPr/>
        </p:nvSpPr>
        <p:spPr>
          <a:xfrm>
            <a:off x="8650534" y="5863156"/>
            <a:ext cx="3389066"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Materials Horizons (2018)</a:t>
            </a:r>
            <a:endParaRPr lang="en-US" sz="1400" dirty="0"/>
          </a:p>
        </p:txBody>
      </p:sp>
      <p:pic>
        <p:nvPicPr>
          <p:cNvPr id="22" name="Picture 21">
            <a:extLst>
              <a:ext uri="{FF2B5EF4-FFF2-40B4-BE49-F238E27FC236}">
                <a16:creationId xmlns:a16="http://schemas.microsoft.com/office/drawing/2014/main" id="{362E443A-1AB4-42D0-BAD3-B438D3CE64AD}"/>
              </a:ext>
            </a:extLst>
          </p:cNvPr>
          <p:cNvPicPr>
            <a:picLocks noChangeAspect="1"/>
          </p:cNvPicPr>
          <p:nvPr/>
        </p:nvPicPr>
        <p:blipFill>
          <a:blip r:embed="rId4"/>
          <a:stretch>
            <a:fillRect/>
          </a:stretch>
        </p:blipFill>
        <p:spPr>
          <a:xfrm>
            <a:off x="9402726" y="1809590"/>
            <a:ext cx="2179674" cy="2286000"/>
          </a:xfrm>
          <a:prstGeom prst="rect">
            <a:avLst/>
          </a:prstGeom>
        </p:spPr>
      </p:pic>
      <p:sp>
        <p:nvSpPr>
          <p:cNvPr id="23" name="TextBox 22">
            <a:extLst>
              <a:ext uri="{FF2B5EF4-FFF2-40B4-BE49-F238E27FC236}">
                <a16:creationId xmlns:a16="http://schemas.microsoft.com/office/drawing/2014/main" id="{A0A05AC3-D4AF-42EF-B3FD-4C011224C52A}"/>
              </a:ext>
            </a:extLst>
          </p:cNvPr>
          <p:cNvSpPr txBox="1"/>
          <p:nvPr/>
        </p:nvSpPr>
        <p:spPr>
          <a:xfrm>
            <a:off x="4876800" y="5426682"/>
            <a:ext cx="3276599" cy="369332"/>
          </a:xfrm>
          <a:prstGeom prst="rect">
            <a:avLst/>
          </a:prstGeom>
          <a:solidFill>
            <a:schemeClr val="accent6">
              <a:lumMod val="20000"/>
              <a:lumOff val="80000"/>
            </a:schemeClr>
          </a:solidFill>
        </p:spPr>
        <p:txBody>
          <a:bodyPr wrap="square" rtlCol="0">
            <a:spAutoFit/>
          </a:bodyPr>
          <a:lstStyle/>
          <a:p>
            <a:pPr marL="285750" indent="-285750" algn="ctr">
              <a:buFont typeface="Wingdings" panose="05000000000000000000" pitchFamily="2" charset="2"/>
              <a:buChar char="ü"/>
            </a:pPr>
            <a:r>
              <a:rPr lang="en-US" dirty="0"/>
              <a:t>High functional group density</a:t>
            </a:r>
          </a:p>
        </p:txBody>
      </p:sp>
      <p:sp>
        <p:nvSpPr>
          <p:cNvPr id="24" name="TextBox 23">
            <a:extLst>
              <a:ext uri="{FF2B5EF4-FFF2-40B4-BE49-F238E27FC236}">
                <a16:creationId xmlns:a16="http://schemas.microsoft.com/office/drawing/2014/main" id="{DAA2B853-D8D5-4249-8368-1FCBE8EB85BF}"/>
              </a:ext>
            </a:extLst>
          </p:cNvPr>
          <p:cNvSpPr txBox="1"/>
          <p:nvPr/>
        </p:nvSpPr>
        <p:spPr>
          <a:xfrm>
            <a:off x="9341050" y="5426682"/>
            <a:ext cx="2383164" cy="369332"/>
          </a:xfrm>
          <a:prstGeom prst="rect">
            <a:avLst/>
          </a:prstGeom>
          <a:solidFill>
            <a:schemeClr val="accent6">
              <a:lumMod val="20000"/>
              <a:lumOff val="80000"/>
            </a:schemeClr>
          </a:solidFill>
        </p:spPr>
        <p:txBody>
          <a:bodyPr wrap="square" rtlCol="0">
            <a:spAutoFit/>
          </a:bodyPr>
          <a:lstStyle/>
          <a:p>
            <a:pPr marL="285750" indent="-285750" algn="ctr">
              <a:buFont typeface="Wingdings" panose="05000000000000000000" pitchFamily="2" charset="2"/>
              <a:buChar char="ü"/>
            </a:pPr>
            <a:r>
              <a:rPr lang="en-US" dirty="0"/>
              <a:t>Structural flexibility</a:t>
            </a:r>
          </a:p>
        </p:txBody>
      </p:sp>
    </p:spTree>
    <p:extLst>
      <p:ext uri="{BB962C8B-B14F-4D97-AF65-F5344CB8AC3E}">
        <p14:creationId xmlns:p14="http://schemas.microsoft.com/office/powerpoint/2010/main" val="40800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897" y="1597146"/>
            <a:ext cx="10515600" cy="1325563"/>
          </a:xfrm>
        </p:spPr>
        <p:txBody>
          <a:bodyPr/>
          <a:lstStyle/>
          <a:p>
            <a:r>
              <a:rPr lang="en-US" dirty="0">
                <a:solidFill>
                  <a:srgbClr val="800000"/>
                </a:solidFill>
              </a:rPr>
              <a:t>This Webinar Is Brought To You By</a:t>
            </a:r>
          </a:p>
        </p:txBody>
      </p:sp>
      <p:pic>
        <p:nvPicPr>
          <p:cNvPr id="8" name="Content Placeholder 7">
            <a:extLst>
              <a:ext uri="{FF2B5EF4-FFF2-40B4-BE49-F238E27FC236}">
                <a16:creationId xmlns:a16="http://schemas.microsoft.com/office/drawing/2014/main" id="{18EAA09F-E6B8-E243-96A5-02C7ADC4F0E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30581" y="4097277"/>
            <a:ext cx="2044700" cy="990600"/>
          </a:xfrm>
          <a:prstGeom prst="rect">
            <a:avLst/>
          </a:prstGeom>
        </p:spPr>
      </p:pic>
      <p:sp>
        <p:nvSpPr>
          <p:cNvPr id="4" name="Slide Number Placeholder 3"/>
          <p:cNvSpPr>
            <a:spLocks noGrp="1"/>
          </p:cNvSpPr>
          <p:nvPr>
            <p:ph type="sldNum" sz="quarter" idx="12"/>
          </p:nvPr>
        </p:nvSpPr>
        <p:spPr/>
        <p:txBody>
          <a:bodyPr/>
          <a:lstStyle/>
          <a:p>
            <a:fld id="{602385D1-9165-4EF5-983A-AEFD30F851C3}" type="slidenum">
              <a:rPr lang="en-US" smtClean="0"/>
              <a:t>3</a:t>
            </a:fld>
            <a:endParaRPr lang="en-US" dirty="0"/>
          </a:p>
        </p:txBody>
      </p:sp>
      <p:pic>
        <p:nvPicPr>
          <p:cNvPr id="7" name="Picture 6">
            <a:extLst>
              <a:ext uri="{FF2B5EF4-FFF2-40B4-BE49-F238E27FC236}">
                <a16:creationId xmlns:a16="http://schemas.microsoft.com/office/drawing/2014/main" id="{11D93F8B-E68C-C241-9294-917E6ED2B247}"/>
              </a:ext>
            </a:extLst>
          </p:cNvPr>
          <p:cNvPicPr>
            <a:picLocks noChangeAspect="1"/>
          </p:cNvPicPr>
          <p:nvPr/>
        </p:nvPicPr>
        <p:blipFill>
          <a:blip r:embed="rId3"/>
          <a:stretch>
            <a:fillRect/>
          </a:stretch>
        </p:blipFill>
        <p:spPr>
          <a:xfrm>
            <a:off x="5758198" y="3924300"/>
            <a:ext cx="5704803" cy="1336554"/>
          </a:xfrm>
          <a:prstGeom prst="rect">
            <a:avLst/>
          </a:prstGeom>
        </p:spPr>
      </p:pic>
    </p:spTree>
    <p:extLst>
      <p:ext uri="{BB962C8B-B14F-4D97-AF65-F5344CB8AC3E}">
        <p14:creationId xmlns:p14="http://schemas.microsoft.com/office/powerpoint/2010/main" val="2282857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AE7983-4886-4F3E-ACCB-9449C2DCC4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783" b="20003"/>
          <a:stretch/>
        </p:blipFill>
        <p:spPr>
          <a:xfrm>
            <a:off x="3174692" y="725635"/>
            <a:ext cx="7832953" cy="1828800"/>
          </a:xfrm>
          <a:prstGeom prst="rect">
            <a:avLst/>
          </a:prstGeom>
        </p:spPr>
      </p:pic>
      <p:pic>
        <p:nvPicPr>
          <p:cNvPr id="5" name="Picture 4">
            <a:extLst>
              <a:ext uri="{FF2B5EF4-FFF2-40B4-BE49-F238E27FC236}">
                <a16:creationId xmlns:a16="http://schemas.microsoft.com/office/drawing/2014/main" id="{DAFACCDD-478A-434D-A388-512DA59139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557" b="54245"/>
          <a:stretch/>
        </p:blipFill>
        <p:spPr>
          <a:xfrm>
            <a:off x="3174692" y="2510464"/>
            <a:ext cx="7837327" cy="1828800"/>
          </a:xfrm>
          <a:prstGeom prst="rect">
            <a:avLst/>
          </a:prstGeom>
        </p:spPr>
      </p:pic>
      <p:grpSp>
        <p:nvGrpSpPr>
          <p:cNvPr id="18" name="Group 17">
            <a:extLst>
              <a:ext uri="{FF2B5EF4-FFF2-40B4-BE49-F238E27FC236}">
                <a16:creationId xmlns:a16="http://schemas.microsoft.com/office/drawing/2014/main" id="{E453E160-91D7-4474-B5B9-2EB38A2AEF22}"/>
              </a:ext>
            </a:extLst>
          </p:cNvPr>
          <p:cNvGrpSpPr/>
          <p:nvPr/>
        </p:nvGrpSpPr>
        <p:grpSpPr>
          <a:xfrm>
            <a:off x="4983265" y="4258041"/>
            <a:ext cx="5196125" cy="1966600"/>
            <a:chOff x="4983265" y="4258041"/>
            <a:chExt cx="5196125" cy="1966600"/>
          </a:xfrm>
        </p:grpSpPr>
        <p:pic>
          <p:nvPicPr>
            <p:cNvPr id="7" name="Picture 6">
              <a:extLst>
                <a:ext uri="{FF2B5EF4-FFF2-40B4-BE49-F238E27FC236}">
                  <a16:creationId xmlns:a16="http://schemas.microsoft.com/office/drawing/2014/main" id="{2D2E7F7D-6A5D-4A96-8216-A738ED2D3B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491"/>
            <a:stretch/>
          </p:blipFill>
          <p:spPr>
            <a:xfrm>
              <a:off x="4983265" y="4258041"/>
              <a:ext cx="5159839" cy="1966600"/>
            </a:xfrm>
            <a:prstGeom prst="rect">
              <a:avLst/>
            </a:prstGeom>
          </p:spPr>
        </p:pic>
        <p:sp>
          <p:nvSpPr>
            <p:cNvPr id="17" name="Rectangle 16">
              <a:extLst>
                <a:ext uri="{FF2B5EF4-FFF2-40B4-BE49-F238E27FC236}">
                  <a16:creationId xmlns:a16="http://schemas.microsoft.com/office/drawing/2014/main" id="{68B59CDE-7E5A-480A-894D-04EB04C0B983}"/>
                </a:ext>
              </a:extLst>
            </p:cNvPr>
            <p:cNvSpPr/>
            <p:nvPr/>
          </p:nvSpPr>
          <p:spPr>
            <a:xfrm>
              <a:off x="8630010" y="4548136"/>
              <a:ext cx="1549380" cy="523220"/>
            </a:xfrm>
            <a:prstGeom prst="rect">
              <a:avLst/>
            </a:prstGeom>
          </p:spPr>
          <p:txBody>
            <a:bodyPr wrap="square">
              <a:spAutoFit/>
            </a:bodyPr>
            <a:lstStyle/>
            <a:p>
              <a:r>
                <a:rPr lang="en-US" sz="1400" dirty="0" err="1"/>
                <a:t>ENCC</a:t>
              </a:r>
              <a:r>
                <a:rPr lang="en-US" sz="1400" dirty="0"/>
                <a:t> (8.3 ppm)</a:t>
              </a:r>
            </a:p>
            <a:p>
              <a:r>
                <a:rPr lang="en-US" sz="1400" dirty="0" err="1"/>
                <a:t>ENCC</a:t>
              </a:r>
              <a:r>
                <a:rPr lang="en-US" sz="1400" dirty="0"/>
                <a:t> (16.6 ppm)</a:t>
              </a:r>
            </a:p>
          </p:txBody>
        </p:sp>
      </p:grpSp>
      <p:pic>
        <p:nvPicPr>
          <p:cNvPr id="8" name="Picture 7">
            <a:extLst>
              <a:ext uri="{FF2B5EF4-FFF2-40B4-BE49-F238E27FC236}">
                <a16:creationId xmlns:a16="http://schemas.microsoft.com/office/drawing/2014/main" id="{773ECB4F-282A-4206-B67F-384BED3E1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764" r="69646" b="52562"/>
          <a:stretch/>
        </p:blipFill>
        <p:spPr>
          <a:xfrm>
            <a:off x="708744" y="2310530"/>
            <a:ext cx="2566844" cy="1725736"/>
          </a:xfrm>
          <a:prstGeom prst="rect">
            <a:avLst/>
          </a:prstGeom>
        </p:spPr>
      </p:pic>
      <p:sp>
        <p:nvSpPr>
          <p:cNvPr id="4" name="Slide Number Placeholder 3">
            <a:extLst>
              <a:ext uri="{FF2B5EF4-FFF2-40B4-BE49-F238E27FC236}">
                <a16:creationId xmlns:a16="http://schemas.microsoft.com/office/drawing/2014/main" id="{A73C20A2-FBB1-4CAA-B58E-B40F3A3AD582}"/>
              </a:ext>
            </a:extLst>
          </p:cNvPr>
          <p:cNvSpPr>
            <a:spLocks noGrp="1"/>
          </p:cNvSpPr>
          <p:nvPr>
            <p:ph type="sldNum" sz="quarter" idx="12"/>
          </p:nvPr>
        </p:nvSpPr>
        <p:spPr/>
        <p:txBody>
          <a:bodyPr/>
          <a:lstStyle/>
          <a:p>
            <a:fld id="{B6F15528-21DE-4FAA-801E-634DDDAF4B2B}" type="slidenum">
              <a:rPr lang="en-US" smtClean="0"/>
              <a:pPr/>
              <a:t>30</a:t>
            </a:fld>
            <a:endParaRPr lang="en-US"/>
          </a:p>
        </p:txBody>
      </p:sp>
      <p:pic>
        <p:nvPicPr>
          <p:cNvPr id="9" name="Picture 8">
            <a:extLst>
              <a:ext uri="{FF2B5EF4-FFF2-40B4-BE49-F238E27FC236}">
                <a16:creationId xmlns:a16="http://schemas.microsoft.com/office/drawing/2014/main" id="{8E5B3B21-8BB0-4232-9D2E-77F208316B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950" t="7942" r="40306" b="67614"/>
          <a:stretch/>
        </p:blipFill>
        <p:spPr>
          <a:xfrm>
            <a:off x="944113" y="789289"/>
            <a:ext cx="2092447" cy="1150236"/>
          </a:xfrm>
          <a:prstGeom prst="rect">
            <a:avLst/>
          </a:prstGeom>
        </p:spPr>
      </p:pic>
      <p:graphicFrame>
        <p:nvGraphicFramePr>
          <p:cNvPr id="3" name="Table 2">
            <a:extLst>
              <a:ext uri="{FF2B5EF4-FFF2-40B4-BE49-F238E27FC236}">
                <a16:creationId xmlns:a16="http://schemas.microsoft.com/office/drawing/2014/main" id="{ACB44049-9691-41BF-BEFD-ADD32DE3211E}"/>
              </a:ext>
            </a:extLst>
          </p:cNvPr>
          <p:cNvGraphicFramePr>
            <a:graphicFrameLocks noGrp="1"/>
          </p:cNvGraphicFramePr>
          <p:nvPr>
            <p:extLst>
              <p:ext uri="{D42A27DB-BD31-4B8C-83A1-F6EECF244321}">
                <p14:modId xmlns:p14="http://schemas.microsoft.com/office/powerpoint/2010/main" val="73961725"/>
              </p:ext>
            </p:extLst>
          </p:nvPr>
        </p:nvGraphicFramePr>
        <p:xfrm>
          <a:off x="708744" y="4385302"/>
          <a:ext cx="3534693" cy="1372108"/>
        </p:xfrm>
        <a:graphic>
          <a:graphicData uri="http://schemas.openxmlformats.org/drawingml/2006/table">
            <a:tbl>
              <a:tblPr firstRow="1" bandRow="1">
                <a:tableStyleId>{073A0DAA-6AF3-43AB-8588-CEC1D06C72B9}</a:tableStyleId>
              </a:tblPr>
              <a:tblGrid>
                <a:gridCol w="1178231">
                  <a:extLst>
                    <a:ext uri="{9D8B030D-6E8A-4147-A177-3AD203B41FA5}">
                      <a16:colId xmlns:a16="http://schemas.microsoft.com/office/drawing/2014/main" val="3107131157"/>
                    </a:ext>
                  </a:extLst>
                </a:gridCol>
                <a:gridCol w="1178231">
                  <a:extLst>
                    <a:ext uri="{9D8B030D-6E8A-4147-A177-3AD203B41FA5}">
                      <a16:colId xmlns:a16="http://schemas.microsoft.com/office/drawing/2014/main" val="2405985629"/>
                    </a:ext>
                  </a:extLst>
                </a:gridCol>
                <a:gridCol w="1178231">
                  <a:extLst>
                    <a:ext uri="{9D8B030D-6E8A-4147-A177-3AD203B41FA5}">
                      <a16:colId xmlns:a16="http://schemas.microsoft.com/office/drawing/2014/main" val="1009031596"/>
                    </a:ext>
                  </a:extLst>
                </a:gridCol>
              </a:tblGrid>
              <a:tr h="370840">
                <a:tc>
                  <a:txBody>
                    <a:bodyPr/>
                    <a:lstStyle/>
                    <a:p>
                      <a:r>
                        <a:rPr lang="en-US" dirty="0"/>
                        <a:t>Additive</a:t>
                      </a:r>
                    </a:p>
                  </a:txBody>
                  <a:tcPr/>
                </a:tc>
                <a:tc>
                  <a:txBody>
                    <a:bodyPr/>
                    <a:lstStyle/>
                    <a:p>
                      <a:r>
                        <a:rPr lang="en-US" dirty="0"/>
                        <a:t>C (ppm)</a:t>
                      </a:r>
                    </a:p>
                  </a:txBody>
                  <a:tcPr/>
                </a:tc>
                <a:tc>
                  <a:txBody>
                    <a:bodyPr/>
                    <a:lstStyle/>
                    <a:p>
                      <a:r>
                        <a:rPr lang="en-US" dirty="0"/>
                        <a:t>COO</a:t>
                      </a:r>
                      <a:r>
                        <a:rPr lang="en-US" baseline="30000" dirty="0"/>
                        <a:t>-</a:t>
                      </a:r>
                      <a:r>
                        <a:rPr lang="en-US" dirty="0"/>
                        <a:t>/</a:t>
                      </a:r>
                      <a:r>
                        <a:rPr lang="en-US" dirty="0" err="1"/>
                        <a:t>Ca</a:t>
                      </a:r>
                      <a:r>
                        <a:rPr lang="en-US" baseline="30000" dirty="0" err="1"/>
                        <a:t>2</a:t>
                      </a:r>
                      <a:r>
                        <a:rPr lang="en-US" baseline="30000" dirty="0"/>
                        <a:t>+</a:t>
                      </a:r>
                    </a:p>
                    <a:p>
                      <a:r>
                        <a:rPr lang="en-US" dirty="0"/>
                        <a:t>(mol/mol)</a:t>
                      </a:r>
                    </a:p>
                  </a:txBody>
                  <a:tcPr/>
                </a:tc>
                <a:extLst>
                  <a:ext uri="{0D108BD9-81ED-4DB2-BD59-A6C34878D82A}">
                    <a16:rowId xmlns:a16="http://schemas.microsoft.com/office/drawing/2014/main" val="2003354876"/>
                  </a:ext>
                </a:extLst>
              </a:tr>
              <a:tr h="185420">
                <a:tc>
                  <a:txBody>
                    <a:bodyPr/>
                    <a:lstStyle/>
                    <a:p>
                      <a:r>
                        <a:rPr lang="en-US" b="1" dirty="0" err="1"/>
                        <a:t>ENCC</a:t>
                      </a:r>
                      <a:endParaRPr lang="en-US" b="1" dirty="0"/>
                    </a:p>
                  </a:txBody>
                  <a:tcPr/>
                </a:tc>
                <a:tc>
                  <a:txBody>
                    <a:bodyPr/>
                    <a:lstStyle/>
                    <a:p>
                      <a:r>
                        <a:rPr lang="en-US" b="1" dirty="0"/>
                        <a:t>12.5</a:t>
                      </a:r>
                    </a:p>
                  </a:txBody>
                  <a:tcPr/>
                </a:tc>
                <a:tc>
                  <a:txBody>
                    <a:bodyPr/>
                    <a:lstStyle/>
                    <a:p>
                      <a:r>
                        <a:rPr lang="en-US" b="1" dirty="0"/>
                        <a:t>0.037</a:t>
                      </a:r>
                    </a:p>
                  </a:txBody>
                  <a:tcPr/>
                </a:tc>
                <a:extLst>
                  <a:ext uri="{0D108BD9-81ED-4DB2-BD59-A6C34878D82A}">
                    <a16:rowId xmlns:a16="http://schemas.microsoft.com/office/drawing/2014/main" val="1661455301"/>
                  </a:ext>
                </a:extLst>
              </a:tr>
              <a:tr h="185420">
                <a:tc>
                  <a:txBody>
                    <a:bodyPr/>
                    <a:lstStyle/>
                    <a:p>
                      <a:r>
                        <a:rPr lang="en-US" b="1" dirty="0"/>
                        <a:t>DCC</a:t>
                      </a:r>
                    </a:p>
                  </a:txBody>
                  <a:tcPr/>
                </a:tc>
                <a:tc>
                  <a:txBody>
                    <a:bodyPr/>
                    <a:lstStyle/>
                    <a:p>
                      <a:r>
                        <a:rPr lang="en-US" b="1" dirty="0"/>
                        <a:t>8.3</a:t>
                      </a:r>
                    </a:p>
                  </a:txBody>
                  <a:tcPr/>
                </a:tc>
                <a:tc>
                  <a:txBody>
                    <a:bodyPr/>
                    <a:lstStyle/>
                    <a:p>
                      <a:r>
                        <a:rPr lang="en-US" b="1" dirty="0"/>
                        <a:t>0.026</a:t>
                      </a:r>
                    </a:p>
                  </a:txBody>
                  <a:tcPr/>
                </a:tc>
                <a:extLst>
                  <a:ext uri="{0D108BD9-81ED-4DB2-BD59-A6C34878D82A}">
                    <a16:rowId xmlns:a16="http://schemas.microsoft.com/office/drawing/2014/main" val="1866119311"/>
                  </a:ext>
                </a:extLst>
              </a:tr>
            </a:tbl>
          </a:graphicData>
        </a:graphic>
      </p:graphicFrame>
      <p:sp>
        <p:nvSpPr>
          <p:cNvPr id="10" name="Rectangle 9">
            <a:extLst>
              <a:ext uri="{FF2B5EF4-FFF2-40B4-BE49-F238E27FC236}">
                <a16:creationId xmlns:a16="http://schemas.microsoft.com/office/drawing/2014/main" id="{A18C2F4A-6761-4662-A65F-CDB89736F45C}"/>
              </a:ext>
            </a:extLst>
          </p:cNvPr>
          <p:cNvSpPr/>
          <p:nvPr/>
        </p:nvSpPr>
        <p:spPr>
          <a:xfrm>
            <a:off x="10456392" y="5362327"/>
            <a:ext cx="1723546" cy="738664"/>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Materials Horizons (2018)</a:t>
            </a:r>
            <a:endParaRPr lang="en-US" sz="1400" dirty="0"/>
          </a:p>
        </p:txBody>
      </p:sp>
      <p:sp>
        <p:nvSpPr>
          <p:cNvPr id="16" name="Title 1">
            <a:extLst>
              <a:ext uri="{FF2B5EF4-FFF2-40B4-BE49-F238E27FC236}">
                <a16:creationId xmlns:a16="http://schemas.microsoft.com/office/drawing/2014/main" id="{31148F66-1FCE-4F81-AFDB-65CA5B6CBF25}"/>
              </a:ext>
            </a:extLst>
          </p:cNvPr>
          <p:cNvSpPr txBox="1">
            <a:spLocks/>
          </p:cNvSpPr>
          <p:nvPr/>
        </p:nvSpPr>
        <p:spPr>
          <a:xfrm>
            <a:off x="0" y="-2629"/>
            <a:ext cx="12192000" cy="907306"/>
          </a:xfrm>
          <a:prstGeom prst="rect">
            <a:avLst/>
          </a:prstGeom>
        </p:spPr>
        <p:txBody>
          <a:bodyPr vert="horz" lIns="91440" tIns="45720" rIns="91440" bIns="45720" rtlCol="0" anchor="ctr">
            <a:normAutofit/>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4000" dirty="0"/>
              <a:t>Hairy nanocelluloses as </a:t>
            </a:r>
            <a:r>
              <a:rPr lang="en-US" sz="4000" dirty="0" err="1"/>
              <a:t>antiscalants</a:t>
            </a:r>
            <a:endParaRPr lang="en-US" sz="4000" dirty="0"/>
          </a:p>
        </p:txBody>
      </p:sp>
    </p:spTree>
    <p:extLst>
      <p:ext uri="{BB962C8B-B14F-4D97-AF65-F5344CB8AC3E}">
        <p14:creationId xmlns:p14="http://schemas.microsoft.com/office/powerpoint/2010/main" val="337870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67D4CE-49D1-4CF2-8D1E-257BC475A17A}"/>
              </a:ext>
            </a:extLst>
          </p:cNvPr>
          <p:cNvSpPr>
            <a:spLocks noGrp="1"/>
          </p:cNvSpPr>
          <p:nvPr>
            <p:ph type="sldNum" sz="quarter" idx="12"/>
          </p:nvPr>
        </p:nvSpPr>
        <p:spPr/>
        <p:txBody>
          <a:bodyPr/>
          <a:lstStyle/>
          <a:p>
            <a:fld id="{B6F15528-21DE-4FAA-801E-634DDDAF4B2B}" type="slidenum">
              <a:rPr lang="en-US" smtClean="0"/>
              <a:pPr/>
              <a:t>31</a:t>
            </a:fld>
            <a:endParaRPr lang="en-US"/>
          </a:p>
        </p:txBody>
      </p:sp>
      <p:pic>
        <p:nvPicPr>
          <p:cNvPr id="5" name="Picture 4">
            <a:extLst>
              <a:ext uri="{FF2B5EF4-FFF2-40B4-BE49-F238E27FC236}">
                <a16:creationId xmlns:a16="http://schemas.microsoft.com/office/drawing/2014/main" id="{4D282318-09FF-4DD2-B598-A8D13728204B}"/>
              </a:ext>
            </a:extLst>
          </p:cNvPr>
          <p:cNvPicPr>
            <a:picLocks noChangeAspect="1"/>
          </p:cNvPicPr>
          <p:nvPr/>
        </p:nvPicPr>
        <p:blipFill>
          <a:blip r:embed="rId2"/>
          <a:stretch>
            <a:fillRect/>
          </a:stretch>
        </p:blipFill>
        <p:spPr>
          <a:xfrm>
            <a:off x="1366085" y="1066800"/>
            <a:ext cx="9459829" cy="5334000"/>
          </a:xfrm>
          <a:prstGeom prst="rect">
            <a:avLst/>
          </a:prstGeom>
        </p:spPr>
      </p:pic>
      <p:sp>
        <p:nvSpPr>
          <p:cNvPr id="6" name="Title 1">
            <a:extLst>
              <a:ext uri="{FF2B5EF4-FFF2-40B4-BE49-F238E27FC236}">
                <a16:creationId xmlns:a16="http://schemas.microsoft.com/office/drawing/2014/main" id="{03338841-4127-490F-8049-19BAA0B5ABCC}"/>
              </a:ext>
            </a:extLst>
          </p:cNvPr>
          <p:cNvSpPr txBox="1">
            <a:spLocks/>
          </p:cNvSpPr>
          <p:nvPr/>
        </p:nvSpPr>
        <p:spPr>
          <a:xfrm>
            <a:off x="0" y="-2629"/>
            <a:ext cx="12192000" cy="907306"/>
          </a:xfrm>
          <a:prstGeom prst="rect">
            <a:avLst/>
          </a:prstGeom>
        </p:spPr>
        <p:txBody>
          <a:bodyPr vert="horz" lIns="91440" tIns="45720" rIns="91440" bIns="45720" rtlCol="0" anchor="ctr">
            <a:normAutofit/>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4000" b="1" dirty="0"/>
              <a:t>Hairy nanocelluloses as an </a:t>
            </a:r>
            <a:r>
              <a:rPr lang="en-US" sz="4000" b="1" dirty="0" err="1"/>
              <a:t>antiscalant</a:t>
            </a:r>
            <a:endParaRPr lang="en-US" sz="4000" b="1" dirty="0"/>
          </a:p>
        </p:txBody>
      </p:sp>
      <p:sp>
        <p:nvSpPr>
          <p:cNvPr id="7" name="Rectangle 6">
            <a:extLst>
              <a:ext uri="{FF2B5EF4-FFF2-40B4-BE49-F238E27FC236}">
                <a16:creationId xmlns:a16="http://schemas.microsoft.com/office/drawing/2014/main" id="{3E1BBEB1-A642-43D2-A002-58131E1891AE}"/>
              </a:ext>
            </a:extLst>
          </p:cNvPr>
          <p:cNvSpPr/>
          <p:nvPr/>
        </p:nvSpPr>
        <p:spPr>
          <a:xfrm>
            <a:off x="1219200" y="6385028"/>
            <a:ext cx="3302001"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Materials Horizons (2018)</a:t>
            </a:r>
            <a:endParaRPr lang="en-US" sz="1400" dirty="0"/>
          </a:p>
        </p:txBody>
      </p:sp>
    </p:spTree>
    <p:extLst>
      <p:ext uri="{BB962C8B-B14F-4D97-AF65-F5344CB8AC3E}">
        <p14:creationId xmlns:p14="http://schemas.microsoft.com/office/powerpoint/2010/main" val="354565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B19533D7-E7C2-40D5-9D51-966AFCCE045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B6F15528-21DE-4FAA-801E-634DDDAF4B2B}" type="slidenum">
              <a:rPr lang="en-US" smtClean="0"/>
              <a:pPr defTabSz="914400">
                <a:spcAft>
                  <a:spcPts val="600"/>
                </a:spcAft>
              </a:pPr>
              <a:t>32</a:t>
            </a:fld>
            <a:endParaRPr lang="en-US"/>
          </a:p>
        </p:txBody>
      </p:sp>
      <p:pic>
        <p:nvPicPr>
          <p:cNvPr id="8" name="Picture 7">
            <a:extLst>
              <a:ext uri="{FF2B5EF4-FFF2-40B4-BE49-F238E27FC236}">
                <a16:creationId xmlns:a16="http://schemas.microsoft.com/office/drawing/2014/main" id="{99FEE819-D60A-4C95-86B2-AB32C3B2833F}"/>
              </a:ext>
            </a:extLst>
          </p:cNvPr>
          <p:cNvPicPr>
            <a:picLocks noChangeAspect="1"/>
          </p:cNvPicPr>
          <p:nvPr/>
        </p:nvPicPr>
        <p:blipFill>
          <a:blip r:embed="rId4"/>
          <a:stretch>
            <a:fillRect/>
          </a:stretch>
        </p:blipFill>
        <p:spPr>
          <a:xfrm>
            <a:off x="8465494" y="192925"/>
            <a:ext cx="3435313" cy="3775750"/>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037D128-E7A7-45AB-A501-A3CFDC0A7EEA}"/>
              </a:ext>
            </a:extLst>
          </p:cNvPr>
          <p:cNvPicPr>
            <a:picLocks noChangeAspect="1"/>
          </p:cNvPicPr>
          <p:nvPr/>
        </p:nvPicPr>
        <p:blipFill>
          <a:blip r:embed="rId5"/>
          <a:stretch>
            <a:fillRect/>
          </a:stretch>
        </p:blipFill>
        <p:spPr>
          <a:xfrm>
            <a:off x="291192" y="4430950"/>
            <a:ext cx="2805684" cy="1925400"/>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99230D3-5FDE-40CC-956D-B8F135E1E667}"/>
              </a:ext>
            </a:extLst>
          </p:cNvPr>
          <p:cNvPicPr>
            <a:picLocks noChangeAspect="1"/>
          </p:cNvPicPr>
          <p:nvPr/>
        </p:nvPicPr>
        <p:blipFill>
          <a:blip r:embed="rId6"/>
          <a:stretch>
            <a:fillRect/>
          </a:stretch>
        </p:blipFill>
        <p:spPr>
          <a:xfrm>
            <a:off x="3544717" y="1682675"/>
            <a:ext cx="4471061" cy="2286000"/>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972F0AB-845D-4B4E-BA2A-1A99973AD9BB}"/>
              </a:ext>
            </a:extLst>
          </p:cNvPr>
          <p:cNvPicPr>
            <a:picLocks noChangeAspect="1"/>
          </p:cNvPicPr>
          <p:nvPr/>
        </p:nvPicPr>
        <p:blipFill>
          <a:blip r:embed="rId7"/>
          <a:stretch>
            <a:fillRect/>
          </a:stretch>
        </p:blipFill>
        <p:spPr>
          <a:xfrm>
            <a:off x="3544716" y="4430950"/>
            <a:ext cx="4471061" cy="1925400"/>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0BEE90F-B049-4933-90B8-2ADC7F816B31}"/>
              </a:ext>
            </a:extLst>
          </p:cNvPr>
          <p:cNvPicPr>
            <a:picLocks noChangeAspect="1"/>
          </p:cNvPicPr>
          <p:nvPr/>
        </p:nvPicPr>
        <p:blipFill>
          <a:blip r:embed="rId8"/>
          <a:stretch>
            <a:fillRect/>
          </a:stretch>
        </p:blipFill>
        <p:spPr>
          <a:xfrm>
            <a:off x="8448122" y="4430950"/>
            <a:ext cx="3435313" cy="1925400"/>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702EF566-2F18-4C35-8F45-B586E1A08CF5}"/>
              </a:ext>
            </a:extLst>
          </p:cNvPr>
          <p:cNvPicPr>
            <a:picLocks noChangeAspect="1"/>
          </p:cNvPicPr>
          <p:nvPr/>
        </p:nvPicPr>
        <p:blipFill>
          <a:blip r:embed="rId9"/>
          <a:stretch>
            <a:fillRect/>
          </a:stretch>
        </p:blipFill>
        <p:spPr>
          <a:xfrm>
            <a:off x="3545654" y="192925"/>
            <a:ext cx="4471061" cy="1097280"/>
          </a:xfrm>
          <a:prstGeom prst="rect">
            <a:avLst/>
          </a:prstGeom>
          <a:ln>
            <a:solidFill>
              <a:schemeClr val="tx1"/>
            </a:solidFill>
          </a:ln>
        </p:spPr>
      </p:pic>
      <p:pic>
        <p:nvPicPr>
          <p:cNvPr id="7" name="Picture 6">
            <a:extLst>
              <a:ext uri="{FF2B5EF4-FFF2-40B4-BE49-F238E27FC236}">
                <a16:creationId xmlns:a16="http://schemas.microsoft.com/office/drawing/2014/main" id="{6428EDE0-6C1F-4BFD-A923-0E126D35DE31}"/>
              </a:ext>
            </a:extLst>
          </p:cNvPr>
          <p:cNvPicPr>
            <a:picLocks noChangeAspect="1"/>
          </p:cNvPicPr>
          <p:nvPr/>
        </p:nvPicPr>
        <p:blipFill>
          <a:blip r:embed="rId10"/>
          <a:stretch>
            <a:fillRect/>
          </a:stretch>
        </p:blipFill>
        <p:spPr>
          <a:xfrm>
            <a:off x="291192" y="192926"/>
            <a:ext cx="2805684" cy="377575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7749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334005" y="3595259"/>
            <a:ext cx="1447801" cy="131394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pic>
        <p:nvPicPr>
          <p:cNvPr id="5" name="Picture 4"/>
          <p:cNvPicPr>
            <a:picLocks noChangeAspect="1"/>
          </p:cNvPicPr>
          <p:nvPr/>
        </p:nvPicPr>
        <p:blipFill>
          <a:blip r:embed="rId4"/>
          <a:stretch>
            <a:fillRect/>
          </a:stretch>
        </p:blipFill>
        <p:spPr>
          <a:xfrm>
            <a:off x="1872071" y="1350028"/>
            <a:ext cx="3187605" cy="1729355"/>
          </a:xfrm>
          <a:prstGeom prst="rect">
            <a:avLst/>
          </a:prstGeom>
        </p:spPr>
      </p:pic>
      <p:pic>
        <p:nvPicPr>
          <p:cNvPr id="6" name="Picture 5"/>
          <p:cNvPicPr>
            <a:picLocks noChangeAspect="1"/>
          </p:cNvPicPr>
          <p:nvPr/>
        </p:nvPicPr>
        <p:blipFill>
          <a:blip r:embed="rId5"/>
          <a:stretch>
            <a:fillRect/>
          </a:stretch>
        </p:blipFill>
        <p:spPr>
          <a:xfrm>
            <a:off x="1875488" y="3195619"/>
            <a:ext cx="3184193" cy="2113212"/>
          </a:xfrm>
          <a:prstGeom prst="rect">
            <a:avLst/>
          </a:prstGeom>
        </p:spPr>
      </p:pic>
      <p:sp>
        <p:nvSpPr>
          <p:cNvPr id="7" name="Rectangle 6"/>
          <p:cNvSpPr/>
          <p:nvPr/>
        </p:nvSpPr>
        <p:spPr>
          <a:xfrm>
            <a:off x="1876107" y="5389816"/>
            <a:ext cx="2299027" cy="461665"/>
          </a:xfrm>
          <a:prstGeom prst="rect">
            <a:avLst/>
          </a:prstGeom>
        </p:spPr>
        <p:txBody>
          <a:bodyPr wrap="none">
            <a:spAutoFit/>
          </a:bodyPr>
          <a:lstStyle/>
          <a:p>
            <a:r>
              <a:rPr lang="en-US" sz="1200" dirty="0"/>
              <a:t>http://biologyencore.tumblr.com/</a:t>
            </a:r>
          </a:p>
          <a:p>
            <a:pPr algn="ctr"/>
            <a:r>
              <a:rPr lang="en-US" sz="1200" dirty="0"/>
              <a:t>Accessed on 12/08/2015</a:t>
            </a:r>
          </a:p>
        </p:txBody>
      </p:sp>
      <p:sp>
        <p:nvSpPr>
          <p:cNvPr id="9" name="Rectangle 8"/>
          <p:cNvSpPr/>
          <p:nvPr/>
        </p:nvSpPr>
        <p:spPr>
          <a:xfrm>
            <a:off x="5000791" y="5009841"/>
            <a:ext cx="2145652" cy="461665"/>
          </a:xfrm>
          <a:prstGeom prst="rect">
            <a:avLst/>
          </a:prstGeom>
        </p:spPr>
        <p:txBody>
          <a:bodyPr wrap="none">
            <a:spAutoFit/>
          </a:bodyPr>
          <a:lstStyle/>
          <a:p>
            <a:pPr algn="ctr"/>
            <a:r>
              <a:rPr lang="en-US" sz="1200" dirty="0"/>
              <a:t>http://www.snail-world.com</a:t>
            </a:r>
          </a:p>
          <a:p>
            <a:r>
              <a:rPr lang="en-US" sz="1200" dirty="0"/>
              <a:t>Accessed on 12/08/2015</a:t>
            </a:r>
          </a:p>
        </p:txBody>
      </p:sp>
      <p:pic>
        <p:nvPicPr>
          <p:cNvPr id="10" name="Picture 9"/>
          <p:cNvPicPr>
            <a:picLocks noChangeAspect="1"/>
          </p:cNvPicPr>
          <p:nvPr/>
        </p:nvPicPr>
        <p:blipFill>
          <a:blip r:embed="rId6"/>
          <a:stretch>
            <a:fillRect/>
          </a:stretch>
        </p:blipFill>
        <p:spPr>
          <a:xfrm>
            <a:off x="7246961" y="3578018"/>
            <a:ext cx="3125312" cy="1570632"/>
          </a:xfrm>
          <a:prstGeom prst="rect">
            <a:avLst/>
          </a:prstGeom>
        </p:spPr>
      </p:pic>
      <p:sp>
        <p:nvSpPr>
          <p:cNvPr id="11" name="Rectangle 10"/>
          <p:cNvSpPr/>
          <p:nvPr/>
        </p:nvSpPr>
        <p:spPr>
          <a:xfrm>
            <a:off x="7760398" y="5165891"/>
            <a:ext cx="1849352" cy="461665"/>
          </a:xfrm>
          <a:prstGeom prst="rect">
            <a:avLst/>
          </a:prstGeom>
        </p:spPr>
        <p:txBody>
          <a:bodyPr wrap="none">
            <a:spAutoFit/>
          </a:bodyPr>
          <a:lstStyle/>
          <a:p>
            <a:r>
              <a:rPr lang="en-US" sz="1200" dirty="0"/>
              <a:t>http://www.toonpool.com</a:t>
            </a:r>
          </a:p>
          <a:p>
            <a:pPr algn="ctr"/>
            <a:r>
              <a:rPr lang="en-US" sz="1200" dirty="0"/>
              <a:t>Accessed on 12/08/2015</a:t>
            </a:r>
          </a:p>
        </p:txBody>
      </p:sp>
      <p:pic>
        <p:nvPicPr>
          <p:cNvPr id="12" name="Picture 11"/>
          <p:cNvPicPr>
            <a:picLocks noChangeAspect="1"/>
          </p:cNvPicPr>
          <p:nvPr/>
        </p:nvPicPr>
        <p:blipFill>
          <a:blip r:embed="rId7"/>
          <a:stretch>
            <a:fillRect/>
          </a:stretch>
        </p:blipFill>
        <p:spPr>
          <a:xfrm>
            <a:off x="5334007" y="1350029"/>
            <a:ext cx="5019995" cy="2145205"/>
          </a:xfrm>
          <a:prstGeom prst="rect">
            <a:avLst/>
          </a:prstGeom>
        </p:spPr>
      </p:pic>
      <p:sp>
        <p:nvSpPr>
          <p:cNvPr id="13" name="Rectangle 12"/>
          <p:cNvSpPr/>
          <p:nvPr/>
        </p:nvSpPr>
        <p:spPr>
          <a:xfrm>
            <a:off x="8705066" y="2978696"/>
            <a:ext cx="1901483" cy="461665"/>
          </a:xfrm>
          <a:prstGeom prst="rect">
            <a:avLst/>
          </a:prstGeom>
        </p:spPr>
        <p:txBody>
          <a:bodyPr wrap="none">
            <a:spAutoFit/>
          </a:bodyPr>
          <a:lstStyle/>
          <a:p>
            <a:r>
              <a:rPr lang="en-US" sz="1200" dirty="0"/>
              <a:t>http://www.123rf.com</a:t>
            </a:r>
          </a:p>
          <a:p>
            <a:pPr algn="ctr"/>
            <a:r>
              <a:rPr lang="en-US" sz="1200" dirty="0"/>
              <a:t>Accessed on 12/08/2015</a:t>
            </a:r>
          </a:p>
        </p:txBody>
      </p:sp>
      <p:sp>
        <p:nvSpPr>
          <p:cNvPr id="15" name="Title 1">
            <a:extLst>
              <a:ext uri="{FF2B5EF4-FFF2-40B4-BE49-F238E27FC236}">
                <a16:creationId xmlns:a16="http://schemas.microsoft.com/office/drawing/2014/main" id="{BF4CFAA2-36A4-4F46-A77D-4648768C81F6}"/>
              </a:ext>
            </a:extLst>
          </p:cNvPr>
          <p:cNvSpPr txBox="1">
            <a:spLocks/>
          </p:cNvSpPr>
          <p:nvPr/>
        </p:nvSpPr>
        <p:spPr>
          <a:xfrm>
            <a:off x="0" y="0"/>
            <a:ext cx="12192000" cy="1006519"/>
          </a:xfrm>
          <a:prstGeom prst="rect">
            <a:avLst/>
          </a:prstGeom>
        </p:spPr>
        <p:txBody>
          <a:bodyPr vert="horz" lIns="91440" tIns="45720" rIns="91440" bIns="45720" rtlCol="0" anchor="ctr">
            <a:normAutofit fontScale="97500"/>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4000" b="1" dirty="0"/>
              <a:t>Part II: Biomimetic mineralization</a:t>
            </a:r>
          </a:p>
        </p:txBody>
      </p:sp>
    </p:spTree>
    <p:extLst>
      <p:ext uri="{BB962C8B-B14F-4D97-AF65-F5344CB8AC3E}">
        <p14:creationId xmlns:p14="http://schemas.microsoft.com/office/powerpoint/2010/main" val="3458915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D9D23-98FC-470D-842F-0BC6666A3190}"/>
              </a:ext>
            </a:extLst>
          </p:cNvPr>
          <p:cNvSpPr>
            <a:spLocks noGrp="1"/>
          </p:cNvSpPr>
          <p:nvPr>
            <p:ph type="sldNum" sz="quarter" idx="12"/>
          </p:nvPr>
        </p:nvSpPr>
        <p:spPr/>
        <p:txBody>
          <a:bodyPr/>
          <a:lstStyle/>
          <a:p>
            <a:fld id="{B6F15528-21DE-4FAA-801E-634DDDAF4B2B}" type="slidenum">
              <a:rPr lang="en-US" smtClean="0"/>
              <a:pPr/>
              <a:t>34</a:t>
            </a:fld>
            <a:endParaRPr lang="en-US"/>
          </a:p>
        </p:txBody>
      </p:sp>
      <p:sp>
        <p:nvSpPr>
          <p:cNvPr id="8" name="Title 1">
            <a:extLst>
              <a:ext uri="{FF2B5EF4-FFF2-40B4-BE49-F238E27FC236}">
                <a16:creationId xmlns:a16="http://schemas.microsoft.com/office/drawing/2014/main" id="{ACACBB0D-1CF8-4AC7-8B74-660242CE00E8}"/>
              </a:ext>
            </a:extLst>
          </p:cNvPr>
          <p:cNvSpPr>
            <a:spLocks noGrp="1"/>
          </p:cNvSpPr>
          <p:nvPr>
            <p:ph type="title"/>
          </p:nvPr>
        </p:nvSpPr>
        <p:spPr>
          <a:xfrm>
            <a:off x="1" y="4552"/>
            <a:ext cx="12192000" cy="791667"/>
          </a:xfrm>
        </p:spPr>
        <p:txBody>
          <a:bodyPr>
            <a:noAutofit/>
          </a:bodyPr>
          <a:lstStyle/>
          <a:p>
            <a:r>
              <a:rPr lang="en-US" sz="4000" dirty="0"/>
              <a:t>Biomimetic mineralization of CaCO</a:t>
            </a:r>
            <a:r>
              <a:rPr lang="en-US" sz="4000" baseline="-25000" dirty="0"/>
              <a:t>3 </a:t>
            </a:r>
            <a:r>
              <a:rPr lang="en-US" sz="4000" dirty="0"/>
              <a:t>using ENCC</a:t>
            </a:r>
          </a:p>
        </p:txBody>
      </p:sp>
      <p:grpSp>
        <p:nvGrpSpPr>
          <p:cNvPr id="2" name="Group 1">
            <a:extLst>
              <a:ext uri="{FF2B5EF4-FFF2-40B4-BE49-F238E27FC236}">
                <a16:creationId xmlns:a16="http://schemas.microsoft.com/office/drawing/2014/main" id="{AE0EA240-0F66-4E17-9F55-BEC0B7EF9C7D}"/>
              </a:ext>
            </a:extLst>
          </p:cNvPr>
          <p:cNvGrpSpPr/>
          <p:nvPr/>
        </p:nvGrpSpPr>
        <p:grpSpPr>
          <a:xfrm>
            <a:off x="340523" y="959982"/>
            <a:ext cx="5232593" cy="4788760"/>
            <a:chOff x="340523" y="959982"/>
            <a:chExt cx="5232593" cy="4788760"/>
          </a:xfrm>
        </p:grpSpPr>
        <p:pic>
          <p:nvPicPr>
            <p:cNvPr id="10" name="Picture 9">
              <a:extLst>
                <a:ext uri="{FF2B5EF4-FFF2-40B4-BE49-F238E27FC236}">
                  <a16:creationId xmlns:a16="http://schemas.microsoft.com/office/drawing/2014/main" id="{D5672CDC-75FF-4511-AB92-4556BE4E63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694" t="58924" b="16786"/>
            <a:stretch/>
          </p:blipFill>
          <p:spPr>
            <a:xfrm>
              <a:off x="2636504" y="959982"/>
              <a:ext cx="2456103" cy="914400"/>
            </a:xfrm>
            <a:prstGeom prst="rect">
              <a:avLst/>
            </a:prstGeom>
          </p:spPr>
        </p:pic>
        <p:pic>
          <p:nvPicPr>
            <p:cNvPr id="5" name="Picture 4">
              <a:extLst>
                <a:ext uri="{FF2B5EF4-FFF2-40B4-BE49-F238E27FC236}">
                  <a16:creationId xmlns:a16="http://schemas.microsoft.com/office/drawing/2014/main" id="{0D8F1EC8-2FEB-4311-A698-57DB20A564AB}"/>
                </a:ext>
              </a:extLst>
            </p:cNvPr>
            <p:cNvPicPr>
              <a:picLocks noChangeAspect="1"/>
            </p:cNvPicPr>
            <p:nvPr/>
          </p:nvPicPr>
          <p:blipFill>
            <a:blip r:embed="rId4"/>
            <a:stretch>
              <a:fillRect/>
            </a:stretch>
          </p:blipFill>
          <p:spPr>
            <a:xfrm>
              <a:off x="340523" y="1908262"/>
              <a:ext cx="5232593" cy="3840480"/>
            </a:xfrm>
            <a:prstGeom prst="rect">
              <a:avLst/>
            </a:prstGeom>
          </p:spPr>
        </p:pic>
        <p:pic>
          <p:nvPicPr>
            <p:cNvPr id="9" name="Picture 8">
              <a:extLst>
                <a:ext uri="{FF2B5EF4-FFF2-40B4-BE49-F238E27FC236}">
                  <a16:creationId xmlns:a16="http://schemas.microsoft.com/office/drawing/2014/main" id="{C67DC792-87C4-4B80-B06A-6C90739D03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591" t="16918" r="11977" b="71747"/>
            <a:stretch/>
          </p:blipFill>
          <p:spPr>
            <a:xfrm>
              <a:off x="956434" y="1176256"/>
              <a:ext cx="1051290" cy="533400"/>
            </a:xfrm>
            <a:prstGeom prst="rect">
              <a:avLst/>
            </a:prstGeom>
          </p:spPr>
        </p:pic>
      </p:grpSp>
      <p:grpSp>
        <p:nvGrpSpPr>
          <p:cNvPr id="3" name="Group 2">
            <a:extLst>
              <a:ext uri="{FF2B5EF4-FFF2-40B4-BE49-F238E27FC236}">
                <a16:creationId xmlns:a16="http://schemas.microsoft.com/office/drawing/2014/main" id="{3FD24A1F-5B8D-4DCE-B49A-D842B4301E74}"/>
              </a:ext>
            </a:extLst>
          </p:cNvPr>
          <p:cNvGrpSpPr/>
          <p:nvPr/>
        </p:nvGrpSpPr>
        <p:grpSpPr>
          <a:xfrm>
            <a:off x="5550688" y="1097609"/>
            <a:ext cx="6373823" cy="4559692"/>
            <a:chOff x="5550688" y="1097609"/>
            <a:chExt cx="6373823" cy="4559692"/>
          </a:xfrm>
        </p:grpSpPr>
        <p:pic>
          <p:nvPicPr>
            <p:cNvPr id="7" name="Picture 6">
              <a:extLst>
                <a:ext uri="{FF2B5EF4-FFF2-40B4-BE49-F238E27FC236}">
                  <a16:creationId xmlns:a16="http://schemas.microsoft.com/office/drawing/2014/main" id="{9CC2EA55-4EE4-4EC1-A66A-2C8C8BDB97A0}"/>
                </a:ext>
              </a:extLst>
            </p:cNvPr>
            <p:cNvPicPr>
              <a:picLocks noChangeAspect="1"/>
            </p:cNvPicPr>
            <p:nvPr/>
          </p:nvPicPr>
          <p:blipFill>
            <a:blip r:embed="rId6"/>
            <a:stretch>
              <a:fillRect/>
            </a:stretch>
          </p:blipFill>
          <p:spPr>
            <a:xfrm>
              <a:off x="5550688" y="1908261"/>
              <a:ext cx="6373823" cy="3749040"/>
            </a:xfrm>
            <a:prstGeom prst="rect">
              <a:avLst/>
            </a:prstGeom>
          </p:spPr>
        </p:pic>
        <p:sp>
          <p:nvSpPr>
            <p:cNvPr id="12" name="Rectangle 11">
              <a:extLst>
                <a:ext uri="{FF2B5EF4-FFF2-40B4-BE49-F238E27FC236}">
                  <a16:creationId xmlns:a16="http://schemas.microsoft.com/office/drawing/2014/main" id="{E8CDF058-E88E-401F-9A6B-4DE04C1C232C}"/>
                </a:ext>
              </a:extLst>
            </p:cNvPr>
            <p:cNvSpPr/>
            <p:nvPr/>
          </p:nvSpPr>
          <p:spPr>
            <a:xfrm>
              <a:off x="6354534" y="1097609"/>
              <a:ext cx="5493940" cy="523220"/>
            </a:xfrm>
            <a:prstGeom prst="rect">
              <a:avLst/>
            </a:prstGeom>
          </p:spPr>
          <p:txBody>
            <a:bodyPr wrap="none">
              <a:spAutoFit/>
            </a:bodyPr>
            <a:lstStyle/>
            <a:p>
              <a:r>
                <a:rPr lang="en-US" sz="2800" dirty="0"/>
                <a:t>Anionic hairy nanocelluloses (</a:t>
              </a:r>
              <a:r>
                <a:rPr lang="en-US" sz="2800" dirty="0" err="1"/>
                <a:t>ENCC</a:t>
              </a:r>
              <a:r>
                <a:rPr lang="en-US" sz="2800" dirty="0"/>
                <a:t>) </a:t>
              </a:r>
            </a:p>
          </p:txBody>
        </p:sp>
      </p:grpSp>
      <p:sp>
        <p:nvSpPr>
          <p:cNvPr id="15" name="Rectangle 14">
            <a:extLst>
              <a:ext uri="{FF2B5EF4-FFF2-40B4-BE49-F238E27FC236}">
                <a16:creationId xmlns:a16="http://schemas.microsoft.com/office/drawing/2014/main" id="{0CE9FC5E-8499-4566-97E3-B17198062481}"/>
              </a:ext>
            </a:extLst>
          </p:cNvPr>
          <p:cNvSpPr/>
          <p:nvPr/>
        </p:nvSpPr>
        <p:spPr>
          <a:xfrm>
            <a:off x="8261031" y="5864421"/>
            <a:ext cx="3797938"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Crystal Growth &amp; Design (2016)</a:t>
            </a:r>
            <a:endParaRPr lang="en-US" sz="1400" dirty="0"/>
          </a:p>
        </p:txBody>
      </p:sp>
    </p:spTree>
    <p:extLst>
      <p:ext uri="{BB962C8B-B14F-4D97-AF65-F5344CB8AC3E}">
        <p14:creationId xmlns:p14="http://schemas.microsoft.com/office/powerpoint/2010/main" val="129797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2" y="964929"/>
            <a:ext cx="4548580" cy="3901008"/>
          </a:xfrm>
          <a:prstGeom prst="rect">
            <a:avLst/>
          </a:prstGeom>
        </p:spPr>
      </p:pic>
      <p:grpSp>
        <p:nvGrpSpPr>
          <p:cNvPr id="25" name="Group 24"/>
          <p:cNvGrpSpPr/>
          <p:nvPr/>
        </p:nvGrpSpPr>
        <p:grpSpPr>
          <a:xfrm>
            <a:off x="5657186" y="4925654"/>
            <a:ext cx="1984835" cy="1828800"/>
            <a:chOff x="4133187" y="4925657"/>
            <a:chExt cx="1984834" cy="182880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3187" y="4925657"/>
              <a:ext cx="1984834" cy="1828800"/>
            </a:xfrm>
            <a:prstGeom prst="rect">
              <a:avLst/>
            </a:prstGeom>
          </p:spPr>
        </p:pic>
        <p:grpSp>
          <p:nvGrpSpPr>
            <p:cNvPr id="22" name="Group 21"/>
            <p:cNvGrpSpPr/>
            <p:nvPr/>
          </p:nvGrpSpPr>
          <p:grpSpPr>
            <a:xfrm>
              <a:off x="5334000" y="6274355"/>
              <a:ext cx="685800" cy="369460"/>
              <a:chOff x="5334000" y="6274355"/>
              <a:chExt cx="685800" cy="369460"/>
            </a:xfrm>
          </p:grpSpPr>
          <p:cxnSp>
            <p:nvCxnSpPr>
              <p:cNvPr id="3" name="Straight Connector 2"/>
              <p:cNvCxnSpPr/>
              <p:nvPr/>
            </p:nvCxnSpPr>
            <p:spPr>
              <a:xfrm>
                <a:off x="5362573" y="6629400"/>
                <a:ext cx="65722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34000" y="6274355"/>
                <a:ext cx="665567" cy="369460"/>
              </a:xfrm>
              <a:prstGeom prst="rect">
                <a:avLst/>
              </a:prstGeom>
              <a:noFill/>
            </p:spPr>
            <p:txBody>
              <a:bodyPr wrap="none" rtlCol="0">
                <a:spAutoFit/>
              </a:bodyPr>
              <a:lstStyle/>
              <a:p>
                <a:r>
                  <a:rPr lang="en-US" sz="1801" dirty="0">
                    <a:solidFill>
                      <a:srgbClr val="FFFF00"/>
                    </a:solidFill>
                  </a:rPr>
                  <a:t>2 </a:t>
                </a:r>
                <a:r>
                  <a:rPr lang="el-GR" sz="1801" dirty="0">
                    <a:solidFill>
                      <a:srgbClr val="FFFF00"/>
                    </a:solidFill>
                  </a:rPr>
                  <a:t>μ</a:t>
                </a:r>
                <a:r>
                  <a:rPr lang="en-US" sz="1801" dirty="0">
                    <a:solidFill>
                      <a:srgbClr val="FFFF00"/>
                    </a:solidFill>
                  </a:rPr>
                  <a:t>m</a:t>
                </a:r>
              </a:p>
            </p:txBody>
          </p:sp>
        </p:grpSp>
      </p:grpSp>
      <p:grpSp>
        <p:nvGrpSpPr>
          <p:cNvPr id="24" name="Group 23"/>
          <p:cNvGrpSpPr/>
          <p:nvPr/>
        </p:nvGrpSpPr>
        <p:grpSpPr>
          <a:xfrm>
            <a:off x="7894669" y="4925111"/>
            <a:ext cx="1984836" cy="1828800"/>
            <a:chOff x="6370668" y="4925115"/>
            <a:chExt cx="1984834" cy="182880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668" y="4925115"/>
              <a:ext cx="1984834" cy="1828800"/>
            </a:xfrm>
            <a:prstGeom prst="rect">
              <a:avLst/>
            </a:prstGeom>
          </p:spPr>
        </p:pic>
        <p:grpSp>
          <p:nvGrpSpPr>
            <p:cNvPr id="23" name="Group 22"/>
            <p:cNvGrpSpPr/>
            <p:nvPr/>
          </p:nvGrpSpPr>
          <p:grpSpPr>
            <a:xfrm>
              <a:off x="7543800" y="6301685"/>
              <a:ext cx="685800" cy="369460"/>
              <a:chOff x="7543800" y="6301685"/>
              <a:chExt cx="685800" cy="369460"/>
            </a:xfrm>
          </p:grpSpPr>
          <p:cxnSp>
            <p:nvCxnSpPr>
              <p:cNvPr id="20" name="Straight Connector 19"/>
              <p:cNvCxnSpPr/>
              <p:nvPr/>
            </p:nvCxnSpPr>
            <p:spPr>
              <a:xfrm>
                <a:off x="7572373" y="6656730"/>
                <a:ext cx="65722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543800" y="6301685"/>
                <a:ext cx="665566" cy="369460"/>
              </a:xfrm>
              <a:prstGeom prst="rect">
                <a:avLst/>
              </a:prstGeom>
              <a:noFill/>
            </p:spPr>
            <p:txBody>
              <a:bodyPr wrap="none" rtlCol="0">
                <a:spAutoFit/>
              </a:bodyPr>
              <a:lstStyle/>
              <a:p>
                <a:r>
                  <a:rPr lang="en-US" sz="1801" dirty="0">
                    <a:solidFill>
                      <a:srgbClr val="FFFF00"/>
                    </a:solidFill>
                  </a:rPr>
                  <a:t>2 </a:t>
                </a:r>
                <a:r>
                  <a:rPr lang="el-GR" sz="1801" dirty="0">
                    <a:solidFill>
                      <a:srgbClr val="FFFF00"/>
                    </a:solidFill>
                  </a:rPr>
                  <a:t>μ</a:t>
                </a:r>
                <a:r>
                  <a:rPr lang="en-US" sz="1801" dirty="0">
                    <a:solidFill>
                      <a:srgbClr val="FFFF00"/>
                    </a:solidFill>
                  </a:rPr>
                  <a:t>m</a:t>
                </a:r>
              </a:p>
            </p:txBody>
          </p:sp>
        </p:grpSp>
      </p:grpSp>
      <p:grpSp>
        <p:nvGrpSpPr>
          <p:cNvPr id="37" name="Group 36"/>
          <p:cNvGrpSpPr/>
          <p:nvPr/>
        </p:nvGrpSpPr>
        <p:grpSpPr>
          <a:xfrm>
            <a:off x="1690525" y="3978275"/>
            <a:ext cx="2977253" cy="2743200"/>
            <a:chOff x="166519" y="3978275"/>
            <a:chExt cx="2977252" cy="274320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19" y="3978275"/>
              <a:ext cx="2977252" cy="2743200"/>
            </a:xfrm>
            <a:prstGeom prst="rect">
              <a:avLst/>
            </a:prstGeom>
          </p:spPr>
        </p:pic>
        <p:grpSp>
          <p:nvGrpSpPr>
            <p:cNvPr id="36" name="Group 35"/>
            <p:cNvGrpSpPr/>
            <p:nvPr/>
          </p:nvGrpSpPr>
          <p:grpSpPr>
            <a:xfrm>
              <a:off x="2009773" y="6117019"/>
              <a:ext cx="962027" cy="369460"/>
              <a:chOff x="2009773" y="6117019"/>
              <a:chExt cx="962027" cy="369460"/>
            </a:xfrm>
          </p:grpSpPr>
          <p:cxnSp>
            <p:nvCxnSpPr>
              <p:cNvPr id="27" name="Straight Connector 26"/>
              <p:cNvCxnSpPr/>
              <p:nvPr/>
            </p:nvCxnSpPr>
            <p:spPr>
              <a:xfrm>
                <a:off x="2009773" y="6444734"/>
                <a:ext cx="962027" cy="1428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37988" y="6117019"/>
                <a:ext cx="782587" cy="369460"/>
              </a:xfrm>
              <a:prstGeom prst="rect">
                <a:avLst/>
              </a:prstGeom>
              <a:noFill/>
            </p:spPr>
            <p:txBody>
              <a:bodyPr wrap="none" rtlCol="0">
                <a:spAutoFit/>
              </a:bodyPr>
              <a:lstStyle/>
              <a:p>
                <a:r>
                  <a:rPr lang="en-US" sz="1801" dirty="0">
                    <a:solidFill>
                      <a:srgbClr val="FFFF00"/>
                    </a:solidFill>
                  </a:rPr>
                  <a:t>30 </a:t>
                </a:r>
                <a:r>
                  <a:rPr lang="el-GR" sz="1801" dirty="0">
                    <a:solidFill>
                      <a:srgbClr val="FFFF00"/>
                    </a:solidFill>
                  </a:rPr>
                  <a:t>μ</a:t>
                </a:r>
                <a:r>
                  <a:rPr lang="en-US" sz="1801" dirty="0">
                    <a:solidFill>
                      <a:srgbClr val="FFFF00"/>
                    </a:solidFill>
                  </a:rPr>
                  <a:t>m</a:t>
                </a:r>
              </a:p>
            </p:txBody>
          </p:sp>
        </p:grpSp>
      </p:grpSp>
      <p:grpSp>
        <p:nvGrpSpPr>
          <p:cNvPr id="35" name="Group 34"/>
          <p:cNvGrpSpPr/>
          <p:nvPr/>
        </p:nvGrpSpPr>
        <p:grpSpPr>
          <a:xfrm>
            <a:off x="1690523" y="964930"/>
            <a:ext cx="2977252" cy="2743201"/>
            <a:chOff x="166520" y="964926"/>
            <a:chExt cx="2977251" cy="274320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20" y="964926"/>
              <a:ext cx="2977251" cy="2743200"/>
            </a:xfrm>
            <a:prstGeom prst="rect">
              <a:avLst/>
            </a:prstGeom>
          </p:spPr>
        </p:pic>
        <p:grpSp>
          <p:nvGrpSpPr>
            <p:cNvPr id="34" name="Group 33"/>
            <p:cNvGrpSpPr/>
            <p:nvPr/>
          </p:nvGrpSpPr>
          <p:grpSpPr>
            <a:xfrm>
              <a:off x="2297036" y="3155316"/>
              <a:ext cx="788501" cy="369460"/>
              <a:chOff x="2297036" y="3155316"/>
              <a:chExt cx="788501" cy="369460"/>
            </a:xfrm>
          </p:grpSpPr>
          <p:cxnSp>
            <p:nvCxnSpPr>
              <p:cNvPr id="31" name="Straight Connector 30"/>
              <p:cNvCxnSpPr/>
              <p:nvPr/>
            </p:nvCxnSpPr>
            <p:spPr>
              <a:xfrm>
                <a:off x="2416967" y="3488929"/>
                <a:ext cx="5486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297036" y="3155316"/>
                <a:ext cx="788501" cy="369460"/>
              </a:xfrm>
              <a:prstGeom prst="rect">
                <a:avLst/>
              </a:prstGeom>
              <a:noFill/>
            </p:spPr>
            <p:txBody>
              <a:bodyPr wrap="square" rtlCol="0">
                <a:spAutoFit/>
              </a:bodyPr>
              <a:lstStyle/>
              <a:p>
                <a:r>
                  <a:rPr lang="en-US" sz="1801" dirty="0">
                    <a:solidFill>
                      <a:srgbClr val="FFFF00"/>
                    </a:solidFill>
                  </a:rPr>
                  <a:t>50 </a:t>
                </a:r>
                <a:r>
                  <a:rPr lang="el-GR" sz="1801" dirty="0">
                    <a:solidFill>
                      <a:srgbClr val="FFFF00"/>
                    </a:solidFill>
                  </a:rPr>
                  <a:t>μ</a:t>
                </a:r>
                <a:r>
                  <a:rPr lang="en-US" sz="1801" dirty="0">
                    <a:solidFill>
                      <a:srgbClr val="FFFF00"/>
                    </a:solidFill>
                  </a:rPr>
                  <a:t>m</a:t>
                </a:r>
              </a:p>
            </p:txBody>
          </p:sp>
        </p:grpSp>
      </p:grpSp>
      <p:sp>
        <p:nvSpPr>
          <p:cNvPr id="29" name="Title 1">
            <a:extLst>
              <a:ext uri="{FF2B5EF4-FFF2-40B4-BE49-F238E27FC236}">
                <a16:creationId xmlns:a16="http://schemas.microsoft.com/office/drawing/2014/main" id="{4582EFA2-5C29-4EE7-9BA8-9A8E019EA1B8}"/>
              </a:ext>
            </a:extLst>
          </p:cNvPr>
          <p:cNvSpPr txBox="1">
            <a:spLocks/>
          </p:cNvSpPr>
          <p:nvPr/>
        </p:nvSpPr>
        <p:spPr>
          <a:xfrm>
            <a:off x="1" y="4552"/>
            <a:ext cx="12192000" cy="791667"/>
          </a:xfrm>
          <a:prstGeom prst="rect">
            <a:avLst/>
          </a:prstGeom>
        </p:spPr>
        <p:txBody>
          <a:bodyPr vert="horz" lIns="91440" tIns="45720" rIns="91440" bIns="45720" rtlCol="0" anchor="ctr">
            <a:noAutofit/>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4000"/>
              <a:t>Biomimetic mineralization of CaCO</a:t>
            </a:r>
            <a:r>
              <a:rPr lang="en-US" sz="4000" baseline="-25000"/>
              <a:t>3 </a:t>
            </a:r>
            <a:r>
              <a:rPr lang="en-US" sz="4000"/>
              <a:t>using ENCC</a:t>
            </a:r>
            <a:endParaRPr lang="en-US" sz="4000" dirty="0"/>
          </a:p>
        </p:txBody>
      </p:sp>
    </p:spTree>
    <p:extLst>
      <p:ext uri="{BB962C8B-B14F-4D97-AF65-F5344CB8AC3E}">
        <p14:creationId xmlns:p14="http://schemas.microsoft.com/office/powerpoint/2010/main" val="212197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par>
                                <p:cTn id="25" presetID="21" presetClass="entr" presetSubtype="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heel(1)">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779AEC-547D-4DF5-AAA4-35BBB68308C1}"/>
              </a:ext>
            </a:extLst>
          </p:cNvPr>
          <p:cNvSpPr>
            <a:spLocks noGrp="1"/>
          </p:cNvSpPr>
          <p:nvPr>
            <p:ph type="sldNum" sz="quarter" idx="12"/>
          </p:nvPr>
        </p:nvSpPr>
        <p:spPr/>
        <p:txBody>
          <a:bodyPr/>
          <a:lstStyle/>
          <a:p>
            <a:fld id="{B6F15528-21DE-4FAA-801E-634DDDAF4B2B}" type="slidenum">
              <a:rPr lang="en-US" smtClean="0"/>
              <a:pPr/>
              <a:t>36</a:t>
            </a:fld>
            <a:endParaRPr lang="en-US"/>
          </a:p>
        </p:txBody>
      </p:sp>
      <p:pic>
        <p:nvPicPr>
          <p:cNvPr id="5" name="Picture 4">
            <a:extLst>
              <a:ext uri="{FF2B5EF4-FFF2-40B4-BE49-F238E27FC236}">
                <a16:creationId xmlns:a16="http://schemas.microsoft.com/office/drawing/2014/main" id="{4D2A561F-D6B9-46F8-BA1C-AE9EA29BBE31}"/>
              </a:ext>
            </a:extLst>
          </p:cNvPr>
          <p:cNvPicPr>
            <a:picLocks noChangeAspect="1"/>
          </p:cNvPicPr>
          <p:nvPr/>
        </p:nvPicPr>
        <p:blipFill>
          <a:blip r:embed="rId2"/>
          <a:stretch>
            <a:fillRect/>
          </a:stretch>
        </p:blipFill>
        <p:spPr>
          <a:xfrm>
            <a:off x="593714" y="773363"/>
            <a:ext cx="5870353" cy="5394960"/>
          </a:xfrm>
          <a:prstGeom prst="rect">
            <a:avLst/>
          </a:prstGeom>
        </p:spPr>
      </p:pic>
      <p:grpSp>
        <p:nvGrpSpPr>
          <p:cNvPr id="6" name="Group 5">
            <a:extLst>
              <a:ext uri="{FF2B5EF4-FFF2-40B4-BE49-F238E27FC236}">
                <a16:creationId xmlns:a16="http://schemas.microsoft.com/office/drawing/2014/main" id="{70FD9EFC-3C83-402C-A6B0-90AA1274EC63}"/>
              </a:ext>
            </a:extLst>
          </p:cNvPr>
          <p:cNvGrpSpPr/>
          <p:nvPr/>
        </p:nvGrpSpPr>
        <p:grpSpPr>
          <a:xfrm>
            <a:off x="7467600" y="3373079"/>
            <a:ext cx="3183407" cy="2286000"/>
            <a:chOff x="849359" y="4435475"/>
            <a:chExt cx="3183405" cy="2286000"/>
          </a:xfrm>
        </p:grpSpPr>
        <p:pic>
          <p:nvPicPr>
            <p:cNvPr id="7" name="Picture 6">
              <a:extLst>
                <a:ext uri="{FF2B5EF4-FFF2-40B4-BE49-F238E27FC236}">
                  <a16:creationId xmlns:a16="http://schemas.microsoft.com/office/drawing/2014/main" id="{818AC8E5-DF39-4B77-9670-E32916692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59" y="4435475"/>
              <a:ext cx="3183405" cy="2286000"/>
            </a:xfrm>
            <a:prstGeom prst="rect">
              <a:avLst/>
            </a:prstGeom>
          </p:spPr>
        </p:pic>
        <p:grpSp>
          <p:nvGrpSpPr>
            <p:cNvPr id="8" name="Group 7">
              <a:extLst>
                <a:ext uri="{FF2B5EF4-FFF2-40B4-BE49-F238E27FC236}">
                  <a16:creationId xmlns:a16="http://schemas.microsoft.com/office/drawing/2014/main" id="{31E755AA-863C-4867-BA19-B7E70306BFE3}"/>
                </a:ext>
              </a:extLst>
            </p:cNvPr>
            <p:cNvGrpSpPr/>
            <p:nvPr/>
          </p:nvGrpSpPr>
          <p:grpSpPr>
            <a:xfrm>
              <a:off x="2619372" y="6096000"/>
              <a:ext cx="1234440" cy="369460"/>
              <a:chOff x="2619372" y="6096000"/>
              <a:chExt cx="1234440" cy="369460"/>
            </a:xfrm>
          </p:grpSpPr>
          <p:cxnSp>
            <p:nvCxnSpPr>
              <p:cNvPr id="9" name="Straight Connector 8">
                <a:extLst>
                  <a:ext uri="{FF2B5EF4-FFF2-40B4-BE49-F238E27FC236}">
                    <a16:creationId xmlns:a16="http://schemas.microsoft.com/office/drawing/2014/main" id="{90C33185-9083-49CE-B463-714AFC15A6AC}"/>
                  </a:ext>
                </a:extLst>
              </p:cNvPr>
              <p:cNvCxnSpPr/>
              <p:nvPr/>
            </p:nvCxnSpPr>
            <p:spPr>
              <a:xfrm>
                <a:off x="2619372" y="6451045"/>
                <a:ext cx="1234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2A2274E-D763-4A6A-BCAE-24A4C50F599F}"/>
                  </a:ext>
                </a:extLst>
              </p:cNvPr>
              <p:cNvSpPr txBox="1"/>
              <p:nvPr/>
            </p:nvSpPr>
            <p:spPr>
              <a:xfrm>
                <a:off x="2905521" y="6096000"/>
                <a:ext cx="782586" cy="369460"/>
              </a:xfrm>
              <a:prstGeom prst="rect">
                <a:avLst/>
              </a:prstGeom>
              <a:noFill/>
            </p:spPr>
            <p:txBody>
              <a:bodyPr wrap="none" rtlCol="0">
                <a:spAutoFit/>
              </a:bodyPr>
              <a:lstStyle/>
              <a:p>
                <a:r>
                  <a:rPr lang="en-US" sz="1801" b="1" dirty="0">
                    <a:solidFill>
                      <a:srgbClr val="FFFF00"/>
                    </a:solidFill>
                  </a:rPr>
                  <a:t>50 </a:t>
                </a:r>
                <a:r>
                  <a:rPr lang="el-GR" sz="1801" b="1" dirty="0">
                    <a:solidFill>
                      <a:srgbClr val="FFFF00"/>
                    </a:solidFill>
                  </a:rPr>
                  <a:t>μ</a:t>
                </a:r>
                <a:r>
                  <a:rPr lang="en-US" sz="1801" b="1" dirty="0">
                    <a:solidFill>
                      <a:srgbClr val="FFFF00"/>
                    </a:solidFill>
                  </a:rPr>
                  <a:t>m</a:t>
                </a:r>
              </a:p>
            </p:txBody>
          </p:sp>
        </p:grpSp>
      </p:grpSp>
      <p:grpSp>
        <p:nvGrpSpPr>
          <p:cNvPr id="11" name="Group 10">
            <a:extLst>
              <a:ext uri="{FF2B5EF4-FFF2-40B4-BE49-F238E27FC236}">
                <a16:creationId xmlns:a16="http://schemas.microsoft.com/office/drawing/2014/main" id="{EAF3B5A9-D7F4-4FC6-AD44-3B94D062582F}"/>
              </a:ext>
            </a:extLst>
          </p:cNvPr>
          <p:cNvGrpSpPr/>
          <p:nvPr/>
        </p:nvGrpSpPr>
        <p:grpSpPr>
          <a:xfrm>
            <a:off x="7466351" y="984408"/>
            <a:ext cx="3183407" cy="2286000"/>
            <a:chOff x="5125989" y="4387850"/>
            <a:chExt cx="3183405" cy="2286000"/>
          </a:xfrm>
        </p:grpSpPr>
        <p:pic>
          <p:nvPicPr>
            <p:cNvPr id="12" name="Picture 11">
              <a:extLst>
                <a:ext uri="{FF2B5EF4-FFF2-40B4-BE49-F238E27FC236}">
                  <a16:creationId xmlns:a16="http://schemas.microsoft.com/office/drawing/2014/main" id="{07E51CAA-D405-4EB1-BE36-D227A8C935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5989" y="4387850"/>
              <a:ext cx="3183405" cy="2286000"/>
            </a:xfrm>
            <a:prstGeom prst="rect">
              <a:avLst/>
            </a:prstGeom>
          </p:spPr>
        </p:pic>
        <p:grpSp>
          <p:nvGrpSpPr>
            <p:cNvPr id="13" name="Group 12">
              <a:extLst>
                <a:ext uri="{FF2B5EF4-FFF2-40B4-BE49-F238E27FC236}">
                  <a16:creationId xmlns:a16="http://schemas.microsoft.com/office/drawing/2014/main" id="{4B6107C3-67BC-4539-9687-CBE208497D42}"/>
                </a:ext>
              </a:extLst>
            </p:cNvPr>
            <p:cNvGrpSpPr/>
            <p:nvPr/>
          </p:nvGrpSpPr>
          <p:grpSpPr>
            <a:xfrm>
              <a:off x="7448035" y="6129338"/>
              <a:ext cx="782586" cy="369460"/>
              <a:chOff x="7448035" y="6129338"/>
              <a:chExt cx="782586" cy="369460"/>
            </a:xfrm>
          </p:grpSpPr>
          <p:cxnSp>
            <p:nvCxnSpPr>
              <p:cNvPr id="14" name="Straight Connector 13">
                <a:extLst>
                  <a:ext uri="{FF2B5EF4-FFF2-40B4-BE49-F238E27FC236}">
                    <a16:creationId xmlns:a16="http://schemas.microsoft.com/office/drawing/2014/main" id="{2476582B-6B1D-46D7-BBBC-EEC6E4D095C8}"/>
                  </a:ext>
                </a:extLst>
              </p:cNvPr>
              <p:cNvCxnSpPr/>
              <p:nvPr/>
            </p:nvCxnSpPr>
            <p:spPr>
              <a:xfrm>
                <a:off x="7578725" y="6468507"/>
                <a:ext cx="52120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D704E55-64AB-455D-9417-E605E6C118F4}"/>
                  </a:ext>
                </a:extLst>
              </p:cNvPr>
              <p:cNvSpPr txBox="1"/>
              <p:nvPr/>
            </p:nvSpPr>
            <p:spPr>
              <a:xfrm>
                <a:off x="7448035" y="6129338"/>
                <a:ext cx="782586" cy="369460"/>
              </a:xfrm>
              <a:prstGeom prst="rect">
                <a:avLst/>
              </a:prstGeom>
              <a:noFill/>
            </p:spPr>
            <p:txBody>
              <a:bodyPr wrap="none" rtlCol="0">
                <a:spAutoFit/>
              </a:bodyPr>
              <a:lstStyle/>
              <a:p>
                <a:r>
                  <a:rPr lang="en-US" sz="1801" b="1" dirty="0">
                    <a:solidFill>
                      <a:srgbClr val="FFFF00"/>
                    </a:solidFill>
                  </a:rPr>
                  <a:t>10 </a:t>
                </a:r>
                <a:r>
                  <a:rPr lang="el-GR" sz="1801" b="1" dirty="0">
                    <a:solidFill>
                      <a:srgbClr val="FFFF00"/>
                    </a:solidFill>
                  </a:rPr>
                  <a:t>μ</a:t>
                </a:r>
                <a:r>
                  <a:rPr lang="en-US" sz="1801" b="1" dirty="0">
                    <a:solidFill>
                      <a:srgbClr val="FFFF00"/>
                    </a:solidFill>
                  </a:rPr>
                  <a:t>m</a:t>
                </a:r>
              </a:p>
            </p:txBody>
          </p:sp>
        </p:grpSp>
      </p:grpSp>
      <p:sp>
        <p:nvSpPr>
          <p:cNvPr id="19" name="Rectangle 18">
            <a:extLst>
              <a:ext uri="{FF2B5EF4-FFF2-40B4-BE49-F238E27FC236}">
                <a16:creationId xmlns:a16="http://schemas.microsoft.com/office/drawing/2014/main" id="{0B97C1BB-3182-4A88-A24F-F32EEB0D1D2F}"/>
              </a:ext>
            </a:extLst>
          </p:cNvPr>
          <p:cNvSpPr/>
          <p:nvPr/>
        </p:nvSpPr>
        <p:spPr>
          <a:xfrm>
            <a:off x="8261031" y="5864421"/>
            <a:ext cx="3797938"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Crystal Growth &amp; Design (2016)</a:t>
            </a:r>
            <a:endParaRPr lang="en-US" sz="1400" dirty="0"/>
          </a:p>
        </p:txBody>
      </p:sp>
      <p:sp>
        <p:nvSpPr>
          <p:cNvPr id="21" name="Title 1">
            <a:extLst>
              <a:ext uri="{FF2B5EF4-FFF2-40B4-BE49-F238E27FC236}">
                <a16:creationId xmlns:a16="http://schemas.microsoft.com/office/drawing/2014/main" id="{96B44A3F-BFDE-41F0-8605-B9BD2A503B82}"/>
              </a:ext>
            </a:extLst>
          </p:cNvPr>
          <p:cNvSpPr txBox="1">
            <a:spLocks/>
          </p:cNvSpPr>
          <p:nvPr/>
        </p:nvSpPr>
        <p:spPr>
          <a:xfrm>
            <a:off x="1" y="4552"/>
            <a:ext cx="12192000" cy="791667"/>
          </a:xfrm>
          <a:prstGeom prst="rect">
            <a:avLst/>
          </a:prstGeom>
        </p:spPr>
        <p:txBody>
          <a:bodyPr vert="horz" lIns="91440" tIns="45720" rIns="91440" bIns="45720" rtlCol="0" anchor="ctr">
            <a:noAutofit/>
          </a:bodyPr>
          <a:lstStyle>
            <a:lvl1pPr algn="ctr" defTabSz="914332" rtl="0" eaLnBrk="1" latinLnBrk="0" hangingPunct="1">
              <a:spcBef>
                <a:spcPct val="0"/>
              </a:spcBef>
              <a:buNone/>
              <a:defRPr sz="4400" kern="1200">
                <a:solidFill>
                  <a:schemeClr val="tx1"/>
                </a:solidFill>
                <a:latin typeface="+mj-lt"/>
                <a:ea typeface="+mj-ea"/>
                <a:cs typeface="+mj-cs"/>
              </a:defRPr>
            </a:lvl1pPr>
          </a:lstStyle>
          <a:p>
            <a:r>
              <a:rPr lang="en-US" sz="4000"/>
              <a:t>Biomimetic mineralization of CaCO</a:t>
            </a:r>
            <a:r>
              <a:rPr lang="en-US" sz="4000" baseline="-25000"/>
              <a:t>3 </a:t>
            </a:r>
            <a:r>
              <a:rPr lang="en-US" sz="4000"/>
              <a:t>using ENCC</a:t>
            </a:r>
            <a:endParaRPr lang="en-US" sz="4000" dirty="0"/>
          </a:p>
        </p:txBody>
      </p:sp>
    </p:spTree>
    <p:extLst>
      <p:ext uri="{BB962C8B-B14F-4D97-AF65-F5344CB8AC3E}">
        <p14:creationId xmlns:p14="http://schemas.microsoft.com/office/powerpoint/2010/main" val="785705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60EC67-3CD6-4249-835C-9003CF6CF7FC}"/>
              </a:ext>
            </a:extLst>
          </p:cNvPr>
          <p:cNvSpPr>
            <a:spLocks noGrp="1"/>
          </p:cNvSpPr>
          <p:nvPr>
            <p:ph type="sldNum" sz="quarter" idx="12"/>
          </p:nvPr>
        </p:nvSpPr>
        <p:spPr>
          <a:xfrm>
            <a:off x="8737600" y="6356355"/>
            <a:ext cx="2844800" cy="365125"/>
          </a:xfrm>
        </p:spPr>
        <p:txBody>
          <a:bodyPr/>
          <a:lstStyle/>
          <a:p>
            <a:fld id="{B6F15528-21DE-4FAA-801E-634DDDAF4B2B}" type="slidenum">
              <a:rPr lang="en-US" smtClean="0"/>
              <a:pPr/>
              <a:t>37</a:t>
            </a:fld>
            <a:endParaRPr lang="en-US"/>
          </a:p>
        </p:txBody>
      </p:sp>
      <p:sp>
        <p:nvSpPr>
          <p:cNvPr id="5" name="Title 1">
            <a:extLst>
              <a:ext uri="{FF2B5EF4-FFF2-40B4-BE49-F238E27FC236}">
                <a16:creationId xmlns:a16="http://schemas.microsoft.com/office/drawing/2014/main" id="{B597519D-E037-4B46-9BE9-F744545784B6}"/>
              </a:ext>
            </a:extLst>
          </p:cNvPr>
          <p:cNvSpPr>
            <a:spLocks noGrp="1"/>
          </p:cNvSpPr>
          <p:nvPr>
            <p:ph type="title"/>
          </p:nvPr>
        </p:nvSpPr>
        <p:spPr>
          <a:xfrm>
            <a:off x="0" y="4553"/>
            <a:ext cx="12191999" cy="783181"/>
          </a:xfrm>
        </p:spPr>
        <p:txBody>
          <a:bodyPr>
            <a:noAutofit/>
          </a:bodyPr>
          <a:lstStyle/>
          <a:p>
            <a:r>
              <a:rPr lang="en-US" sz="4000" b="1" dirty="0"/>
              <a:t>Part III: Scale-resistant interfaces</a:t>
            </a:r>
          </a:p>
        </p:txBody>
      </p:sp>
      <p:pic>
        <p:nvPicPr>
          <p:cNvPr id="7" name="Picture 6">
            <a:extLst>
              <a:ext uri="{FF2B5EF4-FFF2-40B4-BE49-F238E27FC236}">
                <a16:creationId xmlns:a16="http://schemas.microsoft.com/office/drawing/2014/main" id="{E728CA3A-1C8C-42CF-B608-7CCAB56597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818" y="787737"/>
            <a:ext cx="8119424" cy="1920240"/>
          </a:xfrm>
          <a:prstGeom prst="rect">
            <a:avLst/>
          </a:prstGeom>
        </p:spPr>
      </p:pic>
      <p:pic>
        <p:nvPicPr>
          <p:cNvPr id="9" name="Picture 8">
            <a:extLst>
              <a:ext uri="{FF2B5EF4-FFF2-40B4-BE49-F238E27FC236}">
                <a16:creationId xmlns:a16="http://schemas.microsoft.com/office/drawing/2014/main" id="{E9637A01-EC57-4F23-88F6-FF737792A2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261" y="2977744"/>
            <a:ext cx="4030139" cy="2926080"/>
          </a:xfrm>
          <a:prstGeom prst="rect">
            <a:avLst/>
          </a:prstGeom>
          <a:noFill/>
        </p:spPr>
      </p:pic>
      <p:pic>
        <p:nvPicPr>
          <p:cNvPr id="10" name="Picture 9">
            <a:extLst>
              <a:ext uri="{FF2B5EF4-FFF2-40B4-BE49-F238E27FC236}">
                <a16:creationId xmlns:a16="http://schemas.microsoft.com/office/drawing/2014/main" id="{F4CDFEFD-5492-4C35-BBEC-C826F06353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0773" y="2977744"/>
            <a:ext cx="4030469" cy="2926080"/>
          </a:xfrm>
          <a:prstGeom prst="rect">
            <a:avLst/>
          </a:prstGeom>
          <a:noFill/>
        </p:spPr>
      </p:pic>
      <p:sp>
        <p:nvSpPr>
          <p:cNvPr id="17" name="Rectangle 16">
            <a:extLst>
              <a:ext uri="{FF2B5EF4-FFF2-40B4-BE49-F238E27FC236}">
                <a16:creationId xmlns:a16="http://schemas.microsoft.com/office/drawing/2014/main" id="{AF7F0C9F-AED7-48E1-AD23-7CD5378F3837}"/>
              </a:ext>
            </a:extLst>
          </p:cNvPr>
          <p:cNvSpPr/>
          <p:nvPr/>
        </p:nvSpPr>
        <p:spPr>
          <a:xfrm>
            <a:off x="7704348" y="5884123"/>
            <a:ext cx="4370270"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ACS Applied Materials &amp; Interfaces (2018)</a:t>
            </a:r>
            <a:endParaRPr lang="en-US" sz="1400" dirty="0"/>
          </a:p>
        </p:txBody>
      </p:sp>
      <p:sp>
        <p:nvSpPr>
          <p:cNvPr id="18" name="Rectangle 17">
            <a:extLst>
              <a:ext uri="{FF2B5EF4-FFF2-40B4-BE49-F238E27FC236}">
                <a16:creationId xmlns:a16="http://schemas.microsoft.com/office/drawing/2014/main" id="{72274823-ADD8-46B3-9423-7C877B6DAAAA}"/>
              </a:ext>
            </a:extLst>
          </p:cNvPr>
          <p:cNvSpPr/>
          <p:nvPr/>
        </p:nvSpPr>
        <p:spPr>
          <a:xfrm>
            <a:off x="483066" y="5903824"/>
            <a:ext cx="4151319"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Journal of Materials Chemistry A (2018)</a:t>
            </a:r>
            <a:endParaRPr lang="en-US" sz="1400" dirty="0"/>
          </a:p>
        </p:txBody>
      </p:sp>
      <p:grpSp>
        <p:nvGrpSpPr>
          <p:cNvPr id="6" name="Group 5">
            <a:extLst>
              <a:ext uri="{FF2B5EF4-FFF2-40B4-BE49-F238E27FC236}">
                <a16:creationId xmlns:a16="http://schemas.microsoft.com/office/drawing/2014/main" id="{6C09DC99-ADD0-4321-9E76-D20478655112}"/>
              </a:ext>
            </a:extLst>
          </p:cNvPr>
          <p:cNvGrpSpPr/>
          <p:nvPr/>
        </p:nvGrpSpPr>
        <p:grpSpPr>
          <a:xfrm>
            <a:off x="8356616" y="1340930"/>
            <a:ext cx="3751730" cy="4471454"/>
            <a:chOff x="8356616" y="1340930"/>
            <a:chExt cx="3751730" cy="4471454"/>
          </a:xfrm>
        </p:grpSpPr>
        <p:pic>
          <p:nvPicPr>
            <p:cNvPr id="11" name="Picture 10">
              <a:extLst>
                <a:ext uri="{FF2B5EF4-FFF2-40B4-BE49-F238E27FC236}">
                  <a16:creationId xmlns:a16="http://schemas.microsoft.com/office/drawing/2014/main" id="{94EFE482-54EC-44FB-A018-1CE6E55597FE}"/>
                </a:ext>
              </a:extLst>
            </p:cNvPr>
            <p:cNvPicPr>
              <a:picLocks noChangeAspect="1"/>
            </p:cNvPicPr>
            <p:nvPr/>
          </p:nvPicPr>
          <p:blipFill>
            <a:blip r:embed="rId5"/>
            <a:stretch>
              <a:fillRect/>
            </a:stretch>
          </p:blipFill>
          <p:spPr>
            <a:xfrm>
              <a:off x="8356616" y="2977744"/>
              <a:ext cx="3751730" cy="2834640"/>
            </a:xfrm>
            <a:prstGeom prst="rect">
              <a:avLst/>
            </a:prstGeom>
          </p:spPr>
        </p:pic>
        <p:grpSp>
          <p:nvGrpSpPr>
            <p:cNvPr id="3" name="Group 2">
              <a:extLst>
                <a:ext uri="{FF2B5EF4-FFF2-40B4-BE49-F238E27FC236}">
                  <a16:creationId xmlns:a16="http://schemas.microsoft.com/office/drawing/2014/main" id="{58E9760F-EF64-4174-B371-7622EFE812D9}"/>
                </a:ext>
              </a:extLst>
            </p:cNvPr>
            <p:cNvGrpSpPr/>
            <p:nvPr/>
          </p:nvGrpSpPr>
          <p:grpSpPr>
            <a:xfrm>
              <a:off x="9144000" y="1340930"/>
              <a:ext cx="2775413" cy="1584307"/>
              <a:chOff x="9144000" y="1340930"/>
              <a:chExt cx="2775413" cy="1584307"/>
            </a:xfrm>
          </p:grpSpPr>
          <p:pic>
            <p:nvPicPr>
              <p:cNvPr id="12" name="Picture 11">
                <a:extLst>
                  <a:ext uri="{FF2B5EF4-FFF2-40B4-BE49-F238E27FC236}">
                    <a16:creationId xmlns:a16="http://schemas.microsoft.com/office/drawing/2014/main" id="{B8D55415-EACF-493B-820A-FA29999480E8}"/>
                  </a:ext>
                </a:extLst>
              </p:cNvPr>
              <p:cNvPicPr>
                <a:picLocks noChangeAspect="1"/>
              </p:cNvPicPr>
              <p:nvPr/>
            </p:nvPicPr>
            <p:blipFill rotWithShape="1">
              <a:blip r:embed="rId6"/>
              <a:srcRect t="12760" r="7749"/>
              <a:stretch/>
            </p:blipFill>
            <p:spPr>
              <a:xfrm>
                <a:off x="9144000" y="1348369"/>
                <a:ext cx="1371600" cy="1276350"/>
              </a:xfrm>
              <a:prstGeom prst="rect">
                <a:avLst/>
              </a:prstGeom>
            </p:spPr>
          </p:pic>
          <p:pic>
            <p:nvPicPr>
              <p:cNvPr id="14" name="Picture 13">
                <a:extLst>
                  <a:ext uri="{FF2B5EF4-FFF2-40B4-BE49-F238E27FC236}">
                    <a16:creationId xmlns:a16="http://schemas.microsoft.com/office/drawing/2014/main" id="{DA7D9560-7EA7-4F8A-951A-5175859F47D9}"/>
                  </a:ext>
                </a:extLst>
              </p:cNvPr>
              <p:cNvPicPr>
                <a:picLocks noChangeAspect="1"/>
              </p:cNvPicPr>
              <p:nvPr/>
            </p:nvPicPr>
            <p:blipFill rotWithShape="1">
              <a:blip r:embed="rId7"/>
              <a:srcRect t="7455" r="5154"/>
              <a:stretch/>
            </p:blipFill>
            <p:spPr>
              <a:xfrm>
                <a:off x="10596358" y="1340930"/>
                <a:ext cx="1280160" cy="1280160"/>
              </a:xfrm>
              <a:prstGeom prst="rect">
                <a:avLst/>
              </a:prstGeom>
            </p:spPr>
          </p:pic>
          <p:sp>
            <p:nvSpPr>
              <p:cNvPr id="2" name="TextBox 1">
                <a:extLst>
                  <a:ext uri="{FF2B5EF4-FFF2-40B4-BE49-F238E27FC236}">
                    <a16:creationId xmlns:a16="http://schemas.microsoft.com/office/drawing/2014/main" id="{25983F10-2B53-459F-B410-047BFDA234FF}"/>
                  </a:ext>
                </a:extLst>
              </p:cNvPr>
              <p:cNvSpPr txBox="1"/>
              <p:nvPr/>
            </p:nvSpPr>
            <p:spPr>
              <a:xfrm>
                <a:off x="9343564" y="2555905"/>
                <a:ext cx="1091837" cy="369332"/>
              </a:xfrm>
              <a:prstGeom prst="rect">
                <a:avLst/>
              </a:prstGeom>
              <a:noFill/>
            </p:spPr>
            <p:txBody>
              <a:bodyPr wrap="none" rtlCol="0">
                <a:spAutoFit/>
              </a:bodyPr>
              <a:lstStyle/>
              <a:p>
                <a:r>
                  <a:rPr lang="en-US" dirty="0"/>
                  <a:t>Uncoated</a:t>
                </a:r>
              </a:p>
            </p:txBody>
          </p:sp>
          <p:sp>
            <p:nvSpPr>
              <p:cNvPr id="19" name="TextBox 18">
                <a:extLst>
                  <a:ext uri="{FF2B5EF4-FFF2-40B4-BE49-F238E27FC236}">
                    <a16:creationId xmlns:a16="http://schemas.microsoft.com/office/drawing/2014/main" id="{1066FAC0-C03B-4206-9F4A-0860C8F7C18B}"/>
                  </a:ext>
                </a:extLst>
              </p:cNvPr>
              <p:cNvSpPr txBox="1"/>
              <p:nvPr/>
            </p:nvSpPr>
            <p:spPr>
              <a:xfrm>
                <a:off x="10535829" y="2555905"/>
                <a:ext cx="1383584" cy="369332"/>
              </a:xfrm>
              <a:prstGeom prst="rect">
                <a:avLst/>
              </a:prstGeom>
              <a:noFill/>
            </p:spPr>
            <p:txBody>
              <a:bodyPr wrap="none" rtlCol="0">
                <a:spAutoFit/>
              </a:bodyPr>
              <a:lstStyle/>
              <a:p>
                <a:r>
                  <a:rPr lang="en-US" dirty="0" err="1"/>
                  <a:t>ENCC</a:t>
                </a:r>
                <a:r>
                  <a:rPr lang="en-US" dirty="0"/>
                  <a:t> coated</a:t>
                </a:r>
              </a:p>
            </p:txBody>
          </p:sp>
        </p:grpSp>
      </p:grpSp>
    </p:spTree>
    <p:extLst>
      <p:ext uri="{BB962C8B-B14F-4D97-AF65-F5344CB8AC3E}">
        <p14:creationId xmlns:p14="http://schemas.microsoft.com/office/powerpoint/2010/main" val="229062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612029-1220-42C3-9834-655385D67F24}"/>
              </a:ext>
            </a:extLst>
          </p:cNvPr>
          <p:cNvPicPr>
            <a:picLocks noChangeAspect="1"/>
          </p:cNvPicPr>
          <p:nvPr/>
        </p:nvPicPr>
        <p:blipFill>
          <a:blip r:embed="rId3"/>
          <a:stretch>
            <a:fillRect/>
          </a:stretch>
        </p:blipFill>
        <p:spPr>
          <a:xfrm>
            <a:off x="10690725" y="1521408"/>
            <a:ext cx="1504084" cy="1554480"/>
          </a:xfrm>
          <a:prstGeom prst="rect">
            <a:avLst/>
          </a:prstGeom>
        </p:spPr>
      </p:pic>
      <p:pic>
        <p:nvPicPr>
          <p:cNvPr id="4" name="Picture 3">
            <a:extLst>
              <a:ext uri="{FF2B5EF4-FFF2-40B4-BE49-F238E27FC236}">
                <a16:creationId xmlns:a16="http://schemas.microsoft.com/office/drawing/2014/main" id="{2372E845-9B6B-4970-A7E2-160B341E109A}"/>
              </a:ext>
            </a:extLst>
          </p:cNvPr>
          <p:cNvPicPr>
            <a:picLocks noChangeAspect="1"/>
          </p:cNvPicPr>
          <p:nvPr/>
        </p:nvPicPr>
        <p:blipFill>
          <a:blip r:embed="rId4"/>
          <a:stretch>
            <a:fillRect/>
          </a:stretch>
        </p:blipFill>
        <p:spPr>
          <a:xfrm>
            <a:off x="8444025" y="1108567"/>
            <a:ext cx="2271684" cy="2194560"/>
          </a:xfrm>
          <a:prstGeom prst="rect">
            <a:avLst/>
          </a:prstGeom>
        </p:spPr>
      </p:pic>
      <p:pic>
        <p:nvPicPr>
          <p:cNvPr id="6" name="Content Placeholder 5"/>
          <p:cNvPicPr>
            <a:picLocks noGrp="1" noChangeAspect="1"/>
          </p:cNvPicPr>
          <p:nvPr>
            <p:ph idx="1"/>
          </p:nvPr>
        </p:nvPicPr>
        <p:blipFill>
          <a:blip r:embed="rId5"/>
          <a:stretch>
            <a:fillRect/>
          </a:stretch>
        </p:blipFill>
        <p:spPr>
          <a:xfrm>
            <a:off x="2764002" y="1094974"/>
            <a:ext cx="5652990" cy="2834640"/>
          </a:xfrm>
          <a:prstGeom prst="rect">
            <a:avLst/>
          </a:prstGeom>
        </p:spPr>
      </p:pic>
      <p:sp>
        <p:nvSpPr>
          <p:cNvPr id="3" name="Slide Number Placeholder 2"/>
          <p:cNvSpPr>
            <a:spLocks noGrp="1"/>
          </p:cNvSpPr>
          <p:nvPr>
            <p:ph type="sldNum" sz="quarter" idx="12"/>
          </p:nvPr>
        </p:nvSpPr>
        <p:spPr>
          <a:xfrm>
            <a:off x="9165016" y="6537911"/>
            <a:ext cx="2844800" cy="365125"/>
          </a:xfrm>
        </p:spPr>
        <p:txBody>
          <a:bodyPr/>
          <a:lstStyle/>
          <a:p>
            <a:fld id="{B6F15528-21DE-4FAA-801E-634DDDAF4B2B}" type="slidenum">
              <a:rPr lang="en-US" smtClean="0"/>
              <a:pPr/>
              <a:t>38</a:t>
            </a:fld>
            <a:endParaRPr lang="en-US" dirty="0"/>
          </a:p>
        </p:txBody>
      </p:sp>
      <p:pic>
        <p:nvPicPr>
          <p:cNvPr id="7" name="Picture 6">
            <a:extLst>
              <a:ext uri="{FF2B5EF4-FFF2-40B4-BE49-F238E27FC236}">
                <a16:creationId xmlns:a16="http://schemas.microsoft.com/office/drawing/2014/main" id="{5DA558C2-2ED3-49AF-BB7A-15512F908CE3}"/>
              </a:ext>
            </a:extLst>
          </p:cNvPr>
          <p:cNvPicPr>
            <a:picLocks noChangeAspect="1"/>
          </p:cNvPicPr>
          <p:nvPr/>
        </p:nvPicPr>
        <p:blipFill>
          <a:blip r:embed="rId6"/>
          <a:stretch>
            <a:fillRect/>
          </a:stretch>
        </p:blipFill>
        <p:spPr>
          <a:xfrm>
            <a:off x="304800" y="1140694"/>
            <a:ext cx="2279055" cy="1371600"/>
          </a:xfrm>
          <a:prstGeom prst="rect">
            <a:avLst/>
          </a:prstGeom>
        </p:spPr>
      </p:pic>
      <p:pic>
        <p:nvPicPr>
          <p:cNvPr id="9" name="Picture 8">
            <a:extLst>
              <a:ext uri="{FF2B5EF4-FFF2-40B4-BE49-F238E27FC236}">
                <a16:creationId xmlns:a16="http://schemas.microsoft.com/office/drawing/2014/main" id="{368F278D-F934-442E-9253-2ABE7BC7D4DD}"/>
              </a:ext>
            </a:extLst>
          </p:cNvPr>
          <p:cNvPicPr>
            <a:picLocks noChangeAspect="1"/>
          </p:cNvPicPr>
          <p:nvPr/>
        </p:nvPicPr>
        <p:blipFill>
          <a:blip r:embed="rId7"/>
          <a:stretch>
            <a:fillRect/>
          </a:stretch>
        </p:blipFill>
        <p:spPr>
          <a:xfrm>
            <a:off x="276069" y="2667643"/>
            <a:ext cx="2455334" cy="1005840"/>
          </a:xfrm>
          <a:prstGeom prst="rect">
            <a:avLst/>
          </a:prstGeom>
        </p:spPr>
      </p:pic>
      <p:pic>
        <p:nvPicPr>
          <p:cNvPr id="10" name="Picture 9">
            <a:extLst>
              <a:ext uri="{FF2B5EF4-FFF2-40B4-BE49-F238E27FC236}">
                <a16:creationId xmlns:a16="http://schemas.microsoft.com/office/drawing/2014/main" id="{507FEB79-BFF4-40EC-9E3F-707F16C7D6DA}"/>
              </a:ext>
            </a:extLst>
          </p:cNvPr>
          <p:cNvPicPr>
            <a:picLocks noChangeAspect="1"/>
          </p:cNvPicPr>
          <p:nvPr/>
        </p:nvPicPr>
        <p:blipFill>
          <a:blip r:embed="rId8"/>
          <a:stretch>
            <a:fillRect/>
          </a:stretch>
        </p:blipFill>
        <p:spPr>
          <a:xfrm>
            <a:off x="304799" y="3771442"/>
            <a:ext cx="2354654" cy="1647696"/>
          </a:xfrm>
          <a:prstGeom prst="rect">
            <a:avLst/>
          </a:prstGeom>
        </p:spPr>
      </p:pic>
      <p:pic>
        <p:nvPicPr>
          <p:cNvPr id="5" name="Picture 4">
            <a:extLst>
              <a:ext uri="{FF2B5EF4-FFF2-40B4-BE49-F238E27FC236}">
                <a16:creationId xmlns:a16="http://schemas.microsoft.com/office/drawing/2014/main" id="{0355996D-EE42-41A9-A94F-EA9CC69C9E7A}"/>
              </a:ext>
            </a:extLst>
          </p:cNvPr>
          <p:cNvPicPr>
            <a:picLocks noChangeAspect="1"/>
          </p:cNvPicPr>
          <p:nvPr/>
        </p:nvPicPr>
        <p:blipFill>
          <a:blip r:embed="rId9"/>
          <a:stretch>
            <a:fillRect/>
          </a:stretch>
        </p:blipFill>
        <p:spPr>
          <a:xfrm>
            <a:off x="8444025" y="3395205"/>
            <a:ext cx="3570349" cy="2743200"/>
          </a:xfrm>
          <a:prstGeom prst="rect">
            <a:avLst/>
          </a:prstGeom>
        </p:spPr>
      </p:pic>
      <p:graphicFrame>
        <p:nvGraphicFramePr>
          <p:cNvPr id="13" name="Table 12">
            <a:extLst>
              <a:ext uri="{FF2B5EF4-FFF2-40B4-BE49-F238E27FC236}">
                <a16:creationId xmlns:a16="http://schemas.microsoft.com/office/drawing/2014/main" id="{6CCA793F-7F82-441E-97F7-BBED86298C53}"/>
              </a:ext>
            </a:extLst>
          </p:cNvPr>
          <p:cNvGraphicFramePr>
            <a:graphicFrameLocks noGrp="1"/>
          </p:cNvGraphicFramePr>
          <p:nvPr>
            <p:extLst>
              <p:ext uri="{D42A27DB-BD31-4B8C-83A1-F6EECF244321}">
                <p14:modId xmlns:p14="http://schemas.microsoft.com/office/powerpoint/2010/main" val="2559103821"/>
              </p:ext>
            </p:extLst>
          </p:nvPr>
        </p:nvGraphicFramePr>
        <p:xfrm>
          <a:off x="3870861" y="4048022"/>
          <a:ext cx="3764869" cy="1102614"/>
        </p:xfrm>
        <a:graphic>
          <a:graphicData uri="http://schemas.openxmlformats.org/drawingml/2006/table">
            <a:tbl>
              <a:tblPr firstRow="1" bandRow="1">
                <a:tableStyleId>{073A0DAA-6AF3-43AB-8588-CEC1D06C72B9}</a:tableStyleId>
              </a:tblPr>
              <a:tblGrid>
                <a:gridCol w="1767939">
                  <a:extLst>
                    <a:ext uri="{9D8B030D-6E8A-4147-A177-3AD203B41FA5}">
                      <a16:colId xmlns:a16="http://schemas.microsoft.com/office/drawing/2014/main" val="3107131157"/>
                    </a:ext>
                  </a:extLst>
                </a:gridCol>
                <a:gridCol w="1996930">
                  <a:extLst>
                    <a:ext uri="{9D8B030D-6E8A-4147-A177-3AD203B41FA5}">
                      <a16:colId xmlns:a16="http://schemas.microsoft.com/office/drawing/2014/main" val="2405985629"/>
                    </a:ext>
                  </a:extLst>
                </a:gridCol>
              </a:tblGrid>
              <a:tr h="370840">
                <a:tc>
                  <a:txBody>
                    <a:bodyPr/>
                    <a:lstStyle/>
                    <a:p>
                      <a:pPr algn="ctr"/>
                      <a:r>
                        <a:rPr lang="en-US" dirty="0"/>
                        <a:t>Additive</a:t>
                      </a:r>
                    </a:p>
                  </a:txBody>
                  <a:tcPr/>
                </a:tc>
                <a:tc>
                  <a:txBody>
                    <a:bodyPr/>
                    <a:lstStyle/>
                    <a:p>
                      <a:pPr algn="ctr"/>
                      <a:r>
                        <a:rPr lang="en-US" dirty="0" err="1"/>
                        <a:t>q</a:t>
                      </a:r>
                      <a:r>
                        <a:rPr lang="en-US" baseline="-25000" dirty="0" err="1"/>
                        <a:t>e</a:t>
                      </a:r>
                      <a:r>
                        <a:rPr lang="en-US" dirty="0"/>
                        <a:t> (mg/g)</a:t>
                      </a:r>
                    </a:p>
                  </a:txBody>
                  <a:tcPr/>
                </a:tc>
                <a:extLst>
                  <a:ext uri="{0D108BD9-81ED-4DB2-BD59-A6C34878D82A}">
                    <a16:rowId xmlns:a16="http://schemas.microsoft.com/office/drawing/2014/main" val="2003354876"/>
                  </a:ext>
                </a:extLst>
              </a:tr>
              <a:tr h="185420">
                <a:tc>
                  <a:txBody>
                    <a:bodyPr/>
                    <a:lstStyle/>
                    <a:p>
                      <a:pPr algn="ctr"/>
                      <a:r>
                        <a:rPr lang="en-US" b="1" dirty="0" err="1"/>
                        <a:t>ENCC</a:t>
                      </a:r>
                      <a:endParaRPr lang="en-US" b="1" dirty="0"/>
                    </a:p>
                  </a:txBody>
                  <a:tcPr/>
                </a:tc>
                <a:tc>
                  <a:txBody>
                    <a:bodyPr/>
                    <a:lstStyle/>
                    <a:p>
                      <a:pPr algn="ctr"/>
                      <a:r>
                        <a:rPr lang="en-US" b="1" dirty="0"/>
                        <a:t>185</a:t>
                      </a:r>
                    </a:p>
                  </a:txBody>
                  <a:tcPr/>
                </a:tc>
                <a:extLst>
                  <a:ext uri="{0D108BD9-81ED-4DB2-BD59-A6C34878D82A}">
                    <a16:rowId xmlns:a16="http://schemas.microsoft.com/office/drawing/2014/main" val="1661455301"/>
                  </a:ext>
                </a:extLst>
              </a:tr>
              <a:tr h="185420">
                <a:tc>
                  <a:txBody>
                    <a:bodyPr/>
                    <a:lstStyle/>
                    <a:p>
                      <a:pPr algn="ctr"/>
                      <a:r>
                        <a:rPr lang="en-US" b="1" dirty="0"/>
                        <a:t>CM-</a:t>
                      </a:r>
                      <a:r>
                        <a:rPr lang="en-US" b="1" dirty="0" err="1"/>
                        <a:t>BNCC</a:t>
                      </a:r>
                      <a:endParaRPr lang="en-US" b="1" dirty="0"/>
                    </a:p>
                  </a:txBody>
                  <a:tcPr/>
                </a:tc>
                <a:tc>
                  <a:txBody>
                    <a:bodyPr/>
                    <a:lstStyle/>
                    <a:p>
                      <a:pPr algn="ctr"/>
                      <a:r>
                        <a:rPr lang="en-US" b="1" dirty="0"/>
                        <a:t>9.7</a:t>
                      </a:r>
                    </a:p>
                  </a:txBody>
                  <a:tcPr/>
                </a:tc>
                <a:extLst>
                  <a:ext uri="{0D108BD9-81ED-4DB2-BD59-A6C34878D82A}">
                    <a16:rowId xmlns:a16="http://schemas.microsoft.com/office/drawing/2014/main" val="1866119311"/>
                  </a:ext>
                </a:extLst>
              </a:tr>
            </a:tbl>
          </a:graphicData>
        </a:graphic>
      </p:graphicFrame>
      <p:graphicFrame>
        <p:nvGraphicFramePr>
          <p:cNvPr id="12" name="Table 11">
            <a:extLst>
              <a:ext uri="{FF2B5EF4-FFF2-40B4-BE49-F238E27FC236}">
                <a16:creationId xmlns:a16="http://schemas.microsoft.com/office/drawing/2014/main" id="{F31E1EEB-DFCF-419F-90B8-1740B3F0AB88}"/>
              </a:ext>
            </a:extLst>
          </p:cNvPr>
          <p:cNvGraphicFramePr>
            <a:graphicFrameLocks noGrp="1"/>
          </p:cNvGraphicFramePr>
          <p:nvPr>
            <p:extLst>
              <p:ext uri="{D42A27DB-BD31-4B8C-83A1-F6EECF244321}">
                <p14:modId xmlns:p14="http://schemas.microsoft.com/office/powerpoint/2010/main" val="2563457724"/>
              </p:ext>
            </p:extLst>
          </p:nvPr>
        </p:nvGraphicFramePr>
        <p:xfrm>
          <a:off x="3870860" y="5164646"/>
          <a:ext cx="3764871" cy="365887"/>
        </p:xfrm>
        <a:graphic>
          <a:graphicData uri="http://schemas.openxmlformats.org/drawingml/2006/table">
            <a:tbl>
              <a:tblPr firstRow="1" bandRow="1">
                <a:tableStyleId>{073A0DAA-6AF3-43AB-8588-CEC1D06C72B9}</a:tableStyleId>
              </a:tblPr>
              <a:tblGrid>
                <a:gridCol w="1767940">
                  <a:extLst>
                    <a:ext uri="{9D8B030D-6E8A-4147-A177-3AD203B41FA5}">
                      <a16:colId xmlns:a16="http://schemas.microsoft.com/office/drawing/2014/main" val="4053928971"/>
                    </a:ext>
                  </a:extLst>
                </a:gridCol>
                <a:gridCol w="1996931">
                  <a:extLst>
                    <a:ext uri="{9D8B030D-6E8A-4147-A177-3AD203B41FA5}">
                      <a16:colId xmlns:a16="http://schemas.microsoft.com/office/drawing/2014/main" val="758298931"/>
                    </a:ext>
                  </a:extLst>
                </a:gridCol>
              </a:tblGrid>
              <a:tr h="185420">
                <a:tc>
                  <a:txBody>
                    <a:bodyPr/>
                    <a:lstStyle/>
                    <a:p>
                      <a:pPr algn="ctr"/>
                      <a:r>
                        <a:rPr lang="en-US" b="1" dirty="0"/>
                        <a:t>Activated C</a:t>
                      </a:r>
                    </a:p>
                  </a:txBody>
                  <a:tcPr/>
                </a:tc>
                <a:tc>
                  <a:txBody>
                    <a:bodyPr/>
                    <a:lstStyle/>
                    <a:p>
                      <a:pPr algn="ctr"/>
                      <a:r>
                        <a:rPr lang="en-US" b="1" dirty="0"/>
                        <a:t>4.4</a:t>
                      </a:r>
                    </a:p>
                  </a:txBody>
                  <a:tcPr/>
                </a:tc>
                <a:extLst>
                  <a:ext uri="{0D108BD9-81ED-4DB2-BD59-A6C34878D82A}">
                    <a16:rowId xmlns:a16="http://schemas.microsoft.com/office/drawing/2014/main" val="150910127"/>
                  </a:ext>
                </a:extLst>
              </a:tr>
            </a:tbl>
          </a:graphicData>
        </a:graphic>
      </p:graphicFrame>
      <p:sp>
        <p:nvSpPr>
          <p:cNvPr id="15" name="TextBox 14">
            <a:extLst>
              <a:ext uri="{FF2B5EF4-FFF2-40B4-BE49-F238E27FC236}">
                <a16:creationId xmlns:a16="http://schemas.microsoft.com/office/drawing/2014/main" id="{73E94599-4DCF-4B34-BBE4-A2DE1DE62913}"/>
              </a:ext>
            </a:extLst>
          </p:cNvPr>
          <p:cNvSpPr txBox="1"/>
          <p:nvPr/>
        </p:nvSpPr>
        <p:spPr>
          <a:xfrm>
            <a:off x="366473" y="2429792"/>
            <a:ext cx="63991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Lead</a:t>
            </a:r>
          </a:p>
        </p:txBody>
      </p:sp>
      <p:sp>
        <p:nvSpPr>
          <p:cNvPr id="16" name="TextBox 15">
            <a:extLst>
              <a:ext uri="{FF2B5EF4-FFF2-40B4-BE49-F238E27FC236}">
                <a16:creationId xmlns:a16="http://schemas.microsoft.com/office/drawing/2014/main" id="{1993A0DA-35FE-4586-BD1F-C4BEBED6B29A}"/>
              </a:ext>
            </a:extLst>
          </p:cNvPr>
          <p:cNvSpPr txBox="1"/>
          <p:nvPr/>
        </p:nvSpPr>
        <p:spPr>
          <a:xfrm>
            <a:off x="1096466" y="2424010"/>
            <a:ext cx="85632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Copper</a:t>
            </a:r>
          </a:p>
        </p:txBody>
      </p:sp>
      <p:sp>
        <p:nvSpPr>
          <p:cNvPr id="18" name="TextBox 17">
            <a:extLst>
              <a:ext uri="{FF2B5EF4-FFF2-40B4-BE49-F238E27FC236}">
                <a16:creationId xmlns:a16="http://schemas.microsoft.com/office/drawing/2014/main" id="{A6DFA90F-D676-4C3C-AA38-80B0EFFC8085}"/>
              </a:ext>
            </a:extLst>
          </p:cNvPr>
          <p:cNvSpPr txBox="1"/>
          <p:nvPr/>
        </p:nvSpPr>
        <p:spPr>
          <a:xfrm>
            <a:off x="1927221" y="2429792"/>
            <a:ext cx="92685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Mercury</a:t>
            </a:r>
          </a:p>
        </p:txBody>
      </p:sp>
      <p:sp>
        <p:nvSpPr>
          <p:cNvPr id="19" name="TextBox 18">
            <a:extLst>
              <a:ext uri="{FF2B5EF4-FFF2-40B4-BE49-F238E27FC236}">
                <a16:creationId xmlns:a16="http://schemas.microsoft.com/office/drawing/2014/main" id="{57686EA8-28B3-46BD-A34D-23C54B3E364F}"/>
              </a:ext>
            </a:extLst>
          </p:cNvPr>
          <p:cNvSpPr txBox="1"/>
          <p:nvPr/>
        </p:nvSpPr>
        <p:spPr>
          <a:xfrm>
            <a:off x="1808331" y="3499458"/>
            <a:ext cx="106150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Cadmium</a:t>
            </a:r>
          </a:p>
        </p:txBody>
      </p:sp>
      <p:sp>
        <p:nvSpPr>
          <p:cNvPr id="20" name="TextBox 19">
            <a:extLst>
              <a:ext uri="{FF2B5EF4-FFF2-40B4-BE49-F238E27FC236}">
                <a16:creationId xmlns:a16="http://schemas.microsoft.com/office/drawing/2014/main" id="{DF84FC1C-4028-46BE-8481-70E09C675B44}"/>
              </a:ext>
            </a:extLst>
          </p:cNvPr>
          <p:cNvSpPr txBox="1"/>
          <p:nvPr/>
        </p:nvSpPr>
        <p:spPr>
          <a:xfrm>
            <a:off x="138847" y="3432888"/>
            <a:ext cx="86754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Arsenic</a:t>
            </a:r>
          </a:p>
        </p:txBody>
      </p:sp>
      <p:sp>
        <p:nvSpPr>
          <p:cNvPr id="14" name="Rectangle 13">
            <a:extLst>
              <a:ext uri="{FF2B5EF4-FFF2-40B4-BE49-F238E27FC236}">
                <a16:creationId xmlns:a16="http://schemas.microsoft.com/office/drawing/2014/main" id="{00AF6668-8519-4025-A1D2-DBF52D0E9D8E}"/>
              </a:ext>
            </a:extLst>
          </p:cNvPr>
          <p:cNvSpPr/>
          <p:nvPr/>
        </p:nvSpPr>
        <p:spPr>
          <a:xfrm>
            <a:off x="649205" y="2836920"/>
            <a:ext cx="198734" cy="9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D5EF98F-CDC1-4B8E-BC32-57C884F5E82E}"/>
              </a:ext>
            </a:extLst>
          </p:cNvPr>
          <p:cNvSpPr/>
          <p:nvPr/>
        </p:nvSpPr>
        <p:spPr>
          <a:xfrm>
            <a:off x="1331539" y="2795693"/>
            <a:ext cx="297689" cy="9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20BBA7C-6C3D-4FDC-8A7A-6C1DB947A202}"/>
              </a:ext>
            </a:extLst>
          </p:cNvPr>
          <p:cNvSpPr/>
          <p:nvPr/>
        </p:nvSpPr>
        <p:spPr>
          <a:xfrm>
            <a:off x="2213415" y="2795693"/>
            <a:ext cx="301185" cy="9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93EDDC-3B1A-4EB9-AE60-5CFAFE7AA0DB}"/>
              </a:ext>
            </a:extLst>
          </p:cNvPr>
          <p:cNvSpPr/>
          <p:nvPr/>
        </p:nvSpPr>
        <p:spPr>
          <a:xfrm>
            <a:off x="1997581" y="3467573"/>
            <a:ext cx="301185" cy="104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8478ED-0FDE-434B-9A10-C90CBB41A3CE}"/>
              </a:ext>
            </a:extLst>
          </p:cNvPr>
          <p:cNvSpPr/>
          <p:nvPr/>
        </p:nvSpPr>
        <p:spPr>
          <a:xfrm>
            <a:off x="1252541" y="3432888"/>
            <a:ext cx="261628" cy="138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9ADBC38C-9CD0-49F1-8203-95FDEC1641A3}"/>
              </a:ext>
            </a:extLst>
          </p:cNvPr>
          <p:cNvSpPr>
            <a:spLocks noGrp="1"/>
          </p:cNvSpPr>
          <p:nvPr>
            <p:ph type="title"/>
          </p:nvPr>
        </p:nvSpPr>
        <p:spPr>
          <a:xfrm>
            <a:off x="0" y="4553"/>
            <a:ext cx="12191999" cy="783181"/>
          </a:xfrm>
        </p:spPr>
        <p:txBody>
          <a:bodyPr>
            <a:noAutofit/>
          </a:bodyPr>
          <a:lstStyle/>
          <a:p>
            <a:r>
              <a:rPr lang="en-US" sz="4000" b="1" dirty="0"/>
              <a:t>Part IV: Water remediation</a:t>
            </a:r>
          </a:p>
        </p:txBody>
      </p:sp>
      <p:sp>
        <p:nvSpPr>
          <p:cNvPr id="29" name="Rectangle 28">
            <a:extLst>
              <a:ext uri="{FF2B5EF4-FFF2-40B4-BE49-F238E27FC236}">
                <a16:creationId xmlns:a16="http://schemas.microsoft.com/office/drawing/2014/main" id="{EA4851B2-575B-4A17-B472-F3328EB7CF6C}"/>
              </a:ext>
            </a:extLst>
          </p:cNvPr>
          <p:cNvSpPr/>
          <p:nvPr/>
        </p:nvSpPr>
        <p:spPr>
          <a:xfrm>
            <a:off x="474318" y="5864421"/>
            <a:ext cx="4370270"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ACS Applied Materials &amp; Interfaces (2015)</a:t>
            </a:r>
            <a:endParaRPr lang="en-US" sz="1400" dirty="0"/>
          </a:p>
        </p:txBody>
      </p:sp>
      <p:sp>
        <p:nvSpPr>
          <p:cNvPr id="11" name="Oval 10">
            <a:extLst>
              <a:ext uri="{FF2B5EF4-FFF2-40B4-BE49-F238E27FC236}">
                <a16:creationId xmlns:a16="http://schemas.microsoft.com/office/drawing/2014/main" id="{171FB99A-AE1F-45FE-977B-9DF0472BDF16}"/>
              </a:ext>
            </a:extLst>
          </p:cNvPr>
          <p:cNvSpPr/>
          <p:nvPr/>
        </p:nvSpPr>
        <p:spPr>
          <a:xfrm>
            <a:off x="7917180" y="2762564"/>
            <a:ext cx="152400" cy="131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6509A461-9ADB-4BAD-BB8D-285F1A8DCECA}"/>
              </a:ext>
            </a:extLst>
          </p:cNvPr>
          <p:cNvCxnSpPr>
            <a:cxnSpLocks/>
          </p:cNvCxnSpPr>
          <p:nvPr/>
        </p:nvCxnSpPr>
        <p:spPr>
          <a:xfrm flipV="1">
            <a:off x="8022062" y="2529541"/>
            <a:ext cx="631918" cy="276204"/>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1274703E-C11E-41BF-A63E-E7D2AB8778B2}"/>
              </a:ext>
            </a:extLst>
          </p:cNvPr>
          <p:cNvSpPr/>
          <p:nvPr/>
        </p:nvSpPr>
        <p:spPr>
          <a:xfrm>
            <a:off x="7922132" y="3673483"/>
            <a:ext cx="137702" cy="1118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5FEE97A-0F46-4F26-832F-C639D8147E06}"/>
              </a:ext>
            </a:extLst>
          </p:cNvPr>
          <p:cNvCxnSpPr>
            <a:cxnSpLocks/>
          </p:cNvCxnSpPr>
          <p:nvPr/>
        </p:nvCxnSpPr>
        <p:spPr>
          <a:xfrm>
            <a:off x="7971933" y="3687881"/>
            <a:ext cx="776969" cy="1462755"/>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F13DBD3-104D-4F32-8A8D-1B1424078B7A}"/>
              </a:ext>
            </a:extLst>
          </p:cNvPr>
          <p:cNvCxnSpPr/>
          <p:nvPr/>
        </p:nvCxnSpPr>
        <p:spPr>
          <a:xfrm flipH="1">
            <a:off x="8915400" y="4595290"/>
            <a:ext cx="2590800" cy="823848"/>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12124A3-0A33-469D-8B0B-EA842F5F10E6}"/>
              </a:ext>
            </a:extLst>
          </p:cNvPr>
          <p:cNvSpPr txBox="1"/>
          <p:nvPr/>
        </p:nvSpPr>
        <p:spPr>
          <a:xfrm rot="20534258">
            <a:off x="9863706" y="4943420"/>
            <a:ext cx="1035861" cy="369332"/>
          </a:xfrm>
          <a:prstGeom prst="rect">
            <a:avLst/>
          </a:prstGeom>
          <a:noFill/>
        </p:spPr>
        <p:txBody>
          <a:bodyPr wrap="none" rtlCol="0">
            <a:spAutoFit/>
          </a:bodyPr>
          <a:lstStyle/>
          <a:p>
            <a:r>
              <a:rPr lang="en-US" b="1" i="1" dirty="0">
                <a:solidFill>
                  <a:srgbClr val="FFFF00"/>
                </a:solidFill>
              </a:rPr>
              <a:t>O</a:t>
            </a:r>
            <a:r>
              <a:rPr lang="en-US" b="1" dirty="0">
                <a:solidFill>
                  <a:srgbClr val="FFFF00"/>
                </a:solidFill>
              </a:rPr>
              <a:t> (1 </a:t>
            </a:r>
            <a:r>
              <a:rPr lang="en-US" b="1" dirty="0">
                <a:solidFill>
                  <a:srgbClr val="FFFF00"/>
                </a:solidFill>
                <a:latin typeface="Times New Roman" panose="02020603050405020304" pitchFamily="18" charset="0"/>
                <a:cs typeface="Times New Roman" panose="02020603050405020304" pitchFamily="18" charset="0"/>
              </a:rPr>
              <a:t>µm)</a:t>
            </a:r>
            <a:endParaRPr lang="en-US" b="1" dirty="0">
              <a:solidFill>
                <a:srgbClr val="FFFF00"/>
              </a:solidFill>
            </a:endParaRPr>
          </a:p>
        </p:txBody>
      </p:sp>
      <p:cxnSp>
        <p:nvCxnSpPr>
          <p:cNvPr id="49" name="Straight Arrow Connector 48">
            <a:extLst>
              <a:ext uri="{FF2B5EF4-FFF2-40B4-BE49-F238E27FC236}">
                <a16:creationId xmlns:a16="http://schemas.microsoft.com/office/drawing/2014/main" id="{ADC12DDE-67A1-44A6-8B5F-3A0E80A3E9C9}"/>
              </a:ext>
            </a:extLst>
          </p:cNvPr>
          <p:cNvCxnSpPr>
            <a:cxnSpLocks/>
          </p:cNvCxnSpPr>
          <p:nvPr/>
        </p:nvCxnSpPr>
        <p:spPr>
          <a:xfrm>
            <a:off x="9650710" y="2424010"/>
            <a:ext cx="228536" cy="551098"/>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CA86C4D-139C-4191-A168-DCDE86F6E2FA}"/>
              </a:ext>
            </a:extLst>
          </p:cNvPr>
          <p:cNvSpPr txBox="1"/>
          <p:nvPr/>
        </p:nvSpPr>
        <p:spPr>
          <a:xfrm>
            <a:off x="9081682" y="2893652"/>
            <a:ext cx="1265090" cy="369332"/>
          </a:xfrm>
          <a:prstGeom prst="rect">
            <a:avLst/>
          </a:prstGeom>
          <a:noFill/>
        </p:spPr>
        <p:txBody>
          <a:bodyPr wrap="none" rtlCol="0">
            <a:spAutoFit/>
          </a:bodyPr>
          <a:lstStyle/>
          <a:p>
            <a:r>
              <a:rPr lang="en-US" b="1" i="1" dirty="0">
                <a:solidFill>
                  <a:srgbClr val="FFFF00"/>
                </a:solidFill>
              </a:rPr>
              <a:t>O</a:t>
            </a:r>
            <a:r>
              <a:rPr lang="en-US" b="1" dirty="0">
                <a:solidFill>
                  <a:srgbClr val="FFFF00"/>
                </a:solidFill>
              </a:rPr>
              <a:t> (</a:t>
            </a:r>
            <a:r>
              <a:rPr lang="en-US" b="1" dirty="0">
                <a:solidFill>
                  <a:srgbClr val="FFFF00"/>
                </a:solidFill>
                <a:latin typeface="Times New Roman" panose="02020603050405020304" pitchFamily="18" charset="0"/>
                <a:cs typeface="Times New Roman" panose="02020603050405020304" pitchFamily="18" charset="0"/>
              </a:rPr>
              <a:t>100 nm)</a:t>
            </a:r>
            <a:endParaRPr lang="en-US" b="1" dirty="0">
              <a:solidFill>
                <a:srgbClr val="FFFF00"/>
              </a:solidFill>
            </a:endParaRPr>
          </a:p>
        </p:txBody>
      </p:sp>
    </p:spTree>
    <p:extLst>
      <p:ext uri="{BB962C8B-B14F-4D97-AF65-F5344CB8AC3E}">
        <p14:creationId xmlns:p14="http://schemas.microsoft.com/office/powerpoint/2010/main" val="426855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165016" y="6537911"/>
            <a:ext cx="2844800" cy="365125"/>
          </a:xfrm>
        </p:spPr>
        <p:txBody>
          <a:bodyPr/>
          <a:lstStyle/>
          <a:p>
            <a:fld id="{B6F15528-21DE-4FAA-801E-634DDDAF4B2B}" type="slidenum">
              <a:rPr lang="en-US" smtClean="0"/>
              <a:pPr/>
              <a:t>39</a:t>
            </a:fld>
            <a:endParaRPr lang="en-US" dirty="0"/>
          </a:p>
        </p:txBody>
      </p:sp>
      <p:sp>
        <p:nvSpPr>
          <p:cNvPr id="28" name="Title 1">
            <a:extLst>
              <a:ext uri="{FF2B5EF4-FFF2-40B4-BE49-F238E27FC236}">
                <a16:creationId xmlns:a16="http://schemas.microsoft.com/office/drawing/2014/main" id="{9ADBC38C-9CD0-49F1-8203-95FDEC1641A3}"/>
              </a:ext>
            </a:extLst>
          </p:cNvPr>
          <p:cNvSpPr>
            <a:spLocks noGrp="1"/>
          </p:cNvSpPr>
          <p:nvPr>
            <p:ph type="title"/>
          </p:nvPr>
        </p:nvSpPr>
        <p:spPr>
          <a:xfrm>
            <a:off x="0" y="4553"/>
            <a:ext cx="12191999" cy="783181"/>
          </a:xfrm>
        </p:spPr>
        <p:txBody>
          <a:bodyPr>
            <a:noAutofit/>
          </a:bodyPr>
          <a:lstStyle/>
          <a:p>
            <a:r>
              <a:rPr lang="en-US" sz="4000" b="1" dirty="0"/>
              <a:t>Dye removal using hairy nanocellulose-based foams</a:t>
            </a:r>
            <a:endParaRPr lang="en-US" sz="4000" b="1" baseline="-25000" dirty="0"/>
          </a:p>
        </p:txBody>
      </p:sp>
      <p:sp>
        <p:nvSpPr>
          <p:cNvPr id="29" name="Rectangle 28">
            <a:extLst>
              <a:ext uri="{FF2B5EF4-FFF2-40B4-BE49-F238E27FC236}">
                <a16:creationId xmlns:a16="http://schemas.microsoft.com/office/drawing/2014/main" id="{EA4851B2-575B-4A17-B472-F3328EB7CF6C}"/>
              </a:ext>
            </a:extLst>
          </p:cNvPr>
          <p:cNvSpPr/>
          <p:nvPr/>
        </p:nvSpPr>
        <p:spPr>
          <a:xfrm>
            <a:off x="-381000" y="5898044"/>
            <a:ext cx="4370270" cy="307777"/>
          </a:xfrm>
          <a:prstGeom prst="rect">
            <a:avLst/>
          </a:prstGeom>
        </p:spPr>
        <p:txBody>
          <a:bodyPr wrap="square">
            <a:spAutoFit/>
          </a:bodyPr>
          <a:lstStyle/>
          <a:p>
            <a:pPr algn="ctr"/>
            <a:r>
              <a:rPr lang="fr-FR" sz="1400" dirty="0"/>
              <a:t>Yang et al., Langmuir</a:t>
            </a:r>
            <a:r>
              <a:rPr lang="en-US" sz="1400" dirty="0">
                <a:cs typeface="Arial" panose="020B0604020202020204" pitchFamily="34" charset="0"/>
              </a:rPr>
              <a:t> (2016)</a:t>
            </a:r>
            <a:endParaRPr lang="en-US" sz="1400" dirty="0"/>
          </a:p>
        </p:txBody>
      </p:sp>
      <p:pic>
        <p:nvPicPr>
          <p:cNvPr id="30" name="Picture 29">
            <a:extLst>
              <a:ext uri="{FF2B5EF4-FFF2-40B4-BE49-F238E27FC236}">
                <a16:creationId xmlns:a16="http://schemas.microsoft.com/office/drawing/2014/main" id="{EFA2CCDF-78A2-4A75-A8DA-E13DA16CF420}"/>
              </a:ext>
            </a:extLst>
          </p:cNvPr>
          <p:cNvPicPr>
            <a:picLocks noChangeAspect="1"/>
          </p:cNvPicPr>
          <p:nvPr/>
        </p:nvPicPr>
        <p:blipFill>
          <a:blip r:embed="rId3"/>
          <a:stretch>
            <a:fillRect/>
          </a:stretch>
        </p:blipFill>
        <p:spPr>
          <a:xfrm>
            <a:off x="914400" y="693715"/>
            <a:ext cx="4360514" cy="2194560"/>
          </a:xfrm>
          <a:prstGeom prst="rect">
            <a:avLst/>
          </a:prstGeom>
        </p:spPr>
      </p:pic>
      <p:pic>
        <p:nvPicPr>
          <p:cNvPr id="32" name="Picture 31">
            <a:extLst>
              <a:ext uri="{FF2B5EF4-FFF2-40B4-BE49-F238E27FC236}">
                <a16:creationId xmlns:a16="http://schemas.microsoft.com/office/drawing/2014/main" id="{A729FA30-5689-4528-B787-1999354BC6AD}"/>
              </a:ext>
            </a:extLst>
          </p:cNvPr>
          <p:cNvPicPr>
            <a:picLocks noChangeAspect="1"/>
          </p:cNvPicPr>
          <p:nvPr/>
        </p:nvPicPr>
        <p:blipFill>
          <a:blip r:embed="rId4"/>
          <a:stretch>
            <a:fillRect/>
          </a:stretch>
        </p:blipFill>
        <p:spPr>
          <a:xfrm>
            <a:off x="798305" y="2961344"/>
            <a:ext cx="5146659" cy="3017520"/>
          </a:xfrm>
          <a:prstGeom prst="rect">
            <a:avLst/>
          </a:prstGeom>
        </p:spPr>
      </p:pic>
      <p:pic>
        <p:nvPicPr>
          <p:cNvPr id="35" name="Picture 34">
            <a:extLst>
              <a:ext uri="{FF2B5EF4-FFF2-40B4-BE49-F238E27FC236}">
                <a16:creationId xmlns:a16="http://schemas.microsoft.com/office/drawing/2014/main" id="{B872048D-B645-462D-849D-37A740B1E39C}"/>
              </a:ext>
            </a:extLst>
          </p:cNvPr>
          <p:cNvPicPr>
            <a:picLocks noChangeAspect="1"/>
          </p:cNvPicPr>
          <p:nvPr/>
        </p:nvPicPr>
        <p:blipFill>
          <a:blip r:embed="rId5"/>
          <a:stretch>
            <a:fillRect/>
          </a:stretch>
        </p:blipFill>
        <p:spPr>
          <a:xfrm>
            <a:off x="6095999" y="1961046"/>
            <a:ext cx="5768156" cy="3017520"/>
          </a:xfrm>
          <a:prstGeom prst="rect">
            <a:avLst/>
          </a:prstGeom>
        </p:spPr>
      </p:pic>
    </p:spTree>
    <p:extLst>
      <p:ext uri="{BB962C8B-B14F-4D97-AF65-F5344CB8AC3E}">
        <p14:creationId xmlns:p14="http://schemas.microsoft.com/office/powerpoint/2010/main" val="1438454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990601" y="4029203"/>
            <a:ext cx="259108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dirty="0">
                <a:solidFill>
                  <a:schemeClr val="tx1">
                    <a:lumMod val="75000"/>
                    <a:lumOff val="25000"/>
                  </a:schemeClr>
                </a:solidFill>
                <a:ea typeface="Open Sans Light" panose="020B0306030504020204" pitchFamily="34" charset="0"/>
                <a:cs typeface="Open Sans Light" panose="020B0306030504020204" pitchFamily="34" charset="0"/>
              </a:rPr>
              <a:t>Mike  </a:t>
            </a:r>
          </a:p>
          <a:p>
            <a:pPr algn="ctr" eaLnBrk="1" hangingPunct="1">
              <a:spcBef>
                <a:spcPct val="0"/>
              </a:spcBef>
              <a:buFontTx/>
              <a:buNone/>
            </a:pPr>
            <a:r>
              <a:rPr lang="en-US" altLang="en-US" sz="2400" dirty="0">
                <a:solidFill>
                  <a:schemeClr val="tx1">
                    <a:lumMod val="75000"/>
                    <a:lumOff val="25000"/>
                  </a:schemeClr>
                </a:solidFill>
                <a:ea typeface="Open Sans Light" panose="020B0306030504020204" pitchFamily="34" charset="0"/>
                <a:cs typeface="Open Sans Light" panose="020B0306030504020204" pitchFamily="34" charset="0"/>
              </a:rPr>
              <a:t>Lesiecki, host</a:t>
            </a:r>
          </a:p>
        </p:txBody>
      </p:sp>
      <p:pic>
        <p:nvPicPr>
          <p:cNvPr id="21" name="Picture 4" descr="Mike Lesiecki"/>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26716" y="1484472"/>
            <a:ext cx="1834973" cy="2446630"/>
          </a:xfrm>
          <a:prstGeom prst="rect">
            <a:avLst/>
          </a:prstGeom>
          <a:noFill/>
          <a:ln w="9525">
            <a:solidFill>
              <a:srgbClr val="E2E1DC"/>
            </a:solidFill>
          </a:ln>
          <a:extLst>
            <a:ext uri="{909E8E84-426E-40dd-AFC4-6F175D3DCCD1}">
              <a14:hiddenFill xmlns:a14="http://schemas.microsoft.com/office/drawing/2010/main" xmlns="">
                <a:solidFill>
                  <a:srgbClr val="FFFFFF"/>
                </a:solidFill>
              </a14:hiddenFill>
            </a:ext>
          </a:extLst>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5376" y="4695720"/>
            <a:ext cx="1834973" cy="1417934"/>
          </a:xfrm>
          <a:prstGeom prst="rect">
            <a:avLst/>
          </a:prstGeom>
        </p:spPr>
      </p:pic>
      <p:sp>
        <p:nvSpPr>
          <p:cNvPr id="5" name="TextBox 4"/>
          <p:cNvSpPr txBox="1"/>
          <p:nvPr/>
        </p:nvSpPr>
        <p:spPr>
          <a:xfrm>
            <a:off x="5229483" y="4476570"/>
            <a:ext cx="2893605" cy="369332"/>
          </a:xfrm>
          <a:prstGeom prst="rect">
            <a:avLst/>
          </a:prstGeom>
          <a:noFill/>
        </p:spPr>
        <p:txBody>
          <a:bodyPr wrap="square" rtlCol="0">
            <a:spAutoFit/>
          </a:bodyPr>
          <a:lstStyle/>
          <a:p>
            <a:endParaRPr lang="en-US" dirty="0"/>
          </a:p>
        </p:txBody>
      </p:sp>
      <p:sp>
        <p:nvSpPr>
          <p:cNvPr id="14" name="TextBox 13"/>
          <p:cNvSpPr txBox="1">
            <a:spLocks noChangeArrowheads="1"/>
          </p:cNvSpPr>
          <p:nvPr/>
        </p:nvSpPr>
        <p:spPr bwMode="auto">
          <a:xfrm>
            <a:off x="3844985" y="4162143"/>
            <a:ext cx="3352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sz="2400" dirty="0"/>
              <a:t>Robert </a:t>
            </a:r>
            <a:r>
              <a:rPr lang="en-US" sz="2400" dirty="0" err="1"/>
              <a:t>Ehrmann</a:t>
            </a:r>
            <a:endParaRPr lang="en-US" sz="2400" dirty="0"/>
          </a:p>
          <a:p>
            <a:pPr algn="ctr" eaLnBrk="1" hangingPunct="1">
              <a:spcBef>
                <a:spcPct val="0"/>
              </a:spcBef>
              <a:buFontTx/>
              <a:buNone/>
            </a:pPr>
            <a:r>
              <a:rPr lang="en-US" altLang="en-US" sz="2400" dirty="0">
                <a:solidFill>
                  <a:schemeClr val="tx1">
                    <a:lumMod val="75000"/>
                    <a:lumOff val="25000"/>
                  </a:schemeClr>
                </a:solidFill>
                <a:ea typeface="Open Sans Light" panose="020B0306030504020204" pitchFamily="34" charset="0"/>
                <a:cs typeface="Open Sans Light" panose="020B0306030504020204" pitchFamily="34" charset="0"/>
              </a:rPr>
              <a:t>NACK Network </a:t>
            </a:r>
          </a:p>
          <a:p>
            <a:pPr algn="ctr" eaLnBrk="1" hangingPunct="1">
              <a:spcBef>
                <a:spcPct val="0"/>
              </a:spcBef>
              <a:buFontTx/>
              <a:buNone/>
            </a:pPr>
            <a:endParaRPr lang="en-US" altLang="en-US" sz="2400" dirty="0">
              <a:solidFill>
                <a:schemeClr val="tx1">
                  <a:lumMod val="75000"/>
                  <a:lumOff val="25000"/>
                </a:schemeClr>
              </a:solidFill>
              <a:ea typeface="Open Sans Light" panose="020B0306030504020204" pitchFamily="34" charset="0"/>
              <a:cs typeface="Open Sans Light" panose="020B0306030504020204" pitchFamily="34" charset="0"/>
            </a:endParaRPr>
          </a:p>
          <a:p>
            <a:pPr algn="ctr" eaLnBrk="1" hangingPunct="1">
              <a:spcBef>
                <a:spcPct val="0"/>
              </a:spcBef>
              <a:buFontTx/>
              <a:buNone/>
            </a:pPr>
            <a:endParaRPr lang="en-US" altLang="en-US" sz="2400" dirty="0">
              <a:solidFill>
                <a:schemeClr val="tx1">
                  <a:lumMod val="75000"/>
                  <a:lumOff val="25000"/>
                </a:schemeClr>
              </a:solidFill>
              <a:ea typeface="Open Sans Light" panose="020B0306030504020204" pitchFamily="34" charset="0"/>
              <a:cs typeface="Open Sans Light" panose="020B0306030504020204" pitchFamily="34" charset="0"/>
            </a:endParaRPr>
          </a:p>
        </p:txBody>
      </p:sp>
      <p:sp>
        <p:nvSpPr>
          <p:cNvPr id="2" name="TextBox 1"/>
          <p:cNvSpPr txBox="1"/>
          <p:nvPr/>
        </p:nvSpPr>
        <p:spPr>
          <a:xfrm>
            <a:off x="2028467" y="502319"/>
            <a:ext cx="4796988" cy="523220"/>
          </a:xfrm>
          <a:prstGeom prst="rect">
            <a:avLst/>
          </a:prstGeom>
          <a:noFill/>
        </p:spPr>
        <p:txBody>
          <a:bodyPr wrap="square" rtlCol="0">
            <a:spAutoFit/>
          </a:bodyPr>
          <a:lstStyle/>
          <a:p>
            <a:r>
              <a:rPr lang="en-US" sz="2800" dirty="0"/>
              <a:t>Introductions</a:t>
            </a:r>
          </a:p>
        </p:txBody>
      </p:sp>
      <p:pic>
        <p:nvPicPr>
          <p:cNvPr id="9" name="Picture 8">
            <a:extLst>
              <a:ext uri="{FF2B5EF4-FFF2-40B4-BE49-F238E27FC236}">
                <a16:creationId xmlns:a16="http://schemas.microsoft.com/office/drawing/2014/main" id="{76D755F5-E6E0-4046-9BDB-22B3BCF84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6256" y="4905254"/>
            <a:ext cx="2648933" cy="1096110"/>
          </a:xfrm>
          <a:prstGeom prst="rect">
            <a:avLst/>
          </a:prstGeom>
        </p:spPr>
      </p:pic>
      <p:pic>
        <p:nvPicPr>
          <p:cNvPr id="8" name="Picture 7">
            <a:extLst>
              <a:ext uri="{FF2B5EF4-FFF2-40B4-BE49-F238E27FC236}">
                <a16:creationId xmlns:a16="http://schemas.microsoft.com/office/drawing/2014/main" id="{D1E69D4B-FF76-384D-B5FF-407E4165B67F}"/>
              </a:ext>
            </a:extLst>
          </p:cNvPr>
          <p:cNvPicPr>
            <a:picLocks noChangeAspect="1"/>
          </p:cNvPicPr>
          <p:nvPr/>
        </p:nvPicPr>
        <p:blipFill>
          <a:blip r:embed="rId6"/>
          <a:stretch>
            <a:fillRect/>
          </a:stretch>
        </p:blipFill>
        <p:spPr>
          <a:xfrm>
            <a:off x="4363500" y="1530213"/>
            <a:ext cx="2016609" cy="2520761"/>
          </a:xfrm>
          <a:prstGeom prst="rect">
            <a:avLst/>
          </a:prstGeom>
        </p:spPr>
      </p:pic>
      <p:pic>
        <p:nvPicPr>
          <p:cNvPr id="12" name="Picture 11">
            <a:extLst>
              <a:ext uri="{FF2B5EF4-FFF2-40B4-BE49-F238E27FC236}">
                <a16:creationId xmlns:a16="http://schemas.microsoft.com/office/drawing/2014/main" id="{F36D190D-FA96-124D-86D1-B62AE7848754}"/>
              </a:ext>
            </a:extLst>
          </p:cNvPr>
          <p:cNvPicPr>
            <a:picLocks noChangeAspect="1"/>
          </p:cNvPicPr>
          <p:nvPr/>
        </p:nvPicPr>
        <p:blipFill>
          <a:blip r:embed="rId7"/>
          <a:stretch>
            <a:fillRect/>
          </a:stretch>
        </p:blipFill>
        <p:spPr>
          <a:xfrm>
            <a:off x="7773696" y="1569210"/>
            <a:ext cx="2459993" cy="2459993"/>
          </a:xfrm>
          <a:prstGeom prst="rect">
            <a:avLst/>
          </a:prstGeom>
        </p:spPr>
      </p:pic>
      <p:sp>
        <p:nvSpPr>
          <p:cNvPr id="13" name="TextBox 12">
            <a:extLst>
              <a:ext uri="{FF2B5EF4-FFF2-40B4-BE49-F238E27FC236}">
                <a16:creationId xmlns:a16="http://schemas.microsoft.com/office/drawing/2014/main" id="{A23C13DC-5C86-5641-981D-5E00710513DC}"/>
              </a:ext>
            </a:extLst>
          </p:cNvPr>
          <p:cNvSpPr txBox="1"/>
          <p:nvPr/>
        </p:nvSpPr>
        <p:spPr>
          <a:xfrm>
            <a:off x="7842421" y="4280221"/>
            <a:ext cx="2385089" cy="830997"/>
          </a:xfrm>
          <a:prstGeom prst="rect">
            <a:avLst/>
          </a:prstGeom>
          <a:noFill/>
        </p:spPr>
        <p:txBody>
          <a:bodyPr wrap="square" rtlCol="0">
            <a:spAutoFit/>
          </a:bodyPr>
          <a:lstStyle/>
          <a:p>
            <a:pPr algn="ctr"/>
            <a:r>
              <a:rPr lang="en-US" sz="2400" dirty="0"/>
              <a:t>Trevor Thornton Professor</a:t>
            </a:r>
          </a:p>
        </p:txBody>
      </p:sp>
      <p:pic>
        <p:nvPicPr>
          <p:cNvPr id="17" name="Picture 16">
            <a:extLst>
              <a:ext uri="{FF2B5EF4-FFF2-40B4-BE49-F238E27FC236}">
                <a16:creationId xmlns:a16="http://schemas.microsoft.com/office/drawing/2014/main" id="{344DE6FF-201C-524A-986F-436CFB4134AC}"/>
              </a:ext>
            </a:extLst>
          </p:cNvPr>
          <p:cNvPicPr>
            <a:picLocks noChangeAspect="1"/>
          </p:cNvPicPr>
          <p:nvPr/>
        </p:nvPicPr>
        <p:blipFill>
          <a:blip r:embed="rId8"/>
          <a:stretch>
            <a:fillRect/>
          </a:stretch>
        </p:blipFill>
        <p:spPr>
          <a:xfrm>
            <a:off x="8042867" y="5111218"/>
            <a:ext cx="1854200" cy="1092200"/>
          </a:xfrm>
          <a:prstGeom prst="rect">
            <a:avLst/>
          </a:prstGeom>
        </p:spPr>
      </p:pic>
    </p:spTree>
    <p:extLst>
      <p:ext uri="{BB962C8B-B14F-4D97-AF65-F5344CB8AC3E}">
        <p14:creationId xmlns:p14="http://schemas.microsoft.com/office/powerpoint/2010/main" val="711354009"/>
      </p:ext>
    </p:extLst>
  </p:cSld>
  <p:clrMapOvr>
    <a:masterClrMapping/>
  </p:clrMapOvr>
  <mc:AlternateContent xmlns:mc="http://schemas.openxmlformats.org/markup-compatibility/2006" xmlns:p14="http://schemas.microsoft.com/office/powerpoint/2010/main">
    <mc:Choice Requires="p14">
      <p:transition spd="slow" p14:dur="2000" advTm="1944"/>
    </mc:Choice>
    <mc:Fallback xmlns="">
      <p:transition spd="slow" advTm="194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7F3C29-000A-4BC8-B5E0-018E121FBC62}"/>
              </a:ext>
            </a:extLst>
          </p:cNvPr>
          <p:cNvSpPr>
            <a:spLocks noGrp="1"/>
          </p:cNvSpPr>
          <p:nvPr>
            <p:ph type="sldNum" sz="quarter" idx="12"/>
          </p:nvPr>
        </p:nvSpPr>
        <p:spPr/>
        <p:txBody>
          <a:bodyPr/>
          <a:lstStyle/>
          <a:p>
            <a:fld id="{B6F15528-21DE-4FAA-801E-634DDDAF4B2B}" type="slidenum">
              <a:rPr lang="en-US" smtClean="0"/>
              <a:pPr/>
              <a:t>40</a:t>
            </a:fld>
            <a:endParaRPr lang="en-US"/>
          </a:p>
        </p:txBody>
      </p:sp>
      <p:pic>
        <p:nvPicPr>
          <p:cNvPr id="5" name="Picture 4">
            <a:extLst>
              <a:ext uri="{FF2B5EF4-FFF2-40B4-BE49-F238E27FC236}">
                <a16:creationId xmlns:a16="http://schemas.microsoft.com/office/drawing/2014/main" id="{79088B6F-DCFA-40B0-BC60-80D4DDD9E5DA}"/>
              </a:ext>
            </a:extLst>
          </p:cNvPr>
          <p:cNvPicPr>
            <a:picLocks noChangeAspect="1"/>
          </p:cNvPicPr>
          <p:nvPr/>
        </p:nvPicPr>
        <p:blipFill>
          <a:blip r:embed="rId2"/>
          <a:stretch>
            <a:fillRect/>
          </a:stretch>
        </p:blipFill>
        <p:spPr>
          <a:xfrm>
            <a:off x="621736" y="685800"/>
            <a:ext cx="10948526" cy="5486400"/>
          </a:xfrm>
          <a:prstGeom prst="rect">
            <a:avLst/>
          </a:prstGeom>
        </p:spPr>
      </p:pic>
      <p:sp>
        <p:nvSpPr>
          <p:cNvPr id="6" name="Title 1">
            <a:extLst>
              <a:ext uri="{FF2B5EF4-FFF2-40B4-BE49-F238E27FC236}">
                <a16:creationId xmlns:a16="http://schemas.microsoft.com/office/drawing/2014/main" id="{9BC002E1-00F9-4116-B823-98B7C747A933}"/>
              </a:ext>
            </a:extLst>
          </p:cNvPr>
          <p:cNvSpPr>
            <a:spLocks noGrp="1"/>
          </p:cNvSpPr>
          <p:nvPr>
            <p:ph type="title"/>
          </p:nvPr>
        </p:nvSpPr>
        <p:spPr>
          <a:xfrm>
            <a:off x="0" y="4553"/>
            <a:ext cx="12191999" cy="783181"/>
          </a:xfrm>
        </p:spPr>
        <p:txBody>
          <a:bodyPr>
            <a:noAutofit/>
          </a:bodyPr>
          <a:lstStyle/>
          <a:p>
            <a:r>
              <a:rPr lang="en-US" sz="4000" b="1" dirty="0"/>
              <a:t>Part V: Reinforcing papers</a:t>
            </a:r>
            <a:endParaRPr lang="en-US" sz="4000" b="1" baseline="-25000" dirty="0"/>
          </a:p>
        </p:txBody>
      </p:sp>
      <p:sp>
        <p:nvSpPr>
          <p:cNvPr id="7" name="Rectangle 6">
            <a:extLst>
              <a:ext uri="{FF2B5EF4-FFF2-40B4-BE49-F238E27FC236}">
                <a16:creationId xmlns:a16="http://schemas.microsoft.com/office/drawing/2014/main" id="{821E21AB-D745-452B-97BC-4AD01590898C}"/>
              </a:ext>
            </a:extLst>
          </p:cNvPr>
          <p:cNvSpPr/>
          <p:nvPr/>
        </p:nvSpPr>
        <p:spPr>
          <a:xfrm>
            <a:off x="474318" y="5864421"/>
            <a:ext cx="4859682"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ACS Applied Nano Materials (2018)</a:t>
            </a:r>
            <a:endParaRPr lang="en-US" sz="1400" dirty="0"/>
          </a:p>
        </p:txBody>
      </p:sp>
    </p:spTree>
    <p:extLst>
      <p:ext uri="{BB962C8B-B14F-4D97-AF65-F5344CB8AC3E}">
        <p14:creationId xmlns:p14="http://schemas.microsoft.com/office/powerpoint/2010/main" val="229588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165016" y="6537911"/>
            <a:ext cx="2844800" cy="365125"/>
          </a:xfrm>
        </p:spPr>
        <p:txBody>
          <a:bodyPr/>
          <a:lstStyle/>
          <a:p>
            <a:fld id="{B6F15528-21DE-4FAA-801E-634DDDAF4B2B}" type="slidenum">
              <a:rPr lang="en-US" smtClean="0"/>
              <a:pPr/>
              <a:t>41</a:t>
            </a:fld>
            <a:endParaRPr lang="en-US" dirty="0"/>
          </a:p>
        </p:txBody>
      </p:sp>
      <p:sp>
        <p:nvSpPr>
          <p:cNvPr id="28" name="Title 1">
            <a:extLst>
              <a:ext uri="{FF2B5EF4-FFF2-40B4-BE49-F238E27FC236}">
                <a16:creationId xmlns:a16="http://schemas.microsoft.com/office/drawing/2014/main" id="{9ADBC38C-9CD0-49F1-8203-95FDEC1641A3}"/>
              </a:ext>
            </a:extLst>
          </p:cNvPr>
          <p:cNvSpPr>
            <a:spLocks noGrp="1"/>
          </p:cNvSpPr>
          <p:nvPr>
            <p:ph type="title"/>
          </p:nvPr>
        </p:nvSpPr>
        <p:spPr>
          <a:xfrm>
            <a:off x="0" y="4553"/>
            <a:ext cx="12191999" cy="783181"/>
          </a:xfrm>
        </p:spPr>
        <p:txBody>
          <a:bodyPr>
            <a:noAutofit/>
          </a:bodyPr>
          <a:lstStyle/>
          <a:p>
            <a:r>
              <a:rPr lang="en-US" sz="4000" b="1" dirty="0"/>
              <a:t>Part V: Antibacterial nanocrystalline cellulose</a:t>
            </a:r>
            <a:endParaRPr lang="en-US" sz="4000" b="1" baseline="-25000" dirty="0"/>
          </a:p>
        </p:txBody>
      </p:sp>
      <p:sp>
        <p:nvSpPr>
          <p:cNvPr id="29" name="Rectangle 28">
            <a:extLst>
              <a:ext uri="{FF2B5EF4-FFF2-40B4-BE49-F238E27FC236}">
                <a16:creationId xmlns:a16="http://schemas.microsoft.com/office/drawing/2014/main" id="{EA4851B2-575B-4A17-B472-F3328EB7CF6C}"/>
              </a:ext>
            </a:extLst>
          </p:cNvPr>
          <p:cNvSpPr/>
          <p:nvPr/>
        </p:nvSpPr>
        <p:spPr>
          <a:xfrm>
            <a:off x="474318" y="5864421"/>
            <a:ext cx="4859682" cy="307777"/>
          </a:xfrm>
          <a:prstGeom prst="rect">
            <a:avLst/>
          </a:prstGeom>
        </p:spPr>
        <p:txBody>
          <a:bodyPr wrap="square">
            <a:spAutoFit/>
          </a:bodyPr>
          <a:lstStyle/>
          <a:p>
            <a:pPr algn="ctr"/>
            <a:r>
              <a:rPr lang="fr-FR" sz="1400" dirty="0" err="1"/>
              <a:t>Tavakolian</a:t>
            </a:r>
            <a:r>
              <a:rPr lang="fr-FR" sz="1400" dirty="0"/>
              <a:t> et al., </a:t>
            </a:r>
            <a:r>
              <a:rPr lang="en-US" sz="1400" dirty="0">
                <a:cs typeface="Arial" panose="020B0604020202020204" pitchFamily="34" charset="0"/>
              </a:rPr>
              <a:t>ACS Applied Materials &amp; Interfaces (2018)</a:t>
            </a:r>
            <a:endParaRPr lang="en-US" sz="1400" dirty="0"/>
          </a:p>
        </p:txBody>
      </p:sp>
      <p:pic>
        <p:nvPicPr>
          <p:cNvPr id="30" name="Picture 29">
            <a:extLst>
              <a:ext uri="{FF2B5EF4-FFF2-40B4-BE49-F238E27FC236}">
                <a16:creationId xmlns:a16="http://schemas.microsoft.com/office/drawing/2014/main" id="{09844B10-5C8D-47F1-8A63-6B1EB4B7A0CB}"/>
              </a:ext>
            </a:extLst>
          </p:cNvPr>
          <p:cNvPicPr>
            <a:picLocks noChangeAspect="1"/>
          </p:cNvPicPr>
          <p:nvPr/>
        </p:nvPicPr>
        <p:blipFill>
          <a:blip r:embed="rId3"/>
          <a:stretch>
            <a:fillRect/>
          </a:stretch>
        </p:blipFill>
        <p:spPr>
          <a:xfrm>
            <a:off x="257174" y="1316302"/>
            <a:ext cx="11677650" cy="4019550"/>
          </a:xfrm>
          <a:prstGeom prst="rect">
            <a:avLst/>
          </a:prstGeom>
        </p:spPr>
      </p:pic>
    </p:spTree>
    <p:extLst>
      <p:ext uri="{BB962C8B-B14F-4D97-AF65-F5344CB8AC3E}">
        <p14:creationId xmlns:p14="http://schemas.microsoft.com/office/powerpoint/2010/main" val="2550589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7F3C29-000A-4BC8-B5E0-018E121FBC62}"/>
              </a:ext>
            </a:extLst>
          </p:cNvPr>
          <p:cNvSpPr>
            <a:spLocks noGrp="1"/>
          </p:cNvSpPr>
          <p:nvPr>
            <p:ph type="sldNum" sz="quarter" idx="12"/>
          </p:nvPr>
        </p:nvSpPr>
        <p:spPr/>
        <p:txBody>
          <a:bodyPr/>
          <a:lstStyle/>
          <a:p>
            <a:fld id="{B6F15528-21DE-4FAA-801E-634DDDAF4B2B}" type="slidenum">
              <a:rPr lang="en-US" smtClean="0"/>
              <a:pPr/>
              <a:t>42</a:t>
            </a:fld>
            <a:endParaRPr lang="en-US"/>
          </a:p>
        </p:txBody>
      </p:sp>
      <p:sp>
        <p:nvSpPr>
          <p:cNvPr id="6" name="Title 1">
            <a:extLst>
              <a:ext uri="{FF2B5EF4-FFF2-40B4-BE49-F238E27FC236}">
                <a16:creationId xmlns:a16="http://schemas.microsoft.com/office/drawing/2014/main" id="{9BC002E1-00F9-4116-B823-98B7C747A933}"/>
              </a:ext>
            </a:extLst>
          </p:cNvPr>
          <p:cNvSpPr>
            <a:spLocks noGrp="1"/>
          </p:cNvSpPr>
          <p:nvPr>
            <p:ph type="title"/>
          </p:nvPr>
        </p:nvSpPr>
        <p:spPr>
          <a:xfrm>
            <a:off x="0" y="4553"/>
            <a:ext cx="12191999" cy="783181"/>
          </a:xfrm>
        </p:spPr>
        <p:txBody>
          <a:bodyPr>
            <a:noAutofit/>
          </a:bodyPr>
          <a:lstStyle/>
          <a:p>
            <a:r>
              <a:rPr lang="en-US" sz="4000" b="1" dirty="0"/>
              <a:t>Part V: Nanocellulose-based humidity switch </a:t>
            </a:r>
            <a:endParaRPr lang="en-US" sz="4000" b="1" baseline="-25000" dirty="0"/>
          </a:p>
        </p:txBody>
      </p:sp>
      <p:pic>
        <p:nvPicPr>
          <p:cNvPr id="2" name="Picture 1">
            <a:extLst>
              <a:ext uri="{FF2B5EF4-FFF2-40B4-BE49-F238E27FC236}">
                <a16:creationId xmlns:a16="http://schemas.microsoft.com/office/drawing/2014/main" id="{EC52CB7D-4368-4216-8BD5-DD04709C54A7}"/>
              </a:ext>
            </a:extLst>
          </p:cNvPr>
          <p:cNvPicPr>
            <a:picLocks noChangeAspect="1"/>
          </p:cNvPicPr>
          <p:nvPr/>
        </p:nvPicPr>
        <p:blipFill>
          <a:blip r:embed="rId2"/>
          <a:stretch>
            <a:fillRect/>
          </a:stretch>
        </p:blipFill>
        <p:spPr>
          <a:xfrm>
            <a:off x="141904" y="1295400"/>
            <a:ext cx="7779222" cy="4419600"/>
          </a:xfrm>
          <a:prstGeom prst="rect">
            <a:avLst/>
          </a:prstGeom>
        </p:spPr>
      </p:pic>
      <p:pic>
        <p:nvPicPr>
          <p:cNvPr id="3" name="Picture 2">
            <a:extLst>
              <a:ext uri="{FF2B5EF4-FFF2-40B4-BE49-F238E27FC236}">
                <a16:creationId xmlns:a16="http://schemas.microsoft.com/office/drawing/2014/main" id="{9A4AB76A-B907-47EE-B588-BA65AFD8CE6F}"/>
              </a:ext>
            </a:extLst>
          </p:cNvPr>
          <p:cNvPicPr>
            <a:picLocks noChangeAspect="1"/>
          </p:cNvPicPr>
          <p:nvPr/>
        </p:nvPicPr>
        <p:blipFill>
          <a:blip r:embed="rId3"/>
          <a:stretch>
            <a:fillRect/>
          </a:stretch>
        </p:blipFill>
        <p:spPr>
          <a:xfrm>
            <a:off x="7917011" y="2154724"/>
            <a:ext cx="4211656" cy="2834640"/>
          </a:xfrm>
          <a:prstGeom prst="rect">
            <a:avLst/>
          </a:prstGeom>
        </p:spPr>
      </p:pic>
      <p:sp>
        <p:nvSpPr>
          <p:cNvPr id="7" name="Rectangle 6">
            <a:extLst>
              <a:ext uri="{FF2B5EF4-FFF2-40B4-BE49-F238E27FC236}">
                <a16:creationId xmlns:a16="http://schemas.microsoft.com/office/drawing/2014/main" id="{18216C7A-9331-48A0-A0B5-D8EEB1B8675B}"/>
              </a:ext>
            </a:extLst>
          </p:cNvPr>
          <p:cNvSpPr/>
          <p:nvPr/>
        </p:nvSpPr>
        <p:spPr>
          <a:xfrm>
            <a:off x="25400" y="5562600"/>
            <a:ext cx="4859682" cy="307777"/>
          </a:xfrm>
          <a:prstGeom prst="rect">
            <a:avLst/>
          </a:prstGeom>
        </p:spPr>
        <p:txBody>
          <a:bodyPr wrap="square">
            <a:spAutoFit/>
          </a:bodyPr>
          <a:lstStyle/>
          <a:p>
            <a:pPr algn="ctr"/>
            <a:r>
              <a:rPr lang="fr-FR" sz="1400" dirty="0"/>
              <a:t>Safari et al., </a:t>
            </a:r>
            <a:r>
              <a:rPr lang="en-US" sz="1400" dirty="0">
                <a:cs typeface="Arial" panose="020B0604020202020204" pitchFamily="34" charset="0"/>
              </a:rPr>
              <a:t>ACS Applied Materials &amp; Interfaces (2016)</a:t>
            </a:r>
            <a:endParaRPr lang="en-US" sz="1400" dirty="0"/>
          </a:p>
        </p:txBody>
      </p:sp>
    </p:spTree>
    <p:extLst>
      <p:ext uri="{BB962C8B-B14F-4D97-AF65-F5344CB8AC3E}">
        <p14:creationId xmlns:p14="http://schemas.microsoft.com/office/powerpoint/2010/main" val="1669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6C924B-540C-44D7-AB49-81C1A82FAC4F}"/>
              </a:ext>
            </a:extLst>
          </p:cNvPr>
          <p:cNvSpPr>
            <a:spLocks noGrp="1"/>
          </p:cNvSpPr>
          <p:nvPr>
            <p:ph type="sldNum" sz="quarter" idx="12"/>
          </p:nvPr>
        </p:nvSpPr>
        <p:spPr/>
        <p:txBody>
          <a:bodyPr/>
          <a:lstStyle/>
          <a:p>
            <a:fld id="{B6F15528-21DE-4FAA-801E-634DDDAF4B2B}" type="slidenum">
              <a:rPr lang="en-US" smtClean="0"/>
              <a:pPr/>
              <a:t>43</a:t>
            </a:fld>
            <a:endParaRPr lang="en-US"/>
          </a:p>
        </p:txBody>
      </p:sp>
      <p:pic>
        <p:nvPicPr>
          <p:cNvPr id="5" name="Picture 4">
            <a:extLst>
              <a:ext uri="{FF2B5EF4-FFF2-40B4-BE49-F238E27FC236}">
                <a16:creationId xmlns:a16="http://schemas.microsoft.com/office/drawing/2014/main" id="{D71C7FF1-C8C7-4FE3-8BBC-09EB1E30C790}"/>
              </a:ext>
            </a:extLst>
          </p:cNvPr>
          <p:cNvPicPr>
            <a:picLocks noChangeAspect="1"/>
          </p:cNvPicPr>
          <p:nvPr/>
        </p:nvPicPr>
        <p:blipFill>
          <a:blip r:embed="rId2"/>
          <a:stretch>
            <a:fillRect/>
          </a:stretch>
        </p:blipFill>
        <p:spPr>
          <a:xfrm>
            <a:off x="609600" y="731520"/>
            <a:ext cx="3598339" cy="5394960"/>
          </a:xfrm>
          <a:prstGeom prst="rect">
            <a:avLst/>
          </a:prstGeom>
        </p:spPr>
      </p:pic>
      <p:sp>
        <p:nvSpPr>
          <p:cNvPr id="6" name="Rectangle 5">
            <a:extLst>
              <a:ext uri="{FF2B5EF4-FFF2-40B4-BE49-F238E27FC236}">
                <a16:creationId xmlns:a16="http://schemas.microsoft.com/office/drawing/2014/main" id="{A2BBB1CB-CA6E-47C5-B10A-7DE3439CBB64}"/>
              </a:ext>
            </a:extLst>
          </p:cNvPr>
          <p:cNvSpPr/>
          <p:nvPr/>
        </p:nvSpPr>
        <p:spPr>
          <a:xfrm>
            <a:off x="457200" y="6202466"/>
            <a:ext cx="3302001" cy="307777"/>
          </a:xfrm>
          <a:prstGeom prst="rect">
            <a:avLst/>
          </a:prstGeom>
        </p:spPr>
        <p:txBody>
          <a:bodyPr wrap="square">
            <a:spAutoFit/>
          </a:bodyPr>
          <a:lstStyle/>
          <a:p>
            <a:pPr algn="ctr"/>
            <a:r>
              <a:rPr lang="fr-FR" sz="1400" dirty="0"/>
              <a:t>Sheikhi et al., </a:t>
            </a:r>
            <a:r>
              <a:rPr lang="en-US" sz="1400" dirty="0">
                <a:cs typeface="Arial" panose="020B0604020202020204" pitchFamily="34" charset="0"/>
              </a:rPr>
              <a:t>Materials Horizons (2017)</a:t>
            </a:r>
            <a:endParaRPr lang="en-US" sz="1400" dirty="0"/>
          </a:p>
        </p:txBody>
      </p:sp>
      <p:pic>
        <p:nvPicPr>
          <p:cNvPr id="7" name="Picture 6">
            <a:extLst>
              <a:ext uri="{FF2B5EF4-FFF2-40B4-BE49-F238E27FC236}">
                <a16:creationId xmlns:a16="http://schemas.microsoft.com/office/drawing/2014/main" id="{7405333D-1219-4747-98D4-CF25978F2AA9}"/>
              </a:ext>
            </a:extLst>
          </p:cNvPr>
          <p:cNvPicPr>
            <a:picLocks noChangeAspect="1"/>
          </p:cNvPicPr>
          <p:nvPr/>
        </p:nvPicPr>
        <p:blipFill>
          <a:blip r:embed="rId3"/>
          <a:stretch>
            <a:fillRect/>
          </a:stretch>
        </p:blipFill>
        <p:spPr>
          <a:xfrm>
            <a:off x="4572000" y="1447800"/>
            <a:ext cx="6120558" cy="4480560"/>
          </a:xfrm>
          <a:prstGeom prst="rect">
            <a:avLst/>
          </a:prstGeom>
        </p:spPr>
      </p:pic>
      <p:sp>
        <p:nvSpPr>
          <p:cNvPr id="8" name="Title 1">
            <a:extLst>
              <a:ext uri="{FF2B5EF4-FFF2-40B4-BE49-F238E27FC236}">
                <a16:creationId xmlns:a16="http://schemas.microsoft.com/office/drawing/2014/main" id="{D29E10DB-388B-4336-9F6A-872CCE55F16F}"/>
              </a:ext>
            </a:extLst>
          </p:cNvPr>
          <p:cNvSpPr>
            <a:spLocks noGrp="1"/>
          </p:cNvSpPr>
          <p:nvPr>
            <p:ph type="title"/>
          </p:nvPr>
        </p:nvSpPr>
        <p:spPr>
          <a:xfrm>
            <a:off x="0" y="59031"/>
            <a:ext cx="12191999" cy="783181"/>
          </a:xfrm>
        </p:spPr>
        <p:txBody>
          <a:bodyPr>
            <a:noAutofit/>
          </a:bodyPr>
          <a:lstStyle/>
          <a:p>
            <a:r>
              <a:rPr lang="en-US" sz="3200" b="1" dirty="0"/>
              <a:t>Part V: Colloidal nano-toolbox for molecularly regulated polymerization</a:t>
            </a:r>
            <a:endParaRPr lang="en-US" sz="3200" b="1" baseline="-25000" dirty="0"/>
          </a:p>
        </p:txBody>
      </p:sp>
    </p:spTree>
    <p:extLst>
      <p:ext uri="{BB962C8B-B14F-4D97-AF65-F5344CB8AC3E}">
        <p14:creationId xmlns:p14="http://schemas.microsoft.com/office/powerpoint/2010/main" val="3456637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F6C7AC-1086-4F69-BC06-DF213489D7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40" t="7942" r="37205" b="67614"/>
          <a:stretch/>
        </p:blipFill>
        <p:spPr>
          <a:xfrm>
            <a:off x="193946" y="1463454"/>
            <a:ext cx="1836502" cy="822960"/>
          </a:xfrm>
          <a:prstGeom prst="rect">
            <a:avLst/>
          </a:prstGeom>
        </p:spPr>
      </p:pic>
      <p:grpSp>
        <p:nvGrpSpPr>
          <p:cNvPr id="7" name="Group 6">
            <a:extLst>
              <a:ext uri="{FF2B5EF4-FFF2-40B4-BE49-F238E27FC236}">
                <a16:creationId xmlns:a16="http://schemas.microsoft.com/office/drawing/2014/main" id="{BCE01174-FB4D-45D1-BAAD-864201DFC1A2}"/>
              </a:ext>
            </a:extLst>
          </p:cNvPr>
          <p:cNvGrpSpPr>
            <a:grpSpLocks noChangeAspect="1"/>
          </p:cNvGrpSpPr>
          <p:nvPr/>
        </p:nvGrpSpPr>
        <p:grpSpPr>
          <a:xfrm>
            <a:off x="10555332" y="133207"/>
            <a:ext cx="782609" cy="1059570"/>
            <a:chOff x="783181" y="1772040"/>
            <a:chExt cx="3756540" cy="5085960"/>
          </a:xfrm>
        </p:grpSpPr>
        <p:sp>
          <p:nvSpPr>
            <p:cNvPr id="8" name="원형: 비어 있음 7">
              <a:extLst>
                <a:ext uri="{FF2B5EF4-FFF2-40B4-BE49-F238E27FC236}">
                  <a16:creationId xmlns:a16="http://schemas.microsoft.com/office/drawing/2014/main" id="{0E137BA6-3BC7-4612-899D-CE6AAC51F1E3}"/>
                </a:ext>
              </a:extLst>
            </p:cNvPr>
            <p:cNvSpPr/>
            <p:nvPr/>
          </p:nvSpPr>
          <p:spPr>
            <a:xfrm>
              <a:off x="919900" y="1772040"/>
              <a:ext cx="3253279" cy="3253279"/>
            </a:xfrm>
            <a:prstGeom prst="donut">
              <a:avLst>
                <a:gd name="adj" fmla="val 1503"/>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nvGrpSpPr>
            <p:cNvPr id="9" name="Group 7">
              <a:extLst>
                <a:ext uri="{FF2B5EF4-FFF2-40B4-BE49-F238E27FC236}">
                  <a16:creationId xmlns:a16="http://schemas.microsoft.com/office/drawing/2014/main" id="{C6DEB937-2337-4A30-9E98-8A18E7FB7D4A}"/>
                </a:ext>
              </a:extLst>
            </p:cNvPr>
            <p:cNvGrpSpPr/>
            <p:nvPr/>
          </p:nvGrpSpPr>
          <p:grpSpPr>
            <a:xfrm>
              <a:off x="1162633" y="2014773"/>
              <a:ext cx="2767812" cy="2767812"/>
              <a:chOff x="1904201" y="1971574"/>
              <a:chExt cx="3456385" cy="3456384"/>
            </a:xfrm>
          </p:grpSpPr>
          <p:sp>
            <p:nvSpPr>
              <p:cNvPr id="19" name="Oval 8">
                <a:extLst>
                  <a:ext uri="{FF2B5EF4-FFF2-40B4-BE49-F238E27FC236}">
                    <a16:creationId xmlns:a16="http://schemas.microsoft.com/office/drawing/2014/main" id="{C0F9901C-7245-440D-864F-97BD56CA8552}"/>
                  </a:ext>
                </a:extLst>
              </p:cNvPr>
              <p:cNvSpPr/>
              <p:nvPr/>
            </p:nvSpPr>
            <p:spPr>
              <a:xfrm>
                <a:off x="1904201" y="1971574"/>
                <a:ext cx="3456384" cy="3456384"/>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0" name="Oval 9">
                <a:extLst>
                  <a:ext uri="{FF2B5EF4-FFF2-40B4-BE49-F238E27FC236}">
                    <a16:creationId xmlns:a16="http://schemas.microsoft.com/office/drawing/2014/main" id="{1A82FA9F-1BF8-4104-B596-82844F19061F}"/>
                  </a:ext>
                </a:extLst>
              </p:cNvPr>
              <p:cNvSpPr/>
              <p:nvPr/>
            </p:nvSpPr>
            <p:spPr>
              <a:xfrm>
                <a:off x="1904201" y="1971574"/>
                <a:ext cx="3456385" cy="3456384"/>
              </a:xfrm>
              <a:prstGeom prst="ellipse">
                <a:avLst/>
              </a:prstGeom>
              <a: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rcRect/>
                <a:stretch>
                  <a:fillRect l="-23305" r="-42566" b="55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10" name="Freeform 9">
              <a:extLst>
                <a:ext uri="{FF2B5EF4-FFF2-40B4-BE49-F238E27FC236}">
                  <a16:creationId xmlns:a16="http://schemas.microsoft.com/office/drawing/2014/main" id="{C7F754FC-6B98-4FF2-A86D-C9F72A48A097}"/>
                </a:ext>
              </a:extLst>
            </p:cNvPr>
            <p:cNvSpPr/>
            <p:nvPr/>
          </p:nvSpPr>
          <p:spPr>
            <a:xfrm>
              <a:off x="2363385" y="4976141"/>
              <a:ext cx="335097" cy="1881859"/>
            </a:xfrm>
            <a:custGeom>
              <a:avLst/>
              <a:gdLst>
                <a:gd name="connsiteX0" fmla="*/ 171450 w 323850"/>
                <a:gd name="connsiteY0" fmla="*/ 28575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71450 w 323850"/>
                <a:gd name="connsiteY9" fmla="*/ 28575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76225 w 323850"/>
                <a:gd name="connsiteY7" fmla="*/ 0 h 2152650"/>
                <a:gd name="connsiteX8" fmla="*/ 167117 w 323850"/>
                <a:gd name="connsiteY8" fmla="*/ 2573 h 2152650"/>
                <a:gd name="connsiteX0" fmla="*/ 167117 w 327783"/>
                <a:gd name="connsiteY0" fmla="*/ 2573 h 2152650"/>
                <a:gd name="connsiteX1" fmla="*/ 152400 w 327783"/>
                <a:gd name="connsiteY1" fmla="*/ 647700 h 2152650"/>
                <a:gd name="connsiteX2" fmla="*/ 0 w 327783"/>
                <a:gd name="connsiteY2" fmla="*/ 1457325 h 2152650"/>
                <a:gd name="connsiteX3" fmla="*/ 180975 w 327783"/>
                <a:gd name="connsiteY3" fmla="*/ 2152650 h 2152650"/>
                <a:gd name="connsiteX4" fmla="*/ 323850 w 327783"/>
                <a:gd name="connsiteY4" fmla="*/ 2066925 h 2152650"/>
                <a:gd name="connsiteX5" fmla="*/ 161925 w 327783"/>
                <a:gd name="connsiteY5" fmla="*/ 1419225 h 2152650"/>
                <a:gd name="connsiteX6" fmla="*/ 295275 w 327783"/>
                <a:gd name="connsiteY6" fmla="*/ 628650 h 2152650"/>
                <a:gd name="connsiteX7" fmla="*/ 276225 w 327783"/>
                <a:gd name="connsiteY7" fmla="*/ 0 h 2152650"/>
                <a:gd name="connsiteX8" fmla="*/ 167117 w 327783"/>
                <a:gd name="connsiteY8" fmla="*/ 2573 h 2152650"/>
                <a:gd name="connsiteX0" fmla="*/ 167117 w 349517"/>
                <a:gd name="connsiteY0" fmla="*/ 2573 h 2152650"/>
                <a:gd name="connsiteX1" fmla="*/ 152400 w 349517"/>
                <a:gd name="connsiteY1" fmla="*/ 647700 h 2152650"/>
                <a:gd name="connsiteX2" fmla="*/ 0 w 349517"/>
                <a:gd name="connsiteY2" fmla="*/ 1457325 h 2152650"/>
                <a:gd name="connsiteX3" fmla="*/ 180975 w 349517"/>
                <a:gd name="connsiteY3" fmla="*/ 2152650 h 2152650"/>
                <a:gd name="connsiteX4" fmla="*/ 323850 w 349517"/>
                <a:gd name="connsiteY4" fmla="*/ 2066925 h 2152650"/>
                <a:gd name="connsiteX5" fmla="*/ 161925 w 349517"/>
                <a:gd name="connsiteY5" fmla="*/ 1419225 h 2152650"/>
                <a:gd name="connsiteX6" fmla="*/ 295275 w 349517"/>
                <a:gd name="connsiteY6" fmla="*/ 628650 h 2152650"/>
                <a:gd name="connsiteX7" fmla="*/ 349310 w 349517"/>
                <a:gd name="connsiteY7" fmla="*/ 216050 h 2152650"/>
                <a:gd name="connsiteX8" fmla="*/ 276225 w 349517"/>
                <a:gd name="connsiteY8" fmla="*/ 0 h 2152650"/>
                <a:gd name="connsiteX9" fmla="*/ 167117 w 349517"/>
                <a:gd name="connsiteY9" fmla="*/ 2573 h 2152650"/>
                <a:gd name="connsiteX0" fmla="*/ 167117 w 349517"/>
                <a:gd name="connsiteY0" fmla="*/ 2573 h 2152650"/>
                <a:gd name="connsiteX1" fmla="*/ 152400 w 349517"/>
                <a:gd name="connsiteY1" fmla="*/ 647700 h 2152650"/>
                <a:gd name="connsiteX2" fmla="*/ 0 w 349517"/>
                <a:gd name="connsiteY2" fmla="*/ 1457325 h 2152650"/>
                <a:gd name="connsiteX3" fmla="*/ 180975 w 349517"/>
                <a:gd name="connsiteY3" fmla="*/ 2152650 h 2152650"/>
                <a:gd name="connsiteX4" fmla="*/ 323850 w 349517"/>
                <a:gd name="connsiteY4" fmla="*/ 2066925 h 2152650"/>
                <a:gd name="connsiteX5" fmla="*/ 161925 w 349517"/>
                <a:gd name="connsiteY5" fmla="*/ 1419225 h 2152650"/>
                <a:gd name="connsiteX6" fmla="*/ 295275 w 349517"/>
                <a:gd name="connsiteY6" fmla="*/ 628650 h 2152650"/>
                <a:gd name="connsiteX7" fmla="*/ 349310 w 349517"/>
                <a:gd name="connsiteY7" fmla="*/ 216050 h 2152650"/>
                <a:gd name="connsiteX8" fmla="*/ 276225 w 349517"/>
                <a:gd name="connsiteY8" fmla="*/ 0 h 2152650"/>
                <a:gd name="connsiteX9" fmla="*/ 167117 w 349517"/>
                <a:gd name="connsiteY9" fmla="*/ 2573 h 2152650"/>
                <a:gd name="connsiteX0" fmla="*/ 167117 w 349517"/>
                <a:gd name="connsiteY0" fmla="*/ 2573 h 2152650"/>
                <a:gd name="connsiteX1" fmla="*/ 152400 w 349517"/>
                <a:gd name="connsiteY1" fmla="*/ 647700 h 2152650"/>
                <a:gd name="connsiteX2" fmla="*/ 0 w 349517"/>
                <a:gd name="connsiteY2" fmla="*/ 1457325 h 2152650"/>
                <a:gd name="connsiteX3" fmla="*/ 180975 w 349517"/>
                <a:gd name="connsiteY3" fmla="*/ 2152650 h 2152650"/>
                <a:gd name="connsiteX4" fmla="*/ 323850 w 349517"/>
                <a:gd name="connsiteY4" fmla="*/ 2066925 h 2152650"/>
                <a:gd name="connsiteX5" fmla="*/ 161925 w 349517"/>
                <a:gd name="connsiteY5" fmla="*/ 1419225 h 2152650"/>
                <a:gd name="connsiteX6" fmla="*/ 295275 w 349517"/>
                <a:gd name="connsiteY6" fmla="*/ 628650 h 2152650"/>
                <a:gd name="connsiteX7" fmla="*/ 349310 w 349517"/>
                <a:gd name="connsiteY7" fmla="*/ 216050 h 2152650"/>
                <a:gd name="connsiteX8" fmla="*/ 276225 w 349517"/>
                <a:gd name="connsiteY8" fmla="*/ 0 h 2152650"/>
                <a:gd name="connsiteX9" fmla="*/ 167117 w 349517"/>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78793 w 361458"/>
                <a:gd name="connsiteY0" fmla="*/ 2573 h 2152650"/>
                <a:gd name="connsiteX1" fmla="*/ 164076 w 361458"/>
                <a:gd name="connsiteY1" fmla="*/ 647700 h 2152650"/>
                <a:gd name="connsiteX2" fmla="*/ 11676 w 361458"/>
                <a:gd name="connsiteY2" fmla="*/ 1457325 h 2152650"/>
                <a:gd name="connsiteX3" fmla="*/ 192651 w 361458"/>
                <a:gd name="connsiteY3" fmla="*/ 2152650 h 2152650"/>
                <a:gd name="connsiteX4" fmla="*/ 335526 w 361458"/>
                <a:gd name="connsiteY4" fmla="*/ 2066925 h 2152650"/>
                <a:gd name="connsiteX5" fmla="*/ 173601 w 361458"/>
                <a:gd name="connsiteY5" fmla="*/ 1419225 h 2152650"/>
                <a:gd name="connsiteX6" fmla="*/ 306951 w 361458"/>
                <a:gd name="connsiteY6" fmla="*/ 628650 h 2152650"/>
                <a:gd name="connsiteX7" fmla="*/ 360986 w 361458"/>
                <a:gd name="connsiteY7" fmla="*/ 216050 h 2152650"/>
                <a:gd name="connsiteX8" fmla="*/ 287901 w 361458"/>
                <a:gd name="connsiteY8" fmla="*/ 0 h 2152650"/>
                <a:gd name="connsiteX9" fmla="*/ 178793 w 361458"/>
                <a:gd name="connsiteY9" fmla="*/ 2573 h 2152650"/>
                <a:gd name="connsiteX0" fmla="*/ 178793 w 361849"/>
                <a:gd name="connsiteY0" fmla="*/ 2573 h 2152650"/>
                <a:gd name="connsiteX1" fmla="*/ 164076 w 361849"/>
                <a:gd name="connsiteY1" fmla="*/ 647700 h 2152650"/>
                <a:gd name="connsiteX2" fmla="*/ 11676 w 361849"/>
                <a:gd name="connsiteY2" fmla="*/ 1457325 h 2152650"/>
                <a:gd name="connsiteX3" fmla="*/ 192651 w 361849"/>
                <a:gd name="connsiteY3" fmla="*/ 2152650 h 2152650"/>
                <a:gd name="connsiteX4" fmla="*/ 335526 w 361849"/>
                <a:gd name="connsiteY4" fmla="*/ 2066925 h 2152650"/>
                <a:gd name="connsiteX5" fmla="*/ 173601 w 361849"/>
                <a:gd name="connsiteY5" fmla="*/ 1419225 h 2152650"/>
                <a:gd name="connsiteX6" fmla="*/ 315618 w 361849"/>
                <a:gd name="connsiteY6" fmla="*/ 654652 h 2152650"/>
                <a:gd name="connsiteX7" fmla="*/ 360986 w 361849"/>
                <a:gd name="connsiteY7" fmla="*/ 216050 h 2152650"/>
                <a:gd name="connsiteX8" fmla="*/ 287901 w 361849"/>
                <a:gd name="connsiteY8" fmla="*/ 0 h 2152650"/>
                <a:gd name="connsiteX9" fmla="*/ 178793 w 361849"/>
                <a:gd name="connsiteY9" fmla="*/ 2573 h 2152650"/>
                <a:gd name="connsiteX0" fmla="*/ 178793 w 361849"/>
                <a:gd name="connsiteY0" fmla="*/ 2573 h 2152650"/>
                <a:gd name="connsiteX1" fmla="*/ 164076 w 361849"/>
                <a:gd name="connsiteY1" fmla="*/ 647700 h 2152650"/>
                <a:gd name="connsiteX2" fmla="*/ 11676 w 361849"/>
                <a:gd name="connsiteY2" fmla="*/ 1457325 h 2152650"/>
                <a:gd name="connsiteX3" fmla="*/ 192651 w 361849"/>
                <a:gd name="connsiteY3" fmla="*/ 2152650 h 2152650"/>
                <a:gd name="connsiteX4" fmla="*/ 361528 w 361849"/>
                <a:gd name="connsiteY4" fmla="*/ 2131929 h 2152650"/>
                <a:gd name="connsiteX5" fmla="*/ 173601 w 361849"/>
                <a:gd name="connsiteY5" fmla="*/ 1419225 h 2152650"/>
                <a:gd name="connsiteX6" fmla="*/ 315618 w 361849"/>
                <a:gd name="connsiteY6" fmla="*/ 654652 h 2152650"/>
                <a:gd name="connsiteX7" fmla="*/ 360986 w 361849"/>
                <a:gd name="connsiteY7" fmla="*/ 216050 h 2152650"/>
                <a:gd name="connsiteX8" fmla="*/ 287901 w 361849"/>
                <a:gd name="connsiteY8" fmla="*/ 0 h 2152650"/>
                <a:gd name="connsiteX9" fmla="*/ 178793 w 361849"/>
                <a:gd name="connsiteY9" fmla="*/ 2573 h 2152650"/>
                <a:gd name="connsiteX0" fmla="*/ 178793 w 361528"/>
                <a:gd name="connsiteY0" fmla="*/ 2573 h 2152650"/>
                <a:gd name="connsiteX1" fmla="*/ 164076 w 361528"/>
                <a:gd name="connsiteY1" fmla="*/ 647700 h 2152650"/>
                <a:gd name="connsiteX2" fmla="*/ 11676 w 361528"/>
                <a:gd name="connsiteY2" fmla="*/ 1457325 h 2152650"/>
                <a:gd name="connsiteX3" fmla="*/ 192651 w 361528"/>
                <a:gd name="connsiteY3" fmla="*/ 2152650 h 2152650"/>
                <a:gd name="connsiteX4" fmla="*/ 361528 w 361528"/>
                <a:gd name="connsiteY4" fmla="*/ 2131929 h 2152650"/>
                <a:gd name="connsiteX5" fmla="*/ 173601 w 361528"/>
                <a:gd name="connsiteY5" fmla="*/ 1419225 h 2152650"/>
                <a:gd name="connsiteX6" fmla="*/ 315618 w 361528"/>
                <a:gd name="connsiteY6" fmla="*/ 654652 h 2152650"/>
                <a:gd name="connsiteX7" fmla="*/ 287901 w 361528"/>
                <a:gd name="connsiteY7" fmla="*/ 0 h 2152650"/>
                <a:gd name="connsiteX8" fmla="*/ 178793 w 361528"/>
                <a:gd name="connsiteY8" fmla="*/ 2573 h 2152650"/>
                <a:gd name="connsiteX0" fmla="*/ 178793 w 374776"/>
                <a:gd name="connsiteY0" fmla="*/ 2573 h 2152650"/>
                <a:gd name="connsiteX1" fmla="*/ 164076 w 374776"/>
                <a:gd name="connsiteY1" fmla="*/ 647700 h 2152650"/>
                <a:gd name="connsiteX2" fmla="*/ 11676 w 374776"/>
                <a:gd name="connsiteY2" fmla="*/ 1457325 h 2152650"/>
                <a:gd name="connsiteX3" fmla="*/ 192651 w 374776"/>
                <a:gd name="connsiteY3" fmla="*/ 2152650 h 2152650"/>
                <a:gd name="connsiteX4" fmla="*/ 361528 w 374776"/>
                <a:gd name="connsiteY4" fmla="*/ 2131929 h 2152650"/>
                <a:gd name="connsiteX5" fmla="*/ 173601 w 374776"/>
                <a:gd name="connsiteY5" fmla="*/ 1419225 h 2152650"/>
                <a:gd name="connsiteX6" fmla="*/ 315618 w 374776"/>
                <a:gd name="connsiteY6" fmla="*/ 654652 h 2152650"/>
                <a:gd name="connsiteX7" fmla="*/ 287901 w 374776"/>
                <a:gd name="connsiteY7" fmla="*/ 0 h 2152650"/>
                <a:gd name="connsiteX8" fmla="*/ 178793 w 374776"/>
                <a:gd name="connsiteY8" fmla="*/ 2573 h 2152650"/>
                <a:gd name="connsiteX0" fmla="*/ 178793 w 391181"/>
                <a:gd name="connsiteY0" fmla="*/ 2573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78793 w 391181"/>
                <a:gd name="connsiteY8" fmla="*/ 2573 h 2152650"/>
                <a:gd name="connsiteX0" fmla="*/ 148458 w 391181"/>
                <a:gd name="connsiteY0" fmla="*/ 15574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48458 w 391181"/>
                <a:gd name="connsiteY8" fmla="*/ 15574 h 2152650"/>
                <a:gd name="connsiteX0" fmla="*/ 148458 w 391181"/>
                <a:gd name="connsiteY0" fmla="*/ 15574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48458 w 391181"/>
                <a:gd name="connsiteY8" fmla="*/ 15574 h 2152650"/>
                <a:gd name="connsiteX0" fmla="*/ 148458 w 391181"/>
                <a:gd name="connsiteY0" fmla="*/ 15574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48458 w 391181"/>
                <a:gd name="connsiteY8" fmla="*/ 15574 h 2152650"/>
                <a:gd name="connsiteX0" fmla="*/ 150132 w 392855"/>
                <a:gd name="connsiteY0" fmla="*/ 15574 h 2152650"/>
                <a:gd name="connsiteX1" fmla="*/ 148416 w 392855"/>
                <a:gd name="connsiteY1" fmla="*/ 647700 h 2152650"/>
                <a:gd name="connsiteX2" fmla="*/ 13350 w 392855"/>
                <a:gd name="connsiteY2" fmla="*/ 1457325 h 2152650"/>
                <a:gd name="connsiteX3" fmla="*/ 194325 w 392855"/>
                <a:gd name="connsiteY3" fmla="*/ 2152650 h 2152650"/>
                <a:gd name="connsiteX4" fmla="*/ 363202 w 392855"/>
                <a:gd name="connsiteY4" fmla="*/ 2131929 h 2152650"/>
                <a:gd name="connsiteX5" fmla="*/ 175275 w 392855"/>
                <a:gd name="connsiteY5" fmla="*/ 1419225 h 2152650"/>
                <a:gd name="connsiteX6" fmla="*/ 317292 w 392855"/>
                <a:gd name="connsiteY6" fmla="*/ 654652 h 2152650"/>
                <a:gd name="connsiteX7" fmla="*/ 289575 w 392855"/>
                <a:gd name="connsiteY7" fmla="*/ 0 h 2152650"/>
                <a:gd name="connsiteX8" fmla="*/ 150132 w 392855"/>
                <a:gd name="connsiteY8" fmla="*/ 15574 h 2152650"/>
                <a:gd name="connsiteX0" fmla="*/ 132798 w 392855"/>
                <a:gd name="connsiteY0" fmla="*/ 11240 h 2152650"/>
                <a:gd name="connsiteX1" fmla="*/ 148416 w 392855"/>
                <a:gd name="connsiteY1" fmla="*/ 647700 h 2152650"/>
                <a:gd name="connsiteX2" fmla="*/ 13350 w 392855"/>
                <a:gd name="connsiteY2" fmla="*/ 1457325 h 2152650"/>
                <a:gd name="connsiteX3" fmla="*/ 194325 w 392855"/>
                <a:gd name="connsiteY3" fmla="*/ 2152650 h 2152650"/>
                <a:gd name="connsiteX4" fmla="*/ 363202 w 392855"/>
                <a:gd name="connsiteY4" fmla="*/ 2131929 h 2152650"/>
                <a:gd name="connsiteX5" fmla="*/ 175275 w 392855"/>
                <a:gd name="connsiteY5" fmla="*/ 1419225 h 2152650"/>
                <a:gd name="connsiteX6" fmla="*/ 317292 w 392855"/>
                <a:gd name="connsiteY6" fmla="*/ 654652 h 2152650"/>
                <a:gd name="connsiteX7" fmla="*/ 289575 w 392855"/>
                <a:gd name="connsiteY7" fmla="*/ 0 h 2152650"/>
                <a:gd name="connsiteX8" fmla="*/ 132798 w 392855"/>
                <a:gd name="connsiteY8" fmla="*/ 11240 h 2152650"/>
                <a:gd name="connsiteX0" fmla="*/ 115464 w 392855"/>
                <a:gd name="connsiteY0" fmla="*/ 0 h 2158745"/>
                <a:gd name="connsiteX1" fmla="*/ 148416 w 392855"/>
                <a:gd name="connsiteY1" fmla="*/ 653795 h 2158745"/>
                <a:gd name="connsiteX2" fmla="*/ 13350 w 392855"/>
                <a:gd name="connsiteY2" fmla="*/ 1463420 h 2158745"/>
                <a:gd name="connsiteX3" fmla="*/ 194325 w 392855"/>
                <a:gd name="connsiteY3" fmla="*/ 2158745 h 2158745"/>
                <a:gd name="connsiteX4" fmla="*/ 363202 w 392855"/>
                <a:gd name="connsiteY4" fmla="*/ 2138024 h 2158745"/>
                <a:gd name="connsiteX5" fmla="*/ 175275 w 392855"/>
                <a:gd name="connsiteY5" fmla="*/ 1425320 h 2158745"/>
                <a:gd name="connsiteX6" fmla="*/ 317292 w 392855"/>
                <a:gd name="connsiteY6" fmla="*/ 660747 h 2158745"/>
                <a:gd name="connsiteX7" fmla="*/ 289575 w 392855"/>
                <a:gd name="connsiteY7" fmla="*/ 6095 h 2158745"/>
                <a:gd name="connsiteX8" fmla="*/ 115464 w 392855"/>
                <a:gd name="connsiteY8" fmla="*/ 0 h 2158745"/>
                <a:gd name="connsiteX0" fmla="*/ 115464 w 392855"/>
                <a:gd name="connsiteY0" fmla="*/ 0 h 2158745"/>
                <a:gd name="connsiteX1" fmla="*/ 148416 w 392855"/>
                <a:gd name="connsiteY1" fmla="*/ 653795 h 2158745"/>
                <a:gd name="connsiteX2" fmla="*/ 13350 w 392855"/>
                <a:gd name="connsiteY2" fmla="*/ 1463420 h 2158745"/>
                <a:gd name="connsiteX3" fmla="*/ 194325 w 392855"/>
                <a:gd name="connsiteY3" fmla="*/ 2158745 h 2158745"/>
                <a:gd name="connsiteX4" fmla="*/ 363202 w 392855"/>
                <a:gd name="connsiteY4" fmla="*/ 2138024 h 2158745"/>
                <a:gd name="connsiteX5" fmla="*/ 175275 w 392855"/>
                <a:gd name="connsiteY5" fmla="*/ 1425320 h 2158745"/>
                <a:gd name="connsiteX6" fmla="*/ 317292 w 392855"/>
                <a:gd name="connsiteY6" fmla="*/ 660747 h 2158745"/>
                <a:gd name="connsiteX7" fmla="*/ 289575 w 392855"/>
                <a:gd name="connsiteY7" fmla="*/ 6095 h 2158745"/>
                <a:gd name="connsiteX8" fmla="*/ 115464 w 392855"/>
                <a:gd name="connsiteY8" fmla="*/ 0 h 2158745"/>
                <a:gd name="connsiteX0" fmla="*/ 115464 w 387669"/>
                <a:gd name="connsiteY0" fmla="*/ 0 h 2158745"/>
                <a:gd name="connsiteX1" fmla="*/ 148416 w 387669"/>
                <a:gd name="connsiteY1" fmla="*/ 653795 h 2158745"/>
                <a:gd name="connsiteX2" fmla="*/ 13350 w 387669"/>
                <a:gd name="connsiteY2" fmla="*/ 1463420 h 2158745"/>
                <a:gd name="connsiteX3" fmla="*/ 194325 w 387669"/>
                <a:gd name="connsiteY3" fmla="*/ 2158745 h 2158745"/>
                <a:gd name="connsiteX4" fmla="*/ 363202 w 387669"/>
                <a:gd name="connsiteY4" fmla="*/ 2138024 h 2158745"/>
                <a:gd name="connsiteX5" fmla="*/ 175275 w 387669"/>
                <a:gd name="connsiteY5" fmla="*/ 1425320 h 2158745"/>
                <a:gd name="connsiteX6" fmla="*/ 317292 w 387669"/>
                <a:gd name="connsiteY6" fmla="*/ 660747 h 2158745"/>
                <a:gd name="connsiteX7" fmla="*/ 289575 w 387669"/>
                <a:gd name="connsiteY7" fmla="*/ 6095 h 2158745"/>
                <a:gd name="connsiteX8" fmla="*/ 115464 w 387669"/>
                <a:gd name="connsiteY8" fmla="*/ 0 h 2158745"/>
                <a:gd name="connsiteX0" fmla="*/ 115464 w 387669"/>
                <a:gd name="connsiteY0" fmla="*/ 0 h 2158745"/>
                <a:gd name="connsiteX1" fmla="*/ 148416 w 387669"/>
                <a:gd name="connsiteY1" fmla="*/ 653795 h 2158745"/>
                <a:gd name="connsiteX2" fmla="*/ 13350 w 387669"/>
                <a:gd name="connsiteY2" fmla="*/ 1463420 h 2158745"/>
                <a:gd name="connsiteX3" fmla="*/ 194325 w 387669"/>
                <a:gd name="connsiteY3" fmla="*/ 2158745 h 2158745"/>
                <a:gd name="connsiteX4" fmla="*/ 363202 w 387669"/>
                <a:gd name="connsiteY4" fmla="*/ 2138024 h 2158745"/>
                <a:gd name="connsiteX5" fmla="*/ 175275 w 387669"/>
                <a:gd name="connsiteY5" fmla="*/ 1425320 h 2158745"/>
                <a:gd name="connsiteX6" fmla="*/ 317292 w 387669"/>
                <a:gd name="connsiteY6" fmla="*/ 660747 h 2158745"/>
                <a:gd name="connsiteX7" fmla="*/ 289575 w 387669"/>
                <a:gd name="connsiteY7" fmla="*/ 6095 h 2158745"/>
                <a:gd name="connsiteX8" fmla="*/ 115464 w 387669"/>
                <a:gd name="connsiteY8" fmla="*/ 0 h 2158745"/>
                <a:gd name="connsiteX0" fmla="*/ 115464 w 387669"/>
                <a:gd name="connsiteY0" fmla="*/ 0 h 2158745"/>
                <a:gd name="connsiteX1" fmla="*/ 148416 w 387669"/>
                <a:gd name="connsiteY1" fmla="*/ 653795 h 2158745"/>
                <a:gd name="connsiteX2" fmla="*/ 13350 w 387669"/>
                <a:gd name="connsiteY2" fmla="*/ 1463420 h 2158745"/>
                <a:gd name="connsiteX3" fmla="*/ 194325 w 387669"/>
                <a:gd name="connsiteY3" fmla="*/ 2158745 h 2158745"/>
                <a:gd name="connsiteX4" fmla="*/ 363202 w 387669"/>
                <a:gd name="connsiteY4" fmla="*/ 2138024 h 2158745"/>
                <a:gd name="connsiteX5" fmla="*/ 175275 w 387669"/>
                <a:gd name="connsiteY5" fmla="*/ 1425320 h 2158745"/>
                <a:gd name="connsiteX6" fmla="*/ 317292 w 387669"/>
                <a:gd name="connsiteY6" fmla="*/ 660747 h 2158745"/>
                <a:gd name="connsiteX7" fmla="*/ 289575 w 387669"/>
                <a:gd name="connsiteY7" fmla="*/ 6095 h 2158745"/>
                <a:gd name="connsiteX8" fmla="*/ 115464 w 387669"/>
                <a:gd name="connsiteY8" fmla="*/ 0 h 2158745"/>
                <a:gd name="connsiteX0" fmla="*/ 127719 w 399924"/>
                <a:gd name="connsiteY0" fmla="*/ 0 h 2158745"/>
                <a:gd name="connsiteX1" fmla="*/ 160671 w 399924"/>
                <a:gd name="connsiteY1" fmla="*/ 653795 h 2158745"/>
                <a:gd name="connsiteX2" fmla="*/ 25605 w 399924"/>
                <a:gd name="connsiteY2" fmla="*/ 1463420 h 2158745"/>
                <a:gd name="connsiteX3" fmla="*/ 206580 w 399924"/>
                <a:gd name="connsiteY3" fmla="*/ 2158745 h 2158745"/>
                <a:gd name="connsiteX4" fmla="*/ 375457 w 399924"/>
                <a:gd name="connsiteY4" fmla="*/ 2138024 h 2158745"/>
                <a:gd name="connsiteX5" fmla="*/ 187530 w 399924"/>
                <a:gd name="connsiteY5" fmla="*/ 1425320 h 2158745"/>
                <a:gd name="connsiteX6" fmla="*/ 329547 w 399924"/>
                <a:gd name="connsiteY6" fmla="*/ 660747 h 2158745"/>
                <a:gd name="connsiteX7" fmla="*/ 301830 w 399924"/>
                <a:gd name="connsiteY7" fmla="*/ 6095 h 2158745"/>
                <a:gd name="connsiteX8" fmla="*/ 127719 w 399924"/>
                <a:gd name="connsiteY8" fmla="*/ 0 h 2158745"/>
                <a:gd name="connsiteX0" fmla="*/ 127719 w 399924"/>
                <a:gd name="connsiteY0" fmla="*/ 0 h 2158745"/>
                <a:gd name="connsiteX1" fmla="*/ 160671 w 399924"/>
                <a:gd name="connsiteY1" fmla="*/ 653795 h 2158745"/>
                <a:gd name="connsiteX2" fmla="*/ 25605 w 399924"/>
                <a:gd name="connsiteY2" fmla="*/ 1463420 h 2158745"/>
                <a:gd name="connsiteX3" fmla="*/ 206580 w 399924"/>
                <a:gd name="connsiteY3" fmla="*/ 2158745 h 2158745"/>
                <a:gd name="connsiteX4" fmla="*/ 375457 w 399924"/>
                <a:gd name="connsiteY4" fmla="*/ 2138024 h 2158745"/>
                <a:gd name="connsiteX5" fmla="*/ 187530 w 399924"/>
                <a:gd name="connsiteY5" fmla="*/ 1425320 h 2158745"/>
                <a:gd name="connsiteX6" fmla="*/ 329547 w 399924"/>
                <a:gd name="connsiteY6" fmla="*/ 660747 h 2158745"/>
                <a:gd name="connsiteX7" fmla="*/ 301830 w 399924"/>
                <a:gd name="connsiteY7" fmla="*/ 6095 h 2158745"/>
                <a:gd name="connsiteX8" fmla="*/ 127719 w 399924"/>
                <a:gd name="connsiteY8" fmla="*/ 0 h 2158745"/>
                <a:gd name="connsiteX0" fmla="*/ 127719 w 399924"/>
                <a:gd name="connsiteY0" fmla="*/ 0 h 2158745"/>
                <a:gd name="connsiteX1" fmla="*/ 160671 w 399924"/>
                <a:gd name="connsiteY1" fmla="*/ 653795 h 2158745"/>
                <a:gd name="connsiteX2" fmla="*/ 25605 w 399924"/>
                <a:gd name="connsiteY2" fmla="*/ 1463420 h 2158745"/>
                <a:gd name="connsiteX3" fmla="*/ 206580 w 399924"/>
                <a:gd name="connsiteY3" fmla="*/ 2158745 h 2158745"/>
                <a:gd name="connsiteX4" fmla="*/ 375457 w 399924"/>
                <a:gd name="connsiteY4" fmla="*/ 2138024 h 2158745"/>
                <a:gd name="connsiteX5" fmla="*/ 187530 w 399924"/>
                <a:gd name="connsiteY5" fmla="*/ 1425320 h 2158745"/>
                <a:gd name="connsiteX6" fmla="*/ 329547 w 399924"/>
                <a:gd name="connsiteY6" fmla="*/ 660747 h 2158745"/>
                <a:gd name="connsiteX7" fmla="*/ 301830 w 399924"/>
                <a:gd name="connsiteY7" fmla="*/ 6095 h 2158745"/>
                <a:gd name="connsiteX8" fmla="*/ 127719 w 399924"/>
                <a:gd name="connsiteY8" fmla="*/ 0 h 2158745"/>
                <a:gd name="connsiteX0" fmla="*/ 146589 w 418794"/>
                <a:gd name="connsiteY0" fmla="*/ 0 h 2158745"/>
                <a:gd name="connsiteX1" fmla="*/ 179541 w 418794"/>
                <a:gd name="connsiteY1" fmla="*/ 653795 h 2158745"/>
                <a:gd name="connsiteX2" fmla="*/ 22807 w 418794"/>
                <a:gd name="connsiteY2" fmla="*/ 1463420 h 2158745"/>
                <a:gd name="connsiteX3" fmla="*/ 225450 w 418794"/>
                <a:gd name="connsiteY3" fmla="*/ 2158745 h 2158745"/>
                <a:gd name="connsiteX4" fmla="*/ 394327 w 418794"/>
                <a:gd name="connsiteY4" fmla="*/ 2138024 h 2158745"/>
                <a:gd name="connsiteX5" fmla="*/ 206400 w 418794"/>
                <a:gd name="connsiteY5" fmla="*/ 1425320 h 2158745"/>
                <a:gd name="connsiteX6" fmla="*/ 348417 w 418794"/>
                <a:gd name="connsiteY6" fmla="*/ 660747 h 2158745"/>
                <a:gd name="connsiteX7" fmla="*/ 320700 w 418794"/>
                <a:gd name="connsiteY7" fmla="*/ 6095 h 2158745"/>
                <a:gd name="connsiteX8" fmla="*/ 146589 w 418794"/>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6473 w 408867"/>
                <a:gd name="connsiteY5" fmla="*/ 1425320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6473 w 408867"/>
                <a:gd name="connsiteY5" fmla="*/ 1425320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6473 w 408867"/>
                <a:gd name="connsiteY5" fmla="*/ 1425320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2139 w 408867"/>
                <a:gd name="connsiteY5" fmla="*/ 1442655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83472 w 408867"/>
                <a:gd name="connsiteY5" fmla="*/ 1464323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83472 w 408867"/>
                <a:gd name="connsiteY5" fmla="*/ 1464323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388246"/>
                <a:gd name="connsiteY0" fmla="*/ 0 h 2158745"/>
                <a:gd name="connsiteX1" fmla="*/ 169614 w 388246"/>
                <a:gd name="connsiteY1" fmla="*/ 653795 h 2158745"/>
                <a:gd name="connsiteX2" fmla="*/ 12880 w 388246"/>
                <a:gd name="connsiteY2" fmla="*/ 1463420 h 2158745"/>
                <a:gd name="connsiteX3" fmla="*/ 215523 w 388246"/>
                <a:gd name="connsiteY3" fmla="*/ 2158745 h 2158745"/>
                <a:gd name="connsiteX4" fmla="*/ 384400 w 388246"/>
                <a:gd name="connsiteY4" fmla="*/ 2138024 h 2158745"/>
                <a:gd name="connsiteX5" fmla="*/ 183472 w 388246"/>
                <a:gd name="connsiteY5" fmla="*/ 1464323 h 2158745"/>
                <a:gd name="connsiteX6" fmla="*/ 338490 w 388246"/>
                <a:gd name="connsiteY6" fmla="*/ 660747 h 2158745"/>
                <a:gd name="connsiteX7" fmla="*/ 266867 w 388246"/>
                <a:gd name="connsiteY7" fmla="*/ 6095 h 2158745"/>
                <a:gd name="connsiteX8" fmla="*/ 136662 w 388246"/>
                <a:gd name="connsiteY8" fmla="*/ 0 h 2158745"/>
                <a:gd name="connsiteX0" fmla="*/ 136662 w 384400"/>
                <a:gd name="connsiteY0" fmla="*/ 0 h 2158745"/>
                <a:gd name="connsiteX1" fmla="*/ 169614 w 384400"/>
                <a:gd name="connsiteY1" fmla="*/ 653795 h 2158745"/>
                <a:gd name="connsiteX2" fmla="*/ 12880 w 384400"/>
                <a:gd name="connsiteY2" fmla="*/ 1463420 h 2158745"/>
                <a:gd name="connsiteX3" fmla="*/ 215523 w 384400"/>
                <a:gd name="connsiteY3" fmla="*/ 2158745 h 2158745"/>
                <a:gd name="connsiteX4" fmla="*/ 384400 w 384400"/>
                <a:gd name="connsiteY4" fmla="*/ 2138024 h 2158745"/>
                <a:gd name="connsiteX5" fmla="*/ 183472 w 384400"/>
                <a:gd name="connsiteY5" fmla="*/ 1464323 h 2158745"/>
                <a:gd name="connsiteX6" fmla="*/ 309219 w 384400"/>
                <a:gd name="connsiteY6" fmla="*/ 631477 h 2158745"/>
                <a:gd name="connsiteX7" fmla="*/ 266867 w 384400"/>
                <a:gd name="connsiteY7" fmla="*/ 6095 h 2158745"/>
                <a:gd name="connsiteX8" fmla="*/ 136662 w 384400"/>
                <a:gd name="connsiteY8" fmla="*/ 0 h 2158745"/>
                <a:gd name="connsiteX0" fmla="*/ 136662 w 384400"/>
                <a:gd name="connsiteY0" fmla="*/ 0 h 2158745"/>
                <a:gd name="connsiteX1" fmla="*/ 169614 w 384400"/>
                <a:gd name="connsiteY1" fmla="*/ 653795 h 2158745"/>
                <a:gd name="connsiteX2" fmla="*/ 12880 w 384400"/>
                <a:gd name="connsiteY2" fmla="*/ 1463420 h 2158745"/>
                <a:gd name="connsiteX3" fmla="*/ 215523 w 384400"/>
                <a:gd name="connsiteY3" fmla="*/ 2158745 h 2158745"/>
                <a:gd name="connsiteX4" fmla="*/ 384400 w 384400"/>
                <a:gd name="connsiteY4" fmla="*/ 2138024 h 2158745"/>
                <a:gd name="connsiteX5" fmla="*/ 139567 w 384400"/>
                <a:gd name="connsiteY5" fmla="*/ 1464322 h 2158745"/>
                <a:gd name="connsiteX6" fmla="*/ 309219 w 384400"/>
                <a:gd name="connsiteY6" fmla="*/ 631477 h 2158745"/>
                <a:gd name="connsiteX7" fmla="*/ 266867 w 384400"/>
                <a:gd name="connsiteY7" fmla="*/ 6095 h 2158745"/>
                <a:gd name="connsiteX8" fmla="*/ 136662 w 384400"/>
                <a:gd name="connsiteY8" fmla="*/ 0 h 21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400" h="2158745">
                  <a:moveTo>
                    <a:pt x="136662" y="0"/>
                  </a:moveTo>
                  <a:cubicBezTo>
                    <a:pt x="357106" y="423057"/>
                    <a:pt x="226524" y="447420"/>
                    <a:pt x="169614" y="653795"/>
                  </a:cubicBezTo>
                  <a:cubicBezTo>
                    <a:pt x="62476" y="928004"/>
                    <a:pt x="-35995" y="1228214"/>
                    <a:pt x="12880" y="1463420"/>
                  </a:cubicBezTo>
                  <a:cubicBezTo>
                    <a:pt x="90539" y="1695195"/>
                    <a:pt x="124862" y="1909635"/>
                    <a:pt x="215523" y="2158745"/>
                  </a:cubicBezTo>
                  <a:lnTo>
                    <a:pt x="384400" y="2138024"/>
                  </a:lnTo>
                  <a:cubicBezTo>
                    <a:pt x="291422" y="1891788"/>
                    <a:pt x="202209" y="1701890"/>
                    <a:pt x="139567" y="1464322"/>
                  </a:cubicBezTo>
                  <a:cubicBezTo>
                    <a:pt x="80011" y="1200797"/>
                    <a:pt x="191096" y="899335"/>
                    <a:pt x="309219" y="631477"/>
                  </a:cubicBezTo>
                  <a:cubicBezTo>
                    <a:pt x="380273" y="429608"/>
                    <a:pt x="419680" y="335791"/>
                    <a:pt x="266867" y="6095"/>
                  </a:cubicBezTo>
                  <a:cubicBezTo>
                    <a:pt x="208830" y="4063"/>
                    <a:pt x="194699" y="2032"/>
                    <a:pt x="136662" y="0"/>
                  </a:cubicBez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1" name="Group 2">
              <a:extLst>
                <a:ext uri="{FF2B5EF4-FFF2-40B4-BE49-F238E27FC236}">
                  <a16:creationId xmlns:a16="http://schemas.microsoft.com/office/drawing/2014/main" id="{081DD4A0-CA23-4CE3-AFC3-E57DC57F5261}"/>
                </a:ext>
              </a:extLst>
            </p:cNvPr>
            <p:cNvGrpSpPr/>
            <p:nvPr/>
          </p:nvGrpSpPr>
          <p:grpSpPr>
            <a:xfrm rot="16544206">
              <a:off x="1042477" y="4730664"/>
              <a:ext cx="1175619" cy="1694212"/>
              <a:chOff x="1445801" y="3339408"/>
              <a:chExt cx="1100198" cy="1585521"/>
            </a:xfrm>
          </p:grpSpPr>
          <p:sp>
            <p:nvSpPr>
              <p:cNvPr id="17" name="Freeform 3">
                <a:extLst>
                  <a:ext uri="{FF2B5EF4-FFF2-40B4-BE49-F238E27FC236}">
                    <a16:creationId xmlns:a16="http://schemas.microsoft.com/office/drawing/2014/main" id="{B4531BDB-09E6-4F1F-B065-A9F3B55276B3}"/>
                  </a:ext>
                </a:extLst>
              </p:cNvPr>
              <p:cNvSpPr/>
              <p:nvPr/>
            </p:nvSpPr>
            <p:spPr>
              <a:xfrm>
                <a:off x="1445801" y="3339408"/>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Freeform 4">
                <a:extLst>
                  <a:ext uri="{FF2B5EF4-FFF2-40B4-BE49-F238E27FC236}">
                    <a16:creationId xmlns:a16="http://schemas.microsoft.com/office/drawing/2014/main" id="{5A686811-B251-49C8-8D0A-90CC13E938F1}"/>
                  </a:ext>
                </a:extLst>
              </p:cNvPr>
              <p:cNvSpPr/>
              <p:nvPr/>
            </p:nvSpPr>
            <p:spPr>
              <a:xfrm flipH="1">
                <a:off x="1993518" y="3339409"/>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 name="Freeform 13">
              <a:extLst>
                <a:ext uri="{FF2B5EF4-FFF2-40B4-BE49-F238E27FC236}">
                  <a16:creationId xmlns:a16="http://schemas.microsoft.com/office/drawing/2014/main" id="{A8977746-A2F5-4DD3-AC50-C14BF183348A}"/>
                </a:ext>
              </a:extLst>
            </p:cNvPr>
            <p:cNvSpPr/>
            <p:nvPr/>
          </p:nvSpPr>
          <p:spPr>
            <a:xfrm rot="4904672">
              <a:off x="2762377" y="5333747"/>
              <a:ext cx="336117" cy="946611"/>
            </a:xfrm>
            <a:custGeom>
              <a:avLst/>
              <a:gdLst>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52234 w 552481"/>
                <a:gd name="connsiteY21" fmla="*/ 1420947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32877 w 552481"/>
                <a:gd name="connsiteY3" fmla="*/ 241409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534221 w 580141"/>
                <a:gd name="connsiteY14" fmla="*/ 1044490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7405 w 580141"/>
                <a:gd name="connsiteY20" fmla="*/ 1402284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11048 w 580141"/>
                <a:gd name="connsiteY5" fmla="*/ 431982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11048 w 582162"/>
                <a:gd name="connsiteY4" fmla="*/ 431271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26021 w 582162"/>
                <a:gd name="connsiteY4" fmla="*/ 441538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162" h="1639548">
                  <a:moveTo>
                    <a:pt x="550099" y="54028"/>
                  </a:moveTo>
                  <a:cubicBezTo>
                    <a:pt x="624739" y="-134938"/>
                    <a:pt x="547056" y="229933"/>
                    <a:pt x="536842" y="262190"/>
                  </a:cubicBezTo>
                  <a:cubicBezTo>
                    <a:pt x="526628" y="294447"/>
                    <a:pt x="489477" y="242030"/>
                    <a:pt x="488816" y="247571"/>
                  </a:cubicBezTo>
                  <a:lnTo>
                    <a:pt x="532877" y="295437"/>
                  </a:lnTo>
                  <a:cubicBezTo>
                    <a:pt x="532967" y="355079"/>
                    <a:pt x="525931" y="381896"/>
                    <a:pt x="526021" y="441538"/>
                  </a:cubicBezTo>
                  <a:lnTo>
                    <a:pt x="440807" y="401237"/>
                  </a:lnTo>
                  <a:lnTo>
                    <a:pt x="518260" y="473456"/>
                  </a:lnTo>
                  <a:lnTo>
                    <a:pt x="498587" y="637602"/>
                  </a:lnTo>
                  <a:lnTo>
                    <a:pt x="372197" y="546012"/>
                  </a:lnTo>
                  <a:lnTo>
                    <a:pt x="498617" y="657667"/>
                  </a:lnTo>
                  <a:cubicBezTo>
                    <a:pt x="498709" y="718576"/>
                    <a:pt x="483958" y="759148"/>
                    <a:pt x="484050" y="820057"/>
                  </a:cubicBezTo>
                  <a:lnTo>
                    <a:pt x="270832" y="673231"/>
                  </a:lnTo>
                  <a:lnTo>
                    <a:pt x="478917" y="852083"/>
                  </a:lnTo>
                  <a:lnTo>
                    <a:pt x="469294" y="1002645"/>
                  </a:lnTo>
                  <a:lnTo>
                    <a:pt x="184579" y="795959"/>
                  </a:lnTo>
                  <a:lnTo>
                    <a:pt x="466579" y="1042397"/>
                  </a:lnTo>
                  <a:lnTo>
                    <a:pt x="459783" y="1179874"/>
                  </a:lnTo>
                  <a:lnTo>
                    <a:pt x="119129" y="943486"/>
                  </a:lnTo>
                  <a:lnTo>
                    <a:pt x="467006" y="1228896"/>
                  </a:lnTo>
                  <a:cubicBezTo>
                    <a:pt x="467092" y="1286367"/>
                    <a:pt x="479997" y="1326381"/>
                    <a:pt x="480083" y="1383852"/>
                  </a:cubicBezTo>
                  <a:lnTo>
                    <a:pt x="184579" y="1186679"/>
                  </a:lnTo>
                  <a:lnTo>
                    <a:pt x="480050" y="1411085"/>
                  </a:lnTo>
                  <a:cubicBezTo>
                    <a:pt x="480132" y="1465879"/>
                    <a:pt x="497607" y="1538525"/>
                    <a:pt x="552481" y="1639356"/>
                  </a:cubicBezTo>
                  <a:cubicBezTo>
                    <a:pt x="331520" y="1644295"/>
                    <a:pt x="189138" y="1553987"/>
                    <a:pt x="103908" y="1411291"/>
                  </a:cubicBezTo>
                  <a:cubicBezTo>
                    <a:pt x="-144138" y="987527"/>
                    <a:pt x="70524" y="647047"/>
                    <a:pt x="550099" y="54028"/>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3" name="Group 15">
              <a:extLst>
                <a:ext uri="{FF2B5EF4-FFF2-40B4-BE49-F238E27FC236}">
                  <a16:creationId xmlns:a16="http://schemas.microsoft.com/office/drawing/2014/main" id="{AA206D7D-4A06-4FE9-AD6B-6A6663F5CC8C}"/>
                </a:ext>
              </a:extLst>
            </p:cNvPr>
            <p:cNvGrpSpPr/>
            <p:nvPr/>
          </p:nvGrpSpPr>
          <p:grpSpPr>
            <a:xfrm rot="3111980">
              <a:off x="2703614" y="3646863"/>
              <a:ext cx="1504317" cy="2167897"/>
              <a:chOff x="1037080" y="3388002"/>
              <a:chExt cx="1100201" cy="1585521"/>
            </a:xfrm>
          </p:grpSpPr>
          <p:sp>
            <p:nvSpPr>
              <p:cNvPr id="15" name="Freeform 16">
                <a:extLst>
                  <a:ext uri="{FF2B5EF4-FFF2-40B4-BE49-F238E27FC236}">
                    <a16:creationId xmlns:a16="http://schemas.microsoft.com/office/drawing/2014/main" id="{936DE49E-C250-4EB8-A1B1-D312103B4C92}"/>
                  </a:ext>
                </a:extLst>
              </p:cNvPr>
              <p:cNvSpPr/>
              <p:nvPr/>
            </p:nvSpPr>
            <p:spPr>
              <a:xfrm>
                <a:off x="1037080" y="3388003"/>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Freeform 17">
                <a:extLst>
                  <a:ext uri="{FF2B5EF4-FFF2-40B4-BE49-F238E27FC236}">
                    <a16:creationId xmlns:a16="http://schemas.microsoft.com/office/drawing/2014/main" id="{0BDEE6FC-9CDD-4B05-91C3-529F1078FE58}"/>
                  </a:ext>
                </a:extLst>
              </p:cNvPr>
              <p:cNvSpPr/>
              <p:nvPr/>
            </p:nvSpPr>
            <p:spPr>
              <a:xfrm flipH="1">
                <a:off x="1584800" y="3388002"/>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4" name="Freeform 19">
              <a:extLst>
                <a:ext uri="{FF2B5EF4-FFF2-40B4-BE49-F238E27FC236}">
                  <a16:creationId xmlns:a16="http://schemas.microsoft.com/office/drawing/2014/main" id="{B370DD75-EEE5-4EA0-9C54-8CC2B53189AB}"/>
                </a:ext>
              </a:extLst>
            </p:cNvPr>
            <p:cNvSpPr/>
            <p:nvPr/>
          </p:nvSpPr>
          <p:spPr>
            <a:xfrm rot="3762166">
              <a:off x="2932708" y="5529843"/>
              <a:ext cx="535048" cy="1506856"/>
            </a:xfrm>
            <a:custGeom>
              <a:avLst/>
              <a:gdLst>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52234 w 552481"/>
                <a:gd name="connsiteY21" fmla="*/ 1420947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32877 w 552481"/>
                <a:gd name="connsiteY3" fmla="*/ 241409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534221 w 580141"/>
                <a:gd name="connsiteY14" fmla="*/ 1044490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7405 w 580141"/>
                <a:gd name="connsiteY20" fmla="*/ 1402284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11048 w 580141"/>
                <a:gd name="connsiteY5" fmla="*/ 431982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11048 w 582162"/>
                <a:gd name="connsiteY4" fmla="*/ 431271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26021 w 582162"/>
                <a:gd name="connsiteY4" fmla="*/ 441538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162" h="1639548">
                  <a:moveTo>
                    <a:pt x="550099" y="54028"/>
                  </a:moveTo>
                  <a:cubicBezTo>
                    <a:pt x="624739" y="-134938"/>
                    <a:pt x="547056" y="229933"/>
                    <a:pt x="536842" y="262190"/>
                  </a:cubicBezTo>
                  <a:cubicBezTo>
                    <a:pt x="526628" y="294447"/>
                    <a:pt x="489477" y="242030"/>
                    <a:pt x="488816" y="247571"/>
                  </a:cubicBezTo>
                  <a:lnTo>
                    <a:pt x="532877" y="295437"/>
                  </a:lnTo>
                  <a:cubicBezTo>
                    <a:pt x="532967" y="355079"/>
                    <a:pt x="525931" y="381896"/>
                    <a:pt x="526021" y="441538"/>
                  </a:cubicBezTo>
                  <a:lnTo>
                    <a:pt x="440807" y="401237"/>
                  </a:lnTo>
                  <a:lnTo>
                    <a:pt x="518260" y="473456"/>
                  </a:lnTo>
                  <a:lnTo>
                    <a:pt x="498587" y="637602"/>
                  </a:lnTo>
                  <a:lnTo>
                    <a:pt x="372197" y="546012"/>
                  </a:lnTo>
                  <a:lnTo>
                    <a:pt x="498617" y="657667"/>
                  </a:lnTo>
                  <a:cubicBezTo>
                    <a:pt x="498709" y="718576"/>
                    <a:pt x="483958" y="759148"/>
                    <a:pt x="484050" y="820057"/>
                  </a:cubicBezTo>
                  <a:lnTo>
                    <a:pt x="270832" y="673231"/>
                  </a:lnTo>
                  <a:lnTo>
                    <a:pt x="478917" y="852083"/>
                  </a:lnTo>
                  <a:lnTo>
                    <a:pt x="469294" y="1002645"/>
                  </a:lnTo>
                  <a:lnTo>
                    <a:pt x="184579" y="795959"/>
                  </a:lnTo>
                  <a:lnTo>
                    <a:pt x="466579" y="1042397"/>
                  </a:lnTo>
                  <a:lnTo>
                    <a:pt x="459783" y="1179874"/>
                  </a:lnTo>
                  <a:lnTo>
                    <a:pt x="119129" y="943486"/>
                  </a:lnTo>
                  <a:lnTo>
                    <a:pt x="467006" y="1228896"/>
                  </a:lnTo>
                  <a:cubicBezTo>
                    <a:pt x="467092" y="1286367"/>
                    <a:pt x="479997" y="1326381"/>
                    <a:pt x="480083" y="1383852"/>
                  </a:cubicBezTo>
                  <a:lnTo>
                    <a:pt x="184579" y="1186679"/>
                  </a:lnTo>
                  <a:lnTo>
                    <a:pt x="480050" y="1411085"/>
                  </a:lnTo>
                  <a:cubicBezTo>
                    <a:pt x="480132" y="1465879"/>
                    <a:pt x="497607" y="1538525"/>
                    <a:pt x="552481" y="1639356"/>
                  </a:cubicBezTo>
                  <a:cubicBezTo>
                    <a:pt x="331520" y="1644295"/>
                    <a:pt x="189138" y="1553987"/>
                    <a:pt x="103908" y="1411291"/>
                  </a:cubicBezTo>
                  <a:cubicBezTo>
                    <a:pt x="-144138" y="987527"/>
                    <a:pt x="70524" y="647047"/>
                    <a:pt x="550099" y="54028"/>
                  </a:cubicBezTo>
                  <a:close/>
                </a:path>
              </a:pathLst>
            </a:custGeom>
            <a:gradFill flip="none" rotWithShape="1">
              <a:gsLst>
                <a:gs pos="0">
                  <a:srgbClr val="19F37C">
                    <a:shade val="30000"/>
                    <a:satMod val="115000"/>
                  </a:srgbClr>
                </a:gs>
                <a:gs pos="50000">
                  <a:srgbClr val="19F37C">
                    <a:shade val="67500"/>
                    <a:satMod val="115000"/>
                  </a:srgbClr>
                </a:gs>
                <a:gs pos="100000">
                  <a:srgbClr val="19F37C">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21" name="그룹 5">
            <a:extLst>
              <a:ext uri="{FF2B5EF4-FFF2-40B4-BE49-F238E27FC236}">
                <a16:creationId xmlns:a16="http://schemas.microsoft.com/office/drawing/2014/main" id="{D13BAC10-074F-485C-A971-5A37D48036E6}"/>
              </a:ext>
            </a:extLst>
          </p:cNvPr>
          <p:cNvGrpSpPr/>
          <p:nvPr/>
        </p:nvGrpSpPr>
        <p:grpSpPr>
          <a:xfrm>
            <a:off x="1964492" y="1623751"/>
            <a:ext cx="8322507" cy="4139786"/>
            <a:chOff x="6328887" y="1915749"/>
            <a:chExt cx="5432667" cy="4139786"/>
          </a:xfrm>
        </p:grpSpPr>
        <p:sp>
          <p:nvSpPr>
            <p:cNvPr id="22" name="직사각형 70">
              <a:extLst>
                <a:ext uri="{FF2B5EF4-FFF2-40B4-BE49-F238E27FC236}">
                  <a16:creationId xmlns:a16="http://schemas.microsoft.com/office/drawing/2014/main" id="{470FF56C-A4E1-46D8-85A5-9DC8A4128B3C}"/>
                </a:ext>
              </a:extLst>
            </p:cNvPr>
            <p:cNvSpPr/>
            <p:nvPr/>
          </p:nvSpPr>
          <p:spPr>
            <a:xfrm>
              <a:off x="6422667" y="1915749"/>
              <a:ext cx="5338887" cy="36000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400" b="1" dirty="0">
                  <a:solidFill>
                    <a:schemeClr val="bg1"/>
                  </a:solidFill>
                </a:rPr>
                <a:t>Hairy nanocelluloses (</a:t>
              </a:r>
              <a:r>
                <a:rPr lang="en-US" altLang="ko-KR" sz="2400" b="1" dirty="0" err="1">
                  <a:solidFill>
                    <a:schemeClr val="bg1"/>
                  </a:solidFill>
                </a:rPr>
                <a:t>HNCs</a:t>
              </a:r>
              <a:r>
                <a:rPr lang="en-US" altLang="ko-KR" sz="2400" b="1" dirty="0">
                  <a:solidFill>
                    <a:schemeClr val="bg1"/>
                  </a:solidFill>
                </a:rPr>
                <a:t>)</a:t>
              </a:r>
              <a:endParaRPr lang="ko-KR" altLang="en-US" sz="2400" b="1" dirty="0">
                <a:solidFill>
                  <a:schemeClr val="bg1"/>
                </a:solidFill>
              </a:endParaRPr>
            </a:p>
          </p:txBody>
        </p:sp>
        <p:sp>
          <p:nvSpPr>
            <p:cNvPr id="23" name="TextBox 22">
              <a:extLst>
                <a:ext uri="{FF2B5EF4-FFF2-40B4-BE49-F238E27FC236}">
                  <a16:creationId xmlns:a16="http://schemas.microsoft.com/office/drawing/2014/main" id="{3A7EA3A4-D0C1-499D-947F-45143A81EC35}"/>
                </a:ext>
              </a:extLst>
            </p:cNvPr>
            <p:cNvSpPr txBox="1"/>
            <p:nvPr/>
          </p:nvSpPr>
          <p:spPr>
            <a:xfrm>
              <a:off x="6328887" y="2317589"/>
              <a:ext cx="5350385" cy="3737946"/>
            </a:xfrm>
            <a:prstGeom prst="rect">
              <a:avLst/>
            </a:prstGeom>
            <a:noFill/>
          </p:spPr>
          <p:txBody>
            <a:bodyPr wrap="square" rtlCol="0">
              <a:spAutoFit/>
            </a:bodyPr>
            <a:lstStyle/>
            <a:p>
              <a:pPr marL="171450" indent="-171450">
                <a:lnSpc>
                  <a:spcPct val="150000"/>
                </a:lnSpc>
                <a:buFont typeface="Wingdings" panose="05000000000000000000" pitchFamily="2" charset="2"/>
                <a:buChar char="ü"/>
              </a:pPr>
              <a:r>
                <a:rPr lang="en-US" altLang="ko-KR" sz="2000" b="1" dirty="0">
                  <a:solidFill>
                    <a:schemeClr val="tx1">
                      <a:lumMod val="75000"/>
                      <a:lumOff val="25000"/>
                    </a:schemeClr>
                  </a:solidFill>
                </a:rPr>
                <a:t>Nanoengineering cellulose fibers via facile chemistry yields </a:t>
              </a:r>
              <a:r>
                <a:rPr lang="en-US" altLang="ko-KR" sz="2000" b="1" dirty="0" err="1">
                  <a:solidFill>
                    <a:schemeClr val="tx1">
                      <a:lumMod val="75000"/>
                      <a:lumOff val="25000"/>
                    </a:schemeClr>
                  </a:solidFill>
                </a:rPr>
                <a:t>HNCs</a:t>
              </a:r>
              <a:r>
                <a:rPr lang="en-US" altLang="ko-KR" sz="2000" b="1" dirty="0">
                  <a:solidFill>
                    <a:schemeClr val="tx1">
                      <a:lumMod val="75000"/>
                      <a:lumOff val="25000"/>
                    </a:schemeClr>
                  </a:solidFill>
                </a:rPr>
                <a:t>.</a:t>
              </a:r>
            </a:p>
            <a:p>
              <a:pPr marL="171450" indent="-171450">
                <a:lnSpc>
                  <a:spcPct val="150000"/>
                </a:lnSpc>
                <a:buFont typeface="Wingdings" panose="05000000000000000000" pitchFamily="2" charset="2"/>
                <a:buChar char="ü"/>
              </a:pPr>
              <a:r>
                <a:rPr lang="en-US" altLang="ko-KR" sz="2000" b="1" dirty="0">
                  <a:solidFill>
                    <a:schemeClr val="tx1">
                      <a:lumMod val="75000"/>
                      <a:lumOff val="25000"/>
                    </a:schemeClr>
                  </a:solidFill>
                </a:rPr>
                <a:t>HNCs overcome the structural limitations of conventional nanocelluloses.</a:t>
              </a:r>
            </a:p>
            <a:p>
              <a:pPr marL="171450" indent="-171450">
                <a:lnSpc>
                  <a:spcPct val="150000"/>
                </a:lnSpc>
                <a:buFont typeface="Wingdings" panose="05000000000000000000" pitchFamily="2" charset="2"/>
                <a:buChar char="ü"/>
              </a:pPr>
              <a:r>
                <a:rPr lang="en-US" altLang="ko-KR" sz="2000" b="1" dirty="0" err="1">
                  <a:solidFill>
                    <a:schemeClr val="tx1">
                      <a:lumMod val="75000"/>
                      <a:lumOff val="25000"/>
                    </a:schemeClr>
                  </a:solidFill>
                </a:rPr>
                <a:t>HNCs</a:t>
              </a:r>
              <a:r>
                <a:rPr lang="en-US" altLang="ko-KR" sz="2000" b="1" dirty="0">
                  <a:solidFill>
                    <a:schemeClr val="tx1">
                      <a:lumMod val="75000"/>
                      <a:lumOff val="25000"/>
                    </a:schemeClr>
                  </a:solidFill>
                </a:rPr>
                <a:t> can provide reliable, green scale inhibitors.</a:t>
              </a:r>
            </a:p>
            <a:p>
              <a:pPr marL="171450" indent="-171450">
                <a:lnSpc>
                  <a:spcPct val="150000"/>
                </a:lnSpc>
                <a:buFont typeface="Wingdings" panose="05000000000000000000" pitchFamily="2" charset="2"/>
                <a:buChar char="ü"/>
              </a:pPr>
              <a:r>
                <a:rPr lang="en-US" altLang="ko-KR" sz="2000" b="1" dirty="0">
                  <a:solidFill>
                    <a:schemeClr val="tx1">
                      <a:lumMod val="75000"/>
                      <a:lumOff val="25000"/>
                    </a:schemeClr>
                  </a:solidFill>
                </a:rPr>
                <a:t>Cellulose-based scale-resistant membranes are now feasible.</a:t>
              </a:r>
            </a:p>
            <a:p>
              <a:pPr marL="171450" indent="-171450">
                <a:lnSpc>
                  <a:spcPct val="150000"/>
                </a:lnSpc>
                <a:buFont typeface="Wingdings" panose="05000000000000000000" pitchFamily="2" charset="2"/>
                <a:buChar char="ü"/>
              </a:pPr>
              <a:r>
                <a:rPr lang="en-US" altLang="ko-KR" sz="2000" b="1" dirty="0">
                  <a:solidFill>
                    <a:schemeClr val="tx1">
                      <a:lumMod val="75000"/>
                      <a:lumOff val="25000"/>
                    </a:schemeClr>
                  </a:solidFill>
                </a:rPr>
                <a:t>HNCs are promising candidates for water remediation, reinforced nanocomposites, bactericides, humidity switches, and </a:t>
              </a:r>
              <a:br>
                <a:rPr lang="en-US" altLang="ko-KR" sz="2000" b="1" dirty="0">
                  <a:solidFill>
                    <a:schemeClr val="tx1">
                      <a:lumMod val="75000"/>
                      <a:lumOff val="25000"/>
                    </a:schemeClr>
                  </a:solidFill>
                </a:rPr>
              </a:br>
              <a:r>
                <a:rPr lang="en-US" altLang="ko-KR" sz="2000" b="1" dirty="0">
                  <a:solidFill>
                    <a:schemeClr val="tx1">
                      <a:lumMod val="75000"/>
                      <a:lumOff val="25000"/>
                    </a:schemeClr>
                  </a:solidFill>
                </a:rPr>
                <a:t>rheology modifiers. </a:t>
              </a:r>
            </a:p>
            <a:p>
              <a:pPr marL="171450" indent="-171450">
                <a:lnSpc>
                  <a:spcPct val="150000"/>
                </a:lnSpc>
                <a:buFont typeface="Wingdings" panose="05000000000000000000" pitchFamily="2" charset="2"/>
                <a:buChar char="ü"/>
              </a:pPr>
              <a:endParaRPr lang="en-US" altLang="ko-KR" sz="2000" b="1" dirty="0">
                <a:solidFill>
                  <a:schemeClr val="tx1">
                    <a:lumMod val="75000"/>
                    <a:lumOff val="25000"/>
                  </a:schemeClr>
                </a:solidFill>
              </a:endParaRPr>
            </a:p>
          </p:txBody>
        </p:sp>
      </p:grpSp>
      <p:graphicFrame>
        <p:nvGraphicFramePr>
          <p:cNvPr id="32" name="Chart 7">
            <a:extLst>
              <a:ext uri="{FF2B5EF4-FFF2-40B4-BE49-F238E27FC236}">
                <a16:creationId xmlns:a16="http://schemas.microsoft.com/office/drawing/2014/main" id="{B229F427-15E5-4790-9853-E8F30C055259}"/>
              </a:ext>
            </a:extLst>
          </p:cNvPr>
          <p:cNvGraphicFramePr/>
          <p:nvPr>
            <p:extLst>
              <p:ext uri="{D42A27DB-BD31-4B8C-83A1-F6EECF244321}">
                <p14:modId xmlns:p14="http://schemas.microsoft.com/office/powerpoint/2010/main" val="1562109728"/>
              </p:ext>
            </p:extLst>
          </p:nvPr>
        </p:nvGraphicFramePr>
        <p:xfrm>
          <a:off x="195543" y="944233"/>
          <a:ext cx="1768950" cy="1729216"/>
        </p:xfrm>
        <a:graphic>
          <a:graphicData uri="http://schemas.openxmlformats.org/drawingml/2006/chart">
            <c:chart xmlns:c="http://schemas.openxmlformats.org/drawingml/2006/chart" xmlns:r="http://schemas.openxmlformats.org/officeDocument/2006/relationships" r:id="rId5"/>
          </a:graphicData>
        </a:graphic>
      </p:graphicFrame>
      <p:sp>
        <p:nvSpPr>
          <p:cNvPr id="33" name="Title 1">
            <a:extLst>
              <a:ext uri="{FF2B5EF4-FFF2-40B4-BE49-F238E27FC236}">
                <a16:creationId xmlns:a16="http://schemas.microsoft.com/office/drawing/2014/main" id="{FB3ACAF4-1EF9-4876-9529-E950B34F7F3D}"/>
              </a:ext>
            </a:extLst>
          </p:cNvPr>
          <p:cNvSpPr>
            <a:spLocks noGrp="1"/>
          </p:cNvSpPr>
          <p:nvPr>
            <p:ph type="title"/>
          </p:nvPr>
        </p:nvSpPr>
        <p:spPr>
          <a:xfrm>
            <a:off x="0" y="0"/>
            <a:ext cx="12192000" cy="933353"/>
          </a:xfrm>
        </p:spPr>
        <p:txBody>
          <a:bodyPr>
            <a:normAutofit/>
          </a:bodyPr>
          <a:lstStyle/>
          <a:p>
            <a:r>
              <a:rPr lang="en-US" sz="4000" b="1" dirty="0"/>
              <a:t>Concluding remarks</a:t>
            </a:r>
          </a:p>
        </p:txBody>
      </p:sp>
      <p:pic>
        <p:nvPicPr>
          <p:cNvPr id="34" name="Picture 33">
            <a:extLst>
              <a:ext uri="{FF2B5EF4-FFF2-40B4-BE49-F238E27FC236}">
                <a16:creationId xmlns:a16="http://schemas.microsoft.com/office/drawing/2014/main" id="{F4DB3AD5-F253-40C6-824E-FF10BD492389}"/>
              </a:ext>
            </a:extLst>
          </p:cNvPr>
          <p:cNvPicPr>
            <a:picLocks noChangeAspect="1"/>
          </p:cNvPicPr>
          <p:nvPr/>
        </p:nvPicPr>
        <p:blipFill>
          <a:blip r:embed="rId6"/>
          <a:stretch>
            <a:fillRect/>
          </a:stretch>
        </p:blipFill>
        <p:spPr>
          <a:xfrm>
            <a:off x="8229601" y="4011496"/>
            <a:ext cx="3969424" cy="2834640"/>
          </a:xfrm>
          <a:prstGeom prst="ellipse">
            <a:avLst/>
          </a:prstGeom>
          <a:ln>
            <a:noFill/>
          </a:ln>
          <a:effectLst>
            <a:softEdge rad="112500"/>
          </a:effectLst>
        </p:spPr>
      </p:pic>
    </p:spTree>
    <p:extLst>
      <p:ext uri="{BB962C8B-B14F-4D97-AF65-F5344CB8AC3E}">
        <p14:creationId xmlns:p14="http://schemas.microsoft.com/office/powerpoint/2010/main" val="1350126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C942A-AABC-4613-B965-4DF3B69C4199}"/>
              </a:ext>
            </a:extLst>
          </p:cNvPr>
          <p:cNvPicPr>
            <a:picLocks noChangeAspect="1"/>
          </p:cNvPicPr>
          <p:nvPr/>
        </p:nvPicPr>
        <p:blipFill rotWithShape="1">
          <a:blip r:embed="rId3"/>
          <a:srcRect r="70861"/>
          <a:stretch/>
        </p:blipFill>
        <p:spPr>
          <a:xfrm>
            <a:off x="1676400" y="1197914"/>
            <a:ext cx="3352799" cy="1914527"/>
          </a:xfrm>
          <a:prstGeom prst="rect">
            <a:avLst/>
          </a:prstGeom>
        </p:spPr>
      </p:pic>
      <p:sp>
        <p:nvSpPr>
          <p:cNvPr id="4" name="Slide Number Placeholder 3">
            <a:extLst>
              <a:ext uri="{FF2B5EF4-FFF2-40B4-BE49-F238E27FC236}">
                <a16:creationId xmlns:a16="http://schemas.microsoft.com/office/drawing/2014/main" id="{B5FC3FBD-38D4-4492-AF00-CE3D99F90B2C}"/>
              </a:ext>
            </a:extLst>
          </p:cNvPr>
          <p:cNvSpPr>
            <a:spLocks noGrp="1"/>
          </p:cNvSpPr>
          <p:nvPr>
            <p:ph type="sldNum" sz="quarter" idx="12"/>
          </p:nvPr>
        </p:nvSpPr>
        <p:spPr>
          <a:xfrm>
            <a:off x="9448800" y="6356882"/>
            <a:ext cx="2133600" cy="365125"/>
          </a:xfrm>
        </p:spPr>
        <p:txBody>
          <a:bodyPr/>
          <a:lstStyle/>
          <a:p>
            <a:fld id="{B6F15528-21DE-4FAA-801E-634DDDAF4B2B}" type="slidenum">
              <a:rPr lang="en-US" b="1" smtClean="0"/>
              <a:pPr/>
              <a:t>45</a:t>
            </a:fld>
            <a:endParaRPr lang="en-US" b="1"/>
          </a:p>
        </p:txBody>
      </p:sp>
      <p:pic>
        <p:nvPicPr>
          <p:cNvPr id="10" name="Picture 16" descr="Image result for mcgill university">
            <a:extLst>
              <a:ext uri="{FF2B5EF4-FFF2-40B4-BE49-F238E27FC236}">
                <a16:creationId xmlns:a16="http://schemas.microsoft.com/office/drawing/2014/main" id="{6EE4CF13-9B6B-446E-A75C-A89B4241CB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00" t="6790" b="11960"/>
          <a:stretch/>
        </p:blipFill>
        <p:spPr bwMode="auto">
          <a:xfrm>
            <a:off x="4810530" y="2395784"/>
            <a:ext cx="637393" cy="182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Image result for mcgill university">
            <a:extLst>
              <a:ext uri="{FF2B5EF4-FFF2-40B4-BE49-F238E27FC236}">
                <a16:creationId xmlns:a16="http://schemas.microsoft.com/office/drawing/2014/main" id="{CE2F686B-8269-4F90-838C-8D71C3E616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986" r="80171"/>
          <a:stretch/>
        </p:blipFill>
        <p:spPr bwMode="auto">
          <a:xfrm>
            <a:off x="4908663" y="1871208"/>
            <a:ext cx="441127" cy="548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harvard-mit health sciences">
            <a:extLst>
              <a:ext uri="{FF2B5EF4-FFF2-40B4-BE49-F238E27FC236}">
                <a16:creationId xmlns:a16="http://schemas.microsoft.com/office/drawing/2014/main" id="{13F405D4-12A9-4701-936E-D360EA247F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3064" y="2982381"/>
            <a:ext cx="136346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7C1BD0F-2B55-42A0-982A-5747DFF858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7782" t="11602" r="16518" b="11470"/>
          <a:stretch/>
        </p:blipFill>
        <p:spPr>
          <a:xfrm>
            <a:off x="1335325" y="2097704"/>
            <a:ext cx="641241" cy="640080"/>
          </a:xfrm>
          <a:prstGeom prst="rect">
            <a:avLst/>
          </a:prstGeom>
        </p:spPr>
      </p:pic>
      <p:cxnSp>
        <p:nvCxnSpPr>
          <p:cNvPr id="21" name="Straight Connector 20">
            <a:extLst>
              <a:ext uri="{FF2B5EF4-FFF2-40B4-BE49-F238E27FC236}">
                <a16:creationId xmlns:a16="http://schemas.microsoft.com/office/drawing/2014/main" id="{764595EA-D225-4F6E-855B-A32FFC224DED}"/>
              </a:ext>
            </a:extLst>
          </p:cNvPr>
          <p:cNvCxnSpPr>
            <a:cxnSpLocks/>
          </p:cNvCxnSpPr>
          <p:nvPr/>
        </p:nvCxnSpPr>
        <p:spPr>
          <a:xfrm flipH="1">
            <a:off x="3943075" y="2463554"/>
            <a:ext cx="31428" cy="607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25BAAD0-A1CB-4319-910B-969F6D95C9D7}"/>
              </a:ext>
            </a:extLst>
          </p:cNvPr>
          <p:cNvCxnSpPr>
            <a:cxnSpLocks/>
          </p:cNvCxnSpPr>
          <p:nvPr/>
        </p:nvCxnSpPr>
        <p:spPr>
          <a:xfrm>
            <a:off x="4164713" y="2439605"/>
            <a:ext cx="1105705" cy="6415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5396546-F535-421C-8B42-3219BE544340}"/>
              </a:ext>
            </a:extLst>
          </p:cNvPr>
          <p:cNvSpPr/>
          <p:nvPr/>
        </p:nvSpPr>
        <p:spPr>
          <a:xfrm>
            <a:off x="4100917" y="2251470"/>
            <a:ext cx="76201" cy="76201"/>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b="1"/>
          </a:p>
        </p:txBody>
      </p:sp>
      <p:sp>
        <p:nvSpPr>
          <p:cNvPr id="18" name="Oval 17">
            <a:extLst>
              <a:ext uri="{FF2B5EF4-FFF2-40B4-BE49-F238E27FC236}">
                <a16:creationId xmlns:a16="http://schemas.microsoft.com/office/drawing/2014/main" id="{74BF3663-9B63-4644-B5DE-B778D9DCB025}"/>
              </a:ext>
            </a:extLst>
          </p:cNvPr>
          <p:cNvSpPr/>
          <p:nvPr/>
        </p:nvSpPr>
        <p:spPr>
          <a:xfrm>
            <a:off x="3977379" y="2426585"/>
            <a:ext cx="214604" cy="9225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b="1" dirty="0"/>
          </a:p>
        </p:txBody>
      </p:sp>
      <p:pic>
        <p:nvPicPr>
          <p:cNvPr id="28" name="Picture 27">
            <a:extLst>
              <a:ext uri="{FF2B5EF4-FFF2-40B4-BE49-F238E27FC236}">
                <a16:creationId xmlns:a16="http://schemas.microsoft.com/office/drawing/2014/main" id="{0DD586B3-498F-41F1-AAB8-8BB16C65F7A3}"/>
              </a:ext>
            </a:extLst>
          </p:cNvPr>
          <p:cNvPicPr>
            <a:picLocks noChangeAspect="1"/>
          </p:cNvPicPr>
          <p:nvPr/>
        </p:nvPicPr>
        <p:blipFill>
          <a:blip r:embed="rId9"/>
          <a:stretch>
            <a:fillRect/>
          </a:stretch>
        </p:blipFill>
        <p:spPr>
          <a:xfrm>
            <a:off x="1286482" y="2756836"/>
            <a:ext cx="738927" cy="228601"/>
          </a:xfrm>
          <a:prstGeom prst="rect">
            <a:avLst/>
          </a:prstGeom>
        </p:spPr>
      </p:pic>
      <p:sp>
        <p:nvSpPr>
          <p:cNvPr id="33" name="Arrow: Curved Right 32">
            <a:extLst>
              <a:ext uri="{FF2B5EF4-FFF2-40B4-BE49-F238E27FC236}">
                <a16:creationId xmlns:a16="http://schemas.microsoft.com/office/drawing/2014/main" id="{B9EB98FD-A2E6-451E-B32A-891ECB1A98E3}"/>
              </a:ext>
            </a:extLst>
          </p:cNvPr>
          <p:cNvSpPr/>
          <p:nvPr/>
        </p:nvSpPr>
        <p:spPr>
          <a:xfrm rot="637048">
            <a:off x="3414287" y="2134598"/>
            <a:ext cx="539065" cy="40572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b="1">
              <a:solidFill>
                <a:schemeClr val="tx1"/>
              </a:solidFill>
            </a:endParaRPr>
          </a:p>
        </p:txBody>
      </p:sp>
      <p:sp>
        <p:nvSpPr>
          <p:cNvPr id="34" name="Arrow: Curved Left 33">
            <a:extLst>
              <a:ext uri="{FF2B5EF4-FFF2-40B4-BE49-F238E27FC236}">
                <a16:creationId xmlns:a16="http://schemas.microsoft.com/office/drawing/2014/main" id="{09E47F8C-6EE1-483A-92B5-3890D6650675}"/>
              </a:ext>
            </a:extLst>
          </p:cNvPr>
          <p:cNvSpPr/>
          <p:nvPr/>
        </p:nvSpPr>
        <p:spPr>
          <a:xfrm rot="5000505">
            <a:off x="2763826" y="2129903"/>
            <a:ext cx="539260" cy="178879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b="1">
              <a:solidFill>
                <a:schemeClr val="tx1"/>
              </a:solidFill>
            </a:endParaRPr>
          </a:p>
        </p:txBody>
      </p:sp>
      <p:sp>
        <p:nvSpPr>
          <p:cNvPr id="36" name="TextBox 35">
            <a:extLst>
              <a:ext uri="{FF2B5EF4-FFF2-40B4-BE49-F238E27FC236}">
                <a16:creationId xmlns:a16="http://schemas.microsoft.com/office/drawing/2014/main" id="{AB2467F9-0575-400A-9F12-CB9AFD1A776D}"/>
              </a:ext>
            </a:extLst>
          </p:cNvPr>
          <p:cNvSpPr txBox="1"/>
          <p:nvPr/>
        </p:nvSpPr>
        <p:spPr>
          <a:xfrm>
            <a:off x="4342796" y="1581659"/>
            <a:ext cx="301686" cy="369460"/>
          </a:xfrm>
          <a:prstGeom prst="rect">
            <a:avLst/>
          </a:prstGeom>
          <a:noFill/>
        </p:spPr>
        <p:txBody>
          <a:bodyPr wrap="none" rtlCol="0">
            <a:spAutoFit/>
          </a:bodyPr>
          <a:lstStyle/>
          <a:p>
            <a:pPr algn="ctr"/>
            <a:r>
              <a:rPr lang="en-US" sz="1801" b="1" dirty="0">
                <a:solidFill>
                  <a:schemeClr val="bg1"/>
                </a:solidFill>
              </a:rPr>
              <a:t>2</a:t>
            </a:r>
          </a:p>
        </p:txBody>
      </p:sp>
      <p:sp>
        <p:nvSpPr>
          <p:cNvPr id="43" name="Rectangle 42">
            <a:extLst>
              <a:ext uri="{FF2B5EF4-FFF2-40B4-BE49-F238E27FC236}">
                <a16:creationId xmlns:a16="http://schemas.microsoft.com/office/drawing/2014/main" id="{CEEAA726-56E6-45C3-A2FF-4251A5A07151}"/>
              </a:ext>
            </a:extLst>
          </p:cNvPr>
          <p:cNvSpPr/>
          <p:nvPr/>
        </p:nvSpPr>
        <p:spPr>
          <a:xfrm>
            <a:off x="5714999" y="1092928"/>
            <a:ext cx="2780377" cy="5357749"/>
          </a:xfrm>
          <a:prstGeom prst="rect">
            <a:avLst/>
          </a:prstGeom>
        </p:spPr>
        <p:txBody>
          <a:bodyPr wrap="none">
            <a:spAutoFit/>
          </a:bodyPr>
          <a:lstStyle/>
          <a:p>
            <a:r>
              <a:rPr lang="en-US" sz="1801" b="1" dirty="0"/>
              <a:t>Prof. Theo van de Ven</a:t>
            </a:r>
          </a:p>
          <a:p>
            <a:r>
              <a:rPr lang="en-US" sz="1801" b="1" dirty="0"/>
              <a:t>Prof. Ali </a:t>
            </a:r>
            <a:r>
              <a:rPr lang="en-US" sz="1801" b="1" dirty="0" err="1"/>
              <a:t>Khademhosseini</a:t>
            </a:r>
            <a:endParaRPr lang="en-US" sz="1801" b="1" dirty="0"/>
          </a:p>
          <a:p>
            <a:r>
              <a:rPr lang="en-US" sz="1801" b="1" dirty="0"/>
              <a:t>Prof. Dino Di Carlo</a:t>
            </a:r>
          </a:p>
          <a:p>
            <a:r>
              <a:rPr lang="en-US" sz="1801" b="1" dirty="0"/>
              <a:t>Prof. Ashok </a:t>
            </a:r>
            <a:r>
              <a:rPr lang="en-US" sz="1801" b="1" dirty="0" err="1"/>
              <a:t>Kakkar</a:t>
            </a:r>
            <a:endParaRPr lang="en-US" sz="1801" b="1" dirty="0"/>
          </a:p>
          <a:p>
            <a:r>
              <a:rPr lang="en-US" sz="1801" b="1" dirty="0"/>
              <a:t>Prof. Pierre </a:t>
            </a:r>
            <a:r>
              <a:rPr lang="en-US" sz="1801" b="1" dirty="0" err="1"/>
              <a:t>Carreau</a:t>
            </a:r>
            <a:endParaRPr lang="en-US" sz="1801" b="1" dirty="0"/>
          </a:p>
          <a:p>
            <a:r>
              <a:rPr lang="en-US" sz="1801" b="1" dirty="0"/>
              <a:t>Prof. </a:t>
            </a:r>
            <a:r>
              <a:rPr lang="en-US" sz="1801" b="1" dirty="0" err="1"/>
              <a:t>Samanvaya</a:t>
            </a:r>
            <a:r>
              <a:rPr lang="en-US" sz="1801" b="1" dirty="0"/>
              <a:t> Srivastava</a:t>
            </a:r>
          </a:p>
          <a:p>
            <a:r>
              <a:rPr lang="en-US" sz="1801" b="1" dirty="0"/>
              <a:t>Dr. </a:t>
            </a:r>
            <a:r>
              <a:rPr lang="en-US" sz="1801" b="1" dirty="0" err="1"/>
              <a:t>Rahmi</a:t>
            </a:r>
            <a:r>
              <a:rPr lang="en-US" sz="1801" b="1" dirty="0"/>
              <a:t> </a:t>
            </a:r>
            <a:r>
              <a:rPr lang="en-US" sz="1801" b="1" dirty="0" err="1"/>
              <a:t>Oklu</a:t>
            </a:r>
            <a:endParaRPr lang="en-US" sz="1801" b="1" dirty="0"/>
          </a:p>
          <a:p>
            <a:r>
              <a:rPr lang="en-US" sz="1801" b="1" dirty="0"/>
              <a:t>Dr. Han Yang</a:t>
            </a:r>
          </a:p>
          <a:p>
            <a:r>
              <a:rPr lang="en-US" sz="1801" b="1" dirty="0"/>
              <a:t>Dr. Salman Safari</a:t>
            </a:r>
          </a:p>
          <a:p>
            <a:r>
              <a:rPr lang="en-US" sz="1801" b="1" dirty="0"/>
              <a:t>Dr. Na Li</a:t>
            </a:r>
          </a:p>
          <a:p>
            <a:r>
              <a:rPr lang="en-US" sz="1801" b="1" dirty="0"/>
              <a:t>Dr. </a:t>
            </a:r>
            <a:r>
              <a:rPr lang="en-US" sz="1801" b="1" dirty="0" err="1"/>
              <a:t>Søren</a:t>
            </a:r>
            <a:r>
              <a:rPr lang="en-US" sz="1801" b="1" dirty="0"/>
              <a:t> </a:t>
            </a:r>
            <a:r>
              <a:rPr lang="en-US" sz="1801" b="1" dirty="0" err="1"/>
              <a:t>Leth</a:t>
            </a:r>
            <a:r>
              <a:rPr lang="en-US" sz="1801" b="1" dirty="0"/>
              <a:t> </a:t>
            </a:r>
            <a:r>
              <a:rPr lang="en-US" sz="1801" b="1" dirty="0" err="1"/>
              <a:t>Mejlsøe</a:t>
            </a:r>
            <a:endParaRPr lang="en-US" sz="1801" b="1" dirty="0"/>
          </a:p>
          <a:p>
            <a:r>
              <a:rPr lang="en-US" sz="1801" b="1" dirty="0"/>
              <a:t>Dr. Md. Nur </a:t>
            </a:r>
            <a:r>
              <a:rPr lang="en-US" sz="1801" b="1" dirty="0" err="1"/>
              <a:t>Alam</a:t>
            </a:r>
            <a:endParaRPr lang="en-US" sz="1801" b="1" dirty="0"/>
          </a:p>
          <a:p>
            <a:r>
              <a:rPr lang="en-US" sz="1801" b="1" dirty="0"/>
              <a:t>Dr. </a:t>
            </a:r>
            <a:r>
              <a:rPr lang="en-US" sz="1801" b="1" dirty="0" err="1"/>
              <a:t>Reihaneh</a:t>
            </a:r>
            <a:r>
              <a:rPr lang="en-US" sz="1801" b="1" dirty="0"/>
              <a:t> </a:t>
            </a:r>
            <a:r>
              <a:rPr lang="en-US" sz="1801" b="1" dirty="0" err="1"/>
              <a:t>Haghniaz</a:t>
            </a:r>
            <a:endParaRPr lang="en-US" sz="1801" b="1" dirty="0"/>
          </a:p>
          <a:p>
            <a:r>
              <a:rPr lang="en-US" sz="1801" b="1" dirty="0"/>
              <a:t>Ms. Nicole </a:t>
            </a:r>
            <a:r>
              <a:rPr lang="en-US" sz="1801" b="1" dirty="0" err="1"/>
              <a:t>Kuntjoro</a:t>
            </a:r>
            <a:endParaRPr lang="en-US" sz="1801" b="1" dirty="0"/>
          </a:p>
          <a:p>
            <a:r>
              <a:rPr lang="en-US" sz="1801" b="1" dirty="0"/>
              <a:t>Mr. Joseph de </a:t>
            </a:r>
            <a:r>
              <a:rPr lang="en-US" sz="1801" b="1" dirty="0" err="1"/>
              <a:t>Rutte</a:t>
            </a:r>
            <a:endParaRPr lang="en-US" sz="1801" b="1" dirty="0"/>
          </a:p>
          <a:p>
            <a:r>
              <a:rPr lang="en-US" sz="1801" b="1" dirty="0"/>
              <a:t>Mr. Enzo </a:t>
            </a:r>
            <a:r>
              <a:rPr lang="en-US" sz="1801" b="1" dirty="0" err="1"/>
              <a:t>Bomal</a:t>
            </a:r>
            <a:endParaRPr lang="en-US" sz="1801" b="1" dirty="0"/>
          </a:p>
          <a:p>
            <a:r>
              <a:rPr lang="en-US" sz="1801" b="1" dirty="0"/>
              <a:t>Mr. Outman </a:t>
            </a:r>
            <a:r>
              <a:rPr lang="en-US" sz="1801" b="1" dirty="0" err="1"/>
              <a:t>Akouissi</a:t>
            </a:r>
            <a:endParaRPr lang="en-US" sz="1801" b="1" dirty="0"/>
          </a:p>
          <a:p>
            <a:r>
              <a:rPr lang="en-US" sz="1801" b="1" dirty="0"/>
              <a:t>Mr. Alireza </a:t>
            </a:r>
            <a:r>
              <a:rPr lang="en-US" sz="1801" b="1" dirty="0" err="1"/>
              <a:t>Sohrabi</a:t>
            </a:r>
            <a:endParaRPr lang="en-US" sz="1801" b="1" dirty="0"/>
          </a:p>
          <a:p>
            <a:endParaRPr lang="en-US" sz="1801" b="1" dirty="0"/>
          </a:p>
        </p:txBody>
      </p:sp>
      <p:pic>
        <p:nvPicPr>
          <p:cNvPr id="44" name="Picture 43">
            <a:extLst>
              <a:ext uri="{FF2B5EF4-FFF2-40B4-BE49-F238E27FC236}">
                <a16:creationId xmlns:a16="http://schemas.microsoft.com/office/drawing/2014/main" id="{1A8BD8E1-D164-4F70-A39D-E7CD2461860C}"/>
              </a:ext>
            </a:extLst>
          </p:cNvPr>
          <p:cNvPicPr>
            <a:picLocks noChangeAspect="1"/>
          </p:cNvPicPr>
          <p:nvPr/>
        </p:nvPicPr>
        <p:blipFill>
          <a:blip r:embed="rId10"/>
          <a:stretch>
            <a:fillRect/>
          </a:stretch>
        </p:blipFill>
        <p:spPr>
          <a:xfrm>
            <a:off x="9544319" y="1124459"/>
            <a:ext cx="97128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93EA7992-8E91-4E9D-87B8-E3BBD0E1BBB6}"/>
              </a:ext>
            </a:extLst>
          </p:cNvPr>
          <p:cNvPicPr>
            <a:picLocks noChangeAspect="1"/>
          </p:cNvPicPr>
          <p:nvPr/>
        </p:nvPicPr>
        <p:blipFill>
          <a:blip r:embed="rId11"/>
          <a:stretch>
            <a:fillRect/>
          </a:stretch>
        </p:blipFill>
        <p:spPr>
          <a:xfrm>
            <a:off x="9544319" y="4420449"/>
            <a:ext cx="97128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a:extLst>
              <a:ext uri="{FF2B5EF4-FFF2-40B4-BE49-F238E27FC236}">
                <a16:creationId xmlns:a16="http://schemas.microsoft.com/office/drawing/2014/main" id="{935E20BD-298F-4490-A84E-E898C57F2AB5}"/>
              </a:ext>
            </a:extLst>
          </p:cNvPr>
          <p:cNvPicPr>
            <a:picLocks noChangeAspect="1"/>
          </p:cNvPicPr>
          <p:nvPr/>
        </p:nvPicPr>
        <p:blipFill>
          <a:blip r:embed="rId12"/>
          <a:stretch>
            <a:fillRect/>
          </a:stretch>
        </p:blipFill>
        <p:spPr>
          <a:xfrm>
            <a:off x="9544319" y="2214270"/>
            <a:ext cx="97128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9" name="Oval 48">
            <a:extLst>
              <a:ext uri="{FF2B5EF4-FFF2-40B4-BE49-F238E27FC236}">
                <a16:creationId xmlns:a16="http://schemas.microsoft.com/office/drawing/2014/main" id="{31F174CB-5361-4293-8897-5711309AA5D5}"/>
              </a:ext>
            </a:extLst>
          </p:cNvPr>
          <p:cNvSpPr/>
          <p:nvPr/>
        </p:nvSpPr>
        <p:spPr>
          <a:xfrm>
            <a:off x="2116411" y="2731983"/>
            <a:ext cx="76201" cy="76201"/>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b="1"/>
          </a:p>
        </p:txBody>
      </p:sp>
      <p:sp>
        <p:nvSpPr>
          <p:cNvPr id="40" name="Title 1">
            <a:extLst>
              <a:ext uri="{FF2B5EF4-FFF2-40B4-BE49-F238E27FC236}">
                <a16:creationId xmlns:a16="http://schemas.microsoft.com/office/drawing/2014/main" id="{18A06B45-E1DD-4908-8ADF-DCCCA5938AEB}"/>
              </a:ext>
            </a:extLst>
          </p:cNvPr>
          <p:cNvSpPr>
            <a:spLocks noGrp="1"/>
          </p:cNvSpPr>
          <p:nvPr>
            <p:ph type="title"/>
          </p:nvPr>
        </p:nvSpPr>
        <p:spPr>
          <a:xfrm>
            <a:off x="0" y="0"/>
            <a:ext cx="12192000" cy="822960"/>
          </a:xfrm>
        </p:spPr>
        <p:txBody>
          <a:bodyPr>
            <a:normAutofit/>
          </a:bodyPr>
          <a:lstStyle/>
          <a:p>
            <a:r>
              <a:rPr lang="en-US" sz="4000" b="1" dirty="0"/>
              <a:t>Acknowledgments</a:t>
            </a:r>
          </a:p>
        </p:txBody>
      </p:sp>
      <p:pic>
        <p:nvPicPr>
          <p:cNvPr id="2" name="Picture 1">
            <a:extLst>
              <a:ext uri="{FF2B5EF4-FFF2-40B4-BE49-F238E27FC236}">
                <a16:creationId xmlns:a16="http://schemas.microsoft.com/office/drawing/2014/main" id="{F061EA42-CB48-4067-A7A9-ABB66D84E5E0}"/>
              </a:ext>
            </a:extLst>
          </p:cNvPr>
          <p:cNvPicPr>
            <a:picLocks noChangeAspect="1"/>
          </p:cNvPicPr>
          <p:nvPr/>
        </p:nvPicPr>
        <p:blipFill rotWithShape="1">
          <a:blip r:embed="rId13"/>
          <a:srcRect b="11750"/>
          <a:stretch/>
        </p:blipFill>
        <p:spPr>
          <a:xfrm>
            <a:off x="9544319" y="3323710"/>
            <a:ext cx="97128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C926DE8-16C0-4E8C-9A4E-C5D34C098F37}"/>
              </a:ext>
            </a:extLst>
          </p:cNvPr>
          <p:cNvPicPr>
            <a:picLocks noChangeAspect="1"/>
          </p:cNvPicPr>
          <p:nvPr/>
        </p:nvPicPr>
        <p:blipFill>
          <a:blip r:embed="rId14"/>
          <a:stretch>
            <a:fillRect/>
          </a:stretch>
        </p:blipFill>
        <p:spPr>
          <a:xfrm>
            <a:off x="1138540" y="3571467"/>
            <a:ext cx="4428518" cy="2458983"/>
          </a:xfrm>
          <a:prstGeom prst="rect">
            <a:avLst/>
          </a:prstGeom>
        </p:spPr>
      </p:pic>
    </p:spTree>
    <p:extLst>
      <p:ext uri="{BB962C8B-B14F-4D97-AF65-F5344CB8AC3E}">
        <p14:creationId xmlns:p14="http://schemas.microsoft.com/office/powerpoint/2010/main" val="3973225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5DC9BB-955D-4432-9639-E49AF07BFB70}"/>
              </a:ext>
            </a:extLst>
          </p:cNvPr>
          <p:cNvPicPr>
            <a:picLocks noChangeAspect="1"/>
          </p:cNvPicPr>
          <p:nvPr/>
        </p:nvPicPr>
        <p:blipFill rotWithShape="1">
          <a:blip r:embed="rId3"/>
          <a:srcRect b="44931"/>
          <a:stretch/>
        </p:blipFill>
        <p:spPr>
          <a:xfrm>
            <a:off x="1542582" y="1151169"/>
            <a:ext cx="3657600" cy="853561"/>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p:pic>
        <p:nvPicPr>
          <p:cNvPr id="5" name="Picture 4"/>
          <p:cNvPicPr>
            <a:picLocks noChangeAspect="1"/>
          </p:cNvPicPr>
          <p:nvPr/>
        </p:nvPicPr>
        <p:blipFill>
          <a:blip r:embed="rId4"/>
          <a:stretch>
            <a:fillRect/>
          </a:stretch>
        </p:blipFill>
        <p:spPr>
          <a:xfrm>
            <a:off x="1542582" y="2144279"/>
            <a:ext cx="1438276" cy="619125"/>
          </a:xfrm>
          <a:prstGeom prst="rect">
            <a:avLst/>
          </a:prstGeom>
        </p:spPr>
      </p:pic>
      <p:pic>
        <p:nvPicPr>
          <p:cNvPr id="6" name="Picture 5"/>
          <p:cNvPicPr>
            <a:picLocks noChangeAspect="1"/>
          </p:cNvPicPr>
          <p:nvPr/>
        </p:nvPicPr>
        <p:blipFill>
          <a:blip r:embed="rId5"/>
          <a:stretch>
            <a:fillRect/>
          </a:stretch>
        </p:blipFill>
        <p:spPr>
          <a:xfrm>
            <a:off x="7086601" y="5194205"/>
            <a:ext cx="3457574" cy="1005840"/>
          </a:xfrm>
          <a:prstGeom prst="rect">
            <a:avLst/>
          </a:prstGeom>
        </p:spPr>
      </p:pic>
      <p:pic>
        <p:nvPicPr>
          <p:cNvPr id="8" name="Picture 7"/>
          <p:cNvPicPr>
            <a:picLocks noChangeAspect="1"/>
          </p:cNvPicPr>
          <p:nvPr/>
        </p:nvPicPr>
        <p:blipFill>
          <a:blip r:embed="rId6"/>
          <a:stretch>
            <a:fillRect/>
          </a:stretch>
        </p:blipFill>
        <p:spPr>
          <a:xfrm>
            <a:off x="1542582" y="2828730"/>
            <a:ext cx="3657600" cy="1047751"/>
          </a:xfrm>
          <a:prstGeom prst="rect">
            <a:avLst/>
          </a:prstGeom>
        </p:spPr>
      </p:pic>
      <p:pic>
        <p:nvPicPr>
          <p:cNvPr id="7" name="Picture 6">
            <a:extLst>
              <a:ext uri="{FF2B5EF4-FFF2-40B4-BE49-F238E27FC236}">
                <a16:creationId xmlns:a16="http://schemas.microsoft.com/office/drawing/2014/main" id="{B126B527-7EBE-4C9A-AC43-7D186D98DBE0}"/>
              </a:ext>
            </a:extLst>
          </p:cNvPr>
          <p:cNvPicPr>
            <a:picLocks noChangeAspect="1"/>
          </p:cNvPicPr>
          <p:nvPr/>
        </p:nvPicPr>
        <p:blipFill>
          <a:blip r:embed="rId7"/>
          <a:stretch>
            <a:fillRect/>
          </a:stretch>
        </p:blipFill>
        <p:spPr>
          <a:xfrm>
            <a:off x="2348130" y="4060349"/>
            <a:ext cx="2046504" cy="457200"/>
          </a:xfrm>
          <a:prstGeom prst="rect">
            <a:avLst/>
          </a:prstGeom>
        </p:spPr>
      </p:pic>
      <p:sp>
        <p:nvSpPr>
          <p:cNvPr id="11" name="Title 1">
            <a:extLst>
              <a:ext uri="{FF2B5EF4-FFF2-40B4-BE49-F238E27FC236}">
                <a16:creationId xmlns:a16="http://schemas.microsoft.com/office/drawing/2014/main" id="{7DB8B6E6-0E3D-4420-BFE0-972B24C55B85}"/>
              </a:ext>
            </a:extLst>
          </p:cNvPr>
          <p:cNvSpPr>
            <a:spLocks noGrp="1"/>
          </p:cNvSpPr>
          <p:nvPr>
            <p:ph type="title"/>
          </p:nvPr>
        </p:nvSpPr>
        <p:spPr>
          <a:xfrm>
            <a:off x="0" y="0"/>
            <a:ext cx="12192000" cy="822960"/>
          </a:xfrm>
        </p:spPr>
        <p:txBody>
          <a:bodyPr>
            <a:normAutofit/>
          </a:bodyPr>
          <a:lstStyle/>
          <a:p>
            <a:r>
              <a:rPr lang="en-US" sz="4000" b="1" dirty="0"/>
              <a:t>Funding sources</a:t>
            </a:r>
          </a:p>
        </p:txBody>
      </p:sp>
      <p:pic>
        <p:nvPicPr>
          <p:cNvPr id="14" name="Picture 13">
            <a:extLst>
              <a:ext uri="{FF2B5EF4-FFF2-40B4-BE49-F238E27FC236}">
                <a16:creationId xmlns:a16="http://schemas.microsoft.com/office/drawing/2014/main" id="{3946F7CF-FBC5-4579-A6B4-65F90B7ABC93}"/>
              </a:ext>
            </a:extLst>
          </p:cNvPr>
          <p:cNvPicPr>
            <a:picLocks noChangeAspect="1"/>
          </p:cNvPicPr>
          <p:nvPr/>
        </p:nvPicPr>
        <p:blipFill>
          <a:blip r:embed="rId8"/>
          <a:stretch>
            <a:fillRect/>
          </a:stretch>
        </p:blipFill>
        <p:spPr>
          <a:xfrm>
            <a:off x="1542581" y="4700481"/>
            <a:ext cx="3657601" cy="1504950"/>
          </a:xfrm>
          <a:prstGeom prst="rect">
            <a:avLst/>
          </a:prstGeom>
        </p:spPr>
      </p:pic>
      <p:pic>
        <p:nvPicPr>
          <p:cNvPr id="16" name="Picture 15">
            <a:extLst>
              <a:ext uri="{FF2B5EF4-FFF2-40B4-BE49-F238E27FC236}">
                <a16:creationId xmlns:a16="http://schemas.microsoft.com/office/drawing/2014/main" id="{CD227901-E477-44C0-89EE-2E42658E4587}"/>
              </a:ext>
            </a:extLst>
          </p:cNvPr>
          <p:cNvPicPr>
            <a:picLocks noChangeAspect="1"/>
          </p:cNvPicPr>
          <p:nvPr/>
        </p:nvPicPr>
        <p:blipFill>
          <a:blip r:embed="rId9"/>
          <a:stretch>
            <a:fillRect/>
          </a:stretch>
        </p:blipFill>
        <p:spPr>
          <a:xfrm>
            <a:off x="7008812" y="1070864"/>
            <a:ext cx="3457575" cy="2200275"/>
          </a:xfrm>
          <a:prstGeom prst="rect">
            <a:avLst/>
          </a:prstGeom>
        </p:spPr>
      </p:pic>
      <p:pic>
        <p:nvPicPr>
          <p:cNvPr id="17" name="Picture 16">
            <a:extLst>
              <a:ext uri="{FF2B5EF4-FFF2-40B4-BE49-F238E27FC236}">
                <a16:creationId xmlns:a16="http://schemas.microsoft.com/office/drawing/2014/main" id="{A651762D-D071-4153-989C-EC74D7CEA8BA}"/>
              </a:ext>
            </a:extLst>
          </p:cNvPr>
          <p:cNvPicPr>
            <a:picLocks noChangeAspect="1"/>
          </p:cNvPicPr>
          <p:nvPr/>
        </p:nvPicPr>
        <p:blipFill>
          <a:blip r:embed="rId10"/>
          <a:stretch>
            <a:fillRect/>
          </a:stretch>
        </p:blipFill>
        <p:spPr>
          <a:xfrm>
            <a:off x="7086600" y="3838360"/>
            <a:ext cx="3457574" cy="822960"/>
          </a:xfrm>
          <a:prstGeom prst="rect">
            <a:avLst/>
          </a:prstGeom>
        </p:spPr>
      </p:pic>
      <p:pic>
        <p:nvPicPr>
          <p:cNvPr id="12" name="Picture 11">
            <a:extLst>
              <a:ext uri="{FF2B5EF4-FFF2-40B4-BE49-F238E27FC236}">
                <a16:creationId xmlns:a16="http://schemas.microsoft.com/office/drawing/2014/main" id="{FEA2192A-D253-41E5-A719-060C9CDEA88C}"/>
              </a:ext>
            </a:extLst>
          </p:cNvPr>
          <p:cNvPicPr>
            <a:picLocks noChangeAspect="1"/>
          </p:cNvPicPr>
          <p:nvPr/>
        </p:nvPicPr>
        <p:blipFill rotWithShape="1">
          <a:blip r:embed="rId3"/>
          <a:srcRect l="33354" t="56985" r="8981"/>
          <a:stretch/>
        </p:blipFill>
        <p:spPr>
          <a:xfrm>
            <a:off x="3088468" y="2129327"/>
            <a:ext cx="2111714" cy="666740"/>
          </a:xfrm>
          <a:prstGeom prst="rect">
            <a:avLst/>
          </a:prstGeom>
        </p:spPr>
      </p:pic>
    </p:spTree>
    <p:extLst>
      <p:ext uri="{BB962C8B-B14F-4D97-AF65-F5344CB8AC3E}">
        <p14:creationId xmlns:p14="http://schemas.microsoft.com/office/powerpoint/2010/main" val="2538397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0BFE52F1-8964-4A7A-AC0B-77CC59F12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0"/>
            <a:ext cx="8178741" cy="6858000"/>
          </a:xfrm>
          <a:prstGeom prst="rect">
            <a:avLst/>
          </a:prstGeom>
        </p:spPr>
      </p:pic>
      <p:sp>
        <p:nvSpPr>
          <p:cNvPr id="4" name="Slide Number Placeholder 3">
            <a:extLst>
              <a:ext uri="{FF2B5EF4-FFF2-40B4-BE49-F238E27FC236}">
                <a16:creationId xmlns:a16="http://schemas.microsoft.com/office/drawing/2014/main" id="{C62277AC-5A8A-44AD-B38B-D6ADDDE001B6}"/>
              </a:ext>
            </a:extLst>
          </p:cNvPr>
          <p:cNvSpPr>
            <a:spLocks noGrp="1"/>
          </p:cNvSpPr>
          <p:nvPr>
            <p:ph type="sldNum" sz="quarter" idx="12"/>
          </p:nvPr>
        </p:nvSpPr>
        <p:spPr/>
        <p:txBody>
          <a:bodyPr/>
          <a:lstStyle/>
          <a:p>
            <a:fld id="{B6F15528-21DE-4FAA-801E-634DDDAF4B2B}" type="slidenum">
              <a:rPr lang="en-US" smtClean="0"/>
              <a:pPr/>
              <a:t>47</a:t>
            </a:fld>
            <a:endParaRPr lang="en-US"/>
          </a:p>
        </p:txBody>
      </p:sp>
      <p:sp>
        <p:nvSpPr>
          <p:cNvPr id="6" name="Rectangle 5">
            <a:extLst>
              <a:ext uri="{FF2B5EF4-FFF2-40B4-BE49-F238E27FC236}">
                <a16:creationId xmlns:a16="http://schemas.microsoft.com/office/drawing/2014/main" id="{6F873E24-942E-4C7F-A835-F8CDA3D81F71}"/>
              </a:ext>
            </a:extLst>
          </p:cNvPr>
          <p:cNvSpPr/>
          <p:nvPr/>
        </p:nvSpPr>
        <p:spPr>
          <a:xfrm>
            <a:off x="5181600" y="2819400"/>
            <a:ext cx="3733800" cy="1143000"/>
          </a:xfrm>
          <a:custGeom>
            <a:avLst/>
            <a:gdLst>
              <a:gd name="connsiteX0" fmla="*/ 0 w 4648200"/>
              <a:gd name="connsiteY0" fmla="*/ 0 h 1295400"/>
              <a:gd name="connsiteX1" fmla="*/ 627507 w 4648200"/>
              <a:gd name="connsiteY1" fmla="*/ 0 h 1295400"/>
              <a:gd name="connsiteX2" fmla="*/ 1208532 w 4648200"/>
              <a:gd name="connsiteY2" fmla="*/ 0 h 1295400"/>
              <a:gd name="connsiteX3" fmla="*/ 1650111 w 4648200"/>
              <a:gd name="connsiteY3" fmla="*/ 0 h 1295400"/>
              <a:gd name="connsiteX4" fmla="*/ 2091690 w 4648200"/>
              <a:gd name="connsiteY4" fmla="*/ 0 h 1295400"/>
              <a:gd name="connsiteX5" fmla="*/ 2765679 w 4648200"/>
              <a:gd name="connsiteY5" fmla="*/ 0 h 1295400"/>
              <a:gd name="connsiteX6" fmla="*/ 3346704 w 4648200"/>
              <a:gd name="connsiteY6" fmla="*/ 0 h 1295400"/>
              <a:gd name="connsiteX7" fmla="*/ 3881247 w 4648200"/>
              <a:gd name="connsiteY7" fmla="*/ 0 h 1295400"/>
              <a:gd name="connsiteX8" fmla="*/ 4648200 w 4648200"/>
              <a:gd name="connsiteY8" fmla="*/ 0 h 1295400"/>
              <a:gd name="connsiteX9" fmla="*/ 4648200 w 4648200"/>
              <a:gd name="connsiteY9" fmla="*/ 457708 h 1295400"/>
              <a:gd name="connsiteX10" fmla="*/ 4648200 w 4648200"/>
              <a:gd name="connsiteY10" fmla="*/ 876554 h 1295400"/>
              <a:gd name="connsiteX11" fmla="*/ 4648200 w 4648200"/>
              <a:gd name="connsiteY11" fmla="*/ 1295400 h 1295400"/>
              <a:gd name="connsiteX12" fmla="*/ 4160139 w 4648200"/>
              <a:gd name="connsiteY12" fmla="*/ 1295400 h 1295400"/>
              <a:gd name="connsiteX13" fmla="*/ 3718560 w 4648200"/>
              <a:gd name="connsiteY13" fmla="*/ 1295400 h 1295400"/>
              <a:gd name="connsiteX14" fmla="*/ 3091053 w 4648200"/>
              <a:gd name="connsiteY14" fmla="*/ 1295400 h 1295400"/>
              <a:gd name="connsiteX15" fmla="*/ 2417064 w 4648200"/>
              <a:gd name="connsiteY15" fmla="*/ 1295400 h 1295400"/>
              <a:gd name="connsiteX16" fmla="*/ 1882521 w 4648200"/>
              <a:gd name="connsiteY16" fmla="*/ 1295400 h 1295400"/>
              <a:gd name="connsiteX17" fmla="*/ 1347978 w 4648200"/>
              <a:gd name="connsiteY17" fmla="*/ 1295400 h 1295400"/>
              <a:gd name="connsiteX18" fmla="*/ 813435 w 4648200"/>
              <a:gd name="connsiteY18" fmla="*/ 1295400 h 1295400"/>
              <a:gd name="connsiteX19" fmla="*/ 0 w 4648200"/>
              <a:gd name="connsiteY19" fmla="*/ 1295400 h 1295400"/>
              <a:gd name="connsiteX20" fmla="*/ 0 w 4648200"/>
              <a:gd name="connsiteY20" fmla="*/ 837692 h 1295400"/>
              <a:gd name="connsiteX21" fmla="*/ 0 w 4648200"/>
              <a:gd name="connsiteY21" fmla="*/ 405892 h 1295400"/>
              <a:gd name="connsiteX22" fmla="*/ 0 w 4648200"/>
              <a:gd name="connsiteY22"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48200" h="1295400" extrusionOk="0">
                <a:moveTo>
                  <a:pt x="0" y="0"/>
                </a:moveTo>
                <a:cubicBezTo>
                  <a:pt x="267244" y="-66676"/>
                  <a:pt x="350339" y="19589"/>
                  <a:pt x="627507" y="0"/>
                </a:cubicBezTo>
                <a:cubicBezTo>
                  <a:pt x="904675" y="-19589"/>
                  <a:pt x="922600" y="57071"/>
                  <a:pt x="1208532" y="0"/>
                </a:cubicBezTo>
                <a:cubicBezTo>
                  <a:pt x="1494464" y="-57071"/>
                  <a:pt x="1547971" y="28532"/>
                  <a:pt x="1650111" y="0"/>
                </a:cubicBezTo>
                <a:cubicBezTo>
                  <a:pt x="1752251" y="-28532"/>
                  <a:pt x="1912316" y="49487"/>
                  <a:pt x="2091690" y="0"/>
                </a:cubicBezTo>
                <a:cubicBezTo>
                  <a:pt x="2271064" y="-49487"/>
                  <a:pt x="2554564" y="31940"/>
                  <a:pt x="2765679" y="0"/>
                </a:cubicBezTo>
                <a:cubicBezTo>
                  <a:pt x="2976794" y="-31940"/>
                  <a:pt x="3084738" y="69482"/>
                  <a:pt x="3346704" y="0"/>
                </a:cubicBezTo>
                <a:cubicBezTo>
                  <a:pt x="3608671" y="-69482"/>
                  <a:pt x="3664850" y="23192"/>
                  <a:pt x="3881247" y="0"/>
                </a:cubicBezTo>
                <a:cubicBezTo>
                  <a:pt x="4097644" y="-23192"/>
                  <a:pt x="4378568" y="24862"/>
                  <a:pt x="4648200" y="0"/>
                </a:cubicBezTo>
                <a:cubicBezTo>
                  <a:pt x="4702087" y="104776"/>
                  <a:pt x="4618306" y="318102"/>
                  <a:pt x="4648200" y="457708"/>
                </a:cubicBezTo>
                <a:cubicBezTo>
                  <a:pt x="4678094" y="597314"/>
                  <a:pt x="4638938" y="701741"/>
                  <a:pt x="4648200" y="876554"/>
                </a:cubicBezTo>
                <a:cubicBezTo>
                  <a:pt x="4657462" y="1051367"/>
                  <a:pt x="4607738" y="1121638"/>
                  <a:pt x="4648200" y="1295400"/>
                </a:cubicBezTo>
                <a:cubicBezTo>
                  <a:pt x="4521641" y="1316319"/>
                  <a:pt x="4326155" y="1247657"/>
                  <a:pt x="4160139" y="1295400"/>
                </a:cubicBezTo>
                <a:cubicBezTo>
                  <a:pt x="3994123" y="1343143"/>
                  <a:pt x="3809041" y="1284824"/>
                  <a:pt x="3718560" y="1295400"/>
                </a:cubicBezTo>
                <a:cubicBezTo>
                  <a:pt x="3628079" y="1305976"/>
                  <a:pt x="3346951" y="1260237"/>
                  <a:pt x="3091053" y="1295400"/>
                </a:cubicBezTo>
                <a:cubicBezTo>
                  <a:pt x="2835155" y="1330563"/>
                  <a:pt x="2655565" y="1225114"/>
                  <a:pt x="2417064" y="1295400"/>
                </a:cubicBezTo>
                <a:cubicBezTo>
                  <a:pt x="2178563" y="1365686"/>
                  <a:pt x="2029047" y="1247364"/>
                  <a:pt x="1882521" y="1295400"/>
                </a:cubicBezTo>
                <a:cubicBezTo>
                  <a:pt x="1735995" y="1343436"/>
                  <a:pt x="1457379" y="1264332"/>
                  <a:pt x="1347978" y="1295400"/>
                </a:cubicBezTo>
                <a:cubicBezTo>
                  <a:pt x="1238577" y="1326468"/>
                  <a:pt x="1076580" y="1289830"/>
                  <a:pt x="813435" y="1295400"/>
                </a:cubicBezTo>
                <a:cubicBezTo>
                  <a:pt x="550290" y="1300970"/>
                  <a:pt x="324401" y="1277106"/>
                  <a:pt x="0" y="1295400"/>
                </a:cubicBezTo>
                <a:cubicBezTo>
                  <a:pt x="-18632" y="1150238"/>
                  <a:pt x="16441" y="1039210"/>
                  <a:pt x="0" y="837692"/>
                </a:cubicBezTo>
                <a:cubicBezTo>
                  <a:pt x="-16441" y="636174"/>
                  <a:pt x="46923" y="497427"/>
                  <a:pt x="0" y="405892"/>
                </a:cubicBezTo>
                <a:cubicBezTo>
                  <a:pt x="-46923" y="314357"/>
                  <a:pt x="22008" y="110389"/>
                  <a:pt x="0" y="0"/>
                </a:cubicBezTo>
                <a:close/>
              </a:path>
            </a:pathLst>
          </a:custGeom>
          <a:noFill/>
          <a:ln w="38100">
            <a:solidFill>
              <a:srgbClr val="FF0000"/>
            </a:solidFill>
            <a:extLst>
              <a:ext uri="{C807C97D-BFC1-408E-A445-0C87EB9F89A2}">
                <ask:lineSketchStyleProps xmlns:ask="http://schemas.microsoft.com/office/drawing/2018/sketchyshapes" sd="445028033">
                  <a:custGeom>
                    <a:avLst/>
                    <a:gdLst>
                      <a:gd name="connsiteX0" fmla="*/ 0 w 3733800"/>
                      <a:gd name="connsiteY0" fmla="*/ 0 h 1143000"/>
                      <a:gd name="connsiteX1" fmla="*/ 504063 w 3733800"/>
                      <a:gd name="connsiteY1" fmla="*/ 0 h 1143000"/>
                      <a:gd name="connsiteX2" fmla="*/ 970788 w 3733800"/>
                      <a:gd name="connsiteY2" fmla="*/ 0 h 1143000"/>
                      <a:gd name="connsiteX3" fmla="*/ 1325499 w 3733800"/>
                      <a:gd name="connsiteY3" fmla="*/ 0 h 1143000"/>
                      <a:gd name="connsiteX4" fmla="*/ 1680210 w 3733800"/>
                      <a:gd name="connsiteY4" fmla="*/ 0 h 1143000"/>
                      <a:gd name="connsiteX5" fmla="*/ 2221611 w 3733800"/>
                      <a:gd name="connsiteY5" fmla="*/ 0 h 1143000"/>
                      <a:gd name="connsiteX6" fmla="*/ 2688336 w 3733800"/>
                      <a:gd name="connsiteY6" fmla="*/ 0 h 1143000"/>
                      <a:gd name="connsiteX7" fmla="*/ 3117723 w 3733800"/>
                      <a:gd name="connsiteY7" fmla="*/ 0 h 1143000"/>
                      <a:gd name="connsiteX8" fmla="*/ 3733800 w 3733800"/>
                      <a:gd name="connsiteY8" fmla="*/ 0 h 1143000"/>
                      <a:gd name="connsiteX9" fmla="*/ 3733800 w 3733800"/>
                      <a:gd name="connsiteY9" fmla="*/ 403860 h 1143000"/>
                      <a:gd name="connsiteX10" fmla="*/ 3733800 w 3733800"/>
                      <a:gd name="connsiteY10" fmla="*/ 773430 h 1143000"/>
                      <a:gd name="connsiteX11" fmla="*/ 3733800 w 3733800"/>
                      <a:gd name="connsiteY11" fmla="*/ 1143000 h 1143000"/>
                      <a:gd name="connsiteX12" fmla="*/ 3341751 w 3733800"/>
                      <a:gd name="connsiteY12" fmla="*/ 1143000 h 1143000"/>
                      <a:gd name="connsiteX13" fmla="*/ 2987040 w 3733800"/>
                      <a:gd name="connsiteY13" fmla="*/ 1143000 h 1143000"/>
                      <a:gd name="connsiteX14" fmla="*/ 2482977 w 3733800"/>
                      <a:gd name="connsiteY14" fmla="*/ 1143000 h 1143000"/>
                      <a:gd name="connsiteX15" fmla="*/ 1941576 w 3733800"/>
                      <a:gd name="connsiteY15" fmla="*/ 1143000 h 1143000"/>
                      <a:gd name="connsiteX16" fmla="*/ 1512189 w 3733800"/>
                      <a:gd name="connsiteY16" fmla="*/ 1143000 h 1143000"/>
                      <a:gd name="connsiteX17" fmla="*/ 1082802 w 3733800"/>
                      <a:gd name="connsiteY17" fmla="*/ 1143000 h 1143000"/>
                      <a:gd name="connsiteX18" fmla="*/ 653415 w 3733800"/>
                      <a:gd name="connsiteY18" fmla="*/ 1143000 h 1143000"/>
                      <a:gd name="connsiteX19" fmla="*/ 0 w 3733800"/>
                      <a:gd name="connsiteY19" fmla="*/ 1143000 h 1143000"/>
                      <a:gd name="connsiteX20" fmla="*/ 0 w 3733800"/>
                      <a:gd name="connsiteY20" fmla="*/ 739140 h 1143000"/>
                      <a:gd name="connsiteX21" fmla="*/ 0 w 3733800"/>
                      <a:gd name="connsiteY21" fmla="*/ 358140 h 1143000"/>
                      <a:gd name="connsiteX22" fmla="*/ 0 w 3733800"/>
                      <a:gd name="connsiteY22"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33800" h="1143000" extrusionOk="0">
                        <a:moveTo>
                          <a:pt x="0" y="0"/>
                        </a:moveTo>
                        <a:cubicBezTo>
                          <a:pt x="201420" y="-53167"/>
                          <a:pt x="291211" y="15406"/>
                          <a:pt x="504063" y="0"/>
                        </a:cubicBezTo>
                        <a:cubicBezTo>
                          <a:pt x="727442" y="-26380"/>
                          <a:pt x="738291" y="50580"/>
                          <a:pt x="970788" y="0"/>
                        </a:cubicBezTo>
                        <a:cubicBezTo>
                          <a:pt x="1216210" y="-39009"/>
                          <a:pt x="1263977" y="18222"/>
                          <a:pt x="1325499" y="0"/>
                        </a:cubicBezTo>
                        <a:cubicBezTo>
                          <a:pt x="1418544" y="6926"/>
                          <a:pt x="1557670" y="24488"/>
                          <a:pt x="1680210" y="0"/>
                        </a:cubicBezTo>
                        <a:cubicBezTo>
                          <a:pt x="1840366" y="-37199"/>
                          <a:pt x="2022059" y="-863"/>
                          <a:pt x="2221611" y="0"/>
                        </a:cubicBezTo>
                        <a:cubicBezTo>
                          <a:pt x="2393921" y="-18639"/>
                          <a:pt x="2484738" y="70786"/>
                          <a:pt x="2688336" y="0"/>
                        </a:cubicBezTo>
                        <a:cubicBezTo>
                          <a:pt x="2894448" y="-66815"/>
                          <a:pt x="2964874" y="16197"/>
                          <a:pt x="3117723" y="0"/>
                        </a:cubicBezTo>
                        <a:cubicBezTo>
                          <a:pt x="3303102" y="-71327"/>
                          <a:pt x="3453083" y="21351"/>
                          <a:pt x="3733800" y="0"/>
                        </a:cubicBezTo>
                        <a:cubicBezTo>
                          <a:pt x="3807082" y="72990"/>
                          <a:pt x="3711807" y="271396"/>
                          <a:pt x="3733800" y="403860"/>
                        </a:cubicBezTo>
                        <a:cubicBezTo>
                          <a:pt x="3753493" y="525903"/>
                          <a:pt x="3738660" y="639700"/>
                          <a:pt x="3733800" y="773430"/>
                        </a:cubicBezTo>
                        <a:cubicBezTo>
                          <a:pt x="3748845" y="927084"/>
                          <a:pt x="3694381" y="978704"/>
                          <a:pt x="3733800" y="1143000"/>
                        </a:cubicBezTo>
                        <a:cubicBezTo>
                          <a:pt x="3643213" y="1136618"/>
                          <a:pt x="3472486" y="1098410"/>
                          <a:pt x="3341751" y="1143000"/>
                        </a:cubicBezTo>
                        <a:cubicBezTo>
                          <a:pt x="3205741" y="1200579"/>
                          <a:pt x="3059811" y="1138326"/>
                          <a:pt x="2987040" y="1143000"/>
                        </a:cubicBezTo>
                        <a:cubicBezTo>
                          <a:pt x="2920762" y="1156034"/>
                          <a:pt x="2696378" y="1110723"/>
                          <a:pt x="2482977" y="1143000"/>
                        </a:cubicBezTo>
                        <a:cubicBezTo>
                          <a:pt x="2281927" y="1177536"/>
                          <a:pt x="2129253" y="1078058"/>
                          <a:pt x="1941576" y="1143000"/>
                        </a:cubicBezTo>
                        <a:cubicBezTo>
                          <a:pt x="1747556" y="1210454"/>
                          <a:pt x="1632009" y="1132804"/>
                          <a:pt x="1512189" y="1143000"/>
                        </a:cubicBezTo>
                        <a:cubicBezTo>
                          <a:pt x="1388504" y="1171891"/>
                          <a:pt x="1167950" y="1108254"/>
                          <a:pt x="1082802" y="1143000"/>
                        </a:cubicBezTo>
                        <a:cubicBezTo>
                          <a:pt x="991969" y="1172259"/>
                          <a:pt x="880800" y="1148708"/>
                          <a:pt x="653415" y="1143000"/>
                        </a:cubicBezTo>
                        <a:cubicBezTo>
                          <a:pt x="411604" y="1129621"/>
                          <a:pt x="266058" y="1123328"/>
                          <a:pt x="0" y="1143000"/>
                        </a:cubicBezTo>
                        <a:cubicBezTo>
                          <a:pt x="6485" y="1015920"/>
                          <a:pt x="-1923" y="913294"/>
                          <a:pt x="0" y="739140"/>
                        </a:cubicBezTo>
                        <a:cubicBezTo>
                          <a:pt x="-30665" y="543585"/>
                          <a:pt x="38613" y="422303"/>
                          <a:pt x="0" y="358140"/>
                        </a:cubicBezTo>
                        <a:cubicBezTo>
                          <a:pt x="-35863" y="273088"/>
                          <a:pt x="25352" y="102395"/>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82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2EFC-62C1-E14B-8CF3-C6A636482B97}"/>
              </a:ext>
            </a:extLst>
          </p:cNvPr>
          <p:cNvSpPr>
            <a:spLocks noGrp="1"/>
          </p:cNvSpPr>
          <p:nvPr>
            <p:ph type="title"/>
          </p:nvPr>
        </p:nvSpPr>
        <p:spPr/>
        <p:txBody>
          <a:bodyPr/>
          <a:lstStyle/>
          <a:p>
            <a:r>
              <a:rPr lang="en-US" dirty="0"/>
              <a:t>Join Us </a:t>
            </a:r>
          </a:p>
        </p:txBody>
      </p:sp>
      <p:sp>
        <p:nvSpPr>
          <p:cNvPr id="3" name="Content Placeholder 2">
            <a:extLst>
              <a:ext uri="{FF2B5EF4-FFF2-40B4-BE49-F238E27FC236}">
                <a16:creationId xmlns:a16="http://schemas.microsoft.com/office/drawing/2014/main" id="{5982408C-1959-294D-8B86-C230A0986AEF}"/>
              </a:ext>
            </a:extLst>
          </p:cNvPr>
          <p:cNvSpPr>
            <a:spLocks noGrp="1"/>
          </p:cNvSpPr>
          <p:nvPr>
            <p:ph idx="1"/>
          </p:nvPr>
        </p:nvSpPr>
        <p:spPr/>
        <p:txBody>
          <a:bodyPr>
            <a:normAutofit lnSpcReduction="10000"/>
          </a:bodyPr>
          <a:lstStyle/>
          <a:p>
            <a:pPr marL="0" indent="0">
              <a:buNone/>
            </a:pPr>
            <a:r>
              <a:rPr lang="en-US" dirty="0"/>
              <a:t>Webinar on May 14, 2020</a:t>
            </a:r>
          </a:p>
          <a:p>
            <a:pPr marL="0" indent="0">
              <a:buNone/>
            </a:pPr>
            <a:r>
              <a:rPr lang="en-US" dirty="0"/>
              <a:t>1 PM Eastern</a:t>
            </a:r>
          </a:p>
          <a:p>
            <a:pPr marL="0" indent="0">
              <a:buNone/>
            </a:pPr>
            <a:endParaRPr lang="en-US" dirty="0"/>
          </a:p>
          <a:p>
            <a:pPr marL="0" indent="0">
              <a:buNone/>
            </a:pPr>
            <a:r>
              <a:rPr lang="en-US" b="1" dirty="0"/>
              <a:t>Luminescent Nanoparticles of Metal Oxides</a:t>
            </a:r>
          </a:p>
          <a:p>
            <a:pPr marL="0" indent="0">
              <a:buNone/>
            </a:pPr>
            <a:r>
              <a:rPr lang="en-US" dirty="0" err="1"/>
              <a:t>Yuanbing</a:t>
            </a:r>
            <a:r>
              <a:rPr lang="en-US" dirty="0"/>
              <a:t> Mao, PhD</a:t>
            </a:r>
          </a:p>
          <a:p>
            <a:pPr marL="0" indent="0">
              <a:buNone/>
            </a:pPr>
            <a:r>
              <a:rPr lang="en-US" dirty="0"/>
              <a:t>Professor and Chair </a:t>
            </a:r>
          </a:p>
          <a:p>
            <a:pPr marL="0" indent="0">
              <a:buNone/>
            </a:pPr>
            <a:r>
              <a:rPr lang="en-US" dirty="0"/>
              <a:t>Department of Chemistry </a:t>
            </a:r>
          </a:p>
          <a:p>
            <a:pPr marL="0" indent="0">
              <a:buNone/>
            </a:pPr>
            <a:r>
              <a:rPr lang="en-US" dirty="0"/>
              <a:t>Illinois Tech</a:t>
            </a:r>
          </a:p>
        </p:txBody>
      </p:sp>
      <p:sp>
        <p:nvSpPr>
          <p:cNvPr id="4" name="Slide Number Placeholder 3">
            <a:extLst>
              <a:ext uri="{FF2B5EF4-FFF2-40B4-BE49-F238E27FC236}">
                <a16:creationId xmlns:a16="http://schemas.microsoft.com/office/drawing/2014/main" id="{37DFC8F2-88DB-5F47-8222-9D2DCC825779}"/>
              </a:ext>
            </a:extLst>
          </p:cNvPr>
          <p:cNvSpPr>
            <a:spLocks noGrp="1"/>
          </p:cNvSpPr>
          <p:nvPr>
            <p:ph type="sldNum" sz="quarter" idx="12"/>
          </p:nvPr>
        </p:nvSpPr>
        <p:spPr/>
        <p:txBody>
          <a:bodyPr/>
          <a:lstStyle/>
          <a:p>
            <a:fld id="{B6F15528-21DE-4FAA-801E-634DDDAF4B2B}" type="slidenum">
              <a:rPr lang="en-US" smtClean="0"/>
              <a:pPr/>
              <a:t>48</a:t>
            </a:fld>
            <a:endParaRPr lang="en-US"/>
          </a:p>
        </p:txBody>
      </p:sp>
      <p:pic>
        <p:nvPicPr>
          <p:cNvPr id="5" name="Picture 4" descr="A picture containing display&#10;&#10;Description automatically generated">
            <a:extLst>
              <a:ext uri="{FF2B5EF4-FFF2-40B4-BE49-F238E27FC236}">
                <a16:creationId xmlns:a16="http://schemas.microsoft.com/office/drawing/2014/main" id="{C8F15087-063A-D24D-A0E0-0DE3F4D1B80F}"/>
              </a:ext>
            </a:extLst>
          </p:cNvPr>
          <p:cNvPicPr/>
          <p:nvPr/>
        </p:nvPicPr>
        <p:blipFill>
          <a:blip r:embed="rId2"/>
          <a:stretch>
            <a:fillRect/>
          </a:stretch>
        </p:blipFill>
        <p:spPr>
          <a:xfrm>
            <a:off x="8305800" y="2682882"/>
            <a:ext cx="2969260" cy="3625850"/>
          </a:xfrm>
          <a:prstGeom prst="rect">
            <a:avLst/>
          </a:prstGeom>
        </p:spPr>
      </p:pic>
    </p:spTree>
    <p:extLst>
      <p:ext uri="{BB962C8B-B14F-4D97-AF65-F5344CB8AC3E}">
        <p14:creationId xmlns:p14="http://schemas.microsoft.com/office/powerpoint/2010/main" val="31669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527B-156B-6241-8DD1-8DD09AF29481}"/>
              </a:ext>
            </a:extLst>
          </p:cNvPr>
          <p:cNvSpPr>
            <a:spLocks noGrp="1"/>
          </p:cNvSpPr>
          <p:nvPr>
            <p:ph type="title"/>
          </p:nvPr>
        </p:nvSpPr>
        <p:spPr/>
        <p:txBody>
          <a:bodyPr>
            <a:normAutofit/>
          </a:bodyPr>
          <a:lstStyle/>
          <a:p>
            <a:pPr algn="l"/>
            <a:r>
              <a:rPr lang="en-US" sz="3200" dirty="0"/>
              <a:t>Introductions</a:t>
            </a:r>
          </a:p>
        </p:txBody>
      </p:sp>
      <p:sp>
        <p:nvSpPr>
          <p:cNvPr id="3" name="Content Placeholder 2">
            <a:extLst>
              <a:ext uri="{FF2B5EF4-FFF2-40B4-BE49-F238E27FC236}">
                <a16:creationId xmlns:a16="http://schemas.microsoft.com/office/drawing/2014/main" id="{C08B552E-7D8A-D047-8122-9C4F33E5FFA1}"/>
              </a:ext>
            </a:extLst>
          </p:cNvPr>
          <p:cNvSpPr>
            <a:spLocks noGrp="1"/>
          </p:cNvSpPr>
          <p:nvPr>
            <p:ph idx="1"/>
          </p:nvPr>
        </p:nvSpPr>
        <p:spPr/>
        <p:txBody>
          <a:bodyPr/>
          <a:lstStyle/>
          <a:p>
            <a:pPr marL="0" indent="0">
              <a:buNone/>
            </a:pPr>
            <a:r>
              <a:rPr lang="en-US" dirty="0"/>
              <a:t>Presenter</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4B4CEA5-4C8C-CB4B-A35F-49DFEB18447B}"/>
              </a:ext>
            </a:extLst>
          </p:cNvPr>
          <p:cNvSpPr>
            <a:spLocks noGrp="1"/>
          </p:cNvSpPr>
          <p:nvPr>
            <p:ph type="sldNum" sz="quarter" idx="12"/>
          </p:nvPr>
        </p:nvSpPr>
        <p:spPr/>
        <p:txBody>
          <a:bodyPr/>
          <a:lstStyle/>
          <a:p>
            <a:fld id="{B6F15528-21DE-4FAA-801E-634DDDAF4B2B}" type="slidenum">
              <a:rPr lang="en-US" smtClean="0"/>
              <a:pPr/>
              <a:t>5</a:t>
            </a:fld>
            <a:endParaRPr lang="en-US"/>
          </a:p>
        </p:txBody>
      </p:sp>
      <p:pic>
        <p:nvPicPr>
          <p:cNvPr id="5" name="Picture 4">
            <a:extLst>
              <a:ext uri="{FF2B5EF4-FFF2-40B4-BE49-F238E27FC236}">
                <a16:creationId xmlns:a16="http://schemas.microsoft.com/office/drawing/2014/main" id="{F5EECC81-ED99-D24D-A5B6-3C9204EF92C9}"/>
              </a:ext>
            </a:extLst>
          </p:cNvPr>
          <p:cNvPicPr>
            <a:picLocks noChangeAspect="1"/>
          </p:cNvPicPr>
          <p:nvPr/>
        </p:nvPicPr>
        <p:blipFill>
          <a:blip r:embed="rId2"/>
          <a:stretch>
            <a:fillRect/>
          </a:stretch>
        </p:blipFill>
        <p:spPr>
          <a:xfrm>
            <a:off x="1219200" y="2413000"/>
            <a:ext cx="2286000" cy="2857500"/>
          </a:xfrm>
          <a:prstGeom prst="rect">
            <a:avLst/>
          </a:prstGeom>
        </p:spPr>
      </p:pic>
      <p:sp>
        <p:nvSpPr>
          <p:cNvPr id="6" name="TextBox 5">
            <a:extLst>
              <a:ext uri="{FF2B5EF4-FFF2-40B4-BE49-F238E27FC236}">
                <a16:creationId xmlns:a16="http://schemas.microsoft.com/office/drawing/2014/main" id="{0AA56CB5-F04E-054E-B088-D4138F18B5F1}"/>
              </a:ext>
            </a:extLst>
          </p:cNvPr>
          <p:cNvSpPr txBox="1"/>
          <p:nvPr/>
        </p:nvSpPr>
        <p:spPr>
          <a:xfrm>
            <a:off x="4419600" y="2828835"/>
            <a:ext cx="3124200" cy="1200329"/>
          </a:xfrm>
          <a:prstGeom prst="rect">
            <a:avLst/>
          </a:prstGeom>
          <a:noFill/>
        </p:spPr>
        <p:txBody>
          <a:bodyPr wrap="square" rtlCol="0">
            <a:spAutoFit/>
          </a:bodyPr>
          <a:lstStyle/>
          <a:p>
            <a:r>
              <a:rPr lang="en-US" sz="2400" dirty="0"/>
              <a:t>Amir </a:t>
            </a:r>
            <a:r>
              <a:rPr lang="en-US" sz="2400" dirty="0" err="1"/>
              <a:t>Sheikhi</a:t>
            </a:r>
            <a:endParaRPr lang="en-US" sz="2400" dirty="0"/>
          </a:p>
          <a:p>
            <a:r>
              <a:rPr lang="en-US" sz="2400" dirty="0"/>
              <a:t>Assistant Professor</a:t>
            </a:r>
          </a:p>
          <a:p>
            <a:r>
              <a:rPr lang="en-US" sz="2400" dirty="0"/>
              <a:t>Chemical Engineering</a:t>
            </a:r>
          </a:p>
        </p:txBody>
      </p:sp>
      <p:pic>
        <p:nvPicPr>
          <p:cNvPr id="7" name="Picture 6">
            <a:extLst>
              <a:ext uri="{FF2B5EF4-FFF2-40B4-BE49-F238E27FC236}">
                <a16:creationId xmlns:a16="http://schemas.microsoft.com/office/drawing/2014/main" id="{29C7E2B5-6907-924B-AC3B-2D14496E5B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4211729"/>
            <a:ext cx="2648933" cy="1096110"/>
          </a:xfrm>
          <a:prstGeom prst="rect">
            <a:avLst/>
          </a:prstGeom>
        </p:spPr>
      </p:pic>
    </p:spTree>
    <p:extLst>
      <p:ext uri="{BB962C8B-B14F-4D97-AF65-F5344CB8AC3E}">
        <p14:creationId xmlns:p14="http://schemas.microsoft.com/office/powerpoint/2010/main" val="394771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zuc112\Downloads\PS_HOR_RGB_2C.png">
            <a:extLst>
              <a:ext uri="{FF2B5EF4-FFF2-40B4-BE49-F238E27FC236}">
                <a16:creationId xmlns:a16="http://schemas.microsoft.com/office/drawing/2014/main" id="{DA51167E-6652-4053-ACFD-C5B27ABB5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96" t="19340" r="9261" b="19258"/>
          <a:stretch/>
        </p:blipFill>
        <p:spPr bwMode="auto">
          <a:xfrm>
            <a:off x="9322014" y="11526"/>
            <a:ext cx="2820040" cy="97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DA6667B7-F71A-403A-9578-A9158914BA47}"/>
              </a:ext>
            </a:extLst>
          </p:cNvPr>
          <p:cNvCxnSpPr/>
          <p:nvPr/>
        </p:nvCxnSpPr>
        <p:spPr>
          <a:xfrm>
            <a:off x="112272" y="1054851"/>
            <a:ext cx="11967456"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34044B-60DD-4C2C-897D-91099ABF7FA1}"/>
              </a:ext>
            </a:extLst>
          </p:cNvPr>
          <p:cNvSpPr/>
          <p:nvPr/>
        </p:nvSpPr>
        <p:spPr>
          <a:xfrm>
            <a:off x="195596" y="222463"/>
            <a:ext cx="2945170" cy="553998"/>
          </a:xfrm>
          <a:prstGeom prst="rect">
            <a:avLst/>
          </a:prstGeom>
        </p:spPr>
        <p:txBody>
          <a:bodyPr wrap="square">
            <a:spAutoFit/>
          </a:bodyPr>
          <a:lstStyle/>
          <a:p>
            <a:r>
              <a:rPr lang="en-US" sz="3000" b="1" dirty="0">
                <a:latin typeface="Arial" panose="020B0604020202020204" pitchFamily="34" charset="0"/>
                <a:cs typeface="Arial" panose="020B0604020202020204" pitchFamily="34" charset="0"/>
              </a:rPr>
              <a:t>Amir Sheikhi</a:t>
            </a:r>
          </a:p>
        </p:txBody>
      </p:sp>
      <p:sp>
        <p:nvSpPr>
          <p:cNvPr id="7" name="Rectangle 6">
            <a:extLst>
              <a:ext uri="{FF2B5EF4-FFF2-40B4-BE49-F238E27FC236}">
                <a16:creationId xmlns:a16="http://schemas.microsoft.com/office/drawing/2014/main" id="{7D5B9068-69EC-4A4A-8193-95497FB7B6A1}"/>
              </a:ext>
            </a:extLst>
          </p:cNvPr>
          <p:cNvSpPr/>
          <p:nvPr/>
        </p:nvSpPr>
        <p:spPr>
          <a:xfrm>
            <a:off x="1578390" y="1033706"/>
            <a:ext cx="2945170" cy="477054"/>
          </a:xfrm>
          <a:prstGeom prst="rect">
            <a:avLst/>
          </a:prstGeom>
        </p:spPr>
        <p:txBody>
          <a:bodyPr wrap="square">
            <a:spAutoFit/>
          </a:bodyPr>
          <a:lstStyle/>
          <a:p>
            <a:r>
              <a:rPr lang="en-US" sz="2400" b="1" dirty="0">
                <a:solidFill>
                  <a:srgbClr val="002060"/>
                </a:solidFill>
                <a:latin typeface="Arial" panose="020B0604020202020204" pitchFamily="34" charset="0"/>
                <a:cs typeface="Arial" panose="020B0604020202020204" pitchFamily="34" charset="0"/>
              </a:rPr>
              <a:t>EDUCATION</a:t>
            </a:r>
          </a:p>
        </p:txBody>
      </p:sp>
      <p:sp>
        <p:nvSpPr>
          <p:cNvPr id="8" name="TextBox 7">
            <a:extLst>
              <a:ext uri="{FF2B5EF4-FFF2-40B4-BE49-F238E27FC236}">
                <a16:creationId xmlns:a16="http://schemas.microsoft.com/office/drawing/2014/main" id="{0D4C66F2-4963-4946-B44B-2E1C30EE1C8C}"/>
              </a:ext>
            </a:extLst>
          </p:cNvPr>
          <p:cNvSpPr txBox="1"/>
          <p:nvPr/>
        </p:nvSpPr>
        <p:spPr>
          <a:xfrm>
            <a:off x="195597" y="3879310"/>
            <a:ext cx="7653004" cy="2862322"/>
          </a:xfrm>
          <a:prstGeom prst="rect">
            <a:avLst/>
          </a:prstGeom>
          <a:noFill/>
        </p:spPr>
        <p:txBody>
          <a:bodyPr wrap="square" rtlCol="0">
            <a:spAutoFit/>
          </a:bodyPr>
          <a:lstStyle/>
          <a:p>
            <a:r>
              <a:rPr lang="en-US" dirty="0"/>
              <a:t>-I was born in </a:t>
            </a:r>
            <a:r>
              <a:rPr lang="en-US" b="1" dirty="0"/>
              <a:t>Tehran</a:t>
            </a:r>
            <a:r>
              <a:rPr lang="en-US" dirty="0"/>
              <a:t>, the capital city of Iran. </a:t>
            </a:r>
          </a:p>
          <a:p>
            <a:r>
              <a:rPr lang="en-US" dirty="0"/>
              <a:t>-When I was a kid, I really wanted to become an </a:t>
            </a:r>
            <a:r>
              <a:rPr lang="en-US" b="1" dirty="0"/>
              <a:t>astronaut</a:t>
            </a:r>
            <a:r>
              <a:rPr lang="en-US" dirty="0"/>
              <a:t>! I was kind of addicted to collecting space-related magazines that my parents got worried about me!</a:t>
            </a:r>
          </a:p>
          <a:p>
            <a:r>
              <a:rPr lang="en-US" dirty="0"/>
              <a:t>-DID YOU KNOW: During the launch phase, an astronaut has to endure a force of up to four times their own body weight. Ill-fitting dental fillings could become loose or fall out </a:t>
            </a:r>
            <a:r>
              <a:rPr lang="en-US" dirty="0">
                <a:sym typeface="Wingdings" panose="05000000000000000000" pitchFamily="2" charset="2"/>
              </a:rPr>
              <a:t> So, I took a good care of my teeth and never had any problem with them…but </a:t>
            </a:r>
            <a:r>
              <a:rPr lang="en-US" b="1" dirty="0">
                <a:sym typeface="Wingdings" panose="05000000000000000000" pitchFamily="2" charset="2"/>
              </a:rPr>
              <a:t>never</a:t>
            </a:r>
            <a:r>
              <a:rPr lang="en-US" dirty="0">
                <a:sym typeface="Wingdings" panose="05000000000000000000" pitchFamily="2" charset="2"/>
              </a:rPr>
              <a:t> became an astronaut!!</a:t>
            </a:r>
          </a:p>
          <a:p>
            <a:r>
              <a:rPr lang="en-US" dirty="0">
                <a:sym typeface="Wingdings" panose="05000000000000000000" pitchFamily="2" charset="2"/>
              </a:rPr>
              <a:t>Many years later, I became a </a:t>
            </a:r>
            <a:r>
              <a:rPr lang="en-US" b="1" dirty="0">
                <a:sym typeface="Wingdings" panose="05000000000000000000" pitchFamily="2" charset="2"/>
              </a:rPr>
              <a:t>Chemical Engineering faculty</a:t>
            </a:r>
            <a:r>
              <a:rPr lang="en-US" dirty="0">
                <a:sym typeface="Wingdings" panose="05000000000000000000" pitchFamily="2" charset="2"/>
              </a:rPr>
              <a:t>!!</a:t>
            </a:r>
            <a:r>
              <a:rPr lang="en-US" dirty="0"/>
              <a:t> </a:t>
            </a:r>
          </a:p>
          <a:p>
            <a:r>
              <a:rPr lang="en-US" dirty="0"/>
              <a:t>-Hobbies (Swimming), favorite food (Barberry rice w/ saffron chicken)</a:t>
            </a:r>
          </a:p>
        </p:txBody>
      </p:sp>
      <p:sp>
        <p:nvSpPr>
          <p:cNvPr id="9" name="Rectangle 8">
            <a:extLst>
              <a:ext uri="{FF2B5EF4-FFF2-40B4-BE49-F238E27FC236}">
                <a16:creationId xmlns:a16="http://schemas.microsoft.com/office/drawing/2014/main" id="{A0621177-73A0-40F5-B9B9-05315542FE2A}"/>
              </a:ext>
            </a:extLst>
          </p:cNvPr>
          <p:cNvSpPr/>
          <p:nvPr/>
        </p:nvSpPr>
        <p:spPr>
          <a:xfrm>
            <a:off x="222929" y="3429640"/>
            <a:ext cx="3585085" cy="461665"/>
          </a:xfrm>
          <a:prstGeom prst="rect">
            <a:avLst/>
          </a:prstGeom>
        </p:spPr>
        <p:txBody>
          <a:bodyPr wrap="square">
            <a:spAutoFit/>
          </a:bodyPr>
          <a:lstStyle/>
          <a:p>
            <a:r>
              <a:rPr lang="en-US" sz="2400" b="1" dirty="0">
                <a:solidFill>
                  <a:srgbClr val="002060"/>
                </a:solidFill>
                <a:latin typeface="Arial" panose="020B0604020202020204" pitchFamily="34" charset="0"/>
                <a:cs typeface="Arial" panose="020B0604020202020204" pitchFamily="34" charset="0"/>
              </a:rPr>
              <a:t>FUN FACT(S) about ME</a:t>
            </a:r>
          </a:p>
        </p:txBody>
      </p:sp>
      <p:sp>
        <p:nvSpPr>
          <p:cNvPr id="10" name="TextBox 9">
            <a:extLst>
              <a:ext uri="{FF2B5EF4-FFF2-40B4-BE49-F238E27FC236}">
                <a16:creationId xmlns:a16="http://schemas.microsoft.com/office/drawing/2014/main" id="{C42CC677-8596-437B-A61A-94852214DAB7}"/>
              </a:ext>
            </a:extLst>
          </p:cNvPr>
          <p:cNvSpPr txBox="1"/>
          <p:nvPr/>
        </p:nvSpPr>
        <p:spPr>
          <a:xfrm>
            <a:off x="1594338" y="1345032"/>
            <a:ext cx="5797769" cy="2031325"/>
          </a:xfrm>
          <a:prstGeom prst="rect">
            <a:avLst/>
          </a:prstGeom>
          <a:noFill/>
        </p:spPr>
        <p:txBody>
          <a:bodyPr wrap="square" rtlCol="0">
            <a:spAutoFit/>
          </a:bodyPr>
          <a:lstStyle/>
          <a:p>
            <a:r>
              <a:rPr lang="en-US" dirty="0"/>
              <a:t>BS: University of Tehran, Chemical Engineering</a:t>
            </a:r>
          </a:p>
          <a:p>
            <a:r>
              <a:rPr lang="en-US" dirty="0"/>
              <a:t>MS: University of Tehran, Chemical Engineering</a:t>
            </a:r>
          </a:p>
          <a:p>
            <a:r>
              <a:rPr lang="en-US" dirty="0"/>
              <a:t>PhD: McGill University, Chemical Engineering</a:t>
            </a:r>
          </a:p>
          <a:p>
            <a:r>
              <a:rPr lang="en-US" dirty="0"/>
              <a:t>PDF: McGill University, Chemistry</a:t>
            </a:r>
          </a:p>
          <a:p>
            <a:r>
              <a:rPr lang="en-US" dirty="0"/>
              <a:t>PDF: Harvard-MIT Health Sciences and Technologies, Engineering in Medicine</a:t>
            </a:r>
          </a:p>
          <a:p>
            <a:r>
              <a:rPr lang="en-US" dirty="0"/>
              <a:t>PDF: UCLA, Bioengineering</a:t>
            </a:r>
          </a:p>
        </p:txBody>
      </p:sp>
      <p:sp>
        <p:nvSpPr>
          <p:cNvPr id="11" name="Rectangle 10">
            <a:extLst>
              <a:ext uri="{FF2B5EF4-FFF2-40B4-BE49-F238E27FC236}">
                <a16:creationId xmlns:a16="http://schemas.microsoft.com/office/drawing/2014/main" id="{8498C9EF-60D5-4A0B-8D09-417ED23FDCC5}"/>
              </a:ext>
            </a:extLst>
          </p:cNvPr>
          <p:cNvSpPr/>
          <p:nvPr/>
        </p:nvSpPr>
        <p:spPr>
          <a:xfrm>
            <a:off x="8264985" y="1017237"/>
            <a:ext cx="3222211" cy="461665"/>
          </a:xfrm>
          <a:prstGeom prst="rect">
            <a:avLst/>
          </a:prstGeom>
        </p:spPr>
        <p:txBody>
          <a:bodyPr wrap="square">
            <a:spAutoFit/>
          </a:bodyPr>
          <a:lstStyle/>
          <a:p>
            <a:r>
              <a:rPr lang="en-US" sz="2400" b="1" dirty="0">
                <a:solidFill>
                  <a:srgbClr val="002060"/>
                </a:solidFill>
                <a:latin typeface="Arial" panose="020B0604020202020204" pitchFamily="34" charset="0"/>
                <a:cs typeface="Arial" panose="020B0604020202020204" pitchFamily="34" charset="0"/>
              </a:rPr>
              <a:t>Research Keywords</a:t>
            </a:r>
          </a:p>
        </p:txBody>
      </p:sp>
      <p:sp>
        <p:nvSpPr>
          <p:cNvPr id="12" name="TextBox 11">
            <a:extLst>
              <a:ext uri="{FF2B5EF4-FFF2-40B4-BE49-F238E27FC236}">
                <a16:creationId xmlns:a16="http://schemas.microsoft.com/office/drawing/2014/main" id="{294BD84D-8A66-4186-9042-1336158B9119}"/>
              </a:ext>
            </a:extLst>
          </p:cNvPr>
          <p:cNvSpPr txBox="1"/>
          <p:nvPr/>
        </p:nvSpPr>
        <p:spPr>
          <a:xfrm>
            <a:off x="8281645" y="1461239"/>
            <a:ext cx="3675892" cy="1754326"/>
          </a:xfrm>
          <a:prstGeom prst="rect">
            <a:avLst/>
          </a:prstGeom>
          <a:noFill/>
        </p:spPr>
        <p:txBody>
          <a:bodyPr wrap="square" rtlCol="0">
            <a:spAutoFit/>
          </a:bodyPr>
          <a:lstStyle/>
          <a:p>
            <a:r>
              <a:rPr lang="en-US" dirty="0"/>
              <a:t>Experimental Soft Materials </a:t>
            </a:r>
          </a:p>
          <a:p>
            <a:r>
              <a:rPr lang="en-US" dirty="0"/>
              <a:t>Biomaterials </a:t>
            </a:r>
          </a:p>
          <a:p>
            <a:r>
              <a:rPr lang="en-US" dirty="0"/>
              <a:t>Living Materials</a:t>
            </a:r>
          </a:p>
          <a:p>
            <a:r>
              <a:rPr lang="en-US" dirty="0"/>
              <a:t>Environment</a:t>
            </a:r>
          </a:p>
          <a:p>
            <a:r>
              <a:rPr lang="en-US" dirty="0"/>
              <a:t>Tissue Engineering and Regeneration </a:t>
            </a:r>
          </a:p>
          <a:p>
            <a:r>
              <a:rPr lang="en-US" dirty="0" err="1"/>
              <a:t>Bioseparation</a:t>
            </a:r>
            <a:endParaRPr lang="en-US" dirty="0"/>
          </a:p>
        </p:txBody>
      </p:sp>
      <p:pic>
        <p:nvPicPr>
          <p:cNvPr id="18" name="Picture 17" descr="A picture containing person, laying, man, woman&#10;&#10;Description automatically generated">
            <a:extLst>
              <a:ext uri="{FF2B5EF4-FFF2-40B4-BE49-F238E27FC236}">
                <a16:creationId xmlns:a16="http://schemas.microsoft.com/office/drawing/2014/main" id="{008B1153-5E22-481D-9614-2BC99F49BE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6" t="50788" r="35992"/>
          <a:stretch/>
        </p:blipFill>
        <p:spPr>
          <a:xfrm rot="5400000">
            <a:off x="177661" y="1450383"/>
            <a:ext cx="1769786" cy="1063999"/>
          </a:xfrm>
          <a:prstGeom prst="rect">
            <a:avLst/>
          </a:prstGeom>
        </p:spPr>
      </p:pic>
      <p:sp>
        <p:nvSpPr>
          <p:cNvPr id="19" name="Freeform: Shape 18">
            <a:extLst>
              <a:ext uri="{FF2B5EF4-FFF2-40B4-BE49-F238E27FC236}">
                <a16:creationId xmlns:a16="http://schemas.microsoft.com/office/drawing/2014/main" id="{A809AEB1-33BE-4CD1-8872-B0DE2191F3ED}"/>
              </a:ext>
            </a:extLst>
          </p:cNvPr>
          <p:cNvSpPr/>
          <p:nvPr/>
        </p:nvSpPr>
        <p:spPr>
          <a:xfrm>
            <a:off x="703384" y="1435344"/>
            <a:ext cx="890954" cy="1172396"/>
          </a:xfrm>
          <a:custGeom>
            <a:avLst/>
            <a:gdLst>
              <a:gd name="connsiteX0" fmla="*/ 296985 w 890954"/>
              <a:gd name="connsiteY0" fmla="*/ 1125415 h 1172396"/>
              <a:gd name="connsiteX1" fmla="*/ 250093 w 890954"/>
              <a:gd name="connsiteY1" fmla="*/ 1047261 h 1172396"/>
              <a:gd name="connsiteX2" fmla="*/ 226647 w 890954"/>
              <a:gd name="connsiteY2" fmla="*/ 1031630 h 1172396"/>
              <a:gd name="connsiteX3" fmla="*/ 218831 w 890954"/>
              <a:gd name="connsiteY3" fmla="*/ 1008184 h 1172396"/>
              <a:gd name="connsiteX4" fmla="*/ 179754 w 890954"/>
              <a:gd name="connsiteY4" fmla="*/ 953477 h 1172396"/>
              <a:gd name="connsiteX5" fmla="*/ 156308 w 890954"/>
              <a:gd name="connsiteY5" fmla="*/ 906584 h 1172396"/>
              <a:gd name="connsiteX6" fmla="*/ 140677 w 890954"/>
              <a:gd name="connsiteY6" fmla="*/ 859692 h 1172396"/>
              <a:gd name="connsiteX7" fmla="*/ 132862 w 890954"/>
              <a:gd name="connsiteY7" fmla="*/ 836246 h 1172396"/>
              <a:gd name="connsiteX8" fmla="*/ 125047 w 890954"/>
              <a:gd name="connsiteY8" fmla="*/ 804984 h 1172396"/>
              <a:gd name="connsiteX9" fmla="*/ 109416 w 890954"/>
              <a:gd name="connsiteY9" fmla="*/ 773723 h 1172396"/>
              <a:gd name="connsiteX10" fmla="*/ 85970 w 890954"/>
              <a:gd name="connsiteY10" fmla="*/ 687754 h 1172396"/>
              <a:gd name="connsiteX11" fmla="*/ 62523 w 890954"/>
              <a:gd name="connsiteY11" fmla="*/ 625230 h 1172396"/>
              <a:gd name="connsiteX12" fmla="*/ 54708 w 890954"/>
              <a:gd name="connsiteY12" fmla="*/ 578338 h 1172396"/>
              <a:gd name="connsiteX13" fmla="*/ 46893 w 890954"/>
              <a:gd name="connsiteY13" fmla="*/ 554892 h 1172396"/>
              <a:gd name="connsiteX14" fmla="*/ 31262 w 890954"/>
              <a:gd name="connsiteY14" fmla="*/ 476738 h 1172396"/>
              <a:gd name="connsiteX15" fmla="*/ 23447 w 890954"/>
              <a:gd name="connsiteY15" fmla="*/ 437661 h 1172396"/>
              <a:gd name="connsiteX16" fmla="*/ 15631 w 890954"/>
              <a:gd name="connsiteY16" fmla="*/ 406400 h 1172396"/>
              <a:gd name="connsiteX17" fmla="*/ 0 w 890954"/>
              <a:gd name="connsiteY17" fmla="*/ 336061 h 1172396"/>
              <a:gd name="connsiteX18" fmla="*/ 7816 w 890954"/>
              <a:gd name="connsiteY18" fmla="*/ 187569 h 1172396"/>
              <a:gd name="connsiteX19" fmla="*/ 15631 w 890954"/>
              <a:gd name="connsiteY19" fmla="*/ 164123 h 1172396"/>
              <a:gd name="connsiteX20" fmla="*/ 39077 w 890954"/>
              <a:gd name="connsiteY20" fmla="*/ 140677 h 1172396"/>
              <a:gd name="connsiteX21" fmla="*/ 78154 w 890954"/>
              <a:gd name="connsiteY21" fmla="*/ 101600 h 1172396"/>
              <a:gd name="connsiteX22" fmla="*/ 125047 w 890954"/>
              <a:gd name="connsiteY22" fmla="*/ 85969 h 1172396"/>
              <a:gd name="connsiteX23" fmla="*/ 211016 w 890954"/>
              <a:gd name="connsiteY23" fmla="*/ 62523 h 1172396"/>
              <a:gd name="connsiteX24" fmla="*/ 320431 w 890954"/>
              <a:gd name="connsiteY24" fmla="*/ 39077 h 1172396"/>
              <a:gd name="connsiteX25" fmla="*/ 398585 w 890954"/>
              <a:gd name="connsiteY25" fmla="*/ 31261 h 1172396"/>
              <a:gd name="connsiteX26" fmla="*/ 445477 w 890954"/>
              <a:gd name="connsiteY26" fmla="*/ 15630 h 1172396"/>
              <a:gd name="connsiteX27" fmla="*/ 500185 w 890954"/>
              <a:gd name="connsiteY27" fmla="*/ 0 h 1172396"/>
              <a:gd name="connsiteX28" fmla="*/ 664308 w 890954"/>
              <a:gd name="connsiteY28" fmla="*/ 7815 h 1172396"/>
              <a:gd name="connsiteX29" fmla="*/ 711200 w 890954"/>
              <a:gd name="connsiteY29" fmla="*/ 23446 h 1172396"/>
              <a:gd name="connsiteX30" fmla="*/ 750277 w 890954"/>
              <a:gd name="connsiteY30" fmla="*/ 70338 h 1172396"/>
              <a:gd name="connsiteX31" fmla="*/ 797170 w 890954"/>
              <a:gd name="connsiteY31" fmla="*/ 140677 h 1172396"/>
              <a:gd name="connsiteX32" fmla="*/ 812800 w 890954"/>
              <a:gd name="connsiteY32" fmla="*/ 164123 h 1172396"/>
              <a:gd name="connsiteX33" fmla="*/ 859693 w 890954"/>
              <a:gd name="connsiteY33" fmla="*/ 203200 h 1172396"/>
              <a:gd name="connsiteX34" fmla="*/ 883139 w 890954"/>
              <a:gd name="connsiteY34" fmla="*/ 273538 h 1172396"/>
              <a:gd name="connsiteX35" fmla="*/ 890954 w 890954"/>
              <a:gd name="connsiteY35" fmla="*/ 296984 h 1172396"/>
              <a:gd name="connsiteX36" fmla="*/ 883139 w 890954"/>
              <a:gd name="connsiteY36" fmla="*/ 382954 h 1172396"/>
              <a:gd name="connsiteX37" fmla="*/ 867508 w 890954"/>
              <a:gd name="connsiteY37" fmla="*/ 429846 h 1172396"/>
              <a:gd name="connsiteX38" fmla="*/ 844062 w 890954"/>
              <a:gd name="connsiteY38" fmla="*/ 476738 h 1172396"/>
              <a:gd name="connsiteX39" fmla="*/ 828431 w 890954"/>
              <a:gd name="connsiteY39" fmla="*/ 523630 h 1172396"/>
              <a:gd name="connsiteX40" fmla="*/ 820616 w 890954"/>
              <a:gd name="connsiteY40" fmla="*/ 547077 h 1172396"/>
              <a:gd name="connsiteX41" fmla="*/ 812800 w 890954"/>
              <a:gd name="connsiteY41" fmla="*/ 578338 h 1172396"/>
              <a:gd name="connsiteX42" fmla="*/ 804985 w 890954"/>
              <a:gd name="connsiteY42" fmla="*/ 601784 h 1172396"/>
              <a:gd name="connsiteX43" fmla="*/ 789354 w 890954"/>
              <a:gd name="connsiteY43" fmla="*/ 672123 h 1172396"/>
              <a:gd name="connsiteX44" fmla="*/ 781539 w 890954"/>
              <a:gd name="connsiteY44" fmla="*/ 695569 h 1172396"/>
              <a:gd name="connsiteX45" fmla="*/ 758093 w 890954"/>
              <a:gd name="connsiteY45" fmla="*/ 773723 h 1172396"/>
              <a:gd name="connsiteX46" fmla="*/ 750277 w 890954"/>
              <a:gd name="connsiteY46" fmla="*/ 797169 h 1172396"/>
              <a:gd name="connsiteX47" fmla="*/ 742462 w 890954"/>
              <a:gd name="connsiteY47" fmla="*/ 820615 h 1172396"/>
              <a:gd name="connsiteX48" fmla="*/ 726831 w 890954"/>
              <a:gd name="connsiteY48" fmla="*/ 906584 h 1172396"/>
              <a:gd name="connsiteX49" fmla="*/ 711200 w 890954"/>
              <a:gd name="connsiteY49" fmla="*/ 961292 h 1172396"/>
              <a:gd name="connsiteX50" fmla="*/ 695570 w 890954"/>
              <a:gd name="connsiteY50" fmla="*/ 984738 h 1172396"/>
              <a:gd name="connsiteX51" fmla="*/ 656493 w 890954"/>
              <a:gd name="connsiteY51" fmla="*/ 1047261 h 1172396"/>
              <a:gd name="connsiteX52" fmla="*/ 640862 w 890954"/>
              <a:gd name="connsiteY52" fmla="*/ 1070707 h 1172396"/>
              <a:gd name="connsiteX53" fmla="*/ 570523 w 890954"/>
              <a:gd name="connsiteY53" fmla="*/ 1109784 h 1172396"/>
              <a:gd name="connsiteX54" fmla="*/ 523631 w 890954"/>
              <a:gd name="connsiteY54" fmla="*/ 1133230 h 1172396"/>
              <a:gd name="connsiteX55" fmla="*/ 500185 w 890954"/>
              <a:gd name="connsiteY55" fmla="*/ 1148861 h 1172396"/>
              <a:gd name="connsiteX56" fmla="*/ 414216 w 890954"/>
              <a:gd name="connsiteY56" fmla="*/ 1172307 h 1172396"/>
              <a:gd name="connsiteX57" fmla="*/ 296985 w 890954"/>
              <a:gd name="connsiteY57" fmla="*/ 1125415 h 117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90954" h="1172396">
                <a:moveTo>
                  <a:pt x="296985" y="1125415"/>
                </a:moveTo>
                <a:cubicBezTo>
                  <a:pt x="269631" y="1104574"/>
                  <a:pt x="272713" y="1069882"/>
                  <a:pt x="250093" y="1047261"/>
                </a:cubicBezTo>
                <a:cubicBezTo>
                  <a:pt x="243451" y="1040619"/>
                  <a:pt x="234462" y="1036840"/>
                  <a:pt x="226647" y="1031630"/>
                </a:cubicBezTo>
                <a:cubicBezTo>
                  <a:pt x="224042" y="1023815"/>
                  <a:pt x="222515" y="1015552"/>
                  <a:pt x="218831" y="1008184"/>
                </a:cubicBezTo>
                <a:cubicBezTo>
                  <a:pt x="213117" y="996756"/>
                  <a:pt x="185064" y="960557"/>
                  <a:pt x="179754" y="953477"/>
                </a:cubicBezTo>
                <a:cubicBezTo>
                  <a:pt x="151259" y="867984"/>
                  <a:pt x="196701" y="997467"/>
                  <a:pt x="156308" y="906584"/>
                </a:cubicBezTo>
                <a:cubicBezTo>
                  <a:pt x="149616" y="891528"/>
                  <a:pt x="145887" y="875323"/>
                  <a:pt x="140677" y="859692"/>
                </a:cubicBezTo>
                <a:cubicBezTo>
                  <a:pt x="138072" y="851877"/>
                  <a:pt x="134860" y="844238"/>
                  <a:pt x="132862" y="836246"/>
                </a:cubicBezTo>
                <a:cubicBezTo>
                  <a:pt x="130257" y="825825"/>
                  <a:pt x="128819" y="815041"/>
                  <a:pt x="125047" y="804984"/>
                </a:cubicBezTo>
                <a:cubicBezTo>
                  <a:pt x="120956" y="794075"/>
                  <a:pt x="114626" y="784143"/>
                  <a:pt x="109416" y="773723"/>
                </a:cubicBezTo>
                <a:cubicBezTo>
                  <a:pt x="103699" y="745142"/>
                  <a:pt x="99189" y="714191"/>
                  <a:pt x="85970" y="687754"/>
                </a:cubicBezTo>
                <a:cubicBezTo>
                  <a:pt x="69384" y="654581"/>
                  <a:pt x="69617" y="660699"/>
                  <a:pt x="62523" y="625230"/>
                </a:cubicBezTo>
                <a:cubicBezTo>
                  <a:pt x="59415" y="609691"/>
                  <a:pt x="58145" y="593807"/>
                  <a:pt x="54708" y="578338"/>
                </a:cubicBezTo>
                <a:cubicBezTo>
                  <a:pt x="52921" y="570296"/>
                  <a:pt x="48745" y="562919"/>
                  <a:pt x="46893" y="554892"/>
                </a:cubicBezTo>
                <a:cubicBezTo>
                  <a:pt x="40919" y="529005"/>
                  <a:pt x="36472" y="502789"/>
                  <a:pt x="31262" y="476738"/>
                </a:cubicBezTo>
                <a:cubicBezTo>
                  <a:pt x="28657" y="463712"/>
                  <a:pt x="26669" y="450548"/>
                  <a:pt x="23447" y="437661"/>
                </a:cubicBezTo>
                <a:cubicBezTo>
                  <a:pt x="20842" y="427241"/>
                  <a:pt x="17961" y="416885"/>
                  <a:pt x="15631" y="406400"/>
                </a:cubicBezTo>
                <a:cubicBezTo>
                  <a:pt x="-4216" y="317092"/>
                  <a:pt x="19064" y="412311"/>
                  <a:pt x="0" y="336061"/>
                </a:cubicBezTo>
                <a:cubicBezTo>
                  <a:pt x="2605" y="286564"/>
                  <a:pt x="3328" y="236931"/>
                  <a:pt x="7816" y="187569"/>
                </a:cubicBezTo>
                <a:cubicBezTo>
                  <a:pt x="8562" y="179365"/>
                  <a:pt x="11061" y="170977"/>
                  <a:pt x="15631" y="164123"/>
                </a:cubicBezTo>
                <a:cubicBezTo>
                  <a:pt x="21762" y="154927"/>
                  <a:pt x="32001" y="149168"/>
                  <a:pt x="39077" y="140677"/>
                </a:cubicBezTo>
                <a:cubicBezTo>
                  <a:pt x="58999" y="116770"/>
                  <a:pt x="47811" y="115085"/>
                  <a:pt x="78154" y="101600"/>
                </a:cubicBezTo>
                <a:cubicBezTo>
                  <a:pt x="93210" y="94908"/>
                  <a:pt x="109416" y="91179"/>
                  <a:pt x="125047" y="85969"/>
                </a:cubicBezTo>
                <a:cubicBezTo>
                  <a:pt x="168870" y="71361"/>
                  <a:pt x="140508" y="80151"/>
                  <a:pt x="211016" y="62523"/>
                </a:cubicBezTo>
                <a:cubicBezTo>
                  <a:pt x="244157" y="54237"/>
                  <a:pt x="290845" y="42036"/>
                  <a:pt x="320431" y="39077"/>
                </a:cubicBezTo>
                <a:lnTo>
                  <a:pt x="398585" y="31261"/>
                </a:lnTo>
                <a:cubicBezTo>
                  <a:pt x="414216" y="26051"/>
                  <a:pt x="429493" y="19626"/>
                  <a:pt x="445477" y="15630"/>
                </a:cubicBezTo>
                <a:cubicBezTo>
                  <a:pt x="484731" y="5817"/>
                  <a:pt x="466549" y="11212"/>
                  <a:pt x="500185" y="0"/>
                </a:cubicBezTo>
                <a:cubicBezTo>
                  <a:pt x="554893" y="2605"/>
                  <a:pt x="609873" y="1767"/>
                  <a:pt x="664308" y="7815"/>
                </a:cubicBezTo>
                <a:cubicBezTo>
                  <a:pt x="680683" y="9634"/>
                  <a:pt x="711200" y="23446"/>
                  <a:pt x="711200" y="23446"/>
                </a:cubicBezTo>
                <a:cubicBezTo>
                  <a:pt x="767056" y="107228"/>
                  <a:pt x="680071" y="-19925"/>
                  <a:pt x="750277" y="70338"/>
                </a:cubicBezTo>
                <a:cubicBezTo>
                  <a:pt x="750287" y="70350"/>
                  <a:pt x="789351" y="128947"/>
                  <a:pt x="797170" y="140677"/>
                </a:cubicBezTo>
                <a:cubicBezTo>
                  <a:pt x="802380" y="148492"/>
                  <a:pt x="806158" y="157481"/>
                  <a:pt x="812800" y="164123"/>
                </a:cubicBezTo>
                <a:cubicBezTo>
                  <a:pt x="842889" y="194211"/>
                  <a:pt x="827051" y="181438"/>
                  <a:pt x="859693" y="203200"/>
                </a:cubicBezTo>
                <a:lnTo>
                  <a:pt x="883139" y="273538"/>
                </a:lnTo>
                <a:lnTo>
                  <a:pt x="890954" y="296984"/>
                </a:lnTo>
                <a:cubicBezTo>
                  <a:pt x="888349" y="325641"/>
                  <a:pt x="888140" y="354617"/>
                  <a:pt x="883139" y="382954"/>
                </a:cubicBezTo>
                <a:cubicBezTo>
                  <a:pt x="880276" y="399180"/>
                  <a:pt x="872718" y="414215"/>
                  <a:pt x="867508" y="429846"/>
                </a:cubicBezTo>
                <a:cubicBezTo>
                  <a:pt x="856722" y="462204"/>
                  <a:pt x="864264" y="446436"/>
                  <a:pt x="844062" y="476738"/>
                </a:cubicBezTo>
                <a:lnTo>
                  <a:pt x="828431" y="523630"/>
                </a:lnTo>
                <a:cubicBezTo>
                  <a:pt x="825826" y="531446"/>
                  <a:pt x="822614" y="539085"/>
                  <a:pt x="820616" y="547077"/>
                </a:cubicBezTo>
                <a:cubicBezTo>
                  <a:pt x="818011" y="557497"/>
                  <a:pt x="815751" y="568010"/>
                  <a:pt x="812800" y="578338"/>
                </a:cubicBezTo>
                <a:cubicBezTo>
                  <a:pt x="810537" y="586259"/>
                  <a:pt x="807248" y="593863"/>
                  <a:pt x="804985" y="601784"/>
                </a:cubicBezTo>
                <a:cubicBezTo>
                  <a:pt x="788942" y="657939"/>
                  <a:pt x="805468" y="607666"/>
                  <a:pt x="789354" y="672123"/>
                </a:cubicBezTo>
                <a:cubicBezTo>
                  <a:pt x="787356" y="680115"/>
                  <a:pt x="783802" y="687648"/>
                  <a:pt x="781539" y="695569"/>
                </a:cubicBezTo>
                <a:cubicBezTo>
                  <a:pt x="757921" y="778229"/>
                  <a:pt x="795228" y="662316"/>
                  <a:pt x="758093" y="773723"/>
                </a:cubicBezTo>
                <a:lnTo>
                  <a:pt x="750277" y="797169"/>
                </a:lnTo>
                <a:lnTo>
                  <a:pt x="742462" y="820615"/>
                </a:lnTo>
                <a:cubicBezTo>
                  <a:pt x="729528" y="924091"/>
                  <a:pt x="742896" y="850356"/>
                  <a:pt x="726831" y="906584"/>
                </a:cubicBezTo>
                <a:cubicBezTo>
                  <a:pt x="723490" y="918279"/>
                  <a:pt x="717450" y="948793"/>
                  <a:pt x="711200" y="961292"/>
                </a:cubicBezTo>
                <a:cubicBezTo>
                  <a:pt x="706999" y="969693"/>
                  <a:pt x="699385" y="976155"/>
                  <a:pt x="695570" y="984738"/>
                </a:cubicBezTo>
                <a:cubicBezTo>
                  <a:pt x="668159" y="1046414"/>
                  <a:pt x="698670" y="1019142"/>
                  <a:pt x="656493" y="1047261"/>
                </a:cubicBezTo>
                <a:cubicBezTo>
                  <a:pt x="651283" y="1055076"/>
                  <a:pt x="647931" y="1064522"/>
                  <a:pt x="640862" y="1070707"/>
                </a:cubicBezTo>
                <a:cubicBezTo>
                  <a:pt x="607785" y="1099650"/>
                  <a:pt x="602727" y="1099050"/>
                  <a:pt x="570523" y="1109784"/>
                </a:cubicBezTo>
                <a:cubicBezTo>
                  <a:pt x="503330" y="1154581"/>
                  <a:pt x="588345" y="1100873"/>
                  <a:pt x="523631" y="1133230"/>
                </a:cubicBezTo>
                <a:cubicBezTo>
                  <a:pt x="515230" y="1137431"/>
                  <a:pt x="508768" y="1145046"/>
                  <a:pt x="500185" y="1148861"/>
                </a:cubicBezTo>
                <a:cubicBezTo>
                  <a:pt x="483133" y="1156440"/>
                  <a:pt x="435231" y="1171140"/>
                  <a:pt x="414216" y="1172307"/>
                </a:cubicBezTo>
                <a:cubicBezTo>
                  <a:pt x="380401" y="1174185"/>
                  <a:pt x="324339" y="1146256"/>
                  <a:pt x="296985" y="1125415"/>
                </a:cubicBez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76B1319-B711-41F4-B5D9-14FEA8101EFC}"/>
              </a:ext>
            </a:extLst>
          </p:cNvPr>
          <p:cNvSpPr txBox="1"/>
          <p:nvPr/>
        </p:nvSpPr>
        <p:spPr>
          <a:xfrm>
            <a:off x="528708" y="1135190"/>
            <a:ext cx="572593" cy="369332"/>
          </a:xfrm>
          <a:prstGeom prst="rect">
            <a:avLst/>
          </a:prstGeom>
          <a:noFill/>
        </p:spPr>
        <p:txBody>
          <a:bodyPr wrap="none" rtlCol="0">
            <a:spAutoFit/>
          </a:bodyPr>
          <a:lstStyle/>
          <a:p>
            <a:r>
              <a:rPr lang="en-US" b="1" dirty="0">
                <a:solidFill>
                  <a:srgbClr val="FFFF00"/>
                </a:solidFill>
              </a:rPr>
              <a:t>Me!</a:t>
            </a:r>
          </a:p>
        </p:txBody>
      </p:sp>
      <p:sp>
        <p:nvSpPr>
          <p:cNvPr id="21" name="Freeform: Shape 20">
            <a:extLst>
              <a:ext uri="{FF2B5EF4-FFF2-40B4-BE49-F238E27FC236}">
                <a16:creationId xmlns:a16="http://schemas.microsoft.com/office/drawing/2014/main" id="{E97CD844-8801-4D45-AD71-D69AA9572FFC}"/>
              </a:ext>
            </a:extLst>
          </p:cNvPr>
          <p:cNvSpPr/>
          <p:nvPr/>
        </p:nvSpPr>
        <p:spPr>
          <a:xfrm>
            <a:off x="1047262" y="1227015"/>
            <a:ext cx="203200" cy="218831"/>
          </a:xfrm>
          <a:custGeom>
            <a:avLst/>
            <a:gdLst>
              <a:gd name="connsiteX0" fmla="*/ 0 w 203200"/>
              <a:gd name="connsiteY0" fmla="*/ 0 h 218831"/>
              <a:gd name="connsiteX1" fmla="*/ 70338 w 203200"/>
              <a:gd name="connsiteY1" fmla="*/ 7816 h 218831"/>
              <a:gd name="connsiteX2" fmla="*/ 125046 w 203200"/>
              <a:gd name="connsiteY2" fmla="*/ 70339 h 218831"/>
              <a:gd name="connsiteX3" fmla="*/ 148492 w 203200"/>
              <a:gd name="connsiteY3" fmla="*/ 117231 h 218831"/>
              <a:gd name="connsiteX4" fmla="*/ 132861 w 203200"/>
              <a:gd name="connsiteY4" fmla="*/ 125047 h 218831"/>
              <a:gd name="connsiteX5" fmla="*/ 109415 w 203200"/>
              <a:gd name="connsiteY5" fmla="*/ 101600 h 218831"/>
              <a:gd name="connsiteX6" fmla="*/ 117230 w 203200"/>
              <a:gd name="connsiteY6" fmla="*/ 171939 h 218831"/>
              <a:gd name="connsiteX7" fmla="*/ 125046 w 203200"/>
              <a:gd name="connsiteY7" fmla="*/ 195385 h 218831"/>
              <a:gd name="connsiteX8" fmla="*/ 132861 w 203200"/>
              <a:gd name="connsiteY8" fmla="*/ 218831 h 218831"/>
              <a:gd name="connsiteX9" fmla="*/ 164123 w 203200"/>
              <a:gd name="connsiteY9" fmla="*/ 171939 h 218831"/>
              <a:gd name="connsiteX10" fmla="*/ 187569 w 203200"/>
              <a:gd name="connsiteY10" fmla="*/ 125047 h 218831"/>
              <a:gd name="connsiteX11" fmla="*/ 203200 w 203200"/>
              <a:gd name="connsiteY11" fmla="*/ 93785 h 21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200" h="218831">
                <a:moveTo>
                  <a:pt x="0" y="0"/>
                </a:moveTo>
                <a:cubicBezTo>
                  <a:pt x="23446" y="2605"/>
                  <a:pt x="47452" y="2094"/>
                  <a:pt x="70338" y="7816"/>
                </a:cubicBezTo>
                <a:cubicBezTo>
                  <a:pt x="96388" y="14329"/>
                  <a:pt x="114626" y="54709"/>
                  <a:pt x="125046" y="70339"/>
                </a:cubicBezTo>
                <a:cubicBezTo>
                  <a:pt x="145245" y="100637"/>
                  <a:pt x="137706" y="84877"/>
                  <a:pt x="148492" y="117231"/>
                </a:cubicBezTo>
                <a:cubicBezTo>
                  <a:pt x="134691" y="172433"/>
                  <a:pt x="147131" y="146452"/>
                  <a:pt x="132861" y="125047"/>
                </a:cubicBezTo>
                <a:cubicBezTo>
                  <a:pt x="126730" y="115850"/>
                  <a:pt x="117230" y="109416"/>
                  <a:pt x="109415" y="101600"/>
                </a:cubicBezTo>
                <a:cubicBezTo>
                  <a:pt x="96390" y="140677"/>
                  <a:pt x="98995" y="117233"/>
                  <a:pt x="117230" y="171939"/>
                </a:cubicBezTo>
                <a:lnTo>
                  <a:pt x="125046" y="195385"/>
                </a:lnTo>
                <a:lnTo>
                  <a:pt x="132861" y="218831"/>
                </a:lnTo>
                <a:cubicBezTo>
                  <a:pt x="143282" y="203200"/>
                  <a:pt x="158183" y="189761"/>
                  <a:pt x="164123" y="171939"/>
                </a:cubicBezTo>
                <a:cubicBezTo>
                  <a:pt x="174908" y="139582"/>
                  <a:pt x="167368" y="155347"/>
                  <a:pt x="187569" y="125047"/>
                </a:cubicBezTo>
                <a:cubicBezTo>
                  <a:pt x="196549" y="98105"/>
                  <a:pt x="189558" y="107425"/>
                  <a:pt x="203200" y="93785"/>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1078BA1-AA93-4416-91C6-9D43F5DD952C}"/>
              </a:ext>
            </a:extLst>
          </p:cNvPr>
          <p:cNvPicPr>
            <a:picLocks noChangeAspect="1"/>
          </p:cNvPicPr>
          <p:nvPr/>
        </p:nvPicPr>
        <p:blipFill>
          <a:blip r:embed="rId4"/>
          <a:stretch>
            <a:fillRect/>
          </a:stretch>
        </p:blipFill>
        <p:spPr>
          <a:xfrm>
            <a:off x="7337856" y="3761804"/>
            <a:ext cx="943789" cy="1280160"/>
          </a:xfrm>
          <a:prstGeom prst="rect">
            <a:avLst/>
          </a:prstGeom>
        </p:spPr>
      </p:pic>
      <p:pic>
        <p:nvPicPr>
          <p:cNvPr id="25" name="Picture 24" descr="A group of people standing in front of a building&#10;&#10;Description automatically generated">
            <a:extLst>
              <a:ext uri="{FF2B5EF4-FFF2-40B4-BE49-F238E27FC236}">
                <a16:creationId xmlns:a16="http://schemas.microsoft.com/office/drawing/2014/main" id="{FA8E98AF-D209-44AE-B8E0-A9CCB8F71E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1857" y="3532409"/>
            <a:ext cx="3535680" cy="2651760"/>
          </a:xfrm>
          <a:prstGeom prst="rect">
            <a:avLst/>
          </a:prstGeom>
        </p:spPr>
      </p:pic>
      <p:pic>
        <p:nvPicPr>
          <p:cNvPr id="5" name="Picture 4">
            <a:extLst>
              <a:ext uri="{FF2B5EF4-FFF2-40B4-BE49-F238E27FC236}">
                <a16:creationId xmlns:a16="http://schemas.microsoft.com/office/drawing/2014/main" id="{36A2861F-390F-4C6E-879C-1A94142186AF}"/>
              </a:ext>
            </a:extLst>
          </p:cNvPr>
          <p:cNvPicPr>
            <a:picLocks noChangeAspect="1"/>
          </p:cNvPicPr>
          <p:nvPr/>
        </p:nvPicPr>
        <p:blipFill>
          <a:blip r:embed="rId6"/>
          <a:stretch>
            <a:fillRect/>
          </a:stretch>
        </p:blipFill>
        <p:spPr>
          <a:xfrm>
            <a:off x="6096000" y="1093610"/>
            <a:ext cx="1981200" cy="1280160"/>
          </a:xfrm>
          <a:prstGeom prst="rect">
            <a:avLst/>
          </a:prstGeom>
        </p:spPr>
      </p:pic>
      <p:pic>
        <p:nvPicPr>
          <p:cNvPr id="14" name="Picture 13">
            <a:extLst>
              <a:ext uri="{FF2B5EF4-FFF2-40B4-BE49-F238E27FC236}">
                <a16:creationId xmlns:a16="http://schemas.microsoft.com/office/drawing/2014/main" id="{1E8382B1-6CBA-4C0B-B3AF-855D03D44225}"/>
              </a:ext>
            </a:extLst>
          </p:cNvPr>
          <p:cNvPicPr>
            <a:picLocks noChangeAspect="1"/>
          </p:cNvPicPr>
          <p:nvPr/>
        </p:nvPicPr>
        <p:blipFill>
          <a:blip r:embed="rId7"/>
          <a:stretch>
            <a:fillRect/>
          </a:stretch>
        </p:blipFill>
        <p:spPr>
          <a:xfrm>
            <a:off x="4419600" y="3016300"/>
            <a:ext cx="2169512" cy="1188720"/>
          </a:xfrm>
          <a:prstGeom prst="rect">
            <a:avLst/>
          </a:prstGeom>
        </p:spPr>
      </p:pic>
      <p:pic>
        <p:nvPicPr>
          <p:cNvPr id="16" name="Picture 15">
            <a:extLst>
              <a:ext uri="{FF2B5EF4-FFF2-40B4-BE49-F238E27FC236}">
                <a16:creationId xmlns:a16="http://schemas.microsoft.com/office/drawing/2014/main" id="{73847CFD-0E23-4722-B787-68B9F16375A8}"/>
              </a:ext>
            </a:extLst>
          </p:cNvPr>
          <p:cNvPicPr>
            <a:picLocks noChangeAspect="1"/>
          </p:cNvPicPr>
          <p:nvPr/>
        </p:nvPicPr>
        <p:blipFill>
          <a:blip r:embed="rId8"/>
          <a:stretch>
            <a:fillRect/>
          </a:stretch>
        </p:blipFill>
        <p:spPr>
          <a:xfrm>
            <a:off x="6973387" y="5552912"/>
            <a:ext cx="1308258" cy="1188720"/>
          </a:xfrm>
          <a:prstGeom prst="rect">
            <a:avLst/>
          </a:prstGeom>
        </p:spPr>
      </p:pic>
    </p:spTree>
    <p:extLst>
      <p:ext uri="{BB962C8B-B14F-4D97-AF65-F5344CB8AC3E}">
        <p14:creationId xmlns:p14="http://schemas.microsoft.com/office/powerpoint/2010/main" val="54127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3C1DB054-68DA-4C07-B4C4-8B74731752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444"/>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id="{8E91C315-96A4-4A8D-8D47-FE3FC16303B8}"/>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3992284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04A52328-66D6-4037-9EF7-13B03E1C076D}"/>
              </a:ext>
            </a:extLst>
          </p:cNvPr>
          <p:cNvSpPr>
            <a:spLocks noGrp="1"/>
          </p:cNvSpPr>
          <p:nvPr>
            <p:ph type="sldNum" sz="quarter" idx="12"/>
          </p:nvPr>
        </p:nvSpPr>
        <p:spPr>
          <a:xfrm>
            <a:off x="8805333" y="6356350"/>
            <a:ext cx="2743200" cy="365125"/>
          </a:xfrm>
        </p:spPr>
        <p:txBody>
          <a:bodyPr>
            <a:normAutofit/>
          </a:bodyPr>
          <a:lstStyle/>
          <a:p>
            <a:pPr>
              <a:spcAft>
                <a:spcPts val="600"/>
              </a:spcAft>
            </a:pPr>
            <a:fld id="{B6F15528-21DE-4FAA-801E-634DDDAF4B2B}" type="slidenum">
              <a:rPr lang="en-US" smtClean="0"/>
              <a:pPr>
                <a:spcAft>
                  <a:spcPts val="600"/>
                </a:spcAft>
              </a:pPr>
              <a:t>8</a:t>
            </a:fld>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670F6513-D835-4CCA-86FB-83FCA6092A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632" y="819016"/>
            <a:ext cx="9928735" cy="5219968"/>
          </a:xfrm>
          <a:prstGeom prst="rect">
            <a:avLst/>
          </a:prstGeom>
        </p:spPr>
      </p:pic>
    </p:spTree>
    <p:extLst>
      <p:ext uri="{BB962C8B-B14F-4D97-AF65-F5344CB8AC3E}">
        <p14:creationId xmlns:p14="http://schemas.microsoft.com/office/powerpoint/2010/main" val="3813909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6D30D681-7D42-4B3D-81FA-1AE6568389D3}"/>
              </a:ext>
            </a:extLst>
          </p:cNvPr>
          <p:cNvSpPr>
            <a:spLocks noGrp="1"/>
          </p:cNvSpPr>
          <p:nvPr>
            <p:ph type="sldNum" sz="quarter" idx="12"/>
          </p:nvPr>
        </p:nvSpPr>
        <p:spPr>
          <a:xfrm>
            <a:off x="8805333" y="6356350"/>
            <a:ext cx="2743200" cy="365125"/>
          </a:xfrm>
        </p:spPr>
        <p:txBody>
          <a:bodyPr>
            <a:normAutofit/>
          </a:bodyPr>
          <a:lstStyle/>
          <a:p>
            <a:pPr>
              <a:spcAft>
                <a:spcPts val="600"/>
              </a:spcAft>
            </a:pPr>
            <a:fld id="{B6F15528-21DE-4FAA-801E-634DDDAF4B2B}" type="slidenum">
              <a:rPr lang="en-US" smtClean="0"/>
              <a:pPr>
                <a:spcAft>
                  <a:spcPts val="600"/>
                </a:spcAft>
              </a:pPr>
              <a:t>9</a:t>
            </a:fld>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99B59ECF-5799-47E0-A778-5DCA7521C4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67" y="825415"/>
            <a:ext cx="10905066" cy="5207168"/>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75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1737</Words>
  <Application>Microsoft Macintosh PowerPoint</Application>
  <PresentationFormat>Widescreen</PresentationFormat>
  <Paragraphs>412</Paragraphs>
  <Slides>48</Slides>
  <Notes>22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5" baseType="lpstr">
      <vt:lpstr>Arial</vt:lpstr>
      <vt:lpstr>Calibri</vt:lpstr>
      <vt:lpstr>Roboto Slab</vt:lpstr>
      <vt:lpstr>Times New Roman</vt:lpstr>
      <vt:lpstr>Wingdings</vt:lpstr>
      <vt:lpstr>Office Theme</vt:lpstr>
      <vt:lpstr>Bitmap Image</vt:lpstr>
      <vt:lpstr>Nanoengineering Cellulose for  Environmental &amp; Biomedical Applications</vt:lpstr>
      <vt:lpstr>This Webinar Is Hosted By</vt:lpstr>
      <vt:lpstr>This Webinar Is Brought To You By</vt:lpstr>
      <vt:lpstr>PowerPoint Presentation</vt:lpstr>
      <vt:lpstr>Introductions</vt:lpstr>
      <vt:lpstr>PowerPoint Presentation</vt:lpstr>
      <vt:lpstr>PowerPoint Presentation</vt:lpstr>
      <vt:lpstr>PowerPoint Presentation</vt:lpstr>
      <vt:lpstr>PowerPoint Presentation</vt:lpstr>
      <vt:lpstr>PowerPoint Presentation</vt:lpstr>
      <vt:lpstr>PowerPoint Presentation</vt:lpstr>
      <vt:lpstr>Outline</vt:lpstr>
      <vt:lpstr>Conventional nanocelluloses</vt:lpstr>
      <vt:lpstr>Introduction to conventional nanocelluloses</vt:lpstr>
      <vt:lpstr>PowerPoint Presentation</vt:lpstr>
      <vt:lpstr>PowerPoint Presentation</vt:lpstr>
      <vt:lpstr>PowerPoint Presentation</vt:lpstr>
      <vt:lpstr>Introduction to Hairy Nanocelluloses</vt:lpstr>
      <vt:lpstr>Part I: Scale inhibition</vt:lpstr>
      <vt:lpstr>PowerPoint Presentation</vt:lpstr>
      <vt:lpstr>PowerPoint Presentation</vt:lpstr>
      <vt:lpstr>Nanocelluloses as antiscalants</vt:lpstr>
      <vt:lpstr>Hairy nanocelluloses</vt:lpstr>
      <vt:lpstr>Hairy nanocelluloses</vt:lpstr>
      <vt:lpstr>PowerPoint Presentation</vt:lpstr>
      <vt:lpstr>NCC versus ENCC</vt:lpstr>
      <vt:lpstr>ENCC assembly</vt:lpstr>
      <vt:lpstr>ENCC assembly</vt:lpstr>
      <vt:lpstr>Hairy nanocelluloses as antiscalants</vt:lpstr>
      <vt:lpstr>PowerPoint Presentation</vt:lpstr>
      <vt:lpstr>PowerPoint Presentation</vt:lpstr>
      <vt:lpstr>PowerPoint Presentation</vt:lpstr>
      <vt:lpstr>PowerPoint Presentation</vt:lpstr>
      <vt:lpstr>Biomimetic mineralization of CaCO3 using ENCC</vt:lpstr>
      <vt:lpstr>PowerPoint Presentation</vt:lpstr>
      <vt:lpstr>PowerPoint Presentation</vt:lpstr>
      <vt:lpstr>Part III: Scale-resistant interfaces</vt:lpstr>
      <vt:lpstr>Part IV: Water remediation</vt:lpstr>
      <vt:lpstr>Dye removal using hairy nanocellulose-based foams</vt:lpstr>
      <vt:lpstr>Part V: Reinforcing papers</vt:lpstr>
      <vt:lpstr>Part V: Antibacterial nanocrystalline cellulose</vt:lpstr>
      <vt:lpstr>Part V: Nanocellulose-based humidity switch </vt:lpstr>
      <vt:lpstr>Part V: Colloidal nano-toolbox for molecularly regulated polymerization</vt:lpstr>
      <vt:lpstr>Concluding remarks</vt:lpstr>
      <vt:lpstr>Acknowledgments</vt:lpstr>
      <vt:lpstr>Funding sources</vt:lpstr>
      <vt:lpstr>PowerPoint Presentation</vt:lpstr>
      <vt:lpstr>Join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Nanoengineering Cellulose for  Environmental &amp; Biomedical Applications</dc:title>
  <dc:creator>Sheikhi, Amir</dc:creator>
  <cp:lastModifiedBy>Michael Lesiecki</cp:lastModifiedBy>
  <cp:revision>18</cp:revision>
  <dcterms:created xsi:type="dcterms:W3CDTF">2020-04-15T18:27:45Z</dcterms:created>
  <dcterms:modified xsi:type="dcterms:W3CDTF">2020-04-15T20:29:40Z</dcterms:modified>
</cp:coreProperties>
</file>